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30" r:id="rId2"/>
    <p:sldMasterId id="2147483892" r:id="rId3"/>
    <p:sldMasterId id="2147483905" r:id="rId4"/>
    <p:sldMasterId id="2147483920" r:id="rId5"/>
    <p:sldMasterId id="2147483933" r:id="rId6"/>
    <p:sldMasterId id="2147483946" r:id="rId7"/>
    <p:sldMasterId id="2147483959" r:id="rId8"/>
    <p:sldMasterId id="2147483972" r:id="rId9"/>
    <p:sldMasterId id="2147483987" r:id="rId10"/>
    <p:sldMasterId id="2147484000" r:id="rId11"/>
    <p:sldMasterId id="2147484013" r:id="rId12"/>
    <p:sldMasterId id="2147484026" r:id="rId13"/>
    <p:sldMasterId id="2147484039" r:id="rId14"/>
    <p:sldMasterId id="2147484052" r:id="rId15"/>
    <p:sldMasterId id="2147484065" r:id="rId16"/>
    <p:sldMasterId id="2147484078" r:id="rId17"/>
  </p:sldMasterIdLst>
  <p:notesMasterIdLst>
    <p:notesMasterId r:id="rId78"/>
  </p:notesMasterIdLst>
  <p:handoutMasterIdLst>
    <p:handoutMasterId r:id="rId79"/>
  </p:handoutMasterIdLst>
  <p:sldIdLst>
    <p:sldId id="808" r:id="rId18"/>
    <p:sldId id="949" r:id="rId19"/>
    <p:sldId id="920" r:id="rId20"/>
    <p:sldId id="873" r:id="rId21"/>
    <p:sldId id="872" r:id="rId22"/>
    <p:sldId id="948" r:id="rId23"/>
    <p:sldId id="819" r:id="rId24"/>
    <p:sldId id="921" r:id="rId25"/>
    <p:sldId id="922" r:id="rId26"/>
    <p:sldId id="928" r:id="rId27"/>
    <p:sldId id="874" r:id="rId28"/>
    <p:sldId id="911" r:id="rId29"/>
    <p:sldId id="912" r:id="rId30"/>
    <p:sldId id="879" r:id="rId31"/>
    <p:sldId id="880" r:id="rId32"/>
    <p:sldId id="881" r:id="rId33"/>
    <p:sldId id="882" r:id="rId34"/>
    <p:sldId id="883" r:id="rId35"/>
    <p:sldId id="884" r:id="rId36"/>
    <p:sldId id="885" r:id="rId37"/>
    <p:sldId id="913" r:id="rId38"/>
    <p:sldId id="914" r:id="rId39"/>
    <p:sldId id="925" r:id="rId40"/>
    <p:sldId id="891" r:id="rId41"/>
    <p:sldId id="926" r:id="rId42"/>
    <p:sldId id="927" r:id="rId43"/>
    <p:sldId id="886" r:id="rId44"/>
    <p:sldId id="887" r:id="rId45"/>
    <p:sldId id="888" r:id="rId46"/>
    <p:sldId id="889" r:id="rId47"/>
    <p:sldId id="932" r:id="rId48"/>
    <p:sldId id="933" r:id="rId49"/>
    <p:sldId id="934" r:id="rId50"/>
    <p:sldId id="935" r:id="rId51"/>
    <p:sldId id="936" r:id="rId52"/>
    <p:sldId id="937" r:id="rId53"/>
    <p:sldId id="918" r:id="rId54"/>
    <p:sldId id="835" r:id="rId55"/>
    <p:sldId id="897" r:id="rId56"/>
    <p:sldId id="906" r:id="rId57"/>
    <p:sldId id="898" r:id="rId58"/>
    <p:sldId id="899" r:id="rId59"/>
    <p:sldId id="900" r:id="rId60"/>
    <p:sldId id="901" r:id="rId61"/>
    <p:sldId id="902" r:id="rId62"/>
    <p:sldId id="903" r:id="rId63"/>
    <p:sldId id="939" r:id="rId64"/>
    <p:sldId id="907" r:id="rId65"/>
    <p:sldId id="938" r:id="rId66"/>
    <p:sldId id="910" r:id="rId67"/>
    <p:sldId id="940" r:id="rId68"/>
    <p:sldId id="941" r:id="rId69"/>
    <p:sldId id="942" r:id="rId70"/>
    <p:sldId id="943" r:id="rId71"/>
    <p:sldId id="944" r:id="rId72"/>
    <p:sldId id="923" r:id="rId73"/>
    <p:sldId id="945" r:id="rId74"/>
    <p:sldId id="946" r:id="rId75"/>
    <p:sldId id="924" r:id="rId76"/>
    <p:sldId id="947" r:id="rId77"/>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charset="0"/>
        <a:ea typeface="ＭＳ Ｐゴシック" pitchFamily="28" charset="-128"/>
        <a:cs typeface="+mn-cs"/>
      </a:defRPr>
    </a:lvl1pPr>
    <a:lvl2pPr marL="457200" algn="l" rtl="0" fontAlgn="base">
      <a:spcBef>
        <a:spcPct val="0"/>
      </a:spcBef>
      <a:spcAft>
        <a:spcPct val="0"/>
      </a:spcAft>
      <a:defRPr sz="1400" b="1" kern="1200">
        <a:solidFill>
          <a:schemeClr val="tx1"/>
        </a:solidFill>
        <a:latin typeface="Arial" charset="0"/>
        <a:ea typeface="ＭＳ Ｐゴシック" pitchFamily="28" charset="-128"/>
        <a:cs typeface="+mn-cs"/>
      </a:defRPr>
    </a:lvl2pPr>
    <a:lvl3pPr marL="914400" algn="l" rtl="0" fontAlgn="base">
      <a:spcBef>
        <a:spcPct val="0"/>
      </a:spcBef>
      <a:spcAft>
        <a:spcPct val="0"/>
      </a:spcAft>
      <a:defRPr sz="1400" b="1" kern="1200">
        <a:solidFill>
          <a:schemeClr val="tx1"/>
        </a:solidFill>
        <a:latin typeface="Arial" charset="0"/>
        <a:ea typeface="ＭＳ Ｐゴシック" pitchFamily="28" charset="-128"/>
        <a:cs typeface="+mn-cs"/>
      </a:defRPr>
    </a:lvl3pPr>
    <a:lvl4pPr marL="1371600" algn="l" rtl="0" fontAlgn="base">
      <a:spcBef>
        <a:spcPct val="0"/>
      </a:spcBef>
      <a:spcAft>
        <a:spcPct val="0"/>
      </a:spcAft>
      <a:defRPr sz="1400" b="1" kern="1200">
        <a:solidFill>
          <a:schemeClr val="tx1"/>
        </a:solidFill>
        <a:latin typeface="Arial" charset="0"/>
        <a:ea typeface="ＭＳ Ｐゴシック" pitchFamily="28" charset="-128"/>
        <a:cs typeface="+mn-cs"/>
      </a:defRPr>
    </a:lvl4pPr>
    <a:lvl5pPr marL="1828800" algn="l" rtl="0" fontAlgn="base">
      <a:spcBef>
        <a:spcPct val="0"/>
      </a:spcBef>
      <a:spcAft>
        <a:spcPct val="0"/>
      </a:spcAft>
      <a:defRPr sz="1400" b="1" kern="1200">
        <a:solidFill>
          <a:schemeClr val="tx1"/>
        </a:solidFill>
        <a:latin typeface="Arial" charset="0"/>
        <a:ea typeface="ＭＳ Ｐゴシック" pitchFamily="28" charset="-128"/>
        <a:cs typeface="+mn-cs"/>
      </a:defRPr>
    </a:lvl5pPr>
    <a:lvl6pPr marL="2286000" algn="l" defTabSz="914400" rtl="0" eaLnBrk="1" latinLnBrk="0" hangingPunct="1">
      <a:defRPr sz="1400" b="1" kern="1200">
        <a:solidFill>
          <a:schemeClr val="tx1"/>
        </a:solidFill>
        <a:latin typeface="Arial" charset="0"/>
        <a:ea typeface="ＭＳ Ｐゴシック" pitchFamily="28" charset="-128"/>
        <a:cs typeface="+mn-cs"/>
      </a:defRPr>
    </a:lvl6pPr>
    <a:lvl7pPr marL="2743200" algn="l" defTabSz="914400" rtl="0" eaLnBrk="1" latinLnBrk="0" hangingPunct="1">
      <a:defRPr sz="1400" b="1" kern="1200">
        <a:solidFill>
          <a:schemeClr val="tx1"/>
        </a:solidFill>
        <a:latin typeface="Arial" charset="0"/>
        <a:ea typeface="ＭＳ Ｐゴシック" pitchFamily="28" charset="-128"/>
        <a:cs typeface="+mn-cs"/>
      </a:defRPr>
    </a:lvl7pPr>
    <a:lvl8pPr marL="3200400" algn="l" defTabSz="914400" rtl="0" eaLnBrk="1" latinLnBrk="0" hangingPunct="1">
      <a:defRPr sz="1400" b="1" kern="1200">
        <a:solidFill>
          <a:schemeClr val="tx1"/>
        </a:solidFill>
        <a:latin typeface="Arial" charset="0"/>
        <a:ea typeface="ＭＳ Ｐゴシック" pitchFamily="28" charset="-128"/>
        <a:cs typeface="+mn-cs"/>
      </a:defRPr>
    </a:lvl8pPr>
    <a:lvl9pPr marL="3657600" algn="l" defTabSz="914400" rtl="0" eaLnBrk="1" latinLnBrk="0" hangingPunct="1">
      <a:defRPr sz="1400" b="1"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37">
          <p15:clr>
            <a:srgbClr val="A4A3A4"/>
          </p15:clr>
        </p15:guide>
        <p15:guide id="2" pos="28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5288"/>
    <a:srgbClr val="33CC33"/>
    <a:srgbClr val="FCB16A"/>
    <a:srgbClr val="51D14B"/>
    <a:srgbClr val="89A3BE"/>
    <a:srgbClr val="97E49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89580" autoAdjust="0"/>
  </p:normalViewPr>
  <p:slideViewPr>
    <p:cSldViewPr snapToGrid="0">
      <p:cViewPr varScale="1">
        <p:scale>
          <a:sx n="119" d="100"/>
          <a:sy n="119" d="100"/>
        </p:scale>
        <p:origin x="1374" y="84"/>
      </p:cViewPr>
      <p:guideLst>
        <p:guide orient="horz" pos="2137"/>
        <p:guide pos="2887"/>
      </p:guideLst>
    </p:cSldViewPr>
  </p:slideViewPr>
  <p:outlineViewPr>
    <p:cViewPr>
      <p:scale>
        <a:sx n="75" d="100"/>
        <a:sy n="75" d="100"/>
      </p:scale>
      <p:origin x="0" y="0"/>
    </p:cViewPr>
    <p:sldLst>
      <p:sld r:id="rId1" collapse="1"/>
      <p:sld r:id="rId2" collapse="1"/>
    </p:sldLst>
  </p:outlineViewPr>
  <p:notesTextViewPr>
    <p:cViewPr>
      <p:scale>
        <a:sx n="100" d="100"/>
        <a:sy n="100" d="100"/>
      </p:scale>
      <p:origin x="0" y="0"/>
    </p:cViewPr>
  </p:notesTextViewPr>
  <p:sorterViewPr>
    <p:cViewPr>
      <p:scale>
        <a:sx n="90" d="100"/>
        <a:sy n="90" d="100"/>
      </p:scale>
      <p:origin x="0" y="6936"/>
    </p:cViewPr>
  </p:sorterViewPr>
  <p:notesViewPr>
    <p:cSldViewPr snapToGrid="0">
      <p:cViewPr varScale="1">
        <p:scale>
          <a:sx n="61" d="100"/>
          <a:sy n="61" d="100"/>
        </p:scale>
        <p:origin x="-1668" y="-84"/>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theme" Target="theme/theme1.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AF74FE7-94B9-489B-8D93-B73868AD0BE1}">
      <dgm:prSet/>
      <dgm:spPr/>
      <dgm:t>
        <a:bodyPr/>
        <a:lstStyle/>
        <a:p>
          <a:pPr rtl="0"/>
          <a:r>
            <a:rPr lang="en-US" b="1" i="0" baseline="0" dirty="0" smtClean="0"/>
            <a:t>C406.2 – Eff. HVAC Performance</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3B701D2D-3437-419A-90D9-509BCC73C613}" type="presOf" srcId="{9AF74FE7-94B9-489B-8D93-B73868AD0BE1}" destId="{C633D6C1-E1B5-495D-B475-CA9D4E789F0F}" srcOrd="1" destOrd="0" presId="urn:microsoft.com/office/officeart/2005/8/layout/target3"/>
    <dgm:cxn modelId="{C0106EE4-1B6A-456E-B073-2FED92A51AC2}" type="presOf" srcId="{DE66E7B8-D487-4802-B70D-D98B1BEE5240}" destId="{9DBE4EA8-8ACB-4FF0-941E-BA4AD73489A9}" srcOrd="0" destOrd="0" presId="urn:microsoft.com/office/officeart/2005/8/layout/target3"/>
    <dgm:cxn modelId="{84027BFC-4B17-46C7-9EE4-1BFC4BE8727C}" type="presOf" srcId="{9AF74FE7-94B9-489B-8D93-B73868AD0BE1}" destId="{CC6034B9-C005-4109-9725-94730E50F2BA}" srcOrd="0" destOrd="0" presId="urn:microsoft.com/office/officeart/2005/8/layout/target3"/>
    <dgm:cxn modelId="{D8B633E8-BC3F-4313-90FF-F1EF99213EAF}" type="presParOf" srcId="{9DBE4EA8-8ACB-4FF0-941E-BA4AD73489A9}" destId="{608EBEA9-3CBE-4676-9B3B-488148CAA3D3}" srcOrd="0" destOrd="0" presId="urn:microsoft.com/office/officeart/2005/8/layout/target3"/>
    <dgm:cxn modelId="{8921124A-A081-4809-80F7-F0B7B82BFF2E}" type="presParOf" srcId="{9DBE4EA8-8ACB-4FF0-941E-BA4AD73489A9}" destId="{0B161747-68E3-4D9F-901F-56330AE52CBD}" srcOrd="1" destOrd="0" presId="urn:microsoft.com/office/officeart/2005/8/layout/target3"/>
    <dgm:cxn modelId="{C3046750-B262-49AF-9539-7ABEB82716A0}" type="presParOf" srcId="{9DBE4EA8-8ACB-4FF0-941E-BA4AD73489A9}" destId="{CC6034B9-C005-4109-9725-94730E50F2BA}" srcOrd="2" destOrd="0" presId="urn:microsoft.com/office/officeart/2005/8/layout/target3"/>
    <dgm:cxn modelId="{B852297F-F755-4262-A2CA-0275BA79A310}"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B4B89-231F-4735-B473-49F4E4CC58F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FC23F29-9C90-480D-A075-3B9CA3D55697}">
      <dgm:prSet/>
      <dgm:spPr/>
      <dgm:t>
        <a:bodyPr/>
        <a:lstStyle/>
        <a:p>
          <a:pPr rtl="0"/>
          <a:r>
            <a:rPr lang="en-US" b="1" i="0" baseline="0" dirty="0" smtClean="0"/>
            <a:t>C406.3 – Reduced Lighting Power Density</a:t>
          </a:r>
          <a:endParaRPr lang="en-US" b="1" i="0" baseline="0" dirty="0"/>
        </a:p>
      </dgm:t>
    </dgm:pt>
    <dgm:pt modelId="{F98DB284-0E24-483E-A52B-0FCE8F56F7F4}" type="parTrans" cxnId="{065EC63A-5D9E-461F-B11C-6CF56F210572}">
      <dgm:prSet/>
      <dgm:spPr/>
      <dgm:t>
        <a:bodyPr/>
        <a:lstStyle/>
        <a:p>
          <a:endParaRPr lang="en-US"/>
        </a:p>
      </dgm:t>
    </dgm:pt>
    <dgm:pt modelId="{0A655F05-3396-491E-A0B3-65D95136993E}" type="sibTrans" cxnId="{065EC63A-5D9E-461F-B11C-6CF56F210572}">
      <dgm:prSet/>
      <dgm:spPr/>
      <dgm:t>
        <a:bodyPr/>
        <a:lstStyle/>
        <a:p>
          <a:endParaRPr lang="en-US"/>
        </a:p>
      </dgm:t>
    </dgm:pt>
    <dgm:pt modelId="{57AC0E49-305F-432E-B97E-2E34FB301F25}" type="pres">
      <dgm:prSet presAssocID="{3BDB4B89-231F-4735-B473-49F4E4CC58F4}" presName="Name0" presStyleCnt="0">
        <dgm:presLayoutVars>
          <dgm:chMax val="7"/>
          <dgm:dir/>
          <dgm:animLvl val="lvl"/>
          <dgm:resizeHandles val="exact"/>
        </dgm:presLayoutVars>
      </dgm:prSet>
      <dgm:spPr/>
      <dgm:t>
        <a:bodyPr/>
        <a:lstStyle/>
        <a:p>
          <a:endParaRPr lang="en-US"/>
        </a:p>
      </dgm:t>
    </dgm:pt>
    <dgm:pt modelId="{B360A893-8618-4071-AD6C-11F826D03A47}" type="pres">
      <dgm:prSet presAssocID="{5FC23F29-9C90-480D-A075-3B9CA3D55697}" presName="circle1" presStyleLbl="node1" presStyleIdx="0" presStyleCnt="1"/>
      <dgm:spPr/>
    </dgm:pt>
    <dgm:pt modelId="{B25D9278-81EA-45A7-B3F3-F308559D62B5}" type="pres">
      <dgm:prSet presAssocID="{5FC23F29-9C90-480D-A075-3B9CA3D55697}" presName="space" presStyleCnt="0"/>
      <dgm:spPr/>
    </dgm:pt>
    <dgm:pt modelId="{ABD64DBA-50C7-4AB6-AB69-7D311A97CB59}" type="pres">
      <dgm:prSet presAssocID="{5FC23F29-9C90-480D-A075-3B9CA3D55697}" presName="rect1" presStyleLbl="alignAcc1" presStyleIdx="0" presStyleCnt="1"/>
      <dgm:spPr/>
      <dgm:t>
        <a:bodyPr/>
        <a:lstStyle/>
        <a:p>
          <a:endParaRPr lang="en-US"/>
        </a:p>
      </dgm:t>
    </dgm:pt>
    <dgm:pt modelId="{B83AFBAA-FEA3-4B52-B4A3-A0C1AD2984C3}" type="pres">
      <dgm:prSet presAssocID="{5FC23F29-9C90-480D-A075-3B9CA3D55697}" presName="rect1ParTxNoCh" presStyleLbl="alignAcc1" presStyleIdx="0" presStyleCnt="1">
        <dgm:presLayoutVars>
          <dgm:chMax val="1"/>
          <dgm:bulletEnabled val="1"/>
        </dgm:presLayoutVars>
      </dgm:prSet>
      <dgm:spPr/>
      <dgm:t>
        <a:bodyPr/>
        <a:lstStyle/>
        <a:p>
          <a:endParaRPr lang="en-US"/>
        </a:p>
      </dgm:t>
    </dgm:pt>
  </dgm:ptLst>
  <dgm:cxnLst>
    <dgm:cxn modelId="{29B8C5F5-5E76-4666-91BF-8ECCDC0A4404}" type="presOf" srcId="{3BDB4B89-231F-4735-B473-49F4E4CC58F4}" destId="{57AC0E49-305F-432E-B97E-2E34FB301F25}" srcOrd="0" destOrd="0" presId="urn:microsoft.com/office/officeart/2005/8/layout/target3"/>
    <dgm:cxn modelId="{065EC63A-5D9E-461F-B11C-6CF56F210572}" srcId="{3BDB4B89-231F-4735-B473-49F4E4CC58F4}" destId="{5FC23F29-9C90-480D-A075-3B9CA3D55697}" srcOrd="0" destOrd="0" parTransId="{F98DB284-0E24-483E-A52B-0FCE8F56F7F4}" sibTransId="{0A655F05-3396-491E-A0B3-65D95136993E}"/>
    <dgm:cxn modelId="{8F0165A0-0585-4B8D-BD27-BF88C70C4CAE}" type="presOf" srcId="{5FC23F29-9C90-480D-A075-3B9CA3D55697}" destId="{B83AFBAA-FEA3-4B52-B4A3-A0C1AD2984C3}" srcOrd="1" destOrd="0" presId="urn:microsoft.com/office/officeart/2005/8/layout/target3"/>
    <dgm:cxn modelId="{84B5F4C0-7886-44B4-8E07-3193C01A1C34}" type="presOf" srcId="{5FC23F29-9C90-480D-A075-3B9CA3D55697}" destId="{ABD64DBA-50C7-4AB6-AB69-7D311A97CB59}" srcOrd="0" destOrd="0" presId="urn:microsoft.com/office/officeart/2005/8/layout/target3"/>
    <dgm:cxn modelId="{E3434549-29A3-4876-9959-58682D0C49D8}" type="presParOf" srcId="{57AC0E49-305F-432E-B97E-2E34FB301F25}" destId="{B360A893-8618-4071-AD6C-11F826D03A47}" srcOrd="0" destOrd="0" presId="urn:microsoft.com/office/officeart/2005/8/layout/target3"/>
    <dgm:cxn modelId="{96E9E906-9730-49A7-B4D4-9E71F7232BE2}" type="presParOf" srcId="{57AC0E49-305F-432E-B97E-2E34FB301F25}" destId="{B25D9278-81EA-45A7-B3F3-F308559D62B5}" srcOrd="1" destOrd="0" presId="urn:microsoft.com/office/officeart/2005/8/layout/target3"/>
    <dgm:cxn modelId="{A5465D41-411D-4CEF-85D7-D7C8AA6EE915}" type="presParOf" srcId="{57AC0E49-305F-432E-B97E-2E34FB301F25}" destId="{ABD64DBA-50C7-4AB6-AB69-7D311A97CB59}" srcOrd="2" destOrd="0" presId="urn:microsoft.com/office/officeart/2005/8/layout/target3"/>
    <dgm:cxn modelId="{98410CF1-091B-4D6D-945E-26AB5BD5D3BE}" type="presParOf" srcId="{57AC0E49-305F-432E-B97E-2E34FB301F25}" destId="{B83AFBAA-FEA3-4B52-B4A3-A0C1AD2984C3}"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141D5-2379-4DB8-853F-5D66FB64655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114EE72-1E27-4094-AB8A-1D454327B062}">
      <dgm:prSet/>
      <dgm:spPr/>
      <dgm:t>
        <a:bodyPr/>
        <a:lstStyle/>
        <a:p>
          <a:pPr rtl="0"/>
          <a:r>
            <a:rPr lang="en-US" b="1" i="0" baseline="0" dirty="0" smtClean="0"/>
            <a:t>C406.4 – Enhanced Lighting Controls</a:t>
          </a:r>
          <a:endParaRPr lang="en-US" b="1" i="0" baseline="0" dirty="0"/>
        </a:p>
      </dgm:t>
    </dgm:pt>
    <dgm:pt modelId="{C2151503-9B75-4C9B-8358-2B661A9B380C}" type="parTrans" cxnId="{71593F36-8974-4550-B268-8BC9FAA3620D}">
      <dgm:prSet/>
      <dgm:spPr/>
      <dgm:t>
        <a:bodyPr/>
        <a:lstStyle/>
        <a:p>
          <a:endParaRPr lang="en-US"/>
        </a:p>
      </dgm:t>
    </dgm:pt>
    <dgm:pt modelId="{37DC4A5B-F24E-4185-819A-BFC12253A225}" type="sibTrans" cxnId="{71593F36-8974-4550-B268-8BC9FAA3620D}">
      <dgm:prSet/>
      <dgm:spPr/>
      <dgm:t>
        <a:bodyPr/>
        <a:lstStyle/>
        <a:p>
          <a:endParaRPr lang="en-US"/>
        </a:p>
      </dgm:t>
    </dgm:pt>
    <dgm:pt modelId="{256DB549-7A21-4E1C-AAE7-13E119364E53}" type="pres">
      <dgm:prSet presAssocID="{8B8141D5-2379-4DB8-853F-5D66FB646559}" presName="Name0" presStyleCnt="0">
        <dgm:presLayoutVars>
          <dgm:chMax val="7"/>
          <dgm:dir/>
          <dgm:animLvl val="lvl"/>
          <dgm:resizeHandles val="exact"/>
        </dgm:presLayoutVars>
      </dgm:prSet>
      <dgm:spPr/>
      <dgm:t>
        <a:bodyPr/>
        <a:lstStyle/>
        <a:p>
          <a:endParaRPr lang="en-US"/>
        </a:p>
      </dgm:t>
    </dgm:pt>
    <dgm:pt modelId="{A89CB00A-01D3-47F5-AC54-3C7782048A76}" type="pres">
      <dgm:prSet presAssocID="{8114EE72-1E27-4094-AB8A-1D454327B062}" presName="circle1" presStyleLbl="node1" presStyleIdx="0" presStyleCnt="1"/>
      <dgm:spPr/>
    </dgm:pt>
    <dgm:pt modelId="{BBAC6645-4443-433D-8847-7DDDD34FF872}" type="pres">
      <dgm:prSet presAssocID="{8114EE72-1E27-4094-AB8A-1D454327B062}" presName="space" presStyleCnt="0"/>
      <dgm:spPr/>
    </dgm:pt>
    <dgm:pt modelId="{C276CB11-9B90-4735-B595-548178722AEF}" type="pres">
      <dgm:prSet presAssocID="{8114EE72-1E27-4094-AB8A-1D454327B062}" presName="rect1" presStyleLbl="alignAcc1" presStyleIdx="0" presStyleCnt="1"/>
      <dgm:spPr/>
      <dgm:t>
        <a:bodyPr/>
        <a:lstStyle/>
        <a:p>
          <a:endParaRPr lang="en-US"/>
        </a:p>
      </dgm:t>
    </dgm:pt>
    <dgm:pt modelId="{4906B961-F010-4D6A-8CCD-510AAE185425}" type="pres">
      <dgm:prSet presAssocID="{8114EE72-1E27-4094-AB8A-1D454327B062}" presName="rect1ParTxNoCh" presStyleLbl="alignAcc1" presStyleIdx="0" presStyleCnt="1">
        <dgm:presLayoutVars>
          <dgm:chMax val="1"/>
          <dgm:bulletEnabled val="1"/>
        </dgm:presLayoutVars>
      </dgm:prSet>
      <dgm:spPr/>
      <dgm:t>
        <a:bodyPr/>
        <a:lstStyle/>
        <a:p>
          <a:endParaRPr lang="en-US"/>
        </a:p>
      </dgm:t>
    </dgm:pt>
  </dgm:ptLst>
  <dgm:cxnLst>
    <dgm:cxn modelId="{71593F36-8974-4550-B268-8BC9FAA3620D}" srcId="{8B8141D5-2379-4DB8-853F-5D66FB646559}" destId="{8114EE72-1E27-4094-AB8A-1D454327B062}" srcOrd="0" destOrd="0" parTransId="{C2151503-9B75-4C9B-8358-2B661A9B380C}" sibTransId="{37DC4A5B-F24E-4185-819A-BFC12253A225}"/>
    <dgm:cxn modelId="{E021A83E-F034-4F9F-8D1B-4EC710FFBC45}" type="presOf" srcId="{8114EE72-1E27-4094-AB8A-1D454327B062}" destId="{4906B961-F010-4D6A-8CCD-510AAE185425}" srcOrd="1" destOrd="0" presId="urn:microsoft.com/office/officeart/2005/8/layout/target3"/>
    <dgm:cxn modelId="{3666DB0B-3988-46DB-8CB9-23BA70EFA32D}" type="presOf" srcId="{8114EE72-1E27-4094-AB8A-1D454327B062}" destId="{C276CB11-9B90-4735-B595-548178722AEF}" srcOrd="0" destOrd="0" presId="urn:microsoft.com/office/officeart/2005/8/layout/target3"/>
    <dgm:cxn modelId="{7910A710-999E-461E-8FF0-B43A6FEF286D}" type="presOf" srcId="{8B8141D5-2379-4DB8-853F-5D66FB646559}" destId="{256DB549-7A21-4E1C-AAE7-13E119364E53}" srcOrd="0" destOrd="0" presId="urn:microsoft.com/office/officeart/2005/8/layout/target3"/>
    <dgm:cxn modelId="{439D83BA-81FD-49D0-B9BA-A34B2B3B3649}" type="presParOf" srcId="{256DB549-7A21-4E1C-AAE7-13E119364E53}" destId="{A89CB00A-01D3-47F5-AC54-3C7782048A76}" srcOrd="0" destOrd="0" presId="urn:microsoft.com/office/officeart/2005/8/layout/target3"/>
    <dgm:cxn modelId="{3E78BA55-5EF5-459B-A550-B229921D306B}" type="presParOf" srcId="{256DB549-7A21-4E1C-AAE7-13E119364E53}" destId="{BBAC6645-4443-433D-8847-7DDDD34FF872}" srcOrd="1" destOrd="0" presId="urn:microsoft.com/office/officeart/2005/8/layout/target3"/>
    <dgm:cxn modelId="{BC8A1754-2F8D-4D9D-88E0-B5639BC7C2A0}" type="presParOf" srcId="{256DB549-7A21-4E1C-AAE7-13E119364E53}" destId="{C276CB11-9B90-4735-B595-548178722AEF}" srcOrd="2" destOrd="0" presId="urn:microsoft.com/office/officeart/2005/8/layout/target3"/>
    <dgm:cxn modelId="{D5071E75-14B9-47A9-A3C2-59FF07D1D6B7}" type="presParOf" srcId="{256DB549-7A21-4E1C-AAE7-13E119364E53}" destId="{4906B961-F010-4D6A-8CCD-510AAE185425}"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C406.5 – On-site Supply of Renewable energy</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8CCB0FD2-FE4B-417A-8C16-0D2ECA7B9820}" type="presOf" srcId="{DE66E7B8-D487-4802-B70D-D98B1BEE5240}" destId="{9DBE4EA8-8ACB-4FF0-941E-BA4AD73489A9}" srcOrd="0" destOrd="0" presId="urn:microsoft.com/office/officeart/2005/8/layout/target3"/>
    <dgm:cxn modelId="{42F16479-23AB-4C5A-A591-245FC1B67110}" type="presOf" srcId="{9AF74FE7-94B9-489B-8D93-B73868AD0BE1}" destId="{CC6034B9-C005-4109-9725-94730E50F2BA}" srcOrd="0" destOrd="0" presId="urn:microsoft.com/office/officeart/2005/8/layout/target3"/>
    <dgm:cxn modelId="{221D4F04-2620-4DA9-880F-7F57226F5ACA}" type="presOf" srcId="{9AF74FE7-94B9-489B-8D93-B73868AD0BE1}" destId="{C633D6C1-E1B5-495D-B475-CA9D4E789F0F}" srcOrd="1" destOrd="0" presId="urn:microsoft.com/office/officeart/2005/8/layout/target3"/>
    <dgm:cxn modelId="{DF809A90-2C1A-4AC4-8B80-030B7C647827}" type="presParOf" srcId="{9DBE4EA8-8ACB-4FF0-941E-BA4AD73489A9}" destId="{608EBEA9-3CBE-4676-9B3B-488148CAA3D3}" srcOrd="0" destOrd="0" presId="urn:microsoft.com/office/officeart/2005/8/layout/target3"/>
    <dgm:cxn modelId="{1247CEBE-3D51-4DBE-A9A2-0FB28308B885}" type="presParOf" srcId="{9DBE4EA8-8ACB-4FF0-941E-BA4AD73489A9}" destId="{0B161747-68E3-4D9F-901F-56330AE52CBD}" srcOrd="1" destOrd="0" presId="urn:microsoft.com/office/officeart/2005/8/layout/target3"/>
    <dgm:cxn modelId="{4A4166F7-993B-4153-A5A3-3A7F1079A230}" type="presParOf" srcId="{9DBE4EA8-8ACB-4FF0-941E-BA4AD73489A9}" destId="{CC6034B9-C005-4109-9725-94730E50F2BA}" srcOrd="2" destOrd="0" presId="urn:microsoft.com/office/officeart/2005/8/layout/target3"/>
    <dgm:cxn modelId="{A912C115-0B01-44B0-9F15-CA63E8172AC8}"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C406.6 – Dedicated Outdoor Air System</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180"/>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F5CB4D95-2CEC-4F7C-9864-71805B6F7C89}" type="presOf" srcId="{DE66E7B8-D487-4802-B70D-D98B1BEE5240}" destId="{9DBE4EA8-8ACB-4FF0-941E-BA4AD73489A9}" srcOrd="0" destOrd="0" presId="urn:microsoft.com/office/officeart/2005/8/layout/target3"/>
    <dgm:cxn modelId="{D9DB5E18-1707-4CC9-925D-BBBAD3A7CA21}" type="presOf" srcId="{9AF74FE7-94B9-489B-8D93-B73868AD0BE1}" destId="{CC6034B9-C005-4109-9725-94730E50F2BA}" srcOrd="0" destOrd="0" presId="urn:microsoft.com/office/officeart/2005/8/layout/target3"/>
    <dgm:cxn modelId="{F341F050-86B9-4EE7-ABC9-D587F595547B}" type="presOf" srcId="{9AF74FE7-94B9-489B-8D93-B73868AD0BE1}" destId="{C633D6C1-E1B5-495D-B475-CA9D4E789F0F}" srcOrd="1" destOrd="0" presId="urn:microsoft.com/office/officeart/2005/8/layout/target3"/>
    <dgm:cxn modelId="{06C76845-6ED1-4C77-8A7E-2472BDE1FF6C}" type="presParOf" srcId="{9DBE4EA8-8ACB-4FF0-941E-BA4AD73489A9}" destId="{608EBEA9-3CBE-4676-9B3B-488148CAA3D3}" srcOrd="0" destOrd="0" presId="urn:microsoft.com/office/officeart/2005/8/layout/target3"/>
    <dgm:cxn modelId="{EB505979-CA39-4BCC-A3C7-726C72D18D26}" type="presParOf" srcId="{9DBE4EA8-8ACB-4FF0-941E-BA4AD73489A9}" destId="{0B161747-68E3-4D9F-901F-56330AE52CBD}" srcOrd="1" destOrd="0" presId="urn:microsoft.com/office/officeart/2005/8/layout/target3"/>
    <dgm:cxn modelId="{4A90FE16-450F-47B8-BBDD-93D6252FE8B5}" type="presParOf" srcId="{9DBE4EA8-8ACB-4FF0-941E-BA4AD73489A9}" destId="{CC6034B9-C005-4109-9725-94730E50F2BA}" srcOrd="2" destOrd="0" presId="urn:microsoft.com/office/officeart/2005/8/layout/target3"/>
    <dgm:cxn modelId="{3E2653EE-84BE-40CC-A8E6-31B14800EA15}"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C406.7 – High Eff. Service Water Heating</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4FABDDF9-C082-4368-8CB4-DA768F28AE24}" type="presOf" srcId="{DE66E7B8-D487-4802-B70D-D98B1BEE5240}" destId="{9DBE4EA8-8ACB-4FF0-941E-BA4AD73489A9}" srcOrd="0" destOrd="0" presId="urn:microsoft.com/office/officeart/2005/8/layout/target3"/>
    <dgm:cxn modelId="{F6047C8E-E510-47B5-B594-40D4B0D30EBE}" type="presOf" srcId="{9AF74FE7-94B9-489B-8D93-B73868AD0BE1}" destId="{CC6034B9-C005-4109-9725-94730E50F2BA}" srcOrd="0" destOrd="0" presId="urn:microsoft.com/office/officeart/2005/8/layout/target3"/>
    <dgm:cxn modelId="{0AC9CF6E-6A25-4C9E-B9C4-B441C2212D00}" type="presOf" srcId="{9AF74FE7-94B9-489B-8D93-B73868AD0BE1}" destId="{C633D6C1-E1B5-495D-B475-CA9D4E789F0F}" srcOrd="1" destOrd="0" presId="urn:microsoft.com/office/officeart/2005/8/layout/target3"/>
    <dgm:cxn modelId="{EE6BB5B0-FA17-4E82-B575-1FF6C2D8A7FC}" type="presParOf" srcId="{9DBE4EA8-8ACB-4FF0-941E-BA4AD73489A9}" destId="{608EBEA9-3CBE-4676-9B3B-488148CAA3D3}" srcOrd="0" destOrd="0" presId="urn:microsoft.com/office/officeart/2005/8/layout/target3"/>
    <dgm:cxn modelId="{78C5845C-68FF-4261-97F0-8433AC8D8684}" type="presParOf" srcId="{9DBE4EA8-8ACB-4FF0-941E-BA4AD73489A9}" destId="{0B161747-68E3-4D9F-901F-56330AE52CBD}" srcOrd="1" destOrd="0" presId="urn:microsoft.com/office/officeart/2005/8/layout/target3"/>
    <dgm:cxn modelId="{6B5E4EF8-A006-401F-9843-074E5958DE6A}" type="presParOf" srcId="{9DBE4EA8-8ACB-4FF0-941E-BA4AD73489A9}" destId="{CC6034B9-C005-4109-9725-94730E50F2BA}" srcOrd="2" destOrd="0" presId="urn:microsoft.com/office/officeart/2005/8/layout/target3"/>
    <dgm:cxn modelId="{E04A4E51-5FB6-499F-9D29-77A20BE388CA}"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7" name="Rectangle 3"/>
          <p:cNvSpPr>
            <a:spLocks noGrp="1" noChangeArrowheads="1"/>
          </p:cNvSpPr>
          <p:nvPr>
            <p:ph type="dt" sz="quarter" idx="1"/>
          </p:nvPr>
        </p:nvSpPr>
        <p:spPr bwMode="auto">
          <a:xfrm>
            <a:off x="3972720"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endParaRPr lang="en-US" dirty="0"/>
          </a:p>
        </p:txBody>
      </p:sp>
      <p:sp>
        <p:nvSpPr>
          <p:cNvPr id="6148" name="Rectangle 4"/>
          <p:cNvSpPr>
            <a:spLocks noGrp="1" noChangeArrowheads="1"/>
          </p:cNvSpPr>
          <p:nvPr>
            <p:ph type="ftr" sz="quarter" idx="2"/>
          </p:nvPr>
        </p:nvSpPr>
        <p:spPr bwMode="auto">
          <a:xfrm>
            <a:off x="1"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9" name="Rectangle 5"/>
          <p:cNvSpPr>
            <a:spLocks noGrp="1" noChangeArrowheads="1"/>
          </p:cNvSpPr>
          <p:nvPr>
            <p:ph type="sldNum" sz="quarter" idx="3"/>
          </p:nvPr>
        </p:nvSpPr>
        <p:spPr bwMode="auto">
          <a:xfrm>
            <a:off x="3972720"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fld id="{B3CA5312-BF50-422A-8F39-529974A60C0C}" type="slidenum">
              <a:rPr lang="en-US"/>
              <a:pPr>
                <a:defRPr/>
              </a:pPr>
              <a:t>‹#›</a:t>
            </a:fld>
            <a:endParaRPr lang="en-US" dirty="0"/>
          </a:p>
        </p:txBody>
      </p:sp>
    </p:spTree>
    <p:extLst>
      <p:ext uri="{BB962C8B-B14F-4D97-AF65-F5344CB8AC3E}">
        <p14:creationId xmlns:p14="http://schemas.microsoft.com/office/powerpoint/2010/main" val="447830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67" name="Rectangle 3"/>
          <p:cNvSpPr>
            <a:spLocks noGrp="1" noChangeArrowheads="1"/>
          </p:cNvSpPr>
          <p:nvPr>
            <p:ph type="dt" idx="1"/>
          </p:nvPr>
        </p:nvSpPr>
        <p:spPr bwMode="auto">
          <a:xfrm>
            <a:off x="3971522"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281" y="4416213"/>
            <a:ext cx="5607840" cy="418211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1"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71" name="Rectangle 7"/>
          <p:cNvSpPr>
            <a:spLocks noGrp="1" noChangeArrowheads="1"/>
          </p:cNvSpPr>
          <p:nvPr>
            <p:ph type="sldNum" sz="quarter" idx="5"/>
          </p:nvPr>
        </p:nvSpPr>
        <p:spPr bwMode="auto">
          <a:xfrm>
            <a:off x="3971522"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fld id="{E5B7B5B5-EDFB-42EF-AD2D-69AB0DA2B694}" type="slidenum">
              <a:rPr lang="en-US"/>
              <a:pPr>
                <a:defRPr/>
              </a:pPr>
              <a:t>‹#›</a:t>
            </a:fld>
            <a:endParaRPr lang="en-US" dirty="0"/>
          </a:p>
        </p:txBody>
      </p:sp>
    </p:spTree>
    <p:extLst>
      <p:ext uri="{BB962C8B-B14F-4D97-AF65-F5344CB8AC3E}">
        <p14:creationId xmlns:p14="http://schemas.microsoft.com/office/powerpoint/2010/main" val="13237480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522" y="8830315"/>
            <a:ext cx="3037680" cy="463977"/>
          </a:xfrm>
          <a:prstGeom prst="rect">
            <a:avLst/>
          </a:prstGeom>
          <a:noFill/>
          <a:ln w="9525">
            <a:noFill/>
            <a:miter lim="800000"/>
            <a:headEnd/>
            <a:tailEnd/>
          </a:ln>
        </p:spPr>
        <p:txBody>
          <a:bodyPr lIns="91577" tIns="45789" rIns="91577" bIns="45789" anchor="b"/>
          <a:lstStyle/>
          <a:p>
            <a:pPr algn="r"/>
            <a:fld id="{67B9B184-557B-4568-9744-93E71EA1AD8A}" type="slidenum">
              <a:rPr lang="en-US" sz="1200" b="0">
                <a:latin typeface="Times New Roman" pitchFamily="18" charset="0"/>
              </a:rPr>
              <a:pPr algn="r"/>
              <a:t>1</a:t>
            </a:fld>
            <a:endParaRPr lang="en-US" sz="1200" b="0" dirty="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ea typeface="ＭＳ Ｐゴシック" pitchFamily="28" charset="-128"/>
            </a:endParaRPr>
          </a:p>
        </p:txBody>
      </p:sp>
    </p:spTree>
    <p:extLst>
      <p:ext uri="{BB962C8B-B14F-4D97-AF65-F5344CB8AC3E}">
        <p14:creationId xmlns:p14="http://schemas.microsoft.com/office/powerpoint/2010/main" val="18050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Table C405.4.2(1) </a:t>
            </a:r>
            <a:endParaRPr lang="en-US" dirty="0" smtClean="0">
              <a:ea typeface="ＭＳ Ｐゴシック" pitchFamily="28" charset="-128"/>
            </a:endParaRPr>
          </a:p>
        </p:txBody>
      </p:sp>
    </p:spTree>
    <p:extLst>
      <p:ext uri="{BB962C8B-B14F-4D97-AF65-F5344CB8AC3E}">
        <p14:creationId xmlns:p14="http://schemas.microsoft.com/office/powerpoint/2010/main" val="205560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Table C405.5.2(2)</a:t>
            </a:r>
          </a:p>
          <a:p>
            <a:r>
              <a:rPr lang="en-US" dirty="0" smtClean="0">
                <a:ea typeface="ＭＳ Ｐゴシック" pitchFamily="28" charset="-128"/>
              </a:rPr>
              <a:t>Note:</a:t>
            </a:r>
            <a:r>
              <a:rPr lang="en-US" baseline="0" dirty="0" smtClean="0">
                <a:ea typeface="ＭＳ Ｐゴシック" pitchFamily="28" charset="-128"/>
              </a:rPr>
              <a:t>  the space types are not in the exact order per table</a:t>
            </a:r>
            <a:endParaRPr lang="en-US" dirty="0" smtClean="0">
              <a:ea typeface="ＭＳ Ｐゴシック" pitchFamily="28" charset="-128"/>
            </a:endParaRPr>
          </a:p>
        </p:txBody>
      </p:sp>
    </p:spTree>
    <p:extLst>
      <p:ext uri="{BB962C8B-B14F-4D97-AF65-F5344CB8AC3E}">
        <p14:creationId xmlns:p14="http://schemas.microsoft.com/office/powerpoint/2010/main" val="192830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ea typeface="ＭＳ Ｐゴシック" pitchFamily="28" charset="-128"/>
              </a:rPr>
              <a:t>Where using the</a:t>
            </a:r>
            <a:r>
              <a:rPr lang="en-US" baseline="0" dirty="0" smtClean="0">
                <a:ea typeface="ＭＳ Ｐゴシック" pitchFamily="28" charset="-128"/>
              </a:rPr>
              <a:t> space-by-space method, an increase is permitted only where specified lighting is installed and automatically controlled separately from general lighting</a:t>
            </a:r>
            <a:endParaRPr lang="en-US" dirty="0" smtClean="0">
              <a:ea typeface="ＭＳ Ｐゴシック" pitchFamily="28" charset="-128"/>
            </a:endParaRPr>
          </a:p>
          <a:p>
            <a:endParaRPr lang="en-US" dirty="0" smtClean="0">
              <a:ea typeface="ＭＳ Ｐゴシック" pitchFamily="28" charset="-128"/>
            </a:endParaRPr>
          </a:p>
          <a:p>
            <a:r>
              <a:rPr lang="en-US" dirty="0" smtClean="0">
                <a:ea typeface="ＭＳ Ｐゴシック" pitchFamily="28" charset="-128"/>
              </a:rPr>
              <a:t>Specific accommodation has been made for retail merchandise highlighting in the 2015 IECC.  These are IN ADDITION TO general lighting.</a:t>
            </a:r>
          </a:p>
          <a:p>
            <a:endParaRPr lang="en-US" dirty="0" smtClean="0">
              <a:ea typeface="ＭＳ Ｐゴシック" pitchFamily="28" charset="-128"/>
            </a:endParaRPr>
          </a:p>
          <a:p>
            <a:r>
              <a:rPr lang="en-US" dirty="0" smtClean="0">
                <a:ea typeface="ＭＳ Ｐゴシック" pitchFamily="28" charset="-128"/>
              </a:rPr>
              <a:t>Floor area is the specific area to highlight merchandise.  For example, track lighting installed to highlight a wall display of shoes – would qualify.  Overhead, general lighting not specifically aimed at the wall of shoes would not qualify.</a:t>
            </a:r>
          </a:p>
        </p:txBody>
      </p:sp>
    </p:spTree>
    <p:extLst>
      <p:ext uri="{BB962C8B-B14F-4D97-AF65-F5344CB8AC3E}">
        <p14:creationId xmlns:p14="http://schemas.microsoft.com/office/powerpoint/2010/main" val="156495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360467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b="0" u="none" dirty="0" smtClean="0">
                <a:ea typeface="ＭＳ Ｐゴシック" pitchFamily="28" charset="-128"/>
              </a:rPr>
              <a:t>Screw lamp holders = typical Edison based – this is whatever the factory</a:t>
            </a:r>
            <a:r>
              <a:rPr lang="en-US" b="0" u="none" baseline="0" dirty="0" smtClean="0">
                <a:ea typeface="ＭＳ Ｐゴシック" pitchFamily="28" charset="-128"/>
              </a:rPr>
              <a:t> labeling says is the maximum wattage; not simple wattage of a bulb – must be the max that could be installed in the fixture</a:t>
            </a:r>
          </a:p>
          <a:p>
            <a:endParaRPr lang="en-US" b="0" u="none" baseline="0" dirty="0" smtClean="0">
              <a:ea typeface="ＭＳ Ｐゴシック" pitchFamily="28" charset="-128"/>
            </a:endParaRPr>
          </a:p>
          <a:p>
            <a:r>
              <a:rPr lang="en-US" b="0" u="none" baseline="0" dirty="0" smtClean="0">
                <a:ea typeface="ＭＳ Ｐゴシック" pitchFamily="28" charset="-128"/>
              </a:rPr>
              <a:t>Three options for line voltage track.</a:t>
            </a:r>
          </a:p>
          <a:p>
            <a:endParaRPr lang="en-US" b="0" u="none" baseline="0" dirty="0" smtClean="0">
              <a:ea typeface="ＭＳ Ｐゴシック" pitchFamily="28" charset="-128"/>
            </a:endParaRPr>
          </a:p>
          <a:p>
            <a:r>
              <a:rPr lang="en-US" b="0" u="none" baseline="0" dirty="0" smtClean="0">
                <a:ea typeface="ＭＳ Ｐゴシック" pitchFamily="28" charset="-128"/>
              </a:rPr>
              <a:t>If you have other types, it’s the manufacturer’s rated wattage of the lamp plus ballast.</a:t>
            </a:r>
            <a:endParaRPr lang="en-US" b="0" u="none" dirty="0" smtClean="0">
              <a:ea typeface="ＭＳ Ｐゴシック" pitchFamily="28" charset="-128"/>
            </a:endParaRPr>
          </a:p>
        </p:txBody>
      </p:sp>
    </p:spTree>
    <p:extLst>
      <p:ext uri="{BB962C8B-B14F-4D97-AF65-F5344CB8AC3E}">
        <p14:creationId xmlns:p14="http://schemas.microsoft.com/office/powerpoint/2010/main" val="46696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ea typeface="ＭＳ Ｐゴシック" pitchFamily="28" charset="-128"/>
              </a:rPr>
              <a:t>These types of lighting do not have to be counted.  These are considered to be IN ADDITION TO general lighting.</a:t>
            </a:r>
          </a:p>
          <a:p>
            <a:endParaRPr lang="en-US" dirty="0" smtClean="0">
              <a:ea typeface="ＭＳ Ｐゴシック" pitchFamily="28" charset="-128"/>
            </a:endParaRPr>
          </a:p>
        </p:txBody>
      </p:sp>
    </p:spTree>
    <p:extLst>
      <p:ext uri="{BB962C8B-B14F-4D97-AF65-F5344CB8AC3E}">
        <p14:creationId xmlns:p14="http://schemas.microsoft.com/office/powerpoint/2010/main" val="132149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ea typeface="ＭＳ Ｐゴシック" pitchFamily="28" charset="-128"/>
              </a:rPr>
              <a:t>These types of lighting do not have to be counted.  These are considered to be IN ADDITION TO general lighting.</a:t>
            </a:r>
          </a:p>
          <a:p>
            <a:endParaRPr lang="en-US" dirty="0" smtClean="0">
              <a:ea typeface="ＭＳ Ｐゴシック" pitchFamily="28" charset="-128"/>
            </a:endParaRPr>
          </a:p>
        </p:txBody>
      </p:sp>
    </p:spTree>
    <p:extLst>
      <p:ext uri="{BB962C8B-B14F-4D97-AF65-F5344CB8AC3E}">
        <p14:creationId xmlns:p14="http://schemas.microsoft.com/office/powerpoint/2010/main" val="21377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ea typeface="ＭＳ Ｐゴシック" pitchFamily="28" charset="-128"/>
              </a:rPr>
              <a:t>Must include all lighting that is part of the design.  If individual task lighting is part of the design it must be included.  One example of lighting that would NOT have to be included is if the tenant purchases furniture with under shelf task lighting that wasn’t part of the original design.</a:t>
            </a:r>
          </a:p>
          <a:p>
            <a:endParaRPr lang="en-US" dirty="0" smtClean="0">
              <a:ea typeface="ＭＳ Ｐゴシック" pitchFamily="28" charset="-128"/>
            </a:endParaRPr>
          </a:p>
          <a:p>
            <a:r>
              <a:rPr lang="en-US" dirty="0" smtClean="0">
                <a:ea typeface="ＭＳ Ｐゴシック" pitchFamily="28" charset="-128"/>
              </a:rPr>
              <a:t>The calculation includes the lamp plus ballast values.</a:t>
            </a:r>
          </a:p>
          <a:p>
            <a:endParaRPr lang="en-US" dirty="0" smtClean="0">
              <a:ea typeface="ＭＳ Ｐゴシック" pitchFamily="28" charset="-128"/>
            </a:endParaRPr>
          </a:p>
          <a:p>
            <a:r>
              <a:rPr lang="en-US" b="1" dirty="0" smtClean="0"/>
              <a:t>Total connected interior lighting power. </a:t>
            </a:r>
            <a:r>
              <a:rPr lang="en-US" dirty="0" smtClean="0"/>
              <a:t>The total connected interior lighting power (watts) should be </a:t>
            </a:r>
            <a:r>
              <a:rPr lang="en-US" baseline="0" dirty="0" smtClean="0"/>
              <a:t>determined in accordance with Equation 4-9</a:t>
            </a:r>
            <a:endParaRPr lang="en-US" dirty="0" smtClean="0"/>
          </a:p>
          <a:p>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3306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b="0" u="none" dirty="0" smtClean="0">
                <a:ea typeface="ＭＳ Ｐゴシック" pitchFamily="28" charset="-128"/>
              </a:rPr>
              <a:t>Intent is to</a:t>
            </a:r>
            <a:r>
              <a:rPr lang="en-US" b="0" u="none" baseline="0" dirty="0" smtClean="0">
                <a:ea typeface="ＭＳ Ｐゴシック" pitchFamily="28" charset="-128"/>
              </a:rPr>
              <a:t> allow occupants to control unneeded lighting.</a:t>
            </a:r>
            <a:endParaRPr lang="en-US" b="0" u="none" dirty="0" smtClean="0">
              <a:ea typeface="ＭＳ Ｐゴシック" pitchFamily="28" charset="-128"/>
            </a:endParaRPr>
          </a:p>
        </p:txBody>
      </p:sp>
    </p:spTree>
    <p:extLst>
      <p:ext uri="{BB962C8B-B14F-4D97-AF65-F5344CB8AC3E}">
        <p14:creationId xmlns:p14="http://schemas.microsoft.com/office/powerpoint/2010/main" val="288148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628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Tenant spaces shall comply with Section C406.1.1</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a:t>
            </a:fld>
            <a:endParaRPr lang="en-US" dirty="0"/>
          </a:p>
        </p:txBody>
      </p:sp>
    </p:spTree>
    <p:extLst>
      <p:ext uri="{BB962C8B-B14F-4D97-AF65-F5344CB8AC3E}">
        <p14:creationId xmlns:p14="http://schemas.microsoft.com/office/powerpoint/2010/main" val="1107201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102804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23</a:t>
            </a:fld>
            <a:endParaRPr lang="en-US" dirty="0"/>
          </a:p>
        </p:txBody>
      </p:sp>
    </p:spTree>
    <p:extLst>
      <p:ext uri="{BB962C8B-B14F-4D97-AF65-F5344CB8AC3E}">
        <p14:creationId xmlns:p14="http://schemas.microsoft.com/office/powerpoint/2010/main" val="75569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152670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25</a:t>
            </a:fld>
            <a:endParaRPr lang="en-US" dirty="0"/>
          </a:p>
        </p:txBody>
      </p:sp>
    </p:spTree>
    <p:extLst>
      <p:ext uri="{BB962C8B-B14F-4D97-AF65-F5344CB8AC3E}">
        <p14:creationId xmlns:p14="http://schemas.microsoft.com/office/powerpoint/2010/main" val="2515789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26</a:t>
            </a:fld>
            <a:endParaRPr lang="en-US" dirty="0"/>
          </a:p>
        </p:txBody>
      </p:sp>
    </p:spTree>
    <p:extLst>
      <p:ext uri="{BB962C8B-B14F-4D97-AF65-F5344CB8AC3E}">
        <p14:creationId xmlns:p14="http://schemas.microsoft.com/office/powerpoint/2010/main" val="61443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b="0" u="none" dirty="0" smtClean="0">
                <a:ea typeface="ＭＳ Ｐゴシック" pitchFamily="28" charset="-128"/>
              </a:rPr>
              <a:t>Intent is to allow occupants to moderate</a:t>
            </a:r>
            <a:r>
              <a:rPr lang="en-US" b="0" u="none" baseline="0" dirty="0" smtClean="0">
                <a:ea typeface="ＭＳ Ｐゴシック" pitchFamily="28" charset="-128"/>
              </a:rPr>
              <a:t> light levels to save energy.  </a:t>
            </a:r>
          </a:p>
          <a:p>
            <a:endParaRPr lang="en-US" dirty="0">
              <a:ea typeface="ＭＳ Ｐゴシック" pitchFamily="28" charset="-128"/>
            </a:endParaRPr>
          </a:p>
          <a:p>
            <a:endParaRPr lang="en-US" b="0" u="none" dirty="0" smtClean="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1852166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ea typeface="ＭＳ Ｐゴシック" pitchFamily="28" charset="-128"/>
              </a:rPr>
              <a:t>Options are:  dimming, dual switching in a uniform patter across the ceiling grid, or, for three-lamp fixtures, switch the middle lamps independently from the outer lamps.  You can also do each luminaire or each lamp although this isn’t common due to cost and practicality.</a:t>
            </a:r>
          </a:p>
          <a:p>
            <a:endParaRPr lang="en-US" dirty="0" smtClean="0">
              <a:ea typeface="ＭＳ Ｐゴシック" pitchFamily="28" charset="-128"/>
            </a:endParaRPr>
          </a:p>
          <a:p>
            <a:r>
              <a:rPr lang="en-US" b="1" dirty="0" smtClean="0"/>
              <a:t>Light reduction controls. </a:t>
            </a:r>
            <a:r>
              <a:rPr lang="en-US" dirty="0" smtClean="0"/>
              <a:t>Each area that is required to have a manual control must allow the occupant to reduce the connected lighting load in a reasonably uniform illumination pattern by at least 50 percent</a:t>
            </a:r>
            <a:r>
              <a:rPr lang="en-US" baseline="0" dirty="0" smtClean="0"/>
              <a:t> and have </a:t>
            </a:r>
            <a:r>
              <a:rPr lang="en-US" u="sng" baseline="0" dirty="0" smtClean="0"/>
              <a:t>one of the following options OR another approved method.</a:t>
            </a:r>
            <a:endParaRPr lang="en-US" u="sng" dirty="0" smtClean="0">
              <a:ea typeface="ＭＳ Ｐゴシック" pitchFamily="28" charset="-128"/>
            </a:endParaRPr>
          </a:p>
        </p:txBody>
      </p:sp>
    </p:spTree>
    <p:extLst>
      <p:ext uri="{BB962C8B-B14F-4D97-AF65-F5344CB8AC3E}">
        <p14:creationId xmlns:p14="http://schemas.microsoft.com/office/powerpoint/2010/main" val="23308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768343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Basically whenever occupancy sensors</a:t>
            </a:r>
            <a:r>
              <a:rPr lang="en-US" baseline="0" dirty="0" smtClean="0"/>
              <a:t> are not required a manual control is.</a:t>
            </a:r>
            <a:endParaRPr lang="en-US" dirty="0" smtClean="0"/>
          </a:p>
        </p:txBody>
      </p:sp>
    </p:spTree>
    <p:extLst>
      <p:ext uri="{BB962C8B-B14F-4D97-AF65-F5344CB8AC3E}">
        <p14:creationId xmlns:p14="http://schemas.microsoft.com/office/powerpoint/2010/main" val="417923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lighting does not include lighting that is required to have specific application control in accordance</a:t>
            </a:r>
            <a:r>
              <a:rPr lang="en-US" baseline="0" dirty="0" smtClean="0"/>
              <a:t> with Section C405.2.4</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31</a:t>
            </a:fld>
            <a:endParaRPr lang="en-US" dirty="0"/>
          </a:p>
        </p:txBody>
      </p:sp>
    </p:spTree>
    <p:extLst>
      <p:ext uri="{BB962C8B-B14F-4D97-AF65-F5344CB8AC3E}">
        <p14:creationId xmlns:p14="http://schemas.microsoft.com/office/powerpoint/2010/main" val="326053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ea typeface="ＭＳ Ｐゴシック" pitchFamily="28" charset="-128"/>
              </a:rPr>
              <a:t>C403.2.15</a:t>
            </a:r>
            <a:r>
              <a:rPr lang="en-US" baseline="0" dirty="0" smtClean="0">
                <a:ea typeface="ＭＳ Ｐゴシック" pitchFamily="28" charset="-128"/>
              </a:rPr>
              <a:t> – Lights:</a:t>
            </a:r>
          </a:p>
          <a:p>
            <a:r>
              <a:rPr lang="en-US" baseline="0" dirty="0" smtClean="0">
                <a:ea typeface="ＭＳ Ｐゴシック" pitchFamily="28" charset="-128"/>
              </a:rPr>
              <a:t>Light sources with an efficacy </a:t>
            </a:r>
            <a:r>
              <a:rPr lang="en-US" u="sng" baseline="0" dirty="0" smtClean="0">
                <a:ea typeface="ＭＳ Ｐゴシック" pitchFamily="28" charset="-128"/>
              </a:rPr>
              <a:t>&gt;</a:t>
            </a:r>
            <a:r>
              <a:rPr lang="en-US" baseline="0" dirty="0" smtClean="0">
                <a:ea typeface="ＭＳ Ｐゴシック" pitchFamily="28" charset="-128"/>
              </a:rPr>
              <a:t> 40 lumens/W including ballast losses or use light sources with efficacy </a:t>
            </a:r>
            <a:r>
              <a:rPr lang="en-US" u="sng" baseline="0" dirty="0" smtClean="0">
                <a:ea typeface="ＭＳ Ｐゴシック" pitchFamily="28" charset="-128"/>
              </a:rPr>
              <a:t>&gt;</a:t>
            </a:r>
            <a:r>
              <a:rPr lang="en-US" baseline="0" dirty="0" smtClean="0">
                <a:ea typeface="ＭＳ Ｐゴシック" pitchFamily="28" charset="-128"/>
              </a:rPr>
              <a:t> 40 lumens/W including ballast losses in conjunction with a device that turns lights off within 15 minutes of space not occupied</a:t>
            </a:r>
          </a:p>
          <a:p>
            <a:endParaRPr lang="en-US" baseline="0" dirty="0" smtClean="0">
              <a:ea typeface="ＭＳ Ｐゴシック" pitchFamily="28" charset="-128"/>
            </a:endParaRPr>
          </a:p>
          <a:p>
            <a:r>
              <a:rPr lang="en-US" baseline="0" dirty="0" smtClean="0">
                <a:ea typeface="ＭＳ Ｐゴシック" pitchFamily="28" charset="-128"/>
              </a:rPr>
              <a:t>C403.2.16 – Lights:</a:t>
            </a:r>
          </a:p>
          <a:p>
            <a:r>
              <a:rPr lang="en-US" baseline="0" dirty="0" smtClean="0">
                <a:ea typeface="ＭＳ Ｐゴシック" pitchFamily="28" charset="-128"/>
              </a:rPr>
              <a:t>Light source efficacy </a:t>
            </a:r>
            <a:r>
              <a:rPr lang="en-US" u="sng" baseline="0" dirty="0" smtClean="0">
                <a:ea typeface="ＭＳ Ｐゴシック" pitchFamily="28" charset="-128"/>
              </a:rPr>
              <a:t>&gt;</a:t>
            </a:r>
            <a:r>
              <a:rPr lang="en-US" baseline="0" dirty="0" smtClean="0">
                <a:ea typeface="ＭＳ Ｐゴシック" pitchFamily="28" charset="-128"/>
              </a:rPr>
              <a:t> 40 lumens/W including ballast losses or provided with a device that automatically turns off lights within 15 minutes walk-in cooler or freezer was last occupied</a:t>
            </a:r>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141883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32</a:t>
            </a:fld>
            <a:endParaRPr lang="en-US" dirty="0"/>
          </a:p>
        </p:txBody>
      </p:sp>
    </p:spTree>
    <p:extLst>
      <p:ext uri="{BB962C8B-B14F-4D97-AF65-F5344CB8AC3E}">
        <p14:creationId xmlns:p14="http://schemas.microsoft.com/office/powerpoint/2010/main" val="918224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33</a:t>
            </a:fld>
            <a:endParaRPr lang="en-US" dirty="0"/>
          </a:p>
        </p:txBody>
      </p:sp>
    </p:spTree>
    <p:extLst>
      <p:ext uri="{BB962C8B-B14F-4D97-AF65-F5344CB8AC3E}">
        <p14:creationId xmlns:p14="http://schemas.microsoft.com/office/powerpoint/2010/main" val="153547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34</a:t>
            </a:fld>
            <a:endParaRPr lang="en-US" dirty="0"/>
          </a:p>
        </p:txBody>
      </p:sp>
    </p:spTree>
    <p:extLst>
      <p:ext uri="{BB962C8B-B14F-4D97-AF65-F5344CB8AC3E}">
        <p14:creationId xmlns:p14="http://schemas.microsoft.com/office/powerpoint/2010/main" val="1224603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35</a:t>
            </a:fld>
            <a:endParaRPr lang="en-US" dirty="0"/>
          </a:p>
        </p:txBody>
      </p:sp>
    </p:spTree>
    <p:extLst>
      <p:ext uri="{BB962C8B-B14F-4D97-AF65-F5344CB8AC3E}">
        <p14:creationId xmlns:p14="http://schemas.microsoft.com/office/powerpoint/2010/main" val="80785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36</a:t>
            </a:fld>
            <a:endParaRPr lang="en-US" dirty="0"/>
          </a:p>
        </p:txBody>
      </p:sp>
    </p:spTree>
    <p:extLst>
      <p:ext uri="{BB962C8B-B14F-4D97-AF65-F5344CB8AC3E}">
        <p14:creationId xmlns:p14="http://schemas.microsoft.com/office/powerpoint/2010/main" val="1367115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37</a:t>
            </a:fld>
            <a:endParaRPr lang="en-US" dirty="0"/>
          </a:p>
        </p:txBody>
      </p:sp>
    </p:spTree>
    <p:extLst>
      <p:ext uri="{BB962C8B-B14F-4D97-AF65-F5344CB8AC3E}">
        <p14:creationId xmlns:p14="http://schemas.microsoft.com/office/powerpoint/2010/main" val="1649077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dirty="0" smtClean="0">
                <a:ea typeface="ＭＳ Ｐゴシック" pitchFamily="28" charset="-128"/>
              </a:rPr>
              <a:t>With the use of LEDs and to</a:t>
            </a:r>
            <a:r>
              <a:rPr lang="en-US" baseline="0" dirty="0" smtClean="0">
                <a:ea typeface="ＭＳ Ｐゴシック" pitchFamily="28" charset="-128"/>
              </a:rPr>
              <a:t> </a:t>
            </a:r>
            <a:r>
              <a:rPr lang="en-US" dirty="0" smtClean="0">
                <a:ea typeface="ＭＳ Ｐゴシック" pitchFamily="28" charset="-128"/>
              </a:rPr>
              <a:t>the technology today, this is commonly done and not a hard requirement to meet.</a:t>
            </a:r>
          </a:p>
          <a:p>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3572029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smtClean="0">
                <a:ea typeface="ＭＳ Ｐゴシック" pitchFamily="28" charset="-128"/>
              </a:rPr>
              <a:t>Similar to interior lighting power limits.  </a:t>
            </a:r>
          </a:p>
          <a:p>
            <a:r>
              <a:rPr lang="en-US" dirty="0" smtClean="0">
                <a:ea typeface="ＭＳ Ｐゴシック" pitchFamily="28" charset="-128"/>
              </a:rPr>
              <a:t>Same steps to calculate as for interior.</a:t>
            </a:r>
          </a:p>
          <a:p>
            <a:endParaRPr lang="en-US" dirty="0" smtClean="0">
              <a:ea typeface="ＭＳ Ｐゴシック" pitchFamily="28" charset="-128"/>
            </a:endParaRPr>
          </a:p>
        </p:txBody>
      </p:sp>
    </p:spTree>
    <p:extLst>
      <p:ext uri="{BB962C8B-B14F-4D97-AF65-F5344CB8AC3E}">
        <p14:creationId xmlns:p14="http://schemas.microsoft.com/office/powerpoint/2010/main" val="3262222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dirty="0" smtClean="0">
                <a:ea typeface="ＭＳ Ｐゴシック" pitchFamily="28" charset="-128"/>
              </a:rPr>
              <a:t>These do not need to be included when doing your calculation.</a:t>
            </a:r>
          </a:p>
          <a:p>
            <a:endParaRPr lang="en-US" dirty="0" smtClean="0">
              <a:ea typeface="ＭＳ Ｐゴシック" pitchFamily="28" charset="-128"/>
            </a:endParaRPr>
          </a:p>
        </p:txBody>
      </p:sp>
    </p:spTree>
    <p:extLst>
      <p:ext uri="{BB962C8B-B14F-4D97-AF65-F5344CB8AC3E}">
        <p14:creationId xmlns:p14="http://schemas.microsoft.com/office/powerpoint/2010/main" val="2229428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ea typeface="ＭＳ Ｐゴシック" pitchFamily="28" charset="-128"/>
              </a:rPr>
              <a:t>Only</a:t>
            </a:r>
            <a:r>
              <a:rPr lang="en-US" baseline="0" dirty="0" smtClean="0">
                <a:ea typeface="ＭＳ Ｐゴシック" pitchFamily="28" charset="-128"/>
              </a:rPr>
              <a:t> for lighting powered through the building and associated with the building.</a:t>
            </a:r>
            <a:endParaRPr lang="en-US" dirty="0" smtClean="0">
              <a:ea typeface="ＭＳ Ｐゴシック" pitchFamily="28" charset="-128"/>
            </a:endParaRPr>
          </a:p>
          <a:p>
            <a:endParaRPr lang="en-US" dirty="0" smtClean="0">
              <a:ea typeface="ＭＳ Ｐゴシック" pitchFamily="28" charset="-128"/>
            </a:endParaRPr>
          </a:p>
          <a:p>
            <a:r>
              <a:rPr lang="en-US" dirty="0" smtClean="0">
                <a:ea typeface="ＭＳ Ｐゴシック" pitchFamily="28" charset="-128"/>
              </a:rPr>
              <a:t>Two sections to the table:  tradable and nontradable.</a:t>
            </a:r>
          </a:p>
          <a:p>
            <a:endParaRPr lang="en-US" dirty="0" smtClean="0">
              <a:ea typeface="ＭＳ Ｐゴシック" pitchFamily="28" charset="-128"/>
            </a:endParaRPr>
          </a:p>
          <a:p>
            <a:r>
              <a:rPr lang="en-US" dirty="0" smtClean="0">
                <a:ea typeface="ＭＳ Ｐゴシック" pitchFamily="28" charset="-128"/>
              </a:rPr>
              <a:t>Tradable – when calculating the allowance based on all surfaces; can be used for any fixture you want.  Typically, the most common surfaces are included as tradable (example:  parking lot lighting).  If you don’t use it all, you can use it elsewhere (example:  canopy lighting).</a:t>
            </a:r>
          </a:p>
          <a:p>
            <a:endParaRPr lang="en-US" dirty="0" smtClean="0">
              <a:ea typeface="ＭＳ Ｐゴシック" pitchFamily="28" charset="-128"/>
            </a:endParaRPr>
          </a:p>
          <a:p>
            <a:r>
              <a:rPr lang="en-US" dirty="0" smtClean="0">
                <a:ea typeface="ＭＳ Ｐゴシック" pitchFamily="28" charset="-128"/>
              </a:rPr>
              <a:t>Nontradable – typically related to specific security requirements.  “Extra” cannot be used for other fixtures.</a:t>
            </a:r>
          </a:p>
          <a:p>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189156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b="1" u="sng" dirty="0" smtClean="0">
              <a:ea typeface="ＭＳ Ｐゴシック" pitchFamily="28" charset="-128"/>
            </a:endParaRPr>
          </a:p>
        </p:txBody>
      </p:sp>
    </p:spTree>
    <p:extLst>
      <p:ext uri="{BB962C8B-B14F-4D97-AF65-F5344CB8AC3E}">
        <p14:creationId xmlns:p14="http://schemas.microsoft.com/office/powerpoint/2010/main" val="3477478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dirty="0" smtClean="0">
                <a:ea typeface="ＭＳ Ｐゴシック" pitchFamily="28" charset="-128"/>
              </a:rPr>
              <a:t>Open sales areas include vehicle sales lots</a:t>
            </a:r>
            <a:r>
              <a:rPr lang="en-US" baseline="0" dirty="0" smtClean="0">
                <a:ea typeface="ＭＳ Ｐゴシック" pitchFamily="28" charset="-128"/>
              </a:rPr>
              <a:t>, street frontage for vehicles sales lots in addition to “open area” allowance.</a:t>
            </a:r>
            <a:endParaRPr lang="en-US" dirty="0" smtClean="0">
              <a:ea typeface="ＭＳ Ｐゴシック" pitchFamily="28" charset="-128"/>
            </a:endParaRPr>
          </a:p>
        </p:txBody>
      </p:sp>
    </p:spTree>
    <p:extLst>
      <p:ext uri="{BB962C8B-B14F-4D97-AF65-F5344CB8AC3E}">
        <p14:creationId xmlns:p14="http://schemas.microsoft.com/office/powerpoint/2010/main" val="1390244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ea typeface="ＭＳ Ｐゴシック" pitchFamily="28" charset="-128"/>
              </a:rPr>
              <a:t>Although building facades are common, they are included as nontradable surfaces.  Cannot use “extra” wattage elsewhere.</a:t>
            </a:r>
          </a:p>
        </p:txBody>
      </p:sp>
    </p:spTree>
    <p:extLst>
      <p:ext uri="{BB962C8B-B14F-4D97-AF65-F5344CB8AC3E}">
        <p14:creationId xmlns:p14="http://schemas.microsoft.com/office/powerpoint/2010/main" val="4147536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ea typeface="ＭＳ Ｐゴシック" pitchFamily="28" charset="-128"/>
              </a:rPr>
              <a:t>Based on the realization</a:t>
            </a:r>
            <a:r>
              <a:rPr lang="en-US" baseline="0" dirty="0" smtClean="0">
                <a:ea typeface="ＭＳ Ｐゴシック" pitchFamily="28" charset="-128"/>
              </a:rPr>
              <a:t> that different areas have different lighting requirements.</a:t>
            </a:r>
          </a:p>
          <a:p>
            <a:endParaRPr lang="en-US" baseline="0" dirty="0" smtClean="0">
              <a:ea typeface="ＭＳ Ｐゴシック" pitchFamily="28" charset="-128"/>
            </a:endParaRPr>
          </a:p>
          <a:p>
            <a:r>
              <a:rPr lang="en-US" baseline="0" dirty="0" smtClean="0">
                <a:ea typeface="ＭＳ Ｐゴシック" pitchFamily="28" charset="-128"/>
              </a:rPr>
              <a:t>If you’re next to a lot of exterior lighting – your lighting needs because of contrast or other visual needs is going to have to be higher.</a:t>
            </a:r>
          </a:p>
          <a:p>
            <a:endParaRPr lang="en-US" baseline="0" dirty="0" smtClean="0">
              <a:ea typeface="ＭＳ Ｐゴシック" pitchFamily="28" charset="-128"/>
            </a:endParaRPr>
          </a:p>
          <a:p>
            <a:r>
              <a:rPr lang="en-US" baseline="0" dirty="0" smtClean="0">
                <a:ea typeface="ＭＳ Ｐゴシック" pitchFamily="28" charset="-128"/>
              </a:rPr>
              <a:t>If there are low ambient conditions, you don’t need as much lighting.</a:t>
            </a:r>
          </a:p>
          <a:p>
            <a:endParaRPr lang="en-US" baseline="0" dirty="0" smtClean="0">
              <a:ea typeface="ＭＳ Ｐゴシック" pitchFamily="28" charset="-128"/>
            </a:endParaRPr>
          </a:p>
          <a:p>
            <a:r>
              <a:rPr lang="en-US" baseline="0" dirty="0" smtClean="0">
                <a:ea typeface="ＭＳ Ｐゴシック" pitchFamily="28" charset="-128"/>
              </a:rPr>
              <a:t>1 = low lit areas</a:t>
            </a:r>
          </a:p>
          <a:p>
            <a:r>
              <a:rPr lang="en-US" baseline="0" dirty="0" smtClean="0">
                <a:ea typeface="ＭＳ Ｐゴシック" pitchFamily="28" charset="-128"/>
              </a:rPr>
              <a:t>2 = very common for a lot of buildings – basically residential zoned or neighborhood business district</a:t>
            </a:r>
          </a:p>
          <a:p>
            <a:r>
              <a:rPr lang="en-US" baseline="0" dirty="0" smtClean="0">
                <a:ea typeface="ＭＳ Ｐゴシック" pitchFamily="28" charset="-128"/>
              </a:rPr>
              <a:t>3 = all other</a:t>
            </a:r>
          </a:p>
          <a:p>
            <a:r>
              <a:rPr lang="en-US" baseline="0" dirty="0" smtClean="0">
                <a:ea typeface="ＭＳ Ｐゴシック" pitchFamily="28" charset="-128"/>
              </a:rPr>
              <a:t>4 = high end of the scale, very high-activity commercial districts.  Typically major metropolitan areas, inner cities, etc. with a lot of exterior lighting.</a:t>
            </a:r>
            <a:endParaRPr lang="en-US" dirty="0" smtClean="0">
              <a:ea typeface="ＭＳ Ｐゴシック" pitchFamily="28" charset="-128"/>
            </a:endParaRPr>
          </a:p>
          <a:p>
            <a:endParaRPr lang="en-US" dirty="0" smtClean="0">
              <a:ea typeface="ＭＳ Ｐゴシック" pitchFamily="28" charset="-128"/>
            </a:endParaRPr>
          </a:p>
          <a:p>
            <a:endParaRPr lang="en-US" dirty="0" smtClean="0">
              <a:ea typeface="ＭＳ Ｐゴシック" pitchFamily="28" charset="-128"/>
            </a:endParaRPr>
          </a:p>
          <a:p>
            <a:endParaRPr lang="en-US" b="1" u="sng" baseline="0" dirty="0" smtClean="0">
              <a:ea typeface="ＭＳ Ｐゴシック" pitchFamily="28" charset="-128"/>
            </a:endParaRPr>
          </a:p>
          <a:p>
            <a:endParaRPr lang="en-US" b="1" u="sng" dirty="0" smtClean="0">
              <a:ea typeface="ＭＳ Ｐゴシック" pitchFamily="28" charset="-128"/>
            </a:endParaRPr>
          </a:p>
        </p:txBody>
      </p:sp>
    </p:spTree>
    <p:extLst>
      <p:ext uri="{BB962C8B-B14F-4D97-AF65-F5344CB8AC3E}">
        <p14:creationId xmlns:p14="http://schemas.microsoft.com/office/powerpoint/2010/main" val="52382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latinLnBrk="0" hangingPunct="0"/>
            <a:r>
              <a:rPr lang="en-US" sz="1200" b="1" i="0" u="none" strike="noStrike" kern="1200" baseline="0" dirty="0" smtClean="0">
                <a:solidFill>
                  <a:schemeClr val="tx1"/>
                </a:solidFill>
                <a:effectLst/>
                <a:ea typeface="ＭＳ Ｐゴシック" pitchFamily="34" charset="-128"/>
                <a:cs typeface="+mn-cs"/>
              </a:rPr>
              <a:t>Example:</a:t>
            </a:r>
          </a:p>
          <a:p>
            <a:pPr rtl="0" eaLnBrk="0" fontAlgn="base" latinLnBrk="0" hangingPunct="0"/>
            <a:endParaRPr lang="en-US" sz="1200" b="1" i="0" u="none" strike="noStrike" kern="1200" baseline="0" dirty="0" smtClean="0">
              <a:solidFill>
                <a:schemeClr val="tx1"/>
              </a:solidFill>
              <a:effectLst/>
              <a:ea typeface="ＭＳ Ｐゴシック" pitchFamily="34" charset="-128"/>
              <a:cs typeface="+mn-cs"/>
            </a:endParaRPr>
          </a:p>
          <a:p>
            <a:pPr rtl="0" eaLnBrk="0" fontAlgn="base" latinLnBrk="0" hangingPunct="0"/>
            <a:r>
              <a:rPr lang="en-US" sz="1200" b="1" i="0" u="none" strike="noStrike" kern="1200" baseline="0" dirty="0" smtClean="0">
                <a:solidFill>
                  <a:schemeClr val="tx1"/>
                </a:solidFill>
                <a:effectLst/>
                <a:ea typeface="ＭＳ Ｐゴシック" pitchFamily="34" charset="-128"/>
                <a:cs typeface="+mn-cs"/>
              </a:rPr>
              <a:t>Lighting Zone/Description</a:t>
            </a:r>
            <a:endParaRPr lang="en-US" sz="1200" b="0" i="0" u="none" strike="noStrike" kern="1200" baseline="0" dirty="0" smtClean="0">
              <a:solidFill>
                <a:schemeClr val="tx1"/>
              </a:solidFill>
              <a:effectLst/>
              <a:ea typeface="ＭＳ Ｐゴシック" pitchFamily="34" charset="-128"/>
              <a:cs typeface="+mn-cs"/>
            </a:endParaRPr>
          </a:p>
          <a:p>
            <a:pPr rtl="0" eaLnBrk="0" fontAlgn="base" latinLnBrk="0" hangingPunct="0"/>
            <a:r>
              <a:rPr lang="en-US" sz="1200" b="0" i="0" u="none" strike="noStrike" kern="1200" baseline="0" dirty="0" smtClean="0">
                <a:solidFill>
                  <a:schemeClr val="tx1"/>
                </a:solidFill>
                <a:effectLst/>
                <a:ea typeface="ＭＳ Ｐゴシック" pitchFamily="34" charset="-128"/>
                <a:cs typeface="+mn-cs"/>
              </a:rPr>
              <a:t>1   Developed areas of national parks, state parks, forest land, and rural areas</a:t>
            </a:r>
            <a:endParaRPr lang="en-US" sz="1200" b="0" i="0" u="none" strike="noStrike" kern="1200" dirty="0" smtClean="0">
              <a:solidFill>
                <a:schemeClr val="tx1"/>
              </a:solidFill>
              <a:effectLst/>
              <a:ea typeface="ＭＳ Ｐゴシック" pitchFamily="34" charset="-128"/>
              <a:cs typeface="+mn-cs"/>
            </a:endParaRPr>
          </a:p>
          <a:p>
            <a:pPr marL="228600" indent="-228600" rtl="0" eaLnBrk="0" fontAlgn="base" latinLnBrk="0" hangingPunct="0">
              <a:buAutoNum type="arabicPlain" startAt="2"/>
            </a:pPr>
            <a:r>
              <a:rPr lang="en-US" sz="1200" b="0" i="0" u="none" strike="noStrike" kern="1200" baseline="0" dirty="0" smtClean="0">
                <a:solidFill>
                  <a:schemeClr val="tx1"/>
                </a:solidFill>
                <a:effectLst/>
                <a:ea typeface="ＭＳ Ｐゴシック" pitchFamily="34" charset="-128"/>
                <a:cs typeface="+mn-cs"/>
              </a:rPr>
              <a:t>Areas predominantly consisting of residential zoning, neighborhood business districts, light industrial with limited nighttime use and residential mixed use areas</a:t>
            </a:r>
          </a:p>
          <a:p>
            <a:pPr marL="228600" indent="-228600" rtl="0" eaLnBrk="0" fontAlgn="base" latinLnBrk="0" hangingPunct="0">
              <a:buAutoNum type="arabicPlain" startAt="2"/>
            </a:pPr>
            <a:r>
              <a:rPr lang="en-US" sz="1200" b="0" i="0" u="none" strike="noStrike" kern="1200" baseline="0" dirty="0" smtClean="0">
                <a:solidFill>
                  <a:schemeClr val="tx1"/>
                </a:solidFill>
                <a:effectLst/>
                <a:ea typeface="ＭＳ Ｐゴシック" pitchFamily="34" charset="-128"/>
                <a:cs typeface="+mn-cs"/>
              </a:rPr>
              <a:t>All other areas not classified as lighting zone 1, 2 or 4</a:t>
            </a:r>
          </a:p>
          <a:p>
            <a:pPr marL="228600" indent="-228600" rtl="0" eaLnBrk="0" fontAlgn="base" latinLnBrk="0" hangingPunct="0">
              <a:buAutoNum type="arabicPlain" startAt="2"/>
            </a:pPr>
            <a:r>
              <a:rPr lang="en-US" sz="1200" b="0" i="0" u="none" strike="noStrike" kern="1200" baseline="0" dirty="0" smtClean="0">
                <a:solidFill>
                  <a:schemeClr val="tx1"/>
                </a:solidFill>
                <a:effectLst/>
                <a:ea typeface="ＭＳ Ｐゴシック" pitchFamily="34" charset="-128"/>
                <a:cs typeface="+mn-cs"/>
              </a:rPr>
              <a:t>High-activity commercial districts in major metropolitan areas as designated by the local land use planning authority</a:t>
            </a:r>
            <a:endParaRPr lang="en-US" sz="1200" b="0" i="0" u="none" strike="noStrike" kern="1200" dirty="0" smtClean="0">
              <a:solidFill>
                <a:schemeClr val="tx1"/>
              </a:solidFill>
              <a:effectLst/>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45</a:t>
            </a:fld>
            <a:endParaRPr lang="en-US" dirty="0"/>
          </a:p>
        </p:txBody>
      </p:sp>
    </p:spTree>
    <p:extLst>
      <p:ext uri="{BB962C8B-B14F-4D97-AF65-F5344CB8AC3E}">
        <p14:creationId xmlns:p14="http://schemas.microsoft.com/office/powerpoint/2010/main" val="3812430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site allowance is given in realization that some smaller buildings may need a little extra help because they won’t have as much square footage to get the wattage</a:t>
            </a:r>
            <a:r>
              <a:rPr lang="en-US" baseline="0" dirty="0" smtClean="0"/>
              <a:t> they need.</a:t>
            </a:r>
          </a:p>
          <a:p>
            <a:endParaRPr lang="en-US" baseline="0" dirty="0" smtClean="0"/>
          </a:p>
          <a:p>
            <a:r>
              <a:rPr lang="en-US" baseline="0" dirty="0" smtClean="0"/>
              <a:t>Pick applicable applications for your building and use appropriate zone column to get an allowance for each application.</a:t>
            </a:r>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46</a:t>
            </a:fld>
            <a:endParaRPr lang="en-US" dirty="0"/>
          </a:p>
        </p:txBody>
      </p:sp>
    </p:spTree>
    <p:extLst>
      <p:ext uri="{BB962C8B-B14F-4D97-AF65-F5344CB8AC3E}">
        <p14:creationId xmlns:p14="http://schemas.microsoft.com/office/powerpoint/2010/main" val="4265350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47</a:t>
            </a:fld>
            <a:endParaRPr lang="en-US" dirty="0"/>
          </a:p>
        </p:txBody>
      </p:sp>
    </p:spTree>
    <p:extLst>
      <p:ext uri="{BB962C8B-B14F-4D97-AF65-F5344CB8AC3E}">
        <p14:creationId xmlns:p14="http://schemas.microsoft.com/office/powerpoint/2010/main" val="1091319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3218207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49</a:t>
            </a:fld>
            <a:endParaRPr lang="en-US" dirty="0"/>
          </a:p>
        </p:txBody>
      </p:sp>
    </p:spTree>
    <p:extLst>
      <p:ext uri="{BB962C8B-B14F-4D97-AF65-F5344CB8AC3E}">
        <p14:creationId xmlns:p14="http://schemas.microsoft.com/office/powerpoint/2010/main" val="1222212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ea typeface="ＭＳ Ｐゴシック" pitchFamily="28" charset="-128"/>
              </a:rPr>
              <a:t>Specific requirement for buildings with individual dwelling unit</a:t>
            </a:r>
            <a:r>
              <a:rPr lang="en-US" baseline="0" dirty="0" smtClean="0">
                <a:ea typeface="ＭＳ Ｐゴシック" pitchFamily="28" charset="-128"/>
              </a:rPr>
              <a:t> to have separate electrical meters.</a:t>
            </a:r>
            <a:endParaRPr lang="en-US" dirty="0" smtClean="0">
              <a:ea typeface="ＭＳ Ｐゴシック" pitchFamily="28" charset="-128"/>
            </a:endParaRPr>
          </a:p>
          <a:p>
            <a:endParaRPr lang="en-US" dirty="0" smtClean="0">
              <a:ea typeface="ＭＳ Ｐゴシック" pitchFamily="28" charset="-128"/>
            </a:endParaRPr>
          </a:p>
          <a:p>
            <a:pPr defTabSz="915772">
              <a:defRPr/>
            </a:pPr>
            <a:r>
              <a:rPr lang="en-US" dirty="0" smtClean="0">
                <a:cs typeface="Arial" charset="0"/>
              </a:rPr>
              <a:t>Intent: Occupant understanding of actual energy use can promote effective energy use!</a:t>
            </a:r>
          </a:p>
          <a:p>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400582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51</a:t>
            </a:fld>
            <a:endParaRPr lang="en-US" dirty="0"/>
          </a:p>
        </p:txBody>
      </p:sp>
    </p:spTree>
    <p:extLst>
      <p:ext uri="{BB962C8B-B14F-4D97-AF65-F5344CB8AC3E}">
        <p14:creationId xmlns:p14="http://schemas.microsoft.com/office/powerpoint/2010/main" val="72587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283858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52</a:t>
            </a:fld>
            <a:endParaRPr lang="en-US" dirty="0"/>
          </a:p>
        </p:txBody>
      </p:sp>
    </p:spTree>
    <p:extLst>
      <p:ext uri="{BB962C8B-B14F-4D97-AF65-F5344CB8AC3E}">
        <p14:creationId xmlns:p14="http://schemas.microsoft.com/office/powerpoint/2010/main" val="4079603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53</a:t>
            </a:fld>
            <a:endParaRPr lang="en-US" dirty="0"/>
          </a:p>
        </p:txBody>
      </p:sp>
    </p:spTree>
    <p:extLst>
      <p:ext uri="{BB962C8B-B14F-4D97-AF65-F5344CB8AC3E}">
        <p14:creationId xmlns:p14="http://schemas.microsoft.com/office/powerpoint/2010/main" val="3184374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54</a:t>
            </a:fld>
            <a:endParaRPr lang="en-US" dirty="0"/>
          </a:p>
        </p:txBody>
      </p:sp>
    </p:spTree>
    <p:extLst>
      <p:ext uri="{BB962C8B-B14F-4D97-AF65-F5344CB8AC3E}">
        <p14:creationId xmlns:p14="http://schemas.microsoft.com/office/powerpoint/2010/main" val="2670479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55</a:t>
            </a:fld>
            <a:endParaRPr lang="en-US" dirty="0"/>
          </a:p>
        </p:txBody>
      </p:sp>
    </p:spTree>
    <p:extLst>
      <p:ext uri="{BB962C8B-B14F-4D97-AF65-F5344CB8AC3E}">
        <p14:creationId xmlns:p14="http://schemas.microsoft.com/office/powerpoint/2010/main" val="3104586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r>
              <a:rPr lang="en-US" dirty="0" smtClean="0">
                <a:ea typeface="ＭＳ Ｐゴシック" pitchFamily="-108" charset="-128"/>
              </a:rPr>
              <a:t>Independent</a:t>
            </a:r>
            <a:r>
              <a:rPr lang="en-US" baseline="0" dirty="0" smtClean="0">
                <a:ea typeface="ＭＳ Ｐゴシック" pitchFamily="-108" charset="-128"/>
              </a:rPr>
              <a:t> refers to independent from the design or construction of the project</a:t>
            </a:r>
            <a:endParaRPr lang="en-US" dirty="0" smtClean="0">
              <a:ea typeface="ＭＳ Ｐゴシック" pitchFamily="-108" charset="-128"/>
            </a:endParaRPr>
          </a:p>
        </p:txBody>
      </p:sp>
    </p:spTree>
    <p:extLst>
      <p:ext uri="{BB962C8B-B14F-4D97-AF65-F5344CB8AC3E}">
        <p14:creationId xmlns:p14="http://schemas.microsoft.com/office/powerpoint/2010/main" val="1892545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57</a:t>
            </a:fld>
            <a:endParaRPr lang="en-US" dirty="0"/>
          </a:p>
        </p:txBody>
      </p:sp>
    </p:spTree>
    <p:extLst>
      <p:ext uri="{BB962C8B-B14F-4D97-AF65-F5344CB8AC3E}">
        <p14:creationId xmlns:p14="http://schemas.microsoft.com/office/powerpoint/2010/main" val="2579045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58</a:t>
            </a:fld>
            <a:endParaRPr lang="en-US" dirty="0"/>
          </a:p>
        </p:txBody>
      </p:sp>
    </p:spTree>
    <p:extLst>
      <p:ext uri="{BB962C8B-B14F-4D97-AF65-F5344CB8AC3E}">
        <p14:creationId xmlns:p14="http://schemas.microsoft.com/office/powerpoint/2010/main" val="18770081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3096572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60</a:t>
            </a:fld>
            <a:endParaRPr lang="en-US" dirty="0"/>
          </a:p>
        </p:txBody>
      </p:sp>
    </p:spTree>
    <p:extLst>
      <p:ext uri="{BB962C8B-B14F-4D97-AF65-F5344CB8AC3E}">
        <p14:creationId xmlns:p14="http://schemas.microsoft.com/office/powerpoint/2010/main" val="163680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Onsite renewables “regulated energy” = energy used within the building for building mechanical</a:t>
            </a:r>
            <a:r>
              <a:rPr lang="en-US" baseline="0" dirty="0" smtClean="0"/>
              <a:t> and service water heating equipment and lighting regulated by Chapter C4.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8</a:t>
            </a:fld>
            <a:endParaRPr lang="en-US" dirty="0"/>
          </a:p>
        </p:txBody>
      </p:sp>
    </p:spTree>
    <p:extLst>
      <p:ext uri="{BB962C8B-B14F-4D97-AF65-F5344CB8AC3E}">
        <p14:creationId xmlns:p14="http://schemas.microsoft.com/office/powerpoint/2010/main" val="248154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9</a:t>
            </a:fld>
            <a:endParaRPr lang="en-US" dirty="0"/>
          </a:p>
        </p:txBody>
      </p:sp>
    </p:spTree>
    <p:extLst>
      <p:ext uri="{BB962C8B-B14F-4D97-AF65-F5344CB8AC3E}">
        <p14:creationId xmlns:p14="http://schemas.microsoft.com/office/powerpoint/2010/main" val="297491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10</a:t>
            </a:fld>
            <a:endParaRPr lang="en-US" dirty="0"/>
          </a:p>
        </p:txBody>
      </p:sp>
    </p:spTree>
    <p:extLst>
      <p:ext uri="{BB962C8B-B14F-4D97-AF65-F5344CB8AC3E}">
        <p14:creationId xmlns:p14="http://schemas.microsoft.com/office/powerpoint/2010/main" val="32360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The total interior lighting power (watts) equals the sum of all areas interior lighting powers in the building covered within the</a:t>
            </a:r>
            <a:r>
              <a:rPr lang="en-US" baseline="0" dirty="0" smtClean="0"/>
              <a:t> </a:t>
            </a:r>
            <a:r>
              <a:rPr lang="en-US" dirty="0" smtClean="0"/>
              <a:t>permit. </a:t>
            </a:r>
          </a:p>
          <a:p>
            <a:r>
              <a:rPr lang="en-US" dirty="0" smtClean="0"/>
              <a:t>Two compliance options:  building area method per Table C405.4.2(1) or Space-by-Space Method per Table C405.4.2(2).</a:t>
            </a:r>
            <a:endParaRPr lang="en-US" dirty="0" smtClean="0">
              <a:ea typeface="ＭＳ Ｐゴシック" pitchFamily="28" charset="-128"/>
            </a:endParaRPr>
          </a:p>
        </p:txBody>
      </p:sp>
    </p:spTree>
    <p:extLst>
      <p:ext uri="{BB962C8B-B14F-4D97-AF65-F5344CB8AC3E}">
        <p14:creationId xmlns:p14="http://schemas.microsoft.com/office/powerpoint/2010/main" val="1051901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6CB34BB-393B-4229-A049-797AB61E76F6}"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6589D82-7EF3-4E73-BA92-8624CE5227B7}"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4EFD9F28-1E13-460B-8C80-527980017F03}"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97E0323-A9DA-4B3C-BEDB-7CFDEAF9D50B}"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52413"/>
            <a:ext cx="7772400" cy="589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A81397C-2528-4D07-87FA-0A4E64CCBB53}"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3B50727A-57A5-4747-B5DF-B4383FB8AFB9}"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64DE878-3B1C-4954-A5C2-FC5DB88F6880}"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68413"/>
            <a:ext cx="7772400" cy="487680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E8FA329-75F2-467C-B6F5-70C6546FDEED}"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a:t>Click to edit Master subtitle style</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22" name="Picture 21" descr="Presentation4.jpg"/>
          <p:cNvPicPr>
            <a:picLocks noChangeAspect="1"/>
          </p:cNvPicPr>
          <p:nvPr userDrawn="1"/>
        </p:nvPicPr>
        <p:blipFill>
          <a:blip r:embed="rId2" cstate="print"/>
          <a:stretch>
            <a:fillRect/>
          </a:stretch>
        </p:blipFill>
        <p:spPr>
          <a:xfrm>
            <a:off x="0" y="0"/>
            <a:ext cx="9144000" cy="6858000"/>
          </a:xfrm>
          <a:prstGeom prst="rect">
            <a:avLst/>
          </a:prstGeom>
        </p:spPr>
      </p:pic>
      <p:sp>
        <p:nvSpPr>
          <p:cNvPr id="29" name="Rectangle 28"/>
          <p:cNvSpPr/>
          <p:nvPr/>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Rectangle 16"/>
          <p:cNvSpPr/>
          <p:nvPr/>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50565C"/>
                </a:solidFill>
                <a:effectLst/>
                <a:uLnTx/>
                <a:uFillTx/>
                <a:latin typeface="Arial Narrow Bold"/>
                <a:ea typeface="Arial Narrow" pitchFamily="-108" charset="0"/>
                <a:cs typeface="Arial Narrow Bold"/>
              </a:rPr>
              <a:t>BUILDING ENERGY CODES PROGRAM</a:t>
            </a:r>
            <a:endParaRPr kumimoji="0" lang="en-US" sz="2000" b="0"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3" cstate="print"/>
          <a:stretch>
            <a:fillRect/>
          </a:stretch>
        </p:blipFill>
        <p:spPr>
          <a:xfrm>
            <a:off x="6118225" y="266700"/>
            <a:ext cx="2808600" cy="412750"/>
          </a:xfrm>
          <a:prstGeom prst="rect">
            <a:avLst/>
          </a:prstGeom>
        </p:spPr>
      </p:pic>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smtClean="0"/>
              <a:t>Date</a:t>
            </a:r>
            <a:endParaRPr lang="en-US" dirty="0"/>
          </a:p>
        </p:txBody>
      </p:sp>
      <p:sp>
        <p:nvSpPr>
          <p:cNvPr id="21" name="Rectangle 20"/>
          <p:cNvSpPr/>
          <p:nvPr/>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3503397" y="6579275"/>
            <a:ext cx="2133600" cy="365125"/>
          </a:xfrm>
          <a:prstGeom prst="rect">
            <a:avLst/>
          </a:prstGeom>
        </p:spPr>
        <p:txBody>
          <a:bodyP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31AEAFE-B012-4E5D-A30A-3EE3F7A869FC}"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542B3E8-AA48-4BE9-AC16-2D580C31AF7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37F4850-A86C-4073-9E02-79CE0AA7066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6D921D8-6C26-4436-86AA-EF9B9659BD6E}"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742B0CDF-5B6B-4F51-A1BF-9CED71F404A3}"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F5E9729-E038-4A10-9991-29836F9FDC17}"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656DF04-8D83-4433-8693-0922E4CE3CA5}"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3FF48BF-F427-45CB-9D30-CFFF1FB6022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6C2C6E8-AA70-47F4-A4BD-1CA5A21B6F7B}"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4.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4.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4.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4.jpe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4.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4.jpe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4.jpe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image" Target="../media/image5.png"/><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theme" Target="../theme/theme17.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4.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4.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4.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9.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0" y="0"/>
            <a:ext cx="9144000" cy="6858000"/>
          </a:xfrm>
          <a:prstGeom prst="rect">
            <a:avLst/>
          </a:prstGeom>
          <a:solidFill>
            <a:schemeClr val="bg1">
              <a:alpha val="73000"/>
            </a:schemeClr>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027" name="Rectangle 3"/>
          <p:cNvSpPr>
            <a:spLocks noGrp="1" noChangeArrowheads="1"/>
          </p:cNvSpPr>
          <p:nvPr>
            <p:ph type="body" idx="1"/>
          </p:nvPr>
        </p:nvSpPr>
        <p:spPr bwMode="auto">
          <a:xfrm>
            <a:off x="685800" y="1268413"/>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8357" name="Rectangle 5"/>
          <p:cNvSpPr>
            <a:spLocks noChangeArrowheads="1"/>
          </p:cNvSpPr>
          <p:nvPr/>
        </p:nvSpPr>
        <p:spPr bwMode="auto">
          <a:xfrm>
            <a:off x="609600" y="228600"/>
            <a:ext cx="8305800" cy="914400"/>
          </a:xfrm>
          <a:prstGeom prst="rect">
            <a:avLst/>
          </a:prstGeom>
          <a:noFill/>
          <a:ln w="9525">
            <a:noFill/>
            <a:miter lim="800000"/>
            <a:headEnd/>
            <a:tailEnd/>
          </a:ln>
          <a:effectLst>
            <a:outerShdw dist="35921" dir="2700000" algn="ctr" rotWithShape="0">
              <a:srgbClr val="DDDDDD"/>
            </a:outerShdw>
          </a:effectLst>
        </p:spPr>
        <p:txBody>
          <a:bodyPr lIns="0" tIns="0" rIns="0" bIns="0" anchor="ctr"/>
          <a:lstStyle/>
          <a:p>
            <a:pPr>
              <a:defRPr/>
            </a:pPr>
            <a:endParaRPr lang="en-US" sz="3200" dirty="0">
              <a:solidFill>
                <a:srgbClr val="005288"/>
              </a:solidFill>
              <a:latin typeface="Arial" pitchFamily="34" charset="0"/>
              <a:ea typeface="ＭＳ Ｐゴシック" pitchFamily="34" charset="-128"/>
            </a:endParaRPr>
          </a:p>
        </p:txBody>
      </p:sp>
      <p:sp>
        <p:nvSpPr>
          <p:cNvPr id="1029" name="Rectangle 6"/>
          <p:cNvSpPr>
            <a:spLocks noGrp="1" noChangeArrowheads="1"/>
          </p:cNvSpPr>
          <p:nvPr>
            <p:ph type="title"/>
          </p:nvPr>
        </p:nvSpPr>
        <p:spPr bwMode="auto">
          <a:xfrm>
            <a:off x="685800" y="252413"/>
            <a:ext cx="7772400"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08359" name="Rectangle 7"/>
          <p:cNvSpPr>
            <a:spLocks noChangeArrowheads="1"/>
          </p:cNvSpPr>
          <p:nvPr/>
        </p:nvSpPr>
        <p:spPr bwMode="auto">
          <a:xfrm>
            <a:off x="-11113" y="0"/>
            <a:ext cx="561976" cy="6858000"/>
          </a:xfrm>
          <a:prstGeom prst="rect">
            <a:avLst/>
          </a:prstGeom>
          <a:solidFill>
            <a:srgbClr val="005288"/>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60" name="Rectangle 8"/>
          <p:cNvSpPr>
            <a:spLocks noChangeArrowheads="1"/>
          </p:cNvSpPr>
          <p:nvPr/>
        </p:nvSpPr>
        <p:spPr bwMode="auto">
          <a:xfrm>
            <a:off x="468313" y="0"/>
            <a:ext cx="77787" cy="6858000"/>
          </a:xfrm>
          <a:prstGeom prst="rect">
            <a:avLst/>
          </a:prstGeom>
          <a:solidFill>
            <a:srgbClr val="8DC63F"/>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61" name="Rectangle 9"/>
          <p:cNvSpPr>
            <a:spLocks noChangeArrowheads="1"/>
          </p:cNvSpPr>
          <p:nvPr/>
        </p:nvSpPr>
        <p:spPr bwMode="auto">
          <a:xfrm>
            <a:off x="0" y="898525"/>
            <a:ext cx="9144000" cy="88900"/>
          </a:xfrm>
          <a:prstGeom prst="rect">
            <a:avLst/>
          </a:prstGeom>
          <a:solidFill>
            <a:srgbClr val="6799C8"/>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56" name="Rectangle 4"/>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solidFill>
                  <a:srgbClr val="8DC63F"/>
                </a:solidFill>
                <a:latin typeface="Arial" pitchFamily="34" charset="0"/>
                <a:ea typeface="ＭＳ Ｐゴシック" pitchFamily="34" charset="-128"/>
              </a:defRPr>
            </a:lvl1pPr>
          </a:lstStyle>
          <a:p>
            <a:pPr>
              <a:defRPr/>
            </a:pPr>
            <a:fld id="{4B8C2876-9038-4403-9048-C786E9EBC8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eere_logo_horiz_color.eps"/>
          <p:cNvPicPr>
            <a:picLocks noChangeAspect="1"/>
          </p:cNvPicPr>
          <p:nvPr/>
        </p:nvPicPr>
        <p:blipFill>
          <a:blip r:embed="rId12" cstate="print"/>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solidFill>
                  <a:schemeClr val="tx1"/>
                </a:solidFill>
                <a:latin typeface="HelveticaNeueLT Std Med"/>
                <a:cs typeface="HelveticaNeueLT Std Med"/>
              </a:rPr>
              <a:t>    </a:t>
            </a:r>
            <a:r>
              <a:rPr lang="en-US" b="1" i="0" dirty="0" smtClean="0">
                <a:solidFill>
                  <a:schemeClr val="accent5"/>
                </a:solidFill>
                <a:latin typeface="HelveticaNeueLT Std Med"/>
                <a:cs typeface="HelveticaNeueLT Std Med"/>
              </a:rPr>
              <a:t>BUILDING ENERGY CODES PROGRAM </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www.energycodes.gov</a:t>
            </a:r>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7" r:id="rId8"/>
    <p:sldLayoutId id="2147484086" r:id="rId9"/>
    <p:sldLayoutId id="2147484088" r:id="rId10"/>
  </p:sldLayoutIdLst>
  <p:hf hdr="0" ft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6"/>
          <p:cNvSpPr>
            <a:spLocks noGrp="1" noChangeArrowheads="1"/>
          </p:cNvSpPr>
          <p:nvPr>
            <p:ph type="title"/>
          </p:nvPr>
        </p:nvSpPr>
        <p:spPr bwMode="auto">
          <a:xfrm>
            <a:off x="685800" y="152400"/>
            <a:ext cx="7772400" cy="76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91" r:id="rId1"/>
  </p:sldLayoutIdLst>
  <p:hf hdr="0" ftr="0" dt="0"/>
  <p:txStyles>
    <p:titleStyle>
      <a:lvl1pPr algn="l" rtl="0" eaLnBrk="0" fontAlgn="base" hangingPunct="0">
        <a:spcBef>
          <a:spcPct val="0"/>
        </a:spcBef>
        <a:spcAft>
          <a:spcPct val="0"/>
        </a:spcAft>
        <a:defRPr sz="3600" b="1">
          <a:solidFill>
            <a:srgbClr val="005288"/>
          </a:solidFill>
          <a:latin typeface="Arial" charset="0"/>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ea typeface="+mn-ea"/>
        </a:defRPr>
      </a:lvl2pPr>
      <a:lvl3pPr marL="1143000" indent="-228600" algn="l" rtl="0" eaLnBrk="0" fontAlgn="base" hangingPunct="0">
        <a:spcBef>
          <a:spcPct val="20000"/>
        </a:spcBef>
        <a:spcAft>
          <a:spcPct val="0"/>
        </a:spcAft>
        <a:buChar char="•"/>
        <a:defRPr sz="2000">
          <a:solidFill>
            <a:schemeClr val="bg1"/>
          </a:solidFill>
          <a:latin typeface="Arial" charset="0"/>
          <a:ea typeface="+mn-ea"/>
        </a:defRPr>
      </a:lvl3pPr>
      <a:lvl4pPr marL="1600200" indent="-228600" algn="l" rtl="0" eaLnBrk="0" fontAlgn="base" hangingPunct="0">
        <a:spcBef>
          <a:spcPct val="20000"/>
        </a:spcBef>
        <a:spcAft>
          <a:spcPct val="0"/>
        </a:spcAft>
        <a:buChar char="•"/>
        <a:defRPr sz="2000">
          <a:solidFill>
            <a:schemeClr val="bg1"/>
          </a:solidFill>
          <a:latin typeface="Arial" charset="0"/>
          <a:ea typeface="+mn-ea"/>
        </a:defRPr>
      </a:lvl4pPr>
      <a:lvl5pPr marL="2057400" indent="-228600" algn="l" rtl="0" eaLnBrk="0" fontAlgn="base" hangingPunct="0">
        <a:spcBef>
          <a:spcPct val="20000"/>
        </a:spcBef>
        <a:spcAft>
          <a:spcPct val="0"/>
        </a:spcAft>
        <a:buChar char="•"/>
        <a:defRPr sz="2000">
          <a:solidFill>
            <a:schemeClr val="bg1"/>
          </a:solidFill>
          <a:latin typeface="Arial" charset="0"/>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22"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9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9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9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9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93.xml"/></Relationships>
</file>

<file path=ppt/slides/_rels/slide3.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image" Target="../media/image7.png"/><Relationship Id="rId26" Type="http://schemas.openxmlformats.org/officeDocument/2006/relationships/diagramQuickStyle" Target="../diagrams/quickStyle5.xml"/><Relationship Id="rId3" Type="http://schemas.openxmlformats.org/officeDocument/2006/relationships/diagramData" Target="../diagrams/data1.xml"/><Relationship Id="rId21" Type="http://schemas.openxmlformats.org/officeDocument/2006/relationships/diagramQuickStyle" Target="../diagrams/quickStyle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19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QuickStyle" Target="../diagrams/quickStyle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8"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9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93.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93.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9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9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92.xml"/><Relationship Id="rId5" Type="http://schemas.openxmlformats.org/officeDocument/2006/relationships/image" Target="../media/image26.jpeg"/><Relationship Id="rId4" Type="http://schemas.openxmlformats.org/officeDocument/2006/relationships/hyperlink" Target="https://pnlweb.pnl.gov/projects/BECP/Image%20Library/Image%20Library/Landscape_Lighting.jp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3.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images.google.com/imgres?imgurl=http://www.energyprobe.org/energyprobe/images/elecMeter.jpg&amp;imgrefurl=http://www.energyprobe.org/energyprobe/index.cfm?DSP=content&amp;ContentID=5124&amp;h=148&amp;w=149&amp;sz=14&amp;tbnid=LByu3RWuoao1xM:&amp;tbnh=89&amp;tbnw=90&amp;hl=en&amp;start=56&amp;prev=/images?q=electricity+meters&amp;start=40&amp;svnum=10&amp;hl=en&amp;lr=&amp;sa=N" TargetMode="External"/><Relationship Id="rId7" Type="http://schemas.openxmlformats.org/officeDocument/2006/relationships/hyperlink" Target="http://images.google.com/imgres?imgurl=http://www.punerealestate.com/marigold/images/highrise_apartments.jpg&amp;imgrefurl=http://www.punerealestate.com/marigold/apartmentsinkalyaninagar_interiors.htm&amp;h=350&amp;w=282&amp;sz=34&amp;tbnid=RPWNfryMyPa-8M:&amp;tbnh=116&amp;tbnw=93&amp;hl=en&amp;start=28&amp;prev=/images?q=new+high+rise+apartments&amp;start=20&amp;svnum=10&amp;hl=en&amp;lr=&amp;sa=N" TargetMode="External"/><Relationship Id="rId2" Type="http://schemas.openxmlformats.org/officeDocument/2006/relationships/notesSlide" Target="../notesSlides/notesSlide48.xml"/><Relationship Id="rId1" Type="http://schemas.openxmlformats.org/officeDocument/2006/relationships/slideLayout" Target="../slideLayouts/slideLayout192.xml"/><Relationship Id="rId6" Type="http://schemas.openxmlformats.org/officeDocument/2006/relationships/image" Target="../media/image28.jpeg"/><Relationship Id="rId5" Type="http://schemas.openxmlformats.org/officeDocument/2006/relationships/hyperlink" Target="http://images.google.com/imgres?imgurl=http://www.reflections.com.au/GoldCoast/Hotels/cap1.jpg&amp;imgrefurl=http://www.reflections.com.au/GoldCoast/Hotels/Capricornia.html&amp;h=323&amp;w=231&amp;sz=19&amp;tbnid=SF6T4twebZ9pPM:&amp;tbnh=114&amp;tbnw=81&amp;hl=en&amp;start=4&amp;prev=/images?q=high+rise+apartments&amp;svnum=10&amp;hl=en&amp;lr=" TargetMode="External"/><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images.google.com/imgres?imgurl=http://www.savannahnow.com/exchange/images/120101/full_utility.jpg&amp;imgrefurl=http://www.savannahnow.com/exchange/stories/120101/PULutilityassistance.shtml&amp;h=259&amp;w=480&amp;sz=37&amp;tbnid=eq_K3bC4vPK_GM:&amp;tbnh=67&amp;tbnw=126&amp;hl=en&amp;start=32&amp;prev=/images?q=electricity+apartment+meters&amp;start=20&amp;svnum=10&amp;hl=en&amp;lr=&amp;sa=N"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200.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94.xml"/><Relationship Id="rId5" Type="http://schemas.openxmlformats.org/officeDocument/2006/relationships/image" Target="../media/image12.w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7"/>
          <p:cNvSpPr txBox="1">
            <a:spLocks noChangeArrowheads="1"/>
          </p:cNvSpPr>
          <p:nvPr/>
        </p:nvSpPr>
        <p:spPr bwMode="auto">
          <a:xfrm>
            <a:off x="31530" y="6686550"/>
            <a:ext cx="1543050" cy="228600"/>
          </a:xfrm>
          <a:prstGeom prst="rect">
            <a:avLst/>
          </a:prstGeom>
          <a:noFill/>
          <a:ln w="9525">
            <a:noFill/>
            <a:miter lim="800000"/>
            <a:headEnd/>
            <a:tailEnd/>
          </a:ln>
        </p:spPr>
        <p:txBody>
          <a:bodyPr>
            <a:spAutoFit/>
          </a:bodyPr>
          <a:lstStyle/>
          <a:p>
            <a:pPr>
              <a:spcBef>
                <a:spcPct val="50000"/>
              </a:spcBef>
            </a:pPr>
            <a:r>
              <a:rPr lang="en-US" sz="900" dirty="0" smtClean="0"/>
              <a:t>PNNL-SA-105485</a:t>
            </a:r>
            <a:endParaRPr lang="en-US" sz="900" dirty="0"/>
          </a:p>
        </p:txBody>
      </p:sp>
      <p:sp>
        <p:nvSpPr>
          <p:cNvPr id="8" name="Subtitle 7"/>
          <p:cNvSpPr>
            <a:spLocks noGrp="1"/>
          </p:cNvSpPr>
          <p:nvPr>
            <p:ph type="subTitle" idx="1"/>
          </p:nvPr>
        </p:nvSpPr>
        <p:spPr/>
        <p:txBody>
          <a:bodyPr/>
          <a:lstStyle/>
          <a:p>
            <a:r>
              <a:rPr lang="en-US" dirty="0" smtClean="0"/>
              <a:t>2015 IECC Commercial </a:t>
            </a:r>
            <a:r>
              <a:rPr lang="en-US" dirty="0"/>
              <a:t>Electrical </a:t>
            </a:r>
            <a:r>
              <a:rPr lang="en-US" dirty="0" smtClean="0"/>
              <a:t>Power and Lighting Systems</a:t>
            </a:r>
            <a:endParaRPr lang="en-US" dirty="0"/>
          </a:p>
        </p:txBody>
      </p:sp>
      <p:sp>
        <p:nvSpPr>
          <p:cNvPr id="6" name="Text Placeholder 5"/>
          <p:cNvSpPr>
            <a:spLocks noGrp="1"/>
          </p:cNvSpPr>
          <p:nvPr>
            <p:ph type="body" sz="quarter" idx="10"/>
          </p:nvPr>
        </p:nvSpPr>
        <p:spPr/>
        <p:txBody>
          <a:bodyPr>
            <a:normAutofit lnSpcReduction="10000"/>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2"/>
            <a:ext cx="8229600" cy="5217459"/>
          </a:xfrm>
        </p:spPr>
        <p:txBody>
          <a:bodyPr>
            <a:normAutofit fontScale="92500" lnSpcReduction="10000"/>
          </a:bodyPr>
          <a:lstStyle/>
          <a:p>
            <a:r>
              <a:rPr lang="en-US" dirty="0" smtClean="0"/>
              <a:t>Enhanced digital lighting controls per C406.4, controls located and operated in accordance with C405.2.2:</a:t>
            </a:r>
          </a:p>
          <a:p>
            <a:pPr lvl="1"/>
            <a:r>
              <a:rPr lang="en-US" dirty="0" smtClean="0"/>
              <a:t>Luminaires capable of continuous dimming</a:t>
            </a:r>
          </a:p>
          <a:p>
            <a:pPr lvl="1"/>
            <a:r>
              <a:rPr lang="en-US" dirty="0" smtClean="0"/>
              <a:t>Luminaires capable of being addressed individually OR a controlled group of </a:t>
            </a:r>
            <a:r>
              <a:rPr lang="en-US" u="sng" dirty="0" smtClean="0"/>
              <a:t>&lt;</a:t>
            </a:r>
            <a:r>
              <a:rPr lang="en-US" dirty="0" smtClean="0"/>
              <a:t> 4 luminaires</a:t>
            </a:r>
          </a:p>
          <a:p>
            <a:pPr lvl="1"/>
            <a:r>
              <a:rPr lang="en-US" u="sng" dirty="0" smtClean="0"/>
              <a:t>&lt;</a:t>
            </a:r>
            <a:r>
              <a:rPr lang="en-US" dirty="0" smtClean="0"/>
              <a:t> 8 luminaires controlled together in a daylight zone</a:t>
            </a:r>
          </a:p>
          <a:p>
            <a:pPr lvl="1"/>
            <a:r>
              <a:rPr lang="en-US" dirty="0" smtClean="0"/>
              <a:t>Fixtures controlled through digital control system that includes the following function:</a:t>
            </a:r>
          </a:p>
          <a:p>
            <a:pPr lvl="2"/>
            <a:r>
              <a:rPr lang="en-US" dirty="0" smtClean="0"/>
              <a:t>Control reconfiguration based on digital addressability</a:t>
            </a:r>
          </a:p>
          <a:p>
            <a:pPr lvl="2"/>
            <a:r>
              <a:rPr lang="en-US" dirty="0" smtClean="0"/>
              <a:t>Load shedding</a:t>
            </a:r>
          </a:p>
          <a:p>
            <a:pPr lvl="2"/>
            <a:r>
              <a:rPr lang="en-US" dirty="0" smtClean="0"/>
              <a:t>Individual user control of overhead general illumination in open offices</a:t>
            </a:r>
          </a:p>
          <a:p>
            <a:pPr lvl="2"/>
            <a:r>
              <a:rPr lang="en-US" dirty="0" smtClean="0"/>
              <a:t>Occupancy sensors capable of being reconfigured through the digital control system</a:t>
            </a:r>
          </a:p>
          <a:p>
            <a:pPr lvl="1"/>
            <a:r>
              <a:rPr lang="en-US" dirty="0" smtClean="0"/>
              <a:t>Construction documents including submittal of Sequence of Operations including specs outlining each function of the fixture requirements above</a:t>
            </a:r>
          </a:p>
          <a:p>
            <a:pPr lvl="1"/>
            <a:r>
              <a:rPr lang="en-US" dirty="0" smtClean="0"/>
              <a:t>Functional testing of controls comply with C408</a:t>
            </a:r>
          </a:p>
          <a:p>
            <a:endParaRPr lang="en-US" dirty="0"/>
          </a:p>
        </p:txBody>
      </p:sp>
      <p:sp>
        <p:nvSpPr>
          <p:cNvPr id="3" name="Title 2"/>
          <p:cNvSpPr>
            <a:spLocks noGrp="1"/>
          </p:cNvSpPr>
          <p:nvPr>
            <p:ph type="title"/>
          </p:nvPr>
        </p:nvSpPr>
        <p:spPr>
          <a:xfrm>
            <a:off x="157163" y="0"/>
            <a:ext cx="5891212" cy="921004"/>
          </a:xfrm>
        </p:spPr>
        <p:txBody>
          <a:bodyPr>
            <a:normAutofit fontScale="90000"/>
          </a:bodyPr>
          <a:lstStyle/>
          <a:p>
            <a:r>
              <a:rPr lang="en-US" sz="2700" b="1" dirty="0">
                <a:ea typeface="ＭＳ Ｐゴシック" pitchFamily="-108" charset="-128"/>
              </a:rPr>
              <a:t>Additional Efficiency Package Options</a:t>
            </a:r>
            <a:r>
              <a:rPr lang="en-US" dirty="0"/>
              <a:t/>
            </a:r>
            <a:br>
              <a:rPr lang="en-US" dirty="0"/>
            </a:br>
            <a:r>
              <a:rPr lang="en-US" sz="2200" b="1" i="1" dirty="0" smtClean="0"/>
              <a:t>Section C406 – Cont’d.</a:t>
            </a:r>
            <a:endParaRPr lang="en-US" sz="2200" b="1" i="1" dirty="0"/>
          </a:p>
        </p:txBody>
      </p:sp>
    </p:spTree>
    <p:extLst>
      <p:ext uri="{BB962C8B-B14F-4D97-AF65-F5344CB8AC3E}">
        <p14:creationId xmlns:p14="http://schemas.microsoft.com/office/powerpoint/2010/main" val="204564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379540" y="1403639"/>
            <a:ext cx="7463694" cy="4623674"/>
          </a:xfrm>
        </p:spPr>
        <p:txBody>
          <a:bodyPr>
            <a:normAutofit lnSpcReduction="10000"/>
          </a:bodyPr>
          <a:lstStyle/>
          <a:p>
            <a:pPr marL="0" indent="0">
              <a:buNone/>
            </a:pPr>
            <a:r>
              <a:rPr lang="en-US" dirty="0" smtClean="0">
                <a:ea typeface="ＭＳ Ｐゴシック" pitchFamily="28" charset="-128"/>
              </a:rPr>
              <a:t>Two methods to determine allowance:</a:t>
            </a:r>
          </a:p>
          <a:p>
            <a:pPr marL="463550" indent="-347663">
              <a:buFont typeface="Wingdings" pitchFamily="2" charset="2"/>
              <a:buChar char="ü"/>
            </a:pPr>
            <a:r>
              <a:rPr lang="en-US" dirty="0" smtClean="0">
                <a:ea typeface="ＭＳ Ｐゴシック" pitchFamily="28" charset="-128"/>
              </a:rPr>
              <a:t>Building Area Method</a:t>
            </a:r>
          </a:p>
          <a:p>
            <a:pPr marL="863600" lvl="1" indent="-347663"/>
            <a:r>
              <a:rPr lang="en-US" dirty="0" smtClean="0">
                <a:ea typeface="ＭＳ Ｐゴシック" pitchFamily="28" charset="-128"/>
              </a:rPr>
              <a:t>Floor area for each building area type x value for the area</a:t>
            </a:r>
          </a:p>
          <a:p>
            <a:pPr marL="863600" lvl="1" indent="-347663"/>
            <a:r>
              <a:rPr lang="en-US" dirty="0" smtClean="0">
                <a:ea typeface="ＭＳ Ｐゴシック" pitchFamily="28" charset="-128"/>
              </a:rPr>
              <a:t>“area” defined as all contiguous spaces that accommodate or are associated with a single building area type as per the table</a:t>
            </a:r>
          </a:p>
          <a:p>
            <a:pPr marL="863600" lvl="1" indent="-347663"/>
            <a:r>
              <a:rPr lang="en-US" dirty="0" smtClean="0">
                <a:ea typeface="ＭＳ Ｐゴシック" pitchFamily="28" charset="-128"/>
              </a:rPr>
              <a:t>When used for an entire building, each building area type to be treated as a separate area</a:t>
            </a:r>
          </a:p>
          <a:p>
            <a:pPr marL="463550" indent="-347663">
              <a:buFont typeface="Wingdings" pitchFamily="2" charset="2"/>
              <a:buChar char="ü"/>
            </a:pPr>
            <a:r>
              <a:rPr lang="en-US" dirty="0" smtClean="0">
                <a:ea typeface="ＭＳ Ｐゴシック" pitchFamily="28" charset="-128"/>
              </a:rPr>
              <a:t>Space-by-Space Method </a:t>
            </a:r>
          </a:p>
          <a:p>
            <a:pPr marL="863600" lvl="1" indent="-347663"/>
            <a:r>
              <a:rPr lang="en-US" dirty="0" smtClean="0">
                <a:ea typeface="ＭＳ Ｐゴシック" pitchFamily="28" charset="-128"/>
              </a:rPr>
              <a:t>Floor area of each space x value for the area</a:t>
            </a:r>
          </a:p>
          <a:p>
            <a:pPr marL="863600" lvl="1" indent="-347663"/>
            <a:r>
              <a:rPr lang="en-US" dirty="0" smtClean="0">
                <a:ea typeface="ＭＳ Ｐゴシック" pitchFamily="28" charset="-128"/>
              </a:rPr>
              <a:t>Then sum the allowances for all the spaces</a:t>
            </a:r>
          </a:p>
          <a:p>
            <a:pPr marL="863600" lvl="1" indent="-347663"/>
            <a:r>
              <a:rPr lang="en-US" dirty="0" smtClean="0">
                <a:ea typeface="ＭＳ Ｐゴシック" pitchFamily="28" charset="-128"/>
              </a:rPr>
              <a:t>Tradeoffs among spaces are allowed</a:t>
            </a:r>
          </a:p>
        </p:txBody>
      </p:sp>
      <p:sp>
        <p:nvSpPr>
          <p:cNvPr id="28675"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Interior Lighting Power Allowance</a:t>
            </a:r>
            <a:br>
              <a:rPr lang="en-US" sz="2400" b="1" dirty="0" smtClean="0">
                <a:ea typeface="ＭＳ Ｐゴシック" pitchFamily="28" charset="-128"/>
              </a:rPr>
            </a:br>
            <a:r>
              <a:rPr lang="en-US" sz="2000" b="1" i="1" dirty="0" smtClean="0">
                <a:ea typeface="ＭＳ Ｐゴシック" pitchFamily="28" charset="-128"/>
              </a:rPr>
              <a:t>Section C405.4.2</a:t>
            </a:r>
          </a:p>
        </p:txBody>
      </p:sp>
    </p:spTree>
    <p:extLst>
      <p:ext uri="{BB962C8B-B14F-4D97-AF65-F5344CB8AC3E}">
        <p14:creationId xmlns:p14="http://schemas.microsoft.com/office/powerpoint/2010/main" val="263500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07577" y="0"/>
            <a:ext cx="6091518" cy="921004"/>
          </a:xfrm>
        </p:spPr>
        <p:txBody>
          <a:bodyPr>
            <a:normAutofit/>
          </a:bodyPr>
          <a:lstStyle/>
          <a:p>
            <a:pPr>
              <a:lnSpc>
                <a:spcPct val="80000"/>
              </a:lnSpc>
            </a:pPr>
            <a:r>
              <a:rPr lang="en-US" sz="2400" b="1" dirty="0" smtClean="0">
                <a:ea typeface="ＭＳ Ｐゴシック" pitchFamily="28" charset="-128"/>
              </a:rPr>
              <a:t>Building Area Method </a:t>
            </a:r>
            <a:br>
              <a:rPr lang="en-US" sz="2400" b="1" dirty="0" smtClean="0">
                <a:ea typeface="ＭＳ Ｐゴシック" pitchFamily="28" charset="-128"/>
              </a:rPr>
            </a:br>
            <a:r>
              <a:rPr lang="en-US" sz="2000" b="1" i="1" dirty="0" smtClean="0">
                <a:ea typeface="ＭＳ Ｐゴシック" pitchFamily="28" charset="-128"/>
              </a:rPr>
              <a:t>Table C405.4.2(1)</a:t>
            </a:r>
            <a:endParaRPr lang="en-US" sz="2400" b="1" i="1" dirty="0" smtClean="0">
              <a:ea typeface="ＭＳ Ｐゴシック" pitchFamily="28"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029699838"/>
              </p:ext>
            </p:extLst>
          </p:nvPr>
        </p:nvGraphicFramePr>
        <p:xfrm>
          <a:off x="1524000" y="1397000"/>
          <a:ext cx="5276045" cy="4079240"/>
        </p:xfrm>
        <a:graphic>
          <a:graphicData uri="http://schemas.openxmlformats.org/drawingml/2006/table">
            <a:tbl>
              <a:tblPr firstRow="1" bandRow="1">
                <a:tableStyleId>{5C22544A-7EE6-4342-B048-85BDC9FD1C3A}</a:tableStyleId>
              </a:tblPr>
              <a:tblGrid>
                <a:gridCol w="3161911"/>
                <a:gridCol w="2114134"/>
              </a:tblGrid>
              <a:tr h="370840">
                <a:tc>
                  <a:txBody>
                    <a:bodyPr/>
                    <a:lstStyle/>
                    <a:p>
                      <a:pPr algn="ctr"/>
                      <a:r>
                        <a:rPr lang="en-US" dirty="0" smtClean="0"/>
                        <a:t>Building</a:t>
                      </a:r>
                      <a:r>
                        <a:rPr lang="en-US" baseline="0" dirty="0" smtClean="0"/>
                        <a:t> Area Type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LPD (w/ft</a:t>
                      </a:r>
                      <a:r>
                        <a:rPr lang="en-US" baseline="30000" dirty="0" smtClean="0"/>
                        <a:t>2</a:t>
                      </a:r>
                      <a:r>
                        <a:rPr lang="en-US" dirty="0" smtClean="0"/>
                        <a:t>)</a:t>
                      </a:r>
                    </a:p>
                  </a:txBody>
                  <a:tcPr/>
                </a:tc>
              </a:tr>
              <a:tr h="370840">
                <a:tc>
                  <a:txBody>
                    <a:bodyPr/>
                    <a:lstStyle/>
                    <a:p>
                      <a:r>
                        <a:rPr lang="en-US" dirty="0" smtClean="0"/>
                        <a:t>Automotive facility</a:t>
                      </a:r>
                      <a:endParaRPr lang="en-US" dirty="0"/>
                    </a:p>
                  </a:txBody>
                  <a:tcPr/>
                </a:tc>
                <a:tc>
                  <a:txBody>
                    <a:bodyPr/>
                    <a:lstStyle/>
                    <a:p>
                      <a:pPr algn="ctr"/>
                      <a:r>
                        <a:rPr lang="en-US" dirty="0" smtClean="0"/>
                        <a:t>0.8</a:t>
                      </a:r>
                      <a:endParaRPr lang="en-US" dirty="0"/>
                    </a:p>
                  </a:txBody>
                  <a:tcPr/>
                </a:tc>
              </a:tr>
              <a:tr h="370840">
                <a:tc>
                  <a:txBody>
                    <a:bodyPr/>
                    <a:lstStyle/>
                    <a:p>
                      <a:r>
                        <a:rPr lang="en-US" dirty="0" smtClean="0"/>
                        <a:t>Convention center</a:t>
                      </a:r>
                      <a:endParaRPr lang="en-US" dirty="0"/>
                    </a:p>
                  </a:txBody>
                  <a:tcPr/>
                </a:tc>
                <a:tc>
                  <a:txBody>
                    <a:bodyPr/>
                    <a:lstStyle/>
                    <a:p>
                      <a:pPr algn="ctr"/>
                      <a:r>
                        <a:rPr lang="en-US" dirty="0" smtClean="0"/>
                        <a:t>1.01</a:t>
                      </a:r>
                      <a:endParaRPr lang="en-US" dirty="0"/>
                    </a:p>
                  </a:txBody>
                  <a:tcPr/>
                </a:tc>
              </a:tr>
              <a:tr h="370840">
                <a:tc>
                  <a:txBody>
                    <a:bodyPr/>
                    <a:lstStyle/>
                    <a:p>
                      <a:r>
                        <a:rPr lang="en-US" dirty="0" smtClean="0"/>
                        <a:t>Courthouse</a:t>
                      </a:r>
                      <a:endParaRPr lang="en-US" dirty="0"/>
                    </a:p>
                  </a:txBody>
                  <a:tcPr/>
                </a:tc>
                <a:tc>
                  <a:txBody>
                    <a:bodyPr/>
                    <a:lstStyle/>
                    <a:p>
                      <a:pPr algn="ctr"/>
                      <a:r>
                        <a:rPr lang="en-US" dirty="0" smtClean="0"/>
                        <a:t>1.01</a:t>
                      </a:r>
                      <a:endParaRPr lang="en-US" dirty="0"/>
                    </a:p>
                  </a:txBody>
                  <a:tcPr/>
                </a:tc>
              </a:tr>
              <a:tr h="370840">
                <a:tc>
                  <a:txBody>
                    <a:bodyPr/>
                    <a:lstStyle/>
                    <a:p>
                      <a:r>
                        <a:rPr lang="en-US" dirty="0" smtClean="0"/>
                        <a:t>Dining:  bar lounge/leisure</a:t>
                      </a:r>
                      <a:endParaRPr lang="en-US" dirty="0"/>
                    </a:p>
                  </a:txBody>
                  <a:tcPr/>
                </a:tc>
                <a:tc>
                  <a:txBody>
                    <a:bodyPr/>
                    <a:lstStyle/>
                    <a:p>
                      <a:pPr algn="ctr"/>
                      <a:r>
                        <a:rPr lang="en-US" dirty="0" smtClean="0"/>
                        <a:t>1.01</a:t>
                      </a:r>
                      <a:endParaRPr lang="en-US" dirty="0"/>
                    </a:p>
                  </a:txBody>
                  <a:tcPr/>
                </a:tc>
              </a:tr>
              <a:tr h="370840">
                <a:tc>
                  <a:txBody>
                    <a:bodyPr/>
                    <a:lstStyle/>
                    <a:p>
                      <a:r>
                        <a:rPr lang="en-US" dirty="0" smtClean="0"/>
                        <a:t>Dining:  cafeteria/fast</a:t>
                      </a:r>
                      <a:r>
                        <a:rPr lang="en-US" baseline="0" dirty="0" smtClean="0"/>
                        <a:t> food</a:t>
                      </a:r>
                      <a:endParaRPr lang="en-US" dirty="0"/>
                    </a:p>
                  </a:txBody>
                  <a:tcPr/>
                </a:tc>
                <a:tc>
                  <a:txBody>
                    <a:bodyPr/>
                    <a:lstStyle/>
                    <a:p>
                      <a:pPr algn="ctr"/>
                      <a:r>
                        <a:rPr lang="en-US" dirty="0" smtClean="0"/>
                        <a:t>0.9</a:t>
                      </a:r>
                      <a:endParaRPr lang="en-US" dirty="0"/>
                    </a:p>
                  </a:txBody>
                  <a:tcPr/>
                </a:tc>
              </a:tr>
              <a:tr h="370840">
                <a:tc>
                  <a:txBody>
                    <a:bodyPr/>
                    <a:lstStyle/>
                    <a:p>
                      <a:r>
                        <a:rPr lang="en-US" dirty="0" smtClean="0"/>
                        <a:t>Dining:  family</a:t>
                      </a:r>
                      <a:endParaRPr lang="en-US" dirty="0"/>
                    </a:p>
                  </a:txBody>
                  <a:tcPr/>
                </a:tc>
                <a:tc>
                  <a:txBody>
                    <a:bodyPr/>
                    <a:lstStyle/>
                    <a:p>
                      <a:pPr algn="ctr"/>
                      <a:r>
                        <a:rPr lang="en-US" dirty="0" smtClean="0"/>
                        <a:t>0.95</a:t>
                      </a:r>
                      <a:endParaRPr lang="en-US" dirty="0"/>
                    </a:p>
                  </a:txBody>
                  <a:tcPr/>
                </a:tc>
              </a:tr>
              <a:tr h="370840">
                <a:tc>
                  <a:txBody>
                    <a:bodyPr/>
                    <a:lstStyle/>
                    <a:p>
                      <a:r>
                        <a:rPr lang="en-US" dirty="0" smtClean="0"/>
                        <a:t>Dormitory</a:t>
                      </a:r>
                      <a:endParaRPr lang="en-US" dirty="0"/>
                    </a:p>
                  </a:txBody>
                  <a:tcPr/>
                </a:tc>
                <a:tc>
                  <a:txBody>
                    <a:bodyPr/>
                    <a:lstStyle/>
                    <a:p>
                      <a:pPr algn="ctr"/>
                      <a:r>
                        <a:rPr lang="en-US" dirty="0" smtClean="0"/>
                        <a:t>0.57</a:t>
                      </a:r>
                      <a:endParaRPr lang="en-US" dirty="0"/>
                    </a:p>
                  </a:txBody>
                  <a:tcPr/>
                </a:tc>
              </a:tr>
              <a:tr h="370840">
                <a:tc>
                  <a:txBody>
                    <a:bodyPr/>
                    <a:lstStyle/>
                    <a:p>
                      <a:r>
                        <a:rPr lang="en-US" dirty="0" smtClean="0"/>
                        <a:t>Exercise center</a:t>
                      </a:r>
                      <a:endParaRPr lang="en-US" dirty="0"/>
                    </a:p>
                  </a:txBody>
                  <a:tcPr/>
                </a:tc>
                <a:tc>
                  <a:txBody>
                    <a:bodyPr/>
                    <a:lstStyle/>
                    <a:p>
                      <a:pPr algn="ctr"/>
                      <a:r>
                        <a:rPr lang="en-US" dirty="0" smtClean="0"/>
                        <a:t>0.84</a:t>
                      </a:r>
                      <a:endParaRPr lang="en-US" dirty="0"/>
                    </a:p>
                  </a:txBody>
                  <a:tcPr/>
                </a:tc>
              </a:tr>
              <a:tr h="370840">
                <a:tc>
                  <a:txBody>
                    <a:bodyPr/>
                    <a:lstStyle/>
                    <a:p>
                      <a:r>
                        <a:rPr lang="en-US" dirty="0" smtClean="0"/>
                        <a:t>Fire station</a:t>
                      </a:r>
                      <a:endParaRPr lang="en-US" dirty="0"/>
                    </a:p>
                  </a:txBody>
                  <a:tcPr/>
                </a:tc>
                <a:tc>
                  <a:txBody>
                    <a:bodyPr/>
                    <a:lstStyle/>
                    <a:p>
                      <a:pPr algn="ctr"/>
                      <a:r>
                        <a:rPr lang="en-US" dirty="0" smtClean="0"/>
                        <a:t>0.67</a:t>
                      </a:r>
                      <a:endParaRPr lang="en-US" dirty="0"/>
                    </a:p>
                  </a:txBody>
                  <a:tcPr/>
                </a:tc>
              </a:tr>
              <a:tr h="370840">
                <a:tc>
                  <a:txBody>
                    <a:bodyPr/>
                    <a:lstStyle/>
                    <a:p>
                      <a:r>
                        <a:rPr lang="en-US" dirty="0" smtClean="0"/>
                        <a:t>Gymnasium</a:t>
                      </a:r>
                      <a:endParaRPr lang="en-US" dirty="0"/>
                    </a:p>
                  </a:txBody>
                  <a:tcPr/>
                </a:tc>
                <a:tc>
                  <a:txBody>
                    <a:bodyPr/>
                    <a:lstStyle/>
                    <a:p>
                      <a:pPr algn="ctr"/>
                      <a:r>
                        <a:rPr lang="en-US" dirty="0" smtClean="0"/>
                        <a:t>0.94</a:t>
                      </a:r>
                      <a:endParaRPr lang="en-US" dirty="0"/>
                    </a:p>
                  </a:txBody>
                  <a:tcPr/>
                </a:tc>
              </a:tr>
            </a:tbl>
          </a:graphicData>
        </a:graphic>
      </p:graphicFrame>
      <p:sp>
        <p:nvSpPr>
          <p:cNvPr id="8" name="TextBox 7"/>
          <p:cNvSpPr txBox="1"/>
          <p:nvPr/>
        </p:nvSpPr>
        <p:spPr>
          <a:xfrm>
            <a:off x="3593205" y="5628063"/>
            <a:ext cx="2923504" cy="321972"/>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 table)</a:t>
            </a:r>
          </a:p>
        </p:txBody>
      </p:sp>
    </p:spTree>
    <p:extLst>
      <p:ext uri="{BB962C8B-B14F-4D97-AF65-F5344CB8AC3E}">
        <p14:creationId xmlns:p14="http://schemas.microsoft.com/office/powerpoint/2010/main" val="263500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Space-By-Space Method </a:t>
            </a:r>
            <a:br>
              <a:rPr lang="en-US" sz="2400" b="1" dirty="0" smtClean="0">
                <a:ea typeface="ＭＳ Ｐゴシック" pitchFamily="28" charset="-128"/>
              </a:rPr>
            </a:br>
            <a:r>
              <a:rPr lang="en-US" sz="2000" b="1" i="1" dirty="0" smtClean="0">
                <a:ea typeface="ＭＳ Ｐゴシック" pitchFamily="28" charset="-128"/>
              </a:rPr>
              <a:t>Table C405.4.2(2)</a:t>
            </a:r>
            <a:endParaRPr lang="en-US" sz="2400" b="1" i="1" dirty="0" smtClean="0">
              <a:ea typeface="ＭＳ Ｐゴシック" pitchFamily="28"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996793943"/>
              </p:ext>
            </p:extLst>
          </p:nvPr>
        </p:nvGraphicFramePr>
        <p:xfrm>
          <a:off x="790475" y="1178336"/>
          <a:ext cx="7283383" cy="5090160"/>
        </p:xfrm>
        <a:graphic>
          <a:graphicData uri="http://schemas.openxmlformats.org/drawingml/2006/table">
            <a:tbl>
              <a:tblPr firstRow="1" bandRow="1">
                <a:tableStyleId>{5C22544A-7EE6-4342-B048-85BDC9FD1C3A}</a:tableStyleId>
              </a:tblPr>
              <a:tblGrid>
                <a:gridCol w="3992452"/>
                <a:gridCol w="3290931"/>
              </a:tblGrid>
              <a:tr h="370840">
                <a:tc>
                  <a:txBody>
                    <a:bodyPr/>
                    <a:lstStyle/>
                    <a:p>
                      <a:pPr algn="ctr"/>
                      <a:r>
                        <a:rPr lang="en-US" dirty="0" smtClean="0"/>
                        <a:t>Common Space-by-Space Types</a:t>
                      </a:r>
                      <a:endParaRPr lang="en-US" dirty="0"/>
                    </a:p>
                  </a:txBody>
                  <a:tcPr/>
                </a:tc>
                <a:tc>
                  <a:txBody>
                    <a:bodyPr/>
                    <a:lstStyle/>
                    <a:p>
                      <a:pPr algn="ctr"/>
                      <a:r>
                        <a:rPr lang="en-US" dirty="0" smtClean="0"/>
                        <a:t>LPD (w/ft</a:t>
                      </a:r>
                      <a:r>
                        <a:rPr lang="en-US" baseline="30000" dirty="0" smtClean="0"/>
                        <a:t>2</a:t>
                      </a:r>
                      <a:r>
                        <a:rPr lang="en-US" dirty="0" smtClean="0"/>
                        <a:t>)</a:t>
                      </a:r>
                      <a:endParaRPr lang="en-US" dirty="0"/>
                    </a:p>
                  </a:txBody>
                  <a:tcPr/>
                </a:tc>
              </a:tr>
              <a:tr h="370840">
                <a:tc>
                  <a:txBody>
                    <a:bodyPr/>
                    <a:lstStyle/>
                    <a:p>
                      <a:r>
                        <a:rPr lang="en-US" dirty="0" smtClean="0"/>
                        <a:t>Atrium – First 40 feet in height</a:t>
                      </a:r>
                      <a:endParaRPr lang="en-US" dirty="0"/>
                    </a:p>
                  </a:txBody>
                  <a:tcPr/>
                </a:tc>
                <a:tc>
                  <a:txBody>
                    <a:bodyPr/>
                    <a:lstStyle/>
                    <a:p>
                      <a:r>
                        <a:rPr lang="en-US" dirty="0" smtClean="0"/>
                        <a:t>0.03 per foot</a:t>
                      </a:r>
                      <a:r>
                        <a:rPr lang="en-US" baseline="0" dirty="0" smtClean="0"/>
                        <a:t> in total height</a:t>
                      </a:r>
                      <a:endParaRPr lang="en-US" dirty="0"/>
                    </a:p>
                  </a:txBody>
                  <a:tcPr/>
                </a:tc>
              </a:tr>
              <a:tr h="370840">
                <a:tc>
                  <a:txBody>
                    <a:bodyPr/>
                    <a:lstStyle/>
                    <a:p>
                      <a:r>
                        <a:rPr lang="en-US" dirty="0" smtClean="0"/>
                        <a:t>Atrium – Above</a:t>
                      </a:r>
                      <a:r>
                        <a:rPr lang="en-US" baseline="0" dirty="0" smtClean="0"/>
                        <a:t> 40 feet in height</a:t>
                      </a:r>
                      <a:endParaRPr lang="en-US" dirty="0"/>
                    </a:p>
                  </a:txBody>
                  <a:tcPr/>
                </a:tc>
                <a:tc>
                  <a:txBody>
                    <a:bodyPr/>
                    <a:lstStyle/>
                    <a:p>
                      <a:r>
                        <a:rPr lang="en-US" dirty="0" smtClean="0"/>
                        <a:t>0.40</a:t>
                      </a:r>
                      <a:r>
                        <a:rPr lang="en-US" baseline="0" dirty="0" smtClean="0"/>
                        <a:t>+0.02 per foot in total height</a:t>
                      </a:r>
                      <a:endParaRPr lang="en-US" dirty="0"/>
                    </a:p>
                  </a:txBody>
                  <a:tcPr/>
                </a:tc>
              </a:tr>
              <a:tr h="370840">
                <a:tc>
                  <a:txBody>
                    <a:bodyPr/>
                    <a:lstStyle/>
                    <a:p>
                      <a:r>
                        <a:rPr lang="en-US" dirty="0" smtClean="0"/>
                        <a:t>Audience/seating area – permanent</a:t>
                      </a:r>
                      <a:endParaRPr lang="en-US" dirty="0"/>
                    </a:p>
                  </a:txBody>
                  <a:tcPr/>
                </a:tc>
                <a:tc>
                  <a:txBody>
                    <a:bodyPr/>
                    <a:lstStyle/>
                    <a:p>
                      <a:endParaRPr lang="en-US" dirty="0"/>
                    </a:p>
                  </a:txBody>
                  <a:tcPr/>
                </a:tc>
              </a:tr>
              <a:tr h="370840">
                <a:tc>
                  <a:txBody>
                    <a:bodyPr/>
                    <a:lstStyle/>
                    <a:p>
                      <a:r>
                        <a:rPr lang="en-US" dirty="0" smtClean="0"/>
                        <a:t>    In</a:t>
                      </a:r>
                      <a:r>
                        <a:rPr lang="en-US" baseline="0" dirty="0" smtClean="0"/>
                        <a:t> an</a:t>
                      </a:r>
                      <a:r>
                        <a:rPr lang="en-US" dirty="0" smtClean="0"/>
                        <a:t> auditorium</a:t>
                      </a:r>
                      <a:endParaRPr lang="en-US" dirty="0"/>
                    </a:p>
                  </a:txBody>
                  <a:tcPr/>
                </a:tc>
                <a:tc>
                  <a:txBody>
                    <a:bodyPr/>
                    <a:lstStyle/>
                    <a:p>
                      <a:pPr algn="ctr"/>
                      <a:r>
                        <a:rPr lang="en-US" dirty="0" smtClean="0"/>
                        <a:t>0.63</a:t>
                      </a:r>
                      <a:endParaRPr lang="en-US" dirty="0"/>
                    </a:p>
                  </a:txBody>
                  <a:tcPr/>
                </a:tc>
              </a:tr>
              <a:tr h="370840">
                <a:tc>
                  <a:txBody>
                    <a:bodyPr/>
                    <a:lstStyle/>
                    <a:p>
                      <a:r>
                        <a:rPr lang="en-US" dirty="0" smtClean="0"/>
                        <a:t>    In a</a:t>
                      </a:r>
                      <a:r>
                        <a:rPr lang="en-US" baseline="0" dirty="0" smtClean="0"/>
                        <a:t> convention center</a:t>
                      </a:r>
                      <a:endParaRPr lang="en-US" dirty="0"/>
                    </a:p>
                  </a:txBody>
                  <a:tcPr/>
                </a:tc>
                <a:tc>
                  <a:txBody>
                    <a:bodyPr/>
                    <a:lstStyle/>
                    <a:p>
                      <a:pPr algn="ctr"/>
                      <a:r>
                        <a:rPr lang="en-US" dirty="0" smtClean="0"/>
                        <a:t>0.82</a:t>
                      </a:r>
                      <a:endParaRPr lang="en-US" dirty="0"/>
                    </a:p>
                  </a:txBody>
                  <a:tcPr/>
                </a:tc>
              </a:tr>
              <a:tr h="370840">
                <a:tc>
                  <a:txBody>
                    <a:bodyPr/>
                    <a:lstStyle/>
                    <a:p>
                      <a:r>
                        <a:rPr lang="en-US" dirty="0" smtClean="0"/>
                        <a:t>    In a gymnasium</a:t>
                      </a:r>
                      <a:endParaRPr lang="en-US" dirty="0"/>
                    </a:p>
                  </a:txBody>
                  <a:tcPr/>
                </a:tc>
                <a:tc>
                  <a:txBody>
                    <a:bodyPr/>
                    <a:lstStyle/>
                    <a:p>
                      <a:pPr algn="ctr"/>
                      <a:r>
                        <a:rPr lang="en-US" dirty="0" smtClean="0"/>
                        <a:t>0.65</a:t>
                      </a:r>
                      <a:endParaRPr lang="en-US" dirty="0"/>
                    </a:p>
                  </a:txBody>
                  <a:tcPr/>
                </a:tc>
              </a:tr>
              <a:tr h="370840">
                <a:tc>
                  <a:txBody>
                    <a:bodyPr/>
                    <a:lstStyle/>
                    <a:p>
                      <a:r>
                        <a:rPr lang="en-US" dirty="0" smtClean="0"/>
                        <a:t>    In</a:t>
                      </a:r>
                      <a:r>
                        <a:rPr lang="en-US" baseline="0" dirty="0" smtClean="0"/>
                        <a:t> a motion picture theater</a:t>
                      </a:r>
                      <a:endParaRPr lang="en-US" dirty="0"/>
                    </a:p>
                  </a:txBody>
                  <a:tcPr/>
                </a:tc>
                <a:tc>
                  <a:txBody>
                    <a:bodyPr/>
                    <a:lstStyle/>
                    <a:p>
                      <a:pPr algn="ctr"/>
                      <a:r>
                        <a:rPr lang="en-US" dirty="0" smtClean="0"/>
                        <a:t>1.14</a:t>
                      </a:r>
                    </a:p>
                  </a:txBody>
                  <a:tcPr/>
                </a:tc>
              </a:tr>
              <a:tr h="370840">
                <a:tc>
                  <a:txBody>
                    <a:bodyPr/>
                    <a:lstStyle/>
                    <a:p>
                      <a:r>
                        <a:rPr lang="en-US" dirty="0" smtClean="0"/>
                        <a:t>    In</a:t>
                      </a:r>
                      <a:r>
                        <a:rPr lang="en-US" baseline="0" dirty="0" smtClean="0"/>
                        <a:t> a penitentiary</a:t>
                      </a:r>
                      <a:endParaRPr lang="en-US" dirty="0"/>
                    </a:p>
                  </a:txBody>
                  <a:tcPr/>
                </a:tc>
                <a:tc>
                  <a:txBody>
                    <a:bodyPr/>
                    <a:lstStyle/>
                    <a:p>
                      <a:pPr algn="ctr"/>
                      <a:r>
                        <a:rPr lang="en-US" dirty="0" smtClean="0"/>
                        <a:t>0.28</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a:t>
                      </a:r>
                      <a:r>
                        <a:rPr lang="en-US" baseline="0" dirty="0" smtClean="0"/>
                        <a:t> a performing arts theater</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2.43</a:t>
                      </a:r>
                    </a:p>
                  </a:txBody>
                  <a:tcPr/>
                </a:tc>
              </a:tr>
              <a:tr h="370840">
                <a:tc>
                  <a:txBody>
                    <a:bodyPr/>
                    <a:lstStyle/>
                    <a:p>
                      <a:r>
                        <a:rPr lang="en-US" dirty="0" smtClean="0"/>
                        <a:t>Classroom/lecture hall/training room</a:t>
                      </a:r>
                      <a:endParaRPr lang="en-US" dirty="0"/>
                    </a:p>
                  </a:txBody>
                  <a:tcPr/>
                </a:tc>
                <a:tc>
                  <a:txBody>
                    <a:bodyPr/>
                    <a:lstStyle/>
                    <a:p>
                      <a:endParaRPr lang="en-US" dirty="0"/>
                    </a:p>
                  </a:txBody>
                  <a:tcPr/>
                </a:tc>
              </a:tr>
              <a:tr h="370840">
                <a:tc>
                  <a:txBody>
                    <a:bodyPr/>
                    <a:lstStyle/>
                    <a:p>
                      <a:r>
                        <a:rPr lang="en-US" dirty="0" smtClean="0"/>
                        <a:t>     In a penitentiary</a:t>
                      </a:r>
                      <a:endParaRPr lang="en-US" dirty="0"/>
                    </a:p>
                  </a:txBody>
                  <a:tcPr/>
                </a:tc>
                <a:tc>
                  <a:txBody>
                    <a:bodyPr/>
                    <a:lstStyle/>
                    <a:p>
                      <a:pPr algn="ctr"/>
                      <a:r>
                        <a:rPr lang="en-US" dirty="0" smtClean="0"/>
                        <a:t>1.34</a:t>
                      </a:r>
                      <a:endParaRPr lang="en-US" dirty="0"/>
                    </a:p>
                  </a:txBody>
                  <a:tcPr/>
                </a:tc>
              </a:tr>
              <a:tr h="370840">
                <a:tc>
                  <a:txBody>
                    <a:bodyPr/>
                    <a:lstStyle/>
                    <a:p>
                      <a:r>
                        <a:rPr lang="en-US" dirty="0" smtClean="0"/>
                        <a:t>     Otherwise</a:t>
                      </a:r>
                      <a:endParaRPr lang="en-US" dirty="0"/>
                    </a:p>
                  </a:txBody>
                  <a:tcPr/>
                </a:tc>
                <a:tc>
                  <a:txBody>
                    <a:bodyPr/>
                    <a:lstStyle/>
                    <a:p>
                      <a:pPr algn="ctr"/>
                      <a:r>
                        <a:rPr lang="en-US" dirty="0" smtClean="0"/>
                        <a:t>1.24</a:t>
                      </a:r>
                      <a:endParaRPr lang="en-US" dirty="0"/>
                    </a:p>
                  </a:txBody>
                  <a:tcPr/>
                </a:tc>
              </a:tr>
            </a:tbl>
          </a:graphicData>
        </a:graphic>
      </p:graphicFrame>
      <p:sp>
        <p:nvSpPr>
          <p:cNvPr id="8" name="TextBox 7"/>
          <p:cNvSpPr txBox="1"/>
          <p:nvPr/>
        </p:nvSpPr>
        <p:spPr>
          <a:xfrm>
            <a:off x="3593205" y="6231335"/>
            <a:ext cx="2923504" cy="321972"/>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a:t>
            </a:r>
            <a:r>
              <a:rPr kumimoji="0" lang="en-US" sz="2323" b="1" i="0" u="none" strike="noStrike" kern="1200" cap="none" spc="0" normalizeH="0" noProof="0" dirty="0" smtClean="0">
                <a:ln>
                  <a:noFill/>
                </a:ln>
                <a:effectLst/>
                <a:uLnTx/>
                <a:uFillTx/>
                <a:latin typeface="Arial Narrow"/>
                <a:ea typeface="+mn-ea"/>
                <a:cs typeface="Arial Narrow"/>
              </a:rPr>
              <a:t> table</a:t>
            </a:r>
            <a:r>
              <a:rPr kumimoji="0" lang="en-US" sz="2323" b="1" i="0" u="none" strike="noStrike" kern="1200" cap="none" spc="0" normalizeH="0" baseline="0" noProof="0" dirty="0" smtClean="0">
                <a:ln>
                  <a:noFill/>
                </a:ln>
                <a:effectLst/>
                <a:uLnTx/>
                <a:uFillTx/>
                <a:latin typeface="Arial Narrow"/>
                <a:ea typeface="+mn-ea"/>
                <a:cs typeface="Arial Narrow"/>
              </a:rPr>
              <a:t>)</a:t>
            </a:r>
          </a:p>
        </p:txBody>
      </p:sp>
    </p:spTree>
    <p:extLst>
      <p:ext uri="{BB962C8B-B14F-4D97-AF65-F5344CB8AC3E}">
        <p14:creationId xmlns:p14="http://schemas.microsoft.com/office/powerpoint/2010/main" val="263500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Display Lighting"/>
          <p:cNvPicPr>
            <a:picLocks noGrp="1" noChangeAspect="1" noChangeArrowheads="1"/>
          </p:cNvPicPr>
          <p:nvPr>
            <p:ph sz="half" idx="1"/>
          </p:nvPr>
        </p:nvPicPr>
        <p:blipFill>
          <a:blip r:embed="rId3" cstate="print"/>
          <a:stretch>
            <a:fillRect/>
          </a:stretch>
        </p:blipFill>
        <p:spPr>
          <a:xfrm>
            <a:off x="412015" y="1633079"/>
            <a:ext cx="4187694" cy="3142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3798" name="Text Box 5"/>
          <p:cNvSpPr>
            <a:spLocks noGrp="1" noChangeArrowheads="1"/>
          </p:cNvSpPr>
          <p:nvPr>
            <p:ph sz="half" idx="2"/>
          </p:nvPr>
        </p:nvSpPr>
        <p:spPr>
          <a:xfrm>
            <a:off x="4694833" y="1310185"/>
            <a:ext cx="4183039" cy="5157290"/>
          </a:xfrm>
          <a:noFill/>
        </p:spPr>
        <p:txBody>
          <a:bodyPr>
            <a:normAutofit/>
          </a:bodyPr>
          <a:lstStyle/>
          <a:p>
            <a:pPr>
              <a:buFontTx/>
              <a:buNone/>
            </a:pPr>
            <a:r>
              <a:rPr lang="en-US" sz="1400" b="1" dirty="0" smtClean="0">
                <a:ea typeface="ＭＳ Ｐゴシック" pitchFamily="28" charset="-128"/>
              </a:rPr>
              <a:t>Additional Interior Lighting Power Allowance = 500 watts + </a:t>
            </a:r>
          </a:p>
          <a:p>
            <a:pPr>
              <a:buFontTx/>
              <a:buNone/>
            </a:pPr>
            <a:r>
              <a:rPr lang="en-US" sz="1400" b="1" dirty="0" smtClean="0">
                <a:ea typeface="ＭＳ Ｐゴシック" pitchFamily="28" charset="-128"/>
              </a:rPr>
              <a:t>	(Retail Area 1 x 0.6 W/ft2) + </a:t>
            </a:r>
          </a:p>
          <a:p>
            <a:pPr>
              <a:buFontTx/>
              <a:buNone/>
            </a:pPr>
            <a:r>
              <a:rPr lang="en-US" sz="1400" b="1" dirty="0" smtClean="0">
                <a:ea typeface="ＭＳ Ｐゴシック" pitchFamily="28" charset="-128"/>
              </a:rPr>
              <a:t>	(Retail Area 2 x 0.6 W/ft2) + </a:t>
            </a:r>
          </a:p>
          <a:p>
            <a:pPr>
              <a:buFontTx/>
              <a:buNone/>
            </a:pPr>
            <a:r>
              <a:rPr lang="en-US" sz="1400" b="1" dirty="0" smtClean="0">
                <a:ea typeface="ＭＳ Ｐゴシック" pitchFamily="28" charset="-128"/>
              </a:rPr>
              <a:t>	(Retail Area 3 x 1.4 W/ft2) + </a:t>
            </a:r>
          </a:p>
          <a:p>
            <a:pPr>
              <a:buFontTx/>
              <a:buNone/>
            </a:pPr>
            <a:r>
              <a:rPr lang="en-US" sz="1400" b="1" dirty="0" smtClean="0">
                <a:ea typeface="ＭＳ Ｐゴシック" pitchFamily="28" charset="-128"/>
              </a:rPr>
              <a:t>	(Retail Area 4 x 2.5 W/ft2), </a:t>
            </a:r>
            <a:br>
              <a:rPr lang="en-US" sz="1400" b="1" dirty="0" smtClean="0">
                <a:ea typeface="ＭＳ Ｐゴシック" pitchFamily="28" charset="-128"/>
              </a:rPr>
            </a:br>
            <a:endParaRPr lang="en-US" sz="1400" b="1" dirty="0" smtClean="0">
              <a:ea typeface="ＭＳ Ｐゴシック" pitchFamily="28" charset="-128"/>
            </a:endParaRPr>
          </a:p>
          <a:p>
            <a:pPr>
              <a:buFontTx/>
              <a:buNone/>
            </a:pPr>
            <a:r>
              <a:rPr lang="en-US" sz="1400" b="1" dirty="0" smtClean="0">
                <a:ea typeface="ＭＳ Ｐゴシック" pitchFamily="28" charset="-128"/>
              </a:rPr>
              <a:t>Where:</a:t>
            </a:r>
          </a:p>
          <a:p>
            <a:pPr marL="681038">
              <a:buFont typeface="Wingdings" pitchFamily="2" charset="2"/>
              <a:buChar char="ü"/>
            </a:pPr>
            <a:r>
              <a:rPr lang="en-US" sz="1400" b="1" dirty="0" smtClean="0">
                <a:solidFill>
                  <a:schemeClr val="accent1"/>
                </a:solidFill>
                <a:ea typeface="ＭＳ Ｐゴシック" pitchFamily="28" charset="-128"/>
              </a:rPr>
              <a:t>Retail Area 1 </a:t>
            </a:r>
            <a:r>
              <a:rPr lang="en-US" sz="1400" b="1" dirty="0" smtClean="0">
                <a:ea typeface="ＭＳ Ｐゴシック" pitchFamily="28" charset="-128"/>
              </a:rPr>
              <a:t>= the floor area for all products not listed in Retail Area 2, 3 or 4.</a:t>
            </a:r>
          </a:p>
          <a:p>
            <a:pPr marL="681038">
              <a:buFont typeface="Wingdings" pitchFamily="2" charset="2"/>
              <a:buChar char="ü"/>
            </a:pPr>
            <a:r>
              <a:rPr lang="en-US" sz="1400" b="1" dirty="0" smtClean="0">
                <a:solidFill>
                  <a:schemeClr val="accent1"/>
                </a:solidFill>
                <a:ea typeface="ＭＳ Ｐゴシック" pitchFamily="28" charset="-128"/>
              </a:rPr>
              <a:t>Retail Area 2 </a:t>
            </a:r>
            <a:r>
              <a:rPr lang="en-US" sz="1400" b="1" dirty="0" smtClean="0">
                <a:ea typeface="ＭＳ Ｐゴシック" pitchFamily="28" charset="-128"/>
              </a:rPr>
              <a:t>= the floor area used for the sale of vehicles, sporting goods and small electronics.</a:t>
            </a:r>
          </a:p>
          <a:p>
            <a:pPr marL="681038">
              <a:buFont typeface="Wingdings" pitchFamily="2" charset="2"/>
              <a:buChar char="ü"/>
            </a:pPr>
            <a:r>
              <a:rPr lang="en-US" sz="1400" b="1" dirty="0" smtClean="0">
                <a:solidFill>
                  <a:schemeClr val="accent1"/>
                </a:solidFill>
                <a:ea typeface="ＭＳ Ｐゴシック" pitchFamily="28" charset="-128"/>
              </a:rPr>
              <a:t>Retail Area 3 </a:t>
            </a:r>
            <a:r>
              <a:rPr lang="en-US" sz="1400" b="1" dirty="0" smtClean="0">
                <a:ea typeface="ＭＳ Ｐゴシック" pitchFamily="28" charset="-128"/>
              </a:rPr>
              <a:t>= the floor area used for the sale of furniture, clothing, cosmetics and artwork.</a:t>
            </a:r>
          </a:p>
          <a:p>
            <a:pPr marL="681038">
              <a:buFont typeface="Wingdings" pitchFamily="2" charset="2"/>
              <a:buChar char="ü"/>
            </a:pPr>
            <a:r>
              <a:rPr lang="en-US" sz="1400" b="1" dirty="0" smtClean="0">
                <a:solidFill>
                  <a:schemeClr val="accent1"/>
                </a:solidFill>
                <a:ea typeface="ＭＳ Ｐゴシック" pitchFamily="28" charset="-128"/>
              </a:rPr>
              <a:t>Retail Area 4 </a:t>
            </a:r>
            <a:r>
              <a:rPr lang="en-US" sz="1400" b="1" dirty="0" smtClean="0">
                <a:ea typeface="ＭＳ Ｐゴシック" pitchFamily="28" charset="-128"/>
              </a:rPr>
              <a:t>= the floor area used for the sale of jewelry, crystal, and china.</a:t>
            </a:r>
          </a:p>
          <a:p>
            <a:endParaRPr lang="en-US" sz="1400" b="1" dirty="0" smtClean="0">
              <a:ea typeface="ＭＳ Ｐゴシック" pitchFamily="28" charset="-128"/>
            </a:endParaRPr>
          </a:p>
          <a:p>
            <a:pPr>
              <a:buFontTx/>
              <a:buNone/>
            </a:pPr>
            <a:r>
              <a:rPr lang="en-US" sz="1400" b="1" dirty="0" smtClean="0">
                <a:ea typeface="ＭＳ Ｐゴシック" pitchFamily="28" charset="-128"/>
              </a:rPr>
              <a:t>	</a:t>
            </a:r>
          </a:p>
          <a:p>
            <a:pPr>
              <a:lnSpc>
                <a:spcPct val="80000"/>
              </a:lnSpc>
            </a:pPr>
            <a:endParaRPr lang="en-US" sz="900" b="1" dirty="0" smtClean="0">
              <a:solidFill>
                <a:srgbClr val="33CC33"/>
              </a:solidFill>
              <a:latin typeface="Times New Roman" pitchFamily="18" charset="0"/>
              <a:ea typeface="ＭＳ Ｐゴシック" pitchFamily="28" charset="-128"/>
            </a:endParaRPr>
          </a:p>
        </p:txBody>
      </p:sp>
      <p:sp>
        <p:nvSpPr>
          <p:cNvPr id="33795" name="Rectangle 2"/>
          <p:cNvSpPr>
            <a:spLocks noGrp="1" noChangeArrowheads="1"/>
          </p:cNvSpPr>
          <p:nvPr>
            <p:ph type="title"/>
          </p:nvPr>
        </p:nvSpPr>
        <p:spPr>
          <a:xfrm>
            <a:off x="157163" y="0"/>
            <a:ext cx="5869564" cy="921004"/>
          </a:xfrm>
        </p:spPr>
        <p:txBody>
          <a:bodyPr>
            <a:noAutofit/>
          </a:bodyPr>
          <a:lstStyle/>
          <a:p>
            <a:r>
              <a:rPr lang="en-US" sz="2400" b="1" dirty="0" smtClean="0">
                <a:ea typeface="ＭＳ Ｐゴシック" pitchFamily="28" charset="-128"/>
              </a:rPr>
              <a:t>Additional Interior Lighting Power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C405.4.2.2.1 </a:t>
            </a:r>
            <a:endParaRPr lang="en-US" sz="2000" i="1" dirty="0" smtClean="0">
              <a:ea typeface="ＭＳ Ｐゴシック" pitchFamily="28" charset="-128"/>
            </a:endParaRPr>
          </a:p>
        </p:txBody>
      </p:sp>
    </p:spTree>
    <p:extLst>
      <p:ext uri="{BB962C8B-B14F-4D97-AF65-F5344CB8AC3E}">
        <p14:creationId xmlns:p14="http://schemas.microsoft.com/office/powerpoint/2010/main" val="2640560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5"/>
          <p:cNvSpPr>
            <a:spLocks noGrp="1" noChangeArrowheads="1"/>
          </p:cNvSpPr>
          <p:nvPr>
            <p:ph sz="half" idx="2"/>
          </p:nvPr>
        </p:nvSpPr>
        <p:spPr>
          <a:xfrm>
            <a:off x="4260273" y="1165412"/>
            <a:ext cx="4738254" cy="5468319"/>
          </a:xfrm>
          <a:noFill/>
        </p:spPr>
        <p:txBody>
          <a:bodyPr>
            <a:normAutofit/>
          </a:bodyPr>
          <a:lstStyle/>
          <a:p>
            <a:pPr>
              <a:buFontTx/>
              <a:buNone/>
            </a:pPr>
            <a:r>
              <a:rPr lang="en-US" sz="2000" dirty="0" smtClean="0">
                <a:ea typeface="ＭＳ Ｐゴシック" pitchFamily="28" charset="-128"/>
              </a:rPr>
              <a:t>	</a:t>
            </a:r>
            <a:r>
              <a:rPr lang="en-US" sz="2000" b="1" u="sng" dirty="0" smtClean="0">
                <a:ea typeface="ＭＳ Ｐゴシック" pitchFamily="28" charset="-128"/>
              </a:rPr>
              <a:t>Exception</a:t>
            </a:r>
            <a:r>
              <a:rPr lang="en-US" sz="2000" b="1" dirty="0" smtClean="0">
                <a:ea typeface="ＭＳ Ｐゴシック" pitchFamily="28" charset="-128"/>
              </a:rPr>
              <a:t>:</a:t>
            </a:r>
            <a:r>
              <a:rPr lang="en-US" sz="2000" dirty="0" smtClean="0">
                <a:ea typeface="ＭＳ Ｐゴシック" pitchFamily="28" charset="-128"/>
              </a:rPr>
              <a:t> </a:t>
            </a:r>
          </a:p>
          <a:p>
            <a:r>
              <a:rPr lang="en-US" sz="2000" dirty="0" smtClean="0">
                <a:ea typeface="ＭＳ Ｐゴシック" pitchFamily="28" charset="-128"/>
              </a:rPr>
              <a:t>Other merchandise categories are permitted to be included in Retail Areas 2 through 4 above, provided that justification documenting the need for additional lighting power based on visual inspection, contrast, or other critical display is approved by the code official</a:t>
            </a:r>
          </a:p>
          <a:p>
            <a:r>
              <a:rPr lang="en-US" sz="2000" dirty="0" smtClean="0">
                <a:ea typeface="ＭＳ Ｐゴシック" pitchFamily="28" charset="-128"/>
              </a:rPr>
              <a:t>For spaces which lighting is specified to be installed in addition to general lighting or purpose of decorative appearance or for highlighting art or exhibits, provided that the add’l lighting power is &lt; 10.7 W/ft</a:t>
            </a:r>
            <a:r>
              <a:rPr lang="en-US" sz="2000" baseline="30000" dirty="0" smtClean="0">
                <a:ea typeface="ＭＳ Ｐゴシック" pitchFamily="28" charset="-128"/>
              </a:rPr>
              <a:t>2</a:t>
            </a:r>
            <a:r>
              <a:rPr lang="en-US" sz="2000" dirty="0" smtClean="0">
                <a:ea typeface="ＭＳ Ｐゴシック" pitchFamily="28" charset="-128"/>
              </a:rPr>
              <a:t> of such spaces</a:t>
            </a:r>
            <a:endParaRPr lang="en-US" sz="1800" dirty="0" smtClean="0">
              <a:ea typeface="ＭＳ Ｐゴシック" pitchFamily="28" charset="-128"/>
            </a:endParaRPr>
          </a:p>
          <a:p>
            <a:pPr>
              <a:lnSpc>
                <a:spcPct val="80000"/>
              </a:lnSpc>
            </a:pPr>
            <a:endParaRPr lang="en-US" sz="900" b="1" dirty="0" smtClean="0">
              <a:solidFill>
                <a:srgbClr val="33CC33"/>
              </a:solidFill>
              <a:latin typeface="Times New Roman" pitchFamily="18" charset="0"/>
              <a:ea typeface="ＭＳ Ｐゴシック" pitchFamily="28" charset="-128"/>
            </a:endParaRPr>
          </a:p>
        </p:txBody>
      </p:sp>
      <p:sp>
        <p:nvSpPr>
          <p:cNvPr id="7" name="Rectangle 2"/>
          <p:cNvSpPr>
            <a:spLocks noGrp="1" noChangeArrowheads="1"/>
          </p:cNvSpPr>
          <p:nvPr>
            <p:ph type="title"/>
          </p:nvPr>
        </p:nvSpPr>
        <p:spPr>
          <a:xfrm>
            <a:off x="157163" y="0"/>
            <a:ext cx="5869564" cy="921004"/>
          </a:xfrm>
        </p:spPr>
        <p:txBody>
          <a:bodyPr>
            <a:noAutofit/>
          </a:bodyPr>
          <a:lstStyle/>
          <a:p>
            <a:r>
              <a:rPr lang="en-US" sz="2400" b="1" dirty="0" smtClean="0">
                <a:ea typeface="ＭＳ Ｐゴシック" pitchFamily="28" charset="-128"/>
              </a:rPr>
              <a:t>Additional Interior Lighting Power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C405.4.2.2.1</a:t>
            </a:r>
            <a:endParaRPr lang="en-US" sz="2000" i="1" dirty="0" smtClean="0">
              <a:ea typeface="ＭＳ Ｐゴシック" pitchFamily="28" charset="-128"/>
            </a:endParaRPr>
          </a:p>
        </p:txBody>
      </p:sp>
      <p:pic>
        <p:nvPicPr>
          <p:cNvPr id="8" name="Picture 5" descr="R Grey 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40" y="2057400"/>
            <a:ext cx="38608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9540" y="4996542"/>
            <a:ext cx="2956088" cy="219402"/>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100" u="none" strike="noStrike" kern="1200" cap="none" spc="0" normalizeH="0" baseline="0" noProof="0" dirty="0" smtClean="0">
                <a:ln>
                  <a:noFill/>
                </a:ln>
                <a:effectLst/>
                <a:uLnTx/>
                <a:uFillTx/>
                <a:latin typeface="Arial Narrow"/>
                <a:ea typeface="+mn-ea"/>
                <a:cs typeface="Arial Narrow"/>
              </a:rPr>
              <a:t>Photo courtesy of Ken Baker, K energy</a:t>
            </a:r>
          </a:p>
        </p:txBody>
      </p:sp>
    </p:spTree>
    <p:extLst>
      <p:ext uri="{BB962C8B-B14F-4D97-AF65-F5344CB8AC3E}">
        <p14:creationId xmlns:p14="http://schemas.microsoft.com/office/powerpoint/2010/main" val="3458173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379540" y="1246909"/>
            <a:ext cx="8307260" cy="5027381"/>
          </a:xfrm>
        </p:spPr>
        <p:txBody>
          <a:bodyPr/>
          <a:lstStyle/>
          <a:p>
            <a:pPr marL="0" indent="0">
              <a:lnSpc>
                <a:spcPct val="90000"/>
              </a:lnSpc>
              <a:buNone/>
            </a:pPr>
            <a:r>
              <a:rPr lang="en-US" sz="2400" dirty="0" smtClean="0">
                <a:ea typeface="ＭＳ Ｐゴシック" pitchFamily="28" charset="-128"/>
              </a:rPr>
              <a:t>Proposed lighting wattage must be calculated in accordance with </a:t>
            </a:r>
            <a:r>
              <a:rPr lang="en-US" i="1" dirty="0" smtClean="0">
                <a:ea typeface="ＭＳ Ｐゴシック" pitchFamily="28" charset="-128"/>
              </a:rPr>
              <a:t>Equation 4-9</a:t>
            </a:r>
            <a:endParaRPr lang="en-US" sz="2400" i="1" dirty="0" smtClean="0">
              <a:ea typeface="ＭＳ Ｐゴシック" pitchFamily="28" charset="-128"/>
            </a:endParaRPr>
          </a:p>
          <a:p>
            <a:pPr marL="1257300" lvl="2" indent="-342900">
              <a:lnSpc>
                <a:spcPct val="90000"/>
              </a:lnSpc>
            </a:pPr>
            <a:r>
              <a:rPr lang="en-US" sz="2400" b="1" dirty="0" smtClean="0">
                <a:ea typeface="ＭＳ Ｐゴシック" pitchFamily="28" charset="-128"/>
              </a:rPr>
              <a:t>TCLP = [SL + LV + LTPB + OTHER]</a:t>
            </a:r>
          </a:p>
          <a:p>
            <a:pPr marL="1257300" lvl="2" indent="-342900">
              <a:lnSpc>
                <a:spcPct val="90000"/>
              </a:lnSpc>
            </a:pPr>
            <a:endParaRPr lang="en-US" sz="2400" b="1" dirty="0">
              <a:ea typeface="ＭＳ Ｐゴシック" pitchFamily="28" charset="-128"/>
            </a:endParaRPr>
          </a:p>
          <a:p>
            <a:pPr marL="457200">
              <a:lnSpc>
                <a:spcPct val="90000"/>
              </a:lnSpc>
            </a:pPr>
            <a:r>
              <a:rPr lang="en-US" sz="1800" dirty="0" smtClean="0">
                <a:ea typeface="ＭＳ Ｐゴシック" pitchFamily="28" charset="-128"/>
              </a:rPr>
              <a:t>TCLP = total connected lighting power (watts)</a:t>
            </a:r>
          </a:p>
          <a:p>
            <a:pPr marL="457200">
              <a:lnSpc>
                <a:spcPct val="90000"/>
              </a:lnSpc>
            </a:pPr>
            <a:r>
              <a:rPr lang="en-US" sz="1800" dirty="0" smtClean="0">
                <a:ea typeface="ＭＳ Ｐゴシック" pitchFamily="28" charset="-128"/>
              </a:rPr>
              <a:t>SL = labeled wattage of luminaires for screw-in lamps</a:t>
            </a:r>
          </a:p>
          <a:p>
            <a:pPr marL="457200">
              <a:lnSpc>
                <a:spcPct val="90000"/>
              </a:lnSpc>
            </a:pPr>
            <a:r>
              <a:rPr lang="en-US" sz="1800" dirty="0" smtClean="0">
                <a:ea typeface="ＭＳ Ｐゴシック" pitchFamily="28" charset="-128"/>
              </a:rPr>
              <a:t>LV = wattage of the transformer supplying low-voltage lighting</a:t>
            </a:r>
          </a:p>
          <a:p>
            <a:pPr marL="457200">
              <a:lnSpc>
                <a:spcPct val="90000"/>
              </a:lnSpc>
            </a:pPr>
            <a:r>
              <a:rPr lang="en-US" sz="1800" dirty="0" smtClean="0">
                <a:ea typeface="ＭＳ Ｐゴシック" pitchFamily="28" charset="-128"/>
              </a:rPr>
              <a:t>LTPB = wattage of line-voltage lighting tracks and plug-in busways as the specified wattage of the luminaires but at least 30 W/linear feet or wattage limit of the systems circuit breaker, or the wattage limit of other permanent current-limiting devices on the system</a:t>
            </a:r>
          </a:p>
          <a:p>
            <a:pPr marL="457200">
              <a:lnSpc>
                <a:spcPct val="90000"/>
              </a:lnSpc>
            </a:pPr>
            <a:r>
              <a:rPr lang="en-US" sz="1800" dirty="0" smtClean="0">
                <a:ea typeface="ＭＳ Ｐゴシック" pitchFamily="28" charset="-128"/>
              </a:rPr>
              <a:t>OTHER = the wattage of all other luminaires and lighting sources not covered previously and associated with interior lighting verified by data supplied by the manufacturer or other approved sources</a:t>
            </a:r>
          </a:p>
        </p:txBody>
      </p:sp>
      <p:sp>
        <p:nvSpPr>
          <p:cNvPr id="35843" name="Rectangle 2"/>
          <p:cNvSpPr>
            <a:spLocks noGrp="1" noChangeArrowheads="1"/>
          </p:cNvSpPr>
          <p:nvPr>
            <p:ph type="title"/>
          </p:nvPr>
        </p:nvSpPr>
        <p:spPr>
          <a:xfrm>
            <a:off x="379539" y="0"/>
            <a:ext cx="5954586" cy="921004"/>
          </a:xfrm>
        </p:spPr>
        <p:txBody>
          <a:bodyPr>
            <a:normAutofit fontScale="90000"/>
          </a:bodyPr>
          <a:lstStyle/>
          <a:p>
            <a:r>
              <a:rPr lang="en-US" sz="2700" b="1" dirty="0" smtClean="0">
                <a:ea typeface="ＭＳ Ｐゴシック" pitchFamily="28" charset="-128"/>
              </a:rPr>
              <a:t>Proposed Connected Lighting Calculation</a:t>
            </a:r>
            <a:r>
              <a:rPr lang="en-US" sz="2400" b="1" dirty="0" smtClean="0">
                <a:ea typeface="ＭＳ Ｐゴシック" pitchFamily="28" charset="-128"/>
              </a:rPr>
              <a:t/>
            </a:r>
            <a:br>
              <a:rPr lang="en-US" sz="2400" b="1" dirty="0" smtClean="0">
                <a:ea typeface="ＭＳ Ｐゴシック" pitchFamily="28" charset="-128"/>
              </a:rPr>
            </a:br>
            <a:r>
              <a:rPr lang="en-US" sz="2200" b="1" i="1" dirty="0" smtClean="0">
                <a:ea typeface="ＭＳ Ｐゴシック" pitchFamily="28" charset="-128"/>
              </a:rPr>
              <a:t>Section C405.4.1</a:t>
            </a:r>
            <a:endParaRPr lang="en-US" sz="2200" b="1" dirty="0" smtClean="0">
              <a:ea typeface="ＭＳ Ｐゴシック" pitchFamily="28" charset="-128"/>
            </a:endParaRPr>
          </a:p>
        </p:txBody>
      </p:sp>
    </p:spTree>
    <p:extLst>
      <p:ext uri="{BB962C8B-B14F-4D97-AF65-F5344CB8AC3E}">
        <p14:creationId xmlns:p14="http://schemas.microsoft.com/office/powerpoint/2010/main" val="4189115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a:xfrm>
            <a:off x="379540" y="1004047"/>
            <a:ext cx="8307260" cy="5463428"/>
          </a:xfrm>
        </p:spPr>
        <p:txBody>
          <a:bodyPr>
            <a:normAutofit/>
          </a:bodyPr>
          <a:lstStyle/>
          <a:p>
            <a:pPr marL="171450" indent="0">
              <a:lnSpc>
                <a:spcPct val="85000"/>
              </a:lnSpc>
              <a:buNone/>
            </a:pPr>
            <a:r>
              <a:rPr lang="en-US" sz="2400" dirty="0" smtClean="0">
                <a:ea typeface="ＭＳ Ｐゴシック" pitchFamily="28" charset="-128"/>
              </a:rPr>
              <a:t>Connected power for following not included in calculations:</a:t>
            </a:r>
          </a:p>
          <a:p>
            <a:pPr marL="1143000" lvl="1" indent="-342900">
              <a:lnSpc>
                <a:spcPct val="85000"/>
              </a:lnSpc>
              <a:buFont typeface="Wingdings" pitchFamily="2" charset="2"/>
              <a:buChar char="ü"/>
            </a:pPr>
            <a:r>
              <a:rPr lang="en-US" dirty="0" smtClean="0">
                <a:ea typeface="ＭＳ Ｐゴシック" pitchFamily="28" charset="-128"/>
              </a:rPr>
              <a:t>Professional sports arena playing field</a:t>
            </a:r>
          </a:p>
          <a:p>
            <a:pPr marL="1143000" lvl="1" indent="-342900">
              <a:lnSpc>
                <a:spcPct val="85000"/>
              </a:lnSpc>
              <a:buFont typeface="Wingdings" pitchFamily="2" charset="2"/>
              <a:buChar char="ü"/>
            </a:pPr>
            <a:r>
              <a:rPr lang="en-US" dirty="0" smtClean="0">
                <a:ea typeface="ＭＳ Ｐゴシック" pitchFamily="28" charset="-128"/>
              </a:rPr>
              <a:t>Sleeping units provided it complies with R404.1</a:t>
            </a:r>
          </a:p>
          <a:p>
            <a:pPr marL="1143000" lvl="1" indent="-342900">
              <a:lnSpc>
                <a:spcPct val="85000"/>
              </a:lnSpc>
              <a:buFont typeface="Wingdings" pitchFamily="2" charset="2"/>
              <a:buChar char="ü"/>
            </a:pPr>
            <a:r>
              <a:rPr lang="en-US" dirty="0" smtClean="0">
                <a:ea typeface="ＭＳ Ｐゴシック" pitchFamily="28" charset="-128"/>
              </a:rPr>
              <a:t>Emergency lighting automatically off during normal building operation</a:t>
            </a:r>
          </a:p>
          <a:p>
            <a:pPr marL="1143000" lvl="1" indent="-342900">
              <a:lnSpc>
                <a:spcPct val="85000"/>
              </a:lnSpc>
              <a:buFont typeface="Wingdings" pitchFamily="2" charset="2"/>
              <a:buChar char="ü"/>
            </a:pPr>
            <a:r>
              <a:rPr lang="en-US" dirty="0" smtClean="0">
                <a:ea typeface="ＭＳ Ｐゴシック" pitchFamily="28" charset="-128"/>
              </a:rPr>
              <a:t>Lighting in spaces specifically designed for use by occupants with special lighting needs including visual impairment and other medical and age related issues</a:t>
            </a:r>
          </a:p>
          <a:p>
            <a:pPr marL="1143000" lvl="1" indent="-342900">
              <a:lnSpc>
                <a:spcPct val="85000"/>
              </a:lnSpc>
              <a:buFont typeface="Wingdings" pitchFamily="2" charset="2"/>
              <a:buChar char="ü"/>
            </a:pPr>
            <a:r>
              <a:rPr lang="en-US" dirty="0" smtClean="0">
                <a:ea typeface="ＭＳ Ｐゴシック" pitchFamily="28" charset="-128"/>
              </a:rPr>
              <a:t>Lighting in interior spaces specifically designated as a registered interior historic landmark</a:t>
            </a:r>
          </a:p>
          <a:p>
            <a:pPr marL="1143000" lvl="1" indent="-342900">
              <a:lnSpc>
                <a:spcPct val="85000"/>
              </a:lnSpc>
              <a:buFont typeface="Wingdings" pitchFamily="2" charset="2"/>
              <a:buChar char="ü"/>
            </a:pPr>
            <a:r>
              <a:rPr lang="en-US" dirty="0" smtClean="0">
                <a:ea typeface="ＭＳ Ｐゴシック" pitchFamily="28" charset="-128"/>
              </a:rPr>
              <a:t>Casino gaming areas</a:t>
            </a:r>
          </a:p>
          <a:p>
            <a:pPr marL="1143000" lvl="1" indent="-342900">
              <a:lnSpc>
                <a:spcPct val="85000"/>
              </a:lnSpc>
              <a:buFont typeface="Wingdings" pitchFamily="2" charset="2"/>
              <a:buChar char="ü"/>
            </a:pPr>
            <a:r>
              <a:rPr lang="en-US" dirty="0" smtClean="0">
                <a:ea typeface="ＭＳ Ｐゴシック" pitchFamily="28" charset="-128"/>
              </a:rPr>
              <a:t>Minor lighting in dressing rooms</a:t>
            </a:r>
          </a:p>
          <a:p>
            <a:pPr marL="1143000" lvl="1" indent="-342900">
              <a:lnSpc>
                <a:spcPct val="85000"/>
              </a:lnSpc>
              <a:buFont typeface="Wingdings" pitchFamily="2" charset="2"/>
              <a:buChar char="ü"/>
            </a:pPr>
            <a:r>
              <a:rPr lang="en-US" dirty="0" smtClean="0">
                <a:ea typeface="ＭＳ Ｐゴシック" pitchFamily="28" charset="-128"/>
              </a:rPr>
              <a:t>Lighting </a:t>
            </a:r>
            <a:r>
              <a:rPr lang="en-US" dirty="0">
                <a:ea typeface="ＭＳ Ｐゴシック" pitchFamily="28" charset="-128"/>
              </a:rPr>
              <a:t>equipment used for the following exempt if in addition to general lighting and controlled by an independent control device</a:t>
            </a:r>
          </a:p>
          <a:p>
            <a:pPr marL="1649413" lvl="1" indent="-304800">
              <a:lnSpc>
                <a:spcPct val="85000"/>
              </a:lnSpc>
            </a:pPr>
            <a:r>
              <a:rPr lang="en-US" sz="1800" dirty="0">
                <a:ea typeface="ＭＳ Ｐゴシック" pitchFamily="28" charset="-128"/>
              </a:rPr>
              <a:t>Task lighting for medical and dental procedures</a:t>
            </a:r>
          </a:p>
          <a:p>
            <a:pPr marL="1649413" lvl="1" indent="-304800">
              <a:lnSpc>
                <a:spcPct val="85000"/>
              </a:lnSpc>
            </a:pPr>
            <a:r>
              <a:rPr lang="en-US" sz="1800" dirty="0">
                <a:ea typeface="ＭＳ Ｐゴシック" pitchFamily="28" charset="-128"/>
              </a:rPr>
              <a:t>Display lighting for exhibits in galleries, museums and monuments</a:t>
            </a:r>
          </a:p>
          <a:p>
            <a:pPr marL="1143000" lvl="1" indent="-342900">
              <a:lnSpc>
                <a:spcPct val="85000"/>
              </a:lnSpc>
              <a:buFont typeface="Wingdings" pitchFamily="2" charset="2"/>
              <a:buChar char="ü"/>
            </a:pPr>
            <a:endParaRPr lang="en-US" dirty="0" smtClean="0">
              <a:ea typeface="ＭＳ Ｐゴシック" pitchFamily="28" charset="-128"/>
            </a:endParaRPr>
          </a:p>
        </p:txBody>
      </p:sp>
      <p:sp>
        <p:nvSpPr>
          <p:cNvPr id="36867" name="Rectangle 2"/>
          <p:cNvSpPr>
            <a:spLocks noGrp="1" noChangeArrowheads="1"/>
          </p:cNvSpPr>
          <p:nvPr>
            <p:ph type="title"/>
          </p:nvPr>
        </p:nvSpPr>
        <p:spPr>
          <a:xfrm>
            <a:off x="157163" y="13648"/>
            <a:ext cx="5938837" cy="921004"/>
          </a:xfrm>
        </p:spPr>
        <p:txBody>
          <a:bodyPr>
            <a:normAutofit fontScale="90000"/>
          </a:bodyPr>
          <a:lstStyle/>
          <a:p>
            <a:pPr>
              <a:lnSpc>
                <a:spcPct val="80000"/>
              </a:lnSpc>
            </a:pPr>
            <a:r>
              <a:rPr lang="en-US" sz="2700" b="1" dirty="0" smtClean="0">
                <a:ea typeface="ＭＳ Ｐゴシック" pitchFamily="28" charset="-128"/>
              </a:rPr>
              <a:t>Exemptions to Proposed Interior Lighting Power Calculation</a:t>
            </a:r>
            <a:r>
              <a:rPr lang="en-US" sz="2400" b="1" dirty="0" smtClean="0">
                <a:ea typeface="ＭＳ Ｐゴシック" pitchFamily="28" charset="-128"/>
              </a:rPr>
              <a:t/>
            </a:r>
            <a:br>
              <a:rPr lang="en-US" sz="2400" b="1" dirty="0" smtClean="0">
                <a:ea typeface="ＭＳ Ｐゴシック" pitchFamily="28" charset="-128"/>
              </a:rPr>
            </a:br>
            <a:r>
              <a:rPr lang="en-US" sz="2200" b="1" i="1" dirty="0" smtClean="0">
                <a:ea typeface="ＭＳ Ｐゴシック" pitchFamily="28" charset="-128"/>
              </a:rPr>
              <a:t>Section C405.4.1</a:t>
            </a:r>
          </a:p>
        </p:txBody>
      </p:sp>
    </p:spTree>
    <p:extLst>
      <p:ext uri="{BB962C8B-B14F-4D97-AF65-F5344CB8AC3E}">
        <p14:creationId xmlns:p14="http://schemas.microsoft.com/office/powerpoint/2010/main" val="82906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a:xfrm>
            <a:off x="612118" y="1205345"/>
            <a:ext cx="8074681" cy="5016466"/>
          </a:xfrm>
        </p:spPr>
        <p:txBody>
          <a:bodyPr>
            <a:normAutofit fontScale="92500" lnSpcReduction="10000"/>
          </a:bodyPr>
          <a:lstStyle/>
          <a:p>
            <a:pPr marL="533400" indent="-361950">
              <a:lnSpc>
                <a:spcPct val="85000"/>
              </a:lnSpc>
              <a:buFont typeface="Wingdings" pitchFamily="2" charset="2"/>
              <a:buChar char="ü"/>
            </a:pPr>
            <a:endParaRPr lang="en-US" sz="1200" dirty="0" smtClean="0">
              <a:ea typeface="ＭＳ Ｐゴシック" pitchFamily="28" charset="-128"/>
            </a:endParaRPr>
          </a:p>
          <a:p>
            <a:pPr marL="533400" indent="-361950">
              <a:lnSpc>
                <a:spcPct val="85000"/>
              </a:lnSpc>
              <a:buFont typeface="Wingdings" pitchFamily="2" charset="2"/>
              <a:buChar char="ü"/>
            </a:pPr>
            <a:r>
              <a:rPr lang="en-US" sz="2000" dirty="0" smtClean="0">
                <a:ea typeface="ＭＳ Ｐゴシック" pitchFamily="28" charset="-128"/>
              </a:rPr>
              <a:t>Theatrical, stage, film, and video production</a:t>
            </a:r>
          </a:p>
          <a:p>
            <a:pPr marL="533400" indent="-361950">
              <a:lnSpc>
                <a:spcPct val="85000"/>
              </a:lnSpc>
              <a:buFont typeface="Wingdings" pitchFamily="2" charset="2"/>
              <a:buChar char="ü"/>
            </a:pPr>
            <a:r>
              <a:rPr lang="en-US" sz="2000" dirty="0" smtClean="0">
                <a:ea typeface="ＭＳ Ｐゴシック" pitchFamily="28" charset="-128"/>
              </a:rPr>
              <a:t>Used for photographic processes</a:t>
            </a:r>
          </a:p>
          <a:p>
            <a:pPr marL="533400" indent="-361950">
              <a:lnSpc>
                <a:spcPct val="85000"/>
              </a:lnSpc>
              <a:buFont typeface="Wingdings" pitchFamily="2" charset="2"/>
              <a:buChar char="ü"/>
            </a:pPr>
            <a:r>
              <a:rPr lang="en-US" sz="2000" dirty="0" smtClean="0">
                <a:ea typeface="ＭＳ Ｐゴシック" pitchFamily="28" charset="-128"/>
              </a:rPr>
              <a:t>Integral to equipment or instrumentation installed by manufacturer</a:t>
            </a:r>
          </a:p>
          <a:p>
            <a:pPr marL="533400" indent="-361950">
              <a:lnSpc>
                <a:spcPct val="85000"/>
              </a:lnSpc>
              <a:buFont typeface="Wingdings" pitchFamily="2" charset="2"/>
              <a:buChar char="ü"/>
            </a:pPr>
            <a:r>
              <a:rPr lang="en-US" sz="2000" dirty="0" smtClean="0">
                <a:ea typeface="ＭＳ Ｐゴシック" pitchFamily="28" charset="-128"/>
              </a:rPr>
              <a:t>Plant growth or maintenance</a:t>
            </a:r>
          </a:p>
          <a:p>
            <a:pPr marL="533400" indent="-361950">
              <a:lnSpc>
                <a:spcPct val="85000"/>
              </a:lnSpc>
              <a:buFont typeface="Wingdings" pitchFamily="2" charset="2"/>
              <a:buChar char="ü"/>
            </a:pPr>
            <a:r>
              <a:rPr lang="en-US" sz="2000" dirty="0" smtClean="0">
                <a:ea typeface="ＭＳ Ｐゴシック" pitchFamily="28" charset="-128"/>
              </a:rPr>
              <a:t>Advertising or directional signage</a:t>
            </a:r>
          </a:p>
          <a:p>
            <a:pPr marL="533400" indent="-361950">
              <a:lnSpc>
                <a:spcPct val="85000"/>
              </a:lnSpc>
              <a:buFont typeface="Wingdings" pitchFamily="2" charset="2"/>
              <a:buChar char="ü"/>
            </a:pPr>
            <a:r>
              <a:rPr lang="en-US" sz="2000" dirty="0" smtClean="0">
                <a:ea typeface="ＭＳ Ｐゴシック" pitchFamily="28" charset="-128"/>
              </a:rPr>
              <a:t>Food warming and food prep equipment (in restaurant buildings and areas)</a:t>
            </a:r>
          </a:p>
          <a:p>
            <a:pPr marL="533400" indent="-361950">
              <a:lnSpc>
                <a:spcPct val="85000"/>
              </a:lnSpc>
              <a:buFont typeface="Wingdings" pitchFamily="2" charset="2"/>
              <a:buChar char="ü"/>
            </a:pPr>
            <a:r>
              <a:rPr lang="en-US" sz="2000" dirty="0" smtClean="0">
                <a:ea typeface="ＭＳ Ｐゴシック" pitchFamily="28" charset="-128"/>
              </a:rPr>
              <a:t>Lighting equipment that is for sale</a:t>
            </a:r>
          </a:p>
          <a:p>
            <a:pPr marL="533400" indent="-361950">
              <a:lnSpc>
                <a:spcPct val="85000"/>
              </a:lnSpc>
              <a:buFont typeface="Wingdings" pitchFamily="2" charset="2"/>
              <a:buChar char="ü"/>
            </a:pPr>
            <a:r>
              <a:rPr lang="en-US" sz="2000" dirty="0" smtClean="0">
                <a:ea typeface="ＭＳ Ｐゴシック" pitchFamily="28" charset="-128"/>
              </a:rPr>
              <a:t>Lighting demonstration equipment in lighting education facilities</a:t>
            </a:r>
          </a:p>
          <a:p>
            <a:pPr marL="533400" indent="-361950">
              <a:lnSpc>
                <a:spcPct val="85000"/>
              </a:lnSpc>
              <a:buFont typeface="Wingdings" pitchFamily="2" charset="2"/>
              <a:buChar char="ü"/>
            </a:pPr>
            <a:r>
              <a:rPr lang="en-US" sz="2000" dirty="0" smtClean="0">
                <a:ea typeface="ＭＳ Ｐゴシック" pitchFamily="28" charset="-128"/>
              </a:rPr>
              <a:t>Approved because of safety or emergency considerations, exclusive of exit lights</a:t>
            </a:r>
          </a:p>
          <a:p>
            <a:pPr marL="533400" indent="-361950">
              <a:lnSpc>
                <a:spcPct val="85000"/>
              </a:lnSpc>
              <a:buFont typeface="Wingdings" pitchFamily="2" charset="2"/>
              <a:buChar char="ü"/>
            </a:pPr>
            <a:r>
              <a:rPr lang="en-US" sz="2000" dirty="0" smtClean="0">
                <a:ea typeface="ＭＳ Ｐゴシック" pitchFamily="28" charset="-128"/>
              </a:rPr>
              <a:t>Integral to both open and glass-enclosed refrigerator and freezer cases</a:t>
            </a:r>
          </a:p>
          <a:p>
            <a:pPr marL="533400" indent="-361950">
              <a:lnSpc>
                <a:spcPct val="85000"/>
              </a:lnSpc>
              <a:buFont typeface="Wingdings" pitchFamily="2" charset="2"/>
              <a:buChar char="ü"/>
            </a:pPr>
            <a:r>
              <a:rPr lang="en-US" sz="2000" dirty="0" smtClean="0">
                <a:ea typeface="ＭＳ Ｐゴシック" pitchFamily="28" charset="-128"/>
              </a:rPr>
              <a:t>In retail display windows when the display is enclosed by ceiling-height partitions</a:t>
            </a:r>
          </a:p>
          <a:p>
            <a:pPr marL="533400" indent="-361950">
              <a:lnSpc>
                <a:spcPct val="85000"/>
              </a:lnSpc>
              <a:buFont typeface="Wingdings" pitchFamily="2" charset="2"/>
              <a:buChar char="ü"/>
            </a:pPr>
            <a:r>
              <a:rPr lang="en-US" sz="2000" dirty="0" smtClean="0">
                <a:ea typeface="ＭＳ Ｐゴシック" pitchFamily="28" charset="-128"/>
              </a:rPr>
              <a:t>Furniture-mounted supplemental task lighting controlled by automatic shutoff</a:t>
            </a:r>
          </a:p>
          <a:p>
            <a:pPr marL="533400" indent="-361950">
              <a:lnSpc>
                <a:spcPct val="85000"/>
              </a:lnSpc>
              <a:buFont typeface="Wingdings" pitchFamily="2" charset="2"/>
              <a:buChar char="ü"/>
            </a:pPr>
            <a:r>
              <a:rPr lang="en-US" sz="2000" dirty="0" smtClean="0">
                <a:ea typeface="ＭＳ Ｐゴシック" pitchFamily="28" charset="-128"/>
              </a:rPr>
              <a:t>Exit signs</a:t>
            </a:r>
          </a:p>
        </p:txBody>
      </p:sp>
      <p:sp>
        <p:nvSpPr>
          <p:cNvPr id="36867"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Exemptions to Proposed Lighting Power Calculation (cont’d.)</a:t>
            </a:r>
          </a:p>
        </p:txBody>
      </p:sp>
    </p:spTree>
    <p:extLst>
      <p:ext uri="{BB962C8B-B14F-4D97-AF65-F5344CB8AC3E}">
        <p14:creationId xmlns:p14="http://schemas.microsoft.com/office/powerpoint/2010/main" val="2730541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sz="half" idx="2"/>
          </p:nvPr>
        </p:nvSpPr>
        <p:spPr>
          <a:xfrm>
            <a:off x="527796" y="1403639"/>
            <a:ext cx="7971967" cy="4876800"/>
          </a:xfrm>
        </p:spPr>
        <p:txBody>
          <a:bodyPr/>
          <a:lstStyle/>
          <a:p>
            <a:pPr>
              <a:lnSpc>
                <a:spcPct val="90000"/>
              </a:lnSpc>
              <a:buFont typeface="Arial" panose="020B0604020202020204" pitchFamily="34" charset="0"/>
              <a:buChar char="•"/>
            </a:pPr>
            <a:r>
              <a:rPr lang="en-US" sz="2400" dirty="0" smtClean="0">
                <a:ea typeface="ＭＳ Ｐゴシック" pitchFamily="28" charset="-128"/>
              </a:rPr>
              <a:t>Sum the wattage of all proposed connected lighting power </a:t>
            </a:r>
          </a:p>
          <a:p>
            <a:pPr>
              <a:lnSpc>
                <a:spcPct val="90000"/>
              </a:lnSpc>
            </a:pPr>
            <a:endParaRPr lang="en-US" sz="1200" dirty="0" smtClean="0">
              <a:ea typeface="ＭＳ Ｐゴシック" pitchFamily="28" charset="-128"/>
            </a:endParaRPr>
          </a:p>
          <a:p>
            <a:pPr marL="0" indent="0">
              <a:lnSpc>
                <a:spcPct val="90000"/>
              </a:lnSpc>
              <a:buNone/>
            </a:pPr>
            <a:r>
              <a:rPr lang="en-US" sz="2400" dirty="0" smtClean="0">
                <a:ea typeface="ＭＳ Ｐゴシック" pitchFamily="28" charset="-128"/>
              </a:rPr>
              <a:t>This must include all lighting that is part of the design for the space including:</a:t>
            </a:r>
          </a:p>
          <a:p>
            <a:pPr lvl="1">
              <a:lnSpc>
                <a:spcPct val="90000"/>
              </a:lnSpc>
              <a:buFont typeface="Wingdings" pitchFamily="2" charset="2"/>
              <a:buChar char="ü"/>
            </a:pPr>
            <a:r>
              <a:rPr lang="en-US" sz="2000" dirty="0" smtClean="0">
                <a:ea typeface="ＭＳ Ｐゴシック" pitchFamily="28" charset="-128"/>
              </a:rPr>
              <a:t>Overhead lighting</a:t>
            </a:r>
          </a:p>
          <a:p>
            <a:pPr lvl="1">
              <a:lnSpc>
                <a:spcPct val="90000"/>
              </a:lnSpc>
              <a:buFont typeface="Wingdings" pitchFamily="2" charset="2"/>
              <a:buChar char="ü"/>
            </a:pPr>
            <a:r>
              <a:rPr lang="en-US" sz="2000" dirty="0" smtClean="0">
                <a:ea typeface="ＭＳ Ｐゴシック" pitchFamily="28" charset="-128"/>
              </a:rPr>
              <a:t>Task lighting</a:t>
            </a:r>
          </a:p>
          <a:p>
            <a:pPr lvl="1">
              <a:lnSpc>
                <a:spcPct val="90000"/>
              </a:lnSpc>
              <a:buFont typeface="Wingdings" pitchFamily="2" charset="2"/>
              <a:buChar char="ü"/>
            </a:pPr>
            <a:r>
              <a:rPr lang="en-US" sz="2000" dirty="0" smtClean="0">
                <a:ea typeface="ＭＳ Ｐゴシック" pitchFamily="28" charset="-128"/>
              </a:rPr>
              <a:t>Decorative lighting</a:t>
            </a:r>
          </a:p>
          <a:p>
            <a:pPr lvl="1">
              <a:lnSpc>
                <a:spcPct val="90000"/>
              </a:lnSpc>
              <a:buFontTx/>
              <a:buNone/>
            </a:pPr>
            <a:endParaRPr lang="en-US" sz="2000" dirty="0" smtClean="0">
              <a:ea typeface="ＭＳ Ｐゴシック" pitchFamily="28" charset="-128"/>
            </a:endParaRPr>
          </a:p>
          <a:p>
            <a:pPr>
              <a:lnSpc>
                <a:spcPct val="90000"/>
              </a:lnSpc>
              <a:buFont typeface="Arial" panose="020B0604020202020204" pitchFamily="34" charset="0"/>
              <a:buChar char="•"/>
            </a:pPr>
            <a:r>
              <a:rPr lang="en-US" sz="2400" dirty="0" smtClean="0">
                <a:ea typeface="ＭＳ Ｐゴシック" pitchFamily="28" charset="-128"/>
              </a:rPr>
              <a:t>Compare values; proposed wattage must be less than or equal to allowed wattage</a:t>
            </a:r>
          </a:p>
        </p:txBody>
      </p:sp>
      <p:sp>
        <p:nvSpPr>
          <p:cNvPr id="3481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Lighting Power Compliance Calculation</a:t>
            </a:r>
          </a:p>
        </p:txBody>
      </p:sp>
    </p:spTree>
    <p:extLst>
      <p:ext uri="{BB962C8B-B14F-4D97-AF65-F5344CB8AC3E}">
        <p14:creationId xmlns:p14="http://schemas.microsoft.com/office/powerpoint/2010/main" val="3996397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pPr lvl="1"/>
            <a:r>
              <a:rPr lang="en-US" altLang="en-US" dirty="0" smtClean="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dirty="0"/>
          </a:p>
          <a:p>
            <a:pPr lvl="1"/>
            <a:r>
              <a:rPr lang="en-US" altLang="en-US" dirty="0" smtClean="0"/>
              <a:t>Code buildings are more comfortable and cost-effective to operate, assuring energy, economic and environmental benefits.</a:t>
            </a:r>
          </a:p>
        </p:txBody>
      </p:sp>
      <p:sp>
        <p:nvSpPr>
          <p:cNvPr id="115715" name="Title 2"/>
          <p:cNvSpPr>
            <a:spLocks noGrp="1"/>
          </p:cNvSpPr>
          <p:nvPr>
            <p:ph type="title"/>
          </p:nvPr>
        </p:nvSpPr>
        <p:spPr/>
        <p:txBody>
          <a:bodyPr/>
          <a:lstStyle/>
          <a:p>
            <a:r>
              <a:rPr lang="en-US" altLang="en-US" b="1" dirty="0" smtClean="0"/>
              <a:t>Why Care About IECC?</a:t>
            </a:r>
          </a:p>
        </p:txBody>
      </p:sp>
    </p:spTree>
    <p:extLst>
      <p:ext uri="{BB962C8B-B14F-4D97-AF65-F5344CB8AC3E}">
        <p14:creationId xmlns:p14="http://schemas.microsoft.com/office/powerpoint/2010/main" val="3001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sz="half" idx="1"/>
          </p:nvPr>
        </p:nvSpPr>
        <p:spPr>
          <a:xfrm>
            <a:off x="379540" y="1192626"/>
            <a:ext cx="5675503" cy="5075403"/>
          </a:xfrm>
        </p:spPr>
        <p:txBody>
          <a:bodyPr>
            <a:normAutofit fontScale="92500"/>
          </a:bodyPr>
          <a:lstStyle/>
          <a:p>
            <a:pPr marL="0" indent="0">
              <a:buNone/>
            </a:pPr>
            <a:r>
              <a:rPr lang="en-US" sz="2400" dirty="0" smtClean="0">
                <a:ea typeface="ＭＳ Ｐゴシック" pitchFamily="28" charset="-128"/>
              </a:rPr>
              <a:t>Lighting systems required to be provided with controls as specified for:</a:t>
            </a:r>
          </a:p>
          <a:p>
            <a:r>
              <a:rPr lang="en-US" dirty="0">
                <a:ea typeface="ＭＳ Ｐゴシック" pitchFamily="28" charset="-128"/>
              </a:rPr>
              <a:t>	</a:t>
            </a:r>
            <a:r>
              <a:rPr lang="en-US" dirty="0" smtClean="0">
                <a:ea typeface="ＭＳ Ｐゴシック" pitchFamily="28" charset="-128"/>
              </a:rPr>
              <a:t>Occupant sensor controls – C405.2.1</a:t>
            </a:r>
          </a:p>
          <a:p>
            <a:r>
              <a:rPr lang="en-US" dirty="0">
                <a:ea typeface="ＭＳ Ｐゴシック" pitchFamily="28" charset="-128"/>
              </a:rPr>
              <a:t>	</a:t>
            </a:r>
            <a:r>
              <a:rPr lang="en-US" dirty="0" smtClean="0">
                <a:ea typeface="ＭＳ Ｐゴシック" pitchFamily="28" charset="-128"/>
              </a:rPr>
              <a:t>Time-switch controls – C405.2.2</a:t>
            </a:r>
          </a:p>
          <a:p>
            <a:r>
              <a:rPr lang="en-US" dirty="0">
                <a:ea typeface="ＭＳ Ｐゴシック" pitchFamily="28" charset="-128"/>
              </a:rPr>
              <a:t>	</a:t>
            </a:r>
            <a:r>
              <a:rPr lang="en-US" dirty="0" smtClean="0">
                <a:ea typeface="ＭＳ Ｐゴシック" pitchFamily="28" charset="-128"/>
              </a:rPr>
              <a:t>Daylight-responsive controls – C405.2.3</a:t>
            </a:r>
          </a:p>
          <a:p>
            <a:r>
              <a:rPr lang="en-US" dirty="0">
                <a:ea typeface="ＭＳ Ｐゴシック" pitchFamily="28" charset="-128"/>
              </a:rPr>
              <a:t>	</a:t>
            </a:r>
            <a:r>
              <a:rPr lang="en-US" dirty="0" smtClean="0">
                <a:ea typeface="ＭＳ Ｐゴシック" pitchFamily="28" charset="-128"/>
              </a:rPr>
              <a:t>Specific application controls – C405.2.4</a:t>
            </a:r>
          </a:p>
          <a:p>
            <a:r>
              <a:rPr lang="en-US" dirty="0">
                <a:ea typeface="ＭＳ Ｐゴシック" pitchFamily="28" charset="-128"/>
              </a:rPr>
              <a:t>	</a:t>
            </a:r>
            <a:r>
              <a:rPr lang="en-US" dirty="0" smtClean="0">
                <a:ea typeface="ＭＳ Ｐゴシック" pitchFamily="28" charset="-128"/>
              </a:rPr>
              <a:t>Exterior lighting controls – C405.2.5</a:t>
            </a:r>
            <a:endParaRPr lang="en-US" dirty="0">
              <a:ea typeface="ＭＳ Ｐゴシック" pitchFamily="28" charset="-128"/>
            </a:endParaRPr>
          </a:p>
          <a:p>
            <a:pPr marL="0" indent="0">
              <a:buNone/>
            </a:pPr>
            <a:endParaRPr lang="en-US" sz="2000" b="1" u="sng" dirty="0" smtClean="0">
              <a:ea typeface="ＭＳ Ｐゴシック" pitchFamily="28" charset="-128"/>
            </a:endParaRPr>
          </a:p>
          <a:p>
            <a:pPr marL="0" indent="0">
              <a:buNone/>
            </a:pPr>
            <a:r>
              <a:rPr lang="en-US" sz="2000" b="1" u="sng" dirty="0" smtClean="0">
                <a:ea typeface="ＭＳ Ｐゴシック" pitchFamily="28" charset="-128"/>
              </a:rPr>
              <a:t>Exemptions</a:t>
            </a:r>
            <a:r>
              <a:rPr lang="en-US" sz="2000" b="1" dirty="0" smtClean="0">
                <a:ea typeface="ＭＳ Ｐゴシック" pitchFamily="28" charset="-128"/>
              </a:rPr>
              <a:t>:</a:t>
            </a:r>
          </a:p>
          <a:p>
            <a:pPr lvl="2"/>
            <a:r>
              <a:rPr lang="en-US" sz="1800" dirty="0" smtClean="0">
                <a:ea typeface="ＭＳ Ｐゴシック" pitchFamily="28" charset="-128"/>
              </a:rPr>
              <a:t>Security or emergency areas that must be continuously lighted</a:t>
            </a:r>
          </a:p>
          <a:p>
            <a:pPr lvl="2"/>
            <a:r>
              <a:rPr lang="en-US" sz="1800" dirty="0" smtClean="0">
                <a:ea typeface="ＭＳ Ｐゴシック" pitchFamily="28" charset="-128"/>
              </a:rPr>
              <a:t>Interior exit stairways, interior exit ramps and exit passageways</a:t>
            </a:r>
          </a:p>
          <a:p>
            <a:pPr lvl="2"/>
            <a:r>
              <a:rPr lang="en-US" dirty="0" smtClean="0">
                <a:ea typeface="ＭＳ Ｐゴシック" pitchFamily="28" charset="-128"/>
              </a:rPr>
              <a:t>Emergency egress lighting normally off</a:t>
            </a:r>
            <a:endParaRPr lang="en-US" sz="1800" dirty="0" smtClean="0">
              <a:ea typeface="ＭＳ Ｐゴシック" pitchFamily="28" charset="-128"/>
            </a:endParaRPr>
          </a:p>
        </p:txBody>
      </p:sp>
      <p:sp>
        <p:nvSpPr>
          <p:cNvPr id="13315"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Lighting Controls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C405.2 - Mandatory</a:t>
            </a:r>
          </a:p>
        </p:txBody>
      </p:sp>
      <p:pic>
        <p:nvPicPr>
          <p:cNvPr id="13318" name="Picture 5" descr="MPj04005000000[1]"/>
          <p:cNvPicPr>
            <a:picLocks noChangeAspect="1" noChangeArrowheads="1"/>
          </p:cNvPicPr>
          <p:nvPr/>
        </p:nvPicPr>
        <p:blipFill>
          <a:blip r:embed="rId3" cstate="print"/>
          <a:srcRect/>
          <a:stretch>
            <a:fillRect/>
          </a:stretch>
        </p:blipFill>
        <p:spPr bwMode="auto">
          <a:xfrm>
            <a:off x="6055043" y="1059827"/>
            <a:ext cx="2993125" cy="3743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4907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79540" y="1267691"/>
            <a:ext cx="8307260" cy="5063304"/>
          </a:xfrm>
        </p:spPr>
        <p:txBody>
          <a:bodyPr>
            <a:normAutofit fontScale="85000" lnSpcReduction="10000"/>
          </a:bodyPr>
          <a:lstStyle/>
          <a:p>
            <a:pPr>
              <a:buNone/>
            </a:pPr>
            <a:r>
              <a:rPr lang="en-US" sz="2400" dirty="0" smtClean="0">
                <a:ea typeface="ＭＳ Ｐゴシック" pitchFamily="28" charset="-128"/>
              </a:rPr>
              <a:t>Occupancy sensors are required in:</a:t>
            </a:r>
          </a:p>
          <a:p>
            <a:pPr lvl="1">
              <a:buFont typeface="Wingdings" pitchFamily="2" charset="2"/>
              <a:buChar char="ü"/>
            </a:pPr>
            <a:r>
              <a:rPr lang="en-US" sz="2000" dirty="0" smtClean="0">
                <a:ea typeface="ＭＳ Ｐゴシック" pitchFamily="28" charset="-128"/>
              </a:rPr>
              <a:t>Classrooms/lecture/training rooms</a:t>
            </a:r>
          </a:p>
          <a:p>
            <a:pPr lvl="1">
              <a:buFont typeface="Wingdings" pitchFamily="2" charset="2"/>
              <a:buChar char="ü"/>
            </a:pPr>
            <a:r>
              <a:rPr lang="en-US" dirty="0" smtClean="0">
                <a:ea typeface="ＭＳ Ｐゴシック" pitchFamily="28" charset="-128"/>
              </a:rPr>
              <a:t>Conference/meeting/multipurpose rooms</a:t>
            </a:r>
          </a:p>
          <a:p>
            <a:pPr lvl="1">
              <a:buFont typeface="Wingdings" pitchFamily="2" charset="2"/>
              <a:buChar char="ü"/>
            </a:pPr>
            <a:r>
              <a:rPr lang="en-US" dirty="0" smtClean="0">
                <a:ea typeface="ＭＳ Ｐゴシック" pitchFamily="28" charset="-128"/>
              </a:rPr>
              <a:t>Lounges</a:t>
            </a:r>
          </a:p>
          <a:p>
            <a:pPr lvl="1">
              <a:buFont typeface="Wingdings" pitchFamily="2" charset="2"/>
              <a:buChar char="ü"/>
            </a:pPr>
            <a:r>
              <a:rPr lang="en-US" sz="2000" dirty="0" smtClean="0">
                <a:ea typeface="ＭＳ Ｐゴシック" pitchFamily="28" charset="-128"/>
              </a:rPr>
              <a:t>Employee lunch and break rooms</a:t>
            </a:r>
          </a:p>
          <a:p>
            <a:pPr lvl="1">
              <a:buFont typeface="Wingdings" pitchFamily="2" charset="2"/>
              <a:buChar char="ü"/>
            </a:pPr>
            <a:r>
              <a:rPr lang="en-US" dirty="0" smtClean="0">
                <a:ea typeface="ＭＳ Ｐゴシック" pitchFamily="28" charset="-128"/>
              </a:rPr>
              <a:t>Private offices</a:t>
            </a:r>
          </a:p>
          <a:p>
            <a:pPr lvl="1">
              <a:buFont typeface="Wingdings" pitchFamily="2" charset="2"/>
              <a:buChar char="ü"/>
            </a:pPr>
            <a:r>
              <a:rPr lang="en-US" dirty="0" smtClean="0">
                <a:ea typeface="ＭＳ Ｐゴシック" pitchFamily="28" charset="-128"/>
              </a:rPr>
              <a:t>Restrooms</a:t>
            </a:r>
          </a:p>
          <a:p>
            <a:pPr lvl="1">
              <a:buFont typeface="Wingdings" pitchFamily="2" charset="2"/>
              <a:buChar char="ü"/>
            </a:pPr>
            <a:r>
              <a:rPr lang="en-US" sz="2000" dirty="0" smtClean="0">
                <a:ea typeface="ＭＳ Ｐゴシック" pitchFamily="28" charset="-128"/>
              </a:rPr>
              <a:t>Storage rooms</a:t>
            </a:r>
          </a:p>
          <a:p>
            <a:pPr lvl="1">
              <a:buFont typeface="Wingdings" pitchFamily="2" charset="2"/>
              <a:buChar char="ü"/>
            </a:pPr>
            <a:r>
              <a:rPr lang="en-US" sz="2000" dirty="0" smtClean="0">
                <a:ea typeface="ＭＳ Ｐゴシック" pitchFamily="28" charset="-128"/>
              </a:rPr>
              <a:t>Janitorial closets</a:t>
            </a:r>
          </a:p>
          <a:p>
            <a:pPr lvl="1">
              <a:buFont typeface="Wingdings" pitchFamily="2" charset="2"/>
              <a:buChar char="ü"/>
            </a:pPr>
            <a:r>
              <a:rPr lang="en-US" dirty="0" smtClean="0">
                <a:ea typeface="ＭＳ Ｐゴシック" pitchFamily="28" charset="-128"/>
              </a:rPr>
              <a:t>Locker rooms</a:t>
            </a:r>
            <a:endParaRPr lang="en-US" sz="2000" dirty="0" smtClean="0">
              <a:ea typeface="ＭＳ Ｐゴシック" pitchFamily="28" charset="-128"/>
            </a:endParaRPr>
          </a:p>
          <a:p>
            <a:pPr lvl="1">
              <a:buFont typeface="Wingdings" pitchFamily="2" charset="2"/>
              <a:buChar char="ü"/>
            </a:pPr>
            <a:r>
              <a:rPr lang="en-US" dirty="0" smtClean="0">
                <a:ea typeface="ＭＳ Ｐゴシック" pitchFamily="28" charset="-128"/>
              </a:rPr>
              <a:t>Other spaces &lt; 300 ft</a:t>
            </a:r>
            <a:r>
              <a:rPr lang="en-US" baseline="30000" dirty="0" smtClean="0">
                <a:ea typeface="ＭＳ Ｐゴシック" pitchFamily="28" charset="-128"/>
              </a:rPr>
              <a:t>2</a:t>
            </a:r>
            <a:r>
              <a:rPr lang="en-US" dirty="0" smtClean="0">
                <a:ea typeface="ＭＳ Ｐゴシック" pitchFamily="28" charset="-128"/>
              </a:rPr>
              <a:t> enclosed by floor-to-ceiling height partitions</a:t>
            </a:r>
          </a:p>
          <a:p>
            <a:pPr lvl="1">
              <a:buFont typeface="Wingdings" pitchFamily="2" charset="2"/>
              <a:buChar char="ü"/>
            </a:pPr>
            <a:r>
              <a:rPr lang="en-US" dirty="0" smtClean="0">
                <a:ea typeface="ＭＳ Ｐゴシック" pitchFamily="28" charset="-128"/>
              </a:rPr>
              <a:t>Warehouses</a:t>
            </a:r>
          </a:p>
          <a:p>
            <a:pPr>
              <a:buNone/>
            </a:pPr>
            <a:r>
              <a:rPr lang="en-US" sz="2400" dirty="0" smtClean="0">
                <a:ea typeface="ＭＳ Ｐゴシック" pitchFamily="28" charset="-128"/>
              </a:rPr>
              <a:t>Occupancy sensor function (other than for warehouses):</a:t>
            </a:r>
          </a:p>
          <a:p>
            <a:pPr lvl="1">
              <a:buFont typeface="Wingdings" pitchFamily="2" charset="2"/>
              <a:buChar char="ü"/>
            </a:pPr>
            <a:r>
              <a:rPr lang="en-US" dirty="0" smtClean="0">
                <a:ea typeface="ＭＳ Ｐゴシック" pitchFamily="28" charset="-128"/>
              </a:rPr>
              <a:t>Automatically turn lights off within 30 minutes of occupants leaving space</a:t>
            </a:r>
          </a:p>
          <a:p>
            <a:pPr lvl="1">
              <a:buFont typeface="Wingdings" pitchFamily="2" charset="2"/>
              <a:buChar char="ü"/>
            </a:pPr>
            <a:r>
              <a:rPr lang="en-US" sz="2000" dirty="0" smtClean="0">
                <a:ea typeface="ＭＳ Ｐゴシック" pitchFamily="28" charset="-128"/>
              </a:rPr>
              <a:t>Either manual-on or controlled to automatically turn lighting on to not more than 50% power</a:t>
            </a:r>
          </a:p>
          <a:p>
            <a:pPr lvl="1">
              <a:buFont typeface="Wingdings" pitchFamily="2" charset="2"/>
              <a:buChar char="ü"/>
            </a:pPr>
            <a:r>
              <a:rPr lang="en-US" dirty="0" smtClean="0">
                <a:ea typeface="ＭＳ Ｐゴシック" pitchFamily="28" charset="-128"/>
              </a:rPr>
              <a:t>Incorporate a manual control to allow occupants to turn off the lights</a:t>
            </a:r>
            <a:endParaRPr lang="en-US" sz="2000" dirty="0" smtClean="0">
              <a:ea typeface="ＭＳ Ｐゴシック" pitchFamily="28" charset="-128"/>
            </a:endParaRPr>
          </a:p>
        </p:txBody>
      </p:sp>
      <p:sp>
        <p:nvSpPr>
          <p:cNvPr id="1945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Occupant Sensor Controls</a:t>
            </a:r>
            <a:r>
              <a:rPr lang="en-US" sz="2400" b="1" dirty="0" smtClean="0">
                <a:solidFill>
                  <a:srgbClr val="FF0000"/>
                </a:solidFill>
                <a:ea typeface="ＭＳ Ｐゴシック" pitchFamily="28" charset="-128"/>
              </a:rPr>
              <a:t>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Sections C405.2.1, C405.2.1.1</a:t>
            </a:r>
          </a:p>
        </p:txBody>
      </p:sp>
    </p:spTree>
    <p:extLst>
      <p:ext uri="{BB962C8B-B14F-4D97-AF65-F5344CB8AC3E}">
        <p14:creationId xmlns:p14="http://schemas.microsoft.com/office/powerpoint/2010/main" val="175848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79540" y="1267691"/>
            <a:ext cx="8307260" cy="5063304"/>
          </a:xfrm>
        </p:spPr>
        <p:txBody>
          <a:bodyPr>
            <a:normAutofit/>
          </a:bodyPr>
          <a:lstStyle/>
          <a:p>
            <a:pPr>
              <a:buNone/>
            </a:pPr>
            <a:r>
              <a:rPr lang="en-US" sz="2400" b="1" u="sng" dirty="0" smtClean="0">
                <a:ea typeface="ＭＳ Ｐゴシック" pitchFamily="28" charset="-128"/>
              </a:rPr>
              <a:t>Exemptions</a:t>
            </a:r>
            <a:r>
              <a:rPr lang="en-US" sz="2400" b="1" dirty="0" smtClean="0">
                <a:ea typeface="ＭＳ Ｐゴシック" pitchFamily="28" charset="-128"/>
              </a:rPr>
              <a:t>:</a:t>
            </a:r>
          </a:p>
          <a:p>
            <a:pPr>
              <a:buNone/>
            </a:pPr>
            <a:r>
              <a:rPr lang="en-US" dirty="0" smtClean="0">
                <a:ea typeface="ＭＳ Ｐゴシック" pitchFamily="28" charset="-128"/>
              </a:rPr>
              <a:t>Full auto-on controls allowed in</a:t>
            </a:r>
          </a:p>
          <a:p>
            <a:pPr lvl="1">
              <a:buFont typeface="Wingdings" pitchFamily="2" charset="2"/>
              <a:buChar char="ü"/>
            </a:pPr>
            <a:r>
              <a:rPr lang="en-US" dirty="0" smtClean="0">
                <a:ea typeface="ＭＳ Ｐゴシック" pitchFamily="28" charset="-128"/>
              </a:rPr>
              <a:t>Public corridors</a:t>
            </a:r>
          </a:p>
          <a:p>
            <a:pPr lvl="1">
              <a:buFont typeface="Wingdings" pitchFamily="2" charset="2"/>
              <a:buChar char="ü"/>
            </a:pPr>
            <a:r>
              <a:rPr lang="en-US" dirty="0" smtClean="0">
                <a:ea typeface="ＭＳ Ｐゴシック" pitchFamily="28" charset="-128"/>
              </a:rPr>
              <a:t>Stairways</a:t>
            </a:r>
          </a:p>
          <a:p>
            <a:pPr lvl="1">
              <a:buFont typeface="Wingdings" pitchFamily="2" charset="2"/>
              <a:buChar char="ü"/>
            </a:pPr>
            <a:r>
              <a:rPr lang="en-US" dirty="0" smtClean="0">
                <a:ea typeface="ＭＳ Ｐゴシック" pitchFamily="28" charset="-128"/>
              </a:rPr>
              <a:t>Restrooms</a:t>
            </a:r>
          </a:p>
          <a:p>
            <a:pPr lvl="1">
              <a:buFont typeface="Wingdings" pitchFamily="2" charset="2"/>
              <a:buChar char="ü"/>
            </a:pPr>
            <a:r>
              <a:rPr lang="en-US" dirty="0" smtClean="0">
                <a:ea typeface="ＭＳ Ｐゴシック" pitchFamily="28" charset="-128"/>
              </a:rPr>
              <a:t>Primary building entrance areas and lobbies</a:t>
            </a:r>
          </a:p>
          <a:p>
            <a:pPr lvl="1">
              <a:buFont typeface="Wingdings" pitchFamily="2" charset="2"/>
              <a:buChar char="ü"/>
            </a:pPr>
            <a:r>
              <a:rPr lang="en-US" dirty="0" smtClean="0">
                <a:ea typeface="ＭＳ Ｐゴシック" pitchFamily="28" charset="-128"/>
              </a:rPr>
              <a:t>Areas where manual-on operation would endanger safety or security of room or occupants</a:t>
            </a:r>
          </a:p>
        </p:txBody>
      </p:sp>
      <p:sp>
        <p:nvSpPr>
          <p:cNvPr id="1945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a:ea typeface="ＭＳ Ｐゴシック" pitchFamily="28" charset="-128"/>
              </a:rPr>
              <a:t>Occupant Sensor Controls</a:t>
            </a:r>
            <a:r>
              <a:rPr lang="en-US" sz="2400" b="1" dirty="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C405.2.1.1 Exemptions</a:t>
            </a:r>
          </a:p>
        </p:txBody>
      </p:sp>
    </p:spTree>
    <p:extLst>
      <p:ext uri="{BB962C8B-B14F-4D97-AF65-F5344CB8AC3E}">
        <p14:creationId xmlns:p14="http://schemas.microsoft.com/office/powerpoint/2010/main" val="175848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Aisleways and open areas</a:t>
            </a:r>
          </a:p>
          <a:p>
            <a:pPr lvl="1"/>
            <a:r>
              <a:rPr lang="en-US" dirty="0" smtClean="0"/>
              <a:t>Automatically reduce lighting power by </a:t>
            </a:r>
            <a:r>
              <a:rPr lang="en-US" u="sng" dirty="0" smtClean="0"/>
              <a:t>&gt;</a:t>
            </a:r>
            <a:r>
              <a:rPr lang="en-US" dirty="0" smtClean="0"/>
              <a:t> 50% power when areas are </a:t>
            </a:r>
            <a:r>
              <a:rPr lang="en-US" dirty="0" smtClean="0"/>
              <a:t>unoccupied</a:t>
            </a:r>
            <a:endParaRPr lang="en-US" dirty="0" smtClean="0"/>
          </a:p>
          <a:p>
            <a:pPr lvl="1"/>
            <a:r>
              <a:rPr lang="en-US" dirty="0" smtClean="0"/>
              <a:t>Control lighting in each aisleway independently</a:t>
            </a:r>
          </a:p>
          <a:p>
            <a:pPr lvl="1"/>
            <a:r>
              <a:rPr lang="en-US" dirty="0" smtClean="0"/>
              <a:t>Not control lighting beyond the aisleway being controlled by the sensor</a:t>
            </a:r>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Occupant Sensor </a:t>
            </a:r>
            <a:r>
              <a:rPr lang="en-US" sz="2400" b="1" dirty="0" smtClean="0">
                <a:ea typeface="ＭＳ Ｐゴシック" pitchFamily="28" charset="-128"/>
              </a:rPr>
              <a:t>Controls </a:t>
            </a:r>
            <a:r>
              <a:rPr lang="en-US" sz="2400" b="1" dirty="0" smtClean="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C405.2.1.2 - warehouses</a:t>
            </a:r>
            <a:endParaRPr lang="en-US" sz="2000" b="1" i="1" dirty="0"/>
          </a:p>
        </p:txBody>
      </p:sp>
    </p:spTree>
    <p:extLst>
      <p:ext uri="{BB962C8B-B14F-4D97-AF65-F5344CB8AC3E}">
        <p14:creationId xmlns:p14="http://schemas.microsoft.com/office/powerpoint/2010/main" val="146524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79540" y="1267691"/>
            <a:ext cx="8307260" cy="5063304"/>
          </a:xfrm>
        </p:spPr>
        <p:txBody>
          <a:bodyPr>
            <a:normAutofit/>
          </a:bodyPr>
          <a:lstStyle/>
          <a:p>
            <a:pPr marL="0" indent="0">
              <a:buNone/>
            </a:pPr>
            <a:r>
              <a:rPr lang="en-US" dirty="0" smtClean="0">
                <a:ea typeface="ＭＳ Ｐゴシック" pitchFamily="28" charset="-128"/>
              </a:rPr>
              <a:t>Each area of the building that is NOT provided with occupant sensor control must have a time-switch control to turn lights off automatically.</a:t>
            </a:r>
          </a:p>
          <a:p>
            <a:pPr>
              <a:buNone/>
            </a:pPr>
            <a:endParaRPr lang="en-US" sz="2400" b="1" dirty="0" smtClean="0">
              <a:ea typeface="ＭＳ Ｐゴシック" pitchFamily="28" charset="-128"/>
            </a:endParaRPr>
          </a:p>
          <a:p>
            <a:pPr marL="0" indent="0">
              <a:buNone/>
            </a:pPr>
            <a:r>
              <a:rPr lang="en-US" sz="2400" b="1" u="sng" dirty="0" smtClean="0">
                <a:ea typeface="ＭＳ Ｐゴシック" pitchFamily="28" charset="-128"/>
              </a:rPr>
              <a:t>Exceptions</a:t>
            </a:r>
            <a:r>
              <a:rPr lang="en-US" sz="2400" b="1" dirty="0" smtClean="0">
                <a:ea typeface="ＭＳ Ｐゴシック" pitchFamily="28" charset="-128"/>
              </a:rPr>
              <a:t> where a manual control can provide the light reduction and automatic control is not required:</a:t>
            </a:r>
          </a:p>
          <a:p>
            <a:pPr lvl="1">
              <a:buFont typeface="Wingdings" panose="05000000000000000000" pitchFamily="2" charset="2"/>
              <a:buChar char="§"/>
            </a:pPr>
            <a:r>
              <a:rPr lang="en-US" dirty="0" smtClean="0">
                <a:ea typeface="ＭＳ Ｐゴシック" pitchFamily="28" charset="-128"/>
              </a:rPr>
              <a:t>Sleeping units</a:t>
            </a:r>
          </a:p>
          <a:p>
            <a:pPr lvl="1">
              <a:buFont typeface="Wingdings" panose="05000000000000000000" pitchFamily="2" charset="2"/>
              <a:buChar char="§"/>
            </a:pPr>
            <a:r>
              <a:rPr lang="en-US" sz="2000" dirty="0" smtClean="0">
                <a:ea typeface="ＭＳ Ｐゴシック" pitchFamily="28" charset="-128"/>
              </a:rPr>
              <a:t>Spaces where patient care is directly provided</a:t>
            </a:r>
          </a:p>
          <a:p>
            <a:pPr lvl="1">
              <a:buFont typeface="Wingdings" panose="05000000000000000000" pitchFamily="2" charset="2"/>
              <a:buChar char="§"/>
            </a:pPr>
            <a:r>
              <a:rPr lang="en-US" dirty="0" smtClean="0">
                <a:ea typeface="ＭＳ Ｐゴシック" pitchFamily="28" charset="-128"/>
              </a:rPr>
              <a:t>Spaces where an automatic shutoff would endanger occupant safety or security</a:t>
            </a:r>
          </a:p>
          <a:p>
            <a:pPr lvl="1">
              <a:buFont typeface="Wingdings" panose="05000000000000000000" pitchFamily="2" charset="2"/>
              <a:buChar char="§"/>
            </a:pPr>
            <a:r>
              <a:rPr lang="en-US" sz="2000" dirty="0" smtClean="0">
                <a:ea typeface="ＭＳ Ｐゴシック" pitchFamily="28" charset="-128"/>
              </a:rPr>
              <a:t>Lighting intended for continuous operation</a:t>
            </a:r>
          </a:p>
          <a:p>
            <a:pPr lvl="1">
              <a:buFont typeface="Wingdings" panose="05000000000000000000" pitchFamily="2" charset="2"/>
              <a:buChar char="§"/>
            </a:pPr>
            <a:r>
              <a:rPr lang="en-US" dirty="0" smtClean="0">
                <a:ea typeface="ＭＳ Ｐゴシック" pitchFamily="28" charset="-128"/>
              </a:rPr>
              <a:t>Shop and laboratory classrooms</a:t>
            </a:r>
            <a:endParaRPr lang="en-US" sz="2000" dirty="0" smtClean="0">
              <a:ea typeface="ＭＳ Ｐゴシック" pitchFamily="28" charset="-128"/>
            </a:endParaRPr>
          </a:p>
        </p:txBody>
      </p:sp>
      <p:sp>
        <p:nvSpPr>
          <p:cNvPr id="1945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Time-switch Controls</a:t>
            </a:r>
            <a:r>
              <a:rPr lang="en-US" sz="2400" b="1" dirty="0" smtClean="0">
                <a:solidFill>
                  <a:srgbClr val="FF0000"/>
                </a:solidFill>
                <a:ea typeface="ＭＳ Ｐゴシック" pitchFamily="28" charset="-128"/>
              </a:rPr>
              <a:t>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C405.2.2</a:t>
            </a:r>
          </a:p>
        </p:txBody>
      </p:sp>
    </p:spTree>
    <p:extLst>
      <p:ext uri="{BB962C8B-B14F-4D97-AF65-F5344CB8AC3E}">
        <p14:creationId xmlns:p14="http://schemas.microsoft.com/office/powerpoint/2010/main" val="175848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4047"/>
            <a:ext cx="8229600" cy="5212422"/>
          </a:xfrm>
        </p:spPr>
        <p:txBody>
          <a:bodyPr/>
          <a:lstStyle/>
          <a:p>
            <a:pPr marL="0" indent="0">
              <a:buNone/>
            </a:pPr>
            <a:r>
              <a:rPr lang="en-US" dirty="0" smtClean="0"/>
              <a:t>Must include an override switching device with the following:</a:t>
            </a:r>
          </a:p>
          <a:p>
            <a:r>
              <a:rPr lang="en-US" dirty="0" smtClean="0"/>
              <a:t>Minimum 7-day clock</a:t>
            </a:r>
          </a:p>
          <a:p>
            <a:r>
              <a:rPr lang="en-US" dirty="0" smtClean="0"/>
              <a:t>Capable of being set for 7 different day types/week</a:t>
            </a:r>
          </a:p>
          <a:p>
            <a:r>
              <a:rPr lang="en-US" dirty="0" smtClean="0"/>
              <a:t>Incorporate holiday “shutoff” feature to turn all controlled lighting loads for 24 hours and resume to normally scheduled operations</a:t>
            </a:r>
          </a:p>
          <a:p>
            <a:r>
              <a:rPr lang="en-US" dirty="0" smtClean="0"/>
              <a:t>Program backup capabilities to prevent loss of program and time setting for 10 hours if power is interrupted</a:t>
            </a:r>
          </a:p>
          <a:p>
            <a:r>
              <a:rPr lang="en-US" dirty="0" smtClean="0"/>
              <a:t>Override switch should include:</a:t>
            </a:r>
          </a:p>
          <a:p>
            <a:pPr lvl="1"/>
            <a:r>
              <a:rPr lang="en-US" dirty="0" smtClean="0"/>
              <a:t>Manual control</a:t>
            </a:r>
          </a:p>
          <a:p>
            <a:pPr lvl="1"/>
            <a:r>
              <a:rPr lang="en-US" dirty="0" smtClean="0"/>
              <a:t>Control lighting to remain on for </a:t>
            </a:r>
            <a:r>
              <a:rPr lang="en-US" u="sng" dirty="0" smtClean="0"/>
              <a:t>&lt;</a:t>
            </a:r>
            <a:r>
              <a:rPr lang="en-US" dirty="0" smtClean="0"/>
              <a:t> 2 hours</a:t>
            </a:r>
          </a:p>
          <a:p>
            <a:pPr lvl="1"/>
            <a:r>
              <a:rPr lang="en-US" dirty="0" smtClean="0"/>
              <a:t>Control lighting for an area </a:t>
            </a:r>
            <a:r>
              <a:rPr lang="en-US" u="sng" dirty="0" smtClean="0"/>
              <a:t>&lt;</a:t>
            </a:r>
            <a:r>
              <a:rPr lang="en-US" dirty="0" smtClean="0"/>
              <a:t> 5,000 ft</a:t>
            </a:r>
            <a:r>
              <a:rPr lang="en-US" baseline="30000" dirty="0" smtClean="0"/>
              <a:t>2</a:t>
            </a:r>
          </a:p>
          <a:p>
            <a:pPr lvl="1"/>
            <a:endParaRPr lang="en-US" dirty="0" smtClean="0"/>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Time-switch </a:t>
            </a:r>
            <a:r>
              <a:rPr lang="en-US" sz="2400" b="1" dirty="0" smtClean="0">
                <a:ea typeface="ＭＳ Ｐゴシック" pitchFamily="28" charset="-128"/>
              </a:rPr>
              <a:t>Control Functions</a:t>
            </a:r>
            <a:r>
              <a:rPr lang="en-US" sz="2400" b="1" dirty="0" smtClean="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C405.2.2.1 </a:t>
            </a:r>
            <a:endParaRPr lang="en-US" sz="2000" b="1" i="1" dirty="0"/>
          </a:p>
        </p:txBody>
      </p:sp>
    </p:spTree>
    <p:extLst>
      <p:ext uri="{BB962C8B-B14F-4D97-AF65-F5344CB8AC3E}">
        <p14:creationId xmlns:p14="http://schemas.microsoft.com/office/powerpoint/2010/main" val="248065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4876"/>
            <a:ext cx="8229600" cy="1780048"/>
          </a:xfrm>
          <a:ln>
            <a:solidFill>
              <a:schemeClr val="tx1">
                <a:lumMod val="50000"/>
              </a:schemeClr>
            </a:solidFill>
          </a:ln>
        </p:spPr>
        <p:txBody>
          <a:bodyPr numCol="2">
            <a:normAutofit/>
          </a:bodyPr>
          <a:lstStyle/>
          <a:p>
            <a:pPr marL="0" indent="0">
              <a:buNone/>
            </a:pPr>
            <a:r>
              <a:rPr lang="en-US" b="1" u="sng" dirty="0" smtClean="0"/>
              <a:t>Exceptions</a:t>
            </a:r>
            <a:r>
              <a:rPr lang="en-US" dirty="0" smtClean="0"/>
              <a:t>:</a:t>
            </a:r>
          </a:p>
          <a:p>
            <a:r>
              <a:rPr lang="en-US" dirty="0" smtClean="0"/>
              <a:t>Malls</a:t>
            </a:r>
          </a:p>
          <a:p>
            <a:r>
              <a:rPr lang="en-US" dirty="0" smtClean="0"/>
              <a:t>Arcades</a:t>
            </a:r>
          </a:p>
          <a:p>
            <a:r>
              <a:rPr lang="en-US" dirty="0" smtClean="0"/>
              <a:t>Auditoriums</a:t>
            </a:r>
          </a:p>
          <a:p>
            <a:pPr marL="0" indent="0">
              <a:buNone/>
            </a:pPr>
            <a:endParaRPr lang="en-US" dirty="0" smtClean="0"/>
          </a:p>
          <a:p>
            <a:r>
              <a:rPr lang="en-US" dirty="0" smtClean="0"/>
              <a:t>Single-tenant retail spaces</a:t>
            </a:r>
          </a:p>
          <a:p>
            <a:r>
              <a:rPr lang="en-US" dirty="0" smtClean="0"/>
              <a:t>Industrial facilities</a:t>
            </a:r>
          </a:p>
          <a:p>
            <a:r>
              <a:rPr lang="en-US" dirty="0" smtClean="0"/>
              <a:t>Arenas</a:t>
            </a:r>
          </a:p>
        </p:txBody>
      </p:sp>
      <p:sp>
        <p:nvSpPr>
          <p:cNvPr id="3" name="Title 2"/>
          <p:cNvSpPr>
            <a:spLocks noGrp="1"/>
          </p:cNvSpPr>
          <p:nvPr>
            <p:ph type="title"/>
          </p:nvPr>
        </p:nvSpPr>
        <p:spPr/>
        <p:txBody>
          <a:bodyPr>
            <a:normAutofit/>
          </a:bodyPr>
          <a:lstStyle/>
          <a:p>
            <a:r>
              <a:rPr lang="en-US" sz="2400" b="1" dirty="0">
                <a:ea typeface="ＭＳ Ｐゴシック" pitchFamily="28" charset="-128"/>
              </a:rPr>
              <a:t>Time-switch Control Functions</a:t>
            </a:r>
            <a:r>
              <a:rPr lang="en-US" sz="2400" b="1" dirty="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C405.2.2.1 – Cont’d.</a:t>
            </a:r>
            <a:endParaRPr lang="en-US" sz="2000" b="1" i="1" dirty="0"/>
          </a:p>
        </p:txBody>
      </p:sp>
      <p:sp>
        <p:nvSpPr>
          <p:cNvPr id="5" name="Rectangle 3"/>
          <p:cNvSpPr txBox="1">
            <a:spLocks noChangeArrowheads="1"/>
          </p:cNvSpPr>
          <p:nvPr/>
        </p:nvSpPr>
        <p:spPr>
          <a:xfrm>
            <a:off x="394447" y="2779058"/>
            <a:ext cx="8292353" cy="3742204"/>
          </a:xfrm>
          <a:prstGeom prst="rect">
            <a:avLst/>
          </a:prstGeom>
        </p:spPr>
        <p:txBody>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Ø"/>
            </a:pPr>
            <a:r>
              <a:rPr lang="en-US" b="0" dirty="0" smtClean="0">
                <a:ea typeface="ＭＳ Ｐゴシック" pitchFamily="28" charset="-128"/>
              </a:rPr>
              <a:t>Time limit permitted to be &gt; 2 hours provided override switch is a captive key device</a:t>
            </a:r>
          </a:p>
          <a:p>
            <a:pPr fontAlgn="auto">
              <a:spcAft>
                <a:spcPts val="0"/>
              </a:spcAft>
              <a:buFont typeface="Wingdings" panose="05000000000000000000" pitchFamily="2" charset="2"/>
              <a:buChar char="Ø"/>
            </a:pPr>
            <a:r>
              <a:rPr lang="en-US" b="0" dirty="0" smtClean="0">
                <a:ea typeface="ＭＳ Ｐゴシック" pitchFamily="28" charset="-128"/>
              </a:rPr>
              <a:t>Override switch permitted to control an area &gt; 5,000 ft</a:t>
            </a:r>
            <a:r>
              <a:rPr lang="en-US" b="0" baseline="30000" dirty="0" smtClean="0">
                <a:ea typeface="ＭＳ Ｐゴシック" pitchFamily="28" charset="-128"/>
              </a:rPr>
              <a:t>2</a:t>
            </a:r>
            <a:r>
              <a:rPr lang="en-US" b="0" dirty="0" smtClean="0">
                <a:ea typeface="ＭＳ Ｐゴシック" pitchFamily="28" charset="-128"/>
              </a:rPr>
              <a:t> but &lt; 20,000 ft</a:t>
            </a:r>
            <a:r>
              <a:rPr lang="en-US" b="0" baseline="30000" dirty="0" smtClean="0">
                <a:ea typeface="ＭＳ Ｐゴシック" pitchFamily="28" charset="-128"/>
              </a:rPr>
              <a:t>2</a:t>
            </a:r>
          </a:p>
          <a:p>
            <a:pPr fontAlgn="auto">
              <a:spcAft>
                <a:spcPts val="0"/>
              </a:spcAft>
              <a:buFont typeface="Wingdings" panose="05000000000000000000" pitchFamily="2" charset="2"/>
              <a:buChar char="Ø"/>
            </a:pPr>
            <a:r>
              <a:rPr lang="en-US" b="0" dirty="0" smtClean="0">
                <a:ea typeface="ＭＳ Ｐゴシック" pitchFamily="28" charset="-128"/>
              </a:rPr>
              <a:t>If area has a manual control:</a:t>
            </a:r>
          </a:p>
          <a:p>
            <a:pPr fontAlgn="auto">
              <a:spcAft>
                <a:spcPts val="0"/>
              </a:spcAft>
            </a:pPr>
            <a:r>
              <a:rPr lang="en-US" b="0" dirty="0" smtClean="0">
                <a:ea typeface="ＭＳ Ｐゴシック" pitchFamily="28" charset="-128"/>
              </a:rPr>
              <a:t>spaces with 1 luminaire with rated power &lt; 100 watts</a:t>
            </a:r>
          </a:p>
          <a:p>
            <a:pPr fontAlgn="auto">
              <a:spcAft>
                <a:spcPts val="0"/>
              </a:spcAft>
            </a:pPr>
            <a:r>
              <a:rPr lang="en-US" b="0" dirty="0" smtClean="0">
                <a:ea typeface="ＭＳ Ｐゴシック" pitchFamily="28" charset="-128"/>
              </a:rPr>
              <a:t>spaces that use &lt; 0.6 watts/square foot</a:t>
            </a:r>
          </a:p>
          <a:p>
            <a:pPr fontAlgn="auto">
              <a:spcAft>
                <a:spcPts val="0"/>
              </a:spcAft>
            </a:pPr>
            <a:r>
              <a:rPr lang="en-US" b="0" dirty="0" smtClean="0">
                <a:ea typeface="ＭＳ Ｐゴシック" pitchFamily="28" charset="-128"/>
              </a:rPr>
              <a:t>corridors, equipment rooms, public lobbies, electrical or mechanical rooms</a:t>
            </a:r>
          </a:p>
        </p:txBody>
      </p:sp>
    </p:spTree>
    <p:extLst>
      <p:ext uri="{BB962C8B-B14F-4D97-AF65-F5344CB8AC3E}">
        <p14:creationId xmlns:p14="http://schemas.microsoft.com/office/powerpoint/2010/main" val="3698399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4" descr="Bi Level Switching Position 1 Indoor Cycling"/>
          <p:cNvPicPr>
            <a:picLocks noGrp="1" noChangeAspect="1" noChangeArrowheads="1"/>
          </p:cNvPicPr>
          <p:nvPr>
            <p:ph sz="half" idx="1"/>
          </p:nvPr>
        </p:nvPicPr>
        <p:blipFill>
          <a:blip r:embed="rId3" cstate="print"/>
          <a:stretch>
            <a:fillRect/>
          </a:stretch>
        </p:blipFill>
        <p:spPr>
          <a:xfrm>
            <a:off x="431226" y="1600209"/>
            <a:ext cx="3473929" cy="23126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340" name="Rectangle 3"/>
          <p:cNvSpPr>
            <a:spLocks noGrp="1" noChangeArrowheads="1"/>
          </p:cNvSpPr>
          <p:nvPr>
            <p:ph sz="half" idx="2"/>
          </p:nvPr>
        </p:nvSpPr>
        <p:spPr>
          <a:xfrm>
            <a:off x="4648200" y="1534885"/>
            <a:ext cx="4495800" cy="4932589"/>
          </a:xfrm>
        </p:spPr>
        <p:txBody>
          <a:bodyPr/>
          <a:lstStyle/>
          <a:p>
            <a:pPr marL="0" indent="0">
              <a:buNone/>
            </a:pPr>
            <a:r>
              <a:rPr lang="en-US" sz="2400" dirty="0" smtClean="0">
                <a:ea typeface="ＭＳ Ｐゴシック" pitchFamily="28" charset="-128"/>
              </a:rPr>
              <a:t>Light Reduction Controls must allow the occupant to reduce connected lighting load</a:t>
            </a:r>
          </a:p>
          <a:p>
            <a:pPr lvl="1">
              <a:buFont typeface="Wingdings" pitchFamily="2" charset="2"/>
              <a:buChar char="ü"/>
            </a:pPr>
            <a:r>
              <a:rPr lang="en-US" sz="2000" dirty="0" smtClean="0">
                <a:ea typeface="ＭＳ Ｐゴシック" pitchFamily="28" charset="-128"/>
              </a:rPr>
              <a:t>By at least 50%</a:t>
            </a:r>
          </a:p>
          <a:p>
            <a:pPr lvl="1">
              <a:buFont typeface="Wingdings" pitchFamily="2" charset="2"/>
              <a:buChar char="ü"/>
            </a:pPr>
            <a:r>
              <a:rPr lang="en-US" sz="2000" dirty="0" smtClean="0">
                <a:ea typeface="ＭＳ Ｐゴシック" pitchFamily="28" charset="-128"/>
              </a:rPr>
              <a:t>In a reasonably uniform illumination pattern</a:t>
            </a:r>
          </a:p>
          <a:p>
            <a:pPr>
              <a:buFontTx/>
              <a:buNone/>
            </a:pPr>
            <a:endParaRPr lang="en-US" sz="2400" dirty="0" smtClean="0">
              <a:ea typeface="ＭＳ Ｐゴシック" pitchFamily="28" charset="-128"/>
            </a:endParaRPr>
          </a:p>
        </p:txBody>
      </p:sp>
      <p:sp>
        <p:nvSpPr>
          <p:cNvPr id="14339" name="Rectangle 2"/>
          <p:cNvSpPr>
            <a:spLocks noGrp="1" noChangeArrowheads="1"/>
          </p:cNvSpPr>
          <p:nvPr>
            <p:ph type="title"/>
          </p:nvPr>
        </p:nvSpPr>
        <p:spPr>
          <a:xfrm>
            <a:off x="540327" y="0"/>
            <a:ext cx="5301673" cy="921004"/>
          </a:xfrm>
        </p:spPr>
        <p:txBody>
          <a:bodyPr/>
          <a:lstStyle/>
          <a:p>
            <a:pPr>
              <a:lnSpc>
                <a:spcPct val="80000"/>
              </a:lnSpc>
            </a:pPr>
            <a:r>
              <a:rPr lang="en-US" sz="2400" b="1" dirty="0" smtClean="0">
                <a:ea typeface="ＭＳ Ｐゴシック" pitchFamily="28" charset="-128"/>
              </a:rPr>
              <a:t>Light-reduction Controls </a:t>
            </a:r>
            <a:r>
              <a:rPr lang="en-US" dirty="0" smtClean="0">
                <a:ea typeface="ＭＳ Ｐゴシック" pitchFamily="28" charset="-128"/>
              </a:rPr>
              <a:t/>
            </a:r>
            <a:br>
              <a:rPr lang="en-US" dirty="0" smtClean="0">
                <a:ea typeface="ＭＳ Ｐゴシック" pitchFamily="28" charset="-128"/>
              </a:rPr>
            </a:br>
            <a:r>
              <a:rPr lang="en-US" sz="2000" b="1" i="1" dirty="0" smtClean="0">
                <a:ea typeface="ＭＳ Ｐゴシック" pitchFamily="28" charset="-128"/>
              </a:rPr>
              <a:t>Section C405.2.2.2 </a:t>
            </a:r>
          </a:p>
        </p:txBody>
      </p:sp>
    </p:spTree>
    <p:extLst>
      <p:ext uri="{BB962C8B-B14F-4D97-AF65-F5344CB8AC3E}">
        <p14:creationId xmlns:p14="http://schemas.microsoft.com/office/powerpoint/2010/main" val="618703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574"/>
          <p:cNvSpPr>
            <a:spLocks noGrp="1" noChangeArrowheads="1"/>
          </p:cNvSpPr>
          <p:nvPr>
            <p:ph idx="1"/>
          </p:nvPr>
        </p:nvSpPr>
        <p:spPr>
          <a:xfrm>
            <a:off x="379540" y="1298575"/>
            <a:ext cx="8335035" cy="4876800"/>
          </a:xfrm>
        </p:spPr>
        <p:txBody>
          <a:bodyPr/>
          <a:lstStyle/>
          <a:p>
            <a:pPr lvl="1">
              <a:buFont typeface="Wingdings" pitchFamily="2" charset="2"/>
              <a:buChar char="ü"/>
            </a:pPr>
            <a:r>
              <a:rPr lang="en-US" dirty="0" smtClean="0">
                <a:ea typeface="ＭＳ Ｐゴシック" pitchFamily="28" charset="-128"/>
              </a:rPr>
              <a:t>Controlling all lamps or luminaires</a:t>
            </a:r>
          </a:p>
          <a:p>
            <a:pPr lvl="1">
              <a:buFont typeface="Wingdings" pitchFamily="2" charset="2"/>
              <a:buChar char="ü"/>
            </a:pPr>
            <a:r>
              <a:rPr lang="en-US" dirty="0" smtClean="0">
                <a:ea typeface="ＭＳ Ｐゴシック" pitchFamily="28" charset="-128"/>
              </a:rPr>
              <a:t>Dual switching of alternate rows of luminaires, alternate luminaires or lamps</a:t>
            </a:r>
          </a:p>
          <a:p>
            <a:pPr lvl="1">
              <a:buFont typeface="Wingdings" pitchFamily="2" charset="2"/>
              <a:buChar char="ü"/>
            </a:pPr>
            <a:r>
              <a:rPr lang="en-US" dirty="0" smtClean="0">
                <a:ea typeface="ＭＳ Ｐゴシック" pitchFamily="28" charset="-128"/>
              </a:rPr>
              <a:t>Switching middle lamp luminaires independently from the outer lamps</a:t>
            </a:r>
          </a:p>
          <a:p>
            <a:pPr lvl="1">
              <a:buFont typeface="Wingdings" pitchFamily="2" charset="2"/>
              <a:buChar char="ü"/>
            </a:pPr>
            <a:r>
              <a:rPr lang="en-US" dirty="0" smtClean="0">
                <a:ea typeface="ＭＳ Ｐゴシック" pitchFamily="28" charset="-128"/>
              </a:rPr>
              <a:t>Switching each luminaire or each lamp</a:t>
            </a:r>
          </a:p>
          <a:p>
            <a:endParaRPr lang="en-US" dirty="0" smtClean="0">
              <a:ea typeface="ＭＳ Ｐゴシック" pitchFamily="28" charset="-128"/>
            </a:endParaRPr>
          </a:p>
        </p:txBody>
      </p:sp>
      <p:sp>
        <p:nvSpPr>
          <p:cNvPr id="15363" name="Rectangle 2"/>
          <p:cNvSpPr>
            <a:spLocks noGrp="1" noChangeArrowheads="1"/>
          </p:cNvSpPr>
          <p:nvPr>
            <p:ph type="title"/>
          </p:nvPr>
        </p:nvSpPr>
        <p:spPr>
          <a:xfrm>
            <a:off x="379540" y="0"/>
            <a:ext cx="5462460" cy="921004"/>
          </a:xfrm>
        </p:spPr>
        <p:txBody>
          <a:bodyPr>
            <a:normAutofit/>
          </a:bodyPr>
          <a:lstStyle/>
          <a:p>
            <a:r>
              <a:rPr lang="en-US" sz="2400" b="1" dirty="0" smtClean="0">
                <a:ea typeface="ＭＳ Ｐゴシック" pitchFamily="28" charset="-128"/>
              </a:rPr>
              <a:t>Light-reduction Control Options</a:t>
            </a:r>
          </a:p>
        </p:txBody>
      </p:sp>
      <p:grpSp>
        <p:nvGrpSpPr>
          <p:cNvPr id="2" name="Group 3"/>
          <p:cNvGrpSpPr>
            <a:grpSpLocks/>
          </p:cNvGrpSpPr>
          <p:nvPr/>
        </p:nvGrpSpPr>
        <p:grpSpPr bwMode="auto">
          <a:xfrm>
            <a:off x="800100" y="3972066"/>
            <a:ext cx="2649538" cy="1766887"/>
            <a:chOff x="270" y="2632"/>
            <a:chExt cx="1644" cy="939"/>
          </a:xfrm>
        </p:grpSpPr>
        <p:sp>
          <p:nvSpPr>
            <p:cNvPr id="15739" name="Rectangle 4"/>
            <p:cNvSpPr>
              <a:spLocks noChangeArrowheads="1"/>
            </p:cNvSpPr>
            <p:nvPr/>
          </p:nvSpPr>
          <p:spPr bwMode="auto">
            <a:xfrm>
              <a:off x="270" y="2632"/>
              <a:ext cx="112" cy="144"/>
            </a:xfrm>
            <a:prstGeom prst="rect">
              <a:avLst/>
            </a:prstGeom>
            <a:noFill/>
            <a:ln w="12700">
              <a:noFill/>
              <a:miter lim="800000"/>
              <a:headEnd/>
              <a:tailEnd/>
            </a:ln>
          </p:spPr>
          <p:txBody>
            <a:bodyPr wrap="none" lIns="90488" tIns="44450" rIns="90488" bIns="44450">
              <a:spAutoFit/>
            </a:bodyPr>
            <a:lstStyle/>
            <a:p>
              <a:pPr eaLnBrk="0" hangingPunct="0"/>
              <a:endParaRPr lang="en-US" sz="1200" b="0" dirty="0">
                <a:latin typeface="Tahoma" pitchFamily="34" charset="0"/>
              </a:endParaRPr>
            </a:p>
          </p:txBody>
        </p:sp>
        <p:sp>
          <p:nvSpPr>
            <p:cNvPr id="15740" name="Rectangle 5"/>
            <p:cNvSpPr>
              <a:spLocks noChangeArrowheads="1"/>
            </p:cNvSpPr>
            <p:nvPr/>
          </p:nvSpPr>
          <p:spPr bwMode="auto">
            <a:xfrm>
              <a:off x="287" y="2749"/>
              <a:ext cx="1627" cy="745"/>
            </a:xfrm>
            <a:prstGeom prst="rect">
              <a:avLst/>
            </a:prstGeom>
            <a:noFill/>
            <a:ln w="12700">
              <a:solidFill>
                <a:schemeClr val="tx1"/>
              </a:solidFill>
              <a:miter lim="800000"/>
              <a:headEnd/>
              <a:tailEnd/>
            </a:ln>
          </p:spPr>
          <p:txBody>
            <a:bodyPr wrap="none" anchor="ctr"/>
            <a:lstStyle/>
            <a:p>
              <a:endParaRPr lang="en-US" dirty="0"/>
            </a:p>
          </p:txBody>
        </p:sp>
        <p:grpSp>
          <p:nvGrpSpPr>
            <p:cNvPr id="3" name="Group 6"/>
            <p:cNvGrpSpPr>
              <a:grpSpLocks/>
            </p:cNvGrpSpPr>
            <p:nvPr/>
          </p:nvGrpSpPr>
          <p:grpSpPr bwMode="auto">
            <a:xfrm>
              <a:off x="811" y="2838"/>
              <a:ext cx="225" cy="103"/>
              <a:chOff x="811" y="2832"/>
              <a:chExt cx="225" cy="103"/>
            </a:xfrm>
          </p:grpSpPr>
          <p:sp>
            <p:nvSpPr>
              <p:cNvPr id="15923" name="Rectangle 7"/>
              <p:cNvSpPr>
                <a:spLocks noChangeArrowheads="1"/>
              </p:cNvSpPr>
              <p:nvPr/>
            </p:nvSpPr>
            <p:spPr bwMode="auto">
              <a:xfrm>
                <a:off x="811" y="2832"/>
                <a:ext cx="225" cy="103"/>
              </a:xfrm>
              <a:prstGeom prst="rect">
                <a:avLst/>
              </a:prstGeom>
              <a:noFill/>
              <a:ln w="12700">
                <a:solidFill>
                  <a:schemeClr val="tx1"/>
                </a:solidFill>
                <a:miter lim="800000"/>
                <a:headEnd/>
                <a:tailEnd/>
              </a:ln>
            </p:spPr>
            <p:txBody>
              <a:bodyPr wrap="none" anchor="ctr"/>
              <a:lstStyle/>
              <a:p>
                <a:endParaRPr lang="en-US" dirty="0"/>
              </a:p>
            </p:txBody>
          </p:sp>
          <p:grpSp>
            <p:nvGrpSpPr>
              <p:cNvPr id="4" name="Group 8"/>
              <p:cNvGrpSpPr>
                <a:grpSpLocks/>
              </p:cNvGrpSpPr>
              <p:nvPr/>
            </p:nvGrpSpPr>
            <p:grpSpPr bwMode="auto">
              <a:xfrm>
                <a:off x="826" y="2845"/>
                <a:ext cx="196" cy="15"/>
                <a:chOff x="2585" y="1946"/>
                <a:chExt cx="316" cy="28"/>
              </a:xfrm>
            </p:grpSpPr>
            <p:sp>
              <p:nvSpPr>
                <p:cNvPr id="15933" name="Rectangle 9"/>
                <p:cNvSpPr>
                  <a:spLocks noChangeArrowheads="1"/>
                </p:cNvSpPr>
                <p:nvPr/>
              </p:nvSpPr>
              <p:spPr bwMode="auto">
                <a:xfrm>
                  <a:off x="2585" y="1946"/>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34" name="Rectangle 10"/>
                <p:cNvSpPr>
                  <a:spLocks noChangeArrowheads="1"/>
                </p:cNvSpPr>
                <p:nvPr/>
              </p:nvSpPr>
              <p:spPr bwMode="auto">
                <a:xfrm>
                  <a:off x="2585" y="1946"/>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35" name="Rectangle 11"/>
                <p:cNvSpPr>
                  <a:spLocks noChangeArrowheads="1"/>
                </p:cNvSpPr>
                <p:nvPr/>
              </p:nvSpPr>
              <p:spPr bwMode="auto">
                <a:xfrm>
                  <a:off x="2884" y="1946"/>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 name="Group 12"/>
              <p:cNvGrpSpPr>
                <a:grpSpLocks/>
              </p:cNvGrpSpPr>
              <p:nvPr/>
            </p:nvGrpSpPr>
            <p:grpSpPr bwMode="auto">
              <a:xfrm>
                <a:off x="826" y="2876"/>
                <a:ext cx="196" cy="15"/>
                <a:chOff x="2585" y="2003"/>
                <a:chExt cx="316" cy="28"/>
              </a:xfrm>
            </p:grpSpPr>
            <p:sp>
              <p:nvSpPr>
                <p:cNvPr id="15930" name="Rectangle 13"/>
                <p:cNvSpPr>
                  <a:spLocks noChangeArrowheads="1"/>
                </p:cNvSpPr>
                <p:nvPr/>
              </p:nvSpPr>
              <p:spPr bwMode="auto">
                <a:xfrm>
                  <a:off x="2585" y="2003"/>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31" name="Rectangle 14"/>
                <p:cNvSpPr>
                  <a:spLocks noChangeArrowheads="1"/>
                </p:cNvSpPr>
                <p:nvPr/>
              </p:nvSpPr>
              <p:spPr bwMode="auto">
                <a:xfrm>
                  <a:off x="2585" y="2003"/>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32" name="Rectangle 15"/>
                <p:cNvSpPr>
                  <a:spLocks noChangeArrowheads="1"/>
                </p:cNvSpPr>
                <p:nvPr/>
              </p:nvSpPr>
              <p:spPr bwMode="auto">
                <a:xfrm>
                  <a:off x="2884" y="2003"/>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6" name="Group 16"/>
              <p:cNvGrpSpPr>
                <a:grpSpLocks/>
              </p:cNvGrpSpPr>
              <p:nvPr/>
            </p:nvGrpSpPr>
            <p:grpSpPr bwMode="auto">
              <a:xfrm>
                <a:off x="826" y="2906"/>
                <a:ext cx="196" cy="15"/>
                <a:chOff x="2585" y="2059"/>
                <a:chExt cx="316" cy="28"/>
              </a:xfrm>
            </p:grpSpPr>
            <p:sp>
              <p:nvSpPr>
                <p:cNvPr id="15927" name="Rectangle 17"/>
                <p:cNvSpPr>
                  <a:spLocks noChangeArrowheads="1"/>
                </p:cNvSpPr>
                <p:nvPr/>
              </p:nvSpPr>
              <p:spPr bwMode="auto">
                <a:xfrm>
                  <a:off x="2585" y="2059"/>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28" name="Rectangle 18"/>
                <p:cNvSpPr>
                  <a:spLocks noChangeArrowheads="1"/>
                </p:cNvSpPr>
                <p:nvPr/>
              </p:nvSpPr>
              <p:spPr bwMode="auto">
                <a:xfrm>
                  <a:off x="2585" y="205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29" name="Rectangle 19"/>
                <p:cNvSpPr>
                  <a:spLocks noChangeArrowheads="1"/>
                </p:cNvSpPr>
                <p:nvPr/>
              </p:nvSpPr>
              <p:spPr bwMode="auto">
                <a:xfrm>
                  <a:off x="2884" y="2059"/>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7" name="Group 20"/>
            <p:cNvGrpSpPr>
              <a:grpSpLocks/>
            </p:cNvGrpSpPr>
            <p:nvPr/>
          </p:nvGrpSpPr>
          <p:grpSpPr bwMode="auto">
            <a:xfrm>
              <a:off x="811" y="3303"/>
              <a:ext cx="225" cy="102"/>
              <a:chOff x="811" y="3297"/>
              <a:chExt cx="225" cy="102"/>
            </a:xfrm>
          </p:grpSpPr>
          <p:sp>
            <p:nvSpPr>
              <p:cNvPr id="15910" name="Rectangle 21"/>
              <p:cNvSpPr>
                <a:spLocks noChangeArrowheads="1"/>
              </p:cNvSpPr>
              <p:nvPr/>
            </p:nvSpPr>
            <p:spPr bwMode="auto">
              <a:xfrm>
                <a:off x="811" y="3297"/>
                <a:ext cx="225" cy="102"/>
              </a:xfrm>
              <a:prstGeom prst="rect">
                <a:avLst/>
              </a:prstGeom>
              <a:noFill/>
              <a:ln w="12700">
                <a:solidFill>
                  <a:schemeClr val="tx1"/>
                </a:solidFill>
                <a:miter lim="800000"/>
                <a:headEnd/>
                <a:tailEnd/>
              </a:ln>
            </p:spPr>
            <p:txBody>
              <a:bodyPr wrap="none" anchor="ctr"/>
              <a:lstStyle/>
              <a:p>
                <a:endParaRPr lang="en-US" dirty="0"/>
              </a:p>
            </p:txBody>
          </p:sp>
          <p:grpSp>
            <p:nvGrpSpPr>
              <p:cNvPr id="8" name="Group 22"/>
              <p:cNvGrpSpPr>
                <a:grpSpLocks/>
              </p:cNvGrpSpPr>
              <p:nvPr/>
            </p:nvGrpSpPr>
            <p:grpSpPr bwMode="auto">
              <a:xfrm>
                <a:off x="826" y="3310"/>
                <a:ext cx="196" cy="15"/>
                <a:chOff x="2585" y="2807"/>
                <a:chExt cx="316" cy="28"/>
              </a:xfrm>
            </p:grpSpPr>
            <p:sp>
              <p:nvSpPr>
                <p:cNvPr id="15920" name="Rectangle 23"/>
                <p:cNvSpPr>
                  <a:spLocks noChangeArrowheads="1"/>
                </p:cNvSpPr>
                <p:nvPr/>
              </p:nvSpPr>
              <p:spPr bwMode="auto">
                <a:xfrm>
                  <a:off x="2585" y="2807"/>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21" name="Rectangle 24"/>
                <p:cNvSpPr>
                  <a:spLocks noChangeArrowheads="1"/>
                </p:cNvSpPr>
                <p:nvPr/>
              </p:nvSpPr>
              <p:spPr bwMode="auto">
                <a:xfrm>
                  <a:off x="2585" y="280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22" name="Rectangle 25"/>
                <p:cNvSpPr>
                  <a:spLocks noChangeArrowheads="1"/>
                </p:cNvSpPr>
                <p:nvPr/>
              </p:nvSpPr>
              <p:spPr bwMode="auto">
                <a:xfrm>
                  <a:off x="2884" y="2807"/>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9" name="Group 26"/>
              <p:cNvGrpSpPr>
                <a:grpSpLocks/>
              </p:cNvGrpSpPr>
              <p:nvPr/>
            </p:nvGrpSpPr>
            <p:grpSpPr bwMode="auto">
              <a:xfrm>
                <a:off x="826" y="3340"/>
                <a:ext cx="196" cy="16"/>
                <a:chOff x="2585" y="2864"/>
                <a:chExt cx="316" cy="28"/>
              </a:xfrm>
            </p:grpSpPr>
            <p:sp>
              <p:nvSpPr>
                <p:cNvPr id="15917" name="Rectangle 27"/>
                <p:cNvSpPr>
                  <a:spLocks noChangeArrowheads="1"/>
                </p:cNvSpPr>
                <p:nvPr/>
              </p:nvSpPr>
              <p:spPr bwMode="auto">
                <a:xfrm>
                  <a:off x="2585" y="2864"/>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18" name="Rectangle 28"/>
                <p:cNvSpPr>
                  <a:spLocks noChangeArrowheads="1"/>
                </p:cNvSpPr>
                <p:nvPr/>
              </p:nvSpPr>
              <p:spPr bwMode="auto">
                <a:xfrm>
                  <a:off x="2585" y="2864"/>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19" name="Rectangle 29"/>
                <p:cNvSpPr>
                  <a:spLocks noChangeArrowheads="1"/>
                </p:cNvSpPr>
                <p:nvPr/>
              </p:nvSpPr>
              <p:spPr bwMode="auto">
                <a:xfrm>
                  <a:off x="2884" y="2864"/>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0" name="Group 30"/>
              <p:cNvGrpSpPr>
                <a:grpSpLocks/>
              </p:cNvGrpSpPr>
              <p:nvPr/>
            </p:nvGrpSpPr>
            <p:grpSpPr bwMode="auto">
              <a:xfrm>
                <a:off x="826" y="3371"/>
                <a:ext cx="196" cy="15"/>
                <a:chOff x="2585" y="2920"/>
                <a:chExt cx="316" cy="28"/>
              </a:xfrm>
            </p:grpSpPr>
            <p:sp>
              <p:nvSpPr>
                <p:cNvPr id="15914" name="Rectangle 31"/>
                <p:cNvSpPr>
                  <a:spLocks noChangeArrowheads="1"/>
                </p:cNvSpPr>
                <p:nvPr/>
              </p:nvSpPr>
              <p:spPr bwMode="auto">
                <a:xfrm>
                  <a:off x="2585" y="2920"/>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15" name="Rectangle 32"/>
                <p:cNvSpPr>
                  <a:spLocks noChangeArrowheads="1"/>
                </p:cNvSpPr>
                <p:nvPr/>
              </p:nvSpPr>
              <p:spPr bwMode="auto">
                <a:xfrm>
                  <a:off x="2585" y="292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16" name="Rectangle 33"/>
                <p:cNvSpPr>
                  <a:spLocks noChangeArrowheads="1"/>
                </p:cNvSpPr>
                <p:nvPr/>
              </p:nvSpPr>
              <p:spPr bwMode="auto">
                <a:xfrm>
                  <a:off x="2884" y="2920"/>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1" name="Group 34"/>
            <p:cNvGrpSpPr>
              <a:grpSpLocks/>
            </p:cNvGrpSpPr>
            <p:nvPr/>
          </p:nvGrpSpPr>
          <p:grpSpPr bwMode="auto">
            <a:xfrm>
              <a:off x="1585" y="2838"/>
              <a:ext cx="224" cy="103"/>
              <a:chOff x="1585" y="2832"/>
              <a:chExt cx="224" cy="103"/>
            </a:xfrm>
          </p:grpSpPr>
          <p:sp>
            <p:nvSpPr>
              <p:cNvPr id="15897" name="Rectangle 35"/>
              <p:cNvSpPr>
                <a:spLocks noChangeArrowheads="1"/>
              </p:cNvSpPr>
              <p:nvPr/>
            </p:nvSpPr>
            <p:spPr bwMode="auto">
              <a:xfrm>
                <a:off x="1585" y="2832"/>
                <a:ext cx="224" cy="103"/>
              </a:xfrm>
              <a:prstGeom prst="rect">
                <a:avLst/>
              </a:prstGeom>
              <a:noFill/>
              <a:ln w="12700">
                <a:solidFill>
                  <a:schemeClr val="tx1"/>
                </a:solidFill>
                <a:miter lim="800000"/>
                <a:headEnd/>
                <a:tailEnd/>
              </a:ln>
            </p:spPr>
            <p:txBody>
              <a:bodyPr wrap="none" anchor="ctr"/>
              <a:lstStyle/>
              <a:p>
                <a:endParaRPr lang="en-US" dirty="0"/>
              </a:p>
            </p:txBody>
          </p:sp>
          <p:grpSp>
            <p:nvGrpSpPr>
              <p:cNvPr id="12" name="Group 36"/>
              <p:cNvGrpSpPr>
                <a:grpSpLocks/>
              </p:cNvGrpSpPr>
              <p:nvPr/>
            </p:nvGrpSpPr>
            <p:grpSpPr bwMode="auto">
              <a:xfrm>
                <a:off x="1599" y="2845"/>
                <a:ext cx="196" cy="15"/>
                <a:chOff x="3835" y="1946"/>
                <a:chExt cx="317" cy="28"/>
              </a:xfrm>
            </p:grpSpPr>
            <p:sp>
              <p:nvSpPr>
                <p:cNvPr id="15907" name="Rectangle 37"/>
                <p:cNvSpPr>
                  <a:spLocks noChangeArrowheads="1"/>
                </p:cNvSpPr>
                <p:nvPr/>
              </p:nvSpPr>
              <p:spPr bwMode="auto">
                <a:xfrm>
                  <a:off x="3835" y="1946"/>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08" name="Rectangle 38"/>
                <p:cNvSpPr>
                  <a:spLocks noChangeArrowheads="1"/>
                </p:cNvSpPr>
                <p:nvPr/>
              </p:nvSpPr>
              <p:spPr bwMode="auto">
                <a:xfrm>
                  <a:off x="3835" y="194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09" name="Rectangle 39"/>
                <p:cNvSpPr>
                  <a:spLocks noChangeArrowheads="1"/>
                </p:cNvSpPr>
                <p:nvPr/>
              </p:nvSpPr>
              <p:spPr bwMode="auto">
                <a:xfrm>
                  <a:off x="4136" y="194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3" name="Group 40"/>
              <p:cNvGrpSpPr>
                <a:grpSpLocks/>
              </p:cNvGrpSpPr>
              <p:nvPr/>
            </p:nvGrpSpPr>
            <p:grpSpPr bwMode="auto">
              <a:xfrm>
                <a:off x="1599" y="2876"/>
                <a:ext cx="196" cy="15"/>
                <a:chOff x="3835" y="2003"/>
                <a:chExt cx="317" cy="28"/>
              </a:xfrm>
            </p:grpSpPr>
            <p:sp>
              <p:nvSpPr>
                <p:cNvPr id="15904" name="Rectangle 41"/>
                <p:cNvSpPr>
                  <a:spLocks noChangeArrowheads="1"/>
                </p:cNvSpPr>
                <p:nvPr/>
              </p:nvSpPr>
              <p:spPr bwMode="auto">
                <a:xfrm>
                  <a:off x="3835" y="2003"/>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05" name="Rectangle 42"/>
                <p:cNvSpPr>
                  <a:spLocks noChangeArrowheads="1"/>
                </p:cNvSpPr>
                <p:nvPr/>
              </p:nvSpPr>
              <p:spPr bwMode="auto">
                <a:xfrm>
                  <a:off x="3835" y="2003"/>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06" name="Rectangle 43"/>
                <p:cNvSpPr>
                  <a:spLocks noChangeArrowheads="1"/>
                </p:cNvSpPr>
                <p:nvPr/>
              </p:nvSpPr>
              <p:spPr bwMode="auto">
                <a:xfrm>
                  <a:off x="4136" y="2003"/>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4" name="Group 44"/>
              <p:cNvGrpSpPr>
                <a:grpSpLocks/>
              </p:cNvGrpSpPr>
              <p:nvPr/>
            </p:nvGrpSpPr>
            <p:grpSpPr bwMode="auto">
              <a:xfrm>
                <a:off x="1599" y="2906"/>
                <a:ext cx="196" cy="15"/>
                <a:chOff x="3835" y="2059"/>
                <a:chExt cx="317" cy="28"/>
              </a:xfrm>
            </p:grpSpPr>
            <p:sp>
              <p:nvSpPr>
                <p:cNvPr id="15901" name="Rectangle 45"/>
                <p:cNvSpPr>
                  <a:spLocks noChangeArrowheads="1"/>
                </p:cNvSpPr>
                <p:nvPr/>
              </p:nvSpPr>
              <p:spPr bwMode="auto">
                <a:xfrm>
                  <a:off x="3835" y="2059"/>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02" name="Rectangle 46"/>
                <p:cNvSpPr>
                  <a:spLocks noChangeArrowheads="1"/>
                </p:cNvSpPr>
                <p:nvPr/>
              </p:nvSpPr>
              <p:spPr bwMode="auto">
                <a:xfrm>
                  <a:off x="3835" y="205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03" name="Rectangle 47"/>
                <p:cNvSpPr>
                  <a:spLocks noChangeArrowheads="1"/>
                </p:cNvSpPr>
                <p:nvPr/>
              </p:nvSpPr>
              <p:spPr bwMode="auto">
                <a:xfrm>
                  <a:off x="4136" y="205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 name="Group 48"/>
            <p:cNvGrpSpPr>
              <a:grpSpLocks/>
            </p:cNvGrpSpPr>
            <p:nvPr/>
          </p:nvGrpSpPr>
          <p:grpSpPr bwMode="auto">
            <a:xfrm>
              <a:off x="1585" y="3303"/>
              <a:ext cx="224" cy="102"/>
              <a:chOff x="1585" y="3297"/>
              <a:chExt cx="224" cy="102"/>
            </a:xfrm>
          </p:grpSpPr>
          <p:sp>
            <p:nvSpPr>
              <p:cNvPr id="15884" name="Rectangle 49"/>
              <p:cNvSpPr>
                <a:spLocks noChangeArrowheads="1"/>
              </p:cNvSpPr>
              <p:nvPr/>
            </p:nvSpPr>
            <p:spPr bwMode="auto">
              <a:xfrm>
                <a:off x="1585" y="3297"/>
                <a:ext cx="224" cy="102"/>
              </a:xfrm>
              <a:prstGeom prst="rect">
                <a:avLst/>
              </a:prstGeom>
              <a:noFill/>
              <a:ln w="12700">
                <a:solidFill>
                  <a:schemeClr val="tx1"/>
                </a:solidFill>
                <a:miter lim="800000"/>
                <a:headEnd/>
                <a:tailEnd/>
              </a:ln>
            </p:spPr>
            <p:txBody>
              <a:bodyPr wrap="none" anchor="ctr"/>
              <a:lstStyle/>
              <a:p>
                <a:endParaRPr lang="en-US" dirty="0"/>
              </a:p>
            </p:txBody>
          </p:sp>
          <p:grpSp>
            <p:nvGrpSpPr>
              <p:cNvPr id="16" name="Group 50"/>
              <p:cNvGrpSpPr>
                <a:grpSpLocks/>
              </p:cNvGrpSpPr>
              <p:nvPr/>
            </p:nvGrpSpPr>
            <p:grpSpPr bwMode="auto">
              <a:xfrm>
                <a:off x="1599" y="3310"/>
                <a:ext cx="196" cy="15"/>
                <a:chOff x="3835" y="2807"/>
                <a:chExt cx="317" cy="28"/>
              </a:xfrm>
            </p:grpSpPr>
            <p:sp>
              <p:nvSpPr>
                <p:cNvPr id="15894" name="Rectangle 51"/>
                <p:cNvSpPr>
                  <a:spLocks noChangeArrowheads="1"/>
                </p:cNvSpPr>
                <p:nvPr/>
              </p:nvSpPr>
              <p:spPr bwMode="auto">
                <a:xfrm>
                  <a:off x="3835" y="2807"/>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95" name="Rectangle 52"/>
                <p:cNvSpPr>
                  <a:spLocks noChangeArrowheads="1"/>
                </p:cNvSpPr>
                <p:nvPr/>
              </p:nvSpPr>
              <p:spPr bwMode="auto">
                <a:xfrm>
                  <a:off x="3835" y="280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96" name="Rectangle 53"/>
                <p:cNvSpPr>
                  <a:spLocks noChangeArrowheads="1"/>
                </p:cNvSpPr>
                <p:nvPr/>
              </p:nvSpPr>
              <p:spPr bwMode="auto">
                <a:xfrm>
                  <a:off x="4136" y="280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7" name="Group 54"/>
              <p:cNvGrpSpPr>
                <a:grpSpLocks/>
              </p:cNvGrpSpPr>
              <p:nvPr/>
            </p:nvGrpSpPr>
            <p:grpSpPr bwMode="auto">
              <a:xfrm>
                <a:off x="1599" y="3340"/>
                <a:ext cx="196" cy="16"/>
                <a:chOff x="3835" y="2864"/>
                <a:chExt cx="317" cy="28"/>
              </a:xfrm>
            </p:grpSpPr>
            <p:sp>
              <p:nvSpPr>
                <p:cNvPr id="15891" name="Rectangle 55"/>
                <p:cNvSpPr>
                  <a:spLocks noChangeArrowheads="1"/>
                </p:cNvSpPr>
                <p:nvPr/>
              </p:nvSpPr>
              <p:spPr bwMode="auto">
                <a:xfrm>
                  <a:off x="3835" y="2864"/>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92" name="Rectangle 56"/>
                <p:cNvSpPr>
                  <a:spLocks noChangeArrowheads="1"/>
                </p:cNvSpPr>
                <p:nvPr/>
              </p:nvSpPr>
              <p:spPr bwMode="auto">
                <a:xfrm>
                  <a:off x="3835" y="286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93" name="Rectangle 57"/>
                <p:cNvSpPr>
                  <a:spLocks noChangeArrowheads="1"/>
                </p:cNvSpPr>
                <p:nvPr/>
              </p:nvSpPr>
              <p:spPr bwMode="auto">
                <a:xfrm>
                  <a:off x="4136" y="286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8" name="Group 58"/>
              <p:cNvGrpSpPr>
                <a:grpSpLocks/>
              </p:cNvGrpSpPr>
              <p:nvPr/>
            </p:nvGrpSpPr>
            <p:grpSpPr bwMode="auto">
              <a:xfrm>
                <a:off x="1599" y="3371"/>
                <a:ext cx="196" cy="15"/>
                <a:chOff x="3835" y="2920"/>
                <a:chExt cx="317" cy="28"/>
              </a:xfrm>
            </p:grpSpPr>
            <p:sp>
              <p:nvSpPr>
                <p:cNvPr id="15888" name="Rectangle 59"/>
                <p:cNvSpPr>
                  <a:spLocks noChangeArrowheads="1"/>
                </p:cNvSpPr>
                <p:nvPr/>
              </p:nvSpPr>
              <p:spPr bwMode="auto">
                <a:xfrm>
                  <a:off x="3835" y="2920"/>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89" name="Rectangle 60"/>
                <p:cNvSpPr>
                  <a:spLocks noChangeArrowheads="1"/>
                </p:cNvSpPr>
                <p:nvPr/>
              </p:nvSpPr>
              <p:spPr bwMode="auto">
                <a:xfrm>
                  <a:off x="3835" y="292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90" name="Rectangle 61"/>
                <p:cNvSpPr>
                  <a:spLocks noChangeArrowheads="1"/>
                </p:cNvSpPr>
                <p:nvPr/>
              </p:nvSpPr>
              <p:spPr bwMode="auto">
                <a:xfrm>
                  <a:off x="4136" y="292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sp>
          <p:nvSpPr>
            <p:cNvPr id="15745" name="Line 62"/>
            <p:cNvSpPr>
              <a:spLocks noChangeShapeType="1"/>
            </p:cNvSpPr>
            <p:nvPr/>
          </p:nvSpPr>
          <p:spPr bwMode="auto">
            <a:xfrm flipV="1">
              <a:off x="1058" y="3363"/>
              <a:ext cx="0" cy="136"/>
            </a:xfrm>
            <a:prstGeom prst="line">
              <a:avLst/>
            </a:prstGeom>
            <a:noFill/>
            <a:ln w="12700">
              <a:solidFill>
                <a:schemeClr val="tx1"/>
              </a:solidFill>
              <a:round/>
              <a:headEnd/>
              <a:tailEnd/>
            </a:ln>
          </p:spPr>
          <p:txBody>
            <a:bodyPr wrap="none" anchor="ctr"/>
            <a:lstStyle/>
            <a:p>
              <a:endParaRPr lang="en-US" dirty="0"/>
            </a:p>
          </p:txBody>
        </p:sp>
        <p:sp>
          <p:nvSpPr>
            <p:cNvPr id="15746" name="Arc 63"/>
            <p:cNvSpPr>
              <a:spLocks/>
            </p:cNvSpPr>
            <p:nvPr/>
          </p:nvSpPr>
          <p:spPr bwMode="auto">
            <a:xfrm>
              <a:off x="1058" y="3386"/>
              <a:ext cx="126"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87" y="0"/>
                    <a:pt x="21541" y="9606"/>
                    <a:pt x="21599" y="21494"/>
                  </a:cubicBezTo>
                </a:path>
                <a:path w="21600" h="21600" stroke="0" extrusionOk="0">
                  <a:moveTo>
                    <a:pt x="-1" y="0"/>
                  </a:moveTo>
                  <a:cubicBezTo>
                    <a:pt x="11887" y="0"/>
                    <a:pt x="21541" y="9606"/>
                    <a:pt x="21599" y="21494"/>
                  </a:cubicBezTo>
                  <a:lnTo>
                    <a:pt x="0" y="21600"/>
                  </a:lnTo>
                  <a:close/>
                </a:path>
              </a:pathLst>
            </a:custGeom>
            <a:noFill/>
            <a:ln w="12700" cap="rnd">
              <a:solidFill>
                <a:schemeClr val="tx1"/>
              </a:solidFill>
              <a:round/>
              <a:headEnd/>
              <a:tailEnd/>
            </a:ln>
          </p:spPr>
          <p:txBody>
            <a:bodyPr wrap="none" anchor="ctr"/>
            <a:lstStyle/>
            <a:p>
              <a:endParaRPr lang="en-US" dirty="0"/>
            </a:p>
          </p:txBody>
        </p:sp>
        <p:sp>
          <p:nvSpPr>
            <p:cNvPr id="15747" name="Line 64"/>
            <p:cNvSpPr>
              <a:spLocks noChangeShapeType="1"/>
            </p:cNvSpPr>
            <p:nvPr/>
          </p:nvSpPr>
          <p:spPr bwMode="auto">
            <a:xfrm>
              <a:off x="1063" y="3496"/>
              <a:ext cx="119" cy="0"/>
            </a:xfrm>
            <a:prstGeom prst="line">
              <a:avLst/>
            </a:prstGeom>
            <a:noFill/>
            <a:ln w="25400">
              <a:solidFill>
                <a:schemeClr val="bg2"/>
              </a:solidFill>
              <a:round/>
              <a:headEnd/>
              <a:tailEnd/>
            </a:ln>
          </p:spPr>
          <p:txBody>
            <a:bodyPr wrap="none" anchor="ctr"/>
            <a:lstStyle/>
            <a:p>
              <a:endParaRPr lang="en-US" dirty="0"/>
            </a:p>
          </p:txBody>
        </p:sp>
        <p:grpSp>
          <p:nvGrpSpPr>
            <p:cNvPr id="19" name="Group 65"/>
            <p:cNvGrpSpPr>
              <a:grpSpLocks/>
            </p:cNvGrpSpPr>
            <p:nvPr/>
          </p:nvGrpSpPr>
          <p:grpSpPr bwMode="auto">
            <a:xfrm>
              <a:off x="1149" y="3427"/>
              <a:ext cx="164" cy="144"/>
              <a:chOff x="1149" y="3421"/>
              <a:chExt cx="164" cy="144"/>
            </a:xfrm>
          </p:grpSpPr>
          <p:sp>
            <p:nvSpPr>
              <p:cNvPr id="15880" name="Rectangle 66"/>
              <p:cNvSpPr>
                <a:spLocks noChangeArrowheads="1"/>
              </p:cNvSpPr>
              <p:nvPr/>
            </p:nvSpPr>
            <p:spPr bwMode="auto">
              <a:xfrm>
                <a:off x="1149" y="3421"/>
                <a:ext cx="164" cy="144"/>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20" name="Group 67"/>
              <p:cNvGrpSpPr>
                <a:grpSpLocks/>
              </p:cNvGrpSpPr>
              <p:nvPr/>
            </p:nvGrpSpPr>
            <p:grpSpPr bwMode="auto">
              <a:xfrm>
                <a:off x="1196" y="3439"/>
                <a:ext cx="7" cy="37"/>
                <a:chOff x="3183" y="3046"/>
                <a:chExt cx="11" cy="70"/>
              </a:xfrm>
            </p:grpSpPr>
            <p:sp>
              <p:nvSpPr>
                <p:cNvPr id="15882" name="Line 68"/>
                <p:cNvSpPr>
                  <a:spLocks noChangeShapeType="1"/>
                </p:cNvSpPr>
                <p:nvPr/>
              </p:nvSpPr>
              <p:spPr bwMode="auto">
                <a:xfrm>
                  <a:off x="3183" y="3046"/>
                  <a:ext cx="0" cy="70"/>
                </a:xfrm>
                <a:prstGeom prst="line">
                  <a:avLst/>
                </a:prstGeom>
                <a:noFill/>
                <a:ln w="12700">
                  <a:solidFill>
                    <a:schemeClr val="tx1"/>
                  </a:solidFill>
                  <a:round/>
                  <a:headEnd/>
                  <a:tailEnd/>
                </a:ln>
              </p:spPr>
              <p:txBody>
                <a:bodyPr wrap="none" anchor="ctr"/>
                <a:lstStyle/>
                <a:p>
                  <a:endParaRPr lang="en-US" dirty="0"/>
                </a:p>
              </p:txBody>
            </p:sp>
            <p:sp>
              <p:nvSpPr>
                <p:cNvPr id="15883" name="Line 69"/>
                <p:cNvSpPr>
                  <a:spLocks noChangeShapeType="1"/>
                </p:cNvSpPr>
                <p:nvPr/>
              </p:nvSpPr>
              <p:spPr bwMode="auto">
                <a:xfrm>
                  <a:off x="3194" y="3046"/>
                  <a:ext cx="0" cy="70"/>
                </a:xfrm>
                <a:prstGeom prst="line">
                  <a:avLst/>
                </a:prstGeom>
                <a:noFill/>
                <a:ln w="12700">
                  <a:solidFill>
                    <a:schemeClr val="tx1"/>
                  </a:solidFill>
                  <a:round/>
                  <a:headEnd/>
                  <a:tailEnd/>
                </a:ln>
              </p:spPr>
              <p:txBody>
                <a:bodyPr wrap="none" anchor="ctr"/>
                <a:lstStyle/>
                <a:p>
                  <a:endParaRPr lang="en-US" dirty="0"/>
                </a:p>
              </p:txBody>
            </p:sp>
          </p:grpSp>
        </p:grpSp>
        <p:grpSp>
          <p:nvGrpSpPr>
            <p:cNvPr id="21" name="Group 70"/>
            <p:cNvGrpSpPr>
              <a:grpSpLocks/>
            </p:cNvGrpSpPr>
            <p:nvPr/>
          </p:nvGrpSpPr>
          <p:grpSpPr bwMode="auto">
            <a:xfrm>
              <a:off x="1191" y="3427"/>
              <a:ext cx="165" cy="144"/>
              <a:chOff x="1191" y="3421"/>
              <a:chExt cx="165" cy="144"/>
            </a:xfrm>
          </p:grpSpPr>
          <p:sp>
            <p:nvSpPr>
              <p:cNvPr id="15876" name="Rectangle 71"/>
              <p:cNvSpPr>
                <a:spLocks noChangeArrowheads="1"/>
              </p:cNvSpPr>
              <p:nvPr/>
            </p:nvSpPr>
            <p:spPr bwMode="auto">
              <a:xfrm>
                <a:off x="1191" y="3421"/>
                <a:ext cx="165" cy="144"/>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22" name="Group 72"/>
              <p:cNvGrpSpPr>
                <a:grpSpLocks/>
              </p:cNvGrpSpPr>
              <p:nvPr/>
            </p:nvGrpSpPr>
            <p:grpSpPr bwMode="auto">
              <a:xfrm>
                <a:off x="1238" y="3439"/>
                <a:ext cx="7" cy="38"/>
                <a:chOff x="3252" y="3046"/>
                <a:chExt cx="11" cy="70"/>
              </a:xfrm>
            </p:grpSpPr>
            <p:sp>
              <p:nvSpPr>
                <p:cNvPr id="15878" name="Line 73"/>
                <p:cNvSpPr>
                  <a:spLocks noChangeShapeType="1"/>
                </p:cNvSpPr>
                <p:nvPr/>
              </p:nvSpPr>
              <p:spPr bwMode="auto">
                <a:xfrm>
                  <a:off x="3252" y="3046"/>
                  <a:ext cx="0" cy="70"/>
                </a:xfrm>
                <a:prstGeom prst="line">
                  <a:avLst/>
                </a:prstGeom>
                <a:noFill/>
                <a:ln w="12700">
                  <a:solidFill>
                    <a:schemeClr val="tx1"/>
                  </a:solidFill>
                  <a:round/>
                  <a:headEnd/>
                  <a:tailEnd/>
                </a:ln>
              </p:spPr>
              <p:txBody>
                <a:bodyPr wrap="none" anchor="ctr"/>
                <a:lstStyle/>
                <a:p>
                  <a:endParaRPr lang="en-US" dirty="0"/>
                </a:p>
              </p:txBody>
            </p:sp>
            <p:sp>
              <p:nvSpPr>
                <p:cNvPr id="15879" name="Line 74"/>
                <p:cNvSpPr>
                  <a:spLocks noChangeShapeType="1"/>
                </p:cNvSpPr>
                <p:nvPr/>
              </p:nvSpPr>
              <p:spPr bwMode="auto">
                <a:xfrm>
                  <a:off x="3263" y="3046"/>
                  <a:ext cx="0" cy="70"/>
                </a:xfrm>
                <a:prstGeom prst="line">
                  <a:avLst/>
                </a:prstGeom>
                <a:noFill/>
                <a:ln w="12700">
                  <a:solidFill>
                    <a:schemeClr val="tx1"/>
                  </a:solidFill>
                  <a:round/>
                  <a:headEnd/>
                  <a:tailEnd/>
                </a:ln>
              </p:spPr>
              <p:txBody>
                <a:bodyPr wrap="none" anchor="ctr"/>
                <a:lstStyle/>
                <a:p>
                  <a:endParaRPr lang="en-US" dirty="0"/>
                </a:p>
              </p:txBody>
            </p:sp>
          </p:grpSp>
        </p:grpSp>
        <p:sp>
          <p:nvSpPr>
            <p:cNvPr id="15750" name="Arc 75"/>
            <p:cNvSpPr>
              <a:spLocks/>
            </p:cNvSpPr>
            <p:nvPr/>
          </p:nvSpPr>
          <p:spPr bwMode="auto">
            <a:xfrm>
              <a:off x="911" y="3403"/>
              <a:ext cx="276" cy="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dash"/>
              <a:round/>
              <a:headEnd/>
              <a:tailEnd/>
            </a:ln>
          </p:spPr>
          <p:txBody>
            <a:bodyPr wrap="none" anchor="ctr"/>
            <a:lstStyle/>
            <a:p>
              <a:endParaRPr lang="en-US" dirty="0"/>
            </a:p>
          </p:txBody>
        </p:sp>
        <p:sp>
          <p:nvSpPr>
            <p:cNvPr id="15751" name="Arc 76"/>
            <p:cNvSpPr>
              <a:spLocks/>
            </p:cNvSpPr>
            <p:nvPr/>
          </p:nvSpPr>
          <p:spPr bwMode="auto">
            <a:xfrm>
              <a:off x="1251" y="3403"/>
              <a:ext cx="83" cy="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sysDot"/>
              <a:round/>
              <a:headEnd/>
              <a:tailEnd/>
            </a:ln>
          </p:spPr>
          <p:txBody>
            <a:bodyPr wrap="none" anchor="ctr"/>
            <a:lstStyle/>
            <a:p>
              <a:endParaRPr lang="en-US" dirty="0"/>
            </a:p>
          </p:txBody>
        </p:sp>
        <p:grpSp>
          <p:nvGrpSpPr>
            <p:cNvPr id="23" name="Group 77"/>
            <p:cNvGrpSpPr>
              <a:grpSpLocks/>
            </p:cNvGrpSpPr>
            <p:nvPr/>
          </p:nvGrpSpPr>
          <p:grpSpPr bwMode="auto">
            <a:xfrm>
              <a:off x="413" y="2838"/>
              <a:ext cx="225" cy="103"/>
              <a:chOff x="413" y="2832"/>
              <a:chExt cx="225" cy="103"/>
            </a:xfrm>
          </p:grpSpPr>
          <p:sp>
            <p:nvSpPr>
              <p:cNvPr id="15866" name="Rectangle 78"/>
              <p:cNvSpPr>
                <a:spLocks noChangeArrowheads="1"/>
              </p:cNvSpPr>
              <p:nvPr/>
            </p:nvSpPr>
            <p:spPr bwMode="auto">
              <a:xfrm>
                <a:off x="413" y="2832"/>
                <a:ext cx="225" cy="103"/>
              </a:xfrm>
              <a:prstGeom prst="rect">
                <a:avLst/>
              </a:prstGeom>
              <a:noFill/>
              <a:ln w="12700">
                <a:solidFill>
                  <a:schemeClr val="tx1"/>
                </a:solidFill>
                <a:miter lim="800000"/>
                <a:headEnd/>
                <a:tailEnd/>
              </a:ln>
            </p:spPr>
            <p:txBody>
              <a:bodyPr wrap="none" anchor="ctr"/>
              <a:lstStyle/>
              <a:p>
                <a:endParaRPr lang="en-US" dirty="0"/>
              </a:p>
            </p:txBody>
          </p:sp>
          <p:sp>
            <p:nvSpPr>
              <p:cNvPr id="15867" name="Rectangle 79"/>
              <p:cNvSpPr>
                <a:spLocks noChangeArrowheads="1"/>
              </p:cNvSpPr>
              <p:nvPr/>
            </p:nvSpPr>
            <p:spPr bwMode="auto">
              <a:xfrm>
                <a:off x="428" y="2876"/>
                <a:ext cx="187"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68" name="Rectangle 80"/>
              <p:cNvSpPr>
                <a:spLocks noChangeArrowheads="1"/>
              </p:cNvSpPr>
              <p:nvPr/>
            </p:nvSpPr>
            <p:spPr bwMode="auto">
              <a:xfrm>
                <a:off x="428" y="2876"/>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9" name="Rectangle 81"/>
              <p:cNvSpPr>
                <a:spLocks noChangeArrowheads="1"/>
              </p:cNvSpPr>
              <p:nvPr/>
            </p:nvSpPr>
            <p:spPr bwMode="auto">
              <a:xfrm>
                <a:off x="615" y="2876"/>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0" name="Rectangle 82"/>
              <p:cNvSpPr>
                <a:spLocks noChangeArrowheads="1"/>
              </p:cNvSpPr>
              <p:nvPr/>
            </p:nvSpPr>
            <p:spPr bwMode="auto">
              <a:xfrm>
                <a:off x="427" y="2845"/>
                <a:ext cx="187"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71" name="Rectangle 83"/>
              <p:cNvSpPr>
                <a:spLocks noChangeArrowheads="1"/>
              </p:cNvSpPr>
              <p:nvPr/>
            </p:nvSpPr>
            <p:spPr bwMode="auto">
              <a:xfrm>
                <a:off x="427" y="2845"/>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2" name="Rectangle 84"/>
              <p:cNvSpPr>
                <a:spLocks noChangeArrowheads="1"/>
              </p:cNvSpPr>
              <p:nvPr/>
            </p:nvSpPr>
            <p:spPr bwMode="auto">
              <a:xfrm>
                <a:off x="614" y="2845"/>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3" name="Rectangle 85"/>
              <p:cNvSpPr>
                <a:spLocks noChangeArrowheads="1"/>
              </p:cNvSpPr>
              <p:nvPr/>
            </p:nvSpPr>
            <p:spPr bwMode="auto">
              <a:xfrm>
                <a:off x="427" y="2907"/>
                <a:ext cx="187"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74" name="Rectangle 86"/>
              <p:cNvSpPr>
                <a:spLocks noChangeArrowheads="1"/>
              </p:cNvSpPr>
              <p:nvPr/>
            </p:nvSpPr>
            <p:spPr bwMode="auto">
              <a:xfrm>
                <a:off x="427" y="2907"/>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5" name="Rectangle 87"/>
              <p:cNvSpPr>
                <a:spLocks noChangeArrowheads="1"/>
              </p:cNvSpPr>
              <p:nvPr/>
            </p:nvSpPr>
            <p:spPr bwMode="auto">
              <a:xfrm>
                <a:off x="613" y="2907"/>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4" name="Group 88"/>
            <p:cNvGrpSpPr>
              <a:grpSpLocks/>
            </p:cNvGrpSpPr>
            <p:nvPr/>
          </p:nvGrpSpPr>
          <p:grpSpPr bwMode="auto">
            <a:xfrm>
              <a:off x="413" y="3303"/>
              <a:ext cx="224" cy="102"/>
              <a:chOff x="413" y="3297"/>
              <a:chExt cx="224" cy="102"/>
            </a:xfrm>
          </p:grpSpPr>
          <p:sp>
            <p:nvSpPr>
              <p:cNvPr id="15856" name="Rectangle 89"/>
              <p:cNvSpPr>
                <a:spLocks noChangeArrowheads="1"/>
              </p:cNvSpPr>
              <p:nvPr/>
            </p:nvSpPr>
            <p:spPr bwMode="auto">
              <a:xfrm>
                <a:off x="413" y="3297"/>
                <a:ext cx="224" cy="102"/>
              </a:xfrm>
              <a:prstGeom prst="rect">
                <a:avLst/>
              </a:prstGeom>
              <a:noFill/>
              <a:ln w="12700">
                <a:solidFill>
                  <a:schemeClr val="tx1"/>
                </a:solidFill>
                <a:miter lim="800000"/>
                <a:headEnd/>
                <a:tailEnd/>
              </a:ln>
            </p:spPr>
            <p:txBody>
              <a:bodyPr wrap="none" anchor="ctr"/>
              <a:lstStyle/>
              <a:p>
                <a:endParaRPr lang="en-US" dirty="0"/>
              </a:p>
            </p:txBody>
          </p:sp>
          <p:sp>
            <p:nvSpPr>
              <p:cNvPr id="15857" name="Rectangle 90"/>
              <p:cNvSpPr>
                <a:spLocks noChangeArrowheads="1"/>
              </p:cNvSpPr>
              <p:nvPr/>
            </p:nvSpPr>
            <p:spPr bwMode="auto">
              <a:xfrm>
                <a:off x="428" y="3340"/>
                <a:ext cx="186"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58" name="Rectangle 91"/>
              <p:cNvSpPr>
                <a:spLocks noChangeArrowheads="1"/>
              </p:cNvSpPr>
              <p:nvPr/>
            </p:nvSpPr>
            <p:spPr bwMode="auto">
              <a:xfrm>
                <a:off x="428" y="3340"/>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9" name="Rectangle 92"/>
              <p:cNvSpPr>
                <a:spLocks noChangeArrowheads="1"/>
              </p:cNvSpPr>
              <p:nvPr/>
            </p:nvSpPr>
            <p:spPr bwMode="auto">
              <a:xfrm>
                <a:off x="614" y="3340"/>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0" name="Rectangle 93"/>
              <p:cNvSpPr>
                <a:spLocks noChangeArrowheads="1"/>
              </p:cNvSpPr>
              <p:nvPr/>
            </p:nvSpPr>
            <p:spPr bwMode="auto">
              <a:xfrm>
                <a:off x="427" y="3310"/>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61" name="Rectangle 94"/>
              <p:cNvSpPr>
                <a:spLocks noChangeArrowheads="1"/>
              </p:cNvSpPr>
              <p:nvPr/>
            </p:nvSpPr>
            <p:spPr bwMode="auto">
              <a:xfrm>
                <a:off x="427" y="3310"/>
                <a:ext cx="9"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2" name="Rectangle 95"/>
              <p:cNvSpPr>
                <a:spLocks noChangeArrowheads="1"/>
              </p:cNvSpPr>
              <p:nvPr/>
            </p:nvSpPr>
            <p:spPr bwMode="auto">
              <a:xfrm>
                <a:off x="612" y="3310"/>
                <a:ext cx="10"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3" name="Rectangle 96"/>
              <p:cNvSpPr>
                <a:spLocks noChangeArrowheads="1"/>
              </p:cNvSpPr>
              <p:nvPr/>
            </p:nvSpPr>
            <p:spPr bwMode="auto">
              <a:xfrm>
                <a:off x="427" y="3371"/>
                <a:ext cx="185"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64" name="Rectangle 97"/>
              <p:cNvSpPr>
                <a:spLocks noChangeArrowheads="1"/>
              </p:cNvSpPr>
              <p:nvPr/>
            </p:nvSpPr>
            <p:spPr bwMode="auto">
              <a:xfrm>
                <a:off x="427" y="3371"/>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5" name="Rectangle 98"/>
              <p:cNvSpPr>
                <a:spLocks noChangeArrowheads="1"/>
              </p:cNvSpPr>
              <p:nvPr/>
            </p:nvSpPr>
            <p:spPr bwMode="auto">
              <a:xfrm>
                <a:off x="612" y="3371"/>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5" name="Group 99"/>
            <p:cNvGrpSpPr>
              <a:grpSpLocks/>
            </p:cNvGrpSpPr>
            <p:nvPr/>
          </p:nvGrpSpPr>
          <p:grpSpPr bwMode="auto">
            <a:xfrm>
              <a:off x="1187" y="2838"/>
              <a:ext cx="225" cy="102"/>
              <a:chOff x="1187" y="2832"/>
              <a:chExt cx="225" cy="102"/>
            </a:xfrm>
          </p:grpSpPr>
          <p:sp>
            <p:nvSpPr>
              <p:cNvPr id="15846" name="Rectangle 100"/>
              <p:cNvSpPr>
                <a:spLocks noChangeArrowheads="1"/>
              </p:cNvSpPr>
              <p:nvPr/>
            </p:nvSpPr>
            <p:spPr bwMode="auto">
              <a:xfrm>
                <a:off x="1187" y="2832"/>
                <a:ext cx="225" cy="102"/>
              </a:xfrm>
              <a:prstGeom prst="rect">
                <a:avLst/>
              </a:prstGeom>
              <a:noFill/>
              <a:ln w="12700">
                <a:solidFill>
                  <a:schemeClr val="tx1"/>
                </a:solidFill>
                <a:miter lim="800000"/>
                <a:headEnd/>
                <a:tailEnd/>
              </a:ln>
            </p:spPr>
            <p:txBody>
              <a:bodyPr wrap="none" anchor="ctr"/>
              <a:lstStyle/>
              <a:p>
                <a:endParaRPr lang="en-US" dirty="0"/>
              </a:p>
            </p:txBody>
          </p:sp>
          <p:sp>
            <p:nvSpPr>
              <p:cNvPr id="15847" name="Rectangle 101"/>
              <p:cNvSpPr>
                <a:spLocks noChangeArrowheads="1"/>
              </p:cNvSpPr>
              <p:nvPr/>
            </p:nvSpPr>
            <p:spPr bwMode="auto">
              <a:xfrm>
                <a:off x="1203" y="2875"/>
                <a:ext cx="186"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48" name="Rectangle 102"/>
              <p:cNvSpPr>
                <a:spLocks noChangeArrowheads="1"/>
              </p:cNvSpPr>
              <p:nvPr/>
            </p:nvSpPr>
            <p:spPr bwMode="auto">
              <a:xfrm>
                <a:off x="1203" y="2875"/>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9" name="Rectangle 103"/>
              <p:cNvSpPr>
                <a:spLocks noChangeArrowheads="1"/>
              </p:cNvSpPr>
              <p:nvPr/>
            </p:nvSpPr>
            <p:spPr bwMode="auto">
              <a:xfrm>
                <a:off x="1389" y="2875"/>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0" name="Rectangle 104"/>
              <p:cNvSpPr>
                <a:spLocks noChangeArrowheads="1"/>
              </p:cNvSpPr>
              <p:nvPr/>
            </p:nvSpPr>
            <p:spPr bwMode="auto">
              <a:xfrm>
                <a:off x="1201" y="2845"/>
                <a:ext cx="187"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51" name="Rectangle 105"/>
              <p:cNvSpPr>
                <a:spLocks noChangeArrowheads="1"/>
              </p:cNvSpPr>
              <p:nvPr/>
            </p:nvSpPr>
            <p:spPr bwMode="auto">
              <a:xfrm>
                <a:off x="1201" y="2845"/>
                <a:ext cx="10"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2" name="Rectangle 106"/>
              <p:cNvSpPr>
                <a:spLocks noChangeArrowheads="1"/>
              </p:cNvSpPr>
              <p:nvPr/>
            </p:nvSpPr>
            <p:spPr bwMode="auto">
              <a:xfrm>
                <a:off x="1387" y="2845"/>
                <a:ext cx="10"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3" name="Rectangle 107"/>
              <p:cNvSpPr>
                <a:spLocks noChangeArrowheads="1"/>
              </p:cNvSpPr>
              <p:nvPr/>
            </p:nvSpPr>
            <p:spPr bwMode="auto">
              <a:xfrm>
                <a:off x="1201" y="2906"/>
                <a:ext cx="186"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54" name="Rectangle 108"/>
              <p:cNvSpPr>
                <a:spLocks noChangeArrowheads="1"/>
              </p:cNvSpPr>
              <p:nvPr/>
            </p:nvSpPr>
            <p:spPr bwMode="auto">
              <a:xfrm>
                <a:off x="1201" y="2906"/>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5" name="Rectangle 109"/>
              <p:cNvSpPr>
                <a:spLocks noChangeArrowheads="1"/>
              </p:cNvSpPr>
              <p:nvPr/>
            </p:nvSpPr>
            <p:spPr bwMode="auto">
              <a:xfrm>
                <a:off x="1387" y="2906"/>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6" name="Group 110"/>
            <p:cNvGrpSpPr>
              <a:grpSpLocks/>
            </p:cNvGrpSpPr>
            <p:nvPr/>
          </p:nvGrpSpPr>
          <p:grpSpPr bwMode="auto">
            <a:xfrm>
              <a:off x="1186" y="3302"/>
              <a:ext cx="224" cy="102"/>
              <a:chOff x="1186" y="3296"/>
              <a:chExt cx="224" cy="102"/>
            </a:xfrm>
          </p:grpSpPr>
          <p:sp>
            <p:nvSpPr>
              <p:cNvPr id="15836" name="Rectangle 111"/>
              <p:cNvSpPr>
                <a:spLocks noChangeArrowheads="1"/>
              </p:cNvSpPr>
              <p:nvPr/>
            </p:nvSpPr>
            <p:spPr bwMode="auto">
              <a:xfrm>
                <a:off x="1186" y="3296"/>
                <a:ext cx="224" cy="102"/>
              </a:xfrm>
              <a:prstGeom prst="rect">
                <a:avLst/>
              </a:prstGeom>
              <a:noFill/>
              <a:ln w="12700">
                <a:solidFill>
                  <a:schemeClr val="tx1"/>
                </a:solidFill>
                <a:miter lim="800000"/>
                <a:headEnd/>
                <a:tailEnd/>
              </a:ln>
            </p:spPr>
            <p:txBody>
              <a:bodyPr wrap="none" anchor="ctr"/>
              <a:lstStyle/>
              <a:p>
                <a:endParaRPr lang="en-US" dirty="0"/>
              </a:p>
            </p:txBody>
          </p:sp>
          <p:sp>
            <p:nvSpPr>
              <p:cNvPr id="15837" name="Rectangle 112"/>
              <p:cNvSpPr>
                <a:spLocks noChangeArrowheads="1"/>
              </p:cNvSpPr>
              <p:nvPr/>
            </p:nvSpPr>
            <p:spPr bwMode="auto">
              <a:xfrm>
                <a:off x="1201" y="3339"/>
                <a:ext cx="186" cy="17"/>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38" name="Rectangle 113"/>
              <p:cNvSpPr>
                <a:spLocks noChangeArrowheads="1"/>
              </p:cNvSpPr>
              <p:nvPr/>
            </p:nvSpPr>
            <p:spPr bwMode="auto">
              <a:xfrm>
                <a:off x="1201" y="3339"/>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9" name="Rectangle 114"/>
              <p:cNvSpPr>
                <a:spLocks noChangeArrowheads="1"/>
              </p:cNvSpPr>
              <p:nvPr/>
            </p:nvSpPr>
            <p:spPr bwMode="auto">
              <a:xfrm>
                <a:off x="1387" y="3339"/>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0" name="Rectangle 115"/>
              <p:cNvSpPr>
                <a:spLocks noChangeArrowheads="1"/>
              </p:cNvSpPr>
              <p:nvPr/>
            </p:nvSpPr>
            <p:spPr bwMode="auto">
              <a:xfrm>
                <a:off x="1200" y="3309"/>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41" name="Rectangle 116"/>
              <p:cNvSpPr>
                <a:spLocks noChangeArrowheads="1"/>
              </p:cNvSpPr>
              <p:nvPr/>
            </p:nvSpPr>
            <p:spPr bwMode="auto">
              <a:xfrm>
                <a:off x="1200" y="3309"/>
                <a:ext cx="9"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2" name="Rectangle 117"/>
              <p:cNvSpPr>
                <a:spLocks noChangeArrowheads="1"/>
              </p:cNvSpPr>
              <p:nvPr/>
            </p:nvSpPr>
            <p:spPr bwMode="auto">
              <a:xfrm>
                <a:off x="1386" y="3309"/>
                <a:ext cx="9"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3" name="Rectangle 118"/>
              <p:cNvSpPr>
                <a:spLocks noChangeArrowheads="1"/>
              </p:cNvSpPr>
              <p:nvPr/>
            </p:nvSpPr>
            <p:spPr bwMode="auto">
              <a:xfrm>
                <a:off x="1200" y="3371"/>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44" name="Rectangle 119"/>
              <p:cNvSpPr>
                <a:spLocks noChangeArrowheads="1"/>
              </p:cNvSpPr>
              <p:nvPr/>
            </p:nvSpPr>
            <p:spPr bwMode="auto">
              <a:xfrm>
                <a:off x="1200" y="3371"/>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5" name="Rectangle 120"/>
              <p:cNvSpPr>
                <a:spLocks noChangeArrowheads="1"/>
              </p:cNvSpPr>
              <p:nvPr/>
            </p:nvSpPr>
            <p:spPr bwMode="auto">
              <a:xfrm>
                <a:off x="1385" y="3371"/>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7" name="Group 121"/>
            <p:cNvGrpSpPr>
              <a:grpSpLocks/>
            </p:cNvGrpSpPr>
            <p:nvPr/>
          </p:nvGrpSpPr>
          <p:grpSpPr bwMode="auto">
            <a:xfrm>
              <a:off x="811" y="3070"/>
              <a:ext cx="225" cy="103"/>
              <a:chOff x="811" y="3064"/>
              <a:chExt cx="225" cy="103"/>
            </a:xfrm>
          </p:grpSpPr>
          <p:sp>
            <p:nvSpPr>
              <p:cNvPr id="15826" name="Rectangle 122"/>
              <p:cNvSpPr>
                <a:spLocks noChangeArrowheads="1"/>
              </p:cNvSpPr>
              <p:nvPr/>
            </p:nvSpPr>
            <p:spPr bwMode="auto">
              <a:xfrm>
                <a:off x="811" y="3064"/>
                <a:ext cx="225" cy="103"/>
              </a:xfrm>
              <a:prstGeom prst="rect">
                <a:avLst/>
              </a:prstGeom>
              <a:noFill/>
              <a:ln w="12700">
                <a:solidFill>
                  <a:schemeClr val="tx1"/>
                </a:solidFill>
                <a:miter lim="800000"/>
                <a:headEnd/>
                <a:tailEnd/>
              </a:ln>
            </p:spPr>
            <p:txBody>
              <a:bodyPr wrap="none" anchor="ctr"/>
              <a:lstStyle/>
              <a:p>
                <a:endParaRPr lang="en-US" dirty="0"/>
              </a:p>
            </p:txBody>
          </p:sp>
          <p:sp>
            <p:nvSpPr>
              <p:cNvPr id="15827" name="Rectangle 123"/>
              <p:cNvSpPr>
                <a:spLocks noChangeArrowheads="1"/>
              </p:cNvSpPr>
              <p:nvPr/>
            </p:nvSpPr>
            <p:spPr bwMode="auto">
              <a:xfrm>
                <a:off x="827" y="3108"/>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28" name="Rectangle 124"/>
              <p:cNvSpPr>
                <a:spLocks noChangeArrowheads="1"/>
              </p:cNvSpPr>
              <p:nvPr/>
            </p:nvSpPr>
            <p:spPr bwMode="auto">
              <a:xfrm>
                <a:off x="826" y="3108"/>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29" name="Rectangle 125"/>
              <p:cNvSpPr>
                <a:spLocks noChangeArrowheads="1"/>
              </p:cNvSpPr>
              <p:nvPr/>
            </p:nvSpPr>
            <p:spPr bwMode="auto">
              <a:xfrm>
                <a:off x="1012" y="3108"/>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0" name="Rectangle 126"/>
              <p:cNvSpPr>
                <a:spLocks noChangeArrowheads="1"/>
              </p:cNvSpPr>
              <p:nvPr/>
            </p:nvSpPr>
            <p:spPr bwMode="auto">
              <a:xfrm>
                <a:off x="826" y="3077"/>
                <a:ext cx="185"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31" name="Rectangle 127"/>
              <p:cNvSpPr>
                <a:spLocks noChangeArrowheads="1"/>
              </p:cNvSpPr>
              <p:nvPr/>
            </p:nvSpPr>
            <p:spPr bwMode="auto">
              <a:xfrm>
                <a:off x="825"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2" name="Rectangle 128"/>
              <p:cNvSpPr>
                <a:spLocks noChangeArrowheads="1"/>
              </p:cNvSpPr>
              <p:nvPr/>
            </p:nvSpPr>
            <p:spPr bwMode="auto">
              <a:xfrm>
                <a:off x="1011"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3" name="Rectangle 129"/>
              <p:cNvSpPr>
                <a:spLocks noChangeArrowheads="1"/>
              </p:cNvSpPr>
              <p:nvPr/>
            </p:nvSpPr>
            <p:spPr bwMode="auto">
              <a:xfrm>
                <a:off x="825" y="3138"/>
                <a:ext cx="186" cy="17"/>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34" name="Rectangle 130"/>
              <p:cNvSpPr>
                <a:spLocks noChangeArrowheads="1"/>
              </p:cNvSpPr>
              <p:nvPr/>
            </p:nvSpPr>
            <p:spPr bwMode="auto">
              <a:xfrm>
                <a:off x="825" y="3138"/>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5" name="Rectangle 131"/>
              <p:cNvSpPr>
                <a:spLocks noChangeArrowheads="1"/>
              </p:cNvSpPr>
              <p:nvPr/>
            </p:nvSpPr>
            <p:spPr bwMode="auto">
              <a:xfrm>
                <a:off x="1011" y="3138"/>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8" name="Group 132"/>
            <p:cNvGrpSpPr>
              <a:grpSpLocks/>
            </p:cNvGrpSpPr>
            <p:nvPr/>
          </p:nvGrpSpPr>
          <p:grpSpPr bwMode="auto">
            <a:xfrm>
              <a:off x="413" y="3070"/>
              <a:ext cx="225" cy="104"/>
              <a:chOff x="413" y="3064"/>
              <a:chExt cx="225" cy="104"/>
            </a:xfrm>
          </p:grpSpPr>
          <p:sp>
            <p:nvSpPr>
              <p:cNvPr id="15813" name="Rectangle 133"/>
              <p:cNvSpPr>
                <a:spLocks noChangeArrowheads="1"/>
              </p:cNvSpPr>
              <p:nvPr/>
            </p:nvSpPr>
            <p:spPr bwMode="auto">
              <a:xfrm>
                <a:off x="413" y="3064"/>
                <a:ext cx="225" cy="104"/>
              </a:xfrm>
              <a:prstGeom prst="rect">
                <a:avLst/>
              </a:prstGeom>
              <a:noFill/>
              <a:ln w="12700">
                <a:solidFill>
                  <a:schemeClr val="tx1"/>
                </a:solidFill>
                <a:miter lim="800000"/>
                <a:headEnd/>
                <a:tailEnd/>
              </a:ln>
            </p:spPr>
            <p:txBody>
              <a:bodyPr wrap="none" anchor="ctr"/>
              <a:lstStyle/>
              <a:p>
                <a:endParaRPr lang="en-US" dirty="0"/>
              </a:p>
            </p:txBody>
          </p:sp>
          <p:grpSp>
            <p:nvGrpSpPr>
              <p:cNvPr id="29" name="Group 134"/>
              <p:cNvGrpSpPr>
                <a:grpSpLocks/>
              </p:cNvGrpSpPr>
              <p:nvPr/>
            </p:nvGrpSpPr>
            <p:grpSpPr bwMode="auto">
              <a:xfrm>
                <a:off x="428" y="3077"/>
                <a:ext cx="196" cy="15"/>
                <a:chOff x="1943" y="2376"/>
                <a:chExt cx="315" cy="28"/>
              </a:xfrm>
            </p:grpSpPr>
            <p:sp>
              <p:nvSpPr>
                <p:cNvPr id="15823" name="Rectangle 135"/>
                <p:cNvSpPr>
                  <a:spLocks noChangeArrowheads="1"/>
                </p:cNvSpPr>
                <p:nvPr/>
              </p:nvSpPr>
              <p:spPr bwMode="auto">
                <a:xfrm>
                  <a:off x="1943" y="2376"/>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24" name="Rectangle 136"/>
                <p:cNvSpPr>
                  <a:spLocks noChangeArrowheads="1"/>
                </p:cNvSpPr>
                <p:nvPr/>
              </p:nvSpPr>
              <p:spPr bwMode="auto">
                <a:xfrm>
                  <a:off x="1943" y="2376"/>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25" name="Rectangle 137"/>
                <p:cNvSpPr>
                  <a:spLocks noChangeArrowheads="1"/>
                </p:cNvSpPr>
                <p:nvPr/>
              </p:nvSpPr>
              <p:spPr bwMode="auto">
                <a:xfrm>
                  <a:off x="2242" y="237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30" name="Group 138"/>
              <p:cNvGrpSpPr>
                <a:grpSpLocks/>
              </p:cNvGrpSpPr>
              <p:nvPr/>
            </p:nvGrpSpPr>
            <p:grpSpPr bwMode="auto">
              <a:xfrm>
                <a:off x="428" y="3108"/>
                <a:ext cx="196" cy="16"/>
                <a:chOff x="1943" y="2433"/>
                <a:chExt cx="315" cy="29"/>
              </a:xfrm>
            </p:grpSpPr>
            <p:sp>
              <p:nvSpPr>
                <p:cNvPr id="15820" name="Rectangle 139"/>
                <p:cNvSpPr>
                  <a:spLocks noChangeArrowheads="1"/>
                </p:cNvSpPr>
                <p:nvPr/>
              </p:nvSpPr>
              <p:spPr bwMode="auto">
                <a:xfrm>
                  <a:off x="1943" y="2433"/>
                  <a:ext cx="299"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21" name="Rectangle 140"/>
                <p:cNvSpPr>
                  <a:spLocks noChangeArrowheads="1"/>
                </p:cNvSpPr>
                <p:nvPr/>
              </p:nvSpPr>
              <p:spPr bwMode="auto">
                <a:xfrm>
                  <a:off x="1943" y="2433"/>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22" name="Rectangle 141"/>
                <p:cNvSpPr>
                  <a:spLocks noChangeArrowheads="1"/>
                </p:cNvSpPr>
                <p:nvPr/>
              </p:nvSpPr>
              <p:spPr bwMode="auto">
                <a:xfrm>
                  <a:off x="2242" y="243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31" name="Group 142"/>
              <p:cNvGrpSpPr>
                <a:grpSpLocks/>
              </p:cNvGrpSpPr>
              <p:nvPr/>
            </p:nvGrpSpPr>
            <p:grpSpPr bwMode="auto">
              <a:xfrm>
                <a:off x="428" y="3139"/>
                <a:ext cx="196" cy="15"/>
                <a:chOff x="1943" y="2491"/>
                <a:chExt cx="315" cy="28"/>
              </a:xfrm>
            </p:grpSpPr>
            <p:sp>
              <p:nvSpPr>
                <p:cNvPr id="15817" name="Rectangle 143"/>
                <p:cNvSpPr>
                  <a:spLocks noChangeArrowheads="1"/>
                </p:cNvSpPr>
                <p:nvPr/>
              </p:nvSpPr>
              <p:spPr bwMode="auto">
                <a:xfrm>
                  <a:off x="1943" y="2491"/>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18" name="Rectangle 144"/>
                <p:cNvSpPr>
                  <a:spLocks noChangeArrowheads="1"/>
                </p:cNvSpPr>
                <p:nvPr/>
              </p:nvSpPr>
              <p:spPr bwMode="auto">
                <a:xfrm>
                  <a:off x="1943" y="2491"/>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19" name="Rectangle 145"/>
                <p:cNvSpPr>
                  <a:spLocks noChangeArrowheads="1"/>
                </p:cNvSpPr>
                <p:nvPr/>
              </p:nvSpPr>
              <p:spPr bwMode="auto">
                <a:xfrm>
                  <a:off x="2242" y="2491"/>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470" name="Group 146"/>
            <p:cNvGrpSpPr>
              <a:grpSpLocks/>
            </p:cNvGrpSpPr>
            <p:nvPr/>
          </p:nvGrpSpPr>
          <p:grpSpPr bwMode="auto">
            <a:xfrm>
              <a:off x="1584" y="3070"/>
              <a:ext cx="225" cy="103"/>
              <a:chOff x="1584" y="3064"/>
              <a:chExt cx="225" cy="103"/>
            </a:xfrm>
          </p:grpSpPr>
          <p:sp>
            <p:nvSpPr>
              <p:cNvPr id="15803" name="Rectangle 147"/>
              <p:cNvSpPr>
                <a:spLocks noChangeArrowheads="1"/>
              </p:cNvSpPr>
              <p:nvPr/>
            </p:nvSpPr>
            <p:spPr bwMode="auto">
              <a:xfrm>
                <a:off x="1584" y="3064"/>
                <a:ext cx="225" cy="103"/>
              </a:xfrm>
              <a:prstGeom prst="rect">
                <a:avLst/>
              </a:prstGeom>
              <a:noFill/>
              <a:ln w="12700">
                <a:solidFill>
                  <a:schemeClr val="tx1"/>
                </a:solidFill>
                <a:miter lim="800000"/>
                <a:headEnd/>
                <a:tailEnd/>
              </a:ln>
            </p:spPr>
            <p:txBody>
              <a:bodyPr wrap="none" anchor="ctr"/>
              <a:lstStyle/>
              <a:p>
                <a:endParaRPr lang="en-US" dirty="0"/>
              </a:p>
            </p:txBody>
          </p:sp>
          <p:sp>
            <p:nvSpPr>
              <p:cNvPr id="15804" name="Rectangle 148"/>
              <p:cNvSpPr>
                <a:spLocks noChangeArrowheads="1"/>
              </p:cNvSpPr>
              <p:nvPr/>
            </p:nvSpPr>
            <p:spPr bwMode="auto">
              <a:xfrm>
                <a:off x="1599" y="3108"/>
                <a:ext cx="187"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05" name="Rectangle 149"/>
              <p:cNvSpPr>
                <a:spLocks noChangeArrowheads="1"/>
              </p:cNvSpPr>
              <p:nvPr/>
            </p:nvSpPr>
            <p:spPr bwMode="auto">
              <a:xfrm>
                <a:off x="1599" y="3108"/>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06" name="Rectangle 150"/>
              <p:cNvSpPr>
                <a:spLocks noChangeArrowheads="1"/>
              </p:cNvSpPr>
              <p:nvPr/>
            </p:nvSpPr>
            <p:spPr bwMode="auto">
              <a:xfrm>
                <a:off x="1786" y="3108"/>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07" name="Rectangle 151"/>
              <p:cNvSpPr>
                <a:spLocks noChangeArrowheads="1"/>
              </p:cNvSpPr>
              <p:nvPr/>
            </p:nvSpPr>
            <p:spPr bwMode="auto">
              <a:xfrm>
                <a:off x="1598" y="3077"/>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08" name="Rectangle 152"/>
              <p:cNvSpPr>
                <a:spLocks noChangeArrowheads="1"/>
              </p:cNvSpPr>
              <p:nvPr/>
            </p:nvSpPr>
            <p:spPr bwMode="auto">
              <a:xfrm>
                <a:off x="1598"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09" name="Rectangle 153"/>
              <p:cNvSpPr>
                <a:spLocks noChangeArrowheads="1"/>
              </p:cNvSpPr>
              <p:nvPr/>
            </p:nvSpPr>
            <p:spPr bwMode="auto">
              <a:xfrm>
                <a:off x="1784"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10" name="Rectangle 154"/>
              <p:cNvSpPr>
                <a:spLocks noChangeArrowheads="1"/>
              </p:cNvSpPr>
              <p:nvPr/>
            </p:nvSpPr>
            <p:spPr bwMode="auto">
              <a:xfrm>
                <a:off x="1598" y="3138"/>
                <a:ext cx="186" cy="17"/>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11" name="Rectangle 155"/>
              <p:cNvSpPr>
                <a:spLocks noChangeArrowheads="1"/>
              </p:cNvSpPr>
              <p:nvPr/>
            </p:nvSpPr>
            <p:spPr bwMode="auto">
              <a:xfrm>
                <a:off x="1598" y="3138"/>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12" name="Rectangle 156"/>
              <p:cNvSpPr>
                <a:spLocks noChangeArrowheads="1"/>
              </p:cNvSpPr>
              <p:nvPr/>
            </p:nvSpPr>
            <p:spPr bwMode="auto">
              <a:xfrm>
                <a:off x="1784" y="3138"/>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15475" name="Group 157"/>
            <p:cNvGrpSpPr>
              <a:grpSpLocks/>
            </p:cNvGrpSpPr>
            <p:nvPr/>
          </p:nvGrpSpPr>
          <p:grpSpPr bwMode="auto">
            <a:xfrm>
              <a:off x="1187" y="3070"/>
              <a:ext cx="225" cy="104"/>
              <a:chOff x="1187" y="3064"/>
              <a:chExt cx="225" cy="104"/>
            </a:xfrm>
          </p:grpSpPr>
          <p:sp>
            <p:nvSpPr>
              <p:cNvPr id="15790" name="Rectangle 158"/>
              <p:cNvSpPr>
                <a:spLocks noChangeArrowheads="1"/>
              </p:cNvSpPr>
              <p:nvPr/>
            </p:nvSpPr>
            <p:spPr bwMode="auto">
              <a:xfrm>
                <a:off x="1187" y="3064"/>
                <a:ext cx="225" cy="104"/>
              </a:xfrm>
              <a:prstGeom prst="rect">
                <a:avLst/>
              </a:prstGeom>
              <a:noFill/>
              <a:ln w="12700">
                <a:solidFill>
                  <a:schemeClr val="tx1"/>
                </a:solidFill>
                <a:miter lim="800000"/>
                <a:headEnd/>
                <a:tailEnd/>
              </a:ln>
            </p:spPr>
            <p:txBody>
              <a:bodyPr wrap="none" anchor="ctr"/>
              <a:lstStyle/>
              <a:p>
                <a:endParaRPr lang="en-US" dirty="0"/>
              </a:p>
            </p:txBody>
          </p:sp>
          <p:grpSp>
            <p:nvGrpSpPr>
              <p:cNvPr id="15476" name="Group 159"/>
              <p:cNvGrpSpPr>
                <a:grpSpLocks/>
              </p:cNvGrpSpPr>
              <p:nvPr/>
            </p:nvGrpSpPr>
            <p:grpSpPr bwMode="auto">
              <a:xfrm>
                <a:off x="1201" y="3077"/>
                <a:ext cx="197" cy="15"/>
                <a:chOff x="3192" y="2376"/>
                <a:chExt cx="317" cy="28"/>
              </a:xfrm>
            </p:grpSpPr>
            <p:sp>
              <p:nvSpPr>
                <p:cNvPr id="15800" name="Rectangle 160"/>
                <p:cNvSpPr>
                  <a:spLocks noChangeArrowheads="1"/>
                </p:cNvSpPr>
                <p:nvPr/>
              </p:nvSpPr>
              <p:spPr bwMode="auto">
                <a:xfrm>
                  <a:off x="3192" y="2376"/>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01" name="Rectangle 161"/>
                <p:cNvSpPr>
                  <a:spLocks noChangeArrowheads="1"/>
                </p:cNvSpPr>
                <p:nvPr/>
              </p:nvSpPr>
              <p:spPr bwMode="auto">
                <a:xfrm>
                  <a:off x="3192" y="2376"/>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02" name="Rectangle 162"/>
                <p:cNvSpPr>
                  <a:spLocks noChangeArrowheads="1"/>
                </p:cNvSpPr>
                <p:nvPr/>
              </p:nvSpPr>
              <p:spPr bwMode="auto">
                <a:xfrm>
                  <a:off x="3493" y="237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477" name="Group 163"/>
              <p:cNvGrpSpPr>
                <a:grpSpLocks/>
              </p:cNvGrpSpPr>
              <p:nvPr/>
            </p:nvGrpSpPr>
            <p:grpSpPr bwMode="auto">
              <a:xfrm>
                <a:off x="1201" y="3108"/>
                <a:ext cx="197" cy="16"/>
                <a:chOff x="3192" y="2433"/>
                <a:chExt cx="317" cy="29"/>
              </a:xfrm>
            </p:grpSpPr>
            <p:sp>
              <p:nvSpPr>
                <p:cNvPr id="15797" name="Rectangle 164"/>
                <p:cNvSpPr>
                  <a:spLocks noChangeArrowheads="1"/>
                </p:cNvSpPr>
                <p:nvPr/>
              </p:nvSpPr>
              <p:spPr bwMode="auto">
                <a:xfrm>
                  <a:off x="3192" y="2433"/>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798" name="Rectangle 165"/>
                <p:cNvSpPr>
                  <a:spLocks noChangeArrowheads="1"/>
                </p:cNvSpPr>
                <p:nvPr/>
              </p:nvSpPr>
              <p:spPr bwMode="auto">
                <a:xfrm>
                  <a:off x="3192" y="2433"/>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99" name="Rectangle 166"/>
                <p:cNvSpPr>
                  <a:spLocks noChangeArrowheads="1"/>
                </p:cNvSpPr>
                <p:nvPr/>
              </p:nvSpPr>
              <p:spPr bwMode="auto">
                <a:xfrm>
                  <a:off x="3493" y="243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488" name="Group 167"/>
              <p:cNvGrpSpPr>
                <a:grpSpLocks/>
              </p:cNvGrpSpPr>
              <p:nvPr/>
            </p:nvGrpSpPr>
            <p:grpSpPr bwMode="auto">
              <a:xfrm>
                <a:off x="1201" y="3139"/>
                <a:ext cx="197" cy="15"/>
                <a:chOff x="3192" y="2491"/>
                <a:chExt cx="317" cy="28"/>
              </a:xfrm>
            </p:grpSpPr>
            <p:sp>
              <p:nvSpPr>
                <p:cNvPr id="15794" name="Rectangle 168"/>
                <p:cNvSpPr>
                  <a:spLocks noChangeArrowheads="1"/>
                </p:cNvSpPr>
                <p:nvPr/>
              </p:nvSpPr>
              <p:spPr bwMode="auto">
                <a:xfrm>
                  <a:off x="3192" y="2491"/>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795" name="Rectangle 169"/>
                <p:cNvSpPr>
                  <a:spLocks noChangeArrowheads="1"/>
                </p:cNvSpPr>
                <p:nvPr/>
              </p:nvSpPr>
              <p:spPr bwMode="auto">
                <a:xfrm>
                  <a:off x="3192" y="2491"/>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96" name="Rectangle 170"/>
                <p:cNvSpPr>
                  <a:spLocks noChangeArrowheads="1"/>
                </p:cNvSpPr>
                <p:nvPr/>
              </p:nvSpPr>
              <p:spPr bwMode="auto">
                <a:xfrm>
                  <a:off x="3493" y="2491"/>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489" name="Group 171"/>
            <p:cNvGrpSpPr>
              <a:grpSpLocks/>
            </p:cNvGrpSpPr>
            <p:nvPr/>
          </p:nvGrpSpPr>
          <p:grpSpPr bwMode="auto">
            <a:xfrm>
              <a:off x="1809" y="2900"/>
              <a:ext cx="65" cy="448"/>
              <a:chOff x="1809" y="2894"/>
              <a:chExt cx="65" cy="448"/>
            </a:xfrm>
          </p:grpSpPr>
          <p:sp>
            <p:nvSpPr>
              <p:cNvPr id="15788" name="Arc 172"/>
              <p:cNvSpPr>
                <a:spLocks/>
              </p:cNvSpPr>
              <p:nvPr/>
            </p:nvSpPr>
            <p:spPr bwMode="auto">
              <a:xfrm>
                <a:off x="1809" y="2894"/>
                <a:ext cx="63" cy="223"/>
              </a:xfrm>
              <a:custGeom>
                <a:avLst/>
                <a:gdLst>
                  <a:gd name="T0" fmla="*/ 0 w 21815"/>
                  <a:gd name="T1" fmla="*/ 0 h 21600"/>
                  <a:gd name="T2" fmla="*/ 0 w 21815"/>
                  <a:gd name="T3" fmla="*/ 0 h 21600"/>
                  <a:gd name="T4" fmla="*/ 0 w 21815"/>
                  <a:gd name="T5" fmla="*/ 0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0" y="1"/>
                    </a:moveTo>
                    <a:cubicBezTo>
                      <a:pt x="71" y="0"/>
                      <a:pt x="143" y="-1"/>
                      <a:pt x="215" y="0"/>
                    </a:cubicBezTo>
                    <a:cubicBezTo>
                      <a:pt x="12123" y="0"/>
                      <a:pt x="21785" y="9638"/>
                      <a:pt x="21814" y="21547"/>
                    </a:cubicBezTo>
                  </a:path>
                  <a:path w="21815" h="21600" stroke="0" extrusionOk="0">
                    <a:moveTo>
                      <a:pt x="0" y="1"/>
                    </a:moveTo>
                    <a:cubicBezTo>
                      <a:pt x="71" y="0"/>
                      <a:pt x="143" y="-1"/>
                      <a:pt x="215" y="0"/>
                    </a:cubicBezTo>
                    <a:cubicBezTo>
                      <a:pt x="12123" y="0"/>
                      <a:pt x="21785" y="9638"/>
                      <a:pt x="21814" y="21547"/>
                    </a:cubicBezTo>
                    <a:lnTo>
                      <a:pt x="215" y="21600"/>
                    </a:lnTo>
                    <a:close/>
                  </a:path>
                </a:pathLst>
              </a:custGeom>
              <a:noFill/>
              <a:ln w="12700" cap="rnd">
                <a:solidFill>
                  <a:schemeClr val="tx1"/>
                </a:solidFill>
                <a:prstDash val="dash"/>
                <a:round/>
                <a:headEnd/>
                <a:tailEnd/>
              </a:ln>
            </p:spPr>
            <p:txBody>
              <a:bodyPr wrap="none" anchor="ctr"/>
              <a:lstStyle/>
              <a:p>
                <a:endParaRPr lang="en-US" dirty="0"/>
              </a:p>
            </p:txBody>
          </p:sp>
          <p:sp>
            <p:nvSpPr>
              <p:cNvPr id="15789" name="Arc 173"/>
              <p:cNvSpPr>
                <a:spLocks/>
              </p:cNvSpPr>
              <p:nvPr/>
            </p:nvSpPr>
            <p:spPr bwMode="auto">
              <a:xfrm rot="10800000">
                <a:off x="1813" y="3120"/>
                <a:ext cx="61" cy="22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47"/>
                    </a:moveTo>
                    <a:cubicBezTo>
                      <a:pt x="28" y="9722"/>
                      <a:pt x="9559" y="118"/>
                      <a:pt x="21384" y="0"/>
                    </a:cubicBezTo>
                  </a:path>
                  <a:path w="21600" h="21599" stroke="0" extrusionOk="0">
                    <a:moveTo>
                      <a:pt x="0" y="21547"/>
                    </a:moveTo>
                    <a:cubicBezTo>
                      <a:pt x="28" y="9722"/>
                      <a:pt x="9559" y="118"/>
                      <a:pt x="21384" y="0"/>
                    </a:cubicBezTo>
                    <a:lnTo>
                      <a:pt x="21600" y="21599"/>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490" name="Group 174"/>
            <p:cNvGrpSpPr>
              <a:grpSpLocks/>
            </p:cNvGrpSpPr>
            <p:nvPr/>
          </p:nvGrpSpPr>
          <p:grpSpPr bwMode="auto">
            <a:xfrm>
              <a:off x="1315" y="3178"/>
              <a:ext cx="385" cy="110"/>
              <a:chOff x="1315" y="3172"/>
              <a:chExt cx="385" cy="110"/>
            </a:xfrm>
          </p:grpSpPr>
          <p:sp>
            <p:nvSpPr>
              <p:cNvPr id="15786" name="Arc 175"/>
              <p:cNvSpPr>
                <a:spLocks/>
              </p:cNvSpPr>
              <p:nvPr/>
            </p:nvSpPr>
            <p:spPr bwMode="auto">
              <a:xfrm rot="10800000">
                <a:off x="1315" y="3246"/>
                <a:ext cx="192" cy="36"/>
              </a:xfrm>
              <a:custGeom>
                <a:avLst/>
                <a:gdLst>
                  <a:gd name="T0" fmla="*/ 0 w 21671"/>
                  <a:gd name="T1" fmla="*/ 0 h 21930"/>
                  <a:gd name="T2" fmla="*/ 0 w 21671"/>
                  <a:gd name="T3" fmla="*/ 0 h 21930"/>
                  <a:gd name="T4" fmla="*/ 0 w 21671"/>
                  <a:gd name="T5" fmla="*/ 0 h 21930"/>
                  <a:gd name="T6" fmla="*/ 0 60000 65536"/>
                  <a:gd name="T7" fmla="*/ 0 60000 65536"/>
                  <a:gd name="T8" fmla="*/ 0 60000 65536"/>
                  <a:gd name="T9" fmla="*/ 0 w 21671"/>
                  <a:gd name="T10" fmla="*/ 0 h 21930"/>
                  <a:gd name="T11" fmla="*/ 21671 w 21671"/>
                  <a:gd name="T12" fmla="*/ 21930 h 21930"/>
                </a:gdLst>
                <a:ahLst/>
                <a:cxnLst>
                  <a:cxn ang="T6">
                    <a:pos x="T0" y="T1"/>
                  </a:cxn>
                  <a:cxn ang="T7">
                    <a:pos x="T2" y="T3"/>
                  </a:cxn>
                  <a:cxn ang="T8">
                    <a:pos x="T4" y="T5"/>
                  </a:cxn>
                </a:cxnLst>
                <a:rect l="T9" t="T10" r="T11" b="T12"/>
                <a:pathLst>
                  <a:path w="21671" h="21930" fill="none" extrusionOk="0">
                    <a:moveTo>
                      <a:pt x="21668" y="-1"/>
                    </a:moveTo>
                    <a:cubicBezTo>
                      <a:pt x="21670" y="109"/>
                      <a:pt x="21671" y="219"/>
                      <a:pt x="21671" y="330"/>
                    </a:cubicBezTo>
                    <a:cubicBezTo>
                      <a:pt x="21671" y="12259"/>
                      <a:pt x="12000" y="21930"/>
                      <a:pt x="71" y="21930"/>
                    </a:cubicBezTo>
                    <a:cubicBezTo>
                      <a:pt x="47" y="21930"/>
                      <a:pt x="23" y="21929"/>
                      <a:pt x="0" y="21929"/>
                    </a:cubicBezTo>
                  </a:path>
                  <a:path w="21671" h="21930" stroke="0" extrusionOk="0">
                    <a:moveTo>
                      <a:pt x="21668" y="-1"/>
                    </a:moveTo>
                    <a:cubicBezTo>
                      <a:pt x="21670" y="109"/>
                      <a:pt x="21671" y="219"/>
                      <a:pt x="21671" y="330"/>
                    </a:cubicBezTo>
                    <a:cubicBezTo>
                      <a:pt x="21671" y="12259"/>
                      <a:pt x="12000" y="21930"/>
                      <a:pt x="71" y="21930"/>
                    </a:cubicBezTo>
                    <a:cubicBezTo>
                      <a:pt x="47" y="21930"/>
                      <a:pt x="23" y="21929"/>
                      <a:pt x="0" y="21929"/>
                    </a:cubicBezTo>
                    <a:lnTo>
                      <a:pt x="71" y="330"/>
                    </a:lnTo>
                    <a:close/>
                  </a:path>
                </a:pathLst>
              </a:custGeom>
              <a:noFill/>
              <a:ln w="12700" cap="rnd">
                <a:solidFill>
                  <a:schemeClr val="tx1"/>
                </a:solidFill>
                <a:prstDash val="sysDot"/>
                <a:round/>
                <a:headEnd/>
                <a:tailEnd/>
              </a:ln>
            </p:spPr>
            <p:txBody>
              <a:bodyPr wrap="none" anchor="ctr"/>
              <a:lstStyle/>
              <a:p>
                <a:endParaRPr lang="en-US" dirty="0"/>
              </a:p>
            </p:txBody>
          </p:sp>
          <p:sp>
            <p:nvSpPr>
              <p:cNvPr id="15787" name="Arc 176"/>
              <p:cNvSpPr>
                <a:spLocks/>
              </p:cNvSpPr>
              <p:nvPr/>
            </p:nvSpPr>
            <p:spPr bwMode="auto">
              <a:xfrm>
                <a:off x="1509" y="3172"/>
                <a:ext cx="191" cy="73"/>
              </a:xfrm>
              <a:custGeom>
                <a:avLst/>
                <a:gdLst>
                  <a:gd name="T0" fmla="*/ 0 w 21670"/>
                  <a:gd name="T1" fmla="*/ 0 h 21761"/>
                  <a:gd name="T2" fmla="*/ 0 w 21670"/>
                  <a:gd name="T3" fmla="*/ 0 h 21761"/>
                  <a:gd name="T4" fmla="*/ 0 w 21670"/>
                  <a:gd name="T5" fmla="*/ 0 h 21761"/>
                  <a:gd name="T6" fmla="*/ 0 60000 65536"/>
                  <a:gd name="T7" fmla="*/ 0 60000 65536"/>
                  <a:gd name="T8" fmla="*/ 0 60000 65536"/>
                  <a:gd name="T9" fmla="*/ 0 w 21670"/>
                  <a:gd name="T10" fmla="*/ 0 h 21761"/>
                  <a:gd name="T11" fmla="*/ 21670 w 21670"/>
                  <a:gd name="T12" fmla="*/ 21761 h 21761"/>
                </a:gdLst>
                <a:ahLst/>
                <a:cxnLst>
                  <a:cxn ang="T6">
                    <a:pos x="T0" y="T1"/>
                  </a:cxn>
                  <a:cxn ang="T7">
                    <a:pos x="T2" y="T3"/>
                  </a:cxn>
                  <a:cxn ang="T8">
                    <a:pos x="T4" y="T5"/>
                  </a:cxn>
                </a:cxnLst>
                <a:rect l="T9" t="T10" r="T11" b="T12"/>
                <a:pathLst>
                  <a:path w="21670" h="21761" fill="none" extrusionOk="0">
                    <a:moveTo>
                      <a:pt x="21669" y="-1"/>
                    </a:moveTo>
                    <a:cubicBezTo>
                      <a:pt x="21669" y="53"/>
                      <a:pt x="21670" y="107"/>
                      <a:pt x="21670" y="161"/>
                    </a:cubicBezTo>
                    <a:cubicBezTo>
                      <a:pt x="21670" y="12090"/>
                      <a:pt x="11999" y="21761"/>
                      <a:pt x="70" y="21761"/>
                    </a:cubicBezTo>
                    <a:cubicBezTo>
                      <a:pt x="46" y="21761"/>
                      <a:pt x="23" y="21760"/>
                      <a:pt x="0" y="21760"/>
                    </a:cubicBezTo>
                  </a:path>
                  <a:path w="21670" h="21761" stroke="0" extrusionOk="0">
                    <a:moveTo>
                      <a:pt x="21669" y="-1"/>
                    </a:moveTo>
                    <a:cubicBezTo>
                      <a:pt x="21669" y="53"/>
                      <a:pt x="21670" y="107"/>
                      <a:pt x="21670" y="161"/>
                    </a:cubicBezTo>
                    <a:cubicBezTo>
                      <a:pt x="21670" y="12090"/>
                      <a:pt x="11999" y="21761"/>
                      <a:pt x="70" y="21761"/>
                    </a:cubicBezTo>
                    <a:cubicBezTo>
                      <a:pt x="46" y="21761"/>
                      <a:pt x="23" y="21760"/>
                      <a:pt x="0" y="21760"/>
                    </a:cubicBezTo>
                    <a:lnTo>
                      <a:pt x="70" y="161"/>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07" name="Group 177"/>
            <p:cNvGrpSpPr>
              <a:grpSpLocks/>
            </p:cNvGrpSpPr>
            <p:nvPr/>
          </p:nvGrpSpPr>
          <p:grpSpPr bwMode="auto">
            <a:xfrm>
              <a:off x="1318" y="2954"/>
              <a:ext cx="384" cy="110"/>
              <a:chOff x="1318" y="2948"/>
              <a:chExt cx="384" cy="110"/>
            </a:xfrm>
          </p:grpSpPr>
          <p:sp>
            <p:nvSpPr>
              <p:cNvPr id="15784" name="Arc 178"/>
              <p:cNvSpPr>
                <a:spLocks/>
              </p:cNvSpPr>
              <p:nvPr/>
            </p:nvSpPr>
            <p:spPr bwMode="auto">
              <a:xfrm>
                <a:off x="1318" y="2948"/>
                <a:ext cx="191" cy="36"/>
              </a:xfrm>
              <a:custGeom>
                <a:avLst/>
                <a:gdLst>
                  <a:gd name="T0" fmla="*/ 0 w 21600"/>
                  <a:gd name="T1" fmla="*/ 0 h 21929"/>
                  <a:gd name="T2" fmla="*/ 0 w 21600"/>
                  <a:gd name="T3" fmla="*/ 0 h 21929"/>
                  <a:gd name="T4" fmla="*/ 0 w 21600"/>
                  <a:gd name="T5" fmla="*/ 0 h 21929"/>
                  <a:gd name="T6" fmla="*/ 0 60000 65536"/>
                  <a:gd name="T7" fmla="*/ 0 60000 65536"/>
                  <a:gd name="T8" fmla="*/ 0 60000 65536"/>
                  <a:gd name="T9" fmla="*/ 0 w 21600"/>
                  <a:gd name="T10" fmla="*/ 0 h 21929"/>
                  <a:gd name="T11" fmla="*/ 21600 w 21600"/>
                  <a:gd name="T12" fmla="*/ 21929 h 21929"/>
                </a:gdLst>
                <a:ahLst/>
                <a:cxnLst>
                  <a:cxn ang="T6">
                    <a:pos x="T0" y="T1"/>
                  </a:cxn>
                  <a:cxn ang="T7">
                    <a:pos x="T2" y="T3"/>
                  </a:cxn>
                  <a:cxn ang="T8">
                    <a:pos x="T4" y="T5"/>
                  </a:cxn>
                </a:cxnLst>
                <a:rect l="T9" t="T10" r="T11" b="T12"/>
                <a:pathLst>
                  <a:path w="21600" h="21929" fill="none" extrusionOk="0">
                    <a:moveTo>
                      <a:pt x="21529" y="21928"/>
                    </a:moveTo>
                    <a:cubicBezTo>
                      <a:pt x="9627" y="21889"/>
                      <a:pt x="0" y="12230"/>
                      <a:pt x="0" y="329"/>
                    </a:cubicBezTo>
                    <a:cubicBezTo>
                      <a:pt x="-1" y="219"/>
                      <a:pt x="0" y="109"/>
                      <a:pt x="2" y="-1"/>
                    </a:cubicBezTo>
                  </a:path>
                  <a:path w="21600" h="21929" stroke="0" extrusionOk="0">
                    <a:moveTo>
                      <a:pt x="21529" y="21928"/>
                    </a:moveTo>
                    <a:cubicBezTo>
                      <a:pt x="9627" y="21889"/>
                      <a:pt x="0" y="12230"/>
                      <a:pt x="0" y="329"/>
                    </a:cubicBezTo>
                    <a:cubicBezTo>
                      <a:pt x="-1" y="219"/>
                      <a:pt x="0" y="109"/>
                      <a:pt x="2" y="-1"/>
                    </a:cubicBezTo>
                    <a:lnTo>
                      <a:pt x="21600" y="329"/>
                    </a:lnTo>
                    <a:close/>
                  </a:path>
                </a:pathLst>
              </a:custGeom>
              <a:noFill/>
              <a:ln w="12700" cap="rnd">
                <a:solidFill>
                  <a:schemeClr val="tx1"/>
                </a:solidFill>
                <a:prstDash val="sysDot"/>
                <a:round/>
                <a:headEnd/>
                <a:tailEnd/>
              </a:ln>
            </p:spPr>
            <p:txBody>
              <a:bodyPr wrap="none" anchor="ctr"/>
              <a:lstStyle/>
              <a:p>
                <a:endParaRPr lang="en-US" dirty="0"/>
              </a:p>
            </p:txBody>
          </p:sp>
          <p:sp>
            <p:nvSpPr>
              <p:cNvPr id="15785" name="Arc 179"/>
              <p:cNvSpPr>
                <a:spLocks/>
              </p:cNvSpPr>
              <p:nvPr/>
            </p:nvSpPr>
            <p:spPr bwMode="auto">
              <a:xfrm rot="10800000">
                <a:off x="1511" y="2985"/>
                <a:ext cx="191"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18" name="Group 180"/>
            <p:cNvGrpSpPr>
              <a:grpSpLocks/>
            </p:cNvGrpSpPr>
            <p:nvPr/>
          </p:nvGrpSpPr>
          <p:grpSpPr bwMode="auto">
            <a:xfrm>
              <a:off x="1315" y="2953"/>
              <a:ext cx="385" cy="111"/>
              <a:chOff x="1315" y="2947"/>
              <a:chExt cx="385" cy="111"/>
            </a:xfrm>
          </p:grpSpPr>
          <p:sp>
            <p:nvSpPr>
              <p:cNvPr id="15782" name="Arc 181"/>
              <p:cNvSpPr>
                <a:spLocks/>
              </p:cNvSpPr>
              <p:nvPr/>
            </p:nvSpPr>
            <p:spPr bwMode="auto">
              <a:xfrm>
                <a:off x="1508" y="2947"/>
                <a:ext cx="192" cy="36"/>
              </a:xfrm>
              <a:custGeom>
                <a:avLst/>
                <a:gdLst>
                  <a:gd name="T0" fmla="*/ 0 w 21671"/>
                  <a:gd name="T1" fmla="*/ 0 h 21930"/>
                  <a:gd name="T2" fmla="*/ 0 w 21671"/>
                  <a:gd name="T3" fmla="*/ 0 h 21930"/>
                  <a:gd name="T4" fmla="*/ 0 w 21671"/>
                  <a:gd name="T5" fmla="*/ 0 h 21930"/>
                  <a:gd name="T6" fmla="*/ 0 60000 65536"/>
                  <a:gd name="T7" fmla="*/ 0 60000 65536"/>
                  <a:gd name="T8" fmla="*/ 0 60000 65536"/>
                  <a:gd name="T9" fmla="*/ 0 w 21671"/>
                  <a:gd name="T10" fmla="*/ 0 h 21930"/>
                  <a:gd name="T11" fmla="*/ 21671 w 21671"/>
                  <a:gd name="T12" fmla="*/ 21930 h 21930"/>
                </a:gdLst>
                <a:ahLst/>
                <a:cxnLst>
                  <a:cxn ang="T6">
                    <a:pos x="T0" y="T1"/>
                  </a:cxn>
                  <a:cxn ang="T7">
                    <a:pos x="T2" y="T3"/>
                  </a:cxn>
                  <a:cxn ang="T8">
                    <a:pos x="T4" y="T5"/>
                  </a:cxn>
                </a:cxnLst>
                <a:rect l="T9" t="T10" r="T11" b="T12"/>
                <a:pathLst>
                  <a:path w="21671" h="21930" fill="none" extrusionOk="0">
                    <a:moveTo>
                      <a:pt x="21668" y="-1"/>
                    </a:moveTo>
                    <a:cubicBezTo>
                      <a:pt x="21670" y="109"/>
                      <a:pt x="21671" y="219"/>
                      <a:pt x="21671" y="330"/>
                    </a:cubicBezTo>
                    <a:cubicBezTo>
                      <a:pt x="21671" y="12259"/>
                      <a:pt x="12000" y="21930"/>
                      <a:pt x="71" y="21930"/>
                    </a:cubicBezTo>
                    <a:cubicBezTo>
                      <a:pt x="47" y="21930"/>
                      <a:pt x="23" y="21929"/>
                      <a:pt x="0" y="21929"/>
                    </a:cubicBezTo>
                  </a:path>
                  <a:path w="21671" h="21930" stroke="0" extrusionOk="0">
                    <a:moveTo>
                      <a:pt x="21668" y="-1"/>
                    </a:moveTo>
                    <a:cubicBezTo>
                      <a:pt x="21670" y="109"/>
                      <a:pt x="21671" y="219"/>
                      <a:pt x="21671" y="330"/>
                    </a:cubicBezTo>
                    <a:cubicBezTo>
                      <a:pt x="21671" y="12259"/>
                      <a:pt x="12000" y="21930"/>
                      <a:pt x="71" y="21930"/>
                    </a:cubicBezTo>
                    <a:cubicBezTo>
                      <a:pt x="47" y="21930"/>
                      <a:pt x="23" y="21929"/>
                      <a:pt x="0" y="21929"/>
                    </a:cubicBezTo>
                    <a:lnTo>
                      <a:pt x="71" y="330"/>
                    </a:lnTo>
                    <a:close/>
                  </a:path>
                </a:pathLst>
              </a:custGeom>
              <a:noFill/>
              <a:ln w="12700" cap="rnd">
                <a:solidFill>
                  <a:schemeClr val="tx1"/>
                </a:solidFill>
                <a:prstDash val="dash"/>
                <a:round/>
                <a:headEnd/>
                <a:tailEnd/>
              </a:ln>
            </p:spPr>
            <p:txBody>
              <a:bodyPr wrap="none" anchor="ctr"/>
              <a:lstStyle/>
              <a:p>
                <a:endParaRPr lang="en-US" dirty="0"/>
              </a:p>
            </p:txBody>
          </p:sp>
          <p:sp>
            <p:nvSpPr>
              <p:cNvPr id="15783" name="Arc 182"/>
              <p:cNvSpPr>
                <a:spLocks/>
              </p:cNvSpPr>
              <p:nvPr/>
            </p:nvSpPr>
            <p:spPr bwMode="auto">
              <a:xfrm rot="10800000">
                <a:off x="1315" y="2985"/>
                <a:ext cx="191" cy="73"/>
              </a:xfrm>
              <a:custGeom>
                <a:avLst/>
                <a:gdLst>
                  <a:gd name="T0" fmla="*/ 0 w 21670"/>
                  <a:gd name="T1" fmla="*/ 0 h 21600"/>
                  <a:gd name="T2" fmla="*/ 0 w 21670"/>
                  <a:gd name="T3" fmla="*/ 0 h 21600"/>
                  <a:gd name="T4" fmla="*/ 0 w 21670"/>
                  <a:gd name="T5" fmla="*/ 0 h 21600"/>
                  <a:gd name="T6" fmla="*/ 0 60000 65536"/>
                  <a:gd name="T7" fmla="*/ 0 60000 65536"/>
                  <a:gd name="T8" fmla="*/ 0 60000 65536"/>
                  <a:gd name="T9" fmla="*/ 0 w 21670"/>
                  <a:gd name="T10" fmla="*/ 0 h 21600"/>
                  <a:gd name="T11" fmla="*/ 21670 w 21670"/>
                  <a:gd name="T12" fmla="*/ 21600 h 21600"/>
                </a:gdLst>
                <a:ahLst/>
                <a:cxnLst>
                  <a:cxn ang="T6">
                    <a:pos x="T0" y="T1"/>
                  </a:cxn>
                  <a:cxn ang="T7">
                    <a:pos x="T2" y="T3"/>
                  </a:cxn>
                  <a:cxn ang="T8">
                    <a:pos x="T4" y="T5"/>
                  </a:cxn>
                </a:cxnLst>
                <a:rect l="T9" t="T10" r="T11" b="T12"/>
                <a:pathLst>
                  <a:path w="21670" h="21600" fill="none" extrusionOk="0">
                    <a:moveTo>
                      <a:pt x="21670" y="0"/>
                    </a:moveTo>
                    <a:cubicBezTo>
                      <a:pt x="21670" y="11929"/>
                      <a:pt x="11999" y="21600"/>
                      <a:pt x="70" y="21600"/>
                    </a:cubicBezTo>
                    <a:cubicBezTo>
                      <a:pt x="46" y="21600"/>
                      <a:pt x="23" y="21599"/>
                      <a:pt x="0" y="21599"/>
                    </a:cubicBezTo>
                  </a:path>
                  <a:path w="21670" h="21600" stroke="0" extrusionOk="0">
                    <a:moveTo>
                      <a:pt x="21670" y="0"/>
                    </a:moveTo>
                    <a:cubicBezTo>
                      <a:pt x="21670" y="11929"/>
                      <a:pt x="11999" y="21600"/>
                      <a:pt x="70" y="21600"/>
                    </a:cubicBezTo>
                    <a:cubicBezTo>
                      <a:pt x="46" y="21600"/>
                      <a:pt x="23" y="21599"/>
                      <a:pt x="0" y="21599"/>
                    </a:cubicBezTo>
                    <a:lnTo>
                      <a:pt x="7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23" name="Group 183"/>
            <p:cNvGrpSpPr>
              <a:grpSpLocks/>
            </p:cNvGrpSpPr>
            <p:nvPr/>
          </p:nvGrpSpPr>
          <p:grpSpPr bwMode="auto">
            <a:xfrm>
              <a:off x="524" y="2954"/>
              <a:ext cx="385" cy="110"/>
              <a:chOff x="524" y="2948"/>
              <a:chExt cx="385" cy="110"/>
            </a:xfrm>
          </p:grpSpPr>
          <p:sp>
            <p:nvSpPr>
              <p:cNvPr id="15780" name="Arc 184"/>
              <p:cNvSpPr>
                <a:spLocks/>
              </p:cNvSpPr>
              <p:nvPr/>
            </p:nvSpPr>
            <p:spPr bwMode="auto">
              <a:xfrm>
                <a:off x="524" y="2948"/>
                <a:ext cx="191" cy="36"/>
              </a:xfrm>
              <a:custGeom>
                <a:avLst/>
                <a:gdLst>
                  <a:gd name="T0" fmla="*/ 0 w 21600"/>
                  <a:gd name="T1" fmla="*/ 0 h 21929"/>
                  <a:gd name="T2" fmla="*/ 0 w 21600"/>
                  <a:gd name="T3" fmla="*/ 0 h 21929"/>
                  <a:gd name="T4" fmla="*/ 0 w 21600"/>
                  <a:gd name="T5" fmla="*/ 0 h 21929"/>
                  <a:gd name="T6" fmla="*/ 0 60000 65536"/>
                  <a:gd name="T7" fmla="*/ 0 60000 65536"/>
                  <a:gd name="T8" fmla="*/ 0 60000 65536"/>
                  <a:gd name="T9" fmla="*/ 0 w 21600"/>
                  <a:gd name="T10" fmla="*/ 0 h 21929"/>
                  <a:gd name="T11" fmla="*/ 21600 w 21600"/>
                  <a:gd name="T12" fmla="*/ 21929 h 21929"/>
                </a:gdLst>
                <a:ahLst/>
                <a:cxnLst>
                  <a:cxn ang="T6">
                    <a:pos x="T0" y="T1"/>
                  </a:cxn>
                  <a:cxn ang="T7">
                    <a:pos x="T2" y="T3"/>
                  </a:cxn>
                  <a:cxn ang="T8">
                    <a:pos x="T4" y="T5"/>
                  </a:cxn>
                </a:cxnLst>
                <a:rect l="T9" t="T10" r="T11" b="T12"/>
                <a:pathLst>
                  <a:path w="21600" h="21929" fill="none" extrusionOk="0">
                    <a:moveTo>
                      <a:pt x="21529" y="21928"/>
                    </a:moveTo>
                    <a:cubicBezTo>
                      <a:pt x="9627" y="21889"/>
                      <a:pt x="0" y="12230"/>
                      <a:pt x="0" y="329"/>
                    </a:cubicBezTo>
                    <a:cubicBezTo>
                      <a:pt x="-1" y="219"/>
                      <a:pt x="0" y="109"/>
                      <a:pt x="2" y="-1"/>
                    </a:cubicBezTo>
                  </a:path>
                  <a:path w="21600" h="21929" stroke="0" extrusionOk="0">
                    <a:moveTo>
                      <a:pt x="21529" y="21928"/>
                    </a:moveTo>
                    <a:cubicBezTo>
                      <a:pt x="9627" y="21889"/>
                      <a:pt x="0" y="12230"/>
                      <a:pt x="0" y="329"/>
                    </a:cubicBezTo>
                    <a:cubicBezTo>
                      <a:pt x="-1" y="219"/>
                      <a:pt x="0" y="109"/>
                      <a:pt x="2" y="-1"/>
                    </a:cubicBezTo>
                    <a:lnTo>
                      <a:pt x="21600" y="329"/>
                    </a:lnTo>
                    <a:close/>
                  </a:path>
                </a:pathLst>
              </a:custGeom>
              <a:noFill/>
              <a:ln w="12700" cap="rnd">
                <a:solidFill>
                  <a:schemeClr val="tx1"/>
                </a:solidFill>
                <a:prstDash val="sysDot"/>
                <a:round/>
                <a:headEnd/>
                <a:tailEnd/>
              </a:ln>
            </p:spPr>
            <p:txBody>
              <a:bodyPr wrap="none" anchor="ctr"/>
              <a:lstStyle/>
              <a:p>
                <a:endParaRPr lang="en-US" dirty="0"/>
              </a:p>
            </p:txBody>
          </p:sp>
          <p:sp>
            <p:nvSpPr>
              <p:cNvPr id="15781" name="Arc 185"/>
              <p:cNvSpPr>
                <a:spLocks/>
              </p:cNvSpPr>
              <p:nvPr/>
            </p:nvSpPr>
            <p:spPr bwMode="auto">
              <a:xfrm rot="10800000">
                <a:off x="718" y="2985"/>
                <a:ext cx="191"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30" y="21599"/>
                    </a:moveTo>
                    <a:cubicBezTo>
                      <a:pt x="9628" y="21561"/>
                      <a:pt x="0" y="11902"/>
                      <a:pt x="0" y="0"/>
                    </a:cubicBezTo>
                  </a:path>
                  <a:path w="21600" h="21600" stroke="0" extrusionOk="0">
                    <a:moveTo>
                      <a:pt x="21530" y="21599"/>
                    </a:moveTo>
                    <a:cubicBezTo>
                      <a:pt x="9628" y="21561"/>
                      <a:pt x="0" y="11902"/>
                      <a:pt x="0" y="0"/>
                    </a:cubicBezTo>
                    <a:lnTo>
                      <a:pt x="21600" y="0"/>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24" name="Group 186"/>
            <p:cNvGrpSpPr>
              <a:grpSpLocks/>
            </p:cNvGrpSpPr>
            <p:nvPr/>
          </p:nvGrpSpPr>
          <p:grpSpPr bwMode="auto">
            <a:xfrm>
              <a:off x="349" y="2900"/>
              <a:ext cx="66" cy="448"/>
              <a:chOff x="349" y="2894"/>
              <a:chExt cx="66" cy="448"/>
            </a:xfrm>
          </p:grpSpPr>
          <p:sp>
            <p:nvSpPr>
              <p:cNvPr id="15778" name="Arc 187"/>
              <p:cNvSpPr>
                <a:spLocks/>
              </p:cNvSpPr>
              <p:nvPr/>
            </p:nvSpPr>
            <p:spPr bwMode="auto">
              <a:xfrm>
                <a:off x="352" y="2894"/>
                <a:ext cx="63" cy="22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47"/>
                    </a:moveTo>
                    <a:cubicBezTo>
                      <a:pt x="28" y="9721"/>
                      <a:pt x="9560" y="117"/>
                      <a:pt x="21385" y="0"/>
                    </a:cubicBezTo>
                  </a:path>
                  <a:path w="21600" h="21599" stroke="0" extrusionOk="0">
                    <a:moveTo>
                      <a:pt x="0" y="21547"/>
                    </a:moveTo>
                    <a:cubicBezTo>
                      <a:pt x="28" y="9721"/>
                      <a:pt x="9560" y="117"/>
                      <a:pt x="21385" y="0"/>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sp>
            <p:nvSpPr>
              <p:cNvPr id="15779" name="Arc 188"/>
              <p:cNvSpPr>
                <a:spLocks/>
              </p:cNvSpPr>
              <p:nvPr/>
            </p:nvSpPr>
            <p:spPr bwMode="auto">
              <a:xfrm rot="10800000">
                <a:off x="349" y="3119"/>
                <a:ext cx="62" cy="2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9" y="0"/>
                      <a:pt x="21571" y="9638"/>
                      <a:pt x="21599" y="21548"/>
                    </a:cubicBezTo>
                  </a:path>
                  <a:path w="21600" h="21600" stroke="0" extrusionOk="0">
                    <a:moveTo>
                      <a:pt x="-1" y="0"/>
                    </a:moveTo>
                    <a:cubicBezTo>
                      <a:pt x="11909" y="0"/>
                      <a:pt x="21571" y="9638"/>
                      <a:pt x="21599" y="21548"/>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25" name="Group 189"/>
            <p:cNvGrpSpPr>
              <a:grpSpLocks/>
            </p:cNvGrpSpPr>
            <p:nvPr/>
          </p:nvGrpSpPr>
          <p:grpSpPr bwMode="auto">
            <a:xfrm>
              <a:off x="929" y="3178"/>
              <a:ext cx="384" cy="110"/>
              <a:chOff x="929" y="3172"/>
              <a:chExt cx="384" cy="110"/>
            </a:xfrm>
          </p:grpSpPr>
          <p:sp>
            <p:nvSpPr>
              <p:cNvPr id="15776" name="Arc 190"/>
              <p:cNvSpPr>
                <a:spLocks/>
              </p:cNvSpPr>
              <p:nvPr/>
            </p:nvSpPr>
            <p:spPr bwMode="auto">
              <a:xfrm>
                <a:off x="1123" y="3172"/>
                <a:ext cx="190" cy="36"/>
              </a:xfrm>
              <a:custGeom>
                <a:avLst/>
                <a:gdLst>
                  <a:gd name="T0" fmla="*/ 0 w 21600"/>
                  <a:gd name="T1" fmla="*/ 0 h 21935"/>
                  <a:gd name="T2" fmla="*/ 0 w 21600"/>
                  <a:gd name="T3" fmla="*/ 0 h 21935"/>
                  <a:gd name="T4" fmla="*/ 0 w 21600"/>
                  <a:gd name="T5" fmla="*/ 0 h 21935"/>
                  <a:gd name="T6" fmla="*/ 0 60000 65536"/>
                  <a:gd name="T7" fmla="*/ 0 60000 65536"/>
                  <a:gd name="T8" fmla="*/ 0 60000 65536"/>
                  <a:gd name="T9" fmla="*/ 0 w 21600"/>
                  <a:gd name="T10" fmla="*/ 0 h 21935"/>
                  <a:gd name="T11" fmla="*/ 21600 w 21600"/>
                  <a:gd name="T12" fmla="*/ 21935 h 21935"/>
                </a:gdLst>
                <a:ahLst/>
                <a:cxnLst>
                  <a:cxn ang="T6">
                    <a:pos x="T0" y="T1"/>
                  </a:cxn>
                  <a:cxn ang="T7">
                    <a:pos x="T2" y="T3"/>
                  </a:cxn>
                  <a:cxn ang="T8">
                    <a:pos x="T4" y="T5"/>
                  </a:cxn>
                </a:cxnLst>
                <a:rect l="T9" t="T10" r="T11" b="T12"/>
                <a:pathLst>
                  <a:path w="21600" h="21935" fill="none" extrusionOk="0">
                    <a:moveTo>
                      <a:pt x="21597" y="-1"/>
                    </a:moveTo>
                    <a:cubicBezTo>
                      <a:pt x="21599" y="111"/>
                      <a:pt x="21600" y="223"/>
                      <a:pt x="21600" y="335"/>
                    </a:cubicBezTo>
                    <a:cubicBezTo>
                      <a:pt x="21600" y="12264"/>
                      <a:pt x="11929" y="21934"/>
                      <a:pt x="0" y="21935"/>
                    </a:cubicBezTo>
                  </a:path>
                  <a:path w="21600" h="21935" stroke="0" extrusionOk="0">
                    <a:moveTo>
                      <a:pt x="21597" y="-1"/>
                    </a:moveTo>
                    <a:cubicBezTo>
                      <a:pt x="21599" y="111"/>
                      <a:pt x="21600" y="223"/>
                      <a:pt x="21600" y="335"/>
                    </a:cubicBezTo>
                    <a:cubicBezTo>
                      <a:pt x="21600" y="12264"/>
                      <a:pt x="11929" y="21934"/>
                      <a:pt x="0" y="21935"/>
                    </a:cubicBezTo>
                    <a:lnTo>
                      <a:pt x="0" y="335"/>
                    </a:lnTo>
                    <a:close/>
                  </a:path>
                </a:pathLst>
              </a:custGeom>
              <a:noFill/>
              <a:ln w="12700" cap="rnd">
                <a:solidFill>
                  <a:schemeClr val="tx1"/>
                </a:solidFill>
                <a:prstDash val="dash"/>
                <a:round/>
                <a:headEnd/>
                <a:tailEnd/>
              </a:ln>
            </p:spPr>
            <p:txBody>
              <a:bodyPr wrap="none" anchor="ctr"/>
              <a:lstStyle/>
              <a:p>
                <a:endParaRPr lang="en-US" dirty="0"/>
              </a:p>
            </p:txBody>
          </p:sp>
          <p:sp>
            <p:nvSpPr>
              <p:cNvPr id="15777" name="Arc 191"/>
              <p:cNvSpPr>
                <a:spLocks/>
              </p:cNvSpPr>
              <p:nvPr/>
            </p:nvSpPr>
            <p:spPr bwMode="auto">
              <a:xfrm rot="10800000">
                <a:off x="929" y="3210"/>
                <a:ext cx="190"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42" name="Group 192"/>
            <p:cNvGrpSpPr>
              <a:grpSpLocks/>
            </p:cNvGrpSpPr>
            <p:nvPr/>
          </p:nvGrpSpPr>
          <p:grpSpPr bwMode="auto">
            <a:xfrm>
              <a:off x="546" y="3178"/>
              <a:ext cx="383" cy="110"/>
              <a:chOff x="546" y="3172"/>
              <a:chExt cx="383" cy="110"/>
            </a:xfrm>
          </p:grpSpPr>
          <p:sp>
            <p:nvSpPr>
              <p:cNvPr id="15774" name="Arc 193"/>
              <p:cNvSpPr>
                <a:spLocks/>
              </p:cNvSpPr>
              <p:nvPr/>
            </p:nvSpPr>
            <p:spPr bwMode="auto">
              <a:xfrm>
                <a:off x="546" y="3172"/>
                <a:ext cx="191" cy="35"/>
              </a:xfrm>
              <a:custGeom>
                <a:avLst/>
                <a:gdLst>
                  <a:gd name="T0" fmla="*/ 0 w 21600"/>
                  <a:gd name="T1" fmla="*/ 0 h 21934"/>
                  <a:gd name="T2" fmla="*/ 0 w 21600"/>
                  <a:gd name="T3" fmla="*/ 0 h 21934"/>
                  <a:gd name="T4" fmla="*/ 0 w 21600"/>
                  <a:gd name="T5" fmla="*/ 0 h 21934"/>
                  <a:gd name="T6" fmla="*/ 0 60000 65536"/>
                  <a:gd name="T7" fmla="*/ 0 60000 65536"/>
                  <a:gd name="T8" fmla="*/ 0 60000 65536"/>
                  <a:gd name="T9" fmla="*/ 0 w 21600"/>
                  <a:gd name="T10" fmla="*/ 0 h 21934"/>
                  <a:gd name="T11" fmla="*/ 21600 w 21600"/>
                  <a:gd name="T12" fmla="*/ 21934 h 21934"/>
                </a:gdLst>
                <a:ahLst/>
                <a:cxnLst>
                  <a:cxn ang="T6">
                    <a:pos x="T0" y="T1"/>
                  </a:cxn>
                  <a:cxn ang="T7">
                    <a:pos x="T2" y="T3"/>
                  </a:cxn>
                  <a:cxn ang="T8">
                    <a:pos x="T4" y="T5"/>
                  </a:cxn>
                </a:cxnLst>
                <a:rect l="T9" t="T10" r="T11" b="T12"/>
                <a:pathLst>
                  <a:path w="21600" h="21934" fill="none" extrusionOk="0">
                    <a:moveTo>
                      <a:pt x="21529" y="21933"/>
                    </a:moveTo>
                    <a:cubicBezTo>
                      <a:pt x="9627" y="21894"/>
                      <a:pt x="0" y="12235"/>
                      <a:pt x="0" y="334"/>
                    </a:cubicBezTo>
                    <a:cubicBezTo>
                      <a:pt x="-1" y="222"/>
                      <a:pt x="0" y="111"/>
                      <a:pt x="2" y="-1"/>
                    </a:cubicBezTo>
                  </a:path>
                  <a:path w="21600" h="21934" stroke="0" extrusionOk="0">
                    <a:moveTo>
                      <a:pt x="21529" y="21933"/>
                    </a:moveTo>
                    <a:cubicBezTo>
                      <a:pt x="9627" y="21894"/>
                      <a:pt x="0" y="12235"/>
                      <a:pt x="0" y="334"/>
                    </a:cubicBezTo>
                    <a:cubicBezTo>
                      <a:pt x="-1" y="222"/>
                      <a:pt x="0" y="111"/>
                      <a:pt x="2" y="-1"/>
                    </a:cubicBezTo>
                    <a:lnTo>
                      <a:pt x="21600" y="334"/>
                    </a:lnTo>
                    <a:close/>
                  </a:path>
                </a:pathLst>
              </a:custGeom>
              <a:noFill/>
              <a:ln w="12700" cap="rnd">
                <a:solidFill>
                  <a:schemeClr val="tx1"/>
                </a:solidFill>
                <a:prstDash val="dash"/>
                <a:round/>
                <a:headEnd/>
                <a:tailEnd/>
              </a:ln>
            </p:spPr>
            <p:txBody>
              <a:bodyPr wrap="none" anchor="ctr"/>
              <a:lstStyle/>
              <a:p>
                <a:endParaRPr lang="en-US" dirty="0"/>
              </a:p>
            </p:txBody>
          </p:sp>
          <p:sp>
            <p:nvSpPr>
              <p:cNvPr id="15775" name="Arc 194"/>
              <p:cNvSpPr>
                <a:spLocks/>
              </p:cNvSpPr>
              <p:nvPr/>
            </p:nvSpPr>
            <p:spPr bwMode="auto">
              <a:xfrm rot="10800000">
                <a:off x="739" y="3209"/>
                <a:ext cx="190"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69" name="Group 195"/>
            <p:cNvGrpSpPr>
              <a:grpSpLocks/>
            </p:cNvGrpSpPr>
            <p:nvPr/>
          </p:nvGrpSpPr>
          <p:grpSpPr bwMode="auto">
            <a:xfrm>
              <a:off x="911" y="2953"/>
              <a:ext cx="384" cy="111"/>
              <a:chOff x="911" y="2947"/>
              <a:chExt cx="384" cy="111"/>
            </a:xfrm>
          </p:grpSpPr>
          <p:sp>
            <p:nvSpPr>
              <p:cNvPr id="15772" name="Arc 196"/>
              <p:cNvSpPr>
                <a:spLocks/>
              </p:cNvSpPr>
              <p:nvPr/>
            </p:nvSpPr>
            <p:spPr bwMode="auto">
              <a:xfrm>
                <a:off x="911" y="2947"/>
                <a:ext cx="190" cy="36"/>
              </a:xfrm>
              <a:custGeom>
                <a:avLst/>
                <a:gdLst>
                  <a:gd name="T0" fmla="*/ 0 w 21600"/>
                  <a:gd name="T1" fmla="*/ 0 h 21930"/>
                  <a:gd name="T2" fmla="*/ 0 w 21600"/>
                  <a:gd name="T3" fmla="*/ 0 h 21930"/>
                  <a:gd name="T4" fmla="*/ 0 w 21600"/>
                  <a:gd name="T5" fmla="*/ 0 h 21930"/>
                  <a:gd name="T6" fmla="*/ 0 60000 65536"/>
                  <a:gd name="T7" fmla="*/ 0 60000 65536"/>
                  <a:gd name="T8" fmla="*/ 0 60000 65536"/>
                  <a:gd name="T9" fmla="*/ 0 w 21600"/>
                  <a:gd name="T10" fmla="*/ 0 h 21930"/>
                  <a:gd name="T11" fmla="*/ 21600 w 21600"/>
                  <a:gd name="T12" fmla="*/ 21930 h 21930"/>
                </a:gdLst>
                <a:ahLst/>
                <a:cxnLst>
                  <a:cxn ang="T6">
                    <a:pos x="T0" y="T1"/>
                  </a:cxn>
                  <a:cxn ang="T7">
                    <a:pos x="T2" y="T3"/>
                  </a:cxn>
                  <a:cxn ang="T8">
                    <a:pos x="T4" y="T5"/>
                  </a:cxn>
                </a:cxnLst>
                <a:rect l="T9" t="T10" r="T11" b="T12"/>
                <a:pathLst>
                  <a:path w="21600" h="21930" fill="none" extrusionOk="0">
                    <a:moveTo>
                      <a:pt x="21600" y="21930"/>
                    </a:moveTo>
                    <a:cubicBezTo>
                      <a:pt x="9670" y="21930"/>
                      <a:pt x="0" y="12259"/>
                      <a:pt x="0" y="330"/>
                    </a:cubicBezTo>
                    <a:cubicBezTo>
                      <a:pt x="-1" y="219"/>
                      <a:pt x="0" y="109"/>
                      <a:pt x="2" y="-1"/>
                    </a:cubicBezTo>
                  </a:path>
                  <a:path w="21600" h="21930" stroke="0" extrusionOk="0">
                    <a:moveTo>
                      <a:pt x="21600" y="21930"/>
                    </a:moveTo>
                    <a:cubicBezTo>
                      <a:pt x="9670" y="21930"/>
                      <a:pt x="0" y="12259"/>
                      <a:pt x="0" y="330"/>
                    </a:cubicBezTo>
                    <a:cubicBezTo>
                      <a:pt x="-1" y="219"/>
                      <a:pt x="0" y="109"/>
                      <a:pt x="2" y="-1"/>
                    </a:cubicBezTo>
                    <a:lnTo>
                      <a:pt x="21600" y="330"/>
                    </a:lnTo>
                    <a:close/>
                  </a:path>
                </a:pathLst>
              </a:custGeom>
              <a:noFill/>
              <a:ln w="12700" cap="rnd">
                <a:solidFill>
                  <a:schemeClr val="tx1"/>
                </a:solidFill>
                <a:prstDash val="dash"/>
                <a:round/>
                <a:headEnd/>
                <a:tailEnd/>
              </a:ln>
            </p:spPr>
            <p:txBody>
              <a:bodyPr wrap="none" anchor="ctr"/>
              <a:lstStyle/>
              <a:p>
                <a:endParaRPr lang="en-US" dirty="0"/>
              </a:p>
            </p:txBody>
          </p:sp>
          <p:sp>
            <p:nvSpPr>
              <p:cNvPr id="15773" name="Arc 197"/>
              <p:cNvSpPr>
                <a:spLocks/>
              </p:cNvSpPr>
              <p:nvPr/>
            </p:nvSpPr>
            <p:spPr bwMode="auto">
              <a:xfrm rot="10800000">
                <a:off x="1105" y="2985"/>
                <a:ext cx="190"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73" name="Group 198"/>
            <p:cNvGrpSpPr>
              <a:grpSpLocks/>
            </p:cNvGrpSpPr>
            <p:nvPr/>
          </p:nvGrpSpPr>
          <p:grpSpPr bwMode="auto">
            <a:xfrm>
              <a:off x="919" y="2967"/>
              <a:ext cx="384" cy="110"/>
              <a:chOff x="919" y="2961"/>
              <a:chExt cx="384" cy="110"/>
            </a:xfrm>
          </p:grpSpPr>
          <p:sp>
            <p:nvSpPr>
              <p:cNvPr id="15770" name="Arc 199"/>
              <p:cNvSpPr>
                <a:spLocks/>
              </p:cNvSpPr>
              <p:nvPr/>
            </p:nvSpPr>
            <p:spPr bwMode="auto">
              <a:xfrm>
                <a:off x="1113" y="2961"/>
                <a:ext cx="190" cy="36"/>
              </a:xfrm>
              <a:custGeom>
                <a:avLst/>
                <a:gdLst>
                  <a:gd name="T0" fmla="*/ 0 w 21600"/>
                  <a:gd name="T1" fmla="*/ 0 h 21935"/>
                  <a:gd name="T2" fmla="*/ 0 w 21600"/>
                  <a:gd name="T3" fmla="*/ 0 h 21935"/>
                  <a:gd name="T4" fmla="*/ 0 w 21600"/>
                  <a:gd name="T5" fmla="*/ 0 h 21935"/>
                  <a:gd name="T6" fmla="*/ 0 60000 65536"/>
                  <a:gd name="T7" fmla="*/ 0 60000 65536"/>
                  <a:gd name="T8" fmla="*/ 0 60000 65536"/>
                  <a:gd name="T9" fmla="*/ 0 w 21600"/>
                  <a:gd name="T10" fmla="*/ 0 h 21935"/>
                  <a:gd name="T11" fmla="*/ 21600 w 21600"/>
                  <a:gd name="T12" fmla="*/ 21935 h 21935"/>
                </a:gdLst>
                <a:ahLst/>
                <a:cxnLst>
                  <a:cxn ang="T6">
                    <a:pos x="T0" y="T1"/>
                  </a:cxn>
                  <a:cxn ang="T7">
                    <a:pos x="T2" y="T3"/>
                  </a:cxn>
                  <a:cxn ang="T8">
                    <a:pos x="T4" y="T5"/>
                  </a:cxn>
                </a:cxnLst>
                <a:rect l="T9" t="T10" r="T11" b="T12"/>
                <a:pathLst>
                  <a:path w="21600" h="21935" fill="none" extrusionOk="0">
                    <a:moveTo>
                      <a:pt x="21597" y="-1"/>
                    </a:moveTo>
                    <a:cubicBezTo>
                      <a:pt x="21599" y="111"/>
                      <a:pt x="21600" y="223"/>
                      <a:pt x="21600" y="335"/>
                    </a:cubicBezTo>
                    <a:cubicBezTo>
                      <a:pt x="21600" y="12264"/>
                      <a:pt x="11929" y="21934"/>
                      <a:pt x="0" y="21935"/>
                    </a:cubicBezTo>
                  </a:path>
                  <a:path w="21600" h="21935" stroke="0" extrusionOk="0">
                    <a:moveTo>
                      <a:pt x="21597" y="-1"/>
                    </a:moveTo>
                    <a:cubicBezTo>
                      <a:pt x="21599" y="111"/>
                      <a:pt x="21600" y="223"/>
                      <a:pt x="21600" y="335"/>
                    </a:cubicBezTo>
                    <a:cubicBezTo>
                      <a:pt x="21600" y="12264"/>
                      <a:pt x="11929" y="21934"/>
                      <a:pt x="0" y="21935"/>
                    </a:cubicBezTo>
                    <a:lnTo>
                      <a:pt x="0" y="335"/>
                    </a:lnTo>
                    <a:close/>
                  </a:path>
                </a:pathLst>
              </a:custGeom>
              <a:noFill/>
              <a:ln w="12700" cap="rnd">
                <a:solidFill>
                  <a:schemeClr val="tx1"/>
                </a:solidFill>
                <a:prstDash val="dash"/>
                <a:round/>
                <a:headEnd/>
                <a:tailEnd/>
              </a:ln>
            </p:spPr>
            <p:txBody>
              <a:bodyPr wrap="none" anchor="ctr"/>
              <a:lstStyle/>
              <a:p>
                <a:endParaRPr lang="en-US" dirty="0"/>
              </a:p>
            </p:txBody>
          </p:sp>
          <p:sp>
            <p:nvSpPr>
              <p:cNvPr id="15771" name="Arc 200"/>
              <p:cNvSpPr>
                <a:spLocks/>
              </p:cNvSpPr>
              <p:nvPr/>
            </p:nvSpPr>
            <p:spPr bwMode="auto">
              <a:xfrm rot="10800000">
                <a:off x="919" y="2999"/>
                <a:ext cx="190"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dash"/>
                <a:round/>
                <a:headEnd/>
                <a:tailEnd/>
              </a:ln>
            </p:spPr>
            <p:txBody>
              <a:bodyPr wrap="none" anchor="ctr"/>
              <a:lstStyle/>
              <a:p>
                <a:endParaRPr lang="en-US" dirty="0"/>
              </a:p>
            </p:txBody>
          </p:sp>
        </p:grpSp>
      </p:grpSp>
      <p:grpSp>
        <p:nvGrpSpPr>
          <p:cNvPr id="15621" name="Group 201"/>
          <p:cNvGrpSpPr>
            <a:grpSpLocks/>
          </p:cNvGrpSpPr>
          <p:nvPr/>
        </p:nvGrpSpPr>
        <p:grpSpPr bwMode="auto">
          <a:xfrm>
            <a:off x="3622675" y="3908566"/>
            <a:ext cx="2519363" cy="1922462"/>
            <a:chOff x="164" y="1742"/>
            <a:chExt cx="2639" cy="1789"/>
          </a:xfrm>
        </p:grpSpPr>
        <p:sp>
          <p:nvSpPr>
            <p:cNvPr id="15576" name="Rectangle 202"/>
            <p:cNvSpPr>
              <a:spLocks noChangeArrowheads="1"/>
            </p:cNvSpPr>
            <p:nvPr/>
          </p:nvSpPr>
          <p:spPr bwMode="auto">
            <a:xfrm>
              <a:off x="164" y="1742"/>
              <a:ext cx="2639" cy="1387"/>
            </a:xfrm>
            <a:prstGeom prst="rect">
              <a:avLst/>
            </a:prstGeom>
            <a:noFill/>
            <a:ln w="12700">
              <a:solidFill>
                <a:schemeClr val="tx1"/>
              </a:solidFill>
              <a:miter lim="800000"/>
              <a:headEnd/>
              <a:tailEnd/>
            </a:ln>
          </p:spPr>
          <p:txBody>
            <a:bodyPr wrap="none" anchor="ctr"/>
            <a:lstStyle/>
            <a:p>
              <a:endParaRPr lang="en-US" dirty="0"/>
            </a:p>
          </p:txBody>
        </p:sp>
        <p:sp>
          <p:nvSpPr>
            <p:cNvPr id="15577" name="Line 203"/>
            <p:cNvSpPr>
              <a:spLocks noChangeShapeType="1"/>
            </p:cNvSpPr>
            <p:nvPr/>
          </p:nvSpPr>
          <p:spPr bwMode="auto">
            <a:xfrm flipV="1">
              <a:off x="1413" y="2885"/>
              <a:ext cx="0" cy="252"/>
            </a:xfrm>
            <a:prstGeom prst="line">
              <a:avLst/>
            </a:prstGeom>
            <a:noFill/>
            <a:ln w="12700">
              <a:solidFill>
                <a:schemeClr val="tx1"/>
              </a:solidFill>
              <a:round/>
              <a:headEnd/>
              <a:tailEnd/>
            </a:ln>
          </p:spPr>
          <p:txBody>
            <a:bodyPr wrap="none" anchor="ctr"/>
            <a:lstStyle/>
            <a:p>
              <a:endParaRPr lang="en-US" dirty="0"/>
            </a:p>
          </p:txBody>
        </p:sp>
        <p:sp>
          <p:nvSpPr>
            <p:cNvPr id="15578" name="Arc 204"/>
            <p:cNvSpPr>
              <a:spLocks/>
            </p:cNvSpPr>
            <p:nvPr/>
          </p:nvSpPr>
          <p:spPr bwMode="auto">
            <a:xfrm>
              <a:off x="1414" y="2927"/>
              <a:ext cx="20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dirty="0"/>
            </a:p>
          </p:txBody>
        </p:sp>
        <p:sp>
          <p:nvSpPr>
            <p:cNvPr id="15579" name="Line 205"/>
            <p:cNvSpPr>
              <a:spLocks noChangeShapeType="1"/>
            </p:cNvSpPr>
            <p:nvPr/>
          </p:nvSpPr>
          <p:spPr bwMode="auto">
            <a:xfrm>
              <a:off x="1421" y="3133"/>
              <a:ext cx="195" cy="0"/>
            </a:xfrm>
            <a:prstGeom prst="line">
              <a:avLst/>
            </a:prstGeom>
            <a:noFill/>
            <a:ln w="25400">
              <a:solidFill>
                <a:schemeClr val="bg2"/>
              </a:solidFill>
              <a:round/>
              <a:headEnd/>
              <a:tailEnd/>
            </a:ln>
          </p:spPr>
          <p:txBody>
            <a:bodyPr wrap="none" anchor="ctr"/>
            <a:lstStyle/>
            <a:p>
              <a:endParaRPr lang="en-US" dirty="0"/>
            </a:p>
          </p:txBody>
        </p:sp>
        <p:sp>
          <p:nvSpPr>
            <p:cNvPr id="15580" name="Arc 206"/>
            <p:cNvSpPr>
              <a:spLocks/>
            </p:cNvSpPr>
            <p:nvPr/>
          </p:nvSpPr>
          <p:spPr bwMode="auto">
            <a:xfrm>
              <a:off x="1728" y="2971"/>
              <a:ext cx="697" cy="87"/>
            </a:xfrm>
            <a:custGeom>
              <a:avLst/>
              <a:gdLst>
                <a:gd name="T0" fmla="*/ 1 w 21631"/>
                <a:gd name="T1" fmla="*/ 0 h 21600"/>
                <a:gd name="T2" fmla="*/ 0 w 21631"/>
                <a:gd name="T3" fmla="*/ 0 h 21600"/>
                <a:gd name="T4" fmla="*/ 0 w 21631"/>
                <a:gd name="T5" fmla="*/ 0 h 21600"/>
                <a:gd name="T6" fmla="*/ 0 60000 65536"/>
                <a:gd name="T7" fmla="*/ 0 60000 65536"/>
                <a:gd name="T8" fmla="*/ 0 60000 65536"/>
                <a:gd name="T9" fmla="*/ 0 w 21631"/>
                <a:gd name="T10" fmla="*/ 0 h 21600"/>
                <a:gd name="T11" fmla="*/ 21631 w 21631"/>
                <a:gd name="T12" fmla="*/ 21600 h 21600"/>
              </a:gdLst>
              <a:ahLst/>
              <a:cxnLst>
                <a:cxn ang="T6">
                  <a:pos x="T0" y="T1"/>
                </a:cxn>
                <a:cxn ang="T7">
                  <a:pos x="T2" y="T3"/>
                </a:cxn>
                <a:cxn ang="T8">
                  <a:pos x="T4" y="T5"/>
                </a:cxn>
              </a:cxnLst>
              <a:rect l="T9" t="T10" r="T11" b="T12"/>
              <a:pathLst>
                <a:path w="21631" h="21600" fill="none" extrusionOk="0">
                  <a:moveTo>
                    <a:pt x="21631" y="0"/>
                  </a:moveTo>
                  <a:cubicBezTo>
                    <a:pt x="21631" y="11929"/>
                    <a:pt x="11960" y="21600"/>
                    <a:pt x="31" y="21600"/>
                  </a:cubicBezTo>
                  <a:cubicBezTo>
                    <a:pt x="20" y="21600"/>
                    <a:pt x="10" y="21599"/>
                    <a:pt x="0" y="21599"/>
                  </a:cubicBezTo>
                </a:path>
                <a:path w="21631" h="21600" stroke="0" extrusionOk="0">
                  <a:moveTo>
                    <a:pt x="21631" y="0"/>
                  </a:moveTo>
                  <a:cubicBezTo>
                    <a:pt x="21631" y="11929"/>
                    <a:pt x="11960" y="21600"/>
                    <a:pt x="31" y="21600"/>
                  </a:cubicBezTo>
                  <a:cubicBezTo>
                    <a:pt x="20" y="21600"/>
                    <a:pt x="10" y="21599"/>
                    <a:pt x="0" y="21599"/>
                  </a:cubicBezTo>
                  <a:lnTo>
                    <a:pt x="31" y="0"/>
                  </a:lnTo>
                  <a:close/>
                </a:path>
              </a:pathLst>
            </a:custGeom>
            <a:noFill/>
            <a:ln w="12700" cap="rnd">
              <a:solidFill>
                <a:schemeClr val="tx1"/>
              </a:solidFill>
              <a:prstDash val="sysDot"/>
              <a:round/>
              <a:headEnd/>
              <a:tailEnd/>
            </a:ln>
          </p:spPr>
          <p:txBody>
            <a:bodyPr wrap="none" anchor="ctr"/>
            <a:lstStyle/>
            <a:p>
              <a:endParaRPr lang="en-US" dirty="0"/>
            </a:p>
          </p:txBody>
        </p:sp>
        <p:sp>
          <p:nvSpPr>
            <p:cNvPr id="15581" name="Rectangle 207"/>
            <p:cNvSpPr>
              <a:spLocks noChangeArrowheads="1"/>
            </p:cNvSpPr>
            <p:nvPr/>
          </p:nvSpPr>
          <p:spPr bwMode="auto">
            <a:xfrm>
              <a:off x="368" y="1908"/>
              <a:ext cx="365" cy="191"/>
            </a:xfrm>
            <a:prstGeom prst="rect">
              <a:avLst/>
            </a:prstGeom>
            <a:noFill/>
            <a:ln w="12700">
              <a:solidFill>
                <a:schemeClr val="tx1"/>
              </a:solidFill>
              <a:miter lim="800000"/>
              <a:headEnd/>
              <a:tailEnd/>
            </a:ln>
          </p:spPr>
          <p:txBody>
            <a:bodyPr wrap="none" anchor="ctr"/>
            <a:lstStyle/>
            <a:p>
              <a:endParaRPr lang="en-US" dirty="0"/>
            </a:p>
          </p:txBody>
        </p:sp>
        <p:sp>
          <p:nvSpPr>
            <p:cNvPr id="15582" name="Rectangle 208"/>
            <p:cNvSpPr>
              <a:spLocks noChangeArrowheads="1"/>
            </p:cNvSpPr>
            <p:nvPr/>
          </p:nvSpPr>
          <p:spPr bwMode="auto">
            <a:xfrm>
              <a:off x="393" y="1932"/>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83" name="Rectangle 209"/>
            <p:cNvSpPr>
              <a:spLocks noChangeArrowheads="1"/>
            </p:cNvSpPr>
            <p:nvPr/>
          </p:nvSpPr>
          <p:spPr bwMode="auto">
            <a:xfrm>
              <a:off x="393" y="193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4" name="Rectangle 210"/>
            <p:cNvSpPr>
              <a:spLocks noChangeArrowheads="1"/>
            </p:cNvSpPr>
            <p:nvPr/>
          </p:nvSpPr>
          <p:spPr bwMode="auto">
            <a:xfrm>
              <a:off x="694" y="1932"/>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5" name="Rectangle 211"/>
            <p:cNvSpPr>
              <a:spLocks noChangeArrowheads="1"/>
            </p:cNvSpPr>
            <p:nvPr/>
          </p:nvSpPr>
          <p:spPr bwMode="auto">
            <a:xfrm>
              <a:off x="393" y="1989"/>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86" name="Rectangle 212"/>
            <p:cNvSpPr>
              <a:spLocks noChangeArrowheads="1"/>
            </p:cNvSpPr>
            <p:nvPr/>
          </p:nvSpPr>
          <p:spPr bwMode="auto">
            <a:xfrm>
              <a:off x="393" y="19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7" name="Rectangle 213"/>
            <p:cNvSpPr>
              <a:spLocks noChangeArrowheads="1"/>
            </p:cNvSpPr>
            <p:nvPr/>
          </p:nvSpPr>
          <p:spPr bwMode="auto">
            <a:xfrm>
              <a:off x="694" y="1989"/>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8" name="Rectangle 214"/>
            <p:cNvSpPr>
              <a:spLocks noChangeArrowheads="1"/>
            </p:cNvSpPr>
            <p:nvPr/>
          </p:nvSpPr>
          <p:spPr bwMode="auto">
            <a:xfrm>
              <a:off x="393" y="2046"/>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89" name="Rectangle 215"/>
            <p:cNvSpPr>
              <a:spLocks noChangeArrowheads="1"/>
            </p:cNvSpPr>
            <p:nvPr/>
          </p:nvSpPr>
          <p:spPr bwMode="auto">
            <a:xfrm>
              <a:off x="393" y="2046"/>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0" name="Rectangle 216"/>
            <p:cNvSpPr>
              <a:spLocks noChangeArrowheads="1"/>
            </p:cNvSpPr>
            <p:nvPr/>
          </p:nvSpPr>
          <p:spPr bwMode="auto">
            <a:xfrm>
              <a:off x="694" y="2046"/>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1" name="Rectangle 217"/>
            <p:cNvSpPr>
              <a:spLocks noChangeArrowheads="1"/>
            </p:cNvSpPr>
            <p:nvPr/>
          </p:nvSpPr>
          <p:spPr bwMode="auto">
            <a:xfrm>
              <a:off x="1014" y="1908"/>
              <a:ext cx="364" cy="191"/>
            </a:xfrm>
            <a:prstGeom prst="rect">
              <a:avLst/>
            </a:prstGeom>
            <a:noFill/>
            <a:ln w="12700">
              <a:solidFill>
                <a:schemeClr val="tx1"/>
              </a:solidFill>
              <a:miter lim="800000"/>
              <a:headEnd/>
              <a:tailEnd/>
            </a:ln>
          </p:spPr>
          <p:txBody>
            <a:bodyPr wrap="none" anchor="ctr"/>
            <a:lstStyle/>
            <a:p>
              <a:endParaRPr lang="en-US" dirty="0"/>
            </a:p>
          </p:txBody>
        </p:sp>
        <p:sp>
          <p:nvSpPr>
            <p:cNvPr id="15592" name="Rectangle 218"/>
            <p:cNvSpPr>
              <a:spLocks noChangeArrowheads="1"/>
            </p:cNvSpPr>
            <p:nvPr/>
          </p:nvSpPr>
          <p:spPr bwMode="auto">
            <a:xfrm>
              <a:off x="1037" y="1932"/>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93" name="Rectangle 219"/>
            <p:cNvSpPr>
              <a:spLocks noChangeArrowheads="1"/>
            </p:cNvSpPr>
            <p:nvPr/>
          </p:nvSpPr>
          <p:spPr bwMode="auto">
            <a:xfrm>
              <a:off x="1037" y="193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4" name="Rectangle 220"/>
            <p:cNvSpPr>
              <a:spLocks noChangeArrowheads="1"/>
            </p:cNvSpPr>
            <p:nvPr/>
          </p:nvSpPr>
          <p:spPr bwMode="auto">
            <a:xfrm>
              <a:off x="1338" y="193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5" name="Rectangle 221"/>
            <p:cNvSpPr>
              <a:spLocks noChangeArrowheads="1"/>
            </p:cNvSpPr>
            <p:nvPr/>
          </p:nvSpPr>
          <p:spPr bwMode="auto">
            <a:xfrm>
              <a:off x="1037" y="1989"/>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96" name="Rectangle 222"/>
            <p:cNvSpPr>
              <a:spLocks noChangeArrowheads="1"/>
            </p:cNvSpPr>
            <p:nvPr/>
          </p:nvSpPr>
          <p:spPr bwMode="auto">
            <a:xfrm>
              <a:off x="1037" y="19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7" name="Rectangle 223"/>
            <p:cNvSpPr>
              <a:spLocks noChangeArrowheads="1"/>
            </p:cNvSpPr>
            <p:nvPr/>
          </p:nvSpPr>
          <p:spPr bwMode="auto">
            <a:xfrm>
              <a:off x="1338" y="19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8" name="Rectangle 224"/>
            <p:cNvSpPr>
              <a:spLocks noChangeArrowheads="1"/>
            </p:cNvSpPr>
            <p:nvPr/>
          </p:nvSpPr>
          <p:spPr bwMode="auto">
            <a:xfrm>
              <a:off x="1037" y="2046"/>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99" name="Rectangle 225"/>
            <p:cNvSpPr>
              <a:spLocks noChangeArrowheads="1"/>
            </p:cNvSpPr>
            <p:nvPr/>
          </p:nvSpPr>
          <p:spPr bwMode="auto">
            <a:xfrm>
              <a:off x="1037" y="2046"/>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0" name="Rectangle 226"/>
            <p:cNvSpPr>
              <a:spLocks noChangeArrowheads="1"/>
            </p:cNvSpPr>
            <p:nvPr/>
          </p:nvSpPr>
          <p:spPr bwMode="auto">
            <a:xfrm>
              <a:off x="1338" y="20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1" name="Rectangle 227"/>
            <p:cNvSpPr>
              <a:spLocks noChangeArrowheads="1"/>
            </p:cNvSpPr>
            <p:nvPr/>
          </p:nvSpPr>
          <p:spPr bwMode="auto">
            <a:xfrm>
              <a:off x="1624" y="1908"/>
              <a:ext cx="365" cy="191"/>
            </a:xfrm>
            <a:prstGeom prst="rect">
              <a:avLst/>
            </a:prstGeom>
            <a:noFill/>
            <a:ln w="12700">
              <a:solidFill>
                <a:schemeClr val="tx1"/>
              </a:solidFill>
              <a:miter lim="800000"/>
              <a:headEnd/>
              <a:tailEnd/>
            </a:ln>
          </p:spPr>
          <p:txBody>
            <a:bodyPr wrap="none" anchor="ctr"/>
            <a:lstStyle/>
            <a:p>
              <a:endParaRPr lang="en-US" dirty="0"/>
            </a:p>
          </p:txBody>
        </p:sp>
        <p:sp>
          <p:nvSpPr>
            <p:cNvPr id="15602" name="Rectangle 228"/>
            <p:cNvSpPr>
              <a:spLocks noChangeArrowheads="1"/>
            </p:cNvSpPr>
            <p:nvPr/>
          </p:nvSpPr>
          <p:spPr bwMode="auto">
            <a:xfrm>
              <a:off x="1647" y="1932"/>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03" name="Rectangle 229"/>
            <p:cNvSpPr>
              <a:spLocks noChangeArrowheads="1"/>
            </p:cNvSpPr>
            <p:nvPr/>
          </p:nvSpPr>
          <p:spPr bwMode="auto">
            <a:xfrm>
              <a:off x="1647" y="1932"/>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4" name="Rectangle 230"/>
            <p:cNvSpPr>
              <a:spLocks noChangeArrowheads="1"/>
            </p:cNvSpPr>
            <p:nvPr/>
          </p:nvSpPr>
          <p:spPr bwMode="auto">
            <a:xfrm>
              <a:off x="1949" y="193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5" name="Rectangle 231"/>
            <p:cNvSpPr>
              <a:spLocks noChangeArrowheads="1"/>
            </p:cNvSpPr>
            <p:nvPr/>
          </p:nvSpPr>
          <p:spPr bwMode="auto">
            <a:xfrm>
              <a:off x="1647" y="1989"/>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06" name="Rectangle 232"/>
            <p:cNvSpPr>
              <a:spLocks noChangeArrowheads="1"/>
            </p:cNvSpPr>
            <p:nvPr/>
          </p:nvSpPr>
          <p:spPr bwMode="auto">
            <a:xfrm>
              <a:off x="1647" y="1989"/>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7" name="Rectangle 233"/>
            <p:cNvSpPr>
              <a:spLocks noChangeArrowheads="1"/>
            </p:cNvSpPr>
            <p:nvPr/>
          </p:nvSpPr>
          <p:spPr bwMode="auto">
            <a:xfrm>
              <a:off x="1949" y="19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8" name="Rectangle 234"/>
            <p:cNvSpPr>
              <a:spLocks noChangeArrowheads="1"/>
            </p:cNvSpPr>
            <p:nvPr/>
          </p:nvSpPr>
          <p:spPr bwMode="auto">
            <a:xfrm>
              <a:off x="1647" y="2046"/>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09" name="Rectangle 235"/>
            <p:cNvSpPr>
              <a:spLocks noChangeArrowheads="1"/>
            </p:cNvSpPr>
            <p:nvPr/>
          </p:nvSpPr>
          <p:spPr bwMode="auto">
            <a:xfrm>
              <a:off x="1647" y="2046"/>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0" name="Rectangle 236"/>
            <p:cNvSpPr>
              <a:spLocks noChangeArrowheads="1"/>
            </p:cNvSpPr>
            <p:nvPr/>
          </p:nvSpPr>
          <p:spPr bwMode="auto">
            <a:xfrm>
              <a:off x="1949" y="2046"/>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1" name="Rectangle 237"/>
            <p:cNvSpPr>
              <a:spLocks noChangeArrowheads="1"/>
            </p:cNvSpPr>
            <p:nvPr/>
          </p:nvSpPr>
          <p:spPr bwMode="auto">
            <a:xfrm>
              <a:off x="2268" y="1908"/>
              <a:ext cx="364" cy="191"/>
            </a:xfrm>
            <a:prstGeom prst="rect">
              <a:avLst/>
            </a:prstGeom>
            <a:noFill/>
            <a:ln w="12700">
              <a:solidFill>
                <a:schemeClr val="tx1"/>
              </a:solidFill>
              <a:miter lim="800000"/>
              <a:headEnd/>
              <a:tailEnd/>
            </a:ln>
          </p:spPr>
          <p:txBody>
            <a:bodyPr wrap="none" anchor="ctr"/>
            <a:lstStyle/>
            <a:p>
              <a:endParaRPr lang="en-US" dirty="0"/>
            </a:p>
          </p:txBody>
        </p:sp>
        <p:sp>
          <p:nvSpPr>
            <p:cNvPr id="15612" name="Rectangle 238"/>
            <p:cNvSpPr>
              <a:spLocks noChangeArrowheads="1"/>
            </p:cNvSpPr>
            <p:nvPr/>
          </p:nvSpPr>
          <p:spPr bwMode="auto">
            <a:xfrm>
              <a:off x="2292" y="1932"/>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13" name="Rectangle 239"/>
            <p:cNvSpPr>
              <a:spLocks noChangeArrowheads="1"/>
            </p:cNvSpPr>
            <p:nvPr/>
          </p:nvSpPr>
          <p:spPr bwMode="auto">
            <a:xfrm>
              <a:off x="2292" y="193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4" name="Rectangle 240"/>
            <p:cNvSpPr>
              <a:spLocks noChangeArrowheads="1"/>
            </p:cNvSpPr>
            <p:nvPr/>
          </p:nvSpPr>
          <p:spPr bwMode="auto">
            <a:xfrm>
              <a:off x="2594" y="193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5" name="Rectangle 241"/>
            <p:cNvSpPr>
              <a:spLocks noChangeArrowheads="1"/>
            </p:cNvSpPr>
            <p:nvPr/>
          </p:nvSpPr>
          <p:spPr bwMode="auto">
            <a:xfrm>
              <a:off x="2292" y="1989"/>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16" name="Rectangle 242"/>
            <p:cNvSpPr>
              <a:spLocks noChangeArrowheads="1"/>
            </p:cNvSpPr>
            <p:nvPr/>
          </p:nvSpPr>
          <p:spPr bwMode="auto">
            <a:xfrm>
              <a:off x="2292" y="19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7" name="Rectangle 243"/>
            <p:cNvSpPr>
              <a:spLocks noChangeArrowheads="1"/>
            </p:cNvSpPr>
            <p:nvPr/>
          </p:nvSpPr>
          <p:spPr bwMode="auto">
            <a:xfrm>
              <a:off x="2594" y="19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8" name="Rectangle 244"/>
            <p:cNvSpPr>
              <a:spLocks noChangeArrowheads="1"/>
            </p:cNvSpPr>
            <p:nvPr/>
          </p:nvSpPr>
          <p:spPr bwMode="auto">
            <a:xfrm>
              <a:off x="2292" y="2046"/>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19" name="Rectangle 245"/>
            <p:cNvSpPr>
              <a:spLocks noChangeArrowheads="1"/>
            </p:cNvSpPr>
            <p:nvPr/>
          </p:nvSpPr>
          <p:spPr bwMode="auto">
            <a:xfrm>
              <a:off x="2292" y="20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20" name="Rectangle 246"/>
            <p:cNvSpPr>
              <a:spLocks noChangeArrowheads="1"/>
            </p:cNvSpPr>
            <p:nvPr/>
          </p:nvSpPr>
          <p:spPr bwMode="auto">
            <a:xfrm>
              <a:off x="2594" y="20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nvGrpSpPr>
            <p:cNvPr id="15622" name="Group 247"/>
            <p:cNvGrpSpPr>
              <a:grpSpLocks/>
            </p:cNvGrpSpPr>
            <p:nvPr/>
          </p:nvGrpSpPr>
          <p:grpSpPr bwMode="auto">
            <a:xfrm>
              <a:off x="368" y="2338"/>
              <a:ext cx="2264" cy="190"/>
              <a:chOff x="368" y="2338"/>
              <a:chExt cx="2264" cy="190"/>
            </a:xfrm>
          </p:grpSpPr>
          <p:sp>
            <p:nvSpPr>
              <p:cNvPr id="15699" name="Rectangle 248"/>
              <p:cNvSpPr>
                <a:spLocks noChangeArrowheads="1"/>
              </p:cNvSpPr>
              <p:nvPr/>
            </p:nvSpPr>
            <p:spPr bwMode="auto">
              <a:xfrm>
                <a:off x="368" y="2338"/>
                <a:ext cx="365" cy="190"/>
              </a:xfrm>
              <a:prstGeom prst="rect">
                <a:avLst/>
              </a:prstGeom>
              <a:noFill/>
              <a:ln w="12700">
                <a:solidFill>
                  <a:schemeClr val="tx1"/>
                </a:solidFill>
                <a:miter lim="800000"/>
                <a:headEnd/>
                <a:tailEnd/>
              </a:ln>
            </p:spPr>
            <p:txBody>
              <a:bodyPr wrap="none" anchor="ctr"/>
              <a:lstStyle/>
              <a:p>
                <a:endParaRPr lang="en-US" dirty="0"/>
              </a:p>
            </p:txBody>
          </p:sp>
          <p:sp>
            <p:nvSpPr>
              <p:cNvPr id="15700" name="Rectangle 249"/>
              <p:cNvSpPr>
                <a:spLocks noChangeArrowheads="1"/>
              </p:cNvSpPr>
              <p:nvPr/>
            </p:nvSpPr>
            <p:spPr bwMode="auto">
              <a:xfrm>
                <a:off x="393" y="2363"/>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01" name="Rectangle 250"/>
              <p:cNvSpPr>
                <a:spLocks noChangeArrowheads="1"/>
              </p:cNvSpPr>
              <p:nvPr/>
            </p:nvSpPr>
            <p:spPr bwMode="auto">
              <a:xfrm>
                <a:off x="393" y="2363"/>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2" name="Rectangle 251"/>
              <p:cNvSpPr>
                <a:spLocks noChangeArrowheads="1"/>
              </p:cNvSpPr>
              <p:nvPr/>
            </p:nvSpPr>
            <p:spPr bwMode="auto">
              <a:xfrm>
                <a:off x="694" y="2363"/>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3" name="Rectangle 252"/>
              <p:cNvSpPr>
                <a:spLocks noChangeArrowheads="1"/>
              </p:cNvSpPr>
              <p:nvPr/>
            </p:nvSpPr>
            <p:spPr bwMode="auto">
              <a:xfrm>
                <a:off x="393" y="2420"/>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04" name="Rectangle 253"/>
              <p:cNvSpPr>
                <a:spLocks noChangeArrowheads="1"/>
              </p:cNvSpPr>
              <p:nvPr/>
            </p:nvSpPr>
            <p:spPr bwMode="auto">
              <a:xfrm>
                <a:off x="393" y="242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5" name="Rectangle 254"/>
              <p:cNvSpPr>
                <a:spLocks noChangeArrowheads="1"/>
              </p:cNvSpPr>
              <p:nvPr/>
            </p:nvSpPr>
            <p:spPr bwMode="auto">
              <a:xfrm>
                <a:off x="694" y="2420"/>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6" name="Rectangle 255"/>
              <p:cNvSpPr>
                <a:spLocks noChangeArrowheads="1"/>
              </p:cNvSpPr>
              <p:nvPr/>
            </p:nvSpPr>
            <p:spPr bwMode="auto">
              <a:xfrm>
                <a:off x="393" y="2477"/>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07" name="Rectangle 256"/>
              <p:cNvSpPr>
                <a:spLocks noChangeArrowheads="1"/>
              </p:cNvSpPr>
              <p:nvPr/>
            </p:nvSpPr>
            <p:spPr bwMode="auto">
              <a:xfrm>
                <a:off x="393" y="247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8" name="Rectangle 257"/>
              <p:cNvSpPr>
                <a:spLocks noChangeArrowheads="1"/>
              </p:cNvSpPr>
              <p:nvPr/>
            </p:nvSpPr>
            <p:spPr bwMode="auto">
              <a:xfrm>
                <a:off x="694" y="2477"/>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9" name="Rectangle 258"/>
              <p:cNvSpPr>
                <a:spLocks noChangeArrowheads="1"/>
              </p:cNvSpPr>
              <p:nvPr/>
            </p:nvSpPr>
            <p:spPr bwMode="auto">
              <a:xfrm>
                <a:off x="1014" y="2338"/>
                <a:ext cx="364" cy="190"/>
              </a:xfrm>
              <a:prstGeom prst="rect">
                <a:avLst/>
              </a:prstGeom>
              <a:noFill/>
              <a:ln w="12700">
                <a:solidFill>
                  <a:schemeClr val="tx1"/>
                </a:solidFill>
                <a:miter lim="800000"/>
                <a:headEnd/>
                <a:tailEnd/>
              </a:ln>
            </p:spPr>
            <p:txBody>
              <a:bodyPr wrap="none" anchor="ctr"/>
              <a:lstStyle/>
              <a:p>
                <a:endParaRPr lang="en-US" dirty="0"/>
              </a:p>
            </p:txBody>
          </p:sp>
          <p:sp>
            <p:nvSpPr>
              <p:cNvPr id="15710" name="Rectangle 259"/>
              <p:cNvSpPr>
                <a:spLocks noChangeArrowheads="1"/>
              </p:cNvSpPr>
              <p:nvPr/>
            </p:nvSpPr>
            <p:spPr bwMode="auto">
              <a:xfrm>
                <a:off x="1037" y="2363"/>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11" name="Rectangle 260"/>
              <p:cNvSpPr>
                <a:spLocks noChangeArrowheads="1"/>
              </p:cNvSpPr>
              <p:nvPr/>
            </p:nvSpPr>
            <p:spPr bwMode="auto">
              <a:xfrm>
                <a:off x="1037" y="2363"/>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2" name="Rectangle 261"/>
              <p:cNvSpPr>
                <a:spLocks noChangeArrowheads="1"/>
              </p:cNvSpPr>
              <p:nvPr/>
            </p:nvSpPr>
            <p:spPr bwMode="auto">
              <a:xfrm>
                <a:off x="1338" y="2363"/>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3" name="Rectangle 262"/>
              <p:cNvSpPr>
                <a:spLocks noChangeArrowheads="1"/>
              </p:cNvSpPr>
              <p:nvPr/>
            </p:nvSpPr>
            <p:spPr bwMode="auto">
              <a:xfrm>
                <a:off x="1037" y="2420"/>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14" name="Rectangle 263"/>
              <p:cNvSpPr>
                <a:spLocks noChangeArrowheads="1"/>
              </p:cNvSpPr>
              <p:nvPr/>
            </p:nvSpPr>
            <p:spPr bwMode="auto">
              <a:xfrm>
                <a:off x="1037" y="242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5" name="Rectangle 264"/>
              <p:cNvSpPr>
                <a:spLocks noChangeArrowheads="1"/>
              </p:cNvSpPr>
              <p:nvPr/>
            </p:nvSpPr>
            <p:spPr bwMode="auto">
              <a:xfrm>
                <a:off x="1338" y="242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6" name="Rectangle 265"/>
              <p:cNvSpPr>
                <a:spLocks noChangeArrowheads="1"/>
              </p:cNvSpPr>
              <p:nvPr/>
            </p:nvSpPr>
            <p:spPr bwMode="auto">
              <a:xfrm>
                <a:off x="1037" y="2477"/>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17" name="Rectangle 266"/>
              <p:cNvSpPr>
                <a:spLocks noChangeArrowheads="1"/>
              </p:cNvSpPr>
              <p:nvPr/>
            </p:nvSpPr>
            <p:spPr bwMode="auto">
              <a:xfrm>
                <a:off x="1037" y="247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8" name="Rectangle 267"/>
              <p:cNvSpPr>
                <a:spLocks noChangeArrowheads="1"/>
              </p:cNvSpPr>
              <p:nvPr/>
            </p:nvSpPr>
            <p:spPr bwMode="auto">
              <a:xfrm>
                <a:off x="1338" y="247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9" name="Rectangle 268"/>
              <p:cNvSpPr>
                <a:spLocks noChangeArrowheads="1"/>
              </p:cNvSpPr>
              <p:nvPr/>
            </p:nvSpPr>
            <p:spPr bwMode="auto">
              <a:xfrm>
                <a:off x="1624" y="2338"/>
                <a:ext cx="365" cy="190"/>
              </a:xfrm>
              <a:prstGeom prst="rect">
                <a:avLst/>
              </a:prstGeom>
              <a:noFill/>
              <a:ln w="12700">
                <a:solidFill>
                  <a:schemeClr val="tx1"/>
                </a:solidFill>
                <a:miter lim="800000"/>
                <a:headEnd/>
                <a:tailEnd/>
              </a:ln>
            </p:spPr>
            <p:txBody>
              <a:bodyPr wrap="none" anchor="ctr"/>
              <a:lstStyle/>
              <a:p>
                <a:endParaRPr lang="en-US" dirty="0"/>
              </a:p>
            </p:txBody>
          </p:sp>
          <p:sp>
            <p:nvSpPr>
              <p:cNvPr id="15720" name="Rectangle 269"/>
              <p:cNvSpPr>
                <a:spLocks noChangeArrowheads="1"/>
              </p:cNvSpPr>
              <p:nvPr/>
            </p:nvSpPr>
            <p:spPr bwMode="auto">
              <a:xfrm>
                <a:off x="1647" y="2363"/>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21" name="Rectangle 270"/>
              <p:cNvSpPr>
                <a:spLocks noChangeArrowheads="1"/>
              </p:cNvSpPr>
              <p:nvPr/>
            </p:nvSpPr>
            <p:spPr bwMode="auto">
              <a:xfrm>
                <a:off x="1647" y="2363"/>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2" name="Rectangle 271"/>
              <p:cNvSpPr>
                <a:spLocks noChangeArrowheads="1"/>
              </p:cNvSpPr>
              <p:nvPr/>
            </p:nvSpPr>
            <p:spPr bwMode="auto">
              <a:xfrm>
                <a:off x="1949" y="2363"/>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3" name="Rectangle 272"/>
              <p:cNvSpPr>
                <a:spLocks noChangeArrowheads="1"/>
              </p:cNvSpPr>
              <p:nvPr/>
            </p:nvSpPr>
            <p:spPr bwMode="auto">
              <a:xfrm>
                <a:off x="1647" y="2420"/>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24" name="Rectangle 273"/>
              <p:cNvSpPr>
                <a:spLocks noChangeArrowheads="1"/>
              </p:cNvSpPr>
              <p:nvPr/>
            </p:nvSpPr>
            <p:spPr bwMode="auto">
              <a:xfrm>
                <a:off x="1647" y="2420"/>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5" name="Rectangle 274"/>
              <p:cNvSpPr>
                <a:spLocks noChangeArrowheads="1"/>
              </p:cNvSpPr>
              <p:nvPr/>
            </p:nvSpPr>
            <p:spPr bwMode="auto">
              <a:xfrm>
                <a:off x="1949" y="242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6" name="Rectangle 275"/>
              <p:cNvSpPr>
                <a:spLocks noChangeArrowheads="1"/>
              </p:cNvSpPr>
              <p:nvPr/>
            </p:nvSpPr>
            <p:spPr bwMode="auto">
              <a:xfrm>
                <a:off x="1647" y="2477"/>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27" name="Rectangle 276"/>
              <p:cNvSpPr>
                <a:spLocks noChangeArrowheads="1"/>
              </p:cNvSpPr>
              <p:nvPr/>
            </p:nvSpPr>
            <p:spPr bwMode="auto">
              <a:xfrm>
                <a:off x="1647" y="2477"/>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8" name="Rectangle 277"/>
              <p:cNvSpPr>
                <a:spLocks noChangeArrowheads="1"/>
              </p:cNvSpPr>
              <p:nvPr/>
            </p:nvSpPr>
            <p:spPr bwMode="auto">
              <a:xfrm>
                <a:off x="1949" y="247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9" name="Rectangle 278"/>
              <p:cNvSpPr>
                <a:spLocks noChangeArrowheads="1"/>
              </p:cNvSpPr>
              <p:nvPr/>
            </p:nvSpPr>
            <p:spPr bwMode="auto">
              <a:xfrm>
                <a:off x="2268" y="2338"/>
                <a:ext cx="364" cy="190"/>
              </a:xfrm>
              <a:prstGeom prst="rect">
                <a:avLst/>
              </a:prstGeom>
              <a:noFill/>
              <a:ln w="12700">
                <a:solidFill>
                  <a:schemeClr val="tx1"/>
                </a:solidFill>
                <a:miter lim="800000"/>
                <a:headEnd/>
                <a:tailEnd/>
              </a:ln>
            </p:spPr>
            <p:txBody>
              <a:bodyPr wrap="none" anchor="ctr"/>
              <a:lstStyle/>
              <a:p>
                <a:endParaRPr lang="en-US" dirty="0"/>
              </a:p>
            </p:txBody>
          </p:sp>
          <p:sp>
            <p:nvSpPr>
              <p:cNvPr id="15730" name="Rectangle 279"/>
              <p:cNvSpPr>
                <a:spLocks noChangeArrowheads="1"/>
              </p:cNvSpPr>
              <p:nvPr/>
            </p:nvSpPr>
            <p:spPr bwMode="auto">
              <a:xfrm>
                <a:off x="2292" y="2363"/>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31" name="Rectangle 280"/>
              <p:cNvSpPr>
                <a:spLocks noChangeArrowheads="1"/>
              </p:cNvSpPr>
              <p:nvPr/>
            </p:nvSpPr>
            <p:spPr bwMode="auto">
              <a:xfrm>
                <a:off x="2292" y="2363"/>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2" name="Rectangle 281"/>
              <p:cNvSpPr>
                <a:spLocks noChangeArrowheads="1"/>
              </p:cNvSpPr>
              <p:nvPr/>
            </p:nvSpPr>
            <p:spPr bwMode="auto">
              <a:xfrm>
                <a:off x="2594" y="2363"/>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3" name="Rectangle 282"/>
              <p:cNvSpPr>
                <a:spLocks noChangeArrowheads="1"/>
              </p:cNvSpPr>
              <p:nvPr/>
            </p:nvSpPr>
            <p:spPr bwMode="auto">
              <a:xfrm>
                <a:off x="2292" y="2420"/>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34" name="Rectangle 283"/>
              <p:cNvSpPr>
                <a:spLocks noChangeArrowheads="1"/>
              </p:cNvSpPr>
              <p:nvPr/>
            </p:nvSpPr>
            <p:spPr bwMode="auto">
              <a:xfrm>
                <a:off x="2292" y="242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5" name="Rectangle 284"/>
              <p:cNvSpPr>
                <a:spLocks noChangeArrowheads="1"/>
              </p:cNvSpPr>
              <p:nvPr/>
            </p:nvSpPr>
            <p:spPr bwMode="auto">
              <a:xfrm>
                <a:off x="2594" y="242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6" name="Rectangle 285"/>
              <p:cNvSpPr>
                <a:spLocks noChangeArrowheads="1"/>
              </p:cNvSpPr>
              <p:nvPr/>
            </p:nvSpPr>
            <p:spPr bwMode="auto">
              <a:xfrm>
                <a:off x="2292" y="2477"/>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37" name="Rectangle 286"/>
              <p:cNvSpPr>
                <a:spLocks noChangeArrowheads="1"/>
              </p:cNvSpPr>
              <p:nvPr/>
            </p:nvSpPr>
            <p:spPr bwMode="auto">
              <a:xfrm>
                <a:off x="2292" y="247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8" name="Rectangle 287"/>
              <p:cNvSpPr>
                <a:spLocks noChangeArrowheads="1"/>
              </p:cNvSpPr>
              <p:nvPr/>
            </p:nvSpPr>
            <p:spPr bwMode="auto">
              <a:xfrm>
                <a:off x="2594" y="247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623" name="Group 288"/>
            <p:cNvGrpSpPr>
              <a:grpSpLocks/>
            </p:cNvGrpSpPr>
            <p:nvPr/>
          </p:nvGrpSpPr>
          <p:grpSpPr bwMode="auto">
            <a:xfrm>
              <a:off x="2012" y="2824"/>
              <a:ext cx="233" cy="66"/>
              <a:chOff x="2012" y="2824"/>
              <a:chExt cx="233" cy="66"/>
            </a:xfrm>
          </p:grpSpPr>
          <p:sp>
            <p:nvSpPr>
              <p:cNvPr id="15697" name="Arc 289"/>
              <p:cNvSpPr>
                <a:spLocks/>
              </p:cNvSpPr>
              <p:nvPr/>
            </p:nvSpPr>
            <p:spPr bwMode="auto">
              <a:xfrm>
                <a:off x="2128" y="2824"/>
                <a:ext cx="117"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8" name="Arc 290"/>
              <p:cNvSpPr>
                <a:spLocks/>
              </p:cNvSpPr>
              <p:nvPr/>
            </p:nvSpPr>
            <p:spPr bwMode="auto">
              <a:xfrm>
                <a:off x="2012" y="2825"/>
                <a:ext cx="117"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4" y="99"/>
                      <a:pt x="21413" y="-1"/>
                    </a:cubicBezTo>
                  </a:path>
                  <a:path w="21597" h="21599" stroke="0" extrusionOk="0">
                    <a:moveTo>
                      <a:pt x="-1" y="21268"/>
                    </a:moveTo>
                    <a:cubicBezTo>
                      <a:pt x="178" y="9540"/>
                      <a:pt x="9684" y="99"/>
                      <a:pt x="21413"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4" name="Group 291"/>
            <p:cNvGrpSpPr>
              <a:grpSpLocks/>
            </p:cNvGrpSpPr>
            <p:nvPr/>
          </p:nvGrpSpPr>
          <p:grpSpPr bwMode="auto">
            <a:xfrm>
              <a:off x="2012" y="2405"/>
              <a:ext cx="233" cy="66"/>
              <a:chOff x="2012" y="2405"/>
              <a:chExt cx="233" cy="66"/>
            </a:xfrm>
          </p:grpSpPr>
          <p:sp>
            <p:nvSpPr>
              <p:cNvPr id="15695" name="Arc 292"/>
              <p:cNvSpPr>
                <a:spLocks/>
              </p:cNvSpPr>
              <p:nvPr/>
            </p:nvSpPr>
            <p:spPr bwMode="auto">
              <a:xfrm>
                <a:off x="2128" y="2405"/>
                <a:ext cx="117"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6" name="Arc 293"/>
              <p:cNvSpPr>
                <a:spLocks/>
              </p:cNvSpPr>
              <p:nvPr/>
            </p:nvSpPr>
            <p:spPr bwMode="auto">
              <a:xfrm>
                <a:off x="2012" y="2405"/>
                <a:ext cx="117"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1"/>
                      <a:pt x="21414" y="-1"/>
                    </a:cubicBezTo>
                  </a:path>
                  <a:path w="21600" h="21599" stroke="0" extrusionOk="0">
                    <a:moveTo>
                      <a:pt x="0" y="21599"/>
                    </a:moveTo>
                    <a:cubicBezTo>
                      <a:pt x="0" y="9741"/>
                      <a:pt x="9558" y="101"/>
                      <a:pt x="21414"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5" name="Group 294"/>
            <p:cNvGrpSpPr>
              <a:grpSpLocks/>
            </p:cNvGrpSpPr>
            <p:nvPr/>
          </p:nvGrpSpPr>
          <p:grpSpPr bwMode="auto">
            <a:xfrm>
              <a:off x="2012" y="1952"/>
              <a:ext cx="233" cy="66"/>
              <a:chOff x="2012" y="1952"/>
              <a:chExt cx="233" cy="66"/>
            </a:xfrm>
          </p:grpSpPr>
          <p:sp>
            <p:nvSpPr>
              <p:cNvPr id="15693" name="Arc 295"/>
              <p:cNvSpPr>
                <a:spLocks/>
              </p:cNvSpPr>
              <p:nvPr/>
            </p:nvSpPr>
            <p:spPr bwMode="auto">
              <a:xfrm>
                <a:off x="2128" y="1952"/>
                <a:ext cx="117"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4" name="Arc 296"/>
              <p:cNvSpPr>
                <a:spLocks/>
              </p:cNvSpPr>
              <p:nvPr/>
            </p:nvSpPr>
            <p:spPr bwMode="auto">
              <a:xfrm>
                <a:off x="2012" y="1952"/>
                <a:ext cx="117"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1"/>
                      <a:pt x="21414" y="-1"/>
                    </a:cubicBezTo>
                  </a:path>
                  <a:path w="21600" h="21599" stroke="0" extrusionOk="0">
                    <a:moveTo>
                      <a:pt x="0" y="21599"/>
                    </a:moveTo>
                    <a:cubicBezTo>
                      <a:pt x="0" y="9741"/>
                      <a:pt x="9558" y="101"/>
                      <a:pt x="21414"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6" name="Group 297"/>
            <p:cNvGrpSpPr>
              <a:grpSpLocks/>
            </p:cNvGrpSpPr>
            <p:nvPr/>
          </p:nvGrpSpPr>
          <p:grpSpPr bwMode="auto">
            <a:xfrm>
              <a:off x="1384" y="1952"/>
              <a:ext cx="237" cy="66"/>
              <a:chOff x="1384" y="1952"/>
              <a:chExt cx="237" cy="66"/>
            </a:xfrm>
          </p:grpSpPr>
          <p:sp>
            <p:nvSpPr>
              <p:cNvPr id="15691" name="Arc 298"/>
              <p:cNvSpPr>
                <a:spLocks/>
              </p:cNvSpPr>
              <p:nvPr/>
            </p:nvSpPr>
            <p:spPr bwMode="auto">
              <a:xfrm>
                <a:off x="1502" y="1952"/>
                <a:ext cx="119" cy="66"/>
              </a:xfrm>
              <a:custGeom>
                <a:avLst/>
                <a:gdLst>
                  <a:gd name="T0" fmla="*/ 0 w 21782"/>
                  <a:gd name="T1" fmla="*/ 0 h 21600"/>
                  <a:gd name="T2" fmla="*/ 0 w 21782"/>
                  <a:gd name="T3" fmla="*/ 0 h 21600"/>
                  <a:gd name="T4" fmla="*/ 0 w 21782"/>
                  <a:gd name="T5" fmla="*/ 0 h 21600"/>
                  <a:gd name="T6" fmla="*/ 0 60000 65536"/>
                  <a:gd name="T7" fmla="*/ 0 60000 65536"/>
                  <a:gd name="T8" fmla="*/ 0 60000 65536"/>
                  <a:gd name="T9" fmla="*/ 0 w 21782"/>
                  <a:gd name="T10" fmla="*/ 0 h 21600"/>
                  <a:gd name="T11" fmla="*/ 21782 w 21782"/>
                  <a:gd name="T12" fmla="*/ 21600 h 21600"/>
                </a:gdLst>
                <a:ahLst/>
                <a:cxnLst>
                  <a:cxn ang="T6">
                    <a:pos x="T0" y="T1"/>
                  </a:cxn>
                  <a:cxn ang="T7">
                    <a:pos x="T2" y="T3"/>
                  </a:cxn>
                  <a:cxn ang="T8">
                    <a:pos x="T4" y="T5"/>
                  </a:cxn>
                </a:cxnLst>
                <a:rect l="T9" t="T10" r="T11" b="T12"/>
                <a:pathLst>
                  <a:path w="21782" h="21600" fill="none" extrusionOk="0">
                    <a:moveTo>
                      <a:pt x="-1" y="0"/>
                    </a:moveTo>
                    <a:cubicBezTo>
                      <a:pt x="60" y="0"/>
                      <a:pt x="121" y="-1"/>
                      <a:pt x="182" y="0"/>
                    </a:cubicBezTo>
                    <a:cubicBezTo>
                      <a:pt x="12111" y="0"/>
                      <a:pt x="21782" y="9670"/>
                      <a:pt x="21782" y="21600"/>
                    </a:cubicBezTo>
                  </a:path>
                  <a:path w="21782" h="21600" stroke="0" extrusionOk="0">
                    <a:moveTo>
                      <a:pt x="-1" y="0"/>
                    </a:moveTo>
                    <a:cubicBezTo>
                      <a:pt x="60" y="0"/>
                      <a:pt x="121" y="-1"/>
                      <a:pt x="182" y="0"/>
                    </a:cubicBezTo>
                    <a:cubicBezTo>
                      <a:pt x="12111" y="0"/>
                      <a:pt x="21782" y="9670"/>
                      <a:pt x="21782" y="21600"/>
                    </a:cubicBezTo>
                    <a:lnTo>
                      <a:pt x="182"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2" name="Arc 299"/>
              <p:cNvSpPr>
                <a:spLocks/>
              </p:cNvSpPr>
              <p:nvPr/>
            </p:nvSpPr>
            <p:spPr bwMode="auto">
              <a:xfrm>
                <a:off x="1384" y="1952"/>
                <a:ext cx="119"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0"/>
                      <a:pt x="9560" y="99"/>
                      <a:pt x="21417" y="-1"/>
                    </a:cubicBezTo>
                  </a:path>
                  <a:path w="21600" h="21599" stroke="0" extrusionOk="0">
                    <a:moveTo>
                      <a:pt x="0" y="21599"/>
                    </a:moveTo>
                    <a:cubicBezTo>
                      <a:pt x="0" y="9740"/>
                      <a:pt x="9560" y="99"/>
                      <a:pt x="21417"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7" name="Group 300"/>
            <p:cNvGrpSpPr>
              <a:grpSpLocks/>
            </p:cNvGrpSpPr>
            <p:nvPr/>
          </p:nvGrpSpPr>
          <p:grpSpPr bwMode="auto">
            <a:xfrm>
              <a:off x="1385" y="2824"/>
              <a:ext cx="236" cy="66"/>
              <a:chOff x="1385" y="2824"/>
              <a:chExt cx="236" cy="66"/>
            </a:xfrm>
          </p:grpSpPr>
          <p:sp>
            <p:nvSpPr>
              <p:cNvPr id="15689" name="Arc 301"/>
              <p:cNvSpPr>
                <a:spLocks/>
              </p:cNvSpPr>
              <p:nvPr/>
            </p:nvSpPr>
            <p:spPr bwMode="auto">
              <a:xfrm>
                <a:off x="1502" y="2824"/>
                <a:ext cx="119" cy="66"/>
              </a:xfrm>
              <a:custGeom>
                <a:avLst/>
                <a:gdLst>
                  <a:gd name="T0" fmla="*/ 0 w 21778"/>
                  <a:gd name="T1" fmla="*/ 0 h 21600"/>
                  <a:gd name="T2" fmla="*/ 0 w 21778"/>
                  <a:gd name="T3" fmla="*/ 0 h 21600"/>
                  <a:gd name="T4" fmla="*/ 0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1" y="0"/>
                    </a:moveTo>
                    <a:cubicBezTo>
                      <a:pt x="60" y="0"/>
                      <a:pt x="120" y="-1"/>
                      <a:pt x="181" y="0"/>
                    </a:cubicBezTo>
                    <a:cubicBezTo>
                      <a:pt x="11981" y="0"/>
                      <a:pt x="21597" y="9470"/>
                      <a:pt x="21778" y="21268"/>
                    </a:cubicBezTo>
                  </a:path>
                  <a:path w="21778" h="21600" stroke="0" extrusionOk="0">
                    <a:moveTo>
                      <a:pt x="-1" y="0"/>
                    </a:moveTo>
                    <a:cubicBezTo>
                      <a:pt x="60" y="0"/>
                      <a:pt x="120" y="-1"/>
                      <a:pt x="181" y="0"/>
                    </a:cubicBezTo>
                    <a:cubicBezTo>
                      <a:pt x="11981" y="0"/>
                      <a:pt x="21597" y="9470"/>
                      <a:pt x="21778" y="21268"/>
                    </a:cubicBezTo>
                    <a:lnTo>
                      <a:pt x="181"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0" name="Arc 302"/>
              <p:cNvSpPr>
                <a:spLocks/>
              </p:cNvSpPr>
              <p:nvPr/>
            </p:nvSpPr>
            <p:spPr bwMode="auto">
              <a:xfrm>
                <a:off x="1385" y="2825"/>
                <a:ext cx="118" cy="65"/>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71"/>
                    </a:moveTo>
                    <a:cubicBezTo>
                      <a:pt x="178" y="9541"/>
                      <a:pt x="9686" y="98"/>
                      <a:pt x="21416" y="-1"/>
                    </a:cubicBezTo>
                  </a:path>
                  <a:path w="21598" h="21599" stroke="0" extrusionOk="0">
                    <a:moveTo>
                      <a:pt x="0" y="21271"/>
                    </a:moveTo>
                    <a:cubicBezTo>
                      <a:pt x="178" y="9541"/>
                      <a:pt x="9686" y="98"/>
                      <a:pt x="21416" y="-1"/>
                    </a:cubicBezTo>
                    <a:lnTo>
                      <a:pt x="21598"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8" name="Group 303"/>
            <p:cNvGrpSpPr>
              <a:grpSpLocks/>
            </p:cNvGrpSpPr>
            <p:nvPr/>
          </p:nvGrpSpPr>
          <p:grpSpPr bwMode="auto">
            <a:xfrm>
              <a:off x="1384" y="2405"/>
              <a:ext cx="237" cy="66"/>
              <a:chOff x="1384" y="2405"/>
              <a:chExt cx="237" cy="66"/>
            </a:xfrm>
          </p:grpSpPr>
          <p:sp>
            <p:nvSpPr>
              <p:cNvPr id="15687" name="Arc 304"/>
              <p:cNvSpPr>
                <a:spLocks/>
              </p:cNvSpPr>
              <p:nvPr/>
            </p:nvSpPr>
            <p:spPr bwMode="auto">
              <a:xfrm>
                <a:off x="1502" y="2405"/>
                <a:ext cx="119" cy="66"/>
              </a:xfrm>
              <a:custGeom>
                <a:avLst/>
                <a:gdLst>
                  <a:gd name="T0" fmla="*/ 0 w 21782"/>
                  <a:gd name="T1" fmla="*/ 0 h 21600"/>
                  <a:gd name="T2" fmla="*/ 0 w 21782"/>
                  <a:gd name="T3" fmla="*/ 0 h 21600"/>
                  <a:gd name="T4" fmla="*/ 0 w 21782"/>
                  <a:gd name="T5" fmla="*/ 0 h 21600"/>
                  <a:gd name="T6" fmla="*/ 0 60000 65536"/>
                  <a:gd name="T7" fmla="*/ 0 60000 65536"/>
                  <a:gd name="T8" fmla="*/ 0 60000 65536"/>
                  <a:gd name="T9" fmla="*/ 0 w 21782"/>
                  <a:gd name="T10" fmla="*/ 0 h 21600"/>
                  <a:gd name="T11" fmla="*/ 21782 w 21782"/>
                  <a:gd name="T12" fmla="*/ 21600 h 21600"/>
                </a:gdLst>
                <a:ahLst/>
                <a:cxnLst>
                  <a:cxn ang="T6">
                    <a:pos x="T0" y="T1"/>
                  </a:cxn>
                  <a:cxn ang="T7">
                    <a:pos x="T2" y="T3"/>
                  </a:cxn>
                  <a:cxn ang="T8">
                    <a:pos x="T4" y="T5"/>
                  </a:cxn>
                </a:cxnLst>
                <a:rect l="T9" t="T10" r="T11" b="T12"/>
                <a:pathLst>
                  <a:path w="21782" h="21600" fill="none" extrusionOk="0">
                    <a:moveTo>
                      <a:pt x="-1" y="0"/>
                    </a:moveTo>
                    <a:cubicBezTo>
                      <a:pt x="60" y="0"/>
                      <a:pt x="121" y="-1"/>
                      <a:pt x="182" y="0"/>
                    </a:cubicBezTo>
                    <a:cubicBezTo>
                      <a:pt x="12111" y="0"/>
                      <a:pt x="21782" y="9670"/>
                      <a:pt x="21782" y="21600"/>
                    </a:cubicBezTo>
                  </a:path>
                  <a:path w="21782" h="21600" stroke="0" extrusionOk="0">
                    <a:moveTo>
                      <a:pt x="-1" y="0"/>
                    </a:moveTo>
                    <a:cubicBezTo>
                      <a:pt x="60" y="0"/>
                      <a:pt x="121" y="-1"/>
                      <a:pt x="182" y="0"/>
                    </a:cubicBezTo>
                    <a:cubicBezTo>
                      <a:pt x="12111" y="0"/>
                      <a:pt x="21782" y="9670"/>
                      <a:pt x="21782" y="21600"/>
                    </a:cubicBezTo>
                    <a:lnTo>
                      <a:pt x="182"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8" name="Arc 305"/>
              <p:cNvSpPr>
                <a:spLocks/>
              </p:cNvSpPr>
              <p:nvPr/>
            </p:nvSpPr>
            <p:spPr bwMode="auto">
              <a:xfrm>
                <a:off x="1384" y="2405"/>
                <a:ext cx="119"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0"/>
                      <a:pt x="9560" y="99"/>
                      <a:pt x="21417" y="-1"/>
                    </a:cubicBezTo>
                  </a:path>
                  <a:path w="21600" h="21599" stroke="0" extrusionOk="0">
                    <a:moveTo>
                      <a:pt x="0" y="21599"/>
                    </a:moveTo>
                    <a:cubicBezTo>
                      <a:pt x="0" y="9740"/>
                      <a:pt x="9560" y="99"/>
                      <a:pt x="21417"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9" name="Group 306"/>
            <p:cNvGrpSpPr>
              <a:grpSpLocks/>
            </p:cNvGrpSpPr>
            <p:nvPr/>
          </p:nvGrpSpPr>
          <p:grpSpPr bwMode="auto">
            <a:xfrm>
              <a:off x="757" y="1952"/>
              <a:ext cx="235" cy="66"/>
              <a:chOff x="757" y="1952"/>
              <a:chExt cx="235" cy="66"/>
            </a:xfrm>
          </p:grpSpPr>
          <p:sp>
            <p:nvSpPr>
              <p:cNvPr id="15685" name="Arc 307"/>
              <p:cNvSpPr>
                <a:spLocks/>
              </p:cNvSpPr>
              <p:nvPr/>
            </p:nvSpPr>
            <p:spPr bwMode="auto">
              <a:xfrm>
                <a:off x="874" y="1952"/>
                <a:ext cx="118"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6" name="Arc 308"/>
              <p:cNvSpPr>
                <a:spLocks/>
              </p:cNvSpPr>
              <p:nvPr/>
            </p:nvSpPr>
            <p:spPr bwMode="auto">
              <a:xfrm>
                <a:off x="757" y="1952"/>
                <a:ext cx="118"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30" name="Group 309"/>
            <p:cNvGrpSpPr>
              <a:grpSpLocks/>
            </p:cNvGrpSpPr>
            <p:nvPr/>
          </p:nvGrpSpPr>
          <p:grpSpPr bwMode="auto">
            <a:xfrm>
              <a:off x="757" y="2824"/>
              <a:ext cx="235" cy="66"/>
              <a:chOff x="757" y="2824"/>
              <a:chExt cx="235" cy="66"/>
            </a:xfrm>
          </p:grpSpPr>
          <p:sp>
            <p:nvSpPr>
              <p:cNvPr id="15683" name="Arc 310"/>
              <p:cNvSpPr>
                <a:spLocks/>
              </p:cNvSpPr>
              <p:nvPr/>
            </p:nvSpPr>
            <p:spPr bwMode="auto">
              <a:xfrm>
                <a:off x="874" y="2824"/>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4" name="Arc 311"/>
              <p:cNvSpPr>
                <a:spLocks/>
              </p:cNvSpPr>
              <p:nvPr/>
            </p:nvSpPr>
            <p:spPr bwMode="auto">
              <a:xfrm>
                <a:off x="757" y="2825"/>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40" name="Group 312"/>
            <p:cNvGrpSpPr>
              <a:grpSpLocks/>
            </p:cNvGrpSpPr>
            <p:nvPr/>
          </p:nvGrpSpPr>
          <p:grpSpPr bwMode="auto">
            <a:xfrm>
              <a:off x="757" y="2405"/>
              <a:ext cx="235" cy="66"/>
              <a:chOff x="757" y="2405"/>
              <a:chExt cx="235" cy="66"/>
            </a:xfrm>
          </p:grpSpPr>
          <p:sp>
            <p:nvSpPr>
              <p:cNvPr id="15681" name="Arc 313"/>
              <p:cNvSpPr>
                <a:spLocks/>
              </p:cNvSpPr>
              <p:nvPr/>
            </p:nvSpPr>
            <p:spPr bwMode="auto">
              <a:xfrm>
                <a:off x="874" y="2405"/>
                <a:ext cx="118"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2" name="Arc 314"/>
              <p:cNvSpPr>
                <a:spLocks/>
              </p:cNvSpPr>
              <p:nvPr/>
            </p:nvSpPr>
            <p:spPr bwMode="auto">
              <a:xfrm>
                <a:off x="757" y="2405"/>
                <a:ext cx="118"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sp>
          <p:nvSpPr>
            <p:cNvPr id="15631" name="Arc 315"/>
            <p:cNvSpPr>
              <a:spLocks/>
            </p:cNvSpPr>
            <p:nvPr/>
          </p:nvSpPr>
          <p:spPr bwMode="auto">
            <a:xfrm rot="5400000">
              <a:off x="2381" y="2681"/>
              <a:ext cx="119" cy="61"/>
            </a:xfrm>
            <a:custGeom>
              <a:avLst/>
              <a:gdLst>
                <a:gd name="T0" fmla="*/ 0 w 21778"/>
                <a:gd name="T1" fmla="*/ 0 h 21600"/>
                <a:gd name="T2" fmla="*/ 0 w 21778"/>
                <a:gd name="T3" fmla="*/ 0 h 21600"/>
                <a:gd name="T4" fmla="*/ 0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1" y="0"/>
                  </a:moveTo>
                  <a:cubicBezTo>
                    <a:pt x="60" y="0"/>
                    <a:pt x="120" y="-1"/>
                    <a:pt x="181" y="0"/>
                  </a:cubicBezTo>
                  <a:cubicBezTo>
                    <a:pt x="11970" y="0"/>
                    <a:pt x="21582" y="9453"/>
                    <a:pt x="21778" y="21241"/>
                  </a:cubicBezTo>
                </a:path>
                <a:path w="21778" h="21600" stroke="0" extrusionOk="0">
                  <a:moveTo>
                    <a:pt x="-1" y="0"/>
                  </a:moveTo>
                  <a:cubicBezTo>
                    <a:pt x="60" y="0"/>
                    <a:pt x="120" y="-1"/>
                    <a:pt x="181" y="0"/>
                  </a:cubicBezTo>
                  <a:cubicBezTo>
                    <a:pt x="11970" y="0"/>
                    <a:pt x="21582" y="9453"/>
                    <a:pt x="21778" y="21241"/>
                  </a:cubicBezTo>
                  <a:lnTo>
                    <a:pt x="181"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32" name="Arc 316"/>
            <p:cNvSpPr>
              <a:spLocks/>
            </p:cNvSpPr>
            <p:nvPr/>
          </p:nvSpPr>
          <p:spPr bwMode="auto">
            <a:xfrm rot="5400000">
              <a:off x="2386" y="2567"/>
              <a:ext cx="118"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0"/>
                    <a:pt x="21415" y="-1"/>
                  </a:cubicBezTo>
                </a:path>
                <a:path w="21600" h="21599" stroke="0" extrusionOk="0">
                  <a:moveTo>
                    <a:pt x="0" y="21599"/>
                  </a:moveTo>
                  <a:cubicBezTo>
                    <a:pt x="0" y="9741"/>
                    <a:pt x="9558" y="100"/>
                    <a:pt x="21415"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sp>
          <p:nvSpPr>
            <p:cNvPr id="15633" name="Arc 317"/>
            <p:cNvSpPr>
              <a:spLocks/>
            </p:cNvSpPr>
            <p:nvPr/>
          </p:nvSpPr>
          <p:spPr bwMode="auto">
            <a:xfrm rot="5400000">
              <a:off x="2380" y="2243"/>
              <a:ext cx="90" cy="70"/>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0"/>
                  </a:moveTo>
                  <a:cubicBezTo>
                    <a:pt x="11808" y="0"/>
                    <a:pt x="21427" y="9482"/>
                    <a:pt x="21597" y="21289"/>
                  </a:cubicBezTo>
                </a:path>
                <a:path w="21598" h="21600" stroke="0" extrusionOk="0">
                  <a:moveTo>
                    <a:pt x="-1" y="0"/>
                  </a:moveTo>
                  <a:cubicBezTo>
                    <a:pt x="11808" y="0"/>
                    <a:pt x="21427" y="9482"/>
                    <a:pt x="21597" y="2128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34" name="Arc 318"/>
            <p:cNvSpPr>
              <a:spLocks/>
            </p:cNvSpPr>
            <p:nvPr/>
          </p:nvSpPr>
          <p:spPr bwMode="auto">
            <a:xfrm rot="5400000">
              <a:off x="2386" y="2115"/>
              <a:ext cx="90" cy="69"/>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88"/>
                  </a:moveTo>
                  <a:cubicBezTo>
                    <a:pt x="168" y="9573"/>
                    <a:pt x="9645" y="129"/>
                    <a:pt x="21360" y="0"/>
                  </a:cubicBezTo>
                </a:path>
                <a:path w="21598" h="21599" stroke="0" extrusionOk="0">
                  <a:moveTo>
                    <a:pt x="0" y="21288"/>
                  </a:moveTo>
                  <a:cubicBezTo>
                    <a:pt x="168" y="9573"/>
                    <a:pt x="9645" y="129"/>
                    <a:pt x="21360" y="0"/>
                  </a:cubicBezTo>
                  <a:lnTo>
                    <a:pt x="21598" y="21599"/>
                  </a:lnTo>
                  <a:close/>
                </a:path>
              </a:pathLst>
            </a:custGeom>
            <a:noFill/>
            <a:ln w="12700" cap="rnd">
              <a:solidFill>
                <a:schemeClr val="tx1"/>
              </a:solidFill>
              <a:prstDash val="sysDot"/>
              <a:round/>
              <a:headEnd/>
              <a:tailEnd/>
            </a:ln>
          </p:spPr>
          <p:txBody>
            <a:bodyPr wrap="none" anchor="ctr"/>
            <a:lstStyle/>
            <a:p>
              <a:endParaRPr lang="en-US" dirty="0"/>
            </a:p>
          </p:txBody>
        </p:sp>
        <p:sp>
          <p:nvSpPr>
            <p:cNvPr id="15635" name="Rectangle 319"/>
            <p:cNvSpPr>
              <a:spLocks noChangeArrowheads="1"/>
            </p:cNvSpPr>
            <p:nvPr/>
          </p:nvSpPr>
          <p:spPr bwMode="auto">
            <a:xfrm>
              <a:off x="729" y="3278"/>
              <a:ext cx="1256" cy="253"/>
            </a:xfrm>
            <a:prstGeom prst="rect">
              <a:avLst/>
            </a:prstGeom>
            <a:noFill/>
            <a:ln w="12700">
              <a:noFill/>
              <a:miter lim="800000"/>
              <a:headEnd/>
              <a:tailEnd/>
            </a:ln>
          </p:spPr>
          <p:txBody>
            <a:bodyPr wrap="none" lIns="90488" tIns="44450" rIns="90488" bIns="44450">
              <a:spAutoFit/>
            </a:bodyPr>
            <a:lstStyle/>
            <a:p>
              <a:pPr eaLnBrk="0" hangingPunct="0"/>
              <a:r>
                <a:rPr lang="en-US" sz="1200" b="0" i="1" dirty="0">
                  <a:latin typeface="Tahoma" pitchFamily="34" charset="0"/>
                </a:rPr>
                <a:t>Dimmer Switch</a:t>
              </a:r>
            </a:p>
          </p:txBody>
        </p:sp>
        <p:sp>
          <p:nvSpPr>
            <p:cNvPr id="15636" name="Arc 320"/>
            <p:cNvSpPr>
              <a:spLocks/>
            </p:cNvSpPr>
            <p:nvPr/>
          </p:nvSpPr>
          <p:spPr bwMode="auto">
            <a:xfrm>
              <a:off x="1431" y="3169"/>
              <a:ext cx="233" cy="115"/>
            </a:xfrm>
            <a:custGeom>
              <a:avLst/>
              <a:gdLst>
                <a:gd name="T0" fmla="*/ 0 w 21694"/>
                <a:gd name="T1" fmla="*/ 0 h 21791"/>
                <a:gd name="T2" fmla="*/ 0 w 21694"/>
                <a:gd name="T3" fmla="*/ 0 h 21791"/>
                <a:gd name="T4" fmla="*/ 0 w 21694"/>
                <a:gd name="T5" fmla="*/ 0 h 21791"/>
                <a:gd name="T6" fmla="*/ 0 60000 65536"/>
                <a:gd name="T7" fmla="*/ 0 60000 65536"/>
                <a:gd name="T8" fmla="*/ 0 60000 65536"/>
                <a:gd name="T9" fmla="*/ 0 w 21694"/>
                <a:gd name="T10" fmla="*/ 0 h 21791"/>
                <a:gd name="T11" fmla="*/ 21694 w 21694"/>
                <a:gd name="T12" fmla="*/ 21791 h 21791"/>
              </a:gdLst>
              <a:ahLst/>
              <a:cxnLst>
                <a:cxn ang="T6">
                  <a:pos x="T0" y="T1"/>
                </a:cxn>
                <a:cxn ang="T7">
                  <a:pos x="T2" y="T3"/>
                </a:cxn>
                <a:cxn ang="T8">
                  <a:pos x="T4" y="T5"/>
                </a:cxn>
              </a:cxnLst>
              <a:rect l="T9" t="T10" r="T11" b="T12"/>
              <a:pathLst>
                <a:path w="21694" h="21791" fill="none" extrusionOk="0">
                  <a:moveTo>
                    <a:pt x="21693" y="-1"/>
                  </a:moveTo>
                  <a:cubicBezTo>
                    <a:pt x="21693" y="63"/>
                    <a:pt x="21694" y="127"/>
                    <a:pt x="21694" y="191"/>
                  </a:cubicBezTo>
                  <a:cubicBezTo>
                    <a:pt x="21694" y="12120"/>
                    <a:pt x="12023" y="21791"/>
                    <a:pt x="94" y="21791"/>
                  </a:cubicBezTo>
                  <a:cubicBezTo>
                    <a:pt x="62" y="21791"/>
                    <a:pt x="31" y="21790"/>
                    <a:pt x="0" y="21790"/>
                  </a:cubicBezTo>
                </a:path>
                <a:path w="21694" h="21791" stroke="0" extrusionOk="0">
                  <a:moveTo>
                    <a:pt x="21693" y="-1"/>
                  </a:moveTo>
                  <a:cubicBezTo>
                    <a:pt x="21693" y="63"/>
                    <a:pt x="21694" y="127"/>
                    <a:pt x="21694" y="191"/>
                  </a:cubicBezTo>
                  <a:cubicBezTo>
                    <a:pt x="21694" y="12120"/>
                    <a:pt x="12023" y="21791"/>
                    <a:pt x="94" y="21791"/>
                  </a:cubicBezTo>
                  <a:cubicBezTo>
                    <a:pt x="62" y="21791"/>
                    <a:pt x="31" y="21790"/>
                    <a:pt x="0" y="21790"/>
                  </a:cubicBezTo>
                  <a:lnTo>
                    <a:pt x="94" y="191"/>
                  </a:lnTo>
                  <a:close/>
                </a:path>
              </a:pathLst>
            </a:custGeom>
            <a:noFill/>
            <a:ln w="12700" cap="rnd">
              <a:solidFill>
                <a:schemeClr val="tx1"/>
              </a:solidFill>
              <a:round/>
              <a:headEnd type="triangle" w="med" len="med"/>
              <a:tailEnd/>
            </a:ln>
          </p:spPr>
          <p:txBody>
            <a:bodyPr wrap="none" anchor="ctr"/>
            <a:lstStyle/>
            <a:p>
              <a:endParaRPr lang="en-US" dirty="0"/>
            </a:p>
          </p:txBody>
        </p:sp>
        <p:sp>
          <p:nvSpPr>
            <p:cNvPr id="15637" name="Rectangle 321"/>
            <p:cNvSpPr>
              <a:spLocks noChangeArrowheads="1"/>
            </p:cNvSpPr>
            <p:nvPr/>
          </p:nvSpPr>
          <p:spPr bwMode="auto">
            <a:xfrm>
              <a:off x="1602" y="2961"/>
              <a:ext cx="371" cy="338"/>
            </a:xfrm>
            <a:prstGeom prst="rect">
              <a:avLst/>
            </a:prstGeom>
            <a:noFill/>
            <a:ln w="12700">
              <a:noFill/>
              <a:miter lim="800000"/>
              <a:headEnd/>
              <a:tailEnd/>
            </a:ln>
          </p:spPr>
          <p:txBody>
            <a:bodyPr wrap="none" lIns="90488" tIns="44450" rIns="90488" bIns="44450">
              <a:spAutoFit/>
            </a:bodyPr>
            <a:lstStyle/>
            <a:p>
              <a:pPr eaLnBrk="0" hangingPunct="0"/>
              <a:r>
                <a:rPr lang="en-US" sz="1800" dirty="0">
                  <a:latin typeface="Tahoma" pitchFamily="34" charset="0"/>
                </a:rPr>
                <a:t>D</a:t>
              </a:r>
            </a:p>
          </p:txBody>
        </p:sp>
        <p:sp>
          <p:nvSpPr>
            <p:cNvPr id="15638" name="Line 322"/>
            <p:cNvSpPr>
              <a:spLocks noChangeShapeType="1"/>
            </p:cNvSpPr>
            <p:nvPr/>
          </p:nvSpPr>
          <p:spPr bwMode="auto">
            <a:xfrm>
              <a:off x="1693" y="2991"/>
              <a:ext cx="0" cy="138"/>
            </a:xfrm>
            <a:prstGeom prst="line">
              <a:avLst/>
            </a:prstGeom>
            <a:noFill/>
            <a:ln w="12700">
              <a:solidFill>
                <a:schemeClr val="tx1"/>
              </a:solidFill>
              <a:round/>
              <a:headEnd/>
              <a:tailEnd/>
            </a:ln>
          </p:spPr>
          <p:txBody>
            <a:bodyPr wrap="none" anchor="ctr"/>
            <a:lstStyle/>
            <a:p>
              <a:endParaRPr lang="en-US" dirty="0"/>
            </a:p>
          </p:txBody>
        </p:sp>
        <p:sp>
          <p:nvSpPr>
            <p:cNvPr id="15639" name="Line 323"/>
            <p:cNvSpPr>
              <a:spLocks noChangeShapeType="1"/>
            </p:cNvSpPr>
            <p:nvPr/>
          </p:nvSpPr>
          <p:spPr bwMode="auto">
            <a:xfrm>
              <a:off x="1712" y="2991"/>
              <a:ext cx="0" cy="138"/>
            </a:xfrm>
            <a:prstGeom prst="line">
              <a:avLst/>
            </a:prstGeom>
            <a:noFill/>
            <a:ln w="12700">
              <a:solidFill>
                <a:schemeClr val="tx1"/>
              </a:solidFill>
              <a:round/>
              <a:headEnd/>
              <a:tailEnd/>
            </a:ln>
          </p:spPr>
          <p:txBody>
            <a:bodyPr wrap="none" anchor="ctr"/>
            <a:lstStyle/>
            <a:p>
              <a:endParaRPr lang="en-US" dirty="0"/>
            </a:p>
          </p:txBody>
        </p:sp>
        <p:grpSp>
          <p:nvGrpSpPr>
            <p:cNvPr id="15741" name="Group 324"/>
            <p:cNvGrpSpPr>
              <a:grpSpLocks/>
            </p:cNvGrpSpPr>
            <p:nvPr/>
          </p:nvGrpSpPr>
          <p:grpSpPr bwMode="auto">
            <a:xfrm>
              <a:off x="368" y="2791"/>
              <a:ext cx="2264" cy="190"/>
              <a:chOff x="368" y="2791"/>
              <a:chExt cx="2264" cy="190"/>
            </a:xfrm>
          </p:grpSpPr>
          <p:sp>
            <p:nvSpPr>
              <p:cNvPr id="15641" name="Rectangle 325"/>
              <p:cNvSpPr>
                <a:spLocks noChangeArrowheads="1"/>
              </p:cNvSpPr>
              <p:nvPr/>
            </p:nvSpPr>
            <p:spPr bwMode="auto">
              <a:xfrm>
                <a:off x="368" y="2791"/>
                <a:ext cx="365" cy="190"/>
              </a:xfrm>
              <a:prstGeom prst="rect">
                <a:avLst/>
              </a:prstGeom>
              <a:noFill/>
              <a:ln w="12700">
                <a:solidFill>
                  <a:schemeClr val="tx1"/>
                </a:solidFill>
                <a:miter lim="800000"/>
                <a:headEnd/>
                <a:tailEnd/>
              </a:ln>
            </p:spPr>
            <p:txBody>
              <a:bodyPr wrap="none" anchor="ctr"/>
              <a:lstStyle/>
              <a:p>
                <a:endParaRPr lang="en-US" dirty="0"/>
              </a:p>
            </p:txBody>
          </p:sp>
          <p:sp>
            <p:nvSpPr>
              <p:cNvPr id="15642" name="Rectangle 326"/>
              <p:cNvSpPr>
                <a:spLocks noChangeArrowheads="1"/>
              </p:cNvSpPr>
              <p:nvPr/>
            </p:nvSpPr>
            <p:spPr bwMode="auto">
              <a:xfrm>
                <a:off x="393" y="2816"/>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43" name="Rectangle 327"/>
              <p:cNvSpPr>
                <a:spLocks noChangeArrowheads="1"/>
              </p:cNvSpPr>
              <p:nvPr/>
            </p:nvSpPr>
            <p:spPr bwMode="auto">
              <a:xfrm>
                <a:off x="393" y="2816"/>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4" name="Rectangle 328"/>
              <p:cNvSpPr>
                <a:spLocks noChangeArrowheads="1"/>
              </p:cNvSpPr>
              <p:nvPr/>
            </p:nvSpPr>
            <p:spPr bwMode="auto">
              <a:xfrm>
                <a:off x="694" y="2816"/>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5" name="Rectangle 329"/>
              <p:cNvSpPr>
                <a:spLocks noChangeArrowheads="1"/>
              </p:cNvSpPr>
              <p:nvPr/>
            </p:nvSpPr>
            <p:spPr bwMode="auto">
              <a:xfrm>
                <a:off x="393" y="2873"/>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46" name="Rectangle 330"/>
              <p:cNvSpPr>
                <a:spLocks noChangeArrowheads="1"/>
              </p:cNvSpPr>
              <p:nvPr/>
            </p:nvSpPr>
            <p:spPr bwMode="auto">
              <a:xfrm>
                <a:off x="393" y="2873"/>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7" name="Rectangle 331"/>
              <p:cNvSpPr>
                <a:spLocks noChangeArrowheads="1"/>
              </p:cNvSpPr>
              <p:nvPr/>
            </p:nvSpPr>
            <p:spPr bwMode="auto">
              <a:xfrm>
                <a:off x="694" y="2873"/>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8" name="Rectangle 332"/>
              <p:cNvSpPr>
                <a:spLocks noChangeArrowheads="1"/>
              </p:cNvSpPr>
              <p:nvPr/>
            </p:nvSpPr>
            <p:spPr bwMode="auto">
              <a:xfrm>
                <a:off x="393" y="2930"/>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49" name="Rectangle 333"/>
              <p:cNvSpPr>
                <a:spLocks noChangeArrowheads="1"/>
              </p:cNvSpPr>
              <p:nvPr/>
            </p:nvSpPr>
            <p:spPr bwMode="auto">
              <a:xfrm>
                <a:off x="393" y="293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0" name="Rectangle 334"/>
              <p:cNvSpPr>
                <a:spLocks noChangeArrowheads="1"/>
              </p:cNvSpPr>
              <p:nvPr/>
            </p:nvSpPr>
            <p:spPr bwMode="auto">
              <a:xfrm>
                <a:off x="694" y="2930"/>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1" name="Rectangle 335"/>
              <p:cNvSpPr>
                <a:spLocks noChangeArrowheads="1"/>
              </p:cNvSpPr>
              <p:nvPr/>
            </p:nvSpPr>
            <p:spPr bwMode="auto">
              <a:xfrm>
                <a:off x="1014" y="2791"/>
                <a:ext cx="364" cy="190"/>
              </a:xfrm>
              <a:prstGeom prst="rect">
                <a:avLst/>
              </a:prstGeom>
              <a:noFill/>
              <a:ln w="12700">
                <a:solidFill>
                  <a:schemeClr val="tx1"/>
                </a:solidFill>
                <a:miter lim="800000"/>
                <a:headEnd/>
                <a:tailEnd/>
              </a:ln>
            </p:spPr>
            <p:txBody>
              <a:bodyPr wrap="none" anchor="ctr"/>
              <a:lstStyle/>
              <a:p>
                <a:endParaRPr lang="en-US" dirty="0"/>
              </a:p>
            </p:txBody>
          </p:sp>
          <p:sp>
            <p:nvSpPr>
              <p:cNvPr id="15652" name="Rectangle 336"/>
              <p:cNvSpPr>
                <a:spLocks noChangeArrowheads="1"/>
              </p:cNvSpPr>
              <p:nvPr/>
            </p:nvSpPr>
            <p:spPr bwMode="auto">
              <a:xfrm>
                <a:off x="1037" y="2816"/>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53" name="Rectangle 337"/>
              <p:cNvSpPr>
                <a:spLocks noChangeArrowheads="1"/>
              </p:cNvSpPr>
              <p:nvPr/>
            </p:nvSpPr>
            <p:spPr bwMode="auto">
              <a:xfrm>
                <a:off x="1037" y="2816"/>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4" name="Rectangle 338"/>
              <p:cNvSpPr>
                <a:spLocks noChangeArrowheads="1"/>
              </p:cNvSpPr>
              <p:nvPr/>
            </p:nvSpPr>
            <p:spPr bwMode="auto">
              <a:xfrm>
                <a:off x="1338" y="2816"/>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5" name="Rectangle 339"/>
              <p:cNvSpPr>
                <a:spLocks noChangeArrowheads="1"/>
              </p:cNvSpPr>
              <p:nvPr/>
            </p:nvSpPr>
            <p:spPr bwMode="auto">
              <a:xfrm>
                <a:off x="1037" y="2873"/>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56" name="Rectangle 340"/>
              <p:cNvSpPr>
                <a:spLocks noChangeArrowheads="1"/>
              </p:cNvSpPr>
              <p:nvPr/>
            </p:nvSpPr>
            <p:spPr bwMode="auto">
              <a:xfrm>
                <a:off x="1037" y="2873"/>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7" name="Rectangle 341"/>
              <p:cNvSpPr>
                <a:spLocks noChangeArrowheads="1"/>
              </p:cNvSpPr>
              <p:nvPr/>
            </p:nvSpPr>
            <p:spPr bwMode="auto">
              <a:xfrm>
                <a:off x="1338" y="287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8" name="Rectangle 342"/>
              <p:cNvSpPr>
                <a:spLocks noChangeArrowheads="1"/>
              </p:cNvSpPr>
              <p:nvPr/>
            </p:nvSpPr>
            <p:spPr bwMode="auto">
              <a:xfrm>
                <a:off x="1037" y="2930"/>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59" name="Rectangle 343"/>
              <p:cNvSpPr>
                <a:spLocks noChangeArrowheads="1"/>
              </p:cNvSpPr>
              <p:nvPr/>
            </p:nvSpPr>
            <p:spPr bwMode="auto">
              <a:xfrm>
                <a:off x="1037" y="293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0" name="Rectangle 344"/>
              <p:cNvSpPr>
                <a:spLocks noChangeArrowheads="1"/>
              </p:cNvSpPr>
              <p:nvPr/>
            </p:nvSpPr>
            <p:spPr bwMode="auto">
              <a:xfrm>
                <a:off x="1338" y="293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1" name="Rectangle 345"/>
              <p:cNvSpPr>
                <a:spLocks noChangeArrowheads="1"/>
              </p:cNvSpPr>
              <p:nvPr/>
            </p:nvSpPr>
            <p:spPr bwMode="auto">
              <a:xfrm>
                <a:off x="1624" y="2791"/>
                <a:ext cx="365" cy="190"/>
              </a:xfrm>
              <a:prstGeom prst="rect">
                <a:avLst/>
              </a:prstGeom>
              <a:noFill/>
              <a:ln w="12700">
                <a:solidFill>
                  <a:schemeClr val="tx1"/>
                </a:solidFill>
                <a:miter lim="800000"/>
                <a:headEnd/>
                <a:tailEnd/>
              </a:ln>
            </p:spPr>
            <p:txBody>
              <a:bodyPr wrap="none" anchor="ctr"/>
              <a:lstStyle/>
              <a:p>
                <a:endParaRPr lang="en-US" dirty="0"/>
              </a:p>
            </p:txBody>
          </p:sp>
          <p:sp>
            <p:nvSpPr>
              <p:cNvPr id="15662" name="Rectangle 346"/>
              <p:cNvSpPr>
                <a:spLocks noChangeArrowheads="1"/>
              </p:cNvSpPr>
              <p:nvPr/>
            </p:nvSpPr>
            <p:spPr bwMode="auto">
              <a:xfrm>
                <a:off x="1647" y="2816"/>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63" name="Rectangle 347"/>
              <p:cNvSpPr>
                <a:spLocks noChangeArrowheads="1"/>
              </p:cNvSpPr>
              <p:nvPr/>
            </p:nvSpPr>
            <p:spPr bwMode="auto">
              <a:xfrm>
                <a:off x="1647" y="2816"/>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4" name="Rectangle 348"/>
              <p:cNvSpPr>
                <a:spLocks noChangeArrowheads="1"/>
              </p:cNvSpPr>
              <p:nvPr/>
            </p:nvSpPr>
            <p:spPr bwMode="auto">
              <a:xfrm>
                <a:off x="1949" y="2816"/>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5" name="Rectangle 349"/>
              <p:cNvSpPr>
                <a:spLocks noChangeArrowheads="1"/>
              </p:cNvSpPr>
              <p:nvPr/>
            </p:nvSpPr>
            <p:spPr bwMode="auto">
              <a:xfrm>
                <a:off x="1647" y="2873"/>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66" name="Rectangle 350"/>
              <p:cNvSpPr>
                <a:spLocks noChangeArrowheads="1"/>
              </p:cNvSpPr>
              <p:nvPr/>
            </p:nvSpPr>
            <p:spPr bwMode="auto">
              <a:xfrm>
                <a:off x="1647" y="2873"/>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7" name="Rectangle 351"/>
              <p:cNvSpPr>
                <a:spLocks noChangeArrowheads="1"/>
              </p:cNvSpPr>
              <p:nvPr/>
            </p:nvSpPr>
            <p:spPr bwMode="auto">
              <a:xfrm>
                <a:off x="1949" y="2873"/>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8" name="Rectangle 352"/>
              <p:cNvSpPr>
                <a:spLocks noChangeArrowheads="1"/>
              </p:cNvSpPr>
              <p:nvPr/>
            </p:nvSpPr>
            <p:spPr bwMode="auto">
              <a:xfrm>
                <a:off x="1647" y="2930"/>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69" name="Rectangle 353"/>
              <p:cNvSpPr>
                <a:spLocks noChangeArrowheads="1"/>
              </p:cNvSpPr>
              <p:nvPr/>
            </p:nvSpPr>
            <p:spPr bwMode="auto">
              <a:xfrm>
                <a:off x="1647" y="2930"/>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0" name="Rectangle 354"/>
              <p:cNvSpPr>
                <a:spLocks noChangeArrowheads="1"/>
              </p:cNvSpPr>
              <p:nvPr/>
            </p:nvSpPr>
            <p:spPr bwMode="auto">
              <a:xfrm>
                <a:off x="1949" y="293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1" name="Rectangle 355"/>
              <p:cNvSpPr>
                <a:spLocks noChangeArrowheads="1"/>
              </p:cNvSpPr>
              <p:nvPr/>
            </p:nvSpPr>
            <p:spPr bwMode="auto">
              <a:xfrm>
                <a:off x="2268" y="2791"/>
                <a:ext cx="364" cy="190"/>
              </a:xfrm>
              <a:prstGeom prst="rect">
                <a:avLst/>
              </a:prstGeom>
              <a:noFill/>
              <a:ln w="12700">
                <a:solidFill>
                  <a:schemeClr val="tx1"/>
                </a:solidFill>
                <a:miter lim="800000"/>
                <a:headEnd/>
                <a:tailEnd/>
              </a:ln>
            </p:spPr>
            <p:txBody>
              <a:bodyPr wrap="none" anchor="ctr"/>
              <a:lstStyle/>
              <a:p>
                <a:endParaRPr lang="en-US" dirty="0"/>
              </a:p>
            </p:txBody>
          </p:sp>
          <p:sp>
            <p:nvSpPr>
              <p:cNvPr id="15672" name="Rectangle 356"/>
              <p:cNvSpPr>
                <a:spLocks noChangeArrowheads="1"/>
              </p:cNvSpPr>
              <p:nvPr/>
            </p:nvSpPr>
            <p:spPr bwMode="auto">
              <a:xfrm>
                <a:off x="2292" y="2816"/>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73" name="Rectangle 357"/>
              <p:cNvSpPr>
                <a:spLocks noChangeArrowheads="1"/>
              </p:cNvSpPr>
              <p:nvPr/>
            </p:nvSpPr>
            <p:spPr bwMode="auto">
              <a:xfrm>
                <a:off x="2292" y="2816"/>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4" name="Rectangle 358"/>
              <p:cNvSpPr>
                <a:spLocks noChangeArrowheads="1"/>
              </p:cNvSpPr>
              <p:nvPr/>
            </p:nvSpPr>
            <p:spPr bwMode="auto">
              <a:xfrm>
                <a:off x="2594" y="2816"/>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5" name="Rectangle 359"/>
              <p:cNvSpPr>
                <a:spLocks noChangeArrowheads="1"/>
              </p:cNvSpPr>
              <p:nvPr/>
            </p:nvSpPr>
            <p:spPr bwMode="auto">
              <a:xfrm>
                <a:off x="2292" y="2873"/>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76" name="Rectangle 360"/>
              <p:cNvSpPr>
                <a:spLocks noChangeArrowheads="1"/>
              </p:cNvSpPr>
              <p:nvPr/>
            </p:nvSpPr>
            <p:spPr bwMode="auto">
              <a:xfrm>
                <a:off x="2292" y="287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7" name="Rectangle 361"/>
              <p:cNvSpPr>
                <a:spLocks noChangeArrowheads="1"/>
              </p:cNvSpPr>
              <p:nvPr/>
            </p:nvSpPr>
            <p:spPr bwMode="auto">
              <a:xfrm>
                <a:off x="2594" y="287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8" name="Rectangle 362"/>
              <p:cNvSpPr>
                <a:spLocks noChangeArrowheads="1"/>
              </p:cNvSpPr>
              <p:nvPr/>
            </p:nvSpPr>
            <p:spPr bwMode="auto">
              <a:xfrm>
                <a:off x="2292" y="2930"/>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79" name="Rectangle 363"/>
              <p:cNvSpPr>
                <a:spLocks noChangeArrowheads="1"/>
              </p:cNvSpPr>
              <p:nvPr/>
            </p:nvSpPr>
            <p:spPr bwMode="auto">
              <a:xfrm>
                <a:off x="2292" y="293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80" name="Rectangle 364"/>
              <p:cNvSpPr>
                <a:spLocks noChangeArrowheads="1"/>
              </p:cNvSpPr>
              <p:nvPr/>
            </p:nvSpPr>
            <p:spPr bwMode="auto">
              <a:xfrm>
                <a:off x="2594" y="293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sp>
        <p:nvSpPr>
          <p:cNvPr id="15366" name="Text Box 365"/>
          <p:cNvSpPr txBox="1">
            <a:spLocks noChangeArrowheads="1"/>
          </p:cNvSpPr>
          <p:nvPr/>
        </p:nvSpPr>
        <p:spPr bwMode="auto">
          <a:xfrm>
            <a:off x="379540" y="3833954"/>
            <a:ext cx="2958973" cy="249299"/>
          </a:xfrm>
          <a:prstGeom prst="rect">
            <a:avLst/>
          </a:prstGeom>
          <a:noFill/>
          <a:ln w="9525" algn="ctr">
            <a:noFill/>
            <a:miter lim="800000"/>
            <a:headEnd/>
            <a:tailEnd/>
          </a:ln>
        </p:spPr>
        <p:txBody>
          <a:bodyPr wrap="square" lIns="0" tIns="0" rIns="0" bIns="0">
            <a:spAutoFit/>
          </a:bodyPr>
          <a:lstStyle/>
          <a:p>
            <a:pPr marL="742950" indent="-285750">
              <a:lnSpc>
                <a:spcPct val="90000"/>
              </a:lnSpc>
              <a:spcBef>
                <a:spcPct val="30000"/>
              </a:spcBef>
              <a:buClr>
                <a:srgbClr val="808080"/>
              </a:buClr>
              <a:buSzPct val="70000"/>
              <a:buFont typeface="Wingdings" pitchFamily="2" charset="2"/>
              <a:buNone/>
            </a:pPr>
            <a:r>
              <a:rPr lang="en-US" b="0" dirty="0"/>
              <a:t>Alternating Luminaires</a:t>
            </a:r>
          </a:p>
        </p:txBody>
      </p:sp>
      <p:sp>
        <p:nvSpPr>
          <p:cNvPr id="15367" name="Text Box 366"/>
          <p:cNvSpPr txBox="1">
            <a:spLocks noChangeArrowheads="1"/>
          </p:cNvSpPr>
          <p:nvPr/>
        </p:nvSpPr>
        <p:spPr bwMode="auto">
          <a:xfrm>
            <a:off x="3922713" y="3591066"/>
            <a:ext cx="1157287" cy="192087"/>
          </a:xfrm>
          <a:prstGeom prst="rect">
            <a:avLst/>
          </a:prstGeom>
          <a:noFill/>
          <a:ln w="9525" algn="ctr">
            <a:noFill/>
            <a:miter lim="800000"/>
            <a:headEnd/>
            <a:tailEnd/>
          </a:ln>
        </p:spPr>
        <p:txBody>
          <a:bodyPr wrap="none" lIns="0" tIns="0" rIns="0" bIns="0">
            <a:spAutoFit/>
          </a:bodyPr>
          <a:lstStyle/>
          <a:p>
            <a:pPr marL="742950" indent="-285750">
              <a:lnSpc>
                <a:spcPct val="90000"/>
              </a:lnSpc>
              <a:spcBef>
                <a:spcPct val="30000"/>
              </a:spcBef>
              <a:buClr>
                <a:srgbClr val="808080"/>
              </a:buClr>
              <a:buSzPct val="70000"/>
              <a:buFont typeface="Wingdings" pitchFamily="2" charset="2"/>
              <a:buNone/>
            </a:pPr>
            <a:r>
              <a:rPr lang="en-US" b="0" dirty="0"/>
              <a:t>Dimming</a:t>
            </a:r>
          </a:p>
        </p:txBody>
      </p:sp>
      <p:grpSp>
        <p:nvGrpSpPr>
          <p:cNvPr id="15742" name="Group 367"/>
          <p:cNvGrpSpPr>
            <a:grpSpLocks/>
          </p:cNvGrpSpPr>
          <p:nvPr/>
        </p:nvGrpSpPr>
        <p:grpSpPr bwMode="auto">
          <a:xfrm>
            <a:off x="6337300" y="4164153"/>
            <a:ext cx="2465388" cy="1573213"/>
            <a:chOff x="2925" y="1737"/>
            <a:chExt cx="2642" cy="1523"/>
          </a:xfrm>
        </p:grpSpPr>
        <p:sp>
          <p:nvSpPr>
            <p:cNvPr id="15371" name="Rectangle 368"/>
            <p:cNvSpPr>
              <a:spLocks noChangeArrowheads="1"/>
            </p:cNvSpPr>
            <p:nvPr/>
          </p:nvSpPr>
          <p:spPr bwMode="auto">
            <a:xfrm>
              <a:off x="2925" y="1737"/>
              <a:ext cx="2642" cy="1385"/>
            </a:xfrm>
            <a:prstGeom prst="rect">
              <a:avLst/>
            </a:prstGeom>
            <a:noFill/>
            <a:ln w="12700">
              <a:solidFill>
                <a:schemeClr val="tx1"/>
              </a:solidFill>
              <a:miter lim="800000"/>
              <a:headEnd/>
              <a:tailEnd/>
            </a:ln>
          </p:spPr>
          <p:txBody>
            <a:bodyPr wrap="none" anchor="ctr"/>
            <a:lstStyle/>
            <a:p>
              <a:endParaRPr lang="en-US" dirty="0"/>
            </a:p>
          </p:txBody>
        </p:sp>
        <p:sp>
          <p:nvSpPr>
            <p:cNvPr id="15372" name="Line 369"/>
            <p:cNvSpPr>
              <a:spLocks noChangeShapeType="1"/>
            </p:cNvSpPr>
            <p:nvPr/>
          </p:nvSpPr>
          <p:spPr bwMode="auto">
            <a:xfrm flipV="1">
              <a:off x="4176" y="2878"/>
              <a:ext cx="0" cy="252"/>
            </a:xfrm>
            <a:prstGeom prst="line">
              <a:avLst/>
            </a:prstGeom>
            <a:noFill/>
            <a:ln w="12700">
              <a:solidFill>
                <a:schemeClr val="tx1"/>
              </a:solidFill>
              <a:round/>
              <a:headEnd/>
              <a:tailEnd/>
            </a:ln>
          </p:spPr>
          <p:txBody>
            <a:bodyPr wrap="none" anchor="ctr"/>
            <a:lstStyle/>
            <a:p>
              <a:endParaRPr lang="en-US" dirty="0"/>
            </a:p>
          </p:txBody>
        </p:sp>
        <p:sp>
          <p:nvSpPr>
            <p:cNvPr id="15373" name="Arc 370"/>
            <p:cNvSpPr>
              <a:spLocks/>
            </p:cNvSpPr>
            <p:nvPr/>
          </p:nvSpPr>
          <p:spPr bwMode="auto">
            <a:xfrm>
              <a:off x="4176" y="2922"/>
              <a:ext cx="205" cy="20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dirty="0"/>
            </a:p>
          </p:txBody>
        </p:sp>
        <p:sp>
          <p:nvSpPr>
            <p:cNvPr id="15374" name="Line 371"/>
            <p:cNvSpPr>
              <a:spLocks noChangeShapeType="1"/>
            </p:cNvSpPr>
            <p:nvPr/>
          </p:nvSpPr>
          <p:spPr bwMode="auto">
            <a:xfrm>
              <a:off x="4184" y="3126"/>
              <a:ext cx="193" cy="0"/>
            </a:xfrm>
            <a:prstGeom prst="line">
              <a:avLst/>
            </a:prstGeom>
            <a:noFill/>
            <a:ln w="25400">
              <a:solidFill>
                <a:schemeClr val="bg2"/>
              </a:solidFill>
              <a:round/>
              <a:headEnd/>
              <a:tailEnd/>
            </a:ln>
          </p:spPr>
          <p:txBody>
            <a:bodyPr wrap="none" anchor="ctr"/>
            <a:lstStyle/>
            <a:p>
              <a:endParaRPr lang="en-US" dirty="0"/>
            </a:p>
          </p:txBody>
        </p:sp>
        <p:grpSp>
          <p:nvGrpSpPr>
            <p:cNvPr id="15743" name="Group 372"/>
            <p:cNvGrpSpPr>
              <a:grpSpLocks/>
            </p:cNvGrpSpPr>
            <p:nvPr/>
          </p:nvGrpSpPr>
          <p:grpSpPr bwMode="auto">
            <a:xfrm>
              <a:off x="4321" y="2997"/>
              <a:ext cx="285" cy="263"/>
              <a:chOff x="4321" y="2997"/>
              <a:chExt cx="285" cy="263"/>
            </a:xfrm>
          </p:grpSpPr>
          <p:sp>
            <p:nvSpPr>
              <p:cNvPr id="15572" name="Rectangle 373"/>
              <p:cNvSpPr>
                <a:spLocks noChangeArrowheads="1"/>
              </p:cNvSpPr>
              <p:nvPr/>
            </p:nvSpPr>
            <p:spPr bwMode="auto">
              <a:xfrm>
                <a:off x="4321" y="2997"/>
                <a:ext cx="285" cy="263"/>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15744" name="Group 374"/>
              <p:cNvGrpSpPr>
                <a:grpSpLocks/>
              </p:cNvGrpSpPr>
              <p:nvPr/>
            </p:nvGrpSpPr>
            <p:grpSpPr bwMode="auto">
              <a:xfrm>
                <a:off x="4401" y="3030"/>
                <a:ext cx="11" cy="70"/>
                <a:chOff x="4401" y="3030"/>
                <a:chExt cx="11" cy="70"/>
              </a:xfrm>
            </p:grpSpPr>
            <p:sp>
              <p:nvSpPr>
                <p:cNvPr id="15574" name="Line 375"/>
                <p:cNvSpPr>
                  <a:spLocks noChangeShapeType="1"/>
                </p:cNvSpPr>
                <p:nvPr/>
              </p:nvSpPr>
              <p:spPr bwMode="auto">
                <a:xfrm>
                  <a:off x="4401" y="3030"/>
                  <a:ext cx="0" cy="70"/>
                </a:xfrm>
                <a:prstGeom prst="line">
                  <a:avLst/>
                </a:prstGeom>
                <a:noFill/>
                <a:ln w="12700">
                  <a:solidFill>
                    <a:schemeClr val="tx1"/>
                  </a:solidFill>
                  <a:round/>
                  <a:headEnd/>
                  <a:tailEnd/>
                </a:ln>
              </p:spPr>
              <p:txBody>
                <a:bodyPr wrap="none" anchor="ctr"/>
                <a:lstStyle/>
                <a:p>
                  <a:endParaRPr lang="en-US" dirty="0"/>
                </a:p>
              </p:txBody>
            </p:sp>
            <p:sp>
              <p:nvSpPr>
                <p:cNvPr id="15575" name="Line 376"/>
                <p:cNvSpPr>
                  <a:spLocks noChangeShapeType="1"/>
                </p:cNvSpPr>
                <p:nvPr/>
              </p:nvSpPr>
              <p:spPr bwMode="auto">
                <a:xfrm>
                  <a:off x="4412" y="3030"/>
                  <a:ext cx="0" cy="70"/>
                </a:xfrm>
                <a:prstGeom prst="line">
                  <a:avLst/>
                </a:prstGeom>
                <a:noFill/>
                <a:ln w="12700">
                  <a:solidFill>
                    <a:schemeClr val="tx1"/>
                  </a:solidFill>
                  <a:round/>
                  <a:headEnd/>
                  <a:tailEnd/>
                </a:ln>
              </p:spPr>
              <p:txBody>
                <a:bodyPr wrap="none" anchor="ctr"/>
                <a:lstStyle/>
                <a:p>
                  <a:endParaRPr lang="en-US" dirty="0"/>
                </a:p>
              </p:txBody>
            </p:sp>
          </p:grpSp>
        </p:grpSp>
        <p:grpSp>
          <p:nvGrpSpPr>
            <p:cNvPr id="15748" name="Group 377"/>
            <p:cNvGrpSpPr>
              <a:grpSpLocks/>
            </p:cNvGrpSpPr>
            <p:nvPr/>
          </p:nvGrpSpPr>
          <p:grpSpPr bwMode="auto">
            <a:xfrm>
              <a:off x="4389" y="2997"/>
              <a:ext cx="284" cy="263"/>
              <a:chOff x="4389" y="2997"/>
              <a:chExt cx="284" cy="263"/>
            </a:xfrm>
          </p:grpSpPr>
          <p:sp>
            <p:nvSpPr>
              <p:cNvPr id="15568" name="Rectangle 378"/>
              <p:cNvSpPr>
                <a:spLocks noChangeArrowheads="1"/>
              </p:cNvSpPr>
              <p:nvPr/>
            </p:nvSpPr>
            <p:spPr bwMode="auto">
              <a:xfrm>
                <a:off x="4389" y="2997"/>
                <a:ext cx="284" cy="263"/>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15749" name="Group 379"/>
              <p:cNvGrpSpPr>
                <a:grpSpLocks/>
              </p:cNvGrpSpPr>
              <p:nvPr/>
            </p:nvGrpSpPr>
            <p:grpSpPr bwMode="auto">
              <a:xfrm>
                <a:off x="4470" y="3030"/>
                <a:ext cx="11" cy="70"/>
                <a:chOff x="4470" y="3030"/>
                <a:chExt cx="11" cy="70"/>
              </a:xfrm>
            </p:grpSpPr>
            <p:sp>
              <p:nvSpPr>
                <p:cNvPr id="15570" name="Line 380"/>
                <p:cNvSpPr>
                  <a:spLocks noChangeShapeType="1"/>
                </p:cNvSpPr>
                <p:nvPr/>
              </p:nvSpPr>
              <p:spPr bwMode="auto">
                <a:xfrm>
                  <a:off x="4470" y="3030"/>
                  <a:ext cx="0" cy="70"/>
                </a:xfrm>
                <a:prstGeom prst="line">
                  <a:avLst/>
                </a:prstGeom>
                <a:noFill/>
                <a:ln w="12700">
                  <a:solidFill>
                    <a:schemeClr val="tx1"/>
                  </a:solidFill>
                  <a:round/>
                  <a:headEnd/>
                  <a:tailEnd/>
                </a:ln>
              </p:spPr>
              <p:txBody>
                <a:bodyPr wrap="none" anchor="ctr"/>
                <a:lstStyle/>
                <a:p>
                  <a:endParaRPr lang="en-US" dirty="0"/>
                </a:p>
              </p:txBody>
            </p:sp>
            <p:sp>
              <p:nvSpPr>
                <p:cNvPr id="15571" name="Line 381"/>
                <p:cNvSpPr>
                  <a:spLocks noChangeShapeType="1"/>
                </p:cNvSpPr>
                <p:nvPr/>
              </p:nvSpPr>
              <p:spPr bwMode="auto">
                <a:xfrm>
                  <a:off x="4481" y="3030"/>
                  <a:ext cx="0" cy="70"/>
                </a:xfrm>
                <a:prstGeom prst="line">
                  <a:avLst/>
                </a:prstGeom>
                <a:noFill/>
                <a:ln w="12700">
                  <a:solidFill>
                    <a:schemeClr val="tx1"/>
                  </a:solidFill>
                  <a:round/>
                  <a:headEnd/>
                  <a:tailEnd/>
                </a:ln>
              </p:spPr>
              <p:txBody>
                <a:bodyPr wrap="none" anchor="ctr"/>
                <a:lstStyle/>
                <a:p>
                  <a:endParaRPr lang="en-US" dirty="0"/>
                </a:p>
              </p:txBody>
            </p:sp>
          </p:grpSp>
        </p:grpSp>
        <p:sp>
          <p:nvSpPr>
            <p:cNvPr id="15377" name="Arc 382"/>
            <p:cNvSpPr>
              <a:spLocks/>
            </p:cNvSpPr>
            <p:nvPr/>
          </p:nvSpPr>
          <p:spPr bwMode="auto">
            <a:xfrm>
              <a:off x="4490" y="2951"/>
              <a:ext cx="170" cy="102"/>
            </a:xfrm>
            <a:custGeom>
              <a:avLst/>
              <a:gdLst>
                <a:gd name="T0" fmla="*/ 0 w 21600"/>
                <a:gd name="T1" fmla="*/ 0 h 21815"/>
                <a:gd name="T2" fmla="*/ 0 w 21600"/>
                <a:gd name="T3" fmla="*/ 0 h 21815"/>
                <a:gd name="T4" fmla="*/ 0 w 21600"/>
                <a:gd name="T5" fmla="*/ 0 h 21815"/>
                <a:gd name="T6" fmla="*/ 0 60000 65536"/>
                <a:gd name="T7" fmla="*/ 0 60000 65536"/>
                <a:gd name="T8" fmla="*/ 0 60000 65536"/>
                <a:gd name="T9" fmla="*/ 0 w 21600"/>
                <a:gd name="T10" fmla="*/ 0 h 21815"/>
                <a:gd name="T11" fmla="*/ 21600 w 21600"/>
                <a:gd name="T12" fmla="*/ 21815 h 21815"/>
              </a:gdLst>
              <a:ahLst/>
              <a:cxnLst>
                <a:cxn ang="T6">
                  <a:pos x="T0" y="T1"/>
                </a:cxn>
                <a:cxn ang="T7">
                  <a:pos x="T2" y="T3"/>
                </a:cxn>
                <a:cxn ang="T8">
                  <a:pos x="T4" y="T5"/>
                </a:cxn>
              </a:cxnLst>
              <a:rect l="T9" t="T10" r="T11" b="T12"/>
              <a:pathLst>
                <a:path w="21600" h="21815" fill="none" extrusionOk="0">
                  <a:moveTo>
                    <a:pt x="21598" y="0"/>
                  </a:moveTo>
                  <a:cubicBezTo>
                    <a:pt x="21599" y="71"/>
                    <a:pt x="21600" y="143"/>
                    <a:pt x="21600" y="215"/>
                  </a:cubicBezTo>
                  <a:cubicBezTo>
                    <a:pt x="21600" y="12144"/>
                    <a:pt x="11929" y="21814"/>
                    <a:pt x="0" y="21815"/>
                  </a:cubicBezTo>
                </a:path>
                <a:path w="21600" h="21815" stroke="0" extrusionOk="0">
                  <a:moveTo>
                    <a:pt x="21598" y="0"/>
                  </a:moveTo>
                  <a:cubicBezTo>
                    <a:pt x="21599" y="71"/>
                    <a:pt x="21600" y="143"/>
                    <a:pt x="21600" y="215"/>
                  </a:cubicBezTo>
                  <a:cubicBezTo>
                    <a:pt x="21600" y="12144"/>
                    <a:pt x="11929" y="21814"/>
                    <a:pt x="0" y="21815"/>
                  </a:cubicBezTo>
                  <a:lnTo>
                    <a:pt x="0" y="215"/>
                  </a:lnTo>
                  <a:close/>
                </a:path>
              </a:pathLst>
            </a:custGeom>
            <a:noFill/>
            <a:ln w="12700" cap="rnd">
              <a:solidFill>
                <a:schemeClr val="tx1"/>
              </a:solidFill>
              <a:prstDash val="sysDot"/>
              <a:round/>
              <a:headEnd/>
              <a:tailEnd/>
            </a:ln>
          </p:spPr>
          <p:txBody>
            <a:bodyPr wrap="none" anchor="ctr"/>
            <a:lstStyle/>
            <a:p>
              <a:endParaRPr lang="en-US" dirty="0"/>
            </a:p>
          </p:txBody>
        </p:sp>
        <p:grpSp>
          <p:nvGrpSpPr>
            <p:cNvPr id="15752" name="Group 383"/>
            <p:cNvGrpSpPr>
              <a:grpSpLocks/>
            </p:cNvGrpSpPr>
            <p:nvPr/>
          </p:nvGrpSpPr>
          <p:grpSpPr bwMode="auto">
            <a:xfrm>
              <a:off x="4774" y="2818"/>
              <a:ext cx="235" cy="66"/>
              <a:chOff x="4774" y="2818"/>
              <a:chExt cx="235" cy="66"/>
            </a:xfrm>
          </p:grpSpPr>
          <p:sp>
            <p:nvSpPr>
              <p:cNvPr id="15566" name="Arc 384"/>
              <p:cNvSpPr>
                <a:spLocks/>
              </p:cNvSpPr>
              <p:nvPr/>
            </p:nvSpPr>
            <p:spPr bwMode="auto">
              <a:xfrm>
                <a:off x="4891"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7" name="Arc 385"/>
              <p:cNvSpPr>
                <a:spLocks/>
              </p:cNvSpPr>
              <p:nvPr/>
            </p:nvSpPr>
            <p:spPr bwMode="auto">
              <a:xfrm>
                <a:off x="4774"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3" name="Group 386"/>
            <p:cNvGrpSpPr>
              <a:grpSpLocks/>
            </p:cNvGrpSpPr>
            <p:nvPr/>
          </p:nvGrpSpPr>
          <p:grpSpPr bwMode="auto">
            <a:xfrm>
              <a:off x="4774" y="2400"/>
              <a:ext cx="235" cy="66"/>
              <a:chOff x="4774" y="2400"/>
              <a:chExt cx="235" cy="66"/>
            </a:xfrm>
          </p:grpSpPr>
          <p:sp>
            <p:nvSpPr>
              <p:cNvPr id="15564" name="Arc 387"/>
              <p:cNvSpPr>
                <a:spLocks/>
              </p:cNvSpPr>
              <p:nvPr/>
            </p:nvSpPr>
            <p:spPr bwMode="auto">
              <a:xfrm>
                <a:off x="4891"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5" name="Arc 388"/>
              <p:cNvSpPr>
                <a:spLocks/>
              </p:cNvSpPr>
              <p:nvPr/>
            </p:nvSpPr>
            <p:spPr bwMode="auto">
              <a:xfrm>
                <a:off x="4774"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4" name="Group 389"/>
            <p:cNvGrpSpPr>
              <a:grpSpLocks/>
            </p:cNvGrpSpPr>
            <p:nvPr/>
          </p:nvGrpSpPr>
          <p:grpSpPr bwMode="auto">
            <a:xfrm>
              <a:off x="4774" y="1947"/>
              <a:ext cx="235" cy="66"/>
              <a:chOff x="4774" y="1947"/>
              <a:chExt cx="235" cy="66"/>
            </a:xfrm>
          </p:grpSpPr>
          <p:sp>
            <p:nvSpPr>
              <p:cNvPr id="15562" name="Arc 390"/>
              <p:cNvSpPr>
                <a:spLocks/>
              </p:cNvSpPr>
              <p:nvPr/>
            </p:nvSpPr>
            <p:spPr bwMode="auto">
              <a:xfrm>
                <a:off x="4891"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3" name="Arc 391"/>
              <p:cNvSpPr>
                <a:spLocks/>
              </p:cNvSpPr>
              <p:nvPr/>
            </p:nvSpPr>
            <p:spPr bwMode="auto">
              <a:xfrm>
                <a:off x="4774"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5" name="Group 392"/>
            <p:cNvGrpSpPr>
              <a:grpSpLocks/>
            </p:cNvGrpSpPr>
            <p:nvPr/>
          </p:nvGrpSpPr>
          <p:grpSpPr bwMode="auto">
            <a:xfrm>
              <a:off x="4146" y="1947"/>
              <a:ext cx="235" cy="66"/>
              <a:chOff x="4146" y="1947"/>
              <a:chExt cx="235" cy="66"/>
            </a:xfrm>
          </p:grpSpPr>
          <p:sp>
            <p:nvSpPr>
              <p:cNvPr id="15560" name="Arc 393"/>
              <p:cNvSpPr>
                <a:spLocks/>
              </p:cNvSpPr>
              <p:nvPr/>
            </p:nvSpPr>
            <p:spPr bwMode="auto">
              <a:xfrm>
                <a:off x="4263"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1" name="Arc 394"/>
              <p:cNvSpPr>
                <a:spLocks/>
              </p:cNvSpPr>
              <p:nvPr/>
            </p:nvSpPr>
            <p:spPr bwMode="auto">
              <a:xfrm>
                <a:off x="4146"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6" name="Group 395"/>
            <p:cNvGrpSpPr>
              <a:grpSpLocks/>
            </p:cNvGrpSpPr>
            <p:nvPr/>
          </p:nvGrpSpPr>
          <p:grpSpPr bwMode="auto">
            <a:xfrm>
              <a:off x="4146" y="2818"/>
              <a:ext cx="235" cy="66"/>
              <a:chOff x="4146" y="2818"/>
              <a:chExt cx="235" cy="66"/>
            </a:xfrm>
          </p:grpSpPr>
          <p:sp>
            <p:nvSpPr>
              <p:cNvPr id="15558" name="Arc 396"/>
              <p:cNvSpPr>
                <a:spLocks/>
              </p:cNvSpPr>
              <p:nvPr/>
            </p:nvSpPr>
            <p:spPr bwMode="auto">
              <a:xfrm>
                <a:off x="4263"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9" name="Arc 397"/>
              <p:cNvSpPr>
                <a:spLocks/>
              </p:cNvSpPr>
              <p:nvPr/>
            </p:nvSpPr>
            <p:spPr bwMode="auto">
              <a:xfrm>
                <a:off x="4146"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7" name="Group 398"/>
            <p:cNvGrpSpPr>
              <a:grpSpLocks/>
            </p:cNvGrpSpPr>
            <p:nvPr/>
          </p:nvGrpSpPr>
          <p:grpSpPr bwMode="auto">
            <a:xfrm>
              <a:off x="4146" y="2400"/>
              <a:ext cx="235" cy="66"/>
              <a:chOff x="4146" y="2400"/>
              <a:chExt cx="235" cy="66"/>
            </a:xfrm>
          </p:grpSpPr>
          <p:sp>
            <p:nvSpPr>
              <p:cNvPr id="15556" name="Arc 399"/>
              <p:cNvSpPr>
                <a:spLocks/>
              </p:cNvSpPr>
              <p:nvPr/>
            </p:nvSpPr>
            <p:spPr bwMode="auto">
              <a:xfrm>
                <a:off x="4263"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7" name="Arc 400"/>
              <p:cNvSpPr>
                <a:spLocks/>
              </p:cNvSpPr>
              <p:nvPr/>
            </p:nvSpPr>
            <p:spPr bwMode="auto">
              <a:xfrm>
                <a:off x="4146"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8" name="Group 401"/>
            <p:cNvGrpSpPr>
              <a:grpSpLocks/>
            </p:cNvGrpSpPr>
            <p:nvPr/>
          </p:nvGrpSpPr>
          <p:grpSpPr bwMode="auto">
            <a:xfrm>
              <a:off x="3519" y="1947"/>
              <a:ext cx="235" cy="66"/>
              <a:chOff x="3519" y="1947"/>
              <a:chExt cx="235" cy="66"/>
            </a:xfrm>
          </p:grpSpPr>
          <p:sp>
            <p:nvSpPr>
              <p:cNvPr id="15554" name="Arc 402"/>
              <p:cNvSpPr>
                <a:spLocks/>
              </p:cNvSpPr>
              <p:nvPr/>
            </p:nvSpPr>
            <p:spPr bwMode="auto">
              <a:xfrm>
                <a:off x="3636"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5" name="Arc 403"/>
              <p:cNvSpPr>
                <a:spLocks/>
              </p:cNvSpPr>
              <p:nvPr/>
            </p:nvSpPr>
            <p:spPr bwMode="auto">
              <a:xfrm>
                <a:off x="3519"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9" name="Group 404"/>
            <p:cNvGrpSpPr>
              <a:grpSpLocks/>
            </p:cNvGrpSpPr>
            <p:nvPr/>
          </p:nvGrpSpPr>
          <p:grpSpPr bwMode="auto">
            <a:xfrm>
              <a:off x="3519" y="2818"/>
              <a:ext cx="235" cy="66"/>
              <a:chOff x="3519" y="2818"/>
              <a:chExt cx="235" cy="66"/>
            </a:xfrm>
          </p:grpSpPr>
          <p:sp>
            <p:nvSpPr>
              <p:cNvPr id="15552" name="Arc 405"/>
              <p:cNvSpPr>
                <a:spLocks/>
              </p:cNvSpPr>
              <p:nvPr/>
            </p:nvSpPr>
            <p:spPr bwMode="auto">
              <a:xfrm>
                <a:off x="3636"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3" name="Arc 406"/>
              <p:cNvSpPr>
                <a:spLocks/>
              </p:cNvSpPr>
              <p:nvPr/>
            </p:nvSpPr>
            <p:spPr bwMode="auto">
              <a:xfrm>
                <a:off x="3519"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60" name="Group 407"/>
            <p:cNvGrpSpPr>
              <a:grpSpLocks/>
            </p:cNvGrpSpPr>
            <p:nvPr/>
          </p:nvGrpSpPr>
          <p:grpSpPr bwMode="auto">
            <a:xfrm>
              <a:off x="3519" y="2400"/>
              <a:ext cx="235" cy="66"/>
              <a:chOff x="3519" y="2400"/>
              <a:chExt cx="235" cy="66"/>
            </a:xfrm>
          </p:grpSpPr>
          <p:sp>
            <p:nvSpPr>
              <p:cNvPr id="15550" name="Arc 408"/>
              <p:cNvSpPr>
                <a:spLocks/>
              </p:cNvSpPr>
              <p:nvPr/>
            </p:nvSpPr>
            <p:spPr bwMode="auto">
              <a:xfrm>
                <a:off x="3636"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1" name="Arc 409"/>
              <p:cNvSpPr>
                <a:spLocks/>
              </p:cNvSpPr>
              <p:nvPr/>
            </p:nvSpPr>
            <p:spPr bwMode="auto">
              <a:xfrm>
                <a:off x="3519"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sp>
          <p:nvSpPr>
            <p:cNvPr id="15387" name="Arc 410"/>
            <p:cNvSpPr>
              <a:spLocks/>
            </p:cNvSpPr>
            <p:nvPr/>
          </p:nvSpPr>
          <p:spPr bwMode="auto">
            <a:xfrm>
              <a:off x="4420" y="2987"/>
              <a:ext cx="102" cy="31"/>
            </a:xfrm>
            <a:custGeom>
              <a:avLst/>
              <a:gdLst>
                <a:gd name="T0" fmla="*/ 0 w 21815"/>
                <a:gd name="T1" fmla="*/ 0 h 21600"/>
                <a:gd name="T2" fmla="*/ 0 w 21815"/>
                <a:gd name="T3" fmla="*/ 0 h 21600"/>
                <a:gd name="T4" fmla="*/ 0 w 21815"/>
                <a:gd name="T5" fmla="*/ 0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21815" y="0"/>
                  </a:moveTo>
                  <a:cubicBezTo>
                    <a:pt x="21815" y="11929"/>
                    <a:pt x="12144" y="21600"/>
                    <a:pt x="215" y="21600"/>
                  </a:cubicBezTo>
                  <a:cubicBezTo>
                    <a:pt x="143" y="21600"/>
                    <a:pt x="71" y="21599"/>
                    <a:pt x="0" y="21598"/>
                  </a:cubicBezTo>
                </a:path>
                <a:path w="21815" h="21600" stroke="0" extrusionOk="0">
                  <a:moveTo>
                    <a:pt x="21815" y="0"/>
                  </a:moveTo>
                  <a:cubicBezTo>
                    <a:pt x="21815" y="11929"/>
                    <a:pt x="12144" y="21600"/>
                    <a:pt x="215" y="21600"/>
                  </a:cubicBezTo>
                  <a:cubicBezTo>
                    <a:pt x="143" y="21600"/>
                    <a:pt x="71" y="21599"/>
                    <a:pt x="0" y="21598"/>
                  </a:cubicBezTo>
                  <a:lnTo>
                    <a:pt x="215" y="0"/>
                  </a:lnTo>
                  <a:close/>
                </a:path>
              </a:pathLst>
            </a:custGeom>
            <a:noFill/>
            <a:ln w="12700" cap="rnd">
              <a:solidFill>
                <a:schemeClr val="tx1"/>
              </a:solidFill>
              <a:prstDash val="sysDot"/>
              <a:round/>
              <a:headEnd/>
              <a:tailEnd/>
            </a:ln>
          </p:spPr>
          <p:txBody>
            <a:bodyPr wrap="none" anchor="ctr"/>
            <a:lstStyle/>
            <a:p>
              <a:endParaRPr lang="en-US" dirty="0"/>
            </a:p>
          </p:txBody>
        </p:sp>
        <p:grpSp>
          <p:nvGrpSpPr>
            <p:cNvPr id="15761" name="Group 411"/>
            <p:cNvGrpSpPr>
              <a:grpSpLocks/>
            </p:cNvGrpSpPr>
            <p:nvPr/>
          </p:nvGrpSpPr>
          <p:grpSpPr bwMode="auto">
            <a:xfrm>
              <a:off x="5172" y="2533"/>
              <a:ext cx="66" cy="232"/>
              <a:chOff x="5172" y="2533"/>
              <a:chExt cx="66" cy="232"/>
            </a:xfrm>
          </p:grpSpPr>
          <p:sp>
            <p:nvSpPr>
              <p:cNvPr id="15548" name="Arc 412"/>
              <p:cNvSpPr>
                <a:spLocks/>
              </p:cNvSpPr>
              <p:nvPr/>
            </p:nvSpPr>
            <p:spPr bwMode="auto">
              <a:xfrm rot="5400000">
                <a:off x="5144" y="2675"/>
                <a:ext cx="118" cy="61"/>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0" y="0"/>
                      <a:pt x="21402" y="9454"/>
                      <a:pt x="21597" y="21242"/>
                    </a:cubicBezTo>
                  </a:path>
                  <a:path w="21597" h="21600" stroke="0" extrusionOk="0">
                    <a:moveTo>
                      <a:pt x="-1" y="0"/>
                    </a:moveTo>
                    <a:cubicBezTo>
                      <a:pt x="11790" y="0"/>
                      <a:pt x="21402" y="9454"/>
                      <a:pt x="21597" y="21242"/>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49" name="Arc 413"/>
              <p:cNvSpPr>
                <a:spLocks/>
              </p:cNvSpPr>
              <p:nvPr/>
            </p:nvSpPr>
            <p:spPr bwMode="auto">
              <a:xfrm rot="5400000">
                <a:off x="5149" y="2561"/>
                <a:ext cx="118"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62" name="Group 414"/>
            <p:cNvGrpSpPr>
              <a:grpSpLocks/>
            </p:cNvGrpSpPr>
            <p:nvPr/>
          </p:nvGrpSpPr>
          <p:grpSpPr bwMode="auto">
            <a:xfrm>
              <a:off x="5155" y="2100"/>
              <a:ext cx="74" cy="218"/>
              <a:chOff x="5155" y="2100"/>
              <a:chExt cx="74" cy="218"/>
            </a:xfrm>
          </p:grpSpPr>
          <p:sp>
            <p:nvSpPr>
              <p:cNvPr id="15546" name="Arc 415"/>
              <p:cNvSpPr>
                <a:spLocks/>
              </p:cNvSpPr>
              <p:nvPr/>
            </p:nvSpPr>
            <p:spPr bwMode="auto">
              <a:xfrm rot="5400000">
                <a:off x="5144" y="2238"/>
                <a:ext cx="91" cy="70"/>
              </a:xfrm>
              <a:custGeom>
                <a:avLst/>
                <a:gdLst>
                  <a:gd name="T0" fmla="*/ 0 w 21835"/>
                  <a:gd name="T1" fmla="*/ 0 h 21600"/>
                  <a:gd name="T2" fmla="*/ 0 w 21835"/>
                  <a:gd name="T3" fmla="*/ 0 h 21600"/>
                  <a:gd name="T4" fmla="*/ 0 w 21835"/>
                  <a:gd name="T5" fmla="*/ 0 h 21600"/>
                  <a:gd name="T6" fmla="*/ 0 60000 65536"/>
                  <a:gd name="T7" fmla="*/ 0 60000 65536"/>
                  <a:gd name="T8" fmla="*/ 0 60000 65536"/>
                  <a:gd name="T9" fmla="*/ 0 w 21835"/>
                  <a:gd name="T10" fmla="*/ 0 h 21600"/>
                  <a:gd name="T11" fmla="*/ 21835 w 21835"/>
                  <a:gd name="T12" fmla="*/ 21600 h 21600"/>
                </a:gdLst>
                <a:ahLst/>
                <a:cxnLst>
                  <a:cxn ang="T6">
                    <a:pos x="T0" y="T1"/>
                  </a:cxn>
                  <a:cxn ang="T7">
                    <a:pos x="T2" y="T3"/>
                  </a:cxn>
                  <a:cxn ang="T8">
                    <a:pos x="T4" y="T5"/>
                  </a:cxn>
                </a:cxnLst>
                <a:rect l="T9" t="T10" r="T11" b="T12"/>
                <a:pathLst>
                  <a:path w="21835" h="21600" fill="none" extrusionOk="0">
                    <a:moveTo>
                      <a:pt x="0" y="1"/>
                    </a:moveTo>
                    <a:cubicBezTo>
                      <a:pt x="78" y="0"/>
                      <a:pt x="157" y="-1"/>
                      <a:pt x="237" y="0"/>
                    </a:cubicBezTo>
                    <a:cubicBezTo>
                      <a:pt x="12044" y="0"/>
                      <a:pt x="21664" y="9481"/>
                      <a:pt x="21834" y="21288"/>
                    </a:cubicBezTo>
                  </a:path>
                  <a:path w="21835" h="21600" stroke="0" extrusionOk="0">
                    <a:moveTo>
                      <a:pt x="0" y="1"/>
                    </a:moveTo>
                    <a:cubicBezTo>
                      <a:pt x="78" y="0"/>
                      <a:pt x="157" y="-1"/>
                      <a:pt x="237" y="0"/>
                    </a:cubicBezTo>
                    <a:cubicBezTo>
                      <a:pt x="12044" y="0"/>
                      <a:pt x="21664" y="9481"/>
                      <a:pt x="21834" y="21288"/>
                    </a:cubicBezTo>
                    <a:lnTo>
                      <a:pt x="237"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47" name="Arc 416"/>
              <p:cNvSpPr>
                <a:spLocks/>
              </p:cNvSpPr>
              <p:nvPr/>
            </p:nvSpPr>
            <p:spPr bwMode="auto">
              <a:xfrm rot="5400000">
                <a:off x="5150" y="2110"/>
                <a:ext cx="90" cy="69"/>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90"/>
                    </a:moveTo>
                    <a:cubicBezTo>
                      <a:pt x="167" y="9574"/>
                      <a:pt x="9645" y="128"/>
                      <a:pt x="21361" y="0"/>
                    </a:cubicBezTo>
                  </a:path>
                  <a:path w="21598" h="21599" stroke="0" extrusionOk="0">
                    <a:moveTo>
                      <a:pt x="0" y="21290"/>
                    </a:moveTo>
                    <a:cubicBezTo>
                      <a:pt x="167" y="9574"/>
                      <a:pt x="9645" y="128"/>
                      <a:pt x="21361" y="0"/>
                    </a:cubicBezTo>
                    <a:lnTo>
                      <a:pt x="21598"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63" name="Group 417"/>
            <p:cNvGrpSpPr>
              <a:grpSpLocks/>
            </p:cNvGrpSpPr>
            <p:nvPr/>
          </p:nvGrpSpPr>
          <p:grpSpPr bwMode="auto">
            <a:xfrm>
              <a:off x="3128" y="2766"/>
              <a:ext cx="366" cy="191"/>
              <a:chOff x="3128" y="2766"/>
              <a:chExt cx="366" cy="191"/>
            </a:xfrm>
          </p:grpSpPr>
          <p:sp>
            <p:nvSpPr>
              <p:cNvPr id="15535" name="Rectangle 418"/>
              <p:cNvSpPr>
                <a:spLocks noChangeArrowheads="1"/>
              </p:cNvSpPr>
              <p:nvPr/>
            </p:nvSpPr>
            <p:spPr bwMode="auto">
              <a:xfrm>
                <a:off x="3128" y="2766"/>
                <a:ext cx="366" cy="191"/>
              </a:xfrm>
              <a:prstGeom prst="rect">
                <a:avLst/>
              </a:prstGeom>
              <a:noFill/>
              <a:ln w="12700">
                <a:solidFill>
                  <a:schemeClr val="tx1"/>
                </a:solidFill>
                <a:miter lim="800000"/>
                <a:headEnd/>
                <a:tailEnd/>
              </a:ln>
            </p:spPr>
            <p:txBody>
              <a:bodyPr wrap="none" anchor="ctr"/>
              <a:lstStyle/>
              <a:p>
                <a:endParaRPr lang="en-US" dirty="0"/>
              </a:p>
            </p:txBody>
          </p:sp>
          <p:sp>
            <p:nvSpPr>
              <p:cNvPr id="15536" name="Rectangle 419"/>
              <p:cNvSpPr>
                <a:spLocks noChangeArrowheads="1"/>
              </p:cNvSpPr>
              <p:nvPr/>
            </p:nvSpPr>
            <p:spPr bwMode="auto">
              <a:xfrm>
                <a:off x="3152" y="2790"/>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37" name="Rectangle 420"/>
              <p:cNvSpPr>
                <a:spLocks noChangeArrowheads="1"/>
              </p:cNvSpPr>
              <p:nvPr/>
            </p:nvSpPr>
            <p:spPr bwMode="auto">
              <a:xfrm>
                <a:off x="3151" y="2790"/>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38" name="Rectangle 421"/>
              <p:cNvSpPr>
                <a:spLocks noChangeArrowheads="1"/>
              </p:cNvSpPr>
              <p:nvPr/>
            </p:nvSpPr>
            <p:spPr bwMode="auto">
              <a:xfrm>
                <a:off x="3453" y="2790"/>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39" name="Rectangle 422"/>
              <p:cNvSpPr>
                <a:spLocks noChangeArrowheads="1"/>
              </p:cNvSpPr>
              <p:nvPr/>
            </p:nvSpPr>
            <p:spPr bwMode="auto">
              <a:xfrm>
                <a:off x="3151" y="2905"/>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40" name="Rectangle 423"/>
              <p:cNvSpPr>
                <a:spLocks noChangeArrowheads="1"/>
              </p:cNvSpPr>
              <p:nvPr/>
            </p:nvSpPr>
            <p:spPr bwMode="auto">
              <a:xfrm>
                <a:off x="3151" y="290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41" name="Rectangle 424"/>
              <p:cNvSpPr>
                <a:spLocks noChangeArrowheads="1"/>
              </p:cNvSpPr>
              <p:nvPr/>
            </p:nvSpPr>
            <p:spPr bwMode="auto">
              <a:xfrm>
                <a:off x="3453" y="290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764" name="Group 425"/>
              <p:cNvGrpSpPr>
                <a:grpSpLocks/>
              </p:cNvGrpSpPr>
              <p:nvPr/>
            </p:nvGrpSpPr>
            <p:grpSpPr bwMode="auto">
              <a:xfrm>
                <a:off x="3152" y="2850"/>
                <a:ext cx="317" cy="29"/>
                <a:chOff x="3152" y="2850"/>
                <a:chExt cx="317" cy="29"/>
              </a:xfrm>
            </p:grpSpPr>
            <p:sp>
              <p:nvSpPr>
                <p:cNvPr id="15543" name="Rectangle 426"/>
                <p:cNvSpPr>
                  <a:spLocks noChangeArrowheads="1"/>
                </p:cNvSpPr>
                <p:nvPr/>
              </p:nvSpPr>
              <p:spPr bwMode="auto">
                <a:xfrm>
                  <a:off x="3152" y="2850"/>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44" name="Rectangle 427"/>
                <p:cNvSpPr>
                  <a:spLocks noChangeArrowheads="1"/>
                </p:cNvSpPr>
                <p:nvPr/>
              </p:nvSpPr>
              <p:spPr bwMode="auto">
                <a:xfrm>
                  <a:off x="3152" y="285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45" name="Rectangle 428"/>
                <p:cNvSpPr>
                  <a:spLocks noChangeArrowheads="1"/>
                </p:cNvSpPr>
                <p:nvPr/>
              </p:nvSpPr>
              <p:spPr bwMode="auto">
                <a:xfrm>
                  <a:off x="3453" y="285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765" name="Group 429"/>
            <p:cNvGrpSpPr>
              <a:grpSpLocks/>
            </p:cNvGrpSpPr>
            <p:nvPr/>
          </p:nvGrpSpPr>
          <p:grpSpPr bwMode="auto">
            <a:xfrm>
              <a:off x="3130" y="2333"/>
              <a:ext cx="365" cy="193"/>
              <a:chOff x="3130" y="2333"/>
              <a:chExt cx="365" cy="193"/>
            </a:xfrm>
          </p:grpSpPr>
          <p:sp>
            <p:nvSpPr>
              <p:cNvPr id="15522" name="Rectangle 430"/>
              <p:cNvSpPr>
                <a:spLocks noChangeArrowheads="1"/>
              </p:cNvSpPr>
              <p:nvPr/>
            </p:nvSpPr>
            <p:spPr bwMode="auto">
              <a:xfrm>
                <a:off x="3130" y="2333"/>
                <a:ext cx="365" cy="193"/>
              </a:xfrm>
              <a:prstGeom prst="rect">
                <a:avLst/>
              </a:prstGeom>
              <a:noFill/>
              <a:ln w="12700">
                <a:solidFill>
                  <a:schemeClr val="tx1"/>
                </a:solidFill>
                <a:miter lim="800000"/>
                <a:headEnd/>
                <a:tailEnd/>
              </a:ln>
            </p:spPr>
            <p:txBody>
              <a:bodyPr wrap="none" anchor="ctr"/>
              <a:lstStyle/>
              <a:p>
                <a:endParaRPr lang="en-US" dirty="0"/>
              </a:p>
            </p:txBody>
          </p:sp>
          <p:grpSp>
            <p:nvGrpSpPr>
              <p:cNvPr id="15766" name="Group 431"/>
              <p:cNvGrpSpPr>
                <a:grpSpLocks/>
              </p:cNvGrpSpPr>
              <p:nvPr/>
            </p:nvGrpSpPr>
            <p:grpSpPr bwMode="auto">
              <a:xfrm>
                <a:off x="3152" y="2358"/>
                <a:ext cx="317" cy="28"/>
                <a:chOff x="3152" y="2358"/>
                <a:chExt cx="317" cy="28"/>
              </a:xfrm>
            </p:grpSpPr>
            <p:sp>
              <p:nvSpPr>
                <p:cNvPr id="15532" name="Rectangle 432"/>
                <p:cNvSpPr>
                  <a:spLocks noChangeArrowheads="1"/>
                </p:cNvSpPr>
                <p:nvPr/>
              </p:nvSpPr>
              <p:spPr bwMode="auto">
                <a:xfrm>
                  <a:off x="3152" y="2358"/>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33" name="Rectangle 433"/>
                <p:cNvSpPr>
                  <a:spLocks noChangeArrowheads="1"/>
                </p:cNvSpPr>
                <p:nvPr/>
              </p:nvSpPr>
              <p:spPr bwMode="auto">
                <a:xfrm>
                  <a:off x="3152" y="2358"/>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34" name="Rectangle 434"/>
                <p:cNvSpPr>
                  <a:spLocks noChangeArrowheads="1"/>
                </p:cNvSpPr>
                <p:nvPr/>
              </p:nvSpPr>
              <p:spPr bwMode="auto">
                <a:xfrm>
                  <a:off x="3453" y="2358"/>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767" name="Group 435"/>
              <p:cNvGrpSpPr>
                <a:grpSpLocks/>
              </p:cNvGrpSpPr>
              <p:nvPr/>
            </p:nvGrpSpPr>
            <p:grpSpPr bwMode="auto">
              <a:xfrm>
                <a:off x="3152" y="2473"/>
                <a:ext cx="317" cy="28"/>
                <a:chOff x="3152" y="2473"/>
                <a:chExt cx="317" cy="28"/>
              </a:xfrm>
            </p:grpSpPr>
            <p:sp>
              <p:nvSpPr>
                <p:cNvPr id="15529" name="Rectangle 436"/>
                <p:cNvSpPr>
                  <a:spLocks noChangeArrowheads="1"/>
                </p:cNvSpPr>
                <p:nvPr/>
              </p:nvSpPr>
              <p:spPr bwMode="auto">
                <a:xfrm>
                  <a:off x="3152" y="2473"/>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30" name="Rectangle 437"/>
                <p:cNvSpPr>
                  <a:spLocks noChangeArrowheads="1"/>
                </p:cNvSpPr>
                <p:nvPr/>
              </p:nvSpPr>
              <p:spPr bwMode="auto">
                <a:xfrm>
                  <a:off x="3152" y="2473"/>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31" name="Rectangle 438"/>
                <p:cNvSpPr>
                  <a:spLocks noChangeArrowheads="1"/>
                </p:cNvSpPr>
                <p:nvPr/>
              </p:nvSpPr>
              <p:spPr bwMode="auto">
                <a:xfrm>
                  <a:off x="3453" y="2473"/>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768" name="Group 439"/>
              <p:cNvGrpSpPr>
                <a:grpSpLocks/>
              </p:cNvGrpSpPr>
              <p:nvPr/>
            </p:nvGrpSpPr>
            <p:grpSpPr bwMode="auto">
              <a:xfrm>
                <a:off x="3152" y="2416"/>
                <a:ext cx="318" cy="30"/>
                <a:chOff x="3152" y="2416"/>
                <a:chExt cx="318" cy="30"/>
              </a:xfrm>
            </p:grpSpPr>
            <p:sp>
              <p:nvSpPr>
                <p:cNvPr id="15526" name="Rectangle 440"/>
                <p:cNvSpPr>
                  <a:spLocks noChangeArrowheads="1"/>
                </p:cNvSpPr>
                <p:nvPr/>
              </p:nvSpPr>
              <p:spPr bwMode="auto">
                <a:xfrm>
                  <a:off x="3153" y="2416"/>
                  <a:ext cx="302" cy="29"/>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27" name="Rectangle 441"/>
                <p:cNvSpPr>
                  <a:spLocks noChangeArrowheads="1"/>
                </p:cNvSpPr>
                <p:nvPr/>
              </p:nvSpPr>
              <p:spPr bwMode="auto">
                <a:xfrm>
                  <a:off x="3152" y="2416"/>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28" name="Rectangle 442"/>
                <p:cNvSpPr>
                  <a:spLocks noChangeArrowheads="1"/>
                </p:cNvSpPr>
                <p:nvPr/>
              </p:nvSpPr>
              <p:spPr bwMode="auto">
                <a:xfrm>
                  <a:off x="3454" y="2416"/>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769" name="Group 443"/>
            <p:cNvGrpSpPr>
              <a:grpSpLocks/>
            </p:cNvGrpSpPr>
            <p:nvPr/>
          </p:nvGrpSpPr>
          <p:grpSpPr bwMode="auto">
            <a:xfrm>
              <a:off x="3128" y="1904"/>
              <a:ext cx="366" cy="191"/>
              <a:chOff x="3128" y="1904"/>
              <a:chExt cx="366" cy="191"/>
            </a:xfrm>
          </p:grpSpPr>
          <p:sp>
            <p:nvSpPr>
              <p:cNvPr id="15511" name="Rectangle 444"/>
              <p:cNvSpPr>
                <a:spLocks noChangeArrowheads="1"/>
              </p:cNvSpPr>
              <p:nvPr/>
            </p:nvSpPr>
            <p:spPr bwMode="auto">
              <a:xfrm>
                <a:off x="3128" y="1904"/>
                <a:ext cx="366" cy="191"/>
              </a:xfrm>
              <a:prstGeom prst="rect">
                <a:avLst/>
              </a:prstGeom>
              <a:noFill/>
              <a:ln w="12700">
                <a:solidFill>
                  <a:schemeClr val="tx1"/>
                </a:solidFill>
                <a:miter lim="800000"/>
                <a:headEnd/>
                <a:tailEnd/>
              </a:ln>
            </p:spPr>
            <p:txBody>
              <a:bodyPr wrap="none" anchor="ctr"/>
              <a:lstStyle/>
              <a:p>
                <a:endParaRPr lang="en-US" dirty="0"/>
              </a:p>
            </p:txBody>
          </p:sp>
          <p:sp>
            <p:nvSpPr>
              <p:cNvPr id="15512" name="Rectangle 445"/>
              <p:cNvSpPr>
                <a:spLocks noChangeArrowheads="1"/>
              </p:cNvSpPr>
              <p:nvPr/>
            </p:nvSpPr>
            <p:spPr bwMode="auto">
              <a:xfrm>
                <a:off x="3152" y="1928"/>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13" name="Rectangle 446"/>
              <p:cNvSpPr>
                <a:spLocks noChangeArrowheads="1"/>
              </p:cNvSpPr>
              <p:nvPr/>
            </p:nvSpPr>
            <p:spPr bwMode="auto">
              <a:xfrm>
                <a:off x="3151" y="1928"/>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14" name="Rectangle 447"/>
              <p:cNvSpPr>
                <a:spLocks noChangeArrowheads="1"/>
              </p:cNvSpPr>
              <p:nvPr/>
            </p:nvSpPr>
            <p:spPr bwMode="auto">
              <a:xfrm>
                <a:off x="3453" y="1928"/>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15" name="Rectangle 448"/>
              <p:cNvSpPr>
                <a:spLocks noChangeArrowheads="1"/>
              </p:cNvSpPr>
              <p:nvPr/>
            </p:nvSpPr>
            <p:spPr bwMode="auto">
              <a:xfrm>
                <a:off x="3151" y="2043"/>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16" name="Rectangle 449"/>
              <p:cNvSpPr>
                <a:spLocks noChangeArrowheads="1"/>
              </p:cNvSpPr>
              <p:nvPr/>
            </p:nvSpPr>
            <p:spPr bwMode="auto">
              <a:xfrm>
                <a:off x="3151" y="2043"/>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17" name="Rectangle 450"/>
              <p:cNvSpPr>
                <a:spLocks noChangeArrowheads="1"/>
              </p:cNvSpPr>
              <p:nvPr/>
            </p:nvSpPr>
            <p:spPr bwMode="auto">
              <a:xfrm>
                <a:off x="3453" y="2043"/>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791" name="Group 451"/>
              <p:cNvGrpSpPr>
                <a:grpSpLocks/>
              </p:cNvGrpSpPr>
              <p:nvPr/>
            </p:nvGrpSpPr>
            <p:grpSpPr bwMode="auto">
              <a:xfrm>
                <a:off x="3152" y="1988"/>
                <a:ext cx="317" cy="29"/>
                <a:chOff x="3152" y="1988"/>
                <a:chExt cx="317" cy="29"/>
              </a:xfrm>
            </p:grpSpPr>
            <p:sp>
              <p:nvSpPr>
                <p:cNvPr id="15519" name="Rectangle 452"/>
                <p:cNvSpPr>
                  <a:spLocks noChangeArrowheads="1"/>
                </p:cNvSpPr>
                <p:nvPr/>
              </p:nvSpPr>
              <p:spPr bwMode="auto">
                <a:xfrm>
                  <a:off x="3152" y="1988"/>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20" name="Rectangle 453"/>
                <p:cNvSpPr>
                  <a:spLocks noChangeArrowheads="1"/>
                </p:cNvSpPr>
                <p:nvPr/>
              </p:nvSpPr>
              <p:spPr bwMode="auto">
                <a:xfrm>
                  <a:off x="3152" y="1988"/>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21" name="Rectangle 454"/>
                <p:cNvSpPr>
                  <a:spLocks noChangeArrowheads="1"/>
                </p:cNvSpPr>
                <p:nvPr/>
              </p:nvSpPr>
              <p:spPr bwMode="auto">
                <a:xfrm>
                  <a:off x="3453" y="1988"/>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792" name="Group 455"/>
            <p:cNvGrpSpPr>
              <a:grpSpLocks/>
            </p:cNvGrpSpPr>
            <p:nvPr/>
          </p:nvGrpSpPr>
          <p:grpSpPr bwMode="auto">
            <a:xfrm>
              <a:off x="3773" y="2335"/>
              <a:ext cx="366" cy="191"/>
              <a:chOff x="3773" y="2335"/>
              <a:chExt cx="366" cy="191"/>
            </a:xfrm>
          </p:grpSpPr>
          <p:sp>
            <p:nvSpPr>
              <p:cNvPr id="15500" name="Rectangle 456"/>
              <p:cNvSpPr>
                <a:spLocks noChangeArrowheads="1"/>
              </p:cNvSpPr>
              <p:nvPr/>
            </p:nvSpPr>
            <p:spPr bwMode="auto">
              <a:xfrm>
                <a:off x="3773" y="2335"/>
                <a:ext cx="366" cy="191"/>
              </a:xfrm>
              <a:prstGeom prst="rect">
                <a:avLst/>
              </a:prstGeom>
              <a:noFill/>
              <a:ln w="12700">
                <a:solidFill>
                  <a:schemeClr val="tx1"/>
                </a:solidFill>
                <a:miter lim="800000"/>
                <a:headEnd/>
                <a:tailEnd/>
              </a:ln>
            </p:spPr>
            <p:txBody>
              <a:bodyPr wrap="none" anchor="ctr"/>
              <a:lstStyle/>
              <a:p>
                <a:endParaRPr lang="en-US" dirty="0"/>
              </a:p>
            </p:txBody>
          </p:sp>
          <p:sp>
            <p:nvSpPr>
              <p:cNvPr id="15501" name="Rectangle 457"/>
              <p:cNvSpPr>
                <a:spLocks noChangeArrowheads="1"/>
              </p:cNvSpPr>
              <p:nvPr/>
            </p:nvSpPr>
            <p:spPr bwMode="auto">
              <a:xfrm>
                <a:off x="3797" y="2359"/>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02" name="Rectangle 458"/>
              <p:cNvSpPr>
                <a:spLocks noChangeArrowheads="1"/>
              </p:cNvSpPr>
              <p:nvPr/>
            </p:nvSpPr>
            <p:spPr bwMode="auto">
              <a:xfrm>
                <a:off x="3796"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03" name="Rectangle 459"/>
              <p:cNvSpPr>
                <a:spLocks noChangeArrowheads="1"/>
              </p:cNvSpPr>
              <p:nvPr/>
            </p:nvSpPr>
            <p:spPr bwMode="auto">
              <a:xfrm>
                <a:off x="4099"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04" name="Rectangle 460"/>
              <p:cNvSpPr>
                <a:spLocks noChangeArrowheads="1"/>
              </p:cNvSpPr>
              <p:nvPr/>
            </p:nvSpPr>
            <p:spPr bwMode="auto">
              <a:xfrm>
                <a:off x="3796" y="2474"/>
                <a:ext cx="303"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05" name="Rectangle 461"/>
              <p:cNvSpPr>
                <a:spLocks noChangeArrowheads="1"/>
              </p:cNvSpPr>
              <p:nvPr/>
            </p:nvSpPr>
            <p:spPr bwMode="auto">
              <a:xfrm>
                <a:off x="3796"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06" name="Rectangle 462"/>
              <p:cNvSpPr>
                <a:spLocks noChangeArrowheads="1"/>
              </p:cNvSpPr>
              <p:nvPr/>
            </p:nvSpPr>
            <p:spPr bwMode="auto">
              <a:xfrm>
                <a:off x="4098"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793" name="Group 463"/>
              <p:cNvGrpSpPr>
                <a:grpSpLocks/>
              </p:cNvGrpSpPr>
              <p:nvPr/>
            </p:nvGrpSpPr>
            <p:grpSpPr bwMode="auto">
              <a:xfrm>
                <a:off x="3797" y="2419"/>
                <a:ext cx="317" cy="29"/>
                <a:chOff x="3797" y="2419"/>
                <a:chExt cx="317" cy="29"/>
              </a:xfrm>
            </p:grpSpPr>
            <p:sp>
              <p:nvSpPr>
                <p:cNvPr id="15508" name="Rectangle 464"/>
                <p:cNvSpPr>
                  <a:spLocks noChangeArrowheads="1"/>
                </p:cNvSpPr>
                <p:nvPr/>
              </p:nvSpPr>
              <p:spPr bwMode="auto">
                <a:xfrm>
                  <a:off x="3797" y="2419"/>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09" name="Rectangle 465"/>
                <p:cNvSpPr>
                  <a:spLocks noChangeArrowheads="1"/>
                </p:cNvSpPr>
                <p:nvPr/>
              </p:nvSpPr>
              <p:spPr bwMode="auto">
                <a:xfrm>
                  <a:off x="3797" y="2419"/>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10" name="Rectangle 466"/>
                <p:cNvSpPr>
                  <a:spLocks noChangeArrowheads="1"/>
                </p:cNvSpPr>
                <p:nvPr/>
              </p:nvSpPr>
              <p:spPr bwMode="auto">
                <a:xfrm>
                  <a:off x="4098" y="2419"/>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814" name="Group 467"/>
            <p:cNvGrpSpPr>
              <a:grpSpLocks/>
            </p:cNvGrpSpPr>
            <p:nvPr/>
          </p:nvGrpSpPr>
          <p:grpSpPr bwMode="auto">
            <a:xfrm>
              <a:off x="3779" y="1902"/>
              <a:ext cx="366" cy="193"/>
              <a:chOff x="3779" y="1902"/>
              <a:chExt cx="366" cy="193"/>
            </a:xfrm>
          </p:grpSpPr>
          <p:sp>
            <p:nvSpPr>
              <p:cNvPr id="15487" name="Rectangle 468"/>
              <p:cNvSpPr>
                <a:spLocks noChangeArrowheads="1"/>
              </p:cNvSpPr>
              <p:nvPr/>
            </p:nvSpPr>
            <p:spPr bwMode="auto">
              <a:xfrm>
                <a:off x="3779" y="1902"/>
                <a:ext cx="366" cy="193"/>
              </a:xfrm>
              <a:prstGeom prst="rect">
                <a:avLst/>
              </a:prstGeom>
              <a:noFill/>
              <a:ln w="12700">
                <a:solidFill>
                  <a:schemeClr val="tx1"/>
                </a:solidFill>
                <a:miter lim="800000"/>
                <a:headEnd/>
                <a:tailEnd/>
              </a:ln>
            </p:spPr>
            <p:txBody>
              <a:bodyPr wrap="none" anchor="ctr"/>
              <a:lstStyle/>
              <a:p>
                <a:endParaRPr lang="en-US" dirty="0"/>
              </a:p>
            </p:txBody>
          </p:sp>
          <p:grpSp>
            <p:nvGrpSpPr>
              <p:cNvPr id="15815" name="Group 469"/>
              <p:cNvGrpSpPr>
                <a:grpSpLocks/>
              </p:cNvGrpSpPr>
              <p:nvPr/>
            </p:nvGrpSpPr>
            <p:grpSpPr bwMode="auto">
              <a:xfrm>
                <a:off x="3801" y="1927"/>
                <a:ext cx="317" cy="28"/>
                <a:chOff x="3801" y="1927"/>
                <a:chExt cx="317" cy="28"/>
              </a:xfrm>
            </p:grpSpPr>
            <p:sp>
              <p:nvSpPr>
                <p:cNvPr id="15497" name="Rectangle 470"/>
                <p:cNvSpPr>
                  <a:spLocks noChangeArrowheads="1"/>
                </p:cNvSpPr>
                <p:nvPr/>
              </p:nvSpPr>
              <p:spPr bwMode="auto">
                <a:xfrm>
                  <a:off x="3801" y="1927"/>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98" name="Rectangle 471"/>
                <p:cNvSpPr>
                  <a:spLocks noChangeArrowheads="1"/>
                </p:cNvSpPr>
                <p:nvPr/>
              </p:nvSpPr>
              <p:spPr bwMode="auto">
                <a:xfrm>
                  <a:off x="3801" y="192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99" name="Rectangle 472"/>
                <p:cNvSpPr>
                  <a:spLocks noChangeArrowheads="1"/>
                </p:cNvSpPr>
                <p:nvPr/>
              </p:nvSpPr>
              <p:spPr bwMode="auto">
                <a:xfrm>
                  <a:off x="4102" y="192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16" name="Group 473"/>
              <p:cNvGrpSpPr>
                <a:grpSpLocks/>
              </p:cNvGrpSpPr>
              <p:nvPr/>
            </p:nvGrpSpPr>
            <p:grpSpPr bwMode="auto">
              <a:xfrm>
                <a:off x="3801" y="2042"/>
                <a:ext cx="317" cy="28"/>
                <a:chOff x="3801" y="2042"/>
                <a:chExt cx="317" cy="28"/>
              </a:xfrm>
            </p:grpSpPr>
            <p:sp>
              <p:nvSpPr>
                <p:cNvPr id="15494" name="Rectangle 474"/>
                <p:cNvSpPr>
                  <a:spLocks noChangeArrowheads="1"/>
                </p:cNvSpPr>
                <p:nvPr/>
              </p:nvSpPr>
              <p:spPr bwMode="auto">
                <a:xfrm>
                  <a:off x="3801" y="2042"/>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95" name="Rectangle 475"/>
                <p:cNvSpPr>
                  <a:spLocks noChangeArrowheads="1"/>
                </p:cNvSpPr>
                <p:nvPr/>
              </p:nvSpPr>
              <p:spPr bwMode="auto">
                <a:xfrm>
                  <a:off x="3801" y="204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96" name="Rectangle 476"/>
                <p:cNvSpPr>
                  <a:spLocks noChangeArrowheads="1"/>
                </p:cNvSpPr>
                <p:nvPr/>
              </p:nvSpPr>
              <p:spPr bwMode="auto">
                <a:xfrm>
                  <a:off x="4102" y="204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77" name="Group 477"/>
              <p:cNvGrpSpPr>
                <a:grpSpLocks/>
              </p:cNvGrpSpPr>
              <p:nvPr/>
            </p:nvGrpSpPr>
            <p:grpSpPr bwMode="auto">
              <a:xfrm>
                <a:off x="3801" y="1985"/>
                <a:ext cx="319" cy="30"/>
                <a:chOff x="3801" y="1985"/>
                <a:chExt cx="319" cy="30"/>
              </a:xfrm>
            </p:grpSpPr>
            <p:sp>
              <p:nvSpPr>
                <p:cNvPr id="15491" name="Rectangle 478"/>
                <p:cNvSpPr>
                  <a:spLocks noChangeArrowheads="1"/>
                </p:cNvSpPr>
                <p:nvPr/>
              </p:nvSpPr>
              <p:spPr bwMode="auto">
                <a:xfrm>
                  <a:off x="3802" y="1985"/>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92" name="Rectangle 479"/>
                <p:cNvSpPr>
                  <a:spLocks noChangeArrowheads="1"/>
                </p:cNvSpPr>
                <p:nvPr/>
              </p:nvSpPr>
              <p:spPr bwMode="auto">
                <a:xfrm>
                  <a:off x="3801"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93" name="Rectangle 480"/>
                <p:cNvSpPr>
                  <a:spLocks noChangeArrowheads="1"/>
                </p:cNvSpPr>
                <p:nvPr/>
              </p:nvSpPr>
              <p:spPr bwMode="auto">
                <a:xfrm>
                  <a:off x="4104"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881" name="Group 481"/>
            <p:cNvGrpSpPr>
              <a:grpSpLocks/>
            </p:cNvGrpSpPr>
            <p:nvPr/>
          </p:nvGrpSpPr>
          <p:grpSpPr bwMode="auto">
            <a:xfrm>
              <a:off x="3771" y="2764"/>
              <a:ext cx="365" cy="193"/>
              <a:chOff x="3771" y="2764"/>
              <a:chExt cx="365" cy="193"/>
            </a:xfrm>
          </p:grpSpPr>
          <p:sp>
            <p:nvSpPr>
              <p:cNvPr id="15474" name="Rectangle 482"/>
              <p:cNvSpPr>
                <a:spLocks noChangeArrowheads="1"/>
              </p:cNvSpPr>
              <p:nvPr/>
            </p:nvSpPr>
            <p:spPr bwMode="auto">
              <a:xfrm>
                <a:off x="3771" y="2764"/>
                <a:ext cx="365" cy="193"/>
              </a:xfrm>
              <a:prstGeom prst="rect">
                <a:avLst/>
              </a:prstGeom>
              <a:noFill/>
              <a:ln w="12700">
                <a:solidFill>
                  <a:schemeClr val="tx1"/>
                </a:solidFill>
                <a:miter lim="800000"/>
                <a:headEnd/>
                <a:tailEnd/>
              </a:ln>
            </p:spPr>
            <p:txBody>
              <a:bodyPr wrap="none" anchor="ctr"/>
              <a:lstStyle/>
              <a:p>
                <a:endParaRPr lang="en-US" dirty="0"/>
              </a:p>
            </p:txBody>
          </p:sp>
          <p:grpSp>
            <p:nvGrpSpPr>
              <p:cNvPr id="15885" name="Group 483"/>
              <p:cNvGrpSpPr>
                <a:grpSpLocks/>
              </p:cNvGrpSpPr>
              <p:nvPr/>
            </p:nvGrpSpPr>
            <p:grpSpPr bwMode="auto">
              <a:xfrm>
                <a:off x="3793" y="2789"/>
                <a:ext cx="316" cy="28"/>
                <a:chOff x="3793" y="2789"/>
                <a:chExt cx="316" cy="28"/>
              </a:xfrm>
            </p:grpSpPr>
            <p:sp>
              <p:nvSpPr>
                <p:cNvPr id="15484" name="Rectangle 484"/>
                <p:cNvSpPr>
                  <a:spLocks noChangeArrowheads="1"/>
                </p:cNvSpPr>
                <p:nvPr/>
              </p:nvSpPr>
              <p:spPr bwMode="auto">
                <a:xfrm>
                  <a:off x="3793" y="2789"/>
                  <a:ext cx="300"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85" name="Rectangle 485"/>
                <p:cNvSpPr>
                  <a:spLocks noChangeArrowheads="1"/>
                </p:cNvSpPr>
                <p:nvPr/>
              </p:nvSpPr>
              <p:spPr bwMode="auto">
                <a:xfrm>
                  <a:off x="3793" y="2789"/>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86" name="Rectangle 486"/>
                <p:cNvSpPr>
                  <a:spLocks noChangeArrowheads="1"/>
                </p:cNvSpPr>
                <p:nvPr/>
              </p:nvSpPr>
              <p:spPr bwMode="auto">
                <a:xfrm>
                  <a:off x="4093" y="27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86" name="Group 487"/>
              <p:cNvGrpSpPr>
                <a:grpSpLocks/>
              </p:cNvGrpSpPr>
              <p:nvPr/>
            </p:nvGrpSpPr>
            <p:grpSpPr bwMode="auto">
              <a:xfrm>
                <a:off x="3793" y="2904"/>
                <a:ext cx="316" cy="28"/>
                <a:chOff x="3793" y="2904"/>
                <a:chExt cx="316" cy="28"/>
              </a:xfrm>
            </p:grpSpPr>
            <p:sp>
              <p:nvSpPr>
                <p:cNvPr id="15481" name="Rectangle 488"/>
                <p:cNvSpPr>
                  <a:spLocks noChangeArrowheads="1"/>
                </p:cNvSpPr>
                <p:nvPr/>
              </p:nvSpPr>
              <p:spPr bwMode="auto">
                <a:xfrm>
                  <a:off x="3793" y="2904"/>
                  <a:ext cx="300"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82" name="Rectangle 489"/>
                <p:cNvSpPr>
                  <a:spLocks noChangeArrowheads="1"/>
                </p:cNvSpPr>
                <p:nvPr/>
              </p:nvSpPr>
              <p:spPr bwMode="auto">
                <a:xfrm>
                  <a:off x="3793" y="2904"/>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83" name="Rectangle 490"/>
                <p:cNvSpPr>
                  <a:spLocks noChangeArrowheads="1"/>
                </p:cNvSpPr>
                <p:nvPr/>
              </p:nvSpPr>
              <p:spPr bwMode="auto">
                <a:xfrm>
                  <a:off x="4093" y="290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87" name="Group 491"/>
              <p:cNvGrpSpPr>
                <a:grpSpLocks/>
              </p:cNvGrpSpPr>
              <p:nvPr/>
            </p:nvGrpSpPr>
            <p:grpSpPr bwMode="auto">
              <a:xfrm>
                <a:off x="3793" y="2847"/>
                <a:ext cx="318" cy="30"/>
                <a:chOff x="3793" y="2847"/>
                <a:chExt cx="318" cy="30"/>
              </a:xfrm>
            </p:grpSpPr>
            <p:sp>
              <p:nvSpPr>
                <p:cNvPr id="15478" name="Rectangle 492"/>
                <p:cNvSpPr>
                  <a:spLocks noChangeArrowheads="1"/>
                </p:cNvSpPr>
                <p:nvPr/>
              </p:nvSpPr>
              <p:spPr bwMode="auto">
                <a:xfrm>
                  <a:off x="3793" y="2847"/>
                  <a:ext cx="303" cy="29"/>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79" name="Rectangle 493"/>
                <p:cNvSpPr>
                  <a:spLocks noChangeArrowheads="1"/>
                </p:cNvSpPr>
                <p:nvPr/>
              </p:nvSpPr>
              <p:spPr bwMode="auto">
                <a:xfrm>
                  <a:off x="3793"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80" name="Rectangle 494"/>
                <p:cNvSpPr>
                  <a:spLocks noChangeArrowheads="1"/>
                </p:cNvSpPr>
                <p:nvPr/>
              </p:nvSpPr>
              <p:spPr bwMode="auto">
                <a:xfrm>
                  <a:off x="4095"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898" name="Group 495"/>
            <p:cNvGrpSpPr>
              <a:grpSpLocks/>
            </p:cNvGrpSpPr>
            <p:nvPr/>
          </p:nvGrpSpPr>
          <p:grpSpPr bwMode="auto">
            <a:xfrm>
              <a:off x="4388" y="2761"/>
              <a:ext cx="365" cy="191"/>
              <a:chOff x="4388" y="2761"/>
              <a:chExt cx="365" cy="191"/>
            </a:xfrm>
          </p:grpSpPr>
          <p:sp>
            <p:nvSpPr>
              <p:cNvPr id="15463" name="Rectangle 496"/>
              <p:cNvSpPr>
                <a:spLocks noChangeArrowheads="1"/>
              </p:cNvSpPr>
              <p:nvPr/>
            </p:nvSpPr>
            <p:spPr bwMode="auto">
              <a:xfrm>
                <a:off x="4388" y="2761"/>
                <a:ext cx="365" cy="191"/>
              </a:xfrm>
              <a:prstGeom prst="rect">
                <a:avLst/>
              </a:prstGeom>
              <a:noFill/>
              <a:ln w="12700">
                <a:solidFill>
                  <a:schemeClr val="tx1"/>
                </a:solidFill>
                <a:miter lim="800000"/>
                <a:headEnd/>
                <a:tailEnd/>
              </a:ln>
            </p:spPr>
            <p:txBody>
              <a:bodyPr wrap="none" anchor="ctr"/>
              <a:lstStyle/>
              <a:p>
                <a:endParaRPr lang="en-US" dirty="0"/>
              </a:p>
            </p:txBody>
          </p:sp>
          <p:sp>
            <p:nvSpPr>
              <p:cNvPr id="15464" name="Rectangle 497"/>
              <p:cNvSpPr>
                <a:spLocks noChangeArrowheads="1"/>
              </p:cNvSpPr>
              <p:nvPr/>
            </p:nvSpPr>
            <p:spPr bwMode="auto">
              <a:xfrm>
                <a:off x="4412" y="2786"/>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65" name="Rectangle 498"/>
              <p:cNvSpPr>
                <a:spLocks noChangeArrowheads="1"/>
              </p:cNvSpPr>
              <p:nvPr/>
            </p:nvSpPr>
            <p:spPr bwMode="auto">
              <a:xfrm>
                <a:off x="4411" y="2786"/>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66" name="Rectangle 499"/>
              <p:cNvSpPr>
                <a:spLocks noChangeArrowheads="1"/>
              </p:cNvSpPr>
              <p:nvPr/>
            </p:nvSpPr>
            <p:spPr bwMode="auto">
              <a:xfrm>
                <a:off x="4713" y="2786"/>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67" name="Rectangle 500"/>
              <p:cNvSpPr>
                <a:spLocks noChangeArrowheads="1"/>
              </p:cNvSpPr>
              <p:nvPr/>
            </p:nvSpPr>
            <p:spPr bwMode="auto">
              <a:xfrm>
                <a:off x="4411" y="2900"/>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68" name="Rectangle 501"/>
              <p:cNvSpPr>
                <a:spLocks noChangeArrowheads="1"/>
              </p:cNvSpPr>
              <p:nvPr/>
            </p:nvSpPr>
            <p:spPr bwMode="auto">
              <a:xfrm>
                <a:off x="4410" y="2900"/>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69" name="Rectangle 502"/>
              <p:cNvSpPr>
                <a:spLocks noChangeArrowheads="1"/>
              </p:cNvSpPr>
              <p:nvPr/>
            </p:nvSpPr>
            <p:spPr bwMode="auto">
              <a:xfrm>
                <a:off x="4712" y="2900"/>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899" name="Group 503"/>
              <p:cNvGrpSpPr>
                <a:grpSpLocks/>
              </p:cNvGrpSpPr>
              <p:nvPr/>
            </p:nvGrpSpPr>
            <p:grpSpPr bwMode="auto">
              <a:xfrm>
                <a:off x="4412" y="2846"/>
                <a:ext cx="316" cy="29"/>
                <a:chOff x="4412" y="2846"/>
                <a:chExt cx="316" cy="29"/>
              </a:xfrm>
            </p:grpSpPr>
            <p:sp>
              <p:nvSpPr>
                <p:cNvPr id="15471" name="Rectangle 504"/>
                <p:cNvSpPr>
                  <a:spLocks noChangeArrowheads="1"/>
                </p:cNvSpPr>
                <p:nvPr/>
              </p:nvSpPr>
              <p:spPr bwMode="auto">
                <a:xfrm>
                  <a:off x="4412" y="2846"/>
                  <a:ext cx="300"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72" name="Rectangle 505"/>
                <p:cNvSpPr>
                  <a:spLocks noChangeArrowheads="1"/>
                </p:cNvSpPr>
                <p:nvPr/>
              </p:nvSpPr>
              <p:spPr bwMode="auto">
                <a:xfrm>
                  <a:off x="4412" y="2846"/>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73" name="Rectangle 506"/>
                <p:cNvSpPr>
                  <a:spLocks noChangeArrowheads="1"/>
                </p:cNvSpPr>
                <p:nvPr/>
              </p:nvSpPr>
              <p:spPr bwMode="auto">
                <a:xfrm>
                  <a:off x="4712" y="28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900" name="Group 507"/>
            <p:cNvGrpSpPr>
              <a:grpSpLocks/>
            </p:cNvGrpSpPr>
            <p:nvPr/>
          </p:nvGrpSpPr>
          <p:grpSpPr bwMode="auto">
            <a:xfrm>
              <a:off x="4389" y="2329"/>
              <a:ext cx="366" cy="192"/>
              <a:chOff x="4389" y="2329"/>
              <a:chExt cx="366" cy="192"/>
            </a:xfrm>
          </p:grpSpPr>
          <p:sp>
            <p:nvSpPr>
              <p:cNvPr id="15450" name="Rectangle 508"/>
              <p:cNvSpPr>
                <a:spLocks noChangeArrowheads="1"/>
              </p:cNvSpPr>
              <p:nvPr/>
            </p:nvSpPr>
            <p:spPr bwMode="auto">
              <a:xfrm>
                <a:off x="4389" y="2329"/>
                <a:ext cx="366" cy="192"/>
              </a:xfrm>
              <a:prstGeom prst="rect">
                <a:avLst/>
              </a:prstGeom>
              <a:noFill/>
              <a:ln w="12700">
                <a:solidFill>
                  <a:schemeClr val="tx1"/>
                </a:solidFill>
                <a:miter lim="800000"/>
                <a:headEnd/>
                <a:tailEnd/>
              </a:ln>
            </p:spPr>
            <p:txBody>
              <a:bodyPr wrap="none" anchor="ctr"/>
              <a:lstStyle/>
              <a:p>
                <a:endParaRPr lang="en-US" dirty="0"/>
              </a:p>
            </p:txBody>
          </p:sp>
          <p:grpSp>
            <p:nvGrpSpPr>
              <p:cNvPr id="15911" name="Group 509"/>
              <p:cNvGrpSpPr>
                <a:grpSpLocks/>
              </p:cNvGrpSpPr>
              <p:nvPr/>
            </p:nvGrpSpPr>
            <p:grpSpPr bwMode="auto">
              <a:xfrm>
                <a:off x="4412" y="2353"/>
                <a:ext cx="316" cy="29"/>
                <a:chOff x="4412" y="2353"/>
                <a:chExt cx="316" cy="29"/>
              </a:xfrm>
            </p:grpSpPr>
            <p:sp>
              <p:nvSpPr>
                <p:cNvPr id="15460" name="Rectangle 510"/>
                <p:cNvSpPr>
                  <a:spLocks noChangeArrowheads="1"/>
                </p:cNvSpPr>
                <p:nvPr/>
              </p:nvSpPr>
              <p:spPr bwMode="auto">
                <a:xfrm>
                  <a:off x="4412" y="2353"/>
                  <a:ext cx="300"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61" name="Rectangle 511"/>
                <p:cNvSpPr>
                  <a:spLocks noChangeArrowheads="1"/>
                </p:cNvSpPr>
                <p:nvPr/>
              </p:nvSpPr>
              <p:spPr bwMode="auto">
                <a:xfrm>
                  <a:off x="4412" y="2353"/>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62" name="Rectangle 512"/>
                <p:cNvSpPr>
                  <a:spLocks noChangeArrowheads="1"/>
                </p:cNvSpPr>
                <p:nvPr/>
              </p:nvSpPr>
              <p:spPr bwMode="auto">
                <a:xfrm>
                  <a:off x="4712" y="235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912" name="Group 513"/>
              <p:cNvGrpSpPr>
                <a:grpSpLocks/>
              </p:cNvGrpSpPr>
              <p:nvPr/>
            </p:nvGrpSpPr>
            <p:grpSpPr bwMode="auto">
              <a:xfrm>
                <a:off x="4412" y="2469"/>
                <a:ext cx="316" cy="28"/>
                <a:chOff x="4412" y="2469"/>
                <a:chExt cx="316" cy="28"/>
              </a:xfrm>
            </p:grpSpPr>
            <p:sp>
              <p:nvSpPr>
                <p:cNvPr id="15457" name="Rectangle 514"/>
                <p:cNvSpPr>
                  <a:spLocks noChangeArrowheads="1"/>
                </p:cNvSpPr>
                <p:nvPr/>
              </p:nvSpPr>
              <p:spPr bwMode="auto">
                <a:xfrm>
                  <a:off x="4412" y="2469"/>
                  <a:ext cx="300"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58" name="Rectangle 515"/>
                <p:cNvSpPr>
                  <a:spLocks noChangeArrowheads="1"/>
                </p:cNvSpPr>
                <p:nvPr/>
              </p:nvSpPr>
              <p:spPr bwMode="auto">
                <a:xfrm>
                  <a:off x="4412" y="2469"/>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59" name="Rectangle 516"/>
                <p:cNvSpPr>
                  <a:spLocks noChangeArrowheads="1"/>
                </p:cNvSpPr>
                <p:nvPr/>
              </p:nvSpPr>
              <p:spPr bwMode="auto">
                <a:xfrm>
                  <a:off x="4712" y="246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913" name="Group 517"/>
              <p:cNvGrpSpPr>
                <a:grpSpLocks/>
              </p:cNvGrpSpPr>
              <p:nvPr/>
            </p:nvGrpSpPr>
            <p:grpSpPr bwMode="auto">
              <a:xfrm>
                <a:off x="4412" y="2411"/>
                <a:ext cx="318" cy="31"/>
                <a:chOff x="4412" y="2411"/>
                <a:chExt cx="318" cy="31"/>
              </a:xfrm>
            </p:grpSpPr>
            <p:sp>
              <p:nvSpPr>
                <p:cNvPr id="15454" name="Rectangle 518"/>
                <p:cNvSpPr>
                  <a:spLocks noChangeArrowheads="1"/>
                </p:cNvSpPr>
                <p:nvPr/>
              </p:nvSpPr>
              <p:spPr bwMode="auto">
                <a:xfrm>
                  <a:off x="4412" y="2411"/>
                  <a:ext cx="303"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55" name="Rectangle 519"/>
                <p:cNvSpPr>
                  <a:spLocks noChangeArrowheads="1"/>
                </p:cNvSpPr>
                <p:nvPr/>
              </p:nvSpPr>
              <p:spPr bwMode="auto">
                <a:xfrm>
                  <a:off x="4412" y="2411"/>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56" name="Rectangle 520"/>
                <p:cNvSpPr>
                  <a:spLocks noChangeArrowheads="1"/>
                </p:cNvSpPr>
                <p:nvPr/>
              </p:nvSpPr>
              <p:spPr bwMode="auto">
                <a:xfrm>
                  <a:off x="4714" y="2411"/>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924" name="Group 521"/>
            <p:cNvGrpSpPr>
              <a:grpSpLocks/>
            </p:cNvGrpSpPr>
            <p:nvPr/>
          </p:nvGrpSpPr>
          <p:grpSpPr bwMode="auto">
            <a:xfrm>
              <a:off x="4388" y="1900"/>
              <a:ext cx="365" cy="190"/>
              <a:chOff x="4388" y="1900"/>
              <a:chExt cx="365" cy="190"/>
            </a:xfrm>
          </p:grpSpPr>
          <p:sp>
            <p:nvSpPr>
              <p:cNvPr id="15439" name="Rectangle 522"/>
              <p:cNvSpPr>
                <a:spLocks noChangeArrowheads="1"/>
              </p:cNvSpPr>
              <p:nvPr/>
            </p:nvSpPr>
            <p:spPr bwMode="auto">
              <a:xfrm>
                <a:off x="4388" y="1900"/>
                <a:ext cx="365" cy="190"/>
              </a:xfrm>
              <a:prstGeom prst="rect">
                <a:avLst/>
              </a:prstGeom>
              <a:noFill/>
              <a:ln w="12700">
                <a:solidFill>
                  <a:schemeClr val="tx1"/>
                </a:solidFill>
                <a:miter lim="800000"/>
                <a:headEnd/>
                <a:tailEnd/>
              </a:ln>
            </p:spPr>
            <p:txBody>
              <a:bodyPr wrap="none" anchor="ctr"/>
              <a:lstStyle/>
              <a:p>
                <a:endParaRPr lang="en-US" dirty="0"/>
              </a:p>
            </p:txBody>
          </p:sp>
          <p:sp>
            <p:nvSpPr>
              <p:cNvPr id="15440" name="Rectangle 523"/>
              <p:cNvSpPr>
                <a:spLocks noChangeArrowheads="1"/>
              </p:cNvSpPr>
              <p:nvPr/>
            </p:nvSpPr>
            <p:spPr bwMode="auto">
              <a:xfrm>
                <a:off x="4412" y="1924"/>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41" name="Rectangle 524"/>
              <p:cNvSpPr>
                <a:spLocks noChangeArrowheads="1"/>
              </p:cNvSpPr>
              <p:nvPr/>
            </p:nvSpPr>
            <p:spPr bwMode="auto">
              <a:xfrm>
                <a:off x="4411" y="1924"/>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42" name="Rectangle 525"/>
              <p:cNvSpPr>
                <a:spLocks noChangeArrowheads="1"/>
              </p:cNvSpPr>
              <p:nvPr/>
            </p:nvSpPr>
            <p:spPr bwMode="auto">
              <a:xfrm>
                <a:off x="4713" y="1924"/>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43" name="Rectangle 526"/>
              <p:cNvSpPr>
                <a:spLocks noChangeArrowheads="1"/>
              </p:cNvSpPr>
              <p:nvPr/>
            </p:nvSpPr>
            <p:spPr bwMode="auto">
              <a:xfrm>
                <a:off x="4411" y="2038"/>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44" name="Rectangle 527"/>
              <p:cNvSpPr>
                <a:spLocks noChangeArrowheads="1"/>
              </p:cNvSpPr>
              <p:nvPr/>
            </p:nvSpPr>
            <p:spPr bwMode="auto">
              <a:xfrm>
                <a:off x="4410" y="2038"/>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45" name="Rectangle 528"/>
              <p:cNvSpPr>
                <a:spLocks noChangeArrowheads="1"/>
              </p:cNvSpPr>
              <p:nvPr/>
            </p:nvSpPr>
            <p:spPr bwMode="auto">
              <a:xfrm>
                <a:off x="4712" y="2038"/>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925" name="Group 529"/>
              <p:cNvGrpSpPr>
                <a:grpSpLocks/>
              </p:cNvGrpSpPr>
              <p:nvPr/>
            </p:nvGrpSpPr>
            <p:grpSpPr bwMode="auto">
              <a:xfrm>
                <a:off x="4412" y="1984"/>
                <a:ext cx="316" cy="29"/>
                <a:chOff x="4412" y="1984"/>
                <a:chExt cx="316" cy="29"/>
              </a:xfrm>
            </p:grpSpPr>
            <p:sp>
              <p:nvSpPr>
                <p:cNvPr id="15447" name="Rectangle 530"/>
                <p:cNvSpPr>
                  <a:spLocks noChangeArrowheads="1"/>
                </p:cNvSpPr>
                <p:nvPr/>
              </p:nvSpPr>
              <p:spPr bwMode="auto">
                <a:xfrm>
                  <a:off x="4412" y="1984"/>
                  <a:ext cx="300"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48" name="Rectangle 531"/>
                <p:cNvSpPr>
                  <a:spLocks noChangeArrowheads="1"/>
                </p:cNvSpPr>
                <p:nvPr/>
              </p:nvSpPr>
              <p:spPr bwMode="auto">
                <a:xfrm>
                  <a:off x="4412" y="1984"/>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49" name="Rectangle 532"/>
                <p:cNvSpPr>
                  <a:spLocks noChangeArrowheads="1"/>
                </p:cNvSpPr>
                <p:nvPr/>
              </p:nvSpPr>
              <p:spPr bwMode="auto">
                <a:xfrm>
                  <a:off x="4712" y="1984"/>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926" name="Group 533"/>
            <p:cNvGrpSpPr>
              <a:grpSpLocks/>
            </p:cNvGrpSpPr>
            <p:nvPr/>
          </p:nvGrpSpPr>
          <p:grpSpPr bwMode="auto">
            <a:xfrm>
              <a:off x="5030" y="2335"/>
              <a:ext cx="366" cy="191"/>
              <a:chOff x="5030" y="2335"/>
              <a:chExt cx="366" cy="191"/>
            </a:xfrm>
          </p:grpSpPr>
          <p:sp>
            <p:nvSpPr>
              <p:cNvPr id="15428" name="Rectangle 534"/>
              <p:cNvSpPr>
                <a:spLocks noChangeArrowheads="1"/>
              </p:cNvSpPr>
              <p:nvPr/>
            </p:nvSpPr>
            <p:spPr bwMode="auto">
              <a:xfrm>
                <a:off x="5030" y="2335"/>
                <a:ext cx="366" cy="191"/>
              </a:xfrm>
              <a:prstGeom prst="rect">
                <a:avLst/>
              </a:prstGeom>
              <a:noFill/>
              <a:ln w="12700">
                <a:solidFill>
                  <a:schemeClr val="tx1"/>
                </a:solidFill>
                <a:miter lim="800000"/>
                <a:headEnd/>
                <a:tailEnd/>
              </a:ln>
            </p:spPr>
            <p:txBody>
              <a:bodyPr wrap="none" anchor="ctr"/>
              <a:lstStyle/>
              <a:p>
                <a:endParaRPr lang="en-US" dirty="0"/>
              </a:p>
            </p:txBody>
          </p:sp>
          <p:sp>
            <p:nvSpPr>
              <p:cNvPr id="15429" name="Rectangle 535"/>
              <p:cNvSpPr>
                <a:spLocks noChangeArrowheads="1"/>
              </p:cNvSpPr>
              <p:nvPr/>
            </p:nvSpPr>
            <p:spPr bwMode="auto">
              <a:xfrm>
                <a:off x="5054" y="2359"/>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30" name="Rectangle 536"/>
              <p:cNvSpPr>
                <a:spLocks noChangeArrowheads="1"/>
              </p:cNvSpPr>
              <p:nvPr/>
            </p:nvSpPr>
            <p:spPr bwMode="auto">
              <a:xfrm>
                <a:off x="5053"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31" name="Rectangle 537"/>
              <p:cNvSpPr>
                <a:spLocks noChangeArrowheads="1"/>
              </p:cNvSpPr>
              <p:nvPr/>
            </p:nvSpPr>
            <p:spPr bwMode="auto">
              <a:xfrm>
                <a:off x="5355"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32" name="Rectangle 538"/>
              <p:cNvSpPr>
                <a:spLocks noChangeArrowheads="1"/>
              </p:cNvSpPr>
              <p:nvPr/>
            </p:nvSpPr>
            <p:spPr bwMode="auto">
              <a:xfrm>
                <a:off x="5053" y="2474"/>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33" name="Rectangle 539"/>
              <p:cNvSpPr>
                <a:spLocks noChangeArrowheads="1"/>
              </p:cNvSpPr>
              <p:nvPr/>
            </p:nvSpPr>
            <p:spPr bwMode="auto">
              <a:xfrm>
                <a:off x="5052"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34" name="Rectangle 540"/>
              <p:cNvSpPr>
                <a:spLocks noChangeArrowheads="1"/>
              </p:cNvSpPr>
              <p:nvPr/>
            </p:nvSpPr>
            <p:spPr bwMode="auto">
              <a:xfrm>
                <a:off x="5355"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544" name="Group 541"/>
              <p:cNvGrpSpPr>
                <a:grpSpLocks/>
              </p:cNvGrpSpPr>
              <p:nvPr/>
            </p:nvGrpSpPr>
            <p:grpSpPr bwMode="auto">
              <a:xfrm>
                <a:off x="5054" y="2419"/>
                <a:ext cx="317" cy="29"/>
                <a:chOff x="5054" y="2419"/>
                <a:chExt cx="317" cy="29"/>
              </a:xfrm>
            </p:grpSpPr>
            <p:sp>
              <p:nvSpPr>
                <p:cNvPr id="15436" name="Rectangle 542"/>
                <p:cNvSpPr>
                  <a:spLocks noChangeArrowheads="1"/>
                </p:cNvSpPr>
                <p:nvPr/>
              </p:nvSpPr>
              <p:spPr bwMode="auto">
                <a:xfrm>
                  <a:off x="5054" y="2419"/>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37" name="Rectangle 543"/>
                <p:cNvSpPr>
                  <a:spLocks noChangeArrowheads="1"/>
                </p:cNvSpPr>
                <p:nvPr/>
              </p:nvSpPr>
              <p:spPr bwMode="auto">
                <a:xfrm>
                  <a:off x="5054" y="2419"/>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38" name="Rectangle 544"/>
                <p:cNvSpPr>
                  <a:spLocks noChangeArrowheads="1"/>
                </p:cNvSpPr>
                <p:nvPr/>
              </p:nvSpPr>
              <p:spPr bwMode="auto">
                <a:xfrm>
                  <a:off x="5355" y="2419"/>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545" name="Group 545"/>
            <p:cNvGrpSpPr>
              <a:grpSpLocks/>
            </p:cNvGrpSpPr>
            <p:nvPr/>
          </p:nvGrpSpPr>
          <p:grpSpPr bwMode="auto">
            <a:xfrm>
              <a:off x="5030" y="1902"/>
              <a:ext cx="366" cy="193"/>
              <a:chOff x="5030" y="1902"/>
              <a:chExt cx="366" cy="193"/>
            </a:xfrm>
          </p:grpSpPr>
          <p:sp>
            <p:nvSpPr>
              <p:cNvPr id="15415" name="Rectangle 546"/>
              <p:cNvSpPr>
                <a:spLocks noChangeArrowheads="1"/>
              </p:cNvSpPr>
              <p:nvPr/>
            </p:nvSpPr>
            <p:spPr bwMode="auto">
              <a:xfrm>
                <a:off x="5030" y="1902"/>
                <a:ext cx="366" cy="193"/>
              </a:xfrm>
              <a:prstGeom prst="rect">
                <a:avLst/>
              </a:prstGeom>
              <a:noFill/>
              <a:ln w="12700">
                <a:solidFill>
                  <a:schemeClr val="tx1"/>
                </a:solidFill>
                <a:miter lim="800000"/>
                <a:headEnd/>
                <a:tailEnd/>
              </a:ln>
            </p:spPr>
            <p:txBody>
              <a:bodyPr wrap="none" anchor="ctr"/>
              <a:lstStyle/>
              <a:p>
                <a:endParaRPr lang="en-US" dirty="0"/>
              </a:p>
            </p:txBody>
          </p:sp>
          <p:grpSp>
            <p:nvGrpSpPr>
              <p:cNvPr id="546" name="Group 547"/>
              <p:cNvGrpSpPr>
                <a:grpSpLocks/>
              </p:cNvGrpSpPr>
              <p:nvPr/>
            </p:nvGrpSpPr>
            <p:grpSpPr bwMode="auto">
              <a:xfrm>
                <a:off x="5052" y="1927"/>
                <a:ext cx="317" cy="28"/>
                <a:chOff x="5052" y="1927"/>
                <a:chExt cx="317" cy="28"/>
              </a:xfrm>
            </p:grpSpPr>
            <p:sp>
              <p:nvSpPr>
                <p:cNvPr id="15425" name="Rectangle 548"/>
                <p:cNvSpPr>
                  <a:spLocks noChangeArrowheads="1"/>
                </p:cNvSpPr>
                <p:nvPr/>
              </p:nvSpPr>
              <p:spPr bwMode="auto">
                <a:xfrm>
                  <a:off x="5052" y="1927"/>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26" name="Rectangle 549"/>
                <p:cNvSpPr>
                  <a:spLocks noChangeArrowheads="1"/>
                </p:cNvSpPr>
                <p:nvPr/>
              </p:nvSpPr>
              <p:spPr bwMode="auto">
                <a:xfrm>
                  <a:off x="5052" y="192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27" name="Rectangle 550"/>
                <p:cNvSpPr>
                  <a:spLocks noChangeArrowheads="1"/>
                </p:cNvSpPr>
                <p:nvPr/>
              </p:nvSpPr>
              <p:spPr bwMode="auto">
                <a:xfrm>
                  <a:off x="5353" y="192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47" name="Group 551"/>
              <p:cNvGrpSpPr>
                <a:grpSpLocks/>
              </p:cNvGrpSpPr>
              <p:nvPr/>
            </p:nvGrpSpPr>
            <p:grpSpPr bwMode="auto">
              <a:xfrm>
                <a:off x="5052" y="2042"/>
                <a:ext cx="317" cy="28"/>
                <a:chOff x="5052" y="2042"/>
                <a:chExt cx="317" cy="28"/>
              </a:xfrm>
            </p:grpSpPr>
            <p:sp>
              <p:nvSpPr>
                <p:cNvPr id="15422" name="Rectangle 552"/>
                <p:cNvSpPr>
                  <a:spLocks noChangeArrowheads="1"/>
                </p:cNvSpPr>
                <p:nvPr/>
              </p:nvSpPr>
              <p:spPr bwMode="auto">
                <a:xfrm>
                  <a:off x="5052" y="2042"/>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23" name="Rectangle 553"/>
                <p:cNvSpPr>
                  <a:spLocks noChangeArrowheads="1"/>
                </p:cNvSpPr>
                <p:nvPr/>
              </p:nvSpPr>
              <p:spPr bwMode="auto">
                <a:xfrm>
                  <a:off x="5052" y="204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24" name="Rectangle 554"/>
                <p:cNvSpPr>
                  <a:spLocks noChangeArrowheads="1"/>
                </p:cNvSpPr>
                <p:nvPr/>
              </p:nvSpPr>
              <p:spPr bwMode="auto">
                <a:xfrm>
                  <a:off x="5353" y="204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48" name="Group 555"/>
              <p:cNvGrpSpPr>
                <a:grpSpLocks/>
              </p:cNvGrpSpPr>
              <p:nvPr/>
            </p:nvGrpSpPr>
            <p:grpSpPr bwMode="auto">
              <a:xfrm>
                <a:off x="5052" y="1985"/>
                <a:ext cx="319" cy="30"/>
                <a:chOff x="5052" y="1985"/>
                <a:chExt cx="319" cy="30"/>
              </a:xfrm>
            </p:grpSpPr>
            <p:sp>
              <p:nvSpPr>
                <p:cNvPr id="15419" name="Rectangle 556"/>
                <p:cNvSpPr>
                  <a:spLocks noChangeArrowheads="1"/>
                </p:cNvSpPr>
                <p:nvPr/>
              </p:nvSpPr>
              <p:spPr bwMode="auto">
                <a:xfrm>
                  <a:off x="5053" y="1985"/>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20" name="Rectangle 557"/>
                <p:cNvSpPr>
                  <a:spLocks noChangeArrowheads="1"/>
                </p:cNvSpPr>
                <p:nvPr/>
              </p:nvSpPr>
              <p:spPr bwMode="auto">
                <a:xfrm>
                  <a:off x="5052"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21" name="Rectangle 558"/>
                <p:cNvSpPr>
                  <a:spLocks noChangeArrowheads="1"/>
                </p:cNvSpPr>
                <p:nvPr/>
              </p:nvSpPr>
              <p:spPr bwMode="auto">
                <a:xfrm>
                  <a:off x="5355"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549" name="Group 559"/>
            <p:cNvGrpSpPr>
              <a:grpSpLocks/>
            </p:cNvGrpSpPr>
            <p:nvPr/>
          </p:nvGrpSpPr>
          <p:grpSpPr bwMode="auto">
            <a:xfrm>
              <a:off x="5030" y="2764"/>
              <a:ext cx="366" cy="193"/>
              <a:chOff x="5030" y="2764"/>
              <a:chExt cx="366" cy="193"/>
            </a:xfrm>
          </p:grpSpPr>
          <p:sp>
            <p:nvSpPr>
              <p:cNvPr id="15402" name="Rectangle 560"/>
              <p:cNvSpPr>
                <a:spLocks noChangeArrowheads="1"/>
              </p:cNvSpPr>
              <p:nvPr/>
            </p:nvSpPr>
            <p:spPr bwMode="auto">
              <a:xfrm>
                <a:off x="5030" y="2764"/>
                <a:ext cx="366" cy="193"/>
              </a:xfrm>
              <a:prstGeom prst="rect">
                <a:avLst/>
              </a:prstGeom>
              <a:noFill/>
              <a:ln w="12700">
                <a:solidFill>
                  <a:schemeClr val="tx1"/>
                </a:solidFill>
                <a:miter lim="800000"/>
                <a:headEnd/>
                <a:tailEnd/>
              </a:ln>
            </p:spPr>
            <p:txBody>
              <a:bodyPr wrap="none" anchor="ctr"/>
              <a:lstStyle/>
              <a:p>
                <a:endParaRPr lang="en-US" dirty="0"/>
              </a:p>
            </p:txBody>
          </p:sp>
          <p:grpSp>
            <p:nvGrpSpPr>
              <p:cNvPr id="550" name="Group 561"/>
              <p:cNvGrpSpPr>
                <a:grpSpLocks/>
              </p:cNvGrpSpPr>
              <p:nvPr/>
            </p:nvGrpSpPr>
            <p:grpSpPr bwMode="auto">
              <a:xfrm>
                <a:off x="5052" y="2789"/>
                <a:ext cx="317" cy="28"/>
                <a:chOff x="5052" y="2789"/>
                <a:chExt cx="317" cy="28"/>
              </a:xfrm>
            </p:grpSpPr>
            <p:sp>
              <p:nvSpPr>
                <p:cNvPr id="15412" name="Rectangle 562"/>
                <p:cNvSpPr>
                  <a:spLocks noChangeArrowheads="1"/>
                </p:cNvSpPr>
                <p:nvPr/>
              </p:nvSpPr>
              <p:spPr bwMode="auto">
                <a:xfrm>
                  <a:off x="5052" y="2789"/>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13" name="Rectangle 563"/>
                <p:cNvSpPr>
                  <a:spLocks noChangeArrowheads="1"/>
                </p:cNvSpPr>
                <p:nvPr/>
              </p:nvSpPr>
              <p:spPr bwMode="auto">
                <a:xfrm>
                  <a:off x="5052" y="27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14" name="Rectangle 564"/>
                <p:cNvSpPr>
                  <a:spLocks noChangeArrowheads="1"/>
                </p:cNvSpPr>
                <p:nvPr/>
              </p:nvSpPr>
              <p:spPr bwMode="auto">
                <a:xfrm>
                  <a:off x="5353" y="27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51" name="Group 565"/>
              <p:cNvGrpSpPr>
                <a:grpSpLocks/>
              </p:cNvGrpSpPr>
              <p:nvPr/>
            </p:nvGrpSpPr>
            <p:grpSpPr bwMode="auto">
              <a:xfrm>
                <a:off x="5052" y="2904"/>
                <a:ext cx="317" cy="28"/>
                <a:chOff x="5052" y="2904"/>
                <a:chExt cx="317" cy="28"/>
              </a:xfrm>
            </p:grpSpPr>
            <p:sp>
              <p:nvSpPr>
                <p:cNvPr id="15409" name="Rectangle 566"/>
                <p:cNvSpPr>
                  <a:spLocks noChangeArrowheads="1"/>
                </p:cNvSpPr>
                <p:nvPr/>
              </p:nvSpPr>
              <p:spPr bwMode="auto">
                <a:xfrm>
                  <a:off x="5052" y="2904"/>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10" name="Rectangle 567"/>
                <p:cNvSpPr>
                  <a:spLocks noChangeArrowheads="1"/>
                </p:cNvSpPr>
                <p:nvPr/>
              </p:nvSpPr>
              <p:spPr bwMode="auto">
                <a:xfrm>
                  <a:off x="5052" y="2904"/>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11" name="Rectangle 568"/>
                <p:cNvSpPr>
                  <a:spLocks noChangeArrowheads="1"/>
                </p:cNvSpPr>
                <p:nvPr/>
              </p:nvSpPr>
              <p:spPr bwMode="auto">
                <a:xfrm>
                  <a:off x="5353" y="290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52" name="Group 569"/>
              <p:cNvGrpSpPr>
                <a:grpSpLocks/>
              </p:cNvGrpSpPr>
              <p:nvPr/>
            </p:nvGrpSpPr>
            <p:grpSpPr bwMode="auto">
              <a:xfrm>
                <a:off x="5052" y="2847"/>
                <a:ext cx="319" cy="30"/>
                <a:chOff x="5052" y="2847"/>
                <a:chExt cx="319" cy="30"/>
              </a:xfrm>
            </p:grpSpPr>
            <p:sp>
              <p:nvSpPr>
                <p:cNvPr id="15406" name="Rectangle 570"/>
                <p:cNvSpPr>
                  <a:spLocks noChangeArrowheads="1"/>
                </p:cNvSpPr>
                <p:nvPr/>
              </p:nvSpPr>
              <p:spPr bwMode="auto">
                <a:xfrm>
                  <a:off x="5053" y="2847"/>
                  <a:ext cx="302" cy="29"/>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07" name="Rectangle 571"/>
                <p:cNvSpPr>
                  <a:spLocks noChangeArrowheads="1"/>
                </p:cNvSpPr>
                <p:nvPr/>
              </p:nvSpPr>
              <p:spPr bwMode="auto">
                <a:xfrm>
                  <a:off x="5052"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08" name="Rectangle 572"/>
                <p:cNvSpPr>
                  <a:spLocks noChangeArrowheads="1"/>
                </p:cNvSpPr>
                <p:nvPr/>
              </p:nvSpPr>
              <p:spPr bwMode="auto">
                <a:xfrm>
                  <a:off x="5355"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sp>
        <p:nvSpPr>
          <p:cNvPr id="15369" name="Text Box 573"/>
          <p:cNvSpPr txBox="1">
            <a:spLocks noChangeArrowheads="1"/>
          </p:cNvSpPr>
          <p:nvPr/>
        </p:nvSpPr>
        <p:spPr bwMode="auto">
          <a:xfrm>
            <a:off x="6334652" y="3833953"/>
            <a:ext cx="2321148" cy="249299"/>
          </a:xfrm>
          <a:prstGeom prst="rect">
            <a:avLst/>
          </a:prstGeom>
          <a:noFill/>
          <a:ln w="9525" algn="ctr">
            <a:noFill/>
            <a:miter lim="800000"/>
            <a:headEnd/>
            <a:tailEnd/>
          </a:ln>
        </p:spPr>
        <p:txBody>
          <a:bodyPr wrap="none" lIns="0" tIns="0" rIns="0" bIns="0">
            <a:spAutoFit/>
          </a:bodyPr>
          <a:lstStyle/>
          <a:p>
            <a:pPr marL="742950" indent="-285750">
              <a:lnSpc>
                <a:spcPct val="90000"/>
              </a:lnSpc>
              <a:spcBef>
                <a:spcPct val="30000"/>
              </a:spcBef>
              <a:buClr>
                <a:srgbClr val="808080"/>
              </a:buClr>
              <a:buSzPct val="70000"/>
              <a:buFont typeface="Wingdings" pitchFamily="2" charset="2"/>
              <a:buNone/>
            </a:pPr>
            <a:r>
              <a:rPr lang="en-US" b="0" dirty="0"/>
              <a:t>Alternating </a:t>
            </a:r>
            <a:r>
              <a:rPr lang="en-US" b="0" dirty="0" smtClean="0"/>
              <a:t>Lamps</a:t>
            </a:r>
            <a:endParaRPr lang="en-US" b="0" dirty="0"/>
          </a:p>
        </p:txBody>
      </p:sp>
    </p:spTree>
    <p:extLst>
      <p:ext uri="{BB962C8B-B14F-4D97-AF65-F5344CB8AC3E}">
        <p14:creationId xmlns:p14="http://schemas.microsoft.com/office/powerpoint/2010/main" val="3314253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4" descr="Corridor Lighting 111"/>
          <p:cNvPicPr>
            <a:picLocks noGrp="1" noChangeAspect="1" noChangeArrowheads="1"/>
          </p:cNvPicPr>
          <p:nvPr>
            <p:ph sz="half" idx="1"/>
          </p:nvPr>
        </p:nvPicPr>
        <p:blipFill>
          <a:blip r:embed="rId3" cstate="print"/>
          <a:stretch>
            <a:fillRect/>
          </a:stretch>
        </p:blipFill>
        <p:spPr>
          <a:xfrm>
            <a:off x="124410" y="1692556"/>
            <a:ext cx="3808476" cy="2537460"/>
          </a:xfrm>
          <a:prstGeom prst="rect">
            <a:avLst/>
          </a:prstGeom>
          <a:ln>
            <a:noFill/>
          </a:ln>
          <a:effectLst>
            <a:outerShdw blurRad="292100" dist="139700" dir="2700000" algn="tl" rotWithShape="0">
              <a:srgbClr val="333333">
                <a:alpha val="65000"/>
              </a:srgbClr>
            </a:outerShdw>
          </a:effectLst>
        </p:spPr>
      </p:pic>
      <p:sp>
        <p:nvSpPr>
          <p:cNvPr id="16388" name="Rectangle 3"/>
          <p:cNvSpPr>
            <a:spLocks noGrp="1" noChangeArrowheads="1"/>
          </p:cNvSpPr>
          <p:nvPr>
            <p:ph sz="half" idx="2"/>
          </p:nvPr>
        </p:nvSpPr>
        <p:spPr>
          <a:xfrm>
            <a:off x="4237149" y="1590675"/>
            <a:ext cx="4906851" cy="4876800"/>
          </a:xfrm>
        </p:spPr>
        <p:txBody>
          <a:bodyPr/>
          <a:lstStyle/>
          <a:p>
            <a:pPr marL="0" indent="0">
              <a:spcBef>
                <a:spcPct val="35000"/>
              </a:spcBef>
              <a:buNone/>
            </a:pPr>
            <a:r>
              <a:rPr lang="en-US" dirty="0" smtClean="0">
                <a:ea typeface="ＭＳ Ｐゴシック" pitchFamily="28" charset="-128"/>
              </a:rPr>
              <a:t>Light Reduction Control </a:t>
            </a:r>
            <a:r>
              <a:rPr lang="en-US" b="1" dirty="0" smtClean="0">
                <a:ea typeface="ＭＳ Ｐゴシック" pitchFamily="28" charset="-128"/>
              </a:rPr>
              <a:t>Not</a:t>
            </a:r>
            <a:r>
              <a:rPr lang="en-US" dirty="0" smtClean="0">
                <a:ea typeface="ＭＳ Ｐゴシック" pitchFamily="28" charset="-128"/>
              </a:rPr>
              <a:t> required in daylight zones with daylight responsive controls complying with C405.2.3 </a:t>
            </a:r>
            <a:endParaRPr lang="en-US" baseline="30000" dirty="0" smtClean="0">
              <a:ea typeface="ＭＳ Ｐゴシック" pitchFamily="28" charset="-128"/>
            </a:endParaRPr>
          </a:p>
        </p:txBody>
      </p:sp>
      <p:sp>
        <p:nvSpPr>
          <p:cNvPr id="16387" name="Rectangle 2"/>
          <p:cNvSpPr>
            <a:spLocks noGrp="1" noChangeArrowheads="1"/>
          </p:cNvSpPr>
          <p:nvPr>
            <p:ph type="title"/>
          </p:nvPr>
        </p:nvSpPr>
        <p:spPr>
          <a:xfrm>
            <a:off x="298697" y="0"/>
            <a:ext cx="5582150" cy="921004"/>
          </a:xfrm>
        </p:spPr>
        <p:txBody>
          <a:bodyPr>
            <a:noAutofit/>
          </a:bodyPr>
          <a:lstStyle/>
          <a:p>
            <a:pPr>
              <a:lnSpc>
                <a:spcPct val="80000"/>
              </a:lnSpc>
            </a:pPr>
            <a:r>
              <a:rPr lang="en-US" sz="2400" b="1" dirty="0" smtClean="0">
                <a:ea typeface="ＭＳ Ｐゴシック" pitchFamily="28" charset="-128"/>
              </a:rPr>
              <a:t>Light-reduction Controls</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C405.2.2.2 - Exemption</a:t>
            </a:r>
          </a:p>
        </p:txBody>
      </p:sp>
    </p:spTree>
    <p:extLst>
      <p:ext uri="{BB962C8B-B14F-4D97-AF65-F5344CB8AC3E}">
        <p14:creationId xmlns:p14="http://schemas.microsoft.com/office/powerpoint/2010/main" val="932517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smtClean="0">
                <a:ea typeface="ＭＳ Ｐゴシック" pitchFamily="-108" charset="-128"/>
              </a:rPr>
              <a:t>Commercial Compliance Options</a:t>
            </a:r>
          </a:p>
        </p:txBody>
      </p:sp>
      <p:grpSp>
        <p:nvGrpSpPr>
          <p:cNvPr id="2" name="Group 53"/>
          <p:cNvGrpSpPr/>
          <p:nvPr/>
        </p:nvGrpSpPr>
        <p:grpSpPr>
          <a:xfrm>
            <a:off x="2693663" y="1209319"/>
            <a:ext cx="3172729" cy="3861388"/>
            <a:chOff x="2693663" y="1209319"/>
            <a:chExt cx="3172729" cy="3861388"/>
          </a:xfrm>
        </p:grpSpPr>
        <p:sp>
          <p:nvSpPr>
            <p:cNvPr id="8" name="TextBox 7"/>
            <p:cNvSpPr txBox="1"/>
            <p:nvPr/>
          </p:nvSpPr>
          <p:spPr>
            <a:xfrm>
              <a:off x="2693663" y="1209319"/>
              <a:ext cx="403761" cy="427512"/>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2</a:t>
              </a:r>
            </a:p>
          </p:txBody>
        </p:sp>
        <p:sp>
          <p:nvSpPr>
            <p:cNvPr id="9" name="TextBox 8"/>
            <p:cNvSpPr txBox="1"/>
            <p:nvPr/>
          </p:nvSpPr>
          <p:spPr>
            <a:xfrm>
              <a:off x="3311177" y="1268696"/>
              <a:ext cx="1723948" cy="393861"/>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C402 - Envelope</a:t>
              </a:r>
            </a:p>
          </p:txBody>
        </p:sp>
        <p:sp>
          <p:nvSpPr>
            <p:cNvPr id="10" name="TextBox 9"/>
            <p:cNvSpPr txBox="1"/>
            <p:nvPr/>
          </p:nvSpPr>
          <p:spPr>
            <a:xfrm>
              <a:off x="3321077" y="1622971"/>
              <a:ext cx="1856552" cy="393861"/>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C403 - Mechanical</a:t>
              </a:r>
            </a:p>
          </p:txBody>
        </p:sp>
        <p:sp>
          <p:nvSpPr>
            <p:cNvPr id="11" name="TextBox 10"/>
            <p:cNvSpPr txBox="1"/>
            <p:nvPr/>
          </p:nvSpPr>
          <p:spPr>
            <a:xfrm>
              <a:off x="3319102" y="1953496"/>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C404 - SWH</a:t>
              </a:r>
            </a:p>
          </p:txBody>
        </p:sp>
        <p:sp>
          <p:nvSpPr>
            <p:cNvPr id="12" name="TextBox 11"/>
            <p:cNvSpPr txBox="1"/>
            <p:nvPr/>
          </p:nvSpPr>
          <p:spPr>
            <a:xfrm>
              <a:off x="3317127" y="2307771"/>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C405 - Lighting</a:t>
              </a:r>
            </a:p>
          </p:txBody>
        </p:sp>
        <p:sp>
          <p:nvSpPr>
            <p:cNvPr id="13" name="TextBox 12"/>
            <p:cNvSpPr txBox="1"/>
            <p:nvPr/>
          </p:nvSpPr>
          <p:spPr>
            <a:xfrm>
              <a:off x="3315152" y="2662046"/>
              <a:ext cx="1644771" cy="393861"/>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AND</a:t>
              </a:r>
            </a:p>
          </p:txBody>
        </p:sp>
        <p:sp>
          <p:nvSpPr>
            <p:cNvPr id="14" name="TextBox 13"/>
            <p:cNvSpPr txBox="1"/>
            <p:nvPr/>
          </p:nvSpPr>
          <p:spPr>
            <a:xfrm>
              <a:off x="3327027" y="3030172"/>
              <a:ext cx="1850602" cy="389934"/>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Pick</a:t>
              </a:r>
              <a:r>
                <a:rPr kumimoji="0" lang="en-US" sz="1800" b="1" i="0" u="none" strike="noStrike" kern="1200" cap="none" spc="0" normalizeH="0" noProof="0" dirty="0" smtClean="0">
                  <a:ln>
                    <a:noFill/>
                  </a:ln>
                  <a:effectLst/>
                  <a:uLnTx/>
                  <a:uFillTx/>
                  <a:latin typeface="Arial Narrow"/>
                  <a:ea typeface="+mn-ea"/>
                  <a:cs typeface="Arial Narrow"/>
                </a:rPr>
                <a:t> One  C406:</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graphicFrame>
          <p:nvGraphicFramePr>
            <p:cNvPr id="21" name="Diagram 20"/>
            <p:cNvGraphicFramePr/>
            <p:nvPr/>
          </p:nvGraphicFramePr>
          <p:xfrm>
            <a:off x="3528902" y="3398296"/>
            <a:ext cx="2337490" cy="39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ext uri="{D42A27DB-BD31-4B8C-83A1-F6EECF244321}">
                  <p14:modId xmlns:p14="http://schemas.microsoft.com/office/powerpoint/2010/main" val="1769094328"/>
                </p:ext>
              </p:extLst>
            </p:nvPr>
          </p:nvGraphicFramePr>
          <p:xfrm>
            <a:off x="3526927" y="4025696"/>
            <a:ext cx="2337490" cy="393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p:cNvGraphicFramePr/>
            <p:nvPr>
              <p:extLst>
                <p:ext uri="{D42A27DB-BD31-4B8C-83A1-F6EECF244321}">
                  <p14:modId xmlns:p14="http://schemas.microsoft.com/office/powerpoint/2010/main" val="737552417"/>
                </p:ext>
              </p:extLst>
            </p:nvPr>
          </p:nvGraphicFramePr>
          <p:xfrm>
            <a:off x="3524952" y="4676846"/>
            <a:ext cx="2337490" cy="3938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TextBox 23"/>
            <p:cNvSpPr txBox="1"/>
            <p:nvPr/>
          </p:nvSpPr>
          <p:spPr>
            <a:xfrm>
              <a:off x="4441359" y="4310755"/>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25" name="TextBox 24"/>
            <p:cNvSpPr txBox="1"/>
            <p:nvPr/>
          </p:nvSpPr>
          <p:spPr>
            <a:xfrm>
              <a:off x="4439380" y="3691259"/>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43" name="Oval 42"/>
            <p:cNvSpPr/>
            <p:nvPr/>
          </p:nvSpPr>
          <p:spPr>
            <a:xfrm>
              <a:off x="3188531" y="13240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198431" y="1702106"/>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198431" y="207023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198431" y="24264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198431" y="3150856"/>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51"/>
          <p:cNvGrpSpPr/>
          <p:nvPr/>
        </p:nvGrpSpPr>
        <p:grpSpPr>
          <a:xfrm>
            <a:off x="142513" y="1199419"/>
            <a:ext cx="1852547" cy="439387"/>
            <a:chOff x="463138" y="1199419"/>
            <a:chExt cx="1852547" cy="439387"/>
          </a:xfrm>
        </p:grpSpPr>
        <p:sp>
          <p:nvSpPr>
            <p:cNvPr id="5" name="TextBox 4"/>
            <p:cNvSpPr txBox="1"/>
            <p:nvPr/>
          </p:nvSpPr>
          <p:spPr>
            <a:xfrm>
              <a:off x="463138" y="1199419"/>
              <a:ext cx="403761" cy="427512"/>
            </a:xfrm>
            <a:prstGeom prst="rect">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1</a:t>
              </a:r>
            </a:p>
          </p:txBody>
        </p:sp>
        <p:sp>
          <p:nvSpPr>
            <p:cNvPr id="7" name="TextBox 6"/>
            <p:cNvSpPr txBox="1"/>
            <p:nvPr/>
          </p:nvSpPr>
          <p:spPr>
            <a:xfrm>
              <a:off x="1104402" y="1270671"/>
              <a:ext cx="1211283" cy="36813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ASHRAE 90.1-2013</a:t>
              </a:r>
            </a:p>
          </p:txBody>
        </p:sp>
        <p:sp>
          <p:nvSpPr>
            <p:cNvPr id="48" name="Oval 47"/>
            <p:cNvSpPr/>
            <p:nvPr/>
          </p:nvSpPr>
          <p:spPr>
            <a:xfrm>
              <a:off x="977741" y="1369602"/>
              <a:ext cx="142504" cy="154379"/>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4"/>
          <p:cNvGrpSpPr/>
          <p:nvPr/>
        </p:nvGrpSpPr>
        <p:grpSpPr>
          <a:xfrm>
            <a:off x="6064188" y="1219219"/>
            <a:ext cx="2901687" cy="4599652"/>
            <a:chOff x="6064188" y="1219219"/>
            <a:chExt cx="2901687" cy="4599652"/>
          </a:xfrm>
        </p:grpSpPr>
        <p:sp>
          <p:nvSpPr>
            <p:cNvPr id="26" name="TextBox 25"/>
            <p:cNvSpPr txBox="1"/>
            <p:nvPr/>
          </p:nvSpPr>
          <p:spPr>
            <a:xfrm>
              <a:off x="6064188" y="1219219"/>
              <a:ext cx="403761" cy="427512"/>
            </a:xfrm>
            <a:prstGeom prst="rect">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3</a:t>
              </a:r>
            </a:p>
          </p:txBody>
        </p:sp>
        <p:sp>
          <p:nvSpPr>
            <p:cNvPr id="27" name="TextBox 26"/>
            <p:cNvSpPr txBox="1"/>
            <p:nvPr/>
          </p:nvSpPr>
          <p:spPr>
            <a:xfrm>
              <a:off x="6693577" y="1266721"/>
              <a:ext cx="2082292"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C407 – Total Building Performance</a:t>
              </a:r>
            </a:p>
          </p:txBody>
        </p:sp>
        <p:sp>
          <p:nvSpPr>
            <p:cNvPr id="28" name="TextBox 27"/>
            <p:cNvSpPr txBox="1"/>
            <p:nvPr/>
          </p:nvSpPr>
          <p:spPr>
            <a:xfrm>
              <a:off x="6691601" y="1870371"/>
              <a:ext cx="2274274"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C402.5 – Air Leakage</a:t>
              </a:r>
            </a:p>
          </p:txBody>
        </p:sp>
        <p:sp>
          <p:nvSpPr>
            <p:cNvPr id="29" name="TextBox 28"/>
            <p:cNvSpPr txBox="1"/>
            <p:nvPr/>
          </p:nvSpPr>
          <p:spPr>
            <a:xfrm>
              <a:off x="6689627" y="2224646"/>
              <a:ext cx="203874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C403.2 – Provisions</a:t>
              </a:r>
              <a:r>
                <a:rPr kumimoji="0" lang="en-US" sz="1800" b="1" i="0" u="none" strike="noStrike" kern="1200" cap="none" spc="0" normalizeH="0" noProof="0" dirty="0" smtClean="0">
                  <a:ln>
                    <a:noFill/>
                  </a:ln>
                  <a:effectLst/>
                  <a:uLnTx/>
                  <a:uFillTx/>
                  <a:latin typeface="Arial Narrow"/>
                  <a:ea typeface="+mn-ea"/>
                  <a:cs typeface="Arial Narrow"/>
                </a:rPr>
                <a:t> applicable to all mechanical systems</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0" name="TextBox 29"/>
            <p:cNvSpPr txBox="1"/>
            <p:nvPr/>
          </p:nvSpPr>
          <p:spPr>
            <a:xfrm>
              <a:off x="6699527" y="3148960"/>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C404 - SWH</a:t>
              </a:r>
            </a:p>
          </p:txBody>
        </p:sp>
        <p:sp>
          <p:nvSpPr>
            <p:cNvPr id="31" name="TextBox 30"/>
            <p:cNvSpPr txBox="1"/>
            <p:nvPr/>
          </p:nvSpPr>
          <p:spPr>
            <a:xfrm>
              <a:off x="6709427" y="3491360"/>
              <a:ext cx="2007066"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Lighting</a:t>
              </a:r>
              <a:r>
                <a:rPr kumimoji="0" lang="en-US" sz="1800" b="1" i="0" u="none" strike="noStrike" kern="1200" cap="none" spc="0" normalizeH="0" noProof="0" dirty="0" smtClean="0">
                  <a:ln>
                    <a:noFill/>
                  </a:ln>
                  <a:effectLst/>
                  <a:uLnTx/>
                  <a:uFillTx/>
                  <a:latin typeface="Arial Narrow"/>
                  <a:ea typeface="+mn-ea"/>
                  <a:cs typeface="Arial Narrow"/>
                </a:rPr>
                <a:t> Mandatory Sections</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2" name="TextBox 31"/>
            <p:cNvSpPr txBox="1"/>
            <p:nvPr/>
          </p:nvSpPr>
          <p:spPr>
            <a:xfrm>
              <a:off x="7180554" y="4009937"/>
              <a:ext cx="787787" cy="37209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C405.2</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C405.3</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C405.4</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C405.6</a:t>
              </a:r>
            </a:p>
          </p:txBody>
        </p:sp>
        <p:sp>
          <p:nvSpPr>
            <p:cNvPr id="37" name="TextBox 36"/>
            <p:cNvSpPr txBox="1"/>
            <p:nvPr/>
          </p:nvSpPr>
          <p:spPr>
            <a:xfrm>
              <a:off x="6707452" y="5425010"/>
              <a:ext cx="2258418"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Building energy cost to be ≤ 85% of standard reference design building</a:t>
              </a:r>
            </a:p>
          </p:txBody>
        </p:sp>
        <p:sp>
          <p:nvSpPr>
            <p:cNvPr id="38" name="Oval 37"/>
            <p:cNvSpPr/>
            <p:nvPr/>
          </p:nvSpPr>
          <p:spPr>
            <a:xfrm>
              <a:off x="6578930" y="13775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565080" y="199306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6574980" y="23473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6573005" y="327161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6573000" y="3616019"/>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6582900" y="5537794"/>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p:cNvSpPr/>
          <p:nvPr/>
        </p:nvSpPr>
        <p:spPr>
          <a:xfrm>
            <a:off x="1766958" y="1661049"/>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 name="Rectangle 52"/>
          <p:cNvSpPr/>
          <p:nvPr/>
        </p:nvSpPr>
        <p:spPr>
          <a:xfrm>
            <a:off x="5315608" y="1659074"/>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7" name="TextBox 56"/>
          <p:cNvSpPr txBox="1"/>
          <p:nvPr/>
        </p:nvSpPr>
        <p:spPr>
          <a:xfrm>
            <a:off x="2693663" y="882737"/>
            <a:ext cx="3004421" cy="57199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2015 IECC - Prescriptive</a:t>
            </a:r>
          </a:p>
        </p:txBody>
      </p:sp>
      <p:sp>
        <p:nvSpPr>
          <p:cNvPr id="58" name="TextBox 57"/>
          <p:cNvSpPr txBox="1"/>
          <p:nvPr/>
        </p:nvSpPr>
        <p:spPr>
          <a:xfrm>
            <a:off x="6266068" y="880762"/>
            <a:ext cx="2699807" cy="318657"/>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2015 IECC - Performance</a:t>
            </a:r>
          </a:p>
        </p:txBody>
      </p:sp>
      <p:pic>
        <p:nvPicPr>
          <p:cNvPr id="54"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976" y="2630801"/>
            <a:ext cx="1585912" cy="203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Diagram 54"/>
          <p:cNvGraphicFramePr/>
          <p:nvPr>
            <p:extLst>
              <p:ext uri="{D42A27DB-BD31-4B8C-83A1-F6EECF244321}">
                <p14:modId xmlns:p14="http://schemas.microsoft.com/office/powerpoint/2010/main" val="3243269435"/>
              </p:ext>
            </p:extLst>
          </p:nvPr>
        </p:nvGraphicFramePr>
        <p:xfrm>
          <a:off x="3554780" y="5349198"/>
          <a:ext cx="2337490" cy="39386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56" name="Diagram 55"/>
          <p:cNvGraphicFramePr/>
          <p:nvPr>
            <p:extLst>
              <p:ext uri="{D42A27DB-BD31-4B8C-83A1-F6EECF244321}">
                <p14:modId xmlns:p14="http://schemas.microsoft.com/office/powerpoint/2010/main" val="1104663748"/>
              </p:ext>
            </p:extLst>
          </p:nvPr>
        </p:nvGraphicFramePr>
        <p:xfrm>
          <a:off x="951924" y="6037894"/>
          <a:ext cx="2337490" cy="39386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60" name="Diagram 59"/>
          <p:cNvGraphicFramePr/>
          <p:nvPr>
            <p:extLst>
              <p:ext uri="{D42A27DB-BD31-4B8C-83A1-F6EECF244321}">
                <p14:modId xmlns:p14="http://schemas.microsoft.com/office/powerpoint/2010/main" val="1761060706"/>
              </p:ext>
            </p:extLst>
          </p:nvPr>
        </p:nvGraphicFramePr>
        <p:xfrm>
          <a:off x="3565930" y="6037894"/>
          <a:ext cx="2337490" cy="39386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61" name="TextBox 60"/>
          <p:cNvSpPr txBox="1"/>
          <p:nvPr/>
        </p:nvSpPr>
        <p:spPr>
          <a:xfrm>
            <a:off x="4453087" y="5005747"/>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62" name="TextBox 61"/>
          <p:cNvSpPr txBox="1"/>
          <p:nvPr/>
        </p:nvSpPr>
        <p:spPr>
          <a:xfrm>
            <a:off x="4422943" y="5678963"/>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63" name="TextBox 62"/>
          <p:cNvSpPr txBox="1"/>
          <p:nvPr/>
        </p:nvSpPr>
        <p:spPr>
          <a:xfrm>
            <a:off x="3267423" y="6030643"/>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379540" y="1362075"/>
            <a:ext cx="8411169" cy="4876800"/>
          </a:xfrm>
        </p:spPr>
        <p:txBody>
          <a:bodyPr>
            <a:normAutofit/>
          </a:bodyPr>
          <a:lstStyle/>
          <a:p>
            <a:pPr marL="0" indent="0">
              <a:lnSpc>
                <a:spcPct val="95000"/>
              </a:lnSpc>
              <a:buNone/>
            </a:pPr>
            <a:r>
              <a:rPr lang="en-US" sz="2000" baseline="30000" dirty="0" smtClean="0">
                <a:ea typeface="ＭＳ Ｐゴシック" pitchFamily="28" charset="-128"/>
              </a:rPr>
              <a:t> </a:t>
            </a:r>
          </a:p>
          <a:p>
            <a:pPr marL="0" indent="0">
              <a:lnSpc>
                <a:spcPct val="95000"/>
              </a:lnSpc>
              <a:buNone/>
            </a:pPr>
            <a:r>
              <a:rPr lang="en-US" sz="2400" dirty="0" smtClean="0">
                <a:ea typeface="ＭＳ Ｐゴシック" pitchFamily="28" charset="-128"/>
              </a:rPr>
              <a:t>Manual controls comply with the following:</a:t>
            </a:r>
          </a:p>
          <a:p>
            <a:pPr>
              <a:lnSpc>
                <a:spcPct val="95000"/>
              </a:lnSpc>
              <a:buFont typeface="Wingdings" panose="05000000000000000000" pitchFamily="2" charset="2"/>
              <a:buChar char="ü"/>
            </a:pPr>
            <a:r>
              <a:rPr lang="en-US" dirty="0" smtClean="0">
                <a:ea typeface="ＭＳ Ｐゴシック" pitchFamily="28" charset="-128"/>
              </a:rPr>
              <a:t>Readily accessible to occupants</a:t>
            </a:r>
          </a:p>
          <a:p>
            <a:pPr>
              <a:lnSpc>
                <a:spcPct val="95000"/>
              </a:lnSpc>
              <a:buFont typeface="Wingdings" panose="05000000000000000000" pitchFamily="2" charset="2"/>
              <a:buChar char="ü"/>
            </a:pPr>
            <a:r>
              <a:rPr lang="en-US" sz="2400" dirty="0" smtClean="0">
                <a:ea typeface="ＭＳ Ｐゴシック" pitchFamily="28" charset="-128"/>
              </a:rPr>
              <a:t>Located where the controlled lights are visible OR</a:t>
            </a:r>
          </a:p>
          <a:p>
            <a:pPr>
              <a:lnSpc>
                <a:spcPct val="95000"/>
              </a:lnSpc>
              <a:buFont typeface="Wingdings" panose="05000000000000000000" pitchFamily="2" charset="2"/>
              <a:buChar char="ü"/>
            </a:pPr>
            <a:r>
              <a:rPr lang="en-US" dirty="0" smtClean="0">
                <a:ea typeface="ＭＳ Ｐゴシック" pitchFamily="28" charset="-128"/>
              </a:rPr>
              <a:t>Must identify the area served by the lights and indicate their use</a:t>
            </a:r>
            <a:endParaRPr lang="en-US" sz="2400" dirty="0" smtClean="0">
              <a:ea typeface="ＭＳ Ｐゴシック" pitchFamily="28" charset="-128"/>
            </a:endParaRPr>
          </a:p>
          <a:p>
            <a:pPr>
              <a:lnSpc>
                <a:spcPct val="80000"/>
              </a:lnSpc>
              <a:buFontTx/>
              <a:buNone/>
            </a:pPr>
            <a:endParaRPr lang="en-US" sz="2400" dirty="0" smtClean="0">
              <a:ea typeface="ＭＳ Ｐゴシック" pitchFamily="28" charset="-128"/>
            </a:endParaRPr>
          </a:p>
        </p:txBody>
      </p:sp>
      <p:sp>
        <p:nvSpPr>
          <p:cNvPr id="17411"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Manual Controls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C405.2.2.3</a:t>
            </a:r>
          </a:p>
        </p:txBody>
      </p:sp>
    </p:spTree>
    <p:extLst>
      <p:ext uri="{BB962C8B-B14F-4D97-AF65-F5344CB8AC3E}">
        <p14:creationId xmlns:p14="http://schemas.microsoft.com/office/powerpoint/2010/main" val="2559772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9906"/>
            <a:ext cx="8229600" cy="5427569"/>
          </a:xfrm>
        </p:spPr>
        <p:txBody>
          <a:bodyPr/>
          <a:lstStyle/>
          <a:p>
            <a:r>
              <a:rPr lang="en-US" dirty="0" smtClean="0"/>
              <a:t>Definition:  A device or system that provides automatic control of electric light levels based on the amount of daylight in a space</a:t>
            </a:r>
          </a:p>
          <a:p>
            <a:r>
              <a:rPr lang="en-US" dirty="0" smtClean="0"/>
              <a:t>Required to control lighting in spaces with </a:t>
            </a:r>
            <a:r>
              <a:rPr lang="en-US" u="sng" dirty="0" smtClean="0"/>
              <a:t>&lt;</a:t>
            </a:r>
            <a:r>
              <a:rPr lang="en-US" dirty="0" smtClean="0"/>
              <a:t> 150 watts of general lighting:</a:t>
            </a:r>
          </a:p>
          <a:p>
            <a:pPr lvl="1"/>
            <a:r>
              <a:rPr lang="en-US" dirty="0" smtClean="0"/>
              <a:t>Sidelight daylight zones</a:t>
            </a:r>
          </a:p>
          <a:p>
            <a:pPr lvl="1"/>
            <a:r>
              <a:rPr lang="en-US" dirty="0" smtClean="0"/>
              <a:t>Toplight daylight zones</a:t>
            </a:r>
          </a:p>
          <a:p>
            <a:pPr lvl="1"/>
            <a:endParaRPr lang="en-US" dirty="0"/>
          </a:p>
          <a:p>
            <a:r>
              <a:rPr lang="en-US" b="1" u="sng" dirty="0" smtClean="0"/>
              <a:t>Exceptions</a:t>
            </a:r>
            <a:r>
              <a:rPr lang="en-US" dirty="0" smtClean="0"/>
              <a:t>:</a:t>
            </a:r>
          </a:p>
          <a:p>
            <a:pPr lvl="1"/>
            <a:r>
              <a:rPr lang="en-US" dirty="0" smtClean="0"/>
              <a:t>Health care facilities where patient care is directly provided</a:t>
            </a:r>
          </a:p>
          <a:p>
            <a:pPr lvl="1"/>
            <a:r>
              <a:rPr lang="en-US" dirty="0" smtClean="0"/>
              <a:t>Dwelling units and sleeping units</a:t>
            </a:r>
          </a:p>
          <a:p>
            <a:pPr lvl="1"/>
            <a:r>
              <a:rPr lang="en-US" dirty="0" smtClean="0"/>
              <a:t>Lighting required for specific application control per C405.2.4</a:t>
            </a:r>
          </a:p>
          <a:p>
            <a:pPr lvl="1"/>
            <a:r>
              <a:rPr lang="en-US" dirty="0" smtClean="0"/>
              <a:t>Sidelight daylight zones on 1</a:t>
            </a:r>
            <a:r>
              <a:rPr lang="en-US" baseline="30000" dirty="0" smtClean="0"/>
              <a:t>st</a:t>
            </a:r>
            <a:r>
              <a:rPr lang="en-US" dirty="0" smtClean="0"/>
              <a:t> floor above grade in Group A-2 and Group M occupancies</a:t>
            </a:r>
          </a:p>
          <a:p>
            <a:pPr lvl="1"/>
            <a:endParaRPr lang="en-US" dirty="0"/>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28" charset="-128"/>
              </a:rPr>
              <a:t>Daylight-responsive Controls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a:t>
            </a:r>
            <a:endParaRPr lang="en-US" sz="2000" b="1" i="1" dirty="0"/>
          </a:p>
        </p:txBody>
      </p:sp>
    </p:spTree>
    <p:extLst>
      <p:ext uri="{BB962C8B-B14F-4D97-AF65-F5344CB8AC3E}">
        <p14:creationId xmlns:p14="http://schemas.microsoft.com/office/powerpoint/2010/main" val="3678173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4"/>
            <a:ext cx="8229600" cy="5373781"/>
          </a:xfrm>
        </p:spPr>
        <p:txBody>
          <a:bodyPr/>
          <a:lstStyle/>
          <a:p>
            <a:r>
              <a:rPr lang="en-US" dirty="0" smtClean="0"/>
              <a:t>Toplight daylight zones shall be controlled independently of lights in sidelight daylight zones </a:t>
            </a:r>
          </a:p>
          <a:p>
            <a:r>
              <a:rPr lang="en-US" dirty="0" smtClean="0"/>
              <a:t>Controls shall be configured so that they can be calibrated from within the space by authorized personnel</a:t>
            </a:r>
          </a:p>
          <a:p>
            <a:r>
              <a:rPr lang="en-US" dirty="0" smtClean="0"/>
              <a:t>Calibration mechanisms shall be readily accessible</a:t>
            </a:r>
          </a:p>
          <a:p>
            <a:r>
              <a:rPr lang="en-US" dirty="0" smtClean="0"/>
              <a:t>In offices, classrooms, laboratories, and library reading rooms, controls shall dim lights continuously from full light output to </a:t>
            </a:r>
            <a:r>
              <a:rPr lang="en-US" u="sng" dirty="0" smtClean="0"/>
              <a:t>&lt;</a:t>
            </a:r>
            <a:r>
              <a:rPr lang="en-US" dirty="0" smtClean="0"/>
              <a:t>15%</a:t>
            </a:r>
          </a:p>
          <a:p>
            <a:endParaRPr lang="en-US" dirty="0"/>
          </a:p>
        </p:txBody>
      </p:sp>
      <p:sp>
        <p:nvSpPr>
          <p:cNvPr id="3" name="Title 2"/>
          <p:cNvSpPr>
            <a:spLocks noGrp="1"/>
          </p:cNvSpPr>
          <p:nvPr>
            <p:ph type="title"/>
          </p:nvPr>
        </p:nvSpPr>
        <p:spPr>
          <a:xfrm>
            <a:off x="157163" y="0"/>
            <a:ext cx="5938837" cy="921004"/>
          </a:xfrm>
        </p:spPr>
        <p:txBody>
          <a:bodyPr>
            <a:normAutofit/>
          </a:bodyPr>
          <a:lstStyle/>
          <a:p>
            <a:r>
              <a:rPr lang="en-US" sz="2400" b="1" dirty="0">
                <a:ea typeface="ＭＳ Ｐゴシック" pitchFamily="28" charset="-128"/>
              </a:rPr>
              <a:t>Daylight-responsive </a:t>
            </a:r>
            <a:r>
              <a:rPr lang="en-US" sz="2400" b="1" dirty="0" smtClean="0">
                <a:ea typeface="ＭＳ Ｐゴシック" pitchFamily="28" charset="-128"/>
              </a:rPr>
              <a:t>Control Functions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C405.2.3.1</a:t>
            </a:r>
            <a:endParaRPr lang="en-US" sz="2000" b="1" i="1" dirty="0"/>
          </a:p>
        </p:txBody>
      </p:sp>
    </p:spTree>
    <p:extLst>
      <p:ext uri="{BB962C8B-B14F-4D97-AF65-F5344CB8AC3E}">
        <p14:creationId xmlns:p14="http://schemas.microsoft.com/office/powerpoint/2010/main" val="2791680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48275"/>
          </a:xfrm>
        </p:spPr>
        <p:txBody>
          <a:bodyPr/>
          <a:lstStyle/>
          <a:p>
            <a:r>
              <a:rPr lang="en-US" dirty="0"/>
              <a:t>Capable of complete shutoff of all controlled lights</a:t>
            </a:r>
          </a:p>
          <a:p>
            <a:r>
              <a:rPr lang="en-US" dirty="0"/>
              <a:t>Sidelight daylight zones facing different cardinal orientations (within 45 degrees of due north, east, south, west) controlled independently of each other </a:t>
            </a:r>
            <a:endParaRPr lang="en-US" dirty="0" smtClean="0"/>
          </a:p>
          <a:p>
            <a:endParaRPr lang="en-US" dirty="0"/>
          </a:p>
          <a:p>
            <a:pPr marL="0" indent="0">
              <a:buNone/>
            </a:pPr>
            <a:r>
              <a:rPr lang="en-US" b="1" u="sng" dirty="0" smtClean="0"/>
              <a:t>Exception</a:t>
            </a:r>
            <a:r>
              <a:rPr lang="en-US" dirty="0" smtClean="0"/>
              <a:t>:</a:t>
            </a:r>
          </a:p>
          <a:p>
            <a:r>
              <a:rPr lang="en-US" dirty="0" smtClean="0"/>
              <a:t>&lt; 150 watts in each space is permitted to be controlled together with lighting in a daylight zone facing a different cardinal orientation</a:t>
            </a:r>
            <a:endParaRPr lang="en-US" dirty="0"/>
          </a:p>
          <a:p>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Daylight-responsive Controls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 – Cont’d.</a:t>
            </a:r>
            <a:endParaRPr lang="en-US" sz="2000" b="1" i="1" dirty="0"/>
          </a:p>
        </p:txBody>
      </p:sp>
    </p:spTree>
    <p:extLst>
      <p:ext uri="{BB962C8B-B14F-4D97-AF65-F5344CB8AC3E}">
        <p14:creationId xmlns:p14="http://schemas.microsoft.com/office/powerpoint/2010/main" val="1487595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7835"/>
            <a:ext cx="8229600" cy="5409640"/>
          </a:xfrm>
        </p:spPr>
        <p:txBody>
          <a:bodyPr/>
          <a:lstStyle/>
          <a:p>
            <a:pPr marL="0" indent="0">
              <a:buNone/>
            </a:pPr>
            <a:r>
              <a:rPr lang="en-US" dirty="0" smtClean="0"/>
              <a:t>Definition:  floor area adjacent to vertical fenestration which complies with all of the following:</a:t>
            </a:r>
          </a:p>
          <a:p>
            <a:r>
              <a:rPr lang="en-US" dirty="0" smtClean="0"/>
              <a:t>Fenestration located in a wall:</a:t>
            </a:r>
          </a:p>
          <a:p>
            <a:pPr lvl="1"/>
            <a:r>
              <a:rPr lang="en-US" dirty="0" smtClean="0"/>
              <a:t>Daylight zone shall extend laterally to the nearest full-height wall OR</a:t>
            </a:r>
          </a:p>
          <a:p>
            <a:pPr lvl="1"/>
            <a:r>
              <a:rPr lang="en-US" dirty="0" smtClean="0"/>
              <a:t>&lt; 1.0 x height from the floor to the top of the fenestration, and longitudinally from the edge of the fenestration to the nearest full-height wall, or up to 2 ft., whichever is less</a:t>
            </a:r>
          </a:p>
          <a:p>
            <a:r>
              <a:rPr lang="en-US" dirty="0" smtClean="0"/>
              <a:t>Fenestration located in a rooftop monitor:</a:t>
            </a:r>
          </a:p>
          <a:p>
            <a:pPr lvl="1"/>
            <a:r>
              <a:rPr lang="en-US" dirty="0" smtClean="0"/>
              <a:t>Daylight zone shall extend laterally to the nearest obstruction that is (taller) &gt; 0.7 x the ceiling height, or up to 1.0 x the height from the floor to the bottom of the fenestration, whichever is less</a:t>
            </a:r>
          </a:p>
          <a:p>
            <a:pPr marL="0" indent="0">
              <a:buNone/>
            </a:pPr>
            <a:endParaRPr lang="en-US" dirty="0" smtClean="0"/>
          </a:p>
          <a:p>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28" charset="-128"/>
              </a:rPr>
              <a:t>Sidelight Daylight Zone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C405.2.3.2</a:t>
            </a:r>
            <a:endParaRPr lang="en-US" sz="2000" b="1" i="1" dirty="0"/>
          </a:p>
        </p:txBody>
      </p:sp>
    </p:spTree>
    <p:extLst>
      <p:ext uri="{BB962C8B-B14F-4D97-AF65-F5344CB8AC3E}">
        <p14:creationId xmlns:p14="http://schemas.microsoft.com/office/powerpoint/2010/main" val="132757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7129"/>
            <a:ext cx="7485529" cy="5230346"/>
          </a:xfrm>
        </p:spPr>
        <p:txBody>
          <a:bodyPr/>
          <a:lstStyle/>
          <a:p>
            <a:pPr lvl="1"/>
            <a:r>
              <a:rPr lang="en-US" dirty="0"/>
              <a:t>And longitudinally from the edge of the fenestration to the nearest obstruction that is  (taller) &gt; 0.7 x the ceiling </a:t>
            </a:r>
            <a:r>
              <a:rPr lang="en-US" dirty="0" smtClean="0"/>
              <a:t>height,</a:t>
            </a:r>
            <a:r>
              <a:rPr lang="en-US" u="sng" dirty="0" smtClean="0"/>
              <a:t>&lt;</a:t>
            </a:r>
            <a:r>
              <a:rPr lang="en-US" dirty="0" smtClean="0"/>
              <a:t> 0.25 x the height from the floor to the bottom of the fenestration, whichever is less</a:t>
            </a:r>
          </a:p>
          <a:p>
            <a:r>
              <a:rPr lang="en-US" dirty="0" smtClean="0"/>
              <a:t>Area of fenestration </a:t>
            </a:r>
            <a:r>
              <a:rPr lang="en-US" u="sng" dirty="0" smtClean="0"/>
              <a:t>&gt;</a:t>
            </a:r>
            <a:r>
              <a:rPr lang="en-US" dirty="0" smtClean="0"/>
              <a:t> 24 ft</a:t>
            </a:r>
            <a:r>
              <a:rPr lang="en-US" baseline="30000" dirty="0" smtClean="0"/>
              <a:t>2</a:t>
            </a:r>
          </a:p>
          <a:p>
            <a:r>
              <a:rPr lang="en-US" dirty="0" smtClean="0"/>
              <a:t>Distance from fenestration to any building or geological information which would block access to daylight is &gt; than the height from bottom of fenestration to top of building or geologic information</a:t>
            </a:r>
          </a:p>
          <a:p>
            <a:r>
              <a:rPr lang="en-US" dirty="0" smtClean="0"/>
              <a:t>Located in existing buildings, the visible transmittance of fenestration </a:t>
            </a:r>
            <a:r>
              <a:rPr lang="en-US" u="sng" dirty="0" smtClean="0"/>
              <a:t>&gt;</a:t>
            </a:r>
            <a:r>
              <a:rPr lang="en-US" dirty="0" smtClean="0"/>
              <a:t> 0.20</a:t>
            </a:r>
            <a:br>
              <a:rPr lang="en-US" dirty="0" smtClean="0"/>
            </a:br>
            <a:r>
              <a:rPr lang="en-US" dirty="0" smtClean="0"/>
              <a:t> </a:t>
            </a:r>
            <a:endParaRPr lang="en-US" dirty="0"/>
          </a:p>
          <a:p>
            <a:pPr lvl="1"/>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Sidelight Daylight Zone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C405.2.3.2 – Cont’d.</a:t>
            </a:r>
            <a:endParaRPr lang="en-US" sz="2000" b="1" i="1" dirty="0"/>
          </a:p>
        </p:txBody>
      </p:sp>
    </p:spTree>
    <p:extLst>
      <p:ext uri="{BB962C8B-B14F-4D97-AF65-F5344CB8AC3E}">
        <p14:creationId xmlns:p14="http://schemas.microsoft.com/office/powerpoint/2010/main" val="698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0379"/>
            <a:ext cx="8229600" cy="4876800"/>
          </a:xfrm>
        </p:spPr>
        <p:txBody>
          <a:bodyPr>
            <a:normAutofit lnSpcReduction="10000"/>
          </a:bodyPr>
          <a:lstStyle/>
          <a:p>
            <a:pPr marL="0" indent="0">
              <a:buNone/>
            </a:pPr>
            <a:r>
              <a:rPr lang="en-US" dirty="0" smtClean="0"/>
              <a:t>Definition:  the floor area underneath a roof fenestration assembly which complies with all of the following:</a:t>
            </a:r>
          </a:p>
          <a:p>
            <a:r>
              <a:rPr lang="en-US" dirty="0" smtClean="0"/>
              <a:t>Zone shall extend laterally and longitudinally beyond the edge of the roof fenestration assembly to the nearest obstruction that is (taller) &gt; 0.7 x the ceiling height, &gt; 0.7 x the ceiling height, whichever is less</a:t>
            </a:r>
          </a:p>
          <a:p>
            <a:r>
              <a:rPr lang="en-US" dirty="0" smtClean="0"/>
              <a:t>No building or geological information blocks different sunlight from hitting the roof fenestration assembly at the peak solar angle on the summer solstice</a:t>
            </a:r>
          </a:p>
          <a:p>
            <a:r>
              <a:rPr lang="en-US" dirty="0" smtClean="0"/>
              <a:t>Where located in existing buildings, visible transmittance of the roof fenestration assembly and area of the rough opening of the roof fenestration assembly divided by area of daylight zone </a:t>
            </a:r>
            <a:r>
              <a:rPr lang="en-US" u="sng" dirty="0" smtClean="0"/>
              <a:t>&gt;</a:t>
            </a:r>
            <a:r>
              <a:rPr lang="en-US" dirty="0" smtClean="0"/>
              <a:t> 0.008</a:t>
            </a:r>
          </a:p>
          <a:p>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28" charset="-128"/>
              </a:rPr>
              <a:t>Toplight </a:t>
            </a:r>
            <a:r>
              <a:rPr lang="en-US" sz="2400" b="1" dirty="0">
                <a:ea typeface="ＭＳ Ｐゴシック" pitchFamily="28" charset="-128"/>
              </a:rPr>
              <a:t>Daylight Zone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C405.2.3.3</a:t>
            </a:r>
            <a:endParaRPr lang="en-US" sz="2000" b="1" i="1" dirty="0"/>
          </a:p>
        </p:txBody>
      </p:sp>
    </p:spTree>
    <p:extLst>
      <p:ext uri="{BB962C8B-B14F-4D97-AF65-F5344CB8AC3E}">
        <p14:creationId xmlns:p14="http://schemas.microsoft.com/office/powerpoint/2010/main" val="3770941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0" y="1021976"/>
            <a:ext cx="8229600" cy="5248418"/>
          </a:xfrm>
        </p:spPr>
        <p:txBody>
          <a:bodyPr>
            <a:normAutofit lnSpcReduction="10000"/>
          </a:bodyPr>
          <a:lstStyle/>
          <a:p>
            <a:pPr>
              <a:buFont typeface="Wingdings" pitchFamily="2" charset="2"/>
              <a:buChar char="ü"/>
            </a:pPr>
            <a:r>
              <a:rPr lang="en-US" dirty="0" smtClean="0"/>
              <a:t>These types to be controlled by dedicated, independent control </a:t>
            </a:r>
          </a:p>
          <a:p>
            <a:pPr lvl="1"/>
            <a:r>
              <a:rPr lang="en-US" dirty="0" smtClean="0"/>
              <a:t>Display and accent lighting</a:t>
            </a:r>
          </a:p>
          <a:p>
            <a:pPr lvl="1"/>
            <a:r>
              <a:rPr lang="en-US" dirty="0" smtClean="0"/>
              <a:t>Display case lighting</a:t>
            </a:r>
          </a:p>
          <a:p>
            <a:pPr lvl="1"/>
            <a:r>
              <a:rPr lang="en-US" dirty="0" smtClean="0"/>
              <a:t>Hotel and motel sleeping units and guest suites</a:t>
            </a:r>
          </a:p>
          <a:p>
            <a:pPr lvl="2"/>
            <a:r>
              <a:rPr lang="en-US" dirty="0" smtClean="0"/>
              <a:t>Master control device capable of automatically switching off all installed luminaires and switched receptacles within 20 minutes of occupants leaving the room</a:t>
            </a:r>
          </a:p>
          <a:p>
            <a:pPr lvl="2"/>
            <a:r>
              <a:rPr lang="en-US" b="1" u="sng" dirty="0" smtClean="0"/>
              <a:t>Exceptions</a:t>
            </a:r>
            <a:r>
              <a:rPr lang="en-US" dirty="0" smtClean="0"/>
              <a:t>:  lighting and switch receptacles controlled by captive key systems</a:t>
            </a:r>
          </a:p>
          <a:p>
            <a:pPr lvl="1"/>
            <a:r>
              <a:rPr lang="en-US" dirty="0" smtClean="0"/>
              <a:t>Supplemental task lighting, including permanently installed under-shelf or under-cabinet lighting</a:t>
            </a:r>
          </a:p>
          <a:p>
            <a:pPr lvl="2"/>
            <a:r>
              <a:rPr lang="en-US" dirty="0" smtClean="0"/>
              <a:t>Have control device integral to luminaires </a:t>
            </a:r>
            <a:r>
              <a:rPr lang="en-US" b="1" dirty="0" smtClean="0"/>
              <a:t>OR</a:t>
            </a:r>
          </a:p>
          <a:p>
            <a:pPr lvl="2"/>
            <a:r>
              <a:rPr lang="en-US" dirty="0" smtClean="0"/>
              <a:t>Be controlled by readily accessibly, wall-mounted control device</a:t>
            </a:r>
          </a:p>
          <a:p>
            <a:pPr lvl="1"/>
            <a:r>
              <a:rPr lang="en-US" dirty="0" smtClean="0"/>
              <a:t>Nonvisual applications, plant growth and food warming</a:t>
            </a:r>
          </a:p>
          <a:p>
            <a:pPr lvl="1"/>
            <a:r>
              <a:rPr lang="en-US" dirty="0" smtClean="0"/>
              <a:t>Equipment for sale or educational demonstrations</a:t>
            </a:r>
            <a:endParaRPr lang="en-US" dirty="0"/>
          </a:p>
        </p:txBody>
      </p:sp>
      <p:sp>
        <p:nvSpPr>
          <p:cNvPr id="3" name="Title 2"/>
          <p:cNvSpPr>
            <a:spLocks noGrp="1"/>
          </p:cNvSpPr>
          <p:nvPr>
            <p:ph type="title"/>
          </p:nvPr>
        </p:nvSpPr>
        <p:spPr/>
        <p:txBody>
          <a:bodyPr/>
          <a:lstStyle/>
          <a:p>
            <a:r>
              <a:rPr lang="en-US" sz="2400" b="1" dirty="0" smtClean="0">
                <a:ea typeface="ＭＳ Ｐゴシック" pitchFamily="28" charset="-128"/>
              </a:rPr>
              <a:t>Specific Application Controls</a:t>
            </a:r>
            <a:r>
              <a:rPr lang="en-US" dirty="0" smtClean="0"/>
              <a:t/>
            </a:r>
            <a:br>
              <a:rPr lang="en-US" dirty="0" smtClean="0"/>
            </a:br>
            <a:r>
              <a:rPr lang="en-US" sz="2000" b="1" i="1" dirty="0" smtClean="0"/>
              <a:t>Section </a:t>
            </a:r>
            <a:r>
              <a:rPr lang="en-US" sz="2000" b="1" i="1" dirty="0" smtClean="0">
                <a:ea typeface="ＭＳ Ｐゴシック" pitchFamily="28" charset="-128"/>
              </a:rPr>
              <a:t>C405.2.4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4" descr="Meridian"/>
          <p:cNvPicPr>
            <a:picLocks noGrp="1" noChangeAspect="1" noChangeArrowheads="1"/>
          </p:cNvPicPr>
          <p:nvPr>
            <p:ph sz="half" idx="1"/>
          </p:nvPr>
        </p:nvPicPr>
        <p:blipFill>
          <a:blip r:embed="rId3" cstate="print"/>
          <a:stretch>
            <a:fillRect/>
          </a:stretch>
        </p:blipFill>
        <p:spPr>
          <a:xfrm>
            <a:off x="667081" y="1757151"/>
            <a:ext cx="3061793" cy="20605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6628" name="Rectangle 3"/>
          <p:cNvSpPr>
            <a:spLocks noGrp="1" noChangeArrowheads="1"/>
          </p:cNvSpPr>
          <p:nvPr>
            <p:ph sz="half" idx="2"/>
          </p:nvPr>
        </p:nvSpPr>
        <p:spPr>
          <a:xfrm>
            <a:off x="4040372" y="1739529"/>
            <a:ext cx="4922874" cy="4876800"/>
          </a:xfrm>
        </p:spPr>
        <p:txBody>
          <a:bodyPr/>
          <a:lstStyle/>
          <a:p>
            <a:pPr marL="0" indent="0">
              <a:spcBef>
                <a:spcPct val="40000"/>
              </a:spcBef>
              <a:buNone/>
            </a:pPr>
            <a:r>
              <a:rPr lang="en-US" dirty="0" smtClean="0">
                <a:ea typeface="ＭＳ Ｐゴシック" pitchFamily="28" charset="-128"/>
              </a:rPr>
              <a:t>Exit Signs</a:t>
            </a:r>
          </a:p>
          <a:p>
            <a:pPr lvl="1">
              <a:spcBef>
                <a:spcPct val="40000"/>
              </a:spcBef>
              <a:buFont typeface="Wingdings" pitchFamily="2" charset="2"/>
              <a:buChar char="ü"/>
            </a:pPr>
            <a:r>
              <a:rPr lang="en-US" dirty="0" smtClean="0">
                <a:ea typeface="ＭＳ Ｐゴシック" pitchFamily="28" charset="-128"/>
              </a:rPr>
              <a:t>Internally illuminated exit signs shall not exceed 5 watts per side</a:t>
            </a:r>
          </a:p>
          <a:p>
            <a:pPr lvl="1">
              <a:buFontTx/>
              <a:buNone/>
            </a:pPr>
            <a:endParaRPr lang="en-US" i="1" dirty="0" smtClean="0">
              <a:ea typeface="ＭＳ Ｐゴシック" pitchFamily="28" charset="-128"/>
            </a:endParaRPr>
          </a:p>
        </p:txBody>
      </p:sp>
      <p:sp>
        <p:nvSpPr>
          <p:cNvPr id="26627" name="Rectangle 2"/>
          <p:cNvSpPr>
            <a:spLocks noGrp="1" noChangeArrowheads="1"/>
          </p:cNvSpPr>
          <p:nvPr>
            <p:ph type="title"/>
          </p:nvPr>
        </p:nvSpPr>
        <p:spPr>
          <a:xfrm>
            <a:off x="489098" y="0"/>
            <a:ext cx="5352902" cy="921004"/>
          </a:xfrm>
        </p:spPr>
        <p:txBody>
          <a:bodyPr/>
          <a:lstStyle/>
          <a:p>
            <a:r>
              <a:rPr lang="en-US" sz="2400" b="1" dirty="0" smtClean="0">
                <a:ea typeface="ＭＳ Ｐゴシック" pitchFamily="28" charset="-128"/>
              </a:rPr>
              <a:t>Exit Signs </a:t>
            </a:r>
            <a:r>
              <a:rPr lang="en-US" i="1" dirty="0">
                <a:ea typeface="ＭＳ Ｐゴシック" pitchFamily="28" charset="-128"/>
              </a:rPr>
              <a:t/>
            </a:r>
            <a:br>
              <a:rPr lang="en-US" i="1" dirty="0">
                <a:ea typeface="ＭＳ Ｐゴシック" pitchFamily="28" charset="-128"/>
              </a:rPr>
            </a:br>
            <a:r>
              <a:rPr lang="en-US" sz="2000" b="1" i="1" dirty="0" smtClean="0">
                <a:ea typeface="ＭＳ Ｐゴシック" pitchFamily="28" charset="-128"/>
              </a:rPr>
              <a:t>Section C405.3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57200" y="1093694"/>
            <a:ext cx="8229600" cy="5073536"/>
          </a:xfrm>
          <a:noFill/>
        </p:spPr>
        <p:txBody>
          <a:bodyPr>
            <a:normAutofit fontScale="92500" lnSpcReduction="10000"/>
          </a:bodyPr>
          <a:lstStyle/>
          <a:p>
            <a:pPr marL="0" indent="0">
              <a:buNone/>
            </a:pPr>
            <a:r>
              <a:rPr lang="en-US" dirty="0" smtClean="0">
                <a:ea typeface="ＭＳ Ｐゴシック" pitchFamily="28" charset="-128"/>
              </a:rPr>
              <a:t>Where power is supplied through the energy service to the building, all exterior lighting to comply with Section C405.5.1</a:t>
            </a:r>
          </a:p>
          <a:p>
            <a:pPr marL="0" indent="0">
              <a:buNone/>
            </a:pPr>
            <a:r>
              <a:rPr lang="en-US" b="1" u="sng" dirty="0" smtClean="0">
                <a:ea typeface="ＭＳ Ｐゴシック" pitchFamily="28" charset="-128"/>
              </a:rPr>
              <a:t>Exception</a:t>
            </a:r>
            <a:r>
              <a:rPr lang="en-US" dirty="0" smtClean="0">
                <a:ea typeface="ＭＳ Ｐゴシック" pitchFamily="28" charset="-128"/>
              </a:rPr>
              <a:t>:  approved because historical, safety, signage or emergency considerations</a:t>
            </a:r>
          </a:p>
          <a:p>
            <a:pPr marL="0" indent="0">
              <a:buNone/>
            </a:pPr>
            <a:endParaRPr lang="en-US" dirty="0" smtClean="0">
              <a:ea typeface="ＭＳ Ｐゴシック" pitchFamily="28" charset="-128"/>
            </a:endParaRPr>
          </a:p>
          <a:p>
            <a:pPr marL="0" indent="0">
              <a:buNone/>
            </a:pPr>
            <a:r>
              <a:rPr lang="en-US" dirty="0" smtClean="0">
                <a:ea typeface="ＭＳ Ｐゴシック" pitchFamily="28" charset="-128"/>
              </a:rPr>
              <a:t>Connected Exterior Lighting Power must not exceed Exterior Lighting Power Allowance except where approved because of historical, safety, signage or emergency considerations:</a:t>
            </a:r>
          </a:p>
          <a:p>
            <a:pPr marL="914400" lvl="1" indent="-457200">
              <a:buFontTx/>
              <a:buAutoNum type="arabicPeriod"/>
            </a:pPr>
            <a:r>
              <a:rPr lang="en-US" dirty="0" smtClean="0">
                <a:ea typeface="ＭＳ Ｐゴシック" pitchFamily="28" charset="-128"/>
              </a:rPr>
              <a:t>Calculate exterior lighting power allowance </a:t>
            </a:r>
          </a:p>
          <a:p>
            <a:pPr marL="1371600" lvl="2" indent="-457200"/>
            <a:r>
              <a:rPr lang="en-US" dirty="0" smtClean="0">
                <a:ea typeface="ＭＳ Ｐゴシック" pitchFamily="28" charset="-128"/>
              </a:rPr>
              <a:t>Lighting power densities by exterior function and by applicable lighting zone</a:t>
            </a:r>
          </a:p>
          <a:p>
            <a:pPr marL="914400" lvl="1" indent="-457200">
              <a:buFontTx/>
              <a:buAutoNum type="arabicPeriod"/>
            </a:pPr>
            <a:r>
              <a:rPr lang="en-US" dirty="0" smtClean="0">
                <a:ea typeface="ＭＳ Ｐゴシック" pitchFamily="28" charset="-128"/>
              </a:rPr>
              <a:t>Calculate proposed connected lighting power</a:t>
            </a:r>
          </a:p>
          <a:p>
            <a:pPr marL="1371600" lvl="2" indent="-457200"/>
            <a:r>
              <a:rPr lang="en-US" dirty="0" smtClean="0">
                <a:ea typeface="ＭＳ Ｐゴシック" pitchFamily="28" charset="-128"/>
              </a:rPr>
              <a:t>Wattage calculation “rules”</a:t>
            </a:r>
          </a:p>
          <a:p>
            <a:pPr marL="1371600" lvl="2" indent="-457200"/>
            <a:r>
              <a:rPr lang="en-US" dirty="0" smtClean="0">
                <a:ea typeface="ＭＳ Ｐゴシック" pitchFamily="28" charset="-128"/>
              </a:rPr>
              <a:t>Exempted lighting</a:t>
            </a:r>
          </a:p>
          <a:p>
            <a:pPr marL="914400" lvl="1" indent="-457200">
              <a:buFontTx/>
              <a:buAutoNum type="arabicPeriod"/>
            </a:pPr>
            <a:r>
              <a:rPr lang="en-US" dirty="0" smtClean="0">
                <a:ea typeface="ＭＳ Ｐゴシック" pitchFamily="28" charset="-128"/>
              </a:rPr>
              <a:t>Compare values: proposed wattage must be less than or equal to allowed wattage</a:t>
            </a:r>
          </a:p>
        </p:txBody>
      </p:sp>
      <p:sp>
        <p:nvSpPr>
          <p:cNvPr id="40963" name="Rectangle 2"/>
          <p:cNvSpPr>
            <a:spLocks noGrp="1" noChangeArrowheads="1"/>
          </p:cNvSpPr>
          <p:nvPr>
            <p:ph type="title"/>
          </p:nvPr>
        </p:nvSpPr>
        <p:spPr>
          <a:xfrm>
            <a:off x="219075" y="1"/>
            <a:ext cx="5805207" cy="921004"/>
          </a:xfrm>
        </p:spPr>
        <p:txBody>
          <a:bodyPr>
            <a:normAutofit fontScale="90000"/>
          </a:bodyPr>
          <a:lstStyle/>
          <a:p>
            <a:r>
              <a:rPr lang="en-US" sz="2700" b="1" dirty="0" smtClean="0">
                <a:ea typeface="ＭＳ Ｐゴシック" pitchFamily="28" charset="-128"/>
              </a:rPr>
              <a:t>Exterior Lighting and Building Lighting </a:t>
            </a:r>
            <a:r>
              <a:rPr lang="en-US" sz="2400" b="1" dirty="0" smtClean="0">
                <a:ea typeface="ＭＳ Ｐゴシック" pitchFamily="28" charset="-128"/>
              </a:rPr>
              <a:t>Power </a:t>
            </a:r>
            <a:br>
              <a:rPr lang="en-US" sz="2400" b="1" dirty="0" smtClean="0">
                <a:ea typeface="ＭＳ Ｐゴシック" pitchFamily="28" charset="-128"/>
              </a:rPr>
            </a:br>
            <a:r>
              <a:rPr lang="en-US" sz="2200" b="1" i="1" dirty="0" smtClean="0">
                <a:ea typeface="ＭＳ Ｐゴシック" pitchFamily="28" charset="-128"/>
              </a:rPr>
              <a:t>Sections C405.5 – Mandatory, C405.5.1</a:t>
            </a:r>
          </a:p>
        </p:txBody>
      </p:sp>
    </p:spTree>
    <p:extLst>
      <p:ext uri="{BB962C8B-B14F-4D97-AF65-F5344CB8AC3E}">
        <p14:creationId xmlns:p14="http://schemas.microsoft.com/office/powerpoint/2010/main" val="71437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379540" y="1282045"/>
            <a:ext cx="8307260" cy="4876800"/>
          </a:xfrm>
        </p:spPr>
        <p:txBody>
          <a:bodyPr>
            <a:normAutofit fontScale="85000" lnSpcReduction="10000"/>
          </a:bodyPr>
          <a:lstStyle/>
          <a:p>
            <a:pPr>
              <a:lnSpc>
                <a:spcPct val="110000"/>
              </a:lnSpc>
              <a:buFont typeface="Wingdings" pitchFamily="2" charset="2"/>
              <a:buChar char="ü"/>
            </a:pPr>
            <a:r>
              <a:rPr lang="en-US" sz="2000" dirty="0" smtClean="0">
                <a:ea typeface="ＭＳ Ｐゴシック" pitchFamily="28" charset="-128"/>
              </a:rPr>
              <a:t>Original Installed Lighting System in a New Building, Addition, or Tenant Build-out</a:t>
            </a:r>
          </a:p>
          <a:p>
            <a:pPr>
              <a:lnSpc>
                <a:spcPct val="110000"/>
              </a:lnSpc>
              <a:buFont typeface="Wingdings" pitchFamily="2" charset="2"/>
              <a:buChar char="ü"/>
            </a:pPr>
            <a:r>
              <a:rPr lang="en-US" sz="2000" dirty="0" smtClean="0">
                <a:ea typeface="ＭＳ Ｐゴシック" pitchFamily="28" charset="-128"/>
              </a:rPr>
              <a:t>Existing Lighting System that is Altered</a:t>
            </a:r>
          </a:p>
          <a:p>
            <a:pPr>
              <a:lnSpc>
                <a:spcPct val="110000"/>
              </a:lnSpc>
              <a:buFont typeface="Wingdings" pitchFamily="2" charset="2"/>
              <a:buChar char="ü"/>
            </a:pPr>
            <a:r>
              <a:rPr lang="en-US" sz="2000" dirty="0" smtClean="0">
                <a:ea typeface="ＭＳ Ｐゴシック" pitchFamily="28" charset="-128"/>
              </a:rPr>
              <a:t>Change in Occupancy that Increases Energy</a:t>
            </a:r>
          </a:p>
          <a:p>
            <a:pPr>
              <a:lnSpc>
                <a:spcPct val="110000"/>
              </a:lnSpc>
              <a:buFont typeface="Wingdings" pitchFamily="2" charset="2"/>
              <a:buChar char="ü"/>
            </a:pPr>
            <a:r>
              <a:rPr lang="en-US" sz="2000" dirty="0" smtClean="0">
                <a:ea typeface="ＭＳ Ｐゴシック" pitchFamily="28" charset="-128"/>
              </a:rPr>
              <a:t>Change in Occupancy that requires less LPD as shown in the LPD tables</a:t>
            </a:r>
          </a:p>
          <a:p>
            <a:pPr>
              <a:buFontTx/>
              <a:buNone/>
            </a:pPr>
            <a:endParaRPr lang="en-US" sz="900" dirty="0" smtClean="0">
              <a:ea typeface="ＭＳ Ｐゴシック" pitchFamily="28" charset="-128"/>
            </a:endParaRPr>
          </a:p>
          <a:p>
            <a:pPr>
              <a:buFontTx/>
              <a:buNone/>
            </a:pPr>
            <a:endParaRPr lang="en-US" sz="100" dirty="0" smtClean="0">
              <a:ea typeface="ＭＳ Ｐゴシック" pitchFamily="28" charset="-128"/>
            </a:endParaRPr>
          </a:p>
          <a:p>
            <a:pPr>
              <a:buFontTx/>
              <a:buNone/>
            </a:pPr>
            <a:r>
              <a:rPr lang="en-US" sz="2000" u="sng" dirty="0" smtClean="0">
                <a:ea typeface="ＭＳ Ｐゴシック" pitchFamily="28" charset="-128"/>
              </a:rPr>
              <a:t>Exceptions</a:t>
            </a:r>
            <a:r>
              <a:rPr lang="en-US" sz="2000" dirty="0" smtClean="0">
                <a:ea typeface="ＭＳ Ｐゴシック" pitchFamily="28" charset="-128"/>
              </a:rPr>
              <a:t>:</a:t>
            </a:r>
          </a:p>
          <a:p>
            <a:pPr lvl="1"/>
            <a:r>
              <a:rPr lang="en-US" dirty="0" smtClean="0">
                <a:ea typeface="ＭＳ Ｐゴシック" pitchFamily="28" charset="-128"/>
              </a:rPr>
              <a:t>Historic buildings</a:t>
            </a:r>
          </a:p>
          <a:p>
            <a:pPr lvl="2"/>
            <a:r>
              <a:rPr lang="en-US" sz="2000" dirty="0" smtClean="0">
                <a:ea typeface="ＭＳ Ｐゴシック" pitchFamily="28" charset="-128"/>
              </a:rPr>
              <a:t>State or National listing</a:t>
            </a:r>
          </a:p>
          <a:p>
            <a:pPr lvl="2"/>
            <a:r>
              <a:rPr lang="en-US" sz="2000" dirty="0" smtClean="0">
                <a:ea typeface="ＭＳ Ｐゴシック" pitchFamily="28" charset="-128"/>
              </a:rPr>
              <a:t>Eligible to be listed</a:t>
            </a:r>
          </a:p>
          <a:p>
            <a:pPr lvl="1"/>
            <a:r>
              <a:rPr lang="en-US" dirty="0" smtClean="0">
                <a:ea typeface="ＭＳ Ｐゴシック" pitchFamily="28" charset="-128"/>
                <a:cs typeface="Arial" charset="0"/>
              </a:rPr>
              <a:t>Alterations where less than 10% of the luminaires in a space are replaced and installed interior power lighting is not increased</a:t>
            </a:r>
          </a:p>
          <a:p>
            <a:pPr lvl="1"/>
            <a:r>
              <a:rPr lang="en-US" dirty="0" smtClean="0">
                <a:ea typeface="ＭＳ Ｐゴシック" pitchFamily="28" charset="-128"/>
                <a:cs typeface="Arial" charset="0"/>
              </a:rPr>
              <a:t>Lighting within dwelling units</a:t>
            </a:r>
          </a:p>
          <a:p>
            <a:pPr lvl="2"/>
            <a:r>
              <a:rPr lang="en-US" sz="2000" dirty="0" smtClean="0">
                <a:ea typeface="ＭＳ Ｐゴシック" pitchFamily="28" charset="-128"/>
              </a:rPr>
              <a:t>Where ≥ 75% of permanently installed fixtures (except low-voltage) are fitted for and include high-efficacy lamps</a:t>
            </a:r>
          </a:p>
          <a:p>
            <a:pPr lvl="1"/>
            <a:r>
              <a:rPr lang="en-US" dirty="0" smtClean="0">
                <a:ea typeface="ＭＳ Ｐゴシック" pitchFamily="28" charset="-128"/>
              </a:rPr>
              <a:t>Walk-in coolers, walk-in freezers, refrigerated warehouse coolers, and refrigerated warehouse freezers comply with C403.2.15 or C403.2.16</a:t>
            </a:r>
          </a:p>
          <a:p>
            <a:pPr>
              <a:lnSpc>
                <a:spcPct val="90000"/>
              </a:lnSpc>
            </a:pPr>
            <a:endParaRPr lang="en-US" sz="2000" dirty="0" smtClean="0">
              <a:ea typeface="ＭＳ Ｐゴシック" pitchFamily="28" charset="-128"/>
              <a:cs typeface="Arial" charset="0"/>
            </a:endParaRPr>
          </a:p>
        </p:txBody>
      </p:sp>
      <p:sp>
        <p:nvSpPr>
          <p:cNvPr id="9219" name="Rectangle 2"/>
          <p:cNvSpPr>
            <a:spLocks noGrp="1" noChangeArrowheads="1"/>
          </p:cNvSpPr>
          <p:nvPr>
            <p:ph type="title"/>
          </p:nvPr>
        </p:nvSpPr>
        <p:spPr>
          <a:xfrm>
            <a:off x="379539" y="0"/>
            <a:ext cx="5688751" cy="921004"/>
          </a:xfrm>
        </p:spPr>
        <p:txBody>
          <a:bodyPr>
            <a:normAutofit/>
          </a:bodyPr>
          <a:lstStyle/>
          <a:p>
            <a:pPr>
              <a:lnSpc>
                <a:spcPct val="80000"/>
              </a:lnSpc>
            </a:pPr>
            <a:r>
              <a:rPr lang="en-US" sz="2400" b="1" dirty="0" smtClean="0">
                <a:ea typeface="ＭＳ Ｐゴシック" pitchFamily="28" charset="-128"/>
              </a:rPr>
              <a:t>When do the Lighting and Power Requirements Apply?</a:t>
            </a:r>
          </a:p>
        </p:txBody>
      </p:sp>
    </p:spTree>
    <p:extLst>
      <p:ext uri="{BB962C8B-B14F-4D97-AF65-F5344CB8AC3E}">
        <p14:creationId xmlns:p14="http://schemas.microsoft.com/office/powerpoint/2010/main" val="4107211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a:xfrm>
            <a:off x="552892" y="1233377"/>
            <a:ext cx="8399721" cy="5029378"/>
          </a:xfrm>
        </p:spPr>
        <p:txBody>
          <a:bodyPr>
            <a:normAutofit lnSpcReduction="10000"/>
          </a:bodyPr>
          <a:lstStyle/>
          <a:p>
            <a:pPr marL="0" indent="0">
              <a:buNone/>
            </a:pPr>
            <a:r>
              <a:rPr lang="en-US" sz="2400" dirty="0" smtClean="0">
                <a:ea typeface="ＭＳ Ｐゴシック" pitchFamily="28" charset="-128"/>
              </a:rPr>
              <a:t>The following lighting does not need to be included in the proposed lighting calculation:</a:t>
            </a:r>
          </a:p>
          <a:p>
            <a:pPr marL="403225" indent="-282575"/>
            <a:r>
              <a:rPr lang="en-US" sz="1800" dirty="0" smtClean="0">
                <a:ea typeface="ＭＳ Ｐゴシック" pitchFamily="28" charset="-128"/>
              </a:rPr>
              <a:t>Specialized signal, directional, and marker lighting associated with transportation</a:t>
            </a:r>
          </a:p>
          <a:p>
            <a:pPr marL="403225" indent="-282575"/>
            <a:r>
              <a:rPr lang="en-US" sz="1800" dirty="0" smtClean="0">
                <a:ea typeface="ＭＳ Ｐゴシック" pitchFamily="28" charset="-128"/>
              </a:rPr>
              <a:t>Advertising signage or directional signage</a:t>
            </a:r>
          </a:p>
          <a:p>
            <a:pPr marL="403225" indent="-282575"/>
            <a:r>
              <a:rPr lang="en-US" sz="1800" dirty="0" smtClean="0">
                <a:ea typeface="ＭＳ Ｐゴシック" pitchFamily="28" charset="-128"/>
              </a:rPr>
              <a:t>Lighting integral to </a:t>
            </a:r>
            <a:r>
              <a:rPr lang="en-US" sz="1800" i="1" dirty="0" smtClean="0">
                <a:ea typeface="ＭＳ Ｐゴシック" pitchFamily="28" charset="-128"/>
              </a:rPr>
              <a:t>equipment </a:t>
            </a:r>
            <a:r>
              <a:rPr lang="en-US" sz="1800" dirty="0" smtClean="0">
                <a:ea typeface="ＭＳ Ｐゴシック" pitchFamily="28" charset="-128"/>
              </a:rPr>
              <a:t>or instrumentation and installed by its </a:t>
            </a:r>
            <a:r>
              <a:rPr lang="en-US" sz="1800" i="1" dirty="0" smtClean="0">
                <a:ea typeface="ＭＳ Ｐゴシック" pitchFamily="28" charset="-128"/>
              </a:rPr>
              <a:t>manufacturer</a:t>
            </a:r>
            <a:endParaRPr lang="en-US" sz="1800" dirty="0" smtClean="0">
              <a:ea typeface="ＭＳ Ｐゴシック" pitchFamily="28" charset="-128"/>
            </a:endParaRPr>
          </a:p>
          <a:p>
            <a:pPr marL="403225" indent="-282575"/>
            <a:r>
              <a:rPr lang="en-US" sz="1800" dirty="0" smtClean="0">
                <a:ea typeface="ＭＳ Ｐゴシック" pitchFamily="28" charset="-128"/>
              </a:rPr>
              <a:t>Lighting for theatrical purposes, including performance, stage, film production, and video production</a:t>
            </a:r>
          </a:p>
          <a:p>
            <a:pPr marL="403225" indent="-282575"/>
            <a:r>
              <a:rPr lang="en-US" sz="1800" dirty="0" smtClean="0">
                <a:ea typeface="ＭＳ Ｐゴシック" pitchFamily="28" charset="-128"/>
              </a:rPr>
              <a:t>Lighting for athletic playing areas</a:t>
            </a:r>
          </a:p>
          <a:p>
            <a:pPr marL="403225" indent="-282575"/>
            <a:r>
              <a:rPr lang="en-US" sz="1800" dirty="0" smtClean="0">
                <a:ea typeface="ＭＳ Ｐゴシック" pitchFamily="28" charset="-128"/>
              </a:rPr>
              <a:t>Temporary lighting</a:t>
            </a:r>
          </a:p>
          <a:p>
            <a:pPr marL="403225" indent="-282575"/>
            <a:r>
              <a:rPr lang="en-US" sz="1800" dirty="0" smtClean="0">
                <a:ea typeface="ＭＳ Ｐゴシック" pitchFamily="28" charset="-128"/>
              </a:rPr>
              <a:t>Lighting for industrial production, material handling, transportation sites, and associated storage areas</a:t>
            </a:r>
          </a:p>
          <a:p>
            <a:pPr marL="403225" indent="-282575"/>
            <a:r>
              <a:rPr lang="en-US" sz="1800" dirty="0" smtClean="0">
                <a:ea typeface="ＭＳ Ｐゴシック" pitchFamily="28" charset="-128"/>
              </a:rPr>
              <a:t>Theme elements in theme/amusement parks</a:t>
            </a:r>
          </a:p>
          <a:p>
            <a:pPr marL="403225" indent="-282575"/>
            <a:r>
              <a:rPr lang="en-US" sz="1800" dirty="0" smtClean="0">
                <a:ea typeface="ＭＳ Ｐゴシック" pitchFamily="28" charset="-128"/>
              </a:rPr>
              <a:t>Lighting used to highlight features of public monuments and registered </a:t>
            </a:r>
            <a:r>
              <a:rPr lang="en-US" sz="1800" i="1" dirty="0" smtClean="0">
                <a:ea typeface="ＭＳ Ｐゴシック" pitchFamily="28" charset="-128"/>
              </a:rPr>
              <a:t>historic </a:t>
            </a:r>
            <a:r>
              <a:rPr lang="en-US" sz="1800" dirty="0" smtClean="0">
                <a:ea typeface="ＭＳ Ｐゴシック" pitchFamily="28" charset="-128"/>
              </a:rPr>
              <a:t>landmark structures or </a:t>
            </a:r>
            <a:r>
              <a:rPr lang="en-US" sz="1800" i="1" dirty="0" smtClean="0">
                <a:ea typeface="ＭＳ Ｐゴシック" pitchFamily="28" charset="-128"/>
              </a:rPr>
              <a:t>buildings</a:t>
            </a:r>
            <a:endParaRPr lang="en-US" sz="1800" dirty="0" smtClean="0">
              <a:ea typeface="ＭＳ Ｐゴシック" pitchFamily="28" charset="-128"/>
            </a:endParaRPr>
          </a:p>
        </p:txBody>
      </p:sp>
      <p:sp>
        <p:nvSpPr>
          <p:cNvPr id="49155" name="Rectangle 2"/>
          <p:cNvSpPr>
            <a:spLocks noGrp="1" noChangeArrowheads="1"/>
          </p:cNvSpPr>
          <p:nvPr>
            <p:ph type="title"/>
          </p:nvPr>
        </p:nvSpPr>
        <p:spPr>
          <a:xfrm>
            <a:off x="379540" y="0"/>
            <a:ext cx="5723548" cy="921004"/>
          </a:xfrm>
        </p:spPr>
        <p:txBody>
          <a:bodyPr>
            <a:normAutofit fontScale="90000"/>
          </a:bodyPr>
          <a:lstStyle/>
          <a:p>
            <a:pPr>
              <a:lnSpc>
                <a:spcPct val="80000"/>
              </a:lnSpc>
            </a:pPr>
            <a:r>
              <a:rPr lang="en-US" sz="2700" b="1" dirty="0" smtClean="0">
                <a:ea typeface="ＭＳ Ｐゴシック" pitchFamily="28" charset="-128"/>
              </a:rPr>
              <a:t>Exemptions from Exterior Calculation</a:t>
            </a:r>
            <a:r>
              <a:rPr lang="en-US" sz="2700" b="1" i="1" dirty="0" smtClean="0">
                <a:ea typeface="ＭＳ Ｐゴシック" pitchFamily="28" charset="-128"/>
              </a:rPr>
              <a:t> </a:t>
            </a:r>
            <a:r>
              <a:rPr lang="en-US" sz="2800" i="1" dirty="0" smtClean="0">
                <a:ea typeface="ＭＳ Ｐゴシック" pitchFamily="28" charset="-128"/>
              </a:rPr>
              <a:t/>
            </a:r>
            <a:br>
              <a:rPr lang="en-US" sz="2800" i="1" dirty="0" smtClean="0">
                <a:ea typeface="ＭＳ Ｐゴシック" pitchFamily="28" charset="-128"/>
              </a:rPr>
            </a:br>
            <a:r>
              <a:rPr lang="en-US" sz="2200" b="1" i="1" dirty="0" smtClean="0">
                <a:ea typeface="ＭＳ Ｐゴシック" pitchFamily="28" charset="-128"/>
              </a:rPr>
              <a:t>Section C405.5.1</a:t>
            </a:r>
          </a:p>
        </p:txBody>
      </p:sp>
    </p:spTree>
    <p:extLst>
      <p:ext uri="{BB962C8B-B14F-4D97-AF65-F5344CB8AC3E}">
        <p14:creationId xmlns:p14="http://schemas.microsoft.com/office/powerpoint/2010/main" val="3718543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4" descr="Building Entrance Canopy 1"/>
          <p:cNvPicPr>
            <a:picLocks noGrp="1" noChangeAspect="1" noChangeArrowheads="1"/>
          </p:cNvPicPr>
          <p:nvPr>
            <p:ph sz="half" idx="1"/>
          </p:nvPr>
        </p:nvPicPr>
        <p:blipFill>
          <a:blip r:embed="rId3" cstate="print"/>
          <a:stretch>
            <a:fillRect/>
          </a:stretch>
        </p:blipFill>
        <p:spPr>
          <a:xfrm>
            <a:off x="922740" y="3582949"/>
            <a:ext cx="3124200" cy="202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88" name="Rectangle 3"/>
          <p:cNvSpPr>
            <a:spLocks noGrp="1" noChangeArrowheads="1"/>
          </p:cNvSpPr>
          <p:nvPr>
            <p:ph sz="half" idx="2"/>
          </p:nvPr>
        </p:nvSpPr>
        <p:spPr>
          <a:xfrm>
            <a:off x="4259591" y="1274452"/>
            <a:ext cx="4639860" cy="5231687"/>
          </a:xfrm>
        </p:spPr>
        <p:txBody>
          <a:bodyPr>
            <a:normAutofit lnSpcReduction="10000"/>
          </a:bodyPr>
          <a:lstStyle/>
          <a:p>
            <a:pPr marL="0" indent="0">
              <a:lnSpc>
                <a:spcPct val="90000"/>
              </a:lnSpc>
              <a:buNone/>
            </a:pPr>
            <a:r>
              <a:rPr lang="en-US" sz="2400" dirty="0" smtClean="0">
                <a:ea typeface="ＭＳ Ｐゴシック" pitchFamily="28" charset="-128"/>
              </a:rPr>
              <a:t>What areas are covered under exterior lighting allowances?</a:t>
            </a:r>
          </a:p>
          <a:p>
            <a:pPr lvl="1">
              <a:lnSpc>
                <a:spcPct val="90000"/>
              </a:lnSpc>
              <a:buFont typeface="Wingdings" pitchFamily="2" charset="2"/>
              <a:buChar char="ü"/>
            </a:pPr>
            <a:r>
              <a:rPr lang="en-US" sz="2200" b="1" dirty="0" smtClean="0">
                <a:ea typeface="ＭＳ Ｐゴシック" pitchFamily="28" charset="-128"/>
              </a:rPr>
              <a:t>Tradable surfaces</a:t>
            </a:r>
          </a:p>
          <a:p>
            <a:pPr lvl="1">
              <a:lnSpc>
                <a:spcPct val="90000"/>
              </a:lnSpc>
              <a:buFontTx/>
              <a:buNone/>
            </a:pPr>
            <a:r>
              <a:rPr lang="en-US" sz="2200" dirty="0" smtClean="0">
                <a:ea typeface="ＭＳ Ｐゴシック" pitchFamily="28" charset="-128"/>
              </a:rPr>
              <a:t>	</a:t>
            </a:r>
            <a:r>
              <a:rPr lang="en-US" sz="2000" dirty="0" smtClean="0">
                <a:ea typeface="ＭＳ Ｐゴシック" pitchFamily="28" charset="-128"/>
              </a:rPr>
              <a:t>Common exterior lighted needs that can be traded for other needs</a:t>
            </a:r>
          </a:p>
          <a:p>
            <a:pPr lvl="2">
              <a:lnSpc>
                <a:spcPct val="90000"/>
              </a:lnSpc>
            </a:pPr>
            <a:r>
              <a:rPr lang="en-US" sz="1800" dirty="0" smtClean="0">
                <a:ea typeface="ＭＳ Ｐゴシック" pitchFamily="28" charset="-128"/>
              </a:rPr>
              <a:t>For example, wattage allowed for parking lot lighting can be “traded” and used for canopy lighting</a:t>
            </a:r>
          </a:p>
          <a:p>
            <a:pPr lvl="1">
              <a:lnSpc>
                <a:spcPct val="90000"/>
              </a:lnSpc>
              <a:buFontTx/>
              <a:buNone/>
            </a:pPr>
            <a:endParaRPr lang="en-US" sz="2000" dirty="0" smtClean="0">
              <a:ea typeface="ＭＳ Ｐゴシック" pitchFamily="28" charset="-128"/>
            </a:endParaRPr>
          </a:p>
          <a:p>
            <a:pPr lvl="1">
              <a:lnSpc>
                <a:spcPct val="90000"/>
              </a:lnSpc>
              <a:buFont typeface="Wingdings" pitchFamily="2" charset="2"/>
              <a:buChar char="ü"/>
            </a:pPr>
            <a:r>
              <a:rPr lang="en-US" sz="2200" b="1" dirty="0" smtClean="0">
                <a:ea typeface="ＭＳ Ｐゴシック" pitchFamily="28" charset="-128"/>
              </a:rPr>
              <a:t>Nontradable surfaces</a:t>
            </a:r>
            <a:r>
              <a:rPr lang="en-US" sz="2200" dirty="0" smtClean="0">
                <a:ea typeface="ＭＳ Ｐゴシック" pitchFamily="28" charset="-128"/>
              </a:rPr>
              <a:t>	</a:t>
            </a:r>
          </a:p>
          <a:p>
            <a:pPr lvl="1">
              <a:lnSpc>
                <a:spcPct val="90000"/>
              </a:lnSpc>
              <a:buFontTx/>
              <a:buNone/>
            </a:pPr>
            <a:r>
              <a:rPr lang="en-US" sz="2200" dirty="0" smtClean="0">
                <a:ea typeface="ＭＳ Ｐゴシック" pitchFamily="28" charset="-128"/>
              </a:rPr>
              <a:t>	</a:t>
            </a:r>
            <a:r>
              <a:rPr lang="en-US" sz="2000" dirty="0" smtClean="0">
                <a:ea typeface="ＭＳ Ｐゴシック" pitchFamily="28" charset="-128"/>
              </a:rPr>
              <a:t>Less common exterior lighted needs that </a:t>
            </a:r>
            <a:r>
              <a:rPr lang="en-US" sz="2000" b="1" u="sng" dirty="0" smtClean="0">
                <a:solidFill>
                  <a:schemeClr val="accent1"/>
                </a:solidFill>
                <a:ea typeface="ＭＳ Ｐゴシック" pitchFamily="28" charset="-128"/>
              </a:rPr>
              <a:t>cannot</a:t>
            </a:r>
            <a:r>
              <a:rPr lang="en-US" sz="2000" dirty="0" smtClean="0">
                <a:ea typeface="ＭＳ Ｐゴシック" pitchFamily="28" charset="-128"/>
              </a:rPr>
              <a:t> be traded for other needs</a:t>
            </a:r>
          </a:p>
          <a:p>
            <a:pPr lvl="2">
              <a:lnSpc>
                <a:spcPct val="90000"/>
              </a:lnSpc>
            </a:pPr>
            <a:r>
              <a:rPr lang="en-US" sz="1800" dirty="0" smtClean="0">
                <a:ea typeface="ＭＳ Ｐゴシック" pitchFamily="28" charset="-128"/>
              </a:rPr>
              <a:t>These applications have more specific security or task </a:t>
            </a:r>
            <a:r>
              <a:rPr lang="en-US" sz="1800" dirty="0" err="1" smtClean="0">
                <a:ea typeface="ＭＳ Ｐゴシック" pitchFamily="28" charset="-128"/>
              </a:rPr>
              <a:t>illuminance</a:t>
            </a:r>
            <a:r>
              <a:rPr lang="en-US" sz="1800" dirty="0" smtClean="0">
                <a:ea typeface="ＭＳ Ｐゴシック" pitchFamily="28" charset="-128"/>
              </a:rPr>
              <a:t> needs</a:t>
            </a:r>
          </a:p>
        </p:txBody>
      </p:sp>
      <p:sp>
        <p:nvSpPr>
          <p:cNvPr id="41987" name="Rectangle 2"/>
          <p:cNvSpPr>
            <a:spLocks noGrp="1" noChangeArrowheads="1"/>
          </p:cNvSpPr>
          <p:nvPr>
            <p:ph type="title"/>
          </p:nvPr>
        </p:nvSpPr>
        <p:spPr>
          <a:xfrm>
            <a:off x="379540" y="0"/>
            <a:ext cx="5462460" cy="921004"/>
          </a:xfrm>
        </p:spPr>
        <p:txBody>
          <a:bodyPr/>
          <a:lstStyle/>
          <a:p>
            <a:r>
              <a:rPr lang="en-US" sz="2400" b="1" dirty="0" smtClean="0">
                <a:ea typeface="ＭＳ Ｐゴシック" pitchFamily="28" charset="-128"/>
              </a:rPr>
              <a:t>Exterior Lighting Power Limits </a:t>
            </a:r>
            <a:br>
              <a:rPr lang="en-US" sz="2400" b="1" dirty="0" smtClean="0">
                <a:ea typeface="ＭＳ Ｐゴシック" pitchFamily="28" charset="-128"/>
              </a:rPr>
            </a:br>
            <a:r>
              <a:rPr lang="en-US" sz="2000" b="1" i="1" dirty="0" smtClean="0">
                <a:ea typeface="ＭＳ Ｐゴシック" pitchFamily="28" charset="-128"/>
              </a:rPr>
              <a:t>Section C405.5.1</a:t>
            </a:r>
          </a:p>
        </p:txBody>
      </p:sp>
      <p:pic>
        <p:nvPicPr>
          <p:cNvPr id="41990" name="Picture 5" descr="Emergency Entrance 2"/>
          <p:cNvPicPr>
            <a:picLocks noChangeAspect="1" noChangeArrowheads="1"/>
          </p:cNvPicPr>
          <p:nvPr/>
        </p:nvPicPr>
        <p:blipFill>
          <a:blip r:embed="rId4" cstate="print"/>
          <a:srcRect/>
          <a:stretch>
            <a:fillRect/>
          </a:stretch>
        </p:blipFill>
        <p:spPr bwMode="auto">
          <a:xfrm>
            <a:off x="922740" y="1274453"/>
            <a:ext cx="3124200" cy="208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8896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5"/>
          <p:cNvPicPr>
            <a:picLocks noGrp="1" noChangeAspect="1" noChangeArrowheads="1"/>
          </p:cNvPicPr>
          <p:nvPr>
            <p:ph sz="half" idx="1"/>
          </p:nvPr>
        </p:nvPicPr>
        <p:blipFill>
          <a:blip r:embed="rId3" cstate="print"/>
          <a:stretch>
            <a:fillRect/>
          </a:stretch>
        </p:blipFill>
        <p:spPr>
          <a:xfrm>
            <a:off x="926934" y="3699345"/>
            <a:ext cx="2938462" cy="2576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012" name="Rectangle 3"/>
          <p:cNvSpPr>
            <a:spLocks noGrp="1" noChangeArrowheads="1"/>
          </p:cNvSpPr>
          <p:nvPr>
            <p:ph sz="half" idx="2"/>
          </p:nvPr>
        </p:nvSpPr>
        <p:spPr>
          <a:xfrm>
            <a:off x="4035516" y="1156365"/>
            <a:ext cx="4903291" cy="5542145"/>
          </a:xfrm>
        </p:spPr>
        <p:txBody>
          <a:bodyPr>
            <a:normAutofit/>
          </a:bodyPr>
          <a:lstStyle/>
          <a:p>
            <a:pPr>
              <a:buFont typeface="Wingdings" pitchFamily="2" charset="2"/>
              <a:buChar char="ü"/>
            </a:pPr>
            <a:r>
              <a:rPr lang="en-US" sz="2000" dirty="0" smtClean="0">
                <a:ea typeface="ＭＳ Ｐゴシック" pitchFamily="28" charset="-128"/>
              </a:rPr>
              <a:t>Uncovered parking lots and areas</a:t>
            </a:r>
          </a:p>
          <a:p>
            <a:pPr>
              <a:buFont typeface="Wingdings" pitchFamily="2" charset="2"/>
              <a:buChar char="ü"/>
            </a:pPr>
            <a:r>
              <a:rPr lang="en-US" sz="2000" dirty="0" smtClean="0">
                <a:ea typeface="ＭＳ Ｐゴシック" pitchFamily="28" charset="-128"/>
              </a:rPr>
              <a:t>Walkways (under and over 10 feet wide)</a:t>
            </a:r>
          </a:p>
          <a:p>
            <a:pPr>
              <a:buFont typeface="Wingdings" pitchFamily="2" charset="2"/>
              <a:buChar char="ü"/>
            </a:pPr>
            <a:r>
              <a:rPr lang="en-US" sz="2000" dirty="0" smtClean="0">
                <a:ea typeface="ＭＳ Ｐゴシック" pitchFamily="28" charset="-128"/>
              </a:rPr>
              <a:t>Stairways</a:t>
            </a:r>
          </a:p>
          <a:p>
            <a:pPr>
              <a:buFont typeface="Wingdings" pitchFamily="2" charset="2"/>
              <a:buChar char="ü"/>
            </a:pPr>
            <a:r>
              <a:rPr lang="en-US" sz="2000" dirty="0" smtClean="0">
                <a:ea typeface="ＭＳ Ｐゴシック" pitchFamily="28" charset="-128"/>
              </a:rPr>
              <a:t>Pedestrian tunnels</a:t>
            </a:r>
          </a:p>
          <a:p>
            <a:pPr>
              <a:buFont typeface="Wingdings" pitchFamily="2" charset="2"/>
              <a:buChar char="ü"/>
            </a:pPr>
            <a:r>
              <a:rPr lang="en-US" sz="2000" dirty="0" smtClean="0">
                <a:ea typeface="ＭＳ Ｐゴシック" pitchFamily="28" charset="-128"/>
              </a:rPr>
              <a:t>Main building entrances and exits</a:t>
            </a:r>
          </a:p>
          <a:p>
            <a:pPr>
              <a:buFont typeface="Wingdings" pitchFamily="2" charset="2"/>
              <a:buChar char="ü"/>
            </a:pPr>
            <a:r>
              <a:rPr lang="en-US" sz="2000" dirty="0" smtClean="0">
                <a:ea typeface="ＭＳ Ｐゴシック" pitchFamily="28" charset="-128"/>
              </a:rPr>
              <a:t>Other doors</a:t>
            </a:r>
          </a:p>
          <a:p>
            <a:pPr>
              <a:buFont typeface="Wingdings" pitchFamily="2" charset="2"/>
              <a:buChar char="ü"/>
            </a:pPr>
            <a:r>
              <a:rPr lang="en-US" sz="2000" dirty="0" smtClean="0">
                <a:ea typeface="ＭＳ Ｐゴシック" pitchFamily="28" charset="-128"/>
              </a:rPr>
              <a:t>Entry canopies</a:t>
            </a:r>
          </a:p>
          <a:p>
            <a:pPr>
              <a:buFont typeface="Wingdings" pitchFamily="2" charset="2"/>
              <a:buChar char="ü"/>
            </a:pPr>
            <a:r>
              <a:rPr lang="en-US" sz="2000" dirty="0" smtClean="0">
                <a:ea typeface="ＭＳ Ｐゴシック" pitchFamily="28" charset="-128"/>
              </a:rPr>
              <a:t>Free-standing and attached sales canopies</a:t>
            </a:r>
          </a:p>
          <a:p>
            <a:pPr>
              <a:buFont typeface="Wingdings" pitchFamily="2" charset="2"/>
              <a:buChar char="ü"/>
            </a:pPr>
            <a:r>
              <a:rPr lang="en-US" sz="2000" dirty="0" smtClean="0">
                <a:ea typeface="ＭＳ Ｐゴシック" pitchFamily="28" charset="-128"/>
              </a:rPr>
              <a:t>Open sales areas</a:t>
            </a:r>
          </a:p>
          <a:p>
            <a:pPr>
              <a:buFont typeface="Wingdings" pitchFamily="2" charset="2"/>
              <a:buChar char="ü"/>
            </a:pPr>
            <a:r>
              <a:rPr lang="en-US" sz="2000" dirty="0" smtClean="0">
                <a:ea typeface="ＭＳ Ｐゴシック" pitchFamily="28" charset="-128"/>
              </a:rPr>
              <a:t>Street frontage sales areas</a:t>
            </a:r>
          </a:p>
        </p:txBody>
      </p:sp>
      <p:sp>
        <p:nvSpPr>
          <p:cNvPr id="43011" name="Rectangle 2"/>
          <p:cNvSpPr>
            <a:spLocks noGrp="1" noChangeArrowheads="1"/>
          </p:cNvSpPr>
          <p:nvPr>
            <p:ph type="title"/>
          </p:nvPr>
        </p:nvSpPr>
        <p:spPr>
          <a:xfrm>
            <a:off x="489098" y="0"/>
            <a:ext cx="5352902" cy="921004"/>
          </a:xfrm>
        </p:spPr>
        <p:txBody>
          <a:bodyPr>
            <a:normAutofit/>
          </a:bodyPr>
          <a:lstStyle/>
          <a:p>
            <a:r>
              <a:rPr lang="en-US" sz="2400" b="1" dirty="0" smtClean="0">
                <a:ea typeface="ＭＳ Ｐゴシック" pitchFamily="28" charset="-128"/>
              </a:rPr>
              <a:t>Tradable Surfaces</a:t>
            </a:r>
          </a:p>
        </p:txBody>
      </p:sp>
      <p:pic>
        <p:nvPicPr>
          <p:cNvPr id="43013" name="Picture 4" descr="upmp7l"/>
          <p:cNvPicPr>
            <a:picLocks noChangeAspect="1" noChangeArrowheads="1"/>
          </p:cNvPicPr>
          <p:nvPr/>
        </p:nvPicPr>
        <p:blipFill>
          <a:blip r:embed="rId4" cstate="print"/>
          <a:srcRect/>
          <a:stretch>
            <a:fillRect/>
          </a:stretch>
        </p:blipFill>
        <p:spPr bwMode="auto">
          <a:xfrm>
            <a:off x="926934" y="1156365"/>
            <a:ext cx="2938462" cy="245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6507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31628" y="1181243"/>
            <a:ext cx="8155172" cy="3076172"/>
          </a:xfrm>
        </p:spPr>
        <p:txBody>
          <a:bodyPr>
            <a:normAutofit lnSpcReduction="10000"/>
          </a:bodyPr>
          <a:lstStyle/>
          <a:p>
            <a:pPr>
              <a:lnSpc>
                <a:spcPct val="90000"/>
              </a:lnSpc>
              <a:buFont typeface="Wingdings" pitchFamily="2" charset="2"/>
              <a:buChar char="ü"/>
            </a:pPr>
            <a:r>
              <a:rPr lang="en-US" sz="2400" dirty="0" smtClean="0">
                <a:ea typeface="ＭＳ Ｐゴシック" pitchFamily="28" charset="-128"/>
              </a:rPr>
              <a:t>Building facades</a:t>
            </a:r>
          </a:p>
          <a:p>
            <a:pPr>
              <a:lnSpc>
                <a:spcPct val="90000"/>
              </a:lnSpc>
              <a:buFont typeface="Wingdings" pitchFamily="2" charset="2"/>
              <a:buChar char="ü"/>
            </a:pPr>
            <a:r>
              <a:rPr lang="en-US" sz="2400" dirty="0" smtClean="0">
                <a:ea typeface="ＭＳ Ｐゴシック" pitchFamily="28" charset="-128"/>
              </a:rPr>
              <a:t>Automated teller machines and night depositories</a:t>
            </a:r>
          </a:p>
          <a:p>
            <a:pPr>
              <a:lnSpc>
                <a:spcPct val="90000"/>
              </a:lnSpc>
              <a:buFont typeface="Wingdings" pitchFamily="2" charset="2"/>
              <a:buChar char="ü"/>
            </a:pPr>
            <a:r>
              <a:rPr lang="en-US" sz="2400" dirty="0" smtClean="0">
                <a:ea typeface="ＭＳ Ｐゴシック" pitchFamily="28" charset="-128"/>
              </a:rPr>
              <a:t>Entrances and gatehouse inspection stations at guarded facilities</a:t>
            </a:r>
          </a:p>
          <a:p>
            <a:pPr>
              <a:lnSpc>
                <a:spcPct val="90000"/>
              </a:lnSpc>
              <a:buFont typeface="Wingdings" pitchFamily="2" charset="2"/>
              <a:buChar char="ü"/>
            </a:pPr>
            <a:r>
              <a:rPr lang="en-US" sz="2400" dirty="0" smtClean="0">
                <a:ea typeface="ＭＳ Ｐゴシック" pitchFamily="28" charset="-128"/>
              </a:rPr>
              <a:t>Loading areas for law enforcement, fire, ambulance and other emergency vehicles</a:t>
            </a:r>
          </a:p>
          <a:p>
            <a:pPr>
              <a:lnSpc>
                <a:spcPct val="90000"/>
              </a:lnSpc>
              <a:buFont typeface="Wingdings" pitchFamily="2" charset="2"/>
              <a:buChar char="ü"/>
            </a:pPr>
            <a:r>
              <a:rPr lang="en-US" sz="2400" dirty="0" smtClean="0">
                <a:ea typeface="ＭＳ Ｐゴシック" pitchFamily="28" charset="-128"/>
              </a:rPr>
              <a:t>Drive-up windows/doors </a:t>
            </a:r>
          </a:p>
          <a:p>
            <a:pPr>
              <a:lnSpc>
                <a:spcPct val="90000"/>
              </a:lnSpc>
              <a:buFont typeface="Wingdings" pitchFamily="2" charset="2"/>
              <a:buChar char="ü"/>
            </a:pPr>
            <a:r>
              <a:rPr lang="en-US" sz="2400" dirty="0" smtClean="0">
                <a:ea typeface="ＭＳ Ｐゴシック" pitchFamily="28" charset="-128"/>
              </a:rPr>
              <a:t>Parking near 24-hour retail entrances</a:t>
            </a:r>
          </a:p>
        </p:txBody>
      </p:sp>
      <p:sp>
        <p:nvSpPr>
          <p:cNvPr id="44035" name="Rectangle 2"/>
          <p:cNvSpPr>
            <a:spLocks noGrp="1" noChangeArrowheads="1"/>
          </p:cNvSpPr>
          <p:nvPr>
            <p:ph type="title"/>
          </p:nvPr>
        </p:nvSpPr>
        <p:spPr>
          <a:xfrm>
            <a:off x="379540" y="0"/>
            <a:ext cx="5462460" cy="921004"/>
          </a:xfrm>
        </p:spPr>
        <p:txBody>
          <a:bodyPr>
            <a:normAutofit/>
          </a:bodyPr>
          <a:lstStyle/>
          <a:p>
            <a:r>
              <a:rPr lang="en-US" sz="2400" b="1" dirty="0" smtClean="0">
                <a:ea typeface="ＭＳ Ｐゴシック" pitchFamily="28" charset="-128"/>
              </a:rPr>
              <a:t>Nontradable Surfaces</a:t>
            </a:r>
          </a:p>
        </p:txBody>
      </p:sp>
      <p:pic>
        <p:nvPicPr>
          <p:cNvPr id="44037" name="Picture 4"/>
          <p:cNvPicPr>
            <a:picLocks noChangeAspect="1" noChangeArrowheads="1"/>
          </p:cNvPicPr>
          <p:nvPr/>
        </p:nvPicPr>
        <p:blipFill>
          <a:blip r:embed="rId3" cstate="print"/>
          <a:srcRect l="21281" t="6279"/>
          <a:stretch>
            <a:fillRect/>
          </a:stretch>
        </p:blipFill>
        <p:spPr bwMode="auto">
          <a:xfrm>
            <a:off x="1295400" y="4115900"/>
            <a:ext cx="6553200" cy="226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65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0259" name="Group 3"/>
          <p:cNvGraphicFramePr>
            <a:graphicFrameLocks noGrp="1"/>
          </p:cNvGraphicFramePr>
          <p:nvPr>
            <p:ph idx="1"/>
            <p:extLst>
              <p:ext uri="{D42A27DB-BD31-4B8C-83A1-F6EECF244321}">
                <p14:modId xmlns:p14="http://schemas.microsoft.com/office/powerpoint/2010/main" val="286624663"/>
              </p:ext>
            </p:extLst>
          </p:nvPr>
        </p:nvGraphicFramePr>
        <p:xfrm>
          <a:off x="555812" y="1810870"/>
          <a:ext cx="8158283" cy="4637029"/>
        </p:xfrm>
        <a:graphic>
          <a:graphicData uri="http://schemas.openxmlformats.org/drawingml/2006/table">
            <a:tbl>
              <a:tblPr/>
              <a:tblGrid>
                <a:gridCol w="2179541"/>
                <a:gridCol w="5978742"/>
              </a:tblGrid>
              <a:tr h="556215">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08" charset="-128"/>
                        </a:rPr>
                        <a:t>Lighting Zone</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08" charset="-128"/>
                        </a:rPr>
                        <a:t>Description</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16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1</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Developed areas of national parks, state parks, forest land, and rural areas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890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2</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Areas predominantly consisting of residential zoning, neighborhood business districts, light industrial with limited nighttime use and residential mixed use areas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16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3</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All other areas no classified as lighting zone 1, 2 or 4</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13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4</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High-activity commercial districts in major metropolitan areas as designated by the local land use planning authority</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59" name="Rectangle 2"/>
          <p:cNvSpPr>
            <a:spLocks noGrp="1" noChangeArrowheads="1"/>
          </p:cNvSpPr>
          <p:nvPr>
            <p:ph type="title"/>
          </p:nvPr>
        </p:nvSpPr>
        <p:spPr>
          <a:xfrm>
            <a:off x="379541" y="0"/>
            <a:ext cx="5462460" cy="921004"/>
          </a:xfrm>
        </p:spPr>
        <p:txBody>
          <a:bodyPr/>
          <a:lstStyle/>
          <a:p>
            <a:r>
              <a:rPr lang="en-US" sz="2400" b="1" dirty="0" smtClean="0">
                <a:ea typeface="ＭＳ Ｐゴシック" pitchFamily="28" charset="-128"/>
              </a:rPr>
              <a:t>Exterior Lighting Zones </a:t>
            </a:r>
            <a:r>
              <a:rPr lang="en-US" dirty="0" smtClean="0">
                <a:ea typeface="ＭＳ Ｐゴシック" pitchFamily="28" charset="-128"/>
              </a:rPr>
              <a:t/>
            </a:r>
            <a:br>
              <a:rPr lang="en-US" dirty="0" smtClean="0">
                <a:ea typeface="ＭＳ Ｐゴシック" pitchFamily="28" charset="-128"/>
              </a:rPr>
            </a:br>
            <a:r>
              <a:rPr lang="en-US" sz="2000" b="1" i="1" dirty="0" smtClean="0">
                <a:ea typeface="ＭＳ Ｐゴシック" pitchFamily="28" charset="-128"/>
              </a:rPr>
              <a:t>Table C405.5.2(1)</a:t>
            </a:r>
          </a:p>
        </p:txBody>
      </p:sp>
      <p:sp>
        <p:nvSpPr>
          <p:cNvPr id="6" name="TextBox 5"/>
          <p:cNvSpPr txBox="1"/>
          <p:nvPr/>
        </p:nvSpPr>
        <p:spPr>
          <a:xfrm>
            <a:off x="878540" y="1111624"/>
            <a:ext cx="7751110" cy="1183341"/>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noProof="0" dirty="0" smtClean="0">
                <a:solidFill>
                  <a:schemeClr val="tx1">
                    <a:lumMod val="50000"/>
                  </a:schemeClr>
                </a:solidFill>
                <a:latin typeface="+mn-lt"/>
                <a:ea typeface="+mn-ea"/>
                <a:cs typeface="Arial Narrow"/>
              </a:rPr>
              <a:t>Power allowances are listed by lighting zone</a:t>
            </a:r>
            <a:endParaRPr kumimoji="0" lang="en-US" sz="2000" b="1" i="0" u="none" strike="noStrike" kern="1200" cap="none" spc="0" normalizeH="0" baseline="0" noProof="0" dirty="0" smtClean="0">
              <a:ln>
                <a:noFill/>
              </a:ln>
              <a:solidFill>
                <a:schemeClr val="tx1">
                  <a:lumMod val="50000"/>
                </a:schemeClr>
              </a:solidFill>
              <a:effectLst/>
              <a:uLnTx/>
              <a:uFillTx/>
              <a:latin typeface="+mn-lt"/>
              <a:ea typeface="+mn-ea"/>
              <a:cs typeface="Arial Narrow"/>
            </a:endParaRPr>
          </a:p>
        </p:txBody>
      </p:sp>
    </p:spTree>
    <p:extLst>
      <p:ext uri="{BB962C8B-B14F-4D97-AF65-F5344CB8AC3E}">
        <p14:creationId xmlns:p14="http://schemas.microsoft.com/office/powerpoint/2010/main" val="1585738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35429" y="0"/>
            <a:ext cx="5406571" cy="921004"/>
          </a:xfrm>
        </p:spPr>
        <p:txBody>
          <a:bodyPr/>
          <a:lstStyle/>
          <a:p>
            <a:r>
              <a:rPr lang="en-US" sz="2400" b="1" dirty="0" smtClean="0">
                <a:ea typeface="ＭＳ Ｐゴシック" pitchFamily="28" charset="-128"/>
              </a:rPr>
              <a:t>Exterior Lighting Zones </a:t>
            </a:r>
            <a:r>
              <a:rPr lang="en-US" dirty="0" smtClean="0">
                <a:ea typeface="ＭＳ Ｐゴシック" pitchFamily="28" charset="-128"/>
              </a:rPr>
              <a:t/>
            </a:r>
            <a:br>
              <a:rPr lang="en-US" dirty="0" smtClean="0">
                <a:ea typeface="ＭＳ Ｐゴシック" pitchFamily="28" charset="-128"/>
              </a:rPr>
            </a:br>
            <a:r>
              <a:rPr lang="en-US" sz="2000" b="1" i="1" dirty="0" smtClean="0">
                <a:ea typeface="ＭＳ Ｐゴシック" pitchFamily="28" charset="-128"/>
              </a:rPr>
              <a:t>Table C405.5.2(1)</a:t>
            </a:r>
          </a:p>
        </p:txBody>
      </p:sp>
      <p:pic>
        <p:nvPicPr>
          <p:cNvPr id="1026" name="Picture 2"/>
          <p:cNvPicPr>
            <a:picLocks noChangeAspect="1" noChangeArrowheads="1"/>
          </p:cNvPicPr>
          <p:nvPr/>
        </p:nvPicPr>
        <p:blipFill>
          <a:blip r:embed="rId3" cstate="print"/>
          <a:srcRect/>
          <a:stretch>
            <a:fillRect/>
          </a:stretch>
        </p:blipFill>
        <p:spPr bwMode="auto">
          <a:xfrm>
            <a:off x="994960" y="1151183"/>
            <a:ext cx="6638925" cy="5276850"/>
          </a:xfrm>
          <a:prstGeom prst="rect">
            <a:avLst/>
          </a:prstGeom>
          <a:noFill/>
          <a:ln w="9525">
            <a:noFill/>
            <a:miter lim="800000"/>
            <a:headEnd/>
            <a:tailEnd/>
          </a:ln>
        </p:spPr>
      </p:pic>
    </p:spTree>
    <p:extLst>
      <p:ext uri="{BB962C8B-B14F-4D97-AF65-F5344CB8AC3E}">
        <p14:creationId xmlns:p14="http://schemas.microsoft.com/office/powerpoint/2010/main" val="17428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87" name="Rectangle 82"/>
          <p:cNvSpPr>
            <a:spLocks noGrp="1" noChangeArrowheads="1"/>
          </p:cNvSpPr>
          <p:nvPr>
            <p:ph type="title"/>
          </p:nvPr>
        </p:nvSpPr>
        <p:spPr>
          <a:xfrm>
            <a:off x="379540" y="0"/>
            <a:ext cx="5462460" cy="921004"/>
          </a:xfrm>
          <a:noFill/>
        </p:spPr>
        <p:txBody>
          <a:bodyPr>
            <a:normAutofit/>
          </a:bodyPr>
          <a:lstStyle/>
          <a:p>
            <a:r>
              <a:rPr lang="en-US" sz="2400" b="1" dirty="0" smtClean="0">
                <a:ea typeface="ＭＳ Ｐゴシック" pitchFamily="28" charset="-128"/>
              </a:rPr>
              <a:t>Exterior Lighting Zones</a:t>
            </a:r>
            <a:br>
              <a:rPr lang="en-US" sz="2400" b="1" dirty="0" smtClean="0">
                <a:ea typeface="ＭＳ Ｐゴシック" pitchFamily="28" charset="-128"/>
              </a:rPr>
            </a:br>
            <a:r>
              <a:rPr lang="en-US" sz="2000" b="1" i="1" dirty="0" smtClean="0">
                <a:ea typeface="ＭＳ Ｐゴシック" pitchFamily="28" charset="-128"/>
              </a:rPr>
              <a:t>Table C405.5.2(2)</a:t>
            </a:r>
            <a:r>
              <a:rPr lang="en-US" sz="2000" b="1" dirty="0" smtClean="0">
                <a:ea typeface="ＭＳ Ｐゴシック" pitchFamily="28" charset="-128"/>
              </a:rPr>
              <a:t> </a:t>
            </a:r>
            <a:endParaRPr lang="en-US" sz="2400" b="1" dirty="0" smtClean="0">
              <a:ea typeface="ＭＳ Ｐゴシック" pitchFamily="28" charset="-128"/>
            </a:endParaRPr>
          </a:p>
        </p:txBody>
      </p:sp>
      <p:sp>
        <p:nvSpPr>
          <p:cNvPr id="47107" name="Text Box 2"/>
          <p:cNvSpPr txBox="1">
            <a:spLocks noChangeArrowheads="1"/>
          </p:cNvSpPr>
          <p:nvPr/>
        </p:nvSpPr>
        <p:spPr bwMode="auto">
          <a:xfrm>
            <a:off x="609600" y="1295400"/>
            <a:ext cx="8077200" cy="1004888"/>
          </a:xfrm>
          <a:prstGeom prst="rect">
            <a:avLst/>
          </a:prstGeom>
          <a:noFill/>
          <a:ln w="28575" algn="ctr">
            <a:noFill/>
            <a:miter lim="800000"/>
            <a:headEnd/>
            <a:tailEnd/>
          </a:ln>
        </p:spPr>
        <p:txBody>
          <a:bodyPr>
            <a:spAutoFit/>
          </a:bodyPr>
          <a:lstStyle/>
          <a:p>
            <a:pPr marL="342900" indent="-342900">
              <a:spcBef>
                <a:spcPct val="50000"/>
              </a:spcBef>
            </a:pPr>
            <a:endParaRPr lang="en-US" sz="2400" b="0" dirty="0">
              <a:sym typeface="WP MathA" pitchFamily="2" charset="2"/>
            </a:endParaRPr>
          </a:p>
          <a:p>
            <a:pPr marL="342900" indent="-342900">
              <a:spcBef>
                <a:spcPct val="50000"/>
              </a:spcBef>
            </a:pPr>
            <a:endParaRPr lang="en-US" sz="2400" b="0" dirty="0">
              <a:sym typeface="WP MathA" pitchFamily="2" charset="2"/>
            </a:endParaRPr>
          </a:p>
        </p:txBody>
      </p:sp>
      <p:graphicFrame>
        <p:nvGraphicFramePr>
          <p:cNvPr id="7" name="Group 3"/>
          <p:cNvGraphicFramePr>
            <a:graphicFrameLocks/>
          </p:cNvGraphicFramePr>
          <p:nvPr>
            <p:extLst>
              <p:ext uri="{D42A27DB-BD31-4B8C-83A1-F6EECF244321}">
                <p14:modId xmlns:p14="http://schemas.microsoft.com/office/powerpoint/2010/main" val="3104552382"/>
              </p:ext>
            </p:extLst>
          </p:nvPr>
        </p:nvGraphicFramePr>
        <p:xfrm>
          <a:off x="666750" y="1568812"/>
          <a:ext cx="8186738" cy="4937760"/>
        </p:xfrm>
        <a:graphic>
          <a:graphicData uri="http://schemas.openxmlformats.org/drawingml/2006/table">
            <a:tbl>
              <a:tblPr/>
              <a:tblGrid>
                <a:gridCol w="1646238"/>
                <a:gridCol w="1511300"/>
                <a:gridCol w="1273175"/>
                <a:gridCol w="1271587"/>
                <a:gridCol w="1241425"/>
                <a:gridCol w="1243013"/>
              </a:tblGrid>
              <a:tr h="2809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1</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3</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4</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Base Site Allowance</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l" defTabSz="914400" rtl="0" eaLnBrk="0" fontAlgn="b"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500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600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750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1300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809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Tradable Surfaces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5">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Uncovered Parking Areas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663">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Parking areas and drives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a:r>
                      <a:b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b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0.04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0.06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0.10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0.13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Building Grounds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3075">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Walkways less than 10 feet wide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0.7 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0.7 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0.8 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1.0 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Walkways 10 feet wide or greater</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0.14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0.14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0.16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0.2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Plaza areas</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74663">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Special Feature Areas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9400">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1" u="none" strike="noStrike" cap="none" normalizeH="0" baseline="0" dirty="0" smtClean="0">
                          <a:ln>
                            <a:noFill/>
                          </a:ln>
                          <a:solidFill>
                            <a:srgbClr val="FF0000"/>
                          </a:solidFill>
                          <a:effectLst/>
                          <a:latin typeface="Arial"/>
                          <a:ea typeface="ＭＳ Ｐゴシック" pitchFamily="28" charset="-128"/>
                          <a:cs typeface="Times New Roman" pitchFamily="18" charset="0"/>
                        </a:rPr>
                        <a:t>Partial 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Stairways</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0.75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1.0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1.0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1.0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Pedestrian Tunnels</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0.15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0.15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0.2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0.3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878540" y="1111624"/>
            <a:ext cx="7751110" cy="1183341"/>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dirty="0" smtClean="0">
                <a:solidFill>
                  <a:schemeClr val="tx1">
                    <a:lumMod val="50000"/>
                  </a:schemeClr>
                </a:solidFill>
                <a:latin typeface="+mn-lt"/>
                <a:ea typeface="+mn-ea"/>
                <a:cs typeface="Arial Narrow"/>
              </a:rPr>
              <a:t>Allowances include a base allowance plus tradeable allowance</a:t>
            </a:r>
            <a:endParaRPr kumimoji="0" lang="en-US" sz="2000" b="1" i="0" u="none" strike="noStrike" kern="1200" cap="none" spc="0" normalizeH="0" baseline="0" noProof="0" dirty="0" smtClean="0">
              <a:ln>
                <a:noFill/>
              </a:ln>
              <a:solidFill>
                <a:schemeClr val="tx1">
                  <a:lumMod val="50000"/>
                </a:schemeClr>
              </a:solidFill>
              <a:effectLst/>
              <a:uLnTx/>
              <a:uFillTx/>
              <a:latin typeface="+mn-lt"/>
              <a:ea typeface="+mn-ea"/>
              <a:cs typeface="Arial Narrow"/>
            </a:endParaRPr>
          </a:p>
        </p:txBody>
      </p:sp>
    </p:spTree>
    <p:extLst>
      <p:ext uri="{BB962C8B-B14F-4D97-AF65-F5344CB8AC3E}">
        <p14:creationId xmlns:p14="http://schemas.microsoft.com/office/powerpoint/2010/main" val="67581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ea typeface="ＭＳ Ｐゴシック" pitchFamily="28" charset="-128"/>
              </a:rPr>
              <a:t>Exterior Lighting Zones </a:t>
            </a:r>
            <a:r>
              <a:rPr lang="en-US" sz="2400" b="1" dirty="0" smtClean="0">
                <a:ea typeface="ＭＳ Ｐゴシック" pitchFamily="28" charset="-128"/>
              </a:rPr>
              <a:t>cont’d.</a:t>
            </a:r>
            <a:endParaRPr lang="en-US" sz="2400" dirty="0"/>
          </a:p>
        </p:txBody>
      </p:sp>
      <p:graphicFrame>
        <p:nvGraphicFramePr>
          <p:cNvPr id="4" name="Group 3"/>
          <p:cNvGraphicFramePr>
            <a:graphicFrameLocks noGrp="1"/>
          </p:cNvGraphicFramePr>
          <p:nvPr>
            <p:ph idx="1"/>
            <p:extLst>
              <p:ext uri="{D42A27DB-BD31-4B8C-83A1-F6EECF244321}">
                <p14:modId xmlns:p14="http://schemas.microsoft.com/office/powerpoint/2010/main" val="2808070151"/>
              </p:ext>
            </p:extLst>
          </p:nvPr>
        </p:nvGraphicFramePr>
        <p:xfrm>
          <a:off x="457200" y="1092312"/>
          <a:ext cx="8229602" cy="5319395"/>
        </p:xfrm>
        <a:graphic>
          <a:graphicData uri="http://schemas.openxmlformats.org/drawingml/2006/table">
            <a:tbl>
              <a:tblPr/>
              <a:tblGrid>
                <a:gridCol w="1228165"/>
                <a:gridCol w="1710978"/>
                <a:gridCol w="1306286"/>
                <a:gridCol w="1376624"/>
                <a:gridCol w="1358028"/>
                <a:gridCol w="1249521"/>
              </a:tblGrid>
              <a:tr h="2381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1</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2</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3</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4</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Nontradable </a:t>
                      </a:r>
                    </a:p>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Surfaces</a:t>
                      </a:r>
                      <a:endParaRPr kumimoji="0" lang="en-US" sz="14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Building facades </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No allowance</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0.075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of gross above-grade wall area</a:t>
                      </a: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0.113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of gross above-grade wall area</a:t>
                      </a:r>
                    </a:p>
                    <a:p>
                      <a:pPr marL="342900" marR="0" lvl="0" indent="-342900" algn="l"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0.15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of gross above-grade wall area</a:t>
                      </a: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3028">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Automated teller machines (ATM) and night depositories </a:t>
                      </a: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270 W per location plus 90 W per additional ATM per location</a:t>
                      </a: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270 W per location plus 90 W per additional ATM per location</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270 W per location plus 90 W per additional ATM per location</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270 W per location plus 90 W per additional ATM per location</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Entrances and gatehouse inspection stations at guarded facilities</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0.75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of covered and uncovered area</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0.75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of covered and uncovered area</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0.75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of covered and uncovered area</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0.75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of covered and uncovered area</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t"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Loading areas for law enforcement, fire, ambulance and other emergency service vehicles</a:t>
                      </a: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0.5</a:t>
                      </a:r>
                      <a:r>
                        <a:rPr kumimoji="0" lang="en-US" sz="1100" b="1"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of covered and uncovered area</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0.5</a:t>
                      </a:r>
                      <a:r>
                        <a:rPr kumimoji="0" lang="en-US" sz="1100" b="1"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of covered and uncovered area</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0.5</a:t>
                      </a:r>
                      <a:r>
                        <a:rPr kumimoji="0" lang="en-US" sz="1100" b="1"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of covered and uncovered area</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0.5</a:t>
                      </a:r>
                      <a:r>
                        <a:rPr kumimoji="0" lang="en-US" sz="1100" b="1"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of covered and uncovered area</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Drive-up window/doors</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400 W per drive-through</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400 W per drive-through</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400 W per drive-through</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400 W per drive-through</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750">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Parking near 24-hour retail entrances</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800 W per main entry</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800 W per main entry</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800 W per main entry</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800 W per main entry</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77696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379540" y="1182728"/>
            <a:ext cx="8229600" cy="4876800"/>
          </a:xfrm>
          <a:noFill/>
        </p:spPr>
        <p:txBody>
          <a:bodyPr>
            <a:normAutofit/>
          </a:bodyPr>
          <a:lstStyle/>
          <a:p>
            <a:pPr marL="0" indent="0">
              <a:spcBef>
                <a:spcPct val="35000"/>
              </a:spcBef>
              <a:buNone/>
            </a:pPr>
            <a:r>
              <a:rPr lang="en-US" sz="2400" dirty="0" smtClean="0">
                <a:ea typeface="ＭＳ Ｐゴシック" pitchFamily="28" charset="-128"/>
              </a:rPr>
              <a:t>Other than emergency lighting intended to be turned off during building operation, lighting specifically required to meet health and life and safety requirements or decorative gas lighting systems shall:</a:t>
            </a:r>
          </a:p>
          <a:p>
            <a:pPr>
              <a:spcBef>
                <a:spcPct val="35000"/>
              </a:spcBef>
              <a:buFont typeface="Wingdings" pitchFamily="2" charset="2"/>
              <a:buChar char="ü"/>
            </a:pPr>
            <a:r>
              <a:rPr lang="en-US" sz="2400" dirty="0" smtClean="0">
                <a:ea typeface="ＭＳ Ｐゴシック" pitchFamily="28" charset="-128"/>
              </a:rPr>
              <a:t>Turns off as a function of available daylight</a:t>
            </a:r>
          </a:p>
          <a:p>
            <a:pPr>
              <a:spcBef>
                <a:spcPct val="35000"/>
              </a:spcBef>
              <a:buFont typeface="Wingdings" pitchFamily="2" charset="2"/>
              <a:buChar char="ü"/>
            </a:pPr>
            <a:r>
              <a:rPr lang="en-US" dirty="0" smtClean="0">
                <a:ea typeface="ＭＳ Ｐゴシック" pitchFamily="28" charset="-128"/>
              </a:rPr>
              <a:t>Building façade or landscape have controls that automatically shut off as a function of dawn/dusk and set opening and closing time</a:t>
            </a:r>
          </a:p>
        </p:txBody>
      </p:sp>
      <p:sp>
        <p:nvSpPr>
          <p:cNvPr id="38915" name="Rectangle 2"/>
          <p:cNvSpPr>
            <a:spLocks noGrp="1" noChangeArrowheads="1"/>
          </p:cNvSpPr>
          <p:nvPr>
            <p:ph type="title"/>
          </p:nvPr>
        </p:nvSpPr>
        <p:spPr>
          <a:xfrm>
            <a:off x="322389" y="0"/>
            <a:ext cx="6274139" cy="921004"/>
          </a:xfrm>
        </p:spPr>
        <p:txBody>
          <a:bodyPr>
            <a:normAutofit/>
          </a:bodyPr>
          <a:lstStyle/>
          <a:p>
            <a:pPr>
              <a:lnSpc>
                <a:spcPct val="80000"/>
              </a:lnSpc>
            </a:pPr>
            <a:r>
              <a:rPr lang="en-US" sz="2400" b="1" dirty="0" smtClean="0">
                <a:ea typeface="ＭＳ Ｐゴシック" pitchFamily="28" charset="-128"/>
              </a:rPr>
              <a:t>Exterior Lighting Control Requirements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C405.2.5</a:t>
            </a:r>
          </a:p>
        </p:txBody>
      </p:sp>
      <p:pic>
        <p:nvPicPr>
          <p:cNvPr id="8" name="Picture 35" descr="641a"/>
          <p:cNvPicPr>
            <a:picLocks noChangeAspect="1" noChangeArrowheads="1"/>
          </p:cNvPicPr>
          <p:nvPr/>
        </p:nvPicPr>
        <p:blipFill>
          <a:blip r:embed="rId3" cstate="screen"/>
          <a:srcRect/>
          <a:stretch>
            <a:fillRect/>
          </a:stretch>
        </p:blipFill>
        <p:spPr bwMode="auto">
          <a:xfrm>
            <a:off x="6262250" y="4439381"/>
            <a:ext cx="2540000" cy="2084918"/>
          </a:xfrm>
          <a:prstGeom prst="rect">
            <a:avLst/>
          </a:prstGeom>
          <a:noFill/>
          <a:ln w="38100">
            <a:noFill/>
            <a:miter lim="800000"/>
            <a:headEnd/>
            <a:tailEnd/>
          </a:ln>
        </p:spPr>
      </p:pic>
      <p:pic>
        <p:nvPicPr>
          <p:cNvPr id="10" name="Picture 2" descr="Pictu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9641" y="4319261"/>
            <a:ext cx="1647825"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064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1624"/>
            <a:ext cx="8077200" cy="5355851"/>
          </a:xfrm>
        </p:spPr>
        <p:txBody>
          <a:bodyPr/>
          <a:lstStyle/>
          <a:p>
            <a:pPr lvl="1">
              <a:buFont typeface="Wingdings" panose="05000000000000000000" pitchFamily="2" charset="2"/>
              <a:buChar char="ü"/>
            </a:pPr>
            <a:r>
              <a:rPr lang="en-US" dirty="0">
                <a:ea typeface="ＭＳ Ｐゴシック" pitchFamily="28" charset="-128"/>
              </a:rPr>
              <a:t>Building façade or landscape </a:t>
            </a:r>
            <a:r>
              <a:rPr lang="en-US" dirty="0" smtClean="0">
                <a:ea typeface="ＭＳ Ｐゴシック" pitchFamily="28" charset="-128"/>
              </a:rPr>
              <a:t>NOT covered </a:t>
            </a:r>
            <a:r>
              <a:rPr lang="en-US" dirty="0">
                <a:ea typeface="ＭＳ Ｐゴシック" pitchFamily="28" charset="-128"/>
              </a:rPr>
              <a:t>above shall have controls configured to automatically reduce connected lighting power </a:t>
            </a:r>
            <a:r>
              <a:rPr lang="en-US" u="sng" dirty="0">
                <a:ea typeface="ＭＳ Ｐゴシック" pitchFamily="28" charset="-128"/>
              </a:rPr>
              <a:t>&gt;</a:t>
            </a:r>
            <a:r>
              <a:rPr lang="en-US" dirty="0">
                <a:ea typeface="ＭＳ Ｐゴシック" pitchFamily="28" charset="-128"/>
              </a:rPr>
              <a:t> 30% no later than midnight to 6 am from 1 hour after business closing to 1 hour before opening and any period where activity has not been detected longer than 15 </a:t>
            </a:r>
            <a:r>
              <a:rPr lang="en-US" dirty="0" smtClean="0">
                <a:ea typeface="ＭＳ Ｐゴシック" pitchFamily="28" charset="-128"/>
              </a:rPr>
              <a:t>minutes</a:t>
            </a:r>
          </a:p>
          <a:p>
            <a:pPr>
              <a:buFont typeface="Wingdings" panose="05000000000000000000" pitchFamily="2" charset="2"/>
              <a:buChar char="ü"/>
            </a:pPr>
            <a:r>
              <a:rPr lang="en-US" dirty="0" smtClean="0">
                <a:ea typeface="ＭＳ Ｐゴシック" pitchFamily="28" charset="-128"/>
              </a:rPr>
              <a:t>All time switches should be able to retain programming and the time setting during loss of power for a period of </a:t>
            </a:r>
            <a:r>
              <a:rPr lang="en-US" u="sng" dirty="0" smtClean="0">
                <a:ea typeface="ＭＳ Ｐゴシック" pitchFamily="28" charset="-128"/>
              </a:rPr>
              <a:t>&gt;</a:t>
            </a:r>
            <a:r>
              <a:rPr lang="en-US" dirty="0" smtClean="0">
                <a:ea typeface="ＭＳ Ｐゴシック" pitchFamily="28" charset="-128"/>
              </a:rPr>
              <a:t> 10 hours</a:t>
            </a:r>
            <a:endParaRPr lang="en-US" dirty="0">
              <a:ea typeface="ＭＳ Ｐゴシック" pitchFamily="28" charset="-128"/>
            </a:endParaRPr>
          </a:p>
          <a:p>
            <a:endParaRPr lang="en-US" dirty="0" smtClean="0"/>
          </a:p>
          <a:p>
            <a:r>
              <a:rPr lang="en-US" b="1" u="sng" dirty="0" smtClean="0"/>
              <a:t>Exception</a:t>
            </a:r>
            <a:r>
              <a:rPr lang="en-US" dirty="0" smtClean="0"/>
              <a:t>:  Covered vehicle entrances or exits from buildings or parking structures where required for safety, security or eye adaptation</a:t>
            </a:r>
            <a:endParaRPr lang="en-US" dirty="0"/>
          </a:p>
        </p:txBody>
      </p:sp>
      <p:sp>
        <p:nvSpPr>
          <p:cNvPr id="3" name="Title 2"/>
          <p:cNvSpPr>
            <a:spLocks noGrp="1"/>
          </p:cNvSpPr>
          <p:nvPr>
            <p:ph type="title"/>
          </p:nvPr>
        </p:nvSpPr>
        <p:spPr>
          <a:xfrm>
            <a:off x="157163" y="0"/>
            <a:ext cx="5938837" cy="921004"/>
          </a:xfrm>
        </p:spPr>
        <p:txBody>
          <a:bodyPr>
            <a:normAutofit/>
          </a:bodyPr>
          <a:lstStyle/>
          <a:p>
            <a:r>
              <a:rPr lang="en-US" sz="2400" b="1" dirty="0">
                <a:ea typeface="ＭＳ Ｐゴシック" pitchFamily="28" charset="-128"/>
              </a:rPr>
              <a:t>Exterior Lighting Control Requirements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C405.2.5</a:t>
            </a:r>
            <a:endParaRPr lang="en-US" sz="2000" b="1" i="1" dirty="0"/>
          </a:p>
        </p:txBody>
      </p:sp>
    </p:spTree>
    <p:extLst>
      <p:ext uri="{BB962C8B-B14F-4D97-AF65-F5344CB8AC3E}">
        <p14:creationId xmlns:p14="http://schemas.microsoft.com/office/powerpoint/2010/main" val="96176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4" descr="000_0037"/>
          <p:cNvPicPr>
            <a:picLocks noGrp="1" noChangeAspect="1" noChangeArrowheads="1"/>
          </p:cNvPicPr>
          <p:nvPr>
            <p:ph sz="half" idx="1"/>
          </p:nvPr>
        </p:nvPicPr>
        <p:blipFill>
          <a:blip r:embed="rId3" cstate="print"/>
          <a:stretch>
            <a:fillRect/>
          </a:stretch>
        </p:blipFill>
        <p:spPr>
          <a:xfrm>
            <a:off x="5769683" y="1254975"/>
            <a:ext cx="3282696" cy="2185416"/>
          </a:xfrm>
          <a:noFill/>
          <a:ln>
            <a:solidFill>
              <a:schemeClr val="tx1"/>
            </a:solidFill>
          </a:ln>
        </p:spPr>
      </p:pic>
      <p:pic>
        <p:nvPicPr>
          <p:cNvPr id="12294" name="Picture 5" descr="Exterior Light 1"/>
          <p:cNvPicPr>
            <a:picLocks noGrp="1" noChangeAspect="1" noChangeArrowheads="1"/>
          </p:cNvPicPr>
          <p:nvPr>
            <p:ph sz="half" idx="2"/>
          </p:nvPr>
        </p:nvPicPr>
        <p:blipFill>
          <a:blip r:embed="rId4" cstate="print"/>
          <a:stretch>
            <a:fillRect/>
          </a:stretch>
        </p:blipFill>
        <p:spPr>
          <a:xfrm>
            <a:off x="5776967" y="3489847"/>
            <a:ext cx="3282696" cy="2185416"/>
          </a:xfrm>
          <a:noFill/>
          <a:ln>
            <a:solidFill>
              <a:schemeClr val="tx1"/>
            </a:solidFill>
          </a:ln>
        </p:spPr>
      </p:pic>
      <p:sp>
        <p:nvSpPr>
          <p:cNvPr id="12291" name="Rectangle 2"/>
          <p:cNvSpPr>
            <a:spLocks noGrp="1" noChangeArrowheads="1"/>
          </p:cNvSpPr>
          <p:nvPr>
            <p:ph type="title"/>
          </p:nvPr>
        </p:nvSpPr>
        <p:spPr>
          <a:xfrm>
            <a:off x="228599" y="0"/>
            <a:ext cx="5857875" cy="921004"/>
          </a:xfrm>
        </p:spPr>
        <p:txBody>
          <a:bodyPr>
            <a:noAutofit/>
          </a:bodyPr>
          <a:lstStyle/>
          <a:p>
            <a:pPr>
              <a:lnSpc>
                <a:spcPct val="80000"/>
              </a:lnSpc>
            </a:pPr>
            <a:r>
              <a:rPr lang="en-US" sz="2400" b="1" dirty="0" smtClean="0">
                <a:ea typeface="ＭＳ Ｐゴシック" pitchFamily="28" charset="-128"/>
              </a:rPr>
              <a:t>What’s Covered Under Electrical Power and Lighting Systems Requirements?</a:t>
            </a:r>
          </a:p>
        </p:txBody>
      </p:sp>
      <p:sp>
        <p:nvSpPr>
          <p:cNvPr id="12292" name="Rectangle 3"/>
          <p:cNvSpPr>
            <a:spLocks noGrp="1" noChangeArrowheads="1"/>
          </p:cNvSpPr>
          <p:nvPr>
            <p:ph type="body" sz="half" idx="4294967295"/>
          </p:nvPr>
        </p:nvSpPr>
        <p:spPr>
          <a:xfrm>
            <a:off x="394447" y="1021976"/>
            <a:ext cx="5135497" cy="5409779"/>
          </a:xfrm>
        </p:spPr>
        <p:txBody>
          <a:bodyPr>
            <a:noAutofit/>
          </a:bodyPr>
          <a:lstStyle/>
          <a:p>
            <a:pPr>
              <a:lnSpc>
                <a:spcPct val="120000"/>
              </a:lnSpc>
              <a:spcBef>
                <a:spcPct val="40000"/>
              </a:spcBef>
              <a:buFont typeface="Arial" panose="020B0604020202020204" pitchFamily="34" charset="0"/>
              <a:buChar char="•"/>
            </a:pPr>
            <a:r>
              <a:rPr lang="en-US" sz="1800" dirty="0" smtClean="0">
                <a:ea typeface="ＭＳ Ｐゴシック" pitchFamily="28" charset="-128"/>
              </a:rPr>
              <a:t>Mandatory Interior Lighting requirements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Required Controls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Wattage/Efficiency Limits</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Interior Lighting Power Allowances (watts/ft</a:t>
            </a:r>
            <a:r>
              <a:rPr lang="en-US" sz="1800" baseline="30000" dirty="0" smtClean="0">
                <a:ea typeface="ＭＳ Ｐゴシック" pitchFamily="28" charset="-128"/>
              </a:rPr>
              <a:t>2</a:t>
            </a:r>
            <a:r>
              <a:rPr lang="en-US" sz="1800" dirty="0" smtClean="0">
                <a:ea typeface="ＭＳ Ｐゴシック" pitchFamily="28" charset="-128"/>
              </a:rPr>
              <a:t>)</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Exterior Lighting Controls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Required Controls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Lamp Efficiency</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Exterior Lighting Power Allowances (watts/ft</a:t>
            </a:r>
            <a:r>
              <a:rPr lang="en-US" sz="1800" baseline="30000" dirty="0" smtClean="0">
                <a:ea typeface="ＭＳ Ｐゴシック" pitchFamily="28" charset="-128"/>
              </a:rPr>
              <a:t>2</a:t>
            </a:r>
            <a:r>
              <a:rPr lang="en-US" sz="1800" dirty="0" smtClean="0">
                <a:ea typeface="ＭＳ Ｐゴシック" pitchFamily="28" charset="-128"/>
              </a:rPr>
              <a:t>)</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Electric Metering</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Electrical Transformers and Motors</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Vertical and Horizontal Transportation Systems and Equipment</a:t>
            </a:r>
          </a:p>
          <a:p>
            <a:pPr>
              <a:lnSpc>
                <a:spcPct val="120000"/>
              </a:lnSpc>
              <a:spcBef>
                <a:spcPct val="40000"/>
              </a:spcBef>
              <a:buFont typeface="Arial" panose="020B0604020202020204" pitchFamily="34" charset="0"/>
              <a:buChar char="•"/>
            </a:pPr>
            <a:endParaRPr lang="en-US" sz="1800" dirty="0" smtClean="0">
              <a:ea typeface="ＭＳ Ｐゴシック" pitchFamily="28" charset="-128"/>
            </a:endParaRPr>
          </a:p>
        </p:txBody>
      </p:sp>
    </p:spTree>
    <p:extLst>
      <p:ext uri="{BB962C8B-B14F-4D97-AF65-F5344CB8AC3E}">
        <p14:creationId xmlns:p14="http://schemas.microsoft.com/office/powerpoint/2010/main" val="2166939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57200" y="1339702"/>
            <a:ext cx="8229600" cy="5127773"/>
          </a:xfrm>
        </p:spPr>
        <p:txBody>
          <a:bodyPr/>
          <a:lstStyle/>
          <a:p>
            <a:pPr marL="0" indent="0" algn="ctr">
              <a:buNone/>
            </a:pPr>
            <a:r>
              <a:rPr lang="en-US" dirty="0" smtClean="0">
                <a:ea typeface="ＭＳ Ｐゴシック" pitchFamily="28" charset="-128"/>
              </a:rPr>
              <a:t>Separate metering required for each dwelling unit</a:t>
            </a:r>
          </a:p>
          <a:p>
            <a:pPr>
              <a:buFontTx/>
              <a:buNone/>
            </a:pPr>
            <a:endParaRPr lang="en-US" sz="2000" i="1" dirty="0" smtClean="0">
              <a:ea typeface="ＭＳ Ｐゴシック" pitchFamily="28" charset="-128"/>
            </a:endParaRPr>
          </a:p>
        </p:txBody>
      </p:sp>
      <p:sp>
        <p:nvSpPr>
          <p:cNvPr id="51203" name="Rectangle 2"/>
          <p:cNvSpPr>
            <a:spLocks noGrp="1" noChangeArrowheads="1"/>
          </p:cNvSpPr>
          <p:nvPr>
            <p:ph type="title"/>
          </p:nvPr>
        </p:nvSpPr>
        <p:spPr>
          <a:xfrm>
            <a:off x="257175" y="0"/>
            <a:ext cx="6186155" cy="921004"/>
          </a:xfrm>
        </p:spPr>
        <p:txBody>
          <a:bodyPr>
            <a:normAutofit fontScale="90000"/>
          </a:bodyPr>
          <a:lstStyle/>
          <a:p>
            <a:pPr>
              <a:lnSpc>
                <a:spcPct val="80000"/>
              </a:lnSpc>
            </a:pPr>
            <a:r>
              <a:rPr lang="en-US" sz="2700" b="1" dirty="0" smtClean="0">
                <a:ea typeface="ＭＳ Ｐゴシック" pitchFamily="28" charset="-128"/>
              </a:rPr>
              <a:t>Electrical Energy Consumption </a:t>
            </a:r>
            <a:br>
              <a:rPr lang="en-US" sz="2700" b="1" dirty="0" smtClean="0">
                <a:ea typeface="ＭＳ Ｐゴシック" pitchFamily="28" charset="-128"/>
              </a:rPr>
            </a:br>
            <a:r>
              <a:rPr lang="en-US" sz="2700" b="1" dirty="0" smtClean="0">
                <a:ea typeface="ＭＳ Ｐゴシック" pitchFamily="28" charset="-128"/>
              </a:rPr>
              <a:t>Mandatory Requirement </a:t>
            </a:r>
            <a:r>
              <a:rPr lang="en-US" sz="2400" b="1" dirty="0" smtClean="0">
                <a:ea typeface="ＭＳ Ｐゴシック" pitchFamily="28" charset="-128"/>
              </a:rPr>
              <a:t/>
            </a:r>
            <a:br>
              <a:rPr lang="en-US" sz="2400" b="1" dirty="0" smtClean="0">
                <a:ea typeface="ＭＳ Ｐゴシック" pitchFamily="28" charset="-128"/>
              </a:rPr>
            </a:br>
            <a:r>
              <a:rPr lang="en-US" sz="2200" b="1" i="1" dirty="0" smtClean="0">
                <a:ea typeface="ＭＳ Ｐゴシック" pitchFamily="28" charset="-128"/>
              </a:rPr>
              <a:t>Section C405.6</a:t>
            </a:r>
          </a:p>
        </p:txBody>
      </p:sp>
      <p:pic>
        <p:nvPicPr>
          <p:cNvPr id="51206" name="Picture 5" descr="elecMeter">
            <a:hlinkClick r:id="rId3"/>
          </p:cNvPr>
          <p:cNvPicPr>
            <a:picLocks noChangeAspect="1" noChangeArrowheads="1"/>
          </p:cNvPicPr>
          <p:nvPr/>
        </p:nvPicPr>
        <p:blipFill>
          <a:blip r:embed="rId4" cstate="print"/>
          <a:srcRect/>
          <a:stretch>
            <a:fillRect/>
          </a:stretch>
        </p:blipFill>
        <p:spPr bwMode="auto">
          <a:xfrm>
            <a:off x="5333137" y="2069442"/>
            <a:ext cx="1343025" cy="1328738"/>
          </a:xfrm>
          <a:prstGeom prst="rect">
            <a:avLst/>
          </a:prstGeom>
          <a:ln>
            <a:noFill/>
          </a:ln>
          <a:effectLst>
            <a:outerShdw blurRad="292100" dist="139700" dir="2700000" algn="tl" rotWithShape="0">
              <a:srgbClr val="333333">
                <a:alpha val="65000"/>
              </a:srgbClr>
            </a:outerShdw>
          </a:effectLst>
        </p:spPr>
      </p:pic>
      <p:pic>
        <p:nvPicPr>
          <p:cNvPr id="51207" name="Picture 6" descr="cap1">
            <a:hlinkClick r:id="rId5"/>
          </p:cNvPr>
          <p:cNvPicPr>
            <a:picLocks noChangeAspect="1" noChangeArrowheads="1"/>
          </p:cNvPicPr>
          <p:nvPr/>
        </p:nvPicPr>
        <p:blipFill>
          <a:blip r:embed="rId6" cstate="print"/>
          <a:srcRect/>
          <a:stretch>
            <a:fillRect/>
          </a:stretch>
        </p:blipFill>
        <p:spPr bwMode="auto">
          <a:xfrm>
            <a:off x="2880377" y="3686261"/>
            <a:ext cx="1408113" cy="1981200"/>
          </a:xfrm>
          <a:prstGeom prst="rect">
            <a:avLst/>
          </a:prstGeom>
          <a:ln>
            <a:noFill/>
          </a:ln>
          <a:effectLst>
            <a:outerShdw blurRad="292100" dist="139700" dir="2700000" algn="tl" rotWithShape="0">
              <a:srgbClr val="333333">
                <a:alpha val="65000"/>
              </a:srgbClr>
            </a:outerShdw>
          </a:effectLst>
        </p:spPr>
      </p:pic>
      <p:pic>
        <p:nvPicPr>
          <p:cNvPr id="51208" name="Picture 7" descr="highrise_apartments">
            <a:hlinkClick r:id="rId7"/>
          </p:cNvPr>
          <p:cNvPicPr>
            <a:picLocks noChangeAspect="1" noChangeArrowheads="1"/>
          </p:cNvPicPr>
          <p:nvPr/>
        </p:nvPicPr>
        <p:blipFill>
          <a:blip r:embed="rId8" cstate="print"/>
          <a:srcRect/>
          <a:stretch>
            <a:fillRect/>
          </a:stretch>
        </p:blipFill>
        <p:spPr bwMode="auto">
          <a:xfrm>
            <a:off x="5133112" y="3743411"/>
            <a:ext cx="1543050" cy="1924050"/>
          </a:xfrm>
          <a:prstGeom prst="rect">
            <a:avLst/>
          </a:prstGeom>
          <a:ln>
            <a:noFill/>
          </a:ln>
          <a:effectLst>
            <a:outerShdw blurRad="292100" dist="139700" dir="2700000" algn="tl" rotWithShape="0">
              <a:srgbClr val="333333">
                <a:alpha val="65000"/>
              </a:srgbClr>
            </a:outerShdw>
          </a:effectLst>
        </p:spPr>
      </p:pic>
      <p:pic>
        <p:nvPicPr>
          <p:cNvPr id="51209" name="Picture 8" descr="full_utility">
            <a:hlinkClick r:id="rId9"/>
          </p:cNvPr>
          <p:cNvPicPr>
            <a:picLocks noChangeAspect="1" noChangeArrowheads="1"/>
          </p:cNvPicPr>
          <p:nvPr/>
        </p:nvPicPr>
        <p:blipFill>
          <a:blip r:embed="rId10" cstate="print"/>
          <a:srcRect/>
          <a:stretch>
            <a:fillRect/>
          </a:stretch>
        </p:blipFill>
        <p:spPr bwMode="auto">
          <a:xfrm>
            <a:off x="2245015" y="2156147"/>
            <a:ext cx="1805200" cy="1155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658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9523"/>
            <a:ext cx="8229600" cy="4876800"/>
          </a:xfrm>
        </p:spPr>
        <p:txBody>
          <a:bodyPr/>
          <a:lstStyle/>
          <a:p>
            <a:r>
              <a:rPr lang="en-US" dirty="0" smtClean="0"/>
              <a:t>Electric transformers must meet minimum efficiency requirements of Table C405.7 when tested and rated in accordance with test procedure DOE 10 CFR 431</a:t>
            </a:r>
          </a:p>
          <a:p>
            <a:r>
              <a:rPr lang="en-US" dirty="0" smtClean="0"/>
              <a:t>Efficiency to be verified through certification under an approved certification program or when program does not exist, ratings shall be supported by data furnished by transformer manufacturer</a:t>
            </a:r>
            <a:endParaRPr lang="en-US" dirty="0"/>
          </a:p>
        </p:txBody>
      </p:sp>
      <p:sp>
        <p:nvSpPr>
          <p:cNvPr id="3" name="Title 2"/>
          <p:cNvSpPr>
            <a:spLocks noGrp="1"/>
          </p:cNvSpPr>
          <p:nvPr>
            <p:ph type="title"/>
          </p:nvPr>
        </p:nvSpPr>
        <p:spPr/>
        <p:txBody>
          <a:bodyPr>
            <a:normAutofit/>
          </a:bodyPr>
          <a:lstStyle/>
          <a:p>
            <a:r>
              <a:rPr lang="en-US" sz="2400" b="1" dirty="0" smtClean="0"/>
              <a:t>Electrical Transformers </a:t>
            </a:r>
            <a:r>
              <a:rPr lang="en-US" sz="2400" dirty="0" smtClean="0"/>
              <a:t/>
            </a:r>
            <a:br>
              <a:rPr lang="en-US" sz="2400" dirty="0" smtClean="0"/>
            </a:br>
            <a:r>
              <a:rPr lang="en-US" sz="2000" b="1" i="1" dirty="0" smtClean="0"/>
              <a:t>Section C405.7 - Mandatory</a:t>
            </a:r>
            <a:endParaRPr lang="en-US" sz="2000" b="1" i="1" dirty="0"/>
          </a:p>
        </p:txBody>
      </p:sp>
    </p:spTree>
    <p:extLst>
      <p:ext uri="{BB962C8B-B14F-4D97-AF65-F5344CB8AC3E}">
        <p14:creationId xmlns:p14="http://schemas.microsoft.com/office/powerpoint/2010/main" val="1202335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9235"/>
            <a:ext cx="8229600" cy="4876800"/>
          </a:xfrm>
        </p:spPr>
        <p:txBody>
          <a:bodyPr/>
          <a:lstStyle/>
          <a:p>
            <a:pPr marL="0" indent="0">
              <a:buNone/>
            </a:pPr>
            <a:r>
              <a:rPr lang="en-US" b="1" u="sng" dirty="0" smtClean="0"/>
              <a:t>Exceptions</a:t>
            </a:r>
            <a:r>
              <a:rPr lang="en-US" b="1" dirty="0" smtClean="0"/>
              <a:t>:</a:t>
            </a:r>
          </a:p>
          <a:p>
            <a:pPr lvl="1">
              <a:buFont typeface="Arial" panose="020B0604020202020204" pitchFamily="34" charset="0"/>
              <a:buChar char="•"/>
            </a:pPr>
            <a:r>
              <a:rPr lang="en-US" dirty="0">
                <a:cs typeface="Times New Roman" pitchFamily="18" charset="0"/>
                <a:sym typeface="WP MathA" pitchFamily="2" charset="2"/>
              </a:rPr>
              <a:t>If meet EPAct 2005 exclusions based on </a:t>
            </a:r>
            <a:r>
              <a:rPr lang="en-US" dirty="0">
                <a:solidFill>
                  <a:srgbClr val="FF0000"/>
                </a:solidFill>
                <a:cs typeface="Times New Roman" pitchFamily="18" charset="0"/>
                <a:sym typeface="WP MathA" pitchFamily="2" charset="2"/>
              </a:rPr>
              <a:t>10CFR431</a:t>
            </a:r>
            <a:endParaRPr lang="en-US" dirty="0">
              <a:cs typeface="Times New Roman" pitchFamily="18" charset="0"/>
              <a:sym typeface="WP MathA" pitchFamily="2" charset="2"/>
            </a:endParaRPr>
          </a:p>
          <a:p>
            <a:pPr lvl="2">
              <a:buFont typeface="Calibri" panose="020F0502020204030204" pitchFamily="34" charset="0"/>
              <a:buChar char="–"/>
            </a:pPr>
            <a:r>
              <a:rPr lang="en-US" dirty="0">
                <a:cs typeface="Times New Roman" pitchFamily="18" charset="0"/>
                <a:sym typeface="WP MathA" pitchFamily="2" charset="2"/>
              </a:rPr>
              <a:t>Special purpose applications</a:t>
            </a:r>
          </a:p>
          <a:p>
            <a:pPr lvl="2">
              <a:buFont typeface="Calibri" panose="020F0502020204030204" pitchFamily="34" charset="0"/>
              <a:buChar char="–"/>
            </a:pPr>
            <a:r>
              <a:rPr lang="en-US" dirty="0">
                <a:cs typeface="Times New Roman" pitchFamily="18" charset="0"/>
                <a:sym typeface="WP MathA" pitchFamily="2" charset="2"/>
              </a:rPr>
              <a:t>Not likely in general purpose applications</a:t>
            </a:r>
          </a:p>
          <a:p>
            <a:pPr lvl="2">
              <a:buFont typeface="Calibri" panose="020F0502020204030204" pitchFamily="34" charset="0"/>
              <a:buChar char="–"/>
            </a:pPr>
            <a:r>
              <a:rPr lang="en-US" dirty="0">
                <a:cs typeface="Times New Roman" pitchFamily="18" charset="0"/>
                <a:sym typeface="WP MathA" pitchFamily="2" charset="2"/>
              </a:rPr>
              <a:t>Have multiple voltage taps where highest tap is ≥ 20% more than lowest tap</a:t>
            </a:r>
          </a:p>
          <a:p>
            <a:pPr lvl="1">
              <a:buFont typeface="Arial" panose="020B0604020202020204" pitchFamily="34" charset="0"/>
              <a:buChar char="•"/>
            </a:pPr>
            <a:r>
              <a:rPr lang="en-US" dirty="0">
                <a:cs typeface="Times New Roman" pitchFamily="18" charset="0"/>
                <a:sym typeface="WP MathA" pitchFamily="2" charset="2"/>
              </a:rPr>
              <a:t>Some specific products are listed</a:t>
            </a:r>
          </a:p>
          <a:p>
            <a:pPr marL="0" indent="0">
              <a:buNone/>
            </a:pPr>
            <a:endParaRPr lang="en-US" dirty="0"/>
          </a:p>
        </p:txBody>
      </p:sp>
      <p:sp>
        <p:nvSpPr>
          <p:cNvPr id="3" name="Title 2"/>
          <p:cNvSpPr>
            <a:spLocks noGrp="1"/>
          </p:cNvSpPr>
          <p:nvPr>
            <p:ph type="title"/>
          </p:nvPr>
        </p:nvSpPr>
        <p:spPr/>
        <p:txBody>
          <a:bodyPr>
            <a:normAutofit/>
          </a:bodyPr>
          <a:lstStyle/>
          <a:p>
            <a:r>
              <a:rPr lang="en-US" sz="2400" b="1" dirty="0"/>
              <a:t>Electrical Transformers </a:t>
            </a:r>
            <a:r>
              <a:rPr lang="en-US" sz="2400" dirty="0"/>
              <a:t/>
            </a:r>
            <a:br>
              <a:rPr lang="en-US" sz="2400" dirty="0"/>
            </a:br>
            <a:r>
              <a:rPr lang="en-US" sz="2000" b="1" i="1" dirty="0" smtClean="0"/>
              <a:t>Section C405.7 – Mandatory – Cont’d.</a:t>
            </a:r>
            <a:endParaRPr lang="en-US" sz="2000" b="1" i="1" dirty="0"/>
          </a:p>
        </p:txBody>
      </p:sp>
    </p:spTree>
    <p:extLst>
      <p:ext uri="{BB962C8B-B14F-4D97-AF65-F5344CB8AC3E}">
        <p14:creationId xmlns:p14="http://schemas.microsoft.com/office/powerpoint/2010/main" val="716151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Electric </a:t>
            </a:r>
            <a:r>
              <a:rPr lang="en-US" dirty="0" smtClean="0"/>
              <a:t>motors </a:t>
            </a:r>
            <a:r>
              <a:rPr lang="en-US" dirty="0"/>
              <a:t>must meet minimum efficiency requirements of </a:t>
            </a:r>
            <a:r>
              <a:rPr lang="en-US" dirty="0" smtClean="0"/>
              <a:t>Tables C405.8(1) through C405.8(4) when </a:t>
            </a:r>
            <a:r>
              <a:rPr lang="en-US" dirty="0"/>
              <a:t>tested and rated in accordance with test procedure DOE 10 CFR 431</a:t>
            </a:r>
          </a:p>
          <a:p>
            <a:r>
              <a:rPr lang="en-US" dirty="0"/>
              <a:t>Efficiency to be verified through certification under an approved certification program or when program does not exist, ratings shall be supported by data furnished by </a:t>
            </a:r>
            <a:r>
              <a:rPr lang="en-US" dirty="0" smtClean="0"/>
              <a:t>motor manufacturer</a:t>
            </a:r>
            <a:endParaRPr lang="en-US" dirty="0"/>
          </a:p>
          <a:p>
            <a:endParaRPr lang="en-US" dirty="0"/>
          </a:p>
        </p:txBody>
      </p:sp>
      <p:sp>
        <p:nvSpPr>
          <p:cNvPr id="3" name="Title 2"/>
          <p:cNvSpPr>
            <a:spLocks noGrp="1"/>
          </p:cNvSpPr>
          <p:nvPr>
            <p:ph type="title"/>
          </p:nvPr>
        </p:nvSpPr>
        <p:spPr/>
        <p:txBody>
          <a:bodyPr>
            <a:normAutofit/>
          </a:bodyPr>
          <a:lstStyle/>
          <a:p>
            <a:r>
              <a:rPr lang="en-US" sz="2400" b="1" dirty="0" smtClean="0"/>
              <a:t>Electrical motors</a:t>
            </a:r>
            <a:br>
              <a:rPr lang="en-US" sz="2400" b="1" dirty="0" smtClean="0"/>
            </a:br>
            <a:r>
              <a:rPr lang="en-US" sz="2000" b="1" i="1" dirty="0" smtClean="0"/>
              <a:t>Section C405.8 - Mandatory</a:t>
            </a:r>
            <a:endParaRPr lang="en-US" sz="2000" b="1" i="1" dirty="0"/>
          </a:p>
        </p:txBody>
      </p:sp>
    </p:spTree>
    <p:extLst>
      <p:ext uri="{BB962C8B-B14F-4D97-AF65-F5344CB8AC3E}">
        <p14:creationId xmlns:p14="http://schemas.microsoft.com/office/powerpoint/2010/main" val="334013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06" y="1389708"/>
            <a:ext cx="8229600" cy="4876800"/>
          </a:xfrm>
        </p:spPr>
        <p:txBody>
          <a:bodyPr/>
          <a:lstStyle/>
          <a:p>
            <a:r>
              <a:rPr lang="en-US" dirty="0" smtClean="0"/>
              <a:t>The sum of lumens divided by the sum of the watts </a:t>
            </a:r>
            <a:r>
              <a:rPr lang="en-US" u="sng" dirty="0" smtClean="0"/>
              <a:t>&gt;</a:t>
            </a:r>
            <a:r>
              <a:rPr lang="en-US" dirty="0" smtClean="0"/>
              <a:t> 35 lumens/W (not including signal and displays)</a:t>
            </a:r>
          </a:p>
          <a:p>
            <a:r>
              <a:rPr lang="en-US" dirty="0" smtClean="0"/>
              <a:t>Ventilation fans without their own air-conditioning system shall not consume </a:t>
            </a:r>
            <a:r>
              <a:rPr lang="en-US" u="sng" dirty="0" smtClean="0"/>
              <a:t>&lt;</a:t>
            </a:r>
            <a:r>
              <a:rPr lang="en-US" dirty="0" smtClean="0"/>
              <a:t> 0.33 watts/cfm at the max. rated speed of the fan</a:t>
            </a:r>
          </a:p>
          <a:p>
            <a:r>
              <a:rPr lang="en-US" dirty="0" smtClean="0"/>
              <a:t>Controls shall be provided that will de-energize ventilation fans and lighting systems when the elevator is stopped, unoccupied and with its doors closed for &gt; 15 minutes</a:t>
            </a:r>
            <a:endParaRPr lang="en-US" dirty="0"/>
          </a:p>
        </p:txBody>
      </p:sp>
      <p:sp>
        <p:nvSpPr>
          <p:cNvPr id="3" name="Title 2"/>
          <p:cNvSpPr>
            <a:spLocks noGrp="1"/>
          </p:cNvSpPr>
          <p:nvPr>
            <p:ph type="title"/>
          </p:nvPr>
        </p:nvSpPr>
        <p:spPr>
          <a:xfrm>
            <a:off x="157163" y="0"/>
            <a:ext cx="6110287" cy="921004"/>
          </a:xfrm>
        </p:spPr>
        <p:txBody>
          <a:bodyPr>
            <a:normAutofit fontScale="90000"/>
          </a:bodyPr>
          <a:lstStyle/>
          <a:p>
            <a:r>
              <a:rPr lang="en-US" sz="2700" b="1" dirty="0" smtClean="0"/>
              <a:t>Vertical and Horizontal Transportation System and Equipment</a:t>
            </a:r>
            <a:r>
              <a:rPr lang="en-US" b="1" dirty="0" smtClean="0"/>
              <a:t/>
            </a:r>
            <a:br>
              <a:rPr lang="en-US" b="1" dirty="0" smtClean="0"/>
            </a:br>
            <a:r>
              <a:rPr lang="en-US" sz="2200" b="1" i="1" dirty="0" smtClean="0"/>
              <a:t>Section C405.9.1 – Elevator Cabs</a:t>
            </a:r>
            <a:endParaRPr lang="en-US" sz="2200" b="1" i="1" dirty="0"/>
          </a:p>
        </p:txBody>
      </p:sp>
    </p:spTree>
    <p:extLst>
      <p:ext uri="{BB962C8B-B14F-4D97-AF65-F5344CB8AC3E}">
        <p14:creationId xmlns:p14="http://schemas.microsoft.com/office/powerpoint/2010/main" val="3826887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comply with ASME A17.1/CSA B44 </a:t>
            </a:r>
          </a:p>
          <a:p>
            <a:r>
              <a:rPr lang="en-US" dirty="0" smtClean="0"/>
              <a:t>Automatic controls configured to reduce speed to minimum permitted speed in accordance with ASME A17.1/CSA B44 or applicable local code when not conveying passengers</a:t>
            </a:r>
          </a:p>
          <a:p>
            <a:r>
              <a:rPr lang="en-US" dirty="0" smtClean="0"/>
              <a:t>Regenerative drive</a:t>
            </a:r>
          </a:p>
          <a:p>
            <a:pPr lvl="1"/>
            <a:r>
              <a:rPr lang="en-US" dirty="0" smtClean="0"/>
              <a:t>Escalators designed for one-way down operation only or for reversible operation </a:t>
            </a:r>
          </a:p>
          <a:p>
            <a:pPr lvl="2"/>
            <a:r>
              <a:rPr lang="en-US" dirty="0" smtClean="0"/>
              <a:t>Must have a variable frequency regenerative drive that supplies electrical energy to the building electrical system when escalator is loaded with passengers with a combined weight &gt; 750 pounds</a:t>
            </a:r>
            <a:endParaRPr lang="en-US" dirty="0"/>
          </a:p>
        </p:txBody>
      </p:sp>
      <p:sp>
        <p:nvSpPr>
          <p:cNvPr id="3" name="Title 2"/>
          <p:cNvSpPr>
            <a:spLocks noGrp="1"/>
          </p:cNvSpPr>
          <p:nvPr>
            <p:ph type="title"/>
          </p:nvPr>
        </p:nvSpPr>
        <p:spPr>
          <a:xfrm>
            <a:off x="157162" y="0"/>
            <a:ext cx="6376987" cy="921004"/>
          </a:xfrm>
        </p:spPr>
        <p:txBody>
          <a:bodyPr>
            <a:normAutofit fontScale="90000"/>
          </a:bodyPr>
          <a:lstStyle/>
          <a:p>
            <a:r>
              <a:rPr lang="en-US" sz="2700" b="1" dirty="0"/>
              <a:t>Vertical and Horizontal Transportation System and Equipment</a:t>
            </a:r>
            <a:r>
              <a:rPr lang="en-US" b="1" dirty="0"/>
              <a:t/>
            </a:r>
            <a:br>
              <a:rPr lang="en-US" b="1" dirty="0"/>
            </a:br>
            <a:r>
              <a:rPr lang="en-US" sz="2200" b="1" i="1" dirty="0" smtClean="0"/>
              <a:t>Section C405.9.1 </a:t>
            </a:r>
            <a:r>
              <a:rPr lang="en-US" sz="2200" b="1" i="1" dirty="0"/>
              <a:t>– </a:t>
            </a:r>
            <a:r>
              <a:rPr lang="en-US" sz="2200" b="1" i="1" dirty="0" smtClean="0"/>
              <a:t>Escalators and Moving </a:t>
            </a:r>
            <a:r>
              <a:rPr lang="en-US" sz="2200" b="1" i="1" dirty="0"/>
              <a:t>W</a:t>
            </a:r>
            <a:r>
              <a:rPr lang="en-US" sz="2200" b="1" i="1" dirty="0" smtClean="0"/>
              <a:t>alks</a:t>
            </a:r>
            <a:endParaRPr lang="en-US" sz="2200" i="1" dirty="0"/>
          </a:p>
        </p:txBody>
      </p:sp>
    </p:spTree>
    <p:extLst>
      <p:ext uri="{BB962C8B-B14F-4D97-AF65-F5344CB8AC3E}">
        <p14:creationId xmlns:p14="http://schemas.microsoft.com/office/powerpoint/2010/main" val="1902495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75012" y="0"/>
            <a:ext cx="7448797" cy="926275"/>
          </a:xfrm>
        </p:spPr>
        <p:txBody>
          <a:bodyPr>
            <a:normAutofit/>
          </a:bodyPr>
          <a:lstStyle/>
          <a:p>
            <a:pPr>
              <a:lnSpc>
                <a:spcPct val="80000"/>
              </a:lnSpc>
            </a:pPr>
            <a:r>
              <a:rPr lang="en-US" sz="2400" b="1" dirty="0" smtClean="0">
                <a:ea typeface="ＭＳ Ｐゴシック" pitchFamily="-108" charset="-128"/>
              </a:rPr>
              <a:t>Lighting System Functional Testing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C408.3.1</a:t>
            </a:r>
          </a:p>
        </p:txBody>
      </p:sp>
      <p:sp>
        <p:nvSpPr>
          <p:cNvPr id="303107" name="Rectangle 3"/>
          <p:cNvSpPr>
            <a:spLocks noGrp="1" noChangeArrowheads="1"/>
          </p:cNvSpPr>
          <p:nvPr>
            <p:ph type="body" sz="half" idx="1"/>
          </p:nvPr>
        </p:nvSpPr>
        <p:spPr>
          <a:xfrm>
            <a:off x="475013" y="1261100"/>
            <a:ext cx="7600208" cy="1203325"/>
          </a:xfrm>
        </p:spPr>
        <p:txBody>
          <a:bodyPr/>
          <a:lstStyle/>
          <a:p>
            <a:pPr marL="0" indent="0">
              <a:buFontTx/>
              <a:buNone/>
            </a:pPr>
            <a:endParaRPr lang="en-US" sz="2400" dirty="0" smtClean="0">
              <a:ea typeface="ＭＳ Ｐゴシック" pitchFamily="-108" charset="-128"/>
            </a:endParaRPr>
          </a:p>
          <a:p>
            <a:pPr marL="0" indent="0">
              <a:buFontTx/>
              <a:buNone/>
            </a:pPr>
            <a:endParaRPr lang="en-US" sz="2400" dirty="0" smtClean="0">
              <a:ea typeface="ＭＳ Ｐゴシック" pitchFamily="-108" charset="-128"/>
            </a:endParaRPr>
          </a:p>
        </p:txBody>
      </p:sp>
      <p:sp>
        <p:nvSpPr>
          <p:cNvPr id="303109" name="Rectangle 5"/>
          <p:cNvSpPr>
            <a:spLocks noChangeArrowheads="1"/>
          </p:cNvSpPr>
          <p:nvPr/>
        </p:nvSpPr>
        <p:spPr bwMode="auto">
          <a:xfrm>
            <a:off x="759081" y="1389413"/>
            <a:ext cx="7589272" cy="4732462"/>
          </a:xfrm>
          <a:prstGeom prst="rect">
            <a:avLst/>
          </a:prstGeom>
          <a:noFill/>
          <a:ln w="9525">
            <a:noFill/>
            <a:miter lim="800000"/>
            <a:headEnd/>
            <a:tailEnd/>
          </a:ln>
          <a:effectLst/>
        </p:spPr>
        <p:txBody>
          <a:bodyPr lIns="0" tIns="0" rIns="0" bIns="0"/>
          <a:lstStyle/>
          <a:p>
            <a:pPr marL="342900" indent="-342900" eaLnBrk="0" hangingPunct="0">
              <a:spcBef>
                <a:spcPct val="50000"/>
              </a:spcBef>
              <a:buClr>
                <a:schemeClr val="tx1"/>
              </a:buClr>
              <a:buSzPct val="130000"/>
              <a:buFont typeface="Wingdings" pitchFamily="2" charset="2"/>
              <a:buChar char="ü"/>
            </a:pPr>
            <a:r>
              <a:rPr lang="en-US" sz="2000" b="0" dirty="0" smtClean="0"/>
              <a:t>Prior to passing final inspection, </a:t>
            </a:r>
            <a:r>
              <a:rPr lang="en-US" sz="2000" b="0" i="1" dirty="0" smtClean="0"/>
              <a:t>registered design professional </a:t>
            </a:r>
            <a:r>
              <a:rPr lang="en-US" sz="2000" b="0" dirty="0" smtClean="0"/>
              <a:t>to provide evidence that lighting control systems have been tested to ensure that control hardware and software are calibrated, adjusted, programmed and in proper working order per construction documents and manufacturer’s installation instructions</a:t>
            </a:r>
          </a:p>
          <a:p>
            <a:pPr marL="342900" indent="-342900" eaLnBrk="0" hangingPunct="0">
              <a:spcBef>
                <a:spcPct val="50000"/>
              </a:spcBef>
              <a:buClr>
                <a:schemeClr val="tx1"/>
              </a:buClr>
              <a:buSzPct val="130000"/>
              <a:buFont typeface="Arial" panose="020B0604020202020204" pitchFamily="34" charset="0"/>
              <a:buChar char="•"/>
            </a:pPr>
            <a:endParaRPr lang="en-US" sz="2000" b="0" dirty="0" smtClean="0"/>
          </a:p>
        </p:txBody>
      </p:sp>
    </p:spTree>
    <p:extLst>
      <p:ext uri="{BB962C8B-B14F-4D97-AF65-F5344CB8AC3E}">
        <p14:creationId xmlns:p14="http://schemas.microsoft.com/office/powerpoint/2010/main" val="1571214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06" y="1299273"/>
            <a:ext cx="8229600" cy="4876800"/>
          </a:xfrm>
        </p:spPr>
        <p:txBody>
          <a:bodyPr>
            <a:normAutofit fontScale="92500" lnSpcReduction="10000"/>
          </a:bodyPr>
          <a:lstStyle/>
          <a:p>
            <a:pPr marL="800100" lvl="1">
              <a:buFont typeface="Arial" panose="020B0604020202020204" pitchFamily="34" charset="0"/>
              <a:buChar char="•"/>
            </a:pPr>
            <a:r>
              <a:rPr lang="en-US" dirty="0" smtClean="0">
                <a:solidFill>
                  <a:schemeClr val="tx1">
                    <a:lumMod val="50000"/>
                  </a:schemeClr>
                </a:solidFill>
              </a:rPr>
              <a:t>Certify </a:t>
            </a:r>
            <a:r>
              <a:rPr lang="en-US" dirty="0">
                <a:solidFill>
                  <a:schemeClr val="tx1">
                    <a:lumMod val="50000"/>
                  </a:schemeClr>
                </a:solidFill>
              </a:rPr>
              <a:t>location and aiming per manufacturer recommendation</a:t>
            </a:r>
          </a:p>
          <a:p>
            <a:pPr marL="800100" lvl="1">
              <a:buFont typeface="Arial" panose="020B0604020202020204" pitchFamily="34" charset="0"/>
              <a:buChar char="•"/>
            </a:pPr>
            <a:r>
              <a:rPr lang="en-US" dirty="0">
                <a:solidFill>
                  <a:schemeClr val="tx1">
                    <a:lumMod val="50000"/>
                  </a:schemeClr>
                </a:solidFill>
              </a:rPr>
              <a:t>Test all sensors if project ≤ 7</a:t>
            </a:r>
          </a:p>
          <a:p>
            <a:pPr marL="800100" lvl="1">
              <a:buFont typeface="Arial" panose="020B0604020202020204" pitchFamily="34" charset="0"/>
              <a:buChar char="•"/>
            </a:pPr>
            <a:r>
              <a:rPr lang="en-US" dirty="0">
                <a:solidFill>
                  <a:schemeClr val="tx1">
                    <a:lumMod val="50000"/>
                  </a:schemeClr>
                </a:solidFill>
              </a:rPr>
              <a:t>If &gt; 7 sensors, test for each unique combination of sensor type and space </a:t>
            </a:r>
            <a:r>
              <a:rPr lang="en-US" dirty="0" smtClean="0">
                <a:solidFill>
                  <a:schemeClr val="tx1">
                    <a:lumMod val="50000"/>
                  </a:schemeClr>
                </a:solidFill>
              </a:rPr>
              <a:t>geometry</a:t>
            </a:r>
            <a:endParaRPr lang="en-US" dirty="0">
              <a:solidFill>
                <a:schemeClr val="tx1">
                  <a:lumMod val="50000"/>
                </a:schemeClr>
              </a:solidFill>
            </a:endParaRPr>
          </a:p>
          <a:p>
            <a:pPr marL="800100" lvl="1">
              <a:buFont typeface="Arial" panose="020B0604020202020204" pitchFamily="34" charset="0"/>
              <a:buChar char="•"/>
            </a:pPr>
            <a:r>
              <a:rPr lang="en-US" dirty="0">
                <a:solidFill>
                  <a:schemeClr val="tx1">
                    <a:lumMod val="50000"/>
                  </a:schemeClr>
                </a:solidFill>
              </a:rPr>
              <a:t>Where multiples of each unique combination of sensor type and space geometry are provided </a:t>
            </a:r>
            <a:r>
              <a:rPr lang="en-US" u="sng" dirty="0">
                <a:solidFill>
                  <a:schemeClr val="tx1">
                    <a:lumMod val="50000"/>
                  </a:schemeClr>
                </a:solidFill>
              </a:rPr>
              <a:t>&gt;</a:t>
            </a:r>
            <a:r>
              <a:rPr lang="en-US" dirty="0">
                <a:solidFill>
                  <a:schemeClr val="tx1">
                    <a:lumMod val="50000"/>
                  </a:schemeClr>
                </a:solidFill>
              </a:rPr>
              <a:t> 10%, but in no case &lt; 1 of each combination shall be tested unless the code official or design professional requires a higher percentage to be tested</a:t>
            </a:r>
          </a:p>
          <a:p>
            <a:pPr marL="800100" lvl="1">
              <a:buFont typeface="Arial" panose="020B0604020202020204" pitchFamily="34" charset="0"/>
              <a:buChar char="•"/>
            </a:pPr>
            <a:r>
              <a:rPr lang="en-US" dirty="0">
                <a:solidFill>
                  <a:schemeClr val="tx1">
                    <a:lumMod val="50000"/>
                  </a:schemeClr>
                </a:solidFill>
              </a:rPr>
              <a:t>Where </a:t>
            </a:r>
            <a:r>
              <a:rPr lang="en-US" u="sng" dirty="0">
                <a:solidFill>
                  <a:schemeClr val="tx1">
                    <a:lumMod val="50000"/>
                  </a:schemeClr>
                </a:solidFill>
              </a:rPr>
              <a:t>&gt;</a:t>
            </a:r>
            <a:r>
              <a:rPr lang="en-US" dirty="0">
                <a:solidFill>
                  <a:schemeClr val="tx1">
                    <a:lumMod val="50000"/>
                  </a:schemeClr>
                </a:solidFill>
              </a:rPr>
              <a:t>30% of tested controls fail, all remaining identical combinations must be </a:t>
            </a:r>
            <a:r>
              <a:rPr lang="en-US" dirty="0" smtClean="0">
                <a:solidFill>
                  <a:schemeClr val="tx1">
                    <a:lumMod val="50000"/>
                  </a:schemeClr>
                </a:solidFill>
              </a:rPr>
              <a:t>tested</a:t>
            </a:r>
          </a:p>
          <a:p>
            <a:pPr marL="57150" indent="0">
              <a:buNone/>
            </a:pPr>
            <a:r>
              <a:rPr lang="en-US" dirty="0" smtClean="0">
                <a:solidFill>
                  <a:schemeClr val="tx1">
                    <a:lumMod val="50000"/>
                  </a:schemeClr>
                </a:solidFill>
              </a:rPr>
              <a:t>Verify the following:</a:t>
            </a:r>
          </a:p>
          <a:p>
            <a:pPr marL="1200150" lvl="2" indent="-285750">
              <a:buFont typeface="Arial" panose="020B0604020202020204" pitchFamily="34" charset="0"/>
              <a:buChar char="•"/>
            </a:pPr>
            <a:r>
              <a:rPr lang="en-US" sz="1600" dirty="0" smtClean="0">
                <a:solidFill>
                  <a:schemeClr val="tx1">
                    <a:lumMod val="50000"/>
                  </a:schemeClr>
                </a:solidFill>
              </a:rPr>
              <a:t>Status indicator, verify correct operation</a:t>
            </a:r>
            <a:endParaRPr lang="en-US" sz="1600" dirty="0">
              <a:solidFill>
                <a:schemeClr val="tx1">
                  <a:lumMod val="50000"/>
                </a:schemeClr>
              </a:solidFill>
            </a:endParaRPr>
          </a:p>
          <a:p>
            <a:pPr marL="1200150" lvl="2" indent="-285750">
              <a:buFont typeface="Arial" panose="020B0604020202020204" pitchFamily="34" charset="0"/>
              <a:buChar char="•"/>
            </a:pPr>
            <a:r>
              <a:rPr lang="en-US" sz="1600" dirty="0">
                <a:solidFill>
                  <a:schemeClr val="tx1">
                    <a:lumMod val="50000"/>
                  </a:schemeClr>
                </a:solidFill>
              </a:rPr>
              <a:t>Lights turn off or down to permitted level within required time</a:t>
            </a:r>
          </a:p>
          <a:p>
            <a:pPr marL="1200150" lvl="2" indent="-285750">
              <a:buFont typeface="Arial" panose="020B0604020202020204" pitchFamily="34" charset="0"/>
              <a:buChar char="•"/>
            </a:pPr>
            <a:r>
              <a:rPr lang="en-US" sz="1600" dirty="0">
                <a:solidFill>
                  <a:schemeClr val="tx1">
                    <a:lumMod val="50000"/>
                  </a:schemeClr>
                </a:solidFill>
              </a:rPr>
              <a:t>Auto-on – lights turn on to permitted level when someone enters the space</a:t>
            </a:r>
          </a:p>
          <a:p>
            <a:pPr marL="1200150" lvl="2" indent="-285750">
              <a:buFont typeface="Arial" panose="020B0604020202020204" pitchFamily="34" charset="0"/>
              <a:buChar char="•"/>
            </a:pPr>
            <a:r>
              <a:rPr lang="en-US" sz="1600" dirty="0">
                <a:solidFill>
                  <a:schemeClr val="tx1">
                    <a:lumMod val="50000"/>
                  </a:schemeClr>
                </a:solidFill>
              </a:rPr>
              <a:t>Manual on – lights turn on only when manually activated</a:t>
            </a:r>
          </a:p>
          <a:p>
            <a:pPr marL="1200150" lvl="2" indent="-285750">
              <a:buFont typeface="Arial" panose="020B0604020202020204" pitchFamily="34" charset="0"/>
              <a:buChar char="•"/>
            </a:pPr>
            <a:r>
              <a:rPr lang="en-US" sz="1600" dirty="0">
                <a:solidFill>
                  <a:schemeClr val="tx1">
                    <a:lumMod val="50000"/>
                  </a:schemeClr>
                </a:solidFill>
              </a:rPr>
              <a:t>Lights aren’t incorrectly turned on by movement in nearby areas or by HVAC operation</a:t>
            </a:r>
          </a:p>
          <a:p>
            <a:endParaRPr lang="en-US" dirty="0"/>
          </a:p>
        </p:txBody>
      </p:sp>
      <p:sp>
        <p:nvSpPr>
          <p:cNvPr id="3" name="Title 2"/>
          <p:cNvSpPr>
            <a:spLocks noGrp="1"/>
          </p:cNvSpPr>
          <p:nvPr>
            <p:ph type="title"/>
          </p:nvPr>
        </p:nvSpPr>
        <p:spPr/>
        <p:txBody>
          <a:bodyPr>
            <a:normAutofit/>
          </a:bodyPr>
          <a:lstStyle/>
          <a:p>
            <a:r>
              <a:rPr lang="en-US" sz="2400" b="1" dirty="0" smtClean="0"/>
              <a:t>Occupant Sensor Controls</a:t>
            </a:r>
            <a:br>
              <a:rPr lang="en-US" sz="2400" b="1" dirty="0" smtClean="0"/>
            </a:br>
            <a:r>
              <a:rPr lang="en-US" sz="2000" b="1" i="1" dirty="0" smtClean="0"/>
              <a:t>Section C408.3.1.1</a:t>
            </a:r>
            <a:endParaRPr lang="en-US" sz="2000" b="1" i="1" dirty="0"/>
          </a:p>
        </p:txBody>
      </p:sp>
    </p:spTree>
    <p:extLst>
      <p:ext uri="{BB962C8B-B14F-4D97-AF65-F5344CB8AC3E}">
        <p14:creationId xmlns:p14="http://schemas.microsoft.com/office/powerpoint/2010/main" val="1601188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103" y="1379659"/>
            <a:ext cx="8229600" cy="4876800"/>
          </a:xfrm>
        </p:spPr>
        <p:txBody>
          <a:bodyPr>
            <a:normAutofit fontScale="77500" lnSpcReduction="20000"/>
          </a:bodyPr>
          <a:lstStyle/>
          <a:p>
            <a:pPr lvl="1">
              <a:buFont typeface="Arial" panose="020B0604020202020204" pitchFamily="34" charset="0"/>
              <a:buChar char="•"/>
            </a:pPr>
            <a:r>
              <a:rPr lang="en-US" sz="2100" dirty="0" smtClean="0">
                <a:solidFill>
                  <a:schemeClr val="tx1">
                    <a:lumMod val="50000"/>
                  </a:schemeClr>
                </a:solidFill>
              </a:rPr>
              <a:t>Confirm </a:t>
            </a:r>
            <a:r>
              <a:rPr lang="en-US" sz="2100" dirty="0">
                <a:solidFill>
                  <a:schemeClr val="tx1">
                    <a:lumMod val="50000"/>
                  </a:schemeClr>
                </a:solidFill>
              </a:rPr>
              <a:t>programmed schedules</a:t>
            </a:r>
          </a:p>
          <a:p>
            <a:pPr lvl="1">
              <a:buFont typeface="Arial" panose="020B0604020202020204" pitchFamily="34" charset="0"/>
              <a:buChar char="•"/>
            </a:pPr>
            <a:r>
              <a:rPr lang="en-US" sz="2100" dirty="0">
                <a:solidFill>
                  <a:schemeClr val="tx1">
                    <a:lumMod val="50000"/>
                  </a:schemeClr>
                </a:solidFill>
              </a:rPr>
              <a:t>Document schedules for owner</a:t>
            </a:r>
          </a:p>
          <a:p>
            <a:pPr lvl="1">
              <a:buFont typeface="Arial" panose="020B0604020202020204" pitchFamily="34" charset="0"/>
              <a:buChar char="•"/>
            </a:pPr>
            <a:r>
              <a:rPr lang="en-US" sz="2100" dirty="0">
                <a:solidFill>
                  <a:schemeClr val="tx1">
                    <a:lumMod val="50000"/>
                  </a:schemeClr>
                </a:solidFill>
              </a:rPr>
              <a:t>Verify correct time and date are set</a:t>
            </a:r>
          </a:p>
          <a:p>
            <a:pPr lvl="1">
              <a:buFont typeface="Arial" panose="020B0604020202020204" pitchFamily="34" charset="0"/>
              <a:buChar char="•"/>
            </a:pPr>
            <a:r>
              <a:rPr lang="en-US" sz="2100" dirty="0">
                <a:solidFill>
                  <a:schemeClr val="tx1">
                    <a:lumMod val="50000"/>
                  </a:schemeClr>
                </a:solidFill>
              </a:rPr>
              <a:t>Verify any battery backup is installed and energized</a:t>
            </a:r>
          </a:p>
          <a:p>
            <a:pPr lvl="1">
              <a:buFont typeface="Arial" panose="020B0604020202020204" pitchFamily="34" charset="0"/>
              <a:buChar char="•"/>
            </a:pPr>
            <a:r>
              <a:rPr lang="en-US" sz="2100" dirty="0">
                <a:solidFill>
                  <a:schemeClr val="tx1">
                    <a:lumMod val="50000"/>
                  </a:schemeClr>
                </a:solidFill>
              </a:rPr>
              <a:t>Verify override time limit set to ≤ 2 hours</a:t>
            </a:r>
          </a:p>
          <a:p>
            <a:pPr lvl="1">
              <a:buFont typeface="Arial" panose="020B0604020202020204" pitchFamily="34" charset="0"/>
              <a:buChar char="•"/>
            </a:pPr>
            <a:r>
              <a:rPr lang="en-US" sz="2100" dirty="0">
                <a:solidFill>
                  <a:schemeClr val="tx1">
                    <a:lumMod val="50000"/>
                  </a:schemeClr>
                </a:solidFill>
              </a:rPr>
              <a:t>Simulate occupied condition and verify and document:</a:t>
            </a:r>
          </a:p>
          <a:p>
            <a:pPr lvl="2">
              <a:buFont typeface="Arial" panose="020B0604020202020204" pitchFamily="34" charset="0"/>
              <a:buChar char="•"/>
            </a:pPr>
            <a:r>
              <a:rPr lang="en-US" sz="2100" dirty="0">
                <a:solidFill>
                  <a:schemeClr val="tx1">
                    <a:lumMod val="50000"/>
                  </a:schemeClr>
                </a:solidFill>
              </a:rPr>
              <a:t>Lights turn on and off with respective switches</a:t>
            </a:r>
          </a:p>
          <a:p>
            <a:pPr lvl="2">
              <a:buFont typeface="Arial" panose="020B0604020202020204" pitchFamily="34" charset="0"/>
              <a:buChar char="•"/>
            </a:pPr>
            <a:r>
              <a:rPr lang="en-US" sz="2100" dirty="0">
                <a:solidFill>
                  <a:schemeClr val="tx1">
                    <a:lumMod val="50000"/>
                  </a:schemeClr>
                </a:solidFill>
              </a:rPr>
              <a:t>Switch only operates lights in enclosed space where switch is located</a:t>
            </a:r>
          </a:p>
          <a:p>
            <a:pPr lvl="1">
              <a:buFont typeface="Arial" panose="020B0604020202020204" pitchFamily="34" charset="0"/>
              <a:buChar char="•"/>
            </a:pPr>
            <a:r>
              <a:rPr lang="en-US" sz="2100" dirty="0">
                <a:solidFill>
                  <a:schemeClr val="tx1">
                    <a:lumMod val="50000"/>
                  </a:schemeClr>
                </a:solidFill>
              </a:rPr>
              <a:t>Simulate unoccupied condition and verify and document:</a:t>
            </a:r>
          </a:p>
          <a:p>
            <a:pPr lvl="2">
              <a:buFont typeface="Arial" panose="020B0604020202020204" pitchFamily="34" charset="0"/>
              <a:buChar char="•"/>
            </a:pPr>
            <a:r>
              <a:rPr lang="en-US" sz="2100" dirty="0">
                <a:solidFill>
                  <a:schemeClr val="tx1">
                    <a:lumMod val="50000"/>
                  </a:schemeClr>
                </a:solidFill>
              </a:rPr>
              <a:t>All nonexempt lights turn off</a:t>
            </a:r>
          </a:p>
          <a:p>
            <a:pPr lvl="2">
              <a:buFont typeface="Arial" panose="020B0604020202020204" pitchFamily="34" charset="0"/>
              <a:buChar char="•"/>
            </a:pPr>
            <a:r>
              <a:rPr lang="en-US" sz="2100" dirty="0">
                <a:solidFill>
                  <a:schemeClr val="tx1">
                    <a:lumMod val="50000"/>
                  </a:schemeClr>
                </a:solidFill>
              </a:rPr>
              <a:t>Manual override only operates lighting where it is </a:t>
            </a:r>
            <a:r>
              <a:rPr lang="en-US" sz="2100" dirty="0" smtClean="0">
                <a:solidFill>
                  <a:schemeClr val="tx1">
                    <a:lumMod val="50000"/>
                  </a:schemeClr>
                </a:solidFill>
              </a:rPr>
              <a:t>located</a:t>
            </a:r>
          </a:p>
          <a:p>
            <a:pPr lvl="1">
              <a:buFont typeface="Arial" panose="020B0604020202020204" pitchFamily="34" charset="0"/>
              <a:buChar char="•"/>
            </a:pPr>
            <a:r>
              <a:rPr lang="en-US" sz="2100" dirty="0" smtClean="0">
                <a:solidFill>
                  <a:schemeClr val="tx1">
                    <a:lumMod val="50000"/>
                  </a:schemeClr>
                </a:solidFill>
              </a:rPr>
              <a:t>Additional testing as specified by the </a:t>
            </a:r>
            <a:r>
              <a:rPr lang="en-US" sz="2100" i="1" dirty="0" smtClean="0">
                <a:solidFill>
                  <a:schemeClr val="tx1">
                    <a:lumMod val="50000"/>
                  </a:schemeClr>
                </a:solidFill>
              </a:rPr>
              <a:t>registered design professional</a:t>
            </a:r>
          </a:p>
          <a:p>
            <a:pPr marL="1371600" lvl="3" indent="0">
              <a:buNone/>
            </a:pPr>
            <a:endParaRPr lang="en-US" dirty="0">
              <a:solidFill>
                <a:schemeClr val="tx1">
                  <a:lumMod val="50000"/>
                </a:schemeClr>
              </a:solidFill>
            </a:endParaRPr>
          </a:p>
          <a:p>
            <a:r>
              <a:rPr lang="en-US" dirty="0">
                <a:solidFill>
                  <a:schemeClr val="tx1">
                    <a:lumMod val="50000"/>
                  </a:schemeClr>
                </a:solidFill>
              </a:rPr>
              <a:t>For </a:t>
            </a:r>
            <a:r>
              <a:rPr lang="en-US" dirty="0" smtClean="0">
                <a:solidFill>
                  <a:schemeClr val="tx1">
                    <a:lumMod val="50000"/>
                  </a:schemeClr>
                </a:solidFill>
              </a:rPr>
              <a:t>daylight responsive </a:t>
            </a:r>
            <a:r>
              <a:rPr lang="en-US" dirty="0">
                <a:solidFill>
                  <a:schemeClr val="tx1">
                    <a:lumMod val="50000"/>
                  </a:schemeClr>
                </a:solidFill>
              </a:rPr>
              <a:t>controls</a:t>
            </a:r>
          </a:p>
          <a:p>
            <a:pPr lvl="1">
              <a:buFont typeface="Arial" panose="020B0604020202020204" pitchFamily="34" charset="0"/>
              <a:buChar char="•"/>
            </a:pPr>
            <a:r>
              <a:rPr lang="en-US" dirty="0">
                <a:solidFill>
                  <a:schemeClr val="tx1">
                    <a:lumMod val="50000"/>
                  </a:schemeClr>
                </a:solidFill>
              </a:rPr>
              <a:t>Properly located, field-calibrated, and set to have appropriate setpoints and threshold light levels</a:t>
            </a:r>
          </a:p>
          <a:p>
            <a:pPr lvl="1">
              <a:buFont typeface="Arial" panose="020B0604020202020204" pitchFamily="34" charset="0"/>
              <a:buChar char="•"/>
            </a:pPr>
            <a:r>
              <a:rPr lang="en-US" dirty="0">
                <a:solidFill>
                  <a:schemeClr val="tx1">
                    <a:lumMod val="50000"/>
                  </a:schemeClr>
                </a:solidFill>
              </a:rPr>
              <a:t>Daylight controlled lighting loads adjust to correct levels with available daylight</a:t>
            </a:r>
          </a:p>
          <a:p>
            <a:pPr lvl="1">
              <a:buFont typeface="Arial" panose="020B0604020202020204" pitchFamily="34" charset="0"/>
              <a:buChar char="•"/>
            </a:pPr>
            <a:r>
              <a:rPr lang="en-US" dirty="0">
                <a:solidFill>
                  <a:schemeClr val="tx1">
                    <a:lumMod val="50000"/>
                  </a:schemeClr>
                </a:solidFill>
              </a:rPr>
              <a:t>Location where calibration adjustments are made is readily accessible only to authorized personnel</a:t>
            </a:r>
          </a:p>
          <a:p>
            <a:endParaRPr lang="en-US" dirty="0">
              <a:solidFill>
                <a:schemeClr val="tx1">
                  <a:lumMod val="50000"/>
                </a:schemeClr>
              </a:solidFill>
            </a:endParaRPr>
          </a:p>
        </p:txBody>
      </p:sp>
      <p:sp>
        <p:nvSpPr>
          <p:cNvPr id="3" name="Title 2"/>
          <p:cNvSpPr>
            <a:spLocks noGrp="1"/>
          </p:cNvSpPr>
          <p:nvPr>
            <p:ph type="title"/>
          </p:nvPr>
        </p:nvSpPr>
        <p:spPr/>
        <p:txBody>
          <a:bodyPr>
            <a:normAutofit/>
          </a:bodyPr>
          <a:lstStyle/>
          <a:p>
            <a:r>
              <a:rPr lang="en-US" sz="2400" b="1" dirty="0" smtClean="0"/>
              <a:t>Time-switch Controls</a:t>
            </a:r>
            <a:r>
              <a:rPr lang="en-US" sz="2400" dirty="0" smtClean="0"/>
              <a:t/>
            </a:r>
            <a:br>
              <a:rPr lang="en-US" sz="2400" dirty="0" smtClean="0"/>
            </a:br>
            <a:r>
              <a:rPr lang="en-US" sz="2000" b="1" i="1" dirty="0" smtClean="0"/>
              <a:t>Section C408.3.1.2</a:t>
            </a:r>
            <a:endParaRPr lang="en-US" sz="2000" b="1" i="1" dirty="0"/>
          </a:p>
        </p:txBody>
      </p:sp>
    </p:spTree>
    <p:extLst>
      <p:ext uri="{BB962C8B-B14F-4D97-AF65-F5344CB8AC3E}">
        <p14:creationId xmlns:p14="http://schemas.microsoft.com/office/powerpoint/2010/main" val="671274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75012" y="0"/>
            <a:ext cx="7448797" cy="926275"/>
          </a:xfrm>
        </p:spPr>
        <p:txBody>
          <a:bodyPr>
            <a:normAutofit/>
          </a:bodyPr>
          <a:lstStyle/>
          <a:p>
            <a:pPr>
              <a:lnSpc>
                <a:spcPct val="80000"/>
              </a:lnSpc>
            </a:pPr>
            <a:r>
              <a:rPr lang="en-US" sz="2400" b="1" dirty="0" smtClean="0">
                <a:ea typeface="ＭＳ Ｐゴシック" pitchFamily="-108" charset="-128"/>
              </a:rPr>
              <a:t>Documentation Requirements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C408.3.2</a:t>
            </a:r>
          </a:p>
        </p:txBody>
      </p:sp>
      <p:sp>
        <p:nvSpPr>
          <p:cNvPr id="303107" name="Rectangle 3"/>
          <p:cNvSpPr>
            <a:spLocks noGrp="1" noChangeArrowheads="1"/>
          </p:cNvSpPr>
          <p:nvPr>
            <p:ph type="body" sz="half" idx="1"/>
          </p:nvPr>
        </p:nvSpPr>
        <p:spPr>
          <a:xfrm>
            <a:off x="475013" y="1261100"/>
            <a:ext cx="7600208" cy="3089836"/>
          </a:xfrm>
        </p:spPr>
        <p:txBody>
          <a:bodyPr>
            <a:normAutofit/>
          </a:bodyPr>
          <a:lstStyle/>
          <a:p>
            <a:r>
              <a:rPr lang="en-US" sz="2400" dirty="0" smtClean="0">
                <a:ea typeface="ＭＳ Ｐゴシック" pitchFamily="-108" charset="-128"/>
              </a:rPr>
              <a:t>Construction documents specify that documents certifying installed lighting controls meet documented performance criteria of Section C405</a:t>
            </a:r>
          </a:p>
          <a:p>
            <a:r>
              <a:rPr lang="en-US" dirty="0" smtClean="0">
                <a:ea typeface="ＭＳ Ｐゴシック" pitchFamily="-108" charset="-128"/>
              </a:rPr>
              <a:t>Provided to building owner within 90 days from date of receipt of </a:t>
            </a:r>
            <a:r>
              <a:rPr lang="en-US" i="1" dirty="0" smtClean="0">
                <a:ea typeface="ＭＳ Ｐゴシック" pitchFamily="-108" charset="-128"/>
              </a:rPr>
              <a:t>certificate of occupancy</a:t>
            </a:r>
            <a:endParaRPr lang="en-US" sz="2400" i="1" dirty="0" smtClean="0">
              <a:ea typeface="ＭＳ Ｐゴシック" pitchFamily="-108" charset="-128"/>
            </a:endParaRPr>
          </a:p>
          <a:p>
            <a:pPr marL="0" indent="0">
              <a:buFontTx/>
              <a:buNone/>
            </a:pPr>
            <a:endParaRPr lang="en-US" sz="2400" dirty="0" smtClean="0">
              <a:ea typeface="ＭＳ Ｐゴシック" pitchFamily="-108" charset="-128"/>
            </a:endParaRPr>
          </a:p>
        </p:txBody>
      </p:sp>
      <p:sp>
        <p:nvSpPr>
          <p:cNvPr id="303109" name="Rectangle 5"/>
          <p:cNvSpPr>
            <a:spLocks noChangeArrowheads="1"/>
          </p:cNvSpPr>
          <p:nvPr/>
        </p:nvSpPr>
        <p:spPr bwMode="auto">
          <a:xfrm>
            <a:off x="759081" y="1128155"/>
            <a:ext cx="7589272" cy="3333312"/>
          </a:xfrm>
          <a:prstGeom prst="rect">
            <a:avLst/>
          </a:prstGeom>
          <a:noFill/>
          <a:ln w="9525">
            <a:noFill/>
            <a:miter lim="800000"/>
            <a:headEnd/>
            <a:tailEnd/>
          </a:ln>
          <a:effectLst/>
        </p:spPr>
        <p:txBody>
          <a:bodyPr lIns="0" tIns="0" rIns="0" bIns="0"/>
          <a:lstStyle/>
          <a:p>
            <a:pPr marL="342900" indent="-342900" eaLnBrk="0" hangingPunct="0">
              <a:spcBef>
                <a:spcPct val="50000"/>
              </a:spcBef>
              <a:buClr>
                <a:schemeClr val="tx1"/>
              </a:buClr>
              <a:buSzPct val="130000"/>
            </a:pPr>
            <a:endParaRPr lang="en-US" sz="2000" b="0" dirty="0" smtClean="0"/>
          </a:p>
        </p:txBody>
      </p:sp>
      <p:pic>
        <p:nvPicPr>
          <p:cNvPr id="5" name="Picture 31" descr="blueprints"/>
          <p:cNvPicPr>
            <a:picLocks noChangeAspect="1" noChangeArrowheads="1"/>
          </p:cNvPicPr>
          <p:nvPr/>
        </p:nvPicPr>
        <p:blipFill>
          <a:blip r:embed="rId3" cstate="screen"/>
          <a:srcRect/>
          <a:stretch>
            <a:fillRect/>
          </a:stretch>
        </p:blipFill>
        <p:spPr bwMode="auto">
          <a:xfrm>
            <a:off x="5759381" y="3857730"/>
            <a:ext cx="2743200" cy="2275609"/>
          </a:xfrm>
          <a:prstGeom prst="rect">
            <a:avLst/>
          </a:prstGeom>
          <a:noFill/>
          <a:ln w="12700" cmpd="sng">
            <a:solidFill>
              <a:schemeClr val="tx1"/>
            </a:solidFill>
            <a:miter lim="800000"/>
            <a:headEnd/>
            <a:tailEnd/>
          </a:ln>
        </p:spPr>
      </p:pic>
      <p:pic>
        <p:nvPicPr>
          <p:cNvPr id="6" name="Picture 30" descr="binder"/>
          <p:cNvPicPr>
            <a:picLocks noChangeAspect="1" noChangeArrowheads="1"/>
          </p:cNvPicPr>
          <p:nvPr/>
        </p:nvPicPr>
        <p:blipFill>
          <a:blip r:embed="rId4" cstate="screen"/>
          <a:srcRect/>
          <a:stretch>
            <a:fillRect/>
          </a:stretch>
        </p:blipFill>
        <p:spPr bwMode="auto">
          <a:xfrm>
            <a:off x="1207477" y="3907086"/>
            <a:ext cx="2743200" cy="2176896"/>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157121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Exception:</a:t>
            </a:r>
          </a:p>
          <a:p>
            <a:r>
              <a:rPr lang="en-US" dirty="0" smtClean="0"/>
              <a:t>Dwelling units within commercial building are not required to comply IF they comply with the residential Section R404.1</a:t>
            </a:r>
          </a:p>
          <a:p>
            <a:pPr marL="0" indent="0">
              <a:buNone/>
            </a:pPr>
            <a:r>
              <a:rPr lang="en-US" altLang="en-US" dirty="0"/>
              <a:t>A minimum of 75 percent of the lamps in permanently installed lighting fixtures </a:t>
            </a:r>
            <a:r>
              <a:rPr lang="en-US" altLang="en-US" dirty="0" smtClean="0"/>
              <a:t>are </a:t>
            </a:r>
            <a:r>
              <a:rPr lang="en-US" altLang="en-US" dirty="0"/>
              <a:t>high-efficacy lamps or 75% of permanently installed lighting </a:t>
            </a:r>
            <a:r>
              <a:rPr lang="en-US" altLang="en-US" dirty="0" smtClean="0"/>
              <a:t>fixtures </a:t>
            </a:r>
            <a:r>
              <a:rPr lang="en-US" altLang="en-US" dirty="0"/>
              <a:t>contain only high efficacy lamps</a:t>
            </a:r>
          </a:p>
          <a:p>
            <a:pPr marL="400050" lvl="1" indent="0">
              <a:buNone/>
            </a:pPr>
            <a:r>
              <a:rPr lang="en-US" altLang="en-US" b="1" u="sng" dirty="0"/>
              <a:t>Exception</a:t>
            </a:r>
            <a:r>
              <a:rPr lang="en-US" altLang="en-US" dirty="0"/>
              <a:t>:</a:t>
            </a:r>
          </a:p>
          <a:p>
            <a:pPr marL="0" indent="0">
              <a:buFont typeface="Wingdings" pitchFamily="2" charset="2"/>
              <a:buChar char="ü"/>
            </a:pPr>
            <a:r>
              <a:rPr lang="en-US" altLang="en-US" dirty="0"/>
              <a:t>  Low-voltage lighting</a:t>
            </a:r>
          </a:p>
          <a:p>
            <a:endParaRPr lang="en-US" dirty="0"/>
          </a:p>
        </p:txBody>
      </p:sp>
      <p:sp>
        <p:nvSpPr>
          <p:cNvPr id="3" name="Title 2"/>
          <p:cNvSpPr>
            <a:spLocks noGrp="1"/>
          </p:cNvSpPr>
          <p:nvPr>
            <p:ph type="title"/>
          </p:nvPr>
        </p:nvSpPr>
        <p:spPr>
          <a:xfrm>
            <a:off x="157163" y="0"/>
            <a:ext cx="5867119" cy="921004"/>
          </a:xfrm>
        </p:spPr>
        <p:txBody>
          <a:bodyPr>
            <a:noAutofit/>
          </a:bodyPr>
          <a:lstStyle/>
          <a:p>
            <a:r>
              <a:rPr lang="en-US" sz="2400" b="1" dirty="0">
                <a:ea typeface="ＭＳ Ｐゴシック" pitchFamily="28" charset="-128"/>
              </a:rPr>
              <a:t>What’s Covered Under Electrical Power and Lighting Systems Requirements?</a:t>
            </a:r>
            <a:endParaRPr lang="en-US" sz="2400" dirty="0"/>
          </a:p>
        </p:txBody>
      </p:sp>
    </p:spTree>
    <p:extLst>
      <p:ext uri="{BB962C8B-B14F-4D97-AF65-F5344CB8AC3E}">
        <p14:creationId xmlns:p14="http://schemas.microsoft.com/office/powerpoint/2010/main" val="1437265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New lighting systems installed as part of an addition to comply with C405</a:t>
            </a:r>
          </a:p>
          <a:p>
            <a:r>
              <a:rPr lang="en-US" dirty="0" smtClean="0"/>
              <a:t>Total interior lighting power to comply C405.4.2</a:t>
            </a:r>
          </a:p>
          <a:p>
            <a:pPr lvl="1"/>
            <a:r>
              <a:rPr lang="en-US" dirty="0" smtClean="0"/>
              <a:t>Stand alone addition</a:t>
            </a:r>
          </a:p>
          <a:p>
            <a:pPr lvl="1"/>
            <a:r>
              <a:rPr lang="en-US" dirty="0" smtClean="0"/>
              <a:t>Addition + existing building as a single building</a:t>
            </a:r>
          </a:p>
          <a:p>
            <a:r>
              <a:rPr lang="en-US" dirty="0" smtClean="0"/>
              <a:t>Total exterior lighting power to comply C405.5.1</a:t>
            </a:r>
          </a:p>
          <a:p>
            <a:pPr lvl="1"/>
            <a:r>
              <a:rPr lang="en-US" dirty="0" smtClean="0"/>
              <a:t>Stand alone addition</a:t>
            </a:r>
          </a:p>
          <a:p>
            <a:pPr lvl="1"/>
            <a:r>
              <a:rPr lang="en-US" dirty="0" smtClean="0"/>
              <a:t>Addition + existing building as a single building</a:t>
            </a:r>
          </a:p>
          <a:p>
            <a:r>
              <a:rPr lang="en-US" dirty="0" smtClean="0"/>
              <a:t>Repairs – C504.2</a:t>
            </a:r>
          </a:p>
          <a:p>
            <a:pPr lvl="1"/>
            <a:r>
              <a:rPr lang="en-US" dirty="0" smtClean="0"/>
              <a:t>Repairs exempt where only the bulb, ballast or both within the existing luminaires in a space are replaced, provided that the replacement does not increase the installed interior lighting power</a:t>
            </a:r>
            <a:endParaRPr lang="en-US" dirty="0"/>
          </a:p>
        </p:txBody>
      </p:sp>
      <p:sp>
        <p:nvSpPr>
          <p:cNvPr id="3" name="Title 2"/>
          <p:cNvSpPr>
            <a:spLocks noGrp="1"/>
          </p:cNvSpPr>
          <p:nvPr>
            <p:ph type="title"/>
          </p:nvPr>
        </p:nvSpPr>
        <p:spPr>
          <a:xfrm>
            <a:off x="157163" y="0"/>
            <a:ext cx="5900737" cy="921004"/>
          </a:xfrm>
        </p:spPr>
        <p:txBody>
          <a:bodyPr>
            <a:normAutofit fontScale="90000"/>
          </a:bodyPr>
          <a:lstStyle/>
          <a:p>
            <a:r>
              <a:rPr lang="en-US" sz="2700" b="1" dirty="0" smtClean="0"/>
              <a:t>Existing Buildings</a:t>
            </a:r>
            <a:r>
              <a:rPr lang="en-US" b="1" dirty="0" smtClean="0"/>
              <a:t/>
            </a:r>
            <a:br>
              <a:rPr lang="en-US" b="1" dirty="0" smtClean="0"/>
            </a:br>
            <a:r>
              <a:rPr lang="en-US" sz="2200" b="1" dirty="0" smtClean="0"/>
              <a:t>Section </a:t>
            </a:r>
            <a:r>
              <a:rPr lang="en-US" sz="2200" b="1" i="1" dirty="0" smtClean="0"/>
              <a:t>C502.2.6 Lighting Power and Systems</a:t>
            </a:r>
            <a:endParaRPr lang="en-US" sz="2200" b="1" i="1" dirty="0"/>
          </a:p>
        </p:txBody>
      </p:sp>
    </p:spTree>
    <p:extLst>
      <p:ext uri="{BB962C8B-B14F-4D97-AF65-F5344CB8AC3E}">
        <p14:creationId xmlns:p14="http://schemas.microsoft.com/office/powerpoint/2010/main" val="137394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68" name="Group 4"/>
          <p:cNvGraphicFramePr>
            <a:graphicFrameLocks noGrp="1"/>
          </p:cNvGraphicFramePr>
          <p:nvPr>
            <p:ph idx="1"/>
            <p:extLst>
              <p:ext uri="{D42A27DB-BD31-4B8C-83A1-F6EECF244321}">
                <p14:modId xmlns:p14="http://schemas.microsoft.com/office/powerpoint/2010/main" val="2969175195"/>
              </p:ext>
            </p:extLst>
          </p:nvPr>
        </p:nvGraphicFramePr>
        <p:xfrm>
          <a:off x="759080" y="2742979"/>
          <a:ext cx="7927719" cy="3096712"/>
        </p:xfrm>
        <a:graphic>
          <a:graphicData uri="http://schemas.openxmlformats.org/drawingml/2006/table">
            <a:tbl>
              <a:tblPr/>
              <a:tblGrid>
                <a:gridCol w="3963860"/>
                <a:gridCol w="3963859"/>
              </a:tblGrid>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08" charset="-128"/>
                        </a:rPr>
                        <a:t>Lamp Wattage</a:t>
                      </a:r>
                    </a:p>
                  </a:txBody>
                  <a:tcPr marL="144432" marR="144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08" charset="-128"/>
                        </a:rPr>
                        <a:t>Efficacy</a:t>
                      </a:r>
                    </a:p>
                  </a:txBody>
                  <a:tcPr marL="144432" marR="144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&gt; 40 watts</a:t>
                      </a:r>
                    </a:p>
                  </a:txBody>
                  <a:tcPr marL="144432" marR="144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60 lumens/watt</a:t>
                      </a:r>
                    </a:p>
                  </a:txBody>
                  <a:tcPr marL="144432" marR="144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15-40 watts</a:t>
                      </a:r>
                    </a:p>
                  </a:txBody>
                  <a:tcPr marL="144432" marR="144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50 lumens/watt</a:t>
                      </a:r>
                    </a:p>
                  </a:txBody>
                  <a:tcPr marL="144432" marR="144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&lt; 15 watts</a:t>
                      </a:r>
                    </a:p>
                  </a:txBody>
                  <a:tcPr marL="144432" marR="144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40 lumens/watt</a:t>
                      </a:r>
                    </a:p>
                  </a:txBody>
                  <a:tcPr marL="144432" marR="144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3" name="Rectangle 2"/>
          <p:cNvSpPr>
            <a:spLocks noGrp="1" noChangeArrowheads="1"/>
          </p:cNvSpPr>
          <p:nvPr>
            <p:ph type="title"/>
          </p:nvPr>
        </p:nvSpPr>
        <p:spPr>
          <a:xfrm>
            <a:off x="379540" y="0"/>
            <a:ext cx="5462460" cy="921004"/>
          </a:xfrm>
        </p:spPr>
        <p:txBody>
          <a:bodyPr>
            <a:normAutofit/>
          </a:bodyPr>
          <a:lstStyle/>
          <a:p>
            <a:r>
              <a:rPr lang="en-US" sz="2400" b="1" dirty="0" smtClean="0">
                <a:solidFill>
                  <a:schemeClr val="tx1"/>
                </a:solidFill>
                <a:ea typeface="ＭＳ Ｐゴシック" pitchFamily="28" charset="-128"/>
              </a:rPr>
              <a:t>High-Efficacy Lamps - Definition</a:t>
            </a:r>
          </a:p>
        </p:txBody>
      </p:sp>
      <p:sp>
        <p:nvSpPr>
          <p:cNvPr id="10244" name="Rectangle 3"/>
          <p:cNvSpPr>
            <a:spLocks noGrp="1" noChangeArrowheads="1"/>
          </p:cNvSpPr>
          <p:nvPr>
            <p:ph type="body" sz="half" idx="4294967295"/>
          </p:nvPr>
        </p:nvSpPr>
        <p:spPr>
          <a:xfrm>
            <a:off x="457199" y="1164503"/>
            <a:ext cx="8333509" cy="2314575"/>
          </a:xfrm>
        </p:spPr>
        <p:txBody>
          <a:bodyPr/>
          <a:lstStyle/>
          <a:p>
            <a:pPr>
              <a:buFont typeface="Wingdings" pitchFamily="2" charset="2"/>
              <a:buChar char="ü"/>
            </a:pPr>
            <a:r>
              <a:rPr lang="en-US" sz="2400" dirty="0" smtClean="0">
                <a:ea typeface="ＭＳ Ｐゴシック" pitchFamily="28" charset="-128"/>
              </a:rPr>
              <a:t>Compact fluorescent lamps, T-8 or smaller diameter linear fluorescent lamps, or lamps with a minimum efficacy based on lamp wattage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91821" y="1347138"/>
            <a:ext cx="4040188" cy="4969847"/>
          </a:xfrm>
        </p:spPr>
        <p:txBody>
          <a:bodyPr>
            <a:normAutofit/>
          </a:bodyPr>
          <a:lstStyle/>
          <a:p>
            <a:pPr marL="0" indent="0">
              <a:buNone/>
            </a:pPr>
            <a:r>
              <a:rPr lang="en-US" dirty="0" smtClean="0"/>
              <a:t>One additional efficiency feature must be selected to comply with the IECC</a:t>
            </a:r>
          </a:p>
          <a:p>
            <a:pPr lvl="1"/>
            <a:r>
              <a:rPr lang="en-US" dirty="0"/>
              <a:t>More efficient HVAC performance, OR</a:t>
            </a:r>
          </a:p>
          <a:p>
            <a:pPr lvl="1"/>
            <a:r>
              <a:rPr lang="en-US" b="1" dirty="0" smtClean="0">
                <a:solidFill>
                  <a:schemeClr val="accent6">
                    <a:lumMod val="75000"/>
                  </a:schemeClr>
                </a:solidFill>
              </a:rPr>
              <a:t>Reduced lighting power density system, OR</a:t>
            </a:r>
          </a:p>
          <a:p>
            <a:pPr lvl="1"/>
            <a:r>
              <a:rPr lang="en-US" b="1" dirty="0" smtClean="0">
                <a:solidFill>
                  <a:schemeClr val="accent6">
                    <a:lumMod val="75000"/>
                  </a:schemeClr>
                </a:solidFill>
              </a:rPr>
              <a:t>Enhanced lighting controls</a:t>
            </a:r>
            <a:r>
              <a:rPr lang="en-US" dirty="0" smtClean="0"/>
              <a:t>, OR</a:t>
            </a:r>
          </a:p>
          <a:p>
            <a:pPr lvl="1"/>
            <a:r>
              <a:rPr lang="en-US" dirty="0"/>
              <a:t>On-site supply of renewable </a:t>
            </a:r>
            <a:r>
              <a:rPr lang="en-US" dirty="0" smtClean="0"/>
              <a:t>energy, OR</a:t>
            </a:r>
            <a:endParaRPr lang="en-US" dirty="0"/>
          </a:p>
          <a:p>
            <a:pPr lvl="1"/>
            <a:r>
              <a:rPr lang="en-US" dirty="0" smtClean="0"/>
              <a:t>Dedicated outdoor air system, OR</a:t>
            </a:r>
          </a:p>
          <a:p>
            <a:pPr lvl="1"/>
            <a:r>
              <a:rPr lang="en-US" dirty="0" smtClean="0"/>
              <a:t>More efficient SWH</a:t>
            </a:r>
          </a:p>
          <a:p>
            <a:pPr marL="914400" lvl="2" indent="0">
              <a:buNone/>
            </a:pPr>
            <a:endParaRPr lang="en-US" dirty="0"/>
          </a:p>
        </p:txBody>
      </p:sp>
      <p:sp>
        <p:nvSpPr>
          <p:cNvPr id="4" name="Text Placeholder 3"/>
          <p:cNvSpPr>
            <a:spLocks noGrp="1"/>
          </p:cNvSpPr>
          <p:nvPr>
            <p:ph type="body" sz="quarter" idx="3"/>
          </p:nvPr>
        </p:nvSpPr>
        <p:spPr>
          <a:xfrm>
            <a:off x="6934682" y="2626157"/>
            <a:ext cx="2004492" cy="362146"/>
          </a:xfrm>
        </p:spPr>
        <p:txBody>
          <a:bodyPr>
            <a:normAutofit/>
          </a:bodyPr>
          <a:lstStyle/>
          <a:p>
            <a:pPr>
              <a:defRPr/>
            </a:pPr>
            <a:r>
              <a:rPr lang="en-US" sz="1200" dirty="0">
                <a:latin typeface="Arial" charset="0"/>
                <a:ea typeface="ＭＳ Ｐゴシック" pitchFamily="28" charset="-128"/>
              </a:rPr>
              <a:t>High Efficiency HVAC</a:t>
            </a:r>
          </a:p>
        </p:txBody>
      </p:sp>
      <p:sp>
        <p:nvSpPr>
          <p:cNvPr id="6" name="Title 5"/>
          <p:cNvSpPr>
            <a:spLocks noGrp="1"/>
          </p:cNvSpPr>
          <p:nvPr>
            <p:ph type="title"/>
          </p:nvPr>
        </p:nvSpPr>
        <p:spPr>
          <a:xfrm>
            <a:off x="157163" y="0"/>
            <a:ext cx="5973181" cy="921004"/>
          </a:xfrm>
        </p:spPr>
        <p:txBody>
          <a:bodyPr>
            <a:normAutofit fontScale="90000"/>
          </a:bodyPr>
          <a:lstStyle/>
          <a:p>
            <a:r>
              <a:rPr lang="en-US" sz="2700" b="1" dirty="0" smtClean="0">
                <a:ea typeface="ＭＳ Ｐゴシック" pitchFamily="-108" charset="-128"/>
              </a:rPr>
              <a:t>Additional Efficiency Package Options</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t>C406</a:t>
            </a:r>
            <a:endParaRPr lang="en-US" sz="2200" i="1" dirty="0"/>
          </a:p>
        </p:txBody>
      </p:sp>
      <p:pic>
        <p:nvPicPr>
          <p:cNvPr id="18434" name="Picture 2" descr="Photo of a white industrial building with a white roof featuring photovoltaic panels on top. The building stands on a verdant lot of land with a parking lot to the right."/>
          <p:cNvPicPr>
            <a:picLocks noChangeAspect="1" noChangeArrowheads="1"/>
          </p:cNvPicPr>
          <p:nvPr/>
        </p:nvPicPr>
        <p:blipFill>
          <a:blip r:embed="rId3" cstate="print"/>
          <a:srcRect/>
          <a:stretch>
            <a:fillRect/>
          </a:stretch>
        </p:blipFill>
        <p:spPr bwMode="auto">
          <a:xfrm>
            <a:off x="6243321" y="4195740"/>
            <a:ext cx="2344724" cy="1934398"/>
          </a:xfrm>
          <a:prstGeom prst="rect">
            <a:avLst/>
          </a:prstGeom>
          <a:noFill/>
        </p:spPr>
      </p:pic>
      <p:pic>
        <p:nvPicPr>
          <p:cNvPr id="18435" name="Picture 3"/>
          <p:cNvPicPr>
            <a:picLocks noGrp="1" noChangeAspect="1" noChangeArrowheads="1"/>
          </p:cNvPicPr>
          <p:nvPr>
            <p:ph sz="quarter" idx="4"/>
          </p:nvPr>
        </p:nvPicPr>
        <p:blipFill>
          <a:blip r:embed="rId4" cstate="print"/>
          <a:srcRect/>
          <a:stretch>
            <a:fillRect/>
          </a:stretch>
        </p:blipFill>
        <p:spPr bwMode="auto">
          <a:xfrm>
            <a:off x="6334837" y="1058613"/>
            <a:ext cx="2365515" cy="1574859"/>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srcRect/>
          <a:stretch>
            <a:fillRect/>
          </a:stretch>
        </p:blipFill>
        <p:spPr>
          <a:xfrm>
            <a:off x="4513478" y="2365055"/>
            <a:ext cx="2452290" cy="2002119"/>
          </a:xfrm>
          <a:prstGeom prst="rect">
            <a:avLst/>
          </a:prstGeom>
          <a:ln/>
        </p:spPr>
      </p:pic>
      <p:sp>
        <p:nvSpPr>
          <p:cNvPr id="11" name="Text Placeholder 3"/>
          <p:cNvSpPr txBox="1">
            <a:spLocks/>
          </p:cNvSpPr>
          <p:nvPr/>
        </p:nvSpPr>
        <p:spPr>
          <a:xfrm>
            <a:off x="4431664" y="4439945"/>
            <a:ext cx="2004492" cy="362146"/>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More Efficient Lighting System</a:t>
            </a:r>
            <a:endParaRPr kumimoji="0" lang="en-US" sz="1200" b="0" i="0" u="none" strike="noStrike" kern="1200" cap="none" spc="0" normalizeH="0" baseline="0" noProof="0" dirty="0">
              <a:ln>
                <a:noFill/>
              </a:ln>
              <a:solidFill>
                <a:schemeClr val="tx1"/>
              </a:solidFill>
              <a:effectLst/>
              <a:uLnTx/>
              <a:uFillTx/>
              <a:latin typeface="+mn-lt"/>
              <a:ea typeface="+mn-ea"/>
            </a:endParaRPr>
          </a:p>
        </p:txBody>
      </p:sp>
      <p:sp>
        <p:nvSpPr>
          <p:cNvPr id="12" name="Rectangle 11"/>
          <p:cNvSpPr/>
          <p:nvPr/>
        </p:nvSpPr>
        <p:spPr>
          <a:xfrm>
            <a:off x="6559286" y="6163098"/>
            <a:ext cx="1595309" cy="276999"/>
          </a:xfrm>
          <a:prstGeom prst="rect">
            <a:avLst/>
          </a:prstGeom>
        </p:spPr>
        <p:txBody>
          <a:bodyPr wrap="none">
            <a:spAutoFit/>
          </a:bodyPr>
          <a:lstStyle/>
          <a:p>
            <a:pPr lvl="0" defTabSz="457200">
              <a:spcBef>
                <a:spcPct val="20000"/>
              </a:spcBef>
              <a:defRPr/>
            </a:pPr>
            <a:r>
              <a:rPr lang="en-US" sz="1200" dirty="0"/>
              <a:t>Onsite Renewables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912"/>
            <a:ext cx="8229600" cy="5125563"/>
          </a:xfrm>
        </p:spPr>
        <p:txBody>
          <a:bodyPr>
            <a:normAutofit/>
          </a:bodyPr>
          <a:lstStyle/>
          <a:p>
            <a:r>
              <a:rPr lang="en-US" dirty="0" smtClean="0"/>
              <a:t>Reduced lighting power per C406.3 </a:t>
            </a:r>
          </a:p>
          <a:p>
            <a:pPr lvl="1"/>
            <a:r>
              <a:rPr lang="en-US" dirty="0" smtClean="0"/>
              <a:t>Whole building LPD determined using 90% of values in Table C405.4.2(1) x floor area for the building types OR</a:t>
            </a:r>
          </a:p>
          <a:p>
            <a:pPr lvl="1"/>
            <a:r>
              <a:rPr lang="en-US" dirty="0" smtClean="0"/>
              <a:t>Using 90% by the space-by-space method in Section C405.4.2</a:t>
            </a:r>
          </a:p>
          <a:p>
            <a:pPr lvl="1"/>
            <a:r>
              <a:rPr lang="en-US" dirty="0" smtClean="0"/>
              <a:t>Determine total LPD of building using reduced whole building interior lighting power in Table 406.3 x floor area for the building types</a:t>
            </a:r>
          </a:p>
          <a:p>
            <a:endParaRPr lang="en-US" dirty="0"/>
          </a:p>
        </p:txBody>
      </p:sp>
      <p:sp>
        <p:nvSpPr>
          <p:cNvPr id="3" name="Title 2"/>
          <p:cNvSpPr>
            <a:spLocks noGrp="1"/>
          </p:cNvSpPr>
          <p:nvPr>
            <p:ph type="title"/>
          </p:nvPr>
        </p:nvSpPr>
        <p:spPr>
          <a:xfrm>
            <a:off x="157163" y="0"/>
            <a:ext cx="5851751" cy="921004"/>
          </a:xfrm>
        </p:spPr>
        <p:txBody>
          <a:bodyPr>
            <a:normAutofit fontScale="90000"/>
          </a:bodyPr>
          <a:lstStyle/>
          <a:p>
            <a:r>
              <a:rPr lang="en-US" sz="2700" b="1" dirty="0" smtClean="0">
                <a:ea typeface="ＭＳ Ｐゴシック" pitchFamily="-108" charset="-128"/>
              </a:rPr>
              <a:t>Additional Efficiency Package Options</a:t>
            </a:r>
            <a:r>
              <a:rPr lang="en-US" dirty="0" smtClean="0"/>
              <a:t/>
            </a:r>
            <a:br>
              <a:rPr lang="en-US" dirty="0" smtClean="0"/>
            </a:br>
            <a:r>
              <a:rPr lang="en-US" sz="2200" b="1" i="1" dirty="0" smtClean="0"/>
              <a:t>Section C406</a:t>
            </a:r>
            <a:endParaRPr lang="en-US" sz="2200" b="1" i="1" dirty="0"/>
          </a:p>
        </p:txBody>
      </p:sp>
    </p:spTree>
  </p:cSld>
  <p:clrMapOvr>
    <a:masterClrMapping/>
  </p:clrMapOvr>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1.xml><?xml version="1.0" encoding="utf-8"?>
<a:theme xmlns:a="http://schemas.openxmlformats.org/drawingml/2006/main" name="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2.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3.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4.xml><?xml version="1.0" encoding="utf-8"?>
<a:theme xmlns:a="http://schemas.openxmlformats.org/drawingml/2006/main" name="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5.xml><?xml version="1.0" encoding="utf-8"?>
<a:theme xmlns:a="http://schemas.openxmlformats.org/drawingml/2006/main" name="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6.xml><?xml version="1.0" encoding="utf-8"?>
<a:theme xmlns:a="http://schemas.openxmlformats.org/drawingml/2006/main" name="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7.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7.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9.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58869</TotalTime>
  <Words>5296</Words>
  <Application>Microsoft Office PowerPoint</Application>
  <PresentationFormat>On-screen Show (4:3)</PresentationFormat>
  <Paragraphs>735</Paragraphs>
  <Slides>60</Slides>
  <Notes>58</Notes>
  <HiddenSlides>0</HiddenSlides>
  <MMClips>0</MMClips>
  <ScaleCrop>false</ScaleCrop>
  <HeadingPairs>
    <vt:vector size="6" baseType="variant">
      <vt:variant>
        <vt:lpstr>Fonts Used</vt:lpstr>
      </vt:variant>
      <vt:variant>
        <vt:i4>11</vt:i4>
      </vt:variant>
      <vt:variant>
        <vt:lpstr>Theme</vt:lpstr>
      </vt:variant>
      <vt:variant>
        <vt:i4>17</vt:i4>
      </vt:variant>
      <vt:variant>
        <vt:lpstr>Slide Titles</vt:lpstr>
      </vt:variant>
      <vt:variant>
        <vt:i4>60</vt:i4>
      </vt:variant>
    </vt:vector>
  </HeadingPairs>
  <TitlesOfParts>
    <vt:vector size="88" baseType="lpstr">
      <vt:lpstr>ＭＳ Ｐゴシック</vt:lpstr>
      <vt:lpstr>Arial</vt:lpstr>
      <vt:lpstr>Arial Narrow</vt:lpstr>
      <vt:lpstr>Arial Narrow Bold</vt:lpstr>
      <vt:lpstr>Calibri</vt:lpstr>
      <vt:lpstr>HelveticaNeueLT Std Med</vt:lpstr>
      <vt:lpstr>Tahoma</vt:lpstr>
      <vt:lpstr>Times New Roman</vt:lpstr>
      <vt:lpstr>Verdana</vt:lpstr>
      <vt:lpstr>Wingdings</vt:lpstr>
      <vt:lpstr>WP MathA</vt:lpstr>
      <vt:lpstr>Webcast PPT Template</vt:lpstr>
      <vt:lpstr>4_Webcast PPT Template</vt:lpstr>
      <vt:lpstr>5_BECU_Presentation_Template</vt:lpstr>
      <vt:lpstr>1_Default Design</vt:lpstr>
      <vt:lpstr>eere_green</vt:lpstr>
      <vt:lpstr>1_eere_green</vt:lpstr>
      <vt:lpstr>2_eere_green</vt:lpstr>
      <vt:lpstr>3_eere_green</vt:lpstr>
      <vt:lpstr>2_Default Design</vt:lpstr>
      <vt:lpstr>4_eere_green</vt:lpstr>
      <vt:lpstr>5_eere_green</vt:lpstr>
      <vt:lpstr>BECU_Presentation_Template</vt:lpstr>
      <vt:lpstr>1_BECU_Presentation_Template</vt:lpstr>
      <vt:lpstr>2_BECU_Presentation_Template</vt:lpstr>
      <vt:lpstr>3_BECU_Presentation_Template</vt:lpstr>
      <vt:lpstr>4_BECU_Presentation_Template</vt:lpstr>
      <vt:lpstr>6_BECU_Presentation_Template</vt:lpstr>
      <vt:lpstr>PowerPoint Presentation</vt:lpstr>
      <vt:lpstr>Why Care About IECC?</vt:lpstr>
      <vt:lpstr>Commercial Compliance Options</vt:lpstr>
      <vt:lpstr>When do the Lighting and Power Requirements Apply?</vt:lpstr>
      <vt:lpstr>What’s Covered Under Electrical Power and Lighting Systems Requirements?</vt:lpstr>
      <vt:lpstr>What’s Covered Under Electrical Power and Lighting Systems Requirements?</vt:lpstr>
      <vt:lpstr>High-Efficacy Lamps - Definition</vt:lpstr>
      <vt:lpstr>Additional Efficiency Package Options Section C406</vt:lpstr>
      <vt:lpstr>Additional Efficiency Package Options Section C406</vt:lpstr>
      <vt:lpstr>Additional Efficiency Package Options Section C406 – Cont’d.</vt:lpstr>
      <vt:lpstr>Interior Lighting Power Allowance Section C405.4.2</vt:lpstr>
      <vt:lpstr>Building Area Method  Table C405.4.2(1)</vt:lpstr>
      <vt:lpstr>Space-By-Space Method  Table C405.4.2(2)</vt:lpstr>
      <vt:lpstr>Additional Interior Lighting Power  Section C405.4.2.2.1 </vt:lpstr>
      <vt:lpstr>Additional Interior Lighting Power   Section C405.4.2.2.1</vt:lpstr>
      <vt:lpstr>Proposed Connected Lighting Calculation Section C405.4.1</vt:lpstr>
      <vt:lpstr>Exemptions to Proposed Interior Lighting Power Calculation Section C405.4.1</vt:lpstr>
      <vt:lpstr>Exemptions to Proposed Lighting Power Calculation (cont’d.)</vt:lpstr>
      <vt:lpstr>Lighting Power Compliance Calculation</vt:lpstr>
      <vt:lpstr>Lighting Controls  Section C405.2 - Mandatory</vt:lpstr>
      <vt:lpstr>Occupant Sensor Controls  Sections C405.2.1, C405.2.1.1</vt:lpstr>
      <vt:lpstr>Occupant Sensor Controls  C405.2.1.1 Exemptions</vt:lpstr>
      <vt:lpstr>Occupant Sensor Controls   Section C405.2.1.2 - warehouses</vt:lpstr>
      <vt:lpstr>Time-switch Controls  Section C405.2.2</vt:lpstr>
      <vt:lpstr>Time-switch Control Functions  Section C405.2.2.1 </vt:lpstr>
      <vt:lpstr>Time-switch Control Functions  Section C405.2.2.1 – Cont’d.</vt:lpstr>
      <vt:lpstr>Light-reduction Controls  Section C405.2.2.2 </vt:lpstr>
      <vt:lpstr>Light-reduction Control Options</vt:lpstr>
      <vt:lpstr>Light-reduction Controls Section C405.2.2.2 - Exemption</vt:lpstr>
      <vt:lpstr>Manual Controls   Section C405.2.2.3</vt:lpstr>
      <vt:lpstr>Daylight-responsive Controls  Section C405.2.3</vt:lpstr>
      <vt:lpstr>Daylight-responsive Control Functions  Section C405.2.3.1</vt:lpstr>
      <vt:lpstr>Daylight-responsive Controls  Section C405.2.3 – Cont’d.</vt:lpstr>
      <vt:lpstr>Sidelight Daylight Zone  Section C405.2.3.2</vt:lpstr>
      <vt:lpstr>Sidelight Daylight Zone  Section C405.2.3.2 – Cont’d.</vt:lpstr>
      <vt:lpstr>Toplight Daylight Zone  Section C405.2.3.3</vt:lpstr>
      <vt:lpstr>Specific Application Controls Section C405.2.4</vt:lpstr>
      <vt:lpstr>Exit Signs  Section C405.3</vt:lpstr>
      <vt:lpstr>Exterior Lighting and Building Lighting Power  Sections C405.5 – Mandatory, C405.5.1</vt:lpstr>
      <vt:lpstr>Exemptions from Exterior Calculation  Section C405.5.1</vt:lpstr>
      <vt:lpstr>Exterior Lighting Power Limits  Section C405.5.1</vt:lpstr>
      <vt:lpstr>Tradable Surfaces</vt:lpstr>
      <vt:lpstr>Nontradable Surfaces</vt:lpstr>
      <vt:lpstr>Exterior Lighting Zones  Table C405.5.2(1)</vt:lpstr>
      <vt:lpstr>Exterior Lighting Zones  Table C405.5.2(1)</vt:lpstr>
      <vt:lpstr>Exterior Lighting Zones Table C405.5.2(2) </vt:lpstr>
      <vt:lpstr>Exterior Lighting Zones cont’d.</vt:lpstr>
      <vt:lpstr>Exterior Lighting Control Requirements  Section C405.2.5</vt:lpstr>
      <vt:lpstr>Exterior Lighting Control Requirements  Section C405.2.5</vt:lpstr>
      <vt:lpstr>Electrical Energy Consumption  Mandatory Requirement  Section C405.6</vt:lpstr>
      <vt:lpstr>Electrical Transformers  Section C405.7 - Mandatory</vt:lpstr>
      <vt:lpstr>Electrical Transformers  Section C405.7 – Mandatory – Cont’d.</vt:lpstr>
      <vt:lpstr>Electrical motors Section C405.8 - Mandatory</vt:lpstr>
      <vt:lpstr>Vertical and Horizontal Transportation System and Equipment Section C405.9.1 – Elevator Cabs</vt:lpstr>
      <vt:lpstr>Vertical and Horizontal Transportation System and Equipment Section C405.9.1 – Escalators and Moving Walks</vt:lpstr>
      <vt:lpstr>Lighting System Functional Testing   Section C408.3.1</vt:lpstr>
      <vt:lpstr>Occupant Sensor Controls Section C408.3.1.1</vt:lpstr>
      <vt:lpstr>Time-switch Controls Section C408.3.1.2</vt:lpstr>
      <vt:lpstr>Documentation Requirements   Section C408.3.2</vt:lpstr>
      <vt:lpstr>Existing Buildings Section C502.2.6 Lighting Power and Systems</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Cole, Pam C</cp:lastModifiedBy>
  <cp:revision>1559</cp:revision>
  <cp:lastPrinted>2014-09-02T18:21:03Z</cp:lastPrinted>
  <dcterms:created xsi:type="dcterms:W3CDTF">2009-03-19T21:19:46Z</dcterms:created>
  <dcterms:modified xsi:type="dcterms:W3CDTF">2016-07-08T16:35:38Z</dcterms:modified>
</cp:coreProperties>
</file>