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6.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8.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9.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0.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2.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3.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4.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5.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26.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27.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28.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29.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0.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31.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2.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3.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4.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35.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theme/theme36.xml" ContentType="application/vnd.openxmlformats-officedocument.theme+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37.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38.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theme/theme39.xml" ContentType="application/vnd.openxmlformats-officedocument.theme+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theme/theme40.xml" ContentType="application/vnd.openxmlformats-officedocument.theme+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1.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42.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832" r:id="rId2"/>
    <p:sldMasterId id="2147483834" r:id="rId3"/>
    <p:sldMasterId id="2147483847" r:id="rId4"/>
    <p:sldMasterId id="2147483862" r:id="rId5"/>
    <p:sldMasterId id="2147483875" r:id="rId6"/>
    <p:sldMasterId id="2147483888" r:id="rId7"/>
    <p:sldMasterId id="2147483901" r:id="rId8"/>
    <p:sldMasterId id="2147483914" r:id="rId9"/>
    <p:sldMasterId id="2147483929" r:id="rId10"/>
    <p:sldMasterId id="2147483942" r:id="rId11"/>
    <p:sldMasterId id="2147483955" r:id="rId12"/>
    <p:sldMasterId id="2147483968" r:id="rId13"/>
    <p:sldMasterId id="2147483981" r:id="rId14"/>
    <p:sldMasterId id="2147483994" r:id="rId15"/>
    <p:sldMasterId id="2147484007" r:id="rId16"/>
    <p:sldMasterId id="2147484020" r:id="rId17"/>
    <p:sldMasterId id="2147484035" r:id="rId18"/>
    <p:sldMasterId id="2147484048" r:id="rId19"/>
    <p:sldMasterId id="2147484061" r:id="rId20"/>
    <p:sldMasterId id="2147484074" r:id="rId21"/>
    <p:sldMasterId id="2147484087" r:id="rId22"/>
    <p:sldMasterId id="2147484102" r:id="rId23"/>
    <p:sldMasterId id="2147484115" r:id="rId24"/>
    <p:sldMasterId id="2147484128" r:id="rId25"/>
    <p:sldMasterId id="2147484141" r:id="rId26"/>
    <p:sldMasterId id="2147484154" r:id="rId27"/>
    <p:sldMasterId id="2147484167" r:id="rId28"/>
    <p:sldMasterId id="2147484180" r:id="rId29"/>
    <p:sldMasterId id="2147484199" r:id="rId30"/>
    <p:sldMasterId id="2147484214" r:id="rId31"/>
    <p:sldMasterId id="2147484227" r:id="rId32"/>
    <p:sldMasterId id="2147484240" r:id="rId33"/>
    <p:sldMasterId id="2147484253" r:id="rId34"/>
    <p:sldMasterId id="2147484266" r:id="rId35"/>
    <p:sldMasterId id="2147484281" r:id="rId36"/>
    <p:sldMasterId id="2147484294" r:id="rId37"/>
    <p:sldMasterId id="2147484307" r:id="rId38"/>
    <p:sldMasterId id="2147484320" r:id="rId39"/>
    <p:sldMasterId id="2147484333" r:id="rId40"/>
    <p:sldMasterId id="2147484346" r:id="rId41"/>
    <p:sldMasterId id="2147484359" r:id="rId42"/>
    <p:sldMasterId id="2147484372" r:id="rId43"/>
  </p:sldMasterIdLst>
  <p:notesMasterIdLst>
    <p:notesMasterId r:id="rId144"/>
  </p:notesMasterIdLst>
  <p:handoutMasterIdLst>
    <p:handoutMasterId r:id="rId145"/>
  </p:handoutMasterIdLst>
  <p:sldIdLst>
    <p:sldId id="808" r:id="rId44"/>
    <p:sldId id="968" r:id="rId45"/>
    <p:sldId id="953" r:id="rId46"/>
    <p:sldId id="813" r:id="rId47"/>
    <p:sldId id="954" r:id="rId48"/>
    <p:sldId id="955" r:id="rId49"/>
    <p:sldId id="956" r:id="rId50"/>
    <p:sldId id="972" r:id="rId51"/>
    <p:sldId id="957" r:id="rId52"/>
    <p:sldId id="958" r:id="rId53"/>
    <p:sldId id="929" r:id="rId54"/>
    <p:sldId id="935" r:id="rId55"/>
    <p:sldId id="936" r:id="rId56"/>
    <p:sldId id="970" r:id="rId57"/>
    <p:sldId id="938" r:id="rId58"/>
    <p:sldId id="939" r:id="rId59"/>
    <p:sldId id="940" r:id="rId60"/>
    <p:sldId id="941" r:id="rId61"/>
    <p:sldId id="942" r:id="rId62"/>
    <p:sldId id="943" r:id="rId63"/>
    <p:sldId id="971" r:id="rId64"/>
    <p:sldId id="817" r:id="rId65"/>
    <p:sldId id="815" r:id="rId66"/>
    <p:sldId id="944" r:id="rId67"/>
    <p:sldId id="967" r:id="rId68"/>
    <p:sldId id="819" r:id="rId69"/>
    <p:sldId id="860" r:id="rId70"/>
    <p:sldId id="861" r:id="rId71"/>
    <p:sldId id="862" r:id="rId72"/>
    <p:sldId id="863" r:id="rId73"/>
    <p:sldId id="864" r:id="rId74"/>
    <p:sldId id="865" r:id="rId75"/>
    <p:sldId id="882" r:id="rId76"/>
    <p:sldId id="946" r:id="rId77"/>
    <p:sldId id="914" r:id="rId78"/>
    <p:sldId id="916" r:id="rId79"/>
    <p:sldId id="917" r:id="rId80"/>
    <p:sldId id="883" r:id="rId81"/>
    <p:sldId id="900" r:id="rId82"/>
    <p:sldId id="824" r:id="rId83"/>
    <p:sldId id="884" r:id="rId84"/>
    <p:sldId id="885" r:id="rId85"/>
    <p:sldId id="825" r:id="rId86"/>
    <p:sldId id="886" r:id="rId87"/>
    <p:sldId id="827" r:id="rId88"/>
    <p:sldId id="887" r:id="rId89"/>
    <p:sldId id="829" r:id="rId90"/>
    <p:sldId id="830" r:id="rId91"/>
    <p:sldId id="858" r:id="rId92"/>
    <p:sldId id="831" r:id="rId93"/>
    <p:sldId id="947" r:id="rId94"/>
    <p:sldId id="832" r:id="rId95"/>
    <p:sldId id="973" r:id="rId96"/>
    <p:sldId id="948" r:id="rId97"/>
    <p:sldId id="834" r:id="rId98"/>
    <p:sldId id="889" r:id="rId99"/>
    <p:sldId id="890" r:id="rId100"/>
    <p:sldId id="933" r:id="rId101"/>
    <p:sldId id="903" r:id="rId102"/>
    <p:sldId id="918" r:id="rId103"/>
    <p:sldId id="919" r:id="rId104"/>
    <p:sldId id="921" r:id="rId105"/>
    <p:sldId id="922" r:id="rId106"/>
    <p:sldId id="891" r:id="rId107"/>
    <p:sldId id="934" r:id="rId108"/>
    <p:sldId id="895" r:id="rId109"/>
    <p:sldId id="896" r:id="rId110"/>
    <p:sldId id="897" r:id="rId111"/>
    <p:sldId id="898" r:id="rId112"/>
    <p:sldId id="899" r:id="rId113"/>
    <p:sldId id="923" r:id="rId114"/>
    <p:sldId id="927" r:id="rId115"/>
    <p:sldId id="928" r:id="rId116"/>
    <p:sldId id="888" r:id="rId117"/>
    <p:sldId id="875" r:id="rId118"/>
    <p:sldId id="950" r:id="rId119"/>
    <p:sldId id="906" r:id="rId120"/>
    <p:sldId id="949" r:id="rId121"/>
    <p:sldId id="912" r:id="rId122"/>
    <p:sldId id="908" r:id="rId123"/>
    <p:sldId id="909" r:id="rId124"/>
    <p:sldId id="910" r:id="rId125"/>
    <p:sldId id="951" r:id="rId126"/>
    <p:sldId id="952" r:id="rId127"/>
    <p:sldId id="880" r:id="rId128"/>
    <p:sldId id="913" r:id="rId129"/>
    <p:sldId id="878" r:id="rId130"/>
    <p:sldId id="879" r:id="rId131"/>
    <p:sldId id="881" r:id="rId132"/>
    <p:sldId id="959" r:id="rId133"/>
    <p:sldId id="960" r:id="rId134"/>
    <p:sldId id="965" r:id="rId135"/>
    <p:sldId id="966" r:id="rId136"/>
    <p:sldId id="961" r:id="rId137"/>
    <p:sldId id="962" r:id="rId138"/>
    <p:sldId id="870" r:id="rId139"/>
    <p:sldId id="963" r:id="rId140"/>
    <p:sldId id="964" r:id="rId141"/>
    <p:sldId id="869" r:id="rId142"/>
    <p:sldId id="969" r:id="rId143"/>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Arial" charset="0"/>
        <a:ea typeface="ＭＳ Ｐゴシック" pitchFamily="-108" charset="-128"/>
        <a:cs typeface="+mn-cs"/>
      </a:defRPr>
    </a:lvl1pPr>
    <a:lvl2pPr marL="457200" algn="l" rtl="0" fontAlgn="base">
      <a:spcBef>
        <a:spcPct val="0"/>
      </a:spcBef>
      <a:spcAft>
        <a:spcPct val="0"/>
      </a:spcAft>
      <a:defRPr sz="1400" b="1"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sz="1400" b="1"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sz="1400" b="1"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sz="1400" b="1" kern="1200">
        <a:solidFill>
          <a:schemeClr val="tx1"/>
        </a:solidFill>
        <a:latin typeface="Arial" charset="0"/>
        <a:ea typeface="ＭＳ Ｐゴシック" pitchFamily="-108" charset="-128"/>
        <a:cs typeface="+mn-cs"/>
      </a:defRPr>
    </a:lvl5pPr>
    <a:lvl6pPr marL="2286000" algn="l" defTabSz="914400" rtl="0" eaLnBrk="1" latinLnBrk="0" hangingPunct="1">
      <a:defRPr sz="1400" b="1" kern="1200">
        <a:solidFill>
          <a:schemeClr val="tx1"/>
        </a:solidFill>
        <a:latin typeface="Arial" charset="0"/>
        <a:ea typeface="ＭＳ Ｐゴシック" pitchFamily="-108" charset="-128"/>
        <a:cs typeface="+mn-cs"/>
      </a:defRPr>
    </a:lvl6pPr>
    <a:lvl7pPr marL="2743200" algn="l" defTabSz="914400" rtl="0" eaLnBrk="1" latinLnBrk="0" hangingPunct="1">
      <a:defRPr sz="1400" b="1" kern="1200">
        <a:solidFill>
          <a:schemeClr val="tx1"/>
        </a:solidFill>
        <a:latin typeface="Arial" charset="0"/>
        <a:ea typeface="ＭＳ Ｐゴシック" pitchFamily="-108" charset="-128"/>
        <a:cs typeface="+mn-cs"/>
      </a:defRPr>
    </a:lvl7pPr>
    <a:lvl8pPr marL="3200400" algn="l" defTabSz="914400" rtl="0" eaLnBrk="1" latinLnBrk="0" hangingPunct="1">
      <a:defRPr sz="1400" b="1" kern="1200">
        <a:solidFill>
          <a:schemeClr val="tx1"/>
        </a:solidFill>
        <a:latin typeface="Arial" charset="0"/>
        <a:ea typeface="ＭＳ Ｐゴシック" pitchFamily="-108" charset="-128"/>
        <a:cs typeface="+mn-cs"/>
      </a:defRPr>
    </a:lvl8pPr>
    <a:lvl9pPr marL="3657600" algn="l" defTabSz="914400" rtl="0" eaLnBrk="1" latinLnBrk="0" hangingPunct="1">
      <a:defRPr sz="1400" b="1"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2137">
          <p15:clr>
            <a:srgbClr val="A4A3A4"/>
          </p15:clr>
        </p15:guide>
        <p15:guide id="2" pos="288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hul Athalye" initials="R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0809"/>
    <a:srgbClr val="99CC00"/>
    <a:srgbClr val="97E494"/>
    <a:srgbClr val="33CC33"/>
    <a:srgbClr val="00CC00"/>
    <a:srgbClr val="005288"/>
    <a:srgbClr val="FCB16A"/>
    <a:srgbClr val="51D14B"/>
    <a:srgbClr val="89A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8" autoAdjust="0"/>
    <p:restoredTop sz="82028" autoAdjust="0"/>
  </p:normalViewPr>
  <p:slideViewPr>
    <p:cSldViewPr snapToGrid="0">
      <p:cViewPr varScale="1">
        <p:scale>
          <a:sx n="84" d="100"/>
          <a:sy n="84" d="100"/>
        </p:scale>
        <p:origin x="778" y="67"/>
      </p:cViewPr>
      <p:guideLst>
        <p:guide orient="horz" pos="2137"/>
        <p:guide pos="2887"/>
      </p:guideLst>
    </p:cSldViewPr>
  </p:slideViewPr>
  <p:outlineViewPr>
    <p:cViewPr>
      <p:scale>
        <a:sx n="75" d="100"/>
        <a:sy n="75"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1" d="100"/>
          <a:sy n="61" d="100"/>
        </p:scale>
        <p:origin x="-1668" y="-84"/>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74.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20.xml"/><Relationship Id="rId84" Type="http://schemas.openxmlformats.org/officeDocument/2006/relationships/slide" Target="slides/slide41.xml"/><Relationship Id="rId138" Type="http://schemas.openxmlformats.org/officeDocument/2006/relationships/slide" Target="slides/slide95.xml"/><Relationship Id="rId107" Type="http://schemas.openxmlformats.org/officeDocument/2006/relationships/slide" Target="slides/slide6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10.xml"/><Relationship Id="rId74" Type="http://schemas.openxmlformats.org/officeDocument/2006/relationships/slide" Target="slides/slide31.xml"/><Relationship Id="rId128" Type="http://schemas.openxmlformats.org/officeDocument/2006/relationships/slide" Target="slides/slide85.xml"/><Relationship Id="rId149" Type="http://schemas.openxmlformats.org/officeDocument/2006/relationships/theme" Target="theme/theme1.xml"/><Relationship Id="rId5" Type="http://schemas.openxmlformats.org/officeDocument/2006/relationships/slideMaster" Target="slideMasters/slideMaster5.xml"/><Relationship Id="rId95" Type="http://schemas.openxmlformats.org/officeDocument/2006/relationships/slide" Target="slides/slide5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 Target="slides/slide5.xml"/><Relationship Id="rId64" Type="http://schemas.openxmlformats.org/officeDocument/2006/relationships/slide" Target="slides/slide21.xml"/><Relationship Id="rId69" Type="http://schemas.openxmlformats.org/officeDocument/2006/relationships/slide" Target="slides/slide26.xml"/><Relationship Id="rId113" Type="http://schemas.openxmlformats.org/officeDocument/2006/relationships/slide" Target="slides/slide70.xml"/><Relationship Id="rId118" Type="http://schemas.openxmlformats.org/officeDocument/2006/relationships/slide" Target="slides/slide75.xml"/><Relationship Id="rId134" Type="http://schemas.openxmlformats.org/officeDocument/2006/relationships/slide" Target="slides/slide91.xml"/><Relationship Id="rId139" Type="http://schemas.openxmlformats.org/officeDocument/2006/relationships/slide" Target="slides/slide96.xml"/><Relationship Id="rId80" Type="http://schemas.openxmlformats.org/officeDocument/2006/relationships/slide" Target="slides/slide37.xml"/><Relationship Id="rId85" Type="http://schemas.openxmlformats.org/officeDocument/2006/relationships/slide" Target="slides/slide42.xml"/><Relationship Id="rId150" Type="http://schemas.openxmlformats.org/officeDocument/2006/relationships/tableStyles" Target="tableStyle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6.xml"/><Relationship Id="rId103" Type="http://schemas.openxmlformats.org/officeDocument/2006/relationships/slide" Target="slides/slide60.xml"/><Relationship Id="rId108" Type="http://schemas.openxmlformats.org/officeDocument/2006/relationships/slide" Target="slides/slide65.xml"/><Relationship Id="rId124" Type="http://schemas.openxmlformats.org/officeDocument/2006/relationships/slide" Target="slides/slide81.xml"/><Relationship Id="rId129" Type="http://schemas.openxmlformats.org/officeDocument/2006/relationships/slide" Target="slides/slide86.xml"/><Relationship Id="rId54" Type="http://schemas.openxmlformats.org/officeDocument/2006/relationships/slide" Target="slides/slide11.xml"/><Relationship Id="rId70" Type="http://schemas.openxmlformats.org/officeDocument/2006/relationships/slide" Target="slides/slide27.xml"/><Relationship Id="rId75" Type="http://schemas.openxmlformats.org/officeDocument/2006/relationships/slide" Target="slides/slide32.xml"/><Relationship Id="rId91" Type="http://schemas.openxmlformats.org/officeDocument/2006/relationships/slide" Target="slides/slide48.xml"/><Relationship Id="rId96" Type="http://schemas.openxmlformats.org/officeDocument/2006/relationships/slide" Target="slides/slide53.xml"/><Relationship Id="rId140" Type="http://schemas.openxmlformats.org/officeDocument/2006/relationships/slide" Target="slides/slide97.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6.xml"/><Relationship Id="rId114" Type="http://schemas.openxmlformats.org/officeDocument/2006/relationships/slide" Target="slides/slide71.xml"/><Relationship Id="rId119" Type="http://schemas.openxmlformats.org/officeDocument/2006/relationships/slide" Target="slides/slide76.xml"/><Relationship Id="rId44" Type="http://schemas.openxmlformats.org/officeDocument/2006/relationships/slide" Target="slides/slide1.xml"/><Relationship Id="rId60" Type="http://schemas.openxmlformats.org/officeDocument/2006/relationships/slide" Target="slides/slide17.xml"/><Relationship Id="rId65" Type="http://schemas.openxmlformats.org/officeDocument/2006/relationships/slide" Target="slides/slide22.xml"/><Relationship Id="rId81" Type="http://schemas.openxmlformats.org/officeDocument/2006/relationships/slide" Target="slides/slide38.xml"/><Relationship Id="rId86" Type="http://schemas.openxmlformats.org/officeDocument/2006/relationships/slide" Target="slides/slide43.xml"/><Relationship Id="rId130" Type="http://schemas.openxmlformats.org/officeDocument/2006/relationships/slide" Target="slides/slide87.xml"/><Relationship Id="rId135" Type="http://schemas.openxmlformats.org/officeDocument/2006/relationships/slide" Target="slides/slide92.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6.xml"/><Relationship Id="rId34" Type="http://schemas.openxmlformats.org/officeDocument/2006/relationships/slideMaster" Target="slideMasters/slideMaster34.xml"/><Relationship Id="rId50" Type="http://schemas.openxmlformats.org/officeDocument/2006/relationships/slide" Target="slides/slide7.xml"/><Relationship Id="rId55" Type="http://schemas.openxmlformats.org/officeDocument/2006/relationships/slide" Target="slides/slide12.xml"/><Relationship Id="rId76" Type="http://schemas.openxmlformats.org/officeDocument/2006/relationships/slide" Target="slides/slide33.xml"/><Relationship Id="rId97" Type="http://schemas.openxmlformats.org/officeDocument/2006/relationships/slide" Target="slides/slide54.xml"/><Relationship Id="rId104" Type="http://schemas.openxmlformats.org/officeDocument/2006/relationships/slide" Target="slides/slide61.xml"/><Relationship Id="rId120" Type="http://schemas.openxmlformats.org/officeDocument/2006/relationships/slide" Target="slides/slide77.xml"/><Relationship Id="rId125" Type="http://schemas.openxmlformats.org/officeDocument/2006/relationships/slide" Target="slides/slide82.xml"/><Relationship Id="rId141" Type="http://schemas.openxmlformats.org/officeDocument/2006/relationships/slide" Target="slides/slide98.xml"/><Relationship Id="rId14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28.xml"/><Relationship Id="rId92"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2.xml"/><Relationship Id="rId66" Type="http://schemas.openxmlformats.org/officeDocument/2006/relationships/slide" Target="slides/slide23.xml"/><Relationship Id="rId87" Type="http://schemas.openxmlformats.org/officeDocument/2006/relationships/slide" Target="slides/slide44.xml"/><Relationship Id="rId110" Type="http://schemas.openxmlformats.org/officeDocument/2006/relationships/slide" Target="slides/slide67.xml"/><Relationship Id="rId115" Type="http://schemas.openxmlformats.org/officeDocument/2006/relationships/slide" Target="slides/slide72.xml"/><Relationship Id="rId131" Type="http://schemas.openxmlformats.org/officeDocument/2006/relationships/slide" Target="slides/slide88.xml"/><Relationship Id="rId136" Type="http://schemas.openxmlformats.org/officeDocument/2006/relationships/slide" Target="slides/slide93.xml"/><Relationship Id="rId61" Type="http://schemas.openxmlformats.org/officeDocument/2006/relationships/slide" Target="slides/slide18.xml"/><Relationship Id="rId82" Type="http://schemas.openxmlformats.org/officeDocument/2006/relationships/slide" Target="slides/slide3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3.xml"/><Relationship Id="rId77" Type="http://schemas.openxmlformats.org/officeDocument/2006/relationships/slide" Target="slides/slide34.xml"/><Relationship Id="rId100" Type="http://schemas.openxmlformats.org/officeDocument/2006/relationships/slide" Target="slides/slide57.xml"/><Relationship Id="rId105" Type="http://schemas.openxmlformats.org/officeDocument/2006/relationships/slide" Target="slides/slide62.xml"/><Relationship Id="rId126" Type="http://schemas.openxmlformats.org/officeDocument/2006/relationships/slide" Target="slides/slide83.xml"/><Relationship Id="rId14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8.xml"/><Relationship Id="rId72" Type="http://schemas.openxmlformats.org/officeDocument/2006/relationships/slide" Target="slides/slide29.xml"/><Relationship Id="rId93" Type="http://schemas.openxmlformats.org/officeDocument/2006/relationships/slide" Target="slides/slide50.xml"/><Relationship Id="rId98" Type="http://schemas.openxmlformats.org/officeDocument/2006/relationships/slide" Target="slides/slide55.xml"/><Relationship Id="rId121" Type="http://schemas.openxmlformats.org/officeDocument/2006/relationships/slide" Target="slides/slide78.xml"/><Relationship Id="rId142" Type="http://schemas.openxmlformats.org/officeDocument/2006/relationships/slide" Target="slides/slide99.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3.xml"/><Relationship Id="rId67" Type="http://schemas.openxmlformats.org/officeDocument/2006/relationships/slide" Target="slides/slide24.xml"/><Relationship Id="rId116" Type="http://schemas.openxmlformats.org/officeDocument/2006/relationships/slide" Target="slides/slide73.xml"/><Relationship Id="rId137" Type="http://schemas.openxmlformats.org/officeDocument/2006/relationships/slide" Target="slides/slide9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9.xml"/><Relationship Id="rId83" Type="http://schemas.openxmlformats.org/officeDocument/2006/relationships/slide" Target="slides/slide40.xml"/><Relationship Id="rId88" Type="http://schemas.openxmlformats.org/officeDocument/2006/relationships/slide" Target="slides/slide45.xml"/><Relationship Id="rId111" Type="http://schemas.openxmlformats.org/officeDocument/2006/relationships/slide" Target="slides/slide68.xml"/><Relationship Id="rId132" Type="http://schemas.openxmlformats.org/officeDocument/2006/relationships/slide" Target="slides/slide89.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4.xml"/><Relationship Id="rId106" Type="http://schemas.openxmlformats.org/officeDocument/2006/relationships/slide" Target="slides/slide63.xml"/><Relationship Id="rId127" Type="http://schemas.openxmlformats.org/officeDocument/2006/relationships/slide" Target="slides/slide8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9.xml"/><Relationship Id="rId73" Type="http://schemas.openxmlformats.org/officeDocument/2006/relationships/slide" Target="slides/slide30.xml"/><Relationship Id="rId78" Type="http://schemas.openxmlformats.org/officeDocument/2006/relationships/slide" Target="slides/slide35.xml"/><Relationship Id="rId94" Type="http://schemas.openxmlformats.org/officeDocument/2006/relationships/slide" Target="slides/slide51.xml"/><Relationship Id="rId99" Type="http://schemas.openxmlformats.org/officeDocument/2006/relationships/slide" Target="slides/slide56.xml"/><Relationship Id="rId101" Type="http://schemas.openxmlformats.org/officeDocument/2006/relationships/slide" Target="slides/slide58.xml"/><Relationship Id="rId122" Type="http://schemas.openxmlformats.org/officeDocument/2006/relationships/slide" Target="slides/slide79.xml"/><Relationship Id="rId143" Type="http://schemas.openxmlformats.org/officeDocument/2006/relationships/slide" Target="slides/slide100.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4.xml"/><Relationship Id="rId68" Type="http://schemas.openxmlformats.org/officeDocument/2006/relationships/slide" Target="slides/slide25.xml"/><Relationship Id="rId89" Type="http://schemas.openxmlformats.org/officeDocument/2006/relationships/slide" Target="slides/slide46.xml"/><Relationship Id="rId112" Type="http://schemas.openxmlformats.org/officeDocument/2006/relationships/slide" Target="slides/slide69.xml"/><Relationship Id="rId133" Type="http://schemas.openxmlformats.org/officeDocument/2006/relationships/slide" Target="slides/slide90.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 Target="slides/slide15.xml"/><Relationship Id="rId79" Type="http://schemas.openxmlformats.org/officeDocument/2006/relationships/slide" Target="slides/slide36.xml"/><Relationship Id="rId102" Type="http://schemas.openxmlformats.org/officeDocument/2006/relationships/slide" Target="slides/slide59.xml"/><Relationship Id="rId123" Type="http://schemas.openxmlformats.org/officeDocument/2006/relationships/slide" Target="slides/slide80.xml"/><Relationship Id="rId144" Type="http://schemas.openxmlformats.org/officeDocument/2006/relationships/notesMaster" Target="notesMasters/notesMaster1.xml"/><Relationship Id="rId90" Type="http://schemas.openxmlformats.org/officeDocument/2006/relationships/slide" Target="slides/slide47.xml"/></Relationships>
</file>

<file path=ppt/_rels/viewProps.xml.rels><?xml version="1.0" encoding="UTF-8" standalone="yes"?>
<Relationships xmlns="http://schemas.openxmlformats.org/package/2006/relationships"><Relationship Id="rId3" Type="http://schemas.openxmlformats.org/officeDocument/2006/relationships/slide" Target="slides/slide50.xml"/><Relationship Id="rId7" Type="http://schemas.openxmlformats.org/officeDocument/2006/relationships/slide" Target="slides/slide74.xml"/><Relationship Id="rId2" Type="http://schemas.openxmlformats.org/officeDocument/2006/relationships/slide" Target="slides/slide38.xml"/><Relationship Id="rId1" Type="http://schemas.openxmlformats.org/officeDocument/2006/relationships/slide" Target="slides/slide33.xml"/><Relationship Id="rId6" Type="http://schemas.openxmlformats.org/officeDocument/2006/relationships/slide" Target="slides/slide65.xml"/><Relationship Id="rId5" Type="http://schemas.openxmlformats.org/officeDocument/2006/relationships/slide" Target="slides/slide58.xml"/><Relationship Id="rId4"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739B1-3E8C-4644-9A51-028AB9415BF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97304292-9F4E-42B0-8AF4-FDDCB8DBB317}">
      <dgm:prSet custT="1"/>
      <dgm:spPr/>
      <dgm:t>
        <a:bodyPr/>
        <a:lstStyle/>
        <a:p>
          <a:pPr rtl="0"/>
          <a:r>
            <a:rPr lang="en-US" sz="2000" b="1" dirty="0" smtClean="0"/>
            <a:t>Commercial</a:t>
          </a:r>
          <a:endParaRPr lang="en-US" sz="2000" b="1" dirty="0"/>
        </a:p>
      </dgm:t>
    </dgm:pt>
    <dgm:pt modelId="{43D5DC89-94E5-4285-BCAF-F656A5F8E9BC}" type="parTrans" cxnId="{68633015-B16C-4FC3-935A-EAAADF8FE125}">
      <dgm:prSet/>
      <dgm:spPr/>
      <dgm:t>
        <a:bodyPr/>
        <a:lstStyle/>
        <a:p>
          <a:endParaRPr lang="en-US"/>
        </a:p>
      </dgm:t>
    </dgm:pt>
    <dgm:pt modelId="{57BF7C6F-6DCF-42A2-AC89-D5F4FF208F62}" type="sibTrans" cxnId="{68633015-B16C-4FC3-935A-EAAADF8FE125}">
      <dgm:prSet/>
      <dgm:spPr/>
      <dgm:t>
        <a:bodyPr/>
        <a:lstStyle/>
        <a:p>
          <a:endParaRPr lang="en-US"/>
        </a:p>
      </dgm:t>
    </dgm:pt>
    <dgm:pt modelId="{09C31121-03A8-4B90-9DD7-2404AF33C436}">
      <dgm:prSet custT="1"/>
      <dgm:spPr/>
      <dgm:t>
        <a:bodyPr/>
        <a:lstStyle/>
        <a:p>
          <a:pPr rtl="0"/>
          <a:r>
            <a:rPr lang="en-US" sz="2000" b="1" dirty="0" smtClean="0"/>
            <a:t>Section</a:t>
          </a:r>
          <a:endParaRPr lang="en-US" sz="2200" b="1" dirty="0"/>
        </a:p>
      </dgm:t>
    </dgm:pt>
    <dgm:pt modelId="{823C4452-5E45-400D-B72E-E05CD5C77350}" type="parTrans" cxnId="{FA148D52-0806-42DD-B732-BF63CAE77835}">
      <dgm:prSet/>
      <dgm:spPr/>
      <dgm:t>
        <a:bodyPr/>
        <a:lstStyle/>
        <a:p>
          <a:endParaRPr lang="en-US"/>
        </a:p>
      </dgm:t>
    </dgm:pt>
    <dgm:pt modelId="{454513A0-73EF-4EAB-8A5C-7D0AE69CBA0A}" type="sibTrans" cxnId="{FA148D52-0806-42DD-B732-BF63CAE77835}">
      <dgm:prSet/>
      <dgm:spPr/>
      <dgm:t>
        <a:bodyPr/>
        <a:lstStyle/>
        <a:p>
          <a:endParaRPr lang="en-US"/>
        </a:p>
      </dgm:t>
    </dgm:pt>
    <dgm:pt modelId="{6268ABED-9533-4374-A2B4-914C79F874F3}" type="pres">
      <dgm:prSet presAssocID="{201739B1-3E8C-4644-9A51-028AB9415BF5}" presName="Name0" presStyleCnt="0">
        <dgm:presLayoutVars>
          <dgm:chMax val="7"/>
          <dgm:dir/>
          <dgm:animLvl val="lvl"/>
          <dgm:resizeHandles val="exact"/>
        </dgm:presLayoutVars>
      </dgm:prSet>
      <dgm:spPr/>
      <dgm:t>
        <a:bodyPr/>
        <a:lstStyle/>
        <a:p>
          <a:endParaRPr lang="en-US"/>
        </a:p>
      </dgm:t>
    </dgm:pt>
    <dgm:pt modelId="{E5EA4F90-D07E-49E4-89EF-1BADD0BC331F}" type="pres">
      <dgm:prSet presAssocID="{97304292-9F4E-42B0-8AF4-FDDCB8DBB317}" presName="circle1" presStyleLbl="node1" presStyleIdx="0" presStyleCnt="2"/>
      <dgm:spPr>
        <a:solidFill>
          <a:schemeClr val="accent6">
            <a:lumMod val="75000"/>
          </a:schemeClr>
        </a:solidFill>
      </dgm:spPr>
    </dgm:pt>
    <dgm:pt modelId="{CEB51B96-A111-4A97-9086-21A2692EC51B}" type="pres">
      <dgm:prSet presAssocID="{97304292-9F4E-42B0-8AF4-FDDCB8DBB317}" presName="space" presStyleCnt="0"/>
      <dgm:spPr/>
    </dgm:pt>
    <dgm:pt modelId="{3720AF84-799D-4851-B24D-5712BFB55C34}" type="pres">
      <dgm:prSet presAssocID="{97304292-9F4E-42B0-8AF4-FDDCB8DBB317}" presName="rect1" presStyleLbl="alignAcc1" presStyleIdx="0" presStyleCnt="2"/>
      <dgm:spPr/>
      <dgm:t>
        <a:bodyPr/>
        <a:lstStyle/>
        <a:p>
          <a:endParaRPr lang="en-US"/>
        </a:p>
      </dgm:t>
    </dgm:pt>
    <dgm:pt modelId="{96936BAA-B0A3-47F8-AAC4-C9786FA21822}" type="pres">
      <dgm:prSet presAssocID="{09C31121-03A8-4B90-9DD7-2404AF33C436}" presName="vertSpace2" presStyleLbl="node1" presStyleIdx="0" presStyleCnt="2"/>
      <dgm:spPr/>
    </dgm:pt>
    <dgm:pt modelId="{0409D262-964B-4DF8-A252-986BCF5E19F0}" type="pres">
      <dgm:prSet presAssocID="{09C31121-03A8-4B90-9DD7-2404AF33C436}" presName="circle2" presStyleLbl="node1" presStyleIdx="1" presStyleCnt="2"/>
      <dgm:spPr/>
    </dgm:pt>
    <dgm:pt modelId="{000F47B7-D44C-4CBA-8B39-E19CBB2E5557}" type="pres">
      <dgm:prSet presAssocID="{09C31121-03A8-4B90-9DD7-2404AF33C436}" presName="rect2" presStyleLbl="alignAcc1" presStyleIdx="1" presStyleCnt="2"/>
      <dgm:spPr/>
      <dgm:t>
        <a:bodyPr/>
        <a:lstStyle/>
        <a:p>
          <a:endParaRPr lang="en-US"/>
        </a:p>
      </dgm:t>
    </dgm:pt>
    <dgm:pt modelId="{33D3076E-53F4-4992-B57A-B620127BFC58}" type="pres">
      <dgm:prSet presAssocID="{97304292-9F4E-42B0-8AF4-FDDCB8DBB317}" presName="rect1ParTxNoCh" presStyleLbl="alignAcc1" presStyleIdx="1" presStyleCnt="2">
        <dgm:presLayoutVars>
          <dgm:chMax val="1"/>
          <dgm:bulletEnabled val="1"/>
        </dgm:presLayoutVars>
      </dgm:prSet>
      <dgm:spPr/>
      <dgm:t>
        <a:bodyPr/>
        <a:lstStyle/>
        <a:p>
          <a:endParaRPr lang="en-US"/>
        </a:p>
      </dgm:t>
    </dgm:pt>
    <dgm:pt modelId="{4FF343F5-265E-49D1-84AF-14E19181356D}" type="pres">
      <dgm:prSet presAssocID="{09C31121-03A8-4B90-9DD7-2404AF33C436}" presName="rect2ParTxNoCh" presStyleLbl="alignAcc1" presStyleIdx="1" presStyleCnt="2">
        <dgm:presLayoutVars>
          <dgm:chMax val="1"/>
          <dgm:bulletEnabled val="1"/>
        </dgm:presLayoutVars>
      </dgm:prSet>
      <dgm:spPr/>
      <dgm:t>
        <a:bodyPr/>
        <a:lstStyle/>
        <a:p>
          <a:endParaRPr lang="en-US"/>
        </a:p>
      </dgm:t>
    </dgm:pt>
  </dgm:ptLst>
  <dgm:cxnLst>
    <dgm:cxn modelId="{1AC9717D-B6AC-41B3-B07F-A8BF3FDA0090}" type="presOf" srcId="{97304292-9F4E-42B0-8AF4-FDDCB8DBB317}" destId="{3720AF84-799D-4851-B24D-5712BFB55C34}" srcOrd="0" destOrd="0" presId="urn:microsoft.com/office/officeart/2005/8/layout/target3"/>
    <dgm:cxn modelId="{FA148D52-0806-42DD-B732-BF63CAE77835}" srcId="{201739B1-3E8C-4644-9A51-028AB9415BF5}" destId="{09C31121-03A8-4B90-9DD7-2404AF33C436}" srcOrd="1" destOrd="0" parTransId="{823C4452-5E45-400D-B72E-E05CD5C77350}" sibTransId="{454513A0-73EF-4EAB-8A5C-7D0AE69CBA0A}"/>
    <dgm:cxn modelId="{68633015-B16C-4FC3-935A-EAAADF8FE125}" srcId="{201739B1-3E8C-4644-9A51-028AB9415BF5}" destId="{97304292-9F4E-42B0-8AF4-FDDCB8DBB317}" srcOrd="0" destOrd="0" parTransId="{43D5DC89-94E5-4285-BCAF-F656A5F8E9BC}" sibTransId="{57BF7C6F-6DCF-42A2-AC89-D5F4FF208F62}"/>
    <dgm:cxn modelId="{4C1F4682-07A0-41B4-BD90-7028DE38815B}" type="presOf" srcId="{09C31121-03A8-4B90-9DD7-2404AF33C436}" destId="{000F47B7-D44C-4CBA-8B39-E19CBB2E5557}" srcOrd="0" destOrd="0" presId="urn:microsoft.com/office/officeart/2005/8/layout/target3"/>
    <dgm:cxn modelId="{06B7B330-66DF-43E2-A9AA-E0BB46694232}" type="presOf" srcId="{201739B1-3E8C-4644-9A51-028AB9415BF5}" destId="{6268ABED-9533-4374-A2B4-914C79F874F3}" srcOrd="0" destOrd="0" presId="urn:microsoft.com/office/officeart/2005/8/layout/target3"/>
    <dgm:cxn modelId="{5DB872FA-548A-4D67-AAFC-02F2F94C5F8E}" type="presOf" srcId="{97304292-9F4E-42B0-8AF4-FDDCB8DBB317}" destId="{33D3076E-53F4-4992-B57A-B620127BFC58}" srcOrd="1" destOrd="0" presId="urn:microsoft.com/office/officeart/2005/8/layout/target3"/>
    <dgm:cxn modelId="{09A79562-A964-472A-84E3-19A68E7D325C}" type="presOf" srcId="{09C31121-03A8-4B90-9DD7-2404AF33C436}" destId="{4FF343F5-265E-49D1-84AF-14E19181356D}" srcOrd="1" destOrd="0" presId="urn:microsoft.com/office/officeart/2005/8/layout/target3"/>
    <dgm:cxn modelId="{88250637-07A3-47A6-AAD6-996F47ED7A96}" type="presParOf" srcId="{6268ABED-9533-4374-A2B4-914C79F874F3}" destId="{E5EA4F90-D07E-49E4-89EF-1BADD0BC331F}" srcOrd="0" destOrd="0" presId="urn:microsoft.com/office/officeart/2005/8/layout/target3"/>
    <dgm:cxn modelId="{538179E0-92D9-489B-9285-E72E38137B79}" type="presParOf" srcId="{6268ABED-9533-4374-A2B4-914C79F874F3}" destId="{CEB51B96-A111-4A97-9086-21A2692EC51B}" srcOrd="1" destOrd="0" presId="urn:microsoft.com/office/officeart/2005/8/layout/target3"/>
    <dgm:cxn modelId="{7D5585AE-A604-4BF2-BF63-AC40DFD8C17E}" type="presParOf" srcId="{6268ABED-9533-4374-A2B4-914C79F874F3}" destId="{3720AF84-799D-4851-B24D-5712BFB55C34}" srcOrd="2" destOrd="0" presId="urn:microsoft.com/office/officeart/2005/8/layout/target3"/>
    <dgm:cxn modelId="{861CA0F9-5792-4C72-9AA2-6F437A89A1A7}" type="presParOf" srcId="{6268ABED-9533-4374-A2B4-914C79F874F3}" destId="{96936BAA-B0A3-47F8-AAC4-C9786FA21822}" srcOrd="3" destOrd="0" presId="urn:microsoft.com/office/officeart/2005/8/layout/target3"/>
    <dgm:cxn modelId="{CBEA76D6-1D20-4573-B1DD-CAF2349D196F}" type="presParOf" srcId="{6268ABED-9533-4374-A2B4-914C79F874F3}" destId="{0409D262-964B-4DF8-A252-986BCF5E19F0}" srcOrd="4" destOrd="0" presId="urn:microsoft.com/office/officeart/2005/8/layout/target3"/>
    <dgm:cxn modelId="{68B8E92C-7A0E-4090-99C9-65C4D9FBC035}" type="presParOf" srcId="{6268ABED-9533-4374-A2B4-914C79F874F3}" destId="{000F47B7-D44C-4CBA-8B39-E19CBB2E5557}" srcOrd="5" destOrd="0" presId="urn:microsoft.com/office/officeart/2005/8/layout/target3"/>
    <dgm:cxn modelId="{A571C497-E51A-4070-997F-C45421FABACB}" type="presParOf" srcId="{6268ABED-9533-4374-A2B4-914C79F874F3}" destId="{33D3076E-53F4-4992-B57A-B620127BFC58}" srcOrd="6" destOrd="0" presId="urn:microsoft.com/office/officeart/2005/8/layout/target3"/>
    <dgm:cxn modelId="{BF4FDF8A-C002-4A63-ABAD-D8ACD0A0D4C9}" type="presParOf" srcId="{6268ABED-9533-4374-A2B4-914C79F874F3}" destId="{4FF343F5-265E-49D1-84AF-14E19181356D}"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739B1-3E8C-4644-9A51-028AB9415BF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7304292-9F4E-42B0-8AF4-FDDCB8DBB317}">
      <dgm:prSet custT="1"/>
      <dgm:spPr/>
      <dgm:t>
        <a:bodyPr/>
        <a:lstStyle/>
        <a:p>
          <a:pPr rtl="0"/>
          <a:r>
            <a:rPr lang="en-US" sz="2000" b="1" dirty="0" smtClean="0"/>
            <a:t>Residential</a:t>
          </a:r>
          <a:endParaRPr lang="en-US" sz="2000" b="1" dirty="0"/>
        </a:p>
      </dgm:t>
    </dgm:pt>
    <dgm:pt modelId="{43D5DC89-94E5-4285-BCAF-F656A5F8E9BC}" type="parTrans" cxnId="{68633015-B16C-4FC3-935A-EAAADF8FE125}">
      <dgm:prSet/>
      <dgm:spPr/>
      <dgm:t>
        <a:bodyPr/>
        <a:lstStyle/>
        <a:p>
          <a:endParaRPr lang="en-US"/>
        </a:p>
      </dgm:t>
    </dgm:pt>
    <dgm:pt modelId="{57BF7C6F-6DCF-42A2-AC89-D5F4FF208F62}" type="sibTrans" cxnId="{68633015-B16C-4FC3-935A-EAAADF8FE125}">
      <dgm:prSet/>
      <dgm:spPr/>
      <dgm:t>
        <a:bodyPr/>
        <a:lstStyle/>
        <a:p>
          <a:endParaRPr lang="en-US"/>
        </a:p>
      </dgm:t>
    </dgm:pt>
    <dgm:pt modelId="{09C31121-03A8-4B90-9DD7-2404AF33C436}">
      <dgm:prSet custT="1"/>
      <dgm:spPr/>
      <dgm:t>
        <a:bodyPr/>
        <a:lstStyle/>
        <a:p>
          <a:pPr rtl="0"/>
          <a:r>
            <a:rPr lang="en-US" sz="2000" b="1" dirty="0" smtClean="0"/>
            <a:t>Section</a:t>
          </a:r>
          <a:endParaRPr lang="en-US" sz="2200" b="1" dirty="0"/>
        </a:p>
      </dgm:t>
    </dgm:pt>
    <dgm:pt modelId="{823C4452-5E45-400D-B72E-E05CD5C77350}" type="parTrans" cxnId="{FA148D52-0806-42DD-B732-BF63CAE77835}">
      <dgm:prSet/>
      <dgm:spPr/>
      <dgm:t>
        <a:bodyPr/>
        <a:lstStyle/>
        <a:p>
          <a:endParaRPr lang="en-US"/>
        </a:p>
      </dgm:t>
    </dgm:pt>
    <dgm:pt modelId="{454513A0-73EF-4EAB-8A5C-7D0AE69CBA0A}" type="sibTrans" cxnId="{FA148D52-0806-42DD-B732-BF63CAE77835}">
      <dgm:prSet/>
      <dgm:spPr/>
      <dgm:t>
        <a:bodyPr/>
        <a:lstStyle/>
        <a:p>
          <a:endParaRPr lang="en-US"/>
        </a:p>
      </dgm:t>
    </dgm:pt>
    <dgm:pt modelId="{6268ABED-9533-4374-A2B4-914C79F874F3}" type="pres">
      <dgm:prSet presAssocID="{201739B1-3E8C-4644-9A51-028AB9415BF5}" presName="Name0" presStyleCnt="0">
        <dgm:presLayoutVars>
          <dgm:chMax val="7"/>
          <dgm:dir/>
          <dgm:animLvl val="lvl"/>
          <dgm:resizeHandles val="exact"/>
        </dgm:presLayoutVars>
      </dgm:prSet>
      <dgm:spPr/>
      <dgm:t>
        <a:bodyPr/>
        <a:lstStyle/>
        <a:p>
          <a:endParaRPr lang="en-US"/>
        </a:p>
      </dgm:t>
    </dgm:pt>
    <dgm:pt modelId="{E5EA4F90-D07E-49E4-89EF-1BADD0BC331F}" type="pres">
      <dgm:prSet presAssocID="{97304292-9F4E-42B0-8AF4-FDDCB8DBB317}" presName="circle1" presStyleLbl="node1" presStyleIdx="0" presStyleCnt="2"/>
      <dgm:spPr>
        <a:solidFill>
          <a:schemeClr val="accent6">
            <a:lumMod val="75000"/>
          </a:schemeClr>
        </a:solidFill>
      </dgm:spPr>
    </dgm:pt>
    <dgm:pt modelId="{CEB51B96-A111-4A97-9086-21A2692EC51B}" type="pres">
      <dgm:prSet presAssocID="{97304292-9F4E-42B0-8AF4-FDDCB8DBB317}" presName="space" presStyleCnt="0"/>
      <dgm:spPr/>
    </dgm:pt>
    <dgm:pt modelId="{3720AF84-799D-4851-B24D-5712BFB55C34}" type="pres">
      <dgm:prSet presAssocID="{97304292-9F4E-42B0-8AF4-FDDCB8DBB317}" presName="rect1" presStyleLbl="alignAcc1" presStyleIdx="0" presStyleCnt="2"/>
      <dgm:spPr/>
      <dgm:t>
        <a:bodyPr/>
        <a:lstStyle/>
        <a:p>
          <a:endParaRPr lang="en-US"/>
        </a:p>
      </dgm:t>
    </dgm:pt>
    <dgm:pt modelId="{96936BAA-B0A3-47F8-AAC4-C9786FA21822}" type="pres">
      <dgm:prSet presAssocID="{09C31121-03A8-4B90-9DD7-2404AF33C436}" presName="vertSpace2" presStyleLbl="node1" presStyleIdx="0" presStyleCnt="2"/>
      <dgm:spPr/>
    </dgm:pt>
    <dgm:pt modelId="{0409D262-964B-4DF8-A252-986BCF5E19F0}" type="pres">
      <dgm:prSet presAssocID="{09C31121-03A8-4B90-9DD7-2404AF33C436}" presName="circle2" presStyleLbl="node1" presStyleIdx="1" presStyleCnt="2"/>
      <dgm:spPr/>
    </dgm:pt>
    <dgm:pt modelId="{000F47B7-D44C-4CBA-8B39-E19CBB2E5557}" type="pres">
      <dgm:prSet presAssocID="{09C31121-03A8-4B90-9DD7-2404AF33C436}" presName="rect2" presStyleLbl="alignAcc1" presStyleIdx="1" presStyleCnt="2"/>
      <dgm:spPr/>
      <dgm:t>
        <a:bodyPr/>
        <a:lstStyle/>
        <a:p>
          <a:endParaRPr lang="en-US"/>
        </a:p>
      </dgm:t>
    </dgm:pt>
    <dgm:pt modelId="{33D3076E-53F4-4992-B57A-B620127BFC58}" type="pres">
      <dgm:prSet presAssocID="{97304292-9F4E-42B0-8AF4-FDDCB8DBB317}" presName="rect1ParTxNoCh" presStyleLbl="alignAcc1" presStyleIdx="1" presStyleCnt="2">
        <dgm:presLayoutVars>
          <dgm:chMax val="1"/>
          <dgm:bulletEnabled val="1"/>
        </dgm:presLayoutVars>
      </dgm:prSet>
      <dgm:spPr/>
      <dgm:t>
        <a:bodyPr/>
        <a:lstStyle/>
        <a:p>
          <a:endParaRPr lang="en-US"/>
        </a:p>
      </dgm:t>
    </dgm:pt>
    <dgm:pt modelId="{4FF343F5-265E-49D1-84AF-14E19181356D}" type="pres">
      <dgm:prSet presAssocID="{09C31121-03A8-4B90-9DD7-2404AF33C436}" presName="rect2ParTxNoCh" presStyleLbl="alignAcc1" presStyleIdx="1" presStyleCnt="2">
        <dgm:presLayoutVars>
          <dgm:chMax val="1"/>
          <dgm:bulletEnabled val="1"/>
        </dgm:presLayoutVars>
      </dgm:prSet>
      <dgm:spPr/>
      <dgm:t>
        <a:bodyPr/>
        <a:lstStyle/>
        <a:p>
          <a:endParaRPr lang="en-US"/>
        </a:p>
      </dgm:t>
    </dgm:pt>
  </dgm:ptLst>
  <dgm:cxnLst>
    <dgm:cxn modelId="{E32867BA-3612-4F52-8336-EA19A0A0F708}" type="presOf" srcId="{97304292-9F4E-42B0-8AF4-FDDCB8DBB317}" destId="{3720AF84-799D-4851-B24D-5712BFB55C34}" srcOrd="0" destOrd="0" presId="urn:microsoft.com/office/officeart/2005/8/layout/target3"/>
    <dgm:cxn modelId="{68633015-B16C-4FC3-935A-EAAADF8FE125}" srcId="{201739B1-3E8C-4644-9A51-028AB9415BF5}" destId="{97304292-9F4E-42B0-8AF4-FDDCB8DBB317}" srcOrd="0" destOrd="0" parTransId="{43D5DC89-94E5-4285-BCAF-F656A5F8E9BC}" sibTransId="{57BF7C6F-6DCF-42A2-AC89-D5F4FF208F62}"/>
    <dgm:cxn modelId="{2575B9FD-94B4-4BBD-AF29-F3289D87966B}" type="presOf" srcId="{201739B1-3E8C-4644-9A51-028AB9415BF5}" destId="{6268ABED-9533-4374-A2B4-914C79F874F3}" srcOrd="0" destOrd="0" presId="urn:microsoft.com/office/officeart/2005/8/layout/target3"/>
    <dgm:cxn modelId="{CC9C3ECA-831A-46E1-996F-48F2C4A7188F}" type="presOf" srcId="{09C31121-03A8-4B90-9DD7-2404AF33C436}" destId="{4FF343F5-265E-49D1-84AF-14E19181356D}" srcOrd="1" destOrd="0" presId="urn:microsoft.com/office/officeart/2005/8/layout/target3"/>
    <dgm:cxn modelId="{7EDA7380-0FEE-4345-BD3F-9213C55D7172}" type="presOf" srcId="{09C31121-03A8-4B90-9DD7-2404AF33C436}" destId="{000F47B7-D44C-4CBA-8B39-E19CBB2E5557}" srcOrd="0" destOrd="0" presId="urn:microsoft.com/office/officeart/2005/8/layout/target3"/>
    <dgm:cxn modelId="{FA148D52-0806-42DD-B732-BF63CAE77835}" srcId="{201739B1-3E8C-4644-9A51-028AB9415BF5}" destId="{09C31121-03A8-4B90-9DD7-2404AF33C436}" srcOrd="1" destOrd="0" parTransId="{823C4452-5E45-400D-B72E-E05CD5C77350}" sibTransId="{454513A0-73EF-4EAB-8A5C-7D0AE69CBA0A}"/>
    <dgm:cxn modelId="{E82386FD-4AC1-4C4D-8EED-026F01F8B273}" type="presOf" srcId="{97304292-9F4E-42B0-8AF4-FDDCB8DBB317}" destId="{33D3076E-53F4-4992-B57A-B620127BFC58}" srcOrd="1" destOrd="0" presId="urn:microsoft.com/office/officeart/2005/8/layout/target3"/>
    <dgm:cxn modelId="{C4308F0C-63AA-40BE-8408-DFC94FBBBC76}" type="presParOf" srcId="{6268ABED-9533-4374-A2B4-914C79F874F3}" destId="{E5EA4F90-D07E-49E4-89EF-1BADD0BC331F}" srcOrd="0" destOrd="0" presId="urn:microsoft.com/office/officeart/2005/8/layout/target3"/>
    <dgm:cxn modelId="{8A723C6C-03EF-4C39-A46C-B2B21161DED3}" type="presParOf" srcId="{6268ABED-9533-4374-A2B4-914C79F874F3}" destId="{CEB51B96-A111-4A97-9086-21A2692EC51B}" srcOrd="1" destOrd="0" presId="urn:microsoft.com/office/officeart/2005/8/layout/target3"/>
    <dgm:cxn modelId="{39C7F710-E769-4E4B-A33D-5F557202B9A4}" type="presParOf" srcId="{6268ABED-9533-4374-A2B4-914C79F874F3}" destId="{3720AF84-799D-4851-B24D-5712BFB55C34}" srcOrd="2" destOrd="0" presId="urn:microsoft.com/office/officeart/2005/8/layout/target3"/>
    <dgm:cxn modelId="{61C1F41E-2657-4E3E-ABA6-A6EA7E550E87}" type="presParOf" srcId="{6268ABED-9533-4374-A2B4-914C79F874F3}" destId="{96936BAA-B0A3-47F8-AAC4-C9786FA21822}" srcOrd="3" destOrd="0" presId="urn:microsoft.com/office/officeart/2005/8/layout/target3"/>
    <dgm:cxn modelId="{DB6B3966-19C2-4D15-B4DE-8CB4827EEFDF}" type="presParOf" srcId="{6268ABED-9533-4374-A2B4-914C79F874F3}" destId="{0409D262-964B-4DF8-A252-986BCF5E19F0}" srcOrd="4" destOrd="0" presId="urn:microsoft.com/office/officeart/2005/8/layout/target3"/>
    <dgm:cxn modelId="{ADEEB7C8-297E-411C-9E4B-A9825AE41D28}" type="presParOf" srcId="{6268ABED-9533-4374-A2B4-914C79F874F3}" destId="{000F47B7-D44C-4CBA-8B39-E19CBB2E5557}" srcOrd="5" destOrd="0" presId="urn:microsoft.com/office/officeart/2005/8/layout/target3"/>
    <dgm:cxn modelId="{3CEE1C4E-DDCD-46BB-B562-14BA32F136C8}" type="presParOf" srcId="{6268ABED-9533-4374-A2B4-914C79F874F3}" destId="{33D3076E-53F4-4992-B57A-B620127BFC58}" srcOrd="6" destOrd="0" presId="urn:microsoft.com/office/officeart/2005/8/layout/target3"/>
    <dgm:cxn modelId="{63134CA4-300B-4ED4-9AC4-E2DAA31BB61A}" type="presParOf" srcId="{6268ABED-9533-4374-A2B4-914C79F874F3}" destId="{4FF343F5-265E-49D1-84AF-14E19181356D}" srcOrd="7"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9AF74FE7-94B9-489B-8D93-B73868AD0BE1}">
      <dgm:prSet/>
      <dgm:spPr/>
      <dgm:t>
        <a:bodyPr/>
        <a:lstStyle/>
        <a:p>
          <a:pPr rtl="0"/>
          <a:r>
            <a:rPr lang="en-US" b="1" i="0" baseline="0" dirty="0" smtClean="0"/>
            <a:t>C406.2 – Eff. HVAC Performance</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67563670-4444-4C6E-A937-5879A7F039DD}" type="presOf" srcId="{9AF74FE7-94B9-489B-8D93-B73868AD0BE1}" destId="{C633D6C1-E1B5-495D-B475-CA9D4E789F0F}" srcOrd="1" destOrd="0" presId="urn:microsoft.com/office/officeart/2005/8/layout/target3"/>
    <dgm:cxn modelId="{A396D451-F9E7-42A6-A64B-91940064C0D3}" type="presOf" srcId="{9AF74FE7-94B9-489B-8D93-B73868AD0BE1}" destId="{CC6034B9-C005-4109-9725-94730E50F2BA}" srcOrd="0" destOrd="0" presId="urn:microsoft.com/office/officeart/2005/8/layout/target3"/>
    <dgm:cxn modelId="{0A89E645-50B3-4791-AC0E-D7F6BFA93314}" type="presOf" srcId="{DE66E7B8-D487-4802-B70D-D98B1BEE5240}" destId="{9DBE4EA8-8ACB-4FF0-941E-BA4AD73489A9}" srcOrd="0" destOrd="0" presId="urn:microsoft.com/office/officeart/2005/8/layout/target3"/>
    <dgm:cxn modelId="{11F244E7-A3EA-4F3D-9603-E5CEAFFCB1A2}" type="presParOf" srcId="{9DBE4EA8-8ACB-4FF0-941E-BA4AD73489A9}" destId="{608EBEA9-3CBE-4676-9B3B-488148CAA3D3}" srcOrd="0" destOrd="0" presId="urn:microsoft.com/office/officeart/2005/8/layout/target3"/>
    <dgm:cxn modelId="{D5326168-AE4B-4693-9D23-AFD74C7DDD20}" type="presParOf" srcId="{9DBE4EA8-8ACB-4FF0-941E-BA4AD73489A9}" destId="{0B161747-68E3-4D9F-901F-56330AE52CBD}" srcOrd="1" destOrd="0" presId="urn:microsoft.com/office/officeart/2005/8/layout/target3"/>
    <dgm:cxn modelId="{E556D01D-9BBD-4C61-8C8B-6FF46942F019}" type="presParOf" srcId="{9DBE4EA8-8ACB-4FF0-941E-BA4AD73489A9}" destId="{CC6034B9-C005-4109-9725-94730E50F2BA}" srcOrd="2" destOrd="0" presId="urn:microsoft.com/office/officeart/2005/8/layout/target3"/>
    <dgm:cxn modelId="{EABEFAC2-F5CF-4478-B1C0-D81463949787}"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DB4B89-231F-4735-B473-49F4E4CC58F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FC23F29-9C90-480D-A075-3B9CA3D55697}">
      <dgm:prSet/>
      <dgm:spPr/>
      <dgm:t>
        <a:bodyPr/>
        <a:lstStyle/>
        <a:p>
          <a:pPr rtl="0"/>
          <a:r>
            <a:rPr lang="en-US" b="1" i="0" baseline="0" dirty="0" smtClean="0"/>
            <a:t>C406.3 – Reduced Lighting Power </a:t>
          </a:r>
          <a:endParaRPr lang="en-US" b="1" i="0" baseline="0" dirty="0"/>
        </a:p>
      </dgm:t>
    </dgm:pt>
    <dgm:pt modelId="{F98DB284-0E24-483E-A52B-0FCE8F56F7F4}" type="parTrans" cxnId="{065EC63A-5D9E-461F-B11C-6CF56F210572}">
      <dgm:prSet/>
      <dgm:spPr/>
      <dgm:t>
        <a:bodyPr/>
        <a:lstStyle/>
        <a:p>
          <a:endParaRPr lang="en-US"/>
        </a:p>
      </dgm:t>
    </dgm:pt>
    <dgm:pt modelId="{0A655F05-3396-491E-A0B3-65D95136993E}" type="sibTrans" cxnId="{065EC63A-5D9E-461F-B11C-6CF56F210572}">
      <dgm:prSet/>
      <dgm:spPr/>
      <dgm:t>
        <a:bodyPr/>
        <a:lstStyle/>
        <a:p>
          <a:endParaRPr lang="en-US"/>
        </a:p>
      </dgm:t>
    </dgm:pt>
    <dgm:pt modelId="{57AC0E49-305F-432E-B97E-2E34FB301F25}" type="pres">
      <dgm:prSet presAssocID="{3BDB4B89-231F-4735-B473-49F4E4CC58F4}" presName="Name0" presStyleCnt="0">
        <dgm:presLayoutVars>
          <dgm:chMax val="7"/>
          <dgm:dir/>
          <dgm:animLvl val="lvl"/>
          <dgm:resizeHandles val="exact"/>
        </dgm:presLayoutVars>
      </dgm:prSet>
      <dgm:spPr/>
      <dgm:t>
        <a:bodyPr/>
        <a:lstStyle/>
        <a:p>
          <a:endParaRPr lang="en-US"/>
        </a:p>
      </dgm:t>
    </dgm:pt>
    <dgm:pt modelId="{B360A893-8618-4071-AD6C-11F826D03A47}" type="pres">
      <dgm:prSet presAssocID="{5FC23F29-9C90-480D-A075-3B9CA3D55697}" presName="circle1" presStyleLbl="node1" presStyleIdx="0" presStyleCnt="1"/>
      <dgm:spPr/>
    </dgm:pt>
    <dgm:pt modelId="{B25D9278-81EA-45A7-B3F3-F308559D62B5}" type="pres">
      <dgm:prSet presAssocID="{5FC23F29-9C90-480D-A075-3B9CA3D55697}" presName="space" presStyleCnt="0"/>
      <dgm:spPr/>
    </dgm:pt>
    <dgm:pt modelId="{ABD64DBA-50C7-4AB6-AB69-7D311A97CB59}" type="pres">
      <dgm:prSet presAssocID="{5FC23F29-9C90-480D-A075-3B9CA3D55697}" presName="rect1" presStyleLbl="alignAcc1" presStyleIdx="0" presStyleCnt="1" custLinFactNeighborY="-2345"/>
      <dgm:spPr/>
      <dgm:t>
        <a:bodyPr/>
        <a:lstStyle/>
        <a:p>
          <a:endParaRPr lang="en-US"/>
        </a:p>
      </dgm:t>
    </dgm:pt>
    <dgm:pt modelId="{B83AFBAA-FEA3-4B52-B4A3-A0C1AD2984C3}" type="pres">
      <dgm:prSet presAssocID="{5FC23F29-9C90-480D-A075-3B9CA3D55697}" presName="rect1ParTxNoCh" presStyleLbl="alignAcc1" presStyleIdx="0" presStyleCnt="1">
        <dgm:presLayoutVars>
          <dgm:chMax val="1"/>
          <dgm:bulletEnabled val="1"/>
        </dgm:presLayoutVars>
      </dgm:prSet>
      <dgm:spPr/>
      <dgm:t>
        <a:bodyPr/>
        <a:lstStyle/>
        <a:p>
          <a:endParaRPr lang="en-US"/>
        </a:p>
      </dgm:t>
    </dgm:pt>
  </dgm:ptLst>
  <dgm:cxnLst>
    <dgm:cxn modelId="{818B362A-116D-461D-9598-32CFE3E0D445}" type="presOf" srcId="{3BDB4B89-231F-4735-B473-49F4E4CC58F4}" destId="{57AC0E49-305F-432E-B97E-2E34FB301F25}" srcOrd="0" destOrd="0" presId="urn:microsoft.com/office/officeart/2005/8/layout/target3"/>
    <dgm:cxn modelId="{065EC63A-5D9E-461F-B11C-6CF56F210572}" srcId="{3BDB4B89-231F-4735-B473-49F4E4CC58F4}" destId="{5FC23F29-9C90-480D-A075-3B9CA3D55697}" srcOrd="0" destOrd="0" parTransId="{F98DB284-0E24-483E-A52B-0FCE8F56F7F4}" sibTransId="{0A655F05-3396-491E-A0B3-65D95136993E}"/>
    <dgm:cxn modelId="{685FE724-5F43-485D-BAA7-DCBD8D15FD35}" type="presOf" srcId="{5FC23F29-9C90-480D-A075-3B9CA3D55697}" destId="{B83AFBAA-FEA3-4B52-B4A3-A0C1AD2984C3}" srcOrd="1" destOrd="0" presId="urn:microsoft.com/office/officeart/2005/8/layout/target3"/>
    <dgm:cxn modelId="{012556BA-8F03-4B89-AC9E-D0DEE3525B98}" type="presOf" srcId="{5FC23F29-9C90-480D-A075-3B9CA3D55697}" destId="{ABD64DBA-50C7-4AB6-AB69-7D311A97CB59}" srcOrd="0" destOrd="0" presId="urn:microsoft.com/office/officeart/2005/8/layout/target3"/>
    <dgm:cxn modelId="{67F252A8-4378-4AE2-87A2-19E736FA7B06}" type="presParOf" srcId="{57AC0E49-305F-432E-B97E-2E34FB301F25}" destId="{B360A893-8618-4071-AD6C-11F826D03A47}" srcOrd="0" destOrd="0" presId="urn:microsoft.com/office/officeart/2005/8/layout/target3"/>
    <dgm:cxn modelId="{54B83F55-E1FC-4BD1-B8CF-76721ED45CA1}" type="presParOf" srcId="{57AC0E49-305F-432E-B97E-2E34FB301F25}" destId="{B25D9278-81EA-45A7-B3F3-F308559D62B5}" srcOrd="1" destOrd="0" presId="urn:microsoft.com/office/officeart/2005/8/layout/target3"/>
    <dgm:cxn modelId="{0B6DB082-0EDA-4056-95A5-F597673B7229}" type="presParOf" srcId="{57AC0E49-305F-432E-B97E-2E34FB301F25}" destId="{ABD64DBA-50C7-4AB6-AB69-7D311A97CB59}" srcOrd="2" destOrd="0" presId="urn:microsoft.com/office/officeart/2005/8/layout/target3"/>
    <dgm:cxn modelId="{29B55430-EC83-40BC-85D4-9FE2570CF1AF}" type="presParOf" srcId="{57AC0E49-305F-432E-B97E-2E34FB301F25}" destId="{B83AFBAA-FEA3-4B52-B4A3-A0C1AD2984C3}"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8141D5-2379-4DB8-853F-5D66FB64655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114EE72-1E27-4094-AB8A-1D454327B062}">
      <dgm:prSet/>
      <dgm:spPr/>
      <dgm:t>
        <a:bodyPr/>
        <a:lstStyle/>
        <a:p>
          <a:pPr rtl="0"/>
          <a:r>
            <a:rPr lang="en-US" b="1" i="0" baseline="0" dirty="0" smtClean="0"/>
            <a:t>C406.4 – Enhanced Lighting Controls</a:t>
          </a:r>
          <a:endParaRPr lang="en-US" b="1" i="0" baseline="0" dirty="0"/>
        </a:p>
      </dgm:t>
    </dgm:pt>
    <dgm:pt modelId="{C2151503-9B75-4C9B-8358-2B661A9B380C}" type="parTrans" cxnId="{71593F36-8974-4550-B268-8BC9FAA3620D}">
      <dgm:prSet/>
      <dgm:spPr/>
      <dgm:t>
        <a:bodyPr/>
        <a:lstStyle/>
        <a:p>
          <a:endParaRPr lang="en-US"/>
        </a:p>
      </dgm:t>
    </dgm:pt>
    <dgm:pt modelId="{37DC4A5B-F24E-4185-819A-BFC12253A225}" type="sibTrans" cxnId="{71593F36-8974-4550-B268-8BC9FAA3620D}">
      <dgm:prSet/>
      <dgm:spPr/>
      <dgm:t>
        <a:bodyPr/>
        <a:lstStyle/>
        <a:p>
          <a:endParaRPr lang="en-US"/>
        </a:p>
      </dgm:t>
    </dgm:pt>
    <dgm:pt modelId="{256DB549-7A21-4E1C-AAE7-13E119364E53}" type="pres">
      <dgm:prSet presAssocID="{8B8141D5-2379-4DB8-853F-5D66FB646559}" presName="Name0" presStyleCnt="0">
        <dgm:presLayoutVars>
          <dgm:chMax val="7"/>
          <dgm:dir/>
          <dgm:animLvl val="lvl"/>
          <dgm:resizeHandles val="exact"/>
        </dgm:presLayoutVars>
      </dgm:prSet>
      <dgm:spPr/>
      <dgm:t>
        <a:bodyPr/>
        <a:lstStyle/>
        <a:p>
          <a:endParaRPr lang="en-US"/>
        </a:p>
      </dgm:t>
    </dgm:pt>
    <dgm:pt modelId="{A89CB00A-01D3-47F5-AC54-3C7782048A76}" type="pres">
      <dgm:prSet presAssocID="{8114EE72-1E27-4094-AB8A-1D454327B062}" presName="circle1" presStyleLbl="node1" presStyleIdx="0" presStyleCnt="1"/>
      <dgm:spPr/>
    </dgm:pt>
    <dgm:pt modelId="{BBAC6645-4443-433D-8847-7DDDD34FF872}" type="pres">
      <dgm:prSet presAssocID="{8114EE72-1E27-4094-AB8A-1D454327B062}" presName="space" presStyleCnt="0"/>
      <dgm:spPr/>
    </dgm:pt>
    <dgm:pt modelId="{C276CB11-9B90-4735-B595-548178722AEF}" type="pres">
      <dgm:prSet presAssocID="{8114EE72-1E27-4094-AB8A-1D454327B062}" presName="rect1" presStyleLbl="alignAcc1" presStyleIdx="0" presStyleCnt="1"/>
      <dgm:spPr/>
      <dgm:t>
        <a:bodyPr/>
        <a:lstStyle/>
        <a:p>
          <a:endParaRPr lang="en-US"/>
        </a:p>
      </dgm:t>
    </dgm:pt>
    <dgm:pt modelId="{4906B961-F010-4D6A-8CCD-510AAE185425}" type="pres">
      <dgm:prSet presAssocID="{8114EE72-1E27-4094-AB8A-1D454327B062}" presName="rect1ParTxNoCh" presStyleLbl="alignAcc1" presStyleIdx="0" presStyleCnt="1">
        <dgm:presLayoutVars>
          <dgm:chMax val="1"/>
          <dgm:bulletEnabled val="1"/>
        </dgm:presLayoutVars>
      </dgm:prSet>
      <dgm:spPr/>
      <dgm:t>
        <a:bodyPr/>
        <a:lstStyle/>
        <a:p>
          <a:endParaRPr lang="en-US"/>
        </a:p>
      </dgm:t>
    </dgm:pt>
  </dgm:ptLst>
  <dgm:cxnLst>
    <dgm:cxn modelId="{71593F36-8974-4550-B268-8BC9FAA3620D}" srcId="{8B8141D5-2379-4DB8-853F-5D66FB646559}" destId="{8114EE72-1E27-4094-AB8A-1D454327B062}" srcOrd="0" destOrd="0" parTransId="{C2151503-9B75-4C9B-8358-2B661A9B380C}" sibTransId="{37DC4A5B-F24E-4185-819A-BFC12253A225}"/>
    <dgm:cxn modelId="{B83966C7-0B9F-43D0-87B4-330E3DD9EEAF}" type="presOf" srcId="{8114EE72-1E27-4094-AB8A-1D454327B062}" destId="{C276CB11-9B90-4735-B595-548178722AEF}" srcOrd="0" destOrd="0" presId="urn:microsoft.com/office/officeart/2005/8/layout/target3"/>
    <dgm:cxn modelId="{E6A948C6-2098-42D2-A630-A95B822B5887}" type="presOf" srcId="{8114EE72-1E27-4094-AB8A-1D454327B062}" destId="{4906B961-F010-4D6A-8CCD-510AAE185425}" srcOrd="1" destOrd="0" presId="urn:microsoft.com/office/officeart/2005/8/layout/target3"/>
    <dgm:cxn modelId="{B7F26186-4FFE-4419-809F-4E2DAB51E0ED}" type="presOf" srcId="{8B8141D5-2379-4DB8-853F-5D66FB646559}" destId="{256DB549-7A21-4E1C-AAE7-13E119364E53}" srcOrd="0" destOrd="0" presId="urn:microsoft.com/office/officeart/2005/8/layout/target3"/>
    <dgm:cxn modelId="{7F63813D-2FDF-4FDA-A6DB-9628A81969E9}" type="presParOf" srcId="{256DB549-7A21-4E1C-AAE7-13E119364E53}" destId="{A89CB00A-01D3-47F5-AC54-3C7782048A76}" srcOrd="0" destOrd="0" presId="urn:microsoft.com/office/officeart/2005/8/layout/target3"/>
    <dgm:cxn modelId="{0AEA2B37-D863-400F-AD05-F5977537F20D}" type="presParOf" srcId="{256DB549-7A21-4E1C-AAE7-13E119364E53}" destId="{BBAC6645-4443-433D-8847-7DDDD34FF872}" srcOrd="1" destOrd="0" presId="urn:microsoft.com/office/officeart/2005/8/layout/target3"/>
    <dgm:cxn modelId="{885B1338-4805-4AD6-9189-5B98D93093A2}" type="presParOf" srcId="{256DB549-7A21-4E1C-AAE7-13E119364E53}" destId="{C276CB11-9B90-4735-B595-548178722AEF}" srcOrd="2" destOrd="0" presId="urn:microsoft.com/office/officeart/2005/8/layout/target3"/>
    <dgm:cxn modelId="{C6C6ED60-0BD5-42F8-8717-2279BC5CAA7D}" type="presParOf" srcId="{256DB549-7A21-4E1C-AAE7-13E119364E53}" destId="{4906B961-F010-4D6A-8CCD-510AAE185425}" srcOrd="3"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C406.5 – On-site Supply of Renewable energy</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8DE31B54-B18A-458D-A035-1BBB65D4EE78}" type="presOf" srcId="{DE66E7B8-D487-4802-B70D-D98B1BEE5240}" destId="{9DBE4EA8-8ACB-4FF0-941E-BA4AD73489A9}" srcOrd="0" destOrd="0" presId="urn:microsoft.com/office/officeart/2005/8/layout/target3"/>
    <dgm:cxn modelId="{55A0B499-0E37-4386-8862-399753D65FD5}" type="presOf" srcId="{9AF74FE7-94B9-489B-8D93-B73868AD0BE1}" destId="{C633D6C1-E1B5-495D-B475-CA9D4E789F0F}" srcOrd="1" destOrd="0" presId="urn:microsoft.com/office/officeart/2005/8/layout/target3"/>
    <dgm:cxn modelId="{0B51700E-3017-4A00-A496-186AA1D5D330}" type="presOf" srcId="{9AF74FE7-94B9-489B-8D93-B73868AD0BE1}" destId="{CC6034B9-C005-4109-9725-94730E50F2BA}" srcOrd="0" destOrd="0" presId="urn:microsoft.com/office/officeart/2005/8/layout/target3"/>
    <dgm:cxn modelId="{EFBB49FC-8E23-412F-BCF0-6E639E824D65}" type="presParOf" srcId="{9DBE4EA8-8ACB-4FF0-941E-BA4AD73489A9}" destId="{608EBEA9-3CBE-4676-9B3B-488148CAA3D3}" srcOrd="0" destOrd="0" presId="urn:microsoft.com/office/officeart/2005/8/layout/target3"/>
    <dgm:cxn modelId="{F916B75C-3BF6-4165-9229-2381268E200C}" type="presParOf" srcId="{9DBE4EA8-8ACB-4FF0-941E-BA4AD73489A9}" destId="{0B161747-68E3-4D9F-901F-56330AE52CBD}" srcOrd="1" destOrd="0" presId="urn:microsoft.com/office/officeart/2005/8/layout/target3"/>
    <dgm:cxn modelId="{14FC11D6-8707-4E8D-8BAE-23896BB724E0}" type="presParOf" srcId="{9DBE4EA8-8ACB-4FF0-941E-BA4AD73489A9}" destId="{CC6034B9-C005-4109-9725-94730E50F2BA}" srcOrd="2" destOrd="0" presId="urn:microsoft.com/office/officeart/2005/8/layout/target3"/>
    <dgm:cxn modelId="{D85870BF-5409-4794-A8F5-F595F5CC725B}"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C406.6 – Dedicated Outdoor Air System</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custLinFactNeighborX="180"/>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655D48F7-E9A7-4015-B154-F7B21D360A06}" type="presOf" srcId="{9AF74FE7-94B9-489B-8D93-B73868AD0BE1}" destId="{C633D6C1-E1B5-495D-B475-CA9D4E789F0F}" srcOrd="1" destOrd="0" presId="urn:microsoft.com/office/officeart/2005/8/layout/target3"/>
    <dgm:cxn modelId="{71126E6C-8AFD-4D7A-8C0E-A0BE95571D5C}" type="presOf" srcId="{9AF74FE7-94B9-489B-8D93-B73868AD0BE1}" destId="{CC6034B9-C005-4109-9725-94730E50F2BA}" srcOrd="0" destOrd="0" presId="urn:microsoft.com/office/officeart/2005/8/layout/target3"/>
    <dgm:cxn modelId="{4778A3A3-E6EE-4AF1-A34A-72EC444FE1A2}" type="presOf" srcId="{DE66E7B8-D487-4802-B70D-D98B1BEE5240}" destId="{9DBE4EA8-8ACB-4FF0-941E-BA4AD73489A9}" srcOrd="0" destOrd="0" presId="urn:microsoft.com/office/officeart/2005/8/layout/target3"/>
    <dgm:cxn modelId="{9406DEC4-DCE4-4342-8F77-8E461FF29D61}" type="presParOf" srcId="{9DBE4EA8-8ACB-4FF0-941E-BA4AD73489A9}" destId="{608EBEA9-3CBE-4676-9B3B-488148CAA3D3}" srcOrd="0" destOrd="0" presId="urn:microsoft.com/office/officeart/2005/8/layout/target3"/>
    <dgm:cxn modelId="{5F2DB7F7-0545-4861-A4DF-E3592FB6C00A}" type="presParOf" srcId="{9DBE4EA8-8ACB-4FF0-941E-BA4AD73489A9}" destId="{0B161747-68E3-4D9F-901F-56330AE52CBD}" srcOrd="1" destOrd="0" presId="urn:microsoft.com/office/officeart/2005/8/layout/target3"/>
    <dgm:cxn modelId="{D569D9BA-C3C3-469A-9A06-CA14C386D352}" type="presParOf" srcId="{9DBE4EA8-8ACB-4FF0-941E-BA4AD73489A9}" destId="{CC6034B9-C005-4109-9725-94730E50F2BA}" srcOrd="2" destOrd="0" presId="urn:microsoft.com/office/officeart/2005/8/layout/target3"/>
    <dgm:cxn modelId="{AAFE9AD6-E11D-43CC-AF95-D074F2C8126A}"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C406.7 – High Eff. Service Water Heating</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custLinFactNeighborX="-2869" custLinFactNeighborY="-2345"/>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5F7FC026-25BF-46A0-84B3-57E315B2C05F}" type="presOf" srcId="{9AF74FE7-94B9-489B-8D93-B73868AD0BE1}" destId="{CC6034B9-C005-4109-9725-94730E50F2BA}" srcOrd="0" destOrd="0" presId="urn:microsoft.com/office/officeart/2005/8/layout/target3"/>
    <dgm:cxn modelId="{25F9EF72-B6CA-410A-90F1-92095E0F4051}" type="presOf" srcId="{9AF74FE7-94B9-489B-8D93-B73868AD0BE1}" destId="{C633D6C1-E1B5-495D-B475-CA9D4E789F0F}" srcOrd="1" destOrd="0" presId="urn:microsoft.com/office/officeart/2005/8/layout/target3"/>
    <dgm:cxn modelId="{117D0FCF-6E6F-4E17-B22B-CA0A7C36A952}" type="presOf" srcId="{DE66E7B8-D487-4802-B70D-D98B1BEE5240}" destId="{9DBE4EA8-8ACB-4FF0-941E-BA4AD73489A9}" srcOrd="0" destOrd="0" presId="urn:microsoft.com/office/officeart/2005/8/layout/target3"/>
    <dgm:cxn modelId="{2B3CC7AF-A940-40BB-90D7-8CB61CA538EC}" type="presParOf" srcId="{9DBE4EA8-8ACB-4FF0-941E-BA4AD73489A9}" destId="{608EBEA9-3CBE-4676-9B3B-488148CAA3D3}" srcOrd="0" destOrd="0" presId="urn:microsoft.com/office/officeart/2005/8/layout/target3"/>
    <dgm:cxn modelId="{0D50AEC4-B6A1-49D2-BEB5-3E44E1877CA8}" type="presParOf" srcId="{9DBE4EA8-8ACB-4FF0-941E-BA4AD73489A9}" destId="{0B161747-68E3-4D9F-901F-56330AE52CBD}" srcOrd="1" destOrd="0" presId="urn:microsoft.com/office/officeart/2005/8/layout/target3"/>
    <dgm:cxn modelId="{DEF5CE83-394E-4AE4-984F-D0C290C20637}" type="presParOf" srcId="{9DBE4EA8-8ACB-4FF0-941E-BA4AD73489A9}" destId="{CC6034B9-C005-4109-9725-94730E50F2BA}" srcOrd="2" destOrd="0" presId="urn:microsoft.com/office/officeart/2005/8/layout/target3"/>
    <dgm:cxn modelId="{98326109-8921-42A5-A4C0-86D7F3C1A4D6}"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BEA9-3CBE-4676-9B3B-488148CAA3D3}">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034B9-C005-4109-9725-94730E50F2BA}">
      <dsp:nvSpPr>
        <dsp:cNvPr id="0" name=""/>
        <dsp:cNvSpPr/>
      </dsp:nvSpPr>
      <dsp:spPr>
        <a:xfrm>
          <a:off x="195283"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C406.2 – Eff. HVAC Performance</a:t>
          </a:r>
          <a:endParaRPr lang="en-US" sz="1100" b="1" i="0" kern="1200" baseline="0" dirty="0"/>
        </a:p>
      </dsp:txBody>
      <dsp:txXfrm>
        <a:off x="195283" y="0"/>
        <a:ext cx="2142206" cy="390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0A893-8618-4071-AD6C-11F826D03A47}">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64DBA-50C7-4AB6-AB69-7D311A97CB59}">
      <dsp:nvSpPr>
        <dsp:cNvPr id="0" name=""/>
        <dsp:cNvSpPr/>
      </dsp:nvSpPr>
      <dsp:spPr>
        <a:xfrm>
          <a:off x="195283"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C406.3 – Reduced Lighting Power </a:t>
          </a:r>
          <a:endParaRPr lang="en-US" sz="1100" b="1" i="0" kern="1200" baseline="0" dirty="0"/>
        </a:p>
      </dsp:txBody>
      <dsp:txXfrm>
        <a:off x="195283" y="0"/>
        <a:ext cx="2142206" cy="390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CB00A-01D3-47F5-AC54-3C7782048A76}">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6CB11-9B90-4735-B595-548178722AEF}">
      <dsp:nvSpPr>
        <dsp:cNvPr id="0" name=""/>
        <dsp:cNvSpPr/>
      </dsp:nvSpPr>
      <dsp:spPr>
        <a:xfrm>
          <a:off x="195283"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C406.4 – Enhanced Lighting Controls</a:t>
          </a:r>
          <a:endParaRPr lang="en-US" sz="1100" b="1" i="0" kern="1200" baseline="0" dirty="0"/>
        </a:p>
      </dsp:txBody>
      <dsp:txXfrm>
        <a:off x="195283" y="0"/>
        <a:ext cx="2142206" cy="390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7" name="Rectangle 3"/>
          <p:cNvSpPr>
            <a:spLocks noGrp="1" noChangeArrowheads="1"/>
          </p:cNvSpPr>
          <p:nvPr>
            <p:ph type="dt" sz="quarter" idx="1"/>
          </p:nvPr>
        </p:nvSpPr>
        <p:spPr bwMode="auto">
          <a:xfrm>
            <a:off x="3972720"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endParaRPr lang="en-US" dirty="0"/>
          </a:p>
        </p:txBody>
      </p:sp>
      <p:sp>
        <p:nvSpPr>
          <p:cNvPr id="6148" name="Rectangle 4"/>
          <p:cNvSpPr>
            <a:spLocks noGrp="1" noChangeArrowheads="1"/>
          </p:cNvSpPr>
          <p:nvPr>
            <p:ph type="ftr" sz="quarter" idx="2"/>
          </p:nvPr>
        </p:nvSpPr>
        <p:spPr bwMode="auto">
          <a:xfrm>
            <a:off x="1" y="8832423"/>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9" name="Rectangle 5"/>
          <p:cNvSpPr>
            <a:spLocks noGrp="1" noChangeArrowheads="1"/>
          </p:cNvSpPr>
          <p:nvPr>
            <p:ph type="sldNum" sz="quarter" idx="3"/>
          </p:nvPr>
        </p:nvSpPr>
        <p:spPr bwMode="auto">
          <a:xfrm>
            <a:off x="3972720" y="8832423"/>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fld id="{2BD042F2-A25A-41B9-8F64-E5DEFB37EDA5}" type="slidenum">
              <a:rPr lang="en-US"/>
              <a:pPr>
                <a:defRPr/>
              </a:pPr>
              <a:t>‹#›</a:t>
            </a:fld>
            <a:endParaRPr lang="en-US" dirty="0"/>
          </a:p>
        </p:txBody>
      </p:sp>
    </p:spTree>
    <p:extLst>
      <p:ext uri="{BB962C8B-B14F-4D97-AF65-F5344CB8AC3E}">
        <p14:creationId xmlns:p14="http://schemas.microsoft.com/office/powerpoint/2010/main" val="378469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67" name="Rectangle 3"/>
          <p:cNvSpPr>
            <a:spLocks noGrp="1" noChangeArrowheads="1"/>
          </p:cNvSpPr>
          <p:nvPr>
            <p:ph type="dt" idx="1"/>
          </p:nvPr>
        </p:nvSpPr>
        <p:spPr bwMode="auto">
          <a:xfrm>
            <a:off x="3971522"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281" y="4416213"/>
            <a:ext cx="5607840" cy="418211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1" y="8830315"/>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71" name="Rectangle 7"/>
          <p:cNvSpPr>
            <a:spLocks noGrp="1" noChangeArrowheads="1"/>
          </p:cNvSpPr>
          <p:nvPr>
            <p:ph type="sldNum" sz="quarter" idx="5"/>
          </p:nvPr>
        </p:nvSpPr>
        <p:spPr bwMode="auto">
          <a:xfrm>
            <a:off x="3971522" y="8830315"/>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fld id="{2DE00B03-3D21-4FA0-BDAA-F636F5E93A4B}" type="slidenum">
              <a:rPr lang="en-US"/>
              <a:pPr>
                <a:defRPr/>
              </a:pPr>
              <a:t>‹#›</a:t>
            </a:fld>
            <a:endParaRPr lang="en-US" dirty="0"/>
          </a:p>
        </p:txBody>
      </p:sp>
    </p:spTree>
    <p:extLst>
      <p:ext uri="{BB962C8B-B14F-4D97-AF65-F5344CB8AC3E}">
        <p14:creationId xmlns:p14="http://schemas.microsoft.com/office/powerpoint/2010/main" val="24337021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71522" y="8830315"/>
            <a:ext cx="3037680" cy="463977"/>
          </a:xfrm>
          <a:prstGeom prst="rect">
            <a:avLst/>
          </a:prstGeom>
          <a:noFill/>
          <a:ln w="9525">
            <a:noFill/>
            <a:miter lim="800000"/>
            <a:headEnd/>
            <a:tailEnd/>
          </a:ln>
        </p:spPr>
        <p:txBody>
          <a:bodyPr lIns="91577" tIns="45789" rIns="91577" bIns="45789" anchor="b"/>
          <a:lstStyle/>
          <a:p>
            <a:pPr algn="r"/>
            <a:fld id="{CC8C778F-D528-447B-9F6B-66919157CC2B}" type="slidenum">
              <a:rPr lang="en-US" sz="1200" b="0">
                <a:latin typeface="Times New Roman" pitchFamily="18" charset="0"/>
              </a:rPr>
              <a:pPr algn="r"/>
              <a:t>1</a:t>
            </a:fld>
            <a:endParaRPr lang="en-US" sz="1200" b="0" dirty="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b="1" u="sng" dirty="0" smtClean="0">
              <a:ea typeface="ＭＳ Ｐゴシック" pitchFamily="-108" charset="-128"/>
            </a:endParaRPr>
          </a:p>
        </p:txBody>
      </p:sp>
    </p:spTree>
    <p:extLst>
      <p:ext uri="{BB962C8B-B14F-4D97-AF65-F5344CB8AC3E}">
        <p14:creationId xmlns:p14="http://schemas.microsoft.com/office/powerpoint/2010/main" val="3862661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Onsite renewables “regulated energy” = energy used within the building for building mechanical</a:t>
            </a:r>
            <a:r>
              <a:rPr lang="en-US" baseline="0" dirty="0" smtClean="0"/>
              <a:t> and service water heating equipment and lighting regulated by Chapter C4.</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15</a:t>
            </a:fld>
            <a:endParaRPr lang="en-US" dirty="0"/>
          </a:p>
        </p:txBody>
      </p:sp>
    </p:spTree>
    <p:extLst>
      <p:ext uri="{BB962C8B-B14F-4D97-AF65-F5344CB8AC3E}">
        <p14:creationId xmlns:p14="http://schemas.microsoft.com/office/powerpoint/2010/main" val="4225967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16</a:t>
            </a:fld>
            <a:endParaRPr lang="en-US" dirty="0"/>
          </a:p>
        </p:txBody>
      </p:sp>
    </p:spTree>
    <p:extLst>
      <p:ext uri="{BB962C8B-B14F-4D97-AF65-F5344CB8AC3E}">
        <p14:creationId xmlns:p14="http://schemas.microsoft.com/office/powerpoint/2010/main" val="297491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17</a:t>
            </a:fld>
            <a:endParaRPr lang="en-US" dirty="0"/>
          </a:p>
        </p:txBody>
      </p:sp>
    </p:spTree>
    <p:extLst>
      <p:ext uri="{BB962C8B-B14F-4D97-AF65-F5344CB8AC3E}">
        <p14:creationId xmlns:p14="http://schemas.microsoft.com/office/powerpoint/2010/main" val="32360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18</a:t>
            </a:fld>
            <a:endParaRPr lang="en-US" dirty="0"/>
          </a:p>
        </p:txBody>
      </p:sp>
    </p:spTree>
    <p:extLst>
      <p:ext uri="{BB962C8B-B14F-4D97-AF65-F5344CB8AC3E}">
        <p14:creationId xmlns:p14="http://schemas.microsoft.com/office/powerpoint/2010/main" val="4191543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19</a:t>
            </a:fld>
            <a:endParaRPr lang="en-US" dirty="0"/>
          </a:p>
        </p:txBody>
      </p:sp>
    </p:spTree>
    <p:extLst>
      <p:ext uri="{BB962C8B-B14F-4D97-AF65-F5344CB8AC3E}">
        <p14:creationId xmlns:p14="http://schemas.microsoft.com/office/powerpoint/2010/main" val="1131145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20</a:t>
            </a:fld>
            <a:endParaRPr lang="en-US" dirty="0"/>
          </a:p>
        </p:txBody>
      </p:sp>
    </p:spTree>
    <p:extLst>
      <p:ext uri="{BB962C8B-B14F-4D97-AF65-F5344CB8AC3E}">
        <p14:creationId xmlns:p14="http://schemas.microsoft.com/office/powerpoint/2010/main" val="2866839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21</a:t>
            </a:fld>
            <a:endParaRPr lang="en-US" dirty="0"/>
          </a:p>
        </p:txBody>
      </p:sp>
    </p:spTree>
    <p:extLst>
      <p:ext uri="{BB962C8B-B14F-4D97-AF65-F5344CB8AC3E}">
        <p14:creationId xmlns:p14="http://schemas.microsoft.com/office/powerpoint/2010/main" val="313189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r>
              <a:rPr lang="en-US" dirty="0" smtClean="0">
                <a:ea typeface="ＭＳ Ｐゴシック" pitchFamily="-108" charset="-128"/>
              </a:rPr>
              <a:t>The climate zones are unchanged from the 2015 IECC.  There are exceptions in</a:t>
            </a:r>
            <a:r>
              <a:rPr lang="en-US" baseline="0" dirty="0" smtClean="0">
                <a:ea typeface="ＭＳ Ｐゴシック" pitchFamily="-108" charset="-128"/>
              </a:rPr>
              <a:t> C303.1.1 and C303.2.2.</a:t>
            </a:r>
            <a:endParaRPr lang="en-US" dirty="0" smtClean="0">
              <a:ea typeface="ＭＳ Ｐゴシック" pitchFamily="-108" charset="-128"/>
            </a:endParaRPr>
          </a:p>
          <a:p>
            <a:endParaRPr lang="en-US" dirty="0" smtClean="0">
              <a:ea typeface="ＭＳ Ｐゴシック" pitchFamily="-108" charset="-128"/>
            </a:endParaRPr>
          </a:p>
          <a:p>
            <a:pPr eaLnBrk="1" hangingPunct="1"/>
            <a:r>
              <a:rPr lang="en-US" dirty="0" smtClean="0"/>
              <a:t>U.S. counties are defined entirely by county boundaries; every county is homogenous.</a:t>
            </a:r>
          </a:p>
          <a:p>
            <a:pPr eaLnBrk="1" hangingPunct="1"/>
            <a:endParaRPr lang="en-US" dirty="0" smtClean="0"/>
          </a:p>
          <a:p>
            <a:pPr eaLnBrk="1" hangingPunct="1"/>
            <a:r>
              <a:rPr lang="en-US" dirty="0" smtClean="0"/>
              <a:t>There are 8 temperature oriented zones, crossed with 3 moisture regimes (moist, dry, marine), for a theoretical 24 possible zones.</a:t>
            </a:r>
          </a:p>
          <a:p>
            <a:endParaRPr lang="en-US" dirty="0" smtClean="0">
              <a:ea typeface="ＭＳ Ｐゴシック" pitchFamily="-108" charset="-128"/>
            </a:endParaRPr>
          </a:p>
          <a:p>
            <a:r>
              <a:rPr lang="en-US" dirty="0" smtClean="0">
                <a:ea typeface="ＭＳ Ｐゴシック" pitchFamily="-108" charset="-128"/>
              </a:rPr>
              <a:t>Hawaii, Puerto</a:t>
            </a:r>
            <a:r>
              <a:rPr lang="en-US" baseline="0" dirty="0" smtClean="0">
                <a:ea typeface="ＭＳ Ｐゴシック" pitchFamily="-108" charset="-128"/>
              </a:rPr>
              <a:t> Rico, Guam, American Samoa, U.S. Virgin Island, and Island in the area between the Tropic of Cancer and Tropic of Capricorn are now designated as Climate Zone 1</a:t>
            </a:r>
            <a:endParaRPr lang="en-US" dirty="0" smtClean="0">
              <a:ea typeface="ＭＳ Ｐゴシック" pitchFamily="-108" charset="-128"/>
            </a:endParaRPr>
          </a:p>
        </p:txBody>
      </p:sp>
    </p:spTree>
    <p:extLst>
      <p:ext uri="{BB962C8B-B14F-4D97-AF65-F5344CB8AC3E}">
        <p14:creationId xmlns:p14="http://schemas.microsoft.com/office/powerpoint/2010/main" val="1918673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r>
              <a:rPr lang="en-US" dirty="0" smtClean="0">
                <a:ea typeface="ＭＳ Ｐゴシック" pitchFamily="-108" charset="-128"/>
              </a:rPr>
              <a:t>These assemblies can comprise the building thermal envelope if they separate conditioned from unconditioned space or outside air.</a:t>
            </a:r>
          </a:p>
          <a:p>
            <a:endParaRPr lang="en-US" dirty="0" smtClean="0">
              <a:ea typeface="ＭＳ Ｐゴシック" pitchFamily="-108" charset="-128"/>
            </a:endParaRPr>
          </a:p>
          <a:p>
            <a:r>
              <a:rPr lang="en-US" b="1" dirty="0" smtClean="0"/>
              <a:t>BUILDING THERMAL ENVELOPE. </a:t>
            </a:r>
            <a:r>
              <a:rPr lang="en-US" dirty="0" smtClean="0"/>
              <a:t>The basement walls, exterior walls, floor, roof, and any other building element that enclose </a:t>
            </a:r>
            <a:r>
              <a:rPr lang="en-US" i="1" dirty="0" smtClean="0"/>
              <a:t>conditioned space</a:t>
            </a:r>
            <a:r>
              <a:rPr lang="en-US" dirty="0" smtClean="0"/>
              <a:t>. This boundary also includes the boundary between </a:t>
            </a:r>
            <a:r>
              <a:rPr lang="en-US" i="1" dirty="0" smtClean="0"/>
              <a:t>conditioned space </a:t>
            </a:r>
            <a:r>
              <a:rPr lang="en-US" dirty="0" smtClean="0"/>
              <a:t>and any exempt or unconditioned space.</a:t>
            </a:r>
          </a:p>
          <a:p>
            <a:endParaRPr lang="en-US" dirty="0" smtClean="0">
              <a:ea typeface="ＭＳ Ｐゴシック" pitchFamily="-108" charset="-128"/>
            </a:endParaRPr>
          </a:p>
        </p:txBody>
      </p:sp>
    </p:spTree>
    <p:extLst>
      <p:ext uri="{BB962C8B-B14F-4D97-AF65-F5344CB8AC3E}">
        <p14:creationId xmlns:p14="http://schemas.microsoft.com/office/powerpoint/2010/main" val="1916670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E00B03-3D21-4FA0-BDAA-F636F5E93A4B}" type="slidenum">
              <a:rPr lang="en-US" smtClean="0"/>
              <a:pPr>
                <a:defRPr/>
              </a:pPr>
              <a:t>24</a:t>
            </a:fld>
            <a:endParaRPr lang="en-US" dirty="0"/>
          </a:p>
        </p:txBody>
      </p:sp>
    </p:spTree>
    <p:extLst>
      <p:ext uri="{BB962C8B-B14F-4D97-AF65-F5344CB8AC3E}">
        <p14:creationId xmlns:p14="http://schemas.microsoft.com/office/powerpoint/2010/main" val="173717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fld id="{A82C7C89-29F8-4630-BC84-8A9C3F67EFC4}" type="slidenum">
              <a:rPr lang="en-US" altLang="en-US" smtClean="0"/>
              <a:pPr eaLnBrk="1" hangingPunct="1">
                <a:spcBef>
                  <a:spcPct val="0"/>
                </a:spcBef>
                <a:defRPr/>
              </a:pPr>
              <a:t>3</a:t>
            </a:fld>
            <a:endParaRPr lang="en-US" altLang="en-US" dirty="0"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dirty="0" smtClean="0"/>
          </a:p>
        </p:txBody>
      </p:sp>
      <p:sp>
        <p:nvSpPr>
          <p:cNvPr id="211973" name="Footer Placehold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endParaRPr lang="en-US" altLang="en-US" dirty="0" smtClean="0"/>
          </a:p>
        </p:txBody>
      </p:sp>
    </p:spTree>
    <p:extLst>
      <p:ext uri="{BB962C8B-B14F-4D97-AF65-F5344CB8AC3E}">
        <p14:creationId xmlns:p14="http://schemas.microsoft.com/office/powerpoint/2010/main" val="3876048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r>
              <a:rPr lang="en-US" dirty="0" smtClean="0">
                <a:ea typeface="ＭＳ Ｐゴシック" pitchFamily="-108" charset="-128"/>
              </a:rPr>
              <a:t>Table C402.1.3 – examples from each component</a:t>
            </a:r>
            <a:r>
              <a:rPr lang="en-US" baseline="0" dirty="0" smtClean="0">
                <a:ea typeface="ＭＳ Ｐゴシック" pitchFamily="-108" charset="-128"/>
              </a:rPr>
              <a:t> section in the table follow</a:t>
            </a:r>
          </a:p>
          <a:p>
            <a:endParaRPr lang="en-US" baseline="0" dirty="0" smtClean="0">
              <a:ea typeface="ＭＳ Ｐゴシック" pitchFamily="-108" charset="-128"/>
            </a:endParaRPr>
          </a:p>
          <a:p>
            <a:r>
              <a:rPr lang="en-US" baseline="0" dirty="0" smtClean="0">
                <a:ea typeface="ＭＳ Ｐゴシック" pitchFamily="-108" charset="-128"/>
              </a:rPr>
              <a:t>Specific building thermal envelope insulation – insulation in these opaque assemblies to comply with Section C402.2.1 – C402.2.6 and Table C402.1.3</a:t>
            </a:r>
            <a:endParaRPr lang="en-US" dirty="0" smtClean="0">
              <a:ea typeface="ＭＳ Ｐゴシック" pitchFamily="-108" charset="-128"/>
            </a:endParaRPr>
          </a:p>
          <a:p>
            <a:endParaRPr lang="en-US" b="1" u="sng" baseline="0" dirty="0" smtClean="0">
              <a:ea typeface="ＭＳ Ｐゴシック" pitchFamily="-108" charset="-128"/>
            </a:endParaRPr>
          </a:p>
          <a:p>
            <a:endParaRPr lang="en-US" b="1" u="sng" dirty="0" smtClean="0">
              <a:ea typeface="ＭＳ Ｐゴシック" pitchFamily="-108" charset="-128"/>
            </a:endParaRPr>
          </a:p>
        </p:txBody>
      </p:sp>
    </p:spTree>
    <p:extLst>
      <p:ext uri="{BB962C8B-B14F-4D97-AF65-F5344CB8AC3E}">
        <p14:creationId xmlns:p14="http://schemas.microsoft.com/office/powerpoint/2010/main" val="726862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r>
              <a:rPr lang="en-US" dirty="0" smtClean="0"/>
              <a:t>The minimum thermal resistance (</a:t>
            </a:r>
            <a:r>
              <a:rPr lang="en-US" i="1" dirty="0" smtClean="0"/>
              <a:t>R</a:t>
            </a:r>
            <a:r>
              <a:rPr lang="en-US" dirty="0" smtClean="0"/>
              <a:t>-value) of the insulating material(s) installed either between the roof framing or continuously on the roof assembly</a:t>
            </a:r>
            <a:r>
              <a:rPr lang="en-US" baseline="0" dirty="0" smtClean="0"/>
              <a:t> is to be as </a:t>
            </a:r>
            <a:r>
              <a:rPr lang="en-US" dirty="0" smtClean="0"/>
              <a:t>specified in Table C402.1.3, based on the construction materials used in the roof assembly. </a:t>
            </a:r>
            <a:endParaRPr lang="en-US" dirty="0" smtClean="0">
              <a:ea typeface="ＭＳ Ｐゴシック" pitchFamily="-108" charset="-128"/>
            </a:endParaRPr>
          </a:p>
        </p:txBody>
      </p:sp>
    </p:spTree>
    <p:extLst>
      <p:ext uri="{BB962C8B-B14F-4D97-AF65-F5344CB8AC3E}">
        <p14:creationId xmlns:p14="http://schemas.microsoft.com/office/powerpoint/2010/main" val="2542227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r>
              <a:rPr lang="en-US" dirty="0" smtClean="0"/>
              <a:t>Above-grade walls are those walls covered by Section C402.2.3 on the exterior of the building and completely above grade or walls that are more than 15 percent above grade.</a:t>
            </a:r>
          </a:p>
          <a:p>
            <a:endParaRPr lang="en-US" b="1" dirty="0" smtClean="0"/>
          </a:p>
          <a:p>
            <a:r>
              <a:rPr lang="en-US" dirty="0" smtClean="0"/>
              <a:t>The minimum thermal resistance (</a:t>
            </a:r>
            <a:r>
              <a:rPr lang="en-US" i="1" dirty="0" smtClean="0"/>
              <a:t>R</a:t>
            </a:r>
            <a:r>
              <a:rPr lang="en-US" dirty="0" smtClean="0"/>
              <a:t>-value) of the insulating material(s) installed in the wall cavity between the framing members and continuously on the walls</a:t>
            </a:r>
            <a:r>
              <a:rPr lang="en-US" baseline="0" dirty="0" smtClean="0"/>
              <a:t> are to be as </a:t>
            </a:r>
            <a:r>
              <a:rPr lang="en-US" dirty="0" smtClean="0"/>
              <a:t>specified in Table C402.1.3, based on the type of framing and construction materials used in the wall assembly. The </a:t>
            </a:r>
            <a:r>
              <a:rPr lang="en-US" i="1" dirty="0" smtClean="0"/>
              <a:t>R</a:t>
            </a:r>
            <a:r>
              <a:rPr lang="en-US" dirty="0" smtClean="0"/>
              <a:t>-value of integral insulation installed in concrete masonry units should not be used to determine compliance with Table C402.1.3. “Mass walls” include walls weighing at least (1) 35 pounds per square foot (170 kg/m2) of wall surface area or (2) weighing</a:t>
            </a:r>
            <a:r>
              <a:rPr lang="en-US" baseline="0" dirty="0" smtClean="0"/>
              <a:t> not less than </a:t>
            </a:r>
            <a:r>
              <a:rPr lang="en-US" dirty="0" smtClean="0"/>
              <a:t>25 pounds per square foot (120 kg/m2) of wall surface area given that the material weight is no more than 120 pounds per cubic foot (pcf)(1900 kg/m3),</a:t>
            </a:r>
            <a:r>
              <a:rPr lang="en-US" baseline="0" dirty="0" smtClean="0"/>
              <a:t> (3) having a heat capacity exceeding 7 Btu/ft2/ºF, (4) having a heat capacity exceeding 5 Btu/ft2/ºF where the material weight is not more than 120 pcf</a:t>
            </a:r>
            <a:endParaRPr lang="en-US" dirty="0" smtClean="0">
              <a:ea typeface="ＭＳ Ｐゴシック" pitchFamily="-108" charset="-128"/>
            </a:endParaRPr>
          </a:p>
        </p:txBody>
      </p:sp>
    </p:spTree>
    <p:extLst>
      <p:ext uri="{BB962C8B-B14F-4D97-AF65-F5344CB8AC3E}">
        <p14:creationId xmlns:p14="http://schemas.microsoft.com/office/powerpoint/2010/main" val="2557384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r>
              <a:rPr lang="en-US" dirty="0" smtClean="0"/>
              <a:t>Where heated slabs are below grade, below grade walls, must comply with the exterior insulation for heated</a:t>
            </a:r>
            <a:r>
              <a:rPr lang="en-US" baseline="0" dirty="0" smtClean="0"/>
              <a:t> slabs.  </a:t>
            </a:r>
          </a:p>
          <a:p>
            <a:endParaRPr lang="en-US" baseline="0" dirty="0" smtClean="0"/>
          </a:p>
          <a:p>
            <a:r>
              <a:rPr lang="en-US" baseline="0" dirty="0" smtClean="0"/>
              <a:t>New definition for Wall, below grade:  a wall associated with the basement or first story of the building that is part of the building thermal envelope is less than 15% above grade  (&gt; 85% below grade wall) and is on the exterior of the building</a:t>
            </a:r>
            <a:endParaRPr lang="en-US" dirty="0" smtClean="0"/>
          </a:p>
          <a:p>
            <a:endParaRPr lang="en-US" dirty="0" smtClean="0">
              <a:ea typeface="ＭＳ Ｐゴシック" pitchFamily="-108" charset="-128"/>
            </a:endParaRPr>
          </a:p>
        </p:txBody>
      </p:sp>
    </p:spTree>
    <p:extLst>
      <p:ext uri="{BB962C8B-B14F-4D97-AF65-F5344CB8AC3E}">
        <p14:creationId xmlns:p14="http://schemas.microsoft.com/office/powerpoint/2010/main" val="3868234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r>
              <a:rPr lang="en-US" b="0" dirty="0" smtClean="0"/>
              <a:t>Floors over outdoor air or unconditioned space.</a:t>
            </a:r>
          </a:p>
          <a:p>
            <a:endParaRPr lang="en-US" dirty="0" smtClean="0"/>
          </a:p>
          <a:p>
            <a:endParaRPr lang="en-US" dirty="0" smtClean="0"/>
          </a:p>
          <a:p>
            <a:endParaRPr lang="en-US" dirty="0" smtClean="0"/>
          </a:p>
          <a:p>
            <a:r>
              <a:rPr lang="en-US" dirty="0" smtClean="0"/>
              <a:t>Footnote e:</a:t>
            </a:r>
            <a:r>
              <a:rPr lang="en-US" baseline="0" dirty="0" smtClean="0"/>
              <a:t>   </a:t>
            </a:r>
            <a:r>
              <a:rPr lang="en-US" dirty="0" smtClean="0"/>
              <a:t>“Mass floors”  include floors weighing not</a:t>
            </a:r>
            <a:r>
              <a:rPr lang="en-US" baseline="0" dirty="0" smtClean="0"/>
              <a:t> less than </a:t>
            </a:r>
            <a:r>
              <a:rPr lang="en-US" dirty="0" smtClean="0"/>
              <a:t> (1) 35 pounds per square foot of floor surface area or (2) 25 pounds per square foot of floor surface area if the material weight is not more than 120 pounds per cubic foot </a:t>
            </a:r>
          </a:p>
          <a:p>
            <a:endParaRPr lang="en-US" b="1" u="sng" dirty="0" smtClean="0">
              <a:ea typeface="ＭＳ Ｐゴシック" pitchFamily="-108" charset="-128"/>
            </a:endParaRPr>
          </a:p>
          <a:p>
            <a:r>
              <a:rPr lang="en-US" b="0" u="none" dirty="0" smtClean="0">
                <a:ea typeface="ＭＳ Ｐゴシック" pitchFamily="-108" charset="-128"/>
              </a:rPr>
              <a:t>Footnote</a:t>
            </a:r>
            <a:r>
              <a:rPr lang="en-US" b="0" u="none" baseline="0" dirty="0" smtClean="0">
                <a:ea typeface="ＭＳ Ｐゴシック" pitchFamily="-108" charset="-128"/>
              </a:rPr>
              <a:t> f:  Steel floor joist systems shall be insulated to R-38  </a:t>
            </a:r>
            <a:endParaRPr lang="en-US" b="0" u="none" dirty="0" smtClean="0">
              <a:ea typeface="ＭＳ Ｐゴシック" pitchFamily="-108" charset="-128"/>
            </a:endParaRPr>
          </a:p>
        </p:txBody>
      </p:sp>
    </p:spTree>
    <p:extLst>
      <p:ext uri="{BB962C8B-B14F-4D97-AF65-F5344CB8AC3E}">
        <p14:creationId xmlns:p14="http://schemas.microsoft.com/office/powerpoint/2010/main" val="494220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r>
              <a:rPr lang="en-US" b="1" dirty="0" smtClean="0"/>
              <a:t>Slabs on grade. </a:t>
            </a:r>
            <a:r>
              <a:rPr lang="en-US" b="0" dirty="0" smtClean="0"/>
              <a:t>W</a:t>
            </a:r>
            <a:r>
              <a:rPr lang="en-US" dirty="0" smtClean="0"/>
              <a:t>here the slab on grade is in</a:t>
            </a:r>
            <a:r>
              <a:rPr lang="en-US" baseline="0" dirty="0" smtClean="0"/>
              <a:t> contact with the ground, t</a:t>
            </a:r>
            <a:r>
              <a:rPr lang="en-US" dirty="0" smtClean="0"/>
              <a:t>he minimum R-value of the insulation around the perimeter of unheated or heated slab-on-grade floors designed in accordance with</a:t>
            </a:r>
            <a:r>
              <a:rPr lang="en-US" baseline="0" dirty="0" smtClean="0"/>
              <a:t> the R-value method of Section C402.1.3 shall be as specified in Table C402.1.3</a:t>
            </a:r>
            <a:r>
              <a:rPr lang="en-US" dirty="0" smtClean="0"/>
              <a:t>. The insulation needs to be placed on the outside of the foundation or on the inside of a foundation wall. The insulation</a:t>
            </a:r>
            <a:r>
              <a:rPr lang="en-US" baseline="0" dirty="0" smtClean="0"/>
              <a:t> should</a:t>
            </a:r>
            <a:r>
              <a:rPr lang="en-US" dirty="0" smtClean="0"/>
              <a:t> extend downward from the top of the slab for a minimum distance as shown in the table or to the top of the footing, whichever is less, or downward to at least the bottom of the slab and then horizontally to the interior or exterior for the total distance shown in the table.  Insulation</a:t>
            </a:r>
            <a:r>
              <a:rPr lang="en-US" baseline="0" dirty="0" smtClean="0"/>
              <a:t> extending away from the building to be protected by pavement or a minimum of 10 inches of soil.</a:t>
            </a:r>
          </a:p>
          <a:p>
            <a:endParaRPr lang="en-US" baseline="0" dirty="0" smtClean="0">
              <a:ea typeface="ＭＳ Ｐゴシック" pitchFamily="-108" charset="-128"/>
            </a:endParaRPr>
          </a:p>
          <a:p>
            <a:r>
              <a:rPr lang="en-US" b="1" baseline="0" dirty="0" smtClean="0">
                <a:ea typeface="ＭＳ Ｐゴシック" pitchFamily="-108" charset="-128"/>
              </a:rPr>
              <a:t>Exception</a:t>
            </a:r>
            <a:r>
              <a:rPr lang="en-US" baseline="0" dirty="0" smtClean="0">
                <a:ea typeface="ＭＳ Ｐゴシック" pitchFamily="-108" charset="-128"/>
              </a:rPr>
              <a:t>:  where slab is greater than 24 inches below finished exterior grade, perimeter insulation isn’t required.</a:t>
            </a:r>
            <a:endParaRPr lang="en-US" dirty="0" smtClean="0">
              <a:ea typeface="ＭＳ Ｐゴシック" pitchFamily="-108" charset="-128"/>
            </a:endParaRPr>
          </a:p>
        </p:txBody>
      </p:sp>
    </p:spTree>
    <p:extLst>
      <p:ext uri="{BB962C8B-B14F-4D97-AF65-F5344CB8AC3E}">
        <p14:creationId xmlns:p14="http://schemas.microsoft.com/office/powerpoint/2010/main" val="1703274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r>
              <a:rPr lang="en-US" b="0" dirty="0" smtClean="0"/>
              <a:t>Opaque doors. By</a:t>
            </a:r>
            <a:r>
              <a:rPr lang="en-US" b="0" baseline="0" dirty="0" smtClean="0"/>
              <a:t> definition:  opaque door is a door &gt; 50% opaque in surface area.</a:t>
            </a:r>
            <a:endParaRPr lang="en-US" b="0" u="sng" dirty="0" smtClean="0">
              <a:ea typeface="ＭＳ Ｐゴシック" pitchFamily="-108" charset="-128"/>
            </a:endParaRPr>
          </a:p>
        </p:txBody>
      </p:sp>
    </p:spTree>
    <p:extLst>
      <p:ext uri="{BB962C8B-B14F-4D97-AF65-F5344CB8AC3E}">
        <p14:creationId xmlns:p14="http://schemas.microsoft.com/office/powerpoint/2010/main" val="3046790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p:spPr>
        <p:txBody>
          <a:bodyPr/>
          <a:lstStyle/>
          <a:p>
            <a:r>
              <a:rPr lang="en-US" dirty="0" smtClean="0">
                <a:ea typeface="ＭＳ Ｐゴシック" pitchFamily="-108" charset="-128"/>
              </a:rPr>
              <a:t>Each type discussed in follow-on slides.</a:t>
            </a:r>
          </a:p>
          <a:p>
            <a:endParaRPr lang="en-US" dirty="0">
              <a:ea typeface="ＭＳ Ｐゴシック" pitchFamily="-108" charset="-128"/>
            </a:endParaRPr>
          </a:p>
          <a:p>
            <a:endParaRPr lang="en-US" dirty="0" smtClean="0">
              <a:ea typeface="ＭＳ Ｐゴシック" pitchFamily="-108" charset="-128"/>
            </a:endParaRPr>
          </a:p>
          <a:p>
            <a:endParaRPr lang="en-US" dirty="0" smtClean="0">
              <a:ea typeface="ＭＳ Ｐゴシック" pitchFamily="-108" charset="-128"/>
            </a:endParaRPr>
          </a:p>
          <a:p>
            <a:endParaRPr lang="en-US" b="1" u="sng" baseline="0" dirty="0" smtClean="0">
              <a:ea typeface="ＭＳ Ｐゴシック" pitchFamily="-108" charset="-128"/>
            </a:endParaRPr>
          </a:p>
        </p:txBody>
      </p:sp>
    </p:spTree>
    <p:extLst>
      <p:ext uri="{BB962C8B-B14F-4D97-AF65-F5344CB8AC3E}">
        <p14:creationId xmlns:p14="http://schemas.microsoft.com/office/powerpoint/2010/main" val="744389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E00B03-3D21-4FA0-BDAA-F636F5E93A4B}" type="slidenum">
              <a:rPr lang="en-US" smtClean="0"/>
              <a:pPr>
                <a:defRPr/>
              </a:pPr>
              <a:t>34</a:t>
            </a:fld>
            <a:endParaRPr lang="en-US" dirty="0"/>
          </a:p>
        </p:txBody>
      </p:sp>
    </p:spTree>
    <p:extLst>
      <p:ext uri="{BB962C8B-B14F-4D97-AF65-F5344CB8AC3E}">
        <p14:creationId xmlns:p14="http://schemas.microsoft.com/office/powerpoint/2010/main" val="2476436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E00B03-3D21-4FA0-BDAA-F636F5E93A4B}" type="slidenum">
              <a:rPr lang="en-US" smtClean="0"/>
              <a:pPr>
                <a:defRPr/>
              </a:pPr>
              <a:t>35</a:t>
            </a:fld>
            <a:endParaRPr lang="en-US" dirty="0"/>
          </a:p>
        </p:txBody>
      </p:sp>
    </p:spTree>
    <p:extLst>
      <p:ext uri="{BB962C8B-B14F-4D97-AF65-F5344CB8AC3E}">
        <p14:creationId xmlns:p14="http://schemas.microsoft.com/office/powerpoint/2010/main" val="328237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p:spPr>
        <p:txBody>
          <a:bodyPr/>
          <a:lstStyle/>
          <a:p>
            <a:pPr eaLnBrk="1" hangingPunct="1">
              <a:buFontTx/>
              <a:buChar char="•"/>
            </a:pPr>
            <a:r>
              <a:rPr lang="en-US" dirty="0" smtClean="0"/>
              <a:t>R-2 is occupancies containing more than 2 dwelling units where the occupants are primarily permanent in nature, including apartments, boarding houses, dormitories, etc. (but not hotels/motels).  </a:t>
            </a:r>
          </a:p>
          <a:p>
            <a:pPr eaLnBrk="1" hangingPunct="1">
              <a:buFontTx/>
              <a:buChar char="•"/>
            </a:pPr>
            <a:r>
              <a:rPr lang="en-US" dirty="0" smtClean="0"/>
              <a:t>R-3 includes one- and two-family dwellings.</a:t>
            </a:r>
          </a:p>
          <a:p>
            <a:pPr eaLnBrk="1" hangingPunct="1">
              <a:buFontTx/>
              <a:buChar char="•"/>
            </a:pPr>
            <a:r>
              <a:rPr lang="en-US" dirty="0" smtClean="0"/>
              <a:t>R-4 includes residential care and assisted living facilities.</a:t>
            </a:r>
          </a:p>
          <a:p>
            <a:endParaRPr lang="en-US" b="1" u="sng" baseline="0" dirty="0" smtClean="0">
              <a:ea typeface="ＭＳ Ｐゴシック" pitchFamily="-108" charset="-128"/>
            </a:endParaRPr>
          </a:p>
        </p:txBody>
      </p:sp>
    </p:spTree>
    <p:extLst>
      <p:ext uri="{BB962C8B-B14F-4D97-AF65-F5344CB8AC3E}">
        <p14:creationId xmlns:p14="http://schemas.microsoft.com/office/powerpoint/2010/main" val="670912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CADB0-B21C-4102-BBF7-8DBB4593683C}" type="slidenum">
              <a:rPr lang="en-US"/>
              <a:pPr/>
              <a:t>36</a:t>
            </a:fld>
            <a:endParaRPr lang="en-US" dirty="0"/>
          </a:p>
        </p:txBody>
      </p:sp>
      <p:sp>
        <p:nvSpPr>
          <p:cNvPr id="78850" name="Rectangle 2"/>
          <p:cNvSpPr>
            <a:spLocks noGrp="1" noRot="1" noChangeAspect="1" noChangeArrowheads="1" noTextEdit="1"/>
          </p:cNvSpPr>
          <p:nvPr>
            <p:ph type="sldImg"/>
          </p:nvPr>
        </p:nvSpPr>
        <p:spPr>
          <a:xfrm>
            <a:off x="1182688" y="696913"/>
            <a:ext cx="4648200" cy="3486150"/>
          </a:xfrm>
          <a:ln/>
        </p:spPr>
      </p:sp>
      <p:sp>
        <p:nvSpPr>
          <p:cNvPr id="78851" name="Rectangle 3"/>
          <p:cNvSpPr>
            <a:spLocks noGrp="1" noChangeArrowheads="1"/>
          </p:cNvSpPr>
          <p:nvPr>
            <p:ph type="body" idx="1"/>
          </p:nvPr>
        </p:nvSpPr>
        <p:spPr>
          <a:xfrm>
            <a:off x="936344" y="4415790"/>
            <a:ext cx="5137714" cy="4183380"/>
          </a:xfrm>
        </p:spPr>
        <p:txBody>
          <a:bodyPr/>
          <a:lstStyle/>
          <a:p>
            <a:endParaRPr lang="en-US" dirty="0" smtClean="0"/>
          </a:p>
        </p:txBody>
      </p:sp>
    </p:spTree>
    <p:extLst>
      <p:ext uri="{BB962C8B-B14F-4D97-AF65-F5344CB8AC3E}">
        <p14:creationId xmlns:p14="http://schemas.microsoft.com/office/powerpoint/2010/main" val="396737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37</a:t>
            </a:fld>
            <a:endParaRPr lang="en-US" dirty="0"/>
          </a:p>
        </p:txBody>
      </p:sp>
    </p:spTree>
    <p:extLst>
      <p:ext uri="{BB962C8B-B14F-4D97-AF65-F5344CB8AC3E}">
        <p14:creationId xmlns:p14="http://schemas.microsoft.com/office/powerpoint/2010/main" val="1725937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p:spPr>
        <p:txBody>
          <a:bodyPr/>
          <a:lstStyle/>
          <a:p>
            <a:r>
              <a:rPr lang="en-US" b="1" dirty="0" smtClean="0"/>
              <a:t>Roof assembly. </a:t>
            </a:r>
            <a:r>
              <a:rPr lang="en-US" dirty="0" smtClean="0"/>
              <a:t>The minimum thermal resistance (</a:t>
            </a:r>
            <a:r>
              <a:rPr lang="en-US" i="1" dirty="0" smtClean="0"/>
              <a:t>R</a:t>
            </a:r>
            <a:r>
              <a:rPr lang="en-US" dirty="0" smtClean="0"/>
              <a:t>-value) of the insulating material installed either between</a:t>
            </a:r>
          </a:p>
          <a:p>
            <a:r>
              <a:rPr lang="en-US" dirty="0" smtClean="0"/>
              <a:t>the roof framing or continuously on the roof assembly shall be as specified in Table C402.1.3, based on construction</a:t>
            </a:r>
          </a:p>
          <a:p>
            <a:r>
              <a:rPr lang="en-US" dirty="0" smtClean="0"/>
              <a:t>materials used in the roof assembly.</a:t>
            </a:r>
          </a:p>
          <a:p>
            <a:endParaRPr lang="en-US" dirty="0" smtClean="0"/>
          </a:p>
          <a:p>
            <a:r>
              <a:rPr lang="en-US" b="1" dirty="0" smtClean="0"/>
              <a:t>Exception: </a:t>
            </a:r>
            <a:r>
              <a:rPr lang="en-US" dirty="0" smtClean="0"/>
              <a:t>Continuously insulated roof assemblies where the  thickness of insulation varies by </a:t>
            </a:r>
            <a:r>
              <a:rPr lang="en-US" u="sng" dirty="0" smtClean="0"/>
              <a:t>&lt;</a:t>
            </a:r>
            <a:r>
              <a:rPr lang="en-US" dirty="0" smtClean="0"/>
              <a:t> 1” and area-weighted U-factor is equivalent to the same assembly with the R-value specified in Table C402.1.3</a:t>
            </a:r>
          </a:p>
          <a:p>
            <a:endParaRPr lang="en-US" dirty="0" smtClean="0"/>
          </a:p>
          <a:p>
            <a:r>
              <a:rPr lang="en-US" dirty="0" smtClean="0"/>
              <a:t>Tapered insulation is used with insulation entirely above deck, the R-value where the insulation thickness varies </a:t>
            </a:r>
            <a:r>
              <a:rPr lang="en-US" u="sng" dirty="0" smtClean="0"/>
              <a:t>&lt;</a:t>
            </a:r>
            <a:r>
              <a:rPr lang="en-US" dirty="0" smtClean="0"/>
              <a:t> 1” from the minimum thickness of tapered insulation must comply with the R-value specified in Table C402.1.3</a:t>
            </a:r>
          </a:p>
          <a:p>
            <a:endParaRPr lang="en-US" b="1" dirty="0" smtClean="0"/>
          </a:p>
          <a:p>
            <a:endParaRPr lang="en-US" b="1" dirty="0" smtClean="0"/>
          </a:p>
          <a:p>
            <a:endParaRPr lang="en-US" dirty="0" smtClean="0"/>
          </a:p>
          <a:p>
            <a:endParaRPr lang="en-US" dirty="0"/>
          </a:p>
          <a:p>
            <a:endParaRPr lang="en-US" dirty="0" smtClean="0">
              <a:ea typeface="ＭＳ Ｐゴシック" pitchFamily="-108" charset="-128"/>
            </a:endParaRPr>
          </a:p>
          <a:p>
            <a:endParaRPr lang="en-US" b="1" u="sng" dirty="0" smtClean="0">
              <a:ea typeface="ＭＳ Ｐゴシック" pitchFamily="-108" charset="-128"/>
            </a:endParaRPr>
          </a:p>
        </p:txBody>
      </p:sp>
    </p:spTree>
    <p:extLst>
      <p:ext uri="{BB962C8B-B14F-4D97-AF65-F5344CB8AC3E}">
        <p14:creationId xmlns:p14="http://schemas.microsoft.com/office/powerpoint/2010/main" val="2702832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p:spPr>
        <p:txBody>
          <a:bodyPr/>
          <a:lstStyle/>
          <a:p>
            <a:pPr defTabSz="915772">
              <a:defRPr/>
            </a:pPr>
            <a:r>
              <a:rPr lang="en-US" dirty="0" smtClean="0"/>
              <a:t>For buildings with suspended ceilings, the roof insulation is installed either directly under the roof sheathing, on-top of the roof deck or on a sealed sheetrock ceiling with the suspended ceiling located below it.</a:t>
            </a:r>
          </a:p>
          <a:p>
            <a:endParaRPr lang="en-US" dirty="0" smtClean="0">
              <a:ea typeface="ＭＳ Ｐゴシック" pitchFamily="-108" charset="-128"/>
            </a:endParaRPr>
          </a:p>
        </p:txBody>
      </p:sp>
    </p:spTree>
    <p:extLst>
      <p:ext uri="{BB962C8B-B14F-4D97-AF65-F5344CB8AC3E}">
        <p14:creationId xmlns:p14="http://schemas.microsoft.com/office/powerpoint/2010/main" val="202386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p:spPr>
        <p:txBody>
          <a:bodyPr/>
          <a:lstStyle/>
          <a:p>
            <a:r>
              <a:rPr lang="en-US" b="0" u="none" dirty="0" smtClean="0">
                <a:ea typeface="ＭＳ Ｐゴシック" pitchFamily="-108" charset="-128"/>
              </a:rPr>
              <a:t>LS</a:t>
            </a:r>
            <a:r>
              <a:rPr lang="en-US" b="0" u="none" baseline="0" dirty="0" smtClean="0">
                <a:ea typeface="ＭＳ Ｐゴシック" pitchFamily="-108" charset="-128"/>
              </a:rPr>
              <a:t> = liner system</a:t>
            </a:r>
            <a:endParaRPr lang="en-US" b="0" u="none" dirty="0" smtClean="0">
              <a:ea typeface="ＭＳ Ｐゴシック" pitchFamily="-108" charset="-128"/>
            </a:endParaRPr>
          </a:p>
        </p:txBody>
      </p:sp>
    </p:spTree>
    <p:extLst>
      <p:ext uri="{BB962C8B-B14F-4D97-AF65-F5344CB8AC3E}">
        <p14:creationId xmlns:p14="http://schemas.microsoft.com/office/powerpoint/2010/main" val="3099827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E00B03-3D21-4FA0-BDAA-F636F5E93A4B}" type="slidenum">
              <a:rPr lang="en-US" smtClean="0"/>
              <a:pPr>
                <a:defRPr/>
              </a:pPr>
              <a:t>41</a:t>
            </a:fld>
            <a:endParaRPr lang="en-US" dirty="0"/>
          </a:p>
        </p:txBody>
      </p:sp>
    </p:spTree>
    <p:extLst>
      <p:ext uri="{BB962C8B-B14F-4D97-AF65-F5344CB8AC3E}">
        <p14:creationId xmlns:p14="http://schemas.microsoft.com/office/powerpoint/2010/main" val="1849213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E00B03-3D21-4FA0-BDAA-F636F5E93A4B}" type="slidenum">
              <a:rPr lang="en-US" smtClean="0"/>
              <a:pPr>
                <a:defRPr/>
              </a:pPr>
              <a:t>42</a:t>
            </a:fld>
            <a:endParaRPr lang="en-US" dirty="0"/>
          </a:p>
        </p:txBody>
      </p:sp>
    </p:spTree>
    <p:extLst>
      <p:ext uri="{BB962C8B-B14F-4D97-AF65-F5344CB8AC3E}">
        <p14:creationId xmlns:p14="http://schemas.microsoft.com/office/powerpoint/2010/main" val="1297554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p:spPr>
        <p:txBody>
          <a:bodyPr/>
          <a:lstStyle/>
          <a:p>
            <a:endParaRPr lang="en-US" b="1" u="sng" dirty="0" smtClean="0">
              <a:ea typeface="ＭＳ Ｐゴシック" pitchFamily="-108" charset="-128"/>
            </a:endParaRPr>
          </a:p>
        </p:txBody>
      </p:sp>
    </p:spTree>
    <p:extLst>
      <p:ext uri="{BB962C8B-B14F-4D97-AF65-F5344CB8AC3E}">
        <p14:creationId xmlns:p14="http://schemas.microsoft.com/office/powerpoint/2010/main" val="2308946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r>
              <a:rPr lang="en-US" b="0" i="0" dirty="0" smtClean="0">
                <a:ea typeface="ＭＳ Ｐゴシック" pitchFamily="-108" charset="-128"/>
              </a:rPr>
              <a:t>Concrete</a:t>
            </a:r>
            <a:r>
              <a:rPr lang="en-US" b="0" i="0" baseline="0" dirty="0" smtClean="0">
                <a:ea typeface="ＭＳ Ｐゴシック" pitchFamily="-108" charset="-128"/>
              </a:rPr>
              <a:t> masonry unit, tilt-up concrete, etc.</a:t>
            </a:r>
            <a:endParaRPr lang="en-US" b="0" i="0" dirty="0" smtClean="0">
              <a:ea typeface="ＭＳ Ｐゴシック" pitchFamily="-108" charset="-128"/>
            </a:endParaRPr>
          </a:p>
        </p:txBody>
      </p:sp>
    </p:spTree>
    <p:extLst>
      <p:ext uri="{BB962C8B-B14F-4D97-AF65-F5344CB8AC3E}">
        <p14:creationId xmlns:p14="http://schemas.microsoft.com/office/powerpoint/2010/main" val="2284176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p:spPr>
        <p:txBody>
          <a:bodyPr/>
          <a:lstStyle/>
          <a:p>
            <a:endParaRPr lang="en-US" b="1" u="sng" dirty="0" smtClean="0">
              <a:ea typeface="ＭＳ Ｐゴシック" pitchFamily="-108" charset="-128"/>
            </a:endParaRPr>
          </a:p>
        </p:txBody>
      </p:sp>
    </p:spTree>
    <p:extLst>
      <p:ext uri="{BB962C8B-B14F-4D97-AF65-F5344CB8AC3E}">
        <p14:creationId xmlns:p14="http://schemas.microsoft.com/office/powerpoint/2010/main" val="157943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fld id="{36A3E5E9-269B-4805-8EEB-5C8EFA4A4739}" type="slidenum">
              <a:rPr lang="en-US" altLang="en-US" smtClean="0"/>
              <a:pPr eaLnBrk="1" hangingPunct="1">
                <a:spcBef>
                  <a:spcPct val="0"/>
                </a:spcBef>
                <a:defRPr/>
              </a:pPr>
              <a:t>5</a:t>
            </a:fld>
            <a:endParaRPr lang="en-US" altLang="en-US" dirty="0"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residential and commercial occupancies fall under two different scopes.  Thus, two compliance submittals must be prepared using the appropriate calculations and forms from the respective codes for each.</a:t>
            </a:r>
          </a:p>
          <a:p>
            <a:pPr eaLnBrk="1" hangingPunct="1"/>
            <a:endParaRPr lang="en-US" altLang="en-US" dirty="0" smtClean="0"/>
          </a:p>
          <a:p>
            <a:pPr eaLnBrk="1" hangingPunct="1"/>
            <a:r>
              <a:rPr lang="en-US" altLang="en-US" dirty="0" smtClean="0"/>
              <a:t>Case-by-case basis.</a:t>
            </a:r>
          </a:p>
          <a:p>
            <a:pPr eaLnBrk="1" hangingPunct="1"/>
            <a:endParaRPr lang="en-US" altLang="en-US" dirty="0" smtClean="0"/>
          </a:p>
          <a:p>
            <a:pPr eaLnBrk="1" hangingPunct="1"/>
            <a:endParaRPr lang="en-US" altLang="en-US" dirty="0" smtClean="0"/>
          </a:p>
        </p:txBody>
      </p:sp>
      <p:sp>
        <p:nvSpPr>
          <p:cNvPr id="219141" name="Footer Placehold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endParaRPr lang="en-US" altLang="en-US" dirty="0" smtClean="0"/>
          </a:p>
        </p:txBody>
      </p:sp>
    </p:spTree>
    <p:extLst>
      <p:ext uri="{BB962C8B-B14F-4D97-AF65-F5344CB8AC3E}">
        <p14:creationId xmlns:p14="http://schemas.microsoft.com/office/powerpoint/2010/main" val="3094905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p:spPr>
        <p:txBody>
          <a:bodyPr/>
          <a:lstStyle/>
          <a:p>
            <a:endParaRPr lang="en-US" b="1" u="sng" dirty="0" smtClean="0">
              <a:ea typeface="ＭＳ Ｐゴシック" pitchFamily="-108" charset="-128"/>
            </a:endParaRPr>
          </a:p>
        </p:txBody>
      </p:sp>
    </p:spTree>
    <p:extLst>
      <p:ext uri="{BB962C8B-B14F-4D97-AF65-F5344CB8AC3E}">
        <p14:creationId xmlns:p14="http://schemas.microsoft.com/office/powerpoint/2010/main" val="4072681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pPr marL="228943" indent="-228943">
              <a:buFontTx/>
              <a:buNone/>
            </a:pPr>
            <a:endParaRPr lang="en-US" dirty="0" smtClean="0">
              <a:ea typeface="ＭＳ Ｐゴシック" pitchFamily="-108" charset="-128"/>
            </a:endParaRPr>
          </a:p>
        </p:txBody>
      </p:sp>
    </p:spTree>
    <p:extLst>
      <p:ext uri="{BB962C8B-B14F-4D97-AF65-F5344CB8AC3E}">
        <p14:creationId xmlns:p14="http://schemas.microsoft.com/office/powerpoint/2010/main" val="3618886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b="0" u="none" baseline="0" dirty="0" smtClean="0">
                <a:ea typeface="ＭＳ Ｐゴシック" pitchFamily="-108" charset="-128"/>
              </a:rPr>
              <a:t>No insulation is required for CZ 1-3 group R and all other.</a:t>
            </a:r>
          </a:p>
          <a:p>
            <a:endParaRPr lang="en-US" b="0" u="none" baseline="0" dirty="0" smtClean="0">
              <a:ea typeface="ＭＳ Ｐゴシック" pitchFamily="-108" charset="-128"/>
            </a:endParaRPr>
          </a:p>
          <a:p>
            <a:endParaRPr lang="en-US" b="0" u="none" baseline="0" dirty="0" smtClean="0">
              <a:ea typeface="ＭＳ Ｐゴシック" pitchFamily="-108" charset="-128"/>
            </a:endParaRPr>
          </a:p>
        </p:txBody>
      </p:sp>
    </p:spTree>
    <p:extLst>
      <p:ext uri="{BB962C8B-B14F-4D97-AF65-F5344CB8AC3E}">
        <p14:creationId xmlns:p14="http://schemas.microsoft.com/office/powerpoint/2010/main" val="2036876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E00B03-3D21-4FA0-BDAA-F636F5E93A4B}" type="slidenum">
              <a:rPr lang="en-US" smtClean="0"/>
              <a:pPr>
                <a:defRPr/>
              </a:pPr>
              <a:t>49</a:t>
            </a:fld>
            <a:endParaRPr lang="en-US" dirty="0"/>
          </a:p>
        </p:txBody>
      </p:sp>
    </p:spTree>
    <p:extLst>
      <p:ext uri="{BB962C8B-B14F-4D97-AF65-F5344CB8AC3E}">
        <p14:creationId xmlns:p14="http://schemas.microsoft.com/office/powerpoint/2010/main" val="2931628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p:spPr>
        <p:txBody>
          <a:bodyPr/>
          <a:lstStyle/>
          <a:p>
            <a:r>
              <a:rPr lang="en-US" b="0" i="0" u="none" dirty="0" smtClean="0">
                <a:ea typeface="ＭＳ Ｐゴシック" pitchFamily="-108" charset="-128"/>
              </a:rPr>
              <a:t>Photo:</a:t>
            </a:r>
            <a:r>
              <a:rPr lang="en-US" b="0" i="0" u="none" baseline="0" dirty="0" smtClean="0">
                <a:ea typeface="ＭＳ Ｐゴシック" pitchFamily="-108" charset="-128"/>
              </a:rPr>
              <a:t>  this is a parking garage under conditioned space.</a:t>
            </a:r>
          </a:p>
          <a:p>
            <a:endParaRPr lang="en-US" b="0" i="0" u="none" baseline="0" dirty="0" smtClean="0">
              <a:ea typeface="ＭＳ Ｐゴシック" pitchFamily="-108" charset="-128"/>
            </a:endParaRPr>
          </a:p>
          <a:p>
            <a:r>
              <a:rPr lang="en-US" b="0" i="0" u="none" baseline="0" dirty="0" smtClean="0">
                <a:ea typeface="ＭＳ Ｐゴシック" pitchFamily="-108" charset="-128"/>
              </a:rPr>
              <a:t>Steel floor joist system R-38 is footnote f to Table C402.1.3.</a:t>
            </a:r>
            <a:endParaRPr lang="en-US" b="0" i="0" u="none" dirty="0" smtClean="0">
              <a:ea typeface="ＭＳ Ｐゴシック" pitchFamily="-108" charset="-128"/>
            </a:endParaRPr>
          </a:p>
        </p:txBody>
      </p:sp>
    </p:spTree>
    <p:extLst>
      <p:ext uri="{BB962C8B-B14F-4D97-AF65-F5344CB8AC3E}">
        <p14:creationId xmlns:p14="http://schemas.microsoft.com/office/powerpoint/2010/main" val="3547277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r>
              <a:rPr lang="en-US" dirty="0" smtClean="0">
                <a:ea typeface="ＭＳ Ｐゴシック" pitchFamily="-108" charset="-128"/>
              </a:rPr>
              <a:t>Perimeter insulation to be placed on the outside of the foundation or on the inside of</a:t>
            </a:r>
            <a:r>
              <a:rPr lang="en-US" baseline="0" dirty="0" smtClean="0">
                <a:ea typeface="ＭＳ Ｐゴシック" pitchFamily="-108" charset="-128"/>
              </a:rPr>
              <a:t> a foundation wall.</a:t>
            </a:r>
          </a:p>
          <a:p>
            <a:endParaRPr lang="en-US" baseline="0" dirty="0" smtClean="0">
              <a:ea typeface="ＭＳ Ｐゴシック" pitchFamily="-108" charset="-128"/>
            </a:endParaRPr>
          </a:p>
          <a:p>
            <a:r>
              <a:rPr lang="en-US" baseline="0" dirty="0" smtClean="0">
                <a:ea typeface="ＭＳ Ｐゴシック" pitchFamily="-108" charset="-128"/>
              </a:rPr>
              <a:t>Perimeter insulation to extend downward from the top of the slab for the minimum distance shown in the table or to the top of the footing, whichever is less, or downward to not less than the bottom of the slab and then horizontally  to the interior or exterior for the total distance shown in the table. </a:t>
            </a:r>
          </a:p>
          <a:p>
            <a:endParaRPr lang="en-US" baseline="0" dirty="0" smtClean="0">
              <a:ea typeface="ＭＳ Ｐゴシック" pitchFamily="-108" charset="-128"/>
            </a:endParaRPr>
          </a:p>
        </p:txBody>
      </p:sp>
    </p:spTree>
    <p:extLst>
      <p:ext uri="{BB962C8B-B14F-4D97-AF65-F5344CB8AC3E}">
        <p14:creationId xmlns:p14="http://schemas.microsoft.com/office/powerpoint/2010/main" val="2096938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r>
              <a:rPr lang="en-US" b="0" u="none" dirty="0" smtClean="0">
                <a:ea typeface="ＭＳ Ｐゴシック" pitchFamily="-108" charset="-128"/>
              </a:rPr>
              <a:t>U-factor</a:t>
            </a:r>
            <a:r>
              <a:rPr lang="en-US" b="0" u="none" baseline="0" dirty="0" smtClean="0">
                <a:ea typeface="ＭＳ Ｐゴシック" pitchFamily="-108" charset="-128"/>
              </a:rPr>
              <a:t> requirements by:  fixed fenestration, operable fenestration, entrance doors</a:t>
            </a:r>
            <a:endParaRPr lang="en-US" b="0" u="none" dirty="0" smtClean="0">
              <a:ea typeface="ＭＳ Ｐゴシック" pitchFamily="-108" charset="-128"/>
            </a:endParaRPr>
          </a:p>
        </p:txBody>
      </p:sp>
    </p:spTree>
    <p:extLst>
      <p:ext uri="{BB962C8B-B14F-4D97-AF65-F5344CB8AC3E}">
        <p14:creationId xmlns:p14="http://schemas.microsoft.com/office/powerpoint/2010/main" val="3251321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p:spPr>
        <p:txBody>
          <a:bodyPr/>
          <a:lstStyle/>
          <a:p>
            <a:endParaRPr lang="en-US" dirty="0" smtClean="0">
              <a:solidFill>
                <a:srgbClr val="FF0000"/>
              </a:solidFill>
              <a:ea typeface="ＭＳ Ｐゴシック" pitchFamily="-108" charset="-128"/>
            </a:endParaRPr>
          </a:p>
          <a:p>
            <a:r>
              <a:rPr lang="en-US" dirty="0" smtClean="0">
                <a:solidFill>
                  <a:srgbClr val="FF0000"/>
                </a:solidFill>
                <a:ea typeface="ＭＳ Ｐゴシック" pitchFamily="-108" charset="-128"/>
              </a:rPr>
              <a:t>This threshold</a:t>
            </a:r>
            <a:r>
              <a:rPr lang="en-US" baseline="0" dirty="0" smtClean="0">
                <a:solidFill>
                  <a:srgbClr val="FF0000"/>
                </a:solidFill>
                <a:ea typeface="ＭＳ Ｐゴシック" pitchFamily="-108" charset="-128"/>
              </a:rPr>
              <a:t> also applies when showing compliance using COMcheck.</a:t>
            </a:r>
            <a:endParaRPr lang="en-US" dirty="0" smtClean="0">
              <a:solidFill>
                <a:srgbClr val="FF0000"/>
              </a:solidFill>
              <a:ea typeface="ＭＳ Ｐゴシック" pitchFamily="-108" charset="-128"/>
            </a:endParaRPr>
          </a:p>
          <a:p>
            <a:endParaRPr lang="en-US" dirty="0" smtClean="0">
              <a:solidFill>
                <a:srgbClr val="FF0000"/>
              </a:solidFill>
              <a:ea typeface="ＭＳ Ｐゴシック" pitchFamily="-108" charset="-128"/>
            </a:endParaRPr>
          </a:p>
          <a:p>
            <a:endParaRPr lang="en-US" dirty="0" smtClean="0">
              <a:ea typeface="ＭＳ Ｐゴシック" pitchFamily="-108" charset="-128"/>
            </a:endParaRPr>
          </a:p>
        </p:txBody>
      </p:sp>
    </p:spTree>
    <p:extLst>
      <p:ext uri="{BB962C8B-B14F-4D97-AF65-F5344CB8AC3E}">
        <p14:creationId xmlns:p14="http://schemas.microsoft.com/office/powerpoint/2010/main" val="159879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p:spPr>
        <p:txBody>
          <a:bodyPr/>
          <a:lstStyle/>
          <a:p>
            <a:endParaRPr lang="en-US" b="1" i="1" dirty="0" smtClean="0">
              <a:ea typeface="ＭＳ Ｐゴシック" pitchFamily="-108" charset="-128"/>
            </a:endParaRPr>
          </a:p>
        </p:txBody>
      </p:sp>
    </p:spTree>
    <p:extLst>
      <p:ext uri="{BB962C8B-B14F-4D97-AF65-F5344CB8AC3E}">
        <p14:creationId xmlns:p14="http://schemas.microsoft.com/office/powerpoint/2010/main" val="24038595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4751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fld id="{DA0830B9-A3F5-45B4-8E31-BA3FACFBF5FC}" type="slidenum">
              <a:rPr lang="en-US" altLang="en-US" smtClean="0"/>
              <a:pPr eaLnBrk="1" hangingPunct="1">
                <a:spcBef>
                  <a:spcPct val="0"/>
                </a:spcBef>
                <a:defRPr/>
              </a:pPr>
              <a:t>7</a:t>
            </a:fld>
            <a:endParaRPr lang="en-US" altLang="en-US" dirty="0"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No work shall be done on any part of the building beyond the point indicated in each successive inspection without first obtaining written approval of the code official.  </a:t>
            </a:r>
          </a:p>
          <a:p>
            <a:pPr eaLnBrk="1" hangingPunct="1"/>
            <a:endParaRPr lang="en-US" altLang="en-US" dirty="0" smtClean="0"/>
          </a:p>
          <a:p>
            <a:pPr eaLnBrk="1" hangingPunct="1"/>
            <a:r>
              <a:rPr lang="en-US" altLang="en-US" dirty="0" smtClean="0"/>
              <a:t>No construction work shall be concealed without being inspected and approved.</a:t>
            </a:r>
          </a:p>
          <a:p>
            <a:pPr eaLnBrk="1" hangingPunct="1"/>
            <a:endParaRPr lang="en-US" altLang="en-US" dirty="0" smtClean="0"/>
          </a:p>
          <a:p>
            <a:pPr eaLnBrk="1" hangingPunct="1"/>
            <a:endParaRPr lang="en-US" altLang="en-US" dirty="0" smtClean="0"/>
          </a:p>
        </p:txBody>
      </p:sp>
      <p:sp>
        <p:nvSpPr>
          <p:cNvPr id="294917" name="Footer Placehold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endParaRPr lang="en-US" altLang="en-US" dirty="0" smtClean="0"/>
          </a:p>
        </p:txBody>
      </p:sp>
    </p:spTree>
    <p:extLst>
      <p:ext uri="{BB962C8B-B14F-4D97-AF65-F5344CB8AC3E}">
        <p14:creationId xmlns:p14="http://schemas.microsoft.com/office/powerpoint/2010/main" val="28269982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E00B03-3D21-4FA0-BDAA-F636F5E93A4B}" type="slidenum">
              <a:rPr lang="en-US" smtClean="0"/>
              <a:pPr>
                <a:defRPr/>
              </a:pPr>
              <a:t>59</a:t>
            </a:fld>
            <a:endParaRPr lang="en-US" dirty="0"/>
          </a:p>
        </p:txBody>
      </p:sp>
    </p:spTree>
    <p:extLst>
      <p:ext uri="{BB962C8B-B14F-4D97-AF65-F5344CB8AC3E}">
        <p14:creationId xmlns:p14="http://schemas.microsoft.com/office/powerpoint/2010/main" val="1543541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certain spaces, both</a:t>
            </a:r>
            <a:r>
              <a:rPr lang="en-US" baseline="0" dirty="0" smtClean="0"/>
              <a:t> skylights and automatic controls are required.</a:t>
            </a:r>
            <a:endParaRPr lang="en-US" dirty="0"/>
          </a:p>
        </p:txBody>
      </p:sp>
      <p:sp>
        <p:nvSpPr>
          <p:cNvPr id="4" name="Slide Number Placeholder 3"/>
          <p:cNvSpPr>
            <a:spLocks noGrp="1"/>
          </p:cNvSpPr>
          <p:nvPr>
            <p:ph type="sldNum" sz="quarter" idx="10"/>
          </p:nvPr>
        </p:nvSpPr>
        <p:spPr/>
        <p:txBody>
          <a:bodyPr/>
          <a:lstStyle/>
          <a:p>
            <a:pPr>
              <a:defRPr/>
            </a:pPr>
            <a:fld id="{2DE00B03-3D21-4FA0-BDAA-F636F5E93A4B}" type="slidenum">
              <a:rPr lang="en-US" smtClean="0"/>
              <a:pPr>
                <a:defRPr/>
              </a:pPr>
              <a:t>60</a:t>
            </a:fld>
            <a:endParaRPr lang="en-US" dirty="0"/>
          </a:p>
        </p:txBody>
      </p:sp>
    </p:spTree>
    <p:extLst>
      <p:ext uri="{BB962C8B-B14F-4D97-AF65-F5344CB8AC3E}">
        <p14:creationId xmlns:p14="http://schemas.microsoft.com/office/powerpoint/2010/main" val="3007201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5C025-BCDA-4E1E-94E9-D2E4588F9555}" type="slidenum">
              <a:rPr lang="en-US"/>
              <a:pPr/>
              <a:t>61</a:t>
            </a:fld>
            <a:endParaRPr lang="en-US" dirty="0"/>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r>
              <a:rPr lang="en-US" dirty="0" smtClean="0"/>
              <a:t>Applicable</a:t>
            </a:r>
            <a:r>
              <a:rPr lang="en-US" baseline="0" dirty="0" smtClean="0"/>
              <a:t> space types:  office, lobby, atrium, concourse, corridor, storage space, gymnasium/exercise center, convention center, automotive service area , manufacturing, non-refrigerated warehouse, retail store, distribution/sorting area, transportation depot, or workshop</a:t>
            </a:r>
            <a:endParaRPr lang="en-US" dirty="0" smtClean="0"/>
          </a:p>
          <a:p>
            <a:endParaRPr lang="en-US" dirty="0" smtClean="0"/>
          </a:p>
          <a:p>
            <a:r>
              <a:rPr lang="en-US" dirty="0" smtClean="0"/>
              <a:t>Documented shaded space = documented that existing structures</a:t>
            </a:r>
            <a:r>
              <a:rPr lang="en-US" baseline="0" dirty="0" smtClean="0"/>
              <a:t> or natural objects block direct beam sunlight on at least half of the roof over the enclosed area for more than 1,500 daytime hours per year between 8am and 4pm</a:t>
            </a:r>
            <a:endParaRPr lang="en-US" dirty="0" smtClean="0"/>
          </a:p>
        </p:txBody>
      </p:sp>
    </p:spTree>
    <p:extLst>
      <p:ext uri="{BB962C8B-B14F-4D97-AF65-F5344CB8AC3E}">
        <p14:creationId xmlns:p14="http://schemas.microsoft.com/office/powerpoint/2010/main" val="19500119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5C025-BCDA-4E1E-94E9-D2E4588F9555}" type="slidenum">
              <a:rPr lang="en-US"/>
              <a:pPr/>
              <a:t>62</a:t>
            </a:fld>
            <a:endParaRPr lang="en-US" dirty="0"/>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r>
              <a:rPr lang="en-US" dirty="0" smtClean="0"/>
              <a:t>Documented shaded space = documented that existing structures</a:t>
            </a:r>
            <a:r>
              <a:rPr lang="en-US" baseline="0" dirty="0" smtClean="0"/>
              <a:t> or natural objects block direct beam sunlight on at least half of the roof over the enclosed area for more than 1,500 daytime hours per year between 8am and 4pm</a:t>
            </a:r>
            <a:endParaRPr lang="en-US" dirty="0" smtClean="0"/>
          </a:p>
        </p:txBody>
      </p:sp>
    </p:spTree>
    <p:extLst>
      <p:ext uri="{BB962C8B-B14F-4D97-AF65-F5344CB8AC3E}">
        <p14:creationId xmlns:p14="http://schemas.microsoft.com/office/powerpoint/2010/main" val="471909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28662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3208948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r>
              <a:rPr lang="en-US" b="1" dirty="0" smtClean="0"/>
              <a:t>Fenestration product rating. </a:t>
            </a:r>
            <a:r>
              <a:rPr lang="en-US" i="1" dirty="0" smtClean="0"/>
              <a:t>U</a:t>
            </a:r>
            <a:r>
              <a:rPr lang="en-US" dirty="0" smtClean="0"/>
              <a:t>-factors of fenestration products (windows, doors and skylights) shall be determined in accordance with NFRC 100 by an accredited, independent laboratory, and labeled and certified by the manufacturer. Products lacking such a labeled </a:t>
            </a:r>
            <a:r>
              <a:rPr lang="en-US" i="1" dirty="0" smtClean="0"/>
              <a:t>U</a:t>
            </a:r>
            <a:r>
              <a:rPr lang="en-US" dirty="0" smtClean="0"/>
              <a:t>-factor shall be assigned a default </a:t>
            </a:r>
            <a:r>
              <a:rPr lang="en-US" i="1" dirty="0" smtClean="0"/>
              <a:t>U</a:t>
            </a:r>
            <a:r>
              <a:rPr lang="en-US" dirty="0" smtClean="0"/>
              <a:t>-factor from Table C303.1.3(1) or C303.1.3(2). The solar heat gain coefficient (SHGC) and visible transmittance (VT) of glazed fenestration products (windows, glazed doors and skylights) shall be determined in accordance with NFRC 200 by an accredited, independent laboratory, and labeled and certified by the manufacturer. Products lacking such a labeled SHGC or VT shall be assigned a default SHGC or VT from Table C303.1.3(3).</a:t>
            </a:r>
            <a:endParaRPr lang="en-US" b="1" u="sng" dirty="0" smtClean="0">
              <a:ea typeface="ＭＳ Ｐゴシック" pitchFamily="-108" charset="-128"/>
            </a:endParaRPr>
          </a:p>
        </p:txBody>
      </p:sp>
    </p:spTree>
    <p:extLst>
      <p:ext uri="{BB962C8B-B14F-4D97-AF65-F5344CB8AC3E}">
        <p14:creationId xmlns:p14="http://schemas.microsoft.com/office/powerpoint/2010/main" val="1980312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r>
              <a:rPr lang="en-US" dirty="0" smtClean="0">
                <a:ea typeface="ＭＳ Ｐゴシック" pitchFamily="-108" charset="-128"/>
              </a:rPr>
              <a:t>Use of defaults is not recommended</a:t>
            </a:r>
            <a:r>
              <a:rPr lang="en-US" baseline="0" dirty="0" smtClean="0">
                <a:ea typeface="ＭＳ Ｐゴシック" pitchFamily="-108" charset="-128"/>
              </a:rPr>
              <a:t> as these values may not meet the requirements.</a:t>
            </a:r>
            <a:endParaRPr lang="en-US" dirty="0" smtClean="0">
              <a:ea typeface="ＭＳ Ｐゴシック" pitchFamily="-108" charset="-128"/>
            </a:endParaRPr>
          </a:p>
          <a:p>
            <a:endParaRPr lang="en-US" dirty="0" smtClean="0">
              <a:ea typeface="ＭＳ Ｐゴシック" pitchFamily="-108" charset="-128"/>
            </a:endParaRPr>
          </a:p>
        </p:txBody>
      </p:sp>
    </p:spTree>
    <p:extLst>
      <p:ext uri="{BB962C8B-B14F-4D97-AF65-F5344CB8AC3E}">
        <p14:creationId xmlns:p14="http://schemas.microsoft.com/office/powerpoint/2010/main" val="17121904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en-US" b="1" u="sng" dirty="0" smtClean="0">
              <a:ea typeface="ＭＳ Ｐゴシック" pitchFamily="-108" charset="-128"/>
            </a:endParaRPr>
          </a:p>
        </p:txBody>
      </p:sp>
    </p:spTree>
    <p:extLst>
      <p:ext uri="{BB962C8B-B14F-4D97-AF65-F5344CB8AC3E}">
        <p14:creationId xmlns:p14="http://schemas.microsoft.com/office/powerpoint/2010/main" val="26466166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r>
              <a:rPr lang="en-US" dirty="0" smtClean="0">
                <a:ea typeface="ＭＳ Ｐゴシック" pitchFamily="-108" charset="-128"/>
              </a:rPr>
              <a:t>Use of defaults is not recommended</a:t>
            </a:r>
            <a:r>
              <a:rPr lang="en-US" baseline="0" dirty="0" smtClean="0">
                <a:ea typeface="ＭＳ Ｐゴシック" pitchFamily="-108" charset="-128"/>
              </a:rPr>
              <a:t> as these values may not meet the requirements.</a:t>
            </a:r>
            <a:endParaRPr lang="en-US" dirty="0" smtClean="0">
              <a:ea typeface="ＭＳ Ｐゴシック" pitchFamily="-108" charset="-128"/>
            </a:endParaRPr>
          </a:p>
        </p:txBody>
      </p:sp>
    </p:spTree>
    <p:extLst>
      <p:ext uri="{BB962C8B-B14F-4D97-AF65-F5344CB8AC3E}">
        <p14:creationId xmlns:p14="http://schemas.microsoft.com/office/powerpoint/2010/main" val="284373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Life and safety take precedence.   A couple of these will go into more detail in further slides, the next two slides touch a little bit more on two of these.</a:t>
            </a:r>
          </a:p>
          <a:p>
            <a:endParaRPr lang="en-US" altLang="en-US" dirty="0" smtClean="0"/>
          </a:p>
          <a:p>
            <a:r>
              <a:rPr lang="en-US" altLang="en-US" dirty="0" smtClean="0"/>
              <a:t>2018 - Fees section</a:t>
            </a:r>
            <a:r>
              <a:rPr lang="en-US" altLang="en-US" baseline="0" dirty="0" smtClean="0"/>
              <a:t> was previously C107 and now moved to C104 and then renumbered of other sections occurred as needed</a:t>
            </a:r>
            <a:endParaRPr lang="en-US" altLang="en-US" dirty="0" smtClean="0"/>
          </a:p>
        </p:txBody>
      </p:sp>
      <p:sp>
        <p:nvSpPr>
          <p:cNvPr id="295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fld id="{F919FCE2-B4E8-4AB4-8490-818ECF83184A}" type="slidenum">
              <a:rPr lang="en-US" altLang="en-US" smtClean="0"/>
              <a:pPr eaLnBrk="1" hangingPunct="1">
                <a:spcBef>
                  <a:spcPct val="0"/>
                </a:spcBef>
                <a:defRPr/>
              </a:pPr>
              <a:t>9</a:t>
            </a:fld>
            <a:endParaRPr lang="en-US" altLang="en-US" dirty="0" smtClean="0"/>
          </a:p>
        </p:txBody>
      </p:sp>
      <p:sp>
        <p:nvSpPr>
          <p:cNvPr id="295941" name="Footer Placehold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endParaRPr lang="en-US" altLang="en-US" dirty="0" smtClean="0"/>
          </a:p>
        </p:txBody>
      </p:sp>
    </p:spTree>
    <p:extLst>
      <p:ext uri="{BB962C8B-B14F-4D97-AF65-F5344CB8AC3E}">
        <p14:creationId xmlns:p14="http://schemas.microsoft.com/office/powerpoint/2010/main" val="20362217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r>
              <a:rPr lang="en-US" dirty="0" smtClean="0">
                <a:ea typeface="ＭＳ Ｐゴシック" pitchFamily="-108" charset="-128"/>
              </a:rPr>
              <a:t>Where different windows or glass doors have different projection factors, they are to be evaluated separately</a:t>
            </a:r>
            <a:endParaRPr lang="en-US" baseline="0" dirty="0" smtClean="0">
              <a:ea typeface="ＭＳ Ｐゴシック" pitchFamily="-108" charset="-128"/>
            </a:endParaRPr>
          </a:p>
          <a:p>
            <a:endParaRPr lang="en-US" baseline="0" dirty="0" smtClean="0">
              <a:ea typeface="ＭＳ Ｐゴシック" pitchFamily="-108" charset="-128"/>
            </a:endParaRPr>
          </a:p>
          <a:p>
            <a:r>
              <a:rPr lang="en-US" i="1" dirty="0" smtClean="0"/>
              <a:t>PF = A/B </a:t>
            </a:r>
            <a:r>
              <a:rPr lang="en-US" b="1" dirty="0" smtClean="0"/>
              <a:t>(Equation 4-5)</a:t>
            </a:r>
          </a:p>
          <a:p>
            <a:r>
              <a:rPr lang="en-US" dirty="0" smtClean="0"/>
              <a:t>where:</a:t>
            </a:r>
          </a:p>
          <a:p>
            <a:r>
              <a:rPr lang="en-US" i="1" dirty="0" smtClean="0"/>
              <a:t>PF </a:t>
            </a:r>
            <a:r>
              <a:rPr lang="en-US" dirty="0" smtClean="0"/>
              <a:t>= Projection factor (decimal).</a:t>
            </a:r>
          </a:p>
          <a:p>
            <a:r>
              <a:rPr lang="en-US" i="1" dirty="0" smtClean="0"/>
              <a:t>A </a:t>
            </a:r>
            <a:r>
              <a:rPr lang="en-US" dirty="0" smtClean="0"/>
              <a:t>= Distance measured horizontally from the furthest continuous extremity of any overhang, eave, or permanently</a:t>
            </a:r>
          </a:p>
          <a:p>
            <a:r>
              <a:rPr lang="en-US" dirty="0" smtClean="0"/>
              <a:t>attached shading device to the vertical surface of the glazing.</a:t>
            </a:r>
          </a:p>
          <a:p>
            <a:r>
              <a:rPr lang="en-US" i="1" dirty="0" smtClean="0"/>
              <a:t>B </a:t>
            </a:r>
            <a:r>
              <a:rPr lang="en-US" dirty="0" smtClean="0"/>
              <a:t>= Distance measured vertically from the bottom of the glazing to the underside of the overhang, eave, or permanently</a:t>
            </a:r>
          </a:p>
          <a:p>
            <a:r>
              <a:rPr lang="en-US" dirty="0" smtClean="0"/>
              <a:t>attached shading device.</a:t>
            </a:r>
          </a:p>
          <a:p>
            <a:endParaRPr lang="en-US" dirty="0" smtClean="0"/>
          </a:p>
          <a:p>
            <a:r>
              <a:rPr lang="en-US" dirty="0" smtClean="0"/>
              <a:t>Where different windows or glass doors have different </a:t>
            </a:r>
            <a:r>
              <a:rPr lang="en-US" i="1" dirty="0" smtClean="0"/>
              <a:t>PF </a:t>
            </a:r>
            <a:r>
              <a:rPr lang="en-US" dirty="0" smtClean="0"/>
              <a:t>values, they shall each be evaluated separately, or an</a:t>
            </a:r>
          </a:p>
          <a:p>
            <a:r>
              <a:rPr lang="en-US" dirty="0" smtClean="0"/>
              <a:t>area-weighted </a:t>
            </a:r>
            <a:r>
              <a:rPr lang="en-US" i="1" dirty="0" smtClean="0"/>
              <a:t>PF </a:t>
            </a:r>
            <a:r>
              <a:rPr lang="en-US" dirty="0" smtClean="0"/>
              <a:t>value shall be calculated and used for all windows and glass doors.</a:t>
            </a:r>
          </a:p>
          <a:p>
            <a:endParaRPr lang="en-US" dirty="0">
              <a:ea typeface="ＭＳ Ｐゴシック" pitchFamily="-108" charset="-128"/>
            </a:endParaRPr>
          </a:p>
          <a:p>
            <a:endParaRPr lang="en-US" b="1" u="sng" dirty="0" smtClean="0">
              <a:ea typeface="ＭＳ Ｐゴシック" pitchFamily="-108" charset="-128"/>
            </a:endParaRPr>
          </a:p>
        </p:txBody>
      </p:sp>
    </p:spTree>
    <p:extLst>
      <p:ext uri="{BB962C8B-B14F-4D97-AF65-F5344CB8AC3E}">
        <p14:creationId xmlns:p14="http://schemas.microsoft.com/office/powerpoint/2010/main" val="3036987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Dynamic glazing has a range of SHGC values, so it was necessary to define which value in the range gets compared to the code.</a:t>
            </a:r>
          </a:p>
          <a:p>
            <a:endParaRPr lang="en-US" dirty="0" smtClean="0"/>
          </a:p>
          <a:p>
            <a:r>
              <a:rPr lang="en-US" dirty="0" smtClean="0"/>
              <a:t>Intended</a:t>
            </a:r>
            <a:r>
              <a:rPr lang="en-US" baseline="0" dirty="0" smtClean="0"/>
              <a:t> to satisfy the SHGC and VT requirements of Table C402.4</a:t>
            </a:r>
            <a:endParaRPr lang="en-US" dirty="0"/>
          </a:p>
        </p:txBody>
      </p:sp>
      <p:sp>
        <p:nvSpPr>
          <p:cNvPr id="4" name="Slide Number Placeholder 3"/>
          <p:cNvSpPr>
            <a:spLocks noGrp="1"/>
          </p:cNvSpPr>
          <p:nvPr>
            <p:ph type="sldNum" sz="quarter" idx="10"/>
          </p:nvPr>
        </p:nvSpPr>
        <p:spPr/>
        <p:txBody>
          <a:bodyPr/>
          <a:lstStyle/>
          <a:p>
            <a:pPr>
              <a:defRPr/>
            </a:pPr>
            <a:fld id="{2DE00B03-3D21-4FA0-BDAA-F636F5E93A4B}" type="slidenum">
              <a:rPr lang="en-US" smtClean="0"/>
              <a:pPr>
                <a:defRPr/>
              </a:pPr>
              <a:t>72</a:t>
            </a:fld>
            <a:endParaRPr lang="en-US" dirty="0"/>
          </a:p>
        </p:txBody>
      </p:sp>
    </p:spTree>
    <p:extLst>
      <p:ext uri="{BB962C8B-B14F-4D97-AF65-F5344CB8AC3E}">
        <p14:creationId xmlns:p14="http://schemas.microsoft.com/office/powerpoint/2010/main" val="3919462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23431103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r>
              <a:rPr lang="en-US" dirty="0" smtClean="0">
                <a:ea typeface="ＭＳ Ｐゴシック" pitchFamily="-108" charset="-128"/>
              </a:rPr>
              <a:t>The</a:t>
            </a:r>
            <a:r>
              <a:rPr lang="en-US" baseline="0" dirty="0" smtClean="0">
                <a:ea typeface="ＭＳ Ｐゴシック" pitchFamily="-108" charset="-128"/>
              </a:rPr>
              <a:t> next section covers mandatory requirements.</a:t>
            </a:r>
            <a:endParaRPr lang="en-US" dirty="0" smtClean="0">
              <a:ea typeface="ＭＳ Ｐゴシック" pitchFamily="-108" charset="-128"/>
            </a:endParaRPr>
          </a:p>
        </p:txBody>
      </p:sp>
    </p:spTree>
    <p:extLst>
      <p:ext uri="{BB962C8B-B14F-4D97-AF65-F5344CB8AC3E}">
        <p14:creationId xmlns:p14="http://schemas.microsoft.com/office/powerpoint/2010/main" val="31819839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really one option. The other option is complying with Sections C402.5.1 through 5.8.</a:t>
            </a:r>
            <a:endParaRPr lang="en-US" dirty="0"/>
          </a:p>
        </p:txBody>
      </p:sp>
      <p:sp>
        <p:nvSpPr>
          <p:cNvPr id="4" name="Slide Number Placeholder 3"/>
          <p:cNvSpPr>
            <a:spLocks noGrp="1"/>
          </p:cNvSpPr>
          <p:nvPr>
            <p:ph type="sldNum" sz="quarter" idx="10"/>
          </p:nvPr>
        </p:nvSpPr>
        <p:spPr/>
        <p:txBody>
          <a:bodyPr/>
          <a:lstStyle/>
          <a:p>
            <a:pPr>
              <a:defRPr/>
            </a:pPr>
            <a:fld id="{2DE00B03-3D21-4FA0-BDAA-F636F5E93A4B}" type="slidenum">
              <a:rPr lang="en-US" smtClean="0"/>
              <a:pPr>
                <a:defRPr/>
              </a:pPr>
              <a:t>76</a:t>
            </a:fld>
            <a:endParaRPr lang="en-US" dirty="0"/>
          </a:p>
        </p:txBody>
      </p:sp>
    </p:spTree>
    <p:extLst>
      <p:ext uri="{BB962C8B-B14F-4D97-AF65-F5344CB8AC3E}">
        <p14:creationId xmlns:p14="http://schemas.microsoft.com/office/powerpoint/2010/main" val="9799634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166AA-0927-4B5A-BBFC-A692D784A2AF}" type="slidenum">
              <a:rPr lang="en-US"/>
              <a:pPr/>
              <a:t>77</a:t>
            </a:fld>
            <a:endParaRPr lang="en-US" dirty="0"/>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1384069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166AA-0927-4B5A-BBFC-A692D784A2AF}" type="slidenum">
              <a:rPr lang="en-US"/>
              <a:pPr/>
              <a:t>79</a:t>
            </a:fld>
            <a:endParaRPr lang="en-US" dirty="0"/>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9463793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166AA-0927-4B5A-BBFC-A692D784A2AF}" type="slidenum">
              <a:rPr lang="en-US"/>
              <a:pPr/>
              <a:t>80</a:t>
            </a:fld>
            <a:endParaRPr lang="en-US" dirty="0"/>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dirty="0" smtClean="0"/>
              <a:t>The listed materials</a:t>
            </a:r>
            <a:r>
              <a:rPr lang="en-US" baseline="0" dirty="0" smtClean="0"/>
              <a:t> are deemed to comply with this section provided joints are sealed and materials are installed as air barriers in accordance with manufacturers instructions</a:t>
            </a:r>
            <a:endParaRPr lang="en-US" dirty="0" smtClean="0"/>
          </a:p>
        </p:txBody>
      </p:sp>
    </p:spTree>
    <p:extLst>
      <p:ext uri="{BB962C8B-B14F-4D97-AF65-F5344CB8AC3E}">
        <p14:creationId xmlns:p14="http://schemas.microsoft.com/office/powerpoint/2010/main" val="2291151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166AA-0927-4B5A-BBFC-A692D784A2AF}" type="slidenum">
              <a:rPr lang="en-US"/>
              <a:pPr/>
              <a:t>81</a:t>
            </a:fld>
            <a:endParaRPr lang="en-US" dirty="0"/>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6585810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299D4-72F3-4389-B242-63BEAEE01090}" type="slidenum">
              <a:rPr lang="en-US"/>
              <a:pPr/>
              <a:t>82</a:t>
            </a:fld>
            <a:endParaRPr lang="en-US" dirty="0"/>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420046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760D08EC-F352-4112-871D-135E88B4047E}" type="slidenum">
              <a:rPr lang="en-US" smtClean="0"/>
              <a:pPr>
                <a:defRPr/>
              </a:pPr>
              <a:t>10</a:t>
            </a:fld>
            <a:endParaRPr lang="en-US" dirty="0"/>
          </a:p>
        </p:txBody>
      </p:sp>
    </p:spTree>
    <p:extLst>
      <p:ext uri="{BB962C8B-B14F-4D97-AF65-F5344CB8AC3E}">
        <p14:creationId xmlns:p14="http://schemas.microsoft.com/office/powerpoint/2010/main" val="42888683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p:spPr>
        <p:txBody>
          <a:bodyPr/>
          <a:lstStyle/>
          <a:p>
            <a:endParaRPr lang="en-US" b="0" u="none" dirty="0">
              <a:ea typeface="ＭＳ Ｐゴシック" pitchFamily="-108" charset="-128"/>
            </a:endParaRPr>
          </a:p>
        </p:txBody>
      </p:sp>
    </p:spTree>
    <p:extLst>
      <p:ext uri="{BB962C8B-B14F-4D97-AF65-F5344CB8AC3E}">
        <p14:creationId xmlns:p14="http://schemas.microsoft.com/office/powerpoint/2010/main" val="30149382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p:spPr>
        <p:txBody>
          <a:bodyPr/>
          <a:lstStyle/>
          <a:p>
            <a:pPr>
              <a:buFont typeface="Arial" panose="020B0604020202020204" pitchFamily="34" charset="0"/>
              <a:buChar char="•"/>
            </a:pPr>
            <a:r>
              <a:rPr lang="en-US" b="1" dirty="0" smtClean="0"/>
              <a:t>C403.7.7</a:t>
            </a:r>
            <a:r>
              <a:rPr lang="en-US" b="1" baseline="0" dirty="0" smtClean="0"/>
              <a:t> Requirements Below:</a:t>
            </a:r>
            <a:endParaRPr lang="en-US" b="1" dirty="0" smtClean="0"/>
          </a:p>
          <a:p>
            <a:pPr>
              <a:buFont typeface="Arial" panose="020B0604020202020204" pitchFamily="34" charset="0"/>
              <a:buChar char="•"/>
            </a:pPr>
            <a:r>
              <a:rPr lang="en-US" dirty="0" smtClean="0"/>
              <a:t>Outdoor air intake and exhaust openings and stairway and shaft vents provided with Class I motorized dampers</a:t>
            </a:r>
          </a:p>
          <a:p>
            <a:pPr>
              <a:buFont typeface="Arial" panose="020B0604020202020204" pitchFamily="34" charset="0"/>
              <a:buChar char="•"/>
            </a:pPr>
            <a:r>
              <a:rPr lang="en-US" dirty="0" smtClean="0"/>
              <a:t>Dampers with air leakage rate </a:t>
            </a:r>
            <a:r>
              <a:rPr lang="en-US" u="sng" dirty="0" smtClean="0"/>
              <a:t>&lt;</a:t>
            </a:r>
            <a:r>
              <a:rPr lang="en-US" dirty="0" smtClean="0"/>
              <a:t> 4 cfm ft</a:t>
            </a:r>
            <a:r>
              <a:rPr lang="en-US" baseline="30000" dirty="0" smtClean="0"/>
              <a:t>2</a:t>
            </a:r>
            <a:r>
              <a:rPr lang="en-US" dirty="0" smtClean="0"/>
              <a:t> of damper surface at 1.0 inch water gauge (249 Pa) and labeled and approved in accordance with AMCA 500D</a:t>
            </a:r>
          </a:p>
          <a:p>
            <a:pPr>
              <a:buFont typeface="Arial" panose="020B0604020202020204" pitchFamily="34" charset="0"/>
              <a:buChar char="•"/>
            </a:pPr>
            <a:r>
              <a:rPr lang="en-US" dirty="0" smtClean="0"/>
              <a:t>Outdoor air intake and exhaust dampers with automatic controls configured to close the systems or spaces served when not in use or during unoccupied period warm-up and setback operation </a:t>
            </a:r>
          </a:p>
          <a:p>
            <a:pPr lvl="1">
              <a:buFont typeface="Arial" panose="020B0604020202020204" pitchFamily="34" charset="0"/>
              <a:buChar char="•"/>
            </a:pPr>
            <a:r>
              <a:rPr lang="en-US" dirty="0" smtClean="0"/>
              <a:t>Unless systems served require outdoor or exhaust air per IMC OR</a:t>
            </a:r>
          </a:p>
          <a:p>
            <a:pPr lvl="1">
              <a:buFont typeface="Arial" panose="020B0604020202020204" pitchFamily="34" charset="0"/>
              <a:buChar char="•"/>
            </a:pPr>
            <a:r>
              <a:rPr lang="en-US" dirty="0" smtClean="0"/>
              <a:t>Dampers are opened to provide intentional economizer cooling</a:t>
            </a:r>
          </a:p>
          <a:p>
            <a:pPr>
              <a:buFont typeface="Arial" panose="020B0604020202020204" pitchFamily="34" charset="0"/>
              <a:buChar char="•"/>
            </a:pPr>
            <a:r>
              <a:rPr lang="en-US" dirty="0" smtClean="0"/>
              <a:t>Stairway and shaft vent dampers installed with automatic controls configured to open up on activation of any fire alarm initiating device of the building’s fire alarm system or the interruption of power to the damper</a:t>
            </a:r>
          </a:p>
          <a:p>
            <a:pPr lvl="1">
              <a:buFont typeface="Wingdings" pitchFamily="2" charset="2"/>
              <a:buChar char="ü"/>
            </a:pPr>
            <a:r>
              <a:rPr lang="en-US" b="1" u="sng" dirty="0" smtClean="0"/>
              <a:t>Exceptions</a:t>
            </a:r>
          </a:p>
          <a:p>
            <a:pPr lvl="2"/>
            <a:r>
              <a:rPr lang="en-US" dirty="0" smtClean="0"/>
              <a:t>Gravity dampers permitted in buildings &lt; 3 stories</a:t>
            </a:r>
          </a:p>
          <a:p>
            <a:pPr lvl="2"/>
            <a:r>
              <a:rPr lang="en-US" dirty="0" smtClean="0"/>
              <a:t>Gravity dampers permitted for buildings of any height located in </a:t>
            </a:r>
            <a:r>
              <a:rPr lang="en-US" dirty="0" smtClean="0">
                <a:solidFill>
                  <a:srgbClr val="92D050"/>
                </a:solidFill>
              </a:rPr>
              <a:t>Climate Zones 1-3</a:t>
            </a:r>
          </a:p>
          <a:p>
            <a:pPr lvl="2"/>
            <a:r>
              <a:rPr lang="en-US" dirty="0" smtClean="0"/>
              <a:t>Gravity dampers permitted for outside air intake or exhaust airflows of 300 cfm (0.14m3/s) or less.</a:t>
            </a:r>
          </a:p>
          <a:p>
            <a:endParaRPr lang="en-US" dirty="0" smtClean="0"/>
          </a:p>
          <a:p>
            <a:r>
              <a:rPr lang="en-US" dirty="0" smtClean="0"/>
              <a:t>Gravity motorized dampers shall have an air leakage rate:</a:t>
            </a:r>
          </a:p>
          <a:p>
            <a:pPr lvl="1"/>
            <a:r>
              <a:rPr lang="en-US" u="sng" dirty="0" smtClean="0"/>
              <a:t>&lt;</a:t>
            </a:r>
            <a:r>
              <a:rPr lang="en-US" dirty="0" smtClean="0"/>
              <a:t> 20 cfm/ft2 where &gt; 24 inches in either dimension </a:t>
            </a:r>
          </a:p>
          <a:p>
            <a:pPr lvl="1"/>
            <a:r>
              <a:rPr lang="en-US" dirty="0" smtClean="0"/>
              <a:t>40 cfm/ft2 where &lt; 24 inches in either dimension</a:t>
            </a:r>
          </a:p>
          <a:p>
            <a:r>
              <a:rPr lang="en-US" dirty="0" smtClean="0"/>
              <a:t>Air leakage rate determined at 1.0 inch water gauge (249 Pa) when tested in accordance with AMCA 500D.</a:t>
            </a:r>
          </a:p>
          <a:p>
            <a:r>
              <a:rPr lang="en-US" dirty="0" smtClean="0"/>
              <a:t>Dampers labeled by an approved agency</a:t>
            </a:r>
          </a:p>
          <a:p>
            <a:endParaRPr lang="en-US" b="1" u="sng" baseline="0" dirty="0" smtClean="0">
              <a:ea typeface="ＭＳ Ｐゴシック" pitchFamily="-108" charset="-128"/>
            </a:endParaRPr>
          </a:p>
        </p:txBody>
      </p:sp>
    </p:spTree>
    <p:extLst>
      <p:ext uri="{BB962C8B-B14F-4D97-AF65-F5344CB8AC3E}">
        <p14:creationId xmlns:p14="http://schemas.microsoft.com/office/powerpoint/2010/main" val="40894799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p:spPr>
        <p:txBody>
          <a:bodyPr/>
          <a:lstStyle/>
          <a:p>
            <a:r>
              <a:rPr lang="en-US" dirty="0" smtClean="0">
                <a:ea typeface="ＭＳ Ｐゴシック" pitchFamily="-108" charset="-128"/>
              </a:rPr>
              <a:t>No exceptions for warmer climates in the IECC.</a:t>
            </a:r>
          </a:p>
          <a:p>
            <a:endParaRPr lang="en-US" dirty="0" smtClean="0">
              <a:ea typeface="ＭＳ Ｐゴシック" pitchFamily="-108" charset="-128"/>
            </a:endParaRPr>
          </a:p>
          <a:p>
            <a:r>
              <a:rPr lang="en-US" b="1" dirty="0" smtClean="0"/>
              <a:t>Loading dock weatherseals</a:t>
            </a:r>
            <a:r>
              <a:rPr lang="en-US" b="1" baseline="0" dirty="0" smtClean="0"/>
              <a:t> - </a:t>
            </a:r>
            <a:r>
              <a:rPr lang="en-US" dirty="0" smtClean="0"/>
              <a:t>restrict infiltration when vehicles are parked in the doorway.  No set requirement for the seals themselves;</a:t>
            </a:r>
            <a:r>
              <a:rPr lang="en-US" baseline="0" dirty="0" smtClean="0"/>
              <a:t> just required to have them.</a:t>
            </a:r>
            <a:endParaRPr lang="en-US" dirty="0" smtClean="0">
              <a:ea typeface="ＭＳ Ｐゴシック" pitchFamily="-108" charset="-128"/>
            </a:endParaRPr>
          </a:p>
        </p:txBody>
      </p:sp>
    </p:spTree>
    <p:extLst>
      <p:ext uri="{BB962C8B-B14F-4D97-AF65-F5344CB8AC3E}">
        <p14:creationId xmlns:p14="http://schemas.microsoft.com/office/powerpoint/2010/main" val="353060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r>
              <a:rPr lang="en-US" b="1" dirty="0" smtClean="0"/>
              <a:t>Exceptions:</a:t>
            </a:r>
          </a:p>
          <a:p>
            <a:r>
              <a:rPr lang="en-US" b="0" dirty="0" smtClean="0"/>
              <a:t>Doors</a:t>
            </a:r>
            <a:r>
              <a:rPr lang="en-US" b="0" baseline="0" dirty="0" smtClean="0"/>
              <a:t> not intended for public use includes doors to mechanical or electrical equipment rooms</a:t>
            </a:r>
            <a:endParaRPr lang="en-US" b="0" dirty="0" smtClean="0"/>
          </a:p>
        </p:txBody>
      </p:sp>
    </p:spTree>
    <p:extLst>
      <p:ext uri="{BB962C8B-B14F-4D97-AF65-F5344CB8AC3E}">
        <p14:creationId xmlns:p14="http://schemas.microsoft.com/office/powerpoint/2010/main" val="10845117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r>
              <a:rPr lang="en-US" dirty="0" smtClean="0">
                <a:ea typeface="ＭＳ Ｐゴシック" pitchFamily="-108" charset="-128"/>
              </a:rPr>
              <a:t>Heat loss</a:t>
            </a:r>
            <a:r>
              <a:rPr lang="en-US" baseline="0" dirty="0" smtClean="0">
                <a:ea typeface="ＭＳ Ｐゴシック" pitchFamily="-108" charset="-128"/>
              </a:rPr>
              <a:t> can be significant if not done properly – they act as chimneys, transferring heat loss and moisture through the building envelope into attics.</a:t>
            </a:r>
            <a:endParaRPr lang="en-US" dirty="0" smtClean="0">
              <a:ea typeface="ＭＳ Ｐゴシック" pitchFamily="-108" charset="-128"/>
            </a:endParaRPr>
          </a:p>
          <a:p>
            <a:endParaRPr lang="en-US" dirty="0" smtClean="0">
              <a:ea typeface="ＭＳ Ｐゴシック" pitchFamily="-108" charset="-128"/>
            </a:endParaRPr>
          </a:p>
        </p:txBody>
      </p:sp>
    </p:spTree>
    <p:extLst>
      <p:ext uri="{BB962C8B-B14F-4D97-AF65-F5344CB8AC3E}">
        <p14:creationId xmlns:p14="http://schemas.microsoft.com/office/powerpoint/2010/main" val="5532137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fld id="{7B30CD04-884C-4D20-910A-F4D9EBCDB7AD}" type="slidenum">
              <a:rPr lang="en-US" altLang="en-US" smtClean="0"/>
              <a:pPr eaLnBrk="1" hangingPunct="1">
                <a:spcBef>
                  <a:spcPct val="0"/>
                </a:spcBef>
                <a:defRPr/>
              </a:pPr>
              <a:t>90</a:t>
            </a:fld>
            <a:endParaRPr lang="en-US" altLang="en-US" dirty="0"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t>Buildings designated as historic</a:t>
            </a:r>
          </a:p>
          <a:p>
            <a:pPr lvl="1" eaLnBrk="1" hangingPunct="1">
              <a:buFontTx/>
              <a:buChar char="•"/>
            </a:pPr>
            <a:r>
              <a:rPr lang="en-US" altLang="en-US" dirty="0" smtClean="0">
                <a:ea typeface="ＭＳ Ｐゴシック" pitchFamily="34" charset="-128"/>
              </a:rPr>
              <a:t>  National/state/local historical register</a:t>
            </a:r>
          </a:p>
          <a:p>
            <a:pPr lvl="1" eaLnBrk="1" hangingPunct="1">
              <a:buFontTx/>
              <a:buChar char="•"/>
            </a:pPr>
            <a:r>
              <a:rPr lang="en-US" altLang="en-US" dirty="0" smtClean="0">
                <a:ea typeface="ＭＳ Ｐゴシック" pitchFamily="34" charset="-128"/>
              </a:rPr>
              <a:t>  Some jurisdictions may still require additions to these structures to comply with the energy code.</a:t>
            </a:r>
          </a:p>
        </p:txBody>
      </p:sp>
      <p:sp>
        <p:nvSpPr>
          <p:cNvPr id="214021" name="Footer Placehold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endParaRPr lang="en-US" altLang="en-US" dirty="0" smtClean="0"/>
          </a:p>
        </p:txBody>
      </p:sp>
    </p:spTree>
    <p:extLst>
      <p:ext uri="{BB962C8B-B14F-4D97-AF65-F5344CB8AC3E}">
        <p14:creationId xmlns:p14="http://schemas.microsoft.com/office/powerpoint/2010/main" val="1903968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181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fld id="{A3952922-1F5C-447B-81EA-40DB4BAB9339}" type="slidenum">
              <a:rPr lang="en-US" altLang="en-US" smtClean="0"/>
              <a:pPr eaLnBrk="1" hangingPunct="1">
                <a:spcBef>
                  <a:spcPct val="0"/>
                </a:spcBef>
                <a:defRPr/>
              </a:pPr>
              <a:t>91</a:t>
            </a:fld>
            <a:endParaRPr lang="en-US" altLang="en-US" dirty="0" smtClean="0"/>
          </a:p>
        </p:txBody>
      </p:sp>
      <p:sp>
        <p:nvSpPr>
          <p:cNvPr id="218117" name="Footer Placehold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endParaRPr lang="en-US" altLang="en-US" dirty="0" smtClean="0"/>
          </a:p>
        </p:txBody>
      </p:sp>
    </p:spTree>
    <p:extLst>
      <p:ext uri="{BB962C8B-B14F-4D97-AF65-F5344CB8AC3E}">
        <p14:creationId xmlns:p14="http://schemas.microsoft.com/office/powerpoint/2010/main" val="17570791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i="1" dirty="0" smtClean="0"/>
          </a:p>
        </p:txBody>
      </p:sp>
      <p:sp>
        <p:nvSpPr>
          <p:cNvPr id="2160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fld id="{C777A589-01E1-4802-9812-E88A1D06AA45}" type="slidenum">
              <a:rPr lang="en-US" altLang="en-US" smtClean="0"/>
              <a:pPr eaLnBrk="1" hangingPunct="1">
                <a:spcBef>
                  <a:spcPct val="0"/>
                </a:spcBef>
                <a:defRPr/>
              </a:pPr>
              <a:t>94</a:t>
            </a:fld>
            <a:endParaRPr lang="en-US" altLang="en-US" dirty="0" smtClean="0"/>
          </a:p>
        </p:txBody>
      </p:sp>
      <p:sp>
        <p:nvSpPr>
          <p:cNvPr id="216069" name="Footer Placehold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endParaRPr lang="en-US" altLang="en-US" dirty="0" smtClean="0"/>
          </a:p>
        </p:txBody>
      </p:sp>
    </p:spTree>
    <p:extLst>
      <p:ext uri="{BB962C8B-B14F-4D97-AF65-F5344CB8AC3E}">
        <p14:creationId xmlns:p14="http://schemas.microsoft.com/office/powerpoint/2010/main" val="9121909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code states that additions, alterations, renovations or repairs can’t create an unsafe or hazardous condition or overload existing building systems.</a:t>
            </a:r>
          </a:p>
          <a:p>
            <a:endParaRPr lang="en-US" altLang="en-US" dirty="0" smtClean="0"/>
          </a:p>
          <a:p>
            <a:r>
              <a:rPr lang="en-US" altLang="en-US" dirty="0" smtClean="0"/>
              <a:t>Surface applied window film installed on existing single pane fenestration assemblies to reduce solar heat gain provided the code does not require the glazing or fenestration assembly to be replaced</a:t>
            </a:r>
          </a:p>
          <a:p>
            <a:endParaRPr lang="en-US" altLang="en-US" dirty="0" smtClean="0"/>
          </a:p>
        </p:txBody>
      </p:sp>
      <p:sp>
        <p:nvSpPr>
          <p:cNvPr id="2170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fld id="{7078CF44-1D09-4E3C-9326-A8613F55B948}" type="slidenum">
              <a:rPr lang="en-US" altLang="en-US" smtClean="0"/>
              <a:pPr eaLnBrk="1" hangingPunct="1">
                <a:spcBef>
                  <a:spcPct val="0"/>
                </a:spcBef>
                <a:defRPr/>
              </a:pPr>
              <a:t>95</a:t>
            </a:fld>
            <a:endParaRPr lang="en-US" altLang="en-US" dirty="0" smtClean="0"/>
          </a:p>
        </p:txBody>
      </p:sp>
      <p:sp>
        <p:nvSpPr>
          <p:cNvPr id="217093" name="Footer Placehold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endParaRPr lang="en-US" altLang="en-US" dirty="0" smtClean="0"/>
          </a:p>
        </p:txBody>
      </p:sp>
    </p:spTree>
    <p:extLst>
      <p:ext uri="{BB962C8B-B14F-4D97-AF65-F5344CB8AC3E}">
        <p14:creationId xmlns:p14="http://schemas.microsoft.com/office/powerpoint/2010/main" val="34310459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p:spPr>
        <p:txBody>
          <a:bodyPr/>
          <a:lstStyle/>
          <a:p>
            <a:endParaRPr lang="en-US" b="1" u="sng" baseline="0" dirty="0" smtClean="0">
              <a:ea typeface="ＭＳ Ｐゴシック" pitchFamily="-108" charset="-128"/>
            </a:endParaRPr>
          </a:p>
        </p:txBody>
      </p:sp>
    </p:spTree>
    <p:extLst>
      <p:ext uri="{BB962C8B-B14F-4D97-AF65-F5344CB8AC3E}">
        <p14:creationId xmlns:p14="http://schemas.microsoft.com/office/powerpoint/2010/main" val="52716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Greenhouse:  a structure or a thermally isolated area of a building that maintains a specialized sunlit environment exclusively used for,</a:t>
            </a:r>
            <a:r>
              <a:rPr lang="en-US" baseline="0" dirty="0" smtClean="0"/>
              <a:t> and essential to, the cultivation, protection or maintenance of plants</a:t>
            </a:r>
            <a:endParaRPr lang="en-US" dirty="0"/>
          </a:p>
        </p:txBody>
      </p:sp>
      <p:sp>
        <p:nvSpPr>
          <p:cNvPr id="4" name="Slide Number Placeholder 3"/>
          <p:cNvSpPr>
            <a:spLocks noGrp="1"/>
          </p:cNvSpPr>
          <p:nvPr>
            <p:ph type="sldNum" sz="quarter" idx="10"/>
          </p:nvPr>
        </p:nvSpPr>
        <p:spPr/>
        <p:txBody>
          <a:bodyPr/>
          <a:lstStyle/>
          <a:p>
            <a:pPr>
              <a:defRPr/>
            </a:pPr>
            <a:fld id="{2DE00B03-3D21-4FA0-BDAA-F636F5E93A4B}" type="slidenum">
              <a:rPr lang="en-US" smtClean="0"/>
              <a:pPr>
                <a:defRPr/>
              </a:pPr>
              <a:t>12</a:t>
            </a:fld>
            <a:endParaRPr lang="en-US" dirty="0"/>
          </a:p>
        </p:txBody>
      </p:sp>
    </p:spTree>
    <p:extLst>
      <p:ext uri="{BB962C8B-B14F-4D97-AF65-F5344CB8AC3E}">
        <p14:creationId xmlns:p14="http://schemas.microsoft.com/office/powerpoint/2010/main" val="7186290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p:spPr>
        <p:txBody>
          <a:bodyPr/>
          <a:lstStyle/>
          <a:p>
            <a:endParaRPr lang="en-US" b="1" u="sng" baseline="0" dirty="0" smtClean="0">
              <a:ea typeface="ＭＳ Ｐゴシック" pitchFamily="-108" charset="-128"/>
            </a:endParaRPr>
          </a:p>
        </p:txBody>
      </p:sp>
    </p:spTree>
    <p:extLst>
      <p:ext uri="{BB962C8B-B14F-4D97-AF65-F5344CB8AC3E}">
        <p14:creationId xmlns:p14="http://schemas.microsoft.com/office/powerpoint/2010/main" val="15437163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p:spPr>
        <p:txBody>
          <a:bodyPr/>
          <a:lstStyle/>
          <a:p>
            <a:endParaRPr lang="en-US" b="1" u="sng" baseline="0" dirty="0" smtClean="0">
              <a:ea typeface="ＭＳ Ｐゴシック" pitchFamily="-108" charset="-128"/>
            </a:endParaRPr>
          </a:p>
        </p:txBody>
      </p:sp>
    </p:spTree>
    <p:extLst>
      <p:ext uri="{BB962C8B-B14F-4D97-AF65-F5344CB8AC3E}">
        <p14:creationId xmlns:p14="http://schemas.microsoft.com/office/powerpoint/2010/main" val="402083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Tenant spaces shall comply with Section C406.1.1</a:t>
            </a:r>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14</a:t>
            </a:fld>
            <a:endParaRPr lang="en-US" dirty="0"/>
          </a:p>
        </p:txBody>
      </p:sp>
    </p:spTree>
    <p:extLst>
      <p:ext uri="{BB962C8B-B14F-4D97-AF65-F5344CB8AC3E}">
        <p14:creationId xmlns:p14="http://schemas.microsoft.com/office/powerpoint/2010/main" val="2546564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3.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6.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9.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0.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3.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368425"/>
          </a:xfrm>
          <a:prstGeom prst="rect">
            <a:avLst/>
          </a:prstGeom>
          <a:noFill/>
          <a:ln w="9525">
            <a:noFill/>
            <a:miter lim="800000"/>
            <a:headEnd/>
            <a:tailEnd/>
          </a:ln>
        </p:spPr>
      </p:pic>
      <p:sp>
        <p:nvSpPr>
          <p:cNvPr id="1509379"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0938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83CAEC7-F4A0-41C5-A3CB-B3F993E3A8F4}"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F25FCD-205C-4CE7-8094-10006AED6A38}" type="slidenum">
              <a:rPr lang="en-US"/>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3ADAA16-968C-4FD5-9C50-F14A75811451}" type="slidenum">
              <a:rPr lang="en-US"/>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A5C675E-1388-45AF-A779-61893808BBC7}" type="slidenum">
              <a:rPr lang="en-US"/>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7DC455-9CBA-4373-B9FD-D60B73F4F3CB}" type="slidenum">
              <a:rPr lang="en-US"/>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71DED0-2A26-4B72-BD35-FFA4B31A9A64}" type="slidenum">
              <a:rPr lang="en-US"/>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4D64BE-7C43-4C2E-BD49-6A7BBCCCC3B7}" type="slidenum">
              <a:rPr lang="en-US"/>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77E0B7-B14F-44CE-AD34-AE8C2AD7D506}" type="slidenum">
              <a:rPr lang="en-US"/>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5620554-A13C-4385-9B07-55A0ECAB8BE6}"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52413"/>
            <a:ext cx="1943100"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2413"/>
            <a:ext cx="56769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1D574F4-2805-401D-BFCC-422056D95803}"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5C3D6-848C-4149-9DE0-918F33A26982}" type="slidenum">
              <a:rPr lang="en-US"/>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D594C9-9D44-4D20-B89A-3C7B41207C18}" type="slidenum">
              <a:rPr lang="en-US"/>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833363BA-4F60-45A6-907B-5289B829832B}"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B398EA97-56BF-4AB0-9A01-23D4F228E6A4}"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52413"/>
            <a:ext cx="7772400" cy="589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6400800"/>
            <a:ext cx="1905000" cy="457200"/>
          </a:xfrm>
        </p:spPr>
        <p:txBody>
          <a:bodyPr/>
          <a:lstStyle>
            <a:lvl1pPr>
              <a:defRPr smtClean="0"/>
            </a:lvl1pPr>
          </a:lstStyle>
          <a:p>
            <a:pPr>
              <a:defRPr/>
            </a:pPr>
            <a:fld id="{34DEC326-657E-45B7-8379-1C09CE7869A0}" type="slidenum">
              <a:rPr lang="en-US"/>
              <a:pPr>
                <a:defRPr/>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6400800"/>
            <a:ext cx="1905000" cy="457200"/>
          </a:xfrm>
        </p:spPr>
        <p:txBody>
          <a:bodyPr/>
          <a:lstStyle>
            <a:lvl1pPr>
              <a:defRPr smtClean="0"/>
            </a:lvl1pPr>
          </a:lstStyle>
          <a:p>
            <a:pPr>
              <a:defRPr/>
            </a:pPr>
            <a:fld id="{FD109288-3C9B-4741-916C-1713D07E14AD}"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3783013"/>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6400800"/>
            <a:ext cx="1905000" cy="457200"/>
          </a:xfrm>
        </p:spPr>
        <p:txBody>
          <a:bodyPr/>
          <a:lstStyle>
            <a:lvl1pPr>
              <a:defRPr smtClean="0"/>
            </a:lvl1pPr>
          </a:lstStyle>
          <a:p>
            <a:pPr>
              <a:defRPr/>
            </a:pPr>
            <a:fld id="{B2404966-784F-4849-A0A2-1907FA0ADA1A}"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400800"/>
            <a:ext cx="1905000" cy="457200"/>
          </a:xfrm>
        </p:spPr>
        <p:txBody>
          <a:bodyPr/>
          <a:lstStyle>
            <a:lvl1pPr>
              <a:defRPr smtClean="0"/>
            </a:lvl1pPr>
          </a:lstStyle>
          <a:p>
            <a:pPr>
              <a:defRPr/>
            </a:pPr>
            <a:fld id="{E0986867-FA30-48C0-8711-D79F7FAC11B4}"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010400" y="6400800"/>
            <a:ext cx="1905000" cy="457200"/>
          </a:xfrm>
        </p:spPr>
        <p:txBody>
          <a:bodyPr/>
          <a:lstStyle>
            <a:lvl1pPr>
              <a:defRPr smtClean="0"/>
            </a:lvl1pPr>
          </a:lstStyle>
          <a:p>
            <a:pPr>
              <a:defRPr/>
            </a:pPr>
            <a:fld id="{1CDAA9B3-63DB-40C8-8A72-DDB5EABFBE38}"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783013"/>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400800"/>
            <a:ext cx="1905000" cy="457200"/>
          </a:xfrm>
        </p:spPr>
        <p:txBody>
          <a:bodyPr/>
          <a:lstStyle>
            <a:lvl1pPr>
              <a:defRPr smtClean="0"/>
            </a:lvl1pPr>
          </a:lstStyle>
          <a:p>
            <a:pPr>
              <a:defRPr/>
            </a:pPr>
            <a:fld id="{C7BCC601-F87C-41F7-BC4F-239D1FC61344}" type="slidenum">
              <a:rPr lang="en-US"/>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F25FCD-205C-4CE7-8094-10006AED6A3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FAEF98B-DBD6-4308-A7E4-F3A7FAD1103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368425"/>
          </a:xfrm>
          <a:prstGeom prst="rect">
            <a:avLst/>
          </a:prstGeom>
          <a:noFill/>
          <a:ln w="9525">
            <a:noFill/>
            <a:miter lim="800000"/>
            <a:headEnd/>
            <a:tailEnd/>
          </a:ln>
        </p:spPr>
      </p:pic>
      <p:sp>
        <p:nvSpPr>
          <p:cNvPr id="1518595"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1859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rgbClr val="005288"/>
                </a:solidFill>
              </a:defRPr>
            </a:lvl1pPr>
          </a:lstStyle>
          <a:p>
            <a:r>
              <a:rPr lang="en-US"/>
              <a:t>Click to edit Master subtitle style</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3ADAA16-968C-4FD5-9C50-F14A75811451}" type="slidenum">
              <a:rPr lang="en-US"/>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A5C675E-1388-45AF-A779-61893808BBC7}" type="slidenum">
              <a:rPr lang="en-US"/>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7DC455-9CBA-4373-B9FD-D60B73F4F3CB}" type="slidenum">
              <a:rPr lang="en-US"/>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71DED0-2A26-4B72-BD35-FFA4B31A9A64}" type="slidenum">
              <a:rPr lang="en-US"/>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4D64BE-7C43-4C2E-BD49-6A7BBCCCC3B7}" type="slidenum">
              <a:rPr lang="en-US"/>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77E0B7-B14F-44CE-AD34-AE8C2AD7D506}" type="slidenum">
              <a:rPr lang="en-US"/>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5620554-A13C-4385-9B07-55A0ECAB8BE6}" type="slidenum">
              <a:rPr lang="en-US"/>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5C3D6-848C-4149-9DE0-918F33A26982}" type="slidenum">
              <a:rPr lang="en-US"/>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D594C9-9D44-4D20-B89A-3C7B41207C18}"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F25FCD-205C-4CE7-8094-10006AED6A38}" type="slidenum">
              <a:rPr lang="en-US"/>
              <a:pPr/>
              <a:t>‹#›</a:t>
            </a:fld>
            <a:endParaRPr lang="en-US"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3ADAA16-968C-4FD5-9C50-F14A75811451}" type="slidenum">
              <a:rPr lang="en-US"/>
              <a:pPr/>
              <a:t>‹#›</a:t>
            </a:fld>
            <a:endParaRPr lang="en-US"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A5C675E-1388-45AF-A779-61893808BBC7}" type="slidenum">
              <a:rPr lang="en-US"/>
              <a:pPr/>
              <a:t>‹#›</a:t>
            </a:fld>
            <a:endParaRPr lang="en-US"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7DC455-9CBA-4373-B9FD-D60B73F4F3CB}" type="slidenum">
              <a:rPr lang="en-US"/>
              <a:pPr/>
              <a:t>‹#›</a:t>
            </a:fld>
            <a:endParaRPr 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71DED0-2A26-4B72-BD35-FFA4B31A9A64}" type="slidenum">
              <a:rPr lang="en-US"/>
              <a:pPr/>
              <a:t>‹#›</a:t>
            </a:fld>
            <a:endParaRPr 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4D64BE-7C43-4C2E-BD49-6A7BBCCCC3B7}" type="slidenum">
              <a:rPr lang="en-US"/>
              <a:pPr/>
              <a:t>‹#›</a:t>
            </a:fld>
            <a:endParaRPr lang="en-US"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77E0B7-B14F-44CE-AD34-AE8C2AD7D506}" type="slidenum">
              <a:rPr lang="en-US"/>
              <a:pPr/>
              <a:t>‹#›</a:t>
            </a:fld>
            <a:endParaRPr lang="en-US"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5620554-A13C-4385-9B07-55A0ECAB8BE6}" type="slidenum">
              <a:rPr lang="en-US"/>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5C3D6-848C-4149-9DE0-918F33A26982}" type="slidenum">
              <a:rPr lang="en-US"/>
              <a:pPr/>
              <a:t>‹#›</a:t>
            </a:fld>
            <a:endParaRPr 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D594C9-9D44-4D20-B89A-3C7B41207C18}" type="slidenum">
              <a:rPr lang="en-US"/>
              <a:pPr/>
              <a:t>‹#›</a:t>
            </a:fld>
            <a:endParaRPr lang="en-US" dirty="0"/>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9" descr="PresentationBanner.jp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368425"/>
          </a:xfrm>
          <a:prstGeom prst="rect">
            <a:avLst/>
          </a:prstGeom>
          <a:noFill/>
          <a:ln w="9525">
            <a:noFill/>
            <a:miter lim="800000"/>
            <a:headEnd/>
            <a:tailEnd/>
          </a:ln>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0799653-BE10-4A15-AFAF-998E138EDF9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52413"/>
            <a:ext cx="7772400" cy="589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6400800"/>
            <a:ext cx="1905000" cy="457200"/>
          </a:xfrm>
          <a:prstGeom prst="rect">
            <a:avLst/>
          </a:prstGeom>
        </p:spPr>
        <p:txBody>
          <a:bodyPr/>
          <a:lstStyle>
            <a:lvl1pPr>
              <a:defRPr smtClean="0"/>
            </a:lvl1pPr>
          </a:lstStyle>
          <a:p>
            <a:pPr>
              <a:defRPr/>
            </a:pPr>
            <a:fld id="{34DEC326-657E-45B7-8379-1C09CE7869A0}" type="slidenum">
              <a:rPr lang="en-US"/>
              <a:pPr>
                <a:defRPr/>
              </a:pPr>
              <a:t>‹#›</a:t>
            </a:fld>
            <a:endParaRPr 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6400800"/>
            <a:ext cx="1905000" cy="457200"/>
          </a:xfrm>
          <a:prstGeom prst="rect">
            <a:avLst/>
          </a:prstGeom>
        </p:spPr>
        <p:txBody>
          <a:bodyPr/>
          <a:lstStyle>
            <a:lvl1pPr>
              <a:defRPr smtClean="0"/>
            </a:lvl1pPr>
          </a:lstStyle>
          <a:p>
            <a:pPr>
              <a:defRPr/>
            </a:pPr>
            <a:fld id="{FD109288-3C9B-4741-916C-1713D07E14AD}" type="slidenum">
              <a:rPr lang="en-US"/>
              <a:pPr>
                <a:defRPr/>
              </a:pPr>
              <a:t>‹#›</a:t>
            </a:fld>
            <a:endParaRPr lang="en-US"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3783013"/>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6400800"/>
            <a:ext cx="1905000" cy="457200"/>
          </a:xfrm>
          <a:prstGeom prst="rect">
            <a:avLst/>
          </a:prstGeom>
        </p:spPr>
        <p:txBody>
          <a:bodyPr/>
          <a:lstStyle>
            <a:lvl1pPr>
              <a:defRPr smtClean="0"/>
            </a:lvl1pPr>
          </a:lstStyle>
          <a:p>
            <a:pPr>
              <a:defRPr/>
            </a:pPr>
            <a:fld id="{B2404966-784F-4849-A0A2-1907FA0ADA1A}" type="slidenum">
              <a:rPr lang="en-US"/>
              <a:pPr>
                <a:defRPr/>
              </a:pPr>
              <a:t>‹#›</a:t>
            </a:fld>
            <a:endParaRPr lang="en-US"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F25FCD-205C-4CE7-8094-10006AED6A38}" type="slidenum">
              <a:rPr lang="en-US"/>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400800"/>
            <a:ext cx="1905000" cy="457200"/>
          </a:xfrm>
          <a:prstGeom prst="rect">
            <a:avLst/>
          </a:prstGeom>
        </p:spPr>
        <p:txBody>
          <a:bodyPr/>
          <a:lstStyle>
            <a:lvl1pPr>
              <a:defRPr smtClean="0"/>
            </a:lvl1pPr>
          </a:lstStyle>
          <a:p>
            <a:pPr>
              <a:defRPr/>
            </a:pPr>
            <a:fld id="{E0986867-FA30-48C0-8711-D79F7FAC11B4}" type="slidenum">
              <a:rPr lang="en-US"/>
              <a:pPr>
                <a:defRPr/>
              </a:pPr>
              <a:t>‹#›</a:t>
            </a:fld>
            <a:endParaRPr lang="en-US"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3ADAA16-968C-4FD5-9C50-F14A75811451}" type="slidenum">
              <a:rPr lang="en-US"/>
              <a:pPr/>
              <a:t>‹#›</a:t>
            </a:fld>
            <a:endParaRPr lang="en-US" dirty="0"/>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A5C675E-1388-45AF-A779-61893808BBC7}" type="slidenum">
              <a:rPr lang="en-US"/>
              <a:pPr/>
              <a:t>‹#›</a:t>
            </a:fld>
            <a:endParaRPr lang="en-US" dirty="0"/>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7DC455-9CBA-4373-B9FD-D60B73F4F3CB}" type="slidenum">
              <a:rPr lang="en-US"/>
              <a:pPr/>
              <a:t>‹#›</a:t>
            </a:fld>
            <a:endParaRPr lang="en-US" dirty="0"/>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71DED0-2A26-4B72-BD35-FFA4B31A9A64}" type="slidenum">
              <a:rPr lang="en-US"/>
              <a:pPr/>
              <a:t>‹#›</a:t>
            </a:fld>
            <a:endParaRPr lang="en-US" dirty="0"/>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4D64BE-7C43-4C2E-BD49-6A7BBCCCC3B7}" type="slidenum">
              <a:rPr lang="en-US"/>
              <a:pPr/>
              <a:t>‹#›</a:t>
            </a:fld>
            <a:endParaRPr lang="en-US" dirty="0"/>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77E0B7-B14F-44CE-AD34-AE8C2AD7D506}" type="slidenum">
              <a:rPr lang="en-US"/>
              <a:pPr/>
              <a:t>‹#›</a:t>
            </a:fld>
            <a:endParaRPr lang="en-US" dirty="0"/>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5620554-A13C-4385-9B07-55A0ECAB8BE6}" type="slidenum">
              <a:rPr lang="en-US"/>
              <a:pPr/>
              <a:t>‹#›</a:t>
            </a:fld>
            <a:endParaRPr lang="en-US" dirty="0"/>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5C3D6-848C-4149-9DE0-918F33A26982}" type="slidenum">
              <a:rPr lang="en-US"/>
              <a:pPr/>
              <a:t>‹#›</a:t>
            </a:fld>
            <a:endParaRPr lang="en-US" dirty="0"/>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D594C9-9D44-4D20-B89A-3C7B41207C18}" type="slidenum">
              <a:rPr lang="en-US"/>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010400" y="6400800"/>
            <a:ext cx="1905000" cy="457200"/>
          </a:xfrm>
          <a:prstGeom prst="rect">
            <a:avLst/>
          </a:prstGeom>
        </p:spPr>
        <p:txBody>
          <a:bodyPr/>
          <a:lstStyle>
            <a:lvl1pPr>
              <a:defRPr smtClean="0"/>
            </a:lvl1pPr>
          </a:lstStyle>
          <a:p>
            <a:pPr>
              <a:defRPr/>
            </a:pPr>
            <a:fld id="{1CDAA9B3-63DB-40C8-8A72-DDB5EABFBE38}" type="slidenum">
              <a:rPr lang="en-US"/>
              <a:pPr>
                <a:defRPr/>
              </a:pPr>
              <a:t>‹#›</a:t>
            </a:fld>
            <a:endParaRPr lang="en-US" dirty="0"/>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783013"/>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400800"/>
            <a:ext cx="1905000" cy="457200"/>
          </a:xfrm>
          <a:prstGeom prst="rect">
            <a:avLst/>
          </a:prstGeom>
        </p:spPr>
        <p:txBody>
          <a:bodyPr/>
          <a:lstStyle>
            <a:lvl1pPr>
              <a:defRPr smtClean="0"/>
            </a:lvl1pPr>
          </a:lstStyle>
          <a:p>
            <a:pPr>
              <a:defRPr/>
            </a:pPr>
            <a:fld id="{C7BCC601-F87C-41F7-BC4F-239D1FC61344}" type="slidenum">
              <a:rPr lang="en-US"/>
              <a:pPr>
                <a:defRPr/>
              </a:pPr>
              <a:t>‹#›</a:t>
            </a:fld>
            <a:endParaRPr lang="en-US" dirty="0"/>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F25FCD-205C-4CE7-8094-10006AED6A38}" type="slidenum">
              <a:rPr lang="en-US"/>
              <a:pPr/>
              <a:t>‹#›</a:t>
            </a:fld>
            <a:endParaRPr lang="en-US" dirty="0"/>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D315CB6-F132-405D-A8DA-2B8192889E1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3ADAA16-968C-4FD5-9C50-F14A75811451}" type="slidenum">
              <a:rPr lang="en-US"/>
              <a:pPr/>
              <a:t>‹#›</a:t>
            </a:fld>
            <a:endParaRPr lang="en-US" dirty="0"/>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A5C675E-1388-45AF-A779-61893808BBC7}" type="slidenum">
              <a:rPr lang="en-US"/>
              <a:pPr/>
              <a:t>‹#›</a:t>
            </a:fld>
            <a:endParaRPr lang="en-US" dirty="0"/>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7DC455-9CBA-4373-B9FD-D60B73F4F3CB}" type="slidenum">
              <a:rPr lang="en-US"/>
              <a:pPr/>
              <a:t>‹#›</a:t>
            </a:fld>
            <a:endParaRPr lang="en-US" dirty="0"/>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F25FCD-205C-4CE7-8094-10006AED6A38}" type="slidenum">
              <a:rPr lang="en-US"/>
              <a:pPr/>
              <a:t>‹#›</a:t>
            </a:fld>
            <a:endParaRPr lang="en-US" dirty="0"/>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3ADAA16-968C-4FD5-9C50-F14A75811451}" type="slidenum">
              <a:rPr lang="en-US"/>
              <a:pPr/>
              <a:t>‹#›</a:t>
            </a:fld>
            <a:endParaRPr lang="en-US" dirty="0"/>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A5C675E-1388-45AF-A779-61893808BBC7}" type="slidenum">
              <a:rPr lang="en-US"/>
              <a:pPr/>
              <a:t>‹#›</a:t>
            </a:fld>
            <a:endParaRPr lang="en-US" dirty="0"/>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7DC455-9CBA-4373-B9FD-D60B73F4F3CB}" type="slidenum">
              <a:rPr lang="en-US"/>
              <a:pPr/>
              <a:t>‹#›</a:t>
            </a:fld>
            <a:endParaRPr lang="en-US" dirty="0"/>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71DED0-2A26-4B72-BD35-FFA4B31A9A64}" type="slidenum">
              <a:rPr lang="en-US"/>
              <a:pPr/>
              <a:t>‹#›</a:t>
            </a:fld>
            <a:endParaRPr lang="en-US" dirty="0"/>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4D64BE-7C43-4C2E-BD49-6A7BBCCCC3B7}" type="slidenum">
              <a:rPr lang="en-US"/>
              <a:pPr/>
              <a:t>‹#›</a:t>
            </a:fld>
            <a:endParaRPr lang="en-US" dirty="0"/>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77E0B7-B14F-44CE-AD34-AE8C2AD7D506}" type="slidenum">
              <a:rPr lang="en-US"/>
              <a:pPr/>
              <a:t>‹#›</a:t>
            </a:fld>
            <a:endParaRPr lang="en-US" dirty="0"/>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5620554-A13C-4385-9B07-55A0ECAB8BE6}" type="slidenum">
              <a:rPr lang="en-US"/>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71DED0-2A26-4B72-BD35-FFA4B31A9A64}" type="slidenum">
              <a:rPr lang="en-US"/>
              <a:pPr/>
              <a:t>‹#›</a:t>
            </a:fld>
            <a:endParaRPr lang="en-US" dirty="0"/>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5C3D6-848C-4149-9DE0-918F33A26982}" type="slidenum">
              <a:rPr lang="en-US"/>
              <a:pPr/>
              <a:t>‹#›</a:t>
            </a:fld>
            <a:endParaRPr lang="en-US" dirty="0"/>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D594C9-9D44-4D20-B89A-3C7B41207C18}" type="slidenum">
              <a:rPr lang="en-US"/>
              <a:pPr/>
              <a:t>‹#›</a:t>
            </a:fld>
            <a:endParaRPr lang="en-US" dirty="0"/>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4D64BE-7C43-4C2E-BD49-6A7BBCCCC3B7}" type="slidenum">
              <a:rPr lang="en-US"/>
              <a:pPr/>
              <a:t>‹#›</a:t>
            </a:fld>
            <a:endParaRPr lang="en-US" dirty="0"/>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77E0B7-B14F-44CE-AD34-AE8C2AD7D506}" type="slidenum">
              <a:rPr lang="en-US"/>
              <a:pPr/>
              <a:t>‹#›</a:t>
            </a:fld>
            <a:endParaRPr lang="en-US" dirty="0"/>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5620554-A13C-4385-9B07-55A0ECAB8BE6}" type="slidenum">
              <a:rPr lang="en-US"/>
              <a:pPr/>
              <a:t>‹#›</a:t>
            </a:fld>
            <a:endParaRPr lang="en-US" dirty="0"/>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5C3D6-848C-4149-9DE0-918F33A26982}" type="slidenum">
              <a:rPr lang="en-US"/>
              <a:pPr/>
              <a:t>‹#›</a:t>
            </a:fld>
            <a:endParaRPr lang="en-US" dirty="0"/>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D594C9-9D44-4D20-B89A-3C7B41207C18}" type="slidenum">
              <a:rPr lang="en-US"/>
              <a:pPr/>
              <a:t>‹#›</a:t>
            </a:fld>
            <a:endParaRPr lang="en-US" dirty="0"/>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766C983B-424B-4BEB-AD33-0BB43BD6A727}"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22" name="Picture 21" descr="Presentation4.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Rectangle 28"/>
          <p:cNvSpPr/>
          <p:nvPr/>
        </p:nvSpPr>
        <p:spPr>
          <a:xfrm>
            <a:off x="-1" y="5093208"/>
            <a:ext cx="4572001" cy="1764792"/>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9" name="Rectangle 8"/>
          <p:cNvSpPr/>
          <p:nvPr/>
        </p:nvSpPr>
        <p:spPr>
          <a:xfrm flipH="1">
            <a:off x="4570747" y="5096138"/>
            <a:ext cx="1261872" cy="176479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17" name="Rectangle 16"/>
          <p:cNvSpPr/>
          <p:nvPr/>
        </p:nvSpPr>
        <p:spPr>
          <a:xfrm>
            <a:off x="-26654" y="0"/>
            <a:ext cx="9144000" cy="880716"/>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68100" y="147797"/>
            <a:ext cx="5661200" cy="603505"/>
          </a:xfrm>
          <a:prstGeom prst="rect">
            <a:avLst/>
          </a:prstGeom>
          <a:ln>
            <a:noFill/>
          </a:ln>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50565C"/>
                </a:solidFill>
                <a:effectLst/>
                <a:uLnTx/>
                <a:uFillTx/>
                <a:latin typeface="Arial Narrow Bold"/>
                <a:ea typeface="Arial Narrow" pitchFamily="-108" charset="0"/>
                <a:cs typeface="Arial Narrow Bold"/>
              </a:rPr>
              <a:t>BUILDING ENERGY CODES PROGRAM</a:t>
            </a:r>
            <a:endParaRPr kumimoji="0" lang="en-US" sz="2000" b="1" i="0" u="none" strike="noStrike" kern="1200" cap="none" spc="0" normalizeH="0" baseline="0" noProof="0" dirty="0">
              <a:ln>
                <a:noFill/>
              </a:ln>
              <a:solidFill>
                <a:schemeClr val="accent6"/>
              </a:solidFill>
              <a:effectLst/>
              <a:uLnTx/>
              <a:uFillTx/>
              <a:latin typeface="Arial Narrow Bold"/>
              <a:ea typeface="+mj-ea"/>
              <a:cs typeface="Arial Narrow Bold"/>
            </a:endParaRPr>
          </a:p>
        </p:txBody>
      </p:sp>
      <p:pic>
        <p:nvPicPr>
          <p:cNvPr id="28" name="Picture 27" descr="eere_logo_horiz_color.ep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18225" y="266700"/>
            <a:ext cx="2808600" cy="412750"/>
          </a:xfrm>
          <a:prstGeom prst="rect">
            <a:avLst/>
          </a:prstGeom>
        </p:spPr>
      </p:pic>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dirty="0" smtClean="0"/>
              <a:t>Date</a:t>
            </a:r>
            <a:endParaRPr lang="en-US" dirty="0"/>
          </a:p>
        </p:txBody>
      </p:sp>
      <p:sp>
        <p:nvSpPr>
          <p:cNvPr id="21" name="Rectangle 20"/>
          <p:cNvSpPr/>
          <p:nvPr/>
        </p:nvSpPr>
        <p:spPr>
          <a:xfrm flipH="1">
            <a:off x="0" y="5053394"/>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3737"/>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9" descr="PresentationBanner.jp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368425"/>
          </a:xfrm>
          <a:prstGeom prst="rect">
            <a:avLst/>
          </a:prstGeom>
          <a:noFill/>
          <a:ln w="9525">
            <a:noFill/>
            <a:miter lim="800000"/>
            <a:headEnd/>
            <a:tailEnd/>
          </a:ln>
        </p:spPr>
      </p:pic>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6400800"/>
            <a:ext cx="1905000" cy="457200"/>
          </a:xfrm>
          <a:prstGeom prst="rect">
            <a:avLst/>
          </a:prstGeom>
        </p:spPr>
        <p:txBody>
          <a:bodyPr/>
          <a:lstStyle>
            <a:lvl1pPr>
              <a:defRPr smtClean="0"/>
            </a:lvl1pPr>
          </a:lstStyle>
          <a:p>
            <a:pPr>
              <a:defRPr/>
            </a:pPr>
            <a:fld id="{FD109288-3C9B-4741-916C-1713D07E14AD}" type="slidenum">
              <a:rPr lang="en-US"/>
              <a:pPr>
                <a:defRPr/>
              </a:pPr>
              <a:t>‹#›</a:t>
            </a:fld>
            <a:endParaRPr lang="en-US" dirty="0"/>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400800"/>
            <a:ext cx="1905000" cy="457200"/>
          </a:xfrm>
          <a:prstGeom prst="rect">
            <a:avLst/>
          </a:prstGeom>
        </p:spPr>
        <p:txBody>
          <a:bodyPr/>
          <a:lstStyle>
            <a:lvl1pPr>
              <a:defRPr smtClean="0"/>
            </a:lvl1pPr>
          </a:lstStyle>
          <a:p>
            <a:pPr>
              <a:defRPr/>
            </a:pPr>
            <a:fld id="{E0986867-FA30-48C0-8711-D79F7FAC11B4}" type="slidenum">
              <a:rPr lang="en-US"/>
              <a:pPr>
                <a:defRPr/>
              </a:pPr>
              <a:t>‹#›</a:t>
            </a:fld>
            <a:endParaRPr lang="en-US" dirty="0"/>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010400" y="6400800"/>
            <a:ext cx="1905000" cy="457200"/>
          </a:xfrm>
          <a:prstGeom prst="rect">
            <a:avLst/>
          </a:prstGeom>
        </p:spPr>
        <p:txBody>
          <a:bodyPr/>
          <a:lstStyle>
            <a:lvl1pPr>
              <a:defRPr smtClean="0"/>
            </a:lvl1pPr>
          </a:lstStyle>
          <a:p>
            <a:pPr>
              <a:defRPr/>
            </a:pPr>
            <a:fld id="{1CDAA9B3-63DB-40C8-8A72-DDB5EABFBE38}" type="slidenum">
              <a:rPr lang="en-US"/>
              <a:pPr>
                <a:defRPr/>
              </a:pPr>
              <a:t>‹#›</a:t>
            </a:fld>
            <a:endParaRPr lang="en-US" dirty="0"/>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783013"/>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400800"/>
            <a:ext cx="1905000" cy="457200"/>
          </a:xfrm>
          <a:prstGeom prst="rect">
            <a:avLst/>
          </a:prstGeom>
        </p:spPr>
        <p:txBody>
          <a:bodyPr/>
          <a:lstStyle>
            <a:lvl1pPr>
              <a:defRPr smtClean="0"/>
            </a:lvl1pPr>
          </a:lstStyle>
          <a:p>
            <a:pPr>
              <a:defRPr/>
            </a:pPr>
            <a:fld id="{C7BCC601-F87C-41F7-BC4F-239D1FC61344}" type="slidenum">
              <a:rPr lang="en-US"/>
              <a:pPr>
                <a:defRPr/>
              </a:pPr>
              <a:t>‹#›</a:t>
            </a:fld>
            <a:endParaRPr lang="en-US" dirty="0"/>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charset="0"/>
                <a:ea typeface="ＭＳ Ｐゴシック" pitchFamily="28" charset="-128"/>
                <a:cs typeface="+mn-cs"/>
              </a:defRPr>
            </a:lvl1pPr>
          </a:lstStyle>
          <a:p>
            <a:pPr>
              <a:defRPr/>
            </a:pPr>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pitchFamily="28" charset="-128"/>
                <a:cs typeface="+mn-cs"/>
              </a:defRPr>
            </a:lvl1pPr>
          </a:lstStyle>
          <a:p>
            <a:pPr>
              <a:defRPr/>
            </a:pPr>
            <a:endParaRPr lang="en-US" dirty="0"/>
          </a:p>
        </p:txBody>
      </p:sp>
      <p:sp>
        <p:nvSpPr>
          <p:cNvPr id="8" name="Slide Number Placeholder 6"/>
          <p:cNvSpPr>
            <a:spLocks noGrp="1"/>
          </p:cNvSpPr>
          <p:nvPr>
            <p:ph type="sldNum" sz="quarter" idx="12"/>
          </p:nvPr>
        </p:nvSpPr>
        <p:spPr>
          <a:xfrm>
            <a:off x="8629650" y="6272213"/>
            <a:ext cx="514350" cy="319087"/>
          </a:xfrm>
          <a:prstGeom prst="rect">
            <a:avLst/>
          </a:prstGeom>
        </p:spPr>
        <p:txBody>
          <a:bodyPr/>
          <a:lstStyle>
            <a:lvl1pPr>
              <a:defRPr>
                <a:latin typeface="Arial" charset="0"/>
                <a:ea typeface="ＭＳ Ｐゴシック" pitchFamily="28" charset="-128"/>
                <a:cs typeface="+mn-cs"/>
              </a:defRPr>
            </a:lvl1pPr>
          </a:lstStyle>
          <a:p>
            <a:pPr>
              <a:defRPr/>
            </a:pPr>
            <a:fld id="{C78C4902-8CD1-44C2-AEA2-933FAC970E7C}" type="slidenum">
              <a:rPr lang="en-US"/>
              <a:pPr>
                <a:defRPr/>
              </a:pPr>
              <a:t>‹#›</a:t>
            </a:fld>
            <a:endParaRPr lang="en-US" dirty="0"/>
          </a:p>
        </p:txBody>
      </p:sp>
    </p:spTree>
    <p:extLst>
      <p:ext uri="{BB962C8B-B14F-4D97-AF65-F5344CB8AC3E}">
        <p14:creationId xmlns:p14="http://schemas.microsoft.com/office/powerpoint/2010/main" val="20010166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C93A47E2-E51E-4287-9E2F-7830122AAA44}"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55381FE-CB04-4EFE-8B17-533E5A4E18C1}"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53CDCBA-3DAA-460D-8B62-6009625FC622}"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8B19FBC-3FE4-4A47-8B62-02DFE165D165}"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0.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4.jpe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1.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image" Target="../media/image4.jpeg"/><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2.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image" Target="../media/image4.jpeg"/><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4.jpe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4.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image" Target="../media/image4.jpeg"/><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theme" Target="../theme/theme15.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image" Target="../media/image4.jpeg"/><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16.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image" Target="../media/image4.jpeg"/><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6" Type="http://schemas.openxmlformats.org/officeDocument/2006/relationships/image" Target="../media/image4.jpe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theme" Target="../theme/theme17.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theme" Target="../theme/theme18.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image" Target="../media/image4.jpeg"/><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theme" Target="../theme/theme19.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image" Target="../media/image4.jpeg"/><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theme" Target="../theme/theme20.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image" Target="../media/image4.jpeg"/><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theme" Target="../theme/theme21.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image" Target="../media/image4.jpeg"/><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6" Type="http://schemas.openxmlformats.org/officeDocument/2006/relationships/image" Target="../media/image4.jpeg"/><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theme" Target="../theme/theme22.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theme" Target="../theme/theme23.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image" Target="../media/image4.jpeg"/><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theme" Target="../theme/theme2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image" Target="../media/image4.jpeg"/><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theme" Target="../theme/theme25.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5" Type="http://schemas.openxmlformats.org/officeDocument/2006/relationships/image" Target="../media/image4.jpeg"/><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theme" Target="../theme/theme26.xml"/><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5" Type="http://schemas.openxmlformats.org/officeDocument/2006/relationships/image" Target="../media/image4.jpeg"/><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theme" Target="../theme/theme27.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slideLayout" Target="../slideLayouts/slideLayout334.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5" Type="http://schemas.openxmlformats.org/officeDocument/2006/relationships/image" Target="../media/image4.jpeg"/><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theme" Target="../theme/theme28.xml"/><Relationship Id="rId3" Type="http://schemas.openxmlformats.org/officeDocument/2006/relationships/slideLayout" Target="../slideLayouts/slideLayout337.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2" Type="http://schemas.openxmlformats.org/officeDocument/2006/relationships/slideLayout" Target="../slideLayouts/slideLayout336.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5" Type="http://schemas.openxmlformats.org/officeDocument/2006/relationships/slideLayout" Target="../slideLayouts/slideLayout339.xml"/><Relationship Id="rId15" Type="http://schemas.openxmlformats.org/officeDocument/2006/relationships/image" Target="../media/image4.jpeg"/><Relationship Id="rId10" Type="http://schemas.openxmlformats.org/officeDocument/2006/relationships/slideLayout" Target="../slideLayouts/slideLayout344.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theme" Target="../theme/theme29.xml"/><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slideLayout" Target="../slideLayouts/slideLayout358.xml"/><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5" Type="http://schemas.openxmlformats.org/officeDocument/2006/relationships/image" Target="../media/image4.jpeg"/><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slideLayout" Target="../slideLayouts/slideLayout371.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2" Type="http://schemas.openxmlformats.org/officeDocument/2006/relationships/slideLayout" Target="../slideLayouts/slideLayout360.xml"/><Relationship Id="rId16" Type="http://schemas.openxmlformats.org/officeDocument/2006/relationships/image" Target="../media/image4.jpeg"/><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5" Type="http://schemas.openxmlformats.org/officeDocument/2006/relationships/theme" Target="../theme/theme30.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slideLayout" Target="../slideLayouts/slideLayout372.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theme" Target="../theme/theme31.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5" Type="http://schemas.openxmlformats.org/officeDocument/2006/relationships/image" Target="../media/image4.jpeg"/><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image" Target="../media/image2.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theme" Target="../theme/theme32.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5" Type="http://schemas.openxmlformats.org/officeDocument/2006/relationships/image" Target="../media/image4.jpeg"/><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image" Target="../media/image2.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theme" Target="../theme/theme33.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5" Type="http://schemas.openxmlformats.org/officeDocument/2006/relationships/image" Target="../media/image4.jpeg"/><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theme" Target="../theme/theme34.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slideLayout" Target="../slideLayouts/slideLayout420.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5" Type="http://schemas.openxmlformats.org/officeDocument/2006/relationships/image" Target="../media/image4.jpeg"/><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 Id="rId14" Type="http://schemas.openxmlformats.org/officeDocument/2006/relationships/image" Target="../media/image2.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2" Type="http://schemas.openxmlformats.org/officeDocument/2006/relationships/slideLayout" Target="../slideLayouts/slideLayout422.xml"/><Relationship Id="rId16" Type="http://schemas.openxmlformats.org/officeDocument/2006/relationships/image" Target="../media/image4.jpeg"/><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5" Type="http://schemas.openxmlformats.org/officeDocument/2006/relationships/theme" Target="../theme/theme3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slideLayout" Target="../slideLayouts/slideLayout43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42.xml"/><Relationship Id="rId13" Type="http://schemas.openxmlformats.org/officeDocument/2006/relationships/theme" Target="../theme/theme36.xml"/><Relationship Id="rId3" Type="http://schemas.openxmlformats.org/officeDocument/2006/relationships/slideLayout" Target="../slideLayouts/slideLayout437.xml"/><Relationship Id="rId7" Type="http://schemas.openxmlformats.org/officeDocument/2006/relationships/slideLayout" Target="../slideLayouts/slideLayout441.xml"/><Relationship Id="rId12" Type="http://schemas.openxmlformats.org/officeDocument/2006/relationships/slideLayout" Target="../slideLayouts/slideLayout446.xml"/><Relationship Id="rId2" Type="http://schemas.openxmlformats.org/officeDocument/2006/relationships/slideLayout" Target="../slideLayouts/slideLayout436.xml"/><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5" Type="http://schemas.openxmlformats.org/officeDocument/2006/relationships/slideLayout" Target="../slideLayouts/slideLayout439.xml"/><Relationship Id="rId15" Type="http://schemas.openxmlformats.org/officeDocument/2006/relationships/image" Target="../media/image4.jpeg"/><Relationship Id="rId10" Type="http://schemas.openxmlformats.org/officeDocument/2006/relationships/slideLayout" Target="../slideLayouts/slideLayout444.xml"/><Relationship Id="rId4" Type="http://schemas.openxmlformats.org/officeDocument/2006/relationships/slideLayout" Target="../slideLayouts/slideLayout438.xml"/><Relationship Id="rId9" Type="http://schemas.openxmlformats.org/officeDocument/2006/relationships/slideLayout" Target="../slideLayouts/slideLayout443.xml"/><Relationship Id="rId14" Type="http://schemas.openxmlformats.org/officeDocument/2006/relationships/image" Target="../media/image2.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54.xml"/><Relationship Id="rId13" Type="http://schemas.openxmlformats.org/officeDocument/2006/relationships/theme" Target="../theme/theme37.xml"/><Relationship Id="rId3" Type="http://schemas.openxmlformats.org/officeDocument/2006/relationships/slideLayout" Target="../slideLayouts/slideLayout449.xml"/><Relationship Id="rId7" Type="http://schemas.openxmlformats.org/officeDocument/2006/relationships/slideLayout" Target="../slideLayouts/slideLayout453.xml"/><Relationship Id="rId12" Type="http://schemas.openxmlformats.org/officeDocument/2006/relationships/slideLayout" Target="../slideLayouts/slideLayout458.xml"/><Relationship Id="rId2" Type="http://schemas.openxmlformats.org/officeDocument/2006/relationships/slideLayout" Target="../slideLayouts/slideLayout448.xml"/><Relationship Id="rId1" Type="http://schemas.openxmlformats.org/officeDocument/2006/relationships/slideLayout" Target="../slideLayouts/slideLayout447.xml"/><Relationship Id="rId6" Type="http://schemas.openxmlformats.org/officeDocument/2006/relationships/slideLayout" Target="../slideLayouts/slideLayout452.xml"/><Relationship Id="rId11" Type="http://schemas.openxmlformats.org/officeDocument/2006/relationships/slideLayout" Target="../slideLayouts/slideLayout457.xml"/><Relationship Id="rId5" Type="http://schemas.openxmlformats.org/officeDocument/2006/relationships/slideLayout" Target="../slideLayouts/slideLayout451.xml"/><Relationship Id="rId15" Type="http://schemas.openxmlformats.org/officeDocument/2006/relationships/image" Target="../media/image4.jpeg"/><Relationship Id="rId10" Type="http://schemas.openxmlformats.org/officeDocument/2006/relationships/slideLayout" Target="../slideLayouts/slideLayout456.xml"/><Relationship Id="rId4" Type="http://schemas.openxmlformats.org/officeDocument/2006/relationships/slideLayout" Target="../slideLayouts/slideLayout450.xml"/><Relationship Id="rId9" Type="http://schemas.openxmlformats.org/officeDocument/2006/relationships/slideLayout" Target="../slideLayouts/slideLayout455.xml"/><Relationship Id="rId14" Type="http://schemas.openxmlformats.org/officeDocument/2006/relationships/image" Target="../media/image2.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66.xml"/><Relationship Id="rId13" Type="http://schemas.openxmlformats.org/officeDocument/2006/relationships/theme" Target="../theme/theme38.xml"/><Relationship Id="rId3" Type="http://schemas.openxmlformats.org/officeDocument/2006/relationships/slideLayout" Target="../slideLayouts/slideLayout461.xml"/><Relationship Id="rId7" Type="http://schemas.openxmlformats.org/officeDocument/2006/relationships/slideLayout" Target="../slideLayouts/slideLayout465.xml"/><Relationship Id="rId12" Type="http://schemas.openxmlformats.org/officeDocument/2006/relationships/slideLayout" Target="../slideLayouts/slideLayout470.xml"/><Relationship Id="rId2" Type="http://schemas.openxmlformats.org/officeDocument/2006/relationships/slideLayout" Target="../slideLayouts/slideLayout460.xml"/><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slideLayout" Target="../slideLayouts/slideLayout469.xml"/><Relationship Id="rId5" Type="http://schemas.openxmlformats.org/officeDocument/2006/relationships/slideLayout" Target="../slideLayouts/slideLayout463.xml"/><Relationship Id="rId15" Type="http://schemas.openxmlformats.org/officeDocument/2006/relationships/image" Target="../media/image4.jpeg"/><Relationship Id="rId10" Type="http://schemas.openxmlformats.org/officeDocument/2006/relationships/slideLayout" Target="../slideLayouts/slideLayout468.xml"/><Relationship Id="rId4" Type="http://schemas.openxmlformats.org/officeDocument/2006/relationships/slideLayout" Target="../slideLayouts/slideLayout462.xml"/><Relationship Id="rId9" Type="http://schemas.openxmlformats.org/officeDocument/2006/relationships/slideLayout" Target="../slideLayouts/slideLayout467.xml"/><Relationship Id="rId14" Type="http://schemas.openxmlformats.org/officeDocument/2006/relationships/image" Target="../media/image2.pn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78.xml"/><Relationship Id="rId13" Type="http://schemas.openxmlformats.org/officeDocument/2006/relationships/theme" Target="../theme/theme39.xml"/><Relationship Id="rId3" Type="http://schemas.openxmlformats.org/officeDocument/2006/relationships/slideLayout" Target="../slideLayouts/slideLayout473.xml"/><Relationship Id="rId7" Type="http://schemas.openxmlformats.org/officeDocument/2006/relationships/slideLayout" Target="../slideLayouts/slideLayout477.xml"/><Relationship Id="rId12" Type="http://schemas.openxmlformats.org/officeDocument/2006/relationships/slideLayout" Target="../slideLayouts/slideLayout482.xml"/><Relationship Id="rId2" Type="http://schemas.openxmlformats.org/officeDocument/2006/relationships/slideLayout" Target="../slideLayouts/slideLayout472.xml"/><Relationship Id="rId1" Type="http://schemas.openxmlformats.org/officeDocument/2006/relationships/slideLayout" Target="../slideLayouts/slideLayout471.xml"/><Relationship Id="rId6" Type="http://schemas.openxmlformats.org/officeDocument/2006/relationships/slideLayout" Target="../slideLayouts/slideLayout476.xml"/><Relationship Id="rId11" Type="http://schemas.openxmlformats.org/officeDocument/2006/relationships/slideLayout" Target="../slideLayouts/slideLayout481.xml"/><Relationship Id="rId5" Type="http://schemas.openxmlformats.org/officeDocument/2006/relationships/slideLayout" Target="../slideLayouts/slideLayout475.xml"/><Relationship Id="rId15" Type="http://schemas.openxmlformats.org/officeDocument/2006/relationships/image" Target="../media/image4.jpeg"/><Relationship Id="rId10" Type="http://schemas.openxmlformats.org/officeDocument/2006/relationships/slideLayout" Target="../slideLayouts/slideLayout480.xml"/><Relationship Id="rId4" Type="http://schemas.openxmlformats.org/officeDocument/2006/relationships/slideLayout" Target="../slideLayouts/slideLayout474.xml"/><Relationship Id="rId9" Type="http://schemas.openxmlformats.org/officeDocument/2006/relationships/slideLayout" Target="../slideLayouts/slideLayout479.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4.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90.xml"/><Relationship Id="rId13" Type="http://schemas.openxmlformats.org/officeDocument/2006/relationships/theme" Target="../theme/theme40.xml"/><Relationship Id="rId3" Type="http://schemas.openxmlformats.org/officeDocument/2006/relationships/slideLayout" Target="../slideLayouts/slideLayout485.xml"/><Relationship Id="rId7" Type="http://schemas.openxmlformats.org/officeDocument/2006/relationships/slideLayout" Target="../slideLayouts/slideLayout489.xml"/><Relationship Id="rId12" Type="http://schemas.openxmlformats.org/officeDocument/2006/relationships/slideLayout" Target="../slideLayouts/slideLayout494.xml"/><Relationship Id="rId2" Type="http://schemas.openxmlformats.org/officeDocument/2006/relationships/slideLayout" Target="../slideLayouts/slideLayout484.xml"/><Relationship Id="rId1" Type="http://schemas.openxmlformats.org/officeDocument/2006/relationships/slideLayout" Target="../slideLayouts/slideLayout483.xml"/><Relationship Id="rId6" Type="http://schemas.openxmlformats.org/officeDocument/2006/relationships/slideLayout" Target="../slideLayouts/slideLayout488.xml"/><Relationship Id="rId11" Type="http://schemas.openxmlformats.org/officeDocument/2006/relationships/slideLayout" Target="../slideLayouts/slideLayout493.xml"/><Relationship Id="rId5" Type="http://schemas.openxmlformats.org/officeDocument/2006/relationships/slideLayout" Target="../slideLayouts/slideLayout487.xml"/><Relationship Id="rId15" Type="http://schemas.openxmlformats.org/officeDocument/2006/relationships/image" Target="../media/image4.jpeg"/><Relationship Id="rId10" Type="http://schemas.openxmlformats.org/officeDocument/2006/relationships/slideLayout" Target="../slideLayouts/slideLayout492.xml"/><Relationship Id="rId4" Type="http://schemas.openxmlformats.org/officeDocument/2006/relationships/slideLayout" Target="../slideLayouts/slideLayout486.xml"/><Relationship Id="rId9" Type="http://schemas.openxmlformats.org/officeDocument/2006/relationships/slideLayout" Target="../slideLayouts/slideLayout491.xml"/><Relationship Id="rId14" Type="http://schemas.openxmlformats.org/officeDocument/2006/relationships/image" Target="../media/image2.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02.xml"/><Relationship Id="rId13" Type="http://schemas.openxmlformats.org/officeDocument/2006/relationships/theme" Target="../theme/theme41.xml"/><Relationship Id="rId3" Type="http://schemas.openxmlformats.org/officeDocument/2006/relationships/slideLayout" Target="../slideLayouts/slideLayout497.xml"/><Relationship Id="rId7" Type="http://schemas.openxmlformats.org/officeDocument/2006/relationships/slideLayout" Target="../slideLayouts/slideLayout501.xml"/><Relationship Id="rId12" Type="http://schemas.openxmlformats.org/officeDocument/2006/relationships/slideLayout" Target="../slideLayouts/slideLayout506.xml"/><Relationship Id="rId2" Type="http://schemas.openxmlformats.org/officeDocument/2006/relationships/slideLayout" Target="../slideLayouts/slideLayout496.xml"/><Relationship Id="rId1" Type="http://schemas.openxmlformats.org/officeDocument/2006/relationships/slideLayout" Target="../slideLayouts/slideLayout495.xml"/><Relationship Id="rId6" Type="http://schemas.openxmlformats.org/officeDocument/2006/relationships/slideLayout" Target="../slideLayouts/slideLayout500.xml"/><Relationship Id="rId11" Type="http://schemas.openxmlformats.org/officeDocument/2006/relationships/slideLayout" Target="../slideLayouts/slideLayout505.xml"/><Relationship Id="rId5" Type="http://schemas.openxmlformats.org/officeDocument/2006/relationships/slideLayout" Target="../slideLayouts/slideLayout499.xml"/><Relationship Id="rId15" Type="http://schemas.openxmlformats.org/officeDocument/2006/relationships/image" Target="../media/image4.jpeg"/><Relationship Id="rId10" Type="http://schemas.openxmlformats.org/officeDocument/2006/relationships/slideLayout" Target="../slideLayouts/slideLayout504.xml"/><Relationship Id="rId4" Type="http://schemas.openxmlformats.org/officeDocument/2006/relationships/slideLayout" Target="../slideLayouts/slideLayout498.xml"/><Relationship Id="rId9" Type="http://schemas.openxmlformats.org/officeDocument/2006/relationships/slideLayout" Target="../slideLayouts/slideLayout503.xml"/><Relationship Id="rId14" Type="http://schemas.openxmlformats.org/officeDocument/2006/relationships/image" Target="../media/image2.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theme" Target="../theme/theme42.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slideLayout" Target="../slideLayouts/slideLayout518.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5" Type="http://schemas.openxmlformats.org/officeDocument/2006/relationships/image" Target="../media/image4.jpeg"/><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image" Target="../media/image2.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26.xml"/><Relationship Id="rId13" Type="http://schemas.openxmlformats.org/officeDocument/2006/relationships/slideLayout" Target="../slideLayouts/slideLayout531.xml"/><Relationship Id="rId3" Type="http://schemas.openxmlformats.org/officeDocument/2006/relationships/slideLayout" Target="../slideLayouts/slideLayout521.xml"/><Relationship Id="rId7" Type="http://schemas.openxmlformats.org/officeDocument/2006/relationships/slideLayout" Target="../slideLayouts/slideLayout525.xml"/><Relationship Id="rId12" Type="http://schemas.openxmlformats.org/officeDocument/2006/relationships/slideLayout" Target="../slideLayouts/slideLayout530.xml"/><Relationship Id="rId2" Type="http://schemas.openxmlformats.org/officeDocument/2006/relationships/slideLayout" Target="../slideLayouts/slideLayout520.xml"/><Relationship Id="rId16" Type="http://schemas.openxmlformats.org/officeDocument/2006/relationships/image" Target="../media/image5.png"/><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5" Type="http://schemas.openxmlformats.org/officeDocument/2006/relationships/slideLayout" Target="../slideLayouts/slideLayout523.xml"/><Relationship Id="rId15" Type="http://schemas.openxmlformats.org/officeDocument/2006/relationships/theme" Target="../theme/theme43.xml"/><Relationship Id="rId10" Type="http://schemas.openxmlformats.org/officeDocument/2006/relationships/slideLayout" Target="../slideLayouts/slideLayout528.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slideLayout" Target="../slideLayouts/slideLayout5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4.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4.jpe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4.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4.jpe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08354" name="Rectangle 2"/>
          <p:cNvSpPr>
            <a:spLocks noChangeArrowheads="1"/>
          </p:cNvSpPr>
          <p:nvPr/>
        </p:nvSpPr>
        <p:spPr bwMode="auto">
          <a:xfrm>
            <a:off x="0" y="0"/>
            <a:ext cx="9144000" cy="6858000"/>
          </a:xfrm>
          <a:prstGeom prst="rect">
            <a:avLst/>
          </a:prstGeom>
          <a:solidFill>
            <a:schemeClr val="bg1">
              <a:alpha val="73000"/>
            </a:schemeClr>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3075" name="Rectangle 3"/>
          <p:cNvSpPr>
            <a:spLocks noGrp="1" noChangeArrowheads="1"/>
          </p:cNvSpPr>
          <p:nvPr>
            <p:ph type="body" idx="1"/>
          </p:nvPr>
        </p:nvSpPr>
        <p:spPr bwMode="auto">
          <a:xfrm>
            <a:off x="685800" y="1268413"/>
            <a:ext cx="77724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8357" name="Rectangle 5"/>
          <p:cNvSpPr>
            <a:spLocks noChangeArrowheads="1"/>
          </p:cNvSpPr>
          <p:nvPr/>
        </p:nvSpPr>
        <p:spPr bwMode="auto">
          <a:xfrm>
            <a:off x="609600" y="228600"/>
            <a:ext cx="8305800" cy="914400"/>
          </a:xfrm>
          <a:prstGeom prst="rect">
            <a:avLst/>
          </a:prstGeom>
          <a:noFill/>
          <a:ln w="9525">
            <a:noFill/>
            <a:miter lim="800000"/>
            <a:headEnd/>
            <a:tailEnd/>
          </a:ln>
          <a:effectLst>
            <a:outerShdw dist="35921" dir="2700000" algn="ctr" rotWithShape="0">
              <a:srgbClr val="DDDDDD"/>
            </a:outerShdw>
          </a:effectLst>
        </p:spPr>
        <p:txBody>
          <a:bodyPr lIns="0" tIns="0" rIns="0" bIns="0" anchor="ctr"/>
          <a:lstStyle/>
          <a:p>
            <a:pPr>
              <a:defRPr/>
            </a:pPr>
            <a:endParaRPr lang="en-US" sz="3200" dirty="0">
              <a:solidFill>
                <a:srgbClr val="005288"/>
              </a:solidFill>
              <a:latin typeface="Arial" pitchFamily="34" charset="0"/>
              <a:ea typeface="ＭＳ Ｐゴシック" pitchFamily="34" charset="-128"/>
            </a:endParaRPr>
          </a:p>
        </p:txBody>
      </p:sp>
      <p:sp>
        <p:nvSpPr>
          <p:cNvPr id="3078" name="Rectangle 6"/>
          <p:cNvSpPr>
            <a:spLocks noGrp="1" noChangeArrowheads="1"/>
          </p:cNvSpPr>
          <p:nvPr>
            <p:ph type="title"/>
          </p:nvPr>
        </p:nvSpPr>
        <p:spPr bwMode="auto">
          <a:xfrm>
            <a:off x="685800" y="252413"/>
            <a:ext cx="7772400" cy="76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508359" name="Rectangle 7"/>
          <p:cNvSpPr>
            <a:spLocks noChangeArrowheads="1"/>
          </p:cNvSpPr>
          <p:nvPr/>
        </p:nvSpPr>
        <p:spPr bwMode="auto">
          <a:xfrm>
            <a:off x="-11113" y="0"/>
            <a:ext cx="561976" cy="6858000"/>
          </a:xfrm>
          <a:prstGeom prst="rect">
            <a:avLst/>
          </a:prstGeom>
          <a:solidFill>
            <a:srgbClr val="005288"/>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1508360" name="Rectangle 8"/>
          <p:cNvSpPr>
            <a:spLocks noChangeArrowheads="1"/>
          </p:cNvSpPr>
          <p:nvPr/>
        </p:nvSpPr>
        <p:spPr bwMode="auto">
          <a:xfrm>
            <a:off x="468313" y="0"/>
            <a:ext cx="77787" cy="6858000"/>
          </a:xfrm>
          <a:prstGeom prst="rect">
            <a:avLst/>
          </a:prstGeom>
          <a:solidFill>
            <a:srgbClr val="8DC63F"/>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1508361" name="Rectangle 9"/>
          <p:cNvSpPr>
            <a:spLocks noChangeArrowheads="1"/>
          </p:cNvSpPr>
          <p:nvPr/>
        </p:nvSpPr>
        <p:spPr bwMode="auto">
          <a:xfrm>
            <a:off x="0" y="898525"/>
            <a:ext cx="9144000" cy="88900"/>
          </a:xfrm>
          <a:prstGeom prst="rect">
            <a:avLst/>
          </a:prstGeom>
          <a:solidFill>
            <a:srgbClr val="6799C8"/>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1508356" name="Rectangle 4"/>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solidFill>
                  <a:srgbClr val="8DC63F"/>
                </a:solidFill>
                <a:latin typeface="Arial" pitchFamily="34" charset="0"/>
                <a:ea typeface="ＭＳ Ｐゴシック" pitchFamily="34" charset="-128"/>
              </a:defRPr>
            </a:lvl1pPr>
          </a:lstStyle>
          <a:p>
            <a:pPr>
              <a:defRPr/>
            </a:pPr>
            <a:fld id="{F646BC98-B9F4-4E28-9B71-D672826DAE3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Lst>
  <p:hf hdr="0" ftr="0" dt="0"/>
  <p:txStyles>
    <p:titleStyle>
      <a:lvl1pPr algn="l" rtl="0" eaLnBrk="0" fontAlgn="base" hangingPunct="0">
        <a:spcBef>
          <a:spcPct val="0"/>
        </a:spcBef>
        <a:spcAft>
          <a:spcPct val="0"/>
        </a:spcAft>
        <a:defRPr sz="3200" b="1">
          <a:solidFill>
            <a:srgbClr val="005288"/>
          </a:solidFill>
          <a:latin typeface="+mj-lt"/>
          <a:ea typeface="ＭＳ Ｐゴシック" pitchFamily="34" charset="-128"/>
          <a:cs typeface="+mj-cs"/>
        </a:defRPr>
      </a:lvl1pPr>
      <a:lvl2pPr algn="l" rtl="0" eaLnBrk="0" fontAlgn="base" hangingPunct="0">
        <a:spcBef>
          <a:spcPct val="0"/>
        </a:spcBef>
        <a:spcAft>
          <a:spcPct val="0"/>
        </a:spcAft>
        <a:defRPr sz="3200" b="1">
          <a:solidFill>
            <a:srgbClr val="005288"/>
          </a:solidFill>
          <a:latin typeface="Arial" charset="0"/>
          <a:ea typeface="ＭＳ Ｐゴシック" pitchFamily="34" charset="-128"/>
        </a:defRPr>
      </a:lvl2pPr>
      <a:lvl3pPr algn="l" rtl="0" eaLnBrk="0" fontAlgn="base" hangingPunct="0">
        <a:spcBef>
          <a:spcPct val="0"/>
        </a:spcBef>
        <a:spcAft>
          <a:spcPct val="0"/>
        </a:spcAft>
        <a:defRPr sz="3200" b="1">
          <a:solidFill>
            <a:srgbClr val="005288"/>
          </a:solidFill>
          <a:latin typeface="Arial" charset="0"/>
          <a:ea typeface="ＭＳ Ｐゴシック" pitchFamily="34" charset="-128"/>
        </a:defRPr>
      </a:lvl3pPr>
      <a:lvl4pPr algn="l" rtl="0" eaLnBrk="0" fontAlgn="base" hangingPunct="0">
        <a:spcBef>
          <a:spcPct val="0"/>
        </a:spcBef>
        <a:spcAft>
          <a:spcPct val="0"/>
        </a:spcAft>
        <a:defRPr sz="3200" b="1">
          <a:solidFill>
            <a:srgbClr val="005288"/>
          </a:solidFill>
          <a:latin typeface="Arial" charset="0"/>
          <a:ea typeface="ＭＳ Ｐゴシック" pitchFamily="34" charset="-128"/>
        </a:defRPr>
      </a:lvl4pPr>
      <a:lvl5pPr algn="l" rtl="0" eaLnBrk="0" fontAlgn="base" hangingPunct="0">
        <a:spcBef>
          <a:spcPct val="0"/>
        </a:spcBef>
        <a:spcAft>
          <a:spcPct val="0"/>
        </a:spcAft>
        <a:defRPr sz="3200" b="1">
          <a:solidFill>
            <a:srgbClr val="005288"/>
          </a:solidFill>
          <a:latin typeface="Arial" charset="0"/>
          <a:ea typeface="ＭＳ Ｐゴシック" pitchFamily="34" charset="-128"/>
        </a:defRPr>
      </a:lvl5pPr>
      <a:lvl6pPr marL="457200" algn="l" rtl="0" fontAlgn="base">
        <a:spcBef>
          <a:spcPct val="0"/>
        </a:spcBef>
        <a:spcAft>
          <a:spcPct val="0"/>
        </a:spcAft>
        <a:defRPr sz="3200" b="1">
          <a:solidFill>
            <a:srgbClr val="005288"/>
          </a:solidFill>
          <a:latin typeface="Arial" charset="0"/>
        </a:defRPr>
      </a:lvl6pPr>
      <a:lvl7pPr marL="914400" algn="l" rtl="0" fontAlgn="base">
        <a:spcBef>
          <a:spcPct val="0"/>
        </a:spcBef>
        <a:spcAft>
          <a:spcPct val="0"/>
        </a:spcAft>
        <a:defRPr sz="3200" b="1">
          <a:solidFill>
            <a:srgbClr val="005288"/>
          </a:solidFill>
          <a:latin typeface="Arial" charset="0"/>
        </a:defRPr>
      </a:lvl7pPr>
      <a:lvl8pPr marL="1371600" algn="l" rtl="0" fontAlgn="base">
        <a:spcBef>
          <a:spcPct val="0"/>
        </a:spcBef>
        <a:spcAft>
          <a:spcPct val="0"/>
        </a:spcAft>
        <a:defRPr sz="3200" b="1">
          <a:solidFill>
            <a:srgbClr val="005288"/>
          </a:solidFill>
          <a:latin typeface="Arial" charset="0"/>
        </a:defRPr>
      </a:lvl8pPr>
      <a:lvl9pPr marL="1828800" algn="l" rtl="0" fontAlgn="base">
        <a:spcBef>
          <a:spcPct val="0"/>
        </a:spcBef>
        <a:spcAft>
          <a:spcPct val="0"/>
        </a:spcAft>
        <a:defRPr sz="32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rgbClr val="005288"/>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rgbClr val="005288"/>
          </a:solidFill>
          <a:latin typeface="+mn-lt"/>
          <a:ea typeface="ＭＳ Ｐゴシック" pitchFamily="-108" charset="-128"/>
        </a:defRPr>
      </a:lvl2pPr>
      <a:lvl3pPr marL="11430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5pPr>
      <a:lvl6pPr marL="2514600" indent="-228600" algn="l" rtl="0" fontAlgn="base">
        <a:spcBef>
          <a:spcPct val="20000"/>
        </a:spcBef>
        <a:spcAft>
          <a:spcPct val="0"/>
        </a:spcAft>
        <a:buChar char="•"/>
        <a:defRPr>
          <a:solidFill>
            <a:srgbClr val="005288"/>
          </a:solidFill>
          <a:latin typeface="+mn-lt"/>
        </a:defRPr>
      </a:lvl6pPr>
      <a:lvl7pPr marL="2971800" indent="-228600" algn="l" rtl="0" fontAlgn="base">
        <a:spcBef>
          <a:spcPct val="20000"/>
        </a:spcBef>
        <a:spcAft>
          <a:spcPct val="0"/>
        </a:spcAft>
        <a:buChar char="•"/>
        <a:defRPr>
          <a:solidFill>
            <a:srgbClr val="005288"/>
          </a:solidFill>
          <a:latin typeface="+mn-lt"/>
        </a:defRPr>
      </a:lvl7pPr>
      <a:lvl8pPr marL="3429000" indent="-228600" algn="l" rtl="0" fontAlgn="base">
        <a:spcBef>
          <a:spcPct val="20000"/>
        </a:spcBef>
        <a:spcAft>
          <a:spcPct val="0"/>
        </a:spcAft>
        <a:buChar char="•"/>
        <a:defRPr>
          <a:solidFill>
            <a:srgbClr val="005288"/>
          </a:solidFill>
          <a:latin typeface="+mn-lt"/>
        </a:defRPr>
      </a:lvl8pPr>
      <a:lvl9pPr marL="3886200" indent="-228600" algn="l" rtl="0" fontAlgn="base">
        <a:spcBef>
          <a:spcPct val="20000"/>
        </a:spcBef>
        <a:spcAft>
          <a:spcPct val="0"/>
        </a:spcAft>
        <a:buChar char="•"/>
        <a:defRPr>
          <a:solidFill>
            <a:srgbClr val="0052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685800" y="274638"/>
            <a:ext cx="67056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F1CFF8-FF75-41F7-AD5E-18916EFB50B9}" type="slidenum">
              <a:rPr lang="en-US"/>
              <a:pPr/>
              <a:t>‹#›</a:t>
            </a:fld>
            <a:endParaRPr lang="en-US" dirty="0"/>
          </a:p>
        </p:txBody>
      </p:sp>
      <p:pic>
        <p:nvPicPr>
          <p:cNvPr id="3080" name="Picture 8" descr="webcastTemplate_ver2_darktest3"/>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bwMode="auto">
          <a:xfrm>
            <a:off x="685800" y="1371600"/>
            <a:ext cx="77724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6"/>
          <p:cNvSpPr>
            <a:spLocks noGrp="1" noChangeArrowheads="1"/>
          </p:cNvSpPr>
          <p:nvPr>
            <p:ph type="title"/>
          </p:nvPr>
        </p:nvSpPr>
        <p:spPr bwMode="auto">
          <a:xfrm>
            <a:off x="685800" y="152400"/>
            <a:ext cx="7772400" cy="763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33" r:id="rId1"/>
  </p:sldLayoutIdLst>
  <p:hf hdr="0" ftr="0" dt="0"/>
  <p:txStyles>
    <p:titleStyle>
      <a:lvl1pPr algn="l" rtl="0" eaLnBrk="0" fontAlgn="base" hangingPunct="0">
        <a:spcBef>
          <a:spcPct val="0"/>
        </a:spcBef>
        <a:spcAft>
          <a:spcPct val="0"/>
        </a:spcAft>
        <a:defRPr sz="3600" b="1">
          <a:solidFill>
            <a:srgbClr val="005288"/>
          </a:solidFill>
          <a:latin typeface="+mj-lt"/>
          <a:ea typeface="+mj-ea"/>
          <a:cs typeface="+mj-cs"/>
        </a:defRPr>
      </a:lvl1pPr>
      <a:lvl2pPr algn="l" rtl="0" eaLnBrk="0" fontAlgn="base" hangingPunct="0">
        <a:spcBef>
          <a:spcPct val="0"/>
        </a:spcBef>
        <a:spcAft>
          <a:spcPct val="0"/>
        </a:spcAft>
        <a:defRPr sz="3600" b="1">
          <a:solidFill>
            <a:srgbClr val="005288"/>
          </a:solidFill>
          <a:latin typeface="Arial" charset="0"/>
          <a:ea typeface="ＭＳ Ｐゴシック" pitchFamily="34" charset="-128"/>
        </a:defRPr>
      </a:lvl2pPr>
      <a:lvl3pPr algn="l" rtl="0" eaLnBrk="0" fontAlgn="base" hangingPunct="0">
        <a:spcBef>
          <a:spcPct val="0"/>
        </a:spcBef>
        <a:spcAft>
          <a:spcPct val="0"/>
        </a:spcAft>
        <a:defRPr sz="3600" b="1">
          <a:solidFill>
            <a:srgbClr val="005288"/>
          </a:solidFill>
          <a:latin typeface="Arial" charset="0"/>
          <a:ea typeface="ＭＳ Ｐゴシック" pitchFamily="34" charset="-128"/>
        </a:defRPr>
      </a:lvl3pPr>
      <a:lvl4pPr algn="l" rtl="0" eaLnBrk="0" fontAlgn="base" hangingPunct="0">
        <a:spcBef>
          <a:spcPct val="0"/>
        </a:spcBef>
        <a:spcAft>
          <a:spcPct val="0"/>
        </a:spcAft>
        <a:defRPr sz="3600" b="1">
          <a:solidFill>
            <a:srgbClr val="005288"/>
          </a:solidFill>
          <a:latin typeface="Arial" charset="0"/>
          <a:ea typeface="ＭＳ Ｐゴシック" pitchFamily="34" charset="-128"/>
        </a:defRPr>
      </a:lvl4pPr>
      <a:lvl5pPr algn="l" rtl="0" eaLnBrk="0" fontAlgn="base" hangingPunct="0">
        <a:spcBef>
          <a:spcPct val="0"/>
        </a:spcBef>
        <a:spcAft>
          <a:spcPct val="0"/>
        </a:spcAft>
        <a:defRPr sz="3600" b="1">
          <a:solidFill>
            <a:srgbClr val="005288"/>
          </a:solidFill>
          <a:latin typeface="Arial" charset="0"/>
          <a:ea typeface="ＭＳ Ｐゴシック" pitchFamily="34" charset="-128"/>
        </a:defRPr>
      </a:lvl5pPr>
      <a:lvl6pPr marL="457200" algn="l" rtl="0" fontAlgn="base">
        <a:spcBef>
          <a:spcPct val="0"/>
        </a:spcBef>
        <a:spcAft>
          <a:spcPct val="0"/>
        </a:spcAft>
        <a:defRPr sz="3600" b="1">
          <a:solidFill>
            <a:srgbClr val="005288"/>
          </a:solidFill>
          <a:latin typeface="Arial" charset="0"/>
        </a:defRPr>
      </a:lvl6pPr>
      <a:lvl7pPr marL="914400" algn="l" rtl="0" fontAlgn="base">
        <a:spcBef>
          <a:spcPct val="0"/>
        </a:spcBef>
        <a:spcAft>
          <a:spcPct val="0"/>
        </a:spcAft>
        <a:defRPr sz="3600" b="1">
          <a:solidFill>
            <a:srgbClr val="005288"/>
          </a:solidFill>
          <a:latin typeface="Arial" charset="0"/>
        </a:defRPr>
      </a:lvl7pPr>
      <a:lvl8pPr marL="1371600" algn="l" rtl="0" fontAlgn="base">
        <a:spcBef>
          <a:spcPct val="0"/>
        </a:spcBef>
        <a:spcAft>
          <a:spcPct val="0"/>
        </a:spcAft>
        <a:defRPr sz="3600" b="1">
          <a:solidFill>
            <a:srgbClr val="005288"/>
          </a:solidFill>
          <a:latin typeface="Arial" charset="0"/>
        </a:defRPr>
      </a:lvl8pPr>
      <a:lvl9pPr marL="1828800" algn="l" rtl="0" fontAlgn="base">
        <a:spcBef>
          <a:spcPct val="0"/>
        </a:spcBef>
        <a:spcAft>
          <a:spcPct val="0"/>
        </a:spcAft>
        <a:defRPr sz="36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ea typeface="+mn-ea"/>
        </a:defRPr>
      </a:lvl2pPr>
      <a:lvl3pPr marL="1143000"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pic>
        <p:nvPicPr>
          <p:cNvPr id="22"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685800" y="274638"/>
            <a:ext cx="67056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F1CFF8-FF75-41F7-AD5E-18916EFB50B9}" type="slidenum">
              <a:rPr lang="en-US"/>
              <a:pPr/>
              <a:t>‹#›</a:t>
            </a:fld>
            <a:endParaRPr lang="en-US" dirty="0"/>
          </a:p>
        </p:txBody>
      </p:sp>
      <p:pic>
        <p:nvPicPr>
          <p:cNvPr id="3080" name="Picture 8" descr="webcastTemplate_ver2_darktest3"/>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4193" r:id="rId13"/>
    <p:sldLayoutId id="2147484194" r:id="rId14"/>
    <p:sldLayoutId id="2147484195" r:id="rId15"/>
    <p:sldLayoutId id="2147484196" r:id="rId16"/>
    <p:sldLayoutId id="2147484197" r:id="rId17"/>
    <p:sldLayoutId id="2147484198" r:id="rId18"/>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685800" y="274638"/>
            <a:ext cx="67056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F1CFF8-FF75-41F7-AD5E-18916EFB50B9}" type="slidenum">
              <a:rPr lang="en-US"/>
              <a:pPr/>
              <a:t>‹#›</a:t>
            </a:fld>
            <a:endParaRPr lang="en-US" dirty="0"/>
          </a:p>
        </p:txBody>
      </p:sp>
      <p:pic>
        <p:nvPicPr>
          <p:cNvPr id="3080" name="Picture 8" descr="webcastTemplate_ver2_darktest3"/>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pic>
        <p:nvPicPr>
          <p:cNvPr id="22"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685800" y="274638"/>
            <a:ext cx="67056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F1CFF8-FF75-41F7-AD5E-18916EFB50B9}" type="slidenum">
              <a:rPr lang="en-US"/>
              <a:pPr/>
              <a:t>‹#›</a:t>
            </a:fld>
            <a:endParaRPr lang="en-US" dirty="0"/>
          </a:p>
        </p:txBody>
      </p:sp>
      <p:pic>
        <p:nvPicPr>
          <p:cNvPr id="3080" name="Picture 8" descr="webcastTemplate_ver2_darktest3"/>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685800" y="274638"/>
            <a:ext cx="67056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F1CFF8-FF75-41F7-AD5E-18916EFB50B9}" type="slidenum">
              <a:rPr lang="en-US"/>
              <a:pPr/>
              <a:t>‹#›</a:t>
            </a:fld>
            <a:endParaRPr lang="en-US" dirty="0"/>
          </a:p>
        </p:txBody>
      </p:sp>
      <p:pic>
        <p:nvPicPr>
          <p:cNvPr id="3080" name="Picture 8" descr="webcastTemplate_ver2_darktest3"/>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 id="2147484358"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26654" y="0"/>
            <a:ext cx="9144000"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0" y="6611112"/>
            <a:ext cx="9144000" cy="246888"/>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6654" y="0"/>
            <a:ext cx="9170654"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eere_logo_horiz_color.eps"/>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118225" y="266700"/>
            <a:ext cx="2808600" cy="412750"/>
          </a:xfrm>
          <a:prstGeom prst="rect">
            <a:avLst/>
          </a:prstGeom>
        </p:spPr>
      </p:pic>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solidFill>
                  <a:schemeClr val="tx1"/>
                </a:solidFill>
                <a:latin typeface="HelveticaNeueLT Std Med"/>
                <a:cs typeface="HelveticaNeueLT Std Med"/>
              </a:rPr>
              <a:t>    </a:t>
            </a:r>
            <a:r>
              <a:rPr lang="en-US" b="1" i="0" dirty="0" smtClean="0">
                <a:solidFill>
                  <a:schemeClr val="accent5"/>
                </a:solidFill>
                <a:latin typeface="HelveticaNeueLT Std Med"/>
                <a:cs typeface="HelveticaNeueLT Std Med"/>
              </a:rPr>
              <a:t>BUILDING ENERGY CODES </a:t>
            </a:r>
            <a:endParaRPr kumimoji="0" lang="en-US" sz="1000" b="1" i="0" u="none" strike="noStrike" kern="1200" cap="none" spc="0" normalizeH="0" baseline="0" noProof="0" dirty="0">
              <a:ln w="0" cap="flat" cmpd="sng" algn="ctr">
                <a:noFill/>
                <a:prstDash val="solid"/>
                <a:round/>
                <a:headEnd type="none" w="med" len="med"/>
                <a:tailEnd type="none" w="med" len="med"/>
              </a:ln>
              <a:solidFill>
                <a:schemeClr val="accent6"/>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www.energycodes.gov</a:t>
            </a:r>
            <a:endPar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8" name="TextBox 17"/>
          <p:cNvSpPr txBox="1"/>
          <p:nvPr/>
        </p:nvSpPr>
        <p:spPr>
          <a:xfrm>
            <a:off x="8485860" y="6309790"/>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sp>
        <p:nvSpPr>
          <p:cNvPr id="20" name="Rectangle 19"/>
          <p:cNvSpPr/>
          <p:nvPr/>
        </p:nvSpPr>
        <p:spPr>
          <a:xfrm flipH="1">
            <a:off x="0" y="6567679"/>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4" r:id="rId10"/>
    <p:sldLayoutId id="2147484385" r:id="rId11"/>
    <p:sldLayoutId id="2147484386" r:id="rId12"/>
    <p:sldLayoutId id="2147484387" r:id="rId13"/>
    <p:sldLayoutId id="2147484388" r:id="rId14"/>
  </p:sldLayoutIdLst>
  <p:hf hdr="0" ftr="0" dt="0"/>
  <p:txStyles>
    <p:title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pic>
        <p:nvPicPr>
          <p:cNvPr id="22" name="Picture 8" descr="webcastTemplate_ver2_darktest3"/>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685800" y="274638"/>
            <a:ext cx="67056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F1CFF8-FF75-41F7-AD5E-18916EFB50B9}" type="slidenum">
              <a:rPr lang="en-US"/>
              <a:pPr/>
              <a:t>‹#›</a:t>
            </a:fld>
            <a:endParaRPr lang="en-US" dirty="0"/>
          </a:p>
        </p:txBody>
      </p:sp>
      <p:pic>
        <p:nvPicPr>
          <p:cNvPr id="3080" name="Picture 8" descr="webcastTemplate_ver2_darktest3"/>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2" Type="http://schemas.openxmlformats.org/officeDocument/2006/relationships/notesSlide" Target="../notesSlides/notesSlide9.xml"/><Relationship Id="rId16" Type="http://schemas.openxmlformats.org/officeDocument/2006/relationships/diagramColors" Target="../diagrams/colors5.xml"/><Relationship Id="rId20" Type="http://schemas.openxmlformats.org/officeDocument/2006/relationships/diagramQuickStyle" Target="../diagrams/quickStyle6.xml"/><Relationship Id="rId29" Type="http://schemas.openxmlformats.org/officeDocument/2006/relationships/diagramLayout" Target="../diagrams/layout8.xml"/><Relationship Id="rId1" Type="http://schemas.openxmlformats.org/officeDocument/2006/relationships/slideLayout" Target="../slideLayouts/slideLayout520.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diagramLayout" Target="../diagrams/layout7.xml"/><Relationship Id="rId32" Type="http://schemas.microsoft.com/office/2007/relationships/diagramDrawing" Target="../diagrams/drawing8.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diagramData" Target="../diagrams/data7.xml"/><Relationship Id="rId28" Type="http://schemas.openxmlformats.org/officeDocument/2006/relationships/diagramData" Target="../diagrams/data8.xml"/><Relationship Id="rId10" Type="http://schemas.openxmlformats.org/officeDocument/2006/relationships/diagramQuickStyle" Target="../diagrams/quickStyle4.xml"/><Relationship Id="rId19" Type="http://schemas.openxmlformats.org/officeDocument/2006/relationships/diagramLayout" Target="../diagrams/layout6.xml"/><Relationship Id="rId31" Type="http://schemas.openxmlformats.org/officeDocument/2006/relationships/diagramColors" Target="../diagrams/colors8.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 Id="rId30"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22.xml"/><Relationship Id="rId5" Type="http://schemas.openxmlformats.org/officeDocument/2006/relationships/image" Target="../media/image15.wm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0.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26.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20.xml"/><Relationship Id="rId1" Type="http://schemas.openxmlformats.org/officeDocument/2006/relationships/slideLayout" Target="../slideLayouts/slideLayout520.xml"/><Relationship Id="rId6" Type="http://schemas.openxmlformats.org/officeDocument/2006/relationships/image" Target="../media/image17.png"/><Relationship Id="rId5" Type="http://schemas.openxmlformats.org/officeDocument/2006/relationships/slide" Target="slide48.xml"/><Relationship Id="rId4" Type="http://schemas.openxmlformats.org/officeDocument/2006/relationships/slide" Target="slide5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20.xml"/><Relationship Id="rId6" Type="http://schemas.openxmlformats.org/officeDocument/2006/relationships/slide" Target="slide48.xml"/><Relationship Id="rId5" Type="http://schemas.openxmlformats.org/officeDocument/2006/relationships/slide" Target="slide52.xml"/><Relationship Id="rId4" Type="http://schemas.openxmlformats.org/officeDocument/2006/relationships/slide" Target="slide5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20.xml"/><Relationship Id="rId6" Type="http://schemas.openxmlformats.org/officeDocument/2006/relationships/slide" Target="slide48.xml"/><Relationship Id="rId5" Type="http://schemas.openxmlformats.org/officeDocument/2006/relationships/slide" Target="slide52.xml"/><Relationship Id="rId4" Type="http://schemas.openxmlformats.org/officeDocument/2006/relationships/slide" Target="slide5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20.xml"/><Relationship Id="rId6" Type="http://schemas.openxmlformats.org/officeDocument/2006/relationships/slide" Target="slide48.xml"/><Relationship Id="rId5" Type="http://schemas.openxmlformats.org/officeDocument/2006/relationships/slide" Target="slide52.xml"/><Relationship Id="rId4" Type="http://schemas.openxmlformats.org/officeDocument/2006/relationships/slide" Target="slide56.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20.xml"/><Relationship Id="rId6" Type="http://schemas.openxmlformats.org/officeDocument/2006/relationships/slide" Target="slide48.xml"/><Relationship Id="rId5" Type="http://schemas.openxmlformats.org/officeDocument/2006/relationships/slide" Target="slide52.xml"/><Relationship Id="rId4" Type="http://schemas.openxmlformats.org/officeDocument/2006/relationships/slide" Target="slide5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20.xml"/><Relationship Id="rId6" Type="http://schemas.openxmlformats.org/officeDocument/2006/relationships/slide" Target="slide48.xml"/><Relationship Id="rId5" Type="http://schemas.openxmlformats.org/officeDocument/2006/relationships/slide" Target="slide52.xml"/><Relationship Id="rId4" Type="http://schemas.openxmlformats.org/officeDocument/2006/relationships/slide" Target="slide5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20.xml"/><Relationship Id="rId5" Type="http://schemas.openxmlformats.org/officeDocument/2006/relationships/slide" Target="slide48.xml"/><Relationship Id="rId4" Type="http://schemas.openxmlformats.org/officeDocument/2006/relationships/slide" Target="slide56.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5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0.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520.xml"/></Relationships>
</file>

<file path=ppt/slides/_rels/slide3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32.xml"/><Relationship Id="rId1" Type="http://schemas.openxmlformats.org/officeDocument/2006/relationships/slideLayout" Target="../slideLayouts/slideLayout528.xml"/><Relationship Id="rId5" Type="http://schemas.openxmlformats.org/officeDocument/2006/relationships/image" Target="../media/image22.jpeg"/><Relationship Id="rId4" Type="http://schemas.openxmlformats.org/officeDocument/2006/relationships/image" Target="../media/image21.tiff"/></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3.xml"/><Relationship Id="rId1" Type="http://schemas.openxmlformats.org/officeDocument/2006/relationships/slideLayout" Target="../slideLayouts/slideLayout528.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27.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528.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528.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528.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7.xml"/><Relationship Id="rId1" Type="http://schemas.openxmlformats.org/officeDocument/2006/relationships/slideLayout" Target="../slideLayouts/slideLayout528.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5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0.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520.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5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28.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520.xml"/></Relationships>
</file>

<file path=ppt/slides/_rels/slide5.xml.rels><?xml version="1.0" encoding="UTF-8" standalone="yes"?>
<Relationships xmlns="http://schemas.openxmlformats.org/package/2006/relationships"><Relationship Id="rId3" Type="http://schemas.openxmlformats.org/officeDocument/2006/relationships/hyperlink" Target="http://resourcecenter.pnl.gov/cocoon/morf/ResourceCenter/dbimages/full/1697.jpg" TargetMode="External"/><Relationship Id="rId2" Type="http://schemas.openxmlformats.org/officeDocument/2006/relationships/notesSlide" Target="../notesSlides/notesSlide4.xml"/><Relationship Id="rId1" Type="http://schemas.openxmlformats.org/officeDocument/2006/relationships/slideLayout" Target="../slideLayouts/slideLayout532.xml"/><Relationship Id="rId6" Type="http://schemas.openxmlformats.org/officeDocument/2006/relationships/image" Target="../media/image11.jpeg"/><Relationship Id="rId5" Type="http://schemas.openxmlformats.org/officeDocument/2006/relationships/hyperlink" Target="http://resourcecenter.pnl.gov/cocoon/morf/ResourceCenter/graphic/1689&amp;datasource_name=EnergyDS" TargetMode="Externa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5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5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46.xml"/><Relationship Id="rId1" Type="http://schemas.openxmlformats.org/officeDocument/2006/relationships/slideLayout" Target="../slideLayouts/slideLayout520.xml"/><Relationship Id="rId6" Type="http://schemas.openxmlformats.org/officeDocument/2006/relationships/image" Target="../media/image38.png"/><Relationship Id="rId5" Type="http://schemas.openxmlformats.org/officeDocument/2006/relationships/slide" Target="slide48.xml"/><Relationship Id="rId4" Type="http://schemas.openxmlformats.org/officeDocument/2006/relationships/slide" Target="slide5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528.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528.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5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529.xml"/><Relationship Id="rId4" Type="http://schemas.openxmlformats.org/officeDocument/2006/relationships/image" Target="../media/image43.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20.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528.xml"/><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520.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530.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53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20.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0.xml"/><Relationship Id="rId1" Type="http://schemas.openxmlformats.org/officeDocument/2006/relationships/slideLayout" Target="../slideLayouts/slideLayout5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527.xml"/><Relationship Id="rId4" Type="http://schemas.openxmlformats.org/officeDocument/2006/relationships/image" Target="../media/image54.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20.xml"/></Relationships>
</file>

<file path=ppt/slides/_rels/slide7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5.xml"/><Relationship Id="rId1" Type="http://schemas.openxmlformats.org/officeDocument/2006/relationships/slideLayout" Target="../slideLayouts/slideLayout52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2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27.xml"/></Relationships>
</file>

<file path=ppt/slides/_rels/slide8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1.xml"/><Relationship Id="rId1" Type="http://schemas.openxmlformats.org/officeDocument/2006/relationships/slideLayout" Target="../slideLayouts/slideLayout527.xml"/><Relationship Id="rId5" Type="http://schemas.openxmlformats.org/officeDocument/2006/relationships/image" Target="../media/image58.jpeg"/><Relationship Id="rId4" Type="http://schemas.openxmlformats.org/officeDocument/2006/relationships/image" Target="../media/image57.jpeg"/></Relationships>
</file>

<file path=ppt/slides/_rels/slide8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2.xml"/><Relationship Id="rId1" Type="http://schemas.openxmlformats.org/officeDocument/2006/relationships/slideLayout" Target="../slideLayouts/slideLayout528.xml"/></Relationships>
</file>

<file path=ppt/slides/_rels/slide8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73.xml"/><Relationship Id="rId1" Type="http://schemas.openxmlformats.org/officeDocument/2006/relationships/slideLayout" Target="../slideLayouts/slideLayout529.xml"/></Relationships>
</file>

<file path=ppt/slides/_rels/slide89.xml.rels><?xml version="1.0" encoding="UTF-8" standalone="yes"?>
<Relationships xmlns="http://schemas.openxmlformats.org/package/2006/relationships"><Relationship Id="rId3" Type="http://schemas.openxmlformats.org/officeDocument/2006/relationships/hyperlink" Target="http://resourcecenter.pnl.gov/cocoon/morf/ResourceCenter/dbimages/full/847.jpg" TargetMode="External"/><Relationship Id="rId2" Type="http://schemas.openxmlformats.org/officeDocument/2006/relationships/notesSlide" Target="../notesSlides/notesSlide74.xml"/><Relationship Id="rId1" Type="http://schemas.openxmlformats.org/officeDocument/2006/relationships/slideLayout" Target="../slideLayouts/slideLayout529.xml"/><Relationship Id="rId4" Type="http://schemas.openxmlformats.org/officeDocument/2006/relationships/image" Target="../media/image6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0.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5.xml"/><Relationship Id="rId1" Type="http://schemas.openxmlformats.org/officeDocument/2006/relationships/slideLayout" Target="../slideLayouts/slideLayout52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2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9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7.xml"/><Relationship Id="rId1" Type="http://schemas.openxmlformats.org/officeDocument/2006/relationships/slideLayout" Target="../slideLayouts/slideLayout52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20.xml"/></Relationships>
</file>

<file path=ppt/slides/_rels/slide9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9.xml"/><Relationship Id="rId1" Type="http://schemas.openxmlformats.org/officeDocument/2006/relationships/slideLayout" Target="../slideLayouts/slideLayout52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0" y="6686550"/>
            <a:ext cx="1543050" cy="228600"/>
          </a:xfrm>
          <a:prstGeom prst="rect">
            <a:avLst/>
          </a:prstGeom>
          <a:noFill/>
          <a:ln w="9525">
            <a:noFill/>
            <a:miter lim="800000"/>
            <a:headEnd/>
            <a:tailEnd/>
          </a:ln>
          <a:effectLst/>
        </p:spPr>
        <p:txBody>
          <a:bodyPr>
            <a:spAutoFit/>
          </a:bodyPr>
          <a:lstStyle/>
          <a:p>
            <a:pPr>
              <a:spcBef>
                <a:spcPct val="50000"/>
              </a:spcBef>
            </a:pPr>
            <a:r>
              <a:rPr lang="en-US" sz="900" dirty="0" smtClean="0"/>
              <a:t>PNNL-SA-132967</a:t>
            </a:r>
            <a:endParaRPr lang="en-US" sz="900" dirty="0"/>
          </a:p>
        </p:txBody>
      </p:sp>
      <p:sp>
        <p:nvSpPr>
          <p:cNvPr id="7" name="Subtitle 6"/>
          <p:cNvSpPr>
            <a:spLocks noGrp="1"/>
          </p:cNvSpPr>
          <p:nvPr>
            <p:ph type="subTitle" idx="1"/>
          </p:nvPr>
        </p:nvSpPr>
        <p:spPr/>
        <p:txBody>
          <a:bodyPr/>
          <a:lstStyle/>
          <a:p>
            <a:r>
              <a:rPr lang="en-US" dirty="0" smtClean="0"/>
              <a:t>2018 IECC Commercial Scope and Envelope Requirements</a:t>
            </a:r>
            <a:endParaRPr lang="en-US" dirty="0"/>
          </a:p>
        </p:txBody>
      </p:sp>
      <p:sp>
        <p:nvSpPr>
          <p:cNvPr id="6" name="Text Placeholder 5"/>
          <p:cNvSpPr>
            <a:spLocks noGrp="1"/>
          </p:cNvSpPr>
          <p:nvPr>
            <p:ph type="body" sz="quarter" idx="10"/>
          </p:nvPr>
        </p:nvSpPr>
        <p:spPr/>
        <p:txBody>
          <a:bodyPr>
            <a:normAutofit lnSpcReduction="10000"/>
          </a:bodyPr>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en-US" dirty="0"/>
              <a:t>Construction work </a:t>
            </a:r>
            <a:r>
              <a:rPr lang="en-US" altLang="en-US" dirty="0" smtClean="0"/>
              <a:t>for which </a:t>
            </a:r>
            <a:r>
              <a:rPr lang="en-US" altLang="en-US" dirty="0"/>
              <a:t>a permit is</a:t>
            </a:r>
            <a:br>
              <a:rPr lang="en-US" altLang="en-US" dirty="0"/>
            </a:br>
            <a:r>
              <a:rPr lang="en-US" altLang="en-US" dirty="0"/>
              <a:t>required is subject to </a:t>
            </a:r>
            <a:r>
              <a:rPr lang="en-US" altLang="en-US" dirty="0" smtClean="0"/>
              <a:t>inspection by code official, his or her designated agent </a:t>
            </a:r>
            <a:r>
              <a:rPr lang="en-US" altLang="en-US" dirty="0" smtClean="0">
                <a:solidFill>
                  <a:srgbClr val="FF0000"/>
                </a:solidFill>
              </a:rPr>
              <a:t>or an approved agency</a:t>
            </a:r>
          </a:p>
          <a:p>
            <a:pPr>
              <a:defRPr/>
            </a:pPr>
            <a:r>
              <a:rPr lang="en-US" altLang="en-US" dirty="0" smtClean="0"/>
              <a:t>Required inspections include:</a:t>
            </a:r>
          </a:p>
          <a:p>
            <a:pPr lvl="1">
              <a:defRPr/>
            </a:pPr>
            <a:r>
              <a:rPr lang="en-US" altLang="en-US" dirty="0" smtClean="0"/>
              <a:t>Footing and foundation </a:t>
            </a:r>
            <a:r>
              <a:rPr lang="en-US" altLang="en-US" dirty="0" smtClean="0">
                <a:solidFill>
                  <a:srgbClr val="FF0000"/>
                </a:solidFill>
              </a:rPr>
              <a:t>insulation</a:t>
            </a:r>
          </a:p>
          <a:p>
            <a:pPr lvl="1">
              <a:defRPr/>
            </a:pPr>
            <a:r>
              <a:rPr lang="en-US" altLang="en-US" dirty="0" smtClean="0">
                <a:solidFill>
                  <a:srgbClr val="FF0000"/>
                </a:solidFill>
              </a:rPr>
              <a:t>Thermal envelope</a:t>
            </a:r>
          </a:p>
          <a:p>
            <a:pPr lvl="1">
              <a:defRPr/>
            </a:pPr>
            <a:r>
              <a:rPr lang="en-US" altLang="en-US" dirty="0" smtClean="0">
                <a:solidFill>
                  <a:srgbClr val="FF0000"/>
                </a:solidFill>
              </a:rPr>
              <a:t>Plumbing system</a:t>
            </a:r>
          </a:p>
          <a:p>
            <a:pPr lvl="1">
              <a:defRPr/>
            </a:pPr>
            <a:r>
              <a:rPr lang="en-US" altLang="en-US" dirty="0" smtClean="0">
                <a:solidFill>
                  <a:srgbClr val="FF0000"/>
                </a:solidFill>
              </a:rPr>
              <a:t>Mechanical system</a:t>
            </a:r>
          </a:p>
          <a:p>
            <a:pPr lvl="1">
              <a:defRPr/>
            </a:pPr>
            <a:r>
              <a:rPr lang="en-US" altLang="en-US" dirty="0" smtClean="0">
                <a:solidFill>
                  <a:srgbClr val="FF0000"/>
                </a:solidFill>
              </a:rPr>
              <a:t>Electrical system</a:t>
            </a:r>
          </a:p>
          <a:p>
            <a:pPr lvl="1">
              <a:defRPr/>
            </a:pPr>
            <a:r>
              <a:rPr lang="en-US" altLang="en-US" dirty="0" smtClean="0"/>
              <a:t>Final</a:t>
            </a:r>
          </a:p>
          <a:p>
            <a:pPr marL="0" indent="0">
              <a:buFont typeface="Arial" pitchFamily="34" charset="0"/>
              <a:buNone/>
              <a:defRPr/>
            </a:pPr>
            <a:endParaRPr lang="en-US" altLang="en-US" dirty="0"/>
          </a:p>
          <a:p>
            <a:pPr>
              <a:defRPr/>
            </a:pPr>
            <a:endParaRPr lang="en-US" dirty="0"/>
          </a:p>
        </p:txBody>
      </p:sp>
      <p:sp>
        <p:nvSpPr>
          <p:cNvPr id="122883" name="Title 2"/>
          <p:cNvSpPr>
            <a:spLocks noGrp="1"/>
          </p:cNvSpPr>
          <p:nvPr>
            <p:ph type="title"/>
          </p:nvPr>
        </p:nvSpPr>
        <p:spPr/>
        <p:txBody>
          <a:bodyPr/>
          <a:lstStyle/>
          <a:p>
            <a:r>
              <a:rPr lang="en-US" altLang="en-US" sz="2400" b="1" dirty="0" smtClean="0"/>
              <a:t>Inspections</a:t>
            </a:r>
            <a:br>
              <a:rPr lang="en-US" altLang="en-US" sz="2400" b="1" dirty="0" smtClean="0"/>
            </a:br>
            <a:r>
              <a:rPr lang="en-US" altLang="en-US" sz="2000" b="1" i="1" dirty="0" smtClean="0"/>
              <a:t>Section C104</a:t>
            </a:r>
          </a:p>
        </p:txBody>
      </p:sp>
    </p:spTree>
    <p:extLst>
      <p:ext uri="{BB962C8B-B14F-4D97-AF65-F5344CB8AC3E}">
        <p14:creationId xmlns:p14="http://schemas.microsoft.com/office/powerpoint/2010/main" val="17414635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86888" y="0"/>
            <a:ext cx="7339462" cy="938151"/>
          </a:xfrm>
        </p:spPr>
        <p:txBody>
          <a:bodyPr>
            <a:normAutofit/>
          </a:bodyPr>
          <a:lstStyle/>
          <a:p>
            <a:pPr>
              <a:lnSpc>
                <a:spcPct val="80000"/>
              </a:lnSpc>
            </a:pPr>
            <a:r>
              <a:rPr lang="en-US" sz="2400" b="1" dirty="0" smtClean="0">
                <a:ea typeface="ＭＳ Ｐゴシック" pitchFamily="-108" charset="-128"/>
              </a:rPr>
              <a:t>Change of Occupancy or Use</a:t>
            </a:r>
            <a:br>
              <a:rPr lang="en-US" sz="2400" b="1" dirty="0" smtClean="0">
                <a:ea typeface="ＭＳ Ｐゴシック" pitchFamily="-108" charset="-128"/>
              </a:rPr>
            </a:br>
            <a:r>
              <a:rPr lang="en-US" sz="2000" b="1" i="1" dirty="0" smtClean="0">
                <a:solidFill>
                  <a:srgbClr val="FF0000"/>
                </a:solidFill>
                <a:ea typeface="ＭＳ Ｐゴシック" pitchFamily="-108" charset="-128"/>
              </a:rPr>
              <a:t>Section C505.1 - Exceptions</a:t>
            </a:r>
          </a:p>
        </p:txBody>
      </p:sp>
      <p:sp>
        <p:nvSpPr>
          <p:cNvPr id="219139" name="Rectangle 3"/>
          <p:cNvSpPr>
            <a:spLocks noGrp="1" noChangeArrowheads="1"/>
          </p:cNvSpPr>
          <p:nvPr>
            <p:ph type="body" sz="half" idx="3"/>
          </p:nvPr>
        </p:nvSpPr>
        <p:spPr>
          <a:xfrm>
            <a:off x="866899" y="1268413"/>
            <a:ext cx="7591301" cy="4876800"/>
          </a:xfrm>
          <a:noFill/>
        </p:spPr>
        <p:txBody>
          <a:bodyPr>
            <a:normAutofit/>
          </a:bodyPr>
          <a:lstStyle/>
          <a:p>
            <a:pPr>
              <a:spcBef>
                <a:spcPct val="40000"/>
              </a:spcBef>
              <a:buFont typeface="Wingdings" pitchFamily="2" charset="2"/>
              <a:buChar char="ü"/>
            </a:pPr>
            <a:r>
              <a:rPr lang="en-US" dirty="0" smtClean="0">
                <a:solidFill>
                  <a:srgbClr val="FF0000"/>
                </a:solidFill>
                <a:latin typeface="Arial" pitchFamily="34" charset="0"/>
                <a:cs typeface="Arial" pitchFamily="34" charset="0"/>
              </a:rPr>
              <a:t>Exceptions</a:t>
            </a:r>
          </a:p>
          <a:p>
            <a:pPr lvl="1">
              <a:spcBef>
                <a:spcPct val="40000"/>
              </a:spcBef>
              <a:buFont typeface="Wingdings" pitchFamily="2" charset="2"/>
              <a:buChar char="ü"/>
            </a:pPr>
            <a:r>
              <a:rPr lang="en-US" dirty="0" smtClean="0">
                <a:solidFill>
                  <a:srgbClr val="FF0000"/>
                </a:solidFill>
                <a:latin typeface="Arial" pitchFamily="34" charset="0"/>
                <a:cs typeface="Arial" pitchFamily="34" charset="0"/>
              </a:rPr>
              <a:t>Where Section 402.1.5 is used for compliance, proposed UA not to be &gt; 10% of target UA</a:t>
            </a:r>
          </a:p>
          <a:p>
            <a:pPr lvl="1">
              <a:spcBef>
                <a:spcPct val="40000"/>
              </a:spcBef>
              <a:buFont typeface="Wingdings" pitchFamily="2" charset="2"/>
              <a:buChar char="ü"/>
            </a:pPr>
            <a:r>
              <a:rPr lang="en-US" dirty="0" smtClean="0">
                <a:solidFill>
                  <a:srgbClr val="FF0000"/>
                </a:solidFill>
                <a:latin typeface="Arial" pitchFamily="34" charset="0"/>
                <a:cs typeface="Arial" pitchFamily="34" charset="0"/>
              </a:rPr>
              <a:t>Where Section C407 is used for compliance, annual energy cost of proposed design not to be &gt; 110% of that permitted by Section C407.3</a:t>
            </a:r>
            <a:endParaRPr lang="en-U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55045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Codes and standards listed in Chapter 6 are considered part of the requirements of this code to the “prescribed extent of each such reference and as further regulated in Sections C10</a:t>
            </a:r>
            <a:r>
              <a:rPr lang="en-US" dirty="0" smtClean="0">
                <a:solidFill>
                  <a:srgbClr val="FF0000"/>
                </a:solidFill>
              </a:rPr>
              <a:t>7</a:t>
            </a:r>
            <a:r>
              <a:rPr lang="en-US" dirty="0" smtClean="0"/>
              <a:t>.1.1 and C10</a:t>
            </a:r>
            <a:r>
              <a:rPr lang="en-US" dirty="0" smtClean="0">
                <a:solidFill>
                  <a:srgbClr val="FF0000"/>
                </a:solidFill>
              </a:rPr>
              <a:t>7</a:t>
            </a:r>
            <a:r>
              <a:rPr lang="en-US" dirty="0" smtClean="0"/>
              <a:t>.1.2”</a:t>
            </a:r>
          </a:p>
          <a:p>
            <a:r>
              <a:rPr lang="en-US" dirty="0" smtClean="0"/>
              <a:t>Conflicts, C10</a:t>
            </a:r>
            <a:r>
              <a:rPr lang="en-US" dirty="0" smtClean="0">
                <a:solidFill>
                  <a:srgbClr val="FF0000"/>
                </a:solidFill>
              </a:rPr>
              <a:t>7</a:t>
            </a:r>
            <a:r>
              <a:rPr lang="en-US" dirty="0" smtClean="0"/>
              <a:t>.1.1 – where differences occur between this code and the referenced codes and standards, provisions of this code apply</a:t>
            </a:r>
          </a:p>
          <a:p>
            <a:r>
              <a:rPr lang="en-US" dirty="0" smtClean="0"/>
              <a:t>Provisions in reference codes and standards, C10</a:t>
            </a:r>
            <a:r>
              <a:rPr lang="en-US" dirty="0" smtClean="0">
                <a:solidFill>
                  <a:srgbClr val="FF0000"/>
                </a:solidFill>
              </a:rPr>
              <a:t>7</a:t>
            </a:r>
            <a:r>
              <a:rPr lang="en-US" dirty="0" smtClean="0"/>
              <a:t>.1.2 – “where the extent of the reference to a referenced code or standard includes subject matter that is within the scope of this code, the provisions of this code, as applicable, shall take precedence over the provisions in the referenced code or standard”</a:t>
            </a:r>
            <a:endParaRPr lang="en-US" dirty="0"/>
          </a:p>
        </p:txBody>
      </p:sp>
      <p:sp>
        <p:nvSpPr>
          <p:cNvPr id="3" name="Title 2"/>
          <p:cNvSpPr>
            <a:spLocks noGrp="1"/>
          </p:cNvSpPr>
          <p:nvPr>
            <p:ph type="title"/>
          </p:nvPr>
        </p:nvSpPr>
        <p:spPr/>
        <p:txBody>
          <a:bodyPr/>
          <a:lstStyle/>
          <a:p>
            <a:r>
              <a:rPr lang="en-US" sz="2400" b="1" dirty="0" smtClean="0">
                <a:ea typeface="ＭＳ Ｐゴシック" pitchFamily="-108" charset="-128"/>
              </a:rPr>
              <a:t>Referenced Codes and Standards</a:t>
            </a:r>
            <a:r>
              <a:rPr lang="en-US" dirty="0" smtClean="0"/>
              <a:t/>
            </a:r>
            <a:br>
              <a:rPr lang="en-US" dirty="0" smtClean="0"/>
            </a:br>
            <a:r>
              <a:rPr lang="en-US" sz="2000" b="1" i="1" dirty="0" smtClean="0"/>
              <a:t>Section </a:t>
            </a:r>
            <a:r>
              <a:rPr lang="en-US" sz="2000" b="1" i="1" dirty="0" smtClean="0">
                <a:ea typeface="ＭＳ Ｐゴシック" pitchFamily="-108" charset="-128"/>
              </a:rPr>
              <a:t>C10</a:t>
            </a:r>
            <a:r>
              <a:rPr lang="en-US" sz="2000" b="1" i="1" dirty="0" smtClean="0">
                <a:solidFill>
                  <a:srgbClr val="FF0000"/>
                </a:solidFill>
                <a:ea typeface="ＭＳ Ｐゴシック" pitchFamily="-108" charset="-128"/>
              </a:rPr>
              <a:t>7</a:t>
            </a:r>
            <a:r>
              <a:rPr lang="en-US" sz="2000" b="1" i="1" dirty="0" smtClean="0">
                <a:ea typeface="ＭＳ Ｐゴシック" pitchFamily="-108" charset="-128"/>
              </a:rPr>
              <a:t>.1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0675"/>
            <a:ext cx="8057408" cy="4876800"/>
          </a:xfrm>
        </p:spPr>
        <p:txBody>
          <a:bodyPr/>
          <a:lstStyle/>
          <a:p>
            <a:pPr marL="0" indent="0">
              <a:buNone/>
            </a:pPr>
            <a:r>
              <a:rPr lang="en-US" dirty="0" smtClean="0"/>
              <a:t>Buildings or portions of buildings that are separated from remainder of building by building thermal envelope assemblies complying with C402 </a:t>
            </a:r>
            <a:r>
              <a:rPr lang="en-US" b="1" dirty="0" smtClean="0"/>
              <a:t>are exemp</a:t>
            </a:r>
            <a:r>
              <a:rPr lang="en-US" dirty="0" smtClean="0"/>
              <a:t>t from the Envelope provisions if:</a:t>
            </a:r>
          </a:p>
          <a:p>
            <a:pPr lvl="1"/>
            <a:r>
              <a:rPr lang="en-US" dirty="0" smtClean="0"/>
              <a:t>Peak design rate of energy &lt; 3.4 Btu/h/ft</a:t>
            </a:r>
            <a:r>
              <a:rPr lang="en-US" baseline="30000" dirty="0" smtClean="0"/>
              <a:t>2 </a:t>
            </a:r>
            <a:r>
              <a:rPr lang="en-US" dirty="0" smtClean="0"/>
              <a:t>or</a:t>
            </a:r>
            <a:r>
              <a:rPr lang="en-US" b="1" dirty="0" smtClean="0"/>
              <a:t> </a:t>
            </a:r>
            <a:r>
              <a:rPr lang="en-US" dirty="0" smtClean="0"/>
              <a:t>1.0 watt/ft</a:t>
            </a:r>
            <a:r>
              <a:rPr lang="en-US" baseline="30000" dirty="0" smtClean="0"/>
              <a:t>2 </a:t>
            </a:r>
            <a:r>
              <a:rPr lang="en-US" dirty="0" smtClean="0"/>
              <a:t>of floor area for space conditioning purposes, </a:t>
            </a:r>
            <a:r>
              <a:rPr lang="en-US" b="1" dirty="0" smtClean="0"/>
              <a:t>OR</a:t>
            </a:r>
          </a:p>
          <a:p>
            <a:pPr lvl="1"/>
            <a:r>
              <a:rPr lang="en-US" dirty="0"/>
              <a:t>T</a:t>
            </a:r>
            <a:r>
              <a:rPr lang="en-US" dirty="0" smtClean="0"/>
              <a:t>hose portions or building that do not contain conditioned space, </a:t>
            </a:r>
            <a:r>
              <a:rPr lang="en-US" b="1" dirty="0" smtClean="0"/>
              <a:t>OR</a:t>
            </a:r>
          </a:p>
          <a:p>
            <a:pPr lvl="1"/>
            <a:r>
              <a:rPr lang="en-US" dirty="0" smtClean="0"/>
              <a:t>Greenhouses</a:t>
            </a:r>
          </a:p>
          <a:p>
            <a:pPr lvl="1"/>
            <a:endParaRPr lang="en-US" b="1" dirty="0"/>
          </a:p>
        </p:txBody>
      </p:sp>
      <p:sp>
        <p:nvSpPr>
          <p:cNvPr id="3" name="Title 2"/>
          <p:cNvSpPr>
            <a:spLocks noGrp="1"/>
          </p:cNvSpPr>
          <p:nvPr>
            <p:ph type="title"/>
          </p:nvPr>
        </p:nvSpPr>
        <p:spPr/>
        <p:txBody>
          <a:bodyPr>
            <a:normAutofit/>
          </a:bodyPr>
          <a:lstStyle/>
          <a:p>
            <a:r>
              <a:rPr lang="en-US" sz="2400" b="1" dirty="0" smtClean="0"/>
              <a:t>Low-energy Buildings</a:t>
            </a:r>
            <a:br>
              <a:rPr lang="en-US" sz="2400" b="1" dirty="0" smtClean="0"/>
            </a:br>
            <a:r>
              <a:rPr lang="en-US" sz="2000" b="1" i="1" dirty="0" smtClean="0"/>
              <a:t>Section C402.1.1</a:t>
            </a:r>
            <a:endParaRPr lang="en-US" sz="2000" b="1" i="1" dirty="0"/>
          </a:p>
        </p:txBody>
      </p:sp>
    </p:spTree>
    <p:extLst>
      <p:ext uri="{BB962C8B-B14F-4D97-AF65-F5344CB8AC3E}">
        <p14:creationId xmlns:p14="http://schemas.microsoft.com/office/powerpoint/2010/main" val="146631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Buildings that comply with the following are exempt from the building thermal envelope provisions:</a:t>
            </a:r>
          </a:p>
          <a:p>
            <a:r>
              <a:rPr lang="en-US" dirty="0" smtClean="0"/>
              <a:t>Separate building with floor area &lt; 500 ft</a:t>
            </a:r>
            <a:r>
              <a:rPr lang="en-US" baseline="30000" dirty="0" smtClean="0"/>
              <a:t>2 </a:t>
            </a:r>
            <a:r>
              <a:rPr lang="en-US" dirty="0" smtClean="0"/>
              <a:t>(50 m</a:t>
            </a:r>
            <a:r>
              <a:rPr lang="en-US" baseline="30000" dirty="0" smtClean="0"/>
              <a:t>2</a:t>
            </a:r>
            <a:r>
              <a:rPr lang="en-US" dirty="0" smtClean="0"/>
              <a:t>)</a:t>
            </a:r>
            <a:endParaRPr lang="en-US" baseline="30000" dirty="0" smtClean="0"/>
          </a:p>
          <a:p>
            <a:r>
              <a:rPr lang="en-US" dirty="0"/>
              <a:t>I</a:t>
            </a:r>
            <a:r>
              <a:rPr lang="en-US" dirty="0" smtClean="0"/>
              <a:t>ntended to house electronic equipment with installed equipment power totaling &gt; 7 watts/ft</a:t>
            </a:r>
            <a:r>
              <a:rPr lang="en-US" baseline="30000" dirty="0" smtClean="0"/>
              <a:t>2</a:t>
            </a:r>
            <a:r>
              <a:rPr lang="en-US" dirty="0" smtClean="0"/>
              <a:t>  (75W/m</a:t>
            </a:r>
            <a:r>
              <a:rPr lang="en-US" baseline="30000" dirty="0" smtClean="0"/>
              <a:t>2</a:t>
            </a:r>
            <a:r>
              <a:rPr lang="en-US" dirty="0" smtClean="0"/>
              <a:t>)</a:t>
            </a:r>
          </a:p>
          <a:p>
            <a:r>
              <a:rPr lang="en-US" dirty="0" smtClean="0"/>
              <a:t>Heating system capacity &lt; 17,000 Btu/hr (5 kW) and a heating thermostat set point that is restricted to &lt; 50ºF</a:t>
            </a:r>
          </a:p>
          <a:p>
            <a:r>
              <a:rPr lang="en-US" dirty="0" smtClean="0"/>
              <a:t>Average wall and roof U-factor &lt; 0.200 in </a:t>
            </a:r>
            <a:r>
              <a:rPr lang="en-US" dirty="0" smtClean="0">
                <a:solidFill>
                  <a:srgbClr val="92D050"/>
                </a:solidFill>
              </a:rPr>
              <a:t>Climate Zones 1-5</a:t>
            </a:r>
            <a:r>
              <a:rPr lang="en-US" dirty="0" smtClean="0"/>
              <a:t> and &lt; 0.120 in Climate Zones 6-8</a:t>
            </a:r>
          </a:p>
          <a:p>
            <a:r>
              <a:rPr lang="en-US" dirty="0" smtClean="0"/>
              <a:t>Comply with the roof solar reflectance and thermal emittance provisions for </a:t>
            </a:r>
            <a:r>
              <a:rPr lang="en-US" dirty="0" smtClean="0">
                <a:solidFill>
                  <a:srgbClr val="92D050"/>
                </a:solidFill>
              </a:rPr>
              <a:t>Climate Zone 1</a:t>
            </a:r>
            <a:endParaRPr lang="en-US" dirty="0">
              <a:solidFill>
                <a:srgbClr val="92D050"/>
              </a:solidFill>
            </a:endParaRPr>
          </a:p>
          <a:p>
            <a:endParaRPr lang="en-US" baseline="30000" dirty="0"/>
          </a:p>
        </p:txBody>
      </p:sp>
      <p:sp>
        <p:nvSpPr>
          <p:cNvPr id="3" name="Title 2"/>
          <p:cNvSpPr>
            <a:spLocks noGrp="1"/>
          </p:cNvSpPr>
          <p:nvPr>
            <p:ph type="title"/>
          </p:nvPr>
        </p:nvSpPr>
        <p:spPr/>
        <p:txBody>
          <a:bodyPr>
            <a:normAutofit/>
          </a:bodyPr>
          <a:lstStyle/>
          <a:p>
            <a:r>
              <a:rPr lang="en-US" sz="2400" b="1" dirty="0" smtClean="0"/>
              <a:t>Equipment Buildings</a:t>
            </a:r>
            <a:br>
              <a:rPr lang="en-US" sz="2400" b="1" dirty="0" smtClean="0"/>
            </a:br>
            <a:r>
              <a:rPr lang="en-US" sz="2000" b="1" i="1" dirty="0" smtClean="0"/>
              <a:t>Section C402.1.2</a:t>
            </a:r>
            <a:endParaRPr lang="en-US" sz="2000" b="1" i="1" dirty="0"/>
          </a:p>
        </p:txBody>
      </p:sp>
    </p:spTree>
    <p:extLst>
      <p:ext uri="{BB962C8B-B14F-4D97-AF65-F5344CB8AC3E}">
        <p14:creationId xmlns:p14="http://schemas.microsoft.com/office/powerpoint/2010/main" val="146179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smtClean="0">
                <a:ea typeface="ＭＳ Ｐゴシック" pitchFamily="-108" charset="-128"/>
              </a:rPr>
              <a:t>Commercial Compliance Options</a:t>
            </a:r>
          </a:p>
        </p:txBody>
      </p:sp>
      <p:grpSp>
        <p:nvGrpSpPr>
          <p:cNvPr id="2" name="Group 53"/>
          <p:cNvGrpSpPr/>
          <p:nvPr/>
        </p:nvGrpSpPr>
        <p:grpSpPr>
          <a:xfrm>
            <a:off x="2693663" y="1209319"/>
            <a:ext cx="3370525" cy="3602826"/>
            <a:chOff x="2693663" y="1209319"/>
            <a:chExt cx="3370525" cy="3633202"/>
          </a:xfrm>
        </p:grpSpPr>
        <p:sp>
          <p:nvSpPr>
            <p:cNvPr id="8" name="TextBox 7"/>
            <p:cNvSpPr txBox="1"/>
            <p:nvPr/>
          </p:nvSpPr>
          <p:spPr>
            <a:xfrm>
              <a:off x="2693663" y="1209319"/>
              <a:ext cx="403761" cy="427512"/>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2</a:t>
              </a:r>
            </a:p>
          </p:txBody>
        </p:sp>
        <p:sp>
          <p:nvSpPr>
            <p:cNvPr id="9" name="TextBox 8"/>
            <p:cNvSpPr txBox="1"/>
            <p:nvPr/>
          </p:nvSpPr>
          <p:spPr>
            <a:xfrm>
              <a:off x="3311177" y="1268696"/>
              <a:ext cx="1723948" cy="393861"/>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C402 - Envelope</a:t>
              </a:r>
            </a:p>
          </p:txBody>
        </p:sp>
        <p:sp>
          <p:nvSpPr>
            <p:cNvPr id="10" name="TextBox 9"/>
            <p:cNvSpPr txBox="1"/>
            <p:nvPr/>
          </p:nvSpPr>
          <p:spPr>
            <a:xfrm>
              <a:off x="3321077" y="1622971"/>
              <a:ext cx="1856552" cy="393861"/>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C403 - Mechanical</a:t>
              </a:r>
            </a:p>
          </p:txBody>
        </p:sp>
        <p:sp>
          <p:nvSpPr>
            <p:cNvPr id="11" name="TextBox 10"/>
            <p:cNvSpPr txBox="1"/>
            <p:nvPr/>
          </p:nvSpPr>
          <p:spPr>
            <a:xfrm>
              <a:off x="3319102" y="1953496"/>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C404 - SWH</a:t>
              </a:r>
            </a:p>
          </p:txBody>
        </p:sp>
        <p:sp>
          <p:nvSpPr>
            <p:cNvPr id="12" name="TextBox 11"/>
            <p:cNvSpPr txBox="1"/>
            <p:nvPr/>
          </p:nvSpPr>
          <p:spPr>
            <a:xfrm>
              <a:off x="3317127" y="2307771"/>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C405 - Lighting</a:t>
              </a:r>
            </a:p>
          </p:txBody>
        </p:sp>
        <p:sp>
          <p:nvSpPr>
            <p:cNvPr id="13" name="TextBox 12"/>
            <p:cNvSpPr txBox="1"/>
            <p:nvPr/>
          </p:nvSpPr>
          <p:spPr>
            <a:xfrm>
              <a:off x="3315152" y="2615866"/>
              <a:ext cx="1644771" cy="393861"/>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AND</a:t>
              </a:r>
            </a:p>
          </p:txBody>
        </p:sp>
        <p:sp>
          <p:nvSpPr>
            <p:cNvPr id="14" name="TextBox 13"/>
            <p:cNvSpPr txBox="1"/>
            <p:nvPr/>
          </p:nvSpPr>
          <p:spPr>
            <a:xfrm>
              <a:off x="3327026" y="2863918"/>
              <a:ext cx="2737162" cy="389934"/>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Pick</a:t>
              </a:r>
              <a:r>
                <a:rPr kumimoji="0" lang="en-US" sz="1600" b="1" i="0" u="none" strike="noStrike" kern="1200" cap="none" spc="0" normalizeH="0" noProof="0" dirty="0" smtClean="0">
                  <a:ln>
                    <a:noFill/>
                  </a:ln>
                  <a:effectLst/>
                  <a:uLnTx/>
                  <a:uFillTx/>
                  <a:latin typeface="Arial Narrow"/>
                  <a:ea typeface="+mn-ea"/>
                  <a:cs typeface="Arial Narrow"/>
                </a:rPr>
                <a:t> At Least One  C406:</a:t>
              </a:r>
              <a:endParaRPr kumimoji="0" lang="en-US" sz="1600" b="1" i="0" u="none" strike="noStrike" kern="1200" cap="none" spc="0" normalizeH="0" baseline="0" noProof="0" dirty="0" smtClean="0">
                <a:ln>
                  <a:noFill/>
                </a:ln>
                <a:effectLst/>
                <a:uLnTx/>
                <a:uFillTx/>
                <a:latin typeface="Arial Narrow"/>
                <a:ea typeface="+mn-ea"/>
                <a:cs typeface="Arial Narrow"/>
              </a:endParaRPr>
            </a:p>
          </p:txBody>
        </p:sp>
        <p:graphicFrame>
          <p:nvGraphicFramePr>
            <p:cNvPr id="21" name="Diagram 20"/>
            <p:cNvGraphicFramePr/>
            <p:nvPr/>
          </p:nvGraphicFramePr>
          <p:xfrm>
            <a:off x="3528902" y="3398296"/>
            <a:ext cx="2337490" cy="393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p:cNvGraphicFramePr/>
            <p:nvPr>
              <p:extLst/>
            </p:nvPr>
          </p:nvGraphicFramePr>
          <p:xfrm>
            <a:off x="3524952" y="3923478"/>
            <a:ext cx="2337490" cy="3938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3" name="Diagram 22"/>
            <p:cNvGraphicFramePr/>
            <p:nvPr>
              <p:extLst/>
            </p:nvPr>
          </p:nvGraphicFramePr>
          <p:xfrm>
            <a:off x="3504510" y="4448660"/>
            <a:ext cx="2337490" cy="3938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3" name="Oval 42"/>
            <p:cNvSpPr/>
            <p:nvPr/>
          </p:nvSpPr>
          <p:spPr>
            <a:xfrm>
              <a:off x="3188531" y="132408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198431" y="1702106"/>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3198431" y="207023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198431" y="242648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3198431" y="2984602"/>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51"/>
          <p:cNvGrpSpPr/>
          <p:nvPr/>
        </p:nvGrpSpPr>
        <p:grpSpPr>
          <a:xfrm>
            <a:off x="142513" y="1199419"/>
            <a:ext cx="1852547" cy="439387"/>
            <a:chOff x="463138" y="1199419"/>
            <a:chExt cx="1852547" cy="439387"/>
          </a:xfrm>
        </p:grpSpPr>
        <p:sp>
          <p:nvSpPr>
            <p:cNvPr id="5" name="TextBox 4"/>
            <p:cNvSpPr txBox="1"/>
            <p:nvPr/>
          </p:nvSpPr>
          <p:spPr>
            <a:xfrm>
              <a:off x="463138" y="1199419"/>
              <a:ext cx="403761" cy="427512"/>
            </a:xfrm>
            <a:prstGeom prst="rect">
              <a:avLst/>
            </a:prstGeom>
          </p:spPr>
          <p:style>
            <a:lnRef idx="3">
              <a:schemeClr val="lt1"/>
            </a:lnRef>
            <a:fillRef idx="1">
              <a:schemeClr val="accent6"/>
            </a:fillRef>
            <a:effectRef idx="1">
              <a:schemeClr val="accent6"/>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1</a:t>
              </a:r>
            </a:p>
          </p:txBody>
        </p:sp>
        <p:sp>
          <p:nvSpPr>
            <p:cNvPr id="7" name="TextBox 6"/>
            <p:cNvSpPr txBox="1"/>
            <p:nvPr/>
          </p:nvSpPr>
          <p:spPr>
            <a:xfrm>
              <a:off x="1104402" y="1270671"/>
              <a:ext cx="1211283" cy="36813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ASHRAE 90.1-2016</a:t>
              </a:r>
            </a:p>
          </p:txBody>
        </p:sp>
        <p:sp>
          <p:nvSpPr>
            <p:cNvPr id="48" name="Oval 47"/>
            <p:cNvSpPr/>
            <p:nvPr/>
          </p:nvSpPr>
          <p:spPr>
            <a:xfrm>
              <a:off x="977741" y="1369602"/>
              <a:ext cx="142504" cy="154379"/>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4"/>
          <p:cNvGrpSpPr/>
          <p:nvPr/>
        </p:nvGrpSpPr>
        <p:grpSpPr>
          <a:xfrm>
            <a:off x="6064188" y="1219219"/>
            <a:ext cx="2901687" cy="4599652"/>
            <a:chOff x="6064188" y="1219219"/>
            <a:chExt cx="2901687" cy="4599652"/>
          </a:xfrm>
        </p:grpSpPr>
        <p:sp>
          <p:nvSpPr>
            <p:cNvPr id="26" name="TextBox 25"/>
            <p:cNvSpPr txBox="1"/>
            <p:nvPr/>
          </p:nvSpPr>
          <p:spPr>
            <a:xfrm>
              <a:off x="6064188" y="1219219"/>
              <a:ext cx="403761" cy="427512"/>
            </a:xfrm>
            <a:prstGeom prst="rect">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3</a:t>
              </a:r>
            </a:p>
          </p:txBody>
        </p:sp>
        <p:sp>
          <p:nvSpPr>
            <p:cNvPr id="27" name="TextBox 26"/>
            <p:cNvSpPr txBox="1"/>
            <p:nvPr/>
          </p:nvSpPr>
          <p:spPr>
            <a:xfrm>
              <a:off x="6693577" y="1266721"/>
              <a:ext cx="2082292"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C407 – Total Building Performance</a:t>
              </a:r>
            </a:p>
          </p:txBody>
        </p:sp>
        <p:sp>
          <p:nvSpPr>
            <p:cNvPr id="28" name="TextBox 27"/>
            <p:cNvSpPr txBox="1"/>
            <p:nvPr/>
          </p:nvSpPr>
          <p:spPr>
            <a:xfrm>
              <a:off x="6691601" y="1870371"/>
              <a:ext cx="2274274"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C402.5 – Air Leakage</a:t>
              </a:r>
            </a:p>
          </p:txBody>
        </p:sp>
        <p:sp>
          <p:nvSpPr>
            <p:cNvPr id="29" name="TextBox 28"/>
            <p:cNvSpPr txBox="1"/>
            <p:nvPr/>
          </p:nvSpPr>
          <p:spPr>
            <a:xfrm>
              <a:off x="6689627" y="2224646"/>
              <a:ext cx="203874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C403.2 – Provisions</a:t>
              </a:r>
              <a:r>
                <a:rPr kumimoji="0" lang="en-US" sz="1800" b="1" i="0" u="none" strike="noStrike" kern="1200" cap="none" spc="0" normalizeH="0" noProof="0" dirty="0" smtClean="0">
                  <a:ln>
                    <a:noFill/>
                  </a:ln>
                  <a:effectLst/>
                  <a:uLnTx/>
                  <a:uFillTx/>
                  <a:latin typeface="Arial Narrow"/>
                  <a:ea typeface="+mn-ea"/>
                  <a:cs typeface="Arial Narrow"/>
                </a:rPr>
                <a:t> applicable to all mechanical systems</a:t>
              </a: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1" i="0" u="none" strike="noStrike" kern="1200" cap="none" spc="0" normalizeH="0" baseline="0" noProof="0" dirty="0" smtClean="0">
                <a:ln>
                  <a:noFill/>
                </a:ln>
                <a:effectLst/>
                <a:uLnTx/>
                <a:uFillTx/>
                <a:latin typeface="Arial Narrow"/>
                <a:ea typeface="+mn-ea"/>
                <a:cs typeface="Arial Narrow"/>
              </a:endParaRPr>
            </a:p>
          </p:txBody>
        </p:sp>
        <p:sp>
          <p:nvSpPr>
            <p:cNvPr id="30" name="TextBox 29"/>
            <p:cNvSpPr txBox="1"/>
            <p:nvPr/>
          </p:nvSpPr>
          <p:spPr>
            <a:xfrm>
              <a:off x="6699527" y="3148960"/>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C404 - SWH</a:t>
              </a:r>
            </a:p>
          </p:txBody>
        </p:sp>
        <p:sp>
          <p:nvSpPr>
            <p:cNvPr id="31" name="TextBox 30"/>
            <p:cNvSpPr txBox="1"/>
            <p:nvPr/>
          </p:nvSpPr>
          <p:spPr>
            <a:xfrm>
              <a:off x="6709427" y="3491360"/>
              <a:ext cx="2007066"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Lighting</a:t>
              </a:r>
              <a:r>
                <a:rPr kumimoji="0" lang="en-US" sz="1800" b="1" i="0" u="none" strike="noStrike" kern="1200" cap="none" spc="0" normalizeH="0" noProof="0" dirty="0" smtClean="0">
                  <a:ln>
                    <a:noFill/>
                  </a:ln>
                  <a:effectLst/>
                  <a:uLnTx/>
                  <a:uFillTx/>
                  <a:latin typeface="Arial Narrow"/>
                  <a:ea typeface="+mn-ea"/>
                  <a:cs typeface="Arial Narrow"/>
                </a:rPr>
                <a:t> Mandatory Sections</a:t>
              </a:r>
              <a:endParaRPr kumimoji="0" lang="en-US" sz="1800" b="1" i="0" u="none" strike="noStrike" kern="1200" cap="none" spc="0" normalizeH="0" baseline="0" noProof="0" dirty="0" smtClean="0">
                <a:ln>
                  <a:noFill/>
                </a:ln>
                <a:effectLst/>
                <a:uLnTx/>
                <a:uFillTx/>
                <a:latin typeface="Arial Narrow"/>
                <a:ea typeface="+mn-ea"/>
                <a:cs typeface="Arial Narrow"/>
              </a:endParaRPr>
            </a:p>
          </p:txBody>
        </p:sp>
        <p:sp>
          <p:nvSpPr>
            <p:cNvPr id="32" name="TextBox 31"/>
            <p:cNvSpPr txBox="1"/>
            <p:nvPr/>
          </p:nvSpPr>
          <p:spPr>
            <a:xfrm>
              <a:off x="7180554" y="4009937"/>
              <a:ext cx="787787" cy="37209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C405.2</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1600" dirty="0" smtClean="0">
                  <a:latin typeface="Arial Narrow"/>
                  <a:ea typeface="+mn-ea"/>
                  <a:cs typeface="Arial Narrow"/>
                </a:rPr>
                <a:t>C405.3</a:t>
              </a: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C405.4</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1600" dirty="0" smtClean="0">
                  <a:latin typeface="Arial Narrow"/>
                  <a:ea typeface="+mn-ea"/>
                  <a:cs typeface="Arial Narrow"/>
                </a:rPr>
                <a:t>C405.6</a:t>
              </a:r>
            </a:p>
          </p:txBody>
        </p:sp>
        <p:sp>
          <p:nvSpPr>
            <p:cNvPr id="37" name="TextBox 36"/>
            <p:cNvSpPr txBox="1"/>
            <p:nvPr/>
          </p:nvSpPr>
          <p:spPr>
            <a:xfrm>
              <a:off x="6707452" y="5425010"/>
              <a:ext cx="2258418"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Building energy cost to be ≤ 85% of standard reference design building</a:t>
              </a:r>
            </a:p>
          </p:txBody>
        </p:sp>
        <p:sp>
          <p:nvSpPr>
            <p:cNvPr id="38" name="Oval 37"/>
            <p:cNvSpPr/>
            <p:nvPr/>
          </p:nvSpPr>
          <p:spPr>
            <a:xfrm>
              <a:off x="6578930" y="1377538"/>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6565080" y="1993063"/>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6574980" y="2347338"/>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6573005" y="3271613"/>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6573000" y="3616019"/>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p:nvSpPr>
          <p:spPr>
            <a:xfrm>
              <a:off x="6582900" y="5537794"/>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p:cNvSpPr/>
          <p:nvPr/>
        </p:nvSpPr>
        <p:spPr>
          <a:xfrm>
            <a:off x="1766958" y="1661049"/>
            <a:ext cx="76495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Narrow"/>
                <a:ea typeface="+mn-ea"/>
                <a:cs typeface="Arial Narrow"/>
              </a:rPr>
              <a:t>OR</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3" name="Rectangle 52"/>
          <p:cNvSpPr/>
          <p:nvPr/>
        </p:nvSpPr>
        <p:spPr>
          <a:xfrm>
            <a:off x="5315608" y="1659074"/>
            <a:ext cx="76495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Narrow"/>
                <a:ea typeface="+mn-ea"/>
                <a:cs typeface="Arial Narrow"/>
              </a:rPr>
              <a:t>OR</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7" name="TextBox 56"/>
          <p:cNvSpPr txBox="1"/>
          <p:nvPr/>
        </p:nvSpPr>
        <p:spPr>
          <a:xfrm>
            <a:off x="2693663" y="882737"/>
            <a:ext cx="3004421" cy="571990"/>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2018 IECC - Prescriptive</a:t>
            </a:r>
          </a:p>
        </p:txBody>
      </p:sp>
      <p:sp>
        <p:nvSpPr>
          <p:cNvPr id="58" name="TextBox 57"/>
          <p:cNvSpPr txBox="1"/>
          <p:nvPr/>
        </p:nvSpPr>
        <p:spPr>
          <a:xfrm>
            <a:off x="6266068" y="880762"/>
            <a:ext cx="2699807" cy="318657"/>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2018 IECC - Performance</a:t>
            </a:r>
          </a:p>
        </p:txBody>
      </p:sp>
      <p:graphicFrame>
        <p:nvGraphicFramePr>
          <p:cNvPr id="55" name="Diagram 54"/>
          <p:cNvGraphicFramePr/>
          <p:nvPr>
            <p:extLst/>
          </p:nvPr>
        </p:nvGraphicFramePr>
        <p:xfrm>
          <a:off x="3524952" y="4952032"/>
          <a:ext cx="2337490" cy="3905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56" name="Diagram 55"/>
          <p:cNvGraphicFramePr/>
          <p:nvPr>
            <p:extLst/>
          </p:nvPr>
        </p:nvGraphicFramePr>
        <p:xfrm>
          <a:off x="3528984" y="5436226"/>
          <a:ext cx="2337490" cy="3905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60" name="Diagram 59"/>
          <p:cNvGraphicFramePr/>
          <p:nvPr>
            <p:extLst/>
          </p:nvPr>
        </p:nvGraphicFramePr>
        <p:xfrm>
          <a:off x="54676" y="6093326"/>
          <a:ext cx="2337490" cy="39056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nvGrpSpPr>
          <p:cNvPr id="52" name="Group 51"/>
          <p:cNvGrpSpPr/>
          <p:nvPr/>
        </p:nvGrpSpPr>
        <p:grpSpPr>
          <a:xfrm>
            <a:off x="2433651" y="6093326"/>
            <a:ext cx="2141717" cy="440069"/>
            <a:chOff x="-1943629" y="-243139"/>
            <a:chExt cx="2141717" cy="440069"/>
          </a:xfrm>
        </p:grpSpPr>
        <p:sp>
          <p:nvSpPr>
            <p:cNvPr id="59" name="Rectangle 58"/>
            <p:cNvSpPr/>
            <p:nvPr/>
          </p:nvSpPr>
          <p:spPr>
            <a:xfrm>
              <a:off x="-1943629" y="-243139"/>
              <a:ext cx="2140559" cy="3938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Rectangle 63"/>
            <p:cNvSpPr/>
            <p:nvPr/>
          </p:nvSpPr>
          <p:spPr>
            <a:xfrm>
              <a:off x="-1942471" y="-196930"/>
              <a:ext cx="2140559" cy="393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solidFill>
                    <a:srgbClr val="FF0000"/>
                  </a:solidFill>
                </a:rPr>
                <a:t>C406.8 – Enhanced Envelope Performance</a:t>
              </a:r>
              <a:endParaRPr lang="en-US" sz="1100" b="1" i="0" kern="1200" baseline="0" dirty="0">
                <a:solidFill>
                  <a:srgbClr val="FF0000"/>
                </a:solidFill>
              </a:endParaRPr>
            </a:p>
          </p:txBody>
        </p:sp>
      </p:grpSp>
      <p:grpSp>
        <p:nvGrpSpPr>
          <p:cNvPr id="65" name="Group 64"/>
          <p:cNvGrpSpPr/>
          <p:nvPr/>
        </p:nvGrpSpPr>
        <p:grpSpPr>
          <a:xfrm>
            <a:off x="4627804" y="6093326"/>
            <a:ext cx="2140559" cy="393860"/>
            <a:chOff x="196930" y="0"/>
            <a:chExt cx="2140559" cy="393860"/>
          </a:xfrm>
        </p:grpSpPr>
        <p:sp>
          <p:nvSpPr>
            <p:cNvPr id="66" name="Rectangle 65"/>
            <p:cNvSpPr/>
            <p:nvPr/>
          </p:nvSpPr>
          <p:spPr>
            <a:xfrm>
              <a:off x="196930" y="0"/>
              <a:ext cx="2140559" cy="3938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Rectangle 66"/>
            <p:cNvSpPr/>
            <p:nvPr/>
          </p:nvSpPr>
          <p:spPr>
            <a:xfrm>
              <a:off x="196930" y="0"/>
              <a:ext cx="2140559" cy="393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solidFill>
                    <a:srgbClr val="FF0000"/>
                  </a:solidFill>
                </a:rPr>
                <a:t>C406.9 – Reduced Air Infiltration</a:t>
              </a:r>
              <a:endParaRPr lang="en-US" sz="1100" b="1" i="0" kern="1200" baseline="0" dirty="0">
                <a:solidFill>
                  <a:srgbClr val="FF0000"/>
                </a:solidFill>
              </a:endParaRPr>
            </a:p>
          </p:txBody>
        </p:sp>
      </p:grpSp>
    </p:spTree>
    <p:extLst>
      <p:ext uri="{BB962C8B-B14F-4D97-AF65-F5344CB8AC3E}">
        <p14:creationId xmlns:p14="http://schemas.microsoft.com/office/powerpoint/2010/main" val="53626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91821" y="1347139"/>
            <a:ext cx="4040188" cy="4381500"/>
          </a:xfrm>
        </p:spPr>
        <p:txBody>
          <a:bodyPr>
            <a:normAutofit fontScale="92500" lnSpcReduction="10000"/>
          </a:bodyPr>
          <a:lstStyle/>
          <a:p>
            <a:r>
              <a:rPr lang="en-US" dirty="0" smtClean="0"/>
              <a:t>One additional efficiency feature must be selected to comply with the IECC</a:t>
            </a:r>
          </a:p>
          <a:p>
            <a:pPr lvl="1"/>
            <a:r>
              <a:rPr lang="en-US" dirty="0"/>
              <a:t>More efficient HVAC performance, OR</a:t>
            </a:r>
          </a:p>
          <a:p>
            <a:pPr lvl="1"/>
            <a:r>
              <a:rPr lang="en-US" dirty="0" smtClean="0"/>
              <a:t>Reduced lighting power density system, OR</a:t>
            </a:r>
          </a:p>
          <a:p>
            <a:pPr lvl="1"/>
            <a:r>
              <a:rPr lang="en-US" dirty="0" smtClean="0"/>
              <a:t>Enhanced lighting controls, OR</a:t>
            </a:r>
          </a:p>
          <a:p>
            <a:pPr lvl="1"/>
            <a:r>
              <a:rPr lang="en-US" dirty="0"/>
              <a:t>On-site supply of renewable energy</a:t>
            </a:r>
          </a:p>
          <a:p>
            <a:pPr lvl="1"/>
            <a:r>
              <a:rPr lang="en-US" dirty="0" smtClean="0"/>
              <a:t>Dedicated outdoor air system, OR</a:t>
            </a:r>
          </a:p>
          <a:p>
            <a:pPr lvl="1"/>
            <a:r>
              <a:rPr lang="en-US" dirty="0" smtClean="0"/>
              <a:t>More efficient SWH</a:t>
            </a:r>
          </a:p>
          <a:p>
            <a:pPr marL="914400" lvl="2" indent="0">
              <a:buNone/>
            </a:pPr>
            <a:endParaRPr lang="en-US" dirty="0"/>
          </a:p>
        </p:txBody>
      </p:sp>
      <p:sp>
        <p:nvSpPr>
          <p:cNvPr id="4" name="Text Placeholder 3"/>
          <p:cNvSpPr>
            <a:spLocks noGrp="1"/>
          </p:cNvSpPr>
          <p:nvPr>
            <p:ph type="body" sz="quarter" idx="3"/>
          </p:nvPr>
        </p:nvSpPr>
        <p:spPr>
          <a:xfrm>
            <a:off x="6934682" y="2626157"/>
            <a:ext cx="2004492" cy="362146"/>
          </a:xfrm>
        </p:spPr>
        <p:txBody>
          <a:bodyPr>
            <a:normAutofit/>
          </a:bodyPr>
          <a:lstStyle/>
          <a:p>
            <a:r>
              <a:rPr lang="en-US" sz="1200" dirty="0">
                <a:latin typeface="Arial" charset="0"/>
                <a:ea typeface="ＭＳ Ｐゴシック" pitchFamily="-108" charset="-128"/>
              </a:rPr>
              <a:t>High Efficiency HVAC</a:t>
            </a:r>
          </a:p>
        </p:txBody>
      </p:sp>
      <p:sp>
        <p:nvSpPr>
          <p:cNvPr id="6" name="Title 5"/>
          <p:cNvSpPr>
            <a:spLocks noGrp="1"/>
          </p:cNvSpPr>
          <p:nvPr>
            <p:ph type="title"/>
          </p:nvPr>
        </p:nvSpPr>
        <p:spPr>
          <a:xfrm>
            <a:off x="157163" y="0"/>
            <a:ext cx="5973181" cy="921004"/>
          </a:xfrm>
        </p:spPr>
        <p:txBody>
          <a:bodyPr>
            <a:normAutofit fontScale="90000"/>
          </a:bodyPr>
          <a:lstStyle/>
          <a:p>
            <a:r>
              <a:rPr lang="en-US" sz="2700" b="1" dirty="0" smtClean="0">
                <a:ea typeface="ＭＳ Ｐゴシック" pitchFamily="-108" charset="-128"/>
              </a:rPr>
              <a:t>Additional Efficiency Package Options</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a:t>
            </a:r>
            <a:r>
              <a:rPr lang="en-US" sz="2200" b="1" i="1" dirty="0" smtClean="0"/>
              <a:t>C406</a:t>
            </a:r>
            <a:endParaRPr lang="en-US" sz="2200" i="1" dirty="0"/>
          </a:p>
        </p:txBody>
      </p:sp>
      <p:pic>
        <p:nvPicPr>
          <p:cNvPr id="18434" name="Picture 2" descr="Photo of a white industrial building with a white roof featuring photovoltaic panels on top. The building stands on a verdant lot of land with a parking lot to the 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321" y="4195740"/>
            <a:ext cx="2344724" cy="1934398"/>
          </a:xfrm>
          <a:prstGeom prst="rect">
            <a:avLst/>
          </a:prstGeom>
          <a:noFill/>
        </p:spPr>
      </p:pic>
      <p:pic>
        <p:nvPicPr>
          <p:cNvPr id="18435" name="Picture 3"/>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6334837" y="1058613"/>
            <a:ext cx="2365515" cy="1574859"/>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4513478" y="2365055"/>
            <a:ext cx="2452290" cy="2002119"/>
          </a:xfrm>
          <a:prstGeom prst="rect">
            <a:avLst/>
          </a:prstGeom>
          <a:ln/>
        </p:spPr>
      </p:pic>
      <p:sp>
        <p:nvSpPr>
          <p:cNvPr id="11" name="Text Placeholder 3"/>
          <p:cNvSpPr txBox="1">
            <a:spLocks/>
          </p:cNvSpPr>
          <p:nvPr/>
        </p:nvSpPr>
        <p:spPr>
          <a:xfrm>
            <a:off x="4431664" y="4373270"/>
            <a:ext cx="2004492" cy="362146"/>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t>More Efficient Lighting System</a:t>
            </a:r>
            <a:endParaRPr kumimoji="0" lang="en-US" sz="1200" b="0" i="0" u="none" strike="noStrike" kern="1200" cap="none" spc="0" normalizeH="0" baseline="0" noProof="0" dirty="0">
              <a:ln>
                <a:noFill/>
              </a:ln>
              <a:solidFill>
                <a:schemeClr val="tx1"/>
              </a:solidFill>
              <a:effectLst/>
              <a:uLnTx/>
              <a:uFillTx/>
              <a:latin typeface="+mn-lt"/>
              <a:ea typeface="+mn-ea"/>
            </a:endParaRPr>
          </a:p>
        </p:txBody>
      </p:sp>
      <p:sp>
        <p:nvSpPr>
          <p:cNvPr id="12" name="Rectangle 11"/>
          <p:cNvSpPr/>
          <p:nvPr/>
        </p:nvSpPr>
        <p:spPr>
          <a:xfrm>
            <a:off x="6559286" y="6163098"/>
            <a:ext cx="1595309" cy="276999"/>
          </a:xfrm>
          <a:prstGeom prst="rect">
            <a:avLst/>
          </a:prstGeom>
        </p:spPr>
        <p:txBody>
          <a:bodyPr wrap="none">
            <a:spAutoFit/>
          </a:bodyPr>
          <a:lstStyle/>
          <a:p>
            <a:pPr lvl="0" defTabSz="457200">
              <a:spcBef>
                <a:spcPct val="20000"/>
              </a:spcBef>
              <a:defRPr/>
            </a:pPr>
            <a:r>
              <a:rPr lang="en-US" sz="1200" dirty="0" smtClean="0"/>
              <a:t>Onsite Renewables</a:t>
            </a:r>
            <a:endParaRPr lang="en-US" sz="1200" dirty="0"/>
          </a:p>
        </p:txBody>
      </p:sp>
    </p:spTree>
    <p:extLst>
      <p:ext uri="{BB962C8B-B14F-4D97-AF65-F5344CB8AC3E}">
        <p14:creationId xmlns:p14="http://schemas.microsoft.com/office/powerpoint/2010/main" val="3513909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1912"/>
            <a:ext cx="8229600" cy="5125563"/>
          </a:xfrm>
        </p:spPr>
        <p:txBody>
          <a:bodyPr>
            <a:normAutofit fontScale="92500" lnSpcReduction="20000"/>
          </a:bodyPr>
          <a:lstStyle/>
          <a:p>
            <a:r>
              <a:rPr lang="en-US" dirty="0" smtClean="0"/>
              <a:t>Efficient HVAC performance per C406.2 </a:t>
            </a:r>
            <a:r>
              <a:rPr lang="en-US" b="1" dirty="0" smtClean="0"/>
              <a:t>OR</a:t>
            </a:r>
          </a:p>
          <a:p>
            <a:pPr lvl="1"/>
            <a:r>
              <a:rPr lang="en-US" dirty="0" smtClean="0"/>
              <a:t>Per Tables C403.2.3(1) thru C403.2.3(7)</a:t>
            </a:r>
          </a:p>
          <a:p>
            <a:pPr lvl="1"/>
            <a:r>
              <a:rPr lang="en-US" dirty="0" smtClean="0"/>
              <a:t>Only used when efficiencies in the above tables are greater than 10% in addition to the requirements in C403</a:t>
            </a:r>
          </a:p>
          <a:p>
            <a:pPr lvl="1"/>
            <a:r>
              <a:rPr lang="en-US" dirty="0" smtClean="0"/>
              <a:t>Where multiple performance requirements are provided, the equipment shall exceed all requirements by 10%</a:t>
            </a:r>
          </a:p>
          <a:p>
            <a:pPr lvl="1"/>
            <a:r>
              <a:rPr lang="en-US" dirty="0" smtClean="0"/>
              <a:t>Variable refrigerant flow systems exceed energy efficiency provisions of 90.1-2013 by 10%</a:t>
            </a:r>
          </a:p>
          <a:p>
            <a:pPr lvl="1"/>
            <a:r>
              <a:rPr lang="en-US" dirty="0" smtClean="0"/>
              <a:t>Equipment not listed in tables above shall be limited to 10% of total building system capacity</a:t>
            </a:r>
          </a:p>
          <a:p>
            <a:r>
              <a:rPr lang="en-US" dirty="0" smtClean="0"/>
              <a:t>Reduced lighting power per C406.3 </a:t>
            </a:r>
            <a:r>
              <a:rPr lang="en-US" b="1" dirty="0" smtClean="0"/>
              <a:t>OR</a:t>
            </a:r>
          </a:p>
          <a:p>
            <a:pPr lvl="1"/>
            <a:r>
              <a:rPr lang="en-US" dirty="0" smtClean="0"/>
              <a:t>Whole building LPD determined using 90% of values in Table C405.4.2(1) x floor area for the building types OR</a:t>
            </a:r>
          </a:p>
          <a:p>
            <a:pPr lvl="1"/>
            <a:r>
              <a:rPr lang="en-US" dirty="0" smtClean="0"/>
              <a:t>Using 90% by the space-by-space method in Section C405.4.2</a:t>
            </a:r>
          </a:p>
          <a:p>
            <a:pPr lvl="1"/>
            <a:r>
              <a:rPr lang="en-US" dirty="0" smtClean="0"/>
              <a:t>Determine total LPD of building using reduced whole building interior lighting power in Table 406.3 x floor area for the building types</a:t>
            </a:r>
          </a:p>
          <a:p>
            <a:endParaRPr lang="en-US" dirty="0"/>
          </a:p>
        </p:txBody>
      </p:sp>
      <p:sp>
        <p:nvSpPr>
          <p:cNvPr id="3" name="Title 2"/>
          <p:cNvSpPr>
            <a:spLocks noGrp="1"/>
          </p:cNvSpPr>
          <p:nvPr>
            <p:ph type="title"/>
          </p:nvPr>
        </p:nvSpPr>
        <p:spPr>
          <a:xfrm>
            <a:off x="157163" y="0"/>
            <a:ext cx="5851751" cy="921004"/>
          </a:xfrm>
        </p:spPr>
        <p:txBody>
          <a:bodyPr>
            <a:normAutofit fontScale="90000"/>
          </a:bodyPr>
          <a:lstStyle/>
          <a:p>
            <a:r>
              <a:rPr lang="en-US" sz="2700" b="1" dirty="0" smtClean="0">
                <a:ea typeface="ＭＳ Ｐゴシック" pitchFamily="-108" charset="-128"/>
              </a:rPr>
              <a:t>Additional Efficiency Package Options</a:t>
            </a:r>
            <a:r>
              <a:rPr lang="en-US" dirty="0" smtClean="0"/>
              <a:t/>
            </a:r>
            <a:br>
              <a:rPr lang="en-US" dirty="0" smtClean="0"/>
            </a:br>
            <a:r>
              <a:rPr lang="en-US" sz="2200" b="1" i="1" dirty="0" smtClean="0"/>
              <a:t>Section C406</a:t>
            </a:r>
            <a:endParaRPr lang="en-US" sz="2200" b="1" i="1" dirty="0"/>
          </a:p>
        </p:txBody>
      </p:sp>
    </p:spTree>
    <p:extLst>
      <p:ext uri="{BB962C8B-B14F-4D97-AF65-F5344CB8AC3E}">
        <p14:creationId xmlns:p14="http://schemas.microsoft.com/office/powerpoint/2010/main" val="372502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3692"/>
            <a:ext cx="8229600" cy="5217459"/>
          </a:xfrm>
        </p:spPr>
        <p:txBody>
          <a:bodyPr>
            <a:normAutofit fontScale="92500" lnSpcReduction="10000"/>
          </a:bodyPr>
          <a:lstStyle/>
          <a:p>
            <a:r>
              <a:rPr lang="en-US" dirty="0" smtClean="0"/>
              <a:t>Enhanced digital lighting controls per C406.4, controls located and operated in accordance with C405.2.2:</a:t>
            </a:r>
          </a:p>
          <a:p>
            <a:pPr lvl="1"/>
            <a:r>
              <a:rPr lang="en-US" dirty="0" smtClean="0"/>
              <a:t>Luminaires capable of continuous dimming</a:t>
            </a:r>
          </a:p>
          <a:p>
            <a:pPr lvl="1"/>
            <a:r>
              <a:rPr lang="en-US" dirty="0" smtClean="0"/>
              <a:t>Luminaires capable of being addressed individually OR a controlled group of </a:t>
            </a:r>
            <a:r>
              <a:rPr lang="en-US" u="sng" dirty="0" smtClean="0"/>
              <a:t>&lt;</a:t>
            </a:r>
            <a:r>
              <a:rPr lang="en-US" dirty="0" smtClean="0"/>
              <a:t> 4 luminaires</a:t>
            </a:r>
          </a:p>
          <a:p>
            <a:pPr lvl="1"/>
            <a:r>
              <a:rPr lang="en-US" u="sng" dirty="0" smtClean="0"/>
              <a:t>&lt;</a:t>
            </a:r>
            <a:r>
              <a:rPr lang="en-US" dirty="0" smtClean="0"/>
              <a:t> 8  luminaires controlled together in a daylight zone</a:t>
            </a:r>
          </a:p>
          <a:p>
            <a:pPr lvl="1"/>
            <a:r>
              <a:rPr lang="en-US" dirty="0" smtClean="0"/>
              <a:t>Fixtures controlled through digital control system that includes the following function:</a:t>
            </a:r>
          </a:p>
          <a:p>
            <a:pPr lvl="2"/>
            <a:r>
              <a:rPr lang="en-US" dirty="0" smtClean="0"/>
              <a:t>Control reconfiguration based on digital addressability</a:t>
            </a:r>
          </a:p>
          <a:p>
            <a:pPr lvl="2"/>
            <a:r>
              <a:rPr lang="en-US" dirty="0" smtClean="0"/>
              <a:t>Load shedding</a:t>
            </a:r>
          </a:p>
          <a:p>
            <a:pPr lvl="2"/>
            <a:r>
              <a:rPr lang="en-US" dirty="0" smtClean="0"/>
              <a:t>Individual user control of overhead general illumination in open offices</a:t>
            </a:r>
          </a:p>
          <a:p>
            <a:pPr lvl="2"/>
            <a:r>
              <a:rPr lang="en-US" dirty="0" smtClean="0"/>
              <a:t>Occupancy sensors capable of being reconfigured through the digital control system</a:t>
            </a:r>
          </a:p>
          <a:p>
            <a:pPr lvl="1"/>
            <a:r>
              <a:rPr lang="en-US" dirty="0" smtClean="0"/>
              <a:t>Construction documents including submittal of Sequence of Operations including specs outlining each function of the fixture requirements above</a:t>
            </a:r>
          </a:p>
          <a:p>
            <a:pPr lvl="1"/>
            <a:r>
              <a:rPr lang="en-US" dirty="0" smtClean="0"/>
              <a:t>Functional testing of controls comply with C408</a:t>
            </a:r>
          </a:p>
          <a:p>
            <a:endParaRPr lang="en-US" dirty="0"/>
          </a:p>
        </p:txBody>
      </p:sp>
      <p:sp>
        <p:nvSpPr>
          <p:cNvPr id="3" name="Title 2"/>
          <p:cNvSpPr>
            <a:spLocks noGrp="1"/>
          </p:cNvSpPr>
          <p:nvPr>
            <p:ph type="title"/>
          </p:nvPr>
        </p:nvSpPr>
        <p:spPr>
          <a:xfrm>
            <a:off x="157163" y="0"/>
            <a:ext cx="5919787" cy="921004"/>
          </a:xfrm>
        </p:spPr>
        <p:txBody>
          <a:bodyPr>
            <a:normAutofit fontScale="90000"/>
          </a:bodyPr>
          <a:lstStyle/>
          <a:p>
            <a:r>
              <a:rPr lang="en-US" sz="2700" b="1" dirty="0">
                <a:ea typeface="ＭＳ Ｐゴシック" pitchFamily="-108" charset="-128"/>
              </a:rPr>
              <a:t>Additional Efficiency Package Options</a:t>
            </a:r>
            <a:r>
              <a:rPr lang="en-US" dirty="0"/>
              <a:t/>
            </a:r>
            <a:br>
              <a:rPr lang="en-US" dirty="0"/>
            </a:br>
            <a:r>
              <a:rPr lang="en-US" sz="2200" b="1" i="1" dirty="0" smtClean="0"/>
              <a:t>Section C406 – Cont’d.</a:t>
            </a:r>
            <a:endParaRPr lang="en-US" sz="2200" b="1" i="1" dirty="0"/>
          </a:p>
        </p:txBody>
      </p:sp>
    </p:spTree>
    <p:extLst>
      <p:ext uri="{BB962C8B-B14F-4D97-AF65-F5344CB8AC3E}">
        <p14:creationId xmlns:p14="http://schemas.microsoft.com/office/powerpoint/2010/main" val="63410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3694"/>
            <a:ext cx="8229600" cy="5373781"/>
          </a:xfrm>
        </p:spPr>
        <p:txBody>
          <a:bodyPr>
            <a:normAutofit/>
          </a:bodyPr>
          <a:lstStyle/>
          <a:p>
            <a:r>
              <a:rPr lang="en-US" dirty="0" smtClean="0"/>
              <a:t>On-site renewable </a:t>
            </a:r>
            <a:r>
              <a:rPr lang="en-US" dirty="0"/>
              <a:t>energy per </a:t>
            </a:r>
            <a:r>
              <a:rPr lang="en-US" dirty="0" smtClean="0"/>
              <a:t>C406.5 </a:t>
            </a:r>
            <a:r>
              <a:rPr lang="en-US" b="1" dirty="0"/>
              <a:t>OR</a:t>
            </a:r>
          </a:p>
          <a:p>
            <a:pPr lvl="1"/>
            <a:r>
              <a:rPr lang="en-US" dirty="0" smtClean="0"/>
              <a:t>Total </a:t>
            </a:r>
            <a:r>
              <a:rPr lang="en-US" dirty="0"/>
              <a:t>minimum ratings to </a:t>
            </a:r>
          </a:p>
          <a:p>
            <a:pPr lvl="2"/>
            <a:r>
              <a:rPr lang="en-US" dirty="0"/>
              <a:t>Provide ≥ 1.75 Btu or ≥ 0.50 watts per ft</a:t>
            </a:r>
            <a:r>
              <a:rPr lang="en-US" baseline="30000" dirty="0"/>
              <a:t>2</a:t>
            </a:r>
            <a:r>
              <a:rPr lang="en-US" dirty="0"/>
              <a:t> of conditioned floor area OR</a:t>
            </a:r>
          </a:p>
          <a:p>
            <a:pPr lvl="2"/>
            <a:r>
              <a:rPr lang="en-US" dirty="0"/>
              <a:t>Provide ≥ 3% of energy used for mechanical and SWH equipment and lighting</a:t>
            </a:r>
          </a:p>
          <a:p>
            <a:r>
              <a:rPr lang="en-US" dirty="0" smtClean="0"/>
              <a:t>Dedicated </a:t>
            </a:r>
            <a:r>
              <a:rPr lang="en-US" dirty="0"/>
              <a:t>outdoor air system per </a:t>
            </a:r>
            <a:r>
              <a:rPr lang="en-US" dirty="0" smtClean="0"/>
              <a:t>C406.6 </a:t>
            </a:r>
            <a:r>
              <a:rPr lang="en-US" b="1" dirty="0" smtClean="0"/>
              <a:t>OR</a:t>
            </a:r>
            <a:endParaRPr lang="en-US" dirty="0"/>
          </a:p>
          <a:p>
            <a:pPr lvl="1"/>
            <a:r>
              <a:rPr lang="en-US" dirty="0" smtClean="0"/>
              <a:t>Be equipped with an independent ventilation system designed to provide </a:t>
            </a:r>
            <a:r>
              <a:rPr lang="en-US" u="sng" dirty="0" smtClean="0"/>
              <a:t>&lt;</a:t>
            </a:r>
            <a:r>
              <a:rPr lang="en-US" dirty="0" smtClean="0"/>
              <a:t>100% outdoor air to each occupied space</a:t>
            </a:r>
          </a:p>
          <a:p>
            <a:pPr lvl="1"/>
            <a:r>
              <a:rPr lang="en-US" dirty="0" smtClean="0"/>
              <a:t>Ventilation system capable of total energy recovery</a:t>
            </a:r>
          </a:p>
          <a:p>
            <a:pPr lvl="1"/>
            <a:r>
              <a:rPr lang="en-US" dirty="0" smtClean="0"/>
              <a:t>HVAC system include supply-air temperature controls that automatically reset the supply-air temp. in response to building loads or outdoor air temperatures</a:t>
            </a:r>
          </a:p>
          <a:p>
            <a:pPr lvl="1"/>
            <a:r>
              <a:rPr lang="en-US" dirty="0" smtClean="0"/>
              <a:t>Controls reset the supply-air temp. at least 25% of the difference between design supply-air temp. and design room-air temp.</a:t>
            </a:r>
          </a:p>
          <a:p>
            <a:endParaRPr lang="en-US" dirty="0"/>
          </a:p>
          <a:p>
            <a:endParaRPr lang="en-US" dirty="0"/>
          </a:p>
        </p:txBody>
      </p:sp>
      <p:sp>
        <p:nvSpPr>
          <p:cNvPr id="3" name="Title 2"/>
          <p:cNvSpPr>
            <a:spLocks noGrp="1"/>
          </p:cNvSpPr>
          <p:nvPr>
            <p:ph type="title"/>
          </p:nvPr>
        </p:nvSpPr>
        <p:spPr>
          <a:xfrm>
            <a:off x="157163" y="0"/>
            <a:ext cx="5862637" cy="921004"/>
          </a:xfrm>
        </p:spPr>
        <p:txBody>
          <a:bodyPr>
            <a:normAutofit fontScale="90000"/>
          </a:bodyPr>
          <a:lstStyle/>
          <a:p>
            <a:r>
              <a:rPr lang="en-US" sz="2700" b="1" dirty="0">
                <a:ea typeface="ＭＳ Ｐゴシック" pitchFamily="-108" charset="-128"/>
              </a:rPr>
              <a:t>Additional Efficiency Package Options</a:t>
            </a:r>
            <a:r>
              <a:rPr lang="en-US" sz="2200" dirty="0"/>
              <a:t/>
            </a:r>
            <a:br>
              <a:rPr lang="en-US" sz="2200" dirty="0"/>
            </a:br>
            <a:r>
              <a:rPr lang="en-US" sz="2200" b="1" i="1" dirty="0" smtClean="0"/>
              <a:t>Section C406 </a:t>
            </a:r>
            <a:r>
              <a:rPr lang="en-US" sz="2200" b="1" i="1" dirty="0"/>
              <a:t>– </a:t>
            </a:r>
            <a:r>
              <a:rPr lang="en-US" sz="2200" b="1" i="1" dirty="0" smtClean="0"/>
              <a:t>Cont’d.</a:t>
            </a:r>
            <a:endParaRPr lang="en-US" sz="2200" b="1" i="1" dirty="0"/>
          </a:p>
        </p:txBody>
      </p:sp>
    </p:spTree>
    <p:extLst>
      <p:ext uri="{BB962C8B-B14F-4D97-AF65-F5344CB8AC3E}">
        <p14:creationId xmlns:p14="http://schemas.microsoft.com/office/powerpoint/2010/main" val="1335009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82"/>
            <a:ext cx="8229600" cy="4876800"/>
          </a:xfrm>
        </p:spPr>
        <p:txBody>
          <a:bodyPr/>
          <a:lstStyle/>
          <a:p>
            <a:r>
              <a:rPr lang="en-US" dirty="0" smtClean="0"/>
              <a:t>Reduced energy use in SWH per C406.7</a:t>
            </a:r>
          </a:p>
          <a:p>
            <a:pPr marL="457200" lvl="1" indent="0">
              <a:buNone/>
            </a:pPr>
            <a:r>
              <a:rPr lang="en-US" dirty="0" smtClean="0"/>
              <a:t>Buildings with the following types allowed to use this compliance method:</a:t>
            </a:r>
          </a:p>
          <a:p>
            <a:pPr lvl="1"/>
            <a:r>
              <a:rPr lang="en-US" dirty="0" smtClean="0"/>
              <a:t>Group R-1:  Boarding houses, hotels, or motels</a:t>
            </a:r>
          </a:p>
          <a:p>
            <a:pPr lvl="1"/>
            <a:r>
              <a:rPr lang="en-US" dirty="0" smtClean="0"/>
              <a:t>Group I-2:  Hospitals, psychiatric hospitals, and nursing homes</a:t>
            </a:r>
          </a:p>
          <a:p>
            <a:pPr lvl="1"/>
            <a:r>
              <a:rPr lang="en-US" dirty="0" smtClean="0"/>
              <a:t>Group A-2:  Restaurants and banquet halls or buildings containing food preparation areas</a:t>
            </a:r>
          </a:p>
          <a:p>
            <a:pPr lvl="1"/>
            <a:r>
              <a:rPr lang="en-US" dirty="0" smtClean="0"/>
              <a:t>Group F:  Laundries</a:t>
            </a:r>
          </a:p>
          <a:p>
            <a:pPr lvl="1"/>
            <a:r>
              <a:rPr lang="en-US" dirty="0" smtClean="0"/>
              <a:t>Group R-2:  Buildings with residential occupancies</a:t>
            </a:r>
          </a:p>
          <a:p>
            <a:pPr lvl="1"/>
            <a:r>
              <a:rPr lang="en-US" dirty="0" smtClean="0"/>
              <a:t>Group A-3:  Health clubs and spas</a:t>
            </a:r>
          </a:p>
          <a:p>
            <a:pPr lvl="1"/>
            <a:r>
              <a:rPr lang="en-US" dirty="0" smtClean="0"/>
              <a:t>Buildings showing a service hot water load of </a:t>
            </a:r>
            <a:r>
              <a:rPr lang="en-US" u="sng" dirty="0" smtClean="0"/>
              <a:t>&gt;</a:t>
            </a:r>
            <a:r>
              <a:rPr lang="en-US" dirty="0" smtClean="0"/>
              <a:t>10% of total building energy loads as shown with an energy analysis per C407</a:t>
            </a:r>
            <a:endParaRPr lang="en-US" dirty="0"/>
          </a:p>
        </p:txBody>
      </p:sp>
      <p:sp>
        <p:nvSpPr>
          <p:cNvPr id="3" name="Title 2"/>
          <p:cNvSpPr>
            <a:spLocks noGrp="1"/>
          </p:cNvSpPr>
          <p:nvPr>
            <p:ph type="title"/>
          </p:nvPr>
        </p:nvSpPr>
        <p:spPr>
          <a:xfrm>
            <a:off x="157163" y="0"/>
            <a:ext cx="5910262" cy="921004"/>
          </a:xfrm>
        </p:spPr>
        <p:txBody>
          <a:bodyPr>
            <a:normAutofit/>
          </a:bodyPr>
          <a:lstStyle/>
          <a:p>
            <a:r>
              <a:rPr lang="en-US" sz="2400" b="1" dirty="0">
                <a:ea typeface="ＭＳ Ｐゴシック" pitchFamily="-108" charset="-128"/>
              </a:rPr>
              <a:t>Additional Efficiency Package Options</a:t>
            </a:r>
            <a:r>
              <a:rPr lang="en-US" sz="2200" dirty="0"/>
              <a:t/>
            </a:r>
            <a:br>
              <a:rPr lang="en-US" sz="2200" dirty="0"/>
            </a:br>
            <a:r>
              <a:rPr lang="en-US" sz="2000" b="1" i="1" dirty="0" smtClean="0"/>
              <a:t>Section C406 </a:t>
            </a:r>
            <a:r>
              <a:rPr lang="en-US" sz="2000" b="1" i="1" dirty="0"/>
              <a:t>– </a:t>
            </a:r>
            <a:r>
              <a:rPr lang="en-US" sz="2000" b="1" i="1" dirty="0" smtClean="0"/>
              <a:t>Cont’d.</a:t>
            </a:r>
            <a:endParaRPr lang="en-US" sz="2000" b="1" i="1" dirty="0"/>
          </a:p>
        </p:txBody>
      </p:sp>
    </p:spTree>
    <p:extLst>
      <p:ext uri="{BB962C8B-B14F-4D97-AF65-F5344CB8AC3E}">
        <p14:creationId xmlns:p14="http://schemas.microsoft.com/office/powerpoint/2010/main" val="79428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p:cNvSpPr>
            <a:spLocks noGrp="1"/>
          </p:cNvSpPr>
          <p:nvPr>
            <p:ph idx="1"/>
          </p:nvPr>
        </p:nvSpPr>
        <p:spPr/>
        <p:txBody>
          <a:bodyPr/>
          <a:lstStyle/>
          <a:p>
            <a:pPr lvl="1"/>
            <a:r>
              <a:rPr lang="en-US" altLang="en-US" dirty="0" smtClean="0"/>
              <a:t>Energy codes and standards set minimum efficiency requirements for new and renovated buildings, assuring reductions in energy use and emissions over the life of the building.  Energy codes are a subset of building codes, which establish baseline requirements and govern building construction.  </a:t>
            </a:r>
          </a:p>
          <a:p>
            <a:pPr lvl="1"/>
            <a:endParaRPr lang="en-US" altLang="en-US" dirty="0"/>
          </a:p>
          <a:p>
            <a:pPr lvl="1"/>
            <a:r>
              <a:rPr lang="en-US" altLang="en-US" dirty="0" smtClean="0"/>
              <a:t>Code buildings are more comfortable and cost-effective to operate, assuring energy, economic and environmental benefits.</a:t>
            </a:r>
          </a:p>
        </p:txBody>
      </p:sp>
      <p:sp>
        <p:nvSpPr>
          <p:cNvPr id="115715" name="Title 2"/>
          <p:cNvSpPr>
            <a:spLocks noGrp="1"/>
          </p:cNvSpPr>
          <p:nvPr>
            <p:ph type="title"/>
          </p:nvPr>
        </p:nvSpPr>
        <p:spPr/>
        <p:txBody>
          <a:bodyPr>
            <a:normAutofit/>
          </a:bodyPr>
          <a:lstStyle/>
          <a:p>
            <a:r>
              <a:rPr lang="en-US" altLang="en-US" sz="2400" b="1" dirty="0" smtClean="0"/>
              <a:t>Why Care </a:t>
            </a:r>
            <a:r>
              <a:rPr lang="en-US" altLang="en-US" sz="2400" b="1" dirty="0"/>
              <a:t>A</a:t>
            </a:r>
            <a:r>
              <a:rPr lang="en-US" altLang="en-US" sz="2400" b="1" dirty="0" smtClean="0"/>
              <a:t>bout IECC?</a:t>
            </a:r>
          </a:p>
        </p:txBody>
      </p:sp>
    </p:spTree>
    <p:extLst>
      <p:ext uri="{BB962C8B-B14F-4D97-AF65-F5344CB8AC3E}">
        <p14:creationId xmlns:p14="http://schemas.microsoft.com/office/powerpoint/2010/main" val="300102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3341"/>
            <a:ext cx="8229600" cy="5284134"/>
          </a:xfrm>
        </p:spPr>
        <p:txBody>
          <a:bodyPr/>
          <a:lstStyle/>
          <a:p>
            <a:r>
              <a:rPr lang="en-US" dirty="0" smtClean="0"/>
              <a:t>Reduced energy use in SWH (cont’d)</a:t>
            </a:r>
          </a:p>
          <a:p>
            <a:pPr marL="57150" indent="0">
              <a:buNone/>
            </a:pPr>
            <a:r>
              <a:rPr lang="en-US" dirty="0" smtClean="0"/>
              <a:t>Load fraction:</a:t>
            </a:r>
          </a:p>
          <a:p>
            <a:pPr marL="457200" lvl="1" indent="0">
              <a:buNone/>
            </a:pPr>
            <a:r>
              <a:rPr lang="en-US" dirty="0" smtClean="0"/>
              <a:t>Building SWH system has </a:t>
            </a:r>
            <a:r>
              <a:rPr lang="en-US" u="sng" dirty="0" smtClean="0"/>
              <a:t>&gt;</a:t>
            </a:r>
            <a:r>
              <a:rPr lang="en-US" dirty="0" smtClean="0"/>
              <a:t>1 of the following sized to provide &gt; 60% of hot water requirements or sized to provide 100% of hot water requirements if building complies with C403.4.7</a:t>
            </a:r>
          </a:p>
          <a:p>
            <a:pPr lvl="1"/>
            <a:r>
              <a:rPr lang="en-US" dirty="0" smtClean="0"/>
              <a:t>Waste heat recovery from service hot water, heat recover chillers, building equipment, process, equipment, or combined heat and power system</a:t>
            </a:r>
          </a:p>
          <a:p>
            <a:pPr lvl="1"/>
            <a:r>
              <a:rPr lang="en-US" dirty="0" smtClean="0"/>
              <a:t>Solar water-heating systems</a:t>
            </a:r>
          </a:p>
          <a:p>
            <a:r>
              <a:rPr lang="en-US" dirty="0" smtClean="0">
                <a:solidFill>
                  <a:srgbClr val="FF0000"/>
                </a:solidFill>
              </a:rPr>
              <a:t>Enhanced </a:t>
            </a:r>
            <a:r>
              <a:rPr lang="en-US" dirty="0">
                <a:solidFill>
                  <a:srgbClr val="FF0000"/>
                </a:solidFill>
              </a:rPr>
              <a:t>Envelope </a:t>
            </a:r>
            <a:r>
              <a:rPr lang="en-US" dirty="0" smtClean="0">
                <a:solidFill>
                  <a:srgbClr val="FF0000"/>
                </a:solidFill>
              </a:rPr>
              <a:t>Performance</a:t>
            </a:r>
          </a:p>
          <a:p>
            <a:pPr lvl="1"/>
            <a:r>
              <a:rPr lang="en-US" dirty="0" smtClean="0">
                <a:solidFill>
                  <a:srgbClr val="FF0000"/>
                </a:solidFill>
              </a:rPr>
              <a:t>Total UA of building thermal envelope as designed to be not less than 15% below total UA of building thermal envelope per Section C402.1.5</a:t>
            </a:r>
          </a:p>
          <a:p>
            <a:endParaRPr lang="en-US" b="1" dirty="0">
              <a:solidFill>
                <a:srgbClr val="FF0000"/>
              </a:solidFill>
            </a:endParaRPr>
          </a:p>
          <a:p>
            <a:pPr marL="457200" lvl="1" indent="0">
              <a:buNone/>
            </a:pPr>
            <a:endParaRPr lang="en-US" dirty="0"/>
          </a:p>
        </p:txBody>
      </p:sp>
      <p:sp>
        <p:nvSpPr>
          <p:cNvPr id="3" name="Title 2"/>
          <p:cNvSpPr>
            <a:spLocks noGrp="1"/>
          </p:cNvSpPr>
          <p:nvPr>
            <p:ph type="title"/>
          </p:nvPr>
        </p:nvSpPr>
        <p:spPr>
          <a:xfrm>
            <a:off x="157163" y="0"/>
            <a:ext cx="6243637" cy="921004"/>
          </a:xfrm>
        </p:spPr>
        <p:txBody>
          <a:bodyPr>
            <a:normAutofit/>
          </a:bodyPr>
          <a:lstStyle/>
          <a:p>
            <a:r>
              <a:rPr lang="en-US" sz="2400" b="1" dirty="0">
                <a:ea typeface="ＭＳ Ｐゴシック" pitchFamily="-108" charset="-128"/>
              </a:rPr>
              <a:t>Additional Efficiency Package Options</a:t>
            </a:r>
            <a:r>
              <a:rPr lang="en-US" sz="2200" dirty="0"/>
              <a:t/>
            </a:r>
            <a:br>
              <a:rPr lang="en-US" sz="2200" dirty="0"/>
            </a:br>
            <a:r>
              <a:rPr lang="en-US" sz="2000" b="1" i="1" dirty="0" smtClean="0"/>
              <a:t>Section C406 </a:t>
            </a:r>
            <a:r>
              <a:rPr lang="en-US" sz="2000" b="1" i="1" dirty="0"/>
              <a:t>– </a:t>
            </a:r>
            <a:r>
              <a:rPr lang="en-US" sz="2000" b="1" i="1" dirty="0" smtClean="0"/>
              <a:t>Cont’d.</a:t>
            </a:r>
            <a:endParaRPr lang="en-US" sz="2000" b="1" i="1" dirty="0"/>
          </a:p>
        </p:txBody>
      </p:sp>
    </p:spTree>
    <p:extLst>
      <p:ext uri="{BB962C8B-B14F-4D97-AF65-F5344CB8AC3E}">
        <p14:creationId xmlns:p14="http://schemas.microsoft.com/office/powerpoint/2010/main" val="570029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3341"/>
            <a:ext cx="8229600" cy="5284134"/>
          </a:xfrm>
        </p:spPr>
        <p:txBody>
          <a:bodyPr>
            <a:normAutofit lnSpcReduction="10000"/>
          </a:bodyPr>
          <a:lstStyle/>
          <a:p>
            <a:r>
              <a:rPr lang="en-US" dirty="0" smtClean="0">
                <a:solidFill>
                  <a:srgbClr val="FF0000"/>
                </a:solidFill>
              </a:rPr>
              <a:t>Reduced </a:t>
            </a:r>
            <a:r>
              <a:rPr lang="en-US" dirty="0">
                <a:solidFill>
                  <a:srgbClr val="FF0000"/>
                </a:solidFill>
              </a:rPr>
              <a:t>Air </a:t>
            </a:r>
            <a:r>
              <a:rPr lang="en-US" dirty="0" smtClean="0">
                <a:solidFill>
                  <a:srgbClr val="FF0000"/>
                </a:solidFill>
              </a:rPr>
              <a:t>Infiltration</a:t>
            </a:r>
          </a:p>
          <a:p>
            <a:pPr lvl="1"/>
            <a:r>
              <a:rPr lang="en-US" dirty="0" smtClean="0">
                <a:solidFill>
                  <a:srgbClr val="FF0000"/>
                </a:solidFill>
              </a:rPr>
              <a:t>Air infiltration verified by whole-building pressurization test</a:t>
            </a:r>
          </a:p>
          <a:p>
            <a:pPr lvl="2"/>
            <a:r>
              <a:rPr lang="en-US" dirty="0" smtClean="0">
                <a:solidFill>
                  <a:srgbClr val="FF0000"/>
                </a:solidFill>
              </a:rPr>
              <a:t>Per ASTM E779 or ASTM E1827</a:t>
            </a:r>
          </a:p>
          <a:p>
            <a:pPr lvl="2"/>
            <a:r>
              <a:rPr lang="en-US" dirty="0" smtClean="0">
                <a:solidFill>
                  <a:srgbClr val="FF0000"/>
                </a:solidFill>
              </a:rPr>
              <a:t>By independent third party</a:t>
            </a:r>
          </a:p>
          <a:p>
            <a:pPr lvl="1"/>
            <a:r>
              <a:rPr lang="en-US" dirty="0" smtClean="0">
                <a:solidFill>
                  <a:srgbClr val="FF0000"/>
                </a:solidFill>
              </a:rPr>
              <a:t>Measured air-leakage rate not to exceed 0.25 cfm/ft</a:t>
            </a:r>
            <a:r>
              <a:rPr lang="en-US" baseline="30000" dirty="0" smtClean="0">
                <a:solidFill>
                  <a:srgbClr val="FF0000"/>
                </a:solidFill>
              </a:rPr>
              <a:t>2</a:t>
            </a:r>
            <a:r>
              <a:rPr lang="en-US" dirty="0" smtClean="0">
                <a:solidFill>
                  <a:srgbClr val="FF0000"/>
                </a:solidFill>
              </a:rPr>
              <a:t> under pressure differential of 0.3 inches </a:t>
            </a:r>
            <a:r>
              <a:rPr lang="en-US" dirty="0" err="1" smtClean="0">
                <a:solidFill>
                  <a:srgbClr val="FF0000"/>
                </a:solidFill>
              </a:rPr>
              <a:t>w.c.</a:t>
            </a:r>
            <a:r>
              <a:rPr lang="en-US" dirty="0" smtClean="0">
                <a:solidFill>
                  <a:srgbClr val="FF0000"/>
                </a:solidFill>
              </a:rPr>
              <a:t> (75 Pa), with calculated surface area the sum of above- and below-grade building envelope</a:t>
            </a:r>
          </a:p>
          <a:p>
            <a:pPr lvl="1"/>
            <a:r>
              <a:rPr lang="en-US" dirty="0" smtClean="0">
                <a:solidFill>
                  <a:srgbClr val="FF0000"/>
                </a:solidFill>
              </a:rPr>
              <a:t>Submit report to code official and building owner</a:t>
            </a:r>
          </a:p>
          <a:p>
            <a:pPr lvl="2"/>
            <a:r>
              <a:rPr lang="en-US" dirty="0" smtClean="0">
                <a:solidFill>
                  <a:srgbClr val="FF0000"/>
                </a:solidFill>
              </a:rPr>
              <a:t>Including:  tested surface area, floor area, air by volume, stories above grade, and leakage rates</a:t>
            </a:r>
          </a:p>
          <a:p>
            <a:pPr marL="0" indent="0">
              <a:buNone/>
            </a:pPr>
            <a:r>
              <a:rPr lang="en-US" b="1" dirty="0" smtClean="0">
                <a:solidFill>
                  <a:srgbClr val="FF0000"/>
                </a:solidFill>
              </a:rPr>
              <a:t>Exception:  </a:t>
            </a:r>
            <a:r>
              <a:rPr lang="en-US" dirty="0" smtClean="0">
                <a:solidFill>
                  <a:srgbClr val="FF0000"/>
                </a:solidFill>
              </a:rPr>
              <a:t>Buildings over 250,000 ft</a:t>
            </a:r>
            <a:r>
              <a:rPr lang="en-US" baseline="30000" dirty="0" smtClean="0">
                <a:solidFill>
                  <a:srgbClr val="FF0000"/>
                </a:solidFill>
              </a:rPr>
              <a:t>2</a:t>
            </a:r>
            <a:r>
              <a:rPr lang="en-US" dirty="0" smtClean="0">
                <a:solidFill>
                  <a:srgbClr val="FF0000"/>
                </a:solidFill>
              </a:rPr>
              <a:t> of conditioned floor area don’t need testing on whole building, can test representative above-grade sections.  Tested areas to total not less than 25% of conditioned floor area and tested per C406.9</a:t>
            </a:r>
          </a:p>
          <a:p>
            <a:pPr lvl="2"/>
            <a:endParaRPr lang="en-US" b="1" dirty="0">
              <a:solidFill>
                <a:srgbClr val="FF0000"/>
              </a:solidFill>
            </a:endParaRPr>
          </a:p>
          <a:p>
            <a:endParaRPr lang="en-US" b="1" dirty="0">
              <a:solidFill>
                <a:srgbClr val="FF0000"/>
              </a:solidFill>
            </a:endParaRPr>
          </a:p>
          <a:p>
            <a:pPr marL="457200" lvl="1" indent="0">
              <a:buNone/>
            </a:pPr>
            <a:endParaRPr lang="en-US" dirty="0"/>
          </a:p>
        </p:txBody>
      </p:sp>
      <p:sp>
        <p:nvSpPr>
          <p:cNvPr id="3" name="Title 2"/>
          <p:cNvSpPr>
            <a:spLocks noGrp="1"/>
          </p:cNvSpPr>
          <p:nvPr>
            <p:ph type="title"/>
          </p:nvPr>
        </p:nvSpPr>
        <p:spPr>
          <a:xfrm>
            <a:off x="157163" y="0"/>
            <a:ext cx="6243637" cy="921004"/>
          </a:xfrm>
        </p:spPr>
        <p:txBody>
          <a:bodyPr>
            <a:normAutofit/>
          </a:bodyPr>
          <a:lstStyle/>
          <a:p>
            <a:r>
              <a:rPr lang="en-US" sz="2400" b="1" dirty="0">
                <a:ea typeface="ＭＳ Ｐゴシック" pitchFamily="-108" charset="-128"/>
              </a:rPr>
              <a:t>Additional Efficiency Package Options</a:t>
            </a:r>
            <a:r>
              <a:rPr lang="en-US" sz="2200" dirty="0"/>
              <a:t/>
            </a:r>
            <a:br>
              <a:rPr lang="en-US" sz="2200" dirty="0"/>
            </a:br>
            <a:r>
              <a:rPr lang="en-US" sz="2000" b="1" i="1" dirty="0" smtClean="0"/>
              <a:t>Section C406 </a:t>
            </a:r>
            <a:r>
              <a:rPr lang="en-US" sz="2000" b="1" i="1" dirty="0"/>
              <a:t>– </a:t>
            </a:r>
            <a:r>
              <a:rPr lang="en-US" sz="2000" b="1" i="1" dirty="0" smtClean="0"/>
              <a:t>Cont’d.</a:t>
            </a:r>
            <a:endParaRPr lang="en-US" sz="2000" b="1" i="1" dirty="0"/>
          </a:p>
        </p:txBody>
      </p:sp>
    </p:spTree>
    <p:extLst>
      <p:ext uri="{BB962C8B-B14F-4D97-AF65-F5344CB8AC3E}">
        <p14:creationId xmlns:p14="http://schemas.microsoft.com/office/powerpoint/2010/main" val="172512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1262" y="0"/>
            <a:ext cx="5390738" cy="921004"/>
          </a:xfrm>
        </p:spPr>
        <p:txBody>
          <a:bodyPr>
            <a:normAutofit/>
          </a:bodyPr>
          <a:lstStyle/>
          <a:p>
            <a:r>
              <a:rPr lang="en-US" sz="2400" b="1" dirty="0" smtClean="0">
                <a:ea typeface="ＭＳ Ｐゴシック" pitchFamily="-108" charset="-128"/>
              </a:rPr>
              <a:t>Climate Zones</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2015 IECC - Chapter 3</a:t>
            </a:r>
          </a:p>
        </p:txBody>
      </p:sp>
      <p:pic>
        <p:nvPicPr>
          <p:cNvPr id="227331" name="Picture 3" descr="color map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4494" y="1035300"/>
            <a:ext cx="8355012" cy="4973638"/>
          </a:xfrm>
          <a:prstGeom prst="rect">
            <a:avLst/>
          </a:prstGeom>
          <a:noFill/>
        </p:spPr>
      </p:pic>
      <p:sp>
        <p:nvSpPr>
          <p:cNvPr id="227332" name="Rectangle 4"/>
          <p:cNvSpPr>
            <a:spLocks noChangeArrowheads="1"/>
          </p:cNvSpPr>
          <p:nvPr/>
        </p:nvSpPr>
        <p:spPr bwMode="auto">
          <a:xfrm>
            <a:off x="866898" y="6065651"/>
            <a:ext cx="7861465" cy="398462"/>
          </a:xfrm>
          <a:prstGeom prst="rect">
            <a:avLst/>
          </a:prstGeom>
          <a:solidFill>
            <a:schemeClr val="accent5">
              <a:lumMod val="75000"/>
            </a:schemeClr>
          </a:solidFill>
          <a:ln w="9525">
            <a:noFill/>
            <a:miter lim="800000"/>
            <a:headEnd/>
            <a:tailEnd/>
          </a:ln>
          <a:effectLst/>
        </p:spPr>
        <p:txBody>
          <a:bodyPr/>
          <a:lstStyle/>
          <a:p>
            <a:pPr marL="342900" indent="-342900" algn="ctr" eaLnBrk="0" hangingPunct="0">
              <a:lnSpc>
                <a:spcPct val="90000"/>
              </a:lnSpc>
              <a:spcBef>
                <a:spcPct val="20000"/>
              </a:spcBef>
              <a:buClr>
                <a:srgbClr val="005288"/>
              </a:buClr>
              <a:buSzPct val="130000"/>
            </a:pPr>
            <a:r>
              <a:rPr lang="en-US" sz="2000" b="0" dirty="0">
                <a:solidFill>
                  <a:schemeClr val="bg1"/>
                </a:solidFill>
              </a:rPr>
              <a:t>Determining Your Climate Zone is the First </a:t>
            </a:r>
            <a:r>
              <a:rPr lang="en-US" sz="2000" b="0" dirty="0" smtClean="0">
                <a:solidFill>
                  <a:schemeClr val="bg1"/>
                </a:solidFill>
              </a:rPr>
              <a:t>Step in </a:t>
            </a:r>
            <a:r>
              <a:rPr lang="en-US" sz="2000" b="0" dirty="0">
                <a:solidFill>
                  <a:schemeClr val="bg1"/>
                </a:solidFill>
              </a:rPr>
              <a:t>the Process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sz="half" idx="1"/>
          </p:nvPr>
        </p:nvSpPr>
        <p:spPr>
          <a:xfrm>
            <a:off x="914400" y="1600200"/>
            <a:ext cx="3810000" cy="4530725"/>
          </a:xfrm>
        </p:spPr>
        <p:txBody>
          <a:bodyPr/>
          <a:lstStyle/>
          <a:p>
            <a:pPr>
              <a:buFont typeface="Wingdings" pitchFamily="2" charset="2"/>
              <a:buChar char="ü"/>
            </a:pPr>
            <a:r>
              <a:rPr lang="en-US" dirty="0" smtClean="0">
                <a:ea typeface="ＭＳ Ｐゴシック" pitchFamily="-108" charset="-128"/>
              </a:rPr>
              <a:t>Roof/Ceiling Assembly</a:t>
            </a:r>
          </a:p>
          <a:p>
            <a:pPr>
              <a:buFont typeface="Wingdings" pitchFamily="2" charset="2"/>
              <a:buChar char="ü"/>
            </a:pPr>
            <a:r>
              <a:rPr lang="en-US" dirty="0" smtClean="0">
                <a:ea typeface="ＭＳ Ｐゴシック" pitchFamily="-108" charset="-128"/>
              </a:rPr>
              <a:t>Wall Assembly</a:t>
            </a:r>
          </a:p>
          <a:p>
            <a:pPr>
              <a:buFont typeface="Wingdings" pitchFamily="2" charset="2"/>
              <a:buChar char="ü"/>
            </a:pPr>
            <a:r>
              <a:rPr lang="en-US" dirty="0" smtClean="0">
                <a:ea typeface="ＭＳ Ｐゴシック" pitchFamily="-108" charset="-128"/>
              </a:rPr>
              <a:t>Vertical Fenestration and Skylights</a:t>
            </a:r>
          </a:p>
        </p:txBody>
      </p:sp>
      <p:sp>
        <p:nvSpPr>
          <p:cNvPr id="223236" name="Rectangle 4"/>
          <p:cNvSpPr>
            <a:spLocks noGrp="1" noChangeArrowheads="1"/>
          </p:cNvSpPr>
          <p:nvPr>
            <p:ph sz="half" idx="2"/>
          </p:nvPr>
        </p:nvSpPr>
        <p:spPr>
          <a:xfrm>
            <a:off x="4876800" y="1600200"/>
            <a:ext cx="3810000" cy="4530725"/>
          </a:xfrm>
        </p:spPr>
        <p:txBody>
          <a:bodyPr/>
          <a:lstStyle/>
          <a:p>
            <a:pPr>
              <a:buFont typeface="Wingdings" pitchFamily="2" charset="2"/>
              <a:buChar char="ü"/>
            </a:pPr>
            <a:r>
              <a:rPr lang="en-US" dirty="0" smtClean="0">
                <a:ea typeface="ＭＳ Ｐゴシック" pitchFamily="-108" charset="-128"/>
              </a:rPr>
              <a:t>Floor Assembly</a:t>
            </a:r>
          </a:p>
          <a:p>
            <a:pPr>
              <a:buFont typeface="Wingdings" pitchFamily="2" charset="2"/>
              <a:buChar char="ü"/>
            </a:pPr>
            <a:r>
              <a:rPr lang="en-US" dirty="0" smtClean="0">
                <a:ea typeface="ＭＳ Ｐゴシック" pitchFamily="-108" charset="-128"/>
              </a:rPr>
              <a:t>Slab Edge</a:t>
            </a:r>
          </a:p>
          <a:p>
            <a:pPr>
              <a:buFont typeface="Wingdings" pitchFamily="2" charset="2"/>
              <a:buChar char="ü"/>
            </a:pPr>
            <a:r>
              <a:rPr lang="en-US" dirty="0" smtClean="0">
                <a:ea typeface="ＭＳ Ｐゴシック" pitchFamily="-108" charset="-128"/>
              </a:rPr>
              <a:t>Below Grade Wall Assembly</a:t>
            </a:r>
          </a:p>
          <a:p>
            <a:pPr>
              <a:buFont typeface="Wingdings" pitchFamily="2" charset="2"/>
              <a:buChar char="ü"/>
            </a:pPr>
            <a:endParaRPr lang="en-US" dirty="0" smtClean="0">
              <a:ea typeface="ＭＳ Ｐゴシック" pitchFamily="-108" charset="-128"/>
            </a:endParaRPr>
          </a:p>
        </p:txBody>
      </p:sp>
      <p:sp>
        <p:nvSpPr>
          <p:cNvPr id="223234" name="Rectangle 2"/>
          <p:cNvSpPr>
            <a:spLocks noGrp="1" noChangeArrowheads="1"/>
          </p:cNvSpPr>
          <p:nvPr>
            <p:ph type="title"/>
          </p:nvPr>
        </p:nvSpPr>
        <p:spPr>
          <a:xfrm>
            <a:off x="451262" y="0"/>
            <a:ext cx="5390738" cy="921004"/>
          </a:xfrm>
        </p:spPr>
        <p:txBody>
          <a:bodyPr>
            <a:normAutofit/>
          </a:bodyPr>
          <a:lstStyle/>
          <a:p>
            <a:r>
              <a:rPr lang="en-US" sz="2400" b="1" dirty="0" smtClean="0">
                <a:ea typeface="ＭＳ Ｐゴシック" pitchFamily="-108" charset="-128"/>
              </a:rPr>
              <a:t>What is the Building Thermal Envelope?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Building thermal envelope to comply with the following:</a:t>
            </a:r>
          </a:p>
          <a:p>
            <a:r>
              <a:rPr lang="en-US" dirty="0" smtClean="0"/>
              <a:t>Specific insulation requirements of Section C402.2</a:t>
            </a:r>
          </a:p>
          <a:p>
            <a:r>
              <a:rPr lang="en-US" dirty="0" smtClean="0"/>
              <a:t>Thermal requirements of either:</a:t>
            </a:r>
          </a:p>
          <a:p>
            <a:pPr lvl="1"/>
            <a:r>
              <a:rPr lang="en-US" dirty="0" smtClean="0"/>
              <a:t>R-value-based method of Section C402.1.3</a:t>
            </a:r>
          </a:p>
          <a:p>
            <a:pPr lvl="1"/>
            <a:r>
              <a:rPr lang="en-US" dirty="0" smtClean="0"/>
              <a:t>U-, C-, and F-factor-based method of Section C402.1.4 </a:t>
            </a:r>
            <a:r>
              <a:rPr lang="en-US" b="1" dirty="0" smtClean="0"/>
              <a:t>OR</a:t>
            </a:r>
          </a:p>
          <a:p>
            <a:pPr lvl="1"/>
            <a:r>
              <a:rPr lang="en-US" dirty="0" smtClean="0"/>
              <a:t>Component performance alternative of Section C402.1.5</a:t>
            </a:r>
          </a:p>
          <a:p>
            <a:r>
              <a:rPr lang="en-US" dirty="0" smtClean="0"/>
              <a:t>Roof solar reflectance and thermal emittance</a:t>
            </a:r>
          </a:p>
          <a:p>
            <a:r>
              <a:rPr lang="en-US" dirty="0" smtClean="0"/>
              <a:t>Fenestration in building envelope assemblies</a:t>
            </a:r>
          </a:p>
          <a:p>
            <a:r>
              <a:rPr lang="en-US" dirty="0" smtClean="0"/>
              <a:t>Air Leakage of building envelope assemblies</a:t>
            </a:r>
            <a:endParaRPr lang="en-US" dirty="0"/>
          </a:p>
        </p:txBody>
      </p:sp>
      <p:sp>
        <p:nvSpPr>
          <p:cNvPr id="3" name="Title 2"/>
          <p:cNvSpPr>
            <a:spLocks noGrp="1"/>
          </p:cNvSpPr>
          <p:nvPr>
            <p:ph type="title"/>
          </p:nvPr>
        </p:nvSpPr>
        <p:spPr/>
        <p:txBody>
          <a:bodyPr>
            <a:normAutofit/>
          </a:bodyPr>
          <a:lstStyle/>
          <a:p>
            <a:r>
              <a:rPr lang="en-US" sz="2400" b="1" dirty="0" smtClean="0"/>
              <a:t>Building Envelope Requirements</a:t>
            </a:r>
            <a:br>
              <a:rPr lang="en-US" sz="2400" b="1" dirty="0" smtClean="0"/>
            </a:br>
            <a:r>
              <a:rPr lang="en-US" sz="2000" b="1" i="1" dirty="0" smtClean="0"/>
              <a:t>Section C402.1 - General</a:t>
            </a:r>
            <a:endParaRPr lang="en-US" sz="2000" b="1" i="1" dirty="0"/>
          </a:p>
        </p:txBody>
      </p:sp>
    </p:spTree>
    <p:extLst>
      <p:ext uri="{BB962C8B-B14F-4D97-AF65-F5344CB8AC3E}">
        <p14:creationId xmlns:p14="http://schemas.microsoft.com/office/powerpoint/2010/main" val="146743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3 Methods for compliance of building components:</a:t>
            </a:r>
          </a:p>
          <a:p>
            <a:r>
              <a:rPr lang="en-US" dirty="0" smtClean="0"/>
              <a:t>C402.1.3 – Insulation component R-value based method</a:t>
            </a:r>
          </a:p>
          <a:p>
            <a:r>
              <a:rPr lang="en-US" dirty="0" smtClean="0"/>
              <a:t>C402.1.4 – Assembly U-factor, C-factor or F-factor based method</a:t>
            </a:r>
          </a:p>
          <a:p>
            <a:r>
              <a:rPr lang="en-US" dirty="0" smtClean="0"/>
              <a:t>C402.1.5 </a:t>
            </a:r>
            <a:r>
              <a:rPr lang="en-US" dirty="0"/>
              <a:t>– Component </a:t>
            </a:r>
            <a:r>
              <a:rPr lang="en-US" dirty="0" smtClean="0"/>
              <a:t>Performance Alternative</a:t>
            </a:r>
            <a:endParaRPr lang="en-US" dirty="0"/>
          </a:p>
        </p:txBody>
      </p:sp>
      <p:sp>
        <p:nvSpPr>
          <p:cNvPr id="3" name="Title 2"/>
          <p:cNvSpPr>
            <a:spLocks noGrp="1"/>
          </p:cNvSpPr>
          <p:nvPr>
            <p:ph type="title"/>
          </p:nvPr>
        </p:nvSpPr>
        <p:spPr/>
        <p:txBody>
          <a:bodyPr>
            <a:normAutofit/>
          </a:bodyPr>
          <a:lstStyle/>
          <a:p>
            <a:r>
              <a:rPr lang="en-US" sz="2400" b="1" dirty="0" smtClean="0"/>
              <a:t>Building Envelope Compliance Options</a:t>
            </a:r>
            <a:endParaRPr lang="en-US" sz="2400" b="1" dirty="0"/>
          </a:p>
        </p:txBody>
      </p:sp>
    </p:spTree>
    <p:extLst>
      <p:ext uri="{BB962C8B-B14F-4D97-AF65-F5344CB8AC3E}">
        <p14:creationId xmlns:p14="http://schemas.microsoft.com/office/powerpoint/2010/main" val="1929559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86888" y="0"/>
            <a:ext cx="7945912" cy="902525"/>
          </a:xfrm>
        </p:spPr>
        <p:txBody>
          <a:bodyPr>
            <a:normAutofit/>
          </a:bodyPr>
          <a:lstStyle/>
          <a:p>
            <a:pPr>
              <a:lnSpc>
                <a:spcPct val="80000"/>
              </a:lnSpc>
            </a:pPr>
            <a:r>
              <a:rPr lang="en-US" sz="2400" b="1" dirty="0" smtClean="0">
                <a:ea typeface="ＭＳ Ｐゴシック" pitchFamily="-108" charset="-128"/>
              </a:rPr>
              <a:t>Chapter 5 Prescriptive Approach</a:t>
            </a:r>
            <a:r>
              <a:rPr lang="en-US" sz="2000" dirty="0" smtClean="0">
                <a:ea typeface="ＭＳ Ｐゴシック" pitchFamily="-108" charset="-128"/>
              </a:rPr>
              <a:t/>
            </a:r>
            <a:br>
              <a:rPr lang="en-US" sz="2000" dirty="0" smtClean="0">
                <a:ea typeface="ＭＳ Ｐゴシック" pitchFamily="-108" charset="-128"/>
              </a:rPr>
            </a:br>
            <a:r>
              <a:rPr lang="en-US" sz="2400" b="1" dirty="0" smtClean="0">
                <a:ea typeface="ＭＳ Ｐゴシック" pitchFamily="-108" charset="-128"/>
              </a:rPr>
              <a:t>Compliance</a:t>
            </a:r>
          </a:p>
        </p:txBody>
      </p:sp>
      <p:sp>
        <p:nvSpPr>
          <p:cNvPr id="231427" name="Rectangle 3">
            <a:hlinkClick r:id="rId3" action="ppaction://hlinksldjump"/>
          </p:cNvPr>
          <p:cNvSpPr>
            <a:spLocks noChangeArrowheads="1"/>
          </p:cNvSpPr>
          <p:nvPr/>
        </p:nvSpPr>
        <p:spPr bwMode="auto">
          <a:xfrm>
            <a:off x="1524000" y="2667000"/>
            <a:ext cx="1219200" cy="76200"/>
          </a:xfrm>
          <a:prstGeom prst="rect">
            <a:avLst/>
          </a:prstGeom>
          <a:noFill/>
          <a:ln w="9525">
            <a:noFill/>
            <a:miter lim="800000"/>
            <a:headEnd/>
            <a:tailEnd/>
          </a:ln>
          <a:effectLst/>
        </p:spPr>
        <p:txBody>
          <a:bodyPr wrap="none" anchor="ctr"/>
          <a:lstStyle/>
          <a:p>
            <a:endParaRPr lang="en-US" dirty="0"/>
          </a:p>
        </p:txBody>
      </p:sp>
      <p:sp>
        <p:nvSpPr>
          <p:cNvPr id="231428" name="Rectangle 4">
            <a:hlinkClick r:id="rId4" action="ppaction://hlinksldjump"/>
          </p:cNvPr>
          <p:cNvSpPr>
            <a:spLocks noChangeArrowheads="1"/>
          </p:cNvSpPr>
          <p:nvPr/>
        </p:nvSpPr>
        <p:spPr bwMode="auto">
          <a:xfrm>
            <a:off x="1524000" y="4267200"/>
            <a:ext cx="1143000" cy="152400"/>
          </a:xfrm>
          <a:prstGeom prst="rect">
            <a:avLst/>
          </a:prstGeom>
          <a:noFill/>
          <a:ln w="9525">
            <a:noFill/>
            <a:miter lim="800000"/>
            <a:headEnd/>
            <a:tailEnd/>
          </a:ln>
          <a:effectLst/>
        </p:spPr>
        <p:txBody>
          <a:bodyPr wrap="none" anchor="ctr"/>
          <a:lstStyle/>
          <a:p>
            <a:endParaRPr lang="en-US" dirty="0"/>
          </a:p>
        </p:txBody>
      </p:sp>
      <p:sp>
        <p:nvSpPr>
          <p:cNvPr id="231429" name="Rectangle 5">
            <a:hlinkClick r:id="rId5" action="ppaction://hlinksldjump"/>
          </p:cNvPr>
          <p:cNvSpPr>
            <a:spLocks noChangeArrowheads="1"/>
          </p:cNvSpPr>
          <p:nvPr/>
        </p:nvSpPr>
        <p:spPr bwMode="auto">
          <a:xfrm>
            <a:off x="1524000" y="3581400"/>
            <a:ext cx="838200" cy="152400"/>
          </a:xfrm>
          <a:prstGeom prst="rect">
            <a:avLst/>
          </a:prstGeom>
          <a:noFill/>
          <a:ln w="9525">
            <a:noFill/>
            <a:miter lim="800000"/>
            <a:headEnd/>
            <a:tailEnd/>
          </a:ln>
          <a:effectLst/>
        </p:spPr>
        <p:txBody>
          <a:bodyPr wrap="none" anchor="ctr"/>
          <a:lstStyle/>
          <a:p>
            <a:endParaRPr lang="en-US" dirty="0"/>
          </a:p>
        </p:txBody>
      </p:sp>
      <p:sp>
        <p:nvSpPr>
          <p:cNvPr id="231430" name="Rectangle 6"/>
          <p:cNvSpPr>
            <a:spLocks noChangeArrowheads="1"/>
          </p:cNvSpPr>
          <p:nvPr/>
        </p:nvSpPr>
        <p:spPr bwMode="auto">
          <a:xfrm>
            <a:off x="1524000" y="5029200"/>
            <a:ext cx="914400" cy="152400"/>
          </a:xfrm>
          <a:prstGeom prst="rect">
            <a:avLst/>
          </a:prstGeom>
          <a:noFill/>
          <a:ln w="9525">
            <a:noFill/>
            <a:miter lim="800000"/>
            <a:headEnd/>
            <a:tailEnd/>
          </a:ln>
          <a:effectLst/>
        </p:spPr>
        <p:txBody>
          <a:bodyPr wrap="none" anchor="ctr"/>
          <a:lstStyle/>
          <a:p>
            <a:endParaRPr lang="en-US"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751639" y="-421"/>
            <a:ext cx="5416409" cy="746844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51639" y="-421"/>
            <a:ext cx="5416409" cy="7468441"/>
          </a:xfrm>
          <a:prstGeom prst="rect">
            <a:avLst/>
          </a:prstGeom>
        </p:spPr>
      </p:pic>
      <p:sp>
        <p:nvSpPr>
          <p:cNvPr id="231427" name="Rectangle 3">
            <a:hlinkClick r:id="rId4" action="ppaction://hlinksldjump"/>
          </p:cNvPr>
          <p:cNvSpPr>
            <a:spLocks noChangeArrowheads="1"/>
          </p:cNvSpPr>
          <p:nvPr/>
        </p:nvSpPr>
        <p:spPr bwMode="auto">
          <a:xfrm>
            <a:off x="1524000" y="2667000"/>
            <a:ext cx="1219200" cy="76200"/>
          </a:xfrm>
          <a:prstGeom prst="rect">
            <a:avLst/>
          </a:prstGeom>
          <a:noFill/>
          <a:ln w="9525">
            <a:noFill/>
            <a:miter lim="800000"/>
            <a:headEnd/>
            <a:tailEnd/>
          </a:ln>
          <a:effectLst/>
        </p:spPr>
        <p:txBody>
          <a:bodyPr wrap="none" anchor="ctr"/>
          <a:lstStyle/>
          <a:p>
            <a:endParaRPr lang="en-US" dirty="0"/>
          </a:p>
        </p:txBody>
      </p:sp>
      <p:sp>
        <p:nvSpPr>
          <p:cNvPr id="231428" name="Rectangle 4">
            <a:hlinkClick r:id="rId5" action="ppaction://hlinksldjump"/>
          </p:cNvPr>
          <p:cNvSpPr>
            <a:spLocks noChangeArrowheads="1"/>
          </p:cNvSpPr>
          <p:nvPr/>
        </p:nvSpPr>
        <p:spPr bwMode="auto">
          <a:xfrm>
            <a:off x="1524000" y="4267200"/>
            <a:ext cx="1143000" cy="152400"/>
          </a:xfrm>
          <a:prstGeom prst="rect">
            <a:avLst/>
          </a:prstGeom>
          <a:noFill/>
          <a:ln w="9525">
            <a:noFill/>
            <a:miter lim="800000"/>
            <a:headEnd/>
            <a:tailEnd/>
          </a:ln>
          <a:effectLst/>
        </p:spPr>
        <p:txBody>
          <a:bodyPr wrap="none" anchor="ctr"/>
          <a:lstStyle/>
          <a:p>
            <a:endParaRPr lang="en-US" dirty="0"/>
          </a:p>
        </p:txBody>
      </p:sp>
      <p:sp>
        <p:nvSpPr>
          <p:cNvPr id="231429" name="Rectangle 5">
            <a:hlinkClick r:id="rId6" action="ppaction://hlinksldjump"/>
          </p:cNvPr>
          <p:cNvSpPr>
            <a:spLocks noChangeArrowheads="1"/>
          </p:cNvSpPr>
          <p:nvPr/>
        </p:nvSpPr>
        <p:spPr bwMode="auto">
          <a:xfrm>
            <a:off x="1524000" y="3581400"/>
            <a:ext cx="838200" cy="152400"/>
          </a:xfrm>
          <a:prstGeom prst="rect">
            <a:avLst/>
          </a:prstGeom>
          <a:noFill/>
          <a:ln w="9525">
            <a:noFill/>
            <a:miter lim="800000"/>
            <a:headEnd/>
            <a:tailEnd/>
          </a:ln>
          <a:effectLst/>
        </p:spPr>
        <p:txBody>
          <a:bodyPr wrap="none" anchor="ctr"/>
          <a:lstStyle/>
          <a:p>
            <a:endParaRPr lang="en-US" dirty="0"/>
          </a:p>
        </p:txBody>
      </p:sp>
      <p:sp>
        <p:nvSpPr>
          <p:cNvPr id="231430" name="Rectangle 6"/>
          <p:cNvSpPr>
            <a:spLocks noChangeArrowheads="1"/>
          </p:cNvSpPr>
          <p:nvPr/>
        </p:nvSpPr>
        <p:spPr bwMode="auto">
          <a:xfrm>
            <a:off x="1524000" y="5029200"/>
            <a:ext cx="914400" cy="152400"/>
          </a:xfrm>
          <a:prstGeom prst="rect">
            <a:avLst/>
          </a:prstGeom>
          <a:noFill/>
          <a:ln w="9525">
            <a:noFill/>
            <a:miter lim="800000"/>
            <a:headEnd/>
            <a:tailEnd/>
          </a:ln>
          <a:effectLst/>
        </p:spPr>
        <p:txBody>
          <a:bodyPr wrap="none" anchor="ct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025410658"/>
              </p:ext>
            </p:extLst>
          </p:nvPr>
        </p:nvGraphicFramePr>
        <p:xfrm>
          <a:off x="94999" y="2565276"/>
          <a:ext cx="8901686" cy="2222958"/>
        </p:xfrm>
        <a:graphic>
          <a:graphicData uri="http://schemas.openxmlformats.org/drawingml/2006/table">
            <a:tbl>
              <a:tblPr firstRow="1" bandRow="1">
                <a:tableStyleId>{284E427A-3D55-4303-BF80-6455036E1DE7}</a:tableStyleId>
              </a:tblPr>
              <a:tblGrid>
                <a:gridCol w="819398"/>
                <a:gridCol w="505143"/>
                <a:gridCol w="505143"/>
                <a:gridCol w="505143"/>
                <a:gridCol w="505143"/>
                <a:gridCol w="505143"/>
                <a:gridCol w="505143"/>
                <a:gridCol w="505143"/>
                <a:gridCol w="505143"/>
                <a:gridCol w="505143"/>
                <a:gridCol w="505143"/>
                <a:gridCol w="505143"/>
                <a:gridCol w="505143"/>
                <a:gridCol w="505143"/>
                <a:gridCol w="505143"/>
                <a:gridCol w="505143"/>
                <a:gridCol w="505143"/>
              </a:tblGrid>
              <a:tr h="656477">
                <a:tc>
                  <a:txBody>
                    <a:bodyPr/>
                    <a:lstStyle/>
                    <a:p>
                      <a:pPr algn="ctr"/>
                      <a:r>
                        <a:rPr lang="en-US" sz="1050" dirty="0" smtClean="0">
                          <a:solidFill>
                            <a:schemeClr val="tx1"/>
                          </a:solidFill>
                        </a:rPr>
                        <a:t>Climate Zone</a:t>
                      </a:r>
                      <a:endParaRPr lang="en-US" sz="1050" dirty="0">
                        <a:solidFill>
                          <a:schemeClr val="tx1"/>
                        </a:solidFill>
                      </a:endParaRPr>
                    </a:p>
                  </a:txBody>
                  <a:tcPr anchor="ctr"/>
                </a:tc>
                <a:tc gridSpan="2">
                  <a:txBody>
                    <a:bodyPr/>
                    <a:lstStyle/>
                    <a:p>
                      <a:pPr algn="ctr"/>
                      <a:r>
                        <a:rPr lang="en-US" sz="1050" dirty="0" smtClean="0">
                          <a:solidFill>
                            <a:schemeClr val="tx1"/>
                          </a:solidFill>
                        </a:rPr>
                        <a:t>1</a:t>
                      </a:r>
                      <a:endParaRPr lang="en-US" sz="1050" dirty="0">
                        <a:solidFill>
                          <a:schemeClr val="tx1"/>
                        </a:solidFill>
                      </a:endParaRPr>
                    </a:p>
                  </a:txBody>
                  <a:tcPr anchor="ctr"/>
                </a:tc>
                <a:tc hMerge="1">
                  <a:txBody>
                    <a:bodyPr/>
                    <a:lstStyle/>
                    <a:p>
                      <a:pPr algn="ctr"/>
                      <a:endParaRPr lang="en-US" dirty="0"/>
                    </a:p>
                  </a:txBody>
                  <a:tcPr anchor="ctr"/>
                </a:tc>
                <a:tc gridSpan="2">
                  <a:txBody>
                    <a:bodyPr/>
                    <a:lstStyle/>
                    <a:p>
                      <a:pPr algn="ctr"/>
                      <a:r>
                        <a:rPr lang="en-US" sz="1050" dirty="0" smtClean="0">
                          <a:solidFill>
                            <a:schemeClr val="tx1"/>
                          </a:solidFill>
                        </a:rPr>
                        <a:t>2</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3</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4</a:t>
                      </a:r>
                    </a:p>
                    <a:p>
                      <a:pPr algn="ctr"/>
                      <a:r>
                        <a:rPr lang="en-US" sz="900" dirty="0" smtClean="0">
                          <a:solidFill>
                            <a:schemeClr val="tx1"/>
                          </a:solidFill>
                        </a:rPr>
                        <a:t>Except Marine</a:t>
                      </a:r>
                      <a:endParaRPr lang="en-US" sz="900" dirty="0">
                        <a:solidFill>
                          <a:schemeClr val="tx1"/>
                        </a:solidFill>
                      </a:endParaRPr>
                    </a:p>
                  </a:txBody>
                  <a:tcPr anchor="ctr"/>
                </a:tc>
                <a:tc hMerge="1">
                  <a:txBody>
                    <a:bodyPr/>
                    <a:lstStyle/>
                    <a:p>
                      <a:pPr algn="ctr"/>
                      <a:endParaRPr lang="en-US" sz="1400" dirty="0">
                        <a:solidFill>
                          <a:schemeClr val="tx1"/>
                        </a:solidFill>
                      </a:endParaRPr>
                    </a:p>
                  </a:txBody>
                  <a:tcPr anchor="ctr"/>
                </a:tc>
                <a:tc gridSpan="2">
                  <a:txBody>
                    <a:bodyPr/>
                    <a:lstStyle/>
                    <a:p>
                      <a:pPr algn="ctr"/>
                      <a:r>
                        <a:rPr lang="en-US" sz="1050" dirty="0" smtClean="0">
                          <a:solidFill>
                            <a:schemeClr val="tx1"/>
                          </a:solidFill>
                        </a:rPr>
                        <a:t>5</a:t>
                      </a:r>
                    </a:p>
                    <a:p>
                      <a:pPr algn="ctr"/>
                      <a:r>
                        <a:rPr lang="en-US" sz="900" dirty="0" smtClean="0">
                          <a:solidFill>
                            <a:schemeClr val="tx1"/>
                          </a:solidFill>
                        </a:rPr>
                        <a:t>And</a:t>
                      </a:r>
                      <a:r>
                        <a:rPr lang="en-US" sz="900" baseline="0" dirty="0" smtClean="0">
                          <a:solidFill>
                            <a:schemeClr val="tx1"/>
                          </a:solidFill>
                        </a:rPr>
                        <a:t> Marine 4</a:t>
                      </a:r>
                      <a:endParaRPr lang="en-US" sz="9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6</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7</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8</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r>
              <a:tr h="530161">
                <a:tc>
                  <a:txBody>
                    <a:bodyPr/>
                    <a:lstStyle/>
                    <a:p>
                      <a:r>
                        <a:rPr lang="en-US" sz="800" dirty="0" smtClean="0"/>
                        <a:t>Insulation entirely above</a:t>
                      </a:r>
                      <a:r>
                        <a:rPr lang="en-US" sz="800" baseline="0" dirty="0" smtClean="0"/>
                        <a:t> deck</a:t>
                      </a:r>
                      <a:endParaRPr lang="en-US" sz="800" dirty="0"/>
                    </a:p>
                  </a:txBody>
                  <a:tcPr anchor="ctr"/>
                </a:tc>
                <a:tc>
                  <a:txBody>
                    <a:bodyPr/>
                    <a:lstStyle/>
                    <a:p>
                      <a:r>
                        <a:rPr lang="en-US" sz="800" dirty="0" smtClean="0"/>
                        <a:t>R-20ci</a:t>
                      </a:r>
                      <a:endParaRPr lang="en-US" sz="800" dirty="0"/>
                    </a:p>
                  </a:txBody>
                  <a:tcPr anchor="ctr"/>
                </a:tc>
                <a:tc>
                  <a:txBody>
                    <a:bodyPr/>
                    <a:lstStyle/>
                    <a:p>
                      <a:r>
                        <a:rPr lang="en-US" sz="800" dirty="0" smtClean="0"/>
                        <a:t>R-25ci</a:t>
                      </a:r>
                      <a:endParaRPr lang="en-US" sz="800" dirty="0"/>
                    </a:p>
                  </a:txBody>
                  <a:tcPr anchor="ctr"/>
                </a:tc>
                <a:tc>
                  <a:txBody>
                    <a:bodyPr/>
                    <a:lstStyle/>
                    <a:p>
                      <a:r>
                        <a:rPr lang="en-US" sz="800" dirty="0" smtClean="0"/>
                        <a:t>R-25ci</a:t>
                      </a:r>
                      <a:endParaRPr lang="en-US" sz="800" dirty="0"/>
                    </a:p>
                  </a:txBody>
                  <a:tcPr anchor="ctr"/>
                </a:tc>
                <a:tc>
                  <a:txBody>
                    <a:bodyPr/>
                    <a:lstStyle/>
                    <a:p>
                      <a:r>
                        <a:rPr lang="en-US" sz="800" dirty="0" smtClean="0"/>
                        <a:t>R-25ci</a:t>
                      </a:r>
                      <a:endParaRPr lang="en-US" sz="800" dirty="0"/>
                    </a:p>
                  </a:txBody>
                  <a:tcPr anchor="ctr"/>
                </a:tc>
                <a:tc>
                  <a:txBody>
                    <a:bodyPr/>
                    <a:lstStyle/>
                    <a:p>
                      <a:r>
                        <a:rPr lang="en-US" sz="800" dirty="0" smtClean="0"/>
                        <a:t>R-25ci</a:t>
                      </a:r>
                      <a:endParaRPr lang="en-US" sz="800" dirty="0"/>
                    </a:p>
                  </a:txBody>
                  <a:tcPr anchor="ctr"/>
                </a:tc>
                <a:tc>
                  <a:txBody>
                    <a:bodyPr/>
                    <a:lstStyle/>
                    <a:p>
                      <a:r>
                        <a:rPr lang="en-US" sz="800" dirty="0" smtClean="0"/>
                        <a:t>R-25ci</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R-30ci</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R-30ci</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R-30ci</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R-30ci</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R-30ci</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R-30ci</a:t>
                      </a:r>
                    </a:p>
                    <a:p>
                      <a:endParaRPr lang="en-US" sz="800" dirty="0"/>
                    </a:p>
                  </a:txBody>
                  <a:tcPr anchor="ctr"/>
                </a:tc>
                <a:tc>
                  <a:txBody>
                    <a:bodyPr/>
                    <a:lstStyle/>
                    <a:p>
                      <a:r>
                        <a:rPr lang="en-US" sz="800" dirty="0" smtClean="0"/>
                        <a:t>R-35ci</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R-35ci</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R-35ci</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R-35ci</a:t>
                      </a:r>
                    </a:p>
                    <a:p>
                      <a:endParaRPr lang="en-US" sz="800" dirty="0"/>
                    </a:p>
                  </a:txBody>
                  <a:tcPr anchor="ctr"/>
                </a:tc>
              </a:tr>
              <a:tr h="649875">
                <a:tc>
                  <a:txBody>
                    <a:bodyPr/>
                    <a:lstStyle/>
                    <a:p>
                      <a:r>
                        <a:rPr lang="en-US" sz="800" dirty="0" smtClean="0"/>
                        <a:t>Metal buildings </a:t>
                      </a:r>
                      <a:r>
                        <a:rPr lang="en-US" sz="800" baseline="30000" dirty="0" smtClean="0"/>
                        <a:t>a, b</a:t>
                      </a:r>
                      <a:endParaRPr lang="en-US" sz="800" baseline="30000" dirty="0"/>
                    </a:p>
                  </a:txBody>
                  <a:tcPr/>
                </a:tc>
                <a:tc>
                  <a:txBody>
                    <a:bodyPr/>
                    <a:lstStyle/>
                    <a:p>
                      <a:pPr algn="ctr"/>
                      <a:r>
                        <a:rPr lang="en-US" sz="800" dirty="0" smtClean="0"/>
                        <a:t>R-19+</a:t>
                      </a:r>
                      <a:br>
                        <a:rPr lang="en-US" sz="800" dirty="0" smtClean="0"/>
                      </a:br>
                      <a:r>
                        <a:rPr lang="en-US" sz="800" dirty="0" smtClean="0"/>
                        <a:t>R-11</a:t>
                      </a:r>
                      <a:r>
                        <a:rPr lang="en-US" sz="800" baseline="0" dirty="0" smtClean="0"/>
                        <a:t> LS</a:t>
                      </a:r>
                      <a:endParaRPr lang="en-US" sz="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
                      </a:r>
                      <a:br>
                        <a:rPr lang="en-US" sz="800" dirty="0" smtClean="0"/>
                      </a:br>
                      <a:r>
                        <a:rPr lang="en-US" sz="800" dirty="0" smtClean="0"/>
                        <a:t>R-19+</a:t>
                      </a:r>
                      <a:br>
                        <a:rPr lang="en-US" sz="800" dirty="0" smtClean="0"/>
                      </a:br>
                      <a:r>
                        <a:rPr lang="en-US" sz="800" dirty="0" smtClean="0"/>
                        <a:t>R-11</a:t>
                      </a:r>
                      <a:r>
                        <a:rPr lang="en-US" sz="800" baseline="0" dirty="0" smtClean="0"/>
                        <a:t> LS</a:t>
                      </a:r>
                      <a:endParaRPr lang="en-US" sz="800" dirty="0" smtClean="0"/>
                    </a:p>
                    <a:p>
                      <a:pPr algn="ctr"/>
                      <a:endParaRPr lang="en-US" sz="800" dirty="0"/>
                    </a:p>
                  </a:txBody>
                  <a:tcPr anchor="ctr"/>
                </a:tc>
                <a:tc>
                  <a:txBody>
                    <a:bodyPr/>
                    <a:lstStyle/>
                    <a:p>
                      <a:pPr algn="ctr"/>
                      <a:r>
                        <a:rPr lang="en-US" sz="800" dirty="0" smtClean="0"/>
                        <a:t>R-19+</a:t>
                      </a:r>
                      <a:br>
                        <a:rPr lang="en-US" sz="800" dirty="0" smtClean="0"/>
                      </a:br>
                      <a:r>
                        <a:rPr lang="en-US" sz="800" dirty="0" smtClean="0"/>
                        <a:t>R-11</a:t>
                      </a:r>
                      <a:r>
                        <a:rPr lang="en-US" sz="800" baseline="0" dirty="0" smtClean="0"/>
                        <a:t> LS</a:t>
                      </a:r>
                      <a:endParaRPr lang="en-US" sz="800" dirty="0"/>
                    </a:p>
                  </a:txBody>
                  <a:tcPr anchor="ctr"/>
                </a:tc>
                <a:tc>
                  <a:txBody>
                    <a:bodyPr/>
                    <a:lstStyle/>
                    <a:p>
                      <a:pPr algn="ctr"/>
                      <a:endParaRPr lang="en-US" sz="800" dirty="0" smtClean="0"/>
                    </a:p>
                    <a:p>
                      <a:pPr algn="ctr"/>
                      <a:r>
                        <a:rPr lang="en-US" sz="800" dirty="0" smtClean="0"/>
                        <a:t>R-19+</a:t>
                      </a:r>
                      <a:br>
                        <a:rPr lang="en-US" sz="800" dirty="0" smtClean="0"/>
                      </a:br>
                      <a:r>
                        <a:rPr lang="en-US" sz="800" dirty="0" smtClean="0"/>
                        <a:t>R-11</a:t>
                      </a:r>
                      <a:r>
                        <a:rPr lang="en-US" sz="800" baseline="0" dirty="0" smtClean="0"/>
                        <a:t> LS</a:t>
                      </a:r>
                      <a:endParaRPr lang="en-US" sz="800" dirty="0" smtClean="0"/>
                    </a:p>
                    <a:p>
                      <a:pPr algn="ctr"/>
                      <a:endParaRPr lang="en-US" sz="800" dirty="0"/>
                    </a:p>
                  </a:txBody>
                  <a:tcPr anchor="ctr"/>
                </a:tc>
                <a:tc>
                  <a:txBody>
                    <a:bodyPr/>
                    <a:lstStyle/>
                    <a:p>
                      <a:pPr algn="ctr"/>
                      <a:endParaRPr lang="en-US" sz="800" dirty="0" smtClean="0"/>
                    </a:p>
                    <a:p>
                      <a:pPr algn="ctr"/>
                      <a:r>
                        <a:rPr lang="en-US" sz="800" dirty="0" smtClean="0"/>
                        <a:t>R-19+</a:t>
                      </a:r>
                      <a:br>
                        <a:rPr lang="en-US" sz="800" dirty="0" smtClean="0"/>
                      </a:br>
                      <a:r>
                        <a:rPr lang="en-US" sz="800" dirty="0" smtClean="0"/>
                        <a:t>R-11</a:t>
                      </a:r>
                      <a:r>
                        <a:rPr lang="en-US" sz="800" baseline="0" dirty="0" smtClean="0"/>
                        <a:t> LS</a:t>
                      </a:r>
                      <a:endParaRPr lang="en-US" sz="800" dirty="0" smtClean="0"/>
                    </a:p>
                    <a:p>
                      <a:pPr algn="ctr"/>
                      <a:endParaRPr lang="en-US" sz="800" dirty="0"/>
                    </a:p>
                  </a:txBody>
                  <a:tcPr anchor="ctr"/>
                </a:tc>
                <a:tc>
                  <a:txBody>
                    <a:bodyPr/>
                    <a:lstStyle/>
                    <a:p>
                      <a:pPr algn="ctr"/>
                      <a:r>
                        <a:rPr lang="en-US" sz="800" dirty="0" smtClean="0"/>
                        <a:t>R-19+</a:t>
                      </a:r>
                      <a:br>
                        <a:rPr lang="en-US" sz="800" dirty="0" smtClean="0"/>
                      </a:br>
                      <a:r>
                        <a:rPr lang="en-US" sz="800" dirty="0" smtClean="0"/>
                        <a:t>R-11</a:t>
                      </a:r>
                      <a:r>
                        <a:rPr lang="en-US" sz="800" baseline="0" dirty="0" smtClean="0"/>
                        <a:t> LS</a:t>
                      </a:r>
                      <a:endParaRPr lang="en-US" sz="800" dirty="0"/>
                    </a:p>
                  </a:txBody>
                  <a:tcPr anchor="ctr"/>
                </a:tc>
                <a:tc>
                  <a:txBody>
                    <a:bodyPr/>
                    <a:lstStyle/>
                    <a:p>
                      <a:pPr algn="ctr"/>
                      <a:endParaRPr lang="en-US" sz="800" dirty="0" smtClean="0"/>
                    </a:p>
                    <a:p>
                      <a:pPr algn="ctr"/>
                      <a:r>
                        <a:rPr lang="en-US" sz="800" dirty="0" smtClean="0"/>
                        <a:t>R-19+</a:t>
                      </a:r>
                      <a:br>
                        <a:rPr lang="en-US" sz="800" dirty="0" smtClean="0"/>
                      </a:br>
                      <a:r>
                        <a:rPr lang="en-US" sz="800" dirty="0" smtClean="0"/>
                        <a:t>R-11</a:t>
                      </a:r>
                      <a:r>
                        <a:rPr lang="en-US" sz="800" baseline="0" dirty="0" smtClean="0"/>
                        <a:t> LS</a:t>
                      </a:r>
                      <a:endParaRPr lang="en-US" sz="800" dirty="0" smtClean="0"/>
                    </a:p>
                    <a:p>
                      <a:pPr algn="ctr"/>
                      <a:endParaRPr lang="en-US" sz="800" dirty="0"/>
                    </a:p>
                  </a:txBody>
                  <a:tcPr anchor="ctr"/>
                </a:tc>
                <a:tc>
                  <a:txBody>
                    <a:bodyPr/>
                    <a:lstStyle/>
                    <a:p>
                      <a:pPr algn="ctr"/>
                      <a:r>
                        <a:rPr lang="en-US" sz="800" dirty="0" smtClean="0"/>
                        <a:t>R-19+</a:t>
                      </a:r>
                      <a:br>
                        <a:rPr lang="en-US" sz="800" dirty="0" smtClean="0"/>
                      </a:br>
                      <a:r>
                        <a:rPr lang="en-US" sz="800" dirty="0" smtClean="0"/>
                        <a:t>R-11</a:t>
                      </a:r>
                      <a:r>
                        <a:rPr lang="en-US" sz="800" baseline="0" dirty="0" smtClean="0"/>
                        <a:t> LS</a:t>
                      </a:r>
                      <a:endParaRPr lang="en-US" sz="800" dirty="0"/>
                    </a:p>
                  </a:txBody>
                  <a:tcPr anchor="ctr"/>
                </a:tc>
                <a:tc>
                  <a:txBody>
                    <a:bodyPr/>
                    <a:lstStyle/>
                    <a:p>
                      <a:pPr algn="ctr"/>
                      <a:r>
                        <a:rPr lang="en-US" sz="800" dirty="0" smtClean="0"/>
                        <a:t>R-19+</a:t>
                      </a:r>
                      <a:br>
                        <a:rPr lang="en-US" sz="800" dirty="0" smtClean="0"/>
                      </a:br>
                      <a:r>
                        <a:rPr lang="en-US" sz="800" dirty="0" smtClean="0"/>
                        <a:t>R-11</a:t>
                      </a:r>
                      <a:r>
                        <a:rPr lang="en-US" sz="800" baseline="0" dirty="0" smtClean="0"/>
                        <a:t> LS</a:t>
                      </a:r>
                      <a:endParaRPr lang="en-US" sz="800" dirty="0"/>
                    </a:p>
                  </a:txBody>
                  <a:tcPr anchor="ctr"/>
                </a:tc>
                <a:tc>
                  <a:txBody>
                    <a:bodyPr/>
                    <a:lstStyle/>
                    <a:p>
                      <a:pPr algn="ctr"/>
                      <a:r>
                        <a:rPr lang="en-US" sz="800" dirty="0" smtClean="0"/>
                        <a:t>R-19+</a:t>
                      </a:r>
                      <a:br>
                        <a:rPr lang="en-US" sz="800" dirty="0" smtClean="0"/>
                      </a:br>
                      <a:r>
                        <a:rPr lang="en-US" sz="800" dirty="0" smtClean="0"/>
                        <a:t>R-11</a:t>
                      </a:r>
                      <a:r>
                        <a:rPr lang="en-US" sz="800" baseline="0" dirty="0" smtClean="0"/>
                        <a:t> LS</a:t>
                      </a:r>
                      <a:endParaRPr lang="en-US" sz="800" dirty="0"/>
                    </a:p>
                  </a:txBody>
                  <a:tcPr anchor="ctr"/>
                </a:tc>
                <a:tc>
                  <a:txBody>
                    <a:bodyPr/>
                    <a:lstStyle/>
                    <a:p>
                      <a:pPr algn="ctr"/>
                      <a:r>
                        <a:rPr lang="en-US" sz="800" dirty="0" smtClean="0"/>
                        <a:t>R-25+</a:t>
                      </a:r>
                      <a:br>
                        <a:rPr lang="en-US" sz="800" dirty="0" smtClean="0"/>
                      </a:br>
                      <a:r>
                        <a:rPr lang="en-US" sz="800" dirty="0" smtClean="0"/>
                        <a:t>R-11</a:t>
                      </a:r>
                      <a:r>
                        <a:rPr lang="en-US" sz="800" baseline="0" dirty="0" smtClean="0"/>
                        <a:t> LS</a:t>
                      </a:r>
                      <a:endParaRPr lang="en-US" sz="800" dirty="0"/>
                    </a:p>
                  </a:txBody>
                  <a:tcPr anchor="ctr"/>
                </a:tc>
                <a:tc>
                  <a:txBody>
                    <a:bodyPr/>
                    <a:lstStyle/>
                    <a:p>
                      <a:pPr algn="ctr"/>
                      <a:r>
                        <a:rPr lang="en-US" sz="800" dirty="0" smtClean="0"/>
                        <a:t>R-25+</a:t>
                      </a:r>
                      <a:br>
                        <a:rPr lang="en-US" sz="800" dirty="0" smtClean="0"/>
                      </a:br>
                      <a:r>
                        <a:rPr lang="en-US" sz="800" dirty="0" smtClean="0"/>
                        <a:t>R-11</a:t>
                      </a:r>
                      <a:r>
                        <a:rPr lang="en-US" sz="800" baseline="0" dirty="0" smtClean="0"/>
                        <a:t> LS</a:t>
                      </a:r>
                      <a:endParaRPr lang="en-US" sz="800" dirty="0"/>
                    </a:p>
                  </a:txBody>
                  <a:tcPr anchor="ctr"/>
                </a:tc>
                <a:tc>
                  <a:txBody>
                    <a:bodyPr/>
                    <a:lstStyle/>
                    <a:p>
                      <a:pPr algn="ctr"/>
                      <a:r>
                        <a:rPr lang="en-US" sz="800" dirty="0" smtClean="0"/>
                        <a:t>R-30+</a:t>
                      </a:r>
                      <a:br>
                        <a:rPr lang="en-US" sz="800" dirty="0" smtClean="0"/>
                      </a:br>
                      <a:r>
                        <a:rPr lang="en-US" sz="800" dirty="0" smtClean="0"/>
                        <a:t>R-11</a:t>
                      </a:r>
                      <a:r>
                        <a:rPr lang="en-US" sz="800" baseline="0" dirty="0" smtClean="0"/>
                        <a:t> LS</a:t>
                      </a:r>
                      <a:endParaRPr lang="en-US" sz="800" dirty="0"/>
                    </a:p>
                  </a:txBody>
                  <a:tcPr anchor="ctr"/>
                </a:tc>
                <a:tc>
                  <a:txBody>
                    <a:bodyPr/>
                    <a:lstStyle/>
                    <a:p>
                      <a:pPr algn="ctr"/>
                      <a:r>
                        <a:rPr lang="en-US" sz="800" dirty="0" smtClean="0"/>
                        <a:t>R-30+</a:t>
                      </a:r>
                      <a:br>
                        <a:rPr lang="en-US" sz="800" dirty="0" smtClean="0"/>
                      </a:br>
                      <a:r>
                        <a:rPr lang="en-US" sz="800" dirty="0" smtClean="0"/>
                        <a:t>R-11</a:t>
                      </a:r>
                      <a:r>
                        <a:rPr lang="en-US" sz="800" baseline="0" dirty="0" smtClean="0"/>
                        <a:t> LS</a:t>
                      </a:r>
                      <a:endParaRPr lang="en-US" sz="800" dirty="0"/>
                    </a:p>
                  </a:txBody>
                  <a:tcPr anchor="ctr"/>
                </a:tc>
                <a:tc>
                  <a:txBody>
                    <a:bodyPr/>
                    <a:lstStyle/>
                    <a:p>
                      <a:pPr algn="ctr"/>
                      <a:r>
                        <a:rPr lang="en-US" sz="800" dirty="0" smtClean="0"/>
                        <a:t>R-30+</a:t>
                      </a:r>
                      <a:br>
                        <a:rPr lang="en-US" sz="800" dirty="0" smtClean="0"/>
                      </a:br>
                      <a:r>
                        <a:rPr lang="en-US" sz="800" dirty="0" smtClean="0"/>
                        <a:t>R-11</a:t>
                      </a:r>
                      <a:r>
                        <a:rPr lang="en-US" sz="800" baseline="0" dirty="0" smtClean="0"/>
                        <a:t> LS</a:t>
                      </a:r>
                      <a:endParaRPr lang="en-US" sz="800" dirty="0"/>
                    </a:p>
                  </a:txBody>
                  <a:tcPr anchor="ctr"/>
                </a:tc>
                <a:tc>
                  <a:txBody>
                    <a:bodyPr/>
                    <a:lstStyle/>
                    <a:p>
                      <a:pPr algn="ctr"/>
                      <a:r>
                        <a:rPr lang="en-US" sz="800" dirty="0" smtClean="0"/>
                        <a:t>R-30+</a:t>
                      </a:r>
                      <a:br>
                        <a:rPr lang="en-US" sz="800" dirty="0" smtClean="0"/>
                      </a:br>
                      <a:r>
                        <a:rPr lang="en-US" sz="800" dirty="0" smtClean="0"/>
                        <a:t>R-11</a:t>
                      </a:r>
                      <a:r>
                        <a:rPr lang="en-US" sz="800" baseline="0" dirty="0" smtClean="0"/>
                        <a:t> LS</a:t>
                      </a:r>
                      <a:endParaRPr lang="en-US" sz="800" dirty="0"/>
                    </a:p>
                  </a:txBody>
                  <a:tcPr anchor="ctr"/>
                </a:tc>
              </a:tr>
              <a:tr h="333704">
                <a:tc>
                  <a:txBody>
                    <a:bodyPr/>
                    <a:lstStyle/>
                    <a:p>
                      <a:r>
                        <a:rPr lang="en-US" sz="800" dirty="0" smtClean="0"/>
                        <a:t>Attic</a:t>
                      </a:r>
                      <a:r>
                        <a:rPr lang="en-US" sz="800" baseline="0" dirty="0" smtClean="0"/>
                        <a:t> and other</a:t>
                      </a:r>
                      <a:endParaRPr lang="en-US" sz="800" dirty="0"/>
                    </a:p>
                  </a:txBody>
                  <a:tcPr/>
                </a:tc>
                <a:tc>
                  <a:txBody>
                    <a:bodyPr/>
                    <a:lstStyle/>
                    <a:p>
                      <a:pPr algn="ctr"/>
                      <a:r>
                        <a:rPr lang="en-US" sz="800" dirty="0" smtClean="0"/>
                        <a:t>R-38</a:t>
                      </a:r>
                      <a:endParaRPr lang="en-US" sz="800" dirty="0"/>
                    </a:p>
                  </a:txBody>
                  <a:tcPr anchor="ctr"/>
                </a:tc>
                <a:tc>
                  <a:txBody>
                    <a:bodyPr/>
                    <a:lstStyle/>
                    <a:p>
                      <a:pPr algn="ctr"/>
                      <a:r>
                        <a:rPr lang="en-US" sz="800" dirty="0" smtClean="0"/>
                        <a:t>R-38</a:t>
                      </a:r>
                      <a:endParaRPr lang="en-US" sz="800" dirty="0"/>
                    </a:p>
                  </a:txBody>
                  <a:tcPr anchor="ctr"/>
                </a:tc>
                <a:tc>
                  <a:txBody>
                    <a:bodyPr/>
                    <a:lstStyle/>
                    <a:p>
                      <a:pPr algn="ctr"/>
                      <a:r>
                        <a:rPr lang="en-US" sz="800" dirty="0" smtClean="0"/>
                        <a:t>R-38</a:t>
                      </a:r>
                      <a:endParaRPr lang="en-US" sz="800" dirty="0"/>
                    </a:p>
                  </a:txBody>
                  <a:tcPr anchor="ctr"/>
                </a:tc>
                <a:tc>
                  <a:txBody>
                    <a:bodyPr/>
                    <a:lstStyle/>
                    <a:p>
                      <a:pPr algn="ctr"/>
                      <a:r>
                        <a:rPr lang="en-US" sz="800" dirty="0" smtClean="0"/>
                        <a:t>R-38</a:t>
                      </a:r>
                      <a:endParaRPr lang="en-US" sz="800" dirty="0"/>
                    </a:p>
                  </a:txBody>
                  <a:tcPr anchor="ctr"/>
                </a:tc>
                <a:tc>
                  <a:txBody>
                    <a:bodyPr/>
                    <a:lstStyle/>
                    <a:p>
                      <a:pPr algn="ctr"/>
                      <a:r>
                        <a:rPr lang="en-US" sz="800" dirty="0" smtClean="0"/>
                        <a:t>R-38</a:t>
                      </a:r>
                      <a:endParaRPr lang="en-US" sz="800" dirty="0"/>
                    </a:p>
                  </a:txBody>
                  <a:tcPr anchor="ctr"/>
                </a:tc>
                <a:tc>
                  <a:txBody>
                    <a:bodyPr/>
                    <a:lstStyle/>
                    <a:p>
                      <a:pPr algn="ctr"/>
                      <a:r>
                        <a:rPr lang="en-US" sz="800" dirty="0" smtClean="0"/>
                        <a:t>R-38</a:t>
                      </a:r>
                      <a:endParaRPr lang="en-US" sz="800" dirty="0"/>
                    </a:p>
                  </a:txBody>
                  <a:tcPr anchor="ctr"/>
                </a:tc>
                <a:tc>
                  <a:txBody>
                    <a:bodyPr/>
                    <a:lstStyle/>
                    <a:p>
                      <a:pPr algn="ctr"/>
                      <a:r>
                        <a:rPr lang="en-US" sz="800" dirty="0" smtClean="0"/>
                        <a:t>R-38</a:t>
                      </a:r>
                      <a:endParaRPr lang="en-US" sz="800" dirty="0"/>
                    </a:p>
                  </a:txBody>
                  <a:tcPr anchor="ctr"/>
                </a:tc>
                <a:tc>
                  <a:txBody>
                    <a:bodyPr/>
                    <a:lstStyle/>
                    <a:p>
                      <a:pPr algn="ctr"/>
                      <a:r>
                        <a:rPr lang="en-US" sz="800" dirty="0" smtClean="0"/>
                        <a:t>R-38</a:t>
                      </a:r>
                      <a:endParaRPr lang="en-US" sz="800" dirty="0"/>
                    </a:p>
                  </a:txBody>
                  <a:tcPr anchor="ctr"/>
                </a:tc>
                <a:tc>
                  <a:txBody>
                    <a:bodyPr/>
                    <a:lstStyle/>
                    <a:p>
                      <a:pPr algn="ctr"/>
                      <a:r>
                        <a:rPr lang="en-US" sz="800" dirty="0" smtClean="0"/>
                        <a:t>R-38</a:t>
                      </a:r>
                      <a:endParaRPr lang="en-US" sz="800" dirty="0"/>
                    </a:p>
                  </a:txBody>
                  <a:tcPr anchor="ctr"/>
                </a:tc>
                <a:tc>
                  <a:txBody>
                    <a:bodyPr/>
                    <a:lstStyle/>
                    <a:p>
                      <a:pPr algn="ctr"/>
                      <a:r>
                        <a:rPr lang="en-US" sz="800" dirty="0" smtClean="0"/>
                        <a:t>R-49</a:t>
                      </a:r>
                      <a:endParaRPr lang="en-US" sz="800" dirty="0"/>
                    </a:p>
                  </a:txBody>
                  <a:tcPr anchor="ctr"/>
                </a:tc>
                <a:tc>
                  <a:txBody>
                    <a:bodyPr/>
                    <a:lstStyle/>
                    <a:p>
                      <a:pPr algn="ctr"/>
                      <a:r>
                        <a:rPr lang="en-US" sz="800" dirty="0" smtClean="0"/>
                        <a:t>R-49</a:t>
                      </a:r>
                      <a:endParaRPr lang="en-US" sz="800" dirty="0"/>
                    </a:p>
                  </a:txBody>
                  <a:tcPr anchor="ctr"/>
                </a:tc>
                <a:tc>
                  <a:txBody>
                    <a:bodyPr/>
                    <a:lstStyle/>
                    <a:p>
                      <a:pPr algn="ctr"/>
                      <a:r>
                        <a:rPr lang="en-US" sz="800" dirty="0" smtClean="0"/>
                        <a:t>R-49</a:t>
                      </a:r>
                      <a:endParaRPr lang="en-US" sz="800" dirty="0"/>
                    </a:p>
                  </a:txBody>
                  <a:tcPr anchor="ctr"/>
                </a:tc>
                <a:tc>
                  <a:txBody>
                    <a:bodyPr/>
                    <a:lstStyle/>
                    <a:p>
                      <a:pPr algn="ctr"/>
                      <a:r>
                        <a:rPr lang="en-US" sz="800" dirty="0" smtClean="0"/>
                        <a:t>R-49</a:t>
                      </a:r>
                      <a:endParaRPr lang="en-US" sz="800" dirty="0"/>
                    </a:p>
                  </a:txBody>
                  <a:tcPr anchor="ctr"/>
                </a:tc>
                <a:tc>
                  <a:txBody>
                    <a:bodyPr/>
                    <a:lstStyle/>
                    <a:p>
                      <a:pPr algn="ctr"/>
                      <a:r>
                        <a:rPr lang="en-US" sz="800" dirty="0" smtClean="0"/>
                        <a:t>R-49</a:t>
                      </a:r>
                      <a:endParaRPr lang="en-US" sz="800" dirty="0"/>
                    </a:p>
                  </a:txBody>
                  <a:tcPr anchor="ctr"/>
                </a:tc>
                <a:tc>
                  <a:txBody>
                    <a:bodyPr/>
                    <a:lstStyle/>
                    <a:p>
                      <a:pPr algn="ctr"/>
                      <a:r>
                        <a:rPr lang="en-US" sz="800" dirty="0" smtClean="0"/>
                        <a:t>R-49</a:t>
                      </a:r>
                      <a:endParaRPr lang="en-US" sz="800" dirty="0"/>
                    </a:p>
                  </a:txBody>
                  <a:tcPr anchor="ctr"/>
                </a:tc>
                <a:tc>
                  <a:txBody>
                    <a:bodyPr/>
                    <a:lstStyle/>
                    <a:p>
                      <a:pPr algn="ctr"/>
                      <a:r>
                        <a:rPr lang="en-US" sz="800" dirty="0" smtClean="0"/>
                        <a:t>R-49</a:t>
                      </a:r>
                      <a:endParaRPr lang="en-US" sz="800" dirty="0"/>
                    </a:p>
                  </a:txBody>
                  <a:tcPr anchor="ctr"/>
                </a:tc>
              </a:tr>
            </a:tbl>
          </a:graphicData>
        </a:graphic>
      </p:graphicFrame>
      <p:sp>
        <p:nvSpPr>
          <p:cNvPr id="3" name="TextBox 2"/>
          <p:cNvSpPr txBox="1"/>
          <p:nvPr/>
        </p:nvSpPr>
        <p:spPr>
          <a:xfrm>
            <a:off x="3918858" y="2208809"/>
            <a:ext cx="1769423" cy="320634"/>
          </a:xfrm>
          <a:prstGeom prst="rect">
            <a:avLst/>
          </a:prstGeom>
          <a:solidFill>
            <a:srgbClr val="FFC000"/>
          </a:solidFill>
          <a:ln>
            <a:noFill/>
          </a:ln>
          <a:effectLst>
            <a:glow rad="63500">
              <a:schemeClr val="accent2">
                <a:satMod val="175000"/>
                <a:alpha val="40000"/>
              </a:schemeClr>
            </a:glow>
          </a:effectLst>
        </p:spPr>
        <p:txBody>
          <a:bodyPr vert="horz" wrap="square" lIns="91440" tIns="45720" rIns="91440" bIns="45720" rtlCol="0" anchor="ctr">
            <a:normAutofit fontScale="77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ROOFS</a:t>
            </a:r>
          </a:p>
        </p:txBody>
      </p:sp>
      <p:sp>
        <p:nvSpPr>
          <p:cNvPr id="11" name="Rectangle 2"/>
          <p:cNvSpPr txBox="1">
            <a:spLocks noChangeArrowheads="1"/>
          </p:cNvSpPr>
          <p:nvPr/>
        </p:nvSpPr>
        <p:spPr>
          <a:xfrm>
            <a:off x="508663" y="9900"/>
            <a:ext cx="7945912" cy="902525"/>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smtClean="0">
                <a:ea typeface="ＭＳ Ｐゴシック" pitchFamily="-108" charset="-128"/>
              </a:rPr>
              <a:t>Chapter 5 Prescriptive Approach</a:t>
            </a:r>
            <a:r>
              <a:rPr lang="en-US" sz="2000" dirty="0" smtClean="0">
                <a:ea typeface="ＭＳ Ｐゴシック" pitchFamily="-108" charset="-128"/>
              </a:rPr>
              <a:t/>
            </a:r>
            <a:br>
              <a:rPr lang="en-US" sz="2000" dirty="0" smtClean="0">
                <a:ea typeface="ＭＳ Ｐゴシック" pitchFamily="-108" charset="-128"/>
              </a:rPr>
            </a:br>
            <a:r>
              <a:rPr lang="en-US" sz="2400" dirty="0" smtClean="0">
                <a:ea typeface="ＭＳ Ｐゴシック" pitchFamily="-108" charset="-128"/>
              </a:rPr>
              <a:t>Compliance</a:t>
            </a:r>
          </a:p>
        </p:txBody>
      </p:sp>
    </p:spTree>
    <p:extLst>
      <p:ext uri="{BB962C8B-B14F-4D97-AF65-F5344CB8AC3E}">
        <p14:creationId xmlns:p14="http://schemas.microsoft.com/office/powerpoint/2010/main" val="3475702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51639" y="-421"/>
            <a:ext cx="5416409" cy="7468441"/>
          </a:xfrm>
          <a:prstGeom prst="rect">
            <a:avLst/>
          </a:prstGeom>
        </p:spPr>
      </p:pic>
      <p:sp>
        <p:nvSpPr>
          <p:cNvPr id="231427" name="Rectangle 3">
            <a:hlinkClick r:id="rId4" action="ppaction://hlinksldjump"/>
          </p:cNvPr>
          <p:cNvSpPr>
            <a:spLocks noChangeArrowheads="1"/>
          </p:cNvSpPr>
          <p:nvPr/>
        </p:nvSpPr>
        <p:spPr bwMode="auto">
          <a:xfrm>
            <a:off x="1524000" y="2667000"/>
            <a:ext cx="1219200" cy="76200"/>
          </a:xfrm>
          <a:prstGeom prst="rect">
            <a:avLst/>
          </a:prstGeom>
          <a:noFill/>
          <a:ln w="9525">
            <a:noFill/>
            <a:miter lim="800000"/>
            <a:headEnd/>
            <a:tailEnd/>
          </a:ln>
          <a:effectLst/>
        </p:spPr>
        <p:txBody>
          <a:bodyPr wrap="none" anchor="ctr"/>
          <a:lstStyle/>
          <a:p>
            <a:endParaRPr lang="en-US" dirty="0"/>
          </a:p>
        </p:txBody>
      </p:sp>
      <p:sp>
        <p:nvSpPr>
          <p:cNvPr id="231428" name="Rectangle 4">
            <a:hlinkClick r:id="rId5" action="ppaction://hlinksldjump"/>
          </p:cNvPr>
          <p:cNvSpPr>
            <a:spLocks noChangeArrowheads="1"/>
          </p:cNvSpPr>
          <p:nvPr/>
        </p:nvSpPr>
        <p:spPr bwMode="auto">
          <a:xfrm>
            <a:off x="1524000" y="4267200"/>
            <a:ext cx="1143000" cy="152400"/>
          </a:xfrm>
          <a:prstGeom prst="rect">
            <a:avLst/>
          </a:prstGeom>
          <a:noFill/>
          <a:ln w="9525">
            <a:noFill/>
            <a:miter lim="800000"/>
            <a:headEnd/>
            <a:tailEnd/>
          </a:ln>
          <a:effectLst/>
        </p:spPr>
        <p:txBody>
          <a:bodyPr wrap="none" anchor="ctr"/>
          <a:lstStyle/>
          <a:p>
            <a:endParaRPr lang="en-US" dirty="0"/>
          </a:p>
        </p:txBody>
      </p:sp>
      <p:sp>
        <p:nvSpPr>
          <p:cNvPr id="231429" name="Rectangle 5">
            <a:hlinkClick r:id="rId6" action="ppaction://hlinksldjump"/>
          </p:cNvPr>
          <p:cNvSpPr>
            <a:spLocks noChangeArrowheads="1"/>
          </p:cNvSpPr>
          <p:nvPr/>
        </p:nvSpPr>
        <p:spPr bwMode="auto">
          <a:xfrm>
            <a:off x="1524000" y="3581400"/>
            <a:ext cx="838200" cy="152400"/>
          </a:xfrm>
          <a:prstGeom prst="rect">
            <a:avLst/>
          </a:prstGeom>
          <a:noFill/>
          <a:ln w="9525">
            <a:noFill/>
            <a:miter lim="800000"/>
            <a:headEnd/>
            <a:tailEnd/>
          </a:ln>
          <a:effectLst/>
        </p:spPr>
        <p:txBody>
          <a:bodyPr wrap="none" anchor="ctr"/>
          <a:lstStyle/>
          <a:p>
            <a:endParaRPr lang="en-US" dirty="0"/>
          </a:p>
        </p:txBody>
      </p:sp>
      <p:sp>
        <p:nvSpPr>
          <p:cNvPr id="231430" name="Rectangle 6"/>
          <p:cNvSpPr>
            <a:spLocks noChangeArrowheads="1"/>
          </p:cNvSpPr>
          <p:nvPr/>
        </p:nvSpPr>
        <p:spPr bwMode="auto">
          <a:xfrm>
            <a:off x="1524000" y="5029200"/>
            <a:ext cx="914400" cy="152400"/>
          </a:xfrm>
          <a:prstGeom prst="rect">
            <a:avLst/>
          </a:prstGeom>
          <a:noFill/>
          <a:ln w="9525">
            <a:noFill/>
            <a:miter lim="800000"/>
            <a:headEnd/>
            <a:tailEnd/>
          </a:ln>
          <a:effectLst/>
        </p:spPr>
        <p:txBody>
          <a:bodyPr wrap="none" anchor="ct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70895163"/>
              </p:ext>
            </p:extLst>
          </p:nvPr>
        </p:nvGraphicFramePr>
        <p:xfrm>
          <a:off x="237503" y="2529443"/>
          <a:ext cx="8641009" cy="2903313"/>
        </p:xfrm>
        <a:graphic>
          <a:graphicData uri="http://schemas.openxmlformats.org/drawingml/2006/table">
            <a:tbl>
              <a:tblPr firstRow="1" bandRow="1">
                <a:tableStyleId>{284E427A-3D55-4303-BF80-6455036E1DE7}</a:tableStyleId>
              </a:tblPr>
              <a:tblGrid>
                <a:gridCol w="600697"/>
                <a:gridCol w="440942"/>
                <a:gridCol w="502033"/>
                <a:gridCol w="476505"/>
                <a:gridCol w="509333"/>
                <a:gridCol w="469204"/>
                <a:gridCol w="489268"/>
                <a:gridCol w="489268"/>
                <a:gridCol w="538480"/>
                <a:gridCol w="463868"/>
                <a:gridCol w="538480"/>
                <a:gridCol w="538480"/>
                <a:gridCol w="538480"/>
                <a:gridCol w="538480"/>
                <a:gridCol w="538480"/>
                <a:gridCol w="463868"/>
                <a:gridCol w="505143"/>
              </a:tblGrid>
              <a:tr h="656477">
                <a:tc>
                  <a:txBody>
                    <a:bodyPr/>
                    <a:lstStyle/>
                    <a:p>
                      <a:pPr algn="ctr"/>
                      <a:r>
                        <a:rPr lang="en-US" sz="900" dirty="0" smtClean="0">
                          <a:solidFill>
                            <a:schemeClr val="tx1"/>
                          </a:solidFill>
                        </a:rPr>
                        <a:t>Climate Zone</a:t>
                      </a:r>
                      <a:endParaRPr lang="en-US" sz="900" dirty="0">
                        <a:solidFill>
                          <a:schemeClr val="tx1"/>
                        </a:solidFill>
                      </a:endParaRPr>
                    </a:p>
                  </a:txBody>
                  <a:tcPr anchor="ctr"/>
                </a:tc>
                <a:tc gridSpan="2">
                  <a:txBody>
                    <a:bodyPr/>
                    <a:lstStyle/>
                    <a:p>
                      <a:pPr algn="ctr"/>
                      <a:r>
                        <a:rPr lang="en-US" sz="900" dirty="0" smtClean="0">
                          <a:solidFill>
                            <a:schemeClr val="tx1"/>
                          </a:solidFill>
                        </a:rPr>
                        <a:t>1</a:t>
                      </a:r>
                      <a:endParaRPr lang="en-US" sz="900" dirty="0">
                        <a:solidFill>
                          <a:schemeClr val="tx1"/>
                        </a:solidFill>
                      </a:endParaRPr>
                    </a:p>
                  </a:txBody>
                  <a:tcPr anchor="ctr"/>
                </a:tc>
                <a:tc hMerge="1">
                  <a:txBody>
                    <a:bodyPr/>
                    <a:lstStyle/>
                    <a:p>
                      <a:pPr algn="ctr"/>
                      <a:endParaRPr lang="en-US" dirty="0"/>
                    </a:p>
                  </a:txBody>
                  <a:tcPr anchor="ctr"/>
                </a:tc>
                <a:tc gridSpan="2">
                  <a:txBody>
                    <a:bodyPr/>
                    <a:lstStyle/>
                    <a:p>
                      <a:pPr algn="ctr"/>
                      <a:r>
                        <a:rPr lang="en-US" sz="900" dirty="0" smtClean="0">
                          <a:solidFill>
                            <a:schemeClr val="tx1"/>
                          </a:solidFill>
                        </a:rPr>
                        <a:t>2</a:t>
                      </a:r>
                      <a:endParaRPr lang="en-US" sz="9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900" dirty="0" smtClean="0">
                          <a:solidFill>
                            <a:schemeClr val="tx1"/>
                          </a:solidFill>
                        </a:rPr>
                        <a:t>3</a:t>
                      </a:r>
                      <a:endParaRPr lang="en-US" sz="9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900" dirty="0" smtClean="0">
                          <a:solidFill>
                            <a:schemeClr val="tx1"/>
                          </a:solidFill>
                        </a:rPr>
                        <a:t>4</a:t>
                      </a:r>
                    </a:p>
                    <a:p>
                      <a:pPr algn="ctr"/>
                      <a:r>
                        <a:rPr lang="en-US" sz="700" dirty="0" smtClean="0">
                          <a:solidFill>
                            <a:schemeClr val="tx1"/>
                          </a:solidFill>
                        </a:rPr>
                        <a:t>Except Marine</a:t>
                      </a:r>
                      <a:endParaRPr lang="en-US" sz="700" dirty="0">
                        <a:solidFill>
                          <a:schemeClr val="tx1"/>
                        </a:solidFill>
                      </a:endParaRPr>
                    </a:p>
                  </a:txBody>
                  <a:tcPr anchor="ctr"/>
                </a:tc>
                <a:tc hMerge="1">
                  <a:txBody>
                    <a:bodyPr/>
                    <a:lstStyle/>
                    <a:p>
                      <a:pPr algn="ctr"/>
                      <a:endParaRPr lang="en-US" sz="1400" dirty="0">
                        <a:solidFill>
                          <a:schemeClr val="tx1"/>
                        </a:solidFill>
                      </a:endParaRPr>
                    </a:p>
                  </a:txBody>
                  <a:tcPr anchor="ctr"/>
                </a:tc>
                <a:tc gridSpan="2">
                  <a:txBody>
                    <a:bodyPr/>
                    <a:lstStyle/>
                    <a:p>
                      <a:pPr algn="ctr"/>
                      <a:r>
                        <a:rPr lang="en-US" sz="900" dirty="0" smtClean="0">
                          <a:solidFill>
                            <a:schemeClr val="tx1"/>
                          </a:solidFill>
                        </a:rPr>
                        <a:t>5</a:t>
                      </a:r>
                    </a:p>
                    <a:p>
                      <a:pPr algn="ctr"/>
                      <a:r>
                        <a:rPr lang="en-US" sz="700" dirty="0" smtClean="0">
                          <a:solidFill>
                            <a:schemeClr val="tx1"/>
                          </a:solidFill>
                        </a:rPr>
                        <a:t>And</a:t>
                      </a:r>
                      <a:r>
                        <a:rPr lang="en-US" sz="700" baseline="0" dirty="0" smtClean="0">
                          <a:solidFill>
                            <a:schemeClr val="tx1"/>
                          </a:solidFill>
                        </a:rPr>
                        <a:t> Marine 4</a:t>
                      </a:r>
                      <a:endParaRPr lang="en-US" sz="7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900" dirty="0" smtClean="0">
                          <a:solidFill>
                            <a:schemeClr val="tx1"/>
                          </a:solidFill>
                        </a:rPr>
                        <a:t>6</a:t>
                      </a:r>
                      <a:endParaRPr lang="en-US" sz="9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900" dirty="0" smtClean="0">
                          <a:solidFill>
                            <a:schemeClr val="tx1"/>
                          </a:solidFill>
                        </a:rPr>
                        <a:t>7</a:t>
                      </a:r>
                      <a:endParaRPr lang="en-US" sz="9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900" dirty="0" smtClean="0">
                          <a:solidFill>
                            <a:schemeClr val="tx1"/>
                          </a:solidFill>
                        </a:rPr>
                        <a:t>8</a:t>
                      </a:r>
                      <a:endParaRPr lang="en-US" sz="900" dirty="0">
                        <a:solidFill>
                          <a:schemeClr val="tx1"/>
                        </a:solidFill>
                      </a:endParaRPr>
                    </a:p>
                  </a:txBody>
                  <a:tcPr anchor="ctr"/>
                </a:tc>
                <a:tc hMerge="1">
                  <a:txBody>
                    <a:bodyPr/>
                    <a:lstStyle/>
                    <a:p>
                      <a:pPr algn="ctr"/>
                      <a:endParaRPr lang="en-US" dirty="0">
                        <a:solidFill>
                          <a:schemeClr val="tx1"/>
                        </a:solidFill>
                      </a:endParaRPr>
                    </a:p>
                  </a:txBody>
                  <a:tcPr anchor="ctr"/>
                </a:tc>
              </a:tr>
              <a:tr h="530161">
                <a:tc>
                  <a:txBody>
                    <a:bodyPr/>
                    <a:lstStyle/>
                    <a:p>
                      <a:r>
                        <a:rPr lang="en-US" sz="800" dirty="0" smtClean="0"/>
                        <a:t>Mass</a:t>
                      </a:r>
                    </a:p>
                  </a:txBody>
                  <a:tcPr anchor="ctr"/>
                </a:tc>
                <a:tc>
                  <a:txBody>
                    <a:bodyPr/>
                    <a:lstStyle/>
                    <a:p>
                      <a:r>
                        <a:rPr lang="en-US" sz="700" dirty="0" smtClean="0"/>
                        <a:t>R-5.7ci</a:t>
                      </a:r>
                      <a:endParaRPr lang="en-US" sz="700" dirty="0"/>
                    </a:p>
                  </a:txBody>
                  <a:tcPr anchor="ctr"/>
                </a:tc>
                <a:tc>
                  <a:txBody>
                    <a:bodyPr/>
                    <a:lstStyle/>
                    <a:p>
                      <a:r>
                        <a:rPr lang="en-US" sz="700" dirty="0" smtClean="0"/>
                        <a:t>R-5.7ci</a:t>
                      </a:r>
                      <a:r>
                        <a:rPr lang="en-US" sz="700" baseline="30000" dirty="0" smtClean="0"/>
                        <a:t>c</a:t>
                      </a:r>
                      <a:endParaRPr lang="en-US" sz="700" baseline="30000" dirty="0"/>
                    </a:p>
                  </a:txBody>
                  <a:tcPr anchor="ctr"/>
                </a:tc>
                <a:tc>
                  <a:txBody>
                    <a:bodyPr/>
                    <a:lstStyle/>
                    <a:p>
                      <a:r>
                        <a:rPr lang="en-US" sz="700" dirty="0" smtClean="0"/>
                        <a:t>R-5.7ci</a:t>
                      </a:r>
                      <a:r>
                        <a:rPr lang="en-US" sz="700" baseline="30000" dirty="0" smtClean="0"/>
                        <a:t>c</a:t>
                      </a:r>
                      <a:endParaRPr lang="en-US" sz="700" baseline="30000" dirty="0"/>
                    </a:p>
                  </a:txBody>
                  <a:tcPr anchor="ctr"/>
                </a:tc>
                <a:tc>
                  <a:txBody>
                    <a:bodyPr/>
                    <a:lstStyle/>
                    <a:p>
                      <a:r>
                        <a:rPr lang="en-US" sz="700" dirty="0" smtClean="0"/>
                        <a:t>R-7.6ci</a:t>
                      </a:r>
                      <a:endParaRPr lang="en-US" sz="700" dirty="0"/>
                    </a:p>
                  </a:txBody>
                  <a:tcPr anchor="ctr"/>
                </a:tc>
                <a:tc>
                  <a:txBody>
                    <a:bodyPr/>
                    <a:lstStyle/>
                    <a:p>
                      <a:r>
                        <a:rPr lang="en-US" sz="700" dirty="0" smtClean="0"/>
                        <a:t>R-7.6ci</a:t>
                      </a:r>
                      <a:endParaRPr lang="en-US" sz="700" dirty="0"/>
                    </a:p>
                  </a:txBody>
                  <a:tcPr anchor="ctr"/>
                </a:tc>
                <a:tc>
                  <a:txBody>
                    <a:bodyPr/>
                    <a:lstStyle/>
                    <a:p>
                      <a:r>
                        <a:rPr lang="en-US" sz="700" dirty="0" smtClean="0"/>
                        <a:t>R-9.5ci</a:t>
                      </a:r>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R-9.5ci</a:t>
                      </a:r>
                    </a:p>
                  </a:txBody>
                  <a:tcPr anchor="ctr"/>
                </a:tc>
                <a:tc>
                  <a:txBody>
                    <a:bodyPr/>
                    <a:lstStyle/>
                    <a:p>
                      <a:r>
                        <a:rPr lang="en-US" sz="700" dirty="0" smtClean="0"/>
                        <a:t>R-11.4ci</a:t>
                      </a:r>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R-11.4ci</a:t>
                      </a:r>
                    </a:p>
                    <a:p>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R-13.3ci</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R-13.3ci</a:t>
                      </a:r>
                    </a:p>
                    <a:p>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R-15.2ci</a:t>
                      </a:r>
                    </a:p>
                    <a:p>
                      <a:endParaRPr lang="en-US" sz="700" dirty="0"/>
                    </a:p>
                  </a:txBody>
                  <a:tcPr anchor="ctr"/>
                </a:tc>
                <a:tc>
                  <a:txBody>
                    <a:bodyPr/>
                    <a:lstStyle/>
                    <a:p>
                      <a:r>
                        <a:rPr lang="en-US" sz="700" dirty="0" smtClean="0"/>
                        <a:t>R-15.2ci</a:t>
                      </a:r>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R-15.2ci</a:t>
                      </a:r>
                    </a:p>
                    <a:p>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R-25ci</a:t>
                      </a:r>
                    </a:p>
                    <a:p>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R-25ci</a:t>
                      </a:r>
                    </a:p>
                    <a:p>
                      <a:endParaRPr lang="en-US" sz="700" dirty="0"/>
                    </a:p>
                  </a:txBody>
                  <a:tcPr anchor="ctr"/>
                </a:tc>
              </a:tr>
              <a:tr h="649875">
                <a:tc>
                  <a:txBody>
                    <a:bodyPr/>
                    <a:lstStyle/>
                    <a:p>
                      <a:endParaRPr lang="en-US" sz="800" dirty="0" smtClean="0"/>
                    </a:p>
                    <a:p>
                      <a:r>
                        <a:rPr lang="en-US" sz="800" dirty="0" smtClean="0"/>
                        <a:t>Metal building</a:t>
                      </a:r>
                      <a:endParaRPr lang="en-US" sz="800" dirty="0"/>
                    </a:p>
                  </a:txBody>
                  <a:tcPr/>
                </a:tc>
                <a:tc>
                  <a:txBody>
                    <a:bodyPr/>
                    <a:lstStyle/>
                    <a:p>
                      <a:pPr algn="ctr"/>
                      <a:r>
                        <a:rPr lang="en-US" sz="700" dirty="0" smtClean="0"/>
                        <a:t>R-13+</a:t>
                      </a:r>
                    </a:p>
                    <a:p>
                      <a:pPr algn="ctr"/>
                      <a:r>
                        <a:rPr lang="en-US" sz="700" dirty="0" smtClean="0"/>
                        <a:t>6.5ci</a:t>
                      </a:r>
                    </a:p>
                  </a:txBody>
                  <a:tcPr anchor="ctr"/>
                </a:tc>
                <a:tc>
                  <a:txBody>
                    <a:bodyPr/>
                    <a:lstStyle/>
                    <a:p>
                      <a:pPr algn="ctr"/>
                      <a:r>
                        <a:rPr lang="en-US" sz="700" dirty="0" smtClean="0"/>
                        <a:t>R-13+</a:t>
                      </a:r>
                    </a:p>
                    <a:p>
                      <a:pPr algn="ctr"/>
                      <a:r>
                        <a:rPr lang="en-US" sz="700" dirty="0" smtClean="0"/>
                        <a:t>6.5ci</a:t>
                      </a:r>
                    </a:p>
                    <a:p>
                      <a:pPr algn="ctr"/>
                      <a:endParaRPr lang="en-US" sz="700" dirty="0"/>
                    </a:p>
                  </a:txBody>
                  <a:tcPr anchor="ctr"/>
                </a:tc>
                <a:tc>
                  <a:txBody>
                    <a:bodyPr/>
                    <a:lstStyle/>
                    <a:p>
                      <a:pPr algn="ctr"/>
                      <a:r>
                        <a:rPr lang="en-US" sz="700" dirty="0" smtClean="0"/>
                        <a:t>R-13+</a:t>
                      </a:r>
                    </a:p>
                    <a:p>
                      <a:pPr algn="ctr"/>
                      <a:r>
                        <a:rPr lang="en-US" sz="700" dirty="0" smtClean="0"/>
                        <a:t>6.5ci</a:t>
                      </a:r>
                    </a:p>
                  </a:txBody>
                  <a:tcPr anchor="ctr"/>
                </a:tc>
                <a:tc>
                  <a:txBody>
                    <a:bodyPr/>
                    <a:lstStyle/>
                    <a:p>
                      <a:pPr algn="ctr"/>
                      <a:r>
                        <a:rPr lang="en-US" sz="700" dirty="0" smtClean="0"/>
                        <a:t>R-13+R-13</a:t>
                      </a:r>
                      <a:r>
                        <a:rPr lang="en-US" sz="700" baseline="0" dirty="0" smtClean="0"/>
                        <a:t> ci</a:t>
                      </a:r>
                      <a:endParaRPr lang="en-US" sz="700" dirty="0" smtClean="0"/>
                    </a:p>
                    <a:p>
                      <a:pPr algn="ctr"/>
                      <a:endParaRPr lang="en-US" sz="700" dirty="0"/>
                    </a:p>
                  </a:txBody>
                  <a:tcPr anchor="ctr"/>
                </a:tc>
                <a:tc>
                  <a:txBody>
                    <a:bodyPr/>
                    <a:lstStyle/>
                    <a:p>
                      <a:pPr algn="ctr"/>
                      <a:r>
                        <a:rPr lang="en-US" sz="700" dirty="0" smtClean="0"/>
                        <a:t>R-13+R-13</a:t>
                      </a:r>
                      <a:r>
                        <a:rPr lang="en-US" sz="700" baseline="0" dirty="0" smtClean="0"/>
                        <a:t> ci</a:t>
                      </a:r>
                      <a:endParaRPr lang="en-US" sz="700" dirty="0" smtClean="0"/>
                    </a:p>
                  </a:txBody>
                  <a:tcPr anchor="ctr"/>
                </a:tc>
                <a:tc>
                  <a:txBody>
                    <a:bodyPr/>
                    <a:lstStyle/>
                    <a:p>
                      <a:pPr algn="ctr"/>
                      <a:r>
                        <a:rPr lang="en-US" sz="700" dirty="0" smtClean="0"/>
                        <a:t>R-13+R-13</a:t>
                      </a:r>
                      <a:r>
                        <a:rPr lang="en-US" sz="700" baseline="0" dirty="0" smtClean="0"/>
                        <a:t> ci</a:t>
                      </a:r>
                      <a:endParaRPr lang="en-US" sz="700" dirty="0" smtClean="0"/>
                    </a:p>
                  </a:txBody>
                  <a:tcPr anchor="ctr"/>
                </a:tc>
                <a:tc>
                  <a:txBody>
                    <a:bodyPr/>
                    <a:lstStyle/>
                    <a:p>
                      <a:pPr algn="ctr"/>
                      <a:endParaRPr lang="en-US" sz="700" dirty="0" smtClean="0"/>
                    </a:p>
                    <a:p>
                      <a:pPr algn="ctr"/>
                      <a:r>
                        <a:rPr lang="en-US" sz="700" dirty="0" smtClean="0"/>
                        <a:t>R-13+R-13</a:t>
                      </a:r>
                      <a:r>
                        <a:rPr lang="en-US" sz="700" baseline="0" dirty="0" smtClean="0"/>
                        <a:t> ci</a:t>
                      </a:r>
                      <a:endParaRPr lang="en-US" sz="700" dirty="0" smtClean="0"/>
                    </a:p>
                    <a:p>
                      <a:pPr algn="ctr"/>
                      <a:endParaRPr lang="en-US" sz="700" dirty="0"/>
                    </a:p>
                  </a:txBody>
                  <a:tcPr anchor="ctr"/>
                </a:tc>
                <a:tc>
                  <a:txBody>
                    <a:bodyPr/>
                    <a:lstStyle/>
                    <a:p>
                      <a:pPr algn="ctr"/>
                      <a:r>
                        <a:rPr lang="en-US" sz="700" dirty="0" smtClean="0"/>
                        <a:t>R-13+R-13</a:t>
                      </a:r>
                      <a:r>
                        <a:rPr lang="en-US" sz="700" baseline="0" dirty="0" smtClean="0"/>
                        <a:t> ci</a:t>
                      </a:r>
                      <a:endParaRPr lang="en-US" sz="700" dirty="0" smtClean="0"/>
                    </a:p>
                  </a:txBody>
                  <a:tcPr anchor="ctr"/>
                </a:tc>
                <a:tc>
                  <a:txBody>
                    <a:bodyPr/>
                    <a:lstStyle/>
                    <a:p>
                      <a:pPr algn="ctr"/>
                      <a:r>
                        <a:rPr lang="en-US" sz="700" dirty="0" smtClean="0"/>
                        <a:t>R-13+R-13</a:t>
                      </a:r>
                      <a:r>
                        <a:rPr lang="en-US" sz="700" baseline="0" dirty="0" smtClean="0"/>
                        <a:t> ci</a:t>
                      </a:r>
                      <a:endParaRPr lang="en-US" sz="700" dirty="0" smtClean="0"/>
                    </a:p>
                    <a:p>
                      <a:pPr algn="ctr"/>
                      <a:r>
                        <a:rPr lang="en-US" sz="700" dirty="0" smtClean="0"/>
                        <a:t>i</a:t>
                      </a:r>
                    </a:p>
                  </a:txBody>
                  <a:tcPr anchor="ctr"/>
                </a:tc>
                <a:tc>
                  <a:txBody>
                    <a:bodyPr/>
                    <a:lstStyle/>
                    <a:p>
                      <a:pPr algn="ctr"/>
                      <a:r>
                        <a:rPr lang="en-US" sz="700" dirty="0" smtClean="0"/>
                        <a:t>R-13+R-13</a:t>
                      </a:r>
                      <a:r>
                        <a:rPr lang="en-US" sz="700" baseline="0" dirty="0" smtClean="0"/>
                        <a:t> ci</a:t>
                      </a:r>
                      <a:endParaRPr lang="en-US" sz="700" dirty="0" smtClean="0"/>
                    </a:p>
                  </a:txBody>
                  <a:tcPr anchor="ctr"/>
                </a:tc>
                <a:tc>
                  <a:txBody>
                    <a:bodyPr/>
                    <a:lstStyle/>
                    <a:p>
                      <a:pPr algn="ctr"/>
                      <a:r>
                        <a:rPr lang="en-US" sz="700" dirty="0" smtClean="0"/>
                        <a:t>R-13+R-13</a:t>
                      </a:r>
                      <a:r>
                        <a:rPr lang="en-US" sz="700" baseline="0" dirty="0" smtClean="0"/>
                        <a:t> ci</a:t>
                      </a:r>
                      <a:endParaRPr lang="en-US" sz="700" dirty="0" smtClean="0"/>
                    </a:p>
                  </a:txBody>
                  <a:tcPr anchor="ctr"/>
                </a:tc>
                <a:tc>
                  <a:txBody>
                    <a:bodyPr/>
                    <a:lstStyle/>
                    <a:p>
                      <a:pPr algn="ctr"/>
                      <a:r>
                        <a:rPr lang="en-US" sz="700" dirty="0" smtClean="0"/>
                        <a:t>R-13+R-13</a:t>
                      </a:r>
                      <a:r>
                        <a:rPr lang="en-US" sz="700" baseline="0" dirty="0" smtClean="0"/>
                        <a:t> ci</a:t>
                      </a:r>
                      <a:endParaRPr lang="en-US" sz="700" dirty="0" smtClean="0"/>
                    </a:p>
                  </a:txBody>
                  <a:tcPr anchor="ctr"/>
                </a:tc>
                <a:tc>
                  <a:txBody>
                    <a:bodyPr/>
                    <a:lstStyle/>
                    <a:p>
                      <a:pPr algn="ctr"/>
                      <a:r>
                        <a:rPr lang="en-US" sz="700" dirty="0" smtClean="0"/>
                        <a:t>R-13+R-13</a:t>
                      </a:r>
                      <a:r>
                        <a:rPr lang="en-US" sz="700" baseline="0" dirty="0" smtClean="0"/>
                        <a:t> ci</a:t>
                      </a:r>
                      <a:endParaRPr lang="en-US" sz="700" dirty="0" smtClean="0"/>
                    </a:p>
                  </a:txBody>
                  <a:tcPr anchor="ctr"/>
                </a:tc>
                <a:tc>
                  <a:txBody>
                    <a:bodyPr/>
                    <a:lstStyle/>
                    <a:p>
                      <a:pPr algn="ctr"/>
                      <a:r>
                        <a:rPr lang="en-US" sz="700" dirty="0" smtClean="0"/>
                        <a:t>R-13+R-19.5</a:t>
                      </a:r>
                      <a:r>
                        <a:rPr lang="en-US" sz="700" baseline="0" dirty="0" smtClean="0"/>
                        <a:t> ci</a:t>
                      </a:r>
                      <a:endParaRPr lang="en-US" sz="700" dirty="0" smtClean="0"/>
                    </a:p>
                  </a:txBody>
                  <a:tcPr anchor="ctr"/>
                </a:tc>
                <a:tc>
                  <a:txBody>
                    <a:bodyPr/>
                    <a:lstStyle/>
                    <a:p>
                      <a:pPr algn="ctr"/>
                      <a:r>
                        <a:rPr lang="en-US" sz="700" dirty="0" smtClean="0"/>
                        <a:t>R-13+R-13</a:t>
                      </a:r>
                      <a:r>
                        <a:rPr lang="en-US" sz="700" baseline="0" dirty="0" smtClean="0"/>
                        <a:t> ci</a:t>
                      </a:r>
                      <a:endParaRPr lang="en-US" sz="700" dirty="0" smtClean="0"/>
                    </a:p>
                  </a:txBody>
                  <a:tcPr anchor="ctr"/>
                </a:tc>
                <a:tc>
                  <a:txBody>
                    <a:bodyPr/>
                    <a:lstStyle/>
                    <a:p>
                      <a:pPr algn="ctr"/>
                      <a:r>
                        <a:rPr lang="en-US" sz="700" dirty="0" smtClean="0"/>
                        <a:t>R-13+R-19.5</a:t>
                      </a:r>
                      <a:r>
                        <a:rPr lang="en-US" sz="700" baseline="0" dirty="0" smtClean="0"/>
                        <a:t> ci</a:t>
                      </a:r>
                      <a:endParaRPr lang="en-US" sz="700" dirty="0" smtClean="0"/>
                    </a:p>
                  </a:txBody>
                  <a:tcPr anchor="ctr"/>
                </a:tc>
              </a:tr>
              <a:tr h="333704">
                <a:tc>
                  <a:txBody>
                    <a:bodyPr/>
                    <a:lstStyle/>
                    <a:p>
                      <a:r>
                        <a:rPr lang="en-US" sz="800" dirty="0" smtClean="0"/>
                        <a:t>Metal</a:t>
                      </a:r>
                      <a:r>
                        <a:rPr lang="en-US" sz="800" baseline="0" dirty="0" smtClean="0"/>
                        <a:t> Framed</a:t>
                      </a:r>
                      <a:endParaRPr lang="en-US" sz="800" dirty="0"/>
                    </a:p>
                  </a:txBody>
                  <a:tcPr/>
                </a:tc>
                <a:tc>
                  <a:txBody>
                    <a:bodyPr/>
                    <a:lstStyle/>
                    <a:p>
                      <a:pPr algn="ctr"/>
                      <a:r>
                        <a:rPr lang="en-US" sz="700" dirty="0" smtClean="0"/>
                        <a:t>R-13=</a:t>
                      </a:r>
                      <a:br>
                        <a:rPr lang="en-US" sz="700" dirty="0" smtClean="0"/>
                      </a:br>
                      <a:r>
                        <a:rPr lang="en-US" sz="700" dirty="0" smtClean="0"/>
                        <a:t>R-5 ci</a:t>
                      </a:r>
                      <a:endParaRPr lang="en-US" sz="700" dirty="0"/>
                    </a:p>
                  </a:txBody>
                  <a:tcPr anchor="ctr"/>
                </a:tc>
                <a:tc>
                  <a:txBody>
                    <a:bodyPr/>
                    <a:lstStyle/>
                    <a:p>
                      <a:pPr algn="ctr"/>
                      <a:r>
                        <a:rPr lang="en-US" sz="700" dirty="0" smtClean="0"/>
                        <a:t>R-13=</a:t>
                      </a:r>
                      <a:br>
                        <a:rPr lang="en-US" sz="700" dirty="0" smtClean="0"/>
                      </a:br>
                      <a:r>
                        <a:rPr lang="en-US" sz="700" dirty="0" smtClean="0"/>
                        <a:t>R-5 ci</a:t>
                      </a:r>
                      <a:endParaRPr lang="en-US" sz="700" dirty="0"/>
                    </a:p>
                  </a:txBody>
                  <a:tcPr anchor="ctr"/>
                </a:tc>
                <a:tc>
                  <a:txBody>
                    <a:bodyPr/>
                    <a:lstStyle/>
                    <a:p>
                      <a:pPr algn="ctr"/>
                      <a:r>
                        <a:rPr lang="en-US" sz="700" dirty="0" smtClean="0"/>
                        <a:t>R-13=</a:t>
                      </a:r>
                      <a:br>
                        <a:rPr lang="en-US" sz="700" dirty="0" smtClean="0"/>
                      </a:br>
                      <a:r>
                        <a:rPr lang="en-US" sz="700" dirty="0" smtClean="0"/>
                        <a:t>R-5 ci</a:t>
                      </a:r>
                      <a:endParaRPr lang="en-US" sz="700" dirty="0"/>
                    </a:p>
                  </a:txBody>
                  <a:tcPr anchor="ctr"/>
                </a:tc>
                <a:tc>
                  <a:txBody>
                    <a:bodyPr/>
                    <a:lstStyle/>
                    <a:p>
                      <a:pPr algn="ctr"/>
                      <a:r>
                        <a:rPr lang="en-US" sz="700" dirty="0" smtClean="0"/>
                        <a:t>R-13+</a:t>
                      </a:r>
                    </a:p>
                    <a:p>
                      <a:pPr algn="ctr"/>
                      <a:r>
                        <a:rPr lang="en-US" sz="700" dirty="0" smtClean="0"/>
                        <a:t>7.5ci</a:t>
                      </a:r>
                      <a:endParaRPr lang="en-US" sz="700" dirty="0"/>
                    </a:p>
                  </a:txBody>
                  <a:tcPr anchor="ctr"/>
                </a:tc>
                <a:tc>
                  <a:txBody>
                    <a:bodyPr/>
                    <a:lstStyle/>
                    <a:p>
                      <a:pPr algn="ctr"/>
                      <a:r>
                        <a:rPr lang="en-US" sz="700" dirty="0" smtClean="0"/>
                        <a:t>R-13+</a:t>
                      </a:r>
                    </a:p>
                    <a:p>
                      <a:pPr algn="ctr"/>
                      <a:r>
                        <a:rPr lang="en-US" sz="700" dirty="0" smtClean="0"/>
                        <a:t>7.5ci</a:t>
                      </a:r>
                      <a:endParaRPr lang="en-US" sz="700" dirty="0"/>
                    </a:p>
                  </a:txBody>
                  <a:tcPr anchor="ctr"/>
                </a:tc>
                <a:tc>
                  <a:txBody>
                    <a:bodyPr/>
                    <a:lstStyle/>
                    <a:p>
                      <a:pPr algn="ctr"/>
                      <a:r>
                        <a:rPr lang="en-US" sz="700" dirty="0" smtClean="0"/>
                        <a:t>R-13+</a:t>
                      </a:r>
                    </a:p>
                    <a:p>
                      <a:pPr algn="ctr"/>
                      <a:r>
                        <a:rPr lang="en-US" sz="700" dirty="0" smtClean="0"/>
                        <a:t>7.5ci</a:t>
                      </a:r>
                      <a:endParaRPr lang="en-US" sz="700" dirty="0"/>
                    </a:p>
                  </a:txBody>
                  <a:tcPr anchor="ctr"/>
                </a:tc>
                <a:tc>
                  <a:txBody>
                    <a:bodyPr/>
                    <a:lstStyle/>
                    <a:p>
                      <a:pPr algn="ctr"/>
                      <a:r>
                        <a:rPr lang="en-US" sz="700" dirty="0" smtClean="0"/>
                        <a:t>R-13+</a:t>
                      </a:r>
                    </a:p>
                    <a:p>
                      <a:pPr algn="ctr"/>
                      <a:r>
                        <a:rPr lang="en-US" sz="700" dirty="0" smtClean="0"/>
                        <a:t>7.5ci</a:t>
                      </a:r>
                      <a:endParaRPr lang="en-US" sz="700" dirty="0"/>
                    </a:p>
                  </a:txBody>
                  <a:tcPr anchor="ctr"/>
                </a:tc>
                <a:tc>
                  <a:txBody>
                    <a:bodyPr/>
                    <a:lstStyle/>
                    <a:p>
                      <a:pPr algn="ctr"/>
                      <a:r>
                        <a:rPr lang="en-US" sz="700" dirty="0" smtClean="0"/>
                        <a:t>R-13+</a:t>
                      </a:r>
                    </a:p>
                    <a:p>
                      <a:pPr algn="ctr"/>
                      <a:r>
                        <a:rPr lang="en-US" sz="700" dirty="0" smtClean="0"/>
                        <a:t>7.5ci</a:t>
                      </a:r>
                      <a:endParaRPr lang="en-US" sz="700" dirty="0"/>
                    </a:p>
                  </a:txBody>
                  <a:tcPr anchor="ctr"/>
                </a:tc>
                <a:tc>
                  <a:txBody>
                    <a:bodyPr/>
                    <a:lstStyle/>
                    <a:p>
                      <a:pPr algn="ctr"/>
                      <a:r>
                        <a:rPr lang="en-US" sz="700" dirty="0" smtClean="0"/>
                        <a:t>R-13+</a:t>
                      </a:r>
                    </a:p>
                    <a:p>
                      <a:pPr algn="ctr"/>
                      <a:r>
                        <a:rPr lang="en-US" sz="700" dirty="0" smtClean="0"/>
                        <a:t>7.5ci</a:t>
                      </a:r>
                      <a:endParaRPr lang="en-US" sz="700" dirty="0"/>
                    </a:p>
                  </a:txBody>
                  <a:tcPr anchor="ctr"/>
                </a:tc>
                <a:tc>
                  <a:txBody>
                    <a:bodyPr/>
                    <a:lstStyle/>
                    <a:p>
                      <a:pPr algn="ctr"/>
                      <a:r>
                        <a:rPr lang="en-US" sz="700" dirty="0" smtClean="0"/>
                        <a:t>R-13+</a:t>
                      </a:r>
                    </a:p>
                    <a:p>
                      <a:pPr algn="ctr"/>
                      <a:r>
                        <a:rPr lang="en-US" sz="700" dirty="0" smtClean="0"/>
                        <a:t>7.5ci</a:t>
                      </a:r>
                      <a:endParaRPr lang="en-US" sz="700" dirty="0"/>
                    </a:p>
                  </a:txBody>
                  <a:tcPr anchor="ctr"/>
                </a:tc>
                <a:tc>
                  <a:txBody>
                    <a:bodyPr/>
                    <a:lstStyle/>
                    <a:p>
                      <a:pPr algn="ctr"/>
                      <a:r>
                        <a:rPr lang="en-US" sz="700" dirty="0" smtClean="0"/>
                        <a:t>R-13+</a:t>
                      </a:r>
                    </a:p>
                    <a:p>
                      <a:pPr algn="ctr"/>
                      <a:r>
                        <a:rPr lang="en-US" sz="700" dirty="0" smtClean="0"/>
                        <a:t>7.5ci</a:t>
                      </a:r>
                      <a:endParaRPr lang="en-US" sz="700" dirty="0"/>
                    </a:p>
                  </a:txBody>
                  <a:tcPr anchor="ctr"/>
                </a:tc>
                <a:tc>
                  <a:txBody>
                    <a:bodyPr/>
                    <a:lstStyle/>
                    <a:p>
                      <a:pPr algn="ctr"/>
                      <a:r>
                        <a:rPr lang="en-US" sz="700" dirty="0" smtClean="0"/>
                        <a:t>R-13+</a:t>
                      </a:r>
                    </a:p>
                    <a:p>
                      <a:pPr algn="ctr"/>
                      <a:r>
                        <a:rPr lang="en-US" sz="700" dirty="0" smtClean="0"/>
                        <a:t>7.;5ci</a:t>
                      </a:r>
                      <a:endParaRPr lang="en-US" sz="700" dirty="0"/>
                    </a:p>
                  </a:txBody>
                  <a:tcPr anchor="ctr"/>
                </a:tc>
                <a:tc>
                  <a:txBody>
                    <a:bodyPr/>
                    <a:lstStyle/>
                    <a:p>
                      <a:pPr algn="ctr"/>
                      <a:r>
                        <a:rPr lang="en-US" sz="700" dirty="0" smtClean="0"/>
                        <a:t>R-13+</a:t>
                      </a:r>
                    </a:p>
                    <a:p>
                      <a:pPr algn="ctr"/>
                      <a:r>
                        <a:rPr lang="en-US" sz="700" dirty="0" smtClean="0"/>
                        <a:t>7.5cfi</a:t>
                      </a:r>
                      <a:endParaRPr lang="en-US" sz="700" dirty="0"/>
                    </a:p>
                  </a:txBody>
                  <a:tcPr anchor="ctr"/>
                </a:tc>
                <a:tc>
                  <a:txBody>
                    <a:bodyPr/>
                    <a:lstStyle/>
                    <a:p>
                      <a:pPr algn="ctr"/>
                      <a:r>
                        <a:rPr lang="en-US" sz="700" dirty="0" smtClean="0"/>
                        <a:t>R-13+</a:t>
                      </a:r>
                    </a:p>
                    <a:p>
                      <a:pPr algn="ctr"/>
                      <a:r>
                        <a:rPr lang="en-US" sz="700" dirty="0" smtClean="0"/>
                        <a:t>15.6</a:t>
                      </a:r>
                      <a:r>
                        <a:rPr lang="en-US" sz="700" baseline="0" dirty="0" smtClean="0"/>
                        <a:t>ci</a:t>
                      </a:r>
                      <a:endParaRPr lang="en-US" sz="700" dirty="0"/>
                    </a:p>
                  </a:txBody>
                  <a:tcPr anchor="ctr"/>
                </a:tc>
                <a:tc>
                  <a:txBody>
                    <a:bodyPr/>
                    <a:lstStyle/>
                    <a:p>
                      <a:pPr algn="ctr"/>
                      <a:r>
                        <a:rPr lang="en-US" sz="700" dirty="0" smtClean="0"/>
                        <a:t>R-13+</a:t>
                      </a:r>
                    </a:p>
                    <a:p>
                      <a:pPr algn="ctr"/>
                      <a:r>
                        <a:rPr lang="en-US" sz="700" dirty="0" smtClean="0"/>
                        <a:t>7.5ci</a:t>
                      </a:r>
                      <a:endParaRPr lang="en-US" sz="700" dirty="0"/>
                    </a:p>
                  </a:txBody>
                  <a:tcPr anchor="ctr"/>
                </a:tc>
                <a:tc>
                  <a:txBody>
                    <a:bodyPr/>
                    <a:lstStyle/>
                    <a:p>
                      <a:pPr algn="ctr"/>
                      <a:r>
                        <a:rPr lang="en-US" sz="700" dirty="0" smtClean="0"/>
                        <a:t>R-13+</a:t>
                      </a:r>
                    </a:p>
                    <a:p>
                      <a:pPr algn="ctr"/>
                      <a:r>
                        <a:rPr lang="en-US" sz="700" dirty="0" smtClean="0"/>
                        <a:t>17.5ci</a:t>
                      </a:r>
                      <a:endParaRPr lang="en-US" sz="700" dirty="0"/>
                    </a:p>
                  </a:txBody>
                  <a:tcPr anchor="ctr"/>
                </a:tc>
              </a:tr>
              <a:tr h="333704">
                <a:tc>
                  <a:txBody>
                    <a:bodyPr/>
                    <a:lstStyle/>
                    <a:p>
                      <a:r>
                        <a:rPr lang="en-US" sz="800" dirty="0" smtClean="0"/>
                        <a:t>Wood Framed</a:t>
                      </a:r>
                      <a:r>
                        <a:rPr lang="en-US" sz="800" baseline="0" dirty="0" smtClean="0"/>
                        <a:t> &amp; Other</a:t>
                      </a:r>
                      <a:endParaRPr lang="en-US" sz="800" dirty="0"/>
                    </a:p>
                  </a:txBody>
                  <a:tcPr/>
                </a:tc>
                <a:tc>
                  <a:txBody>
                    <a:bodyPr/>
                    <a:lstStyle/>
                    <a:p>
                      <a:pPr algn="ctr"/>
                      <a:r>
                        <a:rPr lang="en-US" sz="700" dirty="0" smtClean="0"/>
                        <a:t>R-13+R-3.8ci or R-20</a:t>
                      </a:r>
                      <a:endParaRPr lang="en-US" sz="700" dirty="0"/>
                    </a:p>
                  </a:txBody>
                  <a:tcPr anchor="ctr"/>
                </a:tc>
                <a:tc>
                  <a:txBody>
                    <a:bodyPr/>
                    <a:lstStyle/>
                    <a:p>
                      <a:pPr algn="ctr"/>
                      <a:r>
                        <a:rPr lang="en-US" sz="700" dirty="0" smtClean="0"/>
                        <a:t>R-13+R-3.8ci or R-20</a:t>
                      </a:r>
                      <a:endParaRPr lang="en-US" sz="700" dirty="0"/>
                    </a:p>
                  </a:txBody>
                  <a:tcPr anchor="ctr"/>
                </a:tc>
                <a:tc>
                  <a:txBody>
                    <a:bodyPr/>
                    <a:lstStyle/>
                    <a:p>
                      <a:pPr algn="ctr"/>
                      <a:r>
                        <a:rPr lang="en-US" sz="700" dirty="0" smtClean="0"/>
                        <a:t>R-13+R-3.8ci or R-20</a:t>
                      </a:r>
                      <a:endParaRPr lang="en-US" sz="700" dirty="0"/>
                    </a:p>
                  </a:txBody>
                  <a:tcPr anchor="ctr"/>
                </a:tc>
                <a:tc>
                  <a:txBody>
                    <a:bodyPr/>
                    <a:lstStyle/>
                    <a:p>
                      <a:pPr algn="ctr"/>
                      <a:r>
                        <a:rPr lang="en-US" sz="700" dirty="0" smtClean="0"/>
                        <a:t>R-13+R-3.8ci or R-20</a:t>
                      </a:r>
                      <a:endParaRPr lang="en-US" sz="700" dirty="0"/>
                    </a:p>
                  </a:txBody>
                  <a:tcPr anchor="ctr"/>
                </a:tc>
                <a:tc>
                  <a:txBody>
                    <a:bodyPr/>
                    <a:lstStyle/>
                    <a:p>
                      <a:pPr algn="ctr"/>
                      <a:r>
                        <a:rPr lang="en-US" sz="700" dirty="0" smtClean="0"/>
                        <a:t>R-13+R-3.8ci or R-20</a:t>
                      </a:r>
                      <a:endParaRPr lang="en-US" sz="700" dirty="0"/>
                    </a:p>
                  </a:txBody>
                  <a:tcPr anchor="ctr"/>
                </a:tc>
                <a:tc>
                  <a:txBody>
                    <a:bodyPr/>
                    <a:lstStyle/>
                    <a:p>
                      <a:pPr algn="ctr"/>
                      <a:r>
                        <a:rPr lang="en-US" sz="700" dirty="0" smtClean="0"/>
                        <a:t>R-13+R-3.8ci or R-20</a:t>
                      </a:r>
                      <a:endParaRPr lang="en-US" sz="7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dirty="0" smtClean="0"/>
                        <a:t>R-13+R-3.8ci or R-20</a:t>
                      </a:r>
                    </a:p>
                    <a:p>
                      <a:pPr algn="ctr"/>
                      <a:r>
                        <a:rPr lang="en-US" sz="700" dirty="0" smtClean="0"/>
                        <a:t>3</a:t>
                      </a:r>
                      <a:endParaRPr lang="en-US" sz="700" dirty="0"/>
                    </a:p>
                  </a:txBody>
                  <a:tcPr anchor="ctr"/>
                </a:tc>
                <a:tc>
                  <a:txBody>
                    <a:bodyPr/>
                    <a:lstStyle/>
                    <a:p>
                      <a:pPr algn="ctr"/>
                      <a:r>
                        <a:rPr lang="en-US" sz="700" dirty="0" smtClean="0"/>
                        <a:t>R-13+R-3.8ci or R-20</a:t>
                      </a:r>
                      <a:endParaRPr lang="en-US" sz="700" dirty="0"/>
                    </a:p>
                  </a:txBody>
                  <a:tcPr anchor="ctr"/>
                </a:tc>
                <a:tc>
                  <a:txBody>
                    <a:bodyPr/>
                    <a:lstStyle/>
                    <a:p>
                      <a:pPr algn="ctr"/>
                      <a:r>
                        <a:rPr lang="en-US" sz="700" dirty="0" smtClean="0"/>
                        <a:t>R-13+R-3.8ci or R-20</a:t>
                      </a:r>
                      <a:endParaRPr lang="en-US" sz="700" dirty="0"/>
                    </a:p>
                  </a:txBody>
                  <a:tcPr anchor="ctr"/>
                </a:tc>
                <a:tc>
                  <a:txBody>
                    <a:bodyPr/>
                    <a:lstStyle/>
                    <a:p>
                      <a:pPr algn="ctr"/>
                      <a:r>
                        <a:rPr lang="en-US" sz="700" dirty="0" smtClean="0"/>
                        <a:t>R-13+R-7.5ci or R-20+R-3.8 ci</a:t>
                      </a:r>
                      <a:endParaRPr lang="en-US" sz="700" dirty="0"/>
                    </a:p>
                  </a:txBody>
                  <a:tcPr anchor="ctr"/>
                </a:tc>
                <a:tc>
                  <a:txBody>
                    <a:bodyPr/>
                    <a:lstStyle/>
                    <a:p>
                      <a:pPr algn="ctr"/>
                      <a:r>
                        <a:rPr lang="en-US" sz="700" dirty="0" smtClean="0"/>
                        <a:t>R-13+R-7.5ci or R-20+R-3.8 ci</a:t>
                      </a:r>
                      <a:endParaRPr lang="en-US" sz="700" dirty="0"/>
                    </a:p>
                  </a:txBody>
                  <a:tcPr anchor="ctr"/>
                </a:tc>
                <a:tc>
                  <a:txBody>
                    <a:bodyPr/>
                    <a:lstStyle/>
                    <a:p>
                      <a:pPr algn="ctr"/>
                      <a:r>
                        <a:rPr lang="en-US" sz="700" dirty="0" smtClean="0"/>
                        <a:t>R-13+R-7.5ci or R-20+R-3.8 ci</a:t>
                      </a:r>
                      <a:endParaRPr lang="en-US" sz="700" dirty="0"/>
                    </a:p>
                  </a:txBody>
                  <a:tcPr anchor="ctr"/>
                </a:tc>
                <a:tc>
                  <a:txBody>
                    <a:bodyPr/>
                    <a:lstStyle/>
                    <a:p>
                      <a:pPr algn="ctr"/>
                      <a:r>
                        <a:rPr lang="en-US" sz="700" dirty="0" smtClean="0"/>
                        <a:t>R-13+R-7.5ci or R-20+R-3.8 ci</a:t>
                      </a:r>
                      <a:endParaRPr lang="en-US" sz="700" dirty="0"/>
                    </a:p>
                  </a:txBody>
                  <a:tcPr anchor="ctr"/>
                </a:tc>
                <a:tc>
                  <a:txBody>
                    <a:bodyPr/>
                    <a:lstStyle/>
                    <a:p>
                      <a:pPr algn="ctr"/>
                      <a:r>
                        <a:rPr lang="en-US" sz="700" dirty="0" smtClean="0"/>
                        <a:t>R-13+R-7.5ci or R-20+R-3.8 ci</a:t>
                      </a:r>
                      <a:endParaRPr lang="en-US" sz="700" dirty="0"/>
                    </a:p>
                  </a:txBody>
                  <a:tcPr anchor="ctr"/>
                </a:tc>
                <a:tc>
                  <a:txBody>
                    <a:bodyPr/>
                    <a:lstStyle/>
                    <a:p>
                      <a:pPr algn="ctr"/>
                      <a:r>
                        <a:rPr lang="en-US" sz="700" dirty="0" smtClean="0"/>
                        <a:t>R-13+R-15.6ci or R-20+R-10ci</a:t>
                      </a:r>
                      <a:endParaRPr lang="en-US" sz="700" dirty="0"/>
                    </a:p>
                  </a:txBody>
                  <a:tcPr anchor="ctr"/>
                </a:tc>
                <a:tc>
                  <a:txBody>
                    <a:bodyPr/>
                    <a:lstStyle/>
                    <a:p>
                      <a:pPr algn="ctr"/>
                      <a:r>
                        <a:rPr lang="en-US" sz="700" dirty="0" smtClean="0"/>
                        <a:t>R-13+R-15.6ci or R-20+R-10 ci</a:t>
                      </a:r>
                      <a:endParaRPr lang="en-US" sz="700" dirty="0"/>
                    </a:p>
                  </a:txBody>
                  <a:tcPr anchor="ctr"/>
                </a:tc>
              </a:tr>
            </a:tbl>
          </a:graphicData>
        </a:graphic>
      </p:graphicFrame>
      <p:sp>
        <p:nvSpPr>
          <p:cNvPr id="3" name="TextBox 2"/>
          <p:cNvSpPr txBox="1"/>
          <p:nvPr/>
        </p:nvSpPr>
        <p:spPr>
          <a:xfrm>
            <a:off x="3728852" y="2196934"/>
            <a:ext cx="2006930" cy="320634"/>
          </a:xfrm>
          <a:prstGeom prst="rect">
            <a:avLst/>
          </a:prstGeom>
          <a:solidFill>
            <a:srgbClr val="FFC000"/>
          </a:solidFill>
          <a:ln>
            <a:noFill/>
          </a:ln>
          <a:effectLst>
            <a:glow rad="63500">
              <a:schemeClr val="accent2">
                <a:satMod val="175000"/>
                <a:alpha val="40000"/>
              </a:schemeClr>
            </a:glow>
          </a:effectLst>
        </p:spPr>
        <p:txBody>
          <a:bodyPr vert="horz" wrap="square" lIns="91440" tIns="45720" rIns="91440" bIns="45720" rtlCol="0" anchor="ctr">
            <a:normAutofit fontScale="62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2323" dirty="0" smtClean="0">
                <a:latin typeface="Arial Narrow"/>
                <a:ea typeface="+mn-ea"/>
                <a:cs typeface="Arial Narrow"/>
              </a:rPr>
              <a:t>WALLS, ABOVE GRADE</a:t>
            </a: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
        <p:nvSpPr>
          <p:cNvPr id="12" name="Rectangle 2"/>
          <p:cNvSpPr>
            <a:spLocks noGrp="1" noChangeArrowheads="1"/>
          </p:cNvSpPr>
          <p:nvPr>
            <p:ph type="title"/>
          </p:nvPr>
        </p:nvSpPr>
        <p:spPr>
          <a:xfrm>
            <a:off x="486888" y="0"/>
            <a:ext cx="7945912" cy="902525"/>
          </a:xfrm>
        </p:spPr>
        <p:txBody>
          <a:bodyPr>
            <a:normAutofit/>
          </a:bodyPr>
          <a:lstStyle/>
          <a:p>
            <a:pPr>
              <a:lnSpc>
                <a:spcPct val="80000"/>
              </a:lnSpc>
            </a:pPr>
            <a:r>
              <a:rPr lang="en-US" sz="2400" b="1" dirty="0" smtClean="0">
                <a:ea typeface="ＭＳ Ｐゴシック" pitchFamily="-108" charset="-128"/>
              </a:rPr>
              <a:t>Chapter 5 Prescriptive Approach</a:t>
            </a:r>
            <a:r>
              <a:rPr lang="en-US" sz="2000" dirty="0" smtClean="0">
                <a:solidFill>
                  <a:srgbClr val="FF0000"/>
                </a:solidFill>
                <a:ea typeface="ＭＳ Ｐゴシック" pitchFamily="-108" charset="-128"/>
              </a:rPr>
              <a:t/>
            </a:r>
            <a:br>
              <a:rPr lang="en-US" sz="2000" dirty="0" smtClean="0">
                <a:solidFill>
                  <a:srgbClr val="FF0000"/>
                </a:solidFill>
                <a:ea typeface="ＭＳ Ｐゴシック" pitchFamily="-108" charset="-128"/>
              </a:rPr>
            </a:br>
            <a:r>
              <a:rPr lang="en-US" sz="2400" b="1" dirty="0" smtClean="0">
                <a:ea typeface="ＭＳ Ｐゴシック" pitchFamily="-108" charset="-128"/>
              </a:rPr>
              <a:t>Compliance</a:t>
            </a:r>
            <a:endParaRPr lang="en-US" dirty="0" smtClean="0">
              <a:solidFill>
                <a:srgbClr val="FF0000"/>
              </a:solidFill>
              <a:ea typeface="ＭＳ Ｐゴシック" pitchFamily="-108" charset="-128"/>
            </a:endParaRPr>
          </a:p>
        </p:txBody>
      </p:sp>
    </p:spTree>
    <p:extLst>
      <p:ext uri="{BB962C8B-B14F-4D97-AF65-F5344CB8AC3E}">
        <p14:creationId xmlns:p14="http://schemas.microsoft.com/office/powerpoint/2010/main" val="1564943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51639" y="-421"/>
            <a:ext cx="5416409" cy="7468441"/>
          </a:xfrm>
          <a:prstGeom prst="rect">
            <a:avLst/>
          </a:prstGeom>
        </p:spPr>
      </p:pic>
      <p:sp>
        <p:nvSpPr>
          <p:cNvPr id="231427" name="Rectangle 3">
            <a:hlinkClick r:id="rId4" action="ppaction://hlinksldjump"/>
          </p:cNvPr>
          <p:cNvSpPr>
            <a:spLocks noChangeArrowheads="1"/>
          </p:cNvSpPr>
          <p:nvPr/>
        </p:nvSpPr>
        <p:spPr bwMode="auto">
          <a:xfrm>
            <a:off x="1524000" y="2667000"/>
            <a:ext cx="1219200" cy="76200"/>
          </a:xfrm>
          <a:prstGeom prst="rect">
            <a:avLst/>
          </a:prstGeom>
          <a:noFill/>
          <a:ln w="9525">
            <a:noFill/>
            <a:miter lim="800000"/>
            <a:headEnd/>
            <a:tailEnd/>
          </a:ln>
          <a:effectLst/>
        </p:spPr>
        <p:txBody>
          <a:bodyPr wrap="none" anchor="ctr"/>
          <a:lstStyle/>
          <a:p>
            <a:endParaRPr lang="en-US" dirty="0"/>
          </a:p>
        </p:txBody>
      </p:sp>
      <p:sp>
        <p:nvSpPr>
          <p:cNvPr id="231428" name="Rectangle 4">
            <a:hlinkClick r:id="rId5" action="ppaction://hlinksldjump"/>
          </p:cNvPr>
          <p:cNvSpPr>
            <a:spLocks noChangeArrowheads="1"/>
          </p:cNvSpPr>
          <p:nvPr/>
        </p:nvSpPr>
        <p:spPr bwMode="auto">
          <a:xfrm>
            <a:off x="1524000" y="4267200"/>
            <a:ext cx="1143000" cy="152400"/>
          </a:xfrm>
          <a:prstGeom prst="rect">
            <a:avLst/>
          </a:prstGeom>
          <a:noFill/>
          <a:ln w="9525">
            <a:noFill/>
            <a:miter lim="800000"/>
            <a:headEnd/>
            <a:tailEnd/>
          </a:ln>
          <a:effectLst/>
        </p:spPr>
        <p:txBody>
          <a:bodyPr wrap="none" anchor="ctr"/>
          <a:lstStyle/>
          <a:p>
            <a:endParaRPr lang="en-US" dirty="0"/>
          </a:p>
        </p:txBody>
      </p:sp>
      <p:sp>
        <p:nvSpPr>
          <p:cNvPr id="231429" name="Rectangle 5">
            <a:hlinkClick r:id="rId6" action="ppaction://hlinksldjump"/>
          </p:cNvPr>
          <p:cNvSpPr>
            <a:spLocks noChangeArrowheads="1"/>
          </p:cNvSpPr>
          <p:nvPr/>
        </p:nvSpPr>
        <p:spPr bwMode="auto">
          <a:xfrm>
            <a:off x="1524000" y="3581400"/>
            <a:ext cx="838200" cy="152400"/>
          </a:xfrm>
          <a:prstGeom prst="rect">
            <a:avLst/>
          </a:prstGeom>
          <a:noFill/>
          <a:ln w="9525">
            <a:noFill/>
            <a:miter lim="800000"/>
            <a:headEnd/>
            <a:tailEnd/>
          </a:ln>
          <a:effectLst/>
        </p:spPr>
        <p:txBody>
          <a:bodyPr wrap="none" anchor="ctr"/>
          <a:lstStyle/>
          <a:p>
            <a:endParaRPr lang="en-US" dirty="0"/>
          </a:p>
        </p:txBody>
      </p:sp>
      <p:sp>
        <p:nvSpPr>
          <p:cNvPr id="231430" name="Rectangle 6"/>
          <p:cNvSpPr>
            <a:spLocks noChangeArrowheads="1"/>
          </p:cNvSpPr>
          <p:nvPr/>
        </p:nvSpPr>
        <p:spPr bwMode="auto">
          <a:xfrm>
            <a:off x="1524000" y="5029200"/>
            <a:ext cx="914400" cy="152400"/>
          </a:xfrm>
          <a:prstGeom prst="rect">
            <a:avLst/>
          </a:prstGeom>
          <a:noFill/>
          <a:ln w="9525">
            <a:noFill/>
            <a:miter lim="800000"/>
            <a:headEnd/>
            <a:tailEnd/>
          </a:ln>
          <a:effectLst/>
        </p:spPr>
        <p:txBody>
          <a:bodyPr wrap="none" anchor="ct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3921378"/>
              </p:ext>
            </p:extLst>
          </p:nvPr>
        </p:nvGraphicFramePr>
        <p:xfrm>
          <a:off x="605628" y="2529443"/>
          <a:ext cx="8010765" cy="1186638"/>
        </p:xfrm>
        <a:graphic>
          <a:graphicData uri="http://schemas.openxmlformats.org/drawingml/2006/table">
            <a:tbl>
              <a:tblPr firstRow="1" bandRow="1">
                <a:tableStyleId>{284E427A-3D55-4303-BF80-6455036E1DE7}</a:tableStyleId>
              </a:tblPr>
              <a:tblGrid>
                <a:gridCol w="641271"/>
                <a:gridCol w="335280"/>
                <a:gridCol w="357505"/>
                <a:gridCol w="357505"/>
                <a:gridCol w="357505"/>
                <a:gridCol w="357505"/>
                <a:gridCol w="357505"/>
                <a:gridCol w="357505"/>
                <a:gridCol w="538480"/>
                <a:gridCol w="533718"/>
                <a:gridCol w="538480"/>
                <a:gridCol w="538480"/>
                <a:gridCol w="538480"/>
                <a:gridCol w="538480"/>
                <a:gridCol w="538480"/>
                <a:gridCol w="533718"/>
                <a:gridCol w="590868"/>
              </a:tblGrid>
              <a:tr h="656477">
                <a:tc>
                  <a:txBody>
                    <a:bodyPr/>
                    <a:lstStyle/>
                    <a:p>
                      <a:pPr algn="ctr"/>
                      <a:r>
                        <a:rPr lang="en-US" sz="1000" dirty="0" smtClean="0">
                          <a:solidFill>
                            <a:schemeClr val="tx1"/>
                          </a:solidFill>
                        </a:rPr>
                        <a:t>Climate Zone</a:t>
                      </a:r>
                      <a:endParaRPr lang="en-US" sz="1000" dirty="0">
                        <a:solidFill>
                          <a:schemeClr val="tx1"/>
                        </a:solidFill>
                      </a:endParaRPr>
                    </a:p>
                  </a:txBody>
                  <a:tcPr anchor="ctr"/>
                </a:tc>
                <a:tc gridSpan="2">
                  <a:txBody>
                    <a:bodyPr/>
                    <a:lstStyle/>
                    <a:p>
                      <a:pPr algn="ctr"/>
                      <a:r>
                        <a:rPr lang="en-US" sz="1050" dirty="0" smtClean="0">
                          <a:solidFill>
                            <a:schemeClr val="tx1"/>
                          </a:solidFill>
                        </a:rPr>
                        <a:t>1</a:t>
                      </a:r>
                      <a:endParaRPr lang="en-US" sz="1050" dirty="0">
                        <a:solidFill>
                          <a:schemeClr val="tx1"/>
                        </a:solidFill>
                      </a:endParaRPr>
                    </a:p>
                  </a:txBody>
                  <a:tcPr anchor="ctr"/>
                </a:tc>
                <a:tc hMerge="1">
                  <a:txBody>
                    <a:bodyPr/>
                    <a:lstStyle/>
                    <a:p>
                      <a:pPr algn="ctr"/>
                      <a:endParaRPr lang="en-US" dirty="0"/>
                    </a:p>
                  </a:txBody>
                  <a:tcPr anchor="ctr"/>
                </a:tc>
                <a:tc gridSpan="2">
                  <a:txBody>
                    <a:bodyPr/>
                    <a:lstStyle/>
                    <a:p>
                      <a:pPr algn="ctr"/>
                      <a:r>
                        <a:rPr lang="en-US" sz="1050" dirty="0" smtClean="0">
                          <a:solidFill>
                            <a:schemeClr val="tx1"/>
                          </a:solidFill>
                        </a:rPr>
                        <a:t>2</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3</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4</a:t>
                      </a:r>
                    </a:p>
                    <a:p>
                      <a:pPr algn="ctr"/>
                      <a:r>
                        <a:rPr lang="en-US" sz="900" dirty="0" smtClean="0">
                          <a:solidFill>
                            <a:schemeClr val="tx1"/>
                          </a:solidFill>
                        </a:rPr>
                        <a:t>Except Marine</a:t>
                      </a:r>
                      <a:endParaRPr lang="en-US" sz="900" dirty="0">
                        <a:solidFill>
                          <a:schemeClr val="tx1"/>
                        </a:solidFill>
                      </a:endParaRPr>
                    </a:p>
                  </a:txBody>
                  <a:tcPr anchor="ctr"/>
                </a:tc>
                <a:tc hMerge="1">
                  <a:txBody>
                    <a:bodyPr/>
                    <a:lstStyle/>
                    <a:p>
                      <a:pPr algn="ctr"/>
                      <a:endParaRPr lang="en-US" sz="1400" dirty="0">
                        <a:solidFill>
                          <a:schemeClr val="tx1"/>
                        </a:solidFill>
                      </a:endParaRPr>
                    </a:p>
                  </a:txBody>
                  <a:tcPr anchor="ctr"/>
                </a:tc>
                <a:tc gridSpan="2">
                  <a:txBody>
                    <a:bodyPr/>
                    <a:lstStyle/>
                    <a:p>
                      <a:pPr algn="ctr"/>
                      <a:r>
                        <a:rPr lang="en-US" sz="1050" dirty="0" smtClean="0">
                          <a:solidFill>
                            <a:schemeClr val="tx1"/>
                          </a:solidFill>
                        </a:rPr>
                        <a:t>5</a:t>
                      </a:r>
                    </a:p>
                    <a:p>
                      <a:pPr algn="ctr"/>
                      <a:r>
                        <a:rPr lang="en-US" sz="900" dirty="0" smtClean="0">
                          <a:solidFill>
                            <a:schemeClr val="tx1"/>
                          </a:solidFill>
                        </a:rPr>
                        <a:t>And</a:t>
                      </a:r>
                      <a:r>
                        <a:rPr lang="en-US" sz="900" baseline="0" dirty="0" smtClean="0">
                          <a:solidFill>
                            <a:schemeClr val="tx1"/>
                          </a:solidFill>
                        </a:rPr>
                        <a:t> Marine 4</a:t>
                      </a:r>
                      <a:endParaRPr lang="en-US" sz="9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6</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7</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8</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r>
              <a:tr h="530161">
                <a:tc>
                  <a:txBody>
                    <a:bodyPr/>
                    <a:lstStyle/>
                    <a:p>
                      <a:r>
                        <a:rPr lang="en-US" sz="900" dirty="0" smtClean="0"/>
                        <a:t>Below</a:t>
                      </a:r>
                      <a:r>
                        <a:rPr lang="en-US" sz="900" baseline="0" dirty="0" smtClean="0"/>
                        <a:t> grade wall</a:t>
                      </a:r>
                      <a:endParaRPr lang="en-US" sz="900" baseline="30000" dirty="0" smtClean="0"/>
                    </a:p>
                  </a:txBody>
                  <a:tcPr anchor="ctr"/>
                </a:tc>
                <a:tc>
                  <a:txBody>
                    <a:bodyPr/>
                    <a:lstStyle/>
                    <a:p>
                      <a:r>
                        <a:rPr lang="en-US" sz="800" dirty="0" smtClean="0"/>
                        <a:t>NR</a:t>
                      </a:r>
                      <a:endParaRPr lang="en-US" sz="800" dirty="0"/>
                    </a:p>
                  </a:txBody>
                  <a:tcPr anchor="ctr"/>
                </a:tc>
                <a:tc>
                  <a:txBody>
                    <a:bodyPr/>
                    <a:lstStyle/>
                    <a:p>
                      <a:r>
                        <a:rPr lang="en-US" sz="800" dirty="0" smtClean="0"/>
                        <a:t>NR</a:t>
                      </a:r>
                      <a:endParaRPr lang="en-US" sz="800" dirty="0"/>
                    </a:p>
                  </a:txBody>
                  <a:tcPr anchor="ctr"/>
                </a:tc>
                <a:tc>
                  <a:txBody>
                    <a:bodyPr/>
                    <a:lstStyle/>
                    <a:p>
                      <a:r>
                        <a:rPr lang="en-US" sz="800" dirty="0" smtClean="0"/>
                        <a:t>NR</a:t>
                      </a:r>
                      <a:endParaRPr lang="en-US" sz="800" dirty="0"/>
                    </a:p>
                  </a:txBody>
                  <a:tcPr anchor="ctr"/>
                </a:tc>
                <a:tc>
                  <a:txBody>
                    <a:bodyPr/>
                    <a:lstStyle/>
                    <a:p>
                      <a:r>
                        <a:rPr lang="en-US" sz="800" dirty="0" smtClean="0"/>
                        <a:t>NR</a:t>
                      </a:r>
                      <a:endParaRPr lang="en-US" sz="800" dirty="0"/>
                    </a:p>
                  </a:txBody>
                  <a:tcPr anchor="ctr"/>
                </a:tc>
                <a:tc>
                  <a:txBody>
                    <a:bodyPr/>
                    <a:lstStyle/>
                    <a:p>
                      <a:r>
                        <a:rPr lang="en-US" sz="800" dirty="0" smtClean="0"/>
                        <a:t>NR</a:t>
                      </a:r>
                      <a:endParaRPr lang="en-US" sz="800" dirty="0"/>
                    </a:p>
                  </a:txBody>
                  <a:tcPr anchor="ctr"/>
                </a:tc>
                <a:tc>
                  <a:txBody>
                    <a:bodyPr/>
                    <a:lstStyle/>
                    <a:p>
                      <a:r>
                        <a:rPr lang="en-US" sz="800" dirty="0" smtClean="0"/>
                        <a:t>NR</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NR</a:t>
                      </a:r>
                    </a:p>
                  </a:txBody>
                  <a:tcPr anchor="ctr"/>
                </a:tc>
                <a:tc>
                  <a:txBody>
                    <a:bodyPr/>
                    <a:lstStyle/>
                    <a:p>
                      <a:r>
                        <a:rPr lang="en-US" sz="800" dirty="0" smtClean="0"/>
                        <a:t>R-7.5ci</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R-7.5ci</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R-7.5ci</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R-7.5ci</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R-7.5ci</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R-10ci</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R-10ci</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R-10ci</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R-12.5ci</a:t>
                      </a:r>
                    </a:p>
                    <a:p>
                      <a:endParaRPr lang="en-US" sz="800" dirty="0"/>
                    </a:p>
                  </a:txBody>
                  <a:tcPr anchor="ctr"/>
                </a:tc>
              </a:tr>
            </a:tbl>
          </a:graphicData>
        </a:graphic>
      </p:graphicFrame>
      <p:sp>
        <p:nvSpPr>
          <p:cNvPr id="3" name="TextBox 2"/>
          <p:cNvSpPr txBox="1"/>
          <p:nvPr/>
        </p:nvSpPr>
        <p:spPr>
          <a:xfrm>
            <a:off x="3728852" y="2196934"/>
            <a:ext cx="2006930" cy="320634"/>
          </a:xfrm>
          <a:prstGeom prst="rect">
            <a:avLst/>
          </a:prstGeom>
          <a:solidFill>
            <a:srgbClr val="FFC000"/>
          </a:solidFill>
          <a:ln>
            <a:noFill/>
          </a:ln>
          <a:effectLst>
            <a:glow rad="63500">
              <a:schemeClr val="accent2">
                <a:satMod val="175000"/>
                <a:alpha val="40000"/>
              </a:schemeClr>
            </a:glow>
          </a:effectLst>
        </p:spPr>
        <p:txBody>
          <a:bodyPr vert="horz" wrap="square" lIns="91440" tIns="45720" rIns="91440" bIns="45720" rtlCol="0" anchor="ctr">
            <a:normAutofit fontScale="62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2323" dirty="0" smtClean="0">
                <a:latin typeface="Arial Narrow"/>
                <a:ea typeface="+mn-ea"/>
                <a:cs typeface="Arial Narrow"/>
              </a:rPr>
              <a:t>WALLS, BELOW GRADE</a:t>
            </a: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
        <p:nvSpPr>
          <p:cNvPr id="12" name="Rectangle 2"/>
          <p:cNvSpPr>
            <a:spLocks noGrp="1" noChangeArrowheads="1"/>
          </p:cNvSpPr>
          <p:nvPr>
            <p:ph type="title"/>
          </p:nvPr>
        </p:nvSpPr>
        <p:spPr>
          <a:xfrm>
            <a:off x="486888" y="0"/>
            <a:ext cx="7945912" cy="902525"/>
          </a:xfrm>
        </p:spPr>
        <p:txBody>
          <a:bodyPr>
            <a:normAutofit/>
          </a:bodyPr>
          <a:lstStyle/>
          <a:p>
            <a:pPr>
              <a:lnSpc>
                <a:spcPct val="80000"/>
              </a:lnSpc>
            </a:pPr>
            <a:r>
              <a:rPr lang="en-US" sz="2400" b="1" dirty="0" smtClean="0">
                <a:ea typeface="ＭＳ Ｐゴシック" pitchFamily="-108" charset="-128"/>
              </a:rPr>
              <a:t>Chapter 5 Prescriptive Approach</a:t>
            </a:r>
            <a:br>
              <a:rPr lang="en-US" sz="2400" b="1" dirty="0" smtClean="0">
                <a:ea typeface="ＭＳ Ｐゴシック" pitchFamily="-108" charset="-128"/>
              </a:rPr>
            </a:br>
            <a:r>
              <a:rPr lang="en-US" sz="2400" b="1" dirty="0" smtClean="0">
                <a:ea typeface="ＭＳ Ｐゴシック" pitchFamily="-108" charset="-128"/>
              </a:rPr>
              <a:t>Compliance</a:t>
            </a:r>
            <a:endParaRPr lang="en-US" dirty="0" smtClean="0">
              <a:solidFill>
                <a:srgbClr val="FF0000"/>
              </a:solidFill>
              <a:ea typeface="ＭＳ Ｐゴシック" pitchFamily="-108" charset="-128"/>
            </a:endParaRPr>
          </a:p>
        </p:txBody>
      </p:sp>
    </p:spTree>
    <p:extLst>
      <p:ext uri="{BB962C8B-B14F-4D97-AF65-F5344CB8AC3E}">
        <p14:creationId xmlns:p14="http://schemas.microsoft.com/office/powerpoint/2010/main" val="2721190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6"/>
          <p:cNvSpPr>
            <a:spLocks noGrp="1" noChangeArrowheads="1"/>
          </p:cNvSpPr>
          <p:nvPr>
            <p:ph idx="1"/>
          </p:nvPr>
        </p:nvSpPr>
        <p:spPr>
          <a:xfrm>
            <a:off x="219075" y="2930525"/>
            <a:ext cx="5048250" cy="3200400"/>
          </a:xfrm>
        </p:spPr>
        <p:txBody>
          <a:bodyPr/>
          <a:lstStyle/>
          <a:p>
            <a:pPr marL="0" indent="0" eaLnBrk="1" hangingPunct="1">
              <a:buFont typeface="Arial" pitchFamily="34" charset="0"/>
              <a:buNone/>
              <a:tabLst>
                <a:tab pos="747713" algn="l"/>
              </a:tabLst>
            </a:pPr>
            <a:r>
              <a:rPr lang="en-US" altLang="en-US" sz="2000" dirty="0" smtClean="0"/>
              <a:t>Ch. 1	Scope and Application / 	Administrative and </a:t>
            </a:r>
            <a:br>
              <a:rPr lang="en-US" altLang="en-US" sz="2000" dirty="0" smtClean="0"/>
            </a:br>
            <a:r>
              <a:rPr lang="en-US" altLang="en-US" sz="2000" dirty="0" smtClean="0"/>
              <a:t>	Enforcement</a:t>
            </a:r>
          </a:p>
          <a:p>
            <a:pPr marL="0" indent="0" eaLnBrk="1" hangingPunct="1">
              <a:buFont typeface="Arial" pitchFamily="34" charset="0"/>
              <a:buNone/>
              <a:tabLst>
                <a:tab pos="747713" algn="l"/>
              </a:tabLst>
            </a:pPr>
            <a:r>
              <a:rPr lang="en-US" altLang="en-US" sz="2000" dirty="0" smtClean="0"/>
              <a:t>Ch. 2	Definitions</a:t>
            </a:r>
          </a:p>
          <a:p>
            <a:pPr marL="0" indent="0" eaLnBrk="1" hangingPunct="1">
              <a:buFont typeface="Arial" pitchFamily="34" charset="0"/>
              <a:buNone/>
              <a:tabLst>
                <a:tab pos="747713" algn="l"/>
              </a:tabLst>
            </a:pPr>
            <a:r>
              <a:rPr lang="en-US" altLang="en-US" sz="2000" dirty="0" smtClean="0"/>
              <a:t>Ch. 3	General Requirements</a:t>
            </a:r>
          </a:p>
          <a:p>
            <a:pPr marL="0" indent="0" eaLnBrk="1" hangingPunct="1">
              <a:buFont typeface="Arial" pitchFamily="34" charset="0"/>
              <a:buNone/>
              <a:tabLst>
                <a:tab pos="747713" algn="l"/>
              </a:tabLst>
            </a:pPr>
            <a:r>
              <a:rPr lang="en-US" altLang="en-US" sz="2000" dirty="0" smtClean="0"/>
              <a:t>Ch. 4	Commercial Energy Efficiency</a:t>
            </a:r>
          </a:p>
          <a:p>
            <a:pPr marL="0" indent="0" eaLnBrk="1" hangingPunct="1">
              <a:buFont typeface="Arial" pitchFamily="34" charset="0"/>
              <a:buNone/>
              <a:tabLst>
                <a:tab pos="747713" algn="l"/>
              </a:tabLst>
            </a:pPr>
            <a:r>
              <a:rPr lang="en-US" altLang="en-US" sz="2000" dirty="0" smtClean="0"/>
              <a:t>Ch. 5  Existing Buildings </a:t>
            </a:r>
            <a:endParaRPr lang="en-US" altLang="en-US" sz="2000" dirty="0" smtClean="0">
              <a:solidFill>
                <a:srgbClr val="FF0000"/>
              </a:solidFill>
            </a:endParaRPr>
          </a:p>
          <a:p>
            <a:pPr marL="0" indent="0" eaLnBrk="1" hangingPunct="1">
              <a:buFont typeface="Arial" pitchFamily="34" charset="0"/>
              <a:buNone/>
              <a:tabLst>
                <a:tab pos="747713" algn="l"/>
              </a:tabLst>
            </a:pPr>
            <a:r>
              <a:rPr lang="en-US" altLang="en-US" sz="2000" dirty="0" smtClean="0"/>
              <a:t>Ch. 6	Referenced Standards</a:t>
            </a:r>
          </a:p>
          <a:p>
            <a:pPr marL="0" indent="0" eaLnBrk="1" hangingPunct="1">
              <a:buFont typeface="Arial" pitchFamily="34" charset="0"/>
              <a:buNone/>
              <a:tabLst>
                <a:tab pos="747713" algn="l"/>
              </a:tabLst>
            </a:pPr>
            <a:r>
              <a:rPr lang="en-US" altLang="en-US" sz="2000" dirty="0" smtClean="0"/>
              <a:t>Index   	</a:t>
            </a:r>
          </a:p>
        </p:txBody>
      </p:sp>
      <p:sp>
        <p:nvSpPr>
          <p:cNvPr id="116739" name="Rectangle 25"/>
          <p:cNvSpPr>
            <a:spLocks noGrp="1" noChangeArrowheads="1"/>
          </p:cNvSpPr>
          <p:nvPr>
            <p:ph type="title"/>
          </p:nvPr>
        </p:nvSpPr>
        <p:spPr>
          <a:xfrm>
            <a:off x="76200" y="0"/>
            <a:ext cx="5384800" cy="920750"/>
          </a:xfrm>
        </p:spPr>
        <p:txBody>
          <a:bodyPr/>
          <a:lstStyle/>
          <a:p>
            <a:pPr eaLnBrk="1" hangingPunct="1"/>
            <a:r>
              <a:rPr lang="en-US" altLang="en-US" sz="2400" b="1" dirty="0" smtClean="0"/>
              <a:t>Structure of the 2018 IECC</a:t>
            </a:r>
          </a:p>
        </p:txBody>
      </p:sp>
      <p:sp>
        <p:nvSpPr>
          <p:cNvPr id="10" name="Rectangle 26"/>
          <p:cNvSpPr txBox="1">
            <a:spLocks noChangeArrowheads="1"/>
          </p:cNvSpPr>
          <p:nvPr/>
        </p:nvSpPr>
        <p:spPr>
          <a:xfrm>
            <a:off x="4775200" y="2927350"/>
            <a:ext cx="4406900" cy="3200400"/>
          </a:xfrm>
          <a:prstGeom prst="rect">
            <a:avLst/>
          </a:prstGeom>
        </p:spPr>
        <p:txBody>
          <a:bodyPr>
            <a:normAutofit/>
          </a:bodyPr>
          <a:lstStyle/>
          <a:p>
            <a:pPr defTabSz="457200" fontAlgn="auto">
              <a:spcBef>
                <a:spcPct val="20000"/>
              </a:spcBef>
              <a:spcAft>
                <a:spcPts val="0"/>
              </a:spcAft>
              <a:buFont typeface="Arial"/>
              <a:buNone/>
              <a:tabLst>
                <a:tab pos="798513" algn="l"/>
              </a:tabLst>
              <a:defRPr/>
            </a:pPr>
            <a:r>
              <a:rPr lang="en-US" sz="2000" b="0" dirty="0">
                <a:latin typeface="+mn-lt"/>
                <a:ea typeface="+mn-ea"/>
              </a:rPr>
              <a:t>Ch. 1	Scope and Application / 	Administrative and </a:t>
            </a:r>
            <a:br>
              <a:rPr lang="en-US" sz="2000" b="0" dirty="0">
                <a:latin typeface="+mn-lt"/>
                <a:ea typeface="+mn-ea"/>
              </a:rPr>
            </a:br>
            <a:r>
              <a:rPr lang="en-US" sz="2000" b="0" dirty="0">
                <a:latin typeface="+mn-lt"/>
                <a:ea typeface="+mn-ea"/>
              </a:rPr>
              <a:t>	Enforcement</a:t>
            </a:r>
          </a:p>
          <a:p>
            <a:pPr defTabSz="457200" fontAlgn="auto">
              <a:spcBef>
                <a:spcPct val="20000"/>
              </a:spcBef>
              <a:spcAft>
                <a:spcPts val="0"/>
              </a:spcAft>
              <a:buFont typeface="Arial"/>
              <a:buNone/>
              <a:tabLst>
                <a:tab pos="798513" algn="l"/>
              </a:tabLst>
              <a:defRPr/>
            </a:pPr>
            <a:r>
              <a:rPr lang="en-US" sz="2000" b="0" dirty="0">
                <a:latin typeface="+mn-lt"/>
                <a:ea typeface="+mn-ea"/>
              </a:rPr>
              <a:t>Ch. 2	Definitions</a:t>
            </a:r>
          </a:p>
          <a:p>
            <a:pPr defTabSz="457200" fontAlgn="auto">
              <a:spcBef>
                <a:spcPct val="20000"/>
              </a:spcBef>
              <a:spcAft>
                <a:spcPts val="0"/>
              </a:spcAft>
              <a:buFont typeface="Arial"/>
              <a:buNone/>
              <a:tabLst>
                <a:tab pos="798513" algn="l"/>
              </a:tabLst>
              <a:defRPr/>
            </a:pPr>
            <a:r>
              <a:rPr lang="en-US" sz="2000" b="0" dirty="0">
                <a:latin typeface="+mn-lt"/>
                <a:ea typeface="+mn-ea"/>
              </a:rPr>
              <a:t>Ch. 3	General Requirements</a:t>
            </a:r>
          </a:p>
          <a:p>
            <a:pPr defTabSz="457200" fontAlgn="auto">
              <a:spcBef>
                <a:spcPct val="20000"/>
              </a:spcBef>
              <a:spcAft>
                <a:spcPts val="0"/>
              </a:spcAft>
              <a:buFont typeface="Arial"/>
              <a:buNone/>
              <a:tabLst>
                <a:tab pos="798513" algn="l"/>
              </a:tabLst>
              <a:defRPr/>
            </a:pPr>
            <a:r>
              <a:rPr lang="en-US" sz="2000" b="0" dirty="0">
                <a:latin typeface="+mn-lt"/>
                <a:ea typeface="+mn-ea"/>
              </a:rPr>
              <a:t>Ch. 4	Residential Energy Efficiency</a:t>
            </a:r>
          </a:p>
          <a:p>
            <a:pPr defTabSz="457200" fontAlgn="auto">
              <a:spcBef>
                <a:spcPct val="20000"/>
              </a:spcBef>
              <a:spcAft>
                <a:spcPts val="0"/>
              </a:spcAft>
              <a:buFont typeface="Arial"/>
              <a:buNone/>
              <a:tabLst>
                <a:tab pos="798513" algn="l"/>
              </a:tabLst>
              <a:defRPr/>
            </a:pPr>
            <a:r>
              <a:rPr lang="en-US" sz="2000" b="0" dirty="0">
                <a:latin typeface="+mn-lt"/>
                <a:ea typeface="+mn-ea"/>
              </a:rPr>
              <a:t>Ch. 5  Existing </a:t>
            </a:r>
            <a:r>
              <a:rPr lang="en-US" sz="2000" b="0" dirty="0" smtClean="0">
                <a:latin typeface="+mn-lt"/>
                <a:ea typeface="+mn-ea"/>
              </a:rPr>
              <a:t>Buildings</a:t>
            </a:r>
            <a:endParaRPr lang="en-US" sz="2000" b="0" dirty="0">
              <a:solidFill>
                <a:srgbClr val="FF0000"/>
              </a:solidFill>
              <a:latin typeface="+mn-lt"/>
              <a:ea typeface="+mn-ea"/>
            </a:endParaRPr>
          </a:p>
          <a:p>
            <a:pPr defTabSz="457200" fontAlgn="auto">
              <a:spcBef>
                <a:spcPct val="20000"/>
              </a:spcBef>
              <a:spcAft>
                <a:spcPts val="0"/>
              </a:spcAft>
              <a:buFont typeface="Arial"/>
              <a:buNone/>
              <a:tabLst>
                <a:tab pos="798513" algn="l"/>
              </a:tabLst>
              <a:defRPr/>
            </a:pPr>
            <a:r>
              <a:rPr lang="en-US" sz="2000" b="0" dirty="0">
                <a:latin typeface="+mn-lt"/>
                <a:ea typeface="+mn-ea"/>
              </a:rPr>
              <a:t>Ch. 6	Referenced Standards</a:t>
            </a:r>
          </a:p>
          <a:p>
            <a:pPr defTabSz="457200" fontAlgn="auto">
              <a:spcBef>
                <a:spcPct val="20000"/>
              </a:spcBef>
              <a:spcAft>
                <a:spcPts val="0"/>
              </a:spcAft>
              <a:buFont typeface="Arial"/>
              <a:buNone/>
              <a:tabLst>
                <a:tab pos="798513" algn="l"/>
              </a:tabLst>
              <a:defRPr/>
            </a:pPr>
            <a:r>
              <a:rPr lang="en-US" sz="2000" b="0" dirty="0">
                <a:latin typeface="+mn-lt"/>
                <a:ea typeface="+mn-ea"/>
              </a:rPr>
              <a:t>Index   	</a:t>
            </a:r>
          </a:p>
        </p:txBody>
      </p:sp>
      <p:graphicFrame>
        <p:nvGraphicFramePr>
          <p:cNvPr id="14" name="Diagram 13"/>
          <p:cNvGraphicFramePr/>
          <p:nvPr/>
        </p:nvGraphicFramePr>
        <p:xfrm>
          <a:off x="955830" y="1594712"/>
          <a:ext cx="2248114" cy="970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2530847306"/>
              </p:ext>
            </p:extLst>
          </p:nvPr>
        </p:nvGraphicFramePr>
        <p:xfrm>
          <a:off x="5442605" y="1592737"/>
          <a:ext cx="2248114" cy="9703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2105952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51639" y="-421"/>
            <a:ext cx="5416409" cy="7468441"/>
          </a:xfrm>
          <a:prstGeom prst="rect">
            <a:avLst/>
          </a:prstGeom>
        </p:spPr>
      </p:pic>
      <p:sp>
        <p:nvSpPr>
          <p:cNvPr id="231427" name="Rectangle 3">
            <a:hlinkClick r:id="rId4" action="ppaction://hlinksldjump"/>
          </p:cNvPr>
          <p:cNvSpPr>
            <a:spLocks noChangeArrowheads="1"/>
          </p:cNvSpPr>
          <p:nvPr/>
        </p:nvSpPr>
        <p:spPr bwMode="auto">
          <a:xfrm>
            <a:off x="1524000" y="2667000"/>
            <a:ext cx="1219200" cy="76200"/>
          </a:xfrm>
          <a:prstGeom prst="rect">
            <a:avLst/>
          </a:prstGeom>
          <a:noFill/>
          <a:ln w="9525">
            <a:noFill/>
            <a:miter lim="800000"/>
            <a:headEnd/>
            <a:tailEnd/>
          </a:ln>
          <a:effectLst/>
        </p:spPr>
        <p:txBody>
          <a:bodyPr wrap="none" anchor="ctr"/>
          <a:lstStyle/>
          <a:p>
            <a:endParaRPr lang="en-US" dirty="0"/>
          </a:p>
        </p:txBody>
      </p:sp>
      <p:sp>
        <p:nvSpPr>
          <p:cNvPr id="231428" name="Rectangle 4">
            <a:hlinkClick r:id="rId5" action="ppaction://hlinksldjump"/>
          </p:cNvPr>
          <p:cNvSpPr>
            <a:spLocks noChangeArrowheads="1"/>
          </p:cNvSpPr>
          <p:nvPr/>
        </p:nvSpPr>
        <p:spPr bwMode="auto">
          <a:xfrm>
            <a:off x="1524000" y="4267200"/>
            <a:ext cx="1143000" cy="152400"/>
          </a:xfrm>
          <a:prstGeom prst="rect">
            <a:avLst/>
          </a:prstGeom>
          <a:noFill/>
          <a:ln w="9525">
            <a:noFill/>
            <a:miter lim="800000"/>
            <a:headEnd/>
            <a:tailEnd/>
          </a:ln>
          <a:effectLst/>
        </p:spPr>
        <p:txBody>
          <a:bodyPr wrap="none" anchor="ctr"/>
          <a:lstStyle/>
          <a:p>
            <a:endParaRPr lang="en-US" dirty="0"/>
          </a:p>
        </p:txBody>
      </p:sp>
      <p:sp>
        <p:nvSpPr>
          <p:cNvPr id="231429" name="Rectangle 5">
            <a:hlinkClick r:id="rId6" action="ppaction://hlinksldjump"/>
          </p:cNvPr>
          <p:cNvSpPr>
            <a:spLocks noChangeArrowheads="1"/>
          </p:cNvSpPr>
          <p:nvPr/>
        </p:nvSpPr>
        <p:spPr bwMode="auto">
          <a:xfrm>
            <a:off x="1524000" y="3581400"/>
            <a:ext cx="838200" cy="152400"/>
          </a:xfrm>
          <a:prstGeom prst="rect">
            <a:avLst/>
          </a:prstGeom>
          <a:noFill/>
          <a:ln w="9525">
            <a:noFill/>
            <a:miter lim="800000"/>
            <a:headEnd/>
            <a:tailEnd/>
          </a:ln>
          <a:effectLst/>
        </p:spPr>
        <p:txBody>
          <a:bodyPr wrap="none" anchor="ctr"/>
          <a:lstStyle/>
          <a:p>
            <a:endParaRPr lang="en-US" dirty="0"/>
          </a:p>
        </p:txBody>
      </p:sp>
      <p:sp>
        <p:nvSpPr>
          <p:cNvPr id="231430" name="Rectangle 6"/>
          <p:cNvSpPr>
            <a:spLocks noChangeArrowheads="1"/>
          </p:cNvSpPr>
          <p:nvPr/>
        </p:nvSpPr>
        <p:spPr bwMode="auto">
          <a:xfrm>
            <a:off x="1524000" y="5029200"/>
            <a:ext cx="914400" cy="152400"/>
          </a:xfrm>
          <a:prstGeom prst="rect">
            <a:avLst/>
          </a:prstGeom>
          <a:noFill/>
          <a:ln w="9525">
            <a:noFill/>
            <a:miter lim="800000"/>
            <a:headEnd/>
            <a:tailEnd/>
          </a:ln>
          <a:effectLst/>
        </p:spPr>
        <p:txBody>
          <a:bodyPr wrap="none" anchor="ct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90307958"/>
              </p:ext>
            </p:extLst>
          </p:nvPr>
        </p:nvGraphicFramePr>
        <p:xfrm>
          <a:off x="35833" y="2565068"/>
          <a:ext cx="9092561" cy="1826718"/>
        </p:xfrm>
        <a:graphic>
          <a:graphicData uri="http://schemas.openxmlformats.org/drawingml/2006/table">
            <a:tbl>
              <a:tblPr firstRow="1" bandRow="1">
                <a:tableStyleId>{284E427A-3D55-4303-BF80-6455036E1DE7}</a:tableStyleId>
              </a:tblPr>
              <a:tblGrid>
                <a:gridCol w="676896"/>
                <a:gridCol w="357505"/>
                <a:gridCol w="357505"/>
                <a:gridCol w="533718"/>
                <a:gridCol w="533718"/>
                <a:gridCol w="533718"/>
                <a:gridCol w="533718"/>
                <a:gridCol w="505143"/>
                <a:gridCol w="590868"/>
                <a:gridCol w="505143"/>
                <a:gridCol w="590868"/>
                <a:gridCol w="590868"/>
                <a:gridCol w="574412"/>
                <a:gridCol w="521602"/>
                <a:gridCol w="590868"/>
                <a:gridCol w="505143"/>
                <a:gridCol w="590868"/>
              </a:tblGrid>
              <a:tr h="656477">
                <a:tc>
                  <a:txBody>
                    <a:bodyPr/>
                    <a:lstStyle/>
                    <a:p>
                      <a:pPr algn="ctr"/>
                      <a:r>
                        <a:rPr lang="en-US" sz="1000" dirty="0" smtClean="0">
                          <a:solidFill>
                            <a:schemeClr val="tx1"/>
                          </a:solidFill>
                        </a:rPr>
                        <a:t>Climate Zone</a:t>
                      </a:r>
                      <a:endParaRPr lang="en-US" sz="1000" dirty="0">
                        <a:solidFill>
                          <a:schemeClr val="tx1"/>
                        </a:solidFill>
                      </a:endParaRPr>
                    </a:p>
                  </a:txBody>
                  <a:tcPr anchor="ctr"/>
                </a:tc>
                <a:tc gridSpan="2">
                  <a:txBody>
                    <a:bodyPr/>
                    <a:lstStyle/>
                    <a:p>
                      <a:pPr algn="ctr"/>
                      <a:r>
                        <a:rPr lang="en-US" sz="1050" dirty="0" smtClean="0">
                          <a:solidFill>
                            <a:schemeClr val="tx1"/>
                          </a:solidFill>
                        </a:rPr>
                        <a:t>1</a:t>
                      </a:r>
                      <a:endParaRPr lang="en-US" sz="1050" dirty="0">
                        <a:solidFill>
                          <a:schemeClr val="tx1"/>
                        </a:solidFill>
                      </a:endParaRPr>
                    </a:p>
                  </a:txBody>
                  <a:tcPr anchor="ctr"/>
                </a:tc>
                <a:tc hMerge="1">
                  <a:txBody>
                    <a:bodyPr/>
                    <a:lstStyle/>
                    <a:p>
                      <a:pPr algn="ctr"/>
                      <a:endParaRPr lang="en-US" dirty="0"/>
                    </a:p>
                  </a:txBody>
                  <a:tcPr anchor="ctr"/>
                </a:tc>
                <a:tc gridSpan="2">
                  <a:txBody>
                    <a:bodyPr/>
                    <a:lstStyle/>
                    <a:p>
                      <a:pPr algn="ctr"/>
                      <a:r>
                        <a:rPr lang="en-US" sz="1050" dirty="0" smtClean="0">
                          <a:solidFill>
                            <a:schemeClr val="tx1"/>
                          </a:solidFill>
                        </a:rPr>
                        <a:t>2</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3</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4</a:t>
                      </a:r>
                    </a:p>
                    <a:p>
                      <a:pPr algn="ctr"/>
                      <a:r>
                        <a:rPr lang="en-US" sz="900" dirty="0" smtClean="0">
                          <a:solidFill>
                            <a:schemeClr val="tx1"/>
                          </a:solidFill>
                        </a:rPr>
                        <a:t>Except Marine</a:t>
                      </a:r>
                      <a:endParaRPr lang="en-US" sz="900" dirty="0">
                        <a:solidFill>
                          <a:schemeClr val="tx1"/>
                        </a:solidFill>
                      </a:endParaRPr>
                    </a:p>
                  </a:txBody>
                  <a:tcPr anchor="ctr"/>
                </a:tc>
                <a:tc hMerge="1">
                  <a:txBody>
                    <a:bodyPr/>
                    <a:lstStyle/>
                    <a:p>
                      <a:pPr algn="ctr"/>
                      <a:endParaRPr lang="en-US" sz="1400" dirty="0">
                        <a:solidFill>
                          <a:schemeClr val="tx1"/>
                        </a:solidFill>
                      </a:endParaRPr>
                    </a:p>
                  </a:txBody>
                  <a:tcPr anchor="ctr"/>
                </a:tc>
                <a:tc gridSpan="2">
                  <a:txBody>
                    <a:bodyPr/>
                    <a:lstStyle/>
                    <a:p>
                      <a:pPr algn="ctr"/>
                      <a:r>
                        <a:rPr lang="en-US" sz="1050" dirty="0" smtClean="0">
                          <a:solidFill>
                            <a:schemeClr val="tx1"/>
                          </a:solidFill>
                        </a:rPr>
                        <a:t>5</a:t>
                      </a:r>
                    </a:p>
                    <a:p>
                      <a:pPr algn="ctr"/>
                      <a:r>
                        <a:rPr lang="en-US" sz="900" dirty="0" smtClean="0">
                          <a:solidFill>
                            <a:schemeClr val="tx1"/>
                          </a:solidFill>
                        </a:rPr>
                        <a:t>And</a:t>
                      </a:r>
                      <a:r>
                        <a:rPr lang="en-US" sz="900" baseline="0" dirty="0" smtClean="0">
                          <a:solidFill>
                            <a:schemeClr val="tx1"/>
                          </a:solidFill>
                        </a:rPr>
                        <a:t> Marine 4</a:t>
                      </a:r>
                      <a:endParaRPr lang="en-US" sz="9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6</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7</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8</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r>
              <a:tr h="530161">
                <a:tc>
                  <a:txBody>
                    <a:bodyPr/>
                    <a:lstStyle/>
                    <a:p>
                      <a:r>
                        <a:rPr lang="en-US" sz="900" dirty="0" smtClean="0"/>
                        <a:t>Mass</a:t>
                      </a:r>
                      <a:r>
                        <a:rPr lang="en-US" sz="900" baseline="30000" dirty="0" smtClean="0"/>
                        <a:t>e</a:t>
                      </a:r>
                    </a:p>
                  </a:txBody>
                  <a:tcPr anchor="ctr"/>
                </a:tc>
                <a:tc>
                  <a:txBody>
                    <a:bodyPr/>
                    <a:lstStyle/>
                    <a:p>
                      <a:r>
                        <a:rPr lang="en-US" sz="800" dirty="0" smtClean="0"/>
                        <a:t>NR</a:t>
                      </a:r>
                      <a:endParaRPr lang="en-US" sz="800" dirty="0"/>
                    </a:p>
                  </a:txBody>
                  <a:tcPr anchor="ctr"/>
                </a:tc>
                <a:tc>
                  <a:txBody>
                    <a:bodyPr/>
                    <a:lstStyle/>
                    <a:p>
                      <a:r>
                        <a:rPr lang="en-US" sz="800" dirty="0" smtClean="0"/>
                        <a:t>NR</a:t>
                      </a:r>
                      <a:endParaRPr lang="en-US" sz="800" dirty="0"/>
                    </a:p>
                  </a:txBody>
                  <a:tcPr anchor="ctr"/>
                </a:tc>
                <a:tc>
                  <a:txBody>
                    <a:bodyPr/>
                    <a:lstStyle/>
                    <a:p>
                      <a:r>
                        <a:rPr lang="en-US" sz="800" dirty="0" smtClean="0"/>
                        <a:t>R-6.3ci</a:t>
                      </a:r>
                      <a:endParaRPr lang="en-US" sz="800" dirty="0"/>
                    </a:p>
                  </a:txBody>
                  <a:tcPr anchor="ctr"/>
                </a:tc>
                <a:tc>
                  <a:txBody>
                    <a:bodyPr/>
                    <a:lstStyle/>
                    <a:p>
                      <a:r>
                        <a:rPr lang="en-US" sz="800" dirty="0" smtClean="0"/>
                        <a:t>R-8.3ci</a:t>
                      </a:r>
                      <a:endParaRPr lang="en-US" sz="800" dirty="0"/>
                    </a:p>
                  </a:txBody>
                  <a:tcPr anchor="ctr"/>
                </a:tc>
                <a:tc>
                  <a:txBody>
                    <a:bodyPr/>
                    <a:lstStyle/>
                    <a:p>
                      <a:r>
                        <a:rPr lang="en-US" sz="800" dirty="0" smtClean="0"/>
                        <a:t>R-10ci</a:t>
                      </a:r>
                      <a:endParaRPr lang="en-US" sz="800" dirty="0"/>
                    </a:p>
                  </a:txBody>
                  <a:tcPr anchor="ctr"/>
                </a:tc>
                <a:tc>
                  <a:txBody>
                    <a:bodyPr/>
                    <a:lstStyle/>
                    <a:p>
                      <a:r>
                        <a:rPr lang="en-US" sz="800" dirty="0" smtClean="0"/>
                        <a:t>R-10ci</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R-10ci</a:t>
                      </a:r>
                    </a:p>
                  </a:txBody>
                  <a:tcPr anchor="ctr"/>
                </a:tc>
                <a:tc>
                  <a:txBody>
                    <a:bodyPr/>
                    <a:lstStyle/>
                    <a:p>
                      <a:r>
                        <a:rPr lang="en-US" sz="800" dirty="0" smtClean="0"/>
                        <a:t>R-10.4ci</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R-10ci</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R-12.5ci</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R-12.5ci</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R-12.5ci</a:t>
                      </a:r>
                    </a:p>
                  </a:txBody>
                  <a:tcPr anchor="ctr"/>
                </a:tc>
                <a:tc>
                  <a:txBody>
                    <a:bodyPr/>
                    <a:lstStyle/>
                    <a:p>
                      <a:r>
                        <a:rPr lang="en-US" sz="800" dirty="0" smtClean="0"/>
                        <a:t>R-15ci</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R-16.7ci</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R-15ci</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R-16.7ci</a:t>
                      </a:r>
                    </a:p>
                    <a:p>
                      <a:endParaRPr lang="en-US" sz="800" dirty="0"/>
                    </a:p>
                  </a:txBody>
                  <a:tcPr anchor="ctr"/>
                </a:tc>
              </a:tr>
              <a:tr h="530161">
                <a:tc>
                  <a:txBody>
                    <a:bodyPr/>
                    <a:lstStyle/>
                    <a:p>
                      <a:r>
                        <a:rPr lang="en-US" sz="900" dirty="0" smtClean="0"/>
                        <a:t>Joist/</a:t>
                      </a:r>
                    </a:p>
                    <a:p>
                      <a:r>
                        <a:rPr lang="en-US" sz="900" dirty="0" smtClean="0"/>
                        <a:t>Framing</a:t>
                      </a:r>
                    </a:p>
                    <a:p>
                      <a:endParaRPr lang="en-US" sz="900" dirty="0" smtClean="0"/>
                    </a:p>
                    <a:p>
                      <a:endParaRPr lang="en-US" sz="900" dirty="0" smtClean="0"/>
                    </a:p>
                  </a:txBody>
                  <a:tcPr anchor="ctr"/>
                </a:tc>
                <a:tc>
                  <a:txBody>
                    <a:bodyPr/>
                    <a:lstStyle/>
                    <a:p>
                      <a:r>
                        <a:rPr lang="en-US" sz="800" dirty="0" smtClean="0"/>
                        <a:t>NR</a:t>
                      </a:r>
                      <a:endParaRPr lang="en-US" sz="800" dirty="0"/>
                    </a:p>
                  </a:txBody>
                  <a:tcPr anchor="ctr"/>
                </a:tc>
                <a:tc>
                  <a:txBody>
                    <a:bodyPr/>
                    <a:lstStyle/>
                    <a:p>
                      <a:r>
                        <a:rPr lang="en-US" sz="800" dirty="0" smtClean="0"/>
                        <a:t>NR</a:t>
                      </a:r>
                      <a:endParaRPr lang="en-US" sz="800" dirty="0"/>
                    </a:p>
                  </a:txBody>
                  <a:tcPr anchor="ctr"/>
                </a:tc>
                <a:tc>
                  <a:txBody>
                    <a:bodyPr/>
                    <a:lstStyle/>
                    <a:p>
                      <a:r>
                        <a:rPr lang="en-US" sz="800" dirty="0" smtClean="0"/>
                        <a:t>R-30</a:t>
                      </a:r>
                      <a:endParaRPr lang="en-US" sz="800" dirty="0"/>
                    </a:p>
                  </a:txBody>
                  <a:tcPr anchor="ctr"/>
                </a:tc>
                <a:tc>
                  <a:txBody>
                    <a:bodyPr/>
                    <a:lstStyle/>
                    <a:p>
                      <a:r>
                        <a:rPr lang="en-US" sz="800" dirty="0" smtClean="0"/>
                        <a:t>R-30</a:t>
                      </a:r>
                      <a:endParaRPr lang="en-US" sz="800" dirty="0"/>
                    </a:p>
                  </a:txBody>
                  <a:tcPr anchor="ctr"/>
                </a:tc>
                <a:tc>
                  <a:txBody>
                    <a:bodyPr/>
                    <a:lstStyle/>
                    <a:p>
                      <a:r>
                        <a:rPr lang="en-US" sz="800" dirty="0" smtClean="0"/>
                        <a:t>R-30</a:t>
                      </a:r>
                      <a:endParaRPr lang="en-US" sz="800" dirty="0"/>
                    </a:p>
                  </a:txBody>
                  <a:tcPr anchor="ctr"/>
                </a:tc>
                <a:tc>
                  <a:txBody>
                    <a:bodyPr/>
                    <a:lstStyle/>
                    <a:p>
                      <a:r>
                        <a:rPr lang="en-US" sz="800" dirty="0" smtClean="0"/>
                        <a:t>R-30</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a:t>
                      </a:r>
                    </a:p>
                  </a:txBody>
                  <a:tcPr anchor="ctr"/>
                </a:tc>
                <a:tc>
                  <a:txBody>
                    <a:bodyPr/>
                    <a:lstStyle/>
                    <a:p>
                      <a:r>
                        <a:rPr lang="en-US" sz="800" dirty="0" smtClean="0"/>
                        <a:t>R-30</a:t>
                      </a:r>
                      <a:endParaRPr lang="en-US" sz="800" dirty="0"/>
                    </a:p>
                  </a:txBody>
                  <a:tcPr anchor="ctr"/>
                </a:tc>
                <a:tc>
                  <a:txBody>
                    <a:bodyPr/>
                    <a:lstStyle/>
                    <a:p>
                      <a:r>
                        <a:rPr lang="en-US" sz="800" dirty="0" smtClean="0"/>
                        <a:t>R-30</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a:t>
                      </a:r>
                      <a:r>
                        <a:rPr lang="en-US" sz="800" baseline="30000" dirty="0" smtClean="0"/>
                        <a:t>f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a:t>
                      </a:r>
                      <a:r>
                        <a:rPr lang="en-US" sz="800" baseline="30000" dirty="0" smtClean="0"/>
                        <a:t>f</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a:t>
                      </a:r>
                      <a:r>
                        <a:rPr lang="en-US" sz="800" baseline="30000" dirty="0" smtClean="0"/>
                        <a:t>f</a:t>
                      </a:r>
                      <a:endParaRPr lang="en-US" sz="8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a:t>
                      </a:r>
                      <a:r>
                        <a:rPr lang="en-US" sz="800" baseline="30000" dirty="0" smtClean="0"/>
                        <a:t>f</a:t>
                      </a:r>
                      <a:endParaRPr lang="en-US" sz="8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R-30</a:t>
                      </a:r>
                      <a:r>
                        <a:rPr lang="en-US" sz="800" baseline="30000" dirty="0" smtClean="0"/>
                        <a:t>f</a:t>
                      </a:r>
                      <a:endParaRPr lang="en-US" sz="800" dirty="0"/>
                    </a:p>
                  </a:txBody>
                  <a:tcPr anchor="ctr"/>
                </a:tc>
              </a:tr>
            </a:tbl>
          </a:graphicData>
        </a:graphic>
      </p:graphicFrame>
      <p:sp>
        <p:nvSpPr>
          <p:cNvPr id="3" name="TextBox 2"/>
          <p:cNvSpPr txBox="1"/>
          <p:nvPr/>
        </p:nvSpPr>
        <p:spPr>
          <a:xfrm>
            <a:off x="3728852" y="2220684"/>
            <a:ext cx="2006930" cy="320634"/>
          </a:xfrm>
          <a:prstGeom prst="rect">
            <a:avLst/>
          </a:prstGeom>
          <a:solidFill>
            <a:srgbClr val="FFC000"/>
          </a:solidFill>
          <a:ln>
            <a:noFill/>
          </a:ln>
          <a:effectLst>
            <a:glow rad="63500">
              <a:schemeClr val="accent2">
                <a:satMod val="175000"/>
                <a:alpha val="40000"/>
              </a:schemeClr>
            </a:glow>
          </a:effectLst>
        </p:spPr>
        <p:txBody>
          <a:bodyPr vert="horz" wrap="square" lIns="91440" tIns="45720" rIns="91440" bIns="45720" rtlCol="0" anchor="ctr">
            <a:normAutofit fontScale="77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2323" dirty="0" smtClean="0">
                <a:latin typeface="Arial Narrow"/>
                <a:ea typeface="+mn-ea"/>
                <a:cs typeface="Arial Narrow"/>
              </a:rPr>
              <a:t>FLOORS</a:t>
            </a: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
        <p:nvSpPr>
          <p:cNvPr id="12" name="Rectangle 2"/>
          <p:cNvSpPr>
            <a:spLocks noGrp="1" noChangeArrowheads="1"/>
          </p:cNvSpPr>
          <p:nvPr>
            <p:ph type="title"/>
          </p:nvPr>
        </p:nvSpPr>
        <p:spPr>
          <a:xfrm>
            <a:off x="486888" y="0"/>
            <a:ext cx="7945912" cy="902525"/>
          </a:xfrm>
        </p:spPr>
        <p:txBody>
          <a:bodyPr>
            <a:normAutofit/>
          </a:bodyPr>
          <a:lstStyle/>
          <a:p>
            <a:pPr>
              <a:lnSpc>
                <a:spcPct val="80000"/>
              </a:lnSpc>
            </a:pPr>
            <a:r>
              <a:rPr lang="en-US" sz="2400" b="1" dirty="0" smtClean="0">
                <a:ea typeface="ＭＳ Ｐゴシック" pitchFamily="-108" charset="-128"/>
              </a:rPr>
              <a:t>Chapter 5 Prescriptive Approach</a:t>
            </a:r>
            <a:br>
              <a:rPr lang="en-US" sz="2400" b="1" dirty="0" smtClean="0">
                <a:ea typeface="ＭＳ Ｐゴシック" pitchFamily="-108" charset="-128"/>
              </a:rPr>
            </a:br>
            <a:r>
              <a:rPr lang="en-US" sz="2400" b="1" dirty="0" smtClean="0">
                <a:ea typeface="ＭＳ Ｐゴシック" pitchFamily="-108" charset="-128"/>
              </a:rPr>
              <a:t>Compliance</a:t>
            </a:r>
            <a:endParaRPr lang="en-US" dirty="0" smtClean="0">
              <a:solidFill>
                <a:srgbClr val="FF0000"/>
              </a:solidFill>
              <a:ea typeface="ＭＳ Ｐゴシック" pitchFamily="-108" charset="-128"/>
            </a:endParaRPr>
          </a:p>
        </p:txBody>
      </p:sp>
    </p:spTree>
    <p:extLst>
      <p:ext uri="{BB962C8B-B14F-4D97-AF65-F5344CB8AC3E}">
        <p14:creationId xmlns:p14="http://schemas.microsoft.com/office/powerpoint/2010/main" val="1286982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51639" y="-421"/>
            <a:ext cx="5416409" cy="7468441"/>
          </a:xfrm>
          <a:prstGeom prst="rect">
            <a:avLst/>
          </a:prstGeom>
        </p:spPr>
      </p:pic>
      <p:sp>
        <p:nvSpPr>
          <p:cNvPr id="231427" name="Rectangle 3">
            <a:hlinkClick r:id="rId4" action="ppaction://hlinksldjump"/>
          </p:cNvPr>
          <p:cNvSpPr>
            <a:spLocks noChangeArrowheads="1"/>
          </p:cNvSpPr>
          <p:nvPr/>
        </p:nvSpPr>
        <p:spPr bwMode="auto">
          <a:xfrm>
            <a:off x="1524000" y="2667000"/>
            <a:ext cx="1219200" cy="76200"/>
          </a:xfrm>
          <a:prstGeom prst="rect">
            <a:avLst/>
          </a:prstGeom>
          <a:noFill/>
          <a:ln w="9525">
            <a:noFill/>
            <a:miter lim="800000"/>
            <a:headEnd/>
            <a:tailEnd/>
          </a:ln>
          <a:effectLst/>
        </p:spPr>
        <p:txBody>
          <a:bodyPr wrap="none" anchor="ctr"/>
          <a:lstStyle/>
          <a:p>
            <a:endParaRPr lang="en-US" dirty="0"/>
          </a:p>
        </p:txBody>
      </p:sp>
      <p:sp>
        <p:nvSpPr>
          <p:cNvPr id="231428" name="Rectangle 4">
            <a:hlinkClick r:id="rId5" action="ppaction://hlinksldjump"/>
          </p:cNvPr>
          <p:cNvSpPr>
            <a:spLocks noChangeArrowheads="1"/>
          </p:cNvSpPr>
          <p:nvPr/>
        </p:nvSpPr>
        <p:spPr bwMode="auto">
          <a:xfrm>
            <a:off x="1524000" y="4267200"/>
            <a:ext cx="1143000" cy="152400"/>
          </a:xfrm>
          <a:prstGeom prst="rect">
            <a:avLst/>
          </a:prstGeom>
          <a:noFill/>
          <a:ln w="9525">
            <a:noFill/>
            <a:miter lim="800000"/>
            <a:headEnd/>
            <a:tailEnd/>
          </a:ln>
          <a:effectLst/>
        </p:spPr>
        <p:txBody>
          <a:bodyPr wrap="none" anchor="ctr"/>
          <a:lstStyle/>
          <a:p>
            <a:endParaRPr lang="en-US" dirty="0"/>
          </a:p>
        </p:txBody>
      </p:sp>
      <p:sp>
        <p:nvSpPr>
          <p:cNvPr id="231429" name="Rectangle 5">
            <a:hlinkClick r:id="rId6" action="ppaction://hlinksldjump"/>
          </p:cNvPr>
          <p:cNvSpPr>
            <a:spLocks noChangeArrowheads="1"/>
          </p:cNvSpPr>
          <p:nvPr/>
        </p:nvSpPr>
        <p:spPr bwMode="auto">
          <a:xfrm>
            <a:off x="1524000" y="3581400"/>
            <a:ext cx="838200" cy="152400"/>
          </a:xfrm>
          <a:prstGeom prst="rect">
            <a:avLst/>
          </a:prstGeom>
          <a:noFill/>
          <a:ln w="9525">
            <a:noFill/>
            <a:miter lim="800000"/>
            <a:headEnd/>
            <a:tailEnd/>
          </a:ln>
          <a:effectLst/>
        </p:spPr>
        <p:txBody>
          <a:bodyPr wrap="none" anchor="ct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73307365"/>
              </p:ext>
            </p:extLst>
          </p:nvPr>
        </p:nvGraphicFramePr>
        <p:xfrm>
          <a:off x="59375" y="2541318"/>
          <a:ext cx="8977748" cy="2119517"/>
        </p:xfrm>
        <a:graphic>
          <a:graphicData uri="http://schemas.openxmlformats.org/drawingml/2006/table">
            <a:tbl>
              <a:tblPr firstRow="1" bandRow="1">
                <a:tableStyleId>{284E427A-3D55-4303-BF80-6455036E1DE7}</a:tableStyleId>
              </a:tblPr>
              <a:tblGrid>
                <a:gridCol w="605643"/>
                <a:gridCol w="519243"/>
                <a:gridCol w="522767"/>
                <a:gridCol w="534131"/>
                <a:gridCol w="534132"/>
                <a:gridCol w="511401"/>
                <a:gridCol w="522767"/>
                <a:gridCol w="511402"/>
                <a:gridCol w="511401"/>
                <a:gridCol w="511402"/>
                <a:gridCol w="500037"/>
                <a:gridCol w="511402"/>
                <a:gridCol w="522767"/>
                <a:gridCol w="556860"/>
                <a:gridCol w="534131"/>
                <a:gridCol w="545496"/>
                <a:gridCol w="522766"/>
              </a:tblGrid>
              <a:tr h="656477">
                <a:tc>
                  <a:txBody>
                    <a:bodyPr/>
                    <a:lstStyle/>
                    <a:p>
                      <a:pPr algn="ctr"/>
                      <a:r>
                        <a:rPr lang="en-US" sz="800" dirty="0" smtClean="0">
                          <a:solidFill>
                            <a:schemeClr val="tx1"/>
                          </a:solidFill>
                        </a:rPr>
                        <a:t>Climate Zone</a:t>
                      </a:r>
                      <a:endParaRPr lang="en-US" sz="800" dirty="0">
                        <a:solidFill>
                          <a:schemeClr val="tx1"/>
                        </a:solidFill>
                      </a:endParaRPr>
                    </a:p>
                  </a:txBody>
                  <a:tcPr anchor="ctr"/>
                </a:tc>
                <a:tc gridSpan="2">
                  <a:txBody>
                    <a:bodyPr/>
                    <a:lstStyle/>
                    <a:p>
                      <a:pPr algn="ctr"/>
                      <a:r>
                        <a:rPr lang="en-US" sz="1000" dirty="0" smtClean="0">
                          <a:solidFill>
                            <a:schemeClr val="tx1"/>
                          </a:solidFill>
                        </a:rPr>
                        <a:t>1</a:t>
                      </a:r>
                      <a:endParaRPr lang="en-US" sz="1000" dirty="0">
                        <a:solidFill>
                          <a:schemeClr val="tx1"/>
                        </a:solidFill>
                      </a:endParaRPr>
                    </a:p>
                  </a:txBody>
                  <a:tcPr anchor="ctr"/>
                </a:tc>
                <a:tc hMerge="1">
                  <a:txBody>
                    <a:bodyPr/>
                    <a:lstStyle/>
                    <a:p>
                      <a:pPr algn="ctr"/>
                      <a:endParaRPr lang="en-US" dirty="0"/>
                    </a:p>
                  </a:txBody>
                  <a:tcPr anchor="ctr"/>
                </a:tc>
                <a:tc gridSpan="2">
                  <a:txBody>
                    <a:bodyPr/>
                    <a:lstStyle/>
                    <a:p>
                      <a:pPr algn="ctr"/>
                      <a:r>
                        <a:rPr lang="en-US" sz="1000" dirty="0" smtClean="0">
                          <a:solidFill>
                            <a:schemeClr val="tx1"/>
                          </a:solidFill>
                        </a:rPr>
                        <a:t>2</a:t>
                      </a:r>
                      <a:endParaRPr lang="en-US" sz="10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00" dirty="0" smtClean="0">
                          <a:solidFill>
                            <a:schemeClr val="tx1"/>
                          </a:solidFill>
                        </a:rPr>
                        <a:t>3</a:t>
                      </a:r>
                      <a:endParaRPr lang="en-US" sz="10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00" dirty="0" smtClean="0">
                          <a:solidFill>
                            <a:schemeClr val="tx1"/>
                          </a:solidFill>
                        </a:rPr>
                        <a:t>4</a:t>
                      </a:r>
                    </a:p>
                    <a:p>
                      <a:pPr algn="ctr"/>
                      <a:r>
                        <a:rPr lang="en-US" sz="800" dirty="0" smtClean="0">
                          <a:solidFill>
                            <a:schemeClr val="tx1"/>
                          </a:solidFill>
                        </a:rPr>
                        <a:t>Except Marine</a:t>
                      </a:r>
                      <a:endParaRPr lang="en-US" sz="800" dirty="0">
                        <a:solidFill>
                          <a:schemeClr val="tx1"/>
                        </a:solidFill>
                      </a:endParaRPr>
                    </a:p>
                  </a:txBody>
                  <a:tcPr anchor="ctr"/>
                </a:tc>
                <a:tc hMerge="1">
                  <a:txBody>
                    <a:bodyPr/>
                    <a:lstStyle/>
                    <a:p>
                      <a:pPr algn="ctr"/>
                      <a:endParaRPr lang="en-US" sz="1400" dirty="0">
                        <a:solidFill>
                          <a:schemeClr val="tx1"/>
                        </a:solidFill>
                      </a:endParaRPr>
                    </a:p>
                  </a:txBody>
                  <a:tcPr anchor="ctr"/>
                </a:tc>
                <a:tc gridSpan="2">
                  <a:txBody>
                    <a:bodyPr/>
                    <a:lstStyle/>
                    <a:p>
                      <a:pPr algn="ctr"/>
                      <a:r>
                        <a:rPr lang="en-US" sz="1000" dirty="0" smtClean="0">
                          <a:solidFill>
                            <a:schemeClr val="tx1"/>
                          </a:solidFill>
                        </a:rPr>
                        <a:t>5</a:t>
                      </a:r>
                    </a:p>
                    <a:p>
                      <a:pPr algn="ctr"/>
                      <a:r>
                        <a:rPr lang="en-US" sz="800" dirty="0" smtClean="0">
                          <a:solidFill>
                            <a:schemeClr val="tx1"/>
                          </a:solidFill>
                        </a:rPr>
                        <a:t>And</a:t>
                      </a:r>
                      <a:r>
                        <a:rPr lang="en-US" sz="800" baseline="0" dirty="0" smtClean="0">
                          <a:solidFill>
                            <a:schemeClr val="tx1"/>
                          </a:solidFill>
                        </a:rPr>
                        <a:t> Marine 4</a:t>
                      </a:r>
                      <a:endParaRPr lang="en-US" sz="8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00" dirty="0" smtClean="0">
                          <a:solidFill>
                            <a:schemeClr val="tx1"/>
                          </a:solidFill>
                        </a:rPr>
                        <a:t>6</a:t>
                      </a:r>
                      <a:endParaRPr lang="en-US" sz="10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00" dirty="0" smtClean="0">
                          <a:solidFill>
                            <a:schemeClr val="tx1"/>
                          </a:solidFill>
                        </a:rPr>
                        <a:t>7</a:t>
                      </a:r>
                      <a:endParaRPr lang="en-US" sz="10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00" dirty="0" smtClean="0">
                          <a:solidFill>
                            <a:schemeClr val="tx1"/>
                          </a:solidFill>
                        </a:rPr>
                        <a:t>8</a:t>
                      </a:r>
                      <a:endParaRPr lang="en-US" sz="1000" dirty="0">
                        <a:solidFill>
                          <a:schemeClr val="tx1"/>
                        </a:solidFill>
                      </a:endParaRPr>
                    </a:p>
                  </a:txBody>
                  <a:tcPr anchor="ctr"/>
                </a:tc>
                <a:tc hMerge="1">
                  <a:txBody>
                    <a:bodyPr/>
                    <a:lstStyle/>
                    <a:p>
                      <a:pPr algn="ctr"/>
                      <a:endParaRPr lang="en-US" dirty="0">
                        <a:solidFill>
                          <a:schemeClr val="tx1"/>
                        </a:solidFill>
                      </a:endParaRPr>
                    </a:p>
                  </a:txBody>
                  <a:tcPr anchor="ctr"/>
                </a:tc>
              </a:tr>
              <a:tr h="436055">
                <a:tc>
                  <a:txBody>
                    <a:bodyPr/>
                    <a:lstStyle/>
                    <a:p>
                      <a:r>
                        <a:rPr lang="en-US" sz="700" dirty="0" smtClean="0"/>
                        <a:t>Unheated Slabs</a:t>
                      </a:r>
                    </a:p>
                  </a:txBody>
                  <a:tcPr anchor="ctr"/>
                </a:tc>
                <a:tc>
                  <a:txBody>
                    <a:bodyPr/>
                    <a:lstStyle/>
                    <a:p>
                      <a:r>
                        <a:rPr lang="en-US" sz="700" dirty="0" smtClean="0"/>
                        <a:t>NR</a:t>
                      </a:r>
                      <a:endParaRPr lang="en-US" sz="700" dirty="0"/>
                    </a:p>
                  </a:txBody>
                  <a:tcPr anchor="ctr"/>
                </a:tc>
                <a:tc>
                  <a:txBody>
                    <a:bodyPr/>
                    <a:lstStyle/>
                    <a:p>
                      <a:r>
                        <a:rPr lang="en-US" sz="700" dirty="0" smtClean="0"/>
                        <a:t>NR</a:t>
                      </a:r>
                      <a:endParaRPr lang="en-US" sz="700" dirty="0"/>
                    </a:p>
                  </a:txBody>
                  <a:tcPr anchor="ctr"/>
                </a:tc>
                <a:tc>
                  <a:txBody>
                    <a:bodyPr/>
                    <a:lstStyle/>
                    <a:p>
                      <a:r>
                        <a:rPr lang="en-US" sz="700" dirty="0" smtClean="0"/>
                        <a:t>NR</a:t>
                      </a:r>
                      <a:endParaRPr lang="en-US" sz="700" dirty="0"/>
                    </a:p>
                  </a:txBody>
                  <a:tcPr anchor="ctr"/>
                </a:tc>
                <a:tc>
                  <a:txBody>
                    <a:bodyPr/>
                    <a:lstStyle/>
                    <a:p>
                      <a:r>
                        <a:rPr lang="en-US" sz="700" dirty="0" smtClean="0"/>
                        <a:t>NR</a:t>
                      </a:r>
                      <a:endParaRPr lang="en-US" sz="700" dirty="0"/>
                    </a:p>
                  </a:txBody>
                  <a:tcPr anchor="ctr"/>
                </a:tc>
                <a:tc>
                  <a:txBody>
                    <a:bodyPr/>
                    <a:lstStyle/>
                    <a:p>
                      <a:r>
                        <a:rPr lang="en-US" sz="700" dirty="0" smtClean="0"/>
                        <a:t>NR</a:t>
                      </a:r>
                      <a:endParaRPr lang="en-US" sz="700" dirty="0"/>
                    </a:p>
                  </a:txBody>
                  <a:tcPr anchor="ctr"/>
                </a:tc>
                <a:tc>
                  <a:txBody>
                    <a:bodyPr/>
                    <a:lstStyle/>
                    <a:p>
                      <a:r>
                        <a:rPr lang="en-US" sz="700" dirty="0" smtClean="0"/>
                        <a:t>NR</a:t>
                      </a:r>
                      <a:endParaRPr lang="en-US" sz="700" dirty="0"/>
                    </a:p>
                  </a:txBody>
                  <a:tcPr anchor="ctr"/>
                </a:tc>
                <a:tc>
                  <a:txBody>
                    <a:bodyPr/>
                    <a:lstStyle/>
                    <a:p>
                      <a:r>
                        <a:rPr lang="en-US" sz="700" dirty="0" smtClean="0"/>
                        <a:t>R-10 for</a:t>
                      </a:r>
                    </a:p>
                    <a:p>
                      <a:r>
                        <a:rPr lang="en-US" sz="700" dirty="0" smtClean="0"/>
                        <a:t>24 in. below</a:t>
                      </a:r>
                      <a:endParaRPr lang="en-US" sz="700" dirty="0"/>
                    </a:p>
                  </a:txBody>
                  <a:tcPr anchor="ctr"/>
                </a:tc>
                <a:tc>
                  <a:txBody>
                    <a:bodyPr/>
                    <a:lstStyle/>
                    <a:p>
                      <a:r>
                        <a:rPr lang="en-US" sz="700" dirty="0" smtClean="0"/>
                        <a:t>R-10 for</a:t>
                      </a:r>
                    </a:p>
                    <a:p>
                      <a:r>
                        <a:rPr lang="en-US" sz="700" dirty="0" smtClean="0"/>
                        <a:t>24 in. below</a:t>
                      </a:r>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R-10 for </a:t>
                      </a:r>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24 in. below</a:t>
                      </a:r>
                    </a:p>
                    <a:p>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R-10 for </a:t>
                      </a:r>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24 in. below</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R-10 for </a:t>
                      </a:r>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24</a:t>
                      </a:r>
                      <a:r>
                        <a:rPr lang="en-US" sz="700" baseline="0" dirty="0" smtClean="0"/>
                        <a:t> in. below</a:t>
                      </a:r>
                      <a:endParaRPr lang="en-US" sz="7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R-15 for </a:t>
                      </a:r>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24 in. below</a:t>
                      </a:r>
                    </a:p>
                  </a:txBody>
                  <a:tcPr anchor="ctr"/>
                </a:tc>
                <a:tc>
                  <a:txBody>
                    <a:bodyPr/>
                    <a:lstStyle/>
                    <a:p>
                      <a:r>
                        <a:rPr lang="en-US" sz="700" dirty="0" smtClean="0"/>
                        <a:t>R-15 </a:t>
                      </a:r>
                      <a:r>
                        <a:rPr lang="en-US" sz="700" baseline="0" dirty="0" smtClean="0"/>
                        <a:t>for </a:t>
                      </a:r>
                    </a:p>
                    <a:p>
                      <a:r>
                        <a:rPr lang="en-US" sz="700" baseline="0" dirty="0" smtClean="0"/>
                        <a:t>24. in. below</a:t>
                      </a:r>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R-15</a:t>
                      </a:r>
                      <a:r>
                        <a:rPr lang="en-US" sz="700" baseline="0" dirty="0" smtClean="0"/>
                        <a:t> for</a:t>
                      </a:r>
                    </a:p>
                    <a:p>
                      <a:pPr marL="0" marR="0" indent="0" algn="l" defTabSz="457200" rtl="0" eaLnBrk="1" fontAlgn="auto" latinLnBrk="0" hangingPunct="1">
                        <a:lnSpc>
                          <a:spcPct val="100000"/>
                        </a:lnSpc>
                        <a:spcBef>
                          <a:spcPts val="0"/>
                        </a:spcBef>
                        <a:spcAft>
                          <a:spcPts val="0"/>
                        </a:spcAft>
                        <a:buClrTx/>
                        <a:buSzTx/>
                        <a:buFontTx/>
                        <a:buNone/>
                        <a:tabLst/>
                        <a:defRPr/>
                      </a:pPr>
                      <a:r>
                        <a:rPr lang="en-US" sz="700" baseline="0" dirty="0" smtClean="0"/>
                        <a:t>24 in. below</a:t>
                      </a:r>
                      <a:endParaRPr lang="en-US" sz="7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R-15 for</a:t>
                      </a:r>
                    </a:p>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24 in. below</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R-20</a:t>
                      </a:r>
                      <a:r>
                        <a:rPr lang="en-US" sz="700" baseline="0" dirty="0" smtClean="0"/>
                        <a:t> for </a:t>
                      </a:r>
                    </a:p>
                    <a:p>
                      <a:pPr marL="0" marR="0" indent="0" algn="l" defTabSz="457200" rtl="0" eaLnBrk="1" fontAlgn="auto" latinLnBrk="0" hangingPunct="1">
                        <a:lnSpc>
                          <a:spcPct val="100000"/>
                        </a:lnSpc>
                        <a:spcBef>
                          <a:spcPts val="0"/>
                        </a:spcBef>
                        <a:spcAft>
                          <a:spcPts val="0"/>
                        </a:spcAft>
                        <a:buClrTx/>
                        <a:buSzTx/>
                        <a:buFontTx/>
                        <a:buNone/>
                        <a:tabLst/>
                        <a:defRPr/>
                      </a:pPr>
                      <a:r>
                        <a:rPr lang="en-US" sz="700" baseline="0" dirty="0" smtClean="0"/>
                        <a:t>24 in. below</a:t>
                      </a:r>
                      <a:endParaRPr lang="en-US" sz="700" dirty="0" smtClean="0"/>
                    </a:p>
                  </a:txBody>
                  <a:tcPr anchor="ctr"/>
                </a:tc>
              </a:tr>
              <a:tr h="530161">
                <a:tc>
                  <a:txBody>
                    <a:bodyPr/>
                    <a:lstStyle/>
                    <a:p>
                      <a:r>
                        <a:rPr lang="en-US" sz="700" dirty="0" smtClean="0"/>
                        <a:t>Heated</a:t>
                      </a:r>
                    </a:p>
                    <a:p>
                      <a:r>
                        <a:rPr lang="en-US" sz="700" dirty="0" smtClean="0"/>
                        <a:t>Slabs</a:t>
                      </a:r>
                    </a:p>
                    <a:p>
                      <a:endParaRPr lang="en-US" sz="700" dirty="0" smtClean="0"/>
                    </a:p>
                  </a:txBody>
                  <a:tcPr anchor="ctr"/>
                </a:tc>
                <a:tc>
                  <a:txBody>
                    <a:bodyPr/>
                    <a:lstStyle/>
                    <a:p>
                      <a:r>
                        <a:rPr lang="en-US" sz="700" dirty="0" smtClean="0"/>
                        <a:t>R-7.5</a:t>
                      </a:r>
                      <a:r>
                        <a:rPr lang="en-US" sz="700" baseline="0" dirty="0" smtClean="0"/>
                        <a:t> for</a:t>
                      </a:r>
                    </a:p>
                    <a:p>
                      <a:r>
                        <a:rPr lang="en-US" sz="700" baseline="0" dirty="0" smtClean="0"/>
                        <a:t>12 in. below </a:t>
                      </a:r>
                      <a:r>
                        <a:rPr lang="en-US" sz="700" baseline="0" dirty="0" smtClean="0">
                          <a:solidFill>
                            <a:srgbClr val="FF0000"/>
                          </a:solidFill>
                        </a:rPr>
                        <a:t>+ R-5 full slab</a:t>
                      </a:r>
                      <a:endParaRPr lang="en-US" sz="700" dirty="0">
                        <a:solidFill>
                          <a:srgbClr val="FF0000"/>
                        </a:solidFill>
                      </a:endParaRPr>
                    </a:p>
                  </a:txBody>
                  <a:tcPr anchor="ctr"/>
                </a:tc>
                <a:tc>
                  <a:txBody>
                    <a:bodyPr/>
                    <a:lstStyle/>
                    <a:p>
                      <a:r>
                        <a:rPr lang="en-US" sz="700" dirty="0" smtClean="0"/>
                        <a:t>R-7.5</a:t>
                      </a:r>
                      <a:r>
                        <a:rPr lang="en-US" sz="700" baseline="0" dirty="0" smtClean="0"/>
                        <a:t>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baseline="0" dirty="0" smtClean="0"/>
                        <a:t>12 in. below </a:t>
                      </a:r>
                      <a:r>
                        <a:rPr lang="en-US" sz="700" baseline="0" dirty="0" smtClean="0">
                          <a:solidFill>
                            <a:srgbClr val="FF0000"/>
                          </a:solidFill>
                        </a:rPr>
                        <a:t>+ R-5 full slab</a:t>
                      </a:r>
                      <a:endParaRPr lang="en-US" sz="700" dirty="0" smtClean="0">
                        <a:solidFill>
                          <a:srgbClr val="FF0000"/>
                        </a:solidFill>
                      </a:endParaRPr>
                    </a:p>
                    <a:p>
                      <a:endParaRPr lang="en-US" sz="700" dirty="0"/>
                    </a:p>
                  </a:txBody>
                  <a:tcPr anchor="ctr"/>
                </a:tc>
                <a:tc>
                  <a:txBody>
                    <a:bodyPr/>
                    <a:lstStyle/>
                    <a:p>
                      <a:r>
                        <a:rPr lang="en-US" sz="700" dirty="0" smtClean="0"/>
                        <a:t>R-7.5</a:t>
                      </a:r>
                      <a:r>
                        <a:rPr lang="en-US" sz="700" baseline="0" dirty="0" smtClean="0"/>
                        <a:t>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baseline="0" dirty="0" smtClean="0"/>
                        <a:t>12 in. below </a:t>
                      </a:r>
                      <a:r>
                        <a:rPr lang="en-US" sz="700" baseline="0" dirty="0" smtClean="0">
                          <a:solidFill>
                            <a:srgbClr val="FF0000"/>
                          </a:solidFill>
                        </a:rPr>
                        <a:t>+ R-5 full slab</a:t>
                      </a:r>
                      <a:endParaRPr lang="en-US" sz="700" dirty="0" smtClean="0">
                        <a:solidFill>
                          <a:srgbClr val="FF0000"/>
                        </a:solidFill>
                      </a:endParaRPr>
                    </a:p>
                    <a:p>
                      <a:endParaRPr lang="en-US" sz="700" dirty="0"/>
                    </a:p>
                  </a:txBody>
                  <a:tcPr anchor="ctr"/>
                </a:tc>
                <a:tc>
                  <a:txBody>
                    <a:bodyPr/>
                    <a:lstStyle/>
                    <a:p>
                      <a:r>
                        <a:rPr lang="en-US" sz="700" dirty="0" smtClean="0"/>
                        <a:t>R-7.5</a:t>
                      </a:r>
                      <a:r>
                        <a:rPr lang="en-US" sz="700" baseline="0" dirty="0" smtClean="0"/>
                        <a:t>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baseline="0" dirty="0" smtClean="0"/>
                        <a:t>12 in. below </a:t>
                      </a:r>
                      <a:r>
                        <a:rPr lang="en-US" sz="700" baseline="0" dirty="0" smtClean="0">
                          <a:solidFill>
                            <a:srgbClr val="FF0000"/>
                          </a:solidFill>
                        </a:rPr>
                        <a:t>+ R-5 full slab</a:t>
                      </a:r>
                      <a:endParaRPr lang="en-US" sz="700" dirty="0" smtClean="0">
                        <a:solidFill>
                          <a:srgbClr val="FF0000"/>
                        </a:solidFill>
                      </a:endParaRPr>
                    </a:p>
                    <a:p>
                      <a:endParaRPr lang="en-US" sz="700" dirty="0"/>
                    </a:p>
                  </a:txBody>
                  <a:tcPr anchor="ctr"/>
                </a:tc>
                <a:tc>
                  <a:txBody>
                    <a:bodyPr/>
                    <a:lstStyle/>
                    <a:p>
                      <a:r>
                        <a:rPr lang="en-US" sz="700" dirty="0" smtClean="0"/>
                        <a:t>R-10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t>24</a:t>
                      </a:r>
                      <a:r>
                        <a:rPr lang="en-US" sz="700" baseline="0" dirty="0" smtClean="0"/>
                        <a:t> in below </a:t>
                      </a:r>
                      <a:r>
                        <a:rPr lang="en-US" sz="700" baseline="0" dirty="0" smtClean="0">
                          <a:solidFill>
                            <a:srgbClr val="FF0000"/>
                          </a:solidFill>
                        </a:rPr>
                        <a:t>+ R-5 full slab</a:t>
                      </a:r>
                      <a:endParaRPr lang="en-US" sz="700" dirty="0" smtClean="0">
                        <a:solidFill>
                          <a:srgbClr val="FF0000"/>
                        </a:solidFill>
                      </a:endParaRPr>
                    </a:p>
                    <a:p>
                      <a:endParaRPr lang="en-US" sz="700" dirty="0"/>
                    </a:p>
                  </a:txBody>
                  <a:tcPr anchor="ctr"/>
                </a:tc>
                <a:tc>
                  <a:txBody>
                    <a:bodyPr/>
                    <a:lstStyle/>
                    <a:p>
                      <a:r>
                        <a:rPr lang="en-US" sz="700" dirty="0" smtClean="0"/>
                        <a:t>R-10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t>24</a:t>
                      </a:r>
                      <a:r>
                        <a:rPr lang="en-US" sz="700" baseline="0" dirty="0" smtClean="0"/>
                        <a:t> in. below </a:t>
                      </a:r>
                      <a:r>
                        <a:rPr lang="en-US" sz="700" baseline="0" dirty="0" smtClean="0">
                          <a:solidFill>
                            <a:srgbClr val="FF0000"/>
                          </a:solidFill>
                        </a:rPr>
                        <a:t>+ R-5 full slab</a:t>
                      </a:r>
                      <a:endParaRPr lang="en-US" sz="700" dirty="0" smtClean="0">
                        <a:solidFill>
                          <a:srgbClr val="FF0000"/>
                        </a:solidFill>
                      </a:endParaRPr>
                    </a:p>
                    <a:p>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R-15</a:t>
                      </a:r>
                      <a:r>
                        <a:rPr lang="en-US" sz="700" baseline="0" dirty="0" smtClean="0"/>
                        <a:t>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baseline="0" dirty="0" smtClean="0"/>
                        <a:t>24 in. below </a:t>
                      </a:r>
                      <a:r>
                        <a:rPr lang="en-US" sz="700" baseline="0" dirty="0" smtClean="0">
                          <a:solidFill>
                            <a:srgbClr val="FF0000"/>
                          </a:solidFill>
                        </a:rPr>
                        <a:t>+ R-5 full slab</a:t>
                      </a:r>
                      <a:endParaRPr lang="en-US" sz="7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txBody>
                  <a:tcPr anchor="ctr"/>
                </a:tc>
                <a:tc>
                  <a:txBody>
                    <a:bodyPr/>
                    <a:lstStyle/>
                    <a:p>
                      <a:r>
                        <a:rPr lang="en-US" sz="700" dirty="0" smtClean="0"/>
                        <a:t>R-15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t>24 in. below </a:t>
                      </a:r>
                      <a:r>
                        <a:rPr lang="en-US" sz="700" baseline="0" dirty="0" smtClean="0">
                          <a:solidFill>
                            <a:srgbClr val="FF0000"/>
                          </a:solidFill>
                        </a:rPr>
                        <a:t>+ R-5 full slab</a:t>
                      </a:r>
                      <a:endParaRPr lang="en-US" sz="700" dirty="0" smtClean="0">
                        <a:solidFill>
                          <a:srgbClr val="FF0000"/>
                        </a:solidFill>
                      </a:endParaRPr>
                    </a:p>
                    <a:p>
                      <a:endParaRPr lang="en-US" sz="700" dirty="0"/>
                    </a:p>
                  </a:txBody>
                  <a:tcPr anchor="ctr"/>
                </a:tc>
                <a:tc>
                  <a:txBody>
                    <a:bodyPr/>
                    <a:lstStyle/>
                    <a:p>
                      <a:r>
                        <a:rPr lang="en-US" sz="700" dirty="0" smtClean="0"/>
                        <a:t>R-15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t>36 in. below </a:t>
                      </a:r>
                      <a:r>
                        <a:rPr lang="en-US" sz="700" baseline="0" dirty="0" smtClean="0">
                          <a:solidFill>
                            <a:srgbClr val="FF0000"/>
                          </a:solidFill>
                        </a:rPr>
                        <a:t>+ R-5 full slab</a:t>
                      </a:r>
                      <a:endParaRPr lang="en-US" sz="700" dirty="0" smtClean="0">
                        <a:solidFill>
                          <a:srgbClr val="FF0000"/>
                        </a:solidFill>
                      </a:endParaRPr>
                    </a:p>
                    <a:p>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R-15</a:t>
                      </a:r>
                      <a:r>
                        <a:rPr lang="en-US" sz="700" baseline="0" dirty="0" smtClean="0"/>
                        <a:t>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baseline="0" dirty="0" smtClean="0"/>
                        <a:t>36 in. below </a:t>
                      </a:r>
                      <a:r>
                        <a:rPr lang="en-US" sz="700" baseline="0" dirty="0" smtClean="0">
                          <a:solidFill>
                            <a:srgbClr val="FF0000"/>
                          </a:solidFill>
                        </a:rPr>
                        <a:t>+ R-5 full slab</a:t>
                      </a:r>
                      <a:endParaRPr lang="en-US" sz="7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R-15</a:t>
                      </a:r>
                      <a:r>
                        <a:rPr lang="en-US" sz="700" baseline="0" dirty="0" smtClean="0"/>
                        <a:t>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baseline="0" dirty="0" smtClean="0"/>
                        <a:t>36 in. below </a:t>
                      </a:r>
                      <a:r>
                        <a:rPr lang="en-US" sz="700" baseline="0" dirty="0" smtClean="0">
                          <a:solidFill>
                            <a:srgbClr val="FF0000"/>
                          </a:solidFill>
                        </a:rPr>
                        <a:t>+ R-5 full slab</a:t>
                      </a:r>
                      <a:endParaRPr lang="en-US" sz="7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R-20 for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t>48 in. below </a:t>
                      </a:r>
                      <a:r>
                        <a:rPr lang="en-US" sz="700" baseline="0" dirty="0" smtClean="0">
                          <a:solidFill>
                            <a:srgbClr val="FF0000"/>
                          </a:solidFill>
                        </a:rPr>
                        <a:t>+ R-5 full slab</a:t>
                      </a:r>
                      <a:endParaRPr lang="en-US" sz="7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txBody>
                  <a:tcPr anchor="ctr"/>
                </a:tc>
                <a:tc>
                  <a:txBody>
                    <a:bodyPr/>
                    <a:lstStyle/>
                    <a:p>
                      <a:r>
                        <a:rPr lang="en-US" sz="700" dirty="0" smtClean="0"/>
                        <a:t>R-20 for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rgbClr val="FF0000"/>
                          </a:solidFill>
                        </a:rPr>
                        <a:t>48</a:t>
                      </a:r>
                      <a:r>
                        <a:rPr lang="en-US" sz="700" dirty="0" smtClean="0"/>
                        <a:t> in. below </a:t>
                      </a:r>
                      <a:r>
                        <a:rPr lang="en-US" sz="700" baseline="0" dirty="0" smtClean="0">
                          <a:solidFill>
                            <a:srgbClr val="FF0000"/>
                          </a:solidFill>
                        </a:rPr>
                        <a:t>+ R-5 full slab</a:t>
                      </a:r>
                      <a:endParaRPr lang="en-US" sz="700" dirty="0" smtClean="0">
                        <a:solidFill>
                          <a:srgbClr val="FF0000"/>
                        </a:solidFill>
                      </a:endParaRPr>
                    </a:p>
                    <a:p>
                      <a:endParaRPr lang="en-US" sz="7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R-20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t>48</a:t>
                      </a:r>
                      <a:r>
                        <a:rPr lang="en-US" sz="700" baseline="0" dirty="0" smtClean="0"/>
                        <a:t> in. below </a:t>
                      </a:r>
                      <a:r>
                        <a:rPr lang="en-US" sz="700" baseline="0" dirty="0" smtClean="0">
                          <a:solidFill>
                            <a:srgbClr val="FF0000"/>
                          </a:solidFill>
                        </a:rPr>
                        <a:t>+ R-5 full slab</a:t>
                      </a:r>
                      <a:endParaRPr lang="en-US" sz="7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t>R-20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t>48</a:t>
                      </a:r>
                      <a:r>
                        <a:rPr lang="en-US" sz="700" baseline="0" dirty="0" smtClean="0"/>
                        <a:t> in. below </a:t>
                      </a:r>
                      <a:r>
                        <a:rPr lang="en-US" sz="700" baseline="0" dirty="0" smtClean="0">
                          <a:solidFill>
                            <a:srgbClr val="FF0000"/>
                          </a:solidFill>
                        </a:rPr>
                        <a:t>+ R-5 full slab</a:t>
                      </a:r>
                      <a:endParaRPr lang="en-US" sz="7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txBody>
                  <a:tcPr anchor="ctr"/>
                </a:tc>
                <a:tc>
                  <a:txBody>
                    <a:bodyPr/>
                    <a:lstStyle/>
                    <a:p>
                      <a:r>
                        <a:rPr lang="en-US" sz="700" dirty="0" smtClean="0"/>
                        <a:t>R-20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t>48 in. below </a:t>
                      </a:r>
                      <a:r>
                        <a:rPr lang="en-US" sz="700" baseline="0" dirty="0" smtClean="0">
                          <a:solidFill>
                            <a:srgbClr val="FF0000"/>
                          </a:solidFill>
                        </a:rPr>
                        <a:t>+ R-5 full slab</a:t>
                      </a:r>
                      <a:endParaRPr lang="en-US" sz="700" dirty="0" smtClean="0">
                        <a:solidFill>
                          <a:srgbClr val="FF0000"/>
                        </a:solidFill>
                      </a:endParaRPr>
                    </a:p>
                    <a:p>
                      <a:endParaRPr lang="en-US" sz="700" dirty="0"/>
                    </a:p>
                  </a:txBody>
                  <a:tcPr anchor="ctr"/>
                </a:tc>
              </a:tr>
            </a:tbl>
          </a:graphicData>
        </a:graphic>
      </p:graphicFrame>
      <p:sp>
        <p:nvSpPr>
          <p:cNvPr id="3" name="TextBox 2"/>
          <p:cNvSpPr txBox="1"/>
          <p:nvPr/>
        </p:nvSpPr>
        <p:spPr>
          <a:xfrm>
            <a:off x="3728852" y="2220684"/>
            <a:ext cx="2006930" cy="320634"/>
          </a:xfrm>
          <a:prstGeom prst="rect">
            <a:avLst/>
          </a:prstGeom>
          <a:solidFill>
            <a:srgbClr val="FFC000"/>
          </a:solidFill>
          <a:ln>
            <a:noFill/>
          </a:ln>
          <a:effectLst>
            <a:glow rad="63500">
              <a:schemeClr val="accent2">
                <a:satMod val="175000"/>
                <a:alpha val="40000"/>
              </a:schemeClr>
            </a:glow>
          </a:effectLst>
        </p:spPr>
        <p:txBody>
          <a:bodyPr vert="horz" wrap="square" lIns="91440" tIns="45720" rIns="91440" bIns="45720" rtlCol="0" anchor="ctr">
            <a:normAutofit fontScale="550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2323" dirty="0" smtClean="0">
                <a:latin typeface="Arial Narrow"/>
                <a:ea typeface="+mn-ea"/>
                <a:cs typeface="Arial Narrow"/>
              </a:rPr>
              <a:t>SLAB-ON GRADE FLOORS</a:t>
            </a: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
        <p:nvSpPr>
          <p:cNvPr id="12" name="Rectangle 2"/>
          <p:cNvSpPr>
            <a:spLocks noGrp="1" noChangeArrowheads="1"/>
          </p:cNvSpPr>
          <p:nvPr>
            <p:ph type="title"/>
          </p:nvPr>
        </p:nvSpPr>
        <p:spPr>
          <a:xfrm>
            <a:off x="486888" y="0"/>
            <a:ext cx="7945912" cy="902525"/>
          </a:xfrm>
        </p:spPr>
        <p:txBody>
          <a:bodyPr>
            <a:normAutofit/>
          </a:bodyPr>
          <a:lstStyle/>
          <a:p>
            <a:pPr>
              <a:lnSpc>
                <a:spcPct val="80000"/>
              </a:lnSpc>
            </a:pPr>
            <a:r>
              <a:rPr lang="en-US" sz="2400" b="1" dirty="0" smtClean="0">
                <a:ea typeface="ＭＳ Ｐゴシック" pitchFamily="-108" charset="-128"/>
              </a:rPr>
              <a:t>Chapter 5 Prescriptive Approach</a:t>
            </a:r>
            <a:br>
              <a:rPr lang="en-US" sz="2400" b="1" dirty="0" smtClean="0">
                <a:ea typeface="ＭＳ Ｐゴシック" pitchFamily="-108" charset="-128"/>
              </a:rPr>
            </a:br>
            <a:r>
              <a:rPr lang="en-US" sz="2400" b="1" dirty="0" smtClean="0">
                <a:ea typeface="ＭＳ Ｐゴシック" pitchFamily="-108" charset="-128"/>
              </a:rPr>
              <a:t>Compliance</a:t>
            </a:r>
            <a:endParaRPr lang="en-US" dirty="0" smtClean="0">
              <a:solidFill>
                <a:srgbClr val="FF0000"/>
              </a:solidFill>
              <a:ea typeface="ＭＳ Ｐゴシック" pitchFamily="-108" charset="-128"/>
            </a:endParaRPr>
          </a:p>
        </p:txBody>
      </p:sp>
    </p:spTree>
    <p:extLst>
      <p:ext uri="{BB962C8B-B14F-4D97-AF65-F5344CB8AC3E}">
        <p14:creationId xmlns:p14="http://schemas.microsoft.com/office/powerpoint/2010/main" val="3973249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51639" y="-421"/>
            <a:ext cx="5416409" cy="7468441"/>
          </a:xfrm>
          <a:prstGeom prst="rect">
            <a:avLst/>
          </a:prstGeom>
        </p:spPr>
      </p:pic>
      <p:sp>
        <p:nvSpPr>
          <p:cNvPr id="231427" name="Rectangle 3">
            <a:hlinkClick r:id="rId4" action="ppaction://hlinksldjump"/>
          </p:cNvPr>
          <p:cNvSpPr>
            <a:spLocks noChangeArrowheads="1"/>
          </p:cNvSpPr>
          <p:nvPr/>
        </p:nvSpPr>
        <p:spPr bwMode="auto">
          <a:xfrm>
            <a:off x="1524000" y="2667000"/>
            <a:ext cx="1219200" cy="76200"/>
          </a:xfrm>
          <a:prstGeom prst="rect">
            <a:avLst/>
          </a:prstGeom>
          <a:noFill/>
          <a:ln w="9525">
            <a:noFill/>
            <a:miter lim="800000"/>
            <a:headEnd/>
            <a:tailEnd/>
          </a:ln>
          <a:effectLst/>
        </p:spPr>
        <p:txBody>
          <a:bodyPr wrap="none" anchor="ctr"/>
          <a:lstStyle/>
          <a:p>
            <a:endParaRPr lang="en-US" dirty="0"/>
          </a:p>
        </p:txBody>
      </p:sp>
      <p:sp>
        <p:nvSpPr>
          <p:cNvPr id="231429" name="Rectangle 5">
            <a:hlinkClick r:id="rId5" action="ppaction://hlinksldjump"/>
          </p:cNvPr>
          <p:cNvSpPr>
            <a:spLocks noChangeArrowheads="1"/>
          </p:cNvSpPr>
          <p:nvPr/>
        </p:nvSpPr>
        <p:spPr bwMode="auto">
          <a:xfrm>
            <a:off x="1524000" y="3581400"/>
            <a:ext cx="838200" cy="152400"/>
          </a:xfrm>
          <a:prstGeom prst="rect">
            <a:avLst/>
          </a:prstGeom>
          <a:noFill/>
          <a:ln w="9525">
            <a:noFill/>
            <a:miter lim="800000"/>
            <a:headEnd/>
            <a:tailEnd/>
          </a:ln>
          <a:effectLst/>
        </p:spPr>
        <p:txBody>
          <a:bodyPr wrap="none" anchor="ctr"/>
          <a:lstStyle/>
          <a:p>
            <a:endParaRPr lang="en-US" dirty="0"/>
          </a:p>
        </p:txBody>
      </p:sp>
      <p:sp>
        <p:nvSpPr>
          <p:cNvPr id="231430" name="Rectangle 6"/>
          <p:cNvSpPr>
            <a:spLocks noChangeArrowheads="1"/>
          </p:cNvSpPr>
          <p:nvPr/>
        </p:nvSpPr>
        <p:spPr bwMode="auto">
          <a:xfrm>
            <a:off x="1524000" y="5029200"/>
            <a:ext cx="914400" cy="152400"/>
          </a:xfrm>
          <a:prstGeom prst="rect">
            <a:avLst/>
          </a:prstGeom>
          <a:noFill/>
          <a:ln w="9525">
            <a:noFill/>
            <a:miter lim="800000"/>
            <a:headEnd/>
            <a:tailEnd/>
          </a:ln>
          <a:effectLst/>
        </p:spPr>
        <p:txBody>
          <a:bodyPr wrap="none" anchor="ct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83058632"/>
              </p:ext>
            </p:extLst>
          </p:nvPr>
        </p:nvGraphicFramePr>
        <p:xfrm>
          <a:off x="1" y="2550401"/>
          <a:ext cx="9143998" cy="1357517"/>
        </p:xfrm>
        <a:graphic>
          <a:graphicData uri="http://schemas.openxmlformats.org/drawingml/2006/table">
            <a:tbl>
              <a:tblPr firstRow="1" bandRow="1">
                <a:tableStyleId>{284E427A-3D55-4303-BF80-6455036E1DE7}</a:tableStyleId>
              </a:tblPr>
              <a:tblGrid>
                <a:gridCol w="925829"/>
                <a:gridCol w="514350"/>
                <a:gridCol w="434340"/>
                <a:gridCol w="422910"/>
                <a:gridCol w="436797"/>
                <a:gridCol w="515195"/>
                <a:gridCol w="515195"/>
                <a:gridCol w="515195"/>
                <a:gridCol w="535727"/>
                <a:gridCol w="530989"/>
                <a:gridCol w="535727"/>
                <a:gridCol w="535727"/>
                <a:gridCol w="535727"/>
                <a:gridCol w="535727"/>
                <a:gridCol w="535727"/>
                <a:gridCol w="530989"/>
                <a:gridCol w="587847"/>
              </a:tblGrid>
              <a:tr h="656477">
                <a:tc>
                  <a:txBody>
                    <a:bodyPr/>
                    <a:lstStyle/>
                    <a:p>
                      <a:pPr algn="ctr"/>
                      <a:r>
                        <a:rPr lang="en-US" sz="1000" dirty="0" smtClean="0">
                          <a:solidFill>
                            <a:schemeClr val="tx1"/>
                          </a:solidFill>
                        </a:rPr>
                        <a:t>Climate Zone</a:t>
                      </a:r>
                      <a:endParaRPr lang="en-US" sz="1000" dirty="0">
                        <a:solidFill>
                          <a:schemeClr val="tx1"/>
                        </a:solidFill>
                      </a:endParaRPr>
                    </a:p>
                  </a:txBody>
                  <a:tcPr anchor="ctr"/>
                </a:tc>
                <a:tc gridSpan="2">
                  <a:txBody>
                    <a:bodyPr/>
                    <a:lstStyle/>
                    <a:p>
                      <a:pPr algn="ctr"/>
                      <a:r>
                        <a:rPr lang="en-US" sz="1050" dirty="0" smtClean="0">
                          <a:solidFill>
                            <a:schemeClr val="tx1"/>
                          </a:solidFill>
                        </a:rPr>
                        <a:t>1</a:t>
                      </a:r>
                      <a:endParaRPr lang="en-US" sz="1050" dirty="0">
                        <a:solidFill>
                          <a:schemeClr val="tx1"/>
                        </a:solidFill>
                      </a:endParaRPr>
                    </a:p>
                  </a:txBody>
                  <a:tcPr anchor="ctr"/>
                </a:tc>
                <a:tc hMerge="1">
                  <a:txBody>
                    <a:bodyPr/>
                    <a:lstStyle/>
                    <a:p>
                      <a:pPr algn="ctr"/>
                      <a:endParaRPr lang="en-US" dirty="0"/>
                    </a:p>
                  </a:txBody>
                  <a:tcPr anchor="ctr"/>
                </a:tc>
                <a:tc gridSpan="2">
                  <a:txBody>
                    <a:bodyPr/>
                    <a:lstStyle/>
                    <a:p>
                      <a:pPr algn="ctr"/>
                      <a:r>
                        <a:rPr lang="en-US" sz="1050" dirty="0" smtClean="0">
                          <a:solidFill>
                            <a:schemeClr val="tx1"/>
                          </a:solidFill>
                        </a:rPr>
                        <a:t>2</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3</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4</a:t>
                      </a:r>
                    </a:p>
                    <a:p>
                      <a:pPr algn="ctr"/>
                      <a:r>
                        <a:rPr lang="en-US" sz="900" dirty="0" smtClean="0">
                          <a:solidFill>
                            <a:schemeClr val="tx1"/>
                          </a:solidFill>
                        </a:rPr>
                        <a:t>Except Marine</a:t>
                      </a:r>
                      <a:endParaRPr lang="en-US" sz="900" dirty="0">
                        <a:solidFill>
                          <a:schemeClr val="tx1"/>
                        </a:solidFill>
                      </a:endParaRPr>
                    </a:p>
                  </a:txBody>
                  <a:tcPr anchor="ctr"/>
                </a:tc>
                <a:tc hMerge="1">
                  <a:txBody>
                    <a:bodyPr/>
                    <a:lstStyle/>
                    <a:p>
                      <a:pPr algn="ctr"/>
                      <a:endParaRPr lang="en-US" sz="1400" dirty="0">
                        <a:solidFill>
                          <a:schemeClr val="tx1"/>
                        </a:solidFill>
                      </a:endParaRPr>
                    </a:p>
                  </a:txBody>
                  <a:tcPr anchor="ctr"/>
                </a:tc>
                <a:tc gridSpan="2">
                  <a:txBody>
                    <a:bodyPr/>
                    <a:lstStyle/>
                    <a:p>
                      <a:pPr algn="ctr"/>
                      <a:r>
                        <a:rPr lang="en-US" sz="1050" dirty="0" smtClean="0">
                          <a:solidFill>
                            <a:schemeClr val="tx1"/>
                          </a:solidFill>
                        </a:rPr>
                        <a:t>5</a:t>
                      </a:r>
                    </a:p>
                    <a:p>
                      <a:pPr algn="ctr"/>
                      <a:r>
                        <a:rPr lang="en-US" sz="900" dirty="0" smtClean="0">
                          <a:solidFill>
                            <a:schemeClr val="tx1"/>
                          </a:solidFill>
                        </a:rPr>
                        <a:t>And</a:t>
                      </a:r>
                      <a:r>
                        <a:rPr lang="en-US" sz="900" baseline="0" dirty="0" smtClean="0">
                          <a:solidFill>
                            <a:schemeClr val="tx1"/>
                          </a:solidFill>
                        </a:rPr>
                        <a:t> Marine 4</a:t>
                      </a:r>
                      <a:endParaRPr lang="en-US" sz="90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6</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7</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c gridSpan="2">
                  <a:txBody>
                    <a:bodyPr/>
                    <a:lstStyle/>
                    <a:p>
                      <a:pPr algn="ctr"/>
                      <a:r>
                        <a:rPr lang="en-US" sz="1050" dirty="0" smtClean="0">
                          <a:solidFill>
                            <a:schemeClr val="tx1"/>
                          </a:solidFill>
                        </a:rPr>
                        <a:t>8</a:t>
                      </a:r>
                      <a:endParaRPr lang="en-US" sz="1050" dirty="0">
                        <a:solidFill>
                          <a:schemeClr val="tx1"/>
                        </a:solidFill>
                      </a:endParaRPr>
                    </a:p>
                  </a:txBody>
                  <a:tcPr anchor="ctr"/>
                </a:tc>
                <a:tc hMerge="1">
                  <a:txBody>
                    <a:bodyPr/>
                    <a:lstStyle/>
                    <a:p>
                      <a:pPr algn="ctr"/>
                      <a:endParaRPr lang="en-US" dirty="0">
                        <a:solidFill>
                          <a:schemeClr val="tx1"/>
                        </a:solidFill>
                      </a:endParaRPr>
                    </a:p>
                  </a:txBody>
                  <a:tcPr anchor="ctr"/>
                </a:tc>
              </a:tr>
              <a:tr h="530161">
                <a:tc>
                  <a:txBody>
                    <a:bodyPr/>
                    <a:lstStyle/>
                    <a:p>
                      <a:r>
                        <a:rPr lang="en-US" sz="900" dirty="0" smtClean="0"/>
                        <a:t>Nonswinging</a:t>
                      </a:r>
                    </a:p>
                  </a:txBody>
                  <a:tcPr anchor="ctr"/>
                </a:tc>
                <a:tc>
                  <a:txBody>
                    <a:bodyPr/>
                    <a:lstStyle/>
                    <a:p>
                      <a:r>
                        <a:rPr lang="en-US" sz="800" dirty="0" smtClean="0"/>
                        <a:t>R-4.75</a:t>
                      </a:r>
                      <a:endParaRPr lang="en-US" sz="800" dirty="0"/>
                    </a:p>
                  </a:txBody>
                  <a:tcPr anchor="ctr"/>
                </a:tc>
                <a:tc>
                  <a:txBody>
                    <a:bodyPr/>
                    <a:lstStyle/>
                    <a:p>
                      <a:r>
                        <a:rPr lang="en-US" sz="800" dirty="0" smtClean="0"/>
                        <a:t>R-4.75</a:t>
                      </a:r>
                      <a:endParaRPr lang="en-US" sz="800" dirty="0"/>
                    </a:p>
                  </a:txBody>
                  <a:tcPr anchor="ctr"/>
                </a:tc>
                <a:tc>
                  <a:txBody>
                    <a:bodyPr/>
                    <a:lstStyle/>
                    <a:p>
                      <a:r>
                        <a:rPr lang="en-US" sz="800" dirty="0" smtClean="0"/>
                        <a:t>R-4.75</a:t>
                      </a:r>
                      <a:endParaRPr lang="en-US" sz="800" dirty="0"/>
                    </a:p>
                  </a:txBody>
                  <a:tcPr anchor="ctr"/>
                </a:tc>
                <a:tc>
                  <a:txBody>
                    <a:bodyPr/>
                    <a:lstStyle/>
                    <a:p>
                      <a:r>
                        <a:rPr lang="en-US" sz="800" dirty="0" smtClean="0"/>
                        <a:t>R-4.75</a:t>
                      </a:r>
                      <a:endParaRPr lang="en-US" sz="800" dirty="0"/>
                    </a:p>
                  </a:txBody>
                  <a:tcPr anchor="ctr"/>
                </a:tc>
                <a:tc>
                  <a:txBody>
                    <a:bodyPr/>
                    <a:lstStyle/>
                    <a:p>
                      <a:r>
                        <a:rPr lang="en-US" sz="800" dirty="0" smtClean="0"/>
                        <a:t>R-4.75</a:t>
                      </a:r>
                      <a:endParaRPr lang="en-US" sz="800" dirty="0"/>
                    </a:p>
                  </a:txBody>
                  <a:tcPr anchor="ctr"/>
                </a:tc>
                <a:tc>
                  <a:txBody>
                    <a:bodyPr/>
                    <a:lstStyle/>
                    <a:p>
                      <a:r>
                        <a:rPr lang="en-US" sz="800" dirty="0" smtClean="0"/>
                        <a:t>R-4.75</a:t>
                      </a:r>
                      <a:endParaRPr lang="en-US" sz="800" dirty="0"/>
                    </a:p>
                  </a:txBody>
                  <a:tcPr anchor="ctr"/>
                </a:tc>
                <a:tc>
                  <a:txBody>
                    <a:bodyPr/>
                    <a:lstStyle/>
                    <a:p>
                      <a:r>
                        <a:rPr lang="en-US" sz="800" dirty="0" smtClean="0"/>
                        <a:t>R-4.75</a:t>
                      </a:r>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r>
                        <a:rPr lang="en-US" sz="800" dirty="0" smtClean="0"/>
                        <a:t>R-4.75</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r>
                        <a:rPr lang="en-US" sz="800" dirty="0" smtClean="0"/>
                        <a:t>R-4.75</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r>
                        <a:rPr lang="en-US" sz="800" dirty="0" smtClean="0"/>
                        <a:t>R-4.75</a:t>
                      </a: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a:r>
                      <a:br>
                        <a:rPr lang="en-US" sz="800" dirty="0" smtClean="0"/>
                      </a:br>
                      <a:r>
                        <a:rPr lang="en-US" sz="800" dirty="0" smtClean="0"/>
                        <a:t>R-4.75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a:r>
                      <a:br>
                        <a:rPr lang="en-US" sz="800" dirty="0" smtClean="0"/>
                      </a:br>
                      <a:r>
                        <a:rPr lang="en-US" sz="800" dirty="0" smtClean="0"/>
                        <a:t>R-4.75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a:r>
                      <a:br>
                        <a:rPr lang="en-US" sz="800" dirty="0" smtClean="0"/>
                      </a:br>
                      <a:r>
                        <a:rPr lang="en-US" sz="800" dirty="0" smtClean="0"/>
                        <a:t>R-4.75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a:r>
                      <a:br>
                        <a:rPr lang="en-US" sz="800" dirty="0" smtClean="0"/>
                      </a:br>
                      <a:r>
                        <a:rPr lang="en-US" sz="800" dirty="0" smtClean="0"/>
                        <a:t>R-4.75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a:r>
                      <a:br>
                        <a:rPr lang="en-US" sz="800" dirty="0" smtClean="0"/>
                      </a:br>
                      <a:r>
                        <a:rPr lang="en-US" sz="800" dirty="0" smtClean="0"/>
                        <a:t>R-4.75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a:r>
                      <a:br>
                        <a:rPr lang="en-US" sz="800" dirty="0" smtClean="0"/>
                      </a:br>
                      <a:r>
                        <a:rPr lang="en-US" sz="800" dirty="0" smtClean="0"/>
                        <a:t>R-4.75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endParaRPr lang="en-US" sz="800" dirty="0"/>
                    </a:p>
                  </a:txBody>
                  <a:tcPr anchor="ctr"/>
                </a:tc>
              </a:tr>
            </a:tbl>
          </a:graphicData>
        </a:graphic>
      </p:graphicFrame>
      <p:sp>
        <p:nvSpPr>
          <p:cNvPr id="3" name="TextBox 2"/>
          <p:cNvSpPr txBox="1"/>
          <p:nvPr/>
        </p:nvSpPr>
        <p:spPr>
          <a:xfrm>
            <a:off x="3728852" y="2220684"/>
            <a:ext cx="2006930" cy="320634"/>
          </a:xfrm>
          <a:prstGeom prst="rect">
            <a:avLst/>
          </a:prstGeom>
          <a:solidFill>
            <a:srgbClr val="FFC000"/>
          </a:solidFill>
          <a:ln>
            <a:noFill/>
          </a:ln>
          <a:effectLst>
            <a:glow rad="63500">
              <a:schemeClr val="accent2">
                <a:satMod val="175000"/>
                <a:alpha val="40000"/>
              </a:schemeClr>
            </a:glow>
          </a:effectLst>
        </p:spPr>
        <p:txBody>
          <a:bodyPr vert="horz" wrap="square" lIns="91440" tIns="45720" rIns="91440" bIns="45720" rtlCol="0" anchor="ctr">
            <a:normAutofit fontScale="77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2323" dirty="0" smtClean="0">
                <a:latin typeface="Arial Narrow"/>
                <a:ea typeface="+mn-ea"/>
                <a:cs typeface="Arial Narrow"/>
              </a:rPr>
              <a:t>OPAQUE DOORS</a:t>
            </a: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
        <p:nvSpPr>
          <p:cNvPr id="12" name="Rectangle 2"/>
          <p:cNvSpPr>
            <a:spLocks noGrp="1" noChangeArrowheads="1"/>
          </p:cNvSpPr>
          <p:nvPr>
            <p:ph type="title"/>
          </p:nvPr>
        </p:nvSpPr>
        <p:spPr>
          <a:xfrm>
            <a:off x="486888" y="0"/>
            <a:ext cx="7945912" cy="902525"/>
          </a:xfrm>
        </p:spPr>
        <p:txBody>
          <a:bodyPr>
            <a:normAutofit/>
          </a:bodyPr>
          <a:lstStyle/>
          <a:p>
            <a:pPr>
              <a:lnSpc>
                <a:spcPct val="80000"/>
              </a:lnSpc>
            </a:pPr>
            <a:r>
              <a:rPr lang="en-US" sz="2400" b="1" dirty="0" smtClean="0">
                <a:ea typeface="ＭＳ Ｐゴシック" pitchFamily="-108" charset="-128"/>
              </a:rPr>
              <a:t>Chapter 5 Prescriptive Approach</a:t>
            </a:r>
            <a:br>
              <a:rPr lang="en-US" sz="2400" b="1" dirty="0" smtClean="0">
                <a:ea typeface="ＭＳ Ｐゴシック" pitchFamily="-108" charset="-128"/>
              </a:rPr>
            </a:br>
            <a:r>
              <a:rPr lang="en-US" sz="2400" b="1" dirty="0" smtClean="0">
                <a:ea typeface="ＭＳ Ｐゴシック" pitchFamily="-108" charset="-128"/>
              </a:rPr>
              <a:t>Compliance</a:t>
            </a:r>
            <a:endParaRPr lang="en-US" dirty="0" smtClean="0">
              <a:solidFill>
                <a:srgbClr val="FF0000"/>
              </a:solidFill>
              <a:ea typeface="ＭＳ Ｐゴシック" pitchFamily="-108" charset="-128"/>
            </a:endParaRPr>
          </a:p>
        </p:txBody>
      </p:sp>
    </p:spTree>
    <p:extLst>
      <p:ext uri="{BB962C8B-B14F-4D97-AF65-F5344CB8AC3E}">
        <p14:creationId xmlns:p14="http://schemas.microsoft.com/office/powerpoint/2010/main" val="42205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75013" y="121786"/>
            <a:ext cx="7626932" cy="763587"/>
          </a:xfrm>
        </p:spPr>
        <p:txBody>
          <a:bodyPr>
            <a:noAutofit/>
          </a:bodyPr>
          <a:lstStyle/>
          <a:p>
            <a:r>
              <a:rPr lang="en-US" sz="2400" b="1" dirty="0" smtClean="0">
                <a:ea typeface="ＭＳ Ｐゴシック" pitchFamily="-108" charset="-128"/>
              </a:rPr>
              <a:t>Roof Assembly</a:t>
            </a:r>
            <a:br>
              <a:rPr lang="en-US" sz="2400" b="1" dirty="0" smtClean="0">
                <a:ea typeface="ＭＳ Ｐゴシック" pitchFamily="-108" charset="-128"/>
              </a:rPr>
            </a:br>
            <a:r>
              <a:rPr lang="en-US" sz="2000" b="1" i="1" dirty="0" smtClean="0">
                <a:ea typeface="ＭＳ Ｐゴシック" pitchFamily="-108" charset="-128"/>
              </a:rPr>
              <a:t>Section C402.2.</a:t>
            </a:r>
            <a:r>
              <a:rPr lang="en-US" sz="2000" b="1" i="1" dirty="0" smtClean="0">
                <a:solidFill>
                  <a:srgbClr val="FF0000"/>
                </a:solidFill>
                <a:ea typeface="ＭＳ Ｐゴシック" pitchFamily="-108" charset="-128"/>
              </a:rPr>
              <a:t>1</a:t>
            </a:r>
          </a:p>
        </p:txBody>
      </p:sp>
      <p:pic>
        <p:nvPicPr>
          <p:cNvPr id="235524" name="Picture 4" descr="Ceiling Insulation 1"/>
          <p:cNvPicPr>
            <a:picLocks noGrp="1" noChangeAspect="1" noChangeArrowheads="1"/>
          </p:cNvPicPr>
          <p:nvPr>
            <p:ph sz="half" idx="1"/>
          </p:nvPr>
        </p:nvPicPr>
        <p:blipFill>
          <a:blip r:embed="rId3" cstate="screen">
            <a:extLst>
              <a:ext uri="{28A0092B-C50C-407E-A947-70E740481C1C}">
                <a14:useLocalDpi xmlns:a14="http://schemas.microsoft.com/office/drawing/2010/main" val="0"/>
              </a:ext>
            </a:extLst>
          </a:blip>
          <a:srcRect/>
          <a:stretch>
            <a:fillRect/>
          </a:stretch>
        </p:blipFill>
        <p:spPr>
          <a:xfrm>
            <a:off x="5626629" y="1752139"/>
            <a:ext cx="2901913" cy="1934608"/>
          </a:xfrm>
          <a:prstGeom prst="rect">
            <a:avLst/>
          </a:prstGeom>
          <a:ln>
            <a:noFill/>
          </a:ln>
          <a:effectLst>
            <a:outerShdw blurRad="292100" dist="139700" dir="2700000" algn="tl" rotWithShape="0">
              <a:srgbClr val="333333">
                <a:alpha val="65000"/>
              </a:srgbClr>
            </a:outerShdw>
          </a:effectLst>
        </p:spPr>
      </p:pic>
      <p:sp>
        <p:nvSpPr>
          <p:cNvPr id="235523" name="Rectangle 3"/>
          <p:cNvSpPr>
            <a:spLocks noGrp="1" noChangeArrowheads="1"/>
          </p:cNvSpPr>
          <p:nvPr>
            <p:ph type="body" sz="half" idx="2"/>
          </p:nvPr>
        </p:nvSpPr>
        <p:spPr>
          <a:xfrm>
            <a:off x="475013" y="1105494"/>
            <a:ext cx="8332660" cy="1462912"/>
          </a:xfrm>
        </p:spPr>
        <p:txBody>
          <a:bodyPr>
            <a:noAutofit/>
          </a:bodyPr>
          <a:lstStyle/>
          <a:p>
            <a:pPr marL="0" indent="0">
              <a:buNone/>
            </a:pPr>
            <a:r>
              <a:rPr lang="en-US" sz="2000" dirty="0" smtClean="0">
                <a:ea typeface="ＭＳ Ｐゴシック" pitchFamily="-108" charset="-128"/>
              </a:rPr>
              <a:t>Roof R-values and U-factor requirements are based on assembly type / insulation placement</a:t>
            </a:r>
          </a:p>
          <a:p>
            <a:pPr marL="0" indent="0">
              <a:buNone/>
            </a:pPr>
            <a:endParaRPr lang="en-US" sz="2000" dirty="0">
              <a:ea typeface="ＭＳ Ｐゴシック" pitchFamily="-108" charset="-128"/>
            </a:endParaRPr>
          </a:p>
          <a:p>
            <a:pPr marL="0" indent="0">
              <a:buNone/>
            </a:pPr>
            <a:endParaRPr lang="en-US" sz="2000" dirty="0" smtClean="0">
              <a:ea typeface="ＭＳ Ｐゴシック" pitchFamily="-108" charset="-128"/>
            </a:endParaRPr>
          </a:p>
          <a:p>
            <a:pPr marL="0" indent="0">
              <a:buNone/>
            </a:pPr>
            <a:endParaRPr lang="en-US" sz="1800" dirty="0" smtClean="0">
              <a:ea typeface="ＭＳ Ｐゴシック" pitchFamily="-108" charset="-128"/>
            </a:endParaRPr>
          </a:p>
          <a:p>
            <a:pPr marL="0" indent="0">
              <a:buNone/>
            </a:pPr>
            <a:endParaRPr lang="en-US" sz="1800" dirty="0" smtClean="0">
              <a:ea typeface="ＭＳ Ｐゴシック" pitchFamily="-108" charset="-128"/>
            </a:endParaRPr>
          </a:p>
        </p:txBody>
      </p:sp>
      <p:sp>
        <p:nvSpPr>
          <p:cNvPr id="235525" name="Rectangle 5"/>
          <p:cNvSpPr>
            <a:spLocks noChangeArrowheads="1"/>
          </p:cNvSpPr>
          <p:nvPr/>
        </p:nvSpPr>
        <p:spPr bwMode="auto">
          <a:xfrm>
            <a:off x="1235030" y="1836950"/>
            <a:ext cx="3408219" cy="1076038"/>
          </a:xfrm>
          <a:prstGeom prst="rect">
            <a:avLst/>
          </a:prstGeom>
          <a:noFill/>
          <a:ln w="9525">
            <a:noFill/>
            <a:miter lim="800000"/>
            <a:headEnd/>
            <a:tailEnd/>
          </a:ln>
          <a:effectLst/>
        </p:spPr>
        <p:txBody>
          <a:bodyPr lIns="0" tIns="0" rIns="0" bIns="0"/>
          <a:lstStyle/>
          <a:p>
            <a:pPr marL="285750" indent="-285750" eaLnBrk="0" hangingPunct="0">
              <a:spcBef>
                <a:spcPct val="20000"/>
              </a:spcBef>
              <a:buClr>
                <a:schemeClr val="tx1"/>
              </a:buClr>
              <a:buSzPct val="130000"/>
              <a:buFont typeface="Wingdings" pitchFamily="2" charset="2"/>
              <a:buChar char="ü"/>
            </a:pPr>
            <a:r>
              <a:rPr lang="en-US" sz="2000" b="0" dirty="0"/>
              <a:t>Insulation entirely above deck</a:t>
            </a:r>
          </a:p>
          <a:p>
            <a:pPr marL="285750" indent="-285750" eaLnBrk="0" hangingPunct="0">
              <a:spcBef>
                <a:spcPct val="20000"/>
              </a:spcBef>
              <a:buClr>
                <a:schemeClr val="tx1"/>
              </a:buClr>
              <a:buSzPct val="130000"/>
              <a:buFont typeface="Wingdings" pitchFamily="2" charset="2"/>
              <a:buChar char="ü"/>
            </a:pPr>
            <a:r>
              <a:rPr lang="en-US" sz="2000" b="0" dirty="0"/>
              <a:t>Metal buildings</a:t>
            </a:r>
          </a:p>
          <a:p>
            <a:pPr marL="285750" indent="-285750" eaLnBrk="0" hangingPunct="0">
              <a:spcBef>
                <a:spcPct val="20000"/>
              </a:spcBef>
              <a:buClr>
                <a:schemeClr val="tx1"/>
              </a:buClr>
              <a:buSzPct val="130000"/>
              <a:buFont typeface="Wingdings" pitchFamily="2" charset="2"/>
              <a:buChar char="ü"/>
            </a:pPr>
            <a:r>
              <a:rPr lang="en-US" sz="2000" b="0" dirty="0"/>
              <a:t>Attic and other</a:t>
            </a:r>
          </a:p>
        </p:txBody>
      </p:sp>
      <p:sp>
        <p:nvSpPr>
          <p:cNvPr id="8" name="Rectangle 3"/>
          <p:cNvSpPr txBox="1">
            <a:spLocks noChangeArrowheads="1"/>
          </p:cNvSpPr>
          <p:nvPr/>
        </p:nvSpPr>
        <p:spPr>
          <a:xfrm>
            <a:off x="582127" y="3686747"/>
            <a:ext cx="8332660" cy="1462912"/>
          </a:xfrm>
          <a:prstGeom prst="rect">
            <a:avLst/>
          </a:prstGeom>
        </p:spPr>
        <p:txBody>
          <a:bodyPr vert="horz" lIns="91440" tIns="45720" rIns="91440" bIns="45720" rtlCol="0">
            <a:noAutofit/>
          </a:bodyPr>
          <a:lstStyle/>
          <a:p>
            <a:pPr marL="0" indent="0">
              <a:buNone/>
            </a:pPr>
            <a:r>
              <a:rPr lang="en-US" sz="2000" b="0" dirty="0">
                <a:latin typeface="+mn-lt"/>
              </a:rPr>
              <a:t>Insulation on suspended ceiling with removable ceiling tiles not considered for code compliance.</a:t>
            </a:r>
          </a:p>
          <a:p>
            <a:pPr marL="0" indent="0">
              <a:buNone/>
            </a:pPr>
            <a:endParaRPr lang="en-US" sz="2000" b="0" dirty="0">
              <a:latin typeface="+mn-lt"/>
            </a:endParaRPr>
          </a:p>
          <a:p>
            <a:pPr marL="0" indent="0">
              <a:buNone/>
            </a:pPr>
            <a:r>
              <a:rPr lang="en-US" sz="2000" b="0" dirty="0">
                <a:latin typeface="+mn-lt"/>
              </a:rPr>
              <a:t>Continuous insulation board to have &gt; 2 layers and the edge joints between each layer should be staggered.</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
            </a:r>
            <a:b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b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Skylight</a:t>
            </a:r>
            <a:r>
              <a:rPr kumimoji="0" lang="en-US" sz="2000" b="0" i="0" u="none" strike="noStrike" kern="1200" cap="none" spc="0" normalizeH="0" noProof="0" dirty="0" smtClean="0">
                <a:ln>
                  <a:noFill/>
                </a:ln>
                <a:solidFill>
                  <a:schemeClr val="tx1"/>
                </a:solidFill>
                <a:effectLst/>
                <a:uLnTx/>
                <a:uFillTx/>
                <a:latin typeface="+mn-lt"/>
                <a:ea typeface="ＭＳ Ｐゴシック" pitchFamily="-108" charset="-128"/>
                <a:cs typeface="+mn-cs"/>
              </a:rPr>
              <a:t> curbs to be insulated to the level of roofs with insulation entirely above deck or R-5, whichever is less </a:t>
            </a:r>
            <a:r>
              <a:rPr kumimoji="0" lang="en-US" sz="2000" b="0" i="0" u="none" strike="noStrike" kern="1200" cap="none" spc="0" normalizeH="0" noProof="0" dirty="0" smtClean="0">
                <a:ln>
                  <a:noFill/>
                </a:ln>
                <a:solidFill>
                  <a:srgbClr val="FF0000"/>
                </a:solidFill>
                <a:effectLst/>
                <a:uLnTx/>
                <a:uFillTx/>
                <a:latin typeface="+mn-lt"/>
                <a:ea typeface="ＭＳ Ｐゴシック" pitchFamily="-108" charset="-128"/>
                <a:cs typeface="+mn-cs"/>
              </a:rPr>
              <a:t>(</a:t>
            </a:r>
            <a:r>
              <a:rPr kumimoji="0" lang="en-US" sz="2000" i="0" u="none" strike="noStrike" kern="1200" cap="none" spc="0" normalizeH="0" noProof="0" dirty="0" smtClean="0">
                <a:ln>
                  <a:noFill/>
                </a:ln>
                <a:solidFill>
                  <a:srgbClr val="FF0000"/>
                </a:solidFill>
                <a:effectLst/>
                <a:uLnTx/>
                <a:uFillTx/>
                <a:latin typeface="+mn-lt"/>
                <a:ea typeface="ＭＳ Ｐゴシック" pitchFamily="-108" charset="-128"/>
                <a:cs typeface="+mn-cs"/>
              </a:rPr>
              <a:t>exception</a:t>
            </a:r>
            <a:r>
              <a:rPr kumimoji="0" lang="en-US" sz="2000" b="0" i="0" u="none" strike="noStrike" kern="1200" cap="none" spc="0" normalizeH="0" noProof="0" dirty="0" smtClean="0">
                <a:ln>
                  <a:noFill/>
                </a:ln>
                <a:solidFill>
                  <a:srgbClr val="FF0000"/>
                </a:solidFill>
                <a:effectLst/>
                <a:uLnTx/>
                <a:uFillTx/>
                <a:latin typeface="+mn-lt"/>
                <a:ea typeface="ＭＳ Ｐゴシック" pitchFamily="-108" charset="-128"/>
                <a:cs typeface="+mn-cs"/>
              </a:rPr>
              <a:t>:  unit skylight curbs included as a component of a skylight listed and labeled per NRC 100)</a:t>
            </a:r>
          </a:p>
        </p:txBody>
      </p:sp>
    </p:spTree>
    <p:extLst>
      <p:ext uri="{BB962C8B-B14F-4D97-AF65-F5344CB8AC3E}">
        <p14:creationId xmlns:p14="http://schemas.microsoft.com/office/powerpoint/2010/main" val="414135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Continuously insulated roof assemblies where the  thickness of insulation varies by </a:t>
            </a:r>
            <a:r>
              <a:rPr lang="en-US" u="sng" dirty="0" smtClean="0"/>
              <a:t>&lt;</a:t>
            </a:r>
            <a:r>
              <a:rPr lang="en-US" dirty="0" smtClean="0"/>
              <a:t> 1” and area-weighted U-factor is equivalent to the same assembly with the </a:t>
            </a:r>
            <a:br>
              <a:rPr lang="en-US" dirty="0" smtClean="0"/>
            </a:br>
            <a:r>
              <a:rPr lang="en-US" dirty="0" smtClean="0"/>
              <a:t>R-value specified in Table C402.1.3</a:t>
            </a:r>
          </a:p>
          <a:p>
            <a:r>
              <a:rPr lang="en-US" dirty="0" smtClean="0"/>
              <a:t>Tapered insulation is used with insulation entirely above deck, the R-value where the insulation thickness varies </a:t>
            </a:r>
            <a:br>
              <a:rPr lang="en-US" dirty="0" smtClean="0"/>
            </a:br>
            <a:r>
              <a:rPr lang="en-US" u="sng" dirty="0" smtClean="0"/>
              <a:t>&lt;</a:t>
            </a:r>
            <a:r>
              <a:rPr lang="en-US" dirty="0" smtClean="0"/>
              <a:t> </a:t>
            </a:r>
            <a:r>
              <a:rPr lang="en-US" dirty="0"/>
              <a:t>1</a:t>
            </a:r>
            <a:r>
              <a:rPr lang="en-US" dirty="0" smtClean="0"/>
              <a:t>” from the minimum thickness of tapered insulation must comply with the R-value specified in Table C402.1.3</a:t>
            </a:r>
          </a:p>
          <a:p>
            <a:r>
              <a:rPr lang="en-US" dirty="0" smtClean="0">
                <a:solidFill>
                  <a:srgbClr val="FF0000"/>
                </a:solidFill>
              </a:rPr>
              <a:t>Two layers of insulation aren’t required where insulation tapers to the roof deck </a:t>
            </a:r>
            <a:r>
              <a:rPr lang="en-US" dirty="0" smtClean="0"/>
              <a:t>(e.g., at roof drains)</a:t>
            </a:r>
            <a:endParaRPr lang="en-US" dirty="0"/>
          </a:p>
        </p:txBody>
      </p:sp>
      <p:sp>
        <p:nvSpPr>
          <p:cNvPr id="3" name="Title 2"/>
          <p:cNvSpPr>
            <a:spLocks noGrp="1"/>
          </p:cNvSpPr>
          <p:nvPr>
            <p:ph type="title"/>
          </p:nvPr>
        </p:nvSpPr>
        <p:spPr/>
        <p:txBody>
          <a:bodyPr/>
          <a:lstStyle/>
          <a:p>
            <a:r>
              <a:rPr lang="en-US" sz="2400" b="1" dirty="0">
                <a:ea typeface="ＭＳ Ｐゴシック" pitchFamily="-108" charset="-128"/>
              </a:rPr>
              <a:t>Roof Assembly</a:t>
            </a:r>
            <a:r>
              <a:rPr lang="en-US" sz="2800" b="1" dirty="0">
                <a:ea typeface="ＭＳ Ｐゴシック" pitchFamily="-108" charset="-128"/>
              </a:rPr>
              <a:t/>
            </a:r>
            <a:br>
              <a:rPr lang="en-US" sz="2800" b="1" dirty="0">
                <a:ea typeface="ＭＳ Ｐゴシック" pitchFamily="-108" charset="-128"/>
              </a:rPr>
            </a:br>
            <a:r>
              <a:rPr lang="en-US" sz="2000" b="1" i="1" dirty="0" smtClean="0">
                <a:ea typeface="ＭＳ Ｐゴシック" pitchFamily="-108" charset="-128"/>
              </a:rPr>
              <a:t>Section C402.2.</a:t>
            </a:r>
            <a:r>
              <a:rPr lang="en-US" sz="2000" b="1" i="1" dirty="0" smtClean="0">
                <a:solidFill>
                  <a:srgbClr val="FF0000"/>
                </a:solidFill>
                <a:ea typeface="ＭＳ Ｐゴシック" pitchFamily="-108" charset="-128"/>
              </a:rPr>
              <a:t>1</a:t>
            </a:r>
            <a:r>
              <a:rPr lang="en-US" sz="2000" b="1" i="1" dirty="0" smtClean="0">
                <a:ea typeface="ＭＳ Ｐゴシック" pitchFamily="-108" charset="-128"/>
              </a:rPr>
              <a:t> - Exceptions</a:t>
            </a:r>
            <a:endParaRPr lang="en-US" sz="2000" i="1" dirty="0"/>
          </a:p>
        </p:txBody>
      </p:sp>
    </p:spTree>
    <p:extLst>
      <p:ext uri="{BB962C8B-B14F-4D97-AF65-F5344CB8AC3E}">
        <p14:creationId xmlns:p14="http://schemas.microsoft.com/office/powerpoint/2010/main" val="2983127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6" y="128302"/>
            <a:ext cx="6375963" cy="763587"/>
          </a:xfrm>
        </p:spPr>
        <p:txBody>
          <a:bodyPr>
            <a:normAutofit fontScale="90000"/>
          </a:bodyPr>
          <a:lstStyle/>
          <a:p>
            <a:r>
              <a:rPr lang="en-US" sz="2700" b="1" dirty="0" smtClean="0">
                <a:ea typeface="ＭＳ Ｐゴシック" pitchFamily="-108" charset="-128"/>
              </a:rPr>
              <a:t>Roof Solar Reflectance and </a:t>
            </a:r>
            <a:br>
              <a:rPr lang="en-US" sz="2700" b="1" dirty="0" smtClean="0">
                <a:ea typeface="ＭＳ Ｐゴシック" pitchFamily="-108" charset="-128"/>
              </a:rPr>
            </a:br>
            <a:r>
              <a:rPr lang="en-US" sz="2700" b="1" dirty="0" smtClean="0">
                <a:ea typeface="ＭＳ Ｐゴシック" pitchFamily="-108" charset="-128"/>
              </a:rPr>
              <a:t>Thermal Emittance</a:t>
            </a:r>
            <a:r>
              <a:rPr lang="en-US" dirty="0" smtClean="0"/>
              <a:t/>
            </a:r>
            <a:br>
              <a:rPr lang="en-US" dirty="0" smtClean="0"/>
            </a:br>
            <a:r>
              <a:rPr lang="en-US" sz="2200" b="1" i="1" dirty="0" smtClean="0"/>
              <a:t>Section </a:t>
            </a:r>
            <a:r>
              <a:rPr lang="en-US" sz="2200" b="1" i="1" dirty="0" smtClean="0">
                <a:solidFill>
                  <a:schemeClr val="tx1">
                    <a:lumMod val="75000"/>
                  </a:schemeClr>
                </a:solidFill>
                <a:ea typeface="ＭＳ Ｐゴシック" pitchFamily="-108" charset="-128"/>
              </a:rPr>
              <a:t>C402.3</a:t>
            </a:r>
            <a:endParaRPr lang="en-US" sz="2200" b="1" i="1" dirty="0">
              <a:solidFill>
                <a:schemeClr val="tx1">
                  <a:lumMod val="75000"/>
                </a:schemeClr>
              </a:solidFill>
              <a:ea typeface="ＭＳ Ｐゴシック" pitchFamily="-108" charset="-128"/>
            </a:endParaRPr>
          </a:p>
        </p:txBody>
      </p:sp>
      <p:sp>
        <p:nvSpPr>
          <p:cNvPr id="6" name="Rectangle 5"/>
          <p:cNvSpPr>
            <a:spLocks noGrp="1" noChangeArrowheads="1"/>
          </p:cNvSpPr>
          <p:nvPr>
            <p:ph idx="1"/>
          </p:nvPr>
        </p:nvSpPr>
        <p:spPr>
          <a:xfrm>
            <a:off x="457200" y="1295400"/>
            <a:ext cx="8229600" cy="4582886"/>
          </a:xfrm>
        </p:spPr>
        <p:txBody>
          <a:bodyPr>
            <a:normAutofit fontScale="92500" lnSpcReduction="10000"/>
          </a:bodyPr>
          <a:lstStyle/>
          <a:p>
            <a:pPr marL="0" indent="0">
              <a:buNone/>
            </a:pPr>
            <a:r>
              <a:rPr lang="en-US" dirty="0" smtClean="0"/>
              <a:t>Required in </a:t>
            </a:r>
            <a:r>
              <a:rPr lang="en-US" dirty="0" smtClean="0">
                <a:solidFill>
                  <a:srgbClr val="00B050"/>
                </a:solidFill>
              </a:rPr>
              <a:t>Climate Zones 1-3 </a:t>
            </a:r>
            <a:r>
              <a:rPr lang="en-US" dirty="0" smtClean="0"/>
              <a:t>for low-sloped roofs (less than 2 units vertical in 12 horizontal), directly above cooled conditioned spaces</a:t>
            </a:r>
            <a:r>
              <a:rPr lang="en-US" dirty="0" smtClean="0">
                <a:solidFill>
                  <a:schemeClr val="accent1">
                    <a:lumMod val="75000"/>
                  </a:schemeClr>
                </a:solidFill>
              </a:rPr>
              <a:t/>
            </a:r>
            <a:br>
              <a:rPr lang="en-US" dirty="0" smtClean="0">
                <a:solidFill>
                  <a:schemeClr val="accent1">
                    <a:lumMod val="75000"/>
                  </a:schemeClr>
                </a:solidFill>
              </a:rPr>
            </a:br>
            <a:endParaRPr lang="en-US" dirty="0" smtClean="0">
              <a:solidFill>
                <a:schemeClr val="accent1">
                  <a:lumMod val="75000"/>
                </a:schemeClr>
              </a:solidFill>
            </a:endParaRPr>
          </a:p>
          <a:p>
            <a:pPr marL="0" indent="0">
              <a:buNone/>
            </a:pPr>
            <a:r>
              <a:rPr lang="en-US" b="1" u="sng" dirty="0" smtClean="0">
                <a:solidFill>
                  <a:srgbClr val="00B050"/>
                </a:solidFill>
              </a:rPr>
              <a:t>Comply with one or more options:</a:t>
            </a:r>
          </a:p>
          <a:p>
            <a:pPr marL="0" indent="0">
              <a:buNone/>
            </a:pPr>
            <a:r>
              <a:rPr lang="en-US" dirty="0" smtClean="0">
                <a:solidFill>
                  <a:srgbClr val="00B050"/>
                </a:solidFill>
              </a:rPr>
              <a:t>1) Minimum three-year aged solar </a:t>
            </a:r>
            <a:r>
              <a:rPr lang="en-US" dirty="0">
                <a:solidFill>
                  <a:srgbClr val="00B050"/>
                </a:solidFill>
              </a:rPr>
              <a:t>reflectance of </a:t>
            </a:r>
            <a:r>
              <a:rPr lang="en-US" dirty="0" smtClean="0">
                <a:solidFill>
                  <a:srgbClr val="00B050"/>
                </a:solidFill>
              </a:rPr>
              <a:t>0.55 </a:t>
            </a:r>
            <a:r>
              <a:rPr lang="en-US" dirty="0">
                <a:solidFill>
                  <a:srgbClr val="00B050"/>
                </a:solidFill>
              </a:rPr>
              <a:t>and </a:t>
            </a:r>
            <a:r>
              <a:rPr lang="en-US" dirty="0" smtClean="0">
                <a:solidFill>
                  <a:srgbClr val="00B050"/>
                </a:solidFill>
              </a:rPr>
              <a:t>minimum three-year aged thermal emittance </a:t>
            </a:r>
            <a:r>
              <a:rPr lang="en-US" dirty="0">
                <a:solidFill>
                  <a:srgbClr val="00B050"/>
                </a:solidFill>
              </a:rPr>
              <a:t>of 0.75 </a:t>
            </a:r>
            <a:endParaRPr lang="en-US" dirty="0" smtClean="0">
              <a:solidFill>
                <a:srgbClr val="00B050"/>
              </a:solidFill>
            </a:endParaRPr>
          </a:p>
          <a:p>
            <a:pPr algn="ctr">
              <a:buNone/>
            </a:pPr>
            <a:r>
              <a:rPr lang="en-US" sz="2800" b="1" dirty="0" smtClean="0">
                <a:solidFill>
                  <a:srgbClr val="00B050"/>
                </a:solidFill>
              </a:rPr>
              <a:t>OR</a:t>
            </a:r>
          </a:p>
          <a:p>
            <a:pPr>
              <a:buNone/>
            </a:pPr>
            <a:r>
              <a:rPr lang="en-US" dirty="0" smtClean="0">
                <a:solidFill>
                  <a:srgbClr val="00B050"/>
                </a:solidFill>
              </a:rPr>
              <a:t>2) Three-year aged solar reflectance index of 64</a:t>
            </a:r>
            <a:endParaRPr lang="en-US" dirty="0">
              <a:solidFill>
                <a:srgbClr val="00B050"/>
              </a:solidFill>
            </a:endParaRPr>
          </a:p>
          <a:p>
            <a:pPr>
              <a:buNone/>
            </a:pPr>
            <a:endParaRPr lang="en-US" dirty="0" smtClean="0"/>
          </a:p>
          <a:p>
            <a:pPr>
              <a:buNone/>
            </a:pPr>
            <a:r>
              <a:rPr lang="en-US" dirty="0" smtClean="0"/>
              <a:t>Where aged solar reflectance required by Section C402.3 is not available, it should be determined with Equation 4-3</a:t>
            </a:r>
          </a:p>
          <a:p>
            <a:pPr algn="ctr">
              <a:buNone/>
            </a:pPr>
            <a:r>
              <a:rPr lang="en-US" dirty="0" smtClean="0"/>
              <a:t>R</a:t>
            </a:r>
            <a:r>
              <a:rPr lang="en-US" baseline="-25000" dirty="0" smtClean="0"/>
              <a:t>aged</a:t>
            </a:r>
            <a:r>
              <a:rPr lang="en-US" dirty="0" smtClean="0"/>
              <a:t> = [0.2+0.7(R</a:t>
            </a:r>
            <a:r>
              <a:rPr lang="en-US" baseline="-25000" dirty="0" smtClean="0"/>
              <a:t>initial</a:t>
            </a:r>
            <a:r>
              <a:rPr lang="en-US" dirty="0" smtClean="0"/>
              <a:t> -0.2)]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idx="1"/>
          </p:nvPr>
        </p:nvSpPr>
        <p:spPr>
          <a:xfrm>
            <a:off x="457200" y="1295399"/>
            <a:ext cx="8229600" cy="4484511"/>
          </a:xfrm>
        </p:spPr>
        <p:txBody>
          <a:bodyPr>
            <a:normAutofit fontScale="92500" lnSpcReduction="20000"/>
          </a:bodyPr>
          <a:lstStyle/>
          <a:p>
            <a:pPr marL="225425" indent="-225425"/>
            <a:r>
              <a:rPr lang="en-US" dirty="0" smtClean="0"/>
              <a:t>Portions of roofs that include or are covered by:</a:t>
            </a:r>
          </a:p>
          <a:p>
            <a:pPr marL="625475" lvl="1" indent="-225425"/>
            <a:r>
              <a:rPr lang="en-US" dirty="0" smtClean="0"/>
              <a:t>PV systems or components</a:t>
            </a:r>
          </a:p>
          <a:p>
            <a:pPr marL="625475" lvl="1" indent="-225425"/>
            <a:r>
              <a:rPr lang="en-US" dirty="0" smtClean="0"/>
              <a:t>Solar air or water heating systems or components</a:t>
            </a:r>
          </a:p>
          <a:p>
            <a:pPr marL="625475" lvl="1" indent="-225425"/>
            <a:r>
              <a:rPr lang="en-US" dirty="0" smtClean="0"/>
              <a:t>Roof gardens or landscaped roofs</a:t>
            </a:r>
          </a:p>
          <a:p>
            <a:pPr marL="625475" lvl="1" indent="-225425"/>
            <a:r>
              <a:rPr lang="en-US" dirty="0" smtClean="0"/>
              <a:t>Above-roof decks or walkways</a:t>
            </a:r>
          </a:p>
          <a:p>
            <a:pPr marL="625475" lvl="1" indent="-225425"/>
            <a:r>
              <a:rPr lang="en-US" dirty="0" smtClean="0"/>
              <a:t>Skylights</a:t>
            </a:r>
          </a:p>
          <a:p>
            <a:pPr marL="625475" lvl="1" indent="-225425"/>
            <a:r>
              <a:rPr lang="en-US" dirty="0" smtClean="0"/>
              <a:t>HVAC systems, components, and other opaque objects mounted above the roof</a:t>
            </a:r>
          </a:p>
          <a:p>
            <a:pPr marL="225425" indent="-225425"/>
            <a:r>
              <a:rPr lang="en-US" dirty="0" smtClean="0"/>
              <a:t>Portions of roofs shaded during peak sun angle on June 21 by permanent features of the building or permanent features of adjacent buildings</a:t>
            </a:r>
          </a:p>
          <a:p>
            <a:pPr marL="225425" indent="-225425"/>
            <a:r>
              <a:rPr lang="en-US" dirty="0" smtClean="0"/>
              <a:t>Ballasted roofs with minimum stone ballast of 17 lbs/ft</a:t>
            </a:r>
            <a:r>
              <a:rPr lang="en-US" baseline="30000" dirty="0" smtClean="0"/>
              <a:t>2</a:t>
            </a:r>
            <a:r>
              <a:rPr lang="en-US" dirty="0" smtClean="0"/>
              <a:t> or 23 lbs/ft</a:t>
            </a:r>
            <a:r>
              <a:rPr lang="en-US" baseline="30000" dirty="0" smtClean="0"/>
              <a:t>2</a:t>
            </a:r>
            <a:r>
              <a:rPr lang="en-US" dirty="0" smtClean="0"/>
              <a:t> pavers</a:t>
            </a:r>
          </a:p>
          <a:p>
            <a:pPr marL="225425" indent="-225425"/>
            <a:r>
              <a:rPr lang="en-US" dirty="0" smtClean="0"/>
              <a:t>Roofs, where a minimum of 75% of the roof area meets one or more of the above exceptions</a:t>
            </a:r>
            <a:endParaRPr lang="en-US" dirty="0"/>
          </a:p>
        </p:txBody>
      </p:sp>
      <p:sp>
        <p:nvSpPr>
          <p:cNvPr id="77828" name="Rectangle 4"/>
          <p:cNvSpPr>
            <a:spLocks noGrp="1" noChangeArrowheads="1"/>
          </p:cNvSpPr>
          <p:nvPr>
            <p:ph type="title"/>
          </p:nvPr>
        </p:nvSpPr>
        <p:spPr>
          <a:xfrm>
            <a:off x="166688" y="0"/>
            <a:ext cx="6263609" cy="914400"/>
          </a:xfrm>
        </p:spPr>
        <p:txBody>
          <a:bodyPr>
            <a:normAutofit fontScale="90000"/>
          </a:bodyPr>
          <a:lstStyle/>
          <a:p>
            <a:pPr>
              <a:lnSpc>
                <a:spcPct val="80000"/>
              </a:lnSpc>
            </a:pPr>
            <a:r>
              <a:rPr lang="en-US" sz="2400" b="1" dirty="0">
                <a:ea typeface="ＭＳ Ｐゴシック" pitchFamily="-108" charset="-128"/>
              </a:rPr>
              <a:t>Roof Solar Reflectance and </a:t>
            </a:r>
            <a:r>
              <a:rPr lang="en-US" sz="2400" b="1" dirty="0" smtClean="0">
                <a:ea typeface="ＭＳ Ｐゴシック" pitchFamily="-108" charset="-128"/>
              </a:rPr>
              <a:t/>
            </a:r>
            <a:br>
              <a:rPr lang="en-US" sz="2400" b="1" dirty="0" smtClean="0">
                <a:ea typeface="ＭＳ Ｐゴシック" pitchFamily="-108" charset="-128"/>
              </a:rPr>
            </a:br>
            <a:r>
              <a:rPr lang="en-US" sz="2400" b="1" dirty="0" smtClean="0">
                <a:ea typeface="ＭＳ Ｐゴシック" pitchFamily="-108" charset="-128"/>
              </a:rPr>
              <a:t>Thermal </a:t>
            </a:r>
            <a:r>
              <a:rPr lang="en-US" sz="2400" b="1" dirty="0">
                <a:ea typeface="ＭＳ Ｐゴシック" pitchFamily="-108" charset="-128"/>
              </a:rPr>
              <a:t>Emittance</a:t>
            </a:r>
            <a:r>
              <a:rPr lang="en-US" sz="2300" dirty="0"/>
              <a:t/>
            </a:r>
            <a:br>
              <a:rPr lang="en-US" sz="2300" dirty="0"/>
            </a:br>
            <a:r>
              <a:rPr lang="en-US" sz="2200" b="1" i="1" dirty="0" smtClean="0"/>
              <a:t>Section </a:t>
            </a:r>
            <a:r>
              <a:rPr lang="en-US" sz="2200" b="1" i="1" dirty="0" smtClean="0">
                <a:solidFill>
                  <a:srgbClr val="50565C">
                    <a:lumMod val="75000"/>
                  </a:srgbClr>
                </a:solidFill>
                <a:ea typeface="ＭＳ Ｐゴシック" pitchFamily="-108" charset="-128"/>
              </a:rPr>
              <a:t>C402.3 - Exceptions</a:t>
            </a:r>
            <a:endParaRPr lang="en-US" sz="2200" b="1" i="1" dirty="0">
              <a:solidFill>
                <a:schemeClr val="tx1">
                  <a:lumMod val="75000"/>
                </a:schemeClr>
              </a:solidFill>
              <a:ea typeface="ＭＳ Ｐゴシック" pitchFamily="-108" charset="-128"/>
            </a:endParaRPr>
          </a:p>
        </p:txBody>
      </p:sp>
    </p:spTree>
    <p:extLst>
      <p:ext uri="{BB962C8B-B14F-4D97-AF65-F5344CB8AC3E}">
        <p14:creationId xmlns:p14="http://schemas.microsoft.com/office/powerpoint/2010/main" val="3922492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988" y="0"/>
            <a:ext cx="5715000" cy="921004"/>
          </a:xfrm>
        </p:spPr>
        <p:txBody>
          <a:bodyPr>
            <a:normAutofit/>
          </a:bodyPr>
          <a:lstStyle/>
          <a:p>
            <a:pPr>
              <a:lnSpc>
                <a:spcPct val="80000"/>
              </a:lnSpc>
            </a:pPr>
            <a:r>
              <a:rPr lang="en-US" sz="2400" dirty="0" smtClean="0">
                <a:solidFill>
                  <a:srgbClr val="00853F"/>
                </a:solidFill>
              </a:rPr>
              <a:t/>
            </a:r>
            <a:br>
              <a:rPr lang="en-US" sz="2400" dirty="0" smtClean="0">
                <a:solidFill>
                  <a:srgbClr val="00853F"/>
                </a:solidFill>
              </a:rPr>
            </a:br>
            <a:r>
              <a:rPr lang="en-US" sz="2400" b="1" dirty="0" smtClean="0">
                <a:ea typeface="ＭＳ Ｐゴシック" pitchFamily="-108" charset="-128"/>
              </a:rPr>
              <a:t>High Albedo Roof - Example</a:t>
            </a:r>
            <a:endParaRPr lang="en-US" sz="2400" b="1" dirty="0">
              <a:ea typeface="ＭＳ Ｐゴシック" pitchFamily="-108" charset="-128"/>
            </a:endParaRPr>
          </a:p>
        </p:txBody>
      </p:sp>
      <p:pic>
        <p:nvPicPr>
          <p:cNvPr id="4" name="Picture 3" descr="http://resourcecenter.pnl.gov/cocoon/morf/ResourceCenter/dbimages/full/1886.jpg"/>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72572"/>
            <a:ext cx="9144000" cy="5635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63138" y="1"/>
            <a:ext cx="7852562" cy="901700"/>
          </a:xfrm>
        </p:spPr>
        <p:txBody>
          <a:bodyPr>
            <a:normAutofit/>
          </a:bodyPr>
          <a:lstStyle/>
          <a:p>
            <a:pPr>
              <a:lnSpc>
                <a:spcPct val="80000"/>
              </a:lnSpc>
            </a:pPr>
            <a:r>
              <a:rPr lang="en-US" sz="2400" b="1" dirty="0" smtClean="0">
                <a:ea typeface="ＭＳ Ｐゴシック" pitchFamily="-108" charset="-128"/>
              </a:rPr>
              <a:t>Roof R-Value</a:t>
            </a:r>
            <a:r>
              <a:rPr lang="en-US" sz="2800" dirty="0" smtClean="0">
                <a:ea typeface="ＭＳ Ｐゴシック" pitchFamily="-108" charset="-128"/>
              </a:rPr>
              <a:t/>
            </a:r>
            <a:br>
              <a:rPr lang="en-US" sz="2800" dirty="0" smtClean="0">
                <a:ea typeface="ＭＳ Ｐゴシック" pitchFamily="-108" charset="-128"/>
              </a:rPr>
            </a:br>
            <a:r>
              <a:rPr lang="en-US" sz="2000" b="1" dirty="0" smtClean="0">
                <a:ea typeface="ＭＳ Ｐゴシック" pitchFamily="-108" charset="-128"/>
              </a:rPr>
              <a:t>Insulation Completely Above Deck</a:t>
            </a:r>
          </a:p>
        </p:txBody>
      </p:sp>
      <p:sp>
        <p:nvSpPr>
          <p:cNvPr id="237572" name="Rectangle 4"/>
          <p:cNvSpPr>
            <a:spLocks noChangeArrowheads="1"/>
          </p:cNvSpPr>
          <p:nvPr/>
        </p:nvSpPr>
        <p:spPr bwMode="auto">
          <a:xfrm>
            <a:off x="4884449" y="1446316"/>
            <a:ext cx="4152673" cy="3695700"/>
          </a:xfrm>
          <a:prstGeom prst="rect">
            <a:avLst/>
          </a:prstGeom>
          <a:noFill/>
          <a:ln w="9525">
            <a:noFill/>
            <a:miter lim="800000"/>
            <a:headEnd/>
            <a:tailEnd/>
          </a:ln>
          <a:effectLst/>
        </p:spPr>
        <p:txBody>
          <a:bodyPr lIns="0" tIns="0" rIns="0" bIns="0"/>
          <a:lstStyle/>
          <a:p>
            <a:pPr marL="342900" indent="-342900" eaLnBrk="0" hangingPunct="0">
              <a:spcBef>
                <a:spcPct val="35000"/>
              </a:spcBef>
              <a:buClr>
                <a:schemeClr val="tx1"/>
              </a:buClr>
              <a:buSzPct val="130000"/>
              <a:buFont typeface="Wingdings" pitchFamily="2" charset="2"/>
              <a:buChar char="ü"/>
            </a:pPr>
            <a:r>
              <a:rPr lang="en-US" sz="2400" b="0" dirty="0"/>
              <a:t>Insulation considered continuous (</a:t>
            </a:r>
            <a:r>
              <a:rPr lang="en-US" sz="2400" b="0" i="1" dirty="0"/>
              <a:t>CI</a:t>
            </a:r>
            <a:r>
              <a:rPr lang="en-US" sz="2400" b="0" dirty="0" smtClean="0"/>
              <a:t>)</a:t>
            </a:r>
          </a:p>
          <a:p>
            <a:pPr marL="342900" indent="-342900" eaLnBrk="0" hangingPunct="0">
              <a:spcBef>
                <a:spcPct val="35000"/>
              </a:spcBef>
              <a:buClr>
                <a:schemeClr val="tx1"/>
              </a:buClr>
              <a:buSzPct val="130000"/>
              <a:buFont typeface="Wingdings" pitchFamily="2" charset="2"/>
              <a:buChar char="ü"/>
            </a:pPr>
            <a:endParaRPr lang="en-US" sz="2400" b="0" dirty="0"/>
          </a:p>
          <a:p>
            <a:pPr marL="342900" indent="-342900" eaLnBrk="0" hangingPunct="0">
              <a:spcBef>
                <a:spcPct val="35000"/>
              </a:spcBef>
              <a:buClr>
                <a:schemeClr val="tx1"/>
              </a:buClr>
              <a:buSzPct val="130000"/>
              <a:buFont typeface="Wingdings" pitchFamily="2" charset="2"/>
              <a:buChar char="ü"/>
            </a:pPr>
            <a:r>
              <a:rPr lang="en-US" sz="2400" b="0" dirty="0"/>
              <a:t>Insulation thickness can vary ≤ 1” and area weighted U-factor meets the requirements of Table </a:t>
            </a:r>
            <a:r>
              <a:rPr lang="en-US" sz="2400" b="0" dirty="0" smtClean="0"/>
              <a:t>C402.1.3</a:t>
            </a:r>
            <a:endParaRPr lang="en-US" sz="2400" b="0" dirty="0"/>
          </a:p>
        </p:txBody>
      </p:sp>
      <p:pic>
        <p:nvPicPr>
          <p:cNvPr id="8" name="Picture 7" descr="acfoam2.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78" y="1096883"/>
            <a:ext cx="3001617" cy="2363677"/>
          </a:xfrm>
          <a:prstGeom prst="rect">
            <a:avLst/>
          </a:prstGeom>
          <a:ln>
            <a:noFill/>
          </a:ln>
          <a:effectLst>
            <a:outerShdw blurRad="292100" dist="139700" dir="2700000" algn="tl" rotWithShape="0">
              <a:srgbClr val="333333">
                <a:alpha val="65000"/>
              </a:srgbClr>
            </a:outerShdw>
          </a:effectLst>
        </p:spPr>
      </p:pic>
      <p:pic>
        <p:nvPicPr>
          <p:cNvPr id="9" name="Picture 8" descr="000023.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651" y="2222153"/>
            <a:ext cx="1854903" cy="2768721"/>
          </a:xfrm>
          <a:prstGeom prst="rect">
            <a:avLst/>
          </a:prstGeom>
          <a:ln>
            <a:noFill/>
          </a:ln>
          <a:effectLst>
            <a:outerShdw blurRad="292100" dist="139700" dir="2700000" algn="tl" rotWithShape="0">
              <a:srgbClr val="333333">
                <a:alpha val="65000"/>
              </a:srgbClr>
            </a:outerShdw>
          </a:effectLst>
        </p:spPr>
      </p:pic>
      <p:pic>
        <p:nvPicPr>
          <p:cNvPr id="10" name="Picture 9" descr="1.5. Image 1 (Insulation).jp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106451" y="4029474"/>
            <a:ext cx="2979880" cy="2225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534389" y="1"/>
            <a:ext cx="5510151" cy="961900"/>
          </a:xfrm>
        </p:spPr>
        <p:txBody>
          <a:bodyPr>
            <a:normAutofit fontScale="90000"/>
          </a:bodyPr>
          <a:lstStyle/>
          <a:p>
            <a:pPr>
              <a:lnSpc>
                <a:spcPct val="85000"/>
              </a:lnSpc>
            </a:pPr>
            <a:r>
              <a:rPr lang="en-US" sz="2700" b="1" dirty="0" smtClean="0">
                <a:ea typeface="ＭＳ Ｐゴシック" pitchFamily="-108" charset="-128"/>
              </a:rPr>
              <a:t>Roof Assembly </a:t>
            </a:r>
            <a:r>
              <a:rPr lang="en-US" sz="2400" dirty="0">
                <a:ea typeface="ＭＳ Ｐゴシック" pitchFamily="-108" charset="-128"/>
              </a:rPr>
              <a:t/>
            </a:r>
            <a:br>
              <a:rPr lang="en-US" sz="2400" dirty="0">
                <a:ea typeface="ＭＳ Ｐゴシック" pitchFamily="-108" charset="-128"/>
              </a:rPr>
            </a:br>
            <a:r>
              <a:rPr lang="en-US" sz="2200" b="1" dirty="0" smtClean="0">
                <a:ea typeface="ＭＳ Ｐゴシック" pitchFamily="-108" charset="-128"/>
              </a:rPr>
              <a:t>Insulation Placed on Ceiling with Removable Ceiling Tiles</a:t>
            </a:r>
          </a:p>
        </p:txBody>
      </p:sp>
      <p:pic>
        <p:nvPicPr>
          <p:cNvPr id="239619" name="Picture 3" descr="Dropped Ceilin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19545" y="1040040"/>
            <a:ext cx="3810000" cy="1976438"/>
          </a:xfrm>
          <a:noFill/>
          <a:ln/>
        </p:spPr>
      </p:pic>
      <p:sp>
        <p:nvSpPr>
          <p:cNvPr id="239620" name="Rectangle 4"/>
          <p:cNvSpPr>
            <a:spLocks noChangeArrowheads="1"/>
          </p:cNvSpPr>
          <p:nvPr/>
        </p:nvSpPr>
        <p:spPr bwMode="auto">
          <a:xfrm>
            <a:off x="4631378" y="1376559"/>
            <a:ext cx="4215740" cy="1093514"/>
          </a:xfrm>
          <a:prstGeom prst="rect">
            <a:avLst/>
          </a:prstGeom>
          <a:noFill/>
          <a:ln w="9525">
            <a:noFill/>
            <a:miter lim="800000"/>
            <a:headEnd/>
            <a:tailEnd/>
          </a:ln>
          <a:effectLst/>
        </p:spPr>
        <p:txBody>
          <a:bodyPr lIns="0" tIns="0" rIns="0" bIns="0"/>
          <a:lstStyle/>
          <a:p>
            <a:pPr marL="342900" indent="-342900" eaLnBrk="0" hangingPunct="0">
              <a:spcBef>
                <a:spcPct val="35000"/>
              </a:spcBef>
              <a:buClr>
                <a:schemeClr val="tx1"/>
              </a:buClr>
              <a:buSzPct val="130000"/>
              <a:buFont typeface="Wingdings" pitchFamily="2" charset="2"/>
              <a:buChar char="ü"/>
            </a:pPr>
            <a:r>
              <a:rPr lang="en-US" sz="2400" b="0" dirty="0"/>
              <a:t>Will not count for code </a:t>
            </a:r>
            <a:r>
              <a:rPr lang="en-US" sz="2400" b="0" dirty="0" smtClean="0"/>
              <a:t>compliance</a:t>
            </a:r>
          </a:p>
          <a:p>
            <a:pPr marL="342900" indent="-342900" eaLnBrk="0" hangingPunct="0">
              <a:spcBef>
                <a:spcPct val="35000"/>
              </a:spcBef>
              <a:buClr>
                <a:schemeClr val="tx1"/>
              </a:buClr>
              <a:buSzPct val="130000"/>
              <a:buFont typeface="Wingdings" pitchFamily="2" charset="2"/>
              <a:buChar char="ü"/>
            </a:pPr>
            <a:r>
              <a:rPr lang="en-US" sz="2400" b="0" dirty="0" smtClean="0"/>
              <a:t>Not considered part of the minimum thermal resistance of the roof insulation</a:t>
            </a:r>
          </a:p>
          <a:p>
            <a:pPr marL="342900" indent="-342900" eaLnBrk="0" hangingPunct="0">
              <a:spcBef>
                <a:spcPct val="35000"/>
              </a:spcBef>
              <a:buClr>
                <a:schemeClr val="tx1"/>
              </a:buClr>
              <a:buSzPct val="130000"/>
              <a:buFont typeface="Wingdings" pitchFamily="2" charset="2"/>
              <a:buChar char="ü"/>
            </a:pPr>
            <a:endParaRPr lang="en-US" sz="1100" b="0" dirty="0"/>
          </a:p>
        </p:txBody>
      </p:sp>
      <p:pic>
        <p:nvPicPr>
          <p:cNvPr id="5" name="Picture 6" descr="000_0008"/>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28922" y="3269450"/>
            <a:ext cx="3610569" cy="2405813"/>
          </a:xfrm>
          <a:prstGeom prst="rect">
            <a:avLst/>
          </a:prstGeom>
          <a:noFill/>
          <a:ln w="38100">
            <a:solidFill>
              <a:schemeClr val="tx1"/>
            </a:solidFill>
            <a:miter lim="800000"/>
            <a:headEnd/>
            <a:tailEnd/>
          </a:ln>
        </p:spPr>
      </p:pic>
      <p:pic>
        <p:nvPicPr>
          <p:cNvPr id="6" name="Picture 7" descr="000_000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519764" y="3813099"/>
            <a:ext cx="3163571" cy="2391902"/>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124766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0" y="0"/>
            <a:ext cx="7339462" cy="938151"/>
          </a:xfrm>
        </p:spPr>
        <p:txBody>
          <a:bodyPr>
            <a:normAutofit/>
          </a:bodyPr>
          <a:lstStyle/>
          <a:p>
            <a:pPr>
              <a:lnSpc>
                <a:spcPct val="80000"/>
              </a:lnSpc>
            </a:pPr>
            <a:r>
              <a:rPr lang="en-US" sz="2400" b="1" dirty="0" smtClean="0">
                <a:ea typeface="ＭＳ Ｐゴシック" pitchFamily="-108" charset="-128"/>
              </a:rPr>
              <a:t>Does My Project Need to Comply with </a:t>
            </a:r>
            <a:br>
              <a:rPr lang="en-US" sz="2400" b="1" dirty="0" smtClean="0">
                <a:ea typeface="ＭＳ Ｐゴシック" pitchFamily="-108" charset="-128"/>
              </a:rPr>
            </a:br>
            <a:r>
              <a:rPr lang="en-US" sz="2400" b="1" dirty="0" smtClean="0">
                <a:ea typeface="ＭＳ Ｐゴシック" pitchFamily="-108" charset="-128"/>
              </a:rPr>
              <a:t>the Commercial Provisions in the IECC?</a:t>
            </a:r>
          </a:p>
        </p:txBody>
      </p:sp>
      <p:pic>
        <p:nvPicPr>
          <p:cNvPr id="219140" name="Picture 4" descr="Building Facade 1"/>
          <p:cNvPicPr>
            <a:picLocks noGrp="1" noChangeAspect="1" noChangeArrowheads="1"/>
          </p:cNvPicPr>
          <p:nvPr>
            <p:ph sz="quarter" idx="1"/>
          </p:nvPr>
        </p:nvPicPr>
        <p:blipFill>
          <a:blip r:embed="rId3" cstate="screen">
            <a:extLst>
              <a:ext uri="{28A0092B-C50C-407E-A947-70E740481C1C}">
                <a14:useLocalDpi xmlns:a14="http://schemas.microsoft.com/office/drawing/2010/main" val="0"/>
              </a:ext>
            </a:extLst>
          </a:blip>
          <a:srcRect/>
          <a:stretch>
            <a:fillRect/>
          </a:stretch>
        </p:blipFill>
        <p:spPr>
          <a:xfrm>
            <a:off x="947738" y="1268413"/>
            <a:ext cx="3284537" cy="2355850"/>
          </a:xfrm>
          <a:noFill/>
          <a:ln/>
        </p:spPr>
      </p:pic>
      <p:pic>
        <p:nvPicPr>
          <p:cNvPr id="219141" name="Picture 5" descr="Commercial Building Windows 4"/>
          <p:cNvPicPr>
            <a:picLocks noGrp="1" noChangeAspect="1" noChangeArrowheads="1"/>
          </p:cNvPicPr>
          <p:nvPr>
            <p:ph sz="quarter" idx="2"/>
          </p:nvPr>
        </p:nvPicPr>
        <p:blipFill>
          <a:blip r:embed="rId4" cstate="screen">
            <a:extLst>
              <a:ext uri="{28A0092B-C50C-407E-A947-70E740481C1C}">
                <a14:useLocalDpi xmlns:a14="http://schemas.microsoft.com/office/drawing/2010/main" val="0"/>
              </a:ext>
            </a:extLst>
          </a:blip>
          <a:stretch>
            <a:fillRect/>
          </a:stretch>
        </p:blipFill>
        <p:spPr>
          <a:xfrm>
            <a:off x="952500" y="3787775"/>
            <a:ext cx="3276600" cy="2352675"/>
          </a:xfrm>
          <a:noFill/>
          <a:ln/>
        </p:spPr>
      </p:pic>
      <p:sp>
        <p:nvSpPr>
          <p:cNvPr id="219139" name="Rectangle 3"/>
          <p:cNvSpPr>
            <a:spLocks noGrp="1" noChangeArrowheads="1"/>
          </p:cNvSpPr>
          <p:nvPr>
            <p:ph type="body" sz="half" idx="3"/>
          </p:nvPr>
        </p:nvSpPr>
        <p:spPr/>
        <p:txBody>
          <a:bodyPr/>
          <a:lstStyle/>
          <a:p>
            <a:pPr>
              <a:spcBef>
                <a:spcPct val="30000"/>
              </a:spcBef>
              <a:buFontTx/>
              <a:buNone/>
            </a:pPr>
            <a:r>
              <a:rPr lang="en-US" sz="2400" dirty="0" smtClean="0">
                <a:ea typeface="ＭＳ Ｐゴシック" pitchFamily="-108" charset="-128"/>
              </a:rPr>
              <a:t>All Buildings Other Than:</a:t>
            </a:r>
          </a:p>
          <a:p>
            <a:pPr>
              <a:spcBef>
                <a:spcPct val="30000"/>
              </a:spcBef>
              <a:buFont typeface="Wingdings" pitchFamily="2" charset="2"/>
              <a:buChar char="ü"/>
            </a:pPr>
            <a:r>
              <a:rPr lang="en-US" sz="2400" dirty="0" smtClean="0">
                <a:ea typeface="ＭＳ Ｐゴシック" pitchFamily="-108" charset="-128"/>
              </a:rPr>
              <a:t>One- and two-family residential</a:t>
            </a:r>
          </a:p>
          <a:p>
            <a:pPr>
              <a:spcBef>
                <a:spcPct val="30000"/>
              </a:spcBef>
              <a:buFont typeface="Wingdings" pitchFamily="2" charset="2"/>
              <a:buChar char="ü"/>
            </a:pPr>
            <a:r>
              <a:rPr lang="en-US" sz="2400" dirty="0" smtClean="0">
                <a:ea typeface="ＭＳ Ｐゴシック" pitchFamily="-108" charset="-128"/>
              </a:rPr>
              <a:t>R-2, R-3, R-4 three stories or less in height</a:t>
            </a:r>
          </a:p>
        </p:txBody>
      </p:sp>
      <p:pic>
        <p:nvPicPr>
          <p:cNvPr id="1027" name="Picture 3" descr="C:\Users\mosl599\AppData\Local\Microsoft\Windows\Temporary Internet Files\Content.IE5\KO12IWF1\MP900386055[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332021" y="3535878"/>
            <a:ext cx="2582883" cy="2734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60265" y="0"/>
            <a:ext cx="7591302" cy="932873"/>
          </a:xfrm>
        </p:spPr>
        <p:txBody>
          <a:bodyPr>
            <a:normAutofit/>
          </a:bodyPr>
          <a:lstStyle/>
          <a:p>
            <a:r>
              <a:rPr lang="en-US" sz="2400" b="1" dirty="0" smtClean="0">
                <a:ea typeface="ＭＳ Ｐゴシック" pitchFamily="-108" charset="-128"/>
              </a:rPr>
              <a:t>Roof R-Value</a:t>
            </a:r>
            <a:r>
              <a:rPr lang="en-US" dirty="0" smtClean="0">
                <a:ea typeface="ＭＳ Ｐゴシック" pitchFamily="-108" charset="-128"/>
              </a:rPr>
              <a:t/>
            </a:r>
            <a:br>
              <a:rPr lang="en-US" dirty="0" smtClean="0">
                <a:ea typeface="ＭＳ Ｐゴシック" pitchFamily="-108" charset="-128"/>
              </a:rPr>
            </a:br>
            <a:r>
              <a:rPr lang="en-US" sz="2000" b="1" dirty="0" smtClean="0">
                <a:ea typeface="ＭＳ Ｐゴシック" pitchFamily="-108" charset="-128"/>
              </a:rPr>
              <a:t>Metal Buildings</a:t>
            </a:r>
          </a:p>
        </p:txBody>
      </p:sp>
      <p:pic>
        <p:nvPicPr>
          <p:cNvPr id="241668" name="Picture 4" descr="Metal Roof System"/>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5082" y="1032618"/>
            <a:ext cx="4048318" cy="2359512"/>
          </a:xfrm>
          <a:noFill/>
          <a:ln>
            <a:solidFill>
              <a:schemeClr val="accent3">
                <a:lumMod val="75000"/>
              </a:schemeClr>
            </a:solidFill>
          </a:ln>
        </p:spPr>
      </p:pic>
      <p:sp>
        <p:nvSpPr>
          <p:cNvPr id="241667" name="Rectangle 3"/>
          <p:cNvSpPr>
            <a:spLocks noGrp="1" noChangeArrowheads="1"/>
          </p:cNvSpPr>
          <p:nvPr>
            <p:ph type="body" sz="half" idx="2"/>
          </p:nvPr>
        </p:nvSpPr>
        <p:spPr>
          <a:xfrm>
            <a:off x="4137589" y="1032387"/>
            <a:ext cx="4925291" cy="5112826"/>
          </a:xfrm>
        </p:spPr>
        <p:txBody>
          <a:bodyPr>
            <a:normAutofit/>
          </a:bodyPr>
          <a:lstStyle/>
          <a:p>
            <a:pPr marL="0" indent="0">
              <a:buNone/>
            </a:pPr>
            <a:r>
              <a:rPr lang="en-US" sz="2200" dirty="0" smtClean="0">
                <a:ea typeface="ＭＳ Ｐゴシック" pitchFamily="-108" charset="-128"/>
              </a:rPr>
              <a:t>Thermal spacer block required on all metal buildings or must use U-factor Compliance Method</a:t>
            </a:r>
          </a:p>
          <a:p>
            <a:pPr marL="0" indent="0">
              <a:buNone/>
            </a:pPr>
            <a:endParaRPr lang="en-US" sz="2200" dirty="0" smtClean="0">
              <a:ea typeface="ＭＳ Ｐゴシック" pitchFamily="-108" charset="-128"/>
            </a:endParaRPr>
          </a:p>
          <a:p>
            <a:pPr marL="0" indent="0">
              <a:buNone/>
            </a:pPr>
            <a:r>
              <a:rPr lang="en-US" sz="2200" dirty="0" smtClean="0">
                <a:ea typeface="ＭＳ Ｐゴシック" pitchFamily="-108" charset="-128"/>
              </a:rPr>
              <a:t>Two layers of insulation required</a:t>
            </a:r>
          </a:p>
          <a:p>
            <a:pPr lvl="1">
              <a:buFont typeface="Wingdings" pitchFamily="2" charset="2"/>
              <a:buChar char="ü"/>
            </a:pPr>
            <a:r>
              <a:rPr lang="en-US" dirty="0" smtClean="0">
                <a:solidFill>
                  <a:srgbClr val="92D050"/>
                </a:solidFill>
              </a:rPr>
              <a:t>CZ 1-5 and marine 4</a:t>
            </a:r>
            <a:r>
              <a:rPr lang="en-US" dirty="0" smtClean="0"/>
              <a:t>:  R-19+R-11 LS</a:t>
            </a:r>
          </a:p>
          <a:p>
            <a:pPr lvl="1">
              <a:buFont typeface="Wingdings" pitchFamily="2" charset="2"/>
              <a:buChar char="ü"/>
            </a:pPr>
            <a:r>
              <a:rPr lang="en-US" dirty="0" smtClean="0">
                <a:solidFill>
                  <a:srgbClr val="92D050"/>
                </a:solidFill>
              </a:rPr>
              <a:t>CZ 6</a:t>
            </a:r>
            <a:r>
              <a:rPr lang="en-US" dirty="0" smtClean="0"/>
              <a:t>:  R-25+R-11 LS</a:t>
            </a:r>
          </a:p>
          <a:p>
            <a:pPr lvl="1">
              <a:buFont typeface="Wingdings" pitchFamily="2" charset="2"/>
              <a:buChar char="ü"/>
            </a:pPr>
            <a:r>
              <a:rPr lang="en-US" dirty="0" smtClean="0">
                <a:solidFill>
                  <a:srgbClr val="92D050"/>
                </a:solidFill>
              </a:rPr>
              <a:t>CZ 7-8</a:t>
            </a:r>
            <a:r>
              <a:rPr lang="en-US" dirty="0" smtClean="0"/>
              <a:t>:  R-30+R-11 LS</a:t>
            </a:r>
          </a:p>
          <a:p>
            <a:pPr marL="0" indent="0">
              <a:buNone/>
            </a:pPr>
            <a:endParaRPr lang="en-US" sz="2400" u="sng" dirty="0" smtClean="0">
              <a:ea typeface="ＭＳ Ｐゴシック" pitchFamily="-108" charset="-128"/>
            </a:endParaRPr>
          </a:p>
        </p:txBody>
      </p:sp>
      <p:sp>
        <p:nvSpPr>
          <p:cNvPr id="2" name="TextBox 1"/>
          <p:cNvSpPr txBox="1"/>
          <p:nvPr/>
        </p:nvSpPr>
        <p:spPr>
          <a:xfrm>
            <a:off x="1858297" y="439502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
        <p:nvSpPr>
          <p:cNvPr id="3" name="TextBox 2"/>
          <p:cNvSpPr txBox="1"/>
          <p:nvPr/>
        </p:nvSpPr>
        <p:spPr>
          <a:xfrm>
            <a:off x="368710" y="4247535"/>
            <a:ext cx="7639664" cy="2182761"/>
          </a:xfrm>
          <a:prstGeom prst="rect">
            <a:avLst/>
          </a:prstGeom>
        </p:spPr>
        <p:txBody>
          <a:bodyPr vert="horz" wrap="none" lIns="91440" tIns="45720" rIns="91440" bIns="45720" rtlCol="0">
            <a:normAutofit fontScale="8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000" b="1" i="0" u="sng" strike="noStrike" kern="1200" cap="none" spc="0" normalizeH="0" baseline="0" noProof="0" dirty="0" smtClean="0">
                <a:ln>
                  <a:noFill/>
                </a:ln>
                <a:solidFill>
                  <a:schemeClr val="tx1">
                    <a:lumMod val="50000"/>
                  </a:schemeClr>
                </a:solidFill>
                <a:effectLst/>
                <a:uLnTx/>
                <a:uFillTx/>
                <a:latin typeface="+mn-lt"/>
                <a:ea typeface="+mn-ea"/>
                <a:cs typeface="Arial Narrow"/>
              </a:rPr>
              <a:t>Liner System</a:t>
            </a:r>
            <a:r>
              <a:rPr kumimoji="0" lang="en-US" sz="2000" b="1" i="0" u="sng" strike="noStrike" kern="1200" cap="none" spc="0" normalizeH="0" noProof="0" dirty="0" smtClean="0">
                <a:ln>
                  <a:noFill/>
                </a:ln>
                <a:solidFill>
                  <a:schemeClr val="tx1">
                    <a:lumMod val="50000"/>
                  </a:schemeClr>
                </a:solidFill>
                <a:effectLst/>
                <a:uLnTx/>
                <a:uFillTx/>
                <a:latin typeface="+mn-lt"/>
                <a:ea typeface="+mn-ea"/>
                <a:cs typeface="Arial Narrow"/>
              </a:rPr>
              <a:t> </a:t>
            </a:r>
            <a:r>
              <a:rPr kumimoji="0" lang="en-US" sz="2000" b="1" i="0" u="sng" strike="noStrike" kern="1200" cap="none" spc="0" normalizeH="0" baseline="0" noProof="0" dirty="0" smtClean="0">
                <a:ln>
                  <a:noFill/>
                </a:ln>
                <a:solidFill>
                  <a:schemeClr val="tx1">
                    <a:lumMod val="50000"/>
                  </a:schemeClr>
                </a:solidFill>
                <a:effectLst/>
                <a:uLnTx/>
                <a:uFillTx/>
                <a:latin typeface="+mn-lt"/>
                <a:ea typeface="+mn-ea"/>
                <a:cs typeface="Arial Narrow"/>
              </a:rPr>
              <a:t>includes the following:</a:t>
            </a:r>
          </a:p>
          <a:p>
            <a:pPr marL="514350" marR="0"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tab pos="457200" algn="l"/>
              </a:tabLst>
            </a:pPr>
            <a:r>
              <a:rPr lang="en-US" sz="2000" b="0" noProof="0" dirty="0" smtClean="0">
                <a:solidFill>
                  <a:schemeClr val="tx1">
                    <a:lumMod val="50000"/>
                  </a:schemeClr>
                </a:solidFill>
                <a:latin typeface="+mn-lt"/>
                <a:ea typeface="+mn-ea"/>
                <a:cs typeface="Arial Narrow"/>
              </a:rPr>
              <a:t>Continuous vapor barrier liner membrane that is installed below </a:t>
            </a:r>
          </a:p>
          <a:p>
            <a:pPr marL="514350" marR="0" indent="-228600" algn="l" defTabSz="457200" rtl="0" eaLnBrk="1" fontAlgn="auto" latinLnBrk="0" hangingPunct="1">
              <a:lnSpc>
                <a:spcPct val="100000"/>
              </a:lnSpc>
              <a:spcBef>
                <a:spcPct val="20000"/>
              </a:spcBef>
              <a:spcAft>
                <a:spcPts val="0"/>
              </a:spcAft>
              <a:buClrTx/>
              <a:buSzTx/>
              <a:tabLst>
                <a:tab pos="457200" algn="l"/>
              </a:tabLst>
            </a:pPr>
            <a:r>
              <a:rPr lang="en-US" sz="2000" b="0" noProof="0" dirty="0" smtClean="0">
                <a:solidFill>
                  <a:schemeClr val="tx1">
                    <a:lumMod val="50000"/>
                  </a:schemeClr>
                </a:solidFill>
                <a:latin typeface="+mn-lt"/>
                <a:ea typeface="+mn-ea"/>
                <a:cs typeface="Arial Narrow"/>
              </a:rPr>
              <a:t>the purlins and that is uninterrupted by framing members</a:t>
            </a:r>
          </a:p>
          <a:p>
            <a:pPr marL="514350" marR="0"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tab pos="457200" algn="l"/>
              </a:tabLst>
            </a:pPr>
            <a:r>
              <a:rPr kumimoji="0" lang="en-US" sz="2000" b="0" i="0" u="none" strike="noStrike" kern="1200" cap="none" spc="0" normalizeH="0" baseline="0" dirty="0" smtClean="0">
                <a:ln>
                  <a:noFill/>
                </a:ln>
                <a:solidFill>
                  <a:schemeClr val="tx1">
                    <a:lumMod val="50000"/>
                  </a:schemeClr>
                </a:solidFill>
                <a:effectLst/>
                <a:uLnTx/>
                <a:uFillTx/>
                <a:latin typeface="+mn-lt"/>
                <a:ea typeface="+mn-ea"/>
                <a:cs typeface="Arial Narrow"/>
              </a:rPr>
              <a:t>An uncompressed, unfaced insulation resting on top of the liner </a:t>
            </a:r>
          </a:p>
          <a:p>
            <a:pPr marL="514350" marR="0" indent="-228600" algn="l" defTabSz="457200" rtl="0" eaLnBrk="1" fontAlgn="auto" latinLnBrk="0" hangingPunct="1">
              <a:lnSpc>
                <a:spcPct val="100000"/>
              </a:lnSpc>
              <a:spcBef>
                <a:spcPct val="20000"/>
              </a:spcBef>
              <a:spcAft>
                <a:spcPts val="0"/>
              </a:spcAft>
              <a:buClrTx/>
              <a:buSzTx/>
              <a:tabLst>
                <a:tab pos="457200" algn="l"/>
              </a:tabLst>
            </a:pPr>
            <a:r>
              <a:rPr kumimoji="0" lang="en-US" sz="2000" b="0" i="0" u="none" strike="noStrike" kern="1200" cap="none" spc="0" normalizeH="0" baseline="0" dirty="0" smtClean="0">
                <a:ln>
                  <a:noFill/>
                </a:ln>
                <a:solidFill>
                  <a:schemeClr val="tx1">
                    <a:lumMod val="50000"/>
                  </a:schemeClr>
                </a:solidFill>
                <a:effectLst/>
                <a:uLnTx/>
                <a:uFillTx/>
                <a:latin typeface="+mn-lt"/>
                <a:ea typeface="+mn-ea"/>
                <a:cs typeface="Arial Narrow"/>
              </a:rPr>
              <a:t>membrane and located between</a:t>
            </a:r>
            <a:r>
              <a:rPr kumimoji="0" lang="en-US" sz="2000" b="0" i="0" u="none" strike="noStrike" kern="1200" cap="none" spc="0" normalizeH="0" dirty="0" smtClean="0">
                <a:ln>
                  <a:noFill/>
                </a:ln>
                <a:solidFill>
                  <a:schemeClr val="tx1">
                    <a:lumMod val="50000"/>
                  </a:schemeClr>
                </a:solidFill>
                <a:effectLst/>
                <a:uLnTx/>
                <a:uFillTx/>
                <a:latin typeface="+mn-lt"/>
                <a:ea typeface="+mn-ea"/>
                <a:cs typeface="Arial Narrow"/>
              </a:rPr>
              <a:t> purlins</a:t>
            </a:r>
          </a:p>
          <a:p>
            <a:pPr marL="514350" marR="0"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tab pos="457200" algn="l"/>
              </a:tabLst>
            </a:pPr>
            <a:r>
              <a:rPr lang="en-US" sz="2000" b="0" baseline="0" noProof="0" dirty="0" smtClean="0">
                <a:solidFill>
                  <a:schemeClr val="tx1">
                    <a:lumMod val="50000"/>
                  </a:schemeClr>
                </a:solidFill>
                <a:latin typeface="+mn-lt"/>
                <a:ea typeface="+mn-ea"/>
                <a:cs typeface="Arial Narrow"/>
              </a:rPr>
              <a:t>Multilayer installations, the last</a:t>
            </a:r>
            <a:r>
              <a:rPr lang="en-US" sz="2000" b="0" noProof="0" dirty="0" smtClean="0">
                <a:solidFill>
                  <a:schemeClr val="tx1">
                    <a:lumMod val="50000"/>
                  </a:schemeClr>
                </a:solidFill>
                <a:latin typeface="+mn-lt"/>
                <a:ea typeface="+mn-ea"/>
                <a:cs typeface="Arial Narrow"/>
              </a:rPr>
              <a:t> rated R-value of insulation is for </a:t>
            </a:r>
          </a:p>
          <a:p>
            <a:pPr marL="514350" marR="0" indent="-228600" algn="l" defTabSz="457200" rtl="0" eaLnBrk="1" fontAlgn="auto" latinLnBrk="0" hangingPunct="1">
              <a:lnSpc>
                <a:spcPct val="100000"/>
              </a:lnSpc>
              <a:spcBef>
                <a:spcPct val="20000"/>
              </a:spcBef>
              <a:spcAft>
                <a:spcPts val="0"/>
              </a:spcAft>
              <a:buClrTx/>
              <a:buSzTx/>
              <a:tabLst>
                <a:tab pos="457200" algn="l"/>
              </a:tabLst>
            </a:pPr>
            <a:r>
              <a:rPr lang="en-US" sz="2000" b="0" noProof="0" dirty="0" smtClean="0">
                <a:solidFill>
                  <a:schemeClr val="tx1">
                    <a:lumMod val="50000"/>
                  </a:schemeClr>
                </a:solidFill>
                <a:latin typeface="+mn-lt"/>
                <a:ea typeface="+mn-ea"/>
                <a:cs typeface="Arial Narrow"/>
              </a:rPr>
              <a:t>unfaced insulation draped over purlins and compressed when the </a:t>
            </a:r>
          </a:p>
          <a:p>
            <a:pPr marL="514350" marR="0" indent="-228600" algn="l" defTabSz="457200" rtl="0" eaLnBrk="1" fontAlgn="auto" latinLnBrk="0" hangingPunct="1">
              <a:lnSpc>
                <a:spcPct val="100000"/>
              </a:lnSpc>
              <a:spcBef>
                <a:spcPct val="20000"/>
              </a:spcBef>
              <a:spcAft>
                <a:spcPts val="0"/>
              </a:spcAft>
              <a:buClrTx/>
              <a:buSzTx/>
              <a:tabLst>
                <a:tab pos="457200" algn="l"/>
              </a:tabLst>
            </a:pPr>
            <a:r>
              <a:rPr lang="en-US" sz="2000" b="0" noProof="0" dirty="0" smtClean="0">
                <a:solidFill>
                  <a:schemeClr val="tx1">
                    <a:lumMod val="50000"/>
                  </a:schemeClr>
                </a:solidFill>
                <a:latin typeface="+mn-lt"/>
                <a:ea typeface="+mn-ea"/>
                <a:cs typeface="Arial Narrow"/>
              </a:rPr>
              <a:t>metal roof panes are attached</a:t>
            </a:r>
            <a:endParaRPr kumimoji="0" lang="en-US" sz="2000" b="0" i="0" u="none" strike="noStrike" kern="1200" cap="none" spc="0" normalizeH="0" baseline="0" noProof="0" dirty="0" smtClean="0">
              <a:ln>
                <a:noFill/>
              </a:ln>
              <a:solidFill>
                <a:schemeClr val="tx1">
                  <a:lumMod val="50000"/>
                </a:schemeClr>
              </a:solidFill>
              <a:effectLst/>
              <a:uLnTx/>
              <a:uFillTx/>
              <a:latin typeface="+mn-lt"/>
              <a:ea typeface="+mn-ea"/>
              <a:cs typeface="Arial Narrow"/>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2" y="0"/>
            <a:ext cx="7496299" cy="932873"/>
          </a:xfrm>
        </p:spPr>
        <p:txBody>
          <a:bodyPr>
            <a:normAutofit/>
          </a:bodyPr>
          <a:lstStyle/>
          <a:p>
            <a:r>
              <a:rPr lang="en-US" sz="2400" b="1" dirty="0" smtClean="0"/>
              <a:t>Metal Building Roofs</a:t>
            </a:r>
            <a:endParaRPr lang="en-US" sz="2400" b="1" dirty="0"/>
          </a:p>
        </p:txBody>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486842" y="1237200"/>
            <a:ext cx="3211972" cy="4357910"/>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65812" y="1237200"/>
            <a:ext cx="5062427" cy="386299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23022" y="5102240"/>
            <a:ext cx="2514601" cy="268356"/>
          </a:xfrm>
          <a:prstGeom prst="rect">
            <a:avLst/>
          </a:prstGeom>
        </p:spPr>
        <p:txBody>
          <a:bodyPr vert="horz" wrap="square" lIns="91440" tIns="45720" rIns="91440" bIns="45720" rtlCol="0">
            <a:normAutofit fontScale="5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Photos courtesy</a:t>
            </a:r>
            <a:r>
              <a:rPr kumimoji="0" lang="en-US" sz="2323" b="1" i="0" u="none" strike="noStrike" kern="1200" cap="none" spc="0" normalizeH="0" noProof="0" dirty="0" smtClean="0">
                <a:ln>
                  <a:noFill/>
                </a:ln>
                <a:effectLst/>
                <a:uLnTx/>
                <a:uFillTx/>
                <a:latin typeface="Arial Narrow"/>
                <a:ea typeface="+mn-ea"/>
                <a:cs typeface="Arial Narrow"/>
              </a:rPr>
              <a:t> of MBMA</a:t>
            </a: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Tree>
    <p:extLst>
      <p:ext uri="{BB962C8B-B14F-4D97-AF65-F5344CB8AC3E}">
        <p14:creationId xmlns:p14="http://schemas.microsoft.com/office/powerpoint/2010/main" val="2818074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62" y="169286"/>
            <a:ext cx="7520050" cy="763587"/>
          </a:xfrm>
        </p:spPr>
        <p:txBody>
          <a:bodyPr>
            <a:normAutofit/>
          </a:bodyPr>
          <a:lstStyle/>
          <a:p>
            <a:r>
              <a:rPr lang="en-US" sz="2400" b="1" dirty="0" smtClean="0"/>
              <a:t>Metal Building Roofs</a:t>
            </a:r>
            <a:endParaRPr lang="en-US" sz="2400" b="1" dirty="0"/>
          </a:p>
        </p:txBody>
      </p:sp>
      <p:sp>
        <p:nvSpPr>
          <p:cNvPr id="10" name="TextBox 9"/>
          <p:cNvSpPr txBox="1"/>
          <p:nvPr/>
        </p:nvSpPr>
        <p:spPr>
          <a:xfrm>
            <a:off x="234897" y="4801265"/>
            <a:ext cx="2514601" cy="268356"/>
          </a:xfrm>
          <a:prstGeom prst="rect">
            <a:avLst/>
          </a:prstGeom>
        </p:spPr>
        <p:txBody>
          <a:bodyPr vert="horz" wrap="square" lIns="91440" tIns="45720" rIns="91440" bIns="45720" rtlCol="0">
            <a:normAutofit fontScale="5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Photos courtesy</a:t>
            </a:r>
            <a:r>
              <a:rPr kumimoji="0" lang="en-US" sz="2323" b="1" i="0" u="none" strike="noStrike" kern="1200" cap="none" spc="0" normalizeH="0" noProof="0" dirty="0" smtClean="0">
                <a:ln>
                  <a:noFill/>
                </a:ln>
                <a:effectLst/>
                <a:uLnTx/>
                <a:uFillTx/>
                <a:latin typeface="Arial Narrow"/>
                <a:ea typeface="+mn-ea"/>
                <a:cs typeface="Arial Narrow"/>
              </a:rPr>
              <a:t> of MBMA</a:t>
            </a:r>
            <a:endParaRPr kumimoji="0" lang="en-US" sz="2323" b="1" i="0" u="none" strike="noStrike" kern="1200" cap="none" spc="0" normalizeH="0" baseline="0" noProof="0" dirty="0" smtClean="0">
              <a:ln>
                <a:noFill/>
              </a:ln>
              <a:effectLst/>
              <a:uLnTx/>
              <a:uFillTx/>
              <a:latin typeface="Arial Narrow"/>
              <a:ea typeface="+mn-ea"/>
              <a:cs typeface="Arial Narrow"/>
            </a:endParaRPr>
          </a:p>
        </p:txBody>
      </p:sp>
      <p:pic>
        <p:nvPicPr>
          <p:cNvPr id="11" name="Picture 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3282" y="1893051"/>
            <a:ext cx="3922971" cy="2908214"/>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210"/>
          <a:stretch/>
        </p:blipFill>
        <p:spPr bwMode="auto">
          <a:xfrm>
            <a:off x="4312537" y="1513041"/>
            <a:ext cx="4687923" cy="2908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0461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63137" y="1"/>
            <a:ext cx="8312727" cy="897248"/>
          </a:xfrm>
        </p:spPr>
        <p:txBody>
          <a:bodyPr>
            <a:normAutofit/>
          </a:bodyPr>
          <a:lstStyle/>
          <a:p>
            <a:r>
              <a:rPr lang="en-US" sz="2400" b="1" dirty="0" smtClean="0">
                <a:ea typeface="ＭＳ Ｐゴシック" pitchFamily="-108" charset="-128"/>
              </a:rPr>
              <a:t>Roof R-Value </a:t>
            </a:r>
            <a:r>
              <a:rPr lang="en-US" dirty="0">
                <a:ea typeface="ＭＳ Ｐゴシック" pitchFamily="-108" charset="-128"/>
              </a:rPr>
              <a:t/>
            </a:r>
            <a:br>
              <a:rPr lang="en-US" dirty="0">
                <a:ea typeface="ＭＳ Ｐゴシック" pitchFamily="-108" charset="-128"/>
              </a:rPr>
            </a:br>
            <a:r>
              <a:rPr lang="en-US" sz="2000" b="1" dirty="0" smtClean="0">
                <a:ea typeface="ＭＳ Ｐゴシック" pitchFamily="-108" charset="-128"/>
              </a:rPr>
              <a:t>Ceilings with Attic Spaces</a:t>
            </a:r>
          </a:p>
        </p:txBody>
      </p:sp>
      <p:pic>
        <p:nvPicPr>
          <p:cNvPr id="243716" name="Picture 4" descr="Vented Attic"/>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59080" y="1468977"/>
            <a:ext cx="3647099" cy="3993672"/>
          </a:xfrm>
          <a:noFill/>
          <a:ln/>
        </p:spPr>
      </p:pic>
      <p:sp>
        <p:nvSpPr>
          <p:cNvPr id="243715" name="Rectangle 3"/>
          <p:cNvSpPr>
            <a:spLocks noGrp="1" noChangeArrowheads="1"/>
          </p:cNvSpPr>
          <p:nvPr>
            <p:ph type="body" sz="half" idx="2"/>
          </p:nvPr>
        </p:nvSpPr>
        <p:spPr>
          <a:xfrm>
            <a:off x="4648199" y="1686295"/>
            <a:ext cx="4365171" cy="4458917"/>
          </a:xfrm>
        </p:spPr>
        <p:txBody>
          <a:bodyPr/>
          <a:lstStyle/>
          <a:p>
            <a:pPr>
              <a:spcBef>
                <a:spcPct val="35000"/>
              </a:spcBef>
              <a:buFont typeface="Wingdings" pitchFamily="2" charset="2"/>
              <a:buChar char="ü"/>
            </a:pPr>
            <a:r>
              <a:rPr lang="en-US" sz="2400" dirty="0" smtClean="0">
                <a:ea typeface="ＭＳ Ｐゴシック" pitchFamily="-108" charset="-128"/>
              </a:rPr>
              <a:t>Install insulation between framing</a:t>
            </a:r>
          </a:p>
          <a:p>
            <a:pPr>
              <a:spcBef>
                <a:spcPct val="35000"/>
              </a:spcBef>
              <a:buFont typeface="Wingdings" pitchFamily="2" charset="2"/>
              <a:buChar char="ü"/>
            </a:pPr>
            <a:r>
              <a:rPr lang="en-US" sz="2400" dirty="0" smtClean="0">
                <a:ea typeface="ＭＳ Ｐゴシック" pitchFamily="-108" charset="-128"/>
              </a:rPr>
              <a:t>R-38 in </a:t>
            </a:r>
            <a:r>
              <a:rPr lang="en-US" sz="2400" dirty="0" smtClean="0">
                <a:solidFill>
                  <a:srgbClr val="92D050"/>
                </a:solidFill>
                <a:ea typeface="ＭＳ Ｐゴシック" pitchFamily="-108" charset="-128"/>
              </a:rPr>
              <a:t>Climate Zones 1-5 and marine 4</a:t>
            </a:r>
            <a:r>
              <a:rPr lang="en-US" sz="2400" dirty="0" smtClean="0">
                <a:ea typeface="ＭＳ Ｐゴシック" pitchFamily="-108" charset="-128"/>
              </a:rPr>
              <a:t> “All Other”</a:t>
            </a:r>
          </a:p>
          <a:p>
            <a:pPr>
              <a:spcBef>
                <a:spcPct val="35000"/>
              </a:spcBef>
              <a:buFont typeface="Wingdings" pitchFamily="2" charset="2"/>
              <a:buChar char="ü"/>
            </a:pPr>
            <a:r>
              <a:rPr lang="en-US" sz="2400" dirty="0" smtClean="0">
                <a:ea typeface="ＭＳ Ｐゴシック" pitchFamily="-108" charset="-128"/>
              </a:rPr>
              <a:t>R-49 in </a:t>
            </a:r>
            <a:r>
              <a:rPr lang="en-US" sz="2400" dirty="0" smtClean="0">
                <a:solidFill>
                  <a:srgbClr val="92D050"/>
                </a:solidFill>
                <a:ea typeface="ＭＳ Ｐゴシック" pitchFamily="-108" charset="-128"/>
              </a:rPr>
              <a:t>Climate Zones 5-8 and marine 4 </a:t>
            </a:r>
            <a:r>
              <a:rPr lang="en-US" sz="2400" dirty="0" smtClean="0">
                <a:ea typeface="ＭＳ Ｐゴシック" pitchFamily="-108" charset="-128"/>
              </a:rPr>
              <a:t>“Group 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idx="1"/>
          </p:nvPr>
        </p:nvSpPr>
        <p:spPr>
          <a:xfrm>
            <a:off x="4988778" y="2207073"/>
            <a:ext cx="4034642" cy="4032954"/>
          </a:xfrm>
        </p:spPr>
        <p:txBody>
          <a:bodyPr>
            <a:normAutofit/>
          </a:bodyPr>
          <a:lstStyle/>
          <a:p>
            <a:r>
              <a:rPr lang="en-US" dirty="0" smtClean="0">
                <a:ea typeface="ＭＳ Ｐゴシック" pitchFamily="-108" charset="-128"/>
              </a:rPr>
              <a:t>Walls weigh at least 35 lbs/ft</a:t>
            </a:r>
            <a:r>
              <a:rPr lang="en-US" baseline="30000" dirty="0" smtClean="0">
                <a:ea typeface="ＭＳ Ｐゴシック" pitchFamily="-108" charset="-128"/>
              </a:rPr>
              <a:t>2</a:t>
            </a:r>
            <a:r>
              <a:rPr lang="en-US" dirty="0" smtClean="0">
                <a:ea typeface="ＭＳ Ｐゴシック" pitchFamily="-108" charset="-128"/>
              </a:rPr>
              <a:t> of wall surface area</a:t>
            </a:r>
            <a:endParaRPr lang="en-US" dirty="0">
              <a:ea typeface="ＭＳ Ｐゴシック" pitchFamily="-108" charset="-128"/>
            </a:endParaRPr>
          </a:p>
          <a:p>
            <a:r>
              <a:rPr lang="en-US" dirty="0" smtClean="0">
                <a:ea typeface="ＭＳ Ｐゴシック" pitchFamily="-108" charset="-128"/>
              </a:rPr>
              <a:t>25 lbs/ft</a:t>
            </a:r>
            <a:r>
              <a:rPr lang="en-US" baseline="30000" dirty="0" smtClean="0">
                <a:ea typeface="ＭＳ Ｐゴシック" pitchFamily="-108" charset="-128"/>
              </a:rPr>
              <a:t>2</a:t>
            </a:r>
            <a:r>
              <a:rPr lang="en-US" dirty="0" smtClean="0">
                <a:ea typeface="ＭＳ Ｐゴシック" pitchFamily="-108" charset="-128"/>
              </a:rPr>
              <a:t> of wall surface area if material weight is </a:t>
            </a:r>
            <a:br>
              <a:rPr lang="en-US" dirty="0" smtClean="0">
                <a:ea typeface="ＭＳ Ｐゴシック" pitchFamily="-108" charset="-128"/>
              </a:rPr>
            </a:br>
            <a:r>
              <a:rPr lang="en-US" dirty="0" smtClean="0">
                <a:ea typeface="ＭＳ Ｐゴシック" pitchFamily="-108" charset="-128"/>
              </a:rPr>
              <a:t>≤ 120 lb/ft</a:t>
            </a:r>
            <a:r>
              <a:rPr lang="en-US" baseline="30000" dirty="0" smtClean="0">
                <a:ea typeface="ＭＳ Ｐゴシック" pitchFamily="-108" charset="-128"/>
              </a:rPr>
              <a:t>3</a:t>
            </a:r>
          </a:p>
          <a:p>
            <a:r>
              <a:rPr lang="en-US" dirty="0">
                <a:ea typeface="ＭＳ Ｐゴシック" pitchFamily="-108" charset="-128"/>
              </a:rPr>
              <a:t>H</a:t>
            </a:r>
            <a:r>
              <a:rPr lang="en-US" dirty="0" smtClean="0">
                <a:ea typeface="ＭＳ Ｐゴシック" pitchFamily="-108" charset="-128"/>
              </a:rPr>
              <a:t>eat capacity &gt; 7 Btu/ft</a:t>
            </a:r>
            <a:r>
              <a:rPr lang="en-US" baseline="30000" dirty="0" smtClean="0">
                <a:ea typeface="ＭＳ Ｐゴシック" pitchFamily="-108" charset="-128"/>
              </a:rPr>
              <a:t>2</a:t>
            </a:r>
          </a:p>
          <a:p>
            <a:r>
              <a:rPr lang="en-US" dirty="0">
                <a:ea typeface="ＭＳ Ｐゴシック" pitchFamily="-108" charset="-128"/>
              </a:rPr>
              <a:t>H</a:t>
            </a:r>
            <a:r>
              <a:rPr lang="en-US" dirty="0" smtClean="0">
                <a:ea typeface="ＭＳ Ｐゴシック" pitchFamily="-108" charset="-128"/>
              </a:rPr>
              <a:t>eat capacity &gt; </a:t>
            </a:r>
            <a:r>
              <a:rPr lang="en-US" dirty="0">
                <a:ea typeface="ＭＳ Ｐゴシック" pitchFamily="-108" charset="-128"/>
              </a:rPr>
              <a:t>5 </a:t>
            </a:r>
            <a:r>
              <a:rPr lang="en-US" dirty="0" smtClean="0">
                <a:ea typeface="ＭＳ Ｐゴシック" pitchFamily="-108" charset="-128"/>
              </a:rPr>
              <a:t>Btu/ft</a:t>
            </a:r>
            <a:r>
              <a:rPr lang="en-US" baseline="30000" dirty="0" smtClean="0">
                <a:ea typeface="ＭＳ Ｐゴシック" pitchFamily="-108" charset="-128"/>
              </a:rPr>
              <a:t>2</a:t>
            </a:r>
            <a:r>
              <a:rPr lang="en-US" dirty="0">
                <a:ea typeface="ＭＳ Ｐゴシック" pitchFamily="-108" charset="-128"/>
              </a:rPr>
              <a:t> </a:t>
            </a:r>
            <a:r>
              <a:rPr lang="en-US" dirty="0" smtClean="0">
                <a:ea typeface="ＭＳ Ｐゴシック" pitchFamily="-108" charset="-128"/>
              </a:rPr>
              <a:t>if the material weight is       &lt; 120 pcf</a:t>
            </a:r>
            <a:endParaRPr lang="en-US" dirty="0">
              <a:ea typeface="ＭＳ Ｐゴシック" pitchFamily="-108" charset="-128"/>
            </a:endParaRPr>
          </a:p>
        </p:txBody>
      </p:sp>
      <p:sp>
        <p:nvSpPr>
          <p:cNvPr id="245762" name="Rectangle 2"/>
          <p:cNvSpPr>
            <a:spLocks noGrp="1" noChangeArrowheads="1"/>
          </p:cNvSpPr>
          <p:nvPr>
            <p:ph type="title"/>
          </p:nvPr>
        </p:nvSpPr>
        <p:spPr>
          <a:xfrm>
            <a:off x="475013" y="0"/>
            <a:ext cx="5366987" cy="921004"/>
          </a:xfrm>
        </p:spPr>
        <p:txBody>
          <a:bodyPr/>
          <a:lstStyle/>
          <a:p>
            <a:r>
              <a:rPr lang="en-US" sz="2400" b="1" dirty="0" smtClean="0">
                <a:ea typeface="ＭＳ Ｐゴシック" pitchFamily="-108" charset="-128"/>
              </a:rPr>
              <a:t>Wall R-Value</a:t>
            </a:r>
            <a:r>
              <a:rPr lang="en-US" dirty="0" smtClean="0">
                <a:ea typeface="ＭＳ Ｐゴシック" pitchFamily="-108" charset="-128"/>
              </a:rPr>
              <a:t/>
            </a:r>
            <a:br>
              <a:rPr lang="en-US" dirty="0" smtClean="0">
                <a:ea typeface="ＭＳ Ｐゴシック" pitchFamily="-108" charset="-128"/>
              </a:rPr>
            </a:br>
            <a:r>
              <a:rPr lang="en-US" sz="2000" b="1" dirty="0" smtClean="0">
                <a:ea typeface="ＭＳ Ｐゴシック" pitchFamily="-108" charset="-128"/>
              </a:rPr>
              <a:t>Mass Walls</a:t>
            </a:r>
          </a:p>
        </p:txBody>
      </p:sp>
      <p:pic>
        <p:nvPicPr>
          <p:cNvPr id="245764" name="Picture 4" descr="CMU Wall 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88465" y="3024377"/>
            <a:ext cx="4371605" cy="2914403"/>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01451" y="1326382"/>
            <a:ext cx="8078874" cy="753627"/>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solidFill>
                  <a:srgbClr val="FF0000"/>
                </a:solidFill>
                <a:effectLst/>
                <a:uLnTx/>
                <a:uFillTx/>
                <a:latin typeface="Arial Narrow"/>
                <a:ea typeface="+mn-ea"/>
                <a:cs typeface="Arial Narrow"/>
              </a:rPr>
              <a:t>Mass walls must</a:t>
            </a:r>
            <a:r>
              <a:rPr kumimoji="0" lang="en-US" sz="2323" b="1" i="0" u="none" strike="noStrike" kern="1200" cap="none" spc="0" normalizeH="0" noProof="0" dirty="0" smtClean="0">
                <a:ln>
                  <a:noFill/>
                </a:ln>
                <a:solidFill>
                  <a:srgbClr val="FF0000"/>
                </a:solidFill>
                <a:effectLst/>
                <a:uLnTx/>
                <a:uFillTx/>
                <a:latin typeface="Arial Narrow"/>
                <a:ea typeface="+mn-ea"/>
                <a:cs typeface="Arial Narrow"/>
              </a:rPr>
              <a:t> comply with one of the following:</a:t>
            </a:r>
            <a:endParaRPr kumimoji="0" lang="en-US" sz="2323" b="1" i="0" u="none" strike="noStrike" kern="1200" cap="none" spc="0" normalizeH="0" baseline="0" noProof="0" dirty="0" smtClean="0">
              <a:ln>
                <a:noFill/>
              </a:ln>
              <a:solidFill>
                <a:srgbClr val="FF0000"/>
              </a:solidFill>
              <a:effectLst/>
              <a:uLnTx/>
              <a:uFillTx/>
              <a:latin typeface="Arial Narrow"/>
              <a:ea typeface="+mn-ea"/>
              <a:cs typeface="Arial Narrow"/>
            </a:endParaRPr>
          </a:p>
        </p:txBody>
      </p:sp>
    </p:spTree>
    <p:extLst>
      <p:ext uri="{BB962C8B-B14F-4D97-AF65-F5344CB8AC3E}">
        <p14:creationId xmlns:p14="http://schemas.microsoft.com/office/powerpoint/2010/main" val="3879065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Grp="1" noChangeArrowheads="1"/>
          </p:cNvSpPr>
          <p:nvPr>
            <p:ph idx="1"/>
          </p:nvPr>
        </p:nvSpPr>
        <p:spPr>
          <a:xfrm>
            <a:off x="463138" y="1329425"/>
            <a:ext cx="8223662" cy="4876800"/>
          </a:xfrm>
        </p:spPr>
        <p:txBody>
          <a:bodyPr/>
          <a:lstStyle/>
          <a:p>
            <a:pPr marL="0" indent="0">
              <a:spcBef>
                <a:spcPct val="35000"/>
              </a:spcBef>
              <a:buNone/>
            </a:pPr>
            <a:r>
              <a:rPr lang="en-US" sz="2400" dirty="0" smtClean="0">
                <a:solidFill>
                  <a:srgbClr val="92D050"/>
                </a:solidFill>
                <a:ea typeface="ＭＳ Ｐゴシック" pitchFamily="-108" charset="-128"/>
              </a:rPr>
              <a:t>Climate Zones 1 and 2 </a:t>
            </a:r>
            <a:r>
              <a:rPr lang="en-US" sz="2400" dirty="0" smtClean="0">
                <a:ea typeface="ＭＳ Ｐゴシック" pitchFamily="-108" charset="-128"/>
              </a:rPr>
              <a:t>(all other) and </a:t>
            </a:r>
            <a:r>
              <a:rPr lang="en-US" sz="2400" dirty="0" smtClean="0">
                <a:solidFill>
                  <a:srgbClr val="92D050"/>
                </a:solidFill>
                <a:ea typeface="ＭＳ Ｐゴシック" pitchFamily="-108" charset="-128"/>
              </a:rPr>
              <a:t>Climate Zone 1 </a:t>
            </a:r>
            <a:r>
              <a:rPr lang="en-US" sz="2400" dirty="0" smtClean="0">
                <a:ea typeface="ＭＳ Ｐゴシック" pitchFamily="-108" charset="-128"/>
              </a:rPr>
              <a:t>(Group R) – Can use integral insulation instead of R-5.7 ci</a:t>
            </a:r>
          </a:p>
          <a:p>
            <a:pPr lvl="1">
              <a:spcBef>
                <a:spcPct val="35000"/>
              </a:spcBef>
              <a:buFont typeface="Wingdings" pitchFamily="2" charset="2"/>
              <a:buChar char="ü"/>
            </a:pPr>
            <a:r>
              <a:rPr lang="en-US" sz="2000" dirty="0" smtClean="0"/>
              <a:t>Concrete block walls must comply with ASTM C 90, and</a:t>
            </a:r>
          </a:p>
          <a:p>
            <a:pPr lvl="1">
              <a:spcBef>
                <a:spcPct val="35000"/>
              </a:spcBef>
              <a:buFont typeface="Wingdings" pitchFamily="2" charset="2"/>
              <a:buChar char="ü"/>
            </a:pPr>
            <a:r>
              <a:rPr lang="en-US" sz="2000" dirty="0" smtClean="0"/>
              <a:t>Ungrouted or partially grouted @ 32 inch. o.c. or less vertically or 48 inch. o.c. or less horizontally, and</a:t>
            </a:r>
          </a:p>
          <a:p>
            <a:pPr lvl="1">
              <a:spcBef>
                <a:spcPct val="35000"/>
              </a:spcBef>
              <a:buFont typeface="Wingdings" pitchFamily="2" charset="2"/>
              <a:buChar char="ü"/>
            </a:pPr>
            <a:r>
              <a:rPr lang="en-US" sz="2000" dirty="0" smtClean="0"/>
              <a:t>Ungrouted cells must be filled with insulation material ≤ of 0.44 Btu-in./h-ft</a:t>
            </a:r>
            <a:r>
              <a:rPr lang="en-US" sz="2000" baseline="30000" dirty="0" smtClean="0"/>
              <a:t>2</a:t>
            </a:r>
            <a:r>
              <a:rPr lang="en-US" sz="2000" dirty="0" smtClean="0"/>
              <a:t> F</a:t>
            </a:r>
          </a:p>
          <a:p>
            <a:pPr marL="0" indent="0">
              <a:spcBef>
                <a:spcPct val="35000"/>
              </a:spcBef>
              <a:buNone/>
            </a:pPr>
            <a:endParaRPr lang="en-US" sz="2400" dirty="0" smtClean="0">
              <a:ea typeface="ＭＳ Ｐゴシック" pitchFamily="-108" charset="-128"/>
            </a:endParaRPr>
          </a:p>
        </p:txBody>
      </p:sp>
      <p:sp>
        <p:nvSpPr>
          <p:cNvPr id="247810" name="Rectangle 2"/>
          <p:cNvSpPr>
            <a:spLocks noGrp="1" noChangeArrowheads="1"/>
          </p:cNvSpPr>
          <p:nvPr>
            <p:ph type="title"/>
          </p:nvPr>
        </p:nvSpPr>
        <p:spPr>
          <a:xfrm>
            <a:off x="475013" y="35625"/>
            <a:ext cx="5414487" cy="921004"/>
          </a:xfrm>
        </p:spPr>
        <p:txBody>
          <a:bodyPr/>
          <a:lstStyle/>
          <a:p>
            <a:r>
              <a:rPr lang="en-US" sz="2400" b="1" dirty="0" smtClean="0">
                <a:ea typeface="ＭＳ Ｐゴシック" pitchFamily="-108" charset="-128"/>
              </a:rPr>
              <a:t>Mass Walls</a:t>
            </a:r>
            <a:r>
              <a:rPr lang="en-US" dirty="0" smtClean="0">
                <a:ea typeface="ＭＳ Ｐゴシック" pitchFamily="-108" charset="-128"/>
              </a:rPr>
              <a:t/>
            </a:r>
            <a:br>
              <a:rPr lang="en-US" dirty="0" smtClean="0">
                <a:ea typeface="ＭＳ Ｐゴシック" pitchFamily="-108" charset="-128"/>
              </a:rPr>
            </a:br>
            <a:r>
              <a:rPr lang="en-US" sz="2000" b="1" dirty="0" smtClean="0">
                <a:ea typeface="ＭＳ Ｐゴシック" pitchFamily="-108" charset="-128"/>
              </a:rPr>
              <a:t>Concrete Masonry Units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idx="1"/>
          </p:nvPr>
        </p:nvSpPr>
        <p:spPr>
          <a:xfrm>
            <a:off x="4239490" y="1466741"/>
            <a:ext cx="4459185" cy="4667008"/>
          </a:xfrm>
        </p:spPr>
        <p:txBody>
          <a:bodyPr/>
          <a:lstStyle/>
          <a:p>
            <a:pPr>
              <a:buFont typeface="Wingdings" pitchFamily="2" charset="2"/>
              <a:buChar char="ü"/>
            </a:pPr>
            <a:r>
              <a:rPr lang="en-US" dirty="0" smtClean="0">
                <a:ea typeface="ＭＳ Ｐゴシック" pitchFamily="-108" charset="-128"/>
              </a:rPr>
              <a:t>Cavity insulation or cavity plus continuous (ci)</a:t>
            </a:r>
          </a:p>
          <a:p>
            <a:pPr>
              <a:buFont typeface="Wingdings" pitchFamily="2" charset="2"/>
              <a:buChar char="ü"/>
            </a:pPr>
            <a:r>
              <a:rPr lang="en-US" dirty="0" smtClean="0">
                <a:ea typeface="ＭＳ Ｐゴシック" pitchFamily="-108" charset="-128"/>
              </a:rPr>
              <a:t>Continuous insulation not broken up by framing members e.g., rigid board insulation</a:t>
            </a:r>
          </a:p>
        </p:txBody>
      </p:sp>
      <p:sp>
        <p:nvSpPr>
          <p:cNvPr id="249858" name="Rectangle 2"/>
          <p:cNvSpPr>
            <a:spLocks noGrp="1" noChangeArrowheads="1"/>
          </p:cNvSpPr>
          <p:nvPr>
            <p:ph type="title"/>
          </p:nvPr>
        </p:nvSpPr>
        <p:spPr>
          <a:xfrm>
            <a:off x="379540" y="0"/>
            <a:ext cx="8434910" cy="873499"/>
          </a:xfrm>
        </p:spPr>
        <p:txBody>
          <a:bodyPr>
            <a:normAutofit/>
          </a:bodyPr>
          <a:lstStyle/>
          <a:p>
            <a:r>
              <a:rPr lang="en-US" sz="2400" b="1" dirty="0" smtClean="0">
                <a:ea typeface="ＭＳ Ｐゴシック" pitchFamily="-108" charset="-128"/>
              </a:rPr>
              <a:t>Wall R-Value </a:t>
            </a:r>
            <a:r>
              <a:rPr lang="en-US" sz="2800" dirty="0">
                <a:ea typeface="ＭＳ Ｐゴシック" pitchFamily="-108" charset="-128"/>
              </a:rPr>
              <a:t/>
            </a:r>
            <a:br>
              <a:rPr lang="en-US" sz="2800" dirty="0">
                <a:ea typeface="ＭＳ Ｐゴシック" pitchFamily="-108" charset="-128"/>
              </a:rPr>
            </a:br>
            <a:r>
              <a:rPr lang="en-US" sz="2000" b="1" dirty="0" smtClean="0">
                <a:ea typeface="ＭＳ Ｐゴシック" pitchFamily="-108" charset="-128"/>
              </a:rPr>
              <a:t>Wood, Metal Frame, and Other</a:t>
            </a:r>
          </a:p>
        </p:txBody>
      </p:sp>
      <p:sp>
        <p:nvSpPr>
          <p:cNvPr id="5" name="TextBox 4"/>
          <p:cNvSpPr txBox="1"/>
          <p:nvPr/>
        </p:nvSpPr>
        <p:spPr>
          <a:xfrm>
            <a:off x="807134" y="5714549"/>
            <a:ext cx="2514601" cy="268356"/>
          </a:xfrm>
          <a:prstGeom prst="rect">
            <a:avLst/>
          </a:prstGeom>
        </p:spPr>
        <p:txBody>
          <a:bodyPr vert="horz" wrap="square" lIns="91440" tIns="45720" rIns="91440" bIns="45720" rtlCol="0">
            <a:normAutofit fontScale="4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Photo courtesy</a:t>
            </a:r>
            <a:r>
              <a:rPr kumimoji="0" lang="en-US" sz="2323" b="1" i="0" u="none" strike="noStrike" kern="1200" cap="none" spc="0" normalizeH="0" noProof="0" dirty="0" smtClean="0">
                <a:ln>
                  <a:noFill/>
                </a:ln>
                <a:effectLst/>
                <a:uLnTx/>
                <a:uFillTx/>
                <a:latin typeface="Arial Narrow"/>
                <a:ea typeface="+mn-ea"/>
                <a:cs typeface="Arial Narrow"/>
              </a:rPr>
              <a:t> of Dow Building Solutions</a:t>
            </a:r>
            <a:endParaRPr kumimoji="0" lang="en-US" sz="2323" b="1" i="0" u="none" strike="noStrike" kern="1200" cap="none" spc="0" normalizeH="0" baseline="0" noProof="0" dirty="0" smtClean="0">
              <a:ln>
                <a:noFill/>
              </a:ln>
              <a:effectLst/>
              <a:uLnTx/>
              <a:uFillTx/>
              <a:latin typeface="Arial Narrow"/>
              <a:ea typeface="+mn-ea"/>
              <a:cs typeface="Arial Narrow"/>
            </a:endParaRPr>
          </a:p>
        </p:txBody>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80218" y="1466741"/>
            <a:ext cx="3152185" cy="42417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5363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75013" y="0"/>
            <a:ext cx="5366987" cy="921004"/>
          </a:xfrm>
        </p:spPr>
        <p:txBody>
          <a:bodyPr/>
          <a:lstStyle/>
          <a:p>
            <a:r>
              <a:rPr lang="en-US" sz="2400" b="1" dirty="0" smtClean="0">
                <a:ea typeface="ＭＳ Ｐゴシック" pitchFamily="-108" charset="-128"/>
              </a:rPr>
              <a:t>Metal Building Walls </a:t>
            </a:r>
            <a:r>
              <a:rPr lang="en-US" dirty="0" smtClean="0">
                <a:ea typeface="ＭＳ Ｐゴシック" pitchFamily="-108" charset="-128"/>
              </a:rPr>
              <a:t/>
            </a:r>
            <a:br>
              <a:rPr lang="en-US" dirty="0" smtClean="0">
                <a:ea typeface="ＭＳ Ｐゴシック" pitchFamily="-108" charset="-128"/>
              </a:rPr>
            </a:br>
            <a:r>
              <a:rPr lang="en-US" sz="2000" b="1" i="1" dirty="0" smtClean="0">
                <a:solidFill>
                  <a:schemeClr val="tx1">
                    <a:lumMod val="75000"/>
                  </a:schemeClr>
                </a:solidFill>
                <a:ea typeface="ＭＳ Ｐゴシック" pitchFamily="-108" charset="-128"/>
              </a:rPr>
              <a:t>Table C402.1.3 </a:t>
            </a:r>
          </a:p>
        </p:txBody>
      </p:sp>
      <p:pic>
        <p:nvPicPr>
          <p:cNvPr id="9" name="Picture 8" descr="DSC_0050.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979766" y="1300751"/>
            <a:ext cx="3570617" cy="4232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991642" y="5497133"/>
            <a:ext cx="2514601" cy="268356"/>
          </a:xfrm>
          <a:prstGeom prst="rect">
            <a:avLst/>
          </a:prstGeom>
        </p:spPr>
        <p:txBody>
          <a:bodyPr vert="horz" wrap="square" lIns="91440" tIns="45720" rIns="91440" bIns="45720" rtlCol="0">
            <a:normAutofit fontScale="4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u="none" strike="noStrike" kern="1200" cap="none" spc="0" normalizeH="0" baseline="0" noProof="0" dirty="0" smtClean="0">
                <a:ln>
                  <a:noFill/>
                </a:ln>
                <a:effectLst/>
                <a:uLnTx/>
                <a:uFillTx/>
                <a:latin typeface="Arial Narrow"/>
                <a:ea typeface="+mn-ea"/>
                <a:cs typeface="Arial Narrow"/>
              </a:rPr>
              <a:t>Photo courtesy</a:t>
            </a:r>
            <a:r>
              <a:rPr kumimoji="0" lang="en-US" sz="2323" b="1" u="none" strike="noStrike" kern="1200" cap="none" spc="0" normalizeH="0" noProof="0" dirty="0" smtClean="0">
                <a:ln>
                  <a:noFill/>
                </a:ln>
                <a:effectLst/>
                <a:uLnTx/>
                <a:uFillTx/>
                <a:latin typeface="Arial Narrow"/>
                <a:ea typeface="+mn-ea"/>
                <a:cs typeface="Arial Narrow"/>
              </a:rPr>
              <a:t> of Ken Baker, K energy</a:t>
            </a:r>
            <a:endParaRPr kumimoji="0" lang="en-US" sz="2323" b="1" u="none" strike="noStrike" kern="1200" cap="none" spc="0" normalizeH="0" baseline="0" noProof="0" dirty="0" smtClean="0">
              <a:ln>
                <a:noFill/>
              </a:ln>
              <a:effectLst/>
              <a:uLnTx/>
              <a:uFillTx/>
              <a:latin typeface="Arial Narrow"/>
              <a:ea typeface="+mn-ea"/>
              <a:cs typeface="Arial Narrow"/>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510639" y="1"/>
            <a:ext cx="7543800" cy="909122"/>
          </a:xfrm>
        </p:spPr>
        <p:txBody>
          <a:bodyPr>
            <a:normAutofit/>
          </a:bodyPr>
          <a:lstStyle/>
          <a:p>
            <a:r>
              <a:rPr lang="en-US" sz="2400" b="1" dirty="0" smtClean="0">
                <a:ea typeface="ＭＳ Ｐゴシック" pitchFamily="-108" charset="-128"/>
              </a:rPr>
              <a:t>Below Grade Walls</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Table </a:t>
            </a:r>
            <a:r>
              <a:rPr lang="en-US" sz="2000" b="1" i="1" dirty="0" smtClean="0">
                <a:solidFill>
                  <a:schemeClr val="tx1">
                    <a:lumMod val="75000"/>
                  </a:schemeClr>
                </a:solidFill>
                <a:ea typeface="ＭＳ Ｐゴシック" pitchFamily="-108" charset="-128"/>
              </a:rPr>
              <a:t>C402.1.3 or Table C402.1.4</a:t>
            </a:r>
          </a:p>
        </p:txBody>
      </p:sp>
      <p:sp>
        <p:nvSpPr>
          <p:cNvPr id="253955" name="Rectangle 3"/>
          <p:cNvSpPr>
            <a:spLocks noGrp="1" noChangeArrowheads="1"/>
          </p:cNvSpPr>
          <p:nvPr>
            <p:ph type="body" sz="half" idx="2"/>
          </p:nvPr>
        </p:nvSpPr>
        <p:spPr>
          <a:xfrm>
            <a:off x="609600" y="1223158"/>
            <a:ext cx="8077200" cy="4742667"/>
          </a:xfrm>
        </p:spPr>
        <p:txBody>
          <a:bodyPr/>
          <a:lstStyle/>
          <a:p>
            <a:pPr marL="0" indent="0">
              <a:buNone/>
            </a:pPr>
            <a:r>
              <a:rPr lang="en-US" sz="2400" dirty="0" smtClean="0">
                <a:ea typeface="ＭＳ Ｐゴシック" pitchFamily="-108" charset="-128"/>
              </a:rPr>
              <a:t>What is a below grade wall?</a:t>
            </a:r>
          </a:p>
          <a:p>
            <a:pPr lvl="1">
              <a:buFont typeface="Wingdings" pitchFamily="2" charset="2"/>
              <a:buChar char="ü"/>
            </a:pPr>
            <a:r>
              <a:rPr lang="en-US" dirty="0" smtClean="0"/>
              <a:t>Basement or first-story walls ≥ 85% below grade</a:t>
            </a:r>
          </a:p>
          <a:p>
            <a:pPr marL="0" indent="0">
              <a:buNone/>
            </a:pPr>
            <a:endParaRPr lang="en-US" sz="2400" dirty="0" smtClean="0">
              <a:ea typeface="ＭＳ Ｐゴシック" pitchFamily="-108" charset="-128"/>
            </a:endParaRPr>
          </a:p>
          <a:p>
            <a:pPr marL="0" indent="0">
              <a:buNone/>
            </a:pPr>
            <a:r>
              <a:rPr lang="en-US" sz="2400" dirty="0" smtClean="0">
                <a:ea typeface="ＭＳ Ｐゴシック" pitchFamily="-108" charset="-128"/>
              </a:rPr>
              <a:t>Insulation must extend down 10 ft from the outside finished grade level or to the level of the lowest floor, whichever is less</a:t>
            </a:r>
          </a:p>
          <a:p>
            <a:pPr marL="0" indent="0">
              <a:buNone/>
            </a:pPr>
            <a:endParaRPr lang="en-US" sz="2400" dirty="0" smtClean="0">
              <a:ea typeface="ＭＳ Ｐゴシック" pitchFamily="-108" charset="-128"/>
            </a:endParaRPr>
          </a:p>
          <a:p>
            <a:pPr marL="0" indent="0">
              <a:buNone/>
            </a:pPr>
            <a:r>
              <a:rPr lang="en-US" sz="2400" dirty="0" smtClean="0">
                <a:ea typeface="ＭＳ Ｐゴシック" pitchFamily="-108" charset="-128"/>
              </a:rPr>
              <a:t>Heated slabs installed below grade </a:t>
            </a:r>
            <a:r>
              <a:rPr lang="en-US" sz="2000" i="1" dirty="0" smtClean="0">
                <a:ea typeface="ＭＳ Ｐゴシック" pitchFamily="-108" charset="-128"/>
              </a:rPr>
              <a:t>(</a:t>
            </a:r>
            <a:r>
              <a:rPr lang="en-US" sz="2000" i="1" dirty="0">
                <a:ea typeface="ＭＳ Ｐゴシック" pitchFamily="-108" charset="-128"/>
              </a:rPr>
              <a:t>f</a:t>
            </a:r>
            <a:r>
              <a:rPr lang="en-US" sz="2000" i="1" dirty="0" smtClean="0">
                <a:ea typeface="ＭＳ Ｐゴシック" pitchFamily="-108" charset="-128"/>
              </a:rPr>
              <a:t>ootnoted to Tables C402.1.3 and C402.2.14)</a:t>
            </a:r>
          </a:p>
          <a:p>
            <a:pPr lvl="1">
              <a:buFont typeface="Wingdings" pitchFamily="2" charset="2"/>
              <a:buChar char="ü"/>
            </a:pPr>
            <a:r>
              <a:rPr lang="en-US" sz="2000" dirty="0" smtClean="0"/>
              <a:t>Below grade walls must meet exterior insulation requirements for heated slabs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262" y="0"/>
            <a:ext cx="5390738" cy="921004"/>
          </a:xfrm>
        </p:spPr>
        <p:txBody>
          <a:bodyPr>
            <a:normAutofit/>
          </a:bodyPr>
          <a:lstStyle/>
          <a:p>
            <a:r>
              <a:rPr lang="en-US" sz="2400" b="1" dirty="0" smtClean="0"/>
              <a:t>Below-Grade Wall Insulation</a:t>
            </a:r>
            <a:endParaRPr lang="en-US" sz="2400" b="1" dirty="0"/>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336124" y="1204129"/>
            <a:ext cx="4093535" cy="410169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336124" y="5305819"/>
            <a:ext cx="2514601" cy="268356"/>
          </a:xfrm>
          <a:prstGeom prst="rect">
            <a:avLst/>
          </a:prstGeom>
        </p:spPr>
        <p:txBody>
          <a:bodyPr vert="horz" wrap="square" lIns="91440" tIns="45720" rIns="91440" bIns="45720" rtlCol="0">
            <a:normAutofit fontScale="4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Photo courtesy</a:t>
            </a:r>
            <a:r>
              <a:rPr kumimoji="0" lang="en-US" sz="2323" b="1" i="0" u="none" strike="noStrike" kern="1200" cap="none" spc="0" normalizeH="0" noProof="0" dirty="0" smtClean="0">
                <a:ln>
                  <a:noFill/>
                </a:ln>
                <a:effectLst/>
                <a:uLnTx/>
                <a:uFillTx/>
                <a:latin typeface="Arial Narrow"/>
                <a:ea typeface="+mn-ea"/>
                <a:cs typeface="Arial Narrow"/>
              </a:rPr>
              <a:t> of Dow Building Solutions</a:t>
            </a: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27523" y="0"/>
            <a:ext cx="7416800" cy="877888"/>
          </a:xfrm>
        </p:spPr>
        <p:txBody>
          <a:bodyPr>
            <a:noAutofit/>
          </a:bodyPr>
          <a:lstStyle/>
          <a:p>
            <a:pPr eaLnBrk="1" hangingPunct="1">
              <a:lnSpc>
                <a:spcPct val="100000"/>
              </a:lnSpc>
            </a:pPr>
            <a:r>
              <a:rPr lang="en-US" altLang="en-US" sz="2000" b="1" dirty="0" smtClean="0"/>
              <a:t>Scope</a:t>
            </a:r>
            <a:r>
              <a:rPr lang="en-US" altLang="en-US" sz="2000" dirty="0" smtClean="0"/>
              <a:t/>
            </a:r>
            <a:br>
              <a:rPr lang="en-US" altLang="en-US" sz="2000" dirty="0" smtClean="0"/>
            </a:br>
            <a:r>
              <a:rPr lang="en-US" altLang="en-US" sz="1800" b="1" i="1" dirty="0" smtClean="0"/>
              <a:t>Section C101.4.1 – </a:t>
            </a:r>
            <a:r>
              <a:rPr lang="en-US" altLang="en-US" sz="1800" dirty="0" smtClean="0"/>
              <a:t>Mixed </a:t>
            </a:r>
            <a:r>
              <a:rPr lang="en-US" altLang="en-US" sz="1800" dirty="0" smtClean="0">
                <a:solidFill>
                  <a:srgbClr val="FF0000"/>
                </a:solidFill>
              </a:rPr>
              <a:t>Residential and</a:t>
            </a:r>
            <a:br>
              <a:rPr lang="en-US" altLang="en-US" sz="1800" dirty="0" smtClean="0">
                <a:solidFill>
                  <a:srgbClr val="FF0000"/>
                </a:solidFill>
              </a:rPr>
            </a:br>
            <a:r>
              <a:rPr lang="en-US" altLang="en-US" sz="1800" dirty="0" smtClean="0">
                <a:solidFill>
                  <a:srgbClr val="FF0000"/>
                </a:solidFill>
              </a:rPr>
              <a:t>Commercial Buildings</a:t>
            </a:r>
            <a:r>
              <a:rPr lang="en-US" altLang="en-US" sz="1800" dirty="0" smtClean="0"/>
              <a:t/>
            </a:r>
            <a:br>
              <a:rPr lang="en-US" altLang="en-US" sz="1800" dirty="0" smtClean="0"/>
            </a:br>
            <a:r>
              <a:rPr lang="en-US" altLang="en-US" sz="1800" b="1" i="1" dirty="0" smtClean="0"/>
              <a:t>Section C101.5 </a:t>
            </a:r>
            <a:r>
              <a:rPr lang="en-US" altLang="en-US" sz="1800" dirty="0" smtClean="0"/>
              <a:t>- Compliance</a:t>
            </a:r>
          </a:p>
        </p:txBody>
      </p:sp>
      <p:sp>
        <p:nvSpPr>
          <p:cNvPr id="50179" name="Rectangle 7"/>
          <p:cNvSpPr>
            <a:spLocks noGrp="1" noChangeArrowheads="1"/>
          </p:cNvSpPr>
          <p:nvPr>
            <p:ph type="body" sz="half" idx="1"/>
          </p:nvPr>
        </p:nvSpPr>
        <p:spPr>
          <a:xfrm>
            <a:off x="685800" y="1268413"/>
            <a:ext cx="8026400" cy="4876800"/>
          </a:xfrm>
        </p:spPr>
        <p:txBody>
          <a:bodyPr rtlCol="0">
            <a:normAutofit/>
          </a:bodyPr>
          <a:lstStyle/>
          <a:p>
            <a:pPr marL="400050" eaLnBrk="1" fontAlgn="auto" hangingPunct="1">
              <a:spcBef>
                <a:spcPct val="40000"/>
              </a:spcBef>
              <a:spcAft>
                <a:spcPts val="0"/>
              </a:spcAft>
              <a:buFont typeface="Wingdings" pitchFamily="2" charset="2"/>
              <a:buChar char="ü"/>
              <a:defRPr/>
            </a:pPr>
            <a:r>
              <a:rPr lang="en-US" dirty="0" smtClean="0"/>
              <a:t>Treat the residential </a:t>
            </a:r>
            <a:r>
              <a:rPr lang="en-US" dirty="0" smtClean="0">
                <a:solidFill>
                  <a:srgbClr val="FF0000"/>
                </a:solidFill>
              </a:rPr>
              <a:t>building portion </a:t>
            </a:r>
            <a:r>
              <a:rPr lang="en-US" dirty="0" smtClean="0"/>
              <a:t>under the applicable residential code</a:t>
            </a:r>
          </a:p>
          <a:p>
            <a:pPr marL="400050">
              <a:spcBef>
                <a:spcPct val="40000"/>
              </a:spcBef>
              <a:buFont typeface="Wingdings" pitchFamily="2" charset="2"/>
              <a:buChar char="ü"/>
              <a:defRPr/>
            </a:pPr>
            <a:r>
              <a:rPr lang="en-US" dirty="0" smtClean="0"/>
              <a:t>Treat the commercial </a:t>
            </a:r>
            <a:r>
              <a:rPr lang="en-US" dirty="0">
                <a:solidFill>
                  <a:srgbClr val="FF0000"/>
                </a:solidFill>
              </a:rPr>
              <a:t>building portion </a:t>
            </a:r>
            <a:r>
              <a:rPr lang="en-US" dirty="0" smtClean="0"/>
              <a:t>under the commercial code</a:t>
            </a:r>
          </a:p>
          <a:p>
            <a:pPr eaLnBrk="1" hangingPunct="1">
              <a:buFont typeface="Wingdings" pitchFamily="2" charset="2"/>
              <a:buChar char="ü"/>
              <a:defRPr/>
            </a:pPr>
            <a:r>
              <a:rPr lang="en-US" altLang="en-US" dirty="0" smtClean="0"/>
              <a:t>Code Official has final authority</a:t>
            </a:r>
          </a:p>
          <a:p>
            <a:pPr lvl="1" eaLnBrk="1" hangingPunct="1">
              <a:defRPr/>
            </a:pPr>
            <a:r>
              <a:rPr lang="en-US" altLang="en-US" dirty="0" smtClean="0"/>
              <a:t>Compliance materials, Software, worksheets</a:t>
            </a:r>
          </a:p>
          <a:p>
            <a:pPr marL="57150" indent="0" eaLnBrk="1" fontAlgn="auto" hangingPunct="1">
              <a:spcBef>
                <a:spcPct val="40000"/>
              </a:spcBef>
              <a:spcAft>
                <a:spcPts val="0"/>
              </a:spcAft>
              <a:buFont typeface="Arial" pitchFamily="34" charset="0"/>
              <a:buNone/>
              <a:defRPr/>
            </a:pPr>
            <a:endParaRPr lang="en-US" dirty="0" smtClean="0"/>
          </a:p>
          <a:p>
            <a:pPr eaLnBrk="1" fontAlgn="auto" hangingPunct="1">
              <a:spcAft>
                <a:spcPts val="0"/>
              </a:spcAft>
              <a:buFont typeface="Arial"/>
              <a:buChar char="•"/>
              <a:defRPr/>
            </a:pPr>
            <a:endParaRPr lang="en-US" dirty="0" smtClean="0"/>
          </a:p>
        </p:txBody>
      </p:sp>
      <p:pic>
        <p:nvPicPr>
          <p:cNvPr id="50180" name="Picture 17" descr="Upper appartment and lower restaurant. Example of a mixed-use commercial spa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563" y="3771900"/>
            <a:ext cx="2970212" cy="2592388"/>
          </a:xfrm>
          <a:prstGeom prst="rect">
            <a:avLst/>
          </a:prstGeom>
          <a:ln>
            <a:noFill/>
          </a:ln>
          <a:effectLst>
            <a:outerShdw blurRad="292100" dist="139700" dir="2700000" algn="tl" rotWithShape="0">
              <a:srgbClr val="333333">
                <a:alpha val="65000"/>
              </a:srgbClr>
            </a:outerShdw>
          </a:effectLst>
        </p:spPr>
      </p:pic>
      <p:pic>
        <p:nvPicPr>
          <p:cNvPr id="50181" name="Picture 19" descr="Mixed-use space. Home with a business offic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913" y="3784600"/>
            <a:ext cx="2593975" cy="2592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043660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75012" y="106875"/>
            <a:ext cx="7540507" cy="763587"/>
          </a:xfrm>
        </p:spPr>
        <p:txBody>
          <a:bodyPr>
            <a:normAutofit fontScale="90000"/>
          </a:bodyPr>
          <a:lstStyle/>
          <a:p>
            <a:pPr>
              <a:lnSpc>
                <a:spcPct val="80000"/>
              </a:lnSpc>
            </a:pPr>
            <a:r>
              <a:rPr lang="en-US" sz="2700" b="1" dirty="0" smtClean="0">
                <a:ea typeface="ＭＳ Ｐゴシック" pitchFamily="-108" charset="-128"/>
              </a:rPr>
              <a:t>Floors Over Outdoor Air or </a:t>
            </a:r>
            <a:br>
              <a:rPr lang="en-US" sz="2700" b="1" dirty="0" smtClean="0">
                <a:ea typeface="ＭＳ Ｐゴシック" pitchFamily="-108" charset="-128"/>
              </a:rPr>
            </a:br>
            <a:r>
              <a:rPr lang="en-US" sz="2700" b="1" dirty="0" smtClean="0">
                <a:ea typeface="ＭＳ Ｐゴシック" pitchFamily="-108" charset="-128"/>
              </a:rPr>
              <a:t>Unconditioned Space</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a:t>
            </a:r>
            <a:r>
              <a:rPr lang="en-US" sz="2200" b="1" i="1" dirty="0" smtClean="0">
                <a:solidFill>
                  <a:schemeClr val="tx1">
                    <a:lumMod val="75000"/>
                  </a:schemeClr>
                </a:solidFill>
                <a:ea typeface="ＭＳ Ｐゴシック" pitchFamily="-108" charset="-128"/>
              </a:rPr>
              <a:t>C402.2.</a:t>
            </a:r>
            <a:r>
              <a:rPr lang="en-US" sz="2200" b="1" i="1" dirty="0" smtClean="0">
                <a:solidFill>
                  <a:srgbClr val="FF0000"/>
                </a:solidFill>
                <a:ea typeface="ＭＳ Ｐゴシック" pitchFamily="-108" charset="-128"/>
              </a:rPr>
              <a:t>3</a:t>
            </a:r>
          </a:p>
        </p:txBody>
      </p:sp>
      <p:pic>
        <p:nvPicPr>
          <p:cNvPr id="256004" name="Picture 4" descr="Garage Lighting 1"/>
          <p:cNvPicPr>
            <a:picLocks noGrp="1" noChangeAspect="1" noChangeArrowheads="1"/>
          </p:cNvPicPr>
          <p:nvPr>
            <p:ph sz="half" idx="1"/>
          </p:nvPr>
        </p:nvPicPr>
        <p:blipFill>
          <a:blip r:embed="rId3" cstate="screen">
            <a:extLst>
              <a:ext uri="{28A0092B-C50C-407E-A947-70E740481C1C}">
                <a14:useLocalDpi xmlns:a14="http://schemas.microsoft.com/office/drawing/2010/main" val="0"/>
              </a:ext>
            </a:extLst>
          </a:blip>
          <a:srcRect/>
          <a:stretch>
            <a:fillRect/>
          </a:stretch>
        </p:blipFill>
        <p:spPr>
          <a:xfrm>
            <a:off x="210788" y="1798906"/>
            <a:ext cx="4212510" cy="3022476"/>
          </a:xfrm>
          <a:prstGeom prst="rect">
            <a:avLst/>
          </a:prstGeom>
          <a:ln>
            <a:noFill/>
          </a:ln>
          <a:effectLst>
            <a:outerShdw blurRad="292100" dist="139700" dir="2700000" algn="tl" rotWithShape="0">
              <a:srgbClr val="333333">
                <a:alpha val="65000"/>
              </a:srgbClr>
            </a:outerShdw>
          </a:effectLst>
        </p:spPr>
      </p:pic>
      <p:sp>
        <p:nvSpPr>
          <p:cNvPr id="256003" name="Rectangle 3"/>
          <p:cNvSpPr>
            <a:spLocks noGrp="1" noChangeArrowheads="1"/>
          </p:cNvSpPr>
          <p:nvPr>
            <p:ph type="body" sz="half" idx="2"/>
          </p:nvPr>
        </p:nvSpPr>
        <p:spPr>
          <a:xfrm>
            <a:off x="4648199" y="1185288"/>
            <a:ext cx="4270169" cy="5410200"/>
          </a:xfrm>
        </p:spPr>
        <p:txBody>
          <a:bodyPr>
            <a:normAutofit lnSpcReduction="10000"/>
          </a:bodyPr>
          <a:lstStyle/>
          <a:p>
            <a:pPr marL="0" indent="0">
              <a:buNone/>
            </a:pPr>
            <a:r>
              <a:rPr lang="en-US" sz="2400" dirty="0" smtClean="0">
                <a:ea typeface="ＭＳ Ｐゴシック" pitchFamily="-108" charset="-128"/>
              </a:rPr>
              <a:t>Joist/Framing (Steel/Wood)</a:t>
            </a:r>
          </a:p>
          <a:p>
            <a:pPr lvl="1">
              <a:buFont typeface="Wingdings" pitchFamily="2" charset="2"/>
              <a:buChar char="ü"/>
            </a:pPr>
            <a:r>
              <a:rPr lang="en-US" sz="2000" dirty="0" smtClean="0"/>
              <a:t>Insulation installed between framing</a:t>
            </a:r>
          </a:p>
          <a:p>
            <a:pPr marL="0" indent="0">
              <a:buNone/>
            </a:pPr>
            <a:r>
              <a:rPr lang="en-US" sz="2400" dirty="0" smtClean="0">
                <a:ea typeface="ＭＳ Ｐゴシック" pitchFamily="-108" charset="-128"/>
              </a:rPr>
              <a:t>Mass Floors</a:t>
            </a:r>
          </a:p>
          <a:p>
            <a:pPr lvl="1">
              <a:buFont typeface="Wingdings" pitchFamily="2" charset="2"/>
              <a:buChar char="ü"/>
            </a:pPr>
            <a:r>
              <a:rPr lang="en-US" sz="2000" dirty="0" smtClean="0"/>
              <a:t>Materials weighing (of floor surface area)</a:t>
            </a:r>
            <a:br>
              <a:rPr lang="en-US" sz="2000" dirty="0" smtClean="0"/>
            </a:br>
            <a:r>
              <a:rPr lang="en-US" sz="2000" dirty="0" smtClean="0"/>
              <a:t>35 lbs/ft</a:t>
            </a:r>
            <a:r>
              <a:rPr lang="en-US" sz="2000" baseline="30000" dirty="0" smtClean="0"/>
              <a:t>2</a:t>
            </a:r>
            <a:r>
              <a:rPr lang="en-US" sz="2000" dirty="0" smtClean="0"/>
              <a:t>, </a:t>
            </a:r>
            <a:r>
              <a:rPr lang="en-US" sz="2000" b="1" dirty="0" smtClean="0"/>
              <a:t>or</a:t>
            </a:r>
          </a:p>
          <a:p>
            <a:pPr lvl="1">
              <a:buFont typeface="Wingdings" pitchFamily="2" charset="2"/>
              <a:buChar char="ü"/>
            </a:pPr>
            <a:r>
              <a:rPr lang="en-US" sz="2000" dirty="0" smtClean="0"/>
              <a:t>25 lbs/ft</a:t>
            </a:r>
            <a:r>
              <a:rPr lang="en-US" sz="2000" baseline="30000" dirty="0" smtClean="0"/>
              <a:t>2</a:t>
            </a:r>
            <a:r>
              <a:rPr lang="en-US" sz="2000" dirty="0" smtClean="0"/>
              <a:t> if material weight is ≤ 120 lbs/ft</a:t>
            </a:r>
            <a:r>
              <a:rPr lang="en-US" sz="2000" baseline="30000" dirty="0" smtClean="0"/>
              <a:t>3</a:t>
            </a:r>
            <a:endParaRPr lang="en-US" sz="2000" dirty="0" smtClean="0"/>
          </a:p>
          <a:p>
            <a:pPr lvl="1">
              <a:buFont typeface="Wingdings" pitchFamily="2" charset="2"/>
              <a:buChar char="ü"/>
            </a:pPr>
            <a:r>
              <a:rPr lang="en-US" sz="2000" dirty="0" smtClean="0"/>
              <a:t>Insulation installed continuously</a:t>
            </a:r>
          </a:p>
          <a:p>
            <a:pPr marL="0" indent="0">
              <a:buNone/>
            </a:pPr>
            <a:r>
              <a:rPr lang="en-US" sz="2400" dirty="0" smtClean="0">
                <a:ea typeface="ＭＳ Ｐゴシック" pitchFamily="-108" charset="-128"/>
              </a:rPr>
              <a:t>Steel Floor Joist Systems </a:t>
            </a:r>
            <a:r>
              <a:rPr lang="en-US" sz="2000" i="1" dirty="0" smtClean="0">
                <a:ea typeface="ＭＳ Ｐゴシック" pitchFamily="-108" charset="-128"/>
              </a:rPr>
              <a:t>(footnoted to Table C402.1.3)</a:t>
            </a:r>
          </a:p>
          <a:p>
            <a:pPr lvl="1">
              <a:buFont typeface="Wingdings" pitchFamily="2" charset="2"/>
              <a:buChar char="ü"/>
            </a:pPr>
            <a:r>
              <a:rPr lang="en-US" sz="2000" dirty="0" smtClean="0"/>
              <a:t>R-38 in </a:t>
            </a:r>
            <a:r>
              <a:rPr lang="en-US" sz="2000" dirty="0" smtClean="0">
                <a:solidFill>
                  <a:srgbClr val="92D050"/>
                </a:solidFill>
              </a:rPr>
              <a:t>Climate Zones 6 </a:t>
            </a:r>
            <a:r>
              <a:rPr lang="en-US" sz="2000" dirty="0" smtClean="0"/>
              <a:t>Group R) and </a:t>
            </a:r>
            <a:r>
              <a:rPr lang="en-US" sz="2000" dirty="0" smtClean="0">
                <a:solidFill>
                  <a:srgbClr val="92D050"/>
                </a:solidFill>
              </a:rPr>
              <a:t>7-8</a:t>
            </a:r>
            <a:r>
              <a:rPr lang="en-US" sz="2000" dirty="0" smtClean="0"/>
              <a:t> (Group R and All other)</a:t>
            </a:r>
          </a:p>
          <a:p>
            <a:pPr lvl="1">
              <a:buFontTx/>
              <a:buNone/>
            </a:pPr>
            <a:endParaRPr lang="en-US" sz="20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6632"/>
            <a:ext cx="8229600" cy="5390843"/>
          </a:xfrm>
        </p:spPr>
        <p:txBody>
          <a:bodyPr>
            <a:normAutofit fontScale="92500" lnSpcReduction="10000"/>
          </a:bodyPr>
          <a:lstStyle/>
          <a:p>
            <a:pPr marL="0" indent="0">
              <a:buNone/>
            </a:pPr>
            <a:r>
              <a:rPr lang="en-US" dirty="0" smtClean="0"/>
              <a:t>Floor framing cavity insulation or structural slab insulation should be installed to maintain permanent contact with underside of subfloor decking or structural slabs</a:t>
            </a:r>
          </a:p>
          <a:p>
            <a:pPr marL="0" indent="0">
              <a:buNone/>
            </a:pPr>
            <a:endParaRPr lang="en-US" dirty="0" smtClean="0"/>
          </a:p>
          <a:p>
            <a:pPr marL="0" indent="0">
              <a:buNone/>
            </a:pPr>
            <a:r>
              <a:rPr lang="en-US" b="1" u="sng" dirty="0" smtClean="0"/>
              <a:t>Exceptions</a:t>
            </a:r>
            <a:r>
              <a:rPr lang="en-US" dirty="0" smtClean="0"/>
              <a:t>:</a:t>
            </a:r>
          </a:p>
          <a:p>
            <a:pPr>
              <a:buFont typeface="Arial" panose="020B0604020202020204" pitchFamily="34" charset="0"/>
              <a:buChar char="•"/>
            </a:pPr>
            <a:r>
              <a:rPr lang="en-US" dirty="0" smtClean="0"/>
              <a:t>Framing cavity insulation or structural slab insulation is permitted to be in contact with top side of sheathing or ci installed on the bottom side of floor where combined with insulation that meets or exceeds R-value in Table C402.1.3 for “Metal framed” or “Wood framed and other” values for “Walls, Above Grade” and extends from the bottom to the top of all perimeter floor framing or floor assembly members</a:t>
            </a:r>
          </a:p>
          <a:p>
            <a:pPr>
              <a:buFont typeface="Arial" panose="020B0604020202020204" pitchFamily="34" charset="0"/>
              <a:buChar char="•"/>
            </a:pPr>
            <a:r>
              <a:rPr lang="en-US" dirty="0" smtClean="0"/>
              <a:t>Insulation applied to underside of concrete floor slabs is permitted an airspace of &lt; 1” where it turns up and is in contact with underside of floor under walls associated with the building thermal envelope</a:t>
            </a:r>
          </a:p>
          <a:p>
            <a:endParaRPr lang="en-US" dirty="0"/>
          </a:p>
        </p:txBody>
      </p:sp>
      <p:sp>
        <p:nvSpPr>
          <p:cNvPr id="3" name="Title 2"/>
          <p:cNvSpPr>
            <a:spLocks noGrp="1"/>
          </p:cNvSpPr>
          <p:nvPr>
            <p:ph type="title"/>
          </p:nvPr>
        </p:nvSpPr>
        <p:spPr/>
        <p:txBody>
          <a:bodyPr>
            <a:normAutofit/>
          </a:bodyPr>
          <a:lstStyle/>
          <a:p>
            <a:r>
              <a:rPr lang="en-US" sz="2400" b="1" dirty="0" smtClean="0"/>
              <a:t>Floors</a:t>
            </a:r>
            <a:br>
              <a:rPr lang="en-US" sz="2400" b="1" dirty="0" smtClean="0"/>
            </a:br>
            <a:r>
              <a:rPr lang="en-US" sz="2000" b="1" i="1" dirty="0" smtClean="0"/>
              <a:t>Section C402.2.</a:t>
            </a:r>
            <a:r>
              <a:rPr lang="en-US" sz="2000" b="1" i="1" dirty="0" smtClean="0">
                <a:solidFill>
                  <a:srgbClr val="FF0000"/>
                </a:solidFill>
              </a:rPr>
              <a:t>3</a:t>
            </a:r>
            <a:endParaRPr lang="en-US" sz="2000" b="1" i="1" dirty="0">
              <a:solidFill>
                <a:srgbClr val="FF0000"/>
              </a:solidFill>
            </a:endParaRPr>
          </a:p>
        </p:txBody>
      </p:sp>
    </p:spTree>
    <p:extLst>
      <p:ext uri="{BB962C8B-B14F-4D97-AF65-F5344CB8AC3E}">
        <p14:creationId xmlns:p14="http://schemas.microsoft.com/office/powerpoint/2010/main" val="2899602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idx="1"/>
          </p:nvPr>
        </p:nvSpPr>
        <p:spPr>
          <a:xfrm>
            <a:off x="457200" y="1365662"/>
            <a:ext cx="8229600" cy="5101813"/>
          </a:xfrm>
        </p:spPr>
        <p:txBody>
          <a:bodyPr/>
          <a:lstStyle/>
          <a:p>
            <a:r>
              <a:rPr lang="en-US" dirty="0" smtClean="0">
                <a:ea typeface="ＭＳ Ｐゴシック" pitchFamily="-108" charset="-128"/>
              </a:rPr>
              <a:t>Unheated slab – insulation required:</a:t>
            </a:r>
          </a:p>
          <a:p>
            <a:pPr lvl="1">
              <a:buFont typeface="Wingdings" pitchFamily="2" charset="2"/>
              <a:buChar char="ü"/>
            </a:pPr>
            <a:r>
              <a:rPr lang="en-US" dirty="0" smtClean="0">
                <a:solidFill>
                  <a:srgbClr val="92D050"/>
                </a:solidFill>
              </a:rPr>
              <a:t>Climate Zones 4-8</a:t>
            </a:r>
          </a:p>
          <a:p>
            <a:r>
              <a:rPr lang="en-US" dirty="0" smtClean="0">
                <a:ea typeface="ＭＳ Ｐゴシック" pitchFamily="-108" charset="-128"/>
              </a:rPr>
              <a:t>Heated slabs – insulation required in all Climate Zones</a:t>
            </a:r>
          </a:p>
          <a:p>
            <a:r>
              <a:rPr lang="en-US" b="1" u="sng" dirty="0" smtClean="0">
                <a:ea typeface="ＭＳ Ｐゴシック" pitchFamily="-108" charset="-128"/>
              </a:rPr>
              <a:t>Exception</a:t>
            </a:r>
            <a:r>
              <a:rPr lang="en-US" dirty="0" smtClean="0">
                <a:ea typeface="ＭＳ Ｐゴシック" pitchFamily="-108" charset="-128"/>
              </a:rPr>
              <a:t>:  where slab-on-grade floor is &gt; 24” below finished exterior grade</a:t>
            </a:r>
          </a:p>
        </p:txBody>
      </p:sp>
      <p:sp>
        <p:nvSpPr>
          <p:cNvPr id="258050" name="Rectangle 2"/>
          <p:cNvSpPr>
            <a:spLocks noGrp="1" noChangeArrowheads="1"/>
          </p:cNvSpPr>
          <p:nvPr>
            <p:ph type="title"/>
          </p:nvPr>
        </p:nvSpPr>
        <p:spPr>
          <a:xfrm>
            <a:off x="284540" y="0"/>
            <a:ext cx="5462460" cy="921004"/>
          </a:xfrm>
        </p:spPr>
        <p:txBody>
          <a:bodyPr/>
          <a:lstStyle/>
          <a:p>
            <a:r>
              <a:rPr lang="en-US" sz="2400" b="1" dirty="0" smtClean="0">
                <a:ea typeface="ＭＳ Ｐゴシック" pitchFamily="-108" charset="-128"/>
              </a:rPr>
              <a:t>Slab-on-Grade Floors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a:t>
            </a:r>
            <a:r>
              <a:rPr lang="en-US" sz="2000" b="1" i="1" dirty="0" smtClean="0">
                <a:solidFill>
                  <a:schemeClr val="tx1">
                    <a:lumMod val="75000"/>
                  </a:schemeClr>
                </a:solidFill>
                <a:ea typeface="ＭＳ Ｐゴシック" pitchFamily="-108" charset="-128"/>
              </a:rPr>
              <a:t>C402.2.</a:t>
            </a:r>
            <a:r>
              <a:rPr lang="en-US" sz="2000" b="1" i="1" dirty="0" smtClean="0">
                <a:solidFill>
                  <a:srgbClr val="FF0000"/>
                </a:solidFill>
                <a:ea typeface="ＭＳ Ｐゴシック" pitchFamily="-108" charset="-128"/>
              </a:rPr>
              <a:t>4</a:t>
            </a:r>
          </a:p>
        </p:txBody>
      </p:sp>
      <p:pic>
        <p:nvPicPr>
          <p:cNvPr id="5" name="Picture 6" descr="color map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63357" y="3550946"/>
            <a:ext cx="4665023" cy="27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C-factor to be in accordance with Table C402.1.4</a:t>
            </a:r>
          </a:p>
          <a:p>
            <a:r>
              <a:rPr lang="en-US" dirty="0" smtClean="0"/>
              <a:t>R-value of continuous insulation within or on below-grade exterior walls to be per C402.1.3</a:t>
            </a:r>
          </a:p>
          <a:p>
            <a:r>
              <a:rPr lang="en-US" dirty="0" smtClean="0"/>
              <a:t>C-factor or R-value required to extend to a depth of not less than 10 feet below outside finished ground level or level of lowest floor in conditioned space enclosed by the below-grade wall, whichever is less</a:t>
            </a:r>
            <a:endParaRPr lang="en-US" dirty="0"/>
          </a:p>
        </p:txBody>
      </p:sp>
      <p:sp>
        <p:nvSpPr>
          <p:cNvPr id="4" name="Title 2"/>
          <p:cNvSpPr txBox="1">
            <a:spLocks/>
          </p:cNvSpPr>
          <p:nvPr/>
        </p:nvSpPr>
        <p:spPr>
          <a:xfrm>
            <a:off x="173649" y="-21817"/>
            <a:ext cx="5957887" cy="921004"/>
          </a:xfrm>
          <a:prstGeom prst="rect">
            <a:avLst/>
          </a:prstGeom>
          <a:ln>
            <a:noFill/>
          </a:ln>
        </p:spPr>
        <p:txBody>
          <a:bodyPr vert="horz" lIns="91440" tIns="45720" rIns="91440" bIns="45720" rtlCol="0" anchor="ctr">
            <a:normAutofit fontScale="97500"/>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fontAlgn="auto">
              <a:spcAft>
                <a:spcPts val="0"/>
              </a:spcAft>
            </a:pPr>
            <a:r>
              <a:rPr lang="en-US" sz="2700" b="1" dirty="0" smtClean="0">
                <a:solidFill>
                  <a:srgbClr val="FF0000"/>
                </a:solidFill>
              </a:rPr>
              <a:t>Below-grade Walls</a:t>
            </a:r>
            <a:r>
              <a:rPr lang="en-US" b="1" dirty="0" smtClean="0">
                <a:solidFill>
                  <a:srgbClr val="FF0000"/>
                </a:solidFill>
              </a:rPr>
              <a:t/>
            </a:r>
            <a:br>
              <a:rPr lang="en-US" b="1" dirty="0" smtClean="0">
                <a:solidFill>
                  <a:srgbClr val="FF0000"/>
                </a:solidFill>
              </a:rPr>
            </a:br>
            <a:r>
              <a:rPr lang="en-US" sz="2200" b="1" i="1" dirty="0" smtClean="0">
                <a:solidFill>
                  <a:srgbClr val="FF0000"/>
                </a:solidFill>
              </a:rPr>
              <a:t>Section C402.2.5</a:t>
            </a:r>
            <a:endParaRPr lang="en-US" sz="2200" b="1" i="1" dirty="0">
              <a:solidFill>
                <a:srgbClr val="FF0000"/>
              </a:solidFill>
            </a:endParaRPr>
          </a:p>
        </p:txBody>
      </p:sp>
    </p:spTree>
    <p:extLst>
      <p:ext uri="{BB962C8B-B14F-4D97-AF65-F5344CB8AC3E}">
        <p14:creationId xmlns:p14="http://schemas.microsoft.com/office/powerpoint/2010/main" val="2768046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2103"/>
            <a:ext cx="8229600" cy="5125372"/>
          </a:xfrm>
        </p:spPr>
        <p:txBody>
          <a:bodyPr>
            <a:normAutofit lnSpcReduction="10000"/>
          </a:bodyPr>
          <a:lstStyle/>
          <a:p>
            <a:pPr marL="0" indent="0">
              <a:buNone/>
            </a:pPr>
            <a:r>
              <a:rPr lang="en-US" dirty="0" smtClean="0"/>
              <a:t>Radiant heating system panels and their associated components:</a:t>
            </a:r>
          </a:p>
          <a:p>
            <a:pPr marL="0" indent="0">
              <a:buNone/>
            </a:pPr>
            <a:endParaRPr lang="en-US" dirty="0" smtClean="0"/>
          </a:p>
          <a:p>
            <a:pPr>
              <a:buFont typeface="Arial" panose="020B0604020202020204" pitchFamily="34" charset="0"/>
              <a:buChar char="•"/>
            </a:pPr>
            <a:r>
              <a:rPr lang="en-US" dirty="0" smtClean="0"/>
              <a:t>Installed in interior or exterior assemblies to be insulated with </a:t>
            </a:r>
            <a:r>
              <a:rPr lang="en-US" u="sng" dirty="0" smtClean="0"/>
              <a:t>&gt;</a:t>
            </a:r>
            <a:r>
              <a:rPr lang="en-US" dirty="0" smtClean="0"/>
              <a:t> R-3.5 on all surfaces not facing the space being heated</a:t>
            </a:r>
          </a:p>
          <a:p>
            <a:r>
              <a:rPr lang="en-US" dirty="0" smtClean="0"/>
              <a:t>Installed in the building thermal envelope should be separated from the exterior of the building or unconditioned or exempt spaces by not less than the </a:t>
            </a:r>
            <a:br>
              <a:rPr lang="en-US" dirty="0" smtClean="0"/>
            </a:br>
            <a:r>
              <a:rPr lang="en-US" dirty="0" smtClean="0"/>
              <a:t>R-value installed in the opaque assembly in which they are installed or assembly comply with Section C402.1.4</a:t>
            </a:r>
          </a:p>
          <a:p>
            <a:endParaRPr lang="en-US" dirty="0" smtClean="0"/>
          </a:p>
          <a:p>
            <a:pPr marL="0" indent="0">
              <a:buNone/>
            </a:pPr>
            <a:r>
              <a:rPr lang="en-US" b="1" u="sng" dirty="0" smtClean="0"/>
              <a:t>Exception</a:t>
            </a:r>
            <a:r>
              <a:rPr lang="en-US" dirty="0" smtClean="0"/>
              <a:t>:  heated slabs-on-grade insulated in accordance with Section C402.2.</a:t>
            </a:r>
            <a:r>
              <a:rPr lang="en-US" dirty="0" smtClean="0">
                <a:solidFill>
                  <a:srgbClr val="FF0000"/>
                </a:solidFill>
              </a:rPr>
              <a:t>4</a:t>
            </a:r>
            <a:endParaRPr lang="en-US" dirty="0">
              <a:solidFill>
                <a:srgbClr val="FF0000"/>
              </a:solidFill>
            </a:endParaRPr>
          </a:p>
        </p:txBody>
      </p:sp>
      <p:sp>
        <p:nvSpPr>
          <p:cNvPr id="3" name="Title 2"/>
          <p:cNvSpPr>
            <a:spLocks noGrp="1"/>
          </p:cNvSpPr>
          <p:nvPr>
            <p:ph type="title"/>
          </p:nvPr>
        </p:nvSpPr>
        <p:spPr>
          <a:xfrm>
            <a:off x="157163" y="0"/>
            <a:ext cx="5957887" cy="921004"/>
          </a:xfrm>
        </p:spPr>
        <p:txBody>
          <a:bodyPr>
            <a:normAutofit fontScale="90000"/>
          </a:bodyPr>
          <a:lstStyle/>
          <a:p>
            <a:r>
              <a:rPr lang="en-US" sz="2700" b="1" dirty="0" smtClean="0"/>
              <a:t>Insulation of Radiant Heating Systems</a:t>
            </a:r>
            <a:r>
              <a:rPr lang="en-US" b="1" dirty="0" smtClean="0"/>
              <a:t/>
            </a:r>
            <a:br>
              <a:rPr lang="en-US" b="1" dirty="0" smtClean="0"/>
            </a:br>
            <a:r>
              <a:rPr lang="en-US" sz="2200" b="1" i="1" dirty="0" smtClean="0"/>
              <a:t>Section C402.2.6</a:t>
            </a:r>
            <a:endParaRPr lang="en-US" sz="2200" b="1" i="1" dirty="0"/>
          </a:p>
        </p:txBody>
      </p:sp>
    </p:spTree>
    <p:extLst>
      <p:ext uri="{BB962C8B-B14F-4D97-AF65-F5344CB8AC3E}">
        <p14:creationId xmlns:p14="http://schemas.microsoft.com/office/powerpoint/2010/main" val="1858493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368138" y="0"/>
            <a:ext cx="7505712" cy="914400"/>
          </a:xfrm>
        </p:spPr>
        <p:txBody>
          <a:bodyPr>
            <a:normAutofit/>
          </a:bodyPr>
          <a:lstStyle/>
          <a:p>
            <a:pPr>
              <a:lnSpc>
                <a:spcPct val="80000"/>
              </a:lnSpc>
            </a:pPr>
            <a:r>
              <a:rPr lang="en-US" sz="2400" b="1" dirty="0" smtClean="0">
                <a:ea typeface="ＭＳ Ｐゴシック" pitchFamily="-108" charset="-128"/>
              </a:rPr>
              <a:t>Fenestration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Chapter 5 Prescriptive Approach</a:t>
            </a:r>
            <a:endParaRPr lang="en-US" b="1" i="1" dirty="0" smtClean="0">
              <a:ea typeface="ＭＳ Ｐゴシック" pitchFamily="-108" charset="-128"/>
            </a:endParaRPr>
          </a:p>
        </p:txBody>
      </p:sp>
      <p:sp>
        <p:nvSpPr>
          <p:cNvPr id="262147" name="Rectangle 3">
            <a:hlinkClick r:id="rId3" action="ppaction://hlinksldjump"/>
          </p:cNvPr>
          <p:cNvSpPr>
            <a:spLocks noChangeArrowheads="1"/>
          </p:cNvSpPr>
          <p:nvPr/>
        </p:nvSpPr>
        <p:spPr bwMode="auto">
          <a:xfrm>
            <a:off x="1524000" y="2667000"/>
            <a:ext cx="1219200" cy="76200"/>
          </a:xfrm>
          <a:prstGeom prst="rect">
            <a:avLst/>
          </a:prstGeom>
          <a:noFill/>
          <a:ln w="9525">
            <a:noFill/>
            <a:miter lim="800000"/>
            <a:headEnd/>
            <a:tailEnd/>
          </a:ln>
          <a:effectLst/>
        </p:spPr>
        <p:txBody>
          <a:bodyPr wrap="none" anchor="ctr"/>
          <a:lstStyle/>
          <a:p>
            <a:endParaRPr lang="en-US" dirty="0"/>
          </a:p>
        </p:txBody>
      </p:sp>
      <p:sp>
        <p:nvSpPr>
          <p:cNvPr id="262148" name="Rectangle 4">
            <a:hlinkClick r:id="rId4" action="ppaction://hlinksldjump"/>
          </p:cNvPr>
          <p:cNvSpPr>
            <a:spLocks noChangeArrowheads="1"/>
          </p:cNvSpPr>
          <p:nvPr/>
        </p:nvSpPr>
        <p:spPr bwMode="auto">
          <a:xfrm>
            <a:off x="1524000" y="4267200"/>
            <a:ext cx="1143000" cy="152400"/>
          </a:xfrm>
          <a:prstGeom prst="rect">
            <a:avLst/>
          </a:prstGeom>
          <a:noFill/>
          <a:ln w="9525">
            <a:noFill/>
            <a:miter lim="800000"/>
            <a:headEnd/>
            <a:tailEnd/>
          </a:ln>
          <a:effectLst/>
        </p:spPr>
        <p:txBody>
          <a:bodyPr wrap="none" anchor="ctr"/>
          <a:lstStyle/>
          <a:p>
            <a:endParaRPr lang="en-US" dirty="0"/>
          </a:p>
        </p:txBody>
      </p:sp>
      <p:sp>
        <p:nvSpPr>
          <p:cNvPr id="262149" name="Rectangle 5">
            <a:hlinkClick r:id="rId5" action="ppaction://hlinksldjump"/>
          </p:cNvPr>
          <p:cNvSpPr>
            <a:spLocks noChangeArrowheads="1"/>
          </p:cNvSpPr>
          <p:nvPr/>
        </p:nvSpPr>
        <p:spPr bwMode="auto">
          <a:xfrm>
            <a:off x="1524000" y="3581400"/>
            <a:ext cx="838200" cy="152400"/>
          </a:xfrm>
          <a:prstGeom prst="rect">
            <a:avLst/>
          </a:prstGeom>
          <a:noFill/>
          <a:ln w="9525">
            <a:noFill/>
            <a:miter lim="800000"/>
            <a:headEnd/>
            <a:tailEnd/>
          </a:ln>
          <a:effectLst/>
        </p:spPr>
        <p:txBody>
          <a:bodyPr wrap="none" anchor="ctr"/>
          <a:lstStyle/>
          <a:p>
            <a:endParaRPr lang="en-US" dirty="0"/>
          </a:p>
        </p:txBody>
      </p:sp>
      <p:sp>
        <p:nvSpPr>
          <p:cNvPr id="262150" name="Rectangle 6"/>
          <p:cNvSpPr>
            <a:spLocks noChangeArrowheads="1"/>
          </p:cNvSpPr>
          <p:nvPr/>
        </p:nvSpPr>
        <p:spPr bwMode="auto">
          <a:xfrm>
            <a:off x="1524000" y="5029200"/>
            <a:ext cx="914400" cy="152400"/>
          </a:xfrm>
          <a:prstGeom prst="rect">
            <a:avLst/>
          </a:prstGeom>
          <a:noFill/>
          <a:ln w="9525">
            <a:noFill/>
            <a:miter lim="800000"/>
            <a:headEnd/>
            <a:tailEnd/>
          </a:ln>
          <a:effectLst/>
        </p:spPr>
        <p:txBody>
          <a:bodyPr wrap="none" anchor="ctr"/>
          <a:lstStyle/>
          <a:p>
            <a:endParaRPr lang="en-US"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046" y="1826865"/>
            <a:ext cx="7873850" cy="350907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248074" y="0"/>
            <a:ext cx="7494325" cy="938151"/>
          </a:xfrm>
        </p:spPr>
        <p:txBody>
          <a:bodyPr/>
          <a:lstStyle/>
          <a:p>
            <a:pPr>
              <a:lnSpc>
                <a:spcPct val="80000"/>
              </a:lnSpc>
            </a:pPr>
            <a:r>
              <a:rPr lang="en-US" sz="2400" b="1" dirty="0" smtClean="0">
                <a:ea typeface="ＭＳ Ｐゴシック" pitchFamily="-108" charset="-128"/>
              </a:rPr>
              <a:t>Vertical Fenestration Requirement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a:t>
            </a:r>
            <a:r>
              <a:rPr lang="en-US" sz="2000" b="1" i="1" dirty="0" smtClean="0">
                <a:solidFill>
                  <a:schemeClr val="tx1">
                    <a:lumMod val="75000"/>
                  </a:schemeClr>
                </a:solidFill>
                <a:ea typeface="ＭＳ Ｐゴシック" pitchFamily="-108" charset="-128"/>
              </a:rPr>
              <a:t>C402.4.1 – Prescriptive (Max area)</a:t>
            </a:r>
          </a:p>
        </p:txBody>
      </p:sp>
      <p:sp>
        <p:nvSpPr>
          <p:cNvPr id="264195" name="Rectangle 3"/>
          <p:cNvSpPr>
            <a:spLocks noGrp="1" noChangeArrowheads="1"/>
          </p:cNvSpPr>
          <p:nvPr>
            <p:ph type="body" sz="half" idx="2"/>
          </p:nvPr>
        </p:nvSpPr>
        <p:spPr>
          <a:xfrm>
            <a:off x="4750131" y="1382713"/>
            <a:ext cx="4298866" cy="1333500"/>
          </a:xfrm>
        </p:spPr>
        <p:txBody>
          <a:bodyPr/>
          <a:lstStyle/>
          <a:p>
            <a:pPr marL="0" indent="0">
              <a:buNone/>
            </a:pPr>
            <a:r>
              <a:rPr lang="en-US" sz="2400" dirty="0" smtClean="0">
                <a:ea typeface="ＭＳ Ｐゴシック" pitchFamily="-108" charset="-128"/>
              </a:rPr>
              <a:t>Percentage of Vertical Fenestration Area to Gross Wall Area</a:t>
            </a:r>
          </a:p>
        </p:txBody>
      </p:sp>
      <p:sp>
        <p:nvSpPr>
          <p:cNvPr id="264197" name="Rectangle 5"/>
          <p:cNvSpPr>
            <a:spLocks noChangeArrowheads="1"/>
          </p:cNvSpPr>
          <p:nvPr/>
        </p:nvSpPr>
        <p:spPr bwMode="auto">
          <a:xfrm>
            <a:off x="5189517" y="2667000"/>
            <a:ext cx="3835729" cy="1435100"/>
          </a:xfrm>
          <a:prstGeom prst="rect">
            <a:avLst/>
          </a:prstGeom>
          <a:noFill/>
          <a:ln w="9525">
            <a:noFill/>
            <a:miter lim="800000"/>
            <a:headEnd/>
            <a:tailEnd/>
          </a:ln>
          <a:effectLst/>
        </p:spPr>
        <p:txBody>
          <a:bodyPr lIns="0" tIns="0" rIns="0" bIns="0"/>
          <a:lstStyle/>
          <a:p>
            <a:pPr marL="342900" indent="-342900" eaLnBrk="0" hangingPunct="0">
              <a:spcBef>
                <a:spcPct val="20000"/>
              </a:spcBef>
              <a:buClr>
                <a:schemeClr val="tx1"/>
              </a:buClr>
              <a:buSzPct val="130000"/>
              <a:buFont typeface="Wingdings" pitchFamily="2" charset="2"/>
              <a:buChar char="ü"/>
            </a:pPr>
            <a:r>
              <a:rPr lang="en-US" sz="2000" b="0" dirty="0"/>
              <a:t>Allowed up to </a:t>
            </a:r>
            <a:r>
              <a:rPr lang="en-US" sz="2000" b="0" dirty="0" smtClean="0"/>
              <a:t>30% </a:t>
            </a:r>
            <a:r>
              <a:rPr lang="en-US" sz="2000" b="0" dirty="0"/>
              <a:t>maximum of above grade </a:t>
            </a:r>
            <a:r>
              <a:rPr lang="en-US" sz="2000" b="0" dirty="0" smtClean="0"/>
              <a:t>wall</a:t>
            </a:r>
          </a:p>
          <a:p>
            <a:pPr marL="800100" lvl="1" indent="-342900" eaLnBrk="0" hangingPunct="0">
              <a:spcBef>
                <a:spcPct val="20000"/>
              </a:spcBef>
              <a:buClr>
                <a:schemeClr val="tx1"/>
              </a:buClr>
              <a:buSzPct val="130000"/>
              <a:buFont typeface="Wingdings" pitchFamily="2" charset="2"/>
              <a:buChar char="ü"/>
            </a:pPr>
            <a:r>
              <a:rPr lang="en-US" sz="2000" b="0" dirty="0" smtClean="0"/>
              <a:t>In </a:t>
            </a:r>
            <a:r>
              <a:rPr lang="en-US" sz="2000" b="0" dirty="0" smtClean="0">
                <a:solidFill>
                  <a:srgbClr val="92D050"/>
                </a:solidFill>
              </a:rPr>
              <a:t>Climate Zones 1-6</a:t>
            </a:r>
            <a:r>
              <a:rPr lang="en-US" sz="2000" b="0" dirty="0" smtClean="0"/>
              <a:t>, up to 40% maximum of above grade wall with daylighting controls</a:t>
            </a:r>
          </a:p>
        </p:txBody>
      </p:sp>
      <p:pic>
        <p:nvPicPr>
          <p:cNvPr id="8" name="Picture 7" descr="small commercial.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884" y="1675099"/>
            <a:ext cx="3859481" cy="2637542"/>
          </a:xfrm>
          <a:prstGeom prst="rect">
            <a:avLst/>
          </a:prstGeom>
          <a:ln w="31750">
            <a:solidFill>
              <a:srgbClr val="070809"/>
            </a:solidFill>
          </a:ln>
        </p:spPr>
      </p:pic>
    </p:spTree>
    <p:extLst>
      <p:ext uri="{BB962C8B-B14F-4D97-AF65-F5344CB8AC3E}">
        <p14:creationId xmlns:p14="http://schemas.microsoft.com/office/powerpoint/2010/main" val="2343570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79540" y="0"/>
            <a:ext cx="8082960" cy="938151"/>
          </a:xfrm>
        </p:spPr>
        <p:txBody>
          <a:bodyPr/>
          <a:lstStyle/>
          <a:p>
            <a:pPr>
              <a:lnSpc>
                <a:spcPct val="80000"/>
              </a:lnSpc>
            </a:pPr>
            <a:r>
              <a:rPr lang="en-US" sz="2400" b="1" dirty="0" smtClean="0">
                <a:ea typeface="ＭＳ Ｐゴシック" pitchFamily="-108" charset="-128"/>
              </a:rPr>
              <a:t>Vertical Fenestration Requirement</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a:t>
            </a:r>
            <a:r>
              <a:rPr lang="en-US" sz="2000" b="1" i="1" dirty="0" smtClean="0">
                <a:solidFill>
                  <a:schemeClr val="tx1">
                    <a:lumMod val="75000"/>
                  </a:schemeClr>
                </a:solidFill>
                <a:ea typeface="ＭＳ Ｐゴシック" pitchFamily="-108" charset="-128"/>
              </a:rPr>
              <a:t>C402.4.1</a:t>
            </a:r>
          </a:p>
        </p:txBody>
      </p:sp>
      <p:sp>
        <p:nvSpPr>
          <p:cNvPr id="266243" name="Rectangle 3"/>
          <p:cNvSpPr>
            <a:spLocks noGrp="1" noChangeArrowheads="1"/>
          </p:cNvSpPr>
          <p:nvPr>
            <p:ph type="body" sz="half" idx="2"/>
          </p:nvPr>
        </p:nvSpPr>
        <p:spPr>
          <a:xfrm>
            <a:off x="379540" y="1268413"/>
            <a:ext cx="8510460" cy="2662319"/>
          </a:xfrm>
        </p:spPr>
        <p:txBody>
          <a:bodyPr/>
          <a:lstStyle/>
          <a:p>
            <a:pPr marL="0" indent="0">
              <a:buNone/>
            </a:pPr>
            <a:r>
              <a:rPr lang="en-US" sz="2000" dirty="0" smtClean="0">
                <a:ea typeface="ＭＳ Ｐゴシック" pitchFamily="-108" charset="-128"/>
              </a:rPr>
              <a:t>Based on above-grade wall area </a:t>
            </a:r>
            <a:r>
              <a:rPr lang="en-US" sz="2000" i="1" dirty="0" smtClean="0">
                <a:ea typeface="ＭＳ Ｐゴシック" pitchFamily="-108" charset="-128"/>
              </a:rPr>
              <a:t>(gross)</a:t>
            </a:r>
          </a:p>
          <a:p>
            <a:pPr lvl="1">
              <a:buFont typeface="Wingdings" pitchFamily="2" charset="2"/>
              <a:buChar char="ü"/>
            </a:pPr>
            <a:r>
              <a:rPr lang="en-US" sz="1800" dirty="0" smtClean="0"/>
              <a:t>Includes walls between conditioned space and unconditioned space or the great outdoors</a:t>
            </a:r>
          </a:p>
          <a:p>
            <a:pPr lvl="2"/>
            <a:r>
              <a:rPr lang="en-US" sz="1600" dirty="0" smtClean="0"/>
              <a:t>Includes walls that are &gt; 15% above grade </a:t>
            </a:r>
          </a:p>
          <a:p>
            <a:pPr marL="0" indent="0">
              <a:buNone/>
            </a:pPr>
            <a:endParaRPr lang="en-US" sz="2000" dirty="0" smtClean="0">
              <a:ea typeface="ＭＳ Ｐゴシック" pitchFamily="-108" charset="-128"/>
            </a:endParaRPr>
          </a:p>
          <a:p>
            <a:pPr marL="0" indent="0">
              <a:buNone/>
            </a:pPr>
            <a:r>
              <a:rPr lang="en-US" sz="2000" dirty="0" smtClean="0">
                <a:ea typeface="ＭＳ Ｐゴシック" pitchFamily="-108" charset="-128"/>
              </a:rPr>
              <a:t>Total fenestration area </a:t>
            </a:r>
            <a:r>
              <a:rPr lang="en-US" sz="2000" i="1" dirty="0" smtClean="0">
                <a:ea typeface="ＭＳ Ｐゴシック" pitchFamily="-108" charset="-128"/>
              </a:rPr>
              <a:t>(includes frame and glazing</a:t>
            </a:r>
            <a:r>
              <a:rPr lang="en-US" sz="2000" dirty="0" smtClean="0">
                <a:ea typeface="ＭＳ Ｐゴシック" pitchFamily="-108" charset="-128"/>
              </a:rPr>
              <a:t>)</a:t>
            </a:r>
          </a:p>
          <a:p>
            <a:pPr lvl="1">
              <a:buFont typeface="Wingdings" pitchFamily="2" charset="2"/>
              <a:buChar char="ü"/>
            </a:pPr>
            <a:r>
              <a:rPr lang="en-US" sz="1800" dirty="0" smtClean="0"/>
              <a:t>Does not include opaque door area</a:t>
            </a:r>
          </a:p>
        </p:txBody>
      </p:sp>
      <p:pic>
        <p:nvPicPr>
          <p:cNvPr id="717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88921" y="3705102"/>
            <a:ext cx="6422413" cy="282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6951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idx="1"/>
          </p:nvPr>
        </p:nvSpPr>
        <p:spPr>
          <a:xfrm>
            <a:off x="457200" y="1282535"/>
            <a:ext cx="8229600" cy="5184940"/>
          </a:xfrm>
        </p:spPr>
        <p:txBody>
          <a:bodyPr/>
          <a:lstStyle/>
          <a:p>
            <a:pPr>
              <a:buFont typeface="Wingdings" pitchFamily="2" charset="2"/>
              <a:buChar char="ü"/>
            </a:pPr>
            <a:r>
              <a:rPr lang="en-US" dirty="0" smtClean="0">
                <a:ea typeface="ＭＳ Ｐゴシック" pitchFamily="-108" charset="-128"/>
              </a:rPr>
              <a:t>Limited to ≤ 3% of Roof Area</a:t>
            </a:r>
          </a:p>
          <a:p>
            <a:pPr>
              <a:buFont typeface="Wingdings" pitchFamily="2" charset="2"/>
              <a:buChar char="ü"/>
            </a:pPr>
            <a:r>
              <a:rPr lang="en-US" dirty="0" smtClean="0">
                <a:ea typeface="ＭＳ Ｐゴシック" pitchFamily="-108" charset="-128"/>
              </a:rPr>
              <a:t>Up to </a:t>
            </a:r>
            <a:r>
              <a:rPr lang="en-US" dirty="0" smtClean="0">
                <a:solidFill>
                  <a:srgbClr val="FF0000"/>
                </a:solidFill>
                <a:ea typeface="ＭＳ Ｐゴシック" pitchFamily="-108" charset="-128"/>
              </a:rPr>
              <a:t>6</a:t>
            </a:r>
            <a:r>
              <a:rPr lang="en-US" dirty="0" smtClean="0">
                <a:ea typeface="ＭＳ Ｐゴシック" pitchFamily="-108" charset="-128"/>
              </a:rPr>
              <a:t>% allowed if automatic daylighting controls installed in </a:t>
            </a:r>
            <a:r>
              <a:rPr lang="en-US" dirty="0" err="1" smtClean="0">
                <a:solidFill>
                  <a:srgbClr val="FF0000"/>
                </a:solidFill>
                <a:ea typeface="ＭＳ Ｐゴシック" pitchFamily="-108" charset="-128"/>
              </a:rPr>
              <a:t>toplit</a:t>
            </a:r>
            <a:r>
              <a:rPr lang="en-US" dirty="0" smtClean="0">
                <a:solidFill>
                  <a:srgbClr val="FF0000"/>
                </a:solidFill>
                <a:ea typeface="ＭＳ Ｐゴシック" pitchFamily="-108" charset="-128"/>
              </a:rPr>
              <a:t> zones</a:t>
            </a:r>
          </a:p>
        </p:txBody>
      </p:sp>
      <p:sp>
        <p:nvSpPr>
          <p:cNvPr id="288770" name="Rectangle 2"/>
          <p:cNvSpPr>
            <a:spLocks noGrp="1" noChangeArrowheads="1"/>
          </p:cNvSpPr>
          <p:nvPr>
            <p:ph type="title"/>
          </p:nvPr>
        </p:nvSpPr>
        <p:spPr>
          <a:xfrm>
            <a:off x="477796" y="0"/>
            <a:ext cx="5684837" cy="921004"/>
          </a:xfrm>
        </p:spPr>
        <p:txBody>
          <a:bodyPr>
            <a:normAutofit/>
          </a:bodyPr>
          <a:lstStyle/>
          <a:p>
            <a:r>
              <a:rPr lang="en-US" sz="2400" b="1" dirty="0" smtClean="0">
                <a:ea typeface="ＭＳ Ｐゴシック" pitchFamily="-108" charset="-128"/>
              </a:rPr>
              <a:t>Skylight Minimum Fenestration Area</a:t>
            </a:r>
            <a:br>
              <a:rPr lang="en-US" sz="2400" b="1" dirty="0" smtClean="0">
                <a:ea typeface="ＭＳ Ｐゴシック" pitchFamily="-108" charset="-128"/>
              </a:rPr>
            </a:br>
            <a:r>
              <a:rPr lang="en-US" sz="2000" b="1" i="1" dirty="0" smtClean="0">
                <a:ea typeface="ＭＳ Ｐゴシック" pitchFamily="-108" charset="-128"/>
              </a:rPr>
              <a:t>Section C402.4.1 Prescriptive</a:t>
            </a:r>
          </a:p>
        </p:txBody>
      </p:sp>
      <p:pic>
        <p:nvPicPr>
          <p:cNvPr id="288772" name="Picture 4" descr="Skylight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0062" y="3247241"/>
            <a:ext cx="4349338" cy="28995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Up to 40% vertical fenestration area allowed in </a:t>
            </a:r>
            <a:r>
              <a:rPr lang="en-US" dirty="0" smtClean="0">
                <a:solidFill>
                  <a:srgbClr val="99CC00"/>
                </a:solidFill>
              </a:rPr>
              <a:t>Climate Zones 1-6</a:t>
            </a:r>
            <a:r>
              <a:rPr lang="en-US" dirty="0" smtClean="0"/>
              <a:t>, provided</a:t>
            </a:r>
          </a:p>
          <a:p>
            <a:pPr lvl="1"/>
            <a:r>
              <a:rPr lang="en-US" dirty="0" smtClean="0"/>
              <a:t>No less than 50% of the conditioned floor area is within a daylight zone in buildings &lt; 2 stories above grade</a:t>
            </a:r>
          </a:p>
          <a:p>
            <a:pPr lvl="1"/>
            <a:r>
              <a:rPr lang="en-US" dirty="0" smtClean="0"/>
              <a:t>No less than 25% of the net floor area is within a daylight zone in building </a:t>
            </a:r>
            <a:r>
              <a:rPr lang="en-US" u="sng" dirty="0" smtClean="0"/>
              <a:t>&gt;</a:t>
            </a:r>
            <a:r>
              <a:rPr lang="en-US" dirty="0" smtClean="0"/>
              <a:t> 3 stories above grade</a:t>
            </a:r>
          </a:p>
          <a:p>
            <a:pPr lvl="1"/>
            <a:r>
              <a:rPr lang="en-US" dirty="0" smtClean="0"/>
              <a:t>Daylight responsive controls complying with C405.2.3.1 are installed in daylight zones </a:t>
            </a:r>
          </a:p>
          <a:p>
            <a:pPr lvl="1"/>
            <a:r>
              <a:rPr lang="en-US" dirty="0" smtClean="0"/>
              <a:t>VT of vertical fenestration is ≥ 1.1 times SHGC</a:t>
            </a:r>
          </a:p>
          <a:p>
            <a:pPr>
              <a:buNone/>
            </a:pPr>
            <a:r>
              <a:rPr lang="en-US" b="1" u="sng" dirty="0" smtClean="0"/>
              <a:t>Exception</a:t>
            </a:r>
            <a:r>
              <a:rPr lang="en-US" dirty="0" smtClean="0"/>
              <a:t>:</a:t>
            </a:r>
          </a:p>
          <a:p>
            <a:pPr marL="0" indent="0">
              <a:buNone/>
            </a:pPr>
            <a:r>
              <a:rPr lang="en-US" dirty="0" smtClean="0"/>
              <a:t>Fenestration that is outside the scope of NFRC 200 isn’t required to comply with VT</a:t>
            </a:r>
            <a:endParaRPr lang="en-US" dirty="0"/>
          </a:p>
        </p:txBody>
      </p:sp>
      <p:sp>
        <p:nvSpPr>
          <p:cNvPr id="3" name="Title 2"/>
          <p:cNvSpPr>
            <a:spLocks noGrp="1"/>
          </p:cNvSpPr>
          <p:nvPr>
            <p:ph type="title"/>
          </p:nvPr>
        </p:nvSpPr>
        <p:spPr/>
        <p:txBody>
          <a:bodyPr>
            <a:normAutofit fontScale="90000"/>
          </a:bodyPr>
          <a:lstStyle/>
          <a:p>
            <a:r>
              <a:rPr lang="en-US" sz="2700" b="1" dirty="0" smtClean="0">
                <a:ea typeface="ＭＳ Ｐゴシック" pitchFamily="-108" charset="-128"/>
              </a:rPr>
              <a:t>Increased Vertical Fenestration with Daylight Responsive Controls</a:t>
            </a:r>
            <a:r>
              <a:rPr lang="en-US" dirty="0" smtClean="0">
                <a:solidFill>
                  <a:schemeClr val="tx1">
                    <a:lumMod val="75000"/>
                  </a:schemeClr>
                </a:solidFill>
              </a:rPr>
              <a:t/>
            </a:r>
            <a:br>
              <a:rPr lang="en-US" dirty="0" smtClean="0">
                <a:solidFill>
                  <a:schemeClr val="tx1">
                    <a:lumMod val="75000"/>
                  </a:schemeClr>
                </a:solidFill>
              </a:rPr>
            </a:br>
            <a:r>
              <a:rPr lang="en-US" sz="2200" b="1" i="1" dirty="0" smtClean="0">
                <a:solidFill>
                  <a:schemeClr val="tx1">
                    <a:lumMod val="75000"/>
                  </a:schemeClr>
                </a:solidFill>
              </a:rPr>
              <a:t>Section </a:t>
            </a:r>
            <a:r>
              <a:rPr lang="en-US" sz="2200" b="1" i="1" dirty="0" smtClean="0">
                <a:solidFill>
                  <a:schemeClr val="tx1">
                    <a:lumMod val="75000"/>
                  </a:schemeClr>
                </a:solidFill>
                <a:ea typeface="ＭＳ Ｐゴシック" pitchFamily="-108" charset="-128"/>
              </a:rPr>
              <a:t>C402.4.1.1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198438" y="153988"/>
            <a:ext cx="6035675" cy="655637"/>
          </a:xfrm>
        </p:spPr>
        <p:txBody>
          <a:bodyPr>
            <a:normAutofit fontScale="90000"/>
          </a:bodyPr>
          <a:lstStyle/>
          <a:p>
            <a:r>
              <a:rPr lang="en-US" altLang="en-US" sz="2700" b="1" dirty="0" smtClean="0"/>
              <a:t>Scope</a:t>
            </a:r>
            <a:r>
              <a:rPr lang="en-US" altLang="en-US" sz="2400" dirty="0" smtClean="0"/>
              <a:t/>
            </a:r>
            <a:br>
              <a:rPr lang="en-US" altLang="en-US" sz="2400" dirty="0" smtClean="0"/>
            </a:br>
            <a:r>
              <a:rPr lang="en-US" altLang="en-US" sz="2200" b="1" i="1" dirty="0" smtClean="0"/>
              <a:t>Section C102.1 – </a:t>
            </a:r>
            <a:r>
              <a:rPr lang="en-US" altLang="en-US" sz="2200" dirty="0" smtClean="0"/>
              <a:t>Alternative Materials, Design, and Methods of Construction and Equipment</a:t>
            </a:r>
          </a:p>
        </p:txBody>
      </p:sp>
      <p:sp>
        <p:nvSpPr>
          <p:cNvPr id="119811" name="Text Placeholder 2"/>
          <p:cNvSpPr>
            <a:spLocks noGrp="1"/>
          </p:cNvSpPr>
          <p:nvPr>
            <p:ph type="body" sz="half" idx="1"/>
          </p:nvPr>
        </p:nvSpPr>
        <p:spPr>
          <a:xfrm>
            <a:off x="457200" y="1600200"/>
            <a:ext cx="8175625" cy="4525963"/>
          </a:xfrm>
        </p:spPr>
        <p:txBody>
          <a:bodyPr/>
          <a:lstStyle/>
          <a:p>
            <a:r>
              <a:rPr lang="en-US" altLang="en-US" dirty="0" smtClean="0"/>
              <a:t>The code is not intended to prevent installation of any material or prohibit design of construction that is not specifically prescribed in this code if alternative is approved</a:t>
            </a:r>
          </a:p>
          <a:p>
            <a:r>
              <a:rPr lang="en-US" altLang="en-US" dirty="0" smtClean="0">
                <a:solidFill>
                  <a:srgbClr val="FF0000"/>
                </a:solidFill>
              </a:rPr>
              <a:t>Approved where</a:t>
            </a:r>
          </a:p>
          <a:p>
            <a:pPr lvl="1"/>
            <a:r>
              <a:rPr lang="en-US" altLang="en-US" dirty="0" smtClean="0">
                <a:solidFill>
                  <a:srgbClr val="FF0000"/>
                </a:solidFill>
              </a:rPr>
              <a:t>Code official finds proposed design is satisfactory and complies with the intent of the provisions and material, method, or work is for the purpose intended, not less than equivalent prescribed in the code in quality, strength, effectiveness, fire resistance, durability and safety</a:t>
            </a:r>
          </a:p>
          <a:p>
            <a:r>
              <a:rPr lang="en-US" altLang="en-US" dirty="0" smtClean="0">
                <a:solidFill>
                  <a:srgbClr val="FF0000"/>
                </a:solidFill>
              </a:rPr>
              <a:t>Where not approved</a:t>
            </a:r>
          </a:p>
          <a:p>
            <a:pPr lvl="1"/>
            <a:r>
              <a:rPr lang="en-US" altLang="en-US" dirty="0" smtClean="0">
                <a:solidFill>
                  <a:srgbClr val="FF0000"/>
                </a:solidFill>
              </a:rPr>
              <a:t>Code official to respond in writing stating the reasons why</a:t>
            </a:r>
          </a:p>
          <a:p>
            <a:pPr lvl="1"/>
            <a:endParaRPr lang="en-US" altLang="en-US" dirty="0" smtClean="0"/>
          </a:p>
        </p:txBody>
      </p:sp>
    </p:spTree>
    <p:extLst>
      <p:ext uri="{BB962C8B-B14F-4D97-AF65-F5344CB8AC3E}">
        <p14:creationId xmlns:p14="http://schemas.microsoft.com/office/powerpoint/2010/main" val="3871497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Up to </a:t>
            </a:r>
            <a:r>
              <a:rPr lang="en-US" dirty="0" smtClean="0">
                <a:solidFill>
                  <a:srgbClr val="FF0000"/>
                </a:solidFill>
              </a:rPr>
              <a:t>6</a:t>
            </a:r>
            <a:r>
              <a:rPr lang="en-US" dirty="0" smtClean="0"/>
              <a:t>% of the roof area provided daylight responsive controls are installed in </a:t>
            </a:r>
            <a:r>
              <a:rPr lang="en-US" dirty="0" err="1" smtClean="0">
                <a:solidFill>
                  <a:srgbClr val="FF0000"/>
                </a:solidFill>
              </a:rPr>
              <a:t>toplit</a:t>
            </a:r>
            <a:r>
              <a:rPr lang="en-US" dirty="0" smtClean="0">
                <a:solidFill>
                  <a:srgbClr val="FF0000"/>
                </a:solidFill>
              </a:rPr>
              <a:t> zones</a:t>
            </a:r>
            <a:endParaRPr lang="en-US" dirty="0">
              <a:solidFill>
                <a:srgbClr val="FF0000"/>
              </a:solidFill>
            </a:endParaRPr>
          </a:p>
        </p:txBody>
      </p:sp>
      <p:sp>
        <p:nvSpPr>
          <p:cNvPr id="3" name="Title 2"/>
          <p:cNvSpPr>
            <a:spLocks noGrp="1"/>
          </p:cNvSpPr>
          <p:nvPr>
            <p:ph type="title"/>
          </p:nvPr>
        </p:nvSpPr>
        <p:spPr/>
        <p:txBody>
          <a:bodyPr>
            <a:normAutofit fontScale="90000"/>
          </a:bodyPr>
          <a:lstStyle/>
          <a:p>
            <a:r>
              <a:rPr lang="en-US" sz="2700" b="1" dirty="0" smtClean="0">
                <a:ea typeface="ＭＳ Ｐゴシック" pitchFamily="-108" charset="-128"/>
              </a:rPr>
              <a:t>Increased Skylight Area with Daylighting Controls</a:t>
            </a:r>
            <a:r>
              <a:rPr lang="en-US" dirty="0" smtClean="0">
                <a:solidFill>
                  <a:schemeClr val="tx1">
                    <a:lumMod val="75000"/>
                  </a:schemeClr>
                </a:solidFill>
              </a:rPr>
              <a:t/>
            </a:r>
            <a:br>
              <a:rPr lang="en-US" dirty="0" smtClean="0">
                <a:solidFill>
                  <a:schemeClr val="tx1">
                    <a:lumMod val="75000"/>
                  </a:schemeClr>
                </a:solidFill>
              </a:rPr>
            </a:br>
            <a:r>
              <a:rPr lang="en-US" sz="2200" b="1" i="1" dirty="0" smtClean="0">
                <a:solidFill>
                  <a:schemeClr val="tx1">
                    <a:lumMod val="75000"/>
                  </a:schemeClr>
                </a:solidFill>
              </a:rPr>
              <a:t>Section </a:t>
            </a:r>
            <a:r>
              <a:rPr lang="en-US" sz="2200" b="1" i="1" dirty="0" smtClean="0">
                <a:solidFill>
                  <a:schemeClr val="tx1">
                    <a:lumMod val="75000"/>
                  </a:schemeClr>
                </a:solidFill>
                <a:ea typeface="ＭＳ Ｐゴシック" pitchFamily="-108" charset="-128"/>
              </a:rPr>
              <a:t>C402.4.1.2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65100" y="0"/>
            <a:ext cx="8733727" cy="914400"/>
          </a:xfrm>
        </p:spPr>
        <p:txBody>
          <a:bodyPr>
            <a:normAutofit/>
          </a:bodyPr>
          <a:lstStyle/>
          <a:p>
            <a:pPr>
              <a:lnSpc>
                <a:spcPct val="80000"/>
              </a:lnSpc>
            </a:pPr>
            <a:r>
              <a:rPr lang="en-US" sz="2400" b="1" dirty="0" smtClean="0">
                <a:ea typeface="ＭＳ Ｐゴシック" pitchFamily="-108" charset="-128"/>
              </a:rPr>
              <a:t>Minimum Skylight Fenestration Area</a:t>
            </a:r>
            <a:r>
              <a:rPr lang="en-US" sz="2000" dirty="0" smtClean="0">
                <a:solidFill>
                  <a:srgbClr val="00853F"/>
                </a:solidFill>
              </a:rPr>
              <a:t/>
            </a:r>
            <a:br>
              <a:rPr lang="en-US" sz="2000" dirty="0" smtClean="0">
                <a:solidFill>
                  <a:srgbClr val="00853F"/>
                </a:solidFill>
              </a:rPr>
            </a:br>
            <a:r>
              <a:rPr lang="en-US" sz="2000" b="1" i="1" dirty="0" smtClean="0">
                <a:solidFill>
                  <a:schemeClr val="tx1"/>
                </a:solidFill>
              </a:rPr>
              <a:t>Section </a:t>
            </a:r>
            <a:r>
              <a:rPr lang="en-US" sz="2000" b="1" i="1" dirty="0" smtClean="0">
                <a:solidFill>
                  <a:schemeClr val="tx1"/>
                </a:solidFill>
                <a:ea typeface="ＭＳ Ｐゴシック" pitchFamily="-108" charset="-128"/>
              </a:rPr>
              <a:t>C402.4.2</a:t>
            </a:r>
            <a:endParaRPr lang="en-US" sz="2000" b="1" i="1" dirty="0">
              <a:solidFill>
                <a:schemeClr val="tx1"/>
              </a:solidFill>
              <a:ea typeface="ＭＳ Ｐゴシック" pitchFamily="-108" charset="-128"/>
            </a:endParaRPr>
          </a:p>
        </p:txBody>
      </p:sp>
      <p:sp>
        <p:nvSpPr>
          <p:cNvPr id="4" name="Text Placeholder 3"/>
          <p:cNvSpPr>
            <a:spLocks noGrp="1"/>
          </p:cNvSpPr>
          <p:nvPr>
            <p:ph type="body" sz="half" idx="1"/>
          </p:nvPr>
        </p:nvSpPr>
        <p:spPr>
          <a:xfrm>
            <a:off x="457199" y="1261530"/>
            <a:ext cx="7907867" cy="4778022"/>
          </a:xfrm>
        </p:spPr>
        <p:txBody>
          <a:bodyPr>
            <a:normAutofit fontScale="92500" lnSpcReduction="20000"/>
          </a:bodyPr>
          <a:lstStyle/>
          <a:p>
            <a:r>
              <a:rPr lang="en-US" dirty="0" smtClean="0"/>
              <a:t>In certain types of enclosed spaces &gt; 2,500 ft</a:t>
            </a:r>
            <a:r>
              <a:rPr lang="en-US" baseline="30000" dirty="0" smtClean="0"/>
              <a:t>2</a:t>
            </a:r>
            <a:r>
              <a:rPr lang="en-US" dirty="0" smtClean="0"/>
              <a:t> in floor area directly under a roof with &gt; 75% of ceiling area with ceiling height &gt; 15 ft.</a:t>
            </a:r>
          </a:p>
          <a:p>
            <a:pPr lvl="1"/>
            <a:r>
              <a:rPr lang="en-US" dirty="0" smtClean="0"/>
              <a:t>total </a:t>
            </a:r>
            <a:r>
              <a:rPr lang="en-US" dirty="0" err="1" smtClean="0">
                <a:solidFill>
                  <a:srgbClr val="FF0000"/>
                </a:solidFill>
              </a:rPr>
              <a:t>toplit</a:t>
            </a:r>
            <a:r>
              <a:rPr lang="en-US" dirty="0" smtClean="0"/>
              <a:t> daylight zone to not be &lt; ½ the floor area and provide one of the following</a:t>
            </a:r>
          </a:p>
          <a:p>
            <a:pPr lvl="2"/>
            <a:r>
              <a:rPr lang="en-US" dirty="0" smtClean="0"/>
              <a:t>Minimum of 3% of skylight area to </a:t>
            </a:r>
            <a:r>
              <a:rPr lang="en-US" dirty="0" err="1" smtClean="0">
                <a:solidFill>
                  <a:srgbClr val="FF0000"/>
                </a:solidFill>
              </a:rPr>
              <a:t>toplit</a:t>
            </a:r>
            <a:r>
              <a:rPr lang="en-US" dirty="0" smtClean="0">
                <a:solidFill>
                  <a:srgbClr val="FF0000"/>
                </a:solidFill>
              </a:rPr>
              <a:t> </a:t>
            </a:r>
            <a:r>
              <a:rPr lang="en-US" dirty="0" smtClean="0"/>
              <a:t>daylight zone where all skylights have a VT </a:t>
            </a:r>
            <a:r>
              <a:rPr lang="en-US" dirty="0" smtClean="0">
                <a:solidFill>
                  <a:srgbClr val="FF0000"/>
                </a:solidFill>
              </a:rPr>
              <a:t>not less than </a:t>
            </a:r>
            <a:r>
              <a:rPr lang="en-US" dirty="0" smtClean="0"/>
              <a:t>0.40 </a:t>
            </a:r>
            <a:r>
              <a:rPr lang="en-US" b="1" dirty="0" smtClean="0"/>
              <a:t>OR</a:t>
            </a:r>
          </a:p>
          <a:p>
            <a:pPr lvl="2"/>
            <a:r>
              <a:rPr lang="en-US" dirty="0" smtClean="0"/>
              <a:t>Provide a minimum skylight effective aperture of </a:t>
            </a:r>
            <a:r>
              <a:rPr lang="en-US" dirty="0" smtClean="0">
                <a:solidFill>
                  <a:srgbClr val="FF0000"/>
                </a:solidFill>
              </a:rPr>
              <a:t>not less than </a:t>
            </a:r>
            <a:r>
              <a:rPr lang="en-US" dirty="0" smtClean="0"/>
              <a:t>1%</a:t>
            </a:r>
          </a:p>
          <a:p>
            <a:pPr>
              <a:buNone/>
            </a:pPr>
            <a:r>
              <a:rPr lang="en-US" b="1" u="sng" dirty="0" smtClean="0"/>
              <a:t>Exceptions:</a:t>
            </a:r>
          </a:p>
          <a:p>
            <a:r>
              <a:rPr lang="en-US" dirty="0" smtClean="0">
                <a:solidFill>
                  <a:srgbClr val="99CC00"/>
                </a:solidFill>
              </a:rPr>
              <a:t>Climate Zones 6-8</a:t>
            </a:r>
          </a:p>
          <a:p>
            <a:r>
              <a:rPr lang="en-US" dirty="0" smtClean="0"/>
              <a:t>Spaces with LPDs &lt; 0.5 W/ft</a:t>
            </a:r>
            <a:r>
              <a:rPr lang="en-US" baseline="30000" dirty="0" smtClean="0"/>
              <a:t>2</a:t>
            </a:r>
          </a:p>
          <a:p>
            <a:r>
              <a:rPr lang="en-US" dirty="0" smtClean="0"/>
              <a:t>Documented shaded spaces</a:t>
            </a:r>
          </a:p>
          <a:p>
            <a:r>
              <a:rPr lang="en-US" dirty="0" smtClean="0"/>
              <a:t>Daylight area under rooftop monitors is &gt; 50% of floor area</a:t>
            </a:r>
          </a:p>
          <a:p>
            <a:r>
              <a:rPr lang="en-US" dirty="0" smtClean="0"/>
              <a:t>Spaces where total area minus area of daylight zones adjacent to vertical fenestration is &lt; 2,500 ft</a:t>
            </a:r>
            <a:r>
              <a:rPr lang="en-US" baseline="30000" dirty="0" smtClean="0"/>
              <a:t>2 </a:t>
            </a:r>
            <a:r>
              <a:rPr lang="en-US" dirty="0" smtClean="0"/>
              <a:t>and lighting is controlled per C405.2.5 (Exterior Lighting Controls)</a:t>
            </a:r>
          </a:p>
          <a:p>
            <a:pPr>
              <a:buNone/>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65100" y="0"/>
            <a:ext cx="8733727" cy="914400"/>
          </a:xfrm>
        </p:spPr>
        <p:txBody>
          <a:bodyPr>
            <a:normAutofit/>
          </a:bodyPr>
          <a:lstStyle/>
          <a:p>
            <a:pPr>
              <a:lnSpc>
                <a:spcPct val="80000"/>
              </a:lnSpc>
            </a:pPr>
            <a:r>
              <a:rPr lang="en-US" sz="2400" b="1" dirty="0" smtClean="0">
                <a:ea typeface="ＭＳ Ｐゴシック" pitchFamily="-108" charset="-128"/>
              </a:rPr>
              <a:t>Lighting Controls in </a:t>
            </a:r>
            <a:r>
              <a:rPr lang="en-US" sz="2400" b="1" dirty="0" err="1" smtClean="0">
                <a:solidFill>
                  <a:srgbClr val="FF0000"/>
                </a:solidFill>
                <a:ea typeface="ＭＳ Ｐゴシック" pitchFamily="-108" charset="-128"/>
              </a:rPr>
              <a:t>Toplit</a:t>
            </a:r>
            <a:r>
              <a:rPr lang="en-US" sz="2400" b="1" dirty="0" smtClean="0">
                <a:ea typeface="ＭＳ Ｐゴシック" pitchFamily="-108" charset="-128"/>
              </a:rPr>
              <a:t> Daylight Zones </a:t>
            </a:r>
            <a:r>
              <a:rPr lang="en-US" sz="2000" dirty="0" smtClean="0">
                <a:solidFill>
                  <a:srgbClr val="00853F"/>
                </a:solidFill>
              </a:rPr>
              <a:t/>
            </a:r>
            <a:br>
              <a:rPr lang="en-US" sz="2000" dirty="0" smtClean="0">
                <a:solidFill>
                  <a:srgbClr val="00853F"/>
                </a:solidFill>
              </a:rPr>
            </a:br>
            <a:r>
              <a:rPr lang="en-US" sz="2200" b="1" i="1" dirty="0" smtClean="0">
                <a:solidFill>
                  <a:srgbClr val="002060"/>
                </a:solidFill>
              </a:rPr>
              <a:t>Section </a:t>
            </a:r>
            <a:r>
              <a:rPr lang="en-US" sz="2200" b="1" i="1" dirty="0" smtClean="0">
                <a:solidFill>
                  <a:schemeClr val="tx1">
                    <a:lumMod val="75000"/>
                  </a:schemeClr>
                </a:solidFill>
                <a:ea typeface="ＭＳ Ｐゴシック" pitchFamily="-108" charset="-128"/>
              </a:rPr>
              <a:t>C402.4.2.1</a:t>
            </a:r>
            <a:endParaRPr lang="en-US" sz="2200" b="1" i="1" dirty="0">
              <a:solidFill>
                <a:schemeClr val="tx1">
                  <a:lumMod val="75000"/>
                </a:schemeClr>
              </a:solidFill>
              <a:ea typeface="ＭＳ Ｐゴシック" pitchFamily="-108" charset="-128"/>
            </a:endParaRPr>
          </a:p>
        </p:txBody>
      </p:sp>
      <p:sp>
        <p:nvSpPr>
          <p:cNvPr id="4" name="Text Placeholder 3"/>
          <p:cNvSpPr>
            <a:spLocks noGrp="1"/>
          </p:cNvSpPr>
          <p:nvPr>
            <p:ph type="body" sz="half" idx="1"/>
          </p:nvPr>
        </p:nvSpPr>
        <p:spPr>
          <a:xfrm>
            <a:off x="457199" y="1261530"/>
            <a:ext cx="7907867" cy="4778022"/>
          </a:xfrm>
        </p:spPr>
        <p:txBody>
          <a:bodyPr>
            <a:normAutofit/>
          </a:bodyPr>
          <a:lstStyle/>
          <a:p>
            <a:pPr marL="0" indent="0">
              <a:buNone/>
            </a:pPr>
            <a:r>
              <a:rPr lang="en-US" dirty="0" smtClean="0"/>
              <a:t>Daylight responsive controls complying with C405.2.3.1 should be provided to control all lights with </a:t>
            </a:r>
            <a:r>
              <a:rPr lang="en-US" dirty="0" err="1" smtClean="0">
                <a:solidFill>
                  <a:srgbClr val="FF0000"/>
                </a:solidFill>
              </a:rPr>
              <a:t>toplit</a:t>
            </a:r>
            <a:r>
              <a:rPr lang="en-US" dirty="0" smtClean="0"/>
              <a:t> zones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Skylights in certain space types to have a glazing material or diffuser with a measured haze factor &gt; 90% per ASTM D 1003</a:t>
            </a:r>
          </a:p>
          <a:p>
            <a:pPr lvl="1"/>
            <a:r>
              <a:rPr lang="en-US" dirty="0" smtClean="0"/>
              <a:t>Office, storage, automotive service, manufacturing, nonrefrigerated warehouse, retail store, and distribution/sorting area</a:t>
            </a:r>
          </a:p>
          <a:p>
            <a:r>
              <a:rPr lang="en-US" b="1" u="sng" dirty="0" smtClean="0"/>
              <a:t>Exception:</a:t>
            </a:r>
          </a:p>
          <a:p>
            <a:pPr lvl="1"/>
            <a:r>
              <a:rPr lang="en-US" dirty="0" smtClean="0"/>
              <a:t>Skylights designed and installed to exclude direct sunlight entering the occupied space by use of fixed or automated baffles, or the geometry of skylight and light well</a:t>
            </a:r>
            <a:endParaRPr lang="en-US" dirty="0"/>
          </a:p>
        </p:txBody>
      </p:sp>
      <p:sp>
        <p:nvSpPr>
          <p:cNvPr id="3" name="Title 2"/>
          <p:cNvSpPr>
            <a:spLocks noGrp="1"/>
          </p:cNvSpPr>
          <p:nvPr>
            <p:ph type="title"/>
          </p:nvPr>
        </p:nvSpPr>
        <p:spPr/>
        <p:txBody>
          <a:bodyPr/>
          <a:lstStyle/>
          <a:p>
            <a:r>
              <a:rPr lang="en-US" sz="2400" b="1" dirty="0" smtClean="0">
                <a:ea typeface="ＭＳ Ｐゴシック" pitchFamily="-108" charset="-128"/>
              </a:rPr>
              <a:t>Haze Factor</a:t>
            </a:r>
            <a:r>
              <a:rPr lang="en-US" dirty="0" smtClean="0"/>
              <a:t/>
            </a:r>
            <a:br>
              <a:rPr lang="en-US" dirty="0" smtClean="0"/>
            </a:br>
            <a:r>
              <a:rPr lang="en-US" sz="2000" b="1" i="1" dirty="0" smtClean="0"/>
              <a:t>Section </a:t>
            </a:r>
            <a:r>
              <a:rPr lang="en-US" sz="2000" b="1" i="1" dirty="0" smtClean="0">
                <a:solidFill>
                  <a:schemeClr val="tx1">
                    <a:lumMod val="75000"/>
                  </a:schemeClr>
                </a:solidFill>
                <a:ea typeface="ＭＳ Ｐゴシック" pitchFamily="-108" charset="-128"/>
              </a:rPr>
              <a:t>C402.4.2.2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570288" y="-1"/>
            <a:ext cx="6393612" cy="926275"/>
          </a:xfrm>
        </p:spPr>
        <p:txBody>
          <a:bodyPr>
            <a:normAutofit/>
          </a:bodyPr>
          <a:lstStyle/>
          <a:p>
            <a:r>
              <a:rPr lang="en-US" sz="2400" b="1" dirty="0" smtClean="0">
                <a:ea typeface="ＭＳ Ｐゴシック" pitchFamily="-108" charset="-128"/>
              </a:rPr>
              <a:t>Fenestration U-Factor</a:t>
            </a:r>
            <a:r>
              <a:rPr lang="en-US" sz="2400" b="1" i="1" dirty="0" smtClean="0">
                <a:ea typeface="ＭＳ Ｐゴシック" pitchFamily="-108" charset="-128"/>
              </a:rPr>
              <a:t> </a:t>
            </a:r>
            <a:r>
              <a:rPr lang="en-US" i="1" dirty="0" smtClean="0">
                <a:ea typeface="ＭＳ Ｐゴシック" pitchFamily="-108" charset="-128"/>
              </a:rPr>
              <a:t/>
            </a:r>
            <a:br>
              <a:rPr lang="en-US" i="1" dirty="0" smtClean="0">
                <a:ea typeface="ＭＳ Ｐゴシック" pitchFamily="-108" charset="-128"/>
              </a:rPr>
            </a:br>
            <a:r>
              <a:rPr lang="en-US" sz="2000" b="1" i="1" dirty="0" smtClean="0">
                <a:ea typeface="ＭＳ Ｐゴシック" pitchFamily="-108" charset="-128"/>
              </a:rPr>
              <a:t>Section </a:t>
            </a:r>
            <a:r>
              <a:rPr lang="en-US" sz="2000" b="1" i="1" dirty="0" smtClean="0">
                <a:solidFill>
                  <a:schemeClr val="tx1">
                    <a:lumMod val="75000"/>
                  </a:schemeClr>
                </a:solidFill>
                <a:ea typeface="ＭＳ Ｐゴシック" pitchFamily="-108" charset="-128"/>
              </a:rPr>
              <a:t>C402.4.3</a:t>
            </a:r>
          </a:p>
        </p:txBody>
      </p:sp>
      <p:sp>
        <p:nvSpPr>
          <p:cNvPr id="268291" name="Rectangle 3"/>
          <p:cNvSpPr>
            <a:spLocks noGrp="1" noChangeArrowheads="1"/>
          </p:cNvSpPr>
          <p:nvPr>
            <p:ph type="body" sz="half" idx="1"/>
          </p:nvPr>
        </p:nvSpPr>
        <p:spPr>
          <a:xfrm>
            <a:off x="498764" y="1268413"/>
            <a:ext cx="8253349" cy="1612900"/>
          </a:xfrm>
        </p:spPr>
        <p:txBody>
          <a:bodyPr/>
          <a:lstStyle/>
          <a:p>
            <a:pPr marL="0" indent="0">
              <a:buNone/>
            </a:pPr>
            <a:r>
              <a:rPr lang="en-US" sz="2400" dirty="0" smtClean="0">
                <a:ea typeface="ＭＳ Ｐゴシック" pitchFamily="-108" charset="-128"/>
              </a:rPr>
              <a:t>Table C402.4 requirements by these categories:</a:t>
            </a:r>
          </a:p>
        </p:txBody>
      </p:sp>
      <p:pic>
        <p:nvPicPr>
          <p:cNvPr id="268292" name="Picture 4" descr="Commercial Building Windows 2"/>
          <p:cNvPicPr>
            <a:picLocks noGrp="1" noChangeAspect="1" noChangeArrowheads="1"/>
          </p:cNvPicPr>
          <p:nvPr>
            <p:ph sz="half" idx="2"/>
          </p:nvPr>
        </p:nvPicPr>
        <p:blipFill>
          <a:blip r:embed="rId3" cstate="screen">
            <a:extLst>
              <a:ext uri="{28A0092B-C50C-407E-A947-70E740481C1C}">
                <a14:useLocalDpi xmlns:a14="http://schemas.microsoft.com/office/drawing/2010/main" val="0"/>
              </a:ext>
            </a:extLst>
          </a:blip>
          <a:srcRect/>
          <a:stretch>
            <a:fillRect/>
          </a:stretch>
        </p:blipFill>
        <p:spPr>
          <a:xfrm>
            <a:off x="427511" y="3086919"/>
            <a:ext cx="3966357" cy="28458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68293" name="Rectangle 5"/>
          <p:cNvSpPr>
            <a:spLocks noChangeArrowheads="1"/>
          </p:cNvSpPr>
          <p:nvPr/>
        </p:nvSpPr>
        <p:spPr bwMode="auto">
          <a:xfrm>
            <a:off x="926547" y="1830775"/>
            <a:ext cx="7932446" cy="2387600"/>
          </a:xfrm>
          <a:prstGeom prst="rect">
            <a:avLst/>
          </a:prstGeom>
          <a:noFill/>
          <a:ln w="9525">
            <a:noFill/>
            <a:miter lim="800000"/>
            <a:headEnd/>
            <a:tailEnd/>
          </a:ln>
          <a:effectLst/>
        </p:spPr>
        <p:txBody>
          <a:bodyPr lIns="0" tIns="0" rIns="0" bIns="0"/>
          <a:lstStyle/>
          <a:p>
            <a:pPr marL="342900" indent="-342900" eaLnBrk="0" hangingPunct="0">
              <a:spcBef>
                <a:spcPct val="20000"/>
              </a:spcBef>
              <a:buClr>
                <a:schemeClr val="tx1"/>
              </a:buClr>
              <a:buSzPct val="130000"/>
              <a:buFont typeface="Wingdings" pitchFamily="2" charset="2"/>
              <a:buChar char="ü"/>
            </a:pPr>
            <a:r>
              <a:rPr lang="en-US" sz="2000" b="0" dirty="0" smtClean="0"/>
              <a:t>Fixed fenestration</a:t>
            </a:r>
          </a:p>
          <a:p>
            <a:pPr marL="342900" indent="-342900" eaLnBrk="0" hangingPunct="0">
              <a:spcBef>
                <a:spcPct val="20000"/>
              </a:spcBef>
              <a:buClr>
                <a:schemeClr val="tx1"/>
              </a:buClr>
              <a:buSzPct val="130000"/>
              <a:buFont typeface="Wingdings" pitchFamily="2" charset="2"/>
              <a:buChar char="ü"/>
            </a:pPr>
            <a:r>
              <a:rPr lang="en-US" sz="2000" b="0" dirty="0" smtClean="0"/>
              <a:t>Operable fenestration</a:t>
            </a:r>
          </a:p>
          <a:p>
            <a:pPr marL="342900" indent="-342900" eaLnBrk="0" hangingPunct="0">
              <a:spcBef>
                <a:spcPct val="20000"/>
              </a:spcBef>
              <a:buClr>
                <a:schemeClr val="tx1"/>
              </a:buClr>
              <a:buSzPct val="130000"/>
              <a:buFont typeface="Wingdings" pitchFamily="2" charset="2"/>
              <a:buChar char="ü"/>
            </a:pPr>
            <a:r>
              <a:rPr lang="en-US" sz="2000" b="0" dirty="0" smtClean="0"/>
              <a:t>Entrance doors</a:t>
            </a:r>
            <a:endParaRPr lang="en-US" sz="2000" b="0" dirty="0"/>
          </a:p>
        </p:txBody>
      </p:sp>
      <p:pic>
        <p:nvPicPr>
          <p:cNvPr id="7" name="Picture 5" descr="Door Pictur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465274">
            <a:off x="4868182" y="3214352"/>
            <a:ext cx="3968750" cy="2663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557998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idx="1"/>
          </p:nvPr>
        </p:nvSpPr>
        <p:spPr>
          <a:xfrm>
            <a:off x="457200" y="1282535"/>
            <a:ext cx="8229600" cy="5184940"/>
          </a:xfrm>
        </p:spPr>
        <p:txBody>
          <a:bodyPr/>
          <a:lstStyle/>
          <a:p>
            <a:pPr>
              <a:buFont typeface="Wingdings" pitchFamily="2" charset="2"/>
              <a:buChar char="ü"/>
            </a:pPr>
            <a:r>
              <a:rPr lang="en-US" dirty="0" smtClean="0">
                <a:ea typeface="ＭＳ Ｐゴシック" pitchFamily="-108" charset="-128"/>
              </a:rPr>
              <a:t>U-factor and SHGC Based </a:t>
            </a:r>
          </a:p>
          <a:p>
            <a:pPr>
              <a:buFont typeface="Wingdings" pitchFamily="2" charset="2"/>
              <a:buChar char="ü"/>
            </a:pPr>
            <a:r>
              <a:rPr lang="en-US" dirty="0" smtClean="0">
                <a:ea typeface="ＭＳ Ｐゴシック" pitchFamily="-108" charset="-128"/>
              </a:rPr>
              <a:t>NFRC 100 Rating  or ANSI/DASMA 105 for U-factor or Default Table</a:t>
            </a:r>
          </a:p>
          <a:p>
            <a:pPr>
              <a:buFont typeface="Wingdings" pitchFamily="2" charset="2"/>
              <a:buChar char="ü"/>
            </a:pPr>
            <a:r>
              <a:rPr lang="en-US" dirty="0" smtClean="0">
                <a:ea typeface="ＭＳ Ｐゴシック" pitchFamily="-108" charset="-128"/>
              </a:rPr>
              <a:t>NFRC 200 Rating for SHGC and VT or Default Table</a:t>
            </a:r>
          </a:p>
        </p:txBody>
      </p:sp>
      <p:sp>
        <p:nvSpPr>
          <p:cNvPr id="288770" name="Rectangle 2"/>
          <p:cNvSpPr>
            <a:spLocks noGrp="1" noChangeArrowheads="1"/>
          </p:cNvSpPr>
          <p:nvPr>
            <p:ph type="title"/>
          </p:nvPr>
        </p:nvSpPr>
        <p:spPr>
          <a:xfrm>
            <a:off x="477796" y="0"/>
            <a:ext cx="5684837" cy="921004"/>
          </a:xfrm>
        </p:spPr>
        <p:txBody>
          <a:bodyPr>
            <a:normAutofit/>
          </a:bodyPr>
          <a:lstStyle/>
          <a:p>
            <a:r>
              <a:rPr lang="en-US" sz="2400" b="1" dirty="0" smtClean="0">
                <a:ea typeface="ＭＳ Ｐゴシック" pitchFamily="-108" charset="-128"/>
              </a:rPr>
              <a:t>Skylight U-Factor / SHGC</a:t>
            </a:r>
            <a:endParaRPr lang="en-US" sz="2000" dirty="0" smtClean="0">
              <a:ea typeface="ＭＳ Ｐゴシック" pitchFamily="-108"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98763" y="0"/>
            <a:ext cx="7460673" cy="897247"/>
          </a:xfrm>
        </p:spPr>
        <p:txBody>
          <a:bodyPr/>
          <a:lstStyle/>
          <a:p>
            <a:r>
              <a:rPr lang="en-US" sz="2400" b="1" dirty="0" smtClean="0">
                <a:ea typeface="ＭＳ Ｐゴシック" pitchFamily="-108" charset="-128"/>
              </a:rPr>
              <a:t>Fenestration Product Rating</a:t>
            </a:r>
            <a:r>
              <a:rPr lang="en-US" sz="2400" b="1" dirty="0" smtClean="0">
                <a:solidFill>
                  <a:srgbClr val="FF0000"/>
                </a:solidFill>
                <a:ea typeface="ＭＳ Ｐゴシック" pitchFamily="-108" charset="-128"/>
              </a:rPr>
              <a:t> </a:t>
            </a:r>
            <a:r>
              <a:rPr lang="en-US" dirty="0" smtClean="0">
                <a:solidFill>
                  <a:srgbClr val="FF0000"/>
                </a:solidFill>
                <a:ea typeface="ＭＳ Ｐゴシック" pitchFamily="-108" charset="-128"/>
              </a:rPr>
              <a:t/>
            </a:r>
            <a:br>
              <a:rPr lang="en-US" dirty="0" smtClean="0">
                <a:solidFill>
                  <a:srgbClr val="FF0000"/>
                </a:solidFill>
                <a:ea typeface="ＭＳ Ｐゴシック" pitchFamily="-108" charset="-128"/>
              </a:rPr>
            </a:br>
            <a:r>
              <a:rPr lang="en-US" sz="2000" b="1" i="1" dirty="0" smtClean="0">
                <a:solidFill>
                  <a:srgbClr val="002060"/>
                </a:solidFill>
                <a:ea typeface="ＭＳ Ｐゴシック" pitchFamily="-108" charset="-128"/>
              </a:rPr>
              <a:t>Section C</a:t>
            </a:r>
            <a:r>
              <a:rPr lang="en-US" sz="2000" b="1" i="1" dirty="0" smtClean="0">
                <a:solidFill>
                  <a:schemeClr val="tx1">
                    <a:lumMod val="75000"/>
                  </a:schemeClr>
                </a:solidFill>
                <a:ea typeface="ＭＳ Ｐゴシック" pitchFamily="-108" charset="-128"/>
              </a:rPr>
              <a:t>303.1.3</a:t>
            </a:r>
          </a:p>
        </p:txBody>
      </p:sp>
      <p:pic>
        <p:nvPicPr>
          <p:cNvPr id="278532" name="Picture 4" descr="nfrc lable"/>
          <p:cNvPicPr>
            <a:picLocks noGrp="1" noChangeAspect="1" noChangeArrowheads="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3600361" y="3586352"/>
            <a:ext cx="2235925" cy="2669184"/>
          </a:xfrm>
          <a:prstGeom prst="rect">
            <a:avLst/>
          </a:prstGeom>
          <a:ln>
            <a:noFill/>
          </a:ln>
          <a:effectLst>
            <a:outerShdw blurRad="292100" dist="139700" dir="2700000" algn="tl" rotWithShape="0">
              <a:srgbClr val="333333">
                <a:alpha val="65000"/>
              </a:srgbClr>
            </a:outerShdw>
          </a:effectLst>
        </p:spPr>
      </p:pic>
      <p:sp>
        <p:nvSpPr>
          <p:cNvPr id="278533" name="Rectangle 5"/>
          <p:cNvSpPr>
            <a:spLocks noChangeArrowheads="1"/>
          </p:cNvSpPr>
          <p:nvPr/>
        </p:nvSpPr>
        <p:spPr bwMode="auto">
          <a:xfrm>
            <a:off x="855023" y="1615546"/>
            <a:ext cx="5211852" cy="4216400"/>
          </a:xfrm>
          <a:prstGeom prst="rect">
            <a:avLst/>
          </a:prstGeom>
          <a:noFill/>
          <a:ln w="9525">
            <a:noFill/>
            <a:miter lim="800000"/>
            <a:headEnd/>
            <a:tailEnd/>
          </a:ln>
          <a:effectLst/>
        </p:spPr>
        <p:txBody>
          <a:bodyPr lIns="0" tIns="0" rIns="0" bIns="0"/>
          <a:lstStyle/>
          <a:p>
            <a:pPr marL="342900" indent="-342900" eaLnBrk="0" hangingPunct="0">
              <a:spcBef>
                <a:spcPct val="20000"/>
              </a:spcBef>
              <a:buClr>
                <a:schemeClr val="tx1"/>
              </a:buClr>
              <a:buSzPct val="130000"/>
              <a:buFont typeface="Wingdings" pitchFamily="2" charset="2"/>
              <a:buChar char="ü"/>
            </a:pPr>
            <a:r>
              <a:rPr lang="en-US" sz="2000" b="0" dirty="0"/>
              <a:t>Fenestration product rating in accordance to NFRC </a:t>
            </a:r>
            <a:r>
              <a:rPr lang="en-US" sz="2000" b="0" dirty="0" smtClean="0"/>
              <a:t>100 (Windows, Doors, Skylights)</a:t>
            </a:r>
            <a:endParaRPr lang="en-US" sz="2000" b="0" dirty="0"/>
          </a:p>
          <a:p>
            <a:pPr marL="342900" indent="-342900" eaLnBrk="0" hangingPunct="0">
              <a:spcBef>
                <a:spcPct val="20000"/>
              </a:spcBef>
              <a:buClr>
                <a:schemeClr val="tx1"/>
              </a:buClr>
              <a:buSzPct val="130000"/>
              <a:buFont typeface="Wingdings" pitchFamily="2" charset="2"/>
              <a:buChar char="ü"/>
            </a:pPr>
            <a:r>
              <a:rPr lang="en-US" sz="2000" b="0" dirty="0"/>
              <a:t>Labeled and certified by the manufacturer</a:t>
            </a:r>
          </a:p>
          <a:p>
            <a:pPr marL="342900" indent="-342900" eaLnBrk="0" hangingPunct="0">
              <a:spcBef>
                <a:spcPct val="20000"/>
              </a:spcBef>
              <a:buClr>
                <a:schemeClr val="tx1"/>
              </a:buClr>
              <a:buSzPct val="130000"/>
              <a:buFont typeface="Wingdings" pitchFamily="2" charset="2"/>
              <a:buChar char="ü"/>
            </a:pPr>
            <a:r>
              <a:rPr lang="en-US" sz="2000" b="0" dirty="0"/>
              <a:t>Non-NFRC 100 rated fenestration</a:t>
            </a:r>
          </a:p>
          <a:p>
            <a:pPr marL="800100" lvl="1" indent="-342900" eaLnBrk="0" hangingPunct="0">
              <a:spcBef>
                <a:spcPct val="20000"/>
              </a:spcBef>
              <a:buClr>
                <a:schemeClr val="tx1"/>
              </a:buClr>
              <a:buSzPct val="130000"/>
              <a:buFont typeface="Wingdings" pitchFamily="2" charset="2"/>
              <a:buChar char="ü"/>
            </a:pPr>
            <a:r>
              <a:rPr lang="en-US" sz="2000" b="0" dirty="0"/>
              <a:t>Default Glazed Fenestration U-factor Table </a:t>
            </a:r>
            <a:r>
              <a:rPr lang="en-US" sz="2000" b="0" dirty="0" smtClean="0"/>
              <a:t>C303.1.3(1</a:t>
            </a:r>
            <a:r>
              <a:rPr lang="en-US" sz="2000" b="0" dirty="0"/>
              <a:t>)</a:t>
            </a:r>
          </a:p>
          <a:p>
            <a:pPr marL="342900" indent="-342900" eaLnBrk="0" hangingPunct="0">
              <a:spcBef>
                <a:spcPct val="20000"/>
              </a:spcBef>
              <a:buClr>
                <a:srgbClr val="005288"/>
              </a:buClr>
              <a:buSzPct val="130000"/>
            </a:pPr>
            <a:endParaRPr lang="en-US" sz="2000" b="0" i="1" dirty="0">
              <a:solidFill>
                <a:srgbClr val="005288"/>
              </a:solidFill>
            </a:endParaRPr>
          </a:p>
        </p:txBody>
      </p:sp>
      <p:sp>
        <p:nvSpPr>
          <p:cNvPr id="278531" name="Rectangle 3"/>
          <p:cNvSpPr>
            <a:spLocks noGrp="1" noChangeArrowheads="1"/>
          </p:cNvSpPr>
          <p:nvPr>
            <p:ph type="body" sz="half" idx="2"/>
          </p:nvPr>
        </p:nvSpPr>
        <p:spPr>
          <a:xfrm>
            <a:off x="379540" y="1090283"/>
            <a:ext cx="6246891" cy="876300"/>
          </a:xfrm>
        </p:spPr>
        <p:txBody>
          <a:bodyPr>
            <a:normAutofit/>
          </a:bodyPr>
          <a:lstStyle/>
          <a:p>
            <a:pPr marL="0" indent="0">
              <a:buNone/>
            </a:pPr>
            <a:r>
              <a:rPr lang="en-US" dirty="0" smtClean="0">
                <a:ea typeface="ＭＳ Ｐゴシック" pitchFamily="-108" charset="-128"/>
              </a:rPr>
              <a:t>How Do You Meet the Requirement?</a:t>
            </a:r>
          </a:p>
          <a:p>
            <a:pPr marL="0" indent="0">
              <a:buFontTx/>
              <a:buNone/>
            </a:pPr>
            <a:endParaRPr lang="en-US" i="1" dirty="0" smtClean="0">
              <a:ea typeface="ＭＳ Ｐゴシック" pitchFamily="-108" charset="-128"/>
            </a:endParaRPr>
          </a:p>
        </p:txBody>
      </p:sp>
      <p:pic>
        <p:nvPicPr>
          <p:cNvPr id="8" name="Picture 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150000" y="1128155"/>
            <a:ext cx="2887120" cy="39628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773037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379539" y="1"/>
            <a:ext cx="7708051" cy="920502"/>
          </a:xfrm>
        </p:spPr>
        <p:txBody>
          <a:bodyPr/>
          <a:lstStyle/>
          <a:p>
            <a:pPr>
              <a:lnSpc>
                <a:spcPct val="80000"/>
              </a:lnSpc>
            </a:pPr>
            <a:r>
              <a:rPr lang="en-US" sz="2400" b="1" dirty="0" smtClean="0">
                <a:ea typeface="ＭＳ Ｐゴシック" pitchFamily="-108" charset="-128"/>
              </a:rPr>
              <a:t>Default U-Factors</a:t>
            </a:r>
            <a:r>
              <a:rPr lang="en-US" dirty="0" smtClean="0">
                <a:ea typeface="ＭＳ Ｐゴシック" pitchFamily="-108" charset="-128"/>
              </a:rPr>
              <a:t/>
            </a:r>
            <a:br>
              <a:rPr lang="en-US" dirty="0" smtClean="0">
                <a:ea typeface="ＭＳ Ｐゴシック" pitchFamily="-108" charset="-128"/>
              </a:rPr>
            </a:br>
            <a:r>
              <a:rPr lang="en-US" sz="2000" b="1" i="1" dirty="0" smtClean="0">
                <a:solidFill>
                  <a:srgbClr val="FF0000"/>
                </a:solidFill>
                <a:ea typeface="ＭＳ Ｐゴシック" pitchFamily="-108" charset="-128"/>
              </a:rPr>
              <a:t>Tables C303.1.3(1) and (2)</a:t>
            </a:r>
          </a:p>
        </p:txBody>
      </p:sp>
      <p:sp>
        <p:nvSpPr>
          <p:cNvPr id="280580" name="Rectangle 4"/>
          <p:cNvSpPr>
            <a:spLocks noChangeArrowheads="1"/>
          </p:cNvSpPr>
          <p:nvPr/>
        </p:nvSpPr>
        <p:spPr bwMode="auto">
          <a:xfrm>
            <a:off x="2616200" y="1399650"/>
            <a:ext cx="3860800" cy="342900"/>
          </a:xfrm>
          <a:prstGeom prst="rect">
            <a:avLst/>
          </a:prstGeom>
          <a:solidFill>
            <a:schemeClr val="bg1"/>
          </a:solidFill>
          <a:ln w="38100" algn="ctr">
            <a:noFill/>
            <a:miter lim="800000"/>
            <a:headEnd/>
            <a:tailEnd/>
          </a:ln>
          <a:effectLst/>
        </p:spPr>
        <p:txBody>
          <a:bodyPr wrap="none" anchor="ctr">
            <a:spAutoFit/>
          </a:bodyPr>
          <a:lstStyle/>
          <a:p>
            <a:endParaRPr lang="en-US" dirty="0"/>
          </a:p>
        </p:txBody>
      </p:sp>
      <p:sp>
        <p:nvSpPr>
          <p:cNvPr id="280582" name="Rectangle 6"/>
          <p:cNvSpPr>
            <a:spLocks noChangeArrowheads="1"/>
          </p:cNvSpPr>
          <p:nvPr/>
        </p:nvSpPr>
        <p:spPr bwMode="auto">
          <a:xfrm>
            <a:off x="2362200" y="3799950"/>
            <a:ext cx="4483100" cy="368300"/>
          </a:xfrm>
          <a:prstGeom prst="rect">
            <a:avLst/>
          </a:prstGeom>
          <a:solidFill>
            <a:schemeClr val="bg1"/>
          </a:solidFill>
          <a:ln w="38100" algn="ctr">
            <a:noFill/>
            <a:miter lim="800000"/>
            <a:headEnd/>
            <a:tailEnd/>
          </a:ln>
          <a:effectLst/>
        </p:spPr>
        <p:txBody>
          <a:bodyPr wrap="none" anchor="ctr">
            <a:spAutoFit/>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694" y="1399650"/>
            <a:ext cx="4464557" cy="4692211"/>
          </a:xfrm>
          <a:prstGeom prst="rect">
            <a:avLst/>
          </a:prstGeom>
        </p:spPr>
      </p:pic>
    </p:spTree>
    <p:extLst>
      <p:ext uri="{BB962C8B-B14F-4D97-AF65-F5344CB8AC3E}">
        <p14:creationId xmlns:p14="http://schemas.microsoft.com/office/powerpoint/2010/main" val="36128544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sz="quarter"/>
          </p:nvPr>
        </p:nvSpPr>
        <p:spPr>
          <a:xfrm>
            <a:off x="451261" y="0"/>
            <a:ext cx="7579437" cy="909123"/>
          </a:xfrm>
        </p:spPr>
        <p:txBody>
          <a:bodyPr>
            <a:normAutofit/>
          </a:bodyPr>
          <a:lstStyle/>
          <a:p>
            <a:r>
              <a:rPr lang="en-US" sz="2400" b="1" dirty="0" smtClean="0">
                <a:ea typeface="ＭＳ Ｐゴシック" pitchFamily="-108" charset="-128"/>
              </a:rPr>
              <a:t>Glazed Fenestration SHGC </a:t>
            </a:r>
            <a:endParaRPr lang="en-US" sz="2000" i="1" dirty="0" smtClean="0">
              <a:solidFill>
                <a:srgbClr val="FF0000"/>
              </a:solidFill>
              <a:ea typeface="ＭＳ Ｐゴシック" pitchFamily="-108" charset="-128"/>
            </a:endParaRPr>
          </a:p>
        </p:txBody>
      </p:sp>
      <p:pic>
        <p:nvPicPr>
          <p:cNvPr id="282627" name="Picture 3" descr="SHGC"/>
          <p:cNvPicPr>
            <a:picLocks noGrp="1" noChangeAspect="1" noChangeArrowheads="1"/>
          </p:cNvPicPr>
          <p:nvPr>
            <p:ph sz="quarter" idx="2"/>
          </p:nvPr>
        </p:nvPicPr>
        <p:blipFill>
          <a:blip r:embed="rId3" cstate="screen">
            <a:extLst>
              <a:ext uri="{28A0092B-C50C-407E-A947-70E740481C1C}">
                <a14:useLocalDpi xmlns:a14="http://schemas.microsoft.com/office/drawing/2010/main" val="0"/>
              </a:ext>
            </a:extLst>
          </a:blip>
          <a:srcRect/>
          <a:stretch>
            <a:fillRect/>
          </a:stretch>
        </p:blipFill>
        <p:spPr>
          <a:xfrm>
            <a:off x="4953000" y="1268413"/>
            <a:ext cx="2590800" cy="2051050"/>
          </a:xfrm>
          <a:noFill/>
          <a:ln/>
        </p:spPr>
      </p:pic>
      <p:pic>
        <p:nvPicPr>
          <p:cNvPr id="282631" name="Picture 7" descr="Building Entrance Canopy 1"/>
          <p:cNvPicPr>
            <a:picLocks noGrp="1" noChangeAspect="1" noChangeArrowheads="1"/>
          </p:cNvPicPr>
          <p:nvPr>
            <p:ph sz="quarter" idx="4"/>
          </p:nvPr>
        </p:nvPicPr>
        <p:blipFill>
          <a:blip r:embed="rId4" cstate="screen">
            <a:extLst>
              <a:ext uri="{28A0092B-C50C-407E-A947-70E740481C1C}">
                <a14:useLocalDpi xmlns:a14="http://schemas.microsoft.com/office/drawing/2010/main" val="0"/>
              </a:ext>
            </a:extLst>
          </a:blip>
          <a:srcRect/>
          <a:stretch>
            <a:fillRect/>
          </a:stretch>
        </p:blipFill>
        <p:spPr>
          <a:xfrm>
            <a:off x="1699161" y="3459225"/>
            <a:ext cx="2670958" cy="1917222"/>
          </a:xfrm>
          <a:noFill/>
          <a:ln w="31750">
            <a:solidFill>
              <a:srgbClr val="070809"/>
            </a:solidFill>
          </a:ln>
        </p:spPr>
      </p:pic>
      <p:sp>
        <p:nvSpPr>
          <p:cNvPr id="282628" name="Rectangle 4"/>
          <p:cNvSpPr>
            <a:spLocks noGrp="1" noChangeArrowheads="1"/>
          </p:cNvSpPr>
          <p:nvPr>
            <p:ph type="body" sz="half" idx="4294967295"/>
          </p:nvPr>
        </p:nvSpPr>
        <p:spPr>
          <a:xfrm>
            <a:off x="997527" y="5559625"/>
            <a:ext cx="8146473" cy="1066800"/>
          </a:xfrm>
        </p:spPr>
        <p:txBody>
          <a:bodyPr/>
          <a:lstStyle/>
          <a:p>
            <a:pPr marL="0" indent="0">
              <a:buNone/>
            </a:pPr>
            <a:r>
              <a:rPr lang="en-US" sz="2000" dirty="0" smtClean="0">
                <a:ea typeface="ＭＳ Ｐゴシック" pitchFamily="-108" charset="-128"/>
              </a:rPr>
              <a:t>What is Solar Heat Gain Coefficient?</a:t>
            </a:r>
          </a:p>
          <a:p>
            <a:pPr lvl="1">
              <a:buFont typeface="Wingdings" pitchFamily="2" charset="2"/>
              <a:buChar char="ü"/>
            </a:pPr>
            <a:r>
              <a:rPr lang="en-US" sz="1800" dirty="0" smtClean="0"/>
              <a:t>“The ratio of the solar heat gain entering the space through the fenestration assembly to the incident solar radiation.”</a:t>
            </a:r>
          </a:p>
        </p:txBody>
      </p:sp>
      <p:pic>
        <p:nvPicPr>
          <p:cNvPr id="9" name="Picture 8" descr="commercial high rise 3.jp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85471" y="1402032"/>
            <a:ext cx="2644231" cy="1887434"/>
          </a:xfrm>
          <a:prstGeom prst="rect">
            <a:avLst/>
          </a:prstGeom>
          <a:ln w="31750">
            <a:solidFill>
              <a:srgbClr val="070809"/>
            </a:solidFill>
          </a:ln>
        </p:spPr>
      </p:pic>
      <p:pic>
        <p:nvPicPr>
          <p:cNvPr id="13" name="Picture 12" descr="commercial high rise 2.jp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94777" y="3479470"/>
            <a:ext cx="2546054" cy="1864426"/>
          </a:xfrm>
          <a:prstGeom prst="rect">
            <a:avLst/>
          </a:prstGeom>
          <a:ln w="31750">
            <a:solidFill>
              <a:srgbClr val="070809"/>
            </a:solidFill>
          </a:ln>
        </p:spPr>
      </p:pic>
    </p:spTree>
    <p:extLst>
      <p:ext uri="{BB962C8B-B14F-4D97-AF65-F5344CB8AC3E}">
        <p14:creationId xmlns:p14="http://schemas.microsoft.com/office/powerpoint/2010/main" val="26476990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35613" y="0"/>
            <a:ext cx="7540507" cy="938151"/>
          </a:xfrm>
        </p:spPr>
        <p:txBody>
          <a:bodyPr/>
          <a:lstStyle/>
          <a:p>
            <a:pPr>
              <a:lnSpc>
                <a:spcPct val="80000"/>
              </a:lnSpc>
            </a:pPr>
            <a:r>
              <a:rPr lang="en-US" sz="2400" b="1" dirty="0" smtClean="0">
                <a:ea typeface="ＭＳ Ｐゴシック" pitchFamily="-108" charset="-128"/>
              </a:rPr>
              <a:t>Fenestration SHGC and VT Product </a:t>
            </a:r>
            <a:br>
              <a:rPr lang="en-US" sz="2400" b="1" dirty="0" smtClean="0">
                <a:ea typeface="ＭＳ Ｐゴシック" pitchFamily="-108" charset="-128"/>
              </a:rPr>
            </a:br>
            <a:r>
              <a:rPr lang="en-US" sz="2400" b="1" dirty="0" smtClean="0">
                <a:ea typeface="ＭＳ Ｐゴシック" pitchFamily="-108" charset="-128"/>
              </a:rPr>
              <a:t>Rating Requirements  </a:t>
            </a:r>
            <a:r>
              <a:rPr lang="en-US" dirty="0" smtClean="0">
                <a:ea typeface="ＭＳ Ｐゴシック" pitchFamily="-108" charset="-128"/>
              </a:rPr>
              <a:t/>
            </a:r>
            <a:br>
              <a:rPr lang="en-US" dirty="0" smtClean="0">
                <a:ea typeface="ＭＳ Ｐゴシック" pitchFamily="-108" charset="-128"/>
              </a:rPr>
            </a:br>
            <a:r>
              <a:rPr lang="en-US" sz="2000" b="1" i="1" dirty="0" smtClean="0">
                <a:solidFill>
                  <a:schemeClr val="tx1">
                    <a:lumMod val="75000"/>
                  </a:schemeClr>
                </a:solidFill>
                <a:ea typeface="ＭＳ Ｐゴシック" pitchFamily="-108" charset="-128"/>
              </a:rPr>
              <a:t>Table C303.1.3(3)</a:t>
            </a:r>
          </a:p>
        </p:txBody>
      </p:sp>
      <p:sp>
        <p:nvSpPr>
          <p:cNvPr id="284675" name="Rectangle 3"/>
          <p:cNvSpPr>
            <a:spLocks noGrp="1" noChangeArrowheads="1"/>
          </p:cNvSpPr>
          <p:nvPr>
            <p:ph type="body" sz="half" idx="2"/>
          </p:nvPr>
        </p:nvSpPr>
        <p:spPr>
          <a:xfrm>
            <a:off x="713014" y="1896909"/>
            <a:ext cx="7772400" cy="1185863"/>
          </a:xfrm>
        </p:spPr>
        <p:txBody>
          <a:bodyPr>
            <a:normAutofit/>
          </a:bodyPr>
          <a:lstStyle/>
          <a:p>
            <a:pPr marL="0" indent="0">
              <a:lnSpc>
                <a:spcPct val="90000"/>
              </a:lnSpc>
              <a:buNone/>
            </a:pPr>
            <a:r>
              <a:rPr lang="en-US" sz="2200" dirty="0" smtClean="0">
                <a:ea typeface="ＭＳ Ｐゴシック" pitchFamily="-108" charset="-128"/>
              </a:rPr>
              <a:t>Two Options for Meeting the SHGC and VT Requirements</a:t>
            </a:r>
          </a:p>
          <a:p>
            <a:pPr lvl="1">
              <a:lnSpc>
                <a:spcPct val="90000"/>
              </a:lnSpc>
              <a:buFont typeface="Wingdings" pitchFamily="2" charset="2"/>
              <a:buChar char="ü"/>
            </a:pPr>
            <a:r>
              <a:rPr lang="en-US" sz="1800" dirty="0" smtClean="0"/>
              <a:t>Fenestration product rated and labeled to NFRC 200, or</a:t>
            </a:r>
          </a:p>
          <a:p>
            <a:pPr lvl="1">
              <a:lnSpc>
                <a:spcPct val="90000"/>
              </a:lnSpc>
              <a:buFont typeface="Wingdings" pitchFamily="2" charset="2"/>
              <a:buChar char="ü"/>
            </a:pPr>
            <a:r>
              <a:rPr lang="en-US" sz="1800" dirty="0" smtClean="0"/>
              <a:t>Select default from Table C303.1.3(3)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861" y="3396394"/>
            <a:ext cx="4725313" cy="1678023"/>
          </a:xfrm>
          <a:prstGeom prst="rect">
            <a:avLst/>
          </a:prstGeom>
        </p:spPr>
      </p:pic>
    </p:spTree>
    <p:extLst>
      <p:ext uri="{BB962C8B-B14F-4D97-AF65-F5344CB8AC3E}">
        <p14:creationId xmlns:p14="http://schemas.microsoft.com/office/powerpoint/2010/main" val="1515166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9"/>
          <p:cNvSpPr>
            <a:spLocks noGrp="1" noChangeArrowheads="1"/>
          </p:cNvSpPr>
          <p:nvPr>
            <p:ph idx="1"/>
          </p:nvPr>
        </p:nvSpPr>
        <p:spPr>
          <a:xfrm>
            <a:off x="328613" y="1057990"/>
            <a:ext cx="5200650" cy="5297488"/>
          </a:xfrm>
        </p:spPr>
        <p:txBody>
          <a:bodyPr>
            <a:normAutofit fontScale="85000" lnSpcReduction="20000"/>
          </a:bodyPr>
          <a:lstStyle/>
          <a:p>
            <a:pPr eaLnBrk="1" hangingPunct="1">
              <a:buFont typeface="Wingdings" pitchFamily="2" charset="2"/>
              <a:buChar char="ü"/>
            </a:pPr>
            <a:r>
              <a:rPr lang="en-US" altLang="en-US" dirty="0" smtClean="0"/>
              <a:t>Documentation shall be prepared by a registered design professional</a:t>
            </a:r>
          </a:p>
          <a:p>
            <a:pPr eaLnBrk="1" hangingPunct="1">
              <a:buFont typeface="Wingdings" pitchFamily="2" charset="2"/>
              <a:buChar char="ü"/>
            </a:pPr>
            <a:r>
              <a:rPr lang="en-US" altLang="en-US" dirty="0" smtClean="0"/>
              <a:t>Electronic media can be used</a:t>
            </a:r>
          </a:p>
          <a:p>
            <a:pPr eaLnBrk="1" hangingPunct="1">
              <a:buFont typeface="Wingdings" pitchFamily="2" charset="2"/>
              <a:buChar char="ü"/>
            </a:pPr>
            <a:r>
              <a:rPr lang="en-US" altLang="en-US" dirty="0" smtClean="0"/>
              <a:t>Information required:</a:t>
            </a:r>
          </a:p>
          <a:p>
            <a:pPr lvl="1" eaLnBrk="1" hangingPunct="1">
              <a:buFont typeface="Wingdings" pitchFamily="2" charset="2"/>
              <a:buChar char="ü"/>
            </a:pPr>
            <a:r>
              <a:rPr lang="en-US" altLang="en-US" dirty="0" smtClean="0"/>
              <a:t>Insulation materials and R-values</a:t>
            </a:r>
          </a:p>
          <a:p>
            <a:pPr lvl="1" eaLnBrk="1" hangingPunct="1">
              <a:buFont typeface="Wingdings" pitchFamily="2" charset="2"/>
              <a:buChar char="ü"/>
            </a:pPr>
            <a:r>
              <a:rPr lang="en-US" altLang="en-US" dirty="0" smtClean="0"/>
              <a:t>Fenestration U-factors, SHGC</a:t>
            </a:r>
          </a:p>
          <a:p>
            <a:pPr lvl="1" eaLnBrk="1" hangingPunct="1">
              <a:buFont typeface="Wingdings" pitchFamily="2" charset="2"/>
              <a:buChar char="ü"/>
            </a:pPr>
            <a:r>
              <a:rPr lang="en-US" altLang="en-US" dirty="0" smtClean="0"/>
              <a:t>Area-weighted U-factor and SHGC calculations</a:t>
            </a:r>
          </a:p>
          <a:p>
            <a:pPr lvl="1" eaLnBrk="1" hangingPunct="1">
              <a:buFont typeface="Wingdings" pitchFamily="2" charset="2"/>
              <a:buChar char="ü"/>
            </a:pPr>
            <a:r>
              <a:rPr lang="en-US" altLang="en-US" dirty="0" smtClean="0"/>
              <a:t>Mechanical system design criteria</a:t>
            </a:r>
          </a:p>
          <a:p>
            <a:pPr lvl="1" eaLnBrk="1" hangingPunct="1">
              <a:buFont typeface="Wingdings" pitchFamily="2" charset="2"/>
              <a:buChar char="ü"/>
            </a:pPr>
            <a:r>
              <a:rPr lang="en-US" altLang="en-US" dirty="0" smtClean="0"/>
              <a:t>Mechanical, SWH, equipment types, sizes, and efficiencies</a:t>
            </a:r>
          </a:p>
          <a:p>
            <a:pPr lvl="1" eaLnBrk="1" hangingPunct="1">
              <a:buFont typeface="Wingdings" pitchFamily="2" charset="2"/>
              <a:buChar char="ü"/>
            </a:pPr>
            <a:r>
              <a:rPr lang="en-US" altLang="en-US" dirty="0" smtClean="0"/>
              <a:t>Economizer description</a:t>
            </a:r>
          </a:p>
          <a:p>
            <a:pPr lvl="1" eaLnBrk="1" hangingPunct="1">
              <a:buFont typeface="Wingdings" pitchFamily="2" charset="2"/>
              <a:buChar char="ü"/>
            </a:pPr>
            <a:r>
              <a:rPr lang="en-US" altLang="en-US" dirty="0" smtClean="0"/>
              <a:t>Equipment and system controls</a:t>
            </a:r>
          </a:p>
          <a:p>
            <a:pPr lvl="1" eaLnBrk="1" hangingPunct="1">
              <a:buFont typeface="Wingdings" pitchFamily="2" charset="2"/>
              <a:buChar char="ü"/>
            </a:pPr>
            <a:r>
              <a:rPr lang="en-US" altLang="en-US" dirty="0" smtClean="0"/>
              <a:t>Duct sealing, duct and pipe insulation and location</a:t>
            </a:r>
          </a:p>
          <a:p>
            <a:pPr lvl="1" eaLnBrk="1" hangingPunct="1">
              <a:buFont typeface="Wingdings" pitchFamily="2" charset="2"/>
              <a:buChar char="ü"/>
            </a:pPr>
            <a:r>
              <a:rPr lang="en-US" altLang="en-US" dirty="0" smtClean="0"/>
              <a:t>Lighting fixture schedule with wattage and control narrative</a:t>
            </a:r>
          </a:p>
          <a:p>
            <a:pPr lvl="1" eaLnBrk="1" hangingPunct="1">
              <a:buFont typeface="Wingdings" pitchFamily="2" charset="2"/>
              <a:buChar char="ü"/>
            </a:pPr>
            <a:r>
              <a:rPr lang="en-US" altLang="en-US" dirty="0" smtClean="0"/>
              <a:t>Location of daylight zones</a:t>
            </a:r>
          </a:p>
          <a:p>
            <a:pPr lvl="1" eaLnBrk="1" hangingPunct="1">
              <a:buFont typeface="Wingdings" pitchFamily="2" charset="2"/>
              <a:buChar char="ü"/>
            </a:pPr>
            <a:r>
              <a:rPr lang="en-US" altLang="en-US" dirty="0" smtClean="0"/>
              <a:t>Air sealing details</a:t>
            </a:r>
          </a:p>
        </p:txBody>
      </p:sp>
      <p:sp>
        <p:nvSpPr>
          <p:cNvPr id="120835" name="Rectangle 8"/>
          <p:cNvSpPr>
            <a:spLocks noGrp="1" noChangeArrowheads="1"/>
          </p:cNvSpPr>
          <p:nvPr>
            <p:ph type="title"/>
          </p:nvPr>
        </p:nvSpPr>
        <p:spPr>
          <a:xfrm>
            <a:off x="392113" y="0"/>
            <a:ext cx="6062662" cy="920750"/>
          </a:xfrm>
        </p:spPr>
        <p:txBody>
          <a:bodyPr/>
          <a:lstStyle/>
          <a:p>
            <a:pPr eaLnBrk="1" hangingPunct="1"/>
            <a:r>
              <a:rPr lang="en-US" altLang="en-US" sz="2400" b="1" dirty="0" smtClean="0"/>
              <a:t>Scope/Construction Documents</a:t>
            </a:r>
            <a:br>
              <a:rPr lang="en-US" altLang="en-US" sz="2400" b="1" dirty="0" smtClean="0"/>
            </a:br>
            <a:r>
              <a:rPr lang="en-US" altLang="en-US" sz="2000" b="1" i="1" dirty="0" smtClean="0"/>
              <a:t>Section C103</a:t>
            </a:r>
            <a:endParaRPr lang="en-US" altLang="en-US" sz="2000" b="1" dirty="0" smtClean="0"/>
          </a:p>
        </p:txBody>
      </p:sp>
      <p:pic>
        <p:nvPicPr>
          <p:cNvPr id="120836" name="Picture 6" descr="con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993775"/>
            <a:ext cx="33559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53138" y="4049713"/>
            <a:ext cx="3548062" cy="2379662"/>
          </a:xfrm>
          <a:prstGeom prst="rect">
            <a:avLst/>
          </a:prstGeom>
        </p:spPr>
        <p:txBody>
          <a:bodyPr wrap="none">
            <a:normAutofit/>
          </a:bodyPr>
          <a:lstStyle/>
          <a:p>
            <a:pPr defTabSz="457200" fontAlgn="auto">
              <a:spcBef>
                <a:spcPct val="20000"/>
              </a:spcBef>
              <a:spcAft>
                <a:spcPts val="0"/>
              </a:spcAft>
              <a:buFont typeface="Arial"/>
              <a:buNone/>
              <a:defRPr/>
            </a:pPr>
            <a:endParaRPr lang="en-US" sz="1600" dirty="0">
              <a:latin typeface="Arial Narrow"/>
              <a:ea typeface="+mn-ea"/>
              <a:cs typeface="Arial Narrow"/>
            </a:endParaRPr>
          </a:p>
        </p:txBody>
      </p:sp>
      <p:sp>
        <p:nvSpPr>
          <p:cNvPr id="120839" name="Content Placeholder 1"/>
          <p:cNvSpPr txBox="1">
            <a:spLocks/>
          </p:cNvSpPr>
          <p:nvPr/>
        </p:nvSpPr>
        <p:spPr bwMode="auto">
          <a:xfrm>
            <a:off x="5689600" y="3884613"/>
            <a:ext cx="3236913" cy="227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itchFamily="34" charset="0"/>
              <a:buChar char="•"/>
              <a:defRPr sz="2400">
                <a:solidFill>
                  <a:schemeClr val="tx1"/>
                </a:solidFill>
                <a:latin typeface="Arial" pitchFamily="34" charset="0"/>
              </a:defRPr>
            </a:lvl1pPr>
            <a:lvl2pPr marL="742950" indent="-285750" defTabSz="457200" eaLnBrk="0" hangingPunct="0">
              <a:spcBef>
                <a:spcPct val="20000"/>
              </a:spcBef>
              <a:buFont typeface="Arial" pitchFamily="34" charset="0"/>
              <a:buChar char="–"/>
              <a:defRPr sz="2000">
                <a:solidFill>
                  <a:schemeClr val="tx1"/>
                </a:solidFill>
                <a:latin typeface="Arial" pitchFamily="34" charset="0"/>
              </a:defRPr>
            </a:lvl2pPr>
            <a:lvl3pPr marL="1143000" indent="-228600" defTabSz="457200" eaLnBrk="0" hangingPunct="0">
              <a:spcBef>
                <a:spcPct val="20000"/>
              </a:spcBef>
              <a:buFont typeface="Arial" pitchFamily="34" charset="0"/>
              <a:buChar char="•"/>
              <a:defRPr>
                <a:solidFill>
                  <a:schemeClr val="tx1"/>
                </a:solidFill>
                <a:latin typeface="Arial" pitchFamily="34" charset="0"/>
              </a:defRPr>
            </a:lvl3pPr>
            <a:lvl4pPr marL="1600200" indent="-228600" defTabSz="457200" eaLnBrk="0" hangingPunct="0">
              <a:spcBef>
                <a:spcPct val="20000"/>
              </a:spcBef>
              <a:buFont typeface="Arial" pitchFamily="34" charset="0"/>
              <a:buChar char="–"/>
              <a:defRPr>
                <a:solidFill>
                  <a:schemeClr val="tx1"/>
                </a:solidFill>
                <a:latin typeface="Arial" pitchFamily="34" charset="0"/>
              </a:defRPr>
            </a:lvl4pPr>
            <a:lvl5pPr marL="2057400" indent="-228600" defTabSz="457200" eaLnBrk="0" hangingPunct="0">
              <a:spcBef>
                <a:spcPct val="20000"/>
              </a:spcBef>
              <a:buFont typeface="Arial" pitchFamily="34" charset="0"/>
              <a:buChar char="»"/>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buFont typeface="Arial" pitchFamily="34" charset="0"/>
              <a:buNone/>
            </a:pPr>
            <a:r>
              <a:rPr lang="en-US" altLang="en-US" dirty="0">
                <a:cs typeface="Arial" pitchFamily="34" charset="0"/>
              </a:rPr>
              <a:t>The building thermal envelope shall be </a:t>
            </a:r>
            <a:r>
              <a:rPr lang="en-US" altLang="en-US" dirty="0" smtClean="0">
                <a:cs typeface="Arial" pitchFamily="34" charset="0"/>
              </a:rPr>
              <a:t>represented on the construction drawings.</a:t>
            </a:r>
            <a:endParaRPr lang="en-US" altLang="en-US" dirty="0">
              <a:cs typeface="Arial" pitchFamily="34" charset="0"/>
            </a:endParaRPr>
          </a:p>
        </p:txBody>
      </p:sp>
    </p:spTree>
    <p:extLst>
      <p:ext uri="{BB962C8B-B14F-4D97-AF65-F5344CB8AC3E}">
        <p14:creationId xmlns:p14="http://schemas.microsoft.com/office/powerpoint/2010/main" val="44522959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486887" y="83125"/>
            <a:ext cx="7344887" cy="763587"/>
          </a:xfrm>
        </p:spPr>
        <p:txBody>
          <a:bodyPr>
            <a:normAutofit/>
          </a:bodyPr>
          <a:lstStyle/>
          <a:p>
            <a:r>
              <a:rPr lang="en-US" sz="2400" b="1" dirty="0" smtClean="0">
                <a:ea typeface="ＭＳ Ｐゴシック" pitchFamily="-108" charset="-128"/>
              </a:rPr>
              <a:t>Fenestration SHGC Requirements</a:t>
            </a:r>
          </a:p>
        </p:txBody>
      </p:sp>
      <p:sp>
        <p:nvSpPr>
          <p:cNvPr id="286723" name="Rectangle 3"/>
          <p:cNvSpPr>
            <a:spLocks noGrp="1" noChangeArrowheads="1"/>
          </p:cNvSpPr>
          <p:nvPr>
            <p:ph type="body" sz="half" idx="2"/>
          </p:nvPr>
        </p:nvSpPr>
        <p:spPr>
          <a:xfrm>
            <a:off x="546265" y="1306513"/>
            <a:ext cx="8478981" cy="876300"/>
          </a:xfrm>
        </p:spPr>
        <p:txBody>
          <a:bodyPr/>
          <a:lstStyle/>
          <a:p>
            <a:pPr marL="0" indent="0">
              <a:buFontTx/>
              <a:buNone/>
            </a:pPr>
            <a:r>
              <a:rPr lang="en-US" sz="2400" dirty="0" smtClean="0">
                <a:ea typeface="ＭＳ Ｐゴシック" pitchFamily="-108" charset="-128"/>
              </a:rPr>
              <a:t>The Effect of Overhangs on Fenestration SHGC</a:t>
            </a:r>
          </a:p>
        </p:txBody>
      </p:sp>
      <p:pic>
        <p:nvPicPr>
          <p:cNvPr id="286724" name="Picture 4" descr="projfacto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59081" y="1915432"/>
            <a:ext cx="2883424" cy="2412381"/>
          </a:xfrm>
          <a:prstGeom prst="rect">
            <a:avLst/>
          </a:prstGeom>
          <a:noFill/>
        </p:spPr>
      </p:pic>
      <p:sp>
        <p:nvSpPr>
          <p:cNvPr id="286725" name="Rectangle 5"/>
          <p:cNvSpPr>
            <a:spLocks noChangeArrowheads="1"/>
          </p:cNvSpPr>
          <p:nvPr/>
        </p:nvSpPr>
        <p:spPr bwMode="auto">
          <a:xfrm>
            <a:off x="3930732" y="1915432"/>
            <a:ext cx="4892634" cy="3409703"/>
          </a:xfrm>
          <a:prstGeom prst="rect">
            <a:avLst/>
          </a:prstGeom>
          <a:noFill/>
          <a:ln w="9525">
            <a:noFill/>
            <a:miter lim="800000"/>
            <a:headEnd/>
            <a:tailEnd/>
          </a:ln>
          <a:effectLst/>
        </p:spPr>
        <p:txBody>
          <a:bodyPr lIns="0" tIns="0" rIns="0" bIns="0"/>
          <a:lstStyle/>
          <a:p>
            <a:pPr marL="342900" indent="-342900" eaLnBrk="0" hangingPunct="0">
              <a:lnSpc>
                <a:spcPct val="150000"/>
              </a:lnSpc>
              <a:spcBef>
                <a:spcPct val="20000"/>
              </a:spcBef>
              <a:buClr>
                <a:schemeClr val="tx1"/>
              </a:buClr>
              <a:buSzPct val="130000"/>
              <a:buFont typeface="Wingdings" pitchFamily="2" charset="2"/>
              <a:buChar char="ü"/>
            </a:pPr>
            <a:r>
              <a:rPr lang="en-US" sz="2000" b="0" dirty="0"/>
              <a:t>Overhangs allow a higher SHGC product to be installed</a:t>
            </a:r>
          </a:p>
          <a:p>
            <a:pPr marL="342900" indent="-342900" eaLnBrk="0" hangingPunct="0">
              <a:lnSpc>
                <a:spcPct val="150000"/>
              </a:lnSpc>
              <a:spcBef>
                <a:spcPct val="20000"/>
              </a:spcBef>
              <a:buClr>
                <a:schemeClr val="tx1"/>
              </a:buClr>
              <a:buSzPct val="130000"/>
              <a:buFont typeface="Wingdings" pitchFamily="2" charset="2"/>
              <a:buChar char="ü"/>
            </a:pPr>
            <a:r>
              <a:rPr lang="en-US" sz="2000" b="0" dirty="0"/>
              <a:t>Projection factor must be </a:t>
            </a:r>
            <a:r>
              <a:rPr lang="en-US" sz="2000" b="0" dirty="0" smtClean="0"/>
              <a:t>calculated</a:t>
            </a:r>
          </a:p>
          <a:p>
            <a:pPr marL="342900" indent="-342900" eaLnBrk="0" hangingPunct="0">
              <a:lnSpc>
                <a:spcPct val="150000"/>
              </a:lnSpc>
              <a:spcBef>
                <a:spcPct val="20000"/>
              </a:spcBef>
              <a:buClr>
                <a:schemeClr val="tx1"/>
              </a:buClr>
              <a:buSzPct val="130000"/>
              <a:buFont typeface="Wingdings" pitchFamily="2" charset="2"/>
              <a:buChar char="ü"/>
            </a:pPr>
            <a:r>
              <a:rPr lang="en-US" sz="2000" b="0" dirty="0" smtClean="0"/>
              <a:t>When different windows or glass doors have different PFs</a:t>
            </a:r>
          </a:p>
          <a:p>
            <a:pPr marL="800100" lvl="2" indent="-342900" eaLnBrk="0" hangingPunct="0">
              <a:lnSpc>
                <a:spcPct val="150000"/>
              </a:lnSpc>
              <a:spcBef>
                <a:spcPct val="20000"/>
              </a:spcBef>
              <a:buClr>
                <a:schemeClr val="tx1"/>
              </a:buClr>
              <a:buSzPct val="130000"/>
              <a:buFont typeface="Wingdings" pitchFamily="2" charset="2"/>
              <a:buChar char="ü"/>
            </a:pPr>
            <a:r>
              <a:rPr lang="en-US" sz="2000" b="0" dirty="0" smtClean="0"/>
              <a:t>Evaluate separately</a:t>
            </a:r>
            <a:endParaRPr lang="en-US" sz="2000" b="0" dirty="0"/>
          </a:p>
        </p:txBody>
      </p:sp>
    </p:spTree>
    <p:extLst>
      <p:ext uri="{BB962C8B-B14F-4D97-AF65-F5344CB8AC3E}">
        <p14:creationId xmlns:p14="http://schemas.microsoft.com/office/powerpoint/2010/main" val="41198621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Skylights installed above daylight zones with daylight responsive controls:</a:t>
            </a:r>
          </a:p>
          <a:p>
            <a:pPr marL="0" indent="0">
              <a:buNone/>
            </a:pPr>
            <a:endParaRPr lang="en-US" dirty="0" smtClean="0"/>
          </a:p>
          <a:p>
            <a:r>
              <a:rPr lang="en-US" dirty="0" smtClean="0"/>
              <a:t>Climate Zones 1-6, permitted maximum SHGC 0.60</a:t>
            </a:r>
          </a:p>
          <a:p>
            <a:r>
              <a:rPr lang="en-US" dirty="0" smtClean="0"/>
              <a:t>Climate Zones 1-3, permitted maximum U-factor 0.90</a:t>
            </a:r>
          </a:p>
          <a:p>
            <a:r>
              <a:rPr lang="en-US" dirty="0" smtClean="0"/>
              <a:t>Climate Zones 4-8, permitted maximum U-factor 0.75</a:t>
            </a:r>
            <a:endParaRPr lang="en-US" dirty="0"/>
          </a:p>
        </p:txBody>
      </p:sp>
      <p:sp>
        <p:nvSpPr>
          <p:cNvPr id="3" name="Title 2"/>
          <p:cNvSpPr>
            <a:spLocks noGrp="1"/>
          </p:cNvSpPr>
          <p:nvPr>
            <p:ph type="title"/>
          </p:nvPr>
        </p:nvSpPr>
        <p:spPr>
          <a:xfrm>
            <a:off x="157163" y="0"/>
            <a:ext cx="5910262" cy="921004"/>
          </a:xfrm>
        </p:spPr>
        <p:txBody>
          <a:bodyPr>
            <a:normAutofit fontScale="90000"/>
          </a:bodyPr>
          <a:lstStyle/>
          <a:p>
            <a:r>
              <a:rPr lang="en-US" sz="2700" b="1" dirty="0" smtClean="0">
                <a:ea typeface="ＭＳ Ｐゴシック" pitchFamily="-108" charset="-128"/>
              </a:rPr>
              <a:t>Increased Skylight SHGC and U-factor</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Sections C402.4.3.1, C402.4.3.2</a:t>
            </a:r>
            <a:endParaRPr lang="en-US" sz="2200" b="1" i="1" dirty="0">
              <a:solidFill>
                <a:schemeClr val="tx1">
                  <a:lumMod val="75000"/>
                </a:schemeClr>
              </a:solidFill>
              <a:ea typeface="ＭＳ Ｐゴシック" pitchFamily="-108" charset="-12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SHGC determined using manufacturer’s ratio of the higher to lower labeled SHGC</a:t>
            </a:r>
          </a:p>
          <a:p>
            <a:pPr>
              <a:buFont typeface="Wingdings" pitchFamily="2" charset="2"/>
              <a:buChar char="ü"/>
            </a:pPr>
            <a:r>
              <a:rPr lang="en-US" dirty="0" smtClean="0"/>
              <a:t>SHGC ratio </a:t>
            </a:r>
            <a:r>
              <a:rPr lang="en-US" u="sng" dirty="0" smtClean="0"/>
              <a:t>&gt;</a:t>
            </a:r>
            <a:r>
              <a:rPr lang="en-US" dirty="0" smtClean="0"/>
              <a:t> 2.4</a:t>
            </a:r>
          </a:p>
          <a:p>
            <a:pPr>
              <a:buFont typeface="Wingdings" pitchFamily="2" charset="2"/>
              <a:buChar char="ü"/>
            </a:pPr>
            <a:r>
              <a:rPr lang="en-US" dirty="0" smtClean="0"/>
              <a:t>Automatically controlled to modulate amount of solar gain into the space in multiple steps</a:t>
            </a:r>
          </a:p>
          <a:p>
            <a:pPr>
              <a:buFont typeface="Wingdings" pitchFamily="2" charset="2"/>
              <a:buChar char="ü"/>
            </a:pPr>
            <a:r>
              <a:rPr lang="en-US" dirty="0" smtClean="0"/>
              <a:t>Considered separately from other fenestration</a:t>
            </a:r>
          </a:p>
          <a:p>
            <a:pPr>
              <a:buFont typeface="Wingdings" pitchFamily="2" charset="2"/>
              <a:buChar char="ü"/>
            </a:pPr>
            <a:r>
              <a:rPr lang="en-US" dirty="0" smtClean="0"/>
              <a:t>Area-weighted averaging isn’t allowed</a:t>
            </a:r>
          </a:p>
          <a:p>
            <a:pPr>
              <a:buFont typeface="Wingdings" pitchFamily="2" charset="2"/>
              <a:buChar char="ü"/>
            </a:pPr>
            <a:endParaRPr lang="en-US" dirty="0"/>
          </a:p>
          <a:p>
            <a:pPr>
              <a:buFont typeface="Wingdings" pitchFamily="2" charset="2"/>
              <a:buChar char="ü"/>
            </a:pPr>
            <a:r>
              <a:rPr lang="en-US" b="1" u="sng" dirty="0" smtClean="0"/>
              <a:t>Exception</a:t>
            </a:r>
            <a:r>
              <a:rPr lang="en-US" dirty="0" smtClean="0"/>
              <a:t>:  not required to comply where both the lower and higher labeled SHGC already comply with Table C402.3</a:t>
            </a:r>
            <a:endParaRPr lang="en-US" dirty="0"/>
          </a:p>
        </p:txBody>
      </p:sp>
      <p:sp>
        <p:nvSpPr>
          <p:cNvPr id="3" name="Title 2"/>
          <p:cNvSpPr>
            <a:spLocks noGrp="1"/>
          </p:cNvSpPr>
          <p:nvPr>
            <p:ph type="title"/>
          </p:nvPr>
        </p:nvSpPr>
        <p:spPr/>
        <p:txBody>
          <a:bodyPr/>
          <a:lstStyle/>
          <a:p>
            <a:r>
              <a:rPr lang="en-US" sz="2400" b="1" dirty="0" smtClean="0">
                <a:ea typeface="ＭＳ Ｐゴシック" pitchFamily="-108" charset="-128"/>
              </a:rPr>
              <a:t>Dynamic Glazing</a:t>
            </a:r>
            <a:r>
              <a:rPr lang="en-US" dirty="0" smtClean="0"/>
              <a:t/>
            </a:r>
            <a:br>
              <a:rPr lang="en-US" dirty="0" smtClean="0"/>
            </a:br>
            <a:r>
              <a:rPr lang="en-US" sz="2000" b="1" i="1" dirty="0" smtClean="0"/>
              <a:t>Section </a:t>
            </a:r>
            <a:r>
              <a:rPr lang="en-US" sz="2000" b="1" i="1" dirty="0" smtClean="0">
                <a:solidFill>
                  <a:schemeClr val="tx1">
                    <a:lumMod val="75000"/>
                  </a:schemeClr>
                </a:solidFill>
                <a:ea typeface="ＭＳ Ｐゴシック" pitchFamily="-108" charset="-128"/>
              </a:rPr>
              <a:t>C402.4.3.3</a:t>
            </a:r>
            <a:endParaRPr lang="en-US" sz="2000" b="1" i="1" dirty="0">
              <a:solidFill>
                <a:schemeClr val="tx1">
                  <a:lumMod val="75000"/>
                </a:schemeClr>
              </a:solidFill>
              <a:ea typeface="ＭＳ Ｐゴシック" pitchFamily="-108"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Allowed to meet requirements in Table C402.4</a:t>
            </a:r>
          </a:p>
          <a:p>
            <a:pPr>
              <a:buFont typeface="Wingdings" pitchFamily="2" charset="2"/>
              <a:buChar char="ü"/>
            </a:pPr>
            <a:r>
              <a:rPr lang="en-US" dirty="0" smtClean="0"/>
              <a:t>Can’t combine products from different categories when calculating the area-weighted average U-factor</a:t>
            </a:r>
            <a:endParaRPr lang="en-US" dirty="0"/>
          </a:p>
        </p:txBody>
      </p:sp>
      <p:sp>
        <p:nvSpPr>
          <p:cNvPr id="3" name="Title 2"/>
          <p:cNvSpPr>
            <a:spLocks noGrp="1"/>
          </p:cNvSpPr>
          <p:nvPr>
            <p:ph type="title"/>
          </p:nvPr>
        </p:nvSpPr>
        <p:spPr/>
        <p:txBody>
          <a:bodyPr/>
          <a:lstStyle/>
          <a:p>
            <a:r>
              <a:rPr lang="en-US" sz="2400" b="1" dirty="0" smtClean="0">
                <a:ea typeface="ＭＳ Ｐゴシック" pitchFamily="-108" charset="-128"/>
              </a:rPr>
              <a:t>Area-Weighted U-Factor</a:t>
            </a:r>
            <a:r>
              <a:rPr lang="en-US" dirty="0" smtClean="0"/>
              <a:t/>
            </a:r>
            <a:br>
              <a:rPr lang="en-US" dirty="0" smtClean="0"/>
            </a:br>
            <a:r>
              <a:rPr lang="en-US" sz="2000" b="1" i="1" dirty="0" smtClean="0"/>
              <a:t>Section </a:t>
            </a:r>
            <a:r>
              <a:rPr lang="en-US" sz="2000" b="1" i="1" dirty="0" smtClean="0">
                <a:solidFill>
                  <a:schemeClr val="tx1">
                    <a:lumMod val="75000"/>
                  </a:schemeClr>
                </a:solidFill>
                <a:ea typeface="ＭＳ Ｐゴシック" pitchFamily="-108" charset="-128"/>
              </a:rPr>
              <a:t>C402.4.3.4</a:t>
            </a:r>
            <a:endParaRPr lang="en-US" sz="2000" b="1" i="1" dirty="0">
              <a:solidFill>
                <a:schemeClr val="tx1">
                  <a:lumMod val="75000"/>
                </a:schemeClr>
              </a:solidFill>
              <a:ea typeface="ＭＳ Ｐゴシック" pitchFamily="-108" charset="-12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234538" y="0"/>
            <a:ext cx="7772400" cy="902525"/>
          </a:xfrm>
        </p:spPr>
        <p:txBody>
          <a:bodyPr>
            <a:normAutofit/>
          </a:bodyPr>
          <a:lstStyle/>
          <a:p>
            <a:r>
              <a:rPr lang="en-US" sz="2400" b="1" dirty="0" smtClean="0">
                <a:ea typeface="ＭＳ Ｐゴシック" pitchFamily="-108" charset="-128"/>
              </a:rPr>
              <a:t>Doors</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a:t>
            </a:r>
            <a:r>
              <a:rPr lang="en-US" sz="2000" b="1" i="1" dirty="0" smtClean="0">
                <a:solidFill>
                  <a:schemeClr val="tx1">
                    <a:lumMod val="75000"/>
                  </a:schemeClr>
                </a:solidFill>
                <a:ea typeface="ＭＳ Ｐゴシック" pitchFamily="-108" charset="-128"/>
              </a:rPr>
              <a:t>C402.4.</a:t>
            </a:r>
            <a:r>
              <a:rPr lang="en-US" sz="2000" b="1" i="1" dirty="0" smtClean="0">
                <a:solidFill>
                  <a:srgbClr val="FF0000"/>
                </a:solidFill>
                <a:ea typeface="ＭＳ Ｐゴシック" pitchFamily="-108" charset="-128"/>
              </a:rPr>
              <a:t>5</a:t>
            </a:r>
          </a:p>
        </p:txBody>
      </p:sp>
      <p:pic>
        <p:nvPicPr>
          <p:cNvPr id="260099" name="Picture 3" descr="opaque door"/>
          <p:cNvPicPr>
            <a:picLocks noGrp="1" noChangeAspect="1" noChangeArrowheads="1"/>
          </p:cNvPicPr>
          <p:nvPr>
            <p:ph sz="quarter" idx="1"/>
          </p:nvPr>
        </p:nvPicPr>
        <p:blipFill>
          <a:blip r:embed="rId3" cstate="screen">
            <a:extLst>
              <a:ext uri="{28A0092B-C50C-407E-A947-70E740481C1C}">
                <a14:useLocalDpi xmlns:a14="http://schemas.microsoft.com/office/drawing/2010/main" val="0"/>
              </a:ext>
            </a:extLst>
          </a:blip>
          <a:srcRect/>
          <a:stretch>
            <a:fillRect/>
          </a:stretch>
        </p:blipFill>
        <p:spPr>
          <a:xfrm>
            <a:off x="902526" y="1268413"/>
            <a:ext cx="3348840" cy="2355850"/>
          </a:xfrm>
          <a:noFill/>
          <a:ln/>
        </p:spPr>
      </p:pic>
      <p:pic>
        <p:nvPicPr>
          <p:cNvPr id="260101" name="Picture 5" descr="Roll Up Door 1"/>
          <p:cNvPicPr>
            <a:picLocks noGrp="1" noChangeAspect="1" noChangeArrowheads="1"/>
          </p:cNvPicPr>
          <p:nvPr>
            <p:ph sz="quarter" idx="2"/>
          </p:nvPr>
        </p:nvPicPr>
        <p:blipFill>
          <a:blip r:embed="rId4" cstate="screen">
            <a:extLst>
              <a:ext uri="{28A0092B-C50C-407E-A947-70E740481C1C}">
                <a14:useLocalDpi xmlns:a14="http://schemas.microsoft.com/office/drawing/2010/main" val="0"/>
              </a:ext>
            </a:extLst>
          </a:blip>
          <a:stretch>
            <a:fillRect/>
          </a:stretch>
        </p:blipFill>
        <p:spPr>
          <a:xfrm>
            <a:off x="952500" y="3787775"/>
            <a:ext cx="3276600" cy="2352675"/>
          </a:xfrm>
          <a:noFill/>
          <a:ln w="38100">
            <a:solidFill>
              <a:schemeClr val="tx1"/>
            </a:solidFill>
          </a:ln>
        </p:spPr>
      </p:pic>
      <p:sp>
        <p:nvSpPr>
          <p:cNvPr id="260100" name="Rectangle 4"/>
          <p:cNvSpPr>
            <a:spLocks noGrp="1" noChangeArrowheads="1"/>
          </p:cNvSpPr>
          <p:nvPr>
            <p:ph type="body" sz="half" idx="3"/>
          </p:nvPr>
        </p:nvSpPr>
        <p:spPr>
          <a:xfrm>
            <a:off x="4358244" y="1268413"/>
            <a:ext cx="4607626" cy="4876800"/>
          </a:xfrm>
        </p:spPr>
        <p:txBody>
          <a:bodyPr>
            <a:normAutofit/>
          </a:bodyPr>
          <a:lstStyle/>
          <a:p>
            <a:pPr marL="0" indent="0">
              <a:buNone/>
            </a:pPr>
            <a:r>
              <a:rPr lang="en-US" sz="2400" dirty="0" smtClean="0">
                <a:ea typeface="ＭＳ Ｐゴシック" pitchFamily="-108" charset="-128"/>
              </a:rPr>
              <a:t>Opaque </a:t>
            </a:r>
            <a:r>
              <a:rPr lang="en-US" sz="2400" dirty="0" smtClean="0">
                <a:solidFill>
                  <a:srgbClr val="FF0000"/>
                </a:solidFill>
                <a:ea typeface="ＭＳ Ｐゴシック" pitchFamily="-108" charset="-128"/>
              </a:rPr>
              <a:t>swinging </a:t>
            </a:r>
            <a:r>
              <a:rPr lang="en-US" sz="2400" dirty="0" smtClean="0">
                <a:ea typeface="ＭＳ Ｐゴシック" pitchFamily="-108" charset="-128"/>
              </a:rPr>
              <a:t>doors having &lt; 50% glass area</a:t>
            </a:r>
          </a:p>
          <a:p>
            <a:pPr marL="0" indent="0">
              <a:buNone/>
            </a:pPr>
            <a:r>
              <a:rPr lang="en-US" dirty="0" smtClean="0">
                <a:ea typeface="ＭＳ Ｐゴシック" pitchFamily="-108" charset="-128"/>
              </a:rPr>
              <a:t>Comply with Table C402.1.4</a:t>
            </a:r>
            <a:endParaRPr lang="en-US" sz="2400" dirty="0" smtClean="0">
              <a:ea typeface="ＭＳ Ｐゴシック" pitchFamily="-108" charset="-128"/>
            </a:endParaRPr>
          </a:p>
          <a:p>
            <a:pPr marL="0" indent="0">
              <a:buNone/>
            </a:pPr>
            <a:endParaRPr lang="en-US" sz="2400" dirty="0" smtClean="0">
              <a:ea typeface="ＭＳ Ｐゴシック" pitchFamily="-108" charset="-128"/>
            </a:endParaRPr>
          </a:p>
          <a:p>
            <a:pPr marL="0" indent="0">
              <a:buNone/>
            </a:pPr>
            <a:r>
              <a:rPr lang="en-US" sz="2400" dirty="0" smtClean="0">
                <a:solidFill>
                  <a:srgbClr val="FF0000"/>
                </a:solidFill>
                <a:ea typeface="ＭＳ Ｐゴシック" pitchFamily="-108" charset="-128"/>
              </a:rPr>
              <a:t>Opaque </a:t>
            </a:r>
            <a:r>
              <a:rPr lang="en-US" sz="2400" dirty="0" err="1" smtClean="0">
                <a:solidFill>
                  <a:srgbClr val="FF0000"/>
                </a:solidFill>
                <a:ea typeface="ＭＳ Ｐゴシック" pitchFamily="-108" charset="-128"/>
              </a:rPr>
              <a:t>nonswinging</a:t>
            </a:r>
            <a:r>
              <a:rPr lang="en-US" sz="2400" dirty="0" smtClean="0">
                <a:solidFill>
                  <a:srgbClr val="FF0000"/>
                </a:solidFill>
                <a:ea typeface="ＭＳ Ｐゴシック" pitchFamily="-108" charset="-128"/>
              </a:rPr>
              <a:t> doors</a:t>
            </a:r>
          </a:p>
          <a:p>
            <a:pPr lvl="1">
              <a:buFont typeface="Wingdings" pitchFamily="2" charset="2"/>
              <a:buChar char="ü"/>
            </a:pPr>
            <a:r>
              <a:rPr lang="en-US" dirty="0" smtClean="0"/>
              <a:t>Comply with Table C402.1.3</a:t>
            </a:r>
          </a:p>
          <a:p>
            <a:pPr marL="0" indent="0">
              <a:buNone/>
            </a:pPr>
            <a:endParaRPr lang="en-US" sz="2400" dirty="0" smtClean="0"/>
          </a:p>
          <a:p>
            <a:pPr marL="0" indent="0">
              <a:buNone/>
            </a:pPr>
            <a:r>
              <a:rPr lang="en-US" sz="2400" dirty="0" smtClean="0"/>
              <a:t>All other doors to comply with vertical fenestration requirements (Section C402.4.3)</a:t>
            </a:r>
          </a:p>
        </p:txBody>
      </p:sp>
    </p:spTree>
    <p:extLst>
      <p:ext uri="{BB962C8B-B14F-4D97-AF65-F5344CB8AC3E}">
        <p14:creationId xmlns:p14="http://schemas.microsoft.com/office/powerpoint/2010/main" val="24864243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379540" y="0"/>
            <a:ext cx="7589310" cy="950025"/>
          </a:xfrm>
        </p:spPr>
        <p:txBody>
          <a:bodyPr>
            <a:normAutofit/>
          </a:bodyPr>
          <a:lstStyle/>
          <a:p>
            <a:pPr fontAlgn="base">
              <a:lnSpc>
                <a:spcPct val="80000"/>
              </a:lnSpc>
              <a:spcAft>
                <a:spcPct val="0"/>
              </a:spcAft>
            </a:pPr>
            <a:r>
              <a:rPr lang="en-US" sz="2400" b="1" dirty="0" smtClean="0">
                <a:ea typeface="ＭＳ Ｐゴシック" pitchFamily="-108" charset="-128"/>
              </a:rPr>
              <a:t>Mandatory Requirements</a:t>
            </a:r>
          </a:p>
        </p:txBody>
      </p:sp>
      <p:sp>
        <p:nvSpPr>
          <p:cNvPr id="290820" name="Rectangle 4"/>
          <p:cNvSpPr>
            <a:spLocks noChangeArrowheads="1"/>
          </p:cNvSpPr>
          <p:nvPr/>
        </p:nvSpPr>
        <p:spPr bwMode="auto">
          <a:xfrm>
            <a:off x="1397000" y="1828800"/>
            <a:ext cx="6553200" cy="609600"/>
          </a:xfrm>
          <a:prstGeom prst="rect">
            <a:avLst/>
          </a:prstGeom>
          <a:solidFill>
            <a:schemeClr val="bg1"/>
          </a:solidFill>
          <a:ln w="38100" algn="ctr">
            <a:noFill/>
            <a:miter lim="800000"/>
            <a:headEnd/>
            <a:tailEnd/>
          </a:ln>
          <a:effectLst/>
        </p:spPr>
        <p:txBody>
          <a:bodyPr wrap="none" anchor="ctr">
            <a:spAutoFit/>
          </a:bodyPr>
          <a:lstStyle/>
          <a:p>
            <a:endParaRPr lang="en-US" dirty="0"/>
          </a:p>
        </p:txBody>
      </p:sp>
      <p:sp>
        <p:nvSpPr>
          <p:cNvPr id="7" name="Rectangle 3"/>
          <p:cNvSpPr txBox="1">
            <a:spLocks noChangeArrowheads="1"/>
          </p:cNvSpPr>
          <p:nvPr/>
        </p:nvSpPr>
        <p:spPr>
          <a:xfrm>
            <a:off x="379539" y="1223158"/>
            <a:ext cx="7256295" cy="490300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40000"/>
              </a:spcBef>
              <a:spcAft>
                <a:spcPts val="0"/>
              </a:spcAft>
              <a:buClrTx/>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Air Leakage</a:t>
            </a:r>
          </a:p>
          <a:p>
            <a:pPr marL="342900" marR="0" lvl="0" indent="-342900" algn="l" defTabSz="457200" rtl="0" eaLnBrk="1" fontAlgn="auto" latinLnBrk="0" hangingPunct="1">
              <a:lnSpc>
                <a:spcPct val="100000"/>
              </a:lnSpc>
              <a:spcBef>
                <a:spcPct val="40000"/>
              </a:spcBef>
              <a:spcAft>
                <a:spcPts val="0"/>
              </a:spcAft>
              <a:buClrTx/>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rPr>
              <a:t>Air barriers</a:t>
            </a:r>
          </a:p>
          <a:p>
            <a:pPr marL="342900" marR="0" lvl="0" indent="-342900" algn="l" defTabSz="457200" rtl="0" eaLnBrk="1" fontAlgn="auto" latinLnBrk="0" hangingPunct="1">
              <a:lnSpc>
                <a:spcPct val="100000"/>
              </a:lnSpc>
              <a:spcBef>
                <a:spcPct val="40000"/>
              </a:spcBef>
              <a:spcAft>
                <a:spcPts val="0"/>
              </a:spcAft>
              <a:buClrTx/>
              <a:buSzTx/>
              <a:buFont typeface="Wingdings" pitchFamily="2" charset="2"/>
              <a:buChar char="ü"/>
              <a:tabLst/>
              <a:defRPr/>
            </a:pPr>
            <a:r>
              <a:rPr lang="en-US" sz="2400" b="0" dirty="0" smtClean="0">
                <a:latin typeface="+mn-lt"/>
              </a:rPr>
              <a:t>Fenestration air leakage</a:t>
            </a:r>
          </a:p>
          <a:p>
            <a:pPr marL="342900" marR="0" lvl="0" indent="-342900" algn="l" defTabSz="457200" rtl="0" eaLnBrk="1" fontAlgn="auto" latinLnBrk="0" hangingPunct="1">
              <a:lnSpc>
                <a:spcPct val="100000"/>
              </a:lnSpc>
              <a:spcBef>
                <a:spcPct val="40000"/>
              </a:spcBef>
              <a:spcAft>
                <a:spcPts val="0"/>
              </a:spcAft>
              <a:buClrTx/>
              <a:buSzTx/>
              <a:buFont typeface="Wingdings" pitchFamily="2" charset="2"/>
              <a:buChar char="ü"/>
              <a:tabLst/>
              <a:defRPr/>
            </a:pPr>
            <a:r>
              <a:rPr lang="en-US" sz="2400" b="0" dirty="0" smtClean="0">
                <a:latin typeface="+mn-lt"/>
                <a:ea typeface="+mn-ea"/>
              </a:rPr>
              <a:t>Rooms Containing Fuel-burning Appliances</a:t>
            </a:r>
          </a:p>
          <a:p>
            <a:pPr marL="342900" marR="0" lvl="0" indent="-342900" algn="l" defTabSz="457200" rtl="0" eaLnBrk="1" fontAlgn="auto" latinLnBrk="0" hangingPunct="1">
              <a:lnSpc>
                <a:spcPct val="100000"/>
              </a:lnSpc>
              <a:spcBef>
                <a:spcPct val="40000"/>
              </a:spcBef>
              <a:spcAft>
                <a:spcPts val="0"/>
              </a:spcAft>
              <a:buClrTx/>
              <a:buSzTx/>
              <a:buFont typeface="Wingdings" pitchFamily="2" charset="2"/>
              <a:buChar char="ü"/>
              <a:tabLst/>
              <a:defRPr/>
            </a:pPr>
            <a:r>
              <a:rPr lang="en-US" sz="2400" b="0" dirty="0" smtClean="0">
                <a:latin typeface="+mn-lt"/>
                <a:ea typeface="+mn-ea"/>
              </a:rPr>
              <a:t>Ai</a:t>
            </a:r>
            <a:r>
              <a:rPr kumimoji="0" lang="en-US" sz="2400" b="0" i="0" u="none" strike="noStrike" kern="1200" cap="none" spc="0" normalizeH="0" noProof="0" dirty="0" smtClean="0">
                <a:ln>
                  <a:noFill/>
                </a:ln>
                <a:solidFill>
                  <a:schemeClr val="tx1"/>
                </a:solidFill>
                <a:effectLst/>
                <a:uLnTx/>
                <a:uFillTx/>
                <a:latin typeface="+mn-lt"/>
                <a:ea typeface="+mn-ea"/>
                <a:cs typeface="+mn-cs"/>
              </a:rPr>
              <a:t>r intakes, exhaust openings, stairways and shafts</a:t>
            </a:r>
          </a:p>
          <a:p>
            <a:pPr marL="342900" marR="0" lvl="0" indent="-342900" algn="l" defTabSz="457200" rtl="0" eaLnBrk="1" fontAlgn="auto" latinLnBrk="0" hangingPunct="1">
              <a:lnSpc>
                <a:spcPct val="100000"/>
              </a:lnSpc>
              <a:spcBef>
                <a:spcPct val="40000"/>
              </a:spcBef>
              <a:spcAft>
                <a:spcPts val="0"/>
              </a:spcAft>
              <a:buClrTx/>
              <a:buSzTx/>
              <a:buFont typeface="Wingdings" pitchFamily="2" charset="2"/>
              <a:buChar char="ü"/>
              <a:tabLst/>
              <a:defRPr/>
            </a:pPr>
            <a:r>
              <a:rPr lang="en-US" sz="2400" b="0" baseline="0" dirty="0" smtClean="0">
                <a:latin typeface="+mn-lt"/>
                <a:ea typeface="+mn-ea"/>
              </a:rPr>
              <a:t>Loading</a:t>
            </a:r>
            <a:r>
              <a:rPr lang="en-US" sz="2400" b="0" dirty="0" smtClean="0">
                <a:latin typeface="+mn-lt"/>
                <a:ea typeface="+mn-ea"/>
              </a:rPr>
              <a:t> dock weatherseals</a:t>
            </a:r>
          </a:p>
          <a:p>
            <a:pPr marL="342900" marR="0" lvl="0" indent="-342900" algn="l" defTabSz="457200" rtl="0" eaLnBrk="1" fontAlgn="auto" latinLnBrk="0" hangingPunct="1">
              <a:lnSpc>
                <a:spcPct val="100000"/>
              </a:lnSpc>
              <a:spcBef>
                <a:spcPct val="40000"/>
              </a:spcBef>
              <a:spcAft>
                <a:spcPts val="0"/>
              </a:spcAft>
              <a:buClrTx/>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Vestibules</a:t>
            </a:r>
          </a:p>
          <a:p>
            <a:pPr marL="342900" marR="0" lvl="0" indent="-342900" algn="l" defTabSz="457200" rtl="0" eaLnBrk="1" fontAlgn="auto" latinLnBrk="0" hangingPunct="1">
              <a:lnSpc>
                <a:spcPct val="100000"/>
              </a:lnSpc>
              <a:spcBef>
                <a:spcPct val="40000"/>
              </a:spcBef>
              <a:spcAft>
                <a:spcPts val="0"/>
              </a:spcAft>
              <a:buClrTx/>
              <a:buSzTx/>
              <a:buFont typeface="Wingdings" pitchFamily="2" charset="2"/>
              <a:buChar char="ü"/>
              <a:tabLst/>
              <a:defRPr/>
            </a:pPr>
            <a:r>
              <a:rPr lang="en-US" sz="2400" b="0" dirty="0" smtClean="0">
                <a:latin typeface="+mn-lt"/>
                <a:ea typeface="+mn-ea"/>
              </a:rPr>
              <a:t>Recessed lighting</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Tested in accordance with ASTM E 779 at pressure differential of 0.3 inch water gauge or an equivalent method approved by code official when tested air leakage rate </a:t>
            </a:r>
            <a:br>
              <a:rPr lang="en-US" dirty="0" smtClean="0"/>
            </a:br>
            <a:r>
              <a:rPr lang="en-US" dirty="0" smtClean="0"/>
              <a:t>&lt; 0.40 cfm/ft</a:t>
            </a:r>
            <a:r>
              <a:rPr lang="en-US" baseline="30000" dirty="0" smtClean="0"/>
              <a:t>2</a:t>
            </a:r>
            <a:endParaRPr lang="en-US" baseline="30000" dirty="0"/>
          </a:p>
        </p:txBody>
      </p:sp>
      <p:sp>
        <p:nvSpPr>
          <p:cNvPr id="3" name="Title 2"/>
          <p:cNvSpPr>
            <a:spLocks noGrp="1"/>
          </p:cNvSpPr>
          <p:nvPr>
            <p:ph type="title"/>
          </p:nvPr>
        </p:nvSpPr>
        <p:spPr/>
        <p:txBody>
          <a:bodyPr>
            <a:normAutofit/>
          </a:bodyPr>
          <a:lstStyle/>
          <a:p>
            <a:r>
              <a:rPr lang="en-US" sz="2400" b="1" dirty="0" smtClean="0"/>
              <a:t>Air Leakage</a:t>
            </a:r>
            <a:br>
              <a:rPr lang="en-US" sz="2400" b="1" dirty="0" smtClean="0"/>
            </a:br>
            <a:r>
              <a:rPr lang="en-US" sz="2000" b="1" i="1" dirty="0" smtClean="0"/>
              <a:t>Section C402.5</a:t>
            </a:r>
            <a:endParaRPr lang="en-US" sz="2000" b="1" i="1" dirty="0"/>
          </a:p>
        </p:txBody>
      </p:sp>
    </p:spTree>
    <p:extLst>
      <p:ext uri="{BB962C8B-B14F-4D97-AF65-F5344CB8AC3E}">
        <p14:creationId xmlns:p14="http://schemas.microsoft.com/office/powerpoint/2010/main" val="41525841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24561" y="1076632"/>
            <a:ext cx="8439220" cy="5368413"/>
          </a:xfrm>
        </p:spPr>
        <p:txBody>
          <a:bodyPr>
            <a:noAutofit/>
          </a:bodyPr>
          <a:lstStyle/>
          <a:p>
            <a:pPr>
              <a:lnSpc>
                <a:spcPct val="110000"/>
              </a:lnSpc>
              <a:buFont typeface="Arial" panose="020B0604020202020204" pitchFamily="34" charset="0"/>
              <a:buChar char="•"/>
            </a:pPr>
            <a:r>
              <a:rPr lang="en-US" sz="2000" dirty="0" smtClean="0">
                <a:solidFill>
                  <a:schemeClr val="tx1">
                    <a:lumMod val="50000"/>
                  </a:schemeClr>
                </a:solidFill>
                <a:latin typeface="Arial" panose="020B0604020202020204" pitchFamily="34" charset="0"/>
              </a:rPr>
              <a:t>Continuous air barrier required except in:</a:t>
            </a:r>
          </a:p>
          <a:p>
            <a:pPr marL="800100" lvl="2" indent="0">
              <a:lnSpc>
                <a:spcPct val="110000"/>
              </a:lnSpc>
              <a:buNone/>
            </a:pPr>
            <a:r>
              <a:rPr lang="en-US" sz="2000" dirty="0" smtClean="0">
                <a:solidFill>
                  <a:srgbClr val="92D050"/>
                </a:solidFill>
                <a:latin typeface="Arial" panose="020B0604020202020204" pitchFamily="34" charset="0"/>
              </a:rPr>
              <a:t>Climate Zone 2B</a:t>
            </a:r>
          </a:p>
          <a:p>
            <a:pPr>
              <a:lnSpc>
                <a:spcPct val="110000"/>
              </a:lnSpc>
            </a:pPr>
            <a:r>
              <a:rPr lang="en-US" sz="2000" dirty="0" smtClean="0">
                <a:solidFill>
                  <a:schemeClr val="tx1">
                    <a:lumMod val="50000"/>
                  </a:schemeClr>
                </a:solidFill>
                <a:latin typeface="Arial" panose="020B0604020202020204" pitchFamily="34" charset="0"/>
              </a:rPr>
              <a:t>Air barrier placement allowed:</a:t>
            </a:r>
          </a:p>
          <a:p>
            <a:pPr lvl="1">
              <a:lnSpc>
                <a:spcPct val="110000"/>
              </a:lnSpc>
            </a:pPr>
            <a:r>
              <a:rPr lang="en-US" dirty="0" smtClean="0">
                <a:solidFill>
                  <a:schemeClr val="tx1">
                    <a:lumMod val="50000"/>
                  </a:schemeClr>
                </a:solidFill>
                <a:latin typeface="Arial" panose="020B0604020202020204" pitchFamily="34" charset="0"/>
              </a:rPr>
              <a:t>Inside of building envelope</a:t>
            </a:r>
          </a:p>
          <a:p>
            <a:pPr lvl="1">
              <a:lnSpc>
                <a:spcPct val="110000"/>
              </a:lnSpc>
            </a:pPr>
            <a:r>
              <a:rPr lang="en-US" dirty="0" smtClean="0">
                <a:solidFill>
                  <a:schemeClr val="tx1">
                    <a:lumMod val="50000"/>
                  </a:schemeClr>
                </a:solidFill>
                <a:latin typeface="Arial" panose="020B0604020202020204" pitchFamily="34" charset="0"/>
              </a:rPr>
              <a:t>Outside of building envelope</a:t>
            </a:r>
          </a:p>
          <a:p>
            <a:pPr lvl="1">
              <a:lnSpc>
                <a:spcPct val="110000"/>
              </a:lnSpc>
            </a:pPr>
            <a:r>
              <a:rPr lang="en-US" dirty="0" smtClean="0">
                <a:solidFill>
                  <a:schemeClr val="tx1">
                    <a:lumMod val="50000"/>
                  </a:schemeClr>
                </a:solidFill>
                <a:latin typeface="Arial" panose="020B0604020202020204" pitchFamily="34" charset="0"/>
              </a:rPr>
              <a:t>Located within assemblies composing envelope </a:t>
            </a:r>
            <a:r>
              <a:rPr lang="en-US" b="1" dirty="0" smtClean="0">
                <a:solidFill>
                  <a:schemeClr val="tx1">
                    <a:lumMod val="50000"/>
                  </a:schemeClr>
                </a:solidFill>
                <a:latin typeface="Arial" panose="020B0604020202020204" pitchFamily="34" charset="0"/>
              </a:rPr>
              <a:t>OR</a:t>
            </a:r>
          </a:p>
          <a:p>
            <a:pPr lvl="1">
              <a:lnSpc>
                <a:spcPct val="110000"/>
              </a:lnSpc>
            </a:pPr>
            <a:r>
              <a:rPr lang="en-US" dirty="0" smtClean="0">
                <a:solidFill>
                  <a:schemeClr val="tx1">
                    <a:lumMod val="50000"/>
                  </a:schemeClr>
                </a:solidFill>
                <a:latin typeface="Arial" panose="020B0604020202020204" pitchFamily="34" charset="0"/>
              </a:rPr>
              <a:t>Any combination thereof</a:t>
            </a:r>
          </a:p>
          <a:p>
            <a:pPr>
              <a:lnSpc>
                <a:spcPct val="110000"/>
              </a:lnSpc>
            </a:pPr>
            <a:r>
              <a:rPr lang="en-US" sz="2000" dirty="0">
                <a:solidFill>
                  <a:schemeClr val="tx1">
                    <a:lumMod val="50000"/>
                  </a:schemeClr>
                </a:solidFill>
                <a:latin typeface="Arial" panose="020B0604020202020204" pitchFamily="34" charset="0"/>
              </a:rPr>
              <a:t>Continuous for all assemblies part of the thermal envelope and across joints and assemblies</a:t>
            </a:r>
          </a:p>
          <a:p>
            <a:pPr>
              <a:lnSpc>
                <a:spcPct val="110000"/>
              </a:lnSpc>
            </a:pPr>
            <a:r>
              <a:rPr lang="en-US" sz="2000" dirty="0">
                <a:solidFill>
                  <a:schemeClr val="tx1">
                    <a:lumMod val="50000"/>
                  </a:schemeClr>
                </a:solidFill>
                <a:latin typeface="Arial" panose="020B0604020202020204" pitchFamily="34" charset="0"/>
              </a:rPr>
              <a:t>Joints and seams sealed including sealing transitions in places and changes in materials, securely installed in or on the joint for its entire length to not dislodge, loosen or otherwise impair its ability to resist positive and negative pressure from wind, stack effect and mechanical ventilation</a:t>
            </a:r>
          </a:p>
          <a:p>
            <a:pPr marL="0" indent="0">
              <a:lnSpc>
                <a:spcPct val="110000"/>
              </a:lnSpc>
              <a:buNone/>
            </a:pPr>
            <a:endParaRPr lang="en-US" dirty="0" smtClean="0">
              <a:solidFill>
                <a:schemeClr val="tx1">
                  <a:lumMod val="50000"/>
                </a:schemeClr>
              </a:solidFill>
              <a:latin typeface="Arial" panose="020B0604020202020204" pitchFamily="34" charset="0"/>
            </a:endParaRPr>
          </a:p>
          <a:p>
            <a:pPr marL="225425" indent="0">
              <a:lnSpc>
                <a:spcPct val="110000"/>
              </a:lnSpc>
              <a:buNone/>
            </a:pPr>
            <a:endParaRPr lang="en-US" sz="1600" dirty="0" smtClean="0"/>
          </a:p>
        </p:txBody>
      </p:sp>
      <p:sp>
        <p:nvSpPr>
          <p:cNvPr id="6" name="Rectangle 4"/>
          <p:cNvSpPr txBox="1">
            <a:spLocks noChangeArrowheads="1"/>
          </p:cNvSpPr>
          <p:nvPr/>
        </p:nvSpPr>
        <p:spPr>
          <a:xfrm>
            <a:off x="153988" y="0"/>
            <a:ext cx="5713412" cy="939800"/>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dirty="0" smtClean="0">
                <a:ea typeface="ＭＳ Ｐゴシック" pitchFamily="-108" charset="-128"/>
              </a:rPr>
              <a:t>Air Barrier Construction</a:t>
            </a:r>
          </a:p>
          <a:p>
            <a:pPr>
              <a:lnSpc>
                <a:spcPct val="80000"/>
              </a:lnSpc>
            </a:pPr>
            <a:r>
              <a:rPr lang="en-US" sz="2000" i="1" dirty="0" smtClean="0">
                <a:solidFill>
                  <a:schemeClr val="tx1">
                    <a:lumMod val="75000"/>
                  </a:schemeClr>
                </a:solidFill>
                <a:ea typeface="ＭＳ Ｐゴシック" pitchFamily="-108" charset="-128"/>
              </a:rPr>
              <a:t>Section C402.5.1.1</a:t>
            </a:r>
            <a:endParaRPr lang="en-US" sz="2000" i="1" dirty="0">
              <a:solidFill>
                <a:schemeClr val="tx1">
                  <a:lumMod val="75000"/>
                </a:schemeClr>
              </a:solidFill>
              <a:ea typeface="ＭＳ Ｐゴシック" pitchFamily="-108" charset="-128"/>
            </a:endParaRPr>
          </a:p>
        </p:txBody>
      </p:sp>
      <p:pic>
        <p:nvPicPr>
          <p:cNvPr id="4" name="Picture 3" descr="IMG_1896.jpg"/>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229235" y="1342103"/>
            <a:ext cx="1723578" cy="2048797"/>
          </a:xfrm>
          <a:prstGeom prst="rect">
            <a:avLst/>
          </a:prstGeom>
          <a:ln w="28575">
            <a:solidFill>
              <a:schemeClr val="accent5"/>
            </a:solidFill>
          </a:ln>
          <a:effectLst>
            <a:reflection stA="50000" endPos="52000" dist="12700" dir="5400000" sy="-100000" algn="bl" rotWithShape="0"/>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0877"/>
            <a:ext cx="8229600" cy="5346598"/>
          </a:xfrm>
        </p:spPr>
        <p:txBody>
          <a:bodyPr>
            <a:normAutofit lnSpcReduction="10000"/>
          </a:bodyPr>
          <a:lstStyle/>
          <a:p>
            <a:r>
              <a:rPr lang="en-US" dirty="0" smtClean="0"/>
              <a:t>Penetrations of air barrier and air leakage paths to be caulked, gasketed or otherwise sealed in a manner compatible with construction materials and location </a:t>
            </a:r>
            <a:r>
              <a:rPr lang="en-US" dirty="0" smtClean="0">
                <a:solidFill>
                  <a:srgbClr val="FF0000"/>
                </a:solidFill>
              </a:rPr>
              <a:t>(sealing to allow for expansion, contraction and mechanical vibration)</a:t>
            </a:r>
          </a:p>
          <a:p>
            <a:r>
              <a:rPr lang="en-US" dirty="0" smtClean="0"/>
              <a:t>Joints and seals</a:t>
            </a:r>
          </a:p>
          <a:p>
            <a:pPr lvl="1"/>
            <a:r>
              <a:rPr lang="en-US" dirty="0" smtClean="0"/>
              <a:t>Sealed in same manner or taped </a:t>
            </a:r>
          </a:p>
          <a:p>
            <a:r>
              <a:rPr lang="en-US" dirty="0" smtClean="0"/>
              <a:t>Sealing of concealed fire sprinklers where required in a manner recommended by manufacturer</a:t>
            </a:r>
          </a:p>
          <a:p>
            <a:pPr lvl="1"/>
            <a:r>
              <a:rPr lang="en-US" dirty="0" smtClean="0"/>
              <a:t>Caulking or other adhesive sealants should not be used to fill voids between fire sprinkler cover plates and walls, or ceilings</a:t>
            </a:r>
          </a:p>
          <a:p>
            <a:r>
              <a:rPr lang="en-US" dirty="0" smtClean="0"/>
              <a:t>Recessed lighting to comply with C402.5.</a:t>
            </a:r>
            <a:r>
              <a:rPr lang="en-US" dirty="0" smtClean="0">
                <a:solidFill>
                  <a:srgbClr val="FF0000"/>
                </a:solidFill>
              </a:rPr>
              <a:t>8</a:t>
            </a:r>
          </a:p>
          <a:p>
            <a:r>
              <a:rPr lang="en-US" dirty="0" smtClean="0"/>
              <a:t>Where similar objects are installed that penetrate the air barrier, make provisions to maintain the air barrier’s integrity</a:t>
            </a:r>
            <a:endParaRPr lang="en-US" dirty="0"/>
          </a:p>
        </p:txBody>
      </p:sp>
      <p:sp>
        <p:nvSpPr>
          <p:cNvPr id="3" name="Title 2"/>
          <p:cNvSpPr>
            <a:spLocks noGrp="1"/>
          </p:cNvSpPr>
          <p:nvPr>
            <p:ph type="title"/>
          </p:nvPr>
        </p:nvSpPr>
        <p:spPr/>
        <p:txBody>
          <a:bodyPr>
            <a:normAutofit/>
          </a:bodyPr>
          <a:lstStyle/>
          <a:p>
            <a:pPr lvl="0" defTabSz="914400" fontAlgn="base">
              <a:lnSpc>
                <a:spcPct val="80000"/>
              </a:lnSpc>
              <a:spcAft>
                <a:spcPct val="0"/>
              </a:spcAft>
            </a:pPr>
            <a:r>
              <a:rPr lang="en-US" sz="2400" b="1" dirty="0">
                <a:latin typeface="Arial" charset="0"/>
                <a:ea typeface="ＭＳ Ｐゴシック" pitchFamily="-108" charset="-128"/>
                <a:cs typeface="+mn-cs"/>
              </a:rPr>
              <a:t>Air </a:t>
            </a:r>
            <a:r>
              <a:rPr lang="en-US" sz="2400" b="1" dirty="0" smtClean="0">
                <a:latin typeface="Arial" charset="0"/>
                <a:ea typeface="ＭＳ Ｐゴシック" pitchFamily="-108" charset="-128"/>
                <a:cs typeface="+mn-cs"/>
              </a:rPr>
              <a:t>Barrier </a:t>
            </a:r>
            <a:r>
              <a:rPr lang="en-US" sz="2400" b="1" dirty="0">
                <a:latin typeface="Arial" charset="0"/>
                <a:ea typeface="ＭＳ Ｐゴシック" pitchFamily="-108" charset="-128"/>
                <a:cs typeface="+mn-cs"/>
              </a:rPr>
              <a:t>Construction</a:t>
            </a:r>
            <a:br>
              <a:rPr lang="en-US" sz="2400" b="1" dirty="0">
                <a:latin typeface="Arial" charset="0"/>
                <a:ea typeface="ＭＳ Ｐゴシック" pitchFamily="-108" charset="-128"/>
                <a:cs typeface="+mn-cs"/>
              </a:rPr>
            </a:br>
            <a:r>
              <a:rPr lang="en-US" sz="2000" b="1" i="1" dirty="0" smtClean="0">
                <a:latin typeface="Arial" charset="0"/>
                <a:ea typeface="ＭＳ Ｐゴシック" pitchFamily="-108" charset="-128"/>
                <a:cs typeface="+mn-cs"/>
              </a:rPr>
              <a:t>Section </a:t>
            </a:r>
            <a:r>
              <a:rPr lang="en-US" sz="2000" b="1" i="1" dirty="0" smtClean="0">
                <a:solidFill>
                  <a:srgbClr val="50565C">
                    <a:lumMod val="75000"/>
                  </a:srgbClr>
                </a:solidFill>
                <a:latin typeface="Arial" charset="0"/>
                <a:ea typeface="ＭＳ Ｐゴシック" pitchFamily="-108" charset="-128"/>
                <a:cs typeface="+mn-cs"/>
              </a:rPr>
              <a:t>C402.5.1.1</a:t>
            </a:r>
            <a:endParaRPr lang="en-US" sz="2000" i="1" dirty="0"/>
          </a:p>
        </p:txBody>
      </p:sp>
    </p:spTree>
    <p:extLst>
      <p:ext uri="{BB962C8B-B14F-4D97-AF65-F5344CB8AC3E}">
        <p14:creationId xmlns:p14="http://schemas.microsoft.com/office/powerpoint/2010/main" val="9998001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24561" y="1219201"/>
            <a:ext cx="7511527" cy="4662310"/>
          </a:xfrm>
        </p:spPr>
        <p:txBody>
          <a:bodyPr>
            <a:normAutofit/>
          </a:bodyPr>
          <a:lstStyle/>
          <a:p>
            <a:pPr marL="0" indent="0">
              <a:lnSpc>
                <a:spcPct val="90000"/>
              </a:lnSpc>
              <a:buNone/>
            </a:pPr>
            <a:r>
              <a:rPr lang="en-US" dirty="0" smtClean="0"/>
              <a:t>Two ways to comply with air barrier requirements:</a:t>
            </a:r>
          </a:p>
          <a:p>
            <a:pPr marL="463550" indent="-296863">
              <a:lnSpc>
                <a:spcPct val="90000"/>
              </a:lnSpc>
              <a:buFont typeface="Wingdings" pitchFamily="2" charset="2"/>
              <a:buChar char="ü"/>
            </a:pPr>
            <a:r>
              <a:rPr lang="en-US" dirty="0" smtClean="0"/>
              <a:t>Materials </a:t>
            </a:r>
            <a:r>
              <a:rPr lang="en-US" dirty="0"/>
              <a:t>– </a:t>
            </a:r>
            <a:r>
              <a:rPr lang="en-US" dirty="0" smtClean="0"/>
              <a:t>C402.5.1.2.1  OR</a:t>
            </a:r>
          </a:p>
          <a:p>
            <a:pPr marL="463550" indent="-296863">
              <a:lnSpc>
                <a:spcPct val="90000"/>
              </a:lnSpc>
              <a:buFont typeface="Wingdings" pitchFamily="2" charset="2"/>
              <a:buChar char="ü"/>
            </a:pPr>
            <a:r>
              <a:rPr lang="en-US" dirty="0" smtClean="0"/>
              <a:t>Assemblies – C402.5.1.2.2</a:t>
            </a:r>
          </a:p>
        </p:txBody>
      </p:sp>
      <p:sp>
        <p:nvSpPr>
          <p:cNvPr id="6" name="Rectangle 4"/>
          <p:cNvSpPr txBox="1">
            <a:spLocks noChangeArrowheads="1"/>
          </p:cNvSpPr>
          <p:nvPr/>
        </p:nvSpPr>
        <p:spPr>
          <a:xfrm>
            <a:off x="153988" y="0"/>
            <a:ext cx="5713412" cy="939800"/>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dirty="0" smtClean="0">
                <a:ea typeface="ＭＳ Ｐゴシック" pitchFamily="-108" charset="-128"/>
              </a:rPr>
              <a:t>Air Barrier Compliance Options</a:t>
            </a:r>
          </a:p>
          <a:p>
            <a:pPr>
              <a:lnSpc>
                <a:spcPct val="80000"/>
              </a:lnSpc>
            </a:pPr>
            <a:r>
              <a:rPr lang="en-US" sz="2000" i="1" dirty="0" smtClean="0">
                <a:solidFill>
                  <a:schemeClr val="tx1">
                    <a:lumMod val="75000"/>
                  </a:schemeClr>
                </a:solidFill>
                <a:ea typeface="ＭＳ Ｐゴシック" pitchFamily="-108" charset="-128"/>
              </a:rPr>
              <a:t>Section C402.5.1.2</a:t>
            </a:r>
            <a:endParaRPr lang="en-US" sz="2000" i="1" dirty="0">
              <a:solidFill>
                <a:schemeClr val="tx1">
                  <a:lumMod val="75000"/>
                </a:schemeClr>
              </a:solidFill>
              <a:ea typeface="ＭＳ Ｐゴシック" pitchFamily="-108"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Examination of documents</a:t>
            </a:r>
          </a:p>
          <a:p>
            <a:r>
              <a:rPr lang="en-US" dirty="0" smtClean="0"/>
              <a:t>Amended construction documents</a:t>
            </a:r>
          </a:p>
          <a:p>
            <a:r>
              <a:rPr lang="en-US" dirty="0" smtClean="0"/>
              <a:t>Retention of construction documents</a:t>
            </a:r>
          </a:p>
          <a:p>
            <a:r>
              <a:rPr lang="en-US" dirty="0" smtClean="0">
                <a:solidFill>
                  <a:srgbClr val="FF0000"/>
                </a:solidFill>
              </a:rPr>
              <a:t>Building documentation and closeout submittal requirements</a:t>
            </a:r>
          </a:p>
          <a:p>
            <a:endParaRPr lang="en-US" dirty="0"/>
          </a:p>
        </p:txBody>
      </p:sp>
      <p:sp>
        <p:nvSpPr>
          <p:cNvPr id="4" name="Rectangle 8"/>
          <p:cNvSpPr>
            <a:spLocks noGrp="1" noChangeArrowheads="1"/>
          </p:cNvSpPr>
          <p:nvPr>
            <p:ph type="title"/>
          </p:nvPr>
        </p:nvSpPr>
        <p:spPr>
          <a:xfrm>
            <a:off x="392113" y="0"/>
            <a:ext cx="6062662" cy="920750"/>
          </a:xfrm>
        </p:spPr>
        <p:txBody>
          <a:bodyPr/>
          <a:lstStyle/>
          <a:p>
            <a:pPr eaLnBrk="1" hangingPunct="1"/>
            <a:r>
              <a:rPr lang="en-US" altLang="en-US" sz="2400" b="1" dirty="0" smtClean="0"/>
              <a:t>Scope/Construction Documents</a:t>
            </a:r>
            <a:br>
              <a:rPr lang="en-US" altLang="en-US" sz="2400" b="1" dirty="0" smtClean="0"/>
            </a:br>
            <a:r>
              <a:rPr lang="en-US" altLang="en-US" sz="2000" b="1" i="1" dirty="0" smtClean="0"/>
              <a:t>Section C103</a:t>
            </a:r>
            <a:endParaRPr lang="en-US" altLang="en-US" sz="2000" b="1" dirty="0" smtClean="0"/>
          </a:p>
        </p:txBody>
      </p:sp>
    </p:spTree>
    <p:extLst>
      <p:ext uri="{BB962C8B-B14F-4D97-AF65-F5344CB8AC3E}">
        <p14:creationId xmlns:p14="http://schemas.microsoft.com/office/powerpoint/2010/main" val="10372761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153989" y="1041076"/>
            <a:ext cx="8754038" cy="1207910"/>
          </a:xfrm>
        </p:spPr>
        <p:txBody>
          <a:bodyPr>
            <a:normAutofit lnSpcReduction="10000"/>
          </a:bodyPr>
          <a:lstStyle/>
          <a:p>
            <a:pPr marL="0" indent="0">
              <a:lnSpc>
                <a:spcPct val="90000"/>
              </a:lnSpc>
              <a:buNone/>
            </a:pPr>
            <a:r>
              <a:rPr lang="en-US" sz="1600" dirty="0" smtClean="0"/>
              <a:t>Materials with air permeance ≤ 0.004 cfm/ft</a:t>
            </a:r>
            <a:r>
              <a:rPr lang="en-US" sz="1600" baseline="30000" dirty="0" smtClean="0"/>
              <a:t>2</a:t>
            </a:r>
            <a:r>
              <a:rPr lang="en-US" sz="1600" dirty="0" smtClean="0"/>
              <a:t> under pressure differential of 0.3 in. w.g. tested in accordance with ASTM E 2178</a:t>
            </a:r>
          </a:p>
          <a:p>
            <a:pPr marL="0" indent="0">
              <a:lnSpc>
                <a:spcPct val="90000"/>
              </a:lnSpc>
              <a:buNone/>
            </a:pPr>
            <a:r>
              <a:rPr lang="en-US" sz="1600" dirty="0"/>
              <a:t/>
            </a:r>
            <a:br>
              <a:rPr lang="en-US" sz="1600" dirty="0"/>
            </a:br>
            <a:r>
              <a:rPr lang="en-US" sz="1600" dirty="0" smtClean="0"/>
              <a:t>These materials</a:t>
            </a:r>
          </a:p>
          <a:p>
            <a:pPr marL="0" indent="0">
              <a:lnSpc>
                <a:spcPct val="90000"/>
              </a:lnSpc>
              <a:buNone/>
            </a:pPr>
            <a:r>
              <a:rPr lang="en-US" sz="1600" dirty="0" smtClean="0"/>
              <a:t> meet this requirement:</a:t>
            </a:r>
          </a:p>
          <a:p>
            <a:pPr marL="0" indent="0">
              <a:lnSpc>
                <a:spcPct val="90000"/>
              </a:lnSpc>
              <a:buNone/>
            </a:pPr>
            <a:endParaRPr lang="en-US" sz="2000" dirty="0"/>
          </a:p>
        </p:txBody>
      </p:sp>
      <p:sp>
        <p:nvSpPr>
          <p:cNvPr id="6" name="Rectangle 4"/>
          <p:cNvSpPr txBox="1">
            <a:spLocks noChangeArrowheads="1"/>
          </p:cNvSpPr>
          <p:nvPr/>
        </p:nvSpPr>
        <p:spPr>
          <a:xfrm>
            <a:off x="153988" y="0"/>
            <a:ext cx="5713412" cy="939800"/>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dirty="0" smtClean="0">
                <a:ea typeface="ＭＳ Ｐゴシック" pitchFamily="-108" charset="-128"/>
              </a:rPr>
              <a:t>Air Barrier Materials (Compliance)</a:t>
            </a:r>
          </a:p>
          <a:p>
            <a:pPr>
              <a:lnSpc>
                <a:spcPct val="80000"/>
              </a:lnSpc>
            </a:pPr>
            <a:r>
              <a:rPr lang="en-US" sz="2000" i="1" dirty="0" smtClean="0">
                <a:solidFill>
                  <a:schemeClr val="tx1">
                    <a:lumMod val="75000"/>
                  </a:schemeClr>
                </a:solidFill>
                <a:ea typeface="ＭＳ Ｐゴシック" pitchFamily="-108" charset="-128"/>
              </a:rPr>
              <a:t>Section C402.5.1.2.1</a:t>
            </a:r>
            <a:endParaRPr lang="en-US" sz="2000" i="1" dirty="0">
              <a:solidFill>
                <a:schemeClr val="tx1">
                  <a:lumMod val="75000"/>
                </a:schemeClr>
              </a:solidFill>
              <a:ea typeface="ＭＳ Ｐゴシック" pitchFamily="-108"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263379770"/>
              </p:ext>
            </p:extLst>
          </p:nvPr>
        </p:nvGraphicFramePr>
        <p:xfrm>
          <a:off x="2809249" y="1631931"/>
          <a:ext cx="6096000" cy="4752621"/>
        </p:xfrm>
        <a:graphic>
          <a:graphicData uri="http://schemas.openxmlformats.org/drawingml/2006/table">
            <a:tbl>
              <a:tblPr firstRow="1" bandRow="1">
                <a:tableStyleId>{93296810-A885-4BE3-A3E7-6D5BEEA58F35}</a:tableStyleId>
              </a:tblPr>
              <a:tblGrid>
                <a:gridCol w="5091289"/>
                <a:gridCol w="1004711"/>
              </a:tblGrid>
              <a:tr h="370840">
                <a:tc>
                  <a:txBody>
                    <a:bodyPr/>
                    <a:lstStyle/>
                    <a:p>
                      <a:pPr algn="ctr"/>
                      <a:r>
                        <a:rPr lang="en-US" sz="1100" dirty="0" smtClean="0"/>
                        <a:t>Material</a:t>
                      </a:r>
                      <a:endParaRPr lang="en-US" sz="1100" dirty="0"/>
                    </a:p>
                  </a:txBody>
                  <a:tcPr/>
                </a:tc>
                <a:tc>
                  <a:txBody>
                    <a:bodyPr/>
                    <a:lstStyle/>
                    <a:p>
                      <a:pPr algn="ctr"/>
                      <a:r>
                        <a:rPr lang="en-US" sz="1100" dirty="0" smtClean="0"/>
                        <a:t>Thickness (minimum)</a:t>
                      </a:r>
                      <a:endParaRPr lang="en-US" sz="1100" dirty="0"/>
                    </a:p>
                  </a:txBody>
                  <a:tcPr/>
                </a:tc>
              </a:tr>
              <a:tr h="284480">
                <a:tc>
                  <a:txBody>
                    <a:bodyPr/>
                    <a:lstStyle/>
                    <a:p>
                      <a:r>
                        <a:rPr lang="en-US" sz="1100" dirty="0" smtClean="0"/>
                        <a:t>Plywood</a:t>
                      </a:r>
                      <a:endParaRPr lang="en-US" sz="1100" dirty="0"/>
                    </a:p>
                  </a:txBody>
                  <a:tcPr/>
                </a:tc>
                <a:tc>
                  <a:txBody>
                    <a:bodyPr/>
                    <a:lstStyle/>
                    <a:p>
                      <a:pPr algn="ctr"/>
                      <a:r>
                        <a:rPr lang="en-US" sz="1100" dirty="0" smtClean="0"/>
                        <a:t>3/8 in.</a:t>
                      </a:r>
                      <a:endParaRPr lang="en-US" sz="1100" dirty="0"/>
                    </a:p>
                  </a:txBody>
                  <a:tcPr/>
                </a:tc>
              </a:tr>
              <a:tr h="270933">
                <a:tc>
                  <a:txBody>
                    <a:bodyPr/>
                    <a:lstStyle/>
                    <a:p>
                      <a:r>
                        <a:rPr lang="en-US" sz="1100" dirty="0" smtClean="0"/>
                        <a:t>Oriented strand board</a:t>
                      </a:r>
                      <a:endParaRPr lang="en-US" sz="1100" dirty="0"/>
                    </a:p>
                  </a:txBody>
                  <a:tcPr/>
                </a:tc>
                <a:tc>
                  <a:txBody>
                    <a:bodyPr/>
                    <a:lstStyle/>
                    <a:p>
                      <a:pPr algn="ctr"/>
                      <a:r>
                        <a:rPr lang="en-US" sz="1100" dirty="0" smtClean="0"/>
                        <a:t>3/8 in.</a:t>
                      </a:r>
                      <a:endParaRPr lang="en-US" sz="1100" dirty="0"/>
                    </a:p>
                  </a:txBody>
                  <a:tcPr/>
                </a:tc>
              </a:tr>
              <a:tr h="304800">
                <a:tc>
                  <a:txBody>
                    <a:bodyPr/>
                    <a:lstStyle/>
                    <a:p>
                      <a:r>
                        <a:rPr lang="en-US" sz="1100" dirty="0" smtClean="0"/>
                        <a:t>Extruded polystyrene insulation board</a:t>
                      </a:r>
                      <a:endParaRPr lang="en-US" sz="1100" dirty="0"/>
                    </a:p>
                  </a:txBody>
                  <a:tcPr/>
                </a:tc>
                <a:tc>
                  <a:txBody>
                    <a:bodyPr/>
                    <a:lstStyle/>
                    <a:p>
                      <a:pPr algn="ctr"/>
                      <a:r>
                        <a:rPr lang="en-US" sz="1100" dirty="0" smtClean="0"/>
                        <a:t>½</a:t>
                      </a:r>
                      <a:r>
                        <a:rPr lang="en-US" sz="1100" baseline="0" dirty="0" smtClean="0"/>
                        <a:t> in.</a:t>
                      </a:r>
                      <a:endParaRPr lang="en-US" sz="1100" dirty="0"/>
                    </a:p>
                  </a:txBody>
                  <a:tcPr/>
                </a:tc>
              </a:tr>
              <a:tr h="304800">
                <a:tc>
                  <a:txBody>
                    <a:bodyPr/>
                    <a:lstStyle/>
                    <a:p>
                      <a:r>
                        <a:rPr lang="en-US" sz="1100" dirty="0" smtClean="0"/>
                        <a:t>Foil-faced urethane insulation board</a:t>
                      </a:r>
                      <a:endParaRPr lang="en-US" sz="1100" dirty="0"/>
                    </a:p>
                  </a:txBody>
                  <a:tcPr/>
                </a:tc>
                <a:tc>
                  <a:txBody>
                    <a:bodyPr/>
                    <a:lstStyle/>
                    <a:p>
                      <a:pPr algn="ctr"/>
                      <a:r>
                        <a:rPr lang="en-US" sz="1100" dirty="0" smtClean="0"/>
                        <a:t>½ in.</a:t>
                      </a:r>
                      <a:endParaRPr lang="en-US" sz="1100" dirty="0"/>
                    </a:p>
                  </a:txBody>
                  <a:tcPr/>
                </a:tc>
              </a:tr>
              <a:tr h="304800">
                <a:tc>
                  <a:txBody>
                    <a:bodyPr/>
                    <a:lstStyle/>
                    <a:p>
                      <a:r>
                        <a:rPr lang="en-US" sz="1100" dirty="0" smtClean="0"/>
                        <a:t>Closed cell spray foam minimum density of 1.5 pcf</a:t>
                      </a:r>
                      <a:endParaRPr lang="en-US" sz="1100" dirty="0"/>
                    </a:p>
                  </a:txBody>
                  <a:tcPr/>
                </a:tc>
                <a:tc>
                  <a:txBody>
                    <a:bodyPr/>
                    <a:lstStyle/>
                    <a:p>
                      <a:pPr algn="ctr"/>
                      <a:r>
                        <a:rPr lang="en-US" sz="1100" dirty="0" smtClean="0"/>
                        <a:t>1-1/2 in.</a:t>
                      </a:r>
                      <a:endParaRPr lang="en-US" sz="1100" dirty="0"/>
                    </a:p>
                  </a:txBody>
                  <a:tcPr/>
                </a:tc>
              </a:tr>
              <a:tr h="304800">
                <a:tc>
                  <a:txBody>
                    <a:bodyPr/>
                    <a:lstStyle/>
                    <a:p>
                      <a:r>
                        <a:rPr lang="en-US" sz="1100" dirty="0" smtClean="0"/>
                        <a:t>Open cell spray foam density between 0.4 and</a:t>
                      </a:r>
                      <a:r>
                        <a:rPr lang="en-US" sz="1100" baseline="0" dirty="0" smtClean="0"/>
                        <a:t> 1.5 pcf</a:t>
                      </a:r>
                      <a:endParaRPr lang="en-US" sz="1100" dirty="0"/>
                    </a:p>
                  </a:txBody>
                  <a:tcPr/>
                </a:tc>
                <a:tc>
                  <a:txBody>
                    <a:bodyPr/>
                    <a:lstStyle/>
                    <a:p>
                      <a:pPr algn="ctr"/>
                      <a:r>
                        <a:rPr lang="en-US" sz="1100" dirty="0" smtClean="0"/>
                        <a:t>4.5 in.</a:t>
                      </a:r>
                      <a:endParaRPr lang="en-US" sz="1100" dirty="0"/>
                    </a:p>
                  </a:txBody>
                  <a:tcPr/>
                </a:tc>
              </a:tr>
              <a:tr h="293511">
                <a:tc>
                  <a:txBody>
                    <a:bodyPr/>
                    <a:lstStyle/>
                    <a:p>
                      <a:r>
                        <a:rPr lang="en-US" sz="1100" dirty="0" smtClean="0"/>
                        <a:t>Exterior gypsum sheathing or interior gypsum board</a:t>
                      </a:r>
                      <a:endParaRPr lang="en-US" sz="1100" dirty="0"/>
                    </a:p>
                  </a:txBody>
                  <a:tcPr/>
                </a:tc>
                <a:tc>
                  <a:txBody>
                    <a:bodyPr/>
                    <a:lstStyle/>
                    <a:p>
                      <a:pPr algn="ctr"/>
                      <a:r>
                        <a:rPr lang="en-US" sz="1100" dirty="0" smtClean="0"/>
                        <a:t>½ in.</a:t>
                      </a:r>
                      <a:endParaRPr lang="en-US" sz="1100" dirty="0"/>
                    </a:p>
                  </a:txBody>
                  <a:tcPr/>
                </a:tc>
              </a:tr>
              <a:tr h="270933">
                <a:tc>
                  <a:txBody>
                    <a:bodyPr/>
                    <a:lstStyle/>
                    <a:p>
                      <a:r>
                        <a:rPr lang="en-US" sz="1100" dirty="0" smtClean="0"/>
                        <a:t>Cement board</a:t>
                      </a:r>
                      <a:endParaRPr lang="en-US" sz="1100" dirty="0"/>
                    </a:p>
                  </a:txBody>
                  <a:tcPr/>
                </a:tc>
                <a:tc>
                  <a:txBody>
                    <a:bodyPr/>
                    <a:lstStyle/>
                    <a:p>
                      <a:pPr algn="ctr"/>
                      <a:r>
                        <a:rPr lang="en-US" sz="1100" dirty="0" smtClean="0"/>
                        <a:t>½ in.</a:t>
                      </a:r>
                      <a:endParaRPr lang="en-US" sz="1100" dirty="0"/>
                    </a:p>
                  </a:txBody>
                  <a:tcPr/>
                </a:tc>
              </a:tr>
              <a:tr h="304800">
                <a:tc>
                  <a:txBody>
                    <a:bodyPr/>
                    <a:lstStyle/>
                    <a:p>
                      <a:r>
                        <a:rPr lang="en-US" sz="1100" dirty="0" smtClean="0"/>
                        <a:t>Built up roofing membrane</a:t>
                      </a:r>
                      <a:endParaRPr lang="en-US" sz="1100" dirty="0"/>
                    </a:p>
                  </a:txBody>
                  <a:tcPr/>
                </a:tc>
                <a:tc>
                  <a:txBody>
                    <a:bodyPr/>
                    <a:lstStyle/>
                    <a:p>
                      <a:pPr algn="ctr"/>
                      <a:endParaRPr lang="en-US" sz="1100" dirty="0"/>
                    </a:p>
                  </a:txBody>
                  <a:tcPr/>
                </a:tc>
              </a:tr>
              <a:tr h="270934">
                <a:tc>
                  <a:txBody>
                    <a:bodyPr/>
                    <a:lstStyle/>
                    <a:p>
                      <a:r>
                        <a:rPr lang="en-US" sz="1100" dirty="0" smtClean="0"/>
                        <a:t>Modified bituminous roof membrane</a:t>
                      </a:r>
                      <a:endParaRPr lang="en-US" sz="1100" dirty="0"/>
                    </a:p>
                  </a:txBody>
                  <a:tcPr/>
                </a:tc>
                <a:tc>
                  <a:txBody>
                    <a:bodyPr/>
                    <a:lstStyle/>
                    <a:p>
                      <a:pPr algn="ctr"/>
                      <a:endParaRPr lang="en-US" sz="1100" dirty="0"/>
                    </a:p>
                  </a:txBody>
                  <a:tcPr/>
                </a:tc>
              </a:tr>
              <a:tr h="293511">
                <a:tc>
                  <a:txBody>
                    <a:bodyPr/>
                    <a:lstStyle/>
                    <a:p>
                      <a:r>
                        <a:rPr lang="en-US" sz="1100" dirty="0" smtClean="0"/>
                        <a:t>Fully adhered single-ply roof membrane</a:t>
                      </a:r>
                      <a:endParaRPr lang="en-US" sz="1100" dirty="0"/>
                    </a:p>
                  </a:txBody>
                  <a:tcPr/>
                </a:tc>
                <a:tc>
                  <a:txBody>
                    <a:bodyPr/>
                    <a:lstStyle/>
                    <a:p>
                      <a:pPr algn="ctr"/>
                      <a:endParaRPr lang="en-US" sz="1100" dirty="0"/>
                    </a:p>
                  </a:txBody>
                  <a:tcPr/>
                </a:tc>
              </a:tr>
              <a:tr h="316089">
                <a:tc>
                  <a:txBody>
                    <a:bodyPr/>
                    <a:lstStyle/>
                    <a:p>
                      <a:r>
                        <a:rPr lang="en-US" sz="1100" dirty="0" smtClean="0"/>
                        <a:t>A Portland cement/sand parge, stucco, or gypsum plaster</a:t>
                      </a:r>
                      <a:endParaRPr lang="en-US" sz="1100" dirty="0"/>
                    </a:p>
                  </a:txBody>
                  <a:tcPr/>
                </a:tc>
                <a:tc>
                  <a:txBody>
                    <a:bodyPr/>
                    <a:lstStyle/>
                    <a:p>
                      <a:pPr algn="ctr"/>
                      <a:r>
                        <a:rPr lang="en-US" sz="1100" dirty="0" smtClean="0"/>
                        <a:t>5/8 in. </a:t>
                      </a:r>
                      <a:endParaRPr lang="en-US" sz="1100" dirty="0"/>
                    </a:p>
                  </a:txBody>
                  <a:tcPr/>
                </a:tc>
              </a:tr>
              <a:tr h="282222">
                <a:tc>
                  <a:txBody>
                    <a:bodyPr/>
                    <a:lstStyle/>
                    <a:p>
                      <a:r>
                        <a:rPr lang="en-US" sz="1100" dirty="0" smtClean="0"/>
                        <a:t>Cast-in-place and precast</a:t>
                      </a:r>
                      <a:r>
                        <a:rPr lang="en-US" sz="1100" baseline="0" dirty="0" smtClean="0"/>
                        <a:t> concrete</a:t>
                      </a:r>
                      <a:endParaRPr lang="en-US" sz="1100" dirty="0"/>
                    </a:p>
                  </a:txBody>
                  <a:tcPr/>
                </a:tc>
                <a:tc>
                  <a:txBody>
                    <a:bodyPr/>
                    <a:lstStyle/>
                    <a:p>
                      <a:pPr algn="ctr"/>
                      <a:endParaRPr lang="en-US" sz="1100" dirty="0"/>
                    </a:p>
                  </a:txBody>
                  <a:tcPr/>
                </a:tc>
              </a:tr>
              <a:tr h="259644">
                <a:tc>
                  <a:txBody>
                    <a:bodyPr/>
                    <a:lstStyle/>
                    <a:p>
                      <a:r>
                        <a:rPr lang="en-US" sz="1100" dirty="0" smtClean="0"/>
                        <a:t>Sheet metal or aluminum</a:t>
                      </a:r>
                      <a:endParaRPr lang="en-US" sz="1100" dirty="0"/>
                    </a:p>
                  </a:txBody>
                  <a:tcPr/>
                </a:tc>
                <a:tc>
                  <a:txBody>
                    <a:bodyPr/>
                    <a:lstStyle/>
                    <a:p>
                      <a:pPr algn="ctr"/>
                      <a:endParaRPr lang="en-US" sz="1100" dirty="0"/>
                    </a:p>
                  </a:txBody>
                  <a:tcPr/>
                </a:tc>
              </a:tr>
              <a:tr h="259644">
                <a:tc>
                  <a:txBody>
                    <a:bodyPr/>
                    <a:lstStyle/>
                    <a:p>
                      <a:r>
                        <a:rPr lang="en-US" sz="1100" dirty="0" smtClean="0"/>
                        <a:t>Solid or hollow masonry constructed of clay or shale masonry units</a:t>
                      </a:r>
                      <a:endParaRPr lang="en-US" sz="1100" dirty="0"/>
                    </a:p>
                  </a:txBody>
                  <a:tcPr/>
                </a:tc>
                <a:tc>
                  <a:txBody>
                    <a:bodyPr/>
                    <a:lstStyle/>
                    <a:p>
                      <a:pPr algn="ctr"/>
                      <a:endParaRPr lang="en-US" sz="1100" dirty="0"/>
                    </a:p>
                  </a:txBody>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24561" y="1219200"/>
            <a:ext cx="8121127" cy="4311445"/>
          </a:xfrm>
        </p:spPr>
        <p:txBody>
          <a:bodyPr>
            <a:normAutofit/>
          </a:bodyPr>
          <a:lstStyle/>
          <a:p>
            <a:pPr marL="0" indent="0">
              <a:lnSpc>
                <a:spcPct val="90000"/>
              </a:lnSpc>
              <a:buNone/>
            </a:pPr>
            <a:r>
              <a:rPr lang="en-US" sz="2000" b="1" dirty="0" smtClean="0"/>
              <a:t>OR</a:t>
            </a:r>
          </a:p>
          <a:p>
            <a:pPr marL="0" indent="0">
              <a:lnSpc>
                <a:spcPct val="90000"/>
              </a:lnSpc>
              <a:buNone/>
            </a:pPr>
            <a:endParaRPr lang="en-US" sz="2000" dirty="0" smtClean="0"/>
          </a:p>
          <a:p>
            <a:pPr marL="0" indent="0">
              <a:lnSpc>
                <a:spcPct val="90000"/>
              </a:lnSpc>
              <a:buNone/>
            </a:pPr>
            <a:r>
              <a:rPr lang="en-US" sz="2000" dirty="0" smtClean="0"/>
              <a:t>Assemblies of materials and components (sealants, tapes, etc.) with average air leakage ≤ 0.04 cfm/ft</a:t>
            </a:r>
            <a:r>
              <a:rPr lang="en-US" sz="2000" baseline="30000" dirty="0" smtClean="0"/>
              <a:t>2</a:t>
            </a:r>
            <a:r>
              <a:rPr lang="en-US" sz="2000" dirty="0" smtClean="0"/>
              <a:t> under pressure differential of 0.3 in. w.g. tested in accordance with ASTM E 2357, 1677 or 283</a:t>
            </a:r>
          </a:p>
          <a:p>
            <a:pPr marL="0" indent="0">
              <a:lnSpc>
                <a:spcPct val="90000"/>
              </a:lnSpc>
              <a:buNone/>
            </a:pPr>
            <a:r>
              <a:rPr lang="en-US" sz="2000" dirty="0" smtClean="0"/>
              <a:t>	</a:t>
            </a:r>
          </a:p>
          <a:p>
            <a:pPr marL="0" indent="0">
              <a:lnSpc>
                <a:spcPct val="90000"/>
              </a:lnSpc>
              <a:buNone/>
            </a:pPr>
            <a:r>
              <a:rPr lang="en-US" sz="2000" dirty="0" smtClean="0"/>
              <a:t>The following assemblies are deemed to comply provided that joints are sealed and Section C402.5.1.1 (Air Barrier Construction) is met:</a:t>
            </a:r>
          </a:p>
          <a:p>
            <a:pPr marL="1028700" lvl="2">
              <a:lnSpc>
                <a:spcPct val="90000"/>
              </a:lnSpc>
            </a:pPr>
            <a:r>
              <a:rPr lang="en-US" sz="1600" dirty="0" smtClean="0"/>
              <a:t>Concrete masonry walls coated with either one application either of block filler or two applications of a paint or sealer coating OR</a:t>
            </a:r>
          </a:p>
          <a:p>
            <a:pPr marL="1028700" lvl="2">
              <a:lnSpc>
                <a:spcPct val="90000"/>
              </a:lnSpc>
            </a:pPr>
            <a:r>
              <a:rPr lang="en-US" sz="1600" dirty="0" smtClean="0"/>
              <a:t>Masonry walls constructed of clay or shale masonry units with a nominal width of </a:t>
            </a:r>
            <a:r>
              <a:rPr lang="en-US" sz="1600" u="sng" dirty="0" smtClean="0"/>
              <a:t>&gt;</a:t>
            </a:r>
            <a:r>
              <a:rPr lang="en-US" sz="1600" dirty="0" smtClean="0"/>
              <a:t> 4” OR</a:t>
            </a:r>
          </a:p>
          <a:p>
            <a:pPr marL="1028700" lvl="2">
              <a:lnSpc>
                <a:spcPct val="90000"/>
              </a:lnSpc>
            </a:pPr>
            <a:r>
              <a:rPr lang="en-US" sz="1600" dirty="0" smtClean="0"/>
              <a:t>Portland cement/sand parge, stucco or plaster &gt; ½” thick</a:t>
            </a:r>
          </a:p>
          <a:p>
            <a:pPr marL="0" indent="0">
              <a:lnSpc>
                <a:spcPct val="90000"/>
              </a:lnSpc>
              <a:buNone/>
            </a:pPr>
            <a:endParaRPr lang="en-US" sz="2000" dirty="0"/>
          </a:p>
        </p:txBody>
      </p:sp>
      <p:sp>
        <p:nvSpPr>
          <p:cNvPr id="6" name="Rectangle 4"/>
          <p:cNvSpPr txBox="1">
            <a:spLocks noChangeArrowheads="1"/>
          </p:cNvSpPr>
          <p:nvPr/>
        </p:nvSpPr>
        <p:spPr>
          <a:xfrm>
            <a:off x="153988" y="0"/>
            <a:ext cx="5713412" cy="939800"/>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dirty="0" smtClean="0">
                <a:ea typeface="ＭＳ Ｐゴシック" pitchFamily="-108" charset="-128"/>
              </a:rPr>
              <a:t>Air Barrier Assemblies (Compliance)</a:t>
            </a:r>
          </a:p>
          <a:p>
            <a:pPr>
              <a:lnSpc>
                <a:spcPct val="80000"/>
              </a:lnSpc>
            </a:pPr>
            <a:r>
              <a:rPr lang="en-US" sz="2000" i="1" dirty="0" smtClean="0">
                <a:solidFill>
                  <a:schemeClr val="tx1">
                    <a:lumMod val="75000"/>
                  </a:schemeClr>
                </a:solidFill>
                <a:ea typeface="ＭＳ Ｐゴシック" pitchFamily="-108" charset="-128"/>
              </a:rPr>
              <a:t>Section C402.5.1.2.2</a:t>
            </a:r>
            <a:endParaRPr lang="en-US" sz="2000" i="1" dirty="0">
              <a:solidFill>
                <a:schemeClr val="tx1">
                  <a:lumMod val="75000"/>
                </a:schemeClr>
              </a:solidFill>
              <a:ea typeface="ＭＳ Ｐゴシック" pitchFamily="-108" charset="-12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24464" y="5325808"/>
            <a:ext cx="8303342" cy="1243013"/>
          </a:xfrm>
        </p:spPr>
        <p:txBody>
          <a:bodyPr>
            <a:normAutofit/>
          </a:bodyPr>
          <a:lstStyle/>
          <a:p>
            <a:pPr>
              <a:buFont typeface="Wingdings" pitchFamily="2" charset="2"/>
              <a:buChar char="ü"/>
            </a:pPr>
            <a:r>
              <a:rPr lang="en-US" sz="1800" b="1" u="sng" dirty="0" smtClean="0"/>
              <a:t>Exceptions:</a:t>
            </a:r>
            <a:endParaRPr lang="en-US" sz="1800" b="1" u="sng" dirty="0"/>
          </a:p>
          <a:p>
            <a:pPr lvl="1"/>
            <a:r>
              <a:rPr lang="en-US" sz="1600" dirty="0"/>
              <a:t>Field-fabricated fenestration </a:t>
            </a:r>
            <a:r>
              <a:rPr lang="en-US" sz="1600" dirty="0" smtClean="0"/>
              <a:t>assemblies</a:t>
            </a:r>
            <a:endParaRPr lang="en-US" sz="1600" dirty="0"/>
          </a:p>
          <a:p>
            <a:pPr lvl="1"/>
            <a:r>
              <a:rPr lang="en-US" sz="1600" dirty="0" smtClean="0"/>
              <a:t>Fenestration in buildings that meet the building test for air barrier compliance option</a:t>
            </a:r>
            <a:endParaRPr lang="en-US" sz="1600" dirty="0">
              <a:solidFill>
                <a:schemeClr val="accent1">
                  <a:lumMod val="75000"/>
                </a:schemeClr>
              </a:solidFill>
            </a:endParaRPr>
          </a:p>
        </p:txBody>
      </p:sp>
      <p:sp>
        <p:nvSpPr>
          <p:cNvPr id="6" name="Rectangle 4"/>
          <p:cNvSpPr txBox="1">
            <a:spLocks noChangeArrowheads="1"/>
          </p:cNvSpPr>
          <p:nvPr/>
        </p:nvSpPr>
        <p:spPr>
          <a:xfrm>
            <a:off x="153988" y="0"/>
            <a:ext cx="5713412" cy="939800"/>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dirty="0" smtClean="0">
                <a:ea typeface="ＭＳ Ｐゴシック" pitchFamily="-108" charset="-128"/>
              </a:rPr>
              <a:t>Air Leakage of Fenestration</a:t>
            </a:r>
          </a:p>
          <a:p>
            <a:pPr>
              <a:lnSpc>
                <a:spcPct val="80000"/>
              </a:lnSpc>
            </a:pPr>
            <a:r>
              <a:rPr lang="en-US" sz="2000" i="1" dirty="0" smtClean="0">
                <a:solidFill>
                  <a:schemeClr val="tx1">
                    <a:lumMod val="75000"/>
                  </a:schemeClr>
                </a:solidFill>
                <a:ea typeface="ＭＳ Ｐゴシック" pitchFamily="-108" charset="-128"/>
              </a:rPr>
              <a:t>Section C402.5.2</a:t>
            </a:r>
            <a:endParaRPr lang="en-US" sz="2000" i="1" dirty="0">
              <a:solidFill>
                <a:schemeClr val="tx1">
                  <a:lumMod val="75000"/>
                </a:schemeClr>
              </a:solidFill>
              <a:ea typeface="ＭＳ Ｐゴシック" pitchFamily="-108"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2985863818"/>
              </p:ext>
            </p:extLst>
          </p:nvPr>
        </p:nvGraphicFramePr>
        <p:xfrm>
          <a:off x="974540" y="952054"/>
          <a:ext cx="7003190" cy="4373754"/>
        </p:xfrm>
        <a:graphic>
          <a:graphicData uri="http://schemas.openxmlformats.org/drawingml/2006/table">
            <a:tbl>
              <a:tblPr firstRow="1" bandRow="1">
                <a:tableStyleId>{93296810-A885-4BE3-A3E7-6D5BEEA58F35}</a:tableStyleId>
              </a:tblPr>
              <a:tblGrid>
                <a:gridCol w="3131058"/>
                <a:gridCol w="734712"/>
                <a:gridCol w="3137420"/>
              </a:tblGrid>
              <a:tr h="298828">
                <a:tc>
                  <a:txBody>
                    <a:bodyPr/>
                    <a:lstStyle/>
                    <a:p>
                      <a:pPr algn="ctr"/>
                      <a:r>
                        <a:rPr lang="en-US" sz="1400" dirty="0" smtClean="0"/>
                        <a:t>Fenestration Assembly</a:t>
                      </a:r>
                      <a:endParaRPr lang="en-US" sz="1400" dirty="0"/>
                    </a:p>
                  </a:txBody>
                  <a:tcPr marL="81499" marR="81499" marT="40749" marB="40749"/>
                </a:tc>
                <a:tc>
                  <a:txBody>
                    <a:bodyPr/>
                    <a:lstStyle/>
                    <a:p>
                      <a:pPr algn="ctr"/>
                      <a:r>
                        <a:rPr lang="en-US" sz="1400" dirty="0" smtClean="0"/>
                        <a:t>cfm/ft</a:t>
                      </a:r>
                      <a:r>
                        <a:rPr lang="en-US" sz="1400" baseline="30000" dirty="0" smtClean="0"/>
                        <a:t>2</a:t>
                      </a:r>
                      <a:endParaRPr lang="en-US" sz="1400" baseline="30000" dirty="0"/>
                    </a:p>
                  </a:txBody>
                  <a:tcPr marL="81499" marR="81499" marT="40749" marB="40749"/>
                </a:tc>
                <a:tc>
                  <a:txBody>
                    <a:bodyPr/>
                    <a:lstStyle/>
                    <a:p>
                      <a:pPr algn="ctr"/>
                      <a:r>
                        <a:rPr lang="en-US" sz="1400" dirty="0" smtClean="0"/>
                        <a:t>Test Procedure</a:t>
                      </a:r>
                      <a:endParaRPr lang="en-US" sz="1400" dirty="0"/>
                    </a:p>
                  </a:txBody>
                  <a:tcPr marL="81499" marR="81499" marT="40749" marB="40749"/>
                </a:tc>
              </a:tr>
              <a:tr h="516157">
                <a:tc>
                  <a:txBody>
                    <a:bodyPr/>
                    <a:lstStyle/>
                    <a:p>
                      <a:r>
                        <a:rPr lang="en-US" sz="1400" dirty="0" smtClean="0"/>
                        <a:t>Windows,</a:t>
                      </a:r>
                      <a:r>
                        <a:rPr lang="en-US" sz="1400" baseline="0" dirty="0" smtClean="0"/>
                        <a:t> sliding glass doors, and swinging doors</a:t>
                      </a:r>
                      <a:endParaRPr lang="en-US" sz="1400" dirty="0"/>
                    </a:p>
                  </a:txBody>
                  <a:tcPr marL="81499" marR="81499" marT="40749" marB="40749"/>
                </a:tc>
                <a:tc>
                  <a:txBody>
                    <a:bodyPr/>
                    <a:lstStyle/>
                    <a:p>
                      <a:pPr algn="ctr"/>
                      <a:r>
                        <a:rPr lang="en-US" sz="1400" dirty="0" smtClean="0"/>
                        <a:t>0.20</a:t>
                      </a:r>
                      <a:endParaRPr lang="en-US" sz="1400" dirty="0"/>
                    </a:p>
                  </a:txBody>
                  <a:tcPr marL="81499" marR="81499" marT="40749" marB="40749"/>
                </a:tc>
                <a:tc rowSpan="3">
                  <a:txBody>
                    <a:bodyPr/>
                    <a:lstStyle/>
                    <a:p>
                      <a:r>
                        <a:rPr lang="en-US" sz="1400" dirty="0" smtClean="0"/>
                        <a:t>AAMA/WDMA/CSA 101/I.S.2/A440 or NFRC 400</a:t>
                      </a:r>
                      <a:endParaRPr lang="en-US" sz="1400" dirty="0"/>
                    </a:p>
                  </a:txBody>
                  <a:tcPr marL="81499" marR="81499" marT="40749" marB="40749"/>
                </a:tc>
              </a:tr>
              <a:tr h="7334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Skylights - with condensation weepage openings</a:t>
                      </a:r>
                      <a:endParaRPr lang="en-US" sz="1400" dirty="0" smtClean="0"/>
                    </a:p>
                    <a:p>
                      <a:endParaRPr lang="en-US" sz="1400" dirty="0"/>
                    </a:p>
                  </a:txBody>
                  <a:tcPr marL="81499" marR="81499" marT="40749" marB="40749"/>
                </a:tc>
                <a:tc>
                  <a:txBody>
                    <a:bodyPr/>
                    <a:lstStyle/>
                    <a:p>
                      <a:pPr algn="ctr"/>
                      <a:r>
                        <a:rPr lang="en-US" sz="1400" dirty="0" smtClean="0"/>
                        <a:t>0.30</a:t>
                      </a:r>
                      <a:endParaRPr lang="en-US" sz="1400" dirty="0"/>
                    </a:p>
                  </a:txBody>
                  <a:tcPr marL="81499" marR="81499" marT="40749" marB="40749"/>
                </a:tc>
                <a:tc vMerge="1">
                  <a:txBody>
                    <a:bodyPr/>
                    <a:lstStyle/>
                    <a:p>
                      <a:endParaRPr lang="en-US" sz="1600" dirty="0"/>
                    </a:p>
                  </a:txBody>
                  <a:tcPr/>
                </a:tc>
              </a:tr>
              <a:tr h="298828">
                <a:tc>
                  <a:txBody>
                    <a:bodyPr/>
                    <a:lstStyle/>
                    <a:p>
                      <a:r>
                        <a:rPr lang="en-US" sz="1400" dirty="0" smtClean="0"/>
                        <a:t>Skylights – all other</a:t>
                      </a:r>
                      <a:endParaRPr lang="en-US" sz="1400" dirty="0"/>
                    </a:p>
                  </a:txBody>
                  <a:tcPr marL="81499" marR="81499" marT="40749" marB="40749"/>
                </a:tc>
                <a:tc>
                  <a:txBody>
                    <a:bodyPr/>
                    <a:lstStyle/>
                    <a:p>
                      <a:pPr algn="ctr"/>
                      <a:r>
                        <a:rPr lang="en-US" sz="1400" dirty="0" smtClean="0"/>
                        <a:t>0.20</a:t>
                      </a:r>
                      <a:endParaRPr lang="en-US" sz="1400" dirty="0"/>
                    </a:p>
                  </a:txBody>
                  <a:tcPr marL="81499" marR="81499" marT="40749" marB="40749"/>
                </a:tc>
                <a:tc vMerge="1">
                  <a:txBody>
                    <a:bodyPr/>
                    <a:lstStyle/>
                    <a:p>
                      <a:endParaRPr lang="en-US" sz="1600" dirty="0"/>
                    </a:p>
                  </a:txBody>
                  <a:tcPr/>
                </a:tc>
              </a:tr>
              <a:tr h="298828">
                <a:tc>
                  <a:txBody>
                    <a:bodyPr/>
                    <a:lstStyle/>
                    <a:p>
                      <a:r>
                        <a:rPr lang="en-US" sz="1400" dirty="0" smtClean="0"/>
                        <a:t>Curtain walls and storefront glazing</a:t>
                      </a:r>
                      <a:endParaRPr lang="en-US" sz="1400" dirty="0"/>
                    </a:p>
                  </a:txBody>
                  <a:tcPr marL="81499" marR="81499" marT="40749" marB="40749"/>
                </a:tc>
                <a:tc>
                  <a:txBody>
                    <a:bodyPr/>
                    <a:lstStyle/>
                    <a:p>
                      <a:pPr algn="ctr"/>
                      <a:r>
                        <a:rPr lang="en-US" sz="1400" dirty="0" smtClean="0"/>
                        <a:t>0.06</a:t>
                      </a:r>
                      <a:endParaRPr lang="en-US" sz="1400" dirty="0"/>
                    </a:p>
                  </a:txBody>
                  <a:tcPr marL="81499" marR="81499" marT="40749" marB="40749"/>
                </a:tc>
                <a:tc rowSpan="4">
                  <a:txBody>
                    <a:bodyPr/>
                    <a:lstStyle/>
                    <a:p>
                      <a:r>
                        <a:rPr lang="en-US" sz="1400" dirty="0" smtClean="0"/>
                        <a:t>NFRC 400 or ASTM E 283 at 1.57 psf</a:t>
                      </a:r>
                      <a:endParaRPr lang="en-US" sz="1400" dirty="0"/>
                    </a:p>
                  </a:txBody>
                  <a:tcPr marL="81499" marR="81499" marT="40749" marB="40749"/>
                </a:tc>
              </a:tr>
              <a:tr h="516157">
                <a:tc>
                  <a:txBody>
                    <a:bodyPr/>
                    <a:lstStyle/>
                    <a:p>
                      <a:r>
                        <a:rPr lang="en-US" sz="1400" dirty="0" smtClean="0"/>
                        <a:t>Commercial glazed swinging entrance doors</a:t>
                      </a:r>
                      <a:endParaRPr lang="en-US" sz="1400" dirty="0"/>
                    </a:p>
                  </a:txBody>
                  <a:tcPr marL="81499" marR="81499" marT="40749" marB="40749"/>
                </a:tc>
                <a:tc>
                  <a:txBody>
                    <a:bodyPr/>
                    <a:lstStyle/>
                    <a:p>
                      <a:pPr algn="ctr"/>
                      <a:r>
                        <a:rPr lang="en-US" sz="1400" dirty="0" smtClean="0"/>
                        <a:t>1.00</a:t>
                      </a:r>
                      <a:endParaRPr lang="en-US" sz="1400" dirty="0"/>
                    </a:p>
                  </a:txBody>
                  <a:tcPr marL="81499" marR="81499" marT="40749" marB="40749"/>
                </a:tc>
                <a:tc vMerge="1">
                  <a:txBody>
                    <a:bodyPr/>
                    <a:lstStyle/>
                    <a:p>
                      <a:endParaRPr lang="en-US" sz="1600" dirty="0"/>
                    </a:p>
                  </a:txBody>
                  <a:tcPr/>
                </a:tc>
              </a:tr>
              <a:tr h="516157">
                <a:tc>
                  <a:txBody>
                    <a:bodyPr/>
                    <a:lstStyle/>
                    <a:p>
                      <a:r>
                        <a:rPr lang="en-US" sz="1400" dirty="0" smtClean="0">
                          <a:solidFill>
                            <a:srgbClr val="FF0000"/>
                          </a:solidFill>
                        </a:rPr>
                        <a:t>Power-operated sliding doors and power operated folding doors</a:t>
                      </a:r>
                      <a:endParaRPr lang="en-US" sz="1400" dirty="0">
                        <a:solidFill>
                          <a:srgbClr val="FF0000"/>
                        </a:solidFill>
                      </a:endParaRPr>
                    </a:p>
                  </a:txBody>
                  <a:tcPr marL="81499" marR="81499" marT="40749" marB="40749"/>
                </a:tc>
                <a:tc>
                  <a:txBody>
                    <a:bodyPr/>
                    <a:lstStyle/>
                    <a:p>
                      <a:pPr algn="ctr"/>
                      <a:r>
                        <a:rPr lang="en-US" sz="1400" dirty="0" smtClean="0">
                          <a:solidFill>
                            <a:srgbClr val="FF0000"/>
                          </a:solidFill>
                        </a:rPr>
                        <a:t>1.00</a:t>
                      </a:r>
                      <a:endParaRPr lang="en-US" sz="1400" dirty="0">
                        <a:solidFill>
                          <a:srgbClr val="FF0000"/>
                        </a:solidFill>
                      </a:endParaRPr>
                    </a:p>
                  </a:txBody>
                  <a:tcPr marL="81499" marR="81499" marT="40749" marB="40749"/>
                </a:tc>
                <a:tc vMerge="1">
                  <a:txBody>
                    <a:bodyPr/>
                    <a:lstStyle/>
                    <a:p>
                      <a:endParaRPr lang="en-US"/>
                    </a:p>
                  </a:txBody>
                  <a:tcPr/>
                </a:tc>
              </a:tr>
              <a:tr h="298828">
                <a:tc>
                  <a:txBody>
                    <a:bodyPr/>
                    <a:lstStyle/>
                    <a:p>
                      <a:r>
                        <a:rPr lang="en-US" sz="1400" dirty="0" smtClean="0"/>
                        <a:t>Revolving doors</a:t>
                      </a:r>
                      <a:endParaRPr lang="en-US" sz="1400" dirty="0"/>
                    </a:p>
                  </a:txBody>
                  <a:tcPr marL="81499" marR="81499" marT="40749" marB="40749"/>
                </a:tc>
                <a:tc>
                  <a:txBody>
                    <a:bodyPr/>
                    <a:lstStyle/>
                    <a:p>
                      <a:pPr algn="ctr"/>
                      <a:r>
                        <a:rPr lang="en-US" sz="1400" dirty="0" smtClean="0"/>
                        <a:t>1.00</a:t>
                      </a:r>
                      <a:endParaRPr lang="en-US" sz="1400" dirty="0"/>
                    </a:p>
                  </a:txBody>
                  <a:tcPr marL="81499" marR="81499" marT="40749" marB="40749"/>
                </a:tc>
                <a:tc vMerge="1">
                  <a:txBody>
                    <a:bodyPr/>
                    <a:lstStyle/>
                    <a:p>
                      <a:endParaRPr lang="en-US" sz="1600" dirty="0"/>
                    </a:p>
                  </a:txBody>
                  <a:tcPr/>
                </a:tc>
              </a:tr>
              <a:tr h="298828">
                <a:tc>
                  <a:txBody>
                    <a:bodyPr/>
                    <a:lstStyle/>
                    <a:p>
                      <a:r>
                        <a:rPr lang="en-US" sz="1400" dirty="0" smtClean="0"/>
                        <a:t>Garage doors</a:t>
                      </a:r>
                      <a:endParaRPr lang="en-US" sz="1400" dirty="0"/>
                    </a:p>
                  </a:txBody>
                  <a:tcPr marL="81499" marR="81499" marT="40749" marB="40749"/>
                </a:tc>
                <a:tc>
                  <a:txBody>
                    <a:bodyPr/>
                    <a:lstStyle/>
                    <a:p>
                      <a:pPr algn="ctr"/>
                      <a:r>
                        <a:rPr lang="en-US" sz="1400" dirty="0" smtClean="0"/>
                        <a:t>0.4</a:t>
                      </a:r>
                      <a:endParaRPr lang="en-US" sz="1400" dirty="0"/>
                    </a:p>
                  </a:txBody>
                  <a:tcPr marL="81499" marR="81499" marT="40749" marB="40749"/>
                </a:tc>
                <a:tc rowSpan="3">
                  <a:txBody>
                    <a:bodyPr/>
                    <a:lstStyle/>
                    <a:p>
                      <a:r>
                        <a:rPr lang="en-US" sz="1400" dirty="0" smtClean="0"/>
                        <a:t>ANSI/DASMA 105, NFRC 400, or ASTM E 283 at 1.57 psf</a:t>
                      </a:r>
                      <a:endParaRPr lang="en-US" sz="1400" dirty="0"/>
                    </a:p>
                  </a:txBody>
                  <a:tcPr marL="81499" marR="81499" marT="40749" marB="40749"/>
                </a:tc>
              </a:tr>
              <a:tr h="298828">
                <a:tc>
                  <a:txBody>
                    <a:bodyPr/>
                    <a:lstStyle/>
                    <a:p>
                      <a:r>
                        <a:rPr lang="en-US" sz="1400" dirty="0" smtClean="0"/>
                        <a:t>Rolling doors</a:t>
                      </a:r>
                      <a:endParaRPr lang="en-US" sz="1400" dirty="0"/>
                    </a:p>
                  </a:txBody>
                  <a:tcPr marL="81499" marR="81499" marT="40749" marB="40749"/>
                </a:tc>
                <a:tc>
                  <a:txBody>
                    <a:bodyPr/>
                    <a:lstStyle/>
                    <a:p>
                      <a:pPr algn="ctr"/>
                      <a:r>
                        <a:rPr lang="en-US" sz="1400" dirty="0" smtClean="0"/>
                        <a:t>1.00</a:t>
                      </a:r>
                      <a:endParaRPr lang="en-US" sz="1400" dirty="0"/>
                    </a:p>
                  </a:txBody>
                  <a:tcPr marL="81499" marR="81499" marT="40749" marB="40749"/>
                </a:tc>
                <a:tc vMerge="1">
                  <a:txBody>
                    <a:bodyPr/>
                    <a:lstStyle/>
                    <a:p>
                      <a:endParaRPr lang="en-US" sz="1600" dirty="0"/>
                    </a:p>
                  </a:txBody>
                  <a:tcPr/>
                </a:tc>
              </a:tr>
              <a:tr h="298828">
                <a:tc>
                  <a:txBody>
                    <a:bodyPr/>
                    <a:lstStyle/>
                    <a:p>
                      <a:r>
                        <a:rPr lang="en-US" sz="1400" dirty="0" smtClean="0"/>
                        <a:t>High-speed</a:t>
                      </a:r>
                      <a:r>
                        <a:rPr lang="en-US" sz="1400" baseline="0" dirty="0" smtClean="0"/>
                        <a:t> doors</a:t>
                      </a:r>
                      <a:endParaRPr lang="en-US" sz="1400" dirty="0"/>
                    </a:p>
                  </a:txBody>
                  <a:tcPr marL="81499" marR="81499" marT="40749" marB="40749"/>
                </a:tc>
                <a:tc>
                  <a:txBody>
                    <a:bodyPr/>
                    <a:lstStyle/>
                    <a:p>
                      <a:pPr algn="ctr"/>
                      <a:r>
                        <a:rPr lang="en-US" sz="1400" dirty="0" smtClean="0"/>
                        <a:t>1.30</a:t>
                      </a:r>
                      <a:endParaRPr lang="en-US" sz="1400" dirty="0"/>
                    </a:p>
                  </a:txBody>
                  <a:tcPr marL="81499" marR="81499" marT="40749" marB="40749"/>
                </a:tc>
                <a:tc vMerge="1">
                  <a:txBody>
                    <a:bodyPr/>
                    <a:lstStyle/>
                    <a:p>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1381"/>
            <a:ext cx="8229600" cy="5376094"/>
          </a:xfrm>
        </p:spPr>
        <p:txBody>
          <a:bodyPr/>
          <a:lstStyle/>
          <a:p>
            <a:r>
              <a:rPr lang="en-US" dirty="0" smtClean="0"/>
              <a:t>Appliances and combustion air openings to be located outside the building thermal envelope or enclosed in a room isolated from inside the thermal envelope in </a:t>
            </a:r>
            <a:r>
              <a:rPr lang="en-US" dirty="0" smtClean="0">
                <a:solidFill>
                  <a:srgbClr val="92D050"/>
                </a:solidFill>
              </a:rPr>
              <a:t>Climate Zones 3-8</a:t>
            </a:r>
            <a:r>
              <a:rPr lang="en-US" dirty="0"/>
              <a:t>, one of the following to comply:</a:t>
            </a:r>
          </a:p>
          <a:p>
            <a:pPr lvl="1"/>
            <a:r>
              <a:rPr lang="en-US" dirty="0" smtClean="0"/>
              <a:t>Rooms to be sealed and insulated per envelope requirements</a:t>
            </a:r>
          </a:p>
          <a:p>
            <a:pPr lvl="1"/>
            <a:r>
              <a:rPr lang="en-US" dirty="0" smtClean="0"/>
              <a:t>Doors into the rooms fully gasketed</a:t>
            </a:r>
          </a:p>
          <a:p>
            <a:pPr lvl="1"/>
            <a:r>
              <a:rPr lang="en-US" dirty="0" smtClean="0"/>
              <a:t>Water lines and ducts insulated</a:t>
            </a:r>
          </a:p>
          <a:p>
            <a:pPr lvl="1"/>
            <a:r>
              <a:rPr lang="en-US" dirty="0" smtClean="0"/>
              <a:t>Combustion air ducts that pass through conditioned space, insulated to </a:t>
            </a:r>
            <a:r>
              <a:rPr lang="en-US" u="sng" dirty="0" smtClean="0"/>
              <a:t>&gt;</a:t>
            </a:r>
            <a:r>
              <a:rPr lang="en-US" dirty="0" smtClean="0"/>
              <a:t> R-8</a:t>
            </a:r>
            <a:endParaRPr lang="en-US" dirty="0"/>
          </a:p>
        </p:txBody>
      </p:sp>
      <p:sp>
        <p:nvSpPr>
          <p:cNvPr id="3" name="Title 2"/>
          <p:cNvSpPr>
            <a:spLocks noGrp="1"/>
          </p:cNvSpPr>
          <p:nvPr>
            <p:ph type="title"/>
          </p:nvPr>
        </p:nvSpPr>
        <p:spPr>
          <a:xfrm>
            <a:off x="157162" y="0"/>
            <a:ext cx="6034087" cy="921004"/>
          </a:xfrm>
        </p:spPr>
        <p:txBody>
          <a:bodyPr>
            <a:normAutofit fontScale="90000"/>
          </a:bodyPr>
          <a:lstStyle/>
          <a:p>
            <a:r>
              <a:rPr lang="en-US" sz="2700" b="1" dirty="0" smtClean="0"/>
              <a:t>Rooms Containing Fuel-burning Appliances</a:t>
            </a:r>
            <a:r>
              <a:rPr lang="en-US" dirty="0" smtClean="0"/>
              <a:t/>
            </a:r>
            <a:br>
              <a:rPr lang="en-US" dirty="0" smtClean="0"/>
            </a:br>
            <a:r>
              <a:rPr lang="en-US" sz="2200" b="1" i="1" dirty="0" smtClean="0"/>
              <a:t>Section C402.5.3</a:t>
            </a:r>
            <a:endParaRPr lang="en-US" sz="2200" b="1" i="1" dirty="0"/>
          </a:p>
        </p:txBody>
      </p:sp>
    </p:spTree>
    <p:extLst>
      <p:ext uri="{BB962C8B-B14F-4D97-AF65-F5344CB8AC3E}">
        <p14:creationId xmlns:p14="http://schemas.microsoft.com/office/powerpoint/2010/main" val="6331647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Exceptions</a:t>
            </a:r>
            <a:r>
              <a:rPr lang="en-US" dirty="0" smtClean="0"/>
              <a:t>:</a:t>
            </a:r>
          </a:p>
          <a:p>
            <a:r>
              <a:rPr lang="en-US" dirty="0" smtClean="0"/>
              <a:t>Fireplaces and stoves complying with 901-905 IMC and Section 2111.14 IBC</a:t>
            </a:r>
            <a:endParaRPr lang="en-US" dirty="0"/>
          </a:p>
        </p:txBody>
      </p:sp>
      <p:sp>
        <p:nvSpPr>
          <p:cNvPr id="3" name="Title 2"/>
          <p:cNvSpPr>
            <a:spLocks noGrp="1"/>
          </p:cNvSpPr>
          <p:nvPr>
            <p:ph type="title"/>
          </p:nvPr>
        </p:nvSpPr>
        <p:spPr>
          <a:xfrm>
            <a:off x="157163" y="0"/>
            <a:ext cx="6096153" cy="921004"/>
          </a:xfrm>
        </p:spPr>
        <p:txBody>
          <a:bodyPr>
            <a:noAutofit/>
          </a:bodyPr>
          <a:lstStyle/>
          <a:p>
            <a:r>
              <a:rPr lang="en-US" sz="2400" b="1" dirty="0"/>
              <a:t>Rooms Containing Fuel-burning Appliances</a:t>
            </a:r>
            <a:r>
              <a:rPr lang="en-US" sz="2300" dirty="0"/>
              <a:t/>
            </a:r>
            <a:br>
              <a:rPr lang="en-US" sz="2300" dirty="0"/>
            </a:br>
            <a:r>
              <a:rPr lang="en-US" sz="2000" b="1" i="1" dirty="0" smtClean="0"/>
              <a:t>Section C402.5.3 – Cont’d.</a:t>
            </a:r>
            <a:endParaRPr lang="en-US" sz="2000" b="1" i="1" dirty="0"/>
          </a:p>
        </p:txBody>
      </p:sp>
    </p:spTree>
    <p:extLst>
      <p:ext uri="{BB962C8B-B14F-4D97-AF65-F5344CB8AC3E}">
        <p14:creationId xmlns:p14="http://schemas.microsoft.com/office/powerpoint/2010/main" val="263151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85725" y="0"/>
            <a:ext cx="7721325" cy="938151"/>
          </a:xfrm>
        </p:spPr>
        <p:txBody>
          <a:bodyPr>
            <a:normAutofit/>
          </a:bodyPr>
          <a:lstStyle/>
          <a:p>
            <a:pPr>
              <a:lnSpc>
                <a:spcPct val="80000"/>
              </a:lnSpc>
            </a:pPr>
            <a:r>
              <a:rPr lang="en-US" sz="2400" b="1" dirty="0" smtClean="0">
                <a:solidFill>
                  <a:schemeClr val="tx1">
                    <a:lumMod val="75000"/>
                  </a:schemeClr>
                </a:solidFill>
                <a:ea typeface="ＭＳ Ｐゴシック" pitchFamily="-108" charset="-128"/>
              </a:rPr>
              <a:t>Doors and Access Openings to </a:t>
            </a:r>
            <a:r>
              <a:rPr lang="en-US" sz="2800" dirty="0">
                <a:solidFill>
                  <a:schemeClr val="tx1">
                    <a:lumMod val="75000"/>
                  </a:schemeClr>
                </a:solidFill>
                <a:ea typeface="ＭＳ Ｐゴシック" pitchFamily="-108" charset="-128"/>
              </a:rPr>
              <a:t/>
            </a:r>
            <a:br>
              <a:rPr lang="en-US" sz="2800" dirty="0">
                <a:solidFill>
                  <a:schemeClr val="tx1">
                    <a:lumMod val="75000"/>
                  </a:schemeClr>
                </a:solidFill>
                <a:ea typeface="ＭＳ Ｐゴシック" pitchFamily="-108" charset="-128"/>
              </a:rPr>
            </a:br>
            <a:r>
              <a:rPr lang="en-US" sz="2000" b="1" i="1" dirty="0" smtClean="0">
                <a:solidFill>
                  <a:schemeClr val="tx1">
                    <a:lumMod val="75000"/>
                  </a:schemeClr>
                </a:solidFill>
                <a:ea typeface="ＭＳ Ｐゴシック" pitchFamily="-108" charset="-128"/>
              </a:rPr>
              <a:t>Section C402.5.4  Shafts, Chutes, Stairways, </a:t>
            </a:r>
            <a:br>
              <a:rPr lang="en-US" sz="2000" b="1" i="1" dirty="0" smtClean="0">
                <a:solidFill>
                  <a:schemeClr val="tx1">
                    <a:lumMod val="75000"/>
                  </a:schemeClr>
                </a:solidFill>
                <a:ea typeface="ＭＳ Ｐゴシック" pitchFamily="-108" charset="-128"/>
              </a:rPr>
            </a:br>
            <a:r>
              <a:rPr lang="en-US" sz="2000" b="1" i="1" dirty="0" smtClean="0">
                <a:solidFill>
                  <a:schemeClr val="tx1">
                    <a:lumMod val="75000"/>
                  </a:schemeClr>
                </a:solidFill>
                <a:ea typeface="ＭＳ Ｐゴシック" pitchFamily="-108" charset="-128"/>
              </a:rPr>
              <a:t>and Elevator Lobbies</a:t>
            </a:r>
          </a:p>
        </p:txBody>
      </p:sp>
      <p:sp>
        <p:nvSpPr>
          <p:cNvPr id="7" name="Content Placeholder 6"/>
          <p:cNvSpPr>
            <a:spLocks noGrp="1"/>
          </p:cNvSpPr>
          <p:nvPr>
            <p:ph sz="quarter" idx="1"/>
          </p:nvPr>
        </p:nvSpPr>
        <p:spPr>
          <a:xfrm>
            <a:off x="685799" y="1268412"/>
            <a:ext cx="7603177" cy="4491119"/>
          </a:xfrm>
        </p:spPr>
        <p:txBody>
          <a:bodyPr>
            <a:normAutofit/>
          </a:bodyPr>
          <a:lstStyle/>
          <a:p>
            <a:pPr marL="0" indent="0">
              <a:buNone/>
            </a:pPr>
            <a:r>
              <a:rPr lang="en-US" dirty="0" smtClean="0"/>
              <a:t>Doors and access openings from conditioned space to shafts, chutes, stairways, and elevator lobbies not within the scope of the fenestration assemblies in Section C402.5.2 to be gasketed, weatherstripped, or sealed</a:t>
            </a:r>
          </a:p>
          <a:p>
            <a:pPr marL="0" indent="0">
              <a:buNone/>
            </a:pPr>
            <a:endParaRPr lang="en-US" dirty="0"/>
          </a:p>
          <a:p>
            <a:pPr marL="0" indent="0">
              <a:buNone/>
            </a:pPr>
            <a:r>
              <a:rPr lang="en-US" b="1" u="sng" dirty="0" smtClean="0"/>
              <a:t>Exceptions</a:t>
            </a:r>
            <a:r>
              <a:rPr lang="en-US" dirty="0" smtClean="0"/>
              <a:t>:</a:t>
            </a:r>
          </a:p>
          <a:p>
            <a:pPr lvl="1"/>
            <a:r>
              <a:rPr lang="en-US" dirty="0" smtClean="0"/>
              <a:t>Door openings required to comply with 716 IBC</a:t>
            </a:r>
          </a:p>
          <a:p>
            <a:pPr lvl="1"/>
            <a:r>
              <a:rPr lang="en-US" dirty="0" smtClean="0"/>
              <a:t>Doors or door openings required to comply with UL 1784 IBC</a:t>
            </a:r>
          </a:p>
          <a:p>
            <a:endParaRPr lang="en-US" dirty="0"/>
          </a:p>
        </p:txBody>
      </p:sp>
    </p:spTree>
    <p:extLst>
      <p:ext uri="{BB962C8B-B14F-4D97-AF65-F5344CB8AC3E}">
        <p14:creationId xmlns:p14="http://schemas.microsoft.com/office/powerpoint/2010/main" val="19806146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0" y="0"/>
            <a:ext cx="6725265" cy="938151"/>
          </a:xfrm>
        </p:spPr>
        <p:txBody>
          <a:bodyPr>
            <a:normAutofit fontScale="90000"/>
          </a:bodyPr>
          <a:lstStyle/>
          <a:p>
            <a:pPr>
              <a:lnSpc>
                <a:spcPct val="80000"/>
              </a:lnSpc>
            </a:pPr>
            <a:r>
              <a:rPr lang="en-US" sz="2700" b="1" dirty="0" smtClean="0">
                <a:solidFill>
                  <a:schemeClr val="tx1">
                    <a:lumMod val="75000"/>
                  </a:schemeClr>
                </a:solidFill>
                <a:ea typeface="ＭＳ Ｐゴシック" pitchFamily="-108" charset="-128"/>
              </a:rPr>
              <a:t>Air Intakes, Exhaust Openings, Stairways, </a:t>
            </a:r>
            <a:br>
              <a:rPr lang="en-US" sz="2700" b="1" dirty="0" smtClean="0">
                <a:solidFill>
                  <a:schemeClr val="tx1">
                    <a:lumMod val="75000"/>
                  </a:schemeClr>
                </a:solidFill>
                <a:ea typeface="ＭＳ Ｐゴシック" pitchFamily="-108" charset="-128"/>
              </a:rPr>
            </a:br>
            <a:r>
              <a:rPr lang="en-US" sz="2700" b="1" dirty="0" smtClean="0">
                <a:solidFill>
                  <a:schemeClr val="tx1">
                    <a:lumMod val="75000"/>
                  </a:schemeClr>
                </a:solidFill>
                <a:ea typeface="ＭＳ Ｐゴシック" pitchFamily="-108" charset="-128"/>
              </a:rPr>
              <a:t>and Shafts </a:t>
            </a:r>
            <a:r>
              <a:rPr lang="en-US" sz="2800" dirty="0">
                <a:solidFill>
                  <a:schemeClr val="tx1">
                    <a:lumMod val="75000"/>
                  </a:schemeClr>
                </a:solidFill>
                <a:ea typeface="ＭＳ Ｐゴシック" pitchFamily="-108" charset="-128"/>
              </a:rPr>
              <a:t/>
            </a:r>
            <a:br>
              <a:rPr lang="en-US" sz="2800" dirty="0">
                <a:solidFill>
                  <a:schemeClr val="tx1">
                    <a:lumMod val="75000"/>
                  </a:schemeClr>
                </a:solidFill>
                <a:ea typeface="ＭＳ Ｐゴシック" pitchFamily="-108" charset="-128"/>
              </a:rPr>
            </a:br>
            <a:r>
              <a:rPr lang="en-US" sz="2200" b="1" i="1" dirty="0" smtClean="0">
                <a:solidFill>
                  <a:schemeClr val="tx1">
                    <a:lumMod val="75000"/>
                  </a:schemeClr>
                </a:solidFill>
                <a:ea typeface="ＭＳ Ｐゴシック" pitchFamily="-108" charset="-128"/>
              </a:rPr>
              <a:t>Section C402.5.5</a:t>
            </a:r>
          </a:p>
        </p:txBody>
      </p:sp>
      <p:pic>
        <p:nvPicPr>
          <p:cNvPr id="296963" name="Picture 3" descr="Relief Damper 2"/>
          <p:cNvPicPr>
            <a:picLocks noGrp="1" noChangeAspect="1" noChangeArrowheads="1"/>
          </p:cNvPicPr>
          <p:nvPr>
            <p:ph sz="quarter" idx="1"/>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66319" y="1304039"/>
            <a:ext cx="2685306" cy="1926049"/>
          </a:xfrm>
          <a:noFill/>
          <a:ln>
            <a:solidFill>
              <a:schemeClr val="accent1"/>
            </a:solidFill>
          </a:ln>
        </p:spPr>
      </p:pic>
      <p:pic>
        <p:nvPicPr>
          <p:cNvPr id="296964" name="Picture 4" descr="Relief Damper 1"/>
          <p:cNvPicPr>
            <a:picLocks noGrp="1" noChangeAspect="1" noChangeArrowheads="1"/>
          </p:cNvPicPr>
          <p:nvPr>
            <p:ph sz="quarter" idx="2"/>
          </p:nvPr>
        </p:nvPicPr>
        <p:blipFill>
          <a:blip r:embed="rId4" cstate="screen">
            <a:extLst>
              <a:ext uri="{28A0092B-C50C-407E-A947-70E740481C1C}">
                <a14:useLocalDpi xmlns:a14="http://schemas.microsoft.com/office/drawing/2010/main" val="0"/>
              </a:ext>
            </a:extLst>
          </a:blip>
          <a:stretch>
            <a:fillRect/>
          </a:stretch>
        </p:blipFill>
        <p:spPr>
          <a:xfrm>
            <a:off x="475014" y="3454642"/>
            <a:ext cx="2671947" cy="1784688"/>
          </a:xfrm>
          <a:noFill/>
          <a:ln>
            <a:solidFill>
              <a:schemeClr val="accent1"/>
            </a:solidFill>
          </a:ln>
        </p:spPr>
      </p:pic>
      <p:sp>
        <p:nvSpPr>
          <p:cNvPr id="296965" name="Rectangle 5"/>
          <p:cNvSpPr>
            <a:spLocks noChangeArrowheads="1"/>
          </p:cNvSpPr>
          <p:nvPr/>
        </p:nvSpPr>
        <p:spPr bwMode="auto">
          <a:xfrm>
            <a:off x="3800105" y="1086850"/>
            <a:ext cx="5035138" cy="3559175"/>
          </a:xfrm>
          <a:prstGeom prst="rect">
            <a:avLst/>
          </a:prstGeom>
          <a:noFill/>
          <a:ln w="9525">
            <a:noFill/>
            <a:miter lim="800000"/>
            <a:headEnd/>
            <a:tailEnd/>
          </a:ln>
          <a:effectLst/>
        </p:spPr>
        <p:txBody>
          <a:bodyPr lIns="0" tIns="0" rIns="0" bIns="0"/>
          <a:lstStyle/>
          <a:p>
            <a:pPr algn="ctr" eaLnBrk="0" hangingPunct="0">
              <a:spcBef>
                <a:spcPct val="40000"/>
              </a:spcBef>
              <a:buClr>
                <a:schemeClr val="tx1"/>
              </a:buClr>
              <a:buSzPct val="130000"/>
            </a:pPr>
            <a:r>
              <a:rPr lang="en-US" sz="2400" b="0" dirty="0" smtClean="0"/>
              <a:t>Openings integral to the building envelope to have dampers per Section </a:t>
            </a:r>
            <a:r>
              <a:rPr lang="en-US" sz="2400" b="0" dirty="0" smtClean="0">
                <a:solidFill>
                  <a:srgbClr val="FF0000"/>
                </a:solidFill>
              </a:rPr>
              <a:t>C403.7.7</a:t>
            </a:r>
            <a:r>
              <a:rPr lang="en-US" sz="2400" b="0" dirty="0" smtClean="0"/>
              <a:t> (Shutoff Dampers)</a:t>
            </a:r>
            <a:endParaRPr lang="en-US" sz="2400" b="0" dirty="0"/>
          </a:p>
        </p:txBody>
      </p:sp>
      <p:pic>
        <p:nvPicPr>
          <p:cNvPr id="8" name="Picture 3" descr="Relief Damper 2"/>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a:xfrm>
            <a:off x="166255" y="2171317"/>
            <a:ext cx="3467129" cy="539026"/>
          </a:xfrm>
          <a:prstGeom prst="rect">
            <a:avLst/>
          </a:prstGeom>
          <a:noFill/>
          <a:ln>
            <a:solidFill>
              <a:schemeClr val="accent5"/>
            </a:solidFill>
          </a:ln>
        </p:spPr>
      </p:pic>
    </p:spTree>
    <p:extLst>
      <p:ext uri="{BB962C8B-B14F-4D97-AF65-F5344CB8AC3E}">
        <p14:creationId xmlns:p14="http://schemas.microsoft.com/office/powerpoint/2010/main" val="19806146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63137" y="1"/>
            <a:ext cx="7484437" cy="917700"/>
          </a:xfrm>
        </p:spPr>
        <p:txBody>
          <a:bodyPr>
            <a:normAutofit/>
          </a:bodyPr>
          <a:lstStyle/>
          <a:p>
            <a:pPr>
              <a:lnSpc>
                <a:spcPct val="80000"/>
              </a:lnSpc>
            </a:pPr>
            <a:r>
              <a:rPr lang="en-US" sz="2400" b="1" dirty="0" smtClean="0">
                <a:ea typeface="ＭＳ Ｐゴシック" pitchFamily="-108" charset="-128"/>
              </a:rPr>
              <a:t>Loading Dock Weatherseals</a:t>
            </a:r>
            <a:r>
              <a:rPr lang="en-US" sz="2800" dirty="0" smtClean="0">
                <a:ea typeface="ＭＳ Ｐゴシック" pitchFamily="-108" charset="-128"/>
              </a:rPr>
              <a:t/>
            </a:r>
            <a:br>
              <a:rPr lang="en-US" sz="2800" dirty="0" smtClean="0">
                <a:ea typeface="ＭＳ Ｐゴシック" pitchFamily="-108" charset="-128"/>
              </a:rPr>
            </a:br>
            <a:r>
              <a:rPr lang="en-US" sz="2000" b="1" i="1" dirty="0" smtClean="0">
                <a:ea typeface="ＭＳ Ｐゴシック" pitchFamily="-108" charset="-128"/>
              </a:rPr>
              <a:t>Section C402.5.6  </a:t>
            </a:r>
          </a:p>
        </p:txBody>
      </p:sp>
      <p:sp>
        <p:nvSpPr>
          <p:cNvPr id="299012" name="Rectangle 4"/>
          <p:cNvSpPr>
            <a:spLocks noChangeArrowheads="1"/>
          </p:cNvSpPr>
          <p:nvPr/>
        </p:nvSpPr>
        <p:spPr bwMode="auto">
          <a:xfrm>
            <a:off x="4468930" y="1599865"/>
            <a:ext cx="4520689" cy="2552700"/>
          </a:xfrm>
          <a:prstGeom prst="rect">
            <a:avLst/>
          </a:prstGeom>
          <a:noFill/>
          <a:ln w="9525">
            <a:noFill/>
            <a:miter lim="800000"/>
            <a:headEnd/>
            <a:tailEnd/>
          </a:ln>
          <a:effectLst/>
        </p:spPr>
        <p:txBody>
          <a:bodyPr lIns="0" tIns="0" rIns="0" bIns="0"/>
          <a:lstStyle/>
          <a:p>
            <a:pPr marL="342900" indent="-342900" eaLnBrk="0" hangingPunct="0">
              <a:spcBef>
                <a:spcPct val="50000"/>
              </a:spcBef>
              <a:buClr>
                <a:schemeClr val="tx1"/>
              </a:buClr>
              <a:buSzPct val="130000"/>
              <a:buFont typeface="Wingdings" pitchFamily="2" charset="2"/>
              <a:buChar char="ü"/>
            </a:pPr>
            <a:r>
              <a:rPr lang="en-US" sz="2400" b="0" dirty="0"/>
              <a:t>Equip cargo </a:t>
            </a:r>
            <a:r>
              <a:rPr lang="en-US" sz="2400" b="0" dirty="0" smtClean="0"/>
              <a:t>door </a:t>
            </a:r>
            <a:r>
              <a:rPr lang="en-US" sz="2400" b="0" dirty="0" smtClean="0">
                <a:solidFill>
                  <a:srgbClr val="FF0000"/>
                </a:solidFill>
              </a:rPr>
              <a:t>openings</a:t>
            </a:r>
            <a:r>
              <a:rPr lang="en-US" sz="2400" b="0" dirty="0" smtClean="0"/>
              <a:t> </a:t>
            </a:r>
            <a:r>
              <a:rPr lang="en-US" sz="2400" b="0" dirty="0"/>
              <a:t>and loading </a:t>
            </a:r>
            <a:r>
              <a:rPr lang="en-US" sz="2400" b="0" dirty="0" smtClean="0"/>
              <a:t>door </a:t>
            </a:r>
            <a:r>
              <a:rPr lang="en-US" sz="2400" b="0" dirty="0" smtClean="0">
                <a:solidFill>
                  <a:srgbClr val="FF0000"/>
                </a:solidFill>
              </a:rPr>
              <a:t>openings</a:t>
            </a:r>
            <a:r>
              <a:rPr lang="en-US" sz="2400" b="0" dirty="0" smtClean="0"/>
              <a:t> </a:t>
            </a:r>
            <a:r>
              <a:rPr lang="en-US" sz="2400" b="0" dirty="0"/>
              <a:t>with weatherseals</a:t>
            </a:r>
          </a:p>
          <a:p>
            <a:pPr marL="342900" indent="-342900" eaLnBrk="0" hangingPunct="0">
              <a:spcBef>
                <a:spcPct val="50000"/>
              </a:spcBef>
              <a:buClr>
                <a:schemeClr val="tx1"/>
              </a:buClr>
              <a:buSzPct val="130000"/>
              <a:buFont typeface="Wingdings" pitchFamily="2" charset="2"/>
              <a:buChar char="ü"/>
            </a:pPr>
            <a:r>
              <a:rPr lang="en-US" sz="2400" b="0" dirty="0"/>
              <a:t>Goal is to restrict </a:t>
            </a:r>
            <a:r>
              <a:rPr lang="en-US" sz="2400" b="0" dirty="0" smtClean="0"/>
              <a:t>infiltration and provide direct contact with vehicles </a:t>
            </a:r>
            <a:r>
              <a:rPr lang="en-US" sz="2400" b="0" dirty="0" smtClean="0">
                <a:solidFill>
                  <a:srgbClr val="FF0000"/>
                </a:solidFill>
              </a:rPr>
              <a:t>along top and sides</a:t>
            </a:r>
            <a:endParaRPr lang="en-US" sz="2400" b="0" dirty="0">
              <a:solidFill>
                <a:srgbClr val="FF0000"/>
              </a:solidFill>
            </a:endParaRPr>
          </a:p>
          <a:p>
            <a:pPr marL="342900" indent="-342900" algn="ctr" eaLnBrk="0" hangingPunct="0">
              <a:spcBef>
                <a:spcPct val="20000"/>
              </a:spcBef>
              <a:buClr>
                <a:schemeClr val="tx1"/>
              </a:buClr>
              <a:buSzPct val="130000"/>
            </a:pPr>
            <a:endParaRPr lang="en-US" sz="2400" b="0" i="1" dirty="0"/>
          </a:p>
        </p:txBody>
      </p:sp>
      <p:pic>
        <p:nvPicPr>
          <p:cNvPr id="5" name="Picture 5" descr="Service Do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28" y="1282535"/>
            <a:ext cx="4221100" cy="2956354"/>
          </a:xfrm>
          <a:prstGeom prst="rect">
            <a:avLst/>
          </a:prstGeom>
          <a:noFill/>
          <a:ln w="9525">
            <a:noFill/>
            <a:miter lim="800000"/>
            <a:headEnd/>
            <a:tailEnd/>
          </a:ln>
        </p:spPr>
      </p:pic>
    </p:spTree>
    <p:extLst>
      <p:ext uri="{BB962C8B-B14F-4D97-AF65-F5344CB8AC3E}">
        <p14:creationId xmlns:p14="http://schemas.microsoft.com/office/powerpoint/2010/main" val="37054935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86888" y="1"/>
            <a:ext cx="7401312" cy="906650"/>
          </a:xfrm>
        </p:spPr>
        <p:txBody>
          <a:bodyPr>
            <a:normAutofit/>
          </a:bodyPr>
          <a:lstStyle/>
          <a:p>
            <a:pPr>
              <a:lnSpc>
                <a:spcPct val="80000"/>
              </a:lnSpc>
            </a:pPr>
            <a:r>
              <a:rPr lang="en-US" sz="2400" b="1" dirty="0" smtClean="0">
                <a:ea typeface="ＭＳ Ｐゴシック" pitchFamily="-108" charset="-128"/>
              </a:rPr>
              <a:t>Vestibules  </a:t>
            </a:r>
            <a:r>
              <a:rPr lang="en-US" sz="2800" dirty="0" smtClean="0">
                <a:ea typeface="ＭＳ Ｐゴシック" pitchFamily="-108" charset="-128"/>
              </a:rPr>
              <a:t/>
            </a:r>
            <a:br>
              <a:rPr lang="en-US" sz="2800" dirty="0" smtClean="0">
                <a:ea typeface="ＭＳ Ｐゴシック" pitchFamily="-108" charset="-128"/>
              </a:rPr>
            </a:br>
            <a:r>
              <a:rPr lang="en-US" sz="2000" b="1" i="1" dirty="0" smtClean="0">
                <a:ea typeface="ＭＳ Ｐゴシック" pitchFamily="-108" charset="-128"/>
              </a:rPr>
              <a:t>Section C402.5.7 </a:t>
            </a:r>
          </a:p>
        </p:txBody>
      </p:sp>
      <p:sp>
        <p:nvSpPr>
          <p:cNvPr id="301059" name="Rectangle 3"/>
          <p:cNvSpPr>
            <a:spLocks noGrp="1" noChangeArrowheads="1"/>
          </p:cNvSpPr>
          <p:nvPr>
            <p:ph type="body" sz="half" idx="1"/>
          </p:nvPr>
        </p:nvSpPr>
        <p:spPr>
          <a:xfrm>
            <a:off x="379539" y="1223158"/>
            <a:ext cx="4619973" cy="4903005"/>
          </a:xfrm>
        </p:spPr>
        <p:txBody>
          <a:bodyPr>
            <a:normAutofit fontScale="92500"/>
          </a:bodyPr>
          <a:lstStyle/>
          <a:p>
            <a:pPr>
              <a:spcBef>
                <a:spcPct val="40000"/>
              </a:spcBef>
              <a:buFont typeface="Wingdings" pitchFamily="2" charset="2"/>
              <a:buChar char="ü"/>
            </a:pPr>
            <a:r>
              <a:rPr lang="en-US" sz="1800" dirty="0" smtClean="0">
                <a:ea typeface="ＭＳ Ｐゴシック" pitchFamily="-108" charset="-128"/>
              </a:rPr>
              <a:t>Required to reduce infiltration into spaces</a:t>
            </a:r>
          </a:p>
          <a:p>
            <a:pPr>
              <a:spcBef>
                <a:spcPct val="40000"/>
              </a:spcBef>
              <a:buFont typeface="Wingdings" pitchFamily="2" charset="2"/>
              <a:buChar char="ü"/>
            </a:pPr>
            <a:r>
              <a:rPr lang="en-US" sz="1800" dirty="0" smtClean="0">
                <a:ea typeface="ＭＳ Ｐゴシック" pitchFamily="-108" charset="-128"/>
              </a:rPr>
              <a:t>Required on entrance doors leading into spaces ≥ 3,000 ft</a:t>
            </a:r>
            <a:r>
              <a:rPr lang="en-US" sz="1800" baseline="30000" dirty="0" smtClean="0">
                <a:ea typeface="ＭＳ Ｐゴシック" pitchFamily="-108" charset="-128"/>
              </a:rPr>
              <a:t>2</a:t>
            </a:r>
          </a:p>
          <a:p>
            <a:pPr>
              <a:spcBef>
                <a:spcPct val="40000"/>
              </a:spcBef>
              <a:buFont typeface="Wingdings" pitchFamily="2" charset="2"/>
              <a:buChar char="ü"/>
            </a:pPr>
            <a:r>
              <a:rPr lang="en-US" sz="1800" dirty="0" smtClean="0">
                <a:ea typeface="ＭＳ Ｐゴシック" pitchFamily="-108" charset="-128"/>
              </a:rPr>
              <a:t>Doors must have self-closing devices</a:t>
            </a:r>
          </a:p>
          <a:p>
            <a:pPr>
              <a:spcBef>
                <a:spcPct val="40000"/>
              </a:spcBef>
              <a:buFont typeface="Wingdings" pitchFamily="2" charset="2"/>
              <a:buChar char="ü"/>
            </a:pPr>
            <a:r>
              <a:rPr lang="en-US" sz="1800" b="1" u="sng" dirty="0" smtClean="0">
                <a:ea typeface="ＭＳ Ｐゴシック" pitchFamily="-108" charset="-128"/>
              </a:rPr>
              <a:t>Exceptions:</a:t>
            </a:r>
          </a:p>
          <a:p>
            <a:pPr lvl="1">
              <a:spcBef>
                <a:spcPct val="40000"/>
              </a:spcBef>
            </a:pPr>
            <a:r>
              <a:rPr lang="en-US" sz="1600" dirty="0" smtClean="0"/>
              <a:t>Buildings in </a:t>
            </a:r>
            <a:r>
              <a:rPr lang="en-US" sz="1600" dirty="0" smtClean="0">
                <a:solidFill>
                  <a:srgbClr val="92D050"/>
                </a:solidFill>
              </a:rPr>
              <a:t>Climate Zones 1 and 2</a:t>
            </a:r>
          </a:p>
          <a:p>
            <a:pPr lvl="1">
              <a:spcBef>
                <a:spcPct val="40000"/>
              </a:spcBef>
            </a:pPr>
            <a:r>
              <a:rPr lang="en-US" sz="1600" dirty="0" smtClean="0"/>
              <a:t>Doors from a sleeping unit or dwelling unit</a:t>
            </a:r>
          </a:p>
          <a:p>
            <a:pPr lvl="1">
              <a:spcBef>
                <a:spcPct val="40000"/>
              </a:spcBef>
            </a:pPr>
            <a:r>
              <a:rPr lang="en-US" sz="1600" dirty="0" smtClean="0"/>
              <a:t>Revolving doors</a:t>
            </a:r>
          </a:p>
          <a:p>
            <a:pPr lvl="1">
              <a:spcBef>
                <a:spcPct val="40000"/>
              </a:spcBef>
            </a:pPr>
            <a:r>
              <a:rPr lang="en-US" sz="1600" dirty="0" smtClean="0"/>
              <a:t>Doors that have an air curtain with velocity &gt; 6.56 ft/second at the floor tested in accordance with ANSI/AMCA 220 installed in accordance with manufacturer’s instructions.  Manual or automatic controls provided that will operate the air curtain with opening and closing.  Air curtain and their controls to comply with Section C408.2.3.</a:t>
            </a:r>
          </a:p>
        </p:txBody>
      </p:sp>
      <p:pic>
        <p:nvPicPr>
          <p:cNvPr id="301060" name="Picture 4" descr="vestibule diagra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33060" y="1752559"/>
            <a:ext cx="3505200" cy="3613150"/>
          </a:xfrm>
          <a:noFill/>
          <a:ln/>
        </p:spPr>
      </p:pic>
    </p:spTree>
    <p:extLst>
      <p:ext uri="{BB962C8B-B14F-4D97-AF65-F5344CB8AC3E}">
        <p14:creationId xmlns:p14="http://schemas.microsoft.com/office/powerpoint/2010/main" val="12231553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75012" y="0"/>
            <a:ext cx="7448797" cy="926275"/>
          </a:xfrm>
        </p:spPr>
        <p:txBody>
          <a:bodyPr>
            <a:normAutofit/>
          </a:bodyPr>
          <a:lstStyle/>
          <a:p>
            <a:pPr>
              <a:lnSpc>
                <a:spcPct val="80000"/>
              </a:lnSpc>
            </a:pPr>
            <a:r>
              <a:rPr lang="en-US" sz="2400" b="1" dirty="0" smtClean="0">
                <a:ea typeface="ＭＳ Ｐゴシック" pitchFamily="-108" charset="-128"/>
              </a:rPr>
              <a:t>Recessed Lighting  </a:t>
            </a:r>
            <a:r>
              <a:rPr lang="en-US" sz="2800" dirty="0" smtClean="0">
                <a:ea typeface="ＭＳ Ｐゴシック" pitchFamily="-108" charset="-128"/>
              </a:rPr>
              <a:t/>
            </a:r>
            <a:br>
              <a:rPr lang="en-US" sz="2800" dirty="0" smtClean="0">
                <a:ea typeface="ＭＳ Ｐゴシック" pitchFamily="-108" charset="-128"/>
              </a:rPr>
            </a:br>
            <a:r>
              <a:rPr lang="en-US" sz="2000" b="1" i="1" dirty="0" smtClean="0">
                <a:ea typeface="ＭＳ Ｐゴシック" pitchFamily="-108" charset="-128"/>
              </a:rPr>
              <a:t>Section C402.5.8  </a:t>
            </a:r>
          </a:p>
        </p:txBody>
      </p:sp>
      <p:sp>
        <p:nvSpPr>
          <p:cNvPr id="303107" name="Rectangle 3"/>
          <p:cNvSpPr>
            <a:spLocks noGrp="1" noChangeArrowheads="1"/>
          </p:cNvSpPr>
          <p:nvPr>
            <p:ph type="body" sz="half" idx="1"/>
          </p:nvPr>
        </p:nvSpPr>
        <p:spPr>
          <a:xfrm>
            <a:off x="475013" y="1261100"/>
            <a:ext cx="4631377" cy="1570590"/>
          </a:xfrm>
        </p:spPr>
        <p:txBody>
          <a:bodyPr>
            <a:normAutofit lnSpcReduction="10000"/>
          </a:bodyPr>
          <a:lstStyle/>
          <a:p>
            <a:pPr marL="0" indent="0">
              <a:buFontTx/>
              <a:buNone/>
            </a:pPr>
            <a:r>
              <a:rPr lang="en-US" sz="2400" dirty="0" smtClean="0">
                <a:ea typeface="ＭＳ Ｐゴシック" pitchFamily="-108" charset="-128"/>
              </a:rPr>
              <a:t>All recessed luminaires installed in the building thermal envelope</a:t>
            </a:r>
          </a:p>
          <a:p>
            <a:pPr marL="0" indent="0">
              <a:buFontTx/>
              <a:buNone/>
            </a:pPr>
            <a:r>
              <a:rPr lang="en-US" sz="2400" dirty="0" smtClean="0">
                <a:ea typeface="ＭＳ Ｐゴシック" pitchFamily="-108" charset="-128"/>
              </a:rPr>
              <a:t>Type IC rated to have all of the following:</a:t>
            </a:r>
          </a:p>
        </p:txBody>
      </p:sp>
      <p:sp>
        <p:nvSpPr>
          <p:cNvPr id="303109" name="Rectangle 5"/>
          <p:cNvSpPr>
            <a:spLocks noChangeArrowheads="1"/>
          </p:cNvSpPr>
          <p:nvPr/>
        </p:nvSpPr>
        <p:spPr bwMode="auto">
          <a:xfrm>
            <a:off x="759081" y="3021745"/>
            <a:ext cx="4038600" cy="3865562"/>
          </a:xfrm>
          <a:prstGeom prst="rect">
            <a:avLst/>
          </a:prstGeom>
          <a:noFill/>
          <a:ln w="9525">
            <a:noFill/>
            <a:miter lim="800000"/>
            <a:headEnd/>
            <a:tailEnd/>
          </a:ln>
          <a:effectLst/>
        </p:spPr>
        <p:txBody>
          <a:bodyPr lIns="0" tIns="0" rIns="0" bIns="0"/>
          <a:lstStyle/>
          <a:p>
            <a:pPr marL="342900" indent="-342900" eaLnBrk="0" hangingPunct="0">
              <a:spcBef>
                <a:spcPct val="50000"/>
              </a:spcBef>
              <a:buClr>
                <a:schemeClr val="tx1"/>
              </a:buClr>
              <a:buSzPct val="130000"/>
              <a:buFont typeface="Wingdings" pitchFamily="2" charset="2"/>
              <a:buChar char="ü"/>
            </a:pPr>
            <a:r>
              <a:rPr lang="en-US" sz="2000" b="0" dirty="0" smtClean="0"/>
              <a:t>Sealed </a:t>
            </a:r>
            <a:r>
              <a:rPr lang="en-US" sz="2000" b="0" dirty="0"/>
              <a:t>with gasket or caulk between housing and interior wall or ceiling </a:t>
            </a:r>
            <a:r>
              <a:rPr lang="en-US" sz="2000" b="0" dirty="0" smtClean="0"/>
              <a:t>covering  </a:t>
            </a:r>
            <a:r>
              <a:rPr lang="en-US" sz="2000" dirty="0" smtClean="0"/>
              <a:t>AND</a:t>
            </a:r>
            <a:endParaRPr lang="en-US" sz="2000" dirty="0"/>
          </a:p>
          <a:p>
            <a:pPr marL="342900" indent="-342900" eaLnBrk="0" hangingPunct="0">
              <a:spcBef>
                <a:spcPct val="50000"/>
              </a:spcBef>
              <a:buClr>
                <a:schemeClr val="tx1"/>
              </a:buClr>
              <a:buSzPct val="130000"/>
              <a:buFont typeface="Wingdings" pitchFamily="2" charset="2"/>
              <a:buChar char="ü"/>
            </a:pPr>
            <a:r>
              <a:rPr lang="en-US" sz="2000" b="0" dirty="0" smtClean="0"/>
              <a:t>Labeled </a:t>
            </a:r>
            <a:r>
              <a:rPr lang="en-US" sz="2000" b="0" dirty="0"/>
              <a:t>in accordance with ASTM E 283 to allow ≤ 2.0 cfm of air movement </a:t>
            </a:r>
            <a:r>
              <a:rPr lang="en-US" sz="2000" b="0" dirty="0" smtClean="0"/>
              <a:t>between </a:t>
            </a:r>
            <a:r>
              <a:rPr lang="en-US" sz="2000" b="0" dirty="0"/>
              <a:t>conditioned </a:t>
            </a:r>
            <a:r>
              <a:rPr lang="en-US" sz="2000" b="0" dirty="0" smtClean="0"/>
              <a:t>and unconditioned spaces</a:t>
            </a:r>
            <a:endParaRPr lang="en-US" sz="2000" b="0" dirty="0"/>
          </a:p>
        </p:txBody>
      </p:sp>
      <p:pic>
        <p:nvPicPr>
          <p:cNvPr id="5122" name="Picture 2" descr="Recessed can light (flourescent).">
            <a:hlinkClick r:id="rId3"/>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064888" y="1876301"/>
            <a:ext cx="3711038" cy="2968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214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idx="1"/>
          </p:nvPr>
        </p:nvSpPr>
        <p:spPr>
          <a:xfrm>
            <a:off x="298450" y="1068388"/>
            <a:ext cx="8213725" cy="5080000"/>
          </a:xfrm>
        </p:spPr>
        <p:txBody>
          <a:bodyPr>
            <a:normAutofit/>
          </a:bodyPr>
          <a:lstStyle/>
          <a:p>
            <a:pPr eaLnBrk="1" hangingPunct="1">
              <a:lnSpc>
                <a:spcPct val="90000"/>
              </a:lnSpc>
              <a:buFont typeface="Wingdings" pitchFamily="2" charset="2"/>
              <a:buChar char="ü"/>
            </a:pPr>
            <a:r>
              <a:rPr lang="en-US" altLang="en-US" dirty="0" smtClean="0">
                <a:solidFill>
                  <a:srgbClr val="FF0000"/>
                </a:solidFill>
              </a:rPr>
              <a:t>Fees, C104</a:t>
            </a:r>
          </a:p>
          <a:p>
            <a:pPr eaLnBrk="1" hangingPunct="1">
              <a:lnSpc>
                <a:spcPct val="90000"/>
              </a:lnSpc>
              <a:buFont typeface="Wingdings" pitchFamily="2" charset="2"/>
              <a:buChar char="ü"/>
            </a:pPr>
            <a:r>
              <a:rPr lang="en-US" altLang="en-US" dirty="0" smtClean="0">
                <a:solidFill>
                  <a:srgbClr val="FF0000"/>
                </a:solidFill>
              </a:rPr>
              <a:t>Inspections, C105</a:t>
            </a:r>
          </a:p>
          <a:p>
            <a:pPr lvl="1" eaLnBrk="1" hangingPunct="1">
              <a:lnSpc>
                <a:spcPct val="90000"/>
              </a:lnSpc>
            </a:pPr>
            <a:r>
              <a:rPr lang="en-US" altLang="en-US" dirty="0" smtClean="0">
                <a:solidFill>
                  <a:srgbClr val="FF0000"/>
                </a:solidFill>
              </a:rPr>
              <a:t>Work remains visible and accessible for inspection</a:t>
            </a:r>
          </a:p>
          <a:p>
            <a:pPr eaLnBrk="1" hangingPunct="1">
              <a:lnSpc>
                <a:spcPct val="90000"/>
              </a:lnSpc>
              <a:buFont typeface="Wingdings" pitchFamily="2" charset="2"/>
              <a:buChar char="ü"/>
            </a:pPr>
            <a:r>
              <a:rPr lang="en-US" altLang="en-US" dirty="0" smtClean="0"/>
              <a:t>Code Validity, C10</a:t>
            </a:r>
            <a:r>
              <a:rPr lang="en-US" altLang="en-US" dirty="0" smtClean="0">
                <a:solidFill>
                  <a:srgbClr val="FF0000"/>
                </a:solidFill>
              </a:rPr>
              <a:t>6</a:t>
            </a:r>
          </a:p>
          <a:p>
            <a:pPr lvl="1" eaLnBrk="1" hangingPunct="1">
              <a:lnSpc>
                <a:spcPct val="90000"/>
              </a:lnSpc>
            </a:pPr>
            <a:r>
              <a:rPr lang="en-US" altLang="en-US" dirty="0" smtClean="0"/>
              <a:t>Code deemed to be illegal or void shall not affect the remainder of the code</a:t>
            </a:r>
          </a:p>
          <a:p>
            <a:pPr eaLnBrk="1" hangingPunct="1">
              <a:lnSpc>
                <a:spcPct val="90000"/>
              </a:lnSpc>
              <a:buFont typeface="Wingdings" pitchFamily="2" charset="2"/>
              <a:buChar char="ü"/>
            </a:pPr>
            <a:r>
              <a:rPr lang="en-US" altLang="en-US" dirty="0" smtClean="0"/>
              <a:t>Referenced standards, C10</a:t>
            </a:r>
            <a:r>
              <a:rPr lang="en-US" altLang="en-US" dirty="0" smtClean="0">
                <a:solidFill>
                  <a:srgbClr val="FF0000"/>
                </a:solidFill>
              </a:rPr>
              <a:t>7</a:t>
            </a:r>
          </a:p>
          <a:p>
            <a:pPr lvl="1" eaLnBrk="1" hangingPunct="1">
              <a:lnSpc>
                <a:spcPct val="90000"/>
              </a:lnSpc>
            </a:pPr>
            <a:r>
              <a:rPr lang="en-US" altLang="en-US" dirty="0" smtClean="0"/>
              <a:t>Provisions take precedence and considered part of the requirements of the code</a:t>
            </a:r>
          </a:p>
          <a:p>
            <a:pPr eaLnBrk="1" hangingPunct="1">
              <a:lnSpc>
                <a:spcPct val="90000"/>
              </a:lnSpc>
              <a:buFont typeface="Wingdings" pitchFamily="2" charset="2"/>
              <a:buChar char="ü"/>
            </a:pPr>
            <a:r>
              <a:rPr lang="en-US" altLang="en-US" dirty="0" smtClean="0"/>
              <a:t>Stop Work Order, </a:t>
            </a:r>
            <a:r>
              <a:rPr lang="en-US" altLang="en-US" dirty="0"/>
              <a:t>C</a:t>
            </a:r>
            <a:r>
              <a:rPr lang="en-US" altLang="en-US" dirty="0" smtClean="0"/>
              <a:t>108</a:t>
            </a:r>
          </a:p>
          <a:p>
            <a:pPr lvl="1" eaLnBrk="1" hangingPunct="1">
              <a:lnSpc>
                <a:spcPct val="90000"/>
              </a:lnSpc>
              <a:buFont typeface="Wingdings" pitchFamily="2" charset="2"/>
              <a:buChar char="ü"/>
            </a:pPr>
            <a:r>
              <a:rPr lang="en-US" altLang="en-US" dirty="0" smtClean="0"/>
              <a:t>Authority of code official</a:t>
            </a:r>
          </a:p>
          <a:p>
            <a:pPr lvl="1" eaLnBrk="1" hangingPunct="1">
              <a:lnSpc>
                <a:spcPct val="90000"/>
              </a:lnSpc>
              <a:buFont typeface="Wingdings" pitchFamily="2" charset="2"/>
              <a:buChar char="ü"/>
            </a:pPr>
            <a:r>
              <a:rPr lang="en-US" altLang="en-US" dirty="0" smtClean="0"/>
              <a:t>Failure to </a:t>
            </a:r>
            <a:r>
              <a:rPr lang="en-US" altLang="en-US" dirty="0"/>
              <a:t>c</a:t>
            </a:r>
            <a:r>
              <a:rPr lang="en-US" altLang="en-US" dirty="0" smtClean="0"/>
              <a:t>omply</a:t>
            </a:r>
          </a:p>
          <a:p>
            <a:pPr eaLnBrk="1" hangingPunct="1">
              <a:lnSpc>
                <a:spcPct val="90000"/>
              </a:lnSpc>
              <a:buFont typeface="Wingdings" pitchFamily="2" charset="2"/>
              <a:buChar char="ü"/>
            </a:pPr>
            <a:r>
              <a:rPr lang="en-US" altLang="en-US" dirty="0" smtClean="0"/>
              <a:t>Board of Appeals, C109</a:t>
            </a:r>
          </a:p>
        </p:txBody>
      </p:sp>
      <p:sp>
        <p:nvSpPr>
          <p:cNvPr id="121859" name="Rectangle 4"/>
          <p:cNvSpPr>
            <a:spLocks noGrp="1" noChangeArrowheads="1"/>
          </p:cNvSpPr>
          <p:nvPr>
            <p:ph type="title"/>
          </p:nvPr>
        </p:nvSpPr>
        <p:spPr>
          <a:xfrm>
            <a:off x="403225" y="0"/>
            <a:ext cx="5649913" cy="920750"/>
          </a:xfrm>
        </p:spPr>
        <p:txBody>
          <a:bodyPr/>
          <a:lstStyle/>
          <a:p>
            <a:pPr eaLnBrk="1" hangingPunct="1"/>
            <a:r>
              <a:rPr lang="en-US" altLang="en-US" sz="2400" b="1" dirty="0" smtClean="0"/>
              <a:t>Scope</a:t>
            </a:r>
            <a:r>
              <a:rPr lang="en-US" altLang="en-US" sz="2000" b="1" dirty="0" smtClean="0"/>
              <a:t/>
            </a:r>
            <a:br>
              <a:rPr lang="en-US" altLang="en-US" sz="2000" b="1" dirty="0" smtClean="0"/>
            </a:br>
            <a:r>
              <a:rPr lang="en-US" altLang="en-US" sz="2000" b="1" i="1" dirty="0" smtClean="0"/>
              <a:t>Section C104-C109</a:t>
            </a:r>
          </a:p>
        </p:txBody>
      </p:sp>
    </p:spTree>
    <p:extLst>
      <p:ext uri="{BB962C8B-B14F-4D97-AF65-F5344CB8AC3E}">
        <p14:creationId xmlns:p14="http://schemas.microsoft.com/office/powerpoint/2010/main" val="33144297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4"/>
          <p:cNvSpPr>
            <a:spLocks noGrp="1" noChangeArrowheads="1"/>
          </p:cNvSpPr>
          <p:nvPr>
            <p:ph type="title"/>
          </p:nvPr>
        </p:nvSpPr>
        <p:spPr>
          <a:xfrm>
            <a:off x="536575" y="0"/>
            <a:ext cx="7404100" cy="893763"/>
          </a:xfrm>
        </p:spPr>
        <p:txBody>
          <a:bodyPr/>
          <a:lstStyle/>
          <a:p>
            <a:pPr eaLnBrk="1" hangingPunct="1">
              <a:lnSpc>
                <a:spcPct val="100000"/>
              </a:lnSpc>
            </a:pPr>
            <a:r>
              <a:rPr lang="en-US" altLang="en-US" sz="2400" b="1" dirty="0" smtClean="0"/>
              <a:t>Existing Buildings </a:t>
            </a:r>
            <a:r>
              <a:rPr lang="en-US" altLang="en-US" sz="2400" b="1" dirty="0"/>
              <a:t>Chapter 5</a:t>
            </a:r>
            <a:r>
              <a:rPr lang="en-US" altLang="en-US" sz="2800" dirty="0" smtClean="0">
                <a:solidFill>
                  <a:srgbClr val="FF0000"/>
                </a:solidFill>
              </a:rPr>
              <a:t/>
            </a:r>
            <a:br>
              <a:rPr lang="en-US" altLang="en-US" sz="2800" dirty="0" smtClean="0">
                <a:solidFill>
                  <a:srgbClr val="FF0000"/>
                </a:solidFill>
              </a:rPr>
            </a:br>
            <a:r>
              <a:rPr lang="en-US" altLang="en-US" sz="2000" b="1" i="1" dirty="0" smtClean="0"/>
              <a:t>Section C501 - General</a:t>
            </a:r>
            <a:endParaRPr lang="en-US" altLang="en-US" sz="2800" dirty="0" smtClean="0"/>
          </a:p>
        </p:txBody>
      </p:sp>
      <p:sp>
        <p:nvSpPr>
          <p:cNvPr id="220163" name="Rectangle 5"/>
          <p:cNvSpPr>
            <a:spLocks noGrp="1" noChangeArrowheads="1"/>
          </p:cNvSpPr>
          <p:nvPr>
            <p:ph type="body" sz="half" idx="1"/>
          </p:nvPr>
        </p:nvSpPr>
        <p:spPr>
          <a:xfrm>
            <a:off x="488950" y="1268413"/>
            <a:ext cx="8118475" cy="4876800"/>
          </a:xfrm>
        </p:spPr>
        <p:txBody>
          <a:bodyPr/>
          <a:lstStyle/>
          <a:p>
            <a:pPr eaLnBrk="1" hangingPunct="1">
              <a:spcBef>
                <a:spcPct val="40000"/>
              </a:spcBef>
              <a:buFont typeface="Wingdings" pitchFamily="2" charset="2"/>
              <a:buChar char="ü"/>
            </a:pPr>
            <a:r>
              <a:rPr lang="en-US" altLang="en-US" dirty="0" smtClean="0"/>
              <a:t>Additions, alterations, or repairs</a:t>
            </a:r>
          </a:p>
          <a:p>
            <a:pPr eaLnBrk="1" hangingPunct="1">
              <a:spcBef>
                <a:spcPct val="40000"/>
              </a:spcBef>
              <a:buFont typeface="Wingdings" pitchFamily="2" charset="2"/>
              <a:buChar char="ü"/>
            </a:pPr>
            <a:r>
              <a:rPr lang="en-US" altLang="en-US" dirty="0" smtClean="0"/>
              <a:t>Existing buildings </a:t>
            </a:r>
          </a:p>
          <a:p>
            <a:pPr eaLnBrk="1" hangingPunct="1">
              <a:spcBef>
                <a:spcPct val="40000"/>
              </a:spcBef>
              <a:buFont typeface="Wingdings" pitchFamily="2" charset="2"/>
              <a:buChar char="ü"/>
            </a:pPr>
            <a:r>
              <a:rPr lang="en-US" altLang="en-US" dirty="0" smtClean="0"/>
              <a:t>Maintenance</a:t>
            </a:r>
          </a:p>
          <a:p>
            <a:pPr eaLnBrk="1" hangingPunct="1">
              <a:spcBef>
                <a:spcPct val="40000"/>
              </a:spcBef>
              <a:buFont typeface="Wingdings" pitchFamily="2" charset="2"/>
              <a:buChar char="ü"/>
            </a:pPr>
            <a:r>
              <a:rPr lang="en-US" altLang="en-US" dirty="0" smtClean="0"/>
              <a:t>Compliance</a:t>
            </a:r>
          </a:p>
          <a:p>
            <a:pPr eaLnBrk="1" hangingPunct="1">
              <a:spcBef>
                <a:spcPct val="40000"/>
              </a:spcBef>
              <a:buFont typeface="Wingdings" pitchFamily="2" charset="2"/>
              <a:buChar char="ü"/>
            </a:pPr>
            <a:r>
              <a:rPr lang="en-US" altLang="en-US" dirty="0" smtClean="0"/>
              <a:t>New and replacement materials</a:t>
            </a:r>
          </a:p>
          <a:p>
            <a:pPr eaLnBrk="1" hangingPunct="1">
              <a:spcBef>
                <a:spcPct val="40000"/>
              </a:spcBef>
              <a:buFont typeface="Wingdings" pitchFamily="2" charset="2"/>
              <a:buChar char="ü"/>
            </a:pPr>
            <a:r>
              <a:rPr lang="en-US" altLang="en-US" dirty="0" smtClean="0"/>
              <a:t>Buildings designated as historic</a:t>
            </a:r>
            <a:endParaRPr lang="en-US" altLang="en-US" i="1" dirty="0" smtClean="0"/>
          </a:p>
          <a:p>
            <a:pPr lvl="1" eaLnBrk="1" hangingPunct="1">
              <a:buFontTx/>
              <a:buNone/>
            </a:pPr>
            <a:endParaRPr lang="en-US" altLang="en-US" dirty="0" smtClean="0"/>
          </a:p>
          <a:p>
            <a:pPr eaLnBrk="1" hangingPunct="1">
              <a:spcBef>
                <a:spcPct val="40000"/>
              </a:spcBef>
              <a:buFont typeface="Wingdings" pitchFamily="2" charset="2"/>
              <a:buChar char="ü"/>
            </a:pPr>
            <a:endParaRPr lang="en-US" altLang="en-US" sz="2000" i="1" dirty="0" smtClean="0"/>
          </a:p>
        </p:txBody>
      </p:sp>
      <p:pic>
        <p:nvPicPr>
          <p:cNvPr id="4" name="Picture 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680290" y="2824986"/>
            <a:ext cx="1809750" cy="1386192"/>
          </a:xfrm>
          <a:prstGeom prst="rect">
            <a:avLst/>
          </a:prstGeom>
          <a:noFill/>
          <a:ln w="9525">
            <a:solidFill>
              <a:schemeClr val="tx1"/>
            </a:solidFill>
            <a:miter lim="800000"/>
            <a:headEnd/>
            <a:tailEnd/>
          </a:ln>
          <a:effectLst>
            <a:outerShdw dist="35921" dir="2700000" algn="ctr" rotWithShape="0">
              <a:schemeClr val="bg2"/>
            </a:outerShdw>
            <a:reflection stA="50000" endPos="75000" dist="12700" dir="5400000" sy="-100000" algn="bl" rotWithShape="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693578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73075" y="1292225"/>
            <a:ext cx="8213725" cy="5175250"/>
          </a:xfrm>
        </p:spPr>
        <p:txBody>
          <a:bodyPr rtlCol="0">
            <a:normAutofit/>
          </a:bodyPr>
          <a:lstStyle/>
          <a:p>
            <a:pPr marL="0" indent="0" eaLnBrk="1" fontAlgn="auto" hangingPunct="1">
              <a:spcAft>
                <a:spcPts val="0"/>
              </a:spcAft>
              <a:buFont typeface="Arial"/>
              <a:buNone/>
              <a:defRPr/>
            </a:pPr>
            <a:r>
              <a:rPr lang="en-US" dirty="0" smtClean="0"/>
              <a:t>Any nonconditioned space that is altered to become conditioned space shall be required to be brought into full compliance with this code</a:t>
            </a:r>
          </a:p>
          <a:p>
            <a:pPr eaLnBrk="1" fontAlgn="auto" hangingPunct="1">
              <a:spcAft>
                <a:spcPts val="0"/>
              </a:spcAft>
              <a:buFont typeface="Arial"/>
              <a:buChar char="•"/>
              <a:defRPr/>
            </a:pPr>
            <a:endParaRPr lang="en-US" sz="1100" dirty="0" smtClean="0"/>
          </a:p>
          <a:p>
            <a:pPr eaLnBrk="1" fontAlgn="auto" hangingPunct="1">
              <a:spcAft>
                <a:spcPts val="0"/>
              </a:spcAft>
              <a:buFontTx/>
              <a:buNone/>
              <a:defRPr/>
            </a:pPr>
            <a:r>
              <a:rPr lang="en-US" b="1" u="sng" dirty="0" smtClean="0"/>
              <a:t>Examples:</a:t>
            </a:r>
          </a:p>
          <a:p>
            <a:pPr marL="690563" eaLnBrk="1" fontAlgn="auto" hangingPunct="1">
              <a:spcAft>
                <a:spcPts val="0"/>
              </a:spcAft>
              <a:buFont typeface="Wingdings" pitchFamily="2" charset="2"/>
              <a:buChar char="ü"/>
              <a:defRPr/>
            </a:pPr>
            <a:r>
              <a:rPr lang="en-US" dirty="0" smtClean="0"/>
              <a:t>Converting part of an unconditioned warehouse to office space</a:t>
            </a:r>
          </a:p>
          <a:p>
            <a:pPr marL="690563" eaLnBrk="1" fontAlgn="auto" hangingPunct="1">
              <a:spcAft>
                <a:spcPts val="0"/>
              </a:spcAft>
              <a:buFont typeface="Wingdings" pitchFamily="2" charset="2"/>
              <a:buChar char="ü"/>
              <a:defRPr/>
            </a:pPr>
            <a:r>
              <a:rPr lang="en-US" dirty="0" smtClean="0"/>
              <a:t>Shell building tenant build-out </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pPr eaLnBrk="1" fontAlgn="auto" hangingPunct="1">
              <a:spcAft>
                <a:spcPts val="0"/>
              </a:spcAft>
              <a:buFontTx/>
              <a:buNone/>
              <a:defRPr/>
            </a:pPr>
            <a:endParaRPr lang="en-US" dirty="0" smtClean="0"/>
          </a:p>
        </p:txBody>
      </p:sp>
      <p:sp>
        <p:nvSpPr>
          <p:cNvPr id="222211" name="Rectangle 2"/>
          <p:cNvSpPr>
            <a:spLocks noGrp="1" noChangeArrowheads="1"/>
          </p:cNvSpPr>
          <p:nvPr>
            <p:ph type="title"/>
          </p:nvPr>
        </p:nvSpPr>
        <p:spPr>
          <a:xfrm>
            <a:off x="488950" y="0"/>
            <a:ext cx="5353050" cy="920750"/>
          </a:xfrm>
        </p:spPr>
        <p:txBody>
          <a:bodyPr/>
          <a:lstStyle/>
          <a:p>
            <a:pPr eaLnBrk="1" hangingPunct="1">
              <a:lnSpc>
                <a:spcPct val="100000"/>
              </a:lnSpc>
            </a:pPr>
            <a:r>
              <a:rPr lang="en-US" altLang="en-US" sz="2400" b="1" dirty="0" smtClean="0"/>
              <a:t>Existing Buildings</a:t>
            </a:r>
            <a:r>
              <a:rPr lang="en-US" altLang="en-US" sz="2800" dirty="0" smtClean="0">
                <a:solidFill>
                  <a:srgbClr val="FF0000"/>
                </a:solidFill>
              </a:rPr>
              <a:t/>
            </a:r>
            <a:br>
              <a:rPr lang="en-US" altLang="en-US" sz="2800" dirty="0" smtClean="0">
                <a:solidFill>
                  <a:srgbClr val="FF0000"/>
                </a:solidFill>
              </a:rPr>
            </a:br>
            <a:r>
              <a:rPr lang="en-US" altLang="en-US" sz="2000" b="1" i="1" dirty="0" smtClean="0"/>
              <a:t>Section C502 - Additions</a:t>
            </a:r>
          </a:p>
        </p:txBody>
      </p:sp>
    </p:spTree>
    <p:extLst>
      <p:ext uri="{BB962C8B-B14F-4D97-AF65-F5344CB8AC3E}">
        <p14:creationId xmlns:p14="http://schemas.microsoft.com/office/powerpoint/2010/main" val="21462165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8865"/>
            <a:ext cx="8229600" cy="5228610"/>
          </a:xfrm>
        </p:spPr>
        <p:txBody>
          <a:bodyPr>
            <a:normAutofit fontScale="85000" lnSpcReduction="10000"/>
          </a:bodyPr>
          <a:lstStyle/>
          <a:p>
            <a:pPr marL="0" indent="0">
              <a:buNone/>
            </a:pPr>
            <a:r>
              <a:rPr lang="en-US" dirty="0" smtClean="0"/>
              <a:t>Vertical fenestration:  new fenestration that results in a total building fenestration area </a:t>
            </a:r>
            <a:r>
              <a:rPr lang="en-US" u="sng" dirty="0" smtClean="0"/>
              <a:t>&lt;</a:t>
            </a:r>
            <a:r>
              <a:rPr lang="en-US" dirty="0" smtClean="0"/>
              <a:t> 30% must comply with </a:t>
            </a:r>
            <a:r>
              <a:rPr lang="en-US" dirty="0" smtClean="0">
                <a:solidFill>
                  <a:srgbClr val="FF0000"/>
                </a:solidFill>
              </a:rPr>
              <a:t>C402.4.1.5, C402.4.3 or C407</a:t>
            </a:r>
          </a:p>
          <a:p>
            <a:r>
              <a:rPr lang="en-US" dirty="0" smtClean="0"/>
              <a:t>If &gt; 30% for total building or addition alone, must comply with C402.4.1.1 Increased Vertical Fenestration Area with Daylight Responsive Controls for the addition only</a:t>
            </a:r>
          </a:p>
          <a:p>
            <a:r>
              <a:rPr lang="en-US" dirty="0" smtClean="0"/>
              <a:t>Additions that result in total building vertical </a:t>
            </a:r>
            <a:r>
              <a:rPr lang="en-US" dirty="0" smtClean="0">
                <a:solidFill>
                  <a:srgbClr val="FF0000"/>
                </a:solidFill>
              </a:rPr>
              <a:t>fenestration</a:t>
            </a:r>
            <a:r>
              <a:rPr lang="en-US" dirty="0" smtClean="0"/>
              <a:t> &gt;40% must comply with </a:t>
            </a:r>
            <a:r>
              <a:rPr lang="en-US" dirty="0" smtClean="0">
                <a:solidFill>
                  <a:srgbClr val="FF0000"/>
                </a:solidFill>
              </a:rPr>
              <a:t>C402.1.5</a:t>
            </a:r>
            <a:r>
              <a:rPr lang="en-US" dirty="0" smtClean="0"/>
              <a:t> </a:t>
            </a:r>
            <a:r>
              <a:rPr lang="en-US" dirty="0" smtClean="0">
                <a:solidFill>
                  <a:srgbClr val="FF0000"/>
                </a:solidFill>
              </a:rPr>
              <a:t>Component Performance Alternative</a:t>
            </a:r>
            <a:r>
              <a:rPr lang="en-US" dirty="0" smtClean="0"/>
              <a:t> or C407 Total Building Performance</a:t>
            </a:r>
          </a:p>
          <a:p>
            <a:endParaRPr lang="en-US" dirty="0"/>
          </a:p>
          <a:p>
            <a:pPr marL="0" indent="0">
              <a:buNone/>
            </a:pPr>
            <a:r>
              <a:rPr lang="en-US" dirty="0" smtClean="0"/>
              <a:t>Skylight Area:  new skylight area that is </a:t>
            </a:r>
            <a:r>
              <a:rPr lang="en-US" u="sng" dirty="0" smtClean="0"/>
              <a:t>&lt;</a:t>
            </a:r>
            <a:r>
              <a:rPr lang="en-US" dirty="0" smtClean="0"/>
              <a:t> 3% complies with C402.4.1</a:t>
            </a:r>
          </a:p>
          <a:p>
            <a:r>
              <a:rPr lang="en-US" dirty="0" smtClean="0"/>
              <a:t>If &gt; 3% for total building or addition alone, must comply with C402.4.1.2 Increased Skylight Area with Daylight Responsive Controls for addition only</a:t>
            </a:r>
          </a:p>
          <a:p>
            <a:r>
              <a:rPr lang="en-US" dirty="0" smtClean="0"/>
              <a:t>Additions that result in total building skylight area &gt;</a:t>
            </a:r>
            <a:r>
              <a:rPr lang="en-US" dirty="0" smtClean="0">
                <a:solidFill>
                  <a:srgbClr val="FF0000"/>
                </a:solidFill>
              </a:rPr>
              <a:t>6</a:t>
            </a:r>
            <a:r>
              <a:rPr lang="en-US" dirty="0" smtClean="0"/>
              <a:t>% must comply with </a:t>
            </a:r>
            <a:r>
              <a:rPr lang="en-US" dirty="0">
                <a:solidFill>
                  <a:srgbClr val="FF0000"/>
                </a:solidFill>
              </a:rPr>
              <a:t>C402.1.5</a:t>
            </a:r>
            <a:r>
              <a:rPr lang="en-US" dirty="0"/>
              <a:t> </a:t>
            </a:r>
            <a:r>
              <a:rPr lang="en-US" dirty="0">
                <a:solidFill>
                  <a:srgbClr val="FF0000"/>
                </a:solidFill>
              </a:rPr>
              <a:t>Component Performance Alternative</a:t>
            </a:r>
            <a:r>
              <a:rPr lang="en-US" dirty="0"/>
              <a:t> or C407 </a:t>
            </a:r>
            <a:r>
              <a:rPr lang="en-US" dirty="0" smtClean="0"/>
              <a:t>Total Building Performance</a:t>
            </a:r>
            <a:endParaRPr lang="en-US" dirty="0"/>
          </a:p>
        </p:txBody>
      </p:sp>
      <p:sp>
        <p:nvSpPr>
          <p:cNvPr id="3" name="Title 2"/>
          <p:cNvSpPr>
            <a:spLocks noGrp="1"/>
          </p:cNvSpPr>
          <p:nvPr>
            <p:ph type="title"/>
          </p:nvPr>
        </p:nvSpPr>
        <p:spPr/>
        <p:txBody>
          <a:bodyPr/>
          <a:lstStyle/>
          <a:p>
            <a:r>
              <a:rPr lang="en-US" altLang="en-US" sz="2400" b="1" dirty="0"/>
              <a:t>Existing Buildings</a:t>
            </a:r>
            <a:r>
              <a:rPr lang="en-US" altLang="en-US" sz="2800" dirty="0">
                <a:solidFill>
                  <a:srgbClr val="FF0000"/>
                </a:solidFill>
              </a:rPr>
              <a:t/>
            </a:r>
            <a:br>
              <a:rPr lang="en-US" altLang="en-US" sz="2800" dirty="0">
                <a:solidFill>
                  <a:srgbClr val="FF0000"/>
                </a:solidFill>
              </a:rPr>
            </a:br>
            <a:r>
              <a:rPr lang="en-US" altLang="en-US" sz="2000" b="1" i="1" dirty="0"/>
              <a:t>Section C502 - Additions</a:t>
            </a:r>
            <a:endParaRPr lang="en-US" sz="2000" b="1" i="1" dirty="0"/>
          </a:p>
        </p:txBody>
      </p:sp>
    </p:spTree>
    <p:extLst>
      <p:ext uri="{BB962C8B-B14F-4D97-AF65-F5344CB8AC3E}">
        <p14:creationId xmlns:p14="http://schemas.microsoft.com/office/powerpoint/2010/main" val="22580672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Mechanical Systems comply with C403</a:t>
            </a:r>
          </a:p>
          <a:p>
            <a:r>
              <a:rPr lang="en-US" dirty="0" smtClean="0"/>
              <a:t>SWH – C404</a:t>
            </a:r>
          </a:p>
          <a:p>
            <a:r>
              <a:rPr lang="en-US" dirty="0" smtClean="0"/>
              <a:t>Pools and inground permanently installed spas – C404.</a:t>
            </a:r>
            <a:r>
              <a:rPr lang="en-US" dirty="0" smtClean="0">
                <a:solidFill>
                  <a:srgbClr val="FF0000"/>
                </a:solidFill>
              </a:rPr>
              <a:t>10</a:t>
            </a:r>
          </a:p>
          <a:p>
            <a:r>
              <a:rPr lang="en-US" dirty="0" smtClean="0"/>
              <a:t>Lighting power and systems – C405</a:t>
            </a:r>
          </a:p>
          <a:p>
            <a:pPr lvl="1"/>
            <a:r>
              <a:rPr lang="en-US" dirty="0" smtClean="0"/>
              <a:t>Interior comply with addition alone or addition plus existing building</a:t>
            </a:r>
          </a:p>
          <a:p>
            <a:pPr lvl="1"/>
            <a:r>
              <a:rPr lang="en-US" dirty="0" smtClean="0"/>
              <a:t>Exterior comply with addition alone or addition plus existing</a:t>
            </a:r>
            <a:endParaRPr lang="en-US" dirty="0"/>
          </a:p>
        </p:txBody>
      </p:sp>
      <p:sp>
        <p:nvSpPr>
          <p:cNvPr id="3" name="Title 2"/>
          <p:cNvSpPr>
            <a:spLocks noGrp="1"/>
          </p:cNvSpPr>
          <p:nvPr>
            <p:ph type="title"/>
          </p:nvPr>
        </p:nvSpPr>
        <p:spPr/>
        <p:txBody>
          <a:bodyPr/>
          <a:lstStyle/>
          <a:p>
            <a:r>
              <a:rPr lang="en-US" altLang="en-US" sz="2400" b="1" dirty="0"/>
              <a:t>Existing Buildings</a:t>
            </a:r>
            <a:r>
              <a:rPr lang="en-US" altLang="en-US" sz="2800" dirty="0">
                <a:solidFill>
                  <a:srgbClr val="FF0000"/>
                </a:solidFill>
              </a:rPr>
              <a:t/>
            </a:r>
            <a:br>
              <a:rPr lang="en-US" altLang="en-US" sz="2800" dirty="0">
                <a:solidFill>
                  <a:srgbClr val="FF0000"/>
                </a:solidFill>
              </a:rPr>
            </a:br>
            <a:r>
              <a:rPr lang="en-US" altLang="en-US" sz="2000" b="1" i="1" dirty="0"/>
              <a:t>Section C502 - Additions</a:t>
            </a:r>
            <a:endParaRPr lang="en-US" sz="2000" b="1" i="1" dirty="0"/>
          </a:p>
        </p:txBody>
      </p:sp>
    </p:spTree>
    <p:extLst>
      <p:ext uri="{BB962C8B-B14F-4D97-AF65-F5344CB8AC3E}">
        <p14:creationId xmlns:p14="http://schemas.microsoft.com/office/powerpoint/2010/main" val="3804124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idx="1"/>
          </p:nvPr>
        </p:nvSpPr>
        <p:spPr>
          <a:xfrm>
            <a:off x="4540250" y="1196975"/>
            <a:ext cx="4524375" cy="5057775"/>
          </a:xfrm>
        </p:spPr>
        <p:txBody>
          <a:bodyPr>
            <a:normAutofit fontScale="92500" lnSpcReduction="10000"/>
          </a:bodyPr>
          <a:lstStyle/>
          <a:p>
            <a:pPr marL="0" indent="0" eaLnBrk="1" hangingPunct="1">
              <a:lnSpc>
                <a:spcPct val="90000"/>
              </a:lnSpc>
              <a:buFont typeface="Arial" pitchFamily="34" charset="0"/>
              <a:buNone/>
            </a:pPr>
            <a:r>
              <a:rPr lang="en-US" altLang="en-US" sz="2000" dirty="0" smtClean="0"/>
              <a:t>Code applies to any new construction</a:t>
            </a:r>
          </a:p>
          <a:p>
            <a:pPr marL="0" indent="0" eaLnBrk="1" hangingPunct="1">
              <a:lnSpc>
                <a:spcPct val="90000"/>
              </a:lnSpc>
              <a:buFont typeface="Arial" pitchFamily="34" charset="0"/>
              <a:buNone/>
            </a:pPr>
            <a:endParaRPr lang="en-US" altLang="en-US" sz="2000" dirty="0" smtClean="0"/>
          </a:p>
          <a:p>
            <a:pPr marL="0" indent="0" eaLnBrk="1" hangingPunct="1">
              <a:lnSpc>
                <a:spcPct val="90000"/>
              </a:lnSpc>
              <a:buFont typeface="Arial" pitchFamily="34" charset="0"/>
              <a:buNone/>
            </a:pPr>
            <a:r>
              <a:rPr lang="en-US" altLang="en-US" sz="2000" dirty="0" smtClean="0"/>
              <a:t>Unaltered portion(s) do not need to comply</a:t>
            </a:r>
          </a:p>
          <a:p>
            <a:pPr marL="0" indent="0" eaLnBrk="1" hangingPunct="1">
              <a:lnSpc>
                <a:spcPct val="90000"/>
              </a:lnSpc>
              <a:buFont typeface="Arial" pitchFamily="34" charset="0"/>
              <a:buNone/>
            </a:pPr>
            <a:endParaRPr lang="en-US" altLang="en-US" sz="2000" dirty="0" smtClean="0"/>
          </a:p>
          <a:p>
            <a:pPr marL="0" indent="0" eaLnBrk="1" hangingPunct="1">
              <a:lnSpc>
                <a:spcPct val="90000"/>
              </a:lnSpc>
              <a:buFont typeface="Arial" pitchFamily="34" charset="0"/>
              <a:buNone/>
            </a:pPr>
            <a:r>
              <a:rPr lang="en-US" altLang="en-US" sz="2000" dirty="0" smtClean="0"/>
              <a:t>Alterations complying with ASHRAE 90.1-2016 do not need to comply with C402-C405</a:t>
            </a:r>
          </a:p>
          <a:p>
            <a:pPr marL="0" indent="0" eaLnBrk="1" hangingPunct="1">
              <a:lnSpc>
                <a:spcPct val="90000"/>
              </a:lnSpc>
              <a:buFont typeface="Arial" pitchFamily="34" charset="0"/>
              <a:buNone/>
            </a:pPr>
            <a:endParaRPr lang="en-US" altLang="en-US" sz="2000" dirty="0" smtClean="0"/>
          </a:p>
          <a:p>
            <a:pPr marL="0" indent="0" eaLnBrk="1" hangingPunct="1">
              <a:lnSpc>
                <a:spcPct val="90000"/>
              </a:lnSpc>
              <a:buFont typeface="Arial" pitchFamily="34" charset="0"/>
              <a:buNone/>
            </a:pPr>
            <a:r>
              <a:rPr lang="en-US" altLang="en-US" sz="2000" dirty="0" smtClean="0"/>
              <a:t>Vertical Fenestration and Skylight Area similar to requirements for additions</a:t>
            </a:r>
          </a:p>
          <a:p>
            <a:pPr marL="0" indent="0" eaLnBrk="1" hangingPunct="1">
              <a:lnSpc>
                <a:spcPct val="90000"/>
              </a:lnSpc>
              <a:buFont typeface="Arial" pitchFamily="34" charset="0"/>
              <a:buNone/>
            </a:pPr>
            <a:endParaRPr lang="en-US" altLang="en-US" sz="2000" b="1" dirty="0">
              <a:solidFill>
                <a:srgbClr val="92D050"/>
              </a:solidFill>
            </a:endParaRPr>
          </a:p>
          <a:p>
            <a:pPr marL="0" indent="0" eaLnBrk="1" hangingPunct="1">
              <a:lnSpc>
                <a:spcPct val="90000"/>
              </a:lnSpc>
              <a:buFont typeface="Arial" pitchFamily="34" charset="0"/>
              <a:buNone/>
            </a:pPr>
            <a:r>
              <a:rPr lang="en-US" altLang="en-US" sz="2000" dirty="0" smtClean="0">
                <a:solidFill>
                  <a:srgbClr val="FF0000"/>
                </a:solidFill>
              </a:rPr>
              <a:t>Envelope – where existing building exceeds fenestration area limitations of Section C402.4.1 prior to alteration, building is exempt from C402.4.1 provided there is no increase in fenestration area</a:t>
            </a:r>
            <a:endParaRPr lang="en-US" altLang="en-US" sz="1800" dirty="0" smtClean="0">
              <a:solidFill>
                <a:srgbClr val="FF0000"/>
              </a:solidFill>
            </a:endParaRPr>
          </a:p>
        </p:txBody>
      </p:sp>
      <p:sp>
        <p:nvSpPr>
          <p:cNvPr id="223235" name="Rectangle 2"/>
          <p:cNvSpPr>
            <a:spLocks noGrp="1" noChangeArrowheads="1"/>
          </p:cNvSpPr>
          <p:nvPr>
            <p:ph type="title"/>
          </p:nvPr>
        </p:nvSpPr>
        <p:spPr>
          <a:xfrm>
            <a:off x="441325" y="0"/>
            <a:ext cx="5861050" cy="920750"/>
          </a:xfrm>
        </p:spPr>
        <p:txBody>
          <a:bodyPr/>
          <a:lstStyle/>
          <a:p>
            <a:pPr eaLnBrk="1" hangingPunct="1">
              <a:lnSpc>
                <a:spcPct val="100000"/>
              </a:lnSpc>
            </a:pPr>
            <a:r>
              <a:rPr lang="en-US" altLang="en-US" sz="2400" b="1" dirty="0" smtClean="0"/>
              <a:t>Existing Buildings</a:t>
            </a:r>
            <a:r>
              <a:rPr lang="en-US" altLang="en-US" sz="2400" dirty="0" smtClean="0">
                <a:solidFill>
                  <a:srgbClr val="FF0000"/>
                </a:solidFill>
              </a:rPr>
              <a:t/>
            </a:r>
            <a:br>
              <a:rPr lang="en-US" altLang="en-US" sz="2400" dirty="0" smtClean="0">
                <a:solidFill>
                  <a:srgbClr val="FF0000"/>
                </a:solidFill>
              </a:rPr>
            </a:br>
            <a:r>
              <a:rPr lang="en-US" altLang="en-US" sz="2000" b="1" i="1" dirty="0" smtClean="0"/>
              <a:t>Section C503 </a:t>
            </a:r>
            <a:r>
              <a:rPr lang="en-US" altLang="en-US" sz="2200" b="1" i="1" dirty="0" smtClean="0"/>
              <a:t>- </a:t>
            </a:r>
            <a:r>
              <a:rPr lang="en-US" altLang="en-US" sz="2000" b="1" i="1" dirty="0" smtClean="0"/>
              <a:t> Alterations</a:t>
            </a:r>
            <a:endParaRPr lang="en-US" altLang="en-US" sz="2400" b="1" i="1" dirty="0" smtClean="0"/>
          </a:p>
        </p:txBody>
      </p:sp>
      <p:pic>
        <p:nvPicPr>
          <p:cNvPr id="44036" name="Picture 4" descr="inspec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263" y="1119188"/>
            <a:ext cx="3697287" cy="5164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15154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88731" y="1192213"/>
            <a:ext cx="8434552" cy="5255884"/>
          </a:xfrm>
          <a:extLst/>
        </p:spPr>
        <p:txBody>
          <a:bodyPr rtlCol="0">
            <a:normAutofit/>
          </a:bodyPr>
          <a:lstStyle/>
          <a:p>
            <a:pPr marL="0" indent="0" eaLnBrk="1" fontAlgn="auto" hangingPunct="1">
              <a:lnSpc>
                <a:spcPct val="90000"/>
              </a:lnSpc>
              <a:spcAft>
                <a:spcPts val="600"/>
              </a:spcAft>
              <a:buFont typeface="Arial"/>
              <a:buNone/>
              <a:defRPr/>
            </a:pPr>
            <a:r>
              <a:rPr lang="en-US" sz="2000" b="1" u="sng" dirty="0" smtClean="0"/>
              <a:t>Exceptions</a:t>
            </a:r>
            <a:r>
              <a:rPr lang="en-US" sz="2000" b="1" dirty="0" smtClean="0"/>
              <a:t>:</a:t>
            </a:r>
          </a:p>
          <a:p>
            <a:pPr marL="569913" lvl="1" eaLnBrk="1" fontAlgn="auto" hangingPunct="1">
              <a:lnSpc>
                <a:spcPct val="90000"/>
              </a:lnSpc>
              <a:spcAft>
                <a:spcPts val="600"/>
              </a:spcAft>
              <a:buFont typeface="Wingdings" pitchFamily="2" charset="2"/>
              <a:buChar char="ü"/>
              <a:defRPr/>
            </a:pPr>
            <a:r>
              <a:rPr lang="en-US" sz="1800" dirty="0" smtClean="0"/>
              <a:t>Storm windows over existing fenestration</a:t>
            </a:r>
          </a:p>
          <a:p>
            <a:pPr marL="569913" lvl="1" eaLnBrk="1" fontAlgn="auto" hangingPunct="1">
              <a:lnSpc>
                <a:spcPct val="90000"/>
              </a:lnSpc>
              <a:spcAft>
                <a:spcPts val="600"/>
              </a:spcAft>
              <a:buFont typeface="Wingdings" pitchFamily="2" charset="2"/>
              <a:buChar char="ü"/>
              <a:defRPr/>
            </a:pPr>
            <a:r>
              <a:rPr lang="en-US" sz="1800" dirty="0" smtClean="0"/>
              <a:t>Surface-applied window film installed on existing single pane</a:t>
            </a:r>
          </a:p>
          <a:p>
            <a:pPr marL="569913" lvl="1" eaLnBrk="1" fontAlgn="auto" hangingPunct="1">
              <a:lnSpc>
                <a:spcPct val="90000"/>
              </a:lnSpc>
              <a:spcAft>
                <a:spcPts val="600"/>
              </a:spcAft>
              <a:buFont typeface="Wingdings" pitchFamily="2" charset="2"/>
              <a:buChar char="ü"/>
              <a:defRPr/>
            </a:pPr>
            <a:r>
              <a:rPr lang="en-US" sz="1800" dirty="0" smtClean="0"/>
              <a:t>Exposed, existing ceiling, wall or floor cavities if already filled with insulation</a:t>
            </a:r>
          </a:p>
          <a:p>
            <a:pPr marL="569913" lvl="1" eaLnBrk="1" fontAlgn="auto" hangingPunct="1">
              <a:lnSpc>
                <a:spcPct val="90000"/>
              </a:lnSpc>
              <a:spcAft>
                <a:spcPts val="600"/>
              </a:spcAft>
              <a:buFont typeface="Wingdings" pitchFamily="2" charset="2"/>
              <a:buChar char="ü"/>
              <a:defRPr/>
            </a:pPr>
            <a:r>
              <a:rPr lang="en-US" sz="1800" dirty="0" smtClean="0"/>
              <a:t>Where existing roof, wall or floor cavity isn’t exposed</a:t>
            </a:r>
          </a:p>
          <a:p>
            <a:pPr marL="569913" lvl="1" eaLnBrk="1" fontAlgn="auto" hangingPunct="1">
              <a:lnSpc>
                <a:spcPct val="90000"/>
              </a:lnSpc>
              <a:spcAft>
                <a:spcPts val="600"/>
              </a:spcAft>
              <a:buFont typeface="Wingdings" pitchFamily="2" charset="2"/>
              <a:buChar char="ü"/>
              <a:defRPr/>
            </a:pPr>
            <a:r>
              <a:rPr lang="en-US" sz="1800" dirty="0" smtClean="0"/>
              <a:t>Roof recover</a:t>
            </a:r>
          </a:p>
          <a:p>
            <a:pPr marL="569913" lvl="1" eaLnBrk="1" fontAlgn="auto" hangingPunct="1">
              <a:lnSpc>
                <a:spcPct val="90000"/>
              </a:lnSpc>
              <a:spcAft>
                <a:spcPts val="600"/>
              </a:spcAft>
              <a:buFont typeface="Wingdings" pitchFamily="2" charset="2"/>
              <a:buChar char="ü"/>
              <a:defRPr/>
            </a:pPr>
            <a:r>
              <a:rPr lang="en-US" sz="1800" dirty="0" smtClean="0"/>
              <a:t>Reroofing for roofs where neither sheathing nor insulation exposed</a:t>
            </a:r>
          </a:p>
          <a:p>
            <a:pPr marL="1027113" lvl="3" indent="-285750" eaLnBrk="1" fontAlgn="auto" hangingPunct="1">
              <a:lnSpc>
                <a:spcPct val="90000"/>
              </a:lnSpc>
              <a:spcAft>
                <a:spcPts val="600"/>
              </a:spcAft>
              <a:defRPr/>
            </a:pPr>
            <a:r>
              <a:rPr lang="en-US" sz="1600" dirty="0" smtClean="0"/>
              <a:t>Insulate above or below the sheathing</a:t>
            </a:r>
          </a:p>
          <a:p>
            <a:pPr marL="1484313" lvl="4" indent="-285750" eaLnBrk="1" fontAlgn="auto" hangingPunct="1">
              <a:lnSpc>
                <a:spcPct val="90000"/>
              </a:lnSpc>
              <a:spcAft>
                <a:spcPts val="600"/>
              </a:spcAft>
              <a:buFont typeface="Arial" pitchFamily="34" charset="0"/>
              <a:buChar char="•"/>
              <a:defRPr/>
            </a:pPr>
            <a:r>
              <a:rPr lang="en-US" sz="1600" dirty="0" smtClean="0"/>
              <a:t>Roofs without insulation in the cavity</a:t>
            </a:r>
          </a:p>
          <a:p>
            <a:pPr marL="1484313" lvl="7" indent="-285750">
              <a:spcAft>
                <a:spcPts val="600"/>
              </a:spcAft>
              <a:buFont typeface="Arial" pitchFamily="34" charset="0"/>
              <a:buChar char="•"/>
              <a:defRPr/>
            </a:pPr>
            <a:r>
              <a:rPr lang="en-US" sz="1600" dirty="0" smtClean="0"/>
              <a:t>Sheathing or insulation is exposed</a:t>
            </a:r>
          </a:p>
        </p:txBody>
      </p:sp>
      <p:sp>
        <p:nvSpPr>
          <p:cNvPr id="224259" name="Title 1"/>
          <p:cNvSpPr>
            <a:spLocks noGrp="1"/>
          </p:cNvSpPr>
          <p:nvPr>
            <p:ph type="title"/>
          </p:nvPr>
        </p:nvSpPr>
        <p:spPr>
          <a:xfrm>
            <a:off x="188913" y="0"/>
            <a:ext cx="5889625" cy="920750"/>
          </a:xfrm>
        </p:spPr>
        <p:txBody>
          <a:bodyPr/>
          <a:lstStyle/>
          <a:p>
            <a:pPr eaLnBrk="1" hangingPunct="1">
              <a:lnSpc>
                <a:spcPct val="100000"/>
              </a:lnSpc>
            </a:pPr>
            <a:r>
              <a:rPr lang="en-US" altLang="en-US" sz="2400" b="1" dirty="0" smtClean="0"/>
              <a:t>Existing Buildings</a:t>
            </a:r>
            <a:r>
              <a:rPr lang="en-US" altLang="en-US" sz="2400" dirty="0" smtClean="0">
                <a:solidFill>
                  <a:srgbClr val="FF0000"/>
                </a:solidFill>
              </a:rPr>
              <a:t/>
            </a:r>
            <a:br>
              <a:rPr lang="en-US" altLang="en-US" sz="2400" dirty="0" smtClean="0">
                <a:solidFill>
                  <a:srgbClr val="FF0000"/>
                </a:solidFill>
              </a:rPr>
            </a:br>
            <a:r>
              <a:rPr lang="en-US" altLang="en-US" sz="2000" b="1" i="1" dirty="0" smtClean="0"/>
              <a:t>Section C503 </a:t>
            </a:r>
            <a:r>
              <a:rPr lang="en-US" altLang="en-US" sz="2200" b="1" i="1" dirty="0" smtClean="0"/>
              <a:t>- </a:t>
            </a:r>
            <a:r>
              <a:rPr lang="en-US" altLang="en-US" sz="2000" b="1" i="1" dirty="0" smtClean="0"/>
              <a:t> Alterations</a:t>
            </a:r>
          </a:p>
        </p:txBody>
      </p:sp>
    </p:spTree>
    <p:extLst>
      <p:ext uri="{BB962C8B-B14F-4D97-AF65-F5344CB8AC3E}">
        <p14:creationId xmlns:p14="http://schemas.microsoft.com/office/powerpoint/2010/main" val="8714710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86888" y="0"/>
            <a:ext cx="7339462" cy="938151"/>
          </a:xfrm>
        </p:spPr>
        <p:txBody>
          <a:bodyPr>
            <a:normAutofit/>
          </a:bodyPr>
          <a:lstStyle/>
          <a:p>
            <a:pPr>
              <a:lnSpc>
                <a:spcPct val="80000"/>
              </a:lnSpc>
            </a:pPr>
            <a:r>
              <a:rPr lang="en-US" sz="2400" b="1" dirty="0" smtClean="0">
                <a:ea typeface="ＭＳ Ｐゴシック" pitchFamily="-108" charset="-128"/>
              </a:rPr>
              <a:t>Change in Space Conditioning</a:t>
            </a:r>
            <a:br>
              <a:rPr lang="en-US" sz="2400" b="1" dirty="0" smtClean="0">
                <a:ea typeface="ＭＳ Ｐゴシック" pitchFamily="-108" charset="-128"/>
              </a:rPr>
            </a:br>
            <a:r>
              <a:rPr lang="en-US" sz="2400" b="1" i="1" dirty="0" smtClean="0">
                <a:ea typeface="ＭＳ Ｐゴシック" pitchFamily="-108" charset="-128"/>
              </a:rPr>
              <a:t>Section </a:t>
            </a:r>
            <a:r>
              <a:rPr lang="en-US" sz="2000" b="1" i="1" dirty="0" smtClean="0">
                <a:ea typeface="ＭＳ Ｐゴシック" pitchFamily="-108" charset="-128"/>
              </a:rPr>
              <a:t>C503.2</a:t>
            </a:r>
          </a:p>
        </p:txBody>
      </p:sp>
      <p:sp>
        <p:nvSpPr>
          <p:cNvPr id="219139" name="Rectangle 3"/>
          <p:cNvSpPr>
            <a:spLocks noGrp="1" noChangeArrowheads="1"/>
          </p:cNvSpPr>
          <p:nvPr>
            <p:ph type="body" sz="half" idx="3"/>
          </p:nvPr>
        </p:nvSpPr>
        <p:spPr>
          <a:xfrm>
            <a:off x="235049" y="1057397"/>
            <a:ext cx="7591301" cy="1102998"/>
          </a:xfrm>
          <a:noFill/>
        </p:spPr>
        <p:txBody>
          <a:bodyPr/>
          <a:lstStyle/>
          <a:p>
            <a:pPr marL="0" indent="0">
              <a:lnSpc>
                <a:spcPct val="90000"/>
              </a:lnSpc>
              <a:buNone/>
            </a:pPr>
            <a:r>
              <a:rPr lang="en-US" dirty="0">
                <a:latin typeface="Arial" pitchFamily="34" charset="0"/>
                <a:cs typeface="Arial" pitchFamily="34" charset="0"/>
              </a:rPr>
              <a:t>Any </a:t>
            </a:r>
            <a:r>
              <a:rPr lang="en-US" dirty="0" smtClean="0">
                <a:latin typeface="Arial" pitchFamily="34" charset="0"/>
                <a:cs typeface="Arial" pitchFamily="34" charset="0"/>
              </a:rPr>
              <a:t>non-conditioned or low energy </a:t>
            </a:r>
            <a:r>
              <a:rPr lang="en-US" dirty="0">
                <a:latin typeface="Arial" pitchFamily="34" charset="0"/>
                <a:cs typeface="Arial" pitchFamily="34" charset="0"/>
              </a:rPr>
              <a:t>space that is altered to become conditioned space shall be required to be brought into full compliance with this </a:t>
            </a:r>
            <a:r>
              <a:rPr lang="en-US" dirty="0" smtClean="0">
                <a:latin typeface="Arial" pitchFamily="34" charset="0"/>
                <a:cs typeface="Arial" pitchFamily="34" charset="0"/>
              </a:rPr>
              <a:t>code</a:t>
            </a:r>
            <a:endParaRPr lang="en-US" dirty="0">
              <a:latin typeface="Arial" pitchFamily="34" charset="0"/>
              <a:cs typeface="Arial" pitchFamily="34" charset="0"/>
            </a:endParaRPr>
          </a:p>
        </p:txBody>
      </p:sp>
      <p:pic>
        <p:nvPicPr>
          <p:cNvPr id="7" name="Picture 8" descr="DSCN0026.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41311" y="2160395"/>
            <a:ext cx="3560580" cy="2370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34494" y="2976670"/>
            <a:ext cx="4809506" cy="36887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200" u="none" strike="noStrike" kern="1200" cap="none" spc="0" normalizeH="0" baseline="0" noProof="0" dirty="0" smtClean="0">
                <a:ln>
                  <a:noFill/>
                </a:ln>
                <a:effectLst/>
                <a:uLnTx/>
                <a:uFillTx/>
                <a:latin typeface="Arial Narrow"/>
                <a:ea typeface="+mn-ea"/>
                <a:cs typeface="Arial Narrow"/>
              </a:rPr>
              <a:t>Image</a:t>
            </a:r>
            <a:r>
              <a:rPr kumimoji="0" lang="en-US" sz="1200" u="none" strike="noStrike" kern="1200" cap="none" spc="0" normalizeH="0" noProof="0" dirty="0" smtClean="0">
                <a:ln>
                  <a:noFill/>
                </a:ln>
                <a:effectLst/>
                <a:uLnTx/>
                <a:uFillTx/>
                <a:latin typeface="Arial Narrow"/>
                <a:ea typeface="+mn-ea"/>
                <a:cs typeface="Arial Narrow"/>
              </a:rPr>
              <a:t> courtesy of Ken Baker, K energy</a:t>
            </a:r>
            <a:endParaRPr kumimoji="0" lang="en-US" sz="1200" u="none" strike="noStrike" kern="1200" cap="none" spc="0" normalizeH="0" baseline="0" noProof="0" dirty="0" smtClean="0">
              <a:ln>
                <a:noFill/>
              </a:ln>
              <a:effectLst/>
              <a:uLnTx/>
              <a:uFillTx/>
              <a:latin typeface="Arial Narrow"/>
              <a:ea typeface="+mn-ea"/>
              <a:cs typeface="Arial Narrow"/>
            </a:endParaRPr>
          </a:p>
        </p:txBody>
      </p:sp>
      <p:sp>
        <p:nvSpPr>
          <p:cNvPr id="2" name="TextBox 1"/>
          <p:cNvSpPr txBox="1"/>
          <p:nvPr/>
        </p:nvSpPr>
        <p:spPr>
          <a:xfrm>
            <a:off x="331595" y="4720743"/>
            <a:ext cx="8400422" cy="912946"/>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sng" strike="noStrike" kern="1200" cap="none" spc="0" normalizeH="0" baseline="0" noProof="0" dirty="0" smtClean="0">
                <a:ln>
                  <a:noFill/>
                </a:ln>
                <a:solidFill>
                  <a:srgbClr val="FF0000"/>
                </a:solidFill>
                <a:effectLst/>
                <a:uLnTx/>
                <a:uFillTx/>
                <a:latin typeface="+mn-lt"/>
                <a:ea typeface="+mn-ea"/>
                <a:cs typeface="Arial Narrow"/>
              </a:rPr>
              <a:t>Exceptions</a:t>
            </a:r>
            <a:r>
              <a:rPr kumimoji="0" lang="en-US" sz="1800" b="1" i="0" u="none" strike="noStrike" kern="1200" cap="none" spc="0" normalizeH="0" baseline="0" noProof="0" dirty="0" smtClean="0">
                <a:ln>
                  <a:noFill/>
                </a:ln>
                <a:solidFill>
                  <a:srgbClr val="FF0000"/>
                </a:solidFill>
                <a:effectLst/>
                <a:uLnTx/>
                <a:uFillTx/>
                <a:latin typeface="+mn-lt"/>
                <a:ea typeface="+mn-ea"/>
                <a:cs typeface="Arial Narrow"/>
              </a:rPr>
              <a:t>:</a:t>
            </a:r>
          </a:p>
          <a:p>
            <a:pPr marL="342900" marR="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lang="en-US" sz="1800" b="0" dirty="0" smtClean="0">
                <a:solidFill>
                  <a:srgbClr val="FF0000"/>
                </a:solidFill>
                <a:latin typeface="+mn-lt"/>
                <a:ea typeface="+mn-ea"/>
                <a:cs typeface="Arial Narrow"/>
              </a:rPr>
              <a:t>Where component performance alternative in Section C402.1.5 is used, proposed UA to be not greater than 110% of the target UA</a:t>
            </a:r>
          </a:p>
          <a:p>
            <a:pPr marL="342900" marR="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kumimoji="0" lang="en-US" sz="1800" b="0" i="0" u="none" strike="noStrike" kern="1200" cap="none" spc="0" normalizeH="0" baseline="0" noProof="0" dirty="0" smtClean="0">
                <a:ln>
                  <a:noFill/>
                </a:ln>
                <a:solidFill>
                  <a:srgbClr val="FF0000"/>
                </a:solidFill>
                <a:effectLst/>
                <a:uLnTx/>
                <a:uFillTx/>
                <a:latin typeface="+mn-lt"/>
                <a:ea typeface="+mn-ea"/>
                <a:cs typeface="Arial Narrow"/>
              </a:rPr>
              <a:t>Where</a:t>
            </a:r>
            <a:r>
              <a:rPr kumimoji="0" lang="en-US" sz="1800" b="0" i="0" u="none" strike="noStrike" kern="1200" cap="none" spc="0" normalizeH="0" noProof="0" dirty="0" smtClean="0">
                <a:ln>
                  <a:noFill/>
                </a:ln>
                <a:solidFill>
                  <a:srgbClr val="FF0000"/>
                </a:solidFill>
                <a:effectLst/>
                <a:uLnTx/>
                <a:uFillTx/>
                <a:latin typeface="+mn-lt"/>
                <a:ea typeface="+mn-ea"/>
                <a:cs typeface="Arial Narrow"/>
              </a:rPr>
              <a:t> total building performance option in Section C407 is used to comply, annual energy cost of proposed design to be not greater than 110% of annual energy cost otherwise permitted by Section C407.3</a:t>
            </a:r>
            <a:endParaRPr kumimoji="0" lang="en-US" sz="1800" b="0" i="0" u="none" strike="noStrike" kern="1200" cap="none" spc="0" normalizeH="0" baseline="0" noProof="0" dirty="0" smtClean="0">
              <a:ln>
                <a:noFill/>
              </a:ln>
              <a:solidFill>
                <a:srgbClr val="FF0000"/>
              </a:solidFill>
              <a:effectLst/>
              <a:uLnTx/>
              <a:uFillTx/>
              <a:latin typeface="+mn-lt"/>
              <a:ea typeface="+mn-ea"/>
              <a:cs typeface="Arial Narrow"/>
            </a:endParaRPr>
          </a:p>
        </p:txBody>
      </p:sp>
    </p:spTree>
    <p:extLst>
      <p:ext uri="{BB962C8B-B14F-4D97-AF65-F5344CB8AC3E}">
        <p14:creationId xmlns:p14="http://schemas.microsoft.com/office/powerpoint/2010/main" val="39587501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1"/>
          <p:cNvSpPr>
            <a:spLocks noGrp="1"/>
          </p:cNvSpPr>
          <p:nvPr>
            <p:ph idx="1"/>
          </p:nvPr>
        </p:nvSpPr>
        <p:spPr>
          <a:xfrm>
            <a:off x="428625" y="1373188"/>
            <a:ext cx="8229600" cy="4876800"/>
          </a:xfrm>
        </p:spPr>
        <p:txBody>
          <a:bodyPr/>
          <a:lstStyle/>
          <a:p>
            <a:r>
              <a:rPr lang="en-US" altLang="en-US" dirty="0" smtClean="0"/>
              <a:t>Heating and Cooling</a:t>
            </a:r>
          </a:p>
          <a:p>
            <a:pPr lvl="1"/>
            <a:r>
              <a:rPr lang="en-US" altLang="en-US" dirty="0" smtClean="0"/>
              <a:t>New HVAC systems and duct systems that are part of the alteration to comply with Section C403</a:t>
            </a:r>
          </a:p>
          <a:p>
            <a:pPr lvl="2"/>
            <a:r>
              <a:rPr lang="en-US" altLang="en-US" dirty="0" smtClean="0"/>
              <a:t>Economizers – new cooling systems that are  part of the alteration to comply with Section C403.</a:t>
            </a:r>
            <a:r>
              <a:rPr lang="en-US" altLang="en-US" dirty="0" smtClean="0">
                <a:solidFill>
                  <a:srgbClr val="FF0000"/>
                </a:solidFill>
              </a:rPr>
              <a:t>5</a:t>
            </a:r>
          </a:p>
          <a:p>
            <a:r>
              <a:rPr lang="en-US" altLang="en-US" dirty="0" smtClean="0"/>
              <a:t>Service hot water systems</a:t>
            </a:r>
          </a:p>
          <a:p>
            <a:pPr lvl="1"/>
            <a:r>
              <a:rPr lang="en-US" altLang="en-US" dirty="0" smtClean="0"/>
              <a:t>New SWH systems that are part of the alteration to comply with C404</a:t>
            </a:r>
          </a:p>
          <a:p>
            <a:r>
              <a:rPr lang="en-US" altLang="en-US" dirty="0" smtClean="0"/>
              <a:t>Lighting Systems</a:t>
            </a:r>
          </a:p>
          <a:p>
            <a:pPr lvl="1"/>
            <a:r>
              <a:rPr lang="en-US" altLang="en-US" dirty="0" smtClean="0"/>
              <a:t>New Lighting systems that are part of the alteration to comply with C404</a:t>
            </a:r>
          </a:p>
          <a:p>
            <a:pPr lvl="2"/>
            <a:r>
              <a:rPr lang="en-US" altLang="en-US" b="1" u="sng" dirty="0" smtClean="0"/>
              <a:t>Exception</a:t>
            </a:r>
            <a:r>
              <a:rPr lang="en-US" altLang="en-US" dirty="0" smtClean="0"/>
              <a:t> – alteration that replace &lt;10% of the luminaires in a space provided such alteration does not increase the installed interior lighting power</a:t>
            </a:r>
          </a:p>
        </p:txBody>
      </p:sp>
      <p:sp>
        <p:nvSpPr>
          <p:cNvPr id="225283" name="Title 2"/>
          <p:cNvSpPr>
            <a:spLocks noGrp="1"/>
          </p:cNvSpPr>
          <p:nvPr>
            <p:ph type="title"/>
          </p:nvPr>
        </p:nvSpPr>
        <p:spPr/>
        <p:txBody>
          <a:bodyPr/>
          <a:lstStyle/>
          <a:p>
            <a:r>
              <a:rPr lang="en-US" altLang="en-US" sz="2400" b="1" dirty="0" smtClean="0"/>
              <a:t>Existing Buildings</a:t>
            </a:r>
            <a:r>
              <a:rPr lang="en-US" altLang="en-US" sz="3200" dirty="0" smtClean="0">
                <a:solidFill>
                  <a:srgbClr val="FF0000"/>
                </a:solidFill>
              </a:rPr>
              <a:t/>
            </a:r>
            <a:br>
              <a:rPr lang="en-US" altLang="en-US" sz="3200" dirty="0" smtClean="0">
                <a:solidFill>
                  <a:srgbClr val="FF0000"/>
                </a:solidFill>
              </a:rPr>
            </a:br>
            <a:r>
              <a:rPr lang="en-US" altLang="en-US" sz="2000" b="1" i="1" dirty="0" smtClean="0"/>
              <a:t>Section C503 -  Alterations</a:t>
            </a:r>
          </a:p>
        </p:txBody>
      </p:sp>
    </p:spTree>
    <p:extLst>
      <p:ext uri="{BB962C8B-B14F-4D97-AF65-F5344CB8AC3E}">
        <p14:creationId xmlns:p14="http://schemas.microsoft.com/office/powerpoint/2010/main" val="318764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Content Placeholder 1"/>
          <p:cNvSpPr>
            <a:spLocks noGrp="1"/>
          </p:cNvSpPr>
          <p:nvPr>
            <p:ph idx="1"/>
          </p:nvPr>
        </p:nvSpPr>
        <p:spPr/>
        <p:txBody>
          <a:bodyPr>
            <a:normAutofit lnSpcReduction="10000"/>
          </a:bodyPr>
          <a:lstStyle/>
          <a:p>
            <a:r>
              <a:rPr lang="en-US" altLang="en-US" dirty="0" smtClean="0"/>
              <a:t>Work on nondamaged components necessary for the required repair or damaged components shall be considered to be part of the report and subject to the alterations requirements</a:t>
            </a:r>
          </a:p>
          <a:p>
            <a:r>
              <a:rPr lang="en-US" altLang="en-US" dirty="0" smtClean="0"/>
              <a:t>Repairs considered part of the code</a:t>
            </a:r>
          </a:p>
          <a:p>
            <a:pPr lvl="1"/>
            <a:r>
              <a:rPr lang="en-US" altLang="en-US" dirty="0" smtClean="0"/>
              <a:t>Glass-only replacements in an existing sash and frame</a:t>
            </a:r>
          </a:p>
          <a:p>
            <a:pPr lvl="1"/>
            <a:r>
              <a:rPr lang="en-US" altLang="en-US" dirty="0" smtClean="0"/>
              <a:t>Roof repairs</a:t>
            </a:r>
          </a:p>
          <a:p>
            <a:pPr lvl="1"/>
            <a:r>
              <a:rPr lang="en-US" altLang="en-US" dirty="0" smtClean="0"/>
              <a:t>Replacement of existing doors that separate conditioned space from the exterior do not require the installation of a vestibule or revolving door, provided that an existing vestibule that separate a conditioned space from the exterior shall not be removed</a:t>
            </a:r>
          </a:p>
          <a:p>
            <a:pPr lvl="1"/>
            <a:r>
              <a:rPr lang="en-US" altLang="en-US" dirty="0" smtClean="0"/>
              <a:t>Repairs where only the bulb and/or ballast within the existing luminaires in a space are replaced provided the replacement does not increase the installed interior lighting power</a:t>
            </a:r>
          </a:p>
        </p:txBody>
      </p:sp>
      <p:sp>
        <p:nvSpPr>
          <p:cNvPr id="226307" name="Title 2"/>
          <p:cNvSpPr>
            <a:spLocks noGrp="1"/>
          </p:cNvSpPr>
          <p:nvPr>
            <p:ph type="title"/>
          </p:nvPr>
        </p:nvSpPr>
        <p:spPr/>
        <p:txBody>
          <a:bodyPr/>
          <a:lstStyle/>
          <a:p>
            <a:r>
              <a:rPr lang="en-US" altLang="en-US" sz="2400" b="1" dirty="0" smtClean="0"/>
              <a:t>Existing Buildings</a:t>
            </a:r>
            <a:r>
              <a:rPr lang="en-US" altLang="en-US" sz="3200" dirty="0" smtClean="0">
                <a:solidFill>
                  <a:srgbClr val="FF0000"/>
                </a:solidFill>
              </a:rPr>
              <a:t/>
            </a:r>
            <a:br>
              <a:rPr lang="en-US" altLang="en-US" sz="3200" dirty="0" smtClean="0">
                <a:solidFill>
                  <a:srgbClr val="FF0000"/>
                </a:solidFill>
              </a:rPr>
            </a:br>
            <a:r>
              <a:rPr lang="en-US" altLang="en-US" sz="2000" b="1" i="1" dirty="0" smtClean="0"/>
              <a:t>Section C504 - Repairs</a:t>
            </a:r>
          </a:p>
        </p:txBody>
      </p:sp>
    </p:spTree>
    <p:extLst>
      <p:ext uri="{BB962C8B-B14F-4D97-AF65-F5344CB8AC3E}">
        <p14:creationId xmlns:p14="http://schemas.microsoft.com/office/powerpoint/2010/main" val="36780762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86888" y="0"/>
            <a:ext cx="7339462" cy="938151"/>
          </a:xfrm>
        </p:spPr>
        <p:txBody>
          <a:bodyPr>
            <a:normAutofit/>
          </a:bodyPr>
          <a:lstStyle/>
          <a:p>
            <a:pPr>
              <a:lnSpc>
                <a:spcPct val="80000"/>
              </a:lnSpc>
            </a:pPr>
            <a:r>
              <a:rPr lang="en-US" sz="2400" b="1" dirty="0" smtClean="0">
                <a:ea typeface="ＭＳ Ｐゴシック" pitchFamily="-108" charset="-128"/>
              </a:rPr>
              <a:t>Change of Occupancy or Use</a:t>
            </a:r>
            <a:br>
              <a:rPr lang="en-US" sz="2400" b="1" dirty="0" smtClean="0">
                <a:ea typeface="ＭＳ Ｐゴシック" pitchFamily="-108" charset="-128"/>
              </a:rPr>
            </a:br>
            <a:r>
              <a:rPr lang="en-US" sz="2000" b="1" i="1" dirty="0" smtClean="0">
                <a:ea typeface="ＭＳ Ｐゴシック" pitchFamily="-108" charset="-128"/>
              </a:rPr>
              <a:t>Section </a:t>
            </a:r>
            <a:r>
              <a:rPr lang="en-US" sz="2000" b="1" i="1" dirty="0" smtClean="0">
                <a:solidFill>
                  <a:srgbClr val="FF0000"/>
                </a:solidFill>
                <a:ea typeface="ＭＳ Ｐゴシック" pitchFamily="-108" charset="-128"/>
              </a:rPr>
              <a:t>C505.1</a:t>
            </a:r>
          </a:p>
        </p:txBody>
      </p:sp>
      <p:sp>
        <p:nvSpPr>
          <p:cNvPr id="219139" name="Rectangle 3"/>
          <p:cNvSpPr>
            <a:spLocks noGrp="1" noChangeArrowheads="1"/>
          </p:cNvSpPr>
          <p:nvPr>
            <p:ph type="body" sz="half" idx="3"/>
          </p:nvPr>
        </p:nvSpPr>
        <p:spPr>
          <a:xfrm>
            <a:off x="866899" y="1268413"/>
            <a:ext cx="7591301" cy="4876800"/>
          </a:xfrm>
          <a:noFill/>
        </p:spPr>
        <p:txBody>
          <a:bodyPr>
            <a:normAutofit/>
          </a:bodyPr>
          <a:lstStyle/>
          <a:p>
            <a:pPr>
              <a:spcBef>
                <a:spcPct val="40000"/>
              </a:spcBef>
              <a:buFont typeface="Wingdings" pitchFamily="2" charset="2"/>
              <a:buChar char="ü"/>
            </a:pPr>
            <a:r>
              <a:rPr lang="en-US" dirty="0">
                <a:latin typeface="Arial" pitchFamily="34" charset="0"/>
                <a:cs typeface="Arial" pitchFamily="34" charset="0"/>
              </a:rPr>
              <a:t>Spaces undergoing a change in occupancy that would result in an increase in demand for either fossil fuel or electrical energy shall comply with this </a:t>
            </a:r>
            <a:r>
              <a:rPr lang="en-US" dirty="0" smtClean="0">
                <a:latin typeface="Arial" pitchFamily="34" charset="0"/>
                <a:cs typeface="Arial" pitchFamily="34" charset="0"/>
              </a:rPr>
              <a:t>code</a:t>
            </a:r>
            <a:endParaRPr lang="en-US" dirty="0">
              <a:latin typeface="Arial" pitchFamily="34" charset="0"/>
              <a:cs typeface="Arial" pitchFamily="34" charset="0"/>
            </a:endParaRPr>
          </a:p>
          <a:p>
            <a:pPr>
              <a:spcBef>
                <a:spcPct val="40000"/>
              </a:spcBef>
              <a:buFont typeface="Wingdings" pitchFamily="2" charset="2"/>
              <a:buChar char="ü"/>
            </a:pPr>
            <a:r>
              <a:rPr lang="en-US" dirty="0" smtClean="0">
                <a:latin typeface="Arial" pitchFamily="34" charset="0"/>
                <a:cs typeface="Arial" pitchFamily="34" charset="0"/>
              </a:rPr>
              <a:t>Where </a:t>
            </a:r>
            <a:r>
              <a:rPr lang="en-US" dirty="0">
                <a:latin typeface="Arial" pitchFamily="34" charset="0"/>
                <a:cs typeface="Arial" pitchFamily="34" charset="0"/>
              </a:rPr>
              <a:t>the use in a space changes from one to </a:t>
            </a:r>
            <a:r>
              <a:rPr lang="en-US" dirty="0" smtClean="0">
                <a:latin typeface="Arial" pitchFamily="34" charset="0"/>
                <a:cs typeface="Arial" pitchFamily="34" charset="0"/>
              </a:rPr>
              <a:t>another in Tables C405.</a:t>
            </a:r>
            <a:r>
              <a:rPr lang="en-US" dirty="0" smtClean="0">
                <a:solidFill>
                  <a:srgbClr val="FF0000"/>
                </a:solidFill>
                <a:latin typeface="Arial" pitchFamily="34" charset="0"/>
                <a:cs typeface="Arial" pitchFamily="34" charset="0"/>
              </a:rPr>
              <a:t>3</a:t>
            </a:r>
            <a:r>
              <a:rPr lang="en-US" dirty="0" smtClean="0">
                <a:latin typeface="Arial" pitchFamily="34" charset="0"/>
                <a:cs typeface="Arial" pitchFamily="34" charset="0"/>
              </a:rPr>
              <a:t>.2(1) or C405.</a:t>
            </a:r>
            <a:r>
              <a:rPr lang="en-US" dirty="0" smtClean="0">
                <a:solidFill>
                  <a:srgbClr val="FF0000"/>
                </a:solidFill>
                <a:latin typeface="Arial" pitchFamily="34" charset="0"/>
                <a:cs typeface="Arial" pitchFamily="34" charset="0"/>
              </a:rPr>
              <a:t>3</a:t>
            </a:r>
            <a:r>
              <a:rPr lang="en-US" dirty="0" smtClean="0">
                <a:latin typeface="Arial" pitchFamily="34" charset="0"/>
                <a:cs typeface="Arial" pitchFamily="34" charset="0"/>
              </a:rPr>
              <a:t>.2(2), </a:t>
            </a:r>
            <a:r>
              <a:rPr lang="en-US" dirty="0">
                <a:latin typeface="Arial" pitchFamily="34" charset="0"/>
                <a:cs typeface="Arial" pitchFamily="34" charset="0"/>
              </a:rPr>
              <a:t>the installed lighting wattage shall comply with Section </a:t>
            </a:r>
            <a:r>
              <a:rPr lang="en-US" dirty="0" smtClean="0">
                <a:latin typeface="Arial" pitchFamily="34" charset="0"/>
                <a:cs typeface="Arial" pitchFamily="34" charset="0"/>
              </a:rPr>
              <a:t>405</a:t>
            </a:r>
          </a:p>
          <a:p>
            <a:pPr>
              <a:spcBef>
                <a:spcPct val="40000"/>
              </a:spcBef>
              <a:buFont typeface="Wingdings" pitchFamily="2" charset="2"/>
              <a:buChar char="ü"/>
            </a:pPr>
            <a:r>
              <a:rPr lang="en-US" dirty="0" smtClean="0">
                <a:latin typeface="Arial" pitchFamily="34" charset="0"/>
                <a:cs typeface="Arial" pitchFamily="34" charset="0"/>
              </a:rPr>
              <a:t>Where in a building with a fenestration area exceeding C402.4.1, space is exempt from C402.4.1 provided there is no increase in fenestration area</a:t>
            </a:r>
            <a:endParaRPr lang="en-US" dirty="0">
              <a:latin typeface="Arial" pitchFamily="34" charset="0"/>
              <a:cs typeface="Arial" pitchFamily="34" charset="0"/>
            </a:endParaRPr>
          </a:p>
        </p:txBody>
      </p:sp>
    </p:spTree>
    <p:extLst>
      <p:ext uri="{BB962C8B-B14F-4D97-AF65-F5344CB8AC3E}">
        <p14:creationId xmlns:p14="http://schemas.microsoft.com/office/powerpoint/2010/main" val="4030003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Webcast PPT Template">
  <a:themeElements>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1.xml><?xml version="1.0" encoding="utf-8"?>
<a:theme xmlns:a="http://schemas.openxmlformats.org/drawingml/2006/main" name="5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2.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3.xml><?xml version="1.0" encoding="utf-8"?>
<a:theme xmlns:a="http://schemas.openxmlformats.org/drawingml/2006/main" name="1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4.xml><?xml version="1.0" encoding="utf-8"?>
<a:theme xmlns:a="http://schemas.openxmlformats.org/drawingml/2006/main" name="2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5.xml><?xml version="1.0" encoding="utf-8"?>
<a:theme xmlns:a="http://schemas.openxmlformats.org/drawingml/2006/main" name="3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6.xml><?xml version="1.0" encoding="utf-8"?>
<a:theme xmlns:a="http://schemas.openxmlformats.org/drawingml/2006/main" name="4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7.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9.xml><?xml version="1.0" encoding="utf-8"?>
<a:theme xmlns:a="http://schemas.openxmlformats.org/drawingml/2006/main" name="7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4_Webcast PPT Template">
  <a:themeElements>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Webcast PPT Templat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1.xml><?xml version="1.0" encoding="utf-8"?>
<a:theme xmlns:a="http://schemas.openxmlformats.org/drawingml/2006/main" name="9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2.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4.xml><?xml version="1.0" encoding="utf-8"?>
<a:theme xmlns:a="http://schemas.openxmlformats.org/drawingml/2006/main" name="11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5.xml><?xml version="1.0" encoding="utf-8"?>
<a:theme xmlns:a="http://schemas.openxmlformats.org/drawingml/2006/main" name="6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6.xml><?xml version="1.0" encoding="utf-8"?>
<a:theme xmlns:a="http://schemas.openxmlformats.org/drawingml/2006/main" name="7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7.xml><?xml version="1.0" encoding="utf-8"?>
<a:theme xmlns:a="http://schemas.openxmlformats.org/drawingml/2006/main" name="8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8.xml><?xml version="1.0" encoding="utf-8"?>
<a:theme xmlns:a="http://schemas.openxmlformats.org/drawingml/2006/main" name="9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9.xml><?xml version="1.0" encoding="utf-8"?>
<a:theme xmlns:a="http://schemas.openxmlformats.org/drawingml/2006/main" name="10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5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0.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2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2.xml><?xml version="1.0" encoding="utf-8"?>
<a:theme xmlns:a="http://schemas.openxmlformats.org/drawingml/2006/main" name="13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3.xml><?xml version="1.0" encoding="utf-8"?>
<a:theme xmlns:a="http://schemas.openxmlformats.org/drawingml/2006/main" name="14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4.xml><?xml version="1.0" encoding="utf-8"?>
<a:theme xmlns:a="http://schemas.openxmlformats.org/drawingml/2006/main" name="15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5.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6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7.xml><?xml version="1.0" encoding="utf-8"?>
<a:theme xmlns:a="http://schemas.openxmlformats.org/drawingml/2006/main" name="17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8.xml><?xml version="1.0" encoding="utf-8"?>
<a:theme xmlns:a="http://schemas.openxmlformats.org/drawingml/2006/main" name="11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9.xml><?xml version="1.0" encoding="utf-8"?>
<a:theme xmlns:a="http://schemas.openxmlformats.org/drawingml/2006/main" name="12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3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1.xml><?xml version="1.0" encoding="utf-8"?>
<a:theme xmlns:a="http://schemas.openxmlformats.org/drawingml/2006/main" name="14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2.xml><?xml version="1.0" encoding="utf-8"?>
<a:theme xmlns:a="http://schemas.openxmlformats.org/drawingml/2006/main" name="15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3.xml><?xml version="1.0" encoding="utf-8"?>
<a:theme xmlns:a="http://schemas.openxmlformats.org/drawingml/2006/main" name="16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1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7.xml><?xml version="1.0" encoding="utf-8"?>
<a:theme xmlns:a="http://schemas.openxmlformats.org/drawingml/2006/main" name="2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3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9.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57208</TotalTime>
  <Words>8153</Words>
  <Application>Microsoft Office PowerPoint</Application>
  <PresentationFormat>On-screen Show (4:3)</PresentationFormat>
  <Paragraphs>1217</Paragraphs>
  <Slides>100</Slides>
  <Notes>81</Notes>
  <HiddenSlides>0</HiddenSlides>
  <MMClips>0</MMClips>
  <ScaleCrop>false</ScaleCrop>
  <HeadingPairs>
    <vt:vector size="6" baseType="variant">
      <vt:variant>
        <vt:lpstr>Fonts Used</vt:lpstr>
      </vt:variant>
      <vt:variant>
        <vt:i4>8</vt:i4>
      </vt:variant>
      <vt:variant>
        <vt:lpstr>Theme</vt:lpstr>
      </vt:variant>
      <vt:variant>
        <vt:i4>43</vt:i4>
      </vt:variant>
      <vt:variant>
        <vt:lpstr>Slide Titles</vt:lpstr>
      </vt:variant>
      <vt:variant>
        <vt:i4>100</vt:i4>
      </vt:variant>
    </vt:vector>
  </HeadingPairs>
  <TitlesOfParts>
    <vt:vector size="151" baseType="lpstr">
      <vt:lpstr>ＭＳ Ｐゴシック</vt:lpstr>
      <vt:lpstr>Arial</vt:lpstr>
      <vt:lpstr>Arial Narrow</vt:lpstr>
      <vt:lpstr>Arial Narrow Bold</vt:lpstr>
      <vt:lpstr>HelveticaNeueLT Std Med</vt:lpstr>
      <vt:lpstr>Times New Roman</vt:lpstr>
      <vt:lpstr>Verdana</vt:lpstr>
      <vt:lpstr>Wingdings</vt:lpstr>
      <vt:lpstr>Webcast PPT Template</vt:lpstr>
      <vt:lpstr>4_Webcast PPT Template</vt:lpstr>
      <vt:lpstr>5_BECU_Presentation_Template</vt:lpstr>
      <vt:lpstr>1_Default Design</vt:lpstr>
      <vt:lpstr>eere_green</vt:lpstr>
      <vt:lpstr>1_eere_green</vt:lpstr>
      <vt:lpstr>2_eere_green</vt:lpstr>
      <vt:lpstr>3_eere_green</vt:lpstr>
      <vt:lpstr>2_Default Design</vt:lpstr>
      <vt:lpstr>4_eere_green</vt:lpstr>
      <vt:lpstr>5_eere_green</vt:lpstr>
      <vt:lpstr>BECU_Presentation_Template</vt:lpstr>
      <vt:lpstr>1_BECU_Presentation_Template</vt:lpstr>
      <vt:lpstr>2_BECU_Presentation_Template</vt:lpstr>
      <vt:lpstr>3_BECU_Presentation_Template</vt:lpstr>
      <vt:lpstr>4_BECU_Presentation_Template</vt:lpstr>
      <vt:lpstr>3_Default Design</vt:lpstr>
      <vt:lpstr>6_eere_green</vt:lpstr>
      <vt:lpstr>7_eere_green</vt:lpstr>
      <vt:lpstr>8_eere_green</vt:lpstr>
      <vt:lpstr>9_eere_green</vt:lpstr>
      <vt:lpstr>4_Default Design</vt:lpstr>
      <vt:lpstr>10_eere_green</vt:lpstr>
      <vt:lpstr>11_eere_green</vt:lpstr>
      <vt:lpstr>6_BECU_Presentation_Template</vt:lpstr>
      <vt:lpstr>7_BECU_Presentation_Template</vt:lpstr>
      <vt:lpstr>8_BECU_Presentation_Template</vt:lpstr>
      <vt:lpstr>9_BECU_Presentation_Template</vt:lpstr>
      <vt:lpstr>10_BECU_Presentation_Template</vt:lpstr>
      <vt:lpstr>5_Default Design</vt:lpstr>
      <vt:lpstr>12_eere_green</vt:lpstr>
      <vt:lpstr>13_eere_green</vt:lpstr>
      <vt:lpstr>14_eere_green</vt:lpstr>
      <vt:lpstr>15_eere_green</vt:lpstr>
      <vt:lpstr>6_Default Design</vt:lpstr>
      <vt:lpstr>16_eere_green</vt:lpstr>
      <vt:lpstr>17_eere_green</vt:lpstr>
      <vt:lpstr>11_BECU_Presentation_Template</vt:lpstr>
      <vt:lpstr>12_BECU_Presentation_Template</vt:lpstr>
      <vt:lpstr>13_BECU_Presentation_Template</vt:lpstr>
      <vt:lpstr>14_BECU_Presentation_Template</vt:lpstr>
      <vt:lpstr>15_BECU_Presentation_Template</vt:lpstr>
      <vt:lpstr>16_BECU_Presentation_Template</vt:lpstr>
      <vt:lpstr>PowerPoint Presentation</vt:lpstr>
      <vt:lpstr>Why Care About IECC?</vt:lpstr>
      <vt:lpstr>Structure of the 2018 IECC</vt:lpstr>
      <vt:lpstr>Does My Project Need to Comply with  the Commercial Provisions in the IECC?</vt:lpstr>
      <vt:lpstr>Scope Section C101.4.1 – Mixed Residential and Commercial Buildings Section C101.5 - Compliance</vt:lpstr>
      <vt:lpstr>Scope Section C102.1 – Alternative Materials, Design, and Methods of Construction and Equipment</vt:lpstr>
      <vt:lpstr>Scope/Construction Documents Section C103</vt:lpstr>
      <vt:lpstr>Scope/Construction Documents Section C103</vt:lpstr>
      <vt:lpstr>Scope Section C104-C109</vt:lpstr>
      <vt:lpstr>Inspections Section C104</vt:lpstr>
      <vt:lpstr>Referenced Codes and Standards Section C107.1</vt:lpstr>
      <vt:lpstr>Low-energy Buildings Section C402.1.1</vt:lpstr>
      <vt:lpstr>Equipment Buildings Section C402.1.2</vt:lpstr>
      <vt:lpstr>Commercial Compliance Options</vt:lpstr>
      <vt:lpstr>Additional Efficiency Package Options Section C406</vt:lpstr>
      <vt:lpstr>Additional Efficiency Package Options Section C406</vt:lpstr>
      <vt:lpstr>Additional Efficiency Package Options Section C406 – Cont’d.</vt:lpstr>
      <vt:lpstr>Additional Efficiency Package Options Section C406 – Cont’d.</vt:lpstr>
      <vt:lpstr>Additional Efficiency Package Options Section C406 – Cont’d.</vt:lpstr>
      <vt:lpstr>Additional Efficiency Package Options Section C406 – Cont’d.</vt:lpstr>
      <vt:lpstr>Additional Efficiency Package Options Section C406 – Cont’d.</vt:lpstr>
      <vt:lpstr>Climate Zones 2015 IECC - Chapter 3</vt:lpstr>
      <vt:lpstr>What is the Building Thermal Envelope?</vt:lpstr>
      <vt:lpstr>Building Envelope Requirements Section C402.1 - General</vt:lpstr>
      <vt:lpstr>Building Envelope Compliance Options</vt:lpstr>
      <vt:lpstr>Chapter 5 Prescriptive Approach Compliance</vt:lpstr>
      <vt:lpstr>PowerPoint Presentation</vt:lpstr>
      <vt:lpstr>Chapter 5 Prescriptive Approach Compliance</vt:lpstr>
      <vt:lpstr>Chapter 5 Prescriptive Approach Compliance</vt:lpstr>
      <vt:lpstr>Chapter 5 Prescriptive Approach Compliance</vt:lpstr>
      <vt:lpstr>Chapter 5 Prescriptive Approach Compliance</vt:lpstr>
      <vt:lpstr>Chapter 5 Prescriptive Approach Compliance</vt:lpstr>
      <vt:lpstr>Roof Assembly Section C402.2.1</vt:lpstr>
      <vt:lpstr>Roof Assembly Section C402.2.1 - Exceptions</vt:lpstr>
      <vt:lpstr>Roof Solar Reflectance and  Thermal Emittance Section C402.3</vt:lpstr>
      <vt:lpstr>Roof Solar Reflectance and  Thermal Emittance Section C402.3 - Exceptions</vt:lpstr>
      <vt:lpstr> High Albedo Roof - Example</vt:lpstr>
      <vt:lpstr>Roof R-Value Insulation Completely Above Deck</vt:lpstr>
      <vt:lpstr>Roof Assembly  Insulation Placed on Ceiling with Removable Ceiling Tiles</vt:lpstr>
      <vt:lpstr>Roof R-Value Metal Buildings</vt:lpstr>
      <vt:lpstr>Metal Building Roofs</vt:lpstr>
      <vt:lpstr>Metal Building Roofs</vt:lpstr>
      <vt:lpstr>Roof R-Value  Ceilings with Attic Spaces</vt:lpstr>
      <vt:lpstr>Wall R-Value Mass Walls</vt:lpstr>
      <vt:lpstr>Mass Walls Concrete Masonry Units</vt:lpstr>
      <vt:lpstr>Wall R-Value  Wood, Metal Frame, and Other</vt:lpstr>
      <vt:lpstr>Metal Building Walls  Table C402.1.3 </vt:lpstr>
      <vt:lpstr>Below Grade Walls Table C402.1.3 or Table C402.1.4</vt:lpstr>
      <vt:lpstr>Below-Grade Wall Insulation</vt:lpstr>
      <vt:lpstr>Floors Over Outdoor Air or  Unconditioned Space Section C402.2.3</vt:lpstr>
      <vt:lpstr>Floors Section C402.2.3</vt:lpstr>
      <vt:lpstr>Slab-on-Grade Floors  Section C402.2.4</vt:lpstr>
      <vt:lpstr>PowerPoint Presentation</vt:lpstr>
      <vt:lpstr>Insulation of Radiant Heating Systems Section C402.2.6</vt:lpstr>
      <vt:lpstr>Fenestration  Chapter 5 Prescriptive Approach</vt:lpstr>
      <vt:lpstr>Vertical Fenestration Requirement  Section C402.4.1 – Prescriptive (Max area)</vt:lpstr>
      <vt:lpstr>Vertical Fenestration Requirement Section C402.4.1</vt:lpstr>
      <vt:lpstr>Skylight Minimum Fenestration Area Section C402.4.1 Prescriptive</vt:lpstr>
      <vt:lpstr>Increased Vertical Fenestration with Daylight Responsive Controls Section C402.4.1.1</vt:lpstr>
      <vt:lpstr>Increased Skylight Area with Daylighting Controls Section C402.4.1.2</vt:lpstr>
      <vt:lpstr>Minimum Skylight Fenestration Area Section C402.4.2</vt:lpstr>
      <vt:lpstr>Lighting Controls in Toplit Daylight Zones  Section C402.4.2.1</vt:lpstr>
      <vt:lpstr>Haze Factor Section C402.4.2.2</vt:lpstr>
      <vt:lpstr>Fenestration U-Factor  Section C402.4.3</vt:lpstr>
      <vt:lpstr>Skylight U-Factor / SHGC</vt:lpstr>
      <vt:lpstr>Fenestration Product Rating  Section C303.1.3</vt:lpstr>
      <vt:lpstr>Default U-Factors Tables C303.1.3(1) and (2)</vt:lpstr>
      <vt:lpstr>Glazed Fenestration SHGC </vt:lpstr>
      <vt:lpstr>Fenestration SHGC and VT Product  Rating Requirements   Table C303.1.3(3)</vt:lpstr>
      <vt:lpstr>Fenestration SHGC Requirements</vt:lpstr>
      <vt:lpstr>Increased Skylight SHGC and U-factor Sections C402.4.3.1, C402.4.3.2</vt:lpstr>
      <vt:lpstr>Dynamic Glazing Section C402.4.3.3</vt:lpstr>
      <vt:lpstr>Area-Weighted U-Factor Section C402.4.3.4</vt:lpstr>
      <vt:lpstr>Doors Section C402.4.5</vt:lpstr>
      <vt:lpstr>Mandatory Requirements</vt:lpstr>
      <vt:lpstr>Air Leakage Section C402.5</vt:lpstr>
      <vt:lpstr>PowerPoint Presentation</vt:lpstr>
      <vt:lpstr>Air Barrier Construction Section C402.5.1.1</vt:lpstr>
      <vt:lpstr>PowerPoint Presentation</vt:lpstr>
      <vt:lpstr>PowerPoint Presentation</vt:lpstr>
      <vt:lpstr>PowerPoint Presentation</vt:lpstr>
      <vt:lpstr>PowerPoint Presentation</vt:lpstr>
      <vt:lpstr>Rooms Containing Fuel-burning Appliances Section C402.5.3</vt:lpstr>
      <vt:lpstr>Rooms Containing Fuel-burning Appliances Section C402.5.3 – Cont’d.</vt:lpstr>
      <vt:lpstr>Doors and Access Openings to  Section C402.5.4  Shafts, Chutes, Stairways,  and Elevator Lobbies</vt:lpstr>
      <vt:lpstr>Air Intakes, Exhaust Openings, Stairways,  and Shafts  Section C402.5.5</vt:lpstr>
      <vt:lpstr>Loading Dock Weatherseals Section C402.5.6  </vt:lpstr>
      <vt:lpstr>Vestibules   Section C402.5.7 </vt:lpstr>
      <vt:lpstr>Recessed Lighting   Section C402.5.8  </vt:lpstr>
      <vt:lpstr>Existing Buildings Chapter 5 Section C501 - General</vt:lpstr>
      <vt:lpstr>Existing Buildings Section C502 - Additions</vt:lpstr>
      <vt:lpstr>Existing Buildings Section C502 - Additions</vt:lpstr>
      <vt:lpstr>Existing Buildings Section C502 - Additions</vt:lpstr>
      <vt:lpstr>Existing Buildings Section C503 -  Alterations</vt:lpstr>
      <vt:lpstr>Existing Buildings Section C503 -  Alterations</vt:lpstr>
      <vt:lpstr>Change in Space Conditioning Section C503.2</vt:lpstr>
      <vt:lpstr>Existing Buildings Section C503 -  Alterations</vt:lpstr>
      <vt:lpstr>Existing Buildings Section C504 - Repairs</vt:lpstr>
      <vt:lpstr>Change of Occupancy or Use Section C505.1</vt:lpstr>
      <vt:lpstr>Change of Occupancy or Use Section C505.1 - Exceptions</vt:lpstr>
    </vt:vector>
  </TitlesOfParts>
  <Company>Pacific Northwest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Energy Codes Program Commercial Program Review</dc:title>
  <dc:creator>Staff</dc:creator>
  <cp:lastModifiedBy>Fowler, Richard A</cp:lastModifiedBy>
  <cp:revision>1869</cp:revision>
  <cp:lastPrinted>2018-03-05T20:48:20Z</cp:lastPrinted>
  <dcterms:created xsi:type="dcterms:W3CDTF">2009-03-19T21:19:46Z</dcterms:created>
  <dcterms:modified xsi:type="dcterms:W3CDTF">2018-03-29T18:19:08Z</dcterms:modified>
</cp:coreProperties>
</file>