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830" r:id="rId2"/>
    <p:sldMasterId id="2147483892" r:id="rId3"/>
    <p:sldMasterId id="2147483905" r:id="rId4"/>
    <p:sldMasterId id="2147483920" r:id="rId5"/>
    <p:sldMasterId id="2147483933" r:id="rId6"/>
    <p:sldMasterId id="2147483946" r:id="rId7"/>
    <p:sldMasterId id="2147483959" r:id="rId8"/>
    <p:sldMasterId id="2147483972" r:id="rId9"/>
    <p:sldMasterId id="2147483987" r:id="rId10"/>
    <p:sldMasterId id="2147484000" r:id="rId11"/>
    <p:sldMasterId id="2147484013" r:id="rId12"/>
    <p:sldMasterId id="2147484026" r:id="rId13"/>
    <p:sldMasterId id="2147484039" r:id="rId14"/>
    <p:sldMasterId id="2147484052" r:id="rId15"/>
    <p:sldMasterId id="2147484065" r:id="rId16"/>
    <p:sldMasterId id="2147484078" r:id="rId17"/>
  </p:sldMasterIdLst>
  <p:notesMasterIdLst>
    <p:notesMasterId r:id="rId138"/>
  </p:notesMasterIdLst>
  <p:handoutMasterIdLst>
    <p:handoutMasterId r:id="rId139"/>
  </p:handoutMasterIdLst>
  <p:sldIdLst>
    <p:sldId id="816" r:id="rId18"/>
    <p:sldId id="946" r:id="rId19"/>
    <p:sldId id="817" r:id="rId20"/>
    <p:sldId id="818" r:id="rId21"/>
    <p:sldId id="819" r:id="rId22"/>
    <p:sldId id="820" r:id="rId23"/>
    <p:sldId id="826" r:id="rId24"/>
    <p:sldId id="921" r:id="rId25"/>
    <p:sldId id="899" r:id="rId26"/>
    <p:sldId id="900" r:id="rId27"/>
    <p:sldId id="933" r:id="rId28"/>
    <p:sldId id="919" r:id="rId29"/>
    <p:sldId id="901" r:id="rId30"/>
    <p:sldId id="903" r:id="rId31"/>
    <p:sldId id="827" r:id="rId32"/>
    <p:sldId id="828" r:id="rId33"/>
    <p:sldId id="951" r:id="rId34"/>
    <p:sldId id="829" r:id="rId35"/>
    <p:sldId id="830" r:id="rId36"/>
    <p:sldId id="944" r:id="rId37"/>
    <p:sldId id="952" r:id="rId38"/>
    <p:sldId id="833" r:id="rId39"/>
    <p:sldId id="834" r:id="rId40"/>
    <p:sldId id="937" r:id="rId41"/>
    <p:sldId id="938" r:id="rId42"/>
    <p:sldId id="835" r:id="rId43"/>
    <p:sldId id="837" r:id="rId44"/>
    <p:sldId id="836" r:id="rId45"/>
    <p:sldId id="945" r:id="rId46"/>
    <p:sldId id="904" r:id="rId47"/>
    <p:sldId id="840" r:id="rId48"/>
    <p:sldId id="839" r:id="rId49"/>
    <p:sldId id="841" r:id="rId50"/>
    <p:sldId id="842" r:id="rId51"/>
    <p:sldId id="843" r:id="rId52"/>
    <p:sldId id="911" r:id="rId53"/>
    <p:sldId id="844" r:id="rId54"/>
    <p:sldId id="845" r:id="rId55"/>
    <p:sldId id="905" r:id="rId56"/>
    <p:sldId id="848" r:id="rId57"/>
    <p:sldId id="849" r:id="rId58"/>
    <p:sldId id="850" r:id="rId59"/>
    <p:sldId id="923" r:id="rId60"/>
    <p:sldId id="851" r:id="rId61"/>
    <p:sldId id="854" r:id="rId62"/>
    <p:sldId id="855" r:id="rId63"/>
    <p:sldId id="922" r:id="rId64"/>
    <p:sldId id="906" r:id="rId65"/>
    <p:sldId id="856" r:id="rId66"/>
    <p:sldId id="857" r:id="rId67"/>
    <p:sldId id="907" r:id="rId68"/>
    <p:sldId id="859" r:id="rId69"/>
    <p:sldId id="860" r:id="rId70"/>
    <p:sldId id="861" r:id="rId71"/>
    <p:sldId id="908" r:id="rId72"/>
    <p:sldId id="864" r:id="rId73"/>
    <p:sldId id="865" r:id="rId74"/>
    <p:sldId id="909" r:id="rId75"/>
    <p:sldId id="866" r:id="rId76"/>
    <p:sldId id="867" r:id="rId77"/>
    <p:sldId id="869" r:id="rId78"/>
    <p:sldId id="870" r:id="rId79"/>
    <p:sldId id="853" r:id="rId80"/>
    <p:sldId id="871" r:id="rId81"/>
    <p:sldId id="872" r:id="rId82"/>
    <p:sldId id="875" r:id="rId83"/>
    <p:sldId id="876" r:id="rId84"/>
    <p:sldId id="935" r:id="rId85"/>
    <p:sldId id="874" r:id="rId86"/>
    <p:sldId id="934" r:id="rId87"/>
    <p:sldId id="953" r:id="rId88"/>
    <p:sldId id="936" r:id="rId89"/>
    <p:sldId id="942" r:id="rId90"/>
    <p:sldId id="877" r:id="rId91"/>
    <p:sldId id="878" r:id="rId92"/>
    <p:sldId id="880" r:id="rId93"/>
    <p:sldId id="881" r:id="rId94"/>
    <p:sldId id="883" r:id="rId95"/>
    <p:sldId id="882" r:id="rId96"/>
    <p:sldId id="924" r:id="rId97"/>
    <p:sldId id="884" r:id="rId98"/>
    <p:sldId id="885" r:id="rId99"/>
    <p:sldId id="886" r:id="rId100"/>
    <p:sldId id="887" r:id="rId101"/>
    <p:sldId id="888" r:id="rId102"/>
    <p:sldId id="925" r:id="rId103"/>
    <p:sldId id="889" r:id="rId104"/>
    <p:sldId id="917" r:id="rId105"/>
    <p:sldId id="926" r:id="rId106"/>
    <p:sldId id="891" r:id="rId107"/>
    <p:sldId id="920" r:id="rId108"/>
    <p:sldId id="913" r:id="rId109"/>
    <p:sldId id="914" r:id="rId110"/>
    <p:sldId id="947" r:id="rId111"/>
    <p:sldId id="954" r:id="rId112"/>
    <p:sldId id="950" r:id="rId113"/>
    <p:sldId id="948" r:id="rId114"/>
    <p:sldId id="892" r:id="rId115"/>
    <p:sldId id="928" r:id="rId116"/>
    <p:sldId id="927" r:id="rId117"/>
    <p:sldId id="929" r:id="rId118"/>
    <p:sldId id="930" r:id="rId119"/>
    <p:sldId id="918" r:id="rId120"/>
    <p:sldId id="931" r:id="rId121"/>
    <p:sldId id="893" r:id="rId122"/>
    <p:sldId id="915" r:id="rId123"/>
    <p:sldId id="894" r:id="rId124"/>
    <p:sldId id="895" r:id="rId125"/>
    <p:sldId id="896" r:id="rId126"/>
    <p:sldId id="932" r:id="rId127"/>
    <p:sldId id="897" r:id="rId128"/>
    <p:sldId id="898" r:id="rId129"/>
    <p:sldId id="916" r:id="rId130"/>
    <p:sldId id="821" r:id="rId131"/>
    <p:sldId id="822" r:id="rId132"/>
    <p:sldId id="943" r:id="rId133"/>
    <p:sldId id="823" r:id="rId134"/>
    <p:sldId id="824" r:id="rId135"/>
    <p:sldId id="940" r:id="rId136"/>
    <p:sldId id="941" r:id="rId137"/>
  </p:sldIdLst>
  <p:sldSz cx="9144000" cy="6858000" type="screen4x3"/>
  <p:notesSz cx="7010400" cy="9296400"/>
  <p:defaultTextStyle>
    <a:defPPr>
      <a:defRPr lang="en-US"/>
    </a:defPPr>
    <a:lvl1pPr algn="l" rtl="0" eaLnBrk="0" fontAlgn="base" hangingPunct="0">
      <a:spcBef>
        <a:spcPct val="0"/>
      </a:spcBef>
      <a:spcAft>
        <a:spcPct val="0"/>
      </a:spcAft>
      <a:defRPr sz="1400"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37">
          <p15:clr>
            <a:srgbClr val="A4A3A4"/>
          </p15:clr>
        </p15:guide>
        <p15:guide id="2" pos="28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e, Pam C" initials="CPC" lastIdx="13" clrIdx="0"/>
  <p:cmAuthor id="1" name="d3a061" initials="ztt"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CC00"/>
    <a:srgbClr val="FCB16A"/>
    <a:srgbClr val="005288"/>
    <a:srgbClr val="33CC33"/>
    <a:srgbClr val="51D14B"/>
    <a:srgbClr val="89A3BE"/>
    <a:srgbClr val="97E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73668" autoAdjust="0"/>
  </p:normalViewPr>
  <p:slideViewPr>
    <p:cSldViewPr snapToGrid="0">
      <p:cViewPr varScale="1">
        <p:scale>
          <a:sx n="101" d="100"/>
          <a:sy n="101" d="100"/>
        </p:scale>
        <p:origin x="1716" y="114"/>
      </p:cViewPr>
      <p:guideLst>
        <p:guide orient="horz" pos="2137"/>
        <p:guide pos="2887"/>
      </p:guideLst>
    </p:cSldViewPr>
  </p:slideViewPr>
  <p:outlineViewPr>
    <p:cViewPr>
      <p:scale>
        <a:sx n="75" d="100"/>
        <a:sy n="75" d="100"/>
      </p:scale>
      <p:origin x="0" y="0"/>
    </p:cViewPr>
    <p:sldLst>
      <p:sld r:id="rId1" collapse="1"/>
    </p:sldLst>
  </p:outlineViewPr>
  <p:notesTextViewPr>
    <p:cViewPr>
      <p:scale>
        <a:sx n="100" d="100"/>
        <a:sy n="100" d="100"/>
      </p:scale>
      <p:origin x="0" y="0"/>
    </p:cViewPr>
  </p:notesTextViewPr>
  <p:sorterViewPr>
    <p:cViewPr>
      <p:scale>
        <a:sx n="100" d="100"/>
        <a:sy n="100" d="100"/>
      </p:scale>
      <p:origin x="0" y="20670"/>
    </p:cViewPr>
  </p:sorterViewPr>
  <p:notesViewPr>
    <p:cSldViewPr snapToGrid="0">
      <p:cViewPr varScale="1">
        <p:scale>
          <a:sx n="78" d="100"/>
          <a:sy n="78" d="100"/>
        </p:scale>
        <p:origin x="-1986" y="-102"/>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38" Type="http://schemas.openxmlformats.org/officeDocument/2006/relationships/notesMaster" Target="notesMasters/notesMaster1.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slide" Target="slides/slide111.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slide" Target="slides/slide101.xml"/><Relationship Id="rId134" Type="http://schemas.openxmlformats.org/officeDocument/2006/relationships/slide" Target="slides/slide117.xml"/><Relationship Id="rId139" Type="http://schemas.openxmlformats.org/officeDocument/2006/relationships/handoutMaster" Target="handoutMasters/handoutMaster1.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slide" Target="slides/slide112.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slide" Target="slides/slide113.xml"/><Relationship Id="rId135" Type="http://schemas.openxmlformats.org/officeDocument/2006/relationships/slide" Target="slides/slide118.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slide" Target="slides/slide114.xml"/><Relationship Id="rId136" Type="http://schemas.openxmlformats.org/officeDocument/2006/relationships/slide" Target="slides/slide119.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137" Type="http://schemas.openxmlformats.org/officeDocument/2006/relationships/slide" Target="slides/slide12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slide" Target="slides/slide115.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9.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slide" Target="slides/slide116.xml"/><Relationship Id="rId16" Type="http://schemas.openxmlformats.org/officeDocument/2006/relationships/slideMaster" Target="slideMasters/slideMaster16.xml"/></Relationships>
</file>

<file path=ppt/_rels/viewProps.xml.rels><?xml version="1.0" encoding="UTF-8" standalone="yes"?>
<Relationships xmlns="http://schemas.openxmlformats.org/package/2006/relationships"><Relationship Id="rId1"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739B1-3E8C-4644-9A51-028AB9415BF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7304292-9F4E-42B0-8AF4-FDDCB8DBB317}">
      <dgm:prSet custT="1"/>
      <dgm:spPr/>
      <dgm:t>
        <a:bodyPr/>
        <a:lstStyle/>
        <a:p>
          <a:pPr rtl="0"/>
          <a:r>
            <a:rPr lang="en-US" sz="2000" b="1" dirty="0" smtClean="0"/>
            <a:t>Commercial</a:t>
          </a:r>
          <a:endParaRPr lang="en-US" sz="2000" b="1" dirty="0"/>
        </a:p>
      </dgm:t>
    </dgm:pt>
    <dgm:pt modelId="{43D5DC89-94E5-4285-BCAF-F656A5F8E9BC}" type="parTrans" cxnId="{68633015-B16C-4FC3-935A-EAAADF8FE125}">
      <dgm:prSet/>
      <dgm:spPr/>
      <dgm:t>
        <a:bodyPr/>
        <a:lstStyle/>
        <a:p>
          <a:endParaRPr lang="en-US"/>
        </a:p>
      </dgm:t>
    </dgm:pt>
    <dgm:pt modelId="{57BF7C6F-6DCF-42A2-AC89-D5F4FF208F62}" type="sibTrans" cxnId="{68633015-B16C-4FC3-935A-EAAADF8FE125}">
      <dgm:prSet/>
      <dgm:spPr/>
      <dgm:t>
        <a:bodyPr/>
        <a:lstStyle/>
        <a:p>
          <a:endParaRPr lang="en-US"/>
        </a:p>
      </dgm:t>
    </dgm:pt>
    <dgm:pt modelId="{09C31121-03A8-4B90-9DD7-2404AF33C436}">
      <dgm:prSet custT="1"/>
      <dgm:spPr/>
      <dgm:t>
        <a:bodyPr/>
        <a:lstStyle/>
        <a:p>
          <a:pPr rtl="0"/>
          <a:r>
            <a:rPr lang="en-US" sz="2000" b="1" dirty="0" smtClean="0"/>
            <a:t>Section</a:t>
          </a:r>
          <a:endParaRPr lang="en-US" sz="2200" b="1" dirty="0"/>
        </a:p>
      </dgm:t>
    </dgm:pt>
    <dgm:pt modelId="{823C4452-5E45-400D-B72E-E05CD5C77350}" type="parTrans" cxnId="{FA148D52-0806-42DD-B732-BF63CAE77835}">
      <dgm:prSet/>
      <dgm:spPr/>
      <dgm:t>
        <a:bodyPr/>
        <a:lstStyle/>
        <a:p>
          <a:endParaRPr lang="en-US"/>
        </a:p>
      </dgm:t>
    </dgm:pt>
    <dgm:pt modelId="{454513A0-73EF-4EAB-8A5C-7D0AE69CBA0A}" type="sibTrans" cxnId="{FA148D52-0806-42DD-B732-BF63CAE77835}">
      <dgm:prSet/>
      <dgm:spPr/>
      <dgm:t>
        <a:bodyPr/>
        <a:lstStyle/>
        <a:p>
          <a:endParaRPr lang="en-US"/>
        </a:p>
      </dgm:t>
    </dgm:pt>
    <dgm:pt modelId="{6268ABED-9533-4374-A2B4-914C79F874F3}" type="pres">
      <dgm:prSet presAssocID="{201739B1-3E8C-4644-9A51-028AB9415BF5}" presName="Name0" presStyleCnt="0">
        <dgm:presLayoutVars>
          <dgm:chMax val="7"/>
          <dgm:dir/>
          <dgm:animLvl val="lvl"/>
          <dgm:resizeHandles val="exact"/>
        </dgm:presLayoutVars>
      </dgm:prSet>
      <dgm:spPr/>
      <dgm:t>
        <a:bodyPr/>
        <a:lstStyle/>
        <a:p>
          <a:endParaRPr lang="en-US"/>
        </a:p>
      </dgm:t>
    </dgm:pt>
    <dgm:pt modelId="{E5EA4F90-D07E-49E4-89EF-1BADD0BC331F}" type="pres">
      <dgm:prSet presAssocID="{97304292-9F4E-42B0-8AF4-FDDCB8DBB317}" presName="circle1" presStyleLbl="node1" presStyleIdx="0" presStyleCnt="2"/>
      <dgm:spPr>
        <a:solidFill>
          <a:schemeClr val="accent6">
            <a:lumMod val="75000"/>
          </a:schemeClr>
        </a:solidFill>
      </dgm:spPr>
    </dgm:pt>
    <dgm:pt modelId="{CEB51B96-A111-4A97-9086-21A2692EC51B}" type="pres">
      <dgm:prSet presAssocID="{97304292-9F4E-42B0-8AF4-FDDCB8DBB317}" presName="space" presStyleCnt="0"/>
      <dgm:spPr/>
    </dgm:pt>
    <dgm:pt modelId="{3720AF84-799D-4851-B24D-5712BFB55C34}" type="pres">
      <dgm:prSet presAssocID="{97304292-9F4E-42B0-8AF4-FDDCB8DBB317}" presName="rect1" presStyleLbl="alignAcc1" presStyleIdx="0" presStyleCnt="2"/>
      <dgm:spPr/>
      <dgm:t>
        <a:bodyPr/>
        <a:lstStyle/>
        <a:p>
          <a:endParaRPr lang="en-US"/>
        </a:p>
      </dgm:t>
    </dgm:pt>
    <dgm:pt modelId="{96936BAA-B0A3-47F8-AAC4-C9786FA21822}" type="pres">
      <dgm:prSet presAssocID="{09C31121-03A8-4B90-9DD7-2404AF33C436}" presName="vertSpace2" presStyleLbl="node1" presStyleIdx="0" presStyleCnt="2"/>
      <dgm:spPr/>
    </dgm:pt>
    <dgm:pt modelId="{0409D262-964B-4DF8-A252-986BCF5E19F0}" type="pres">
      <dgm:prSet presAssocID="{09C31121-03A8-4B90-9DD7-2404AF33C436}" presName="circle2" presStyleLbl="node1" presStyleIdx="1" presStyleCnt="2"/>
      <dgm:spPr/>
    </dgm:pt>
    <dgm:pt modelId="{000F47B7-D44C-4CBA-8B39-E19CBB2E5557}" type="pres">
      <dgm:prSet presAssocID="{09C31121-03A8-4B90-9DD7-2404AF33C436}" presName="rect2" presStyleLbl="alignAcc1" presStyleIdx="1" presStyleCnt="2"/>
      <dgm:spPr/>
      <dgm:t>
        <a:bodyPr/>
        <a:lstStyle/>
        <a:p>
          <a:endParaRPr lang="en-US"/>
        </a:p>
      </dgm:t>
    </dgm:pt>
    <dgm:pt modelId="{33D3076E-53F4-4992-B57A-B620127BFC58}" type="pres">
      <dgm:prSet presAssocID="{97304292-9F4E-42B0-8AF4-FDDCB8DBB317}" presName="rect1ParTxNoCh" presStyleLbl="alignAcc1" presStyleIdx="1" presStyleCnt="2">
        <dgm:presLayoutVars>
          <dgm:chMax val="1"/>
          <dgm:bulletEnabled val="1"/>
        </dgm:presLayoutVars>
      </dgm:prSet>
      <dgm:spPr/>
      <dgm:t>
        <a:bodyPr/>
        <a:lstStyle/>
        <a:p>
          <a:endParaRPr lang="en-US"/>
        </a:p>
      </dgm:t>
    </dgm:pt>
    <dgm:pt modelId="{4FF343F5-265E-49D1-84AF-14E19181356D}" type="pres">
      <dgm:prSet presAssocID="{09C31121-03A8-4B90-9DD7-2404AF33C436}" presName="rect2ParTxNoCh" presStyleLbl="alignAcc1" presStyleIdx="1" presStyleCnt="2">
        <dgm:presLayoutVars>
          <dgm:chMax val="1"/>
          <dgm:bulletEnabled val="1"/>
        </dgm:presLayoutVars>
      </dgm:prSet>
      <dgm:spPr/>
      <dgm:t>
        <a:bodyPr/>
        <a:lstStyle/>
        <a:p>
          <a:endParaRPr lang="en-US"/>
        </a:p>
      </dgm:t>
    </dgm:pt>
  </dgm:ptLst>
  <dgm:cxnLst>
    <dgm:cxn modelId="{49986CD5-1ED8-4FC8-B6C0-D2D262B9E39A}" type="presOf" srcId="{201739B1-3E8C-4644-9A51-028AB9415BF5}" destId="{6268ABED-9533-4374-A2B4-914C79F874F3}" srcOrd="0" destOrd="0" presId="urn:microsoft.com/office/officeart/2005/8/layout/target3"/>
    <dgm:cxn modelId="{FA148D52-0806-42DD-B732-BF63CAE77835}" srcId="{201739B1-3E8C-4644-9A51-028AB9415BF5}" destId="{09C31121-03A8-4B90-9DD7-2404AF33C436}" srcOrd="1" destOrd="0" parTransId="{823C4452-5E45-400D-B72E-E05CD5C77350}" sibTransId="{454513A0-73EF-4EAB-8A5C-7D0AE69CBA0A}"/>
    <dgm:cxn modelId="{BA660DF0-45B4-4926-B62F-3D00FDAA43F8}" type="presOf" srcId="{97304292-9F4E-42B0-8AF4-FDDCB8DBB317}" destId="{3720AF84-799D-4851-B24D-5712BFB55C34}" srcOrd="0" destOrd="0" presId="urn:microsoft.com/office/officeart/2005/8/layout/target3"/>
    <dgm:cxn modelId="{DE14B1BB-EC7C-460B-AC26-D8BA0AC1DC71}" type="presOf" srcId="{09C31121-03A8-4B90-9DD7-2404AF33C436}" destId="{000F47B7-D44C-4CBA-8B39-E19CBB2E5557}" srcOrd="0" destOrd="0" presId="urn:microsoft.com/office/officeart/2005/8/layout/target3"/>
    <dgm:cxn modelId="{68633015-B16C-4FC3-935A-EAAADF8FE125}" srcId="{201739B1-3E8C-4644-9A51-028AB9415BF5}" destId="{97304292-9F4E-42B0-8AF4-FDDCB8DBB317}" srcOrd="0" destOrd="0" parTransId="{43D5DC89-94E5-4285-BCAF-F656A5F8E9BC}" sibTransId="{57BF7C6F-6DCF-42A2-AC89-D5F4FF208F62}"/>
    <dgm:cxn modelId="{7256E374-4B25-4432-B251-36C6DB1E3612}" type="presOf" srcId="{09C31121-03A8-4B90-9DD7-2404AF33C436}" destId="{4FF343F5-265E-49D1-84AF-14E19181356D}" srcOrd="1" destOrd="0" presId="urn:microsoft.com/office/officeart/2005/8/layout/target3"/>
    <dgm:cxn modelId="{0065A70F-E7B8-4C25-94DA-53287CE59E30}" type="presOf" srcId="{97304292-9F4E-42B0-8AF4-FDDCB8DBB317}" destId="{33D3076E-53F4-4992-B57A-B620127BFC58}" srcOrd="1" destOrd="0" presId="urn:microsoft.com/office/officeart/2005/8/layout/target3"/>
    <dgm:cxn modelId="{720D2E61-3B5A-4508-B049-2866066E6129}" type="presParOf" srcId="{6268ABED-9533-4374-A2B4-914C79F874F3}" destId="{E5EA4F90-D07E-49E4-89EF-1BADD0BC331F}" srcOrd="0" destOrd="0" presId="urn:microsoft.com/office/officeart/2005/8/layout/target3"/>
    <dgm:cxn modelId="{9D119D6A-F345-43C9-B2DB-A655238ABFF3}" type="presParOf" srcId="{6268ABED-9533-4374-A2B4-914C79F874F3}" destId="{CEB51B96-A111-4A97-9086-21A2692EC51B}" srcOrd="1" destOrd="0" presId="urn:microsoft.com/office/officeart/2005/8/layout/target3"/>
    <dgm:cxn modelId="{6458D3A9-7EEB-41E9-8E86-751B7878AF3A}" type="presParOf" srcId="{6268ABED-9533-4374-A2B4-914C79F874F3}" destId="{3720AF84-799D-4851-B24D-5712BFB55C34}" srcOrd="2" destOrd="0" presId="urn:microsoft.com/office/officeart/2005/8/layout/target3"/>
    <dgm:cxn modelId="{12AFB255-20C2-4DE4-9358-7537A0FB23CC}" type="presParOf" srcId="{6268ABED-9533-4374-A2B4-914C79F874F3}" destId="{96936BAA-B0A3-47F8-AAC4-C9786FA21822}" srcOrd="3" destOrd="0" presId="urn:microsoft.com/office/officeart/2005/8/layout/target3"/>
    <dgm:cxn modelId="{F987B270-64D3-477E-A659-9A435C9EDA35}" type="presParOf" srcId="{6268ABED-9533-4374-A2B4-914C79F874F3}" destId="{0409D262-964B-4DF8-A252-986BCF5E19F0}" srcOrd="4" destOrd="0" presId="urn:microsoft.com/office/officeart/2005/8/layout/target3"/>
    <dgm:cxn modelId="{073D7523-8362-4563-82F3-103C107C47A9}" type="presParOf" srcId="{6268ABED-9533-4374-A2B4-914C79F874F3}" destId="{000F47B7-D44C-4CBA-8B39-E19CBB2E5557}" srcOrd="5" destOrd="0" presId="urn:microsoft.com/office/officeart/2005/8/layout/target3"/>
    <dgm:cxn modelId="{902178FF-DA56-4F21-B954-64DA47A2FA58}" type="presParOf" srcId="{6268ABED-9533-4374-A2B4-914C79F874F3}" destId="{33D3076E-53F4-4992-B57A-B620127BFC58}" srcOrd="6" destOrd="0" presId="urn:microsoft.com/office/officeart/2005/8/layout/target3"/>
    <dgm:cxn modelId="{495419D0-9B36-4955-99BD-B0643DDE5993}" type="presParOf" srcId="{6268ABED-9533-4374-A2B4-914C79F874F3}" destId="{4FF343F5-265E-49D1-84AF-14E19181356D}"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739B1-3E8C-4644-9A51-028AB9415B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7304292-9F4E-42B0-8AF4-FDDCB8DBB317}">
      <dgm:prSet custT="1"/>
      <dgm:spPr/>
      <dgm:t>
        <a:bodyPr/>
        <a:lstStyle/>
        <a:p>
          <a:pPr rtl="0"/>
          <a:r>
            <a:rPr lang="en-US" sz="1800" b="1" dirty="0" smtClean="0"/>
            <a:t>Residential</a:t>
          </a:r>
          <a:endParaRPr lang="en-US" sz="2000" b="1" dirty="0"/>
        </a:p>
      </dgm:t>
    </dgm:pt>
    <dgm:pt modelId="{43D5DC89-94E5-4285-BCAF-F656A5F8E9BC}" type="parTrans" cxnId="{68633015-B16C-4FC3-935A-EAAADF8FE125}">
      <dgm:prSet/>
      <dgm:spPr/>
      <dgm:t>
        <a:bodyPr/>
        <a:lstStyle/>
        <a:p>
          <a:endParaRPr lang="en-US"/>
        </a:p>
      </dgm:t>
    </dgm:pt>
    <dgm:pt modelId="{57BF7C6F-6DCF-42A2-AC89-D5F4FF208F62}" type="sibTrans" cxnId="{68633015-B16C-4FC3-935A-EAAADF8FE125}">
      <dgm:prSet/>
      <dgm:spPr/>
      <dgm:t>
        <a:bodyPr/>
        <a:lstStyle/>
        <a:p>
          <a:endParaRPr lang="en-US"/>
        </a:p>
      </dgm:t>
    </dgm:pt>
    <dgm:pt modelId="{09C31121-03A8-4B90-9DD7-2404AF33C436}">
      <dgm:prSet custT="1"/>
      <dgm:spPr/>
      <dgm:t>
        <a:bodyPr/>
        <a:lstStyle/>
        <a:p>
          <a:pPr rtl="0"/>
          <a:r>
            <a:rPr lang="en-US" sz="2000" b="1" dirty="0" smtClean="0"/>
            <a:t>Section</a:t>
          </a:r>
          <a:endParaRPr lang="en-US" sz="2200" b="1" dirty="0"/>
        </a:p>
      </dgm:t>
    </dgm:pt>
    <dgm:pt modelId="{823C4452-5E45-400D-B72E-E05CD5C77350}" type="parTrans" cxnId="{FA148D52-0806-42DD-B732-BF63CAE77835}">
      <dgm:prSet/>
      <dgm:spPr/>
      <dgm:t>
        <a:bodyPr/>
        <a:lstStyle/>
        <a:p>
          <a:endParaRPr lang="en-US"/>
        </a:p>
      </dgm:t>
    </dgm:pt>
    <dgm:pt modelId="{454513A0-73EF-4EAB-8A5C-7D0AE69CBA0A}" type="sibTrans" cxnId="{FA148D52-0806-42DD-B732-BF63CAE77835}">
      <dgm:prSet/>
      <dgm:spPr/>
      <dgm:t>
        <a:bodyPr/>
        <a:lstStyle/>
        <a:p>
          <a:endParaRPr lang="en-US"/>
        </a:p>
      </dgm:t>
    </dgm:pt>
    <dgm:pt modelId="{6268ABED-9533-4374-A2B4-914C79F874F3}" type="pres">
      <dgm:prSet presAssocID="{201739B1-3E8C-4644-9A51-028AB9415BF5}" presName="Name0" presStyleCnt="0">
        <dgm:presLayoutVars>
          <dgm:chMax val="7"/>
          <dgm:dir/>
          <dgm:animLvl val="lvl"/>
          <dgm:resizeHandles val="exact"/>
        </dgm:presLayoutVars>
      </dgm:prSet>
      <dgm:spPr/>
      <dgm:t>
        <a:bodyPr/>
        <a:lstStyle/>
        <a:p>
          <a:endParaRPr lang="en-US"/>
        </a:p>
      </dgm:t>
    </dgm:pt>
    <dgm:pt modelId="{E5EA4F90-D07E-49E4-89EF-1BADD0BC331F}" type="pres">
      <dgm:prSet presAssocID="{97304292-9F4E-42B0-8AF4-FDDCB8DBB317}" presName="circle1" presStyleLbl="node1" presStyleIdx="0" presStyleCnt="2"/>
      <dgm:spPr>
        <a:solidFill>
          <a:schemeClr val="accent6">
            <a:lumMod val="75000"/>
          </a:schemeClr>
        </a:solidFill>
      </dgm:spPr>
    </dgm:pt>
    <dgm:pt modelId="{CEB51B96-A111-4A97-9086-21A2692EC51B}" type="pres">
      <dgm:prSet presAssocID="{97304292-9F4E-42B0-8AF4-FDDCB8DBB317}" presName="space" presStyleCnt="0"/>
      <dgm:spPr/>
    </dgm:pt>
    <dgm:pt modelId="{3720AF84-799D-4851-B24D-5712BFB55C34}" type="pres">
      <dgm:prSet presAssocID="{97304292-9F4E-42B0-8AF4-FDDCB8DBB317}" presName="rect1" presStyleLbl="alignAcc1" presStyleIdx="0" presStyleCnt="2"/>
      <dgm:spPr/>
      <dgm:t>
        <a:bodyPr/>
        <a:lstStyle/>
        <a:p>
          <a:endParaRPr lang="en-US"/>
        </a:p>
      </dgm:t>
    </dgm:pt>
    <dgm:pt modelId="{96936BAA-B0A3-47F8-AAC4-C9786FA21822}" type="pres">
      <dgm:prSet presAssocID="{09C31121-03A8-4B90-9DD7-2404AF33C436}" presName="vertSpace2" presStyleLbl="node1" presStyleIdx="0" presStyleCnt="2"/>
      <dgm:spPr/>
    </dgm:pt>
    <dgm:pt modelId="{0409D262-964B-4DF8-A252-986BCF5E19F0}" type="pres">
      <dgm:prSet presAssocID="{09C31121-03A8-4B90-9DD7-2404AF33C436}" presName="circle2" presStyleLbl="node1" presStyleIdx="1" presStyleCnt="2"/>
      <dgm:spPr/>
    </dgm:pt>
    <dgm:pt modelId="{000F47B7-D44C-4CBA-8B39-E19CBB2E5557}" type="pres">
      <dgm:prSet presAssocID="{09C31121-03A8-4B90-9DD7-2404AF33C436}" presName="rect2" presStyleLbl="alignAcc1" presStyleIdx="1" presStyleCnt="2"/>
      <dgm:spPr/>
      <dgm:t>
        <a:bodyPr/>
        <a:lstStyle/>
        <a:p>
          <a:endParaRPr lang="en-US"/>
        </a:p>
      </dgm:t>
    </dgm:pt>
    <dgm:pt modelId="{33D3076E-53F4-4992-B57A-B620127BFC58}" type="pres">
      <dgm:prSet presAssocID="{97304292-9F4E-42B0-8AF4-FDDCB8DBB317}" presName="rect1ParTxNoCh" presStyleLbl="alignAcc1" presStyleIdx="1" presStyleCnt="2">
        <dgm:presLayoutVars>
          <dgm:chMax val="1"/>
          <dgm:bulletEnabled val="1"/>
        </dgm:presLayoutVars>
      </dgm:prSet>
      <dgm:spPr/>
      <dgm:t>
        <a:bodyPr/>
        <a:lstStyle/>
        <a:p>
          <a:endParaRPr lang="en-US"/>
        </a:p>
      </dgm:t>
    </dgm:pt>
    <dgm:pt modelId="{4FF343F5-265E-49D1-84AF-14E19181356D}" type="pres">
      <dgm:prSet presAssocID="{09C31121-03A8-4B90-9DD7-2404AF33C436}" presName="rect2ParTxNoCh" presStyleLbl="alignAcc1" presStyleIdx="1" presStyleCnt="2">
        <dgm:presLayoutVars>
          <dgm:chMax val="1"/>
          <dgm:bulletEnabled val="1"/>
        </dgm:presLayoutVars>
      </dgm:prSet>
      <dgm:spPr/>
      <dgm:t>
        <a:bodyPr/>
        <a:lstStyle/>
        <a:p>
          <a:endParaRPr lang="en-US"/>
        </a:p>
      </dgm:t>
    </dgm:pt>
  </dgm:ptLst>
  <dgm:cxnLst>
    <dgm:cxn modelId="{B594ADA1-04FE-41C7-8166-6A1E47D2BDE8}" type="presOf" srcId="{97304292-9F4E-42B0-8AF4-FDDCB8DBB317}" destId="{33D3076E-53F4-4992-B57A-B620127BFC58}" srcOrd="1" destOrd="0" presId="urn:microsoft.com/office/officeart/2005/8/layout/target3"/>
    <dgm:cxn modelId="{FA148D52-0806-42DD-B732-BF63CAE77835}" srcId="{201739B1-3E8C-4644-9A51-028AB9415BF5}" destId="{09C31121-03A8-4B90-9DD7-2404AF33C436}" srcOrd="1" destOrd="0" parTransId="{823C4452-5E45-400D-B72E-E05CD5C77350}" sibTransId="{454513A0-73EF-4EAB-8A5C-7D0AE69CBA0A}"/>
    <dgm:cxn modelId="{DE016D93-76B8-4276-854E-CB1966676BC4}" type="presOf" srcId="{09C31121-03A8-4B90-9DD7-2404AF33C436}" destId="{000F47B7-D44C-4CBA-8B39-E19CBB2E5557}" srcOrd="0" destOrd="0" presId="urn:microsoft.com/office/officeart/2005/8/layout/target3"/>
    <dgm:cxn modelId="{68633015-B16C-4FC3-935A-EAAADF8FE125}" srcId="{201739B1-3E8C-4644-9A51-028AB9415BF5}" destId="{97304292-9F4E-42B0-8AF4-FDDCB8DBB317}" srcOrd="0" destOrd="0" parTransId="{43D5DC89-94E5-4285-BCAF-F656A5F8E9BC}" sibTransId="{57BF7C6F-6DCF-42A2-AC89-D5F4FF208F62}"/>
    <dgm:cxn modelId="{52ADD08E-8A55-48CC-A360-FBC2851FA392}" type="presOf" srcId="{09C31121-03A8-4B90-9DD7-2404AF33C436}" destId="{4FF343F5-265E-49D1-84AF-14E19181356D}" srcOrd="1" destOrd="0" presId="urn:microsoft.com/office/officeart/2005/8/layout/target3"/>
    <dgm:cxn modelId="{EF071771-2FAD-4CB0-A89A-4C62BCC0521A}" type="presOf" srcId="{97304292-9F4E-42B0-8AF4-FDDCB8DBB317}" destId="{3720AF84-799D-4851-B24D-5712BFB55C34}" srcOrd="0" destOrd="0" presId="urn:microsoft.com/office/officeart/2005/8/layout/target3"/>
    <dgm:cxn modelId="{6460FD6B-0793-4A5B-9F5A-CC617ECFDD62}" type="presOf" srcId="{201739B1-3E8C-4644-9A51-028AB9415BF5}" destId="{6268ABED-9533-4374-A2B4-914C79F874F3}" srcOrd="0" destOrd="0" presId="urn:microsoft.com/office/officeart/2005/8/layout/target3"/>
    <dgm:cxn modelId="{01CFF762-D4C9-42F2-9412-C44B7323D191}" type="presParOf" srcId="{6268ABED-9533-4374-A2B4-914C79F874F3}" destId="{E5EA4F90-D07E-49E4-89EF-1BADD0BC331F}" srcOrd="0" destOrd="0" presId="urn:microsoft.com/office/officeart/2005/8/layout/target3"/>
    <dgm:cxn modelId="{86DEA72D-8013-491C-82F7-75AF7EF06FED}" type="presParOf" srcId="{6268ABED-9533-4374-A2B4-914C79F874F3}" destId="{CEB51B96-A111-4A97-9086-21A2692EC51B}" srcOrd="1" destOrd="0" presId="urn:microsoft.com/office/officeart/2005/8/layout/target3"/>
    <dgm:cxn modelId="{B584D18C-E50A-4B8F-98FD-F6311CC7D56A}" type="presParOf" srcId="{6268ABED-9533-4374-A2B4-914C79F874F3}" destId="{3720AF84-799D-4851-B24D-5712BFB55C34}" srcOrd="2" destOrd="0" presId="urn:microsoft.com/office/officeart/2005/8/layout/target3"/>
    <dgm:cxn modelId="{BCF995BE-A3DB-4A63-950A-CFA4838FE767}" type="presParOf" srcId="{6268ABED-9533-4374-A2B4-914C79F874F3}" destId="{96936BAA-B0A3-47F8-AAC4-C9786FA21822}" srcOrd="3" destOrd="0" presId="urn:microsoft.com/office/officeart/2005/8/layout/target3"/>
    <dgm:cxn modelId="{CB1982E4-D33E-4B5A-A2A0-B6312806F4EA}" type="presParOf" srcId="{6268ABED-9533-4374-A2B4-914C79F874F3}" destId="{0409D262-964B-4DF8-A252-986BCF5E19F0}" srcOrd="4" destOrd="0" presId="urn:microsoft.com/office/officeart/2005/8/layout/target3"/>
    <dgm:cxn modelId="{991C16A0-17BB-4EA1-8FD6-2DB430B6EA19}" type="presParOf" srcId="{6268ABED-9533-4374-A2B4-914C79F874F3}" destId="{000F47B7-D44C-4CBA-8B39-E19CBB2E5557}" srcOrd="5" destOrd="0" presId="urn:microsoft.com/office/officeart/2005/8/layout/target3"/>
    <dgm:cxn modelId="{CFF81D6E-917B-4230-8F8B-D3B479577129}" type="presParOf" srcId="{6268ABED-9533-4374-A2B4-914C79F874F3}" destId="{33D3076E-53F4-4992-B57A-B620127BFC58}" srcOrd="6" destOrd="0" presId="urn:microsoft.com/office/officeart/2005/8/layout/target3"/>
    <dgm:cxn modelId="{C0EBE421-E461-4612-957C-379E80D9873F}" type="presParOf" srcId="{6268ABED-9533-4374-A2B4-914C79F874F3}" destId="{4FF343F5-265E-49D1-84AF-14E19181356D}" srcOrd="7"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A4F90-D07E-49E4-89EF-1BADD0BC331F}">
      <dsp:nvSpPr>
        <dsp:cNvPr id="0" name=""/>
        <dsp:cNvSpPr/>
      </dsp:nvSpPr>
      <dsp:spPr>
        <a:xfrm>
          <a:off x="0" y="0"/>
          <a:ext cx="970357" cy="970357"/>
        </a:xfrm>
        <a:prstGeom prst="pie">
          <a:avLst>
            <a:gd name="adj1" fmla="val 5400000"/>
            <a:gd name="adj2" fmla="val 162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0AF84-799D-4851-B24D-5712BFB55C34}">
      <dsp:nvSpPr>
        <dsp:cNvPr id="0" name=""/>
        <dsp:cNvSpPr/>
      </dsp:nvSpPr>
      <dsp:spPr>
        <a:xfrm>
          <a:off x="485178" y="0"/>
          <a:ext cx="1762934" cy="97035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Commercial</a:t>
          </a:r>
          <a:endParaRPr lang="en-US" sz="2000" b="1" kern="1200" dirty="0"/>
        </a:p>
      </dsp:txBody>
      <dsp:txXfrm>
        <a:off x="485178" y="0"/>
        <a:ext cx="1762934" cy="460920"/>
      </dsp:txXfrm>
    </dsp:sp>
    <dsp:sp modelId="{0409D262-964B-4DF8-A252-986BCF5E19F0}">
      <dsp:nvSpPr>
        <dsp:cNvPr id="0" name=""/>
        <dsp:cNvSpPr/>
      </dsp:nvSpPr>
      <dsp:spPr>
        <a:xfrm>
          <a:off x="254718" y="460920"/>
          <a:ext cx="460920" cy="4609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F47B7-D44C-4CBA-8B39-E19CBB2E5557}">
      <dsp:nvSpPr>
        <dsp:cNvPr id="0" name=""/>
        <dsp:cNvSpPr/>
      </dsp:nvSpPr>
      <dsp:spPr>
        <a:xfrm>
          <a:off x="485178" y="460920"/>
          <a:ext cx="1762934" cy="4609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Section</a:t>
          </a:r>
          <a:endParaRPr lang="en-US" sz="2200" b="1" kern="1200" dirty="0"/>
        </a:p>
      </dsp:txBody>
      <dsp:txXfrm>
        <a:off x="485178" y="460920"/>
        <a:ext cx="1762934" cy="460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A4F90-D07E-49E4-89EF-1BADD0BC331F}">
      <dsp:nvSpPr>
        <dsp:cNvPr id="0" name=""/>
        <dsp:cNvSpPr/>
      </dsp:nvSpPr>
      <dsp:spPr>
        <a:xfrm>
          <a:off x="0" y="0"/>
          <a:ext cx="970357" cy="970357"/>
        </a:xfrm>
        <a:prstGeom prst="pie">
          <a:avLst>
            <a:gd name="adj1" fmla="val 5400000"/>
            <a:gd name="adj2" fmla="val 162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0AF84-799D-4851-B24D-5712BFB55C34}">
      <dsp:nvSpPr>
        <dsp:cNvPr id="0" name=""/>
        <dsp:cNvSpPr/>
      </dsp:nvSpPr>
      <dsp:spPr>
        <a:xfrm>
          <a:off x="485178" y="0"/>
          <a:ext cx="1762934" cy="97035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Residential</a:t>
          </a:r>
          <a:endParaRPr lang="en-US" sz="2000" b="1" kern="1200" dirty="0"/>
        </a:p>
      </dsp:txBody>
      <dsp:txXfrm>
        <a:off x="485178" y="0"/>
        <a:ext cx="1762934" cy="460920"/>
      </dsp:txXfrm>
    </dsp:sp>
    <dsp:sp modelId="{0409D262-964B-4DF8-A252-986BCF5E19F0}">
      <dsp:nvSpPr>
        <dsp:cNvPr id="0" name=""/>
        <dsp:cNvSpPr/>
      </dsp:nvSpPr>
      <dsp:spPr>
        <a:xfrm>
          <a:off x="254718" y="460920"/>
          <a:ext cx="460920" cy="4609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F47B7-D44C-4CBA-8B39-E19CBB2E5557}">
      <dsp:nvSpPr>
        <dsp:cNvPr id="0" name=""/>
        <dsp:cNvSpPr/>
      </dsp:nvSpPr>
      <dsp:spPr>
        <a:xfrm>
          <a:off x="485178" y="460920"/>
          <a:ext cx="1762934" cy="4609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Section</a:t>
          </a:r>
          <a:endParaRPr lang="en-US" sz="2200" b="1" kern="1200" dirty="0"/>
        </a:p>
      </dsp:txBody>
      <dsp:txXfrm>
        <a:off x="485178" y="460920"/>
        <a:ext cx="1762934" cy="46092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eaLnBrk="1" hangingPunct="1">
              <a:defRPr sz="1200" b="0">
                <a:latin typeface="Times New Roman" pitchFamily="18" charset="0"/>
                <a:ea typeface="ＭＳ Ｐゴシック" pitchFamily="34" charset="-128"/>
                <a:cs typeface="+mn-cs"/>
              </a:defRPr>
            </a:lvl1pPr>
          </a:lstStyle>
          <a:p>
            <a:pPr>
              <a:defRPr/>
            </a:pPr>
            <a:endParaRPr lang="en-US"/>
          </a:p>
        </p:txBody>
      </p:sp>
      <p:sp>
        <p:nvSpPr>
          <p:cNvPr id="6147"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eaLnBrk="1" hangingPunct="1">
              <a:defRPr sz="1200" b="0">
                <a:latin typeface="Times New Roman" pitchFamily="18" charset="0"/>
                <a:ea typeface="ＭＳ Ｐゴシック" pitchFamily="34" charset="-128"/>
                <a:cs typeface="+mn-cs"/>
              </a:defRPr>
            </a:lvl1pPr>
          </a:lstStyle>
          <a:p>
            <a:pPr>
              <a:defRPr/>
            </a:pPr>
            <a:endParaRPr lang="en-US"/>
          </a:p>
        </p:txBody>
      </p:sp>
      <p:sp>
        <p:nvSpPr>
          <p:cNvPr id="6148"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eaLnBrk="1" hangingPunct="1">
              <a:defRPr sz="1200" b="0">
                <a:latin typeface="Times New Roman" pitchFamily="18" charset="0"/>
                <a:ea typeface="ＭＳ Ｐゴシック" pitchFamily="34" charset="-128"/>
                <a:cs typeface="+mn-cs"/>
              </a:defRPr>
            </a:lvl1pPr>
          </a:lstStyle>
          <a:p>
            <a:pPr>
              <a:defRPr/>
            </a:pPr>
            <a:endParaRPr lang="en-US"/>
          </a:p>
        </p:txBody>
      </p:sp>
      <p:sp>
        <p:nvSpPr>
          <p:cNvPr id="6149"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0275" eaLnBrk="1" hangingPunct="1">
              <a:defRPr sz="1200" b="0">
                <a:latin typeface="Times New Roman" pitchFamily="18" charset="0"/>
              </a:defRPr>
            </a:lvl1pPr>
          </a:lstStyle>
          <a:p>
            <a:fld id="{4865E483-0F84-4BA8-8D6C-ECFD72CC69D6}" type="slidenum">
              <a:rPr lang="en-US" altLang="en-US"/>
              <a:pPr/>
              <a:t>‹#›</a:t>
            </a:fld>
            <a:endParaRPr lang="en-US" altLang="en-US"/>
          </a:p>
        </p:txBody>
      </p:sp>
    </p:spTree>
    <p:extLst>
      <p:ext uri="{BB962C8B-B14F-4D97-AF65-F5344CB8AC3E}">
        <p14:creationId xmlns:p14="http://schemas.microsoft.com/office/powerpoint/2010/main" val="26947813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eaLnBrk="1" hangingPunct="1">
              <a:defRPr sz="1200" b="0">
                <a:latin typeface="Times New Roman" pitchFamily="18" charset="0"/>
                <a:ea typeface="ＭＳ Ｐゴシック" pitchFamily="34" charset="-128"/>
                <a:cs typeface="+mn-cs"/>
              </a:defRPr>
            </a:lvl1pPr>
          </a:lstStyle>
          <a:p>
            <a:pPr>
              <a:defRPr/>
            </a:pPr>
            <a:endParaRPr lang="en-US"/>
          </a:p>
        </p:txBody>
      </p:sp>
      <p:sp>
        <p:nvSpPr>
          <p:cNvPr id="88067"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1" hangingPunct="1">
              <a:defRPr sz="1200" b="0">
                <a:latin typeface="Times New Roman" pitchFamily="18" charset="0"/>
                <a:ea typeface="ＭＳ Ｐゴシック" pitchFamily="34" charset="-128"/>
                <a:cs typeface="+mn-cs"/>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eaLnBrk="1" hangingPunct="1">
              <a:defRPr sz="1200" b="0">
                <a:latin typeface="Times New Roman" pitchFamily="18" charset="0"/>
                <a:ea typeface="ＭＳ Ｐゴシック" pitchFamily="34" charset="-128"/>
                <a:cs typeface="+mn-cs"/>
              </a:defRPr>
            </a:lvl1pPr>
          </a:lstStyle>
          <a:p>
            <a:pPr>
              <a:defRPr/>
            </a:pPr>
            <a:endParaRPr lang="en-US"/>
          </a:p>
        </p:txBody>
      </p:sp>
      <p:sp>
        <p:nvSpPr>
          <p:cNvPr id="8807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1" hangingPunct="1">
              <a:defRPr sz="1200" b="0">
                <a:latin typeface="Times New Roman" pitchFamily="18" charset="0"/>
              </a:defRPr>
            </a:lvl1pPr>
          </a:lstStyle>
          <a:p>
            <a:fld id="{148D757B-1A5C-456F-A3C9-40DE1B0FA28E}" type="slidenum">
              <a:rPr lang="en-US" altLang="en-US"/>
              <a:pPr/>
              <a:t>‹#›</a:t>
            </a:fld>
            <a:endParaRPr lang="en-US" altLang="en-US"/>
          </a:p>
        </p:txBody>
      </p:sp>
    </p:spTree>
    <p:extLst>
      <p:ext uri="{BB962C8B-B14F-4D97-AF65-F5344CB8AC3E}">
        <p14:creationId xmlns:p14="http://schemas.microsoft.com/office/powerpoint/2010/main" val="108245674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0849629-0C11-49F4-AC70-5B2E649CDF45}" type="slidenum">
              <a:rPr lang="en-US" altLang="en-US">
                <a:cs typeface="Arial" pitchFamily="34" charset="0"/>
              </a:rPr>
              <a:pPr>
                <a:spcBef>
                  <a:spcPct val="0"/>
                </a:spcBef>
              </a:pPr>
              <a:t>1</a:t>
            </a:fld>
            <a:endParaRPr lang="en-US" altLang="en-US">
              <a:cs typeface="Arial" pitchFamily="34" charset="0"/>
            </a:endParaRPr>
          </a:p>
        </p:txBody>
      </p:sp>
      <p:sp>
        <p:nvSpPr>
          <p:cNvPr id="115715" name="Rectangle 2"/>
          <p:cNvSpPr>
            <a:spLocks noGrp="1" noRot="1" noChangeAspect="1" noChangeArrowheads="1" noTextEdit="1"/>
          </p:cNvSpPr>
          <p:nvPr>
            <p:ph type="sldImg"/>
          </p:nvPr>
        </p:nvSpPr>
        <p:spPr>
          <a:xfrm>
            <a:off x="1192213" y="703263"/>
            <a:ext cx="4629150" cy="3473450"/>
          </a:xfrm>
          <a:ln/>
        </p:spPr>
      </p:sp>
      <p:sp>
        <p:nvSpPr>
          <p:cNvPr id="11571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1157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91911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9DF5518-ADE6-42A4-BF44-B253C3CB38F3}" type="slidenum">
              <a:rPr lang="en-US" altLang="en-US">
                <a:cs typeface="Arial" pitchFamily="34" charset="0"/>
              </a:rPr>
              <a:pPr>
                <a:spcBef>
                  <a:spcPct val="0"/>
                </a:spcBef>
              </a:pPr>
              <a:t>13</a:t>
            </a:fld>
            <a:endParaRPr lang="en-US" altLang="en-US">
              <a:cs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smtClean="0">
                <a:ea typeface="ＭＳ Ｐゴシック" pitchFamily="34" charset="-128"/>
              </a:rPr>
              <a:t>The 2018 IECC requires a permanent certificate posted.  The certificate shall be completed by the builder or </a:t>
            </a:r>
            <a:r>
              <a:rPr lang="en-US" altLang="en-US" smtClean="0">
                <a:solidFill>
                  <a:srgbClr val="FF0000"/>
                </a:solidFill>
                <a:ea typeface="ＭＳ Ｐゴシック" pitchFamily="34" charset="-128"/>
              </a:rPr>
              <a:t>other approved party</a:t>
            </a:r>
            <a:r>
              <a:rPr lang="en-US" altLang="en-US" smtClean="0">
                <a:ea typeface="ＭＳ Ｐゴシック" pitchFamily="34" charset="-128"/>
              </a:rPr>
              <a:t>.  It should indicate the R-values of insulation installed for the building envelope, U-factors and SHGC for fenestration, results from any required duct system and building envelope air leakage testing, HVAC efficiencies, and service water heating equipment.</a:t>
            </a:r>
          </a:p>
          <a:p>
            <a:pPr eaLnBrk="1" hangingPunct="1"/>
            <a:endParaRPr lang="en-US" altLang="en-US" smtClean="0"/>
          </a:p>
          <a:p>
            <a:pPr eaLnBrk="1" hangingPunct="1"/>
            <a:endParaRPr lang="en-US" altLang="en-US" smtClean="0"/>
          </a:p>
        </p:txBody>
      </p:sp>
      <p:sp>
        <p:nvSpPr>
          <p:cNvPr id="1372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4344386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221C941-A442-4145-BBFC-679EC8083D90}" type="slidenum">
              <a:rPr lang="en-US" altLang="en-US">
                <a:cs typeface="Arial" pitchFamily="34" charset="0"/>
              </a:rPr>
              <a:pPr>
                <a:spcBef>
                  <a:spcPct val="0"/>
                </a:spcBef>
              </a:pPr>
              <a:t>116</a:t>
            </a:fld>
            <a:endParaRPr lang="en-US" altLang="en-US">
              <a:cs typeface="Arial" pitchFamily="34" charset="0"/>
            </a:endParaRPr>
          </a:p>
        </p:txBody>
      </p:sp>
      <p:sp>
        <p:nvSpPr>
          <p:cNvPr id="324611" name="Rectangle 2"/>
          <p:cNvSpPr>
            <a:spLocks noGrp="1" noRot="1" noChangeAspect="1" noChangeArrowheads="1" noTextEdit="1"/>
          </p:cNvSpPr>
          <p:nvPr>
            <p:ph type="sldImg"/>
          </p:nvPr>
        </p:nvSpPr>
        <p:spPr>
          <a:xfrm>
            <a:off x="1182688" y="696913"/>
            <a:ext cx="4648200" cy="3486150"/>
          </a:xfrm>
          <a:ln/>
        </p:spPr>
      </p:sp>
      <p:sp>
        <p:nvSpPr>
          <p:cNvPr id="32461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p>
        </p:txBody>
      </p:sp>
      <p:sp>
        <p:nvSpPr>
          <p:cNvPr id="3246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4575915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section refers to the R-value table and should also refer to the U-factor table.</a:t>
            </a:r>
          </a:p>
          <a:p>
            <a:endParaRPr lang="en-US" altLang="en-US" smtClean="0"/>
          </a:p>
          <a:p>
            <a:r>
              <a:rPr lang="en-US" altLang="en-US" smtClean="0"/>
              <a:t>When installing more than one replacement fenestration unit, an alternative is to show an area-weighted average of the U-factor, SHGC, or both</a:t>
            </a:r>
          </a:p>
        </p:txBody>
      </p:sp>
      <p:sp>
        <p:nvSpPr>
          <p:cNvPr id="326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9FDAF39-3EDC-48B5-BF2B-F8C468FA417B}" type="slidenum">
              <a:rPr lang="en-US" altLang="en-US">
                <a:cs typeface="Arial" pitchFamily="34" charset="0"/>
              </a:rPr>
              <a:pPr>
                <a:spcBef>
                  <a:spcPct val="0"/>
                </a:spcBef>
              </a:pPr>
              <a:t>117</a:t>
            </a:fld>
            <a:endParaRPr lang="en-US" altLang="en-US">
              <a:cs typeface="Arial" pitchFamily="34" charset="0"/>
            </a:endParaRPr>
          </a:p>
        </p:txBody>
      </p:sp>
      <p:sp>
        <p:nvSpPr>
          <p:cNvPr id="3266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358458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code states that additions, alterations, renovations or repairs can’t create an unsafe or hazardous condition or overload existing building systems.</a:t>
            </a:r>
          </a:p>
          <a:p>
            <a:endParaRPr lang="en-US" altLang="en-US" smtClean="0"/>
          </a:p>
          <a:p>
            <a:r>
              <a:rPr lang="en-US" altLang="en-US" smtClean="0"/>
              <a:t>Surface applied window film installed on existing single pane fenestration assemblies to reduce solar heat gain provided the code does not require the glazing or fenestration assembly to be replaced.</a:t>
            </a:r>
          </a:p>
          <a:p>
            <a:endParaRPr lang="en-US" altLang="en-US" smtClean="0"/>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3D49FD7-FD87-452B-92CD-4B923E1FD9B3}" type="slidenum">
              <a:rPr lang="en-US" altLang="en-US">
                <a:cs typeface="Arial" pitchFamily="34" charset="0"/>
              </a:rPr>
              <a:pPr>
                <a:spcBef>
                  <a:spcPct val="0"/>
                </a:spcBef>
              </a:pPr>
              <a:t>118</a:t>
            </a:fld>
            <a:endParaRPr lang="en-US" altLang="en-US">
              <a:cs typeface="Arial" pitchFamily="34" charset="0"/>
            </a:endParaRPr>
          </a:p>
        </p:txBody>
      </p:sp>
      <p:sp>
        <p:nvSpPr>
          <p:cNvPr id="3287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407242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3062AE5-7246-49A3-8190-18216913EA6E}" type="slidenum">
              <a:rPr lang="en-US" altLang="en-US">
                <a:cs typeface="Arial" pitchFamily="34" charset="0"/>
              </a:rPr>
              <a:pPr>
                <a:spcBef>
                  <a:spcPct val="0"/>
                </a:spcBef>
              </a:pPr>
              <a:t>14</a:t>
            </a:fld>
            <a:endParaRPr lang="en-US" altLang="en-US">
              <a:cs typeface="Arial" pitchFamily="34" charset="0"/>
            </a:endParaRPr>
          </a:p>
        </p:txBody>
      </p:sp>
      <p:sp>
        <p:nvSpPr>
          <p:cNvPr id="1392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78824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0F9BF3B-A701-47A7-8212-4FDB29AD7BA3}" type="slidenum">
              <a:rPr lang="en-US" altLang="en-US">
                <a:cs typeface="Arial" pitchFamily="34" charset="0"/>
              </a:rPr>
              <a:pPr>
                <a:spcBef>
                  <a:spcPct val="0"/>
                </a:spcBef>
              </a:pPr>
              <a:t>15</a:t>
            </a:fld>
            <a:endParaRPr lang="en-US" altLang="en-US">
              <a:cs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There are mandatory envelope requirements (design must meet these requirements regardless of location) which include moisture and infiltration control and duct insulation.  Other envelope requirements such as insulation values and window efficiency are based on the climate of the project location.</a:t>
            </a:r>
          </a:p>
          <a:p>
            <a:pPr eaLnBrk="1" hangingPunct="1"/>
            <a:endParaRPr lang="en-US" altLang="en-US" smtClean="0"/>
          </a:p>
          <a:p>
            <a:pPr eaLnBrk="1" hangingPunct="1"/>
            <a:r>
              <a:rPr lang="en-US" altLang="en-US" smtClean="0"/>
              <a:t>There are many others not mentioned here (Mandatory Requirements):  Mechanical ventilation, systems serving multiple dwelling units, snow melt and ice system controls, pools and spas...etc., the presentation will touch on all of these.</a:t>
            </a:r>
          </a:p>
          <a:p>
            <a:pPr eaLnBrk="1" hangingPunct="1"/>
            <a:endParaRPr lang="en-US" altLang="en-US" smtClean="0"/>
          </a:p>
          <a:p>
            <a:pPr eaLnBrk="1" hangingPunct="1"/>
            <a:endParaRPr lang="en-US" altLang="en-US" smtClean="0"/>
          </a:p>
        </p:txBody>
      </p:sp>
      <p:sp>
        <p:nvSpPr>
          <p:cNvPr id="1413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41250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12DC0B1-7142-417F-B528-F3B73DF8E8BC}" type="slidenum">
              <a:rPr lang="en-US" altLang="en-US">
                <a:cs typeface="Arial" pitchFamily="34" charset="0"/>
              </a:rPr>
              <a:pPr>
                <a:spcBef>
                  <a:spcPct val="0"/>
                </a:spcBef>
              </a:pPr>
              <a:t>16</a:t>
            </a:fld>
            <a:endParaRPr lang="en-US" altLang="en-US">
              <a:cs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smtClean="0"/>
              <a:t>Prescriptive Trade Off Example:  If the code requires R-20 walls, you can trade that down and put in R-13 if you improve another component like ceilings or windows.</a:t>
            </a:r>
          </a:p>
          <a:p>
            <a:pPr eaLnBrk="1" hangingPunct="1"/>
            <a:endParaRPr lang="en-US" altLang="en-US" smtClean="0"/>
          </a:p>
          <a:p>
            <a:pPr eaLnBrk="1" hangingPunct="1"/>
            <a:r>
              <a:rPr lang="en-US" altLang="en-US" smtClean="0"/>
              <a:t>Mandatory cannot be traded down or away, even in simulated performance path.</a:t>
            </a:r>
          </a:p>
          <a:p>
            <a:pPr eaLnBrk="1" hangingPunct="1"/>
            <a:endParaRPr lang="en-US" altLang="en-US" smtClean="0"/>
          </a:p>
          <a:p>
            <a:pPr eaLnBrk="1" hangingPunct="1"/>
            <a:r>
              <a:rPr lang="en-US" altLang="en-US" smtClean="0"/>
              <a:t>Hard limits aka trade-off limits can only be traded so far.</a:t>
            </a:r>
          </a:p>
        </p:txBody>
      </p:sp>
      <p:sp>
        <p:nvSpPr>
          <p:cNvPr id="1433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306983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12DC0B1-7142-417F-B528-F3B73DF8E8BC}" type="slidenum">
              <a:rPr lang="en-US" altLang="en-US">
                <a:cs typeface="Arial" pitchFamily="34" charset="0"/>
              </a:rPr>
              <a:pPr>
                <a:spcBef>
                  <a:spcPct val="0"/>
                </a:spcBef>
              </a:pPr>
              <a:t>17</a:t>
            </a:fld>
            <a:endParaRPr lang="en-US" altLang="en-US">
              <a:cs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r>
              <a:rPr lang="en-US" altLang="en-US" smtClean="0"/>
              <a:t>Prescriptive Trade Off Example:  If the code requires R-20 walls, you can trade that down and put in R-13 if you improve another component like ceilings or windows.</a:t>
            </a:r>
          </a:p>
          <a:p>
            <a:pPr eaLnBrk="1" hangingPunct="1"/>
            <a:endParaRPr lang="en-US" altLang="en-US" smtClean="0"/>
          </a:p>
          <a:p>
            <a:pPr eaLnBrk="1" hangingPunct="1"/>
            <a:r>
              <a:rPr lang="en-US" altLang="en-US" smtClean="0"/>
              <a:t>Mandatory cannot be traded down or away, even in simulated performance path.</a:t>
            </a:r>
          </a:p>
          <a:p>
            <a:pPr eaLnBrk="1" hangingPunct="1"/>
            <a:endParaRPr lang="en-US" altLang="en-US" smtClean="0"/>
          </a:p>
          <a:p>
            <a:pPr eaLnBrk="1" hangingPunct="1"/>
            <a:r>
              <a:rPr lang="en-US" altLang="en-US" smtClean="0"/>
              <a:t>Hard limits aka trade-off limits can only be traded so far.</a:t>
            </a:r>
          </a:p>
        </p:txBody>
      </p:sp>
      <p:sp>
        <p:nvSpPr>
          <p:cNvPr id="1433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83191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525F8DF-5B35-4B2F-8E24-87A4E74FB736}" type="slidenum">
              <a:rPr lang="en-US" altLang="en-US">
                <a:cs typeface="Arial" pitchFamily="34" charset="0"/>
              </a:rPr>
              <a:pPr>
                <a:spcBef>
                  <a:spcPct val="0"/>
                </a:spcBef>
              </a:pPr>
              <a:t>18</a:t>
            </a:fld>
            <a:endParaRPr lang="en-US" altLang="en-US">
              <a:cs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Climate zones are unchanged from 2015 IECC.</a:t>
            </a:r>
          </a:p>
          <a:p>
            <a:pPr eaLnBrk="1" hangingPunct="1"/>
            <a:endParaRPr lang="en-US" altLang="en-US" smtClean="0"/>
          </a:p>
          <a:p>
            <a:pPr eaLnBrk="1" hangingPunct="1"/>
            <a:r>
              <a:rPr lang="en-US" altLang="en-US" smtClean="0"/>
              <a:t>Tropical climate zone:  Hawaii, Puerto Rico, Guam, American Samoa, U.S. Virgin Islands, Commonwealth of Northern Mariana Islands and islands in the area between the Tropic of Cancer and the Tropic of Capricorn</a:t>
            </a:r>
          </a:p>
          <a:p>
            <a:pPr eaLnBrk="1" hangingPunct="1"/>
            <a:endParaRPr lang="en-US" altLang="en-US" smtClean="0"/>
          </a:p>
          <a:p>
            <a:pPr eaLnBrk="1" hangingPunct="1"/>
            <a:r>
              <a:rPr lang="en-US" altLang="en-US" smtClean="0"/>
              <a:t>U.S. counties are defined entirely by county boundaries; every county is homogenous.  This means that you don’t have any two buildings in a county subject to different requirements.  </a:t>
            </a:r>
          </a:p>
          <a:p>
            <a:pPr eaLnBrk="1" hangingPunct="1"/>
            <a:endParaRPr lang="en-US" altLang="en-US" smtClean="0"/>
          </a:p>
          <a:p>
            <a:pPr eaLnBrk="1" hangingPunct="1"/>
            <a:r>
              <a:rPr lang="en-US" altLang="en-US" smtClean="0"/>
              <a:t>There are 8 temperature oriented zones, crossed with 3 moisture regimes (moist, dry, marine), for a theoretical 24 possible zones.  As climate zone numbers increase, generally the colder the climate.</a:t>
            </a:r>
          </a:p>
          <a:p>
            <a:pPr eaLnBrk="1" hangingPunct="1"/>
            <a:endParaRPr lang="en-US" altLang="en-US" smtClean="0"/>
          </a:p>
          <a:p>
            <a:pPr eaLnBrk="1" hangingPunct="1"/>
            <a:r>
              <a:rPr lang="en-US" altLang="en-US" smtClean="0"/>
              <a:t>Moisture regimes aren’t used in residential requirements.  Only one place the warm-humid line is used is in basement requirements in Climate Zone 3 where there aren’t any requirements for basement insulation.</a:t>
            </a:r>
          </a:p>
        </p:txBody>
      </p:sp>
      <p:sp>
        <p:nvSpPr>
          <p:cNvPr id="1454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30105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5E415A4-C293-4085-BB6C-B08DE04F53B5}" type="slidenum">
              <a:rPr lang="en-US" altLang="en-US">
                <a:cs typeface="Arial" pitchFamily="34" charset="0"/>
              </a:rPr>
              <a:pPr>
                <a:spcBef>
                  <a:spcPct val="0"/>
                </a:spcBef>
              </a:pPr>
              <a:t>19</a:t>
            </a:fld>
            <a:endParaRPr lang="en-US" altLang="en-US">
              <a:cs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solidFill>
                  <a:srgbClr val="FF0000"/>
                </a:solidFill>
              </a:rPr>
              <a:t>Limited HVAC requirements because Federal law preemptively regulates equipment efficiency itself, so it’s only the systems and related machinery that the code impacts.</a:t>
            </a:r>
          </a:p>
          <a:p>
            <a:pPr eaLnBrk="1" hangingPunct="1"/>
            <a:endParaRPr lang="en-US" altLang="en-US" dirty="0" smtClean="0">
              <a:solidFill>
                <a:srgbClr val="FF0000"/>
              </a:solidFill>
            </a:endParaRPr>
          </a:p>
          <a:p>
            <a:pPr eaLnBrk="1" hangingPunct="1"/>
            <a:r>
              <a:rPr lang="en-US" altLang="en-US" dirty="0" smtClean="0">
                <a:solidFill>
                  <a:srgbClr val="FF0000"/>
                </a:solidFill>
              </a:rPr>
              <a:t>A high-efficacy lamp is something like a compact fluorescent bulb.  Note that this is a simple count of bulbs, not fixtures – so one fixture with a large number of lamps can have a big influence on the fraction of lighting that’s high or not high-efficacy (e.g., a chandelier with a large number of lamps).</a:t>
            </a:r>
          </a:p>
        </p:txBody>
      </p:sp>
      <p:sp>
        <p:nvSpPr>
          <p:cNvPr id="1474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71574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Compliance tools that can be used:</a:t>
            </a:r>
          </a:p>
          <a:p>
            <a:r>
              <a:rPr lang="en-US" altLang="en-US" smtClean="0"/>
              <a:t>Prescriptive R-value – no software needed</a:t>
            </a:r>
          </a:p>
          <a:p>
            <a:r>
              <a:rPr lang="en-US" altLang="en-US" smtClean="0"/>
              <a:t>Prescriptive UA tradeoffs – REScheck</a:t>
            </a:r>
          </a:p>
          <a:p>
            <a:r>
              <a:rPr lang="en-US" altLang="en-US" smtClean="0"/>
              <a:t>Simulated Performance – REMrate, Energygauge, REMdesign</a:t>
            </a:r>
          </a:p>
          <a:p>
            <a:r>
              <a:rPr lang="en-US" altLang="en-US" smtClean="0"/>
              <a:t>ERI – REMrate</a:t>
            </a:r>
          </a:p>
        </p:txBody>
      </p:sp>
      <p:sp>
        <p:nvSpPr>
          <p:cNvPr id="1495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1495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599F430-FF07-4F3F-A065-92423417A582}" type="slidenum">
              <a:rPr lang="en-US" altLang="en-US">
                <a:cs typeface="Arial" pitchFamily="34" charset="0"/>
              </a:rPr>
              <a:pPr>
                <a:spcBef>
                  <a:spcPct val="0"/>
                </a:spcBef>
              </a:pPr>
              <a:t>20</a:t>
            </a:fld>
            <a:endParaRPr lang="en-US" altLang="en-US">
              <a:cs typeface="Arial" pitchFamily="34" charset="0"/>
            </a:endParaRPr>
          </a:p>
        </p:txBody>
      </p:sp>
    </p:spTree>
    <p:extLst>
      <p:ext uri="{BB962C8B-B14F-4D97-AF65-F5344CB8AC3E}">
        <p14:creationId xmlns:p14="http://schemas.microsoft.com/office/powerpoint/2010/main" val="417061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Compliance tools that can be used:</a:t>
            </a:r>
          </a:p>
          <a:p>
            <a:r>
              <a:rPr lang="en-US" altLang="en-US" smtClean="0"/>
              <a:t>Prescriptive R-value – no software needed</a:t>
            </a:r>
          </a:p>
          <a:p>
            <a:r>
              <a:rPr lang="en-US" altLang="en-US" smtClean="0"/>
              <a:t>Prescriptive UA tradeoffs – REScheck</a:t>
            </a:r>
          </a:p>
          <a:p>
            <a:r>
              <a:rPr lang="en-US" altLang="en-US" smtClean="0"/>
              <a:t>Simulated Performance – REMrate, Energygauge, REMdesign</a:t>
            </a:r>
          </a:p>
          <a:p>
            <a:r>
              <a:rPr lang="en-US" altLang="en-US" smtClean="0"/>
              <a:t>ERI – REMrate</a:t>
            </a:r>
          </a:p>
        </p:txBody>
      </p:sp>
      <p:sp>
        <p:nvSpPr>
          <p:cNvPr id="1495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1495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599F430-FF07-4F3F-A065-92423417A582}" type="slidenum">
              <a:rPr lang="en-US" altLang="en-US">
                <a:cs typeface="Arial" pitchFamily="34" charset="0"/>
              </a:rPr>
              <a:pPr>
                <a:spcBef>
                  <a:spcPct val="0"/>
                </a:spcBef>
              </a:pPr>
              <a:t>21</a:t>
            </a:fld>
            <a:endParaRPr lang="en-US" altLang="en-US">
              <a:cs typeface="Arial" pitchFamily="34" charset="0"/>
            </a:endParaRPr>
          </a:p>
        </p:txBody>
      </p:sp>
    </p:spTree>
    <p:extLst>
      <p:ext uri="{BB962C8B-B14F-4D97-AF65-F5344CB8AC3E}">
        <p14:creationId xmlns:p14="http://schemas.microsoft.com/office/powerpoint/2010/main" val="329364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E2F816C-5062-45F9-B2C6-62CBC4C07C4F}" type="slidenum">
              <a:rPr lang="en-US" altLang="en-US">
                <a:cs typeface="Arial" pitchFamily="34" charset="0"/>
              </a:rPr>
              <a:pPr>
                <a:spcBef>
                  <a:spcPct val="0"/>
                </a:spcBef>
              </a:pPr>
              <a:t>22</a:t>
            </a:fld>
            <a:endParaRPr lang="en-US" altLang="en-US">
              <a:cs typeface="Arial" pitchFamily="34" charset="0"/>
            </a:endParaRPr>
          </a:p>
        </p:txBody>
      </p:sp>
      <p:sp>
        <p:nvSpPr>
          <p:cNvPr id="151555" name="Rectangle 2"/>
          <p:cNvSpPr>
            <a:spLocks noGrp="1" noRot="1" noChangeAspect="1" noChangeArrowheads="1" noTextEdit="1"/>
          </p:cNvSpPr>
          <p:nvPr>
            <p:ph type="sldImg"/>
          </p:nvPr>
        </p:nvSpPr>
        <p:spPr>
          <a:xfrm>
            <a:off x="1182688" y="696913"/>
            <a:ext cx="4648200" cy="3486150"/>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Most IECC requirements for residential buildings are for the </a:t>
            </a:r>
            <a:r>
              <a:rPr lang="en-US" altLang="en-US" b="1" smtClean="0"/>
              <a:t>Building Thermal Envelope </a:t>
            </a:r>
            <a:r>
              <a:rPr lang="en-US" altLang="en-US" smtClean="0"/>
              <a:t>as highlighted in orange on the diagram</a:t>
            </a:r>
          </a:p>
          <a:p>
            <a:pPr eaLnBrk="1" hangingPunct="1"/>
            <a:endParaRPr lang="en-US" altLang="en-US" smtClean="0"/>
          </a:p>
          <a:p>
            <a:pPr eaLnBrk="1" hangingPunct="1"/>
            <a:r>
              <a:rPr lang="en-US" altLang="en-US" smtClean="0"/>
              <a:t>The </a:t>
            </a:r>
            <a:r>
              <a:rPr lang="en-US" altLang="en-US" b="1" smtClean="0"/>
              <a:t>Building Thermal Envelope</a:t>
            </a:r>
            <a:r>
              <a:rPr lang="en-US" altLang="en-US" smtClean="0"/>
              <a:t> separates conditioned space from the outdoors and unconditioned spaces such as attics and garages</a:t>
            </a:r>
          </a:p>
          <a:p>
            <a:pPr eaLnBrk="1" hangingPunct="1"/>
            <a:endParaRPr lang="en-US" altLang="en-US" smtClean="0"/>
          </a:p>
          <a:p>
            <a:pPr eaLnBrk="1" hangingPunct="1"/>
            <a:r>
              <a:rPr lang="en-US" altLang="en-US" smtClean="0"/>
              <a:t>Fenestration is covered in this section.</a:t>
            </a:r>
          </a:p>
          <a:p>
            <a:pPr eaLnBrk="1" hangingPunct="1"/>
            <a:endParaRPr lang="en-US" altLang="en-US" smtClean="0"/>
          </a:p>
          <a:p>
            <a:pPr eaLnBrk="1" hangingPunct="1"/>
            <a:endParaRPr lang="en-US" altLang="en-US" smtClean="0"/>
          </a:p>
        </p:txBody>
      </p:sp>
      <p:sp>
        <p:nvSpPr>
          <p:cNvPr id="1515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7547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15A33FA-97E7-450C-A1A3-9FEBF0594F26}" type="slidenum">
              <a:rPr lang="en-US" altLang="en-US">
                <a:cs typeface="Arial" pitchFamily="34" charset="0"/>
              </a:rPr>
              <a:pPr>
                <a:spcBef>
                  <a:spcPct val="0"/>
                </a:spcBef>
              </a:pPr>
              <a:t>3</a:t>
            </a:fld>
            <a:endParaRPr lang="en-US" altLang="en-US">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IECC is one of the International Codes.  This code establishes minimum regulations for energy efficient buildings using prescriptive and performance related provisions.</a:t>
            </a:r>
          </a:p>
          <a:p>
            <a:pPr eaLnBrk="1" hangingPunct="1">
              <a:buFontTx/>
              <a:buChar char="•"/>
            </a:pPr>
            <a:endParaRPr lang="en-US" altLang="en-US" smtClean="0"/>
          </a:p>
          <a:p>
            <a:pPr eaLnBrk="1" hangingPunct="1"/>
            <a:r>
              <a:rPr lang="en-US" altLang="en-US" smtClean="0"/>
              <a:t>The  IECC contains energy provisions for both residential and commercial buildings.</a:t>
            </a:r>
          </a:p>
          <a:p>
            <a:pPr eaLnBrk="1" hangingPunct="1"/>
            <a:endParaRPr lang="en-US" altLang="en-US" smtClean="0"/>
          </a:p>
          <a:p>
            <a:pPr marL="628650" lvl="1" indent="-171450" eaLnBrk="1" hangingPunct="1">
              <a:buFontTx/>
              <a:buChar char="•"/>
            </a:pPr>
            <a:r>
              <a:rPr lang="en-US" altLang="en-US" smtClean="0">
                <a:ea typeface="ＭＳ Ｐゴシック" pitchFamily="34" charset="-128"/>
              </a:rPr>
              <a:t>Building Envelope - focuses on air sealing, minimum insulation levels, and efficient glazing.</a:t>
            </a:r>
          </a:p>
          <a:p>
            <a:pPr marL="628650" lvl="1" indent="-171450" eaLnBrk="1" hangingPunct="1">
              <a:buFontTx/>
              <a:buChar char="•"/>
            </a:pPr>
            <a:r>
              <a:rPr lang="en-US" altLang="en-US" smtClean="0">
                <a:ea typeface="ＭＳ Ｐゴシック" pitchFamily="34" charset="-128"/>
              </a:rPr>
              <a:t>Mechanical Systems - addresses equipment efficiency, HVAC controls and heating and cooling distribution.</a:t>
            </a:r>
          </a:p>
          <a:p>
            <a:pPr marL="628650" lvl="1" indent="-171450" eaLnBrk="1" hangingPunct="1">
              <a:buFontTx/>
              <a:buChar char="•"/>
            </a:pPr>
            <a:r>
              <a:rPr lang="en-US" altLang="en-US" smtClean="0">
                <a:ea typeface="ＭＳ Ｐゴシック" pitchFamily="34" charset="-128"/>
              </a:rPr>
              <a:t>Electrical Systems - focuses on interior and exterior lighting wattage limits and controls for efficient lighting usage.</a:t>
            </a:r>
          </a:p>
          <a:p>
            <a:pPr marL="628650" lvl="1" indent="-171450" eaLnBrk="1" hangingPunct="1">
              <a:buFontTx/>
              <a:buChar char="•"/>
            </a:pPr>
            <a:r>
              <a:rPr lang="en-US" altLang="en-US" smtClean="0">
                <a:ea typeface="ＭＳ Ｐゴシック" pitchFamily="34" charset="-128"/>
              </a:rPr>
              <a:t>Service Water Heating Systems - addresses water heating efficiency and hot water distribution.</a:t>
            </a:r>
          </a:p>
          <a:p>
            <a:pPr marL="628650" lvl="1" indent="-171450" eaLnBrk="1" hangingPunct="1">
              <a:buFontTx/>
              <a:buChar char="•"/>
            </a:pPr>
            <a:endParaRPr lang="en-US" altLang="en-US" smtClean="0">
              <a:ea typeface="ＭＳ Ｐゴシック" pitchFamily="34" charset="-128"/>
            </a:endParaRPr>
          </a:p>
          <a:p>
            <a:pPr eaLnBrk="1" hangingPunct="1"/>
            <a:r>
              <a:rPr lang="en-US" altLang="en-US" smtClean="0"/>
              <a:t>Health and life safety take precedence.</a:t>
            </a:r>
          </a:p>
        </p:txBody>
      </p:sp>
      <p:sp>
        <p:nvSpPr>
          <p:cNvPr id="11878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437883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C236F94-BE18-48A1-8412-FFD56693E829}" type="slidenum">
              <a:rPr lang="en-US" altLang="en-US">
                <a:cs typeface="Arial" pitchFamily="34" charset="0"/>
              </a:rPr>
              <a:pPr>
                <a:spcBef>
                  <a:spcPct val="0"/>
                </a:spcBef>
              </a:pPr>
              <a:t>23</a:t>
            </a:fld>
            <a:endParaRPr lang="en-US" altLang="en-US">
              <a:cs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Referred to as “R-value Table”, but note that there are more than “R-values” in the table (e.g., U-factors, SHGC).</a:t>
            </a:r>
          </a:p>
          <a:p>
            <a:pPr eaLnBrk="1" hangingPunct="1"/>
            <a:endParaRPr lang="en-US" altLang="en-US" smtClean="0"/>
          </a:p>
          <a:p>
            <a:pPr eaLnBrk="1" hangingPunct="1"/>
            <a:r>
              <a:rPr lang="en-US" altLang="en-US" smtClean="0"/>
              <a:t>Climate Zones 7 and 8 are combined in the table.  Each column is a building component.</a:t>
            </a:r>
          </a:p>
          <a:p>
            <a:pPr eaLnBrk="1" hangingPunct="1"/>
            <a:endParaRPr lang="en-US" altLang="en-US" smtClean="0"/>
          </a:p>
          <a:p>
            <a:pPr eaLnBrk="1" hangingPunct="1"/>
            <a:r>
              <a:rPr lang="en-US" altLang="en-US" smtClean="0"/>
              <a:t>Note:  Most of the tables have footnotes which can also contain requirements.</a:t>
            </a:r>
          </a:p>
        </p:txBody>
      </p:sp>
      <p:sp>
        <p:nvSpPr>
          <p:cNvPr id="1536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69878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a:t>
            </a:r>
            <a:r>
              <a:rPr lang="en-US" baseline="0" dirty="0" smtClean="0"/>
              <a:t> roof slope requirement did not change between 2015 and 2018, but the text was "clarified," and in the process an error/ambiguity inserted.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148D757B-1A5C-456F-A3C9-40DE1B0FA28E}" type="slidenum">
              <a:rPr lang="en-US" altLang="en-US" smtClean="0"/>
              <a:pPr/>
              <a:t>24</a:t>
            </a:fld>
            <a:endParaRPr lang="en-US" altLang="en-US"/>
          </a:p>
        </p:txBody>
      </p:sp>
    </p:spTree>
    <p:extLst>
      <p:ext uri="{BB962C8B-B14F-4D97-AF65-F5344CB8AC3E}">
        <p14:creationId xmlns:p14="http://schemas.microsoft.com/office/powerpoint/2010/main" val="361898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Default values are very conservative and should only be used if absolutely necessary.</a:t>
            </a:r>
          </a:p>
          <a:p>
            <a:endParaRPr lang="en-US" altLang="en-US" smtClean="0"/>
          </a:p>
          <a:p>
            <a:r>
              <a:rPr lang="en-US" altLang="en-US" smtClean="0"/>
              <a:t>These exemptions relate to U-factors, not R-values, but they are specifically excluded from applying to the U and UA paths (both of which are "prescriptive").  Here's how it is:</a:t>
            </a:r>
          </a:p>
          <a:p>
            <a:endParaRPr lang="en-US" altLang="en-US" smtClean="0"/>
          </a:p>
          <a:p>
            <a:r>
              <a:rPr lang="en-US" altLang="en-US" smtClean="0"/>
              <a:t>1) The exceptions apply to R402.1.2.</a:t>
            </a:r>
          </a:p>
          <a:p>
            <a:endParaRPr lang="en-US" altLang="en-US" smtClean="0"/>
          </a:p>
          <a:p>
            <a:r>
              <a:rPr lang="en-US" altLang="en-US" smtClean="0"/>
              <a:t>2) The exceptions DO NOT apply to R402.1.4 and R402.1.5.</a:t>
            </a:r>
          </a:p>
          <a:p>
            <a:endParaRPr lang="en-US" altLang="en-US" smtClean="0"/>
          </a:p>
          <a:p>
            <a:r>
              <a:rPr lang="en-US" altLang="en-US" smtClean="0"/>
              <a:t>3) The only thing left is R402.1.3, which is titled "R-value computation".</a:t>
            </a:r>
          </a:p>
          <a:p>
            <a:endParaRPr lang="en-US" altLang="en-US" smtClean="0"/>
          </a:p>
          <a:p>
            <a:endParaRPr lang="en-US" altLang="en-US" smtClean="0"/>
          </a:p>
          <a:p>
            <a:endParaRPr lang="en-US" alt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CA0DF4B-9ED5-4568-A6C9-C083752A20E3}" type="slidenum">
              <a:rPr lang="en-US" altLang="en-US">
                <a:cs typeface="Arial" pitchFamily="34" charset="0"/>
              </a:rPr>
              <a:pPr>
                <a:spcBef>
                  <a:spcPct val="0"/>
                </a:spcBef>
              </a:pPr>
              <a:t>26</a:t>
            </a:fld>
            <a:endParaRPr lang="en-US" altLang="en-US">
              <a:cs typeface="Arial" pitchFamily="34" charset="0"/>
            </a:endParaRPr>
          </a:p>
        </p:txBody>
      </p:sp>
      <p:sp>
        <p:nvSpPr>
          <p:cNvPr id="1577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335843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Skylights have to meet U and SHGC requirements, but those are different from other fenestration requirements.  Maybe should point that out?  (Per footnote 'b' of Table R402.1.2., the fenestration u-factor does exclude skylights, there is a stand alone skylight U-factor column, and the SHGC column applies to all fenestration, the exception for skylights is they may be excluded from the glazed fenestration SHGC requirements in climate zones 1-3 if the SHGC does not exceed 0.30)</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541E0C9-C19B-4215-99DA-49F0C100D0DC}" type="slidenum">
              <a:rPr lang="en-US" altLang="en-US">
                <a:cs typeface="Arial" pitchFamily="34" charset="0"/>
              </a:rPr>
              <a:pPr>
                <a:spcBef>
                  <a:spcPct val="0"/>
                </a:spcBef>
              </a:pPr>
              <a:t>27</a:t>
            </a:fld>
            <a:endParaRPr lang="en-US" altLang="en-US">
              <a:cs typeface="Arial" pitchFamily="34" charset="0"/>
            </a:endParaRPr>
          </a:p>
        </p:txBody>
      </p:sp>
      <p:sp>
        <p:nvSpPr>
          <p:cNvPr id="1597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53927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SHGC:  An area-weighted average of fenestration products &gt; 50% glazed is permitted to satisfy the SHGC requirements</a:t>
            </a:r>
          </a:p>
          <a:p>
            <a:endParaRPr lang="en-US" altLang="en-US" smtClean="0"/>
          </a:p>
          <a:p>
            <a:r>
              <a:rPr lang="en-US" altLang="en-US" i="1" smtClean="0"/>
              <a:t>U</a:t>
            </a:r>
            <a:r>
              <a:rPr lang="en-US" altLang="en-US" smtClean="0"/>
              <a:t>-factor. An area-weighted average of fenestration products is permitted to satisfy the </a:t>
            </a:r>
            <a:r>
              <a:rPr lang="en-US" altLang="en-US" i="1" smtClean="0"/>
              <a:t>U</a:t>
            </a:r>
            <a:r>
              <a:rPr lang="en-US" altLang="en-US" smtClean="0"/>
              <a:t>-factor requirements.</a:t>
            </a:r>
          </a:p>
          <a:p>
            <a:endParaRPr lang="en-US" altLang="en-US" smtClean="0"/>
          </a:p>
          <a:p>
            <a:r>
              <a:rPr lang="en-US" altLang="en-US" smtClean="0"/>
              <a:t>Ex:  if the requirement is 0.5, you could either have all windows be 0.5 or you could have half of them be 0.6 and half be 0.4 and they’d average out to 0.5 and would comply.  Multiply each window’s U-factor by its particular area, sum up all the products, divide by total glazing area and get area-weighted average U-factor.</a:t>
            </a:r>
          </a:p>
          <a:p>
            <a:endParaRPr lang="en-US" altLang="en-US" smtClean="0"/>
          </a:p>
          <a:p>
            <a:endParaRPr lang="en-US" altLang="en-US" smtClean="0"/>
          </a:p>
          <a:p>
            <a:endParaRPr lang="en-US" altLang="en-US" b="1" i="1"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0C79558-6BEF-49C2-98B4-E9EC301C1DF3}" type="slidenum">
              <a:rPr lang="en-US" altLang="en-US">
                <a:cs typeface="Arial" pitchFamily="34" charset="0"/>
              </a:rPr>
              <a:pPr>
                <a:spcBef>
                  <a:spcPct val="0"/>
                </a:spcBef>
              </a:pPr>
              <a:t>28</a:t>
            </a:fld>
            <a:endParaRPr lang="en-US" altLang="en-US">
              <a:cs typeface="Arial" pitchFamily="34" charset="0"/>
            </a:endParaRPr>
          </a:p>
        </p:txBody>
      </p:sp>
      <p:sp>
        <p:nvSpPr>
          <p:cNvPr id="16179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8715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B699BCD-8570-478F-8986-F5D84CDC76DE}" type="slidenum">
              <a:rPr lang="en-US" altLang="en-US">
                <a:cs typeface="Arial" pitchFamily="34" charset="0"/>
              </a:rPr>
              <a:pPr>
                <a:spcBef>
                  <a:spcPct val="0"/>
                </a:spcBef>
              </a:pPr>
              <a:t>30</a:t>
            </a:fld>
            <a:endParaRPr lang="en-US" altLang="en-US">
              <a:cs typeface="Arial" pitchFamily="34" charset="0"/>
            </a:endParaRPr>
          </a:p>
        </p:txBody>
      </p:sp>
      <p:sp>
        <p:nvSpPr>
          <p:cNvPr id="164867" name="Rectangle 2"/>
          <p:cNvSpPr>
            <a:spLocks noGrp="1" noRot="1" noChangeAspect="1" noChangeArrowheads="1" noTextEdit="1"/>
          </p:cNvSpPr>
          <p:nvPr>
            <p:ph type="sldImg"/>
          </p:nvPr>
        </p:nvSpPr>
        <p:spPr>
          <a:xfrm>
            <a:off x="1182688" y="696913"/>
            <a:ext cx="4648200" cy="3486150"/>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Ceilings are covered in this section.</a:t>
            </a:r>
          </a:p>
          <a:p>
            <a:pPr eaLnBrk="1" hangingPunct="1"/>
            <a:endParaRPr lang="en-US" altLang="en-US" smtClean="0"/>
          </a:p>
          <a:p>
            <a:pPr eaLnBrk="1" hangingPunct="1"/>
            <a:endParaRPr lang="en-US" altLang="en-US" smtClean="0"/>
          </a:p>
          <a:p>
            <a:pPr eaLnBrk="1" hangingPunct="1"/>
            <a:endParaRPr lang="en-US" altLang="en-US" smtClean="0"/>
          </a:p>
        </p:txBody>
      </p:sp>
      <p:sp>
        <p:nvSpPr>
          <p:cNvPr id="1648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658407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A8FEAA9-5EA3-4E23-ADB1-E3F02DCE7848}" type="slidenum">
              <a:rPr lang="en-US" altLang="en-US">
                <a:cs typeface="Arial" pitchFamily="34" charset="0"/>
              </a:rPr>
              <a:pPr>
                <a:spcBef>
                  <a:spcPct val="0"/>
                </a:spcBef>
              </a:pPr>
              <a:t>31</a:t>
            </a:fld>
            <a:endParaRPr lang="en-US" altLang="en-US">
              <a:cs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1669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179006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3130CEA-6D00-491E-9F43-BB166D883387}" type="slidenum">
              <a:rPr lang="en-US" altLang="en-US">
                <a:cs typeface="Arial" pitchFamily="34" charset="0"/>
              </a:rPr>
              <a:pPr>
                <a:spcBef>
                  <a:spcPct val="0"/>
                </a:spcBef>
              </a:pPr>
              <a:t>32</a:t>
            </a:fld>
            <a:endParaRPr lang="en-US" altLang="en-US">
              <a:cs typeface="Arial"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R-values for roofs represent either cavity insulation (between framing) or insulating sheathing (continuous insulation).  </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1689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4039609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F466B1A-BDE8-4421-BA12-0B613B263BC1}" type="slidenum">
              <a:rPr lang="en-US" altLang="en-US">
                <a:cs typeface="Arial" pitchFamily="34" charset="0"/>
              </a:rPr>
              <a:pPr>
                <a:spcBef>
                  <a:spcPct val="0"/>
                </a:spcBef>
              </a:pPr>
              <a:t>33</a:t>
            </a:fld>
            <a:endParaRPr lang="en-US" altLang="en-US">
              <a:cs typeface="Arial"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988" eaLnBrk="1" hangingPunct="1"/>
            <a:r>
              <a:rPr lang="en-US" altLang="en-US" smtClean="0">
                <a:cs typeface="Times New Roman" pitchFamily="18" charset="0"/>
              </a:rPr>
              <a:t>Roof insulation in buildings with attics must be installed to allow for free circulation of air through the attic eave vents.</a:t>
            </a:r>
          </a:p>
          <a:p>
            <a:pPr defTabSz="915988" eaLnBrk="1" hangingPunct="1"/>
            <a:endParaRPr lang="en-US" altLang="en-US" smtClean="0">
              <a:solidFill>
                <a:srgbClr val="000000"/>
              </a:solidFill>
              <a:cs typeface="Times New Roman" pitchFamily="18" charset="0"/>
            </a:endParaRPr>
          </a:p>
          <a:p>
            <a:pPr defTabSz="915988" eaLnBrk="1" hangingPunct="1"/>
            <a:r>
              <a:rPr lang="en-US" altLang="en-US" smtClean="0">
                <a:solidFill>
                  <a:srgbClr val="000000"/>
                </a:solidFill>
                <a:cs typeface="Times New Roman" pitchFamily="18" charset="0"/>
              </a:rPr>
              <a:t>Typically, when blowing in insulation into a standard roof truss system, the insulation will taper as it reaches the exterior wall plate lines.  This is due to the slope of the truss and also the baffle that directs ventilation air up and over the insulation from the eave vents.  The R-value listed in the Prescriptive Building Envelope table assumes a standard roof truss system, but credit can be taken if insulation is allowed to be installed full height over the exterior wall plate line.  The credit is in a reduced insulation R-value.</a:t>
            </a:r>
          </a:p>
          <a:p>
            <a:pPr defTabSz="915988" eaLnBrk="1" hangingPunct="1"/>
            <a:endParaRPr lang="en-US" altLang="en-US" smtClean="0">
              <a:solidFill>
                <a:srgbClr val="000000"/>
              </a:solidFill>
              <a:cs typeface="Times New Roman" pitchFamily="18" charset="0"/>
            </a:endParaRPr>
          </a:p>
          <a:p>
            <a:pPr defTabSz="915988" eaLnBrk="1" hangingPunct="1"/>
            <a:r>
              <a:rPr lang="en-US" altLang="en-US" smtClean="0">
                <a:solidFill>
                  <a:srgbClr val="000000"/>
                </a:solidFill>
                <a:cs typeface="Times New Roman" pitchFamily="18" charset="0"/>
              </a:rPr>
              <a:t>The use of standard truss systems can cause cold corners and also contribute to ice dam formations.  As heat from the house melts snow on the roof right at the corner, melted snow runs down onto the eave where it refreezes and builds up a dam that can push water back underneath the shingles.</a:t>
            </a:r>
          </a:p>
          <a:p>
            <a:pPr defTabSz="915988" eaLnBrk="1" hangingPunct="1"/>
            <a:endParaRPr lang="en-US" altLang="en-US" smtClean="0">
              <a:solidFill>
                <a:srgbClr val="000000"/>
              </a:solidFill>
              <a:latin typeface="Arial" pitchFamily="34" charset="0"/>
              <a:cs typeface="Arial" pitchFamily="34" charset="0"/>
            </a:endParaRPr>
          </a:p>
          <a:p>
            <a:pPr defTabSz="915988" eaLnBrk="1" hangingPunct="1"/>
            <a:endParaRPr lang="en-US" altLang="en-US" smtClean="0"/>
          </a:p>
          <a:p>
            <a:pPr defTabSz="915988" eaLnBrk="1" hangingPunct="1"/>
            <a:endParaRPr lang="en-US" altLang="en-US" smtClean="0"/>
          </a:p>
        </p:txBody>
      </p:sp>
      <p:sp>
        <p:nvSpPr>
          <p:cNvPr id="1710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234775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2CB766F-6233-4C3C-95D7-712AFD7D76CA}" type="slidenum">
              <a:rPr lang="en-US" altLang="en-US">
                <a:cs typeface="Arial" pitchFamily="34" charset="0"/>
              </a:rPr>
              <a:pPr>
                <a:spcBef>
                  <a:spcPct val="0"/>
                </a:spcBef>
              </a:pPr>
              <a:t>34</a:t>
            </a:fld>
            <a:endParaRPr lang="en-US" altLang="en-US">
              <a:cs typeface="Arial"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solidFill>
                  <a:srgbClr val="000000"/>
                </a:solidFill>
                <a:latin typeface="Arial" pitchFamily="34" charset="0"/>
                <a:cs typeface="Arial" pitchFamily="34" charset="0"/>
              </a:rPr>
              <a:t>Anywhere the prescriptive requirement is R-38, R-30 can be used if using a raised heel truss that gives you full thickness all the way out over the wall.</a:t>
            </a:r>
          </a:p>
          <a:p>
            <a:pPr eaLnBrk="1" hangingPunct="1"/>
            <a:endParaRPr lang="en-US" altLang="en-US" sz="1100" smtClean="0">
              <a:solidFill>
                <a:srgbClr val="000000"/>
              </a:solidFill>
              <a:latin typeface="Arial" pitchFamily="34" charset="0"/>
              <a:cs typeface="Arial" pitchFamily="34" charset="0"/>
            </a:endParaRPr>
          </a:p>
          <a:p>
            <a:pPr eaLnBrk="1" hangingPunct="1"/>
            <a:r>
              <a:rPr lang="en-US" altLang="en-US" sz="1100" smtClean="0">
                <a:solidFill>
                  <a:srgbClr val="000000"/>
                </a:solidFill>
                <a:latin typeface="Arial" pitchFamily="34" charset="0"/>
                <a:cs typeface="Arial" pitchFamily="34" charset="0"/>
              </a:rPr>
              <a:t>If prescriptive requirement is R-49, R-38 can be used in a raised heel truss system.</a:t>
            </a:r>
          </a:p>
          <a:p>
            <a:pPr eaLnBrk="1" hangingPunct="1"/>
            <a:endParaRPr lang="en-US" altLang="en-US" sz="1100" smtClean="0">
              <a:solidFill>
                <a:srgbClr val="000000"/>
              </a:solidFill>
              <a:latin typeface="Arial" pitchFamily="34" charset="0"/>
              <a:cs typeface="Arial" pitchFamily="34" charset="0"/>
            </a:endParaRPr>
          </a:p>
          <a:p>
            <a:pPr eaLnBrk="1" hangingPunct="1"/>
            <a:r>
              <a:rPr lang="en-US" altLang="en-US" sz="1100" smtClean="0">
                <a:solidFill>
                  <a:srgbClr val="000000"/>
                </a:solidFill>
                <a:latin typeface="Arial" pitchFamily="34" charset="0"/>
                <a:cs typeface="Arial" pitchFamily="34" charset="0"/>
              </a:rPr>
              <a:t>This can also be accomplished by using either an oversized truss or by installing insulation with a higher R-value per inch thickness, such as rigid board insulation.  Typically fiberglass batt insulation can be installed over the exterior wall plate line to the desired R-value, and the remaining attic can utilize blown-in insulation.  </a:t>
            </a:r>
          </a:p>
          <a:p>
            <a:pPr eaLnBrk="1" hangingPunct="1"/>
            <a:endParaRPr lang="en-US" altLang="en-US" sz="1100" smtClean="0">
              <a:solidFill>
                <a:srgbClr val="000000"/>
              </a:solidFill>
              <a:latin typeface="Arial" pitchFamily="34" charset="0"/>
              <a:cs typeface="Arial" pitchFamily="34" charset="0"/>
            </a:endParaRPr>
          </a:p>
          <a:p>
            <a:pPr eaLnBrk="1" hangingPunct="1"/>
            <a:r>
              <a:rPr lang="en-US" altLang="en-US" sz="1100" smtClean="0">
                <a:solidFill>
                  <a:srgbClr val="000000"/>
                </a:solidFill>
                <a:latin typeface="Arial" pitchFamily="34" charset="0"/>
                <a:cs typeface="Arial" pitchFamily="34" charset="0"/>
              </a:rPr>
              <a:t>This only applies to the R-value prescriptive path because the U-factor table accounts for lack of insulation at those corners automatically.</a:t>
            </a:r>
            <a:endParaRPr lang="en-US" altLang="en-US" sz="1100" smtClean="0"/>
          </a:p>
          <a:p>
            <a:pPr eaLnBrk="1" hangingPunct="1"/>
            <a:endParaRPr lang="en-US" altLang="en-US" smtClean="0"/>
          </a:p>
          <a:p>
            <a:pPr eaLnBrk="1" hangingPunct="1"/>
            <a:endParaRPr lang="en-US" altLang="en-US" smtClean="0"/>
          </a:p>
        </p:txBody>
      </p:sp>
      <p:sp>
        <p:nvSpPr>
          <p:cNvPr id="1730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55220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424E32-4136-4F51-90E5-FF15D352FAC7}" type="slidenum">
              <a:rPr lang="en-US" altLang="en-US">
                <a:cs typeface="Arial" pitchFamily="34" charset="0"/>
              </a:rPr>
              <a:pPr>
                <a:spcBef>
                  <a:spcPct val="0"/>
                </a:spcBef>
              </a:pPr>
              <a:t>4</a:t>
            </a:fld>
            <a:endParaRPr lang="en-US" altLang="en-US">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08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132602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cs typeface="Times New Roman" pitchFamily="18" charset="0"/>
              </a:rPr>
              <a:t>Typically vaulted ceiling or cathedral ceiling</a:t>
            </a:r>
          </a:p>
          <a:p>
            <a:pPr eaLnBrk="1" hangingPunct="1"/>
            <a:endParaRPr lang="en-US" altLang="en-US" smtClean="0">
              <a:solidFill>
                <a:srgbClr val="000000"/>
              </a:solidFill>
              <a:cs typeface="Times New Roman" pitchFamily="18" charset="0"/>
            </a:endParaRPr>
          </a:p>
          <a:p>
            <a:pPr eaLnBrk="1" hangingPunct="1"/>
            <a:r>
              <a:rPr lang="en-US" altLang="en-US" smtClean="0">
                <a:solidFill>
                  <a:srgbClr val="000000"/>
                </a:solidFill>
                <a:cs typeface="Times New Roman" pitchFamily="18" charset="0"/>
              </a:rPr>
              <a:t>If vaulted ceiling has a requirement of &gt; R-30, but rafters or trusses can’t accommodate that, you can comply with not more than R-30 up to 500 sf or 20% of total insulated ceiling area, whichever is less.</a:t>
            </a:r>
          </a:p>
          <a:p>
            <a:pPr eaLnBrk="1" hangingPunct="1"/>
            <a:endParaRPr lang="en-US" altLang="en-US" smtClean="0">
              <a:solidFill>
                <a:srgbClr val="000000"/>
              </a:solidFill>
              <a:cs typeface="Times New Roman" pitchFamily="18" charset="0"/>
            </a:endParaRPr>
          </a:p>
          <a:p>
            <a:pPr eaLnBrk="1" hangingPunct="1"/>
            <a:r>
              <a:rPr lang="en-US" altLang="en-US" smtClean="0">
                <a:solidFill>
                  <a:srgbClr val="000000"/>
                </a:solidFill>
                <a:cs typeface="Times New Roman" pitchFamily="18" charset="0"/>
              </a:rPr>
              <a:t>Ex:  If you have a small vaulted ceiling area over the entryway and because it’s small, it has relatively small framing members above and you’re in the North where R-38 is required, code will allow R-30.  So, you don’t have to redesign the structure just to accommodate R-38 as long as the area is &lt; 500 sf or 20% of ceiling area.</a:t>
            </a:r>
          </a:p>
          <a:p>
            <a:pPr eaLnBrk="1" hangingPunct="1"/>
            <a:endParaRPr lang="en-US" altLang="en-US" smtClean="0">
              <a:solidFill>
                <a:srgbClr val="000000"/>
              </a:solidFill>
              <a:cs typeface="Times New Roman" pitchFamily="18" charset="0"/>
            </a:endParaRPr>
          </a:p>
          <a:p>
            <a:endParaRPr lang="en-US" altLang="en-US" b="1" i="1"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126B23E-0112-4BBB-B0F2-38E28FDB20F7}" type="slidenum">
              <a:rPr lang="en-US" altLang="en-US">
                <a:cs typeface="Arial" pitchFamily="34" charset="0"/>
              </a:rPr>
              <a:pPr>
                <a:spcBef>
                  <a:spcPct val="0"/>
                </a:spcBef>
              </a:pPr>
              <a:t>35</a:t>
            </a:fld>
            <a:endParaRPr lang="en-US" altLang="en-US">
              <a:cs typeface="Arial" pitchFamily="34" charset="0"/>
            </a:endParaRPr>
          </a:p>
        </p:txBody>
      </p:sp>
      <p:sp>
        <p:nvSpPr>
          <p:cNvPr id="1751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699788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the code doesn't say how far the baffle must extend over the top of the insulation.</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F503635-6787-4C7F-B623-2C7B3F05CB91}" type="slidenum">
              <a:rPr lang="en-US" altLang="en-US">
                <a:cs typeface="Arial" pitchFamily="34" charset="0"/>
              </a:rPr>
              <a:pPr>
                <a:spcBef>
                  <a:spcPct val="0"/>
                </a:spcBef>
              </a:pPr>
              <a:t>36</a:t>
            </a:fld>
            <a:endParaRPr lang="en-US" altLang="en-US">
              <a:cs typeface="Arial" pitchFamily="34" charset="0"/>
            </a:endParaRPr>
          </a:p>
        </p:txBody>
      </p:sp>
      <p:sp>
        <p:nvSpPr>
          <p:cNvPr id="1771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488471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79E9FE4-49A4-4DA5-864E-2B486C24A668}" type="slidenum">
              <a:rPr lang="en-US" altLang="en-US">
                <a:cs typeface="Arial" pitchFamily="34" charset="0"/>
              </a:rPr>
              <a:pPr>
                <a:spcBef>
                  <a:spcPct val="0"/>
                </a:spcBef>
              </a:pPr>
              <a:t>37</a:t>
            </a:fld>
            <a:endParaRPr lang="en-US" altLang="en-US">
              <a:cs typeface="Arial" pitchFamily="34" charset="0"/>
            </a:endParaRPr>
          </a:p>
        </p:txBody>
      </p:sp>
      <p:sp>
        <p:nvSpPr>
          <p:cNvPr id="1792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4848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988"/>
            <a:r>
              <a:rPr lang="en-US" altLang="en-US" smtClean="0"/>
              <a:t>The baffle prevents the loose fill insulation from spilling into the living space when the attic access is opened and provides a permanent means of maintaining the installed R-value of the loose fill insulation. Foam board works well.</a:t>
            </a:r>
          </a:p>
          <a:p>
            <a:pPr defTabSz="915988"/>
            <a:endParaRPr lang="en-US" altLang="en-US" smtClean="0"/>
          </a:p>
          <a:p>
            <a:pPr defTabSz="915988"/>
            <a:r>
              <a:rPr lang="en-US" altLang="en-US" smtClean="0"/>
              <a:t>Ex:  if you have an access hatch into an attic with R-38, the hatch itself has to be insulated to R-38 with a baffle or wall retainer to hold the loose fill insulation away from that opening when it’s opened.</a:t>
            </a:r>
          </a:p>
          <a:p>
            <a:pPr defTabSz="915988"/>
            <a:endParaRPr lang="en-US" altLang="en-US" smtClean="0"/>
          </a:p>
          <a:p>
            <a:pPr defTabSz="915988"/>
            <a:r>
              <a:rPr lang="en-US" altLang="en-US" smtClean="0"/>
              <a:t>Access to equipment example - You can’t just blow insulation all around the air handler, you have to build a platform up to the air handler that’s over the insulation.</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E445520-654E-4C12-87E3-E05881F54A56}" type="slidenum">
              <a:rPr lang="en-US" altLang="en-US">
                <a:cs typeface="Arial" pitchFamily="34" charset="0"/>
              </a:rPr>
              <a:pPr>
                <a:spcBef>
                  <a:spcPct val="0"/>
                </a:spcBef>
              </a:pPr>
              <a:t>38</a:t>
            </a:fld>
            <a:endParaRPr lang="en-US" altLang="en-US">
              <a:cs typeface="Arial" pitchFamily="34" charset="0"/>
            </a:endParaRPr>
          </a:p>
        </p:txBody>
      </p:sp>
      <p:sp>
        <p:nvSpPr>
          <p:cNvPr id="1812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66492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77A3106-81A8-4E93-B1E4-D89CEC57B812}" type="slidenum">
              <a:rPr lang="en-US" altLang="en-US">
                <a:cs typeface="Arial" pitchFamily="34" charset="0"/>
              </a:rPr>
              <a:pPr>
                <a:spcBef>
                  <a:spcPct val="0"/>
                </a:spcBef>
              </a:pPr>
              <a:t>39</a:t>
            </a:fld>
            <a:endParaRPr lang="en-US" altLang="en-US">
              <a:cs typeface="Arial" pitchFamily="34" charset="0"/>
            </a:endParaRPr>
          </a:p>
        </p:txBody>
      </p:sp>
      <p:sp>
        <p:nvSpPr>
          <p:cNvPr id="183299" name="Rectangle 2"/>
          <p:cNvSpPr>
            <a:spLocks noGrp="1" noRot="1" noChangeAspect="1" noChangeArrowheads="1" noTextEdit="1"/>
          </p:cNvSpPr>
          <p:nvPr>
            <p:ph type="sldImg"/>
          </p:nvPr>
        </p:nvSpPr>
        <p:spPr>
          <a:xfrm>
            <a:off x="1182688" y="696913"/>
            <a:ext cx="4648200" cy="3486150"/>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Walls are covered in this section.</a:t>
            </a:r>
          </a:p>
          <a:p>
            <a:pPr eaLnBrk="1" hangingPunct="1"/>
            <a:endParaRPr lang="en-US" altLang="en-US" smtClean="0"/>
          </a:p>
          <a:p>
            <a:pPr eaLnBrk="1" hangingPunct="1"/>
            <a:endParaRPr lang="en-US" altLang="en-US" smtClean="0"/>
          </a:p>
          <a:p>
            <a:pPr eaLnBrk="1" hangingPunct="1"/>
            <a:endParaRPr lang="en-US" altLang="en-US" smtClean="0"/>
          </a:p>
        </p:txBody>
      </p:sp>
      <p:sp>
        <p:nvSpPr>
          <p:cNvPr id="1833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354968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A195AF1-BA2A-46C6-9B06-6897A814AC7C}" type="slidenum">
              <a:rPr lang="en-US" altLang="en-US">
                <a:cs typeface="Arial" pitchFamily="34" charset="0"/>
              </a:rPr>
              <a:pPr>
                <a:spcBef>
                  <a:spcPct val="0"/>
                </a:spcBef>
              </a:pPr>
              <a:t>40</a:t>
            </a:fld>
            <a:endParaRPr lang="en-US" altLang="en-US">
              <a:cs typeface="Arial" pitchFamily="34" charset="0"/>
            </a:endParaRPr>
          </a:p>
        </p:txBody>
      </p:sp>
      <p:sp>
        <p:nvSpPr>
          <p:cNvPr id="185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617536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D51B985-F013-487E-9675-EBF3DB7AAEEF}" type="slidenum">
              <a:rPr lang="en-US" altLang="en-US">
                <a:cs typeface="Arial" pitchFamily="34" charset="0"/>
              </a:rPr>
              <a:pPr>
                <a:spcBef>
                  <a:spcPct val="0"/>
                </a:spcBef>
              </a:pPr>
              <a:t>41</a:t>
            </a:fld>
            <a:endParaRPr lang="en-US" altLang="en-US">
              <a:cs typeface="Arial" pitchFamily="34" charset="0"/>
            </a:endParaRPr>
          </a:p>
        </p:txBody>
      </p:sp>
      <p:sp>
        <p:nvSpPr>
          <p:cNvPr id="187395" name="Rectangle 2"/>
          <p:cNvSpPr>
            <a:spLocks noGrp="1" noRot="1" noChangeAspect="1" noChangeArrowheads="1" noTextEdit="1"/>
          </p:cNvSpPr>
          <p:nvPr>
            <p:ph type="sldImg"/>
          </p:nvPr>
        </p:nvSpPr>
        <p:spPr>
          <a:xfrm>
            <a:off x="1182688" y="696913"/>
            <a:ext cx="4648200" cy="3486150"/>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Insulation should not be compressed behind the wiring or plumbing; this reduces the R-value of insulation.</a:t>
            </a:r>
          </a:p>
          <a:p>
            <a:pPr eaLnBrk="1" hangingPunct="1"/>
            <a:r>
              <a:rPr lang="en-US" altLang="en-US" smtClean="0"/>
              <a:t>Be sure the insulation has filled the entire cavity; batts that are cut too short will leave voids.</a:t>
            </a:r>
          </a:p>
          <a:p>
            <a:pPr eaLnBrk="1" hangingPunct="1"/>
            <a:endParaRPr lang="en-US" altLang="en-US" smtClean="0"/>
          </a:p>
          <a:p>
            <a:pPr eaLnBrk="1" hangingPunct="1"/>
            <a:r>
              <a:rPr lang="en-US" altLang="en-US" smtClean="0"/>
              <a:t>For continuous insulation make sure there are no voids and the insulation is well bonded to the outside framing.</a:t>
            </a:r>
          </a:p>
          <a:p>
            <a:pPr eaLnBrk="1" hangingPunct="1"/>
            <a:endParaRPr lang="en-US" altLang="en-US" smtClean="0"/>
          </a:p>
          <a:p>
            <a:pPr eaLnBrk="1" hangingPunct="1"/>
            <a:r>
              <a:rPr lang="en-US" altLang="en-US" smtClean="0"/>
              <a:t>Perimeter joists between floors must be insulated.  Ex:  8 ft wall becomes a 9 ft wall.</a:t>
            </a:r>
          </a:p>
          <a:p>
            <a:pPr eaLnBrk="1" hangingPunct="1"/>
            <a:endParaRPr lang="en-US" altLang="en-US" smtClean="0"/>
          </a:p>
          <a:p>
            <a:pPr eaLnBrk="1" hangingPunct="1"/>
            <a:r>
              <a:rPr lang="en-US" altLang="en-US" smtClean="0"/>
              <a:t>While not a requirement, in some climates it is important to insulate exterior corners and on or in headers over doors and windows to eliminate heat transfer through the surfaces.</a:t>
            </a:r>
          </a:p>
          <a:p>
            <a:pPr eaLnBrk="1" hangingPunct="1"/>
            <a:endParaRPr lang="en-US" altLang="en-US" smtClean="0"/>
          </a:p>
          <a:p>
            <a:pPr eaLnBrk="1" hangingPunct="1"/>
            <a:endParaRPr lang="en-US" altLang="en-US" smtClean="0"/>
          </a:p>
        </p:txBody>
      </p:sp>
      <p:sp>
        <p:nvSpPr>
          <p:cNvPr id="18739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705196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Partial table shown</a:t>
            </a:r>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A39B368-5587-4123-9416-7DC61CF663AB}" type="slidenum">
              <a:rPr lang="en-US" altLang="en-US">
                <a:cs typeface="Arial" pitchFamily="34" charset="0"/>
              </a:rPr>
              <a:pPr>
                <a:spcBef>
                  <a:spcPct val="0"/>
                </a:spcBef>
              </a:pPr>
              <a:t>42</a:t>
            </a:fld>
            <a:endParaRPr lang="en-US" altLang="en-US">
              <a:cs typeface="Arial" pitchFamily="34" charset="0"/>
            </a:endParaRPr>
          </a:p>
        </p:txBody>
      </p:sp>
      <p:sp>
        <p:nvSpPr>
          <p:cNvPr id="1894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663360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A7192C5-187C-4032-9639-F96CB1BC4898}" type="slidenum">
              <a:rPr lang="en-US" altLang="en-US">
                <a:cs typeface="Arial" pitchFamily="34" charset="0"/>
              </a:rPr>
              <a:pPr>
                <a:spcBef>
                  <a:spcPct val="0"/>
                </a:spcBef>
              </a:pPr>
              <a:t>44</a:t>
            </a:fld>
            <a:endParaRPr lang="en-US" altLang="en-US">
              <a:cs typeface="Arial"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Metal framing provides a more effective path for heat transmission than wood stud wall construction.</a:t>
            </a:r>
          </a:p>
          <a:p>
            <a:pPr eaLnBrk="1" hangingPunct="1"/>
            <a:r>
              <a:rPr lang="en-US" altLang="en-US" smtClean="0"/>
              <a:t>R-X+Y means RX cavity insulation plus R-Y continuous insulation (example R-26+5).</a:t>
            </a:r>
          </a:p>
          <a:p>
            <a:pPr eaLnBrk="1" hangingPunct="1"/>
            <a:r>
              <a:rPr lang="en-US" altLang="en-US" smtClean="0"/>
              <a:t>In ceilings, insulation that exceeds the height of the framing must cover the framing.</a:t>
            </a:r>
          </a:p>
          <a:p>
            <a:pPr eaLnBrk="1" hangingPunct="1"/>
            <a:endParaRPr lang="en-US" altLang="en-US" smtClean="0"/>
          </a:p>
          <a:p>
            <a:pPr eaLnBrk="1" hangingPunct="1"/>
            <a:r>
              <a:rPr lang="en-US" altLang="en-US" smtClean="0"/>
              <a:t>Steel framed assemblies shall meet the insulation requirements in Table R402.2.6 OR</a:t>
            </a:r>
          </a:p>
          <a:p>
            <a:pPr eaLnBrk="1" hangingPunct="1"/>
            <a:r>
              <a:rPr lang="en-US" altLang="en-US" smtClean="0"/>
              <a:t>the U-factor requirements in the U-factor Table R402.1.4 for Frame Walls and use a series-parallel path calculation method.</a:t>
            </a:r>
          </a:p>
        </p:txBody>
      </p:sp>
      <p:sp>
        <p:nvSpPr>
          <p:cNvPr id="1925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4216239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1C77E6F-28AC-4079-B4DA-9BEA9F8E34C6}" type="slidenum">
              <a:rPr lang="en-US" altLang="en-US">
                <a:cs typeface="Arial" pitchFamily="34" charset="0"/>
              </a:rPr>
              <a:pPr>
                <a:spcBef>
                  <a:spcPct val="0"/>
                </a:spcBef>
              </a:pPr>
              <a:t>45</a:t>
            </a:fld>
            <a:endParaRPr lang="en-US" altLang="en-US">
              <a:cs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“Earth” includes adobe, compressed earth block, and rammed earth.</a:t>
            </a:r>
          </a:p>
          <a:p>
            <a:pPr eaLnBrk="1" hangingPunct="1"/>
            <a:endParaRPr lang="en-US" altLang="en-US" smtClean="0"/>
          </a:p>
          <a:p>
            <a:pPr eaLnBrk="1" hangingPunct="1"/>
            <a:r>
              <a:rPr lang="en-US" altLang="en-US" smtClean="0"/>
              <a:t>Mass walls have sufficient mass that they’re able to store a significant amount of heat in the all itself.  Special requirements acknowledge that storage ability can improve the performance of the wall in terms of energy, especially in southern locations for cooling purposes.</a:t>
            </a:r>
          </a:p>
          <a:p>
            <a:pPr eaLnBrk="1" hangingPunct="1"/>
            <a:endParaRPr lang="en-US" altLang="en-US" smtClean="0"/>
          </a:p>
          <a:p>
            <a:pPr eaLnBrk="1" hangingPunct="1"/>
            <a:endParaRPr lang="en-US" altLang="en-US" smtClean="0"/>
          </a:p>
        </p:txBody>
      </p:sp>
      <p:sp>
        <p:nvSpPr>
          <p:cNvPr id="1945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11265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86FC885-2056-4C13-81BA-ED136A08C7B0}" type="slidenum">
              <a:rPr lang="en-US" altLang="en-US">
                <a:cs typeface="Arial" pitchFamily="34" charset="0"/>
              </a:rPr>
              <a:pPr>
                <a:spcBef>
                  <a:spcPct val="0"/>
                </a:spcBef>
              </a:pPr>
              <a:t>5</a:t>
            </a:fld>
            <a:endParaRPr lang="en-US" altLang="en-US">
              <a:cs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smtClean="0"/>
          </a:p>
        </p:txBody>
      </p:sp>
      <p:sp>
        <p:nvSpPr>
          <p:cNvPr id="12288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694118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Partial table shown</a:t>
            </a:r>
          </a:p>
          <a:p>
            <a:endParaRPr lang="en-US" altLang="en-US" smtClean="0"/>
          </a:p>
          <a:p>
            <a:r>
              <a:rPr lang="en-US" altLang="en-US" smtClean="0"/>
              <a:t>Means that thermally massive walls lose a lot of their advantage when you insulate the building from them.</a:t>
            </a:r>
          </a:p>
          <a:p>
            <a:endParaRPr lang="en-US" altLang="en-US" smtClean="0"/>
          </a:p>
          <a:p>
            <a:r>
              <a:rPr lang="en-US" altLang="en-US" smtClean="0"/>
              <a:t>So, it’s much better from an energy standpoint to have insulation on the outside of a thermally massive wall than it is to have it on the inside.  If you have most of the insulation on the inside, you have to have a little more of it.</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2EEE0E4-02AF-43C3-93C2-285029E8C969}" type="slidenum">
              <a:rPr lang="en-US" altLang="en-US">
                <a:cs typeface="Arial" pitchFamily="34" charset="0"/>
              </a:rPr>
              <a:pPr>
                <a:spcBef>
                  <a:spcPct val="0"/>
                </a:spcBef>
              </a:pPr>
              <a:t>46</a:t>
            </a:fld>
            <a:endParaRPr lang="en-US" altLang="en-US">
              <a:cs typeface="Arial" pitchFamily="34" charset="0"/>
            </a:endParaRPr>
          </a:p>
        </p:txBody>
      </p:sp>
      <p:sp>
        <p:nvSpPr>
          <p:cNvPr id="1966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616339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In other words,</a:t>
            </a:r>
          </a:p>
          <a:p>
            <a:pPr>
              <a:defRPr/>
            </a:pPr>
            <a:endParaRPr lang="en-US" dirty="0" smtClean="0"/>
          </a:p>
          <a:p>
            <a:pPr marL="171450" indent="-171450">
              <a:buFont typeface="Arial" panose="020B0604020202020204" pitchFamily="34" charset="0"/>
              <a:buChar char="•"/>
              <a:defRPr/>
            </a:pPr>
            <a:r>
              <a:rPr lang="en-US" dirty="0" smtClean="0"/>
              <a:t>*If* structural sheathing covers not more than 40% of the gross wall area</a:t>
            </a:r>
          </a:p>
          <a:p>
            <a:pPr marL="171450" indent="-171450">
              <a:buFont typeface="Arial" panose="020B0604020202020204" pitchFamily="34" charset="0"/>
              <a:buChar char="•"/>
              <a:defRPr/>
            </a:pPr>
            <a:r>
              <a:rPr lang="en-US" dirty="0" smtClean="0"/>
              <a:t>Then it is permitted that</a:t>
            </a:r>
          </a:p>
          <a:p>
            <a:pPr marL="628650" lvl="1" indent="-171450">
              <a:buFont typeface="Arial" panose="020B0604020202020204" pitchFamily="34" charset="0"/>
              <a:buChar char="•"/>
              <a:defRPr/>
            </a:pPr>
            <a:r>
              <a:rPr lang="en-US" dirty="0" smtClean="0"/>
              <a:t>The &gt;60% has the full required insulating sheathing R-value</a:t>
            </a:r>
          </a:p>
          <a:p>
            <a:pPr marL="628650" lvl="1" indent="-171450">
              <a:buFont typeface="Arial" panose="020B0604020202020204" pitchFamily="34" charset="0"/>
              <a:buChar char="•"/>
              <a:defRPr/>
            </a:pPr>
            <a:r>
              <a:rPr lang="en-US" dirty="0" smtClean="0"/>
              <a:t>The ≤40% has “sandwiched” structural and insulating sheathing with summed thickness equal to that of the full insulating sheathing</a:t>
            </a:r>
          </a:p>
          <a:p>
            <a:pPr marL="628650" lvl="1" indent="-171450">
              <a:buFont typeface="Arial" panose="020B0604020202020204" pitchFamily="34" charset="0"/>
              <a:buChar char="•"/>
              <a:defRPr/>
            </a:pPr>
            <a:r>
              <a:rPr lang="en-US" dirty="0" smtClean="0"/>
              <a:t>*Provided* that the R-value of the insulating sheathing sandwiched over the structural sheathing is not reduced by any more than R-3 compared to the full-thickness insulating sheathing.</a:t>
            </a:r>
            <a:endParaRPr lang="en-US" dirty="0"/>
          </a:p>
        </p:txBody>
      </p:sp>
      <p:sp>
        <p:nvSpPr>
          <p:cNvPr id="1986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1986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16A1FF4-7766-4267-AA9B-C4EA05F5F864}" type="slidenum">
              <a:rPr lang="en-US" altLang="en-US">
                <a:cs typeface="Arial" pitchFamily="34" charset="0"/>
              </a:rPr>
              <a:pPr>
                <a:spcBef>
                  <a:spcPct val="0"/>
                </a:spcBef>
              </a:pPr>
              <a:t>47</a:t>
            </a:fld>
            <a:endParaRPr lang="en-US" altLang="en-US">
              <a:cs typeface="Arial" pitchFamily="34" charset="0"/>
            </a:endParaRPr>
          </a:p>
        </p:txBody>
      </p:sp>
    </p:spTree>
    <p:extLst>
      <p:ext uri="{BB962C8B-B14F-4D97-AF65-F5344CB8AC3E}">
        <p14:creationId xmlns:p14="http://schemas.microsoft.com/office/powerpoint/2010/main" val="2763566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20F5012-5E08-4102-92DF-A26556A11B17}" type="slidenum">
              <a:rPr lang="en-US" altLang="en-US">
                <a:cs typeface="Arial" pitchFamily="34" charset="0"/>
              </a:rPr>
              <a:pPr>
                <a:spcBef>
                  <a:spcPct val="0"/>
                </a:spcBef>
              </a:pPr>
              <a:t>48</a:t>
            </a:fld>
            <a:endParaRPr lang="en-US" altLang="en-US">
              <a:cs typeface="Arial" pitchFamily="34" charset="0"/>
            </a:endParaRPr>
          </a:p>
        </p:txBody>
      </p:sp>
      <p:sp>
        <p:nvSpPr>
          <p:cNvPr id="200707" name="Rectangle 2"/>
          <p:cNvSpPr>
            <a:spLocks noGrp="1" noRot="1" noChangeAspect="1" noChangeArrowheads="1" noTextEdit="1"/>
          </p:cNvSpPr>
          <p:nvPr>
            <p:ph type="sldImg"/>
          </p:nvPr>
        </p:nvSpPr>
        <p:spPr>
          <a:xfrm>
            <a:off x="1182688" y="696913"/>
            <a:ext cx="4648200" cy="3486150"/>
          </a:xfrm>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Floors are covered in this section.</a:t>
            </a:r>
          </a:p>
          <a:p>
            <a:pPr eaLnBrk="1" hangingPunct="1"/>
            <a:endParaRPr lang="en-US" altLang="en-US" smtClean="0"/>
          </a:p>
          <a:p>
            <a:pPr eaLnBrk="1" hangingPunct="1"/>
            <a:endParaRPr lang="en-US" altLang="en-US" smtClean="0"/>
          </a:p>
          <a:p>
            <a:pPr eaLnBrk="1" hangingPunct="1"/>
            <a:endParaRPr lang="en-US" altLang="en-US" smtClean="0"/>
          </a:p>
        </p:txBody>
      </p:sp>
      <p:sp>
        <p:nvSpPr>
          <p:cNvPr id="2007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012824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Partial table shown</a:t>
            </a:r>
          </a:p>
          <a:p>
            <a:endParaRPr lang="en-US" altLang="en-US" smtClean="0"/>
          </a:p>
          <a:p>
            <a:r>
              <a:rPr lang="en-US" altLang="en-US" smtClean="0"/>
              <a:t>Ex:  R-19 fits in a 8” framing member; R-30 requires a 10” framing member.  Insulation cannot be compressed and must be installed according to manufacturer’s installation instructions.</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0809E4E-5C78-45F5-BAE4-6FC4CA28C2C2}" type="slidenum">
              <a:rPr lang="en-US" altLang="en-US">
                <a:cs typeface="Arial" pitchFamily="34" charset="0"/>
              </a:rPr>
              <a:pPr>
                <a:spcBef>
                  <a:spcPct val="0"/>
                </a:spcBef>
              </a:pPr>
              <a:t>49</a:t>
            </a:fld>
            <a:endParaRPr lang="en-US" altLang="en-US">
              <a:cs typeface="Arial" pitchFamily="34" charset="0"/>
            </a:endParaRPr>
          </a:p>
        </p:txBody>
      </p:sp>
      <p:sp>
        <p:nvSpPr>
          <p:cNvPr id="202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957188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6B2FCF4-8660-455B-B84C-2C4C03366F68}" type="slidenum">
              <a:rPr lang="en-US" altLang="en-US">
                <a:cs typeface="Arial" pitchFamily="34" charset="0"/>
              </a:rPr>
              <a:pPr>
                <a:spcBef>
                  <a:spcPct val="0"/>
                </a:spcBef>
              </a:pPr>
              <a:t>50</a:t>
            </a:fld>
            <a:endParaRPr lang="en-US" altLang="en-US">
              <a:cs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Building Thermal Envelope:  the basement walls, exterior walls, floor, roof, and any other building element that enclose conditioned space.  This boundary also includes the boundary between conditioned space and any exempt or unconditioned space.</a:t>
            </a:r>
          </a:p>
          <a:p>
            <a:pPr eaLnBrk="1" hangingPunct="1"/>
            <a:endParaRPr lang="en-US" altLang="en-US" smtClean="0"/>
          </a:p>
          <a:p>
            <a:pPr eaLnBrk="1" hangingPunct="1"/>
            <a:r>
              <a:rPr lang="en-US" altLang="en-US" smtClean="0"/>
              <a:t>If insulation in the floor framing members doesn’t fill the cavity, the gap can’t be against the underside of the sub floor.  Insulation must be pushed up to be in substantial contact with the sub floor and held by some means.  This is to prevent airflow up above the insulation, which could short circuit its insulating ability.  HOWEVER, the exception above allows an alternative if there is sheathing or rigid insulation under the floor and (…see the exception on the slide)</a:t>
            </a:r>
          </a:p>
          <a:p>
            <a:pPr eaLnBrk="1" hangingPunct="1"/>
            <a:endParaRPr lang="en-US" altLang="en-US" smtClean="0"/>
          </a:p>
        </p:txBody>
      </p:sp>
      <p:sp>
        <p:nvSpPr>
          <p:cNvPr id="2048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245743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B81C67C-3063-4065-994D-895EFA3172B6}" type="slidenum">
              <a:rPr lang="en-US" altLang="en-US">
                <a:cs typeface="Arial" pitchFamily="34" charset="0"/>
              </a:rPr>
              <a:pPr>
                <a:spcBef>
                  <a:spcPct val="0"/>
                </a:spcBef>
              </a:pPr>
              <a:t>51</a:t>
            </a:fld>
            <a:endParaRPr lang="en-US" altLang="en-US">
              <a:cs typeface="Arial"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Metal framing provides a more effective path for heat transmission than wood stud wall construction.</a:t>
            </a:r>
          </a:p>
          <a:p>
            <a:pPr eaLnBrk="1" hangingPunct="1"/>
            <a:r>
              <a:rPr lang="en-US" altLang="en-US" smtClean="0"/>
              <a:t>R-X+Y means R-X cavity insulation plus R-Y continuous insulation (example R-26+5).</a:t>
            </a:r>
          </a:p>
          <a:p>
            <a:pPr eaLnBrk="1" hangingPunct="1"/>
            <a:endParaRPr lang="en-US" altLang="en-US" smtClean="0"/>
          </a:p>
          <a:p>
            <a:pPr eaLnBrk="1" hangingPunct="1"/>
            <a:r>
              <a:rPr lang="en-US" altLang="en-US" smtClean="0"/>
              <a:t>Steel framed assemblies shall meet the insulation requirements in Table R402.2.6 OR</a:t>
            </a:r>
          </a:p>
          <a:p>
            <a:pPr eaLnBrk="1" hangingPunct="1"/>
            <a:r>
              <a:rPr lang="en-US" altLang="en-US" smtClean="0"/>
              <a:t>the U-factor requirements in the U-factor Table R402.1.4 for Frame Walls and use a series-parallel path calculation method.</a:t>
            </a:r>
          </a:p>
        </p:txBody>
      </p:sp>
      <p:sp>
        <p:nvSpPr>
          <p:cNvPr id="2068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161843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1B61CEA-253F-44BB-B860-C2D1CB886062}" type="slidenum">
              <a:rPr lang="en-US" altLang="en-US">
                <a:cs typeface="Arial" pitchFamily="34" charset="0"/>
              </a:rPr>
              <a:pPr>
                <a:spcBef>
                  <a:spcPct val="0"/>
                </a:spcBef>
              </a:pPr>
              <a:t>52</a:t>
            </a:fld>
            <a:endParaRPr lang="en-US" altLang="en-US">
              <a:cs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Define each wall individually.</a:t>
            </a:r>
          </a:p>
          <a:p>
            <a:pPr eaLnBrk="1" hangingPunct="1"/>
            <a:endParaRPr lang="en-US" altLang="en-US" smtClean="0"/>
          </a:p>
          <a:p>
            <a:pPr eaLnBrk="1" hangingPunct="1"/>
            <a:r>
              <a:rPr lang="en-US" altLang="en-US" smtClean="0"/>
              <a:t>If the grade is sloping, the average height of the grade of the wall should be used to determine whether it’s a below-grade or above-grade wall.</a:t>
            </a:r>
          </a:p>
          <a:p>
            <a:pPr eaLnBrk="1" hangingPunct="1"/>
            <a:endParaRPr lang="en-US" altLang="en-US" smtClean="0"/>
          </a:p>
          <a:p>
            <a:pPr eaLnBrk="1" hangingPunct="1"/>
            <a:r>
              <a:rPr lang="en-US" altLang="en-US" smtClean="0"/>
              <a:t>Back wall = below grade requirements</a:t>
            </a:r>
          </a:p>
          <a:p>
            <a:pPr eaLnBrk="1" hangingPunct="1"/>
            <a:r>
              <a:rPr lang="en-US" altLang="en-US" smtClean="0"/>
              <a:t>Front wall = above grade requirements</a:t>
            </a:r>
          </a:p>
          <a:p>
            <a:pPr eaLnBrk="1" hangingPunct="1"/>
            <a:r>
              <a:rPr lang="en-US" altLang="en-US" smtClean="0"/>
              <a:t>Side walls = could be either; best if plans specify where the backfill will go and how much of the wall will be buried.</a:t>
            </a:r>
          </a:p>
        </p:txBody>
      </p:sp>
      <p:sp>
        <p:nvSpPr>
          <p:cNvPr id="2089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090382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49FEEAB-9291-4E14-A9F7-4697DEAC2EFF}" type="slidenum">
              <a:rPr lang="en-US" altLang="en-US">
                <a:cs typeface="Arial" pitchFamily="34" charset="0"/>
              </a:rPr>
              <a:pPr>
                <a:spcBef>
                  <a:spcPct val="0"/>
                </a:spcBef>
              </a:pPr>
              <a:t>53</a:t>
            </a:fld>
            <a:endParaRPr lang="en-US" altLang="en-US">
              <a:cs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Where 50% or more of a wall assembly is below grade (based on exterior surface area), the below-grade wall requirement from the Envelope Requirements may be used for the entire assembly.  Insulation R-values from Table R402 1.2 are considered full height of the basement wall.</a:t>
            </a:r>
          </a:p>
          <a:p>
            <a:pPr eaLnBrk="1" hangingPunct="1"/>
            <a:endParaRPr lang="en-US" altLang="en-US" smtClean="0"/>
          </a:p>
          <a:p>
            <a:pPr eaLnBrk="1" hangingPunct="1"/>
            <a:r>
              <a:rPr lang="en-US" altLang="en-US" smtClean="0"/>
              <a:t>Below-grade wall insulation must extend from the top of the basement down to 10 feet below grade or to the basement floor, whichever is less.  </a:t>
            </a:r>
          </a:p>
          <a:p>
            <a:pPr eaLnBrk="1" hangingPunct="1"/>
            <a:endParaRPr lang="en-US" altLang="en-US" smtClean="0"/>
          </a:p>
          <a:p>
            <a:pPr eaLnBrk="1" hangingPunct="1"/>
            <a:r>
              <a:rPr lang="en-US" altLang="en-US" smtClean="0"/>
              <a:t>Walls associated with unconditioned basements must meet the requirements unless the floor above the basement is insulated accordingly.</a:t>
            </a:r>
          </a:p>
          <a:p>
            <a:pPr eaLnBrk="1" hangingPunct="1"/>
            <a:endParaRPr lang="en-US" altLang="en-US" smtClean="0"/>
          </a:p>
        </p:txBody>
      </p:sp>
      <p:sp>
        <p:nvSpPr>
          <p:cNvPr id="21094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76429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Partial table shown</a:t>
            </a:r>
          </a:p>
          <a:p>
            <a:endParaRPr lang="en-US" altLang="en-US" smtClean="0"/>
          </a:p>
          <a:p>
            <a:r>
              <a:rPr lang="en-US" altLang="en-US" smtClean="0"/>
              <a:t>Ex:  R-5/13 means R-5 continuous – typically foam board mounted on the outside of the foundation wall against the dirt.  13 refers to cavity if you’ve furred and finished the inside of the basement wall and put insulation between framing members.</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75DB38B-29C9-4838-A460-FDA489098109}" type="slidenum">
              <a:rPr lang="en-US" altLang="en-US">
                <a:cs typeface="Arial" pitchFamily="34" charset="0"/>
              </a:rPr>
              <a:pPr>
                <a:spcBef>
                  <a:spcPct val="0"/>
                </a:spcBef>
              </a:pPr>
              <a:t>54</a:t>
            </a:fld>
            <a:endParaRPr lang="en-US" altLang="en-US">
              <a:cs typeface="Arial" pitchFamily="34" charset="0"/>
            </a:endParaRPr>
          </a:p>
        </p:txBody>
      </p:sp>
      <p:sp>
        <p:nvSpPr>
          <p:cNvPr id="2129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307106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B29AD5C-A3E8-465A-BD70-04E327DE953C}" type="slidenum">
              <a:rPr lang="en-US" altLang="en-US">
                <a:cs typeface="Arial" pitchFamily="34" charset="0"/>
              </a:rPr>
              <a:pPr>
                <a:spcBef>
                  <a:spcPct val="0"/>
                </a:spcBef>
              </a:pPr>
              <a:t>55</a:t>
            </a:fld>
            <a:endParaRPr lang="en-US" altLang="en-US">
              <a:cs typeface="Arial" pitchFamily="34" charset="0"/>
            </a:endParaRPr>
          </a:p>
        </p:txBody>
      </p:sp>
      <p:sp>
        <p:nvSpPr>
          <p:cNvPr id="215043" name="Rectangle 2"/>
          <p:cNvSpPr>
            <a:spLocks noGrp="1" noRot="1" noChangeAspect="1" noChangeArrowheads="1" noTextEdit="1"/>
          </p:cNvSpPr>
          <p:nvPr>
            <p:ph type="sldImg"/>
          </p:nvPr>
        </p:nvSpPr>
        <p:spPr>
          <a:xfrm>
            <a:off x="1182688" y="696913"/>
            <a:ext cx="4648200" cy="3486150"/>
          </a:xfrm>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Slabs are covered in this section.</a:t>
            </a:r>
          </a:p>
          <a:p>
            <a:pPr eaLnBrk="1" hangingPunct="1"/>
            <a:endParaRPr lang="en-US" altLang="en-US" smtClean="0"/>
          </a:p>
          <a:p>
            <a:pPr eaLnBrk="1" hangingPunct="1"/>
            <a:endParaRPr lang="en-US" altLang="en-US" smtClean="0"/>
          </a:p>
          <a:p>
            <a:pPr eaLnBrk="1" hangingPunct="1"/>
            <a:endParaRPr lang="en-US" altLang="en-US" smtClean="0"/>
          </a:p>
        </p:txBody>
      </p:sp>
      <p:sp>
        <p:nvSpPr>
          <p:cNvPr id="2150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6669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4BA9F16-BFD8-433B-9CA2-0227DFE2978A}" type="slidenum">
              <a:rPr lang="en-US" altLang="en-US">
                <a:cs typeface="Arial" pitchFamily="34" charset="0"/>
              </a:rPr>
              <a:pPr>
                <a:spcBef>
                  <a:spcPct val="0"/>
                </a:spcBef>
              </a:pPr>
              <a:t>6</a:t>
            </a:fld>
            <a:endParaRPr lang="en-US" altLang="en-US">
              <a:cs typeface="Arial" pitchFamily="34" charset="0"/>
            </a:endParaRPr>
          </a:p>
        </p:txBody>
      </p:sp>
      <p:sp>
        <p:nvSpPr>
          <p:cNvPr id="124931" name="Rectangle 2"/>
          <p:cNvSpPr>
            <a:spLocks noGrp="1" noRot="1" noChangeAspect="1" noChangeArrowheads="1" noTextEdit="1"/>
          </p:cNvSpPr>
          <p:nvPr>
            <p:ph type="sldImg"/>
          </p:nvPr>
        </p:nvSpPr>
        <p:spPr>
          <a:xfrm>
            <a:off x="1182688" y="696913"/>
            <a:ext cx="4648200" cy="3486150"/>
          </a:xfrm>
          <a:ln/>
        </p:spPr>
      </p:sp>
      <p:sp>
        <p:nvSpPr>
          <p:cNvPr id="12493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Residential buildings defined by IECC includes R-2, R-3, and R-4 buildings three stories or less in height above grade:</a:t>
            </a:r>
          </a:p>
          <a:p>
            <a:pPr eaLnBrk="1" hangingPunct="1">
              <a:buFontTx/>
              <a:buChar char="•"/>
            </a:pPr>
            <a:r>
              <a:rPr lang="en-US" altLang="en-US" dirty="0" smtClean="0"/>
              <a:t>R-2 is occupancies containing more than 2 dwelling units where the occupants are primarily permanent in nature, including apartments, boarding houses, dormitories, </a:t>
            </a:r>
            <a:r>
              <a:rPr lang="en-US" altLang="en-US" dirty="0" err="1" smtClean="0"/>
              <a:t>etc</a:t>
            </a:r>
            <a:r>
              <a:rPr lang="en-US" altLang="en-US" dirty="0" smtClean="0"/>
              <a:t> (including hotels/motels, but those are commercial buildings holding residential occupancies).  </a:t>
            </a:r>
          </a:p>
          <a:p>
            <a:pPr eaLnBrk="1" hangingPunct="1">
              <a:buFontTx/>
              <a:buChar char="•"/>
            </a:pPr>
            <a:r>
              <a:rPr lang="en-US" altLang="en-US" dirty="0" smtClean="0"/>
              <a:t>R-3 includes one- and two-family dwellings. Most buildings covered by this code are single family with one occupancy type</a:t>
            </a:r>
          </a:p>
          <a:p>
            <a:pPr eaLnBrk="1" hangingPunct="1">
              <a:buFontTx/>
              <a:buChar char="•"/>
            </a:pPr>
            <a:r>
              <a:rPr lang="en-US" altLang="en-US" dirty="0" smtClean="0"/>
              <a:t>R-4 includes residential care and assisted living facilities.</a:t>
            </a:r>
          </a:p>
          <a:p>
            <a:pPr eaLnBrk="1" hangingPunct="1"/>
            <a:endParaRPr lang="en-US" altLang="en-US" dirty="0" smtClean="0"/>
          </a:p>
        </p:txBody>
      </p:sp>
      <p:sp>
        <p:nvSpPr>
          <p:cNvPr id="12493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446625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EF84188-37BF-4B88-9258-C91DA55F53D8}" type="slidenum">
              <a:rPr lang="en-US" altLang="en-US">
                <a:cs typeface="Arial" pitchFamily="34" charset="0"/>
              </a:rPr>
              <a:pPr>
                <a:spcBef>
                  <a:spcPct val="0"/>
                </a:spcBef>
              </a:pPr>
              <a:t>56</a:t>
            </a:fld>
            <a:endParaRPr lang="en-US" altLang="en-US">
              <a:cs typeface="Arial"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Slab-edge insulation may be installed vertically or horizontally on the inside or outside of foundation walls.  If installed vertically, it must extend downward from the top of the slab to the top of the footing.  If installed horizontally, it must cover the slab edge and then extend horizontally (to the interior or exterior).  Insulation extending outward must be under 10 inches of soil or protected by pavement.</a:t>
            </a:r>
          </a:p>
          <a:p>
            <a:pPr eaLnBrk="1" hangingPunct="1"/>
            <a:endParaRPr lang="en-US" altLang="en-US" smtClean="0"/>
          </a:p>
          <a:p>
            <a:pPr eaLnBrk="1" hangingPunct="1"/>
            <a:r>
              <a:rPr lang="en-US" altLang="en-US" smtClean="0"/>
              <a:t>Southern zones (1-3) = No requirement</a:t>
            </a:r>
          </a:p>
          <a:p>
            <a:pPr eaLnBrk="1" hangingPunct="1"/>
            <a:r>
              <a:rPr lang="en-US" altLang="en-US" smtClean="0"/>
              <a:t>CZ 4 and 5 – need 2 feet of R-10</a:t>
            </a:r>
          </a:p>
          <a:p>
            <a:pPr eaLnBrk="1" hangingPunct="1"/>
            <a:r>
              <a:rPr lang="en-US" altLang="en-US" smtClean="0"/>
              <a:t>Northern zones (6-8) – need 4 feet of R-10</a:t>
            </a:r>
          </a:p>
          <a:p>
            <a:pPr eaLnBrk="1" hangingPunct="1"/>
            <a:endParaRPr lang="en-US" altLang="en-US" smtClean="0"/>
          </a:p>
          <a:p>
            <a:pPr eaLnBrk="1" hangingPunct="1"/>
            <a:r>
              <a:rPr lang="en-US" altLang="en-US" smtClean="0"/>
              <a:t>A slab more than 12” below grade doesn’t require slab edge insulation, but the wall would be considered a below-grade wall.</a:t>
            </a:r>
          </a:p>
          <a:p>
            <a:pPr eaLnBrk="1" hangingPunct="1"/>
            <a:endParaRPr lang="en-US" altLang="en-US" smtClean="0"/>
          </a:p>
        </p:txBody>
      </p:sp>
      <p:sp>
        <p:nvSpPr>
          <p:cNvPr id="21709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428123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821DFE2-92DD-44B3-B4B5-425AA1A22B8B}" type="slidenum">
              <a:rPr lang="en-US" altLang="en-US">
                <a:cs typeface="Arial" pitchFamily="34" charset="0"/>
              </a:rPr>
              <a:pPr>
                <a:spcBef>
                  <a:spcPct val="0"/>
                </a:spcBef>
              </a:pPr>
              <a:t>57</a:t>
            </a:fld>
            <a:endParaRPr lang="en-US" altLang="en-US">
              <a:cs typeface="Arial" pitchFamily="34" charset="0"/>
            </a:endParaRPr>
          </a:p>
        </p:txBody>
      </p:sp>
      <p:sp>
        <p:nvSpPr>
          <p:cNvPr id="219139" name="Rectangle 2"/>
          <p:cNvSpPr>
            <a:spLocks noGrp="1" noRot="1" noChangeAspect="1" noChangeArrowheads="1" noTextEdit="1"/>
          </p:cNvSpPr>
          <p:nvPr>
            <p:ph type="sldImg"/>
          </p:nvPr>
        </p:nvSpPr>
        <p:spPr>
          <a:xfrm>
            <a:off x="1182688" y="696913"/>
            <a:ext cx="4648200" cy="3486150"/>
          </a:xfrm>
          <a:ln/>
        </p:spPr>
      </p:sp>
      <p:sp>
        <p:nvSpPr>
          <p:cNvPr id="21914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top edge of the insulation installed between the exterior wall and the edge of the interior slab can be cut at a 45 degree angle away from the exterior wall.</a:t>
            </a:r>
          </a:p>
          <a:p>
            <a:pPr eaLnBrk="1" hangingPunct="1"/>
            <a:endParaRPr lang="en-US" altLang="en-US" smtClean="0"/>
          </a:p>
          <a:p>
            <a:pPr eaLnBrk="1" hangingPunct="1"/>
            <a:r>
              <a:rPr lang="en-US" altLang="en-US" smtClean="0">
                <a:cs typeface="Times New Roman" pitchFamily="18" charset="0"/>
              </a:rPr>
              <a:t>This is an example of </a:t>
            </a:r>
            <a:r>
              <a:rPr lang="en-US" altLang="en-US" smtClean="0">
                <a:solidFill>
                  <a:srgbClr val="000000"/>
                </a:solidFill>
                <a:cs typeface="Times New Roman" pitchFamily="18" charset="0"/>
              </a:rPr>
              <a:t>insulation cut at a 45-degree bevel cut this is a way to avoid bringing the insulation to the top of the slab edge so a carpet tack strip can be attached.</a:t>
            </a:r>
          </a:p>
          <a:p>
            <a:pPr eaLnBrk="1" hangingPunct="1"/>
            <a:endParaRPr lang="en-US" altLang="en-US" smtClean="0">
              <a:solidFill>
                <a:srgbClr val="000000"/>
              </a:solidFill>
              <a:cs typeface="Times New Roman" pitchFamily="18" charset="0"/>
            </a:endParaRPr>
          </a:p>
          <a:p>
            <a:pPr eaLnBrk="1" hangingPunct="1"/>
            <a:r>
              <a:rPr lang="en-US" altLang="en-US" smtClean="0">
                <a:solidFill>
                  <a:srgbClr val="000000"/>
                </a:solidFill>
                <a:cs typeface="Times New Roman" pitchFamily="18" charset="0"/>
              </a:rPr>
              <a:t>Insulation is not required where the code official deems termite infestation to be very heavy.</a:t>
            </a:r>
          </a:p>
          <a:p>
            <a:pPr eaLnBrk="1" hangingPunct="1"/>
            <a:endParaRPr lang="en-US" altLang="en-US" smtClean="0">
              <a:solidFill>
                <a:srgbClr val="000000"/>
              </a:solidFill>
              <a:cs typeface="Times New Roman" pitchFamily="18" charset="0"/>
            </a:endParaRPr>
          </a:p>
        </p:txBody>
      </p:sp>
      <p:sp>
        <p:nvSpPr>
          <p:cNvPr id="21914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746042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FE01E3E-891D-4089-A03B-B30AEA15C87C}" type="slidenum">
              <a:rPr lang="en-US" altLang="en-US">
                <a:cs typeface="Arial" pitchFamily="34" charset="0"/>
              </a:rPr>
              <a:pPr>
                <a:spcBef>
                  <a:spcPct val="0"/>
                </a:spcBef>
              </a:pPr>
              <a:t>58</a:t>
            </a:fld>
            <a:endParaRPr lang="en-US" altLang="en-US">
              <a:cs typeface="Arial" pitchFamily="34" charset="0"/>
            </a:endParaRPr>
          </a:p>
        </p:txBody>
      </p:sp>
      <p:sp>
        <p:nvSpPr>
          <p:cNvPr id="221187" name="Rectangle 2"/>
          <p:cNvSpPr>
            <a:spLocks noGrp="1" noRot="1" noChangeAspect="1" noChangeArrowheads="1" noTextEdit="1"/>
          </p:cNvSpPr>
          <p:nvPr>
            <p:ph type="sldImg"/>
          </p:nvPr>
        </p:nvSpPr>
        <p:spPr>
          <a:xfrm>
            <a:off x="1182688" y="696913"/>
            <a:ext cx="4648200" cy="3486150"/>
          </a:xfrm>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Crawlspaces are covered in this section.</a:t>
            </a:r>
          </a:p>
          <a:p>
            <a:pPr eaLnBrk="1" hangingPunct="1"/>
            <a:endParaRPr lang="en-US" altLang="en-US" smtClean="0"/>
          </a:p>
          <a:p>
            <a:pPr eaLnBrk="1" hangingPunct="1"/>
            <a:endParaRPr lang="en-US" altLang="en-US" smtClean="0"/>
          </a:p>
          <a:p>
            <a:pPr eaLnBrk="1" hangingPunct="1"/>
            <a:endParaRPr lang="en-US" altLang="en-US" smtClean="0"/>
          </a:p>
        </p:txBody>
      </p:sp>
      <p:sp>
        <p:nvSpPr>
          <p:cNvPr id="22118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317895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2F03CFD-3831-4CEF-858E-634C2217F3D8}" type="slidenum">
              <a:rPr lang="en-US" altLang="en-US">
                <a:cs typeface="Arial" pitchFamily="34" charset="0"/>
              </a:rPr>
              <a:pPr>
                <a:spcBef>
                  <a:spcPct val="0"/>
                </a:spcBef>
              </a:pPr>
              <a:t>59</a:t>
            </a:fld>
            <a:endParaRPr lang="en-US" altLang="en-US">
              <a:cs typeface="Arial" pitchFamily="34"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smtClean="0">
                <a:solidFill>
                  <a:srgbClr val="000000"/>
                </a:solidFill>
                <a:cs typeface="Times New Roman" pitchFamily="18" charset="0"/>
              </a:rPr>
              <a:t>The code requires the crawl space wall insulation be permanently fastened to the wall and extend downward from the floor to the finished grade level and then vertically and/or horizontally for not less than an additional 24”.</a:t>
            </a:r>
          </a:p>
          <a:p>
            <a:pPr eaLnBrk="1" hangingPunct="1">
              <a:lnSpc>
                <a:spcPct val="90000"/>
              </a:lnSpc>
            </a:pPr>
            <a:r>
              <a:rPr lang="en-US" altLang="en-US" smtClean="0">
                <a:solidFill>
                  <a:srgbClr val="000000"/>
                </a:solidFill>
                <a:cs typeface="Times New Roman" pitchFamily="18" charset="0"/>
              </a:rPr>
              <a:t/>
            </a:r>
            <a:br>
              <a:rPr lang="en-US" altLang="en-US" smtClean="0">
                <a:solidFill>
                  <a:srgbClr val="000000"/>
                </a:solidFill>
                <a:cs typeface="Times New Roman" pitchFamily="18" charset="0"/>
              </a:rPr>
            </a:br>
            <a:r>
              <a:rPr lang="en-US" altLang="en-US" sz="1000" smtClean="0">
                <a:solidFill>
                  <a:srgbClr val="000000"/>
                </a:solidFill>
                <a:cs typeface="Times New Roman" pitchFamily="18" charset="0"/>
              </a:rPr>
              <a:t>However, there are some criteria that must be met in order to use this insulation method:</a:t>
            </a:r>
          </a:p>
          <a:p>
            <a:pPr eaLnBrk="1" hangingPunct="1">
              <a:lnSpc>
                <a:spcPct val="90000"/>
              </a:lnSpc>
              <a:buFontTx/>
              <a:buChar char="•"/>
            </a:pPr>
            <a:r>
              <a:rPr lang="en-US" altLang="en-US" sz="1000" smtClean="0">
                <a:solidFill>
                  <a:srgbClr val="000000"/>
                </a:solidFill>
                <a:cs typeface="Times New Roman" pitchFamily="18" charset="0"/>
              </a:rPr>
              <a:t>  </a:t>
            </a:r>
            <a:r>
              <a:rPr lang="en-US" altLang="en-US" sz="1000" smtClean="0">
                <a:cs typeface="Times New Roman" pitchFamily="18" charset="0"/>
              </a:rPr>
              <a:t>The crawlspace may not have ventilation openings that communicate directly with outside air</a:t>
            </a:r>
          </a:p>
          <a:p>
            <a:pPr eaLnBrk="1" hangingPunct="1">
              <a:lnSpc>
                <a:spcPct val="90000"/>
              </a:lnSpc>
              <a:buFontTx/>
              <a:buChar char="•"/>
            </a:pPr>
            <a:r>
              <a:rPr lang="en-US" altLang="en-US" sz="1000" smtClean="0">
                <a:cs typeface="Times New Roman" pitchFamily="18" charset="0"/>
              </a:rPr>
              <a:t>  The crawlspace floors must be covered with vapor retarder, the joints must overlap 6” and  be sealed or taped.  The edges should extend at least 6” up the stem wall and be attached to the stem wall.</a:t>
            </a:r>
          </a:p>
          <a:p>
            <a:pPr eaLnBrk="1" hangingPunct="1">
              <a:lnSpc>
                <a:spcPct val="90000"/>
              </a:lnSpc>
              <a:buFontTx/>
              <a:buChar char="•"/>
            </a:pPr>
            <a:r>
              <a:rPr lang="en-US" altLang="en-US" sz="1000" smtClean="0">
                <a:cs typeface="Times New Roman" pitchFamily="18" charset="0"/>
              </a:rPr>
              <a:t>  The crawlspace must have openings back to conditioned space.</a:t>
            </a:r>
          </a:p>
          <a:p>
            <a:pPr eaLnBrk="1" hangingPunct="1">
              <a:lnSpc>
                <a:spcPct val="90000"/>
              </a:lnSpc>
              <a:buFontTx/>
              <a:buChar char="•"/>
            </a:pPr>
            <a:r>
              <a:rPr lang="en-US" altLang="en-US" sz="1000" smtClean="0">
                <a:cs typeface="Times New Roman" pitchFamily="18" charset="0"/>
              </a:rPr>
              <a:t>  The crawlspace floor must be covered with an approved vapor retarder material, the joints must overlap 6” and be sealed, the edges should extend at least 6” up the stem wall and attached to the stem wall.</a:t>
            </a:r>
          </a:p>
          <a:p>
            <a:pPr eaLnBrk="1" hangingPunct="1">
              <a:lnSpc>
                <a:spcPct val="90000"/>
              </a:lnSpc>
            </a:pPr>
            <a:endParaRPr lang="en-US" altLang="en-US" sz="1000" smtClean="0">
              <a:solidFill>
                <a:srgbClr val="000000"/>
              </a:solidFill>
              <a:cs typeface="Times New Roman" pitchFamily="18" charset="0"/>
            </a:endParaRPr>
          </a:p>
          <a:p>
            <a:pPr eaLnBrk="1" hangingPunct="1">
              <a:lnSpc>
                <a:spcPct val="90000"/>
              </a:lnSpc>
            </a:pPr>
            <a:r>
              <a:rPr lang="en-US" altLang="en-US" sz="1000" smtClean="0">
                <a:solidFill>
                  <a:srgbClr val="000000"/>
                </a:solidFill>
                <a:cs typeface="Times New Roman" pitchFamily="18" charset="0"/>
              </a:rPr>
              <a:t>The IRC allows the construction of unventilated crawlspaces.  To meet the requirements the crawlspace walls must be insulated to the R-value specified in the energy code.  The crawlspace must either be provided with conditioned air or with mechanical ventilation.  The code does not specify the quantity of conditioned air to supply the crawlspace.</a:t>
            </a:r>
          </a:p>
          <a:p>
            <a:pPr eaLnBrk="1" hangingPunct="1">
              <a:lnSpc>
                <a:spcPct val="90000"/>
              </a:lnSpc>
            </a:pPr>
            <a:endParaRPr lang="en-US" altLang="en-US" sz="1000" smtClean="0">
              <a:solidFill>
                <a:srgbClr val="000000"/>
              </a:solidFill>
              <a:cs typeface="Times New Roman" pitchFamily="18" charset="0"/>
            </a:endParaRPr>
          </a:p>
          <a:p>
            <a:pPr eaLnBrk="1" hangingPunct="1">
              <a:lnSpc>
                <a:spcPct val="90000"/>
              </a:lnSpc>
            </a:pPr>
            <a:r>
              <a:rPr lang="en-US" altLang="en-US" sz="1000" smtClean="0">
                <a:solidFill>
                  <a:srgbClr val="000000"/>
                </a:solidFill>
                <a:cs typeface="Times New Roman" pitchFamily="18" charset="0"/>
              </a:rPr>
              <a:t>If mechanical ventilation is selected, the crawlspace must be ventilated at 1 CFM per 50 square feet.  The ground surface must also be covered with an approved vapor retarder material.  To eliminate moisture from the crawlspace the sill plate and perimeter joist must be sealed.  Also, while not a code requirement, all joints in the vapor retarder should be overlapped and taped.  This includes the connection between the vapor retarder and crawlspace wall.</a:t>
            </a:r>
          </a:p>
          <a:p>
            <a:pPr eaLnBrk="1" hangingPunct="1">
              <a:lnSpc>
                <a:spcPct val="90000"/>
              </a:lnSpc>
            </a:pPr>
            <a:endParaRPr lang="en-US" altLang="en-US" sz="1000" smtClean="0">
              <a:solidFill>
                <a:srgbClr val="000000"/>
              </a:solidFill>
              <a:cs typeface="Times New Roman" pitchFamily="18" charset="0"/>
            </a:endParaRPr>
          </a:p>
          <a:p>
            <a:pPr eaLnBrk="1" hangingPunct="1">
              <a:lnSpc>
                <a:spcPct val="90000"/>
              </a:lnSpc>
            </a:pPr>
            <a:endParaRPr lang="en-US" altLang="en-US" sz="1000" smtClean="0">
              <a:solidFill>
                <a:srgbClr val="000000"/>
              </a:solidFill>
              <a:cs typeface="Times New Roman" pitchFamily="18" charset="0"/>
            </a:endParaRPr>
          </a:p>
          <a:p>
            <a:pPr eaLnBrk="1" hangingPunct="1">
              <a:lnSpc>
                <a:spcPct val="90000"/>
              </a:lnSpc>
            </a:pPr>
            <a:endParaRPr lang="en-US" altLang="en-US" sz="1000" smtClean="0">
              <a:cs typeface="Times New Roman" pitchFamily="18" charset="0"/>
            </a:endParaRPr>
          </a:p>
        </p:txBody>
      </p:sp>
      <p:sp>
        <p:nvSpPr>
          <p:cNvPr id="2232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381281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4931D01-34C7-4874-85AF-0EA4F30395BC}" type="slidenum">
              <a:rPr lang="en-US" altLang="en-US">
                <a:cs typeface="Arial" pitchFamily="34" charset="0"/>
              </a:rPr>
              <a:pPr>
                <a:spcBef>
                  <a:spcPct val="0"/>
                </a:spcBef>
              </a:pPr>
              <a:t>60</a:t>
            </a:fld>
            <a:endParaRPr lang="en-US" altLang="en-US">
              <a:cs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are some other requirements that might pertain to the crawlspace whether it is vented or unvented.   Not all of these requirements are addressed in the IECC and come from other codes such as the IRC.</a:t>
            </a:r>
          </a:p>
          <a:p>
            <a:pPr eaLnBrk="1" hangingPunct="1"/>
            <a:endParaRPr lang="en-US" altLang="en-US" smtClean="0"/>
          </a:p>
          <a:p>
            <a:pPr eaLnBrk="1" hangingPunct="1"/>
            <a:r>
              <a:rPr lang="en-US" altLang="en-US" smtClean="0"/>
              <a:t>Typical vented CS will have insulation on the floor over the CS, whereas unvented CS will have insulation on CS walls.</a:t>
            </a:r>
          </a:p>
          <a:p>
            <a:pPr eaLnBrk="1" hangingPunct="1"/>
            <a:endParaRPr lang="en-US" altLang="en-US" smtClean="0"/>
          </a:p>
          <a:p>
            <a:pPr eaLnBrk="1" hangingPunct="1"/>
            <a:r>
              <a:rPr lang="en-US" altLang="en-US" smtClean="0"/>
              <a:t>Vented CS may be required to have vapor retarder as part of floor assembly, whereas unvented will be required to have vapor retarder on ground surface underneath.</a:t>
            </a:r>
          </a:p>
          <a:p>
            <a:pPr eaLnBrk="1" hangingPunct="1"/>
            <a:endParaRPr lang="en-US" altLang="en-US" smtClean="0"/>
          </a:p>
          <a:p>
            <a:pPr eaLnBrk="1" hangingPunct="1"/>
            <a:r>
              <a:rPr lang="en-US" altLang="en-US" smtClean="0"/>
              <a:t>Vented CS has requirements for the openings; unvented CS must be mechanically vented one way or other, either with pure exhaust or actually bringing conditioned air in.</a:t>
            </a:r>
          </a:p>
          <a:p>
            <a:pPr eaLnBrk="1" hangingPunct="1"/>
            <a:endParaRPr lang="en-US" altLang="en-US" smtClean="0"/>
          </a:p>
          <a:p>
            <a:pPr eaLnBrk="1" hangingPunct="1"/>
            <a:r>
              <a:rPr lang="en-US" altLang="en-US" smtClean="0"/>
              <a:t>Ducts in vented CS must be insulated to R-6 because they’re in unconditioned space.</a:t>
            </a:r>
          </a:p>
        </p:txBody>
      </p:sp>
      <p:sp>
        <p:nvSpPr>
          <p:cNvPr id="22528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988158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36FEA1E-5ECB-4C73-91DB-AB352B5F9D77}" type="slidenum">
              <a:rPr lang="en-US" altLang="en-US">
                <a:cs typeface="Arial" pitchFamily="34" charset="0"/>
              </a:rPr>
              <a:pPr>
                <a:spcBef>
                  <a:spcPct val="0"/>
                </a:spcBef>
              </a:pPr>
              <a:t>61</a:t>
            </a:fld>
            <a:endParaRPr lang="en-US" altLang="en-US">
              <a:cs typeface="Arial" pitchFamily="34"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As a refresher…</a:t>
            </a:r>
          </a:p>
          <a:p>
            <a:pPr eaLnBrk="1" hangingPunct="1"/>
            <a:endParaRPr lang="en-US" altLang="en-US" smtClean="0"/>
          </a:p>
          <a:p>
            <a:pPr eaLnBrk="1" hangingPunct="1"/>
            <a:r>
              <a:rPr lang="en-US" altLang="en-US" smtClean="0"/>
              <a:t>U-factor table is for the entire assembly.</a:t>
            </a:r>
          </a:p>
          <a:p>
            <a:pPr eaLnBrk="1" hangingPunct="1"/>
            <a:r>
              <a:rPr lang="en-US" altLang="en-US" smtClean="0"/>
              <a:t>R-value table is only for the insulation.</a:t>
            </a:r>
          </a:p>
          <a:p>
            <a:pPr eaLnBrk="1" hangingPunct="1"/>
            <a:endParaRPr lang="en-US" altLang="en-US" smtClean="0"/>
          </a:p>
          <a:p>
            <a:pPr eaLnBrk="1" hangingPunct="1"/>
            <a:r>
              <a:rPr lang="en-US" altLang="en-US" smtClean="0"/>
              <a:t>UA Alternative – if the total bldg. thermal envelope UA (sum of U-factor x assembly area) is less than or equal to the total UA resulting from using the U-factor Table R402.1.4 (multiplied by the same area as in the proposed bldg.) the bldg. would be considered in compliance.</a:t>
            </a:r>
          </a:p>
          <a:p>
            <a:pPr eaLnBrk="1" hangingPunct="1"/>
            <a:endParaRPr lang="en-US" altLang="en-US" smtClean="0"/>
          </a:p>
          <a:p>
            <a:pPr eaLnBrk="1" hangingPunct="1"/>
            <a:r>
              <a:rPr lang="en-US" altLang="en-US" smtClean="0"/>
              <a:t>The SHGC requirements must be met in addition to UA compliance.</a:t>
            </a:r>
          </a:p>
          <a:p>
            <a:pPr eaLnBrk="1" hangingPunct="1"/>
            <a:endParaRPr lang="en-US" altLang="en-US" smtClean="0"/>
          </a:p>
        </p:txBody>
      </p:sp>
      <p:sp>
        <p:nvSpPr>
          <p:cNvPr id="22733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048547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1692D10-2754-4B94-A74E-A24C8FDB1205}" type="slidenum">
              <a:rPr lang="en-US" altLang="en-US">
                <a:cs typeface="Arial" pitchFamily="34" charset="0"/>
              </a:rPr>
              <a:pPr>
                <a:spcBef>
                  <a:spcPct val="0"/>
                </a:spcBef>
              </a:pPr>
              <a:t>62</a:t>
            </a:fld>
            <a:endParaRPr lang="en-US" altLang="en-US">
              <a:cs typeface="Arial" pitchFamily="34"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Note:  SHGC values are in Table R402.1.2 and must be met regardless of this table.</a:t>
            </a:r>
          </a:p>
          <a:p>
            <a:pPr eaLnBrk="1" hangingPunct="1"/>
            <a:endParaRPr lang="en-US" altLang="en-US" smtClean="0"/>
          </a:p>
          <a:p>
            <a:pPr eaLnBrk="1" hangingPunct="1"/>
            <a:r>
              <a:rPr lang="en-US" altLang="en-US" smtClean="0"/>
              <a:t>Note that this table applies to </a:t>
            </a:r>
            <a:r>
              <a:rPr lang="en-US" altLang="en-US" u="sng" smtClean="0"/>
              <a:t>assemblies</a:t>
            </a:r>
            <a:r>
              <a:rPr lang="en-US" altLang="en-US" smtClean="0"/>
              <a:t> whereas the previous (R-value) table applies to </a:t>
            </a:r>
            <a:r>
              <a:rPr lang="en-US" altLang="en-US" u="sng" smtClean="0"/>
              <a:t>insulation only</a:t>
            </a:r>
            <a:r>
              <a:rPr lang="en-US" altLang="en-US" smtClean="0"/>
              <a:t>.</a:t>
            </a:r>
          </a:p>
          <a:p>
            <a:pPr eaLnBrk="1" hangingPunct="1"/>
            <a:endParaRPr lang="en-US" altLang="en-US" smtClean="0"/>
          </a:p>
          <a:p>
            <a:pPr eaLnBrk="1" hangingPunct="1"/>
            <a:endParaRPr lang="en-US" altLang="en-US" smtClean="0">
              <a:solidFill>
                <a:srgbClr val="FF0000"/>
              </a:solidFill>
            </a:endParaRPr>
          </a:p>
        </p:txBody>
      </p:sp>
      <p:sp>
        <p:nvSpPr>
          <p:cNvPr id="22938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483803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1EEBD99-1B23-4E66-9DDE-19C816040FB2}" type="slidenum">
              <a:rPr lang="en-US" altLang="en-US">
                <a:cs typeface="Arial" pitchFamily="34" charset="0"/>
              </a:rPr>
              <a:pPr>
                <a:spcBef>
                  <a:spcPct val="0"/>
                </a:spcBef>
              </a:pPr>
              <a:t>63</a:t>
            </a:fld>
            <a:endParaRPr lang="en-US" altLang="en-US">
              <a:cs typeface="Arial"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second set of values in the table on this slide come from footnote b in Table R402.1.4.</a:t>
            </a:r>
          </a:p>
          <a:p>
            <a:pPr eaLnBrk="1" hangingPunct="1"/>
            <a:endParaRPr lang="en-US" altLang="en-US" smtClean="0"/>
          </a:p>
          <a:p>
            <a:pPr eaLnBrk="1" hangingPunct="1"/>
            <a:r>
              <a:rPr lang="en-US" altLang="en-US" smtClean="0"/>
              <a:t>The second U-factor in the table is for interior insulated walls</a:t>
            </a:r>
          </a:p>
        </p:txBody>
      </p:sp>
      <p:sp>
        <p:nvSpPr>
          <p:cNvPr id="23142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56388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22DD3D1-4597-413F-B771-CABB59CA0227}" type="slidenum">
              <a:rPr lang="en-US" altLang="en-US">
                <a:cs typeface="Arial" pitchFamily="34" charset="0"/>
              </a:rPr>
              <a:pPr>
                <a:spcBef>
                  <a:spcPct val="0"/>
                </a:spcBef>
              </a:pPr>
              <a:t>64</a:t>
            </a:fld>
            <a:endParaRPr lang="en-US" altLang="en-US">
              <a:cs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U-Factor is a measure of how well the assembly conducts heat.  The lower the number, the better the assembly acts as an insulator.</a:t>
            </a:r>
          </a:p>
          <a:p>
            <a:pPr eaLnBrk="1" hangingPunct="1"/>
            <a:endParaRPr lang="en-US" altLang="en-US" smtClean="0"/>
          </a:p>
          <a:p>
            <a:pPr eaLnBrk="1" hangingPunct="1"/>
            <a:r>
              <a:rPr lang="en-US" altLang="en-US" smtClean="0"/>
              <a:t>A window U-factor is based on the interior surface area of the entire assembly, including glazing, sash, curbing, and other framing elements.  Center-of-glass U-factors cannot be used.</a:t>
            </a:r>
          </a:p>
          <a:p>
            <a:pPr eaLnBrk="1" hangingPunct="1"/>
            <a:endParaRPr lang="en-US" altLang="en-US" smtClean="0"/>
          </a:p>
          <a:p>
            <a:pPr eaLnBrk="1" hangingPunct="1"/>
            <a:r>
              <a:rPr lang="en-US" altLang="en-US" smtClean="0"/>
              <a:t>The code requires windows, glass doors, and skylights to be rated by the National Fenestration Rating Council and to have labels that show the rated U-factor and SHGC values for the glazing unit, but allows default values from Table R303.1.3).</a:t>
            </a:r>
          </a:p>
          <a:p>
            <a:pPr eaLnBrk="1" hangingPunct="1"/>
            <a:endParaRPr lang="en-US" altLang="en-US" smtClean="0"/>
          </a:p>
          <a:p>
            <a:pPr eaLnBrk="1" hangingPunct="1"/>
            <a:endParaRPr lang="en-US" altLang="en-US" smtClean="0"/>
          </a:p>
        </p:txBody>
      </p:sp>
      <p:sp>
        <p:nvSpPr>
          <p:cNvPr id="23347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4510411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FCCFA09-7F59-404B-ADD7-E75F67D504C0}" type="slidenum">
              <a:rPr lang="en-US" altLang="en-US">
                <a:cs typeface="Arial" pitchFamily="34" charset="0"/>
              </a:rPr>
              <a:pPr>
                <a:spcBef>
                  <a:spcPct val="0"/>
                </a:spcBef>
              </a:pPr>
              <a:t>65</a:t>
            </a:fld>
            <a:endParaRPr lang="en-US" altLang="en-US">
              <a:cs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SHGC is a measure of how much solar gain is transmitted through the window by solar radiation.</a:t>
            </a:r>
          </a:p>
          <a:p>
            <a:pPr eaLnBrk="1" hangingPunct="1"/>
            <a:endParaRPr lang="en-US" altLang="en-US" smtClean="0"/>
          </a:p>
          <a:p>
            <a:pPr eaLnBrk="1" hangingPunct="1"/>
            <a:r>
              <a:rPr lang="en-US" altLang="en-US" smtClean="0"/>
              <a:t>The lower the SHGC value of a window the less sunlight and heat can pass through the glazing.</a:t>
            </a:r>
          </a:p>
          <a:p>
            <a:pPr eaLnBrk="1" hangingPunct="1"/>
            <a:endParaRPr lang="en-US" altLang="en-US" smtClean="0"/>
          </a:p>
          <a:p>
            <a:pPr eaLnBrk="1" hangingPunct="1"/>
            <a:r>
              <a:rPr lang="en-US" altLang="en-US" smtClean="0"/>
              <a:t>These are based on building average; SHGC of individual windows or skylights can be higher if area-weighted average is below this limit.</a:t>
            </a:r>
          </a:p>
          <a:p>
            <a:pPr eaLnBrk="1" hangingPunct="1"/>
            <a:endParaRPr lang="en-US" altLang="en-US" smtClean="0"/>
          </a:p>
          <a:p>
            <a:pPr eaLnBrk="1" hangingPunct="1"/>
            <a:r>
              <a:rPr lang="en-US" altLang="en-US" smtClean="0"/>
              <a:t>In locations in climate zones 1-3, the combined SHGC (the area weighted average) of all glazed fenestration products in the building shall not exceed .50.  Under no circumstances can the area-weighted average SHGC exceed 0.50 in zones 1-3, regardless of what trade-offs are used.  </a:t>
            </a:r>
          </a:p>
          <a:p>
            <a:pPr eaLnBrk="1" hangingPunct="1"/>
            <a:endParaRPr lang="en-US" altLang="en-US" smtClean="0"/>
          </a:p>
          <a:p>
            <a:pPr eaLnBrk="1" hangingPunct="1"/>
            <a:endParaRPr lang="en-US" altLang="en-US" smtClean="0"/>
          </a:p>
        </p:txBody>
      </p:sp>
      <p:sp>
        <p:nvSpPr>
          <p:cNvPr id="23552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401440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ED2304D-ED37-4C4E-8B45-A225BA7F7D8F}" type="slidenum">
              <a:rPr lang="en-US" altLang="en-US">
                <a:cs typeface="Arial" pitchFamily="34" charset="0"/>
              </a:rPr>
              <a:pPr>
                <a:spcBef>
                  <a:spcPct val="0"/>
                </a:spcBef>
              </a:pPr>
              <a:t>7</a:t>
            </a:fld>
            <a:endParaRPr lang="en-US" altLang="en-US">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residential and commercial building portions fall under two different scopes.  Thus, two compliance submittals must be prepared using the appropriate calculations and forms from the respective codes for each.</a:t>
            </a:r>
          </a:p>
          <a:p>
            <a:pPr eaLnBrk="1" hangingPunct="1"/>
            <a:endParaRPr lang="en-US" altLang="en-US" smtClean="0"/>
          </a:p>
          <a:p>
            <a:pPr eaLnBrk="1" hangingPunct="1"/>
            <a:r>
              <a:rPr lang="en-US" altLang="en-US" smtClean="0"/>
              <a:t>Case by case basis.</a:t>
            </a:r>
          </a:p>
          <a:p>
            <a:pPr eaLnBrk="1" hangingPunct="1"/>
            <a:endParaRPr lang="en-US" altLang="en-US" smtClean="0"/>
          </a:p>
          <a:p>
            <a:pPr eaLnBrk="1" hangingPunct="1"/>
            <a:endParaRPr lang="en-US" altLang="en-US" smtClean="0"/>
          </a:p>
        </p:txBody>
      </p:sp>
      <p:sp>
        <p:nvSpPr>
          <p:cNvPr id="12698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922866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474C183-BBCC-45B7-9ABB-CC7138245189}" type="slidenum">
              <a:rPr lang="en-US" altLang="en-US">
                <a:cs typeface="Arial" pitchFamily="34" charset="0"/>
              </a:rPr>
              <a:pPr>
                <a:spcBef>
                  <a:spcPct val="0"/>
                </a:spcBef>
              </a:pPr>
              <a:t>66</a:t>
            </a:fld>
            <a:endParaRPr lang="en-US" altLang="en-US">
              <a:cs typeface="Arial" pitchFamily="34" charset="0"/>
            </a:endParaRPr>
          </a:p>
        </p:txBody>
      </p:sp>
      <p:sp>
        <p:nvSpPr>
          <p:cNvPr id="237571" name="Rectangle 2"/>
          <p:cNvSpPr>
            <a:spLocks noGrp="1" noRot="1" noChangeAspect="1" noChangeArrowheads="1" noTextEdit="1"/>
          </p:cNvSpPr>
          <p:nvPr>
            <p:ph type="sldImg"/>
          </p:nvPr>
        </p:nvSpPr>
        <p:spPr>
          <a:xfrm>
            <a:off x="1192213" y="703263"/>
            <a:ext cx="4629150" cy="3473450"/>
          </a:xfrm>
          <a:ln/>
        </p:spPr>
      </p:sp>
      <p:sp>
        <p:nvSpPr>
          <p:cNvPr id="23757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7" tIns="45598" rIns="92827" bIns="45598"/>
          <a:lstStyle/>
          <a:p>
            <a:pPr lvl="1" eaLnBrk="1" hangingPunct="1"/>
            <a:r>
              <a:rPr lang="en-US" altLang="en-US" smtClean="0">
                <a:ea typeface="ＭＳ Ｐゴシック" pitchFamily="34" charset="-128"/>
              </a:rPr>
              <a:t>Sunroom:  a one-story structure attached to a dwelling with a glazing area in excess of 40 percent of the gross area of the structure’s exterior walls and roof.</a:t>
            </a:r>
          </a:p>
          <a:p>
            <a:pPr lvl="1" eaLnBrk="1" hangingPunct="1"/>
            <a:endParaRPr lang="en-US" altLang="en-US" smtClean="0">
              <a:ea typeface="ＭＳ Ｐゴシック" pitchFamily="34" charset="-128"/>
            </a:endParaRPr>
          </a:p>
          <a:p>
            <a:pPr lvl="1" eaLnBrk="1" hangingPunct="1"/>
            <a:r>
              <a:rPr lang="en-US" altLang="en-US" smtClean="0">
                <a:ea typeface="ＭＳ Ｐゴシック" pitchFamily="34" charset="-128"/>
              </a:rPr>
              <a:t>REScheck cannot be used for Sunroom compliance.</a:t>
            </a:r>
          </a:p>
          <a:p>
            <a:pPr lvl="1" eaLnBrk="1" hangingPunct="1"/>
            <a:endParaRPr lang="en-US" altLang="en-US" smtClean="0">
              <a:ea typeface="ＭＳ Ｐゴシック" pitchFamily="34" charset="-128"/>
            </a:endParaRPr>
          </a:p>
          <a:p>
            <a:pPr lvl="1" eaLnBrk="1" hangingPunct="1"/>
            <a:r>
              <a:rPr lang="en-US" altLang="en-US" smtClean="0">
                <a:ea typeface="ＭＳ Ｐゴシック" pitchFamily="34" charset="-128"/>
              </a:rPr>
              <a:t>Patio and enclosure folks came up with this because cannot meet the R-value requirements.  Code has “relaxed” requirements for sunrooms if certain things are true:  must have separate heating or cooling system or be zoned as a separate zone and must be thermally isolated (needs to have closeable doors on windows or doors between it and the rest of the house).</a:t>
            </a:r>
          </a:p>
        </p:txBody>
      </p:sp>
      <p:sp>
        <p:nvSpPr>
          <p:cNvPr id="23757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4838703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2C00310-9DD9-47D4-951C-6B2722276983}" type="slidenum">
              <a:rPr lang="en-US" altLang="en-US">
                <a:cs typeface="Arial" pitchFamily="34" charset="0"/>
              </a:rPr>
              <a:pPr>
                <a:spcBef>
                  <a:spcPct val="0"/>
                </a:spcBef>
              </a:pPr>
              <a:t>67</a:t>
            </a:fld>
            <a:endParaRPr lang="en-US" altLang="en-US">
              <a:cs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New wall(s), windows and doors separating a sunroom from conditioned space to meet the building thermal envelope requirements.</a:t>
            </a:r>
          </a:p>
          <a:p>
            <a:pPr eaLnBrk="1" hangingPunct="1"/>
            <a:endParaRPr lang="en-US" altLang="en-US" smtClean="0"/>
          </a:p>
          <a:p>
            <a:pPr eaLnBrk="1" hangingPunct="1"/>
            <a:r>
              <a:rPr lang="en-US" altLang="en-US" smtClean="0"/>
              <a:t>These are prescriptive requirements and the SHGC requirements are still applicable and not less stringent, regardless of whether it is a sunroom or not.</a:t>
            </a:r>
          </a:p>
        </p:txBody>
      </p:sp>
      <p:sp>
        <p:nvSpPr>
          <p:cNvPr id="2396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166030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F991791-8030-4B5B-A878-6364803E3F72}" type="slidenum">
              <a:rPr lang="en-US" altLang="en-US">
                <a:cs typeface="Arial" pitchFamily="34" charset="0"/>
              </a:rPr>
              <a:pPr>
                <a:spcBef>
                  <a:spcPct val="0"/>
                </a:spcBef>
              </a:pPr>
              <a:t>69</a:t>
            </a:fld>
            <a:endParaRPr lang="en-US" altLang="en-US">
              <a:cs typeface="Arial"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simulated performance alternative can be used for building designs that do not comply with all the prescriptive requirements in Chapter 4 [RE] of the IECC.  Under the simulated performance alternative, a “Proposed design” will comply with the code if the calculated annual energy cost is not greater than a similar building (the “Standard design”) designed in accordance with Chapter 4 [RE].  </a:t>
            </a:r>
          </a:p>
          <a:p>
            <a:pPr eaLnBrk="1" hangingPunct="1"/>
            <a:endParaRPr lang="en-US" altLang="en-US" smtClean="0"/>
          </a:p>
          <a:p>
            <a:pPr eaLnBrk="1" hangingPunct="1"/>
            <a:r>
              <a:rPr lang="en-US" altLang="en-US" smtClean="0"/>
              <a:t>The Proposed design uses the same energy sources, floor area, geometry, design conditions, occupancy, climate data, and usage schedule as the Standard design.  Some energy-conserving strategies to improve the performance of the Proposed design include exterior shading of windows, passive solar design, thermal mass heat storage, improved thermal envelope, improved duct systems, reduced air infiltration, and high-efficiency heating, cooling, and water heating equipment.</a:t>
            </a:r>
          </a:p>
          <a:p>
            <a:pPr eaLnBrk="1" hangingPunct="1"/>
            <a:endParaRPr lang="en-US" altLang="en-US" smtClean="0"/>
          </a:p>
          <a:p>
            <a:pPr eaLnBrk="1" hangingPunct="1"/>
            <a:r>
              <a:rPr lang="en-US" altLang="en-US" smtClean="0"/>
              <a:t>Some cost associated with this as specialized software must be used.  Code officials and others must be able to read resulting reports.</a:t>
            </a:r>
          </a:p>
        </p:txBody>
      </p:sp>
      <p:sp>
        <p:nvSpPr>
          <p:cNvPr id="24269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81826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ANSI/RESNET/ICC</a:t>
            </a:r>
            <a:r>
              <a:rPr lang="en-US" altLang="en-US" baseline="0" dirty="0" smtClean="0"/>
              <a:t> 301-2014 has ventilation rate based on ASHRAE 62.2.  This rate is replaced in the IECC by a value consistent with the IRC (M1507.3.3).</a:t>
            </a:r>
            <a:endParaRPr lang="en-US" altLang="en-US" dirty="0" smtClean="0"/>
          </a:p>
        </p:txBody>
      </p:sp>
      <p:sp>
        <p:nvSpPr>
          <p:cNvPr id="2447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2447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EBF9D8-25B7-4C39-979E-AF74A228A88B}" type="slidenum">
              <a:rPr lang="en-US" altLang="en-US">
                <a:cs typeface="Arial" pitchFamily="34" charset="0"/>
              </a:rPr>
              <a:pPr>
                <a:spcBef>
                  <a:spcPct val="0"/>
                </a:spcBef>
              </a:pPr>
              <a:t>70</a:t>
            </a:fld>
            <a:endParaRPr lang="en-US" altLang="en-US">
              <a:cs typeface="Arial" pitchFamily="34" charset="0"/>
            </a:endParaRPr>
          </a:p>
        </p:txBody>
      </p:sp>
    </p:spTree>
    <p:extLst>
      <p:ext uri="{BB962C8B-B14F-4D97-AF65-F5344CB8AC3E}">
        <p14:creationId xmlns:p14="http://schemas.microsoft.com/office/powerpoint/2010/main" val="465379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ERI - </a:t>
            </a:r>
          </a:p>
        </p:txBody>
      </p:sp>
      <p:sp>
        <p:nvSpPr>
          <p:cNvPr id="2447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2447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EBF9D8-25B7-4C39-979E-AF74A228A88B}" type="slidenum">
              <a:rPr lang="en-US" altLang="en-US">
                <a:cs typeface="Arial" pitchFamily="34" charset="0"/>
              </a:rPr>
              <a:pPr>
                <a:spcBef>
                  <a:spcPct val="0"/>
                </a:spcBef>
              </a:pPr>
              <a:t>71</a:t>
            </a:fld>
            <a:endParaRPr lang="en-US" altLang="en-US">
              <a:cs typeface="Arial" pitchFamily="34" charset="0"/>
            </a:endParaRPr>
          </a:p>
        </p:txBody>
      </p:sp>
    </p:spTree>
    <p:extLst>
      <p:ext uri="{BB962C8B-B14F-4D97-AF65-F5344CB8AC3E}">
        <p14:creationId xmlns:p14="http://schemas.microsoft.com/office/powerpoint/2010/main" val="11578586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Footnote:  Where on-site renewable energy is included for compliance </a:t>
            </a:r>
            <a:r>
              <a:rPr lang="en-US" altLang="en-US" smtClean="0">
                <a:solidFill>
                  <a:srgbClr val="FF3300"/>
                </a:solidFill>
              </a:rPr>
              <a:t>using the ERI analysis of Section R406.4</a:t>
            </a:r>
            <a:r>
              <a:rPr lang="en-US" altLang="en-US" smtClean="0"/>
              <a:t>, building to meet mandatory requirements in R406.2, and the building envelope is to be greater than or equal to the efficiency levels and SHGC in Table R402.1.2 or Table R402.1.4 of the 2015 IECC.</a:t>
            </a:r>
          </a:p>
        </p:txBody>
      </p:sp>
      <p:sp>
        <p:nvSpPr>
          <p:cNvPr id="2467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endParaRPr lang="en-US" altLang="en-US" sz="1200" b="0" smtClean="0">
              <a:latin typeface="Times New Roman" pitchFamily="18" charset="0"/>
            </a:endParaRPr>
          </a:p>
        </p:txBody>
      </p:sp>
      <p:sp>
        <p:nvSpPr>
          <p:cNvPr id="2467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764320E5-40EB-49A5-A2F0-8747DBEF2B3E}" type="slidenum">
              <a:rPr lang="en-US" altLang="en-US" sz="1200" b="0">
                <a:latin typeface="Times New Roman" pitchFamily="18" charset="0"/>
              </a:rPr>
              <a:pPr/>
              <a:t>72</a:t>
            </a:fld>
            <a:endParaRPr lang="en-US" altLang="en-US" sz="1200" b="0">
              <a:latin typeface="Times New Roman" pitchFamily="18" charset="0"/>
            </a:endParaRPr>
          </a:p>
        </p:txBody>
      </p:sp>
    </p:spTree>
    <p:extLst>
      <p:ext uri="{BB962C8B-B14F-4D97-AF65-F5344CB8AC3E}">
        <p14:creationId xmlns:p14="http://schemas.microsoft.com/office/powerpoint/2010/main" val="2520488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148D757B-1A5C-456F-A3C9-40DE1B0FA28E}" type="slidenum">
              <a:rPr lang="en-US" altLang="en-US" smtClean="0"/>
              <a:pPr/>
              <a:t>73</a:t>
            </a:fld>
            <a:endParaRPr lang="en-US" altLang="en-US"/>
          </a:p>
        </p:txBody>
      </p:sp>
    </p:spTree>
    <p:extLst>
      <p:ext uri="{BB962C8B-B14F-4D97-AF65-F5344CB8AC3E}">
        <p14:creationId xmlns:p14="http://schemas.microsoft.com/office/powerpoint/2010/main" val="41952360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1FE3E49-C170-4E75-96E7-897033CBB992}" type="slidenum">
              <a:rPr lang="en-US" altLang="en-US">
                <a:cs typeface="Arial" pitchFamily="34" charset="0"/>
              </a:rPr>
              <a:pPr>
                <a:spcBef>
                  <a:spcPct val="0"/>
                </a:spcBef>
              </a:pPr>
              <a:t>74</a:t>
            </a:fld>
            <a:endParaRPr lang="en-US" altLang="en-US">
              <a:cs typeface="Arial" pitchFamily="34"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smtClean="0"/>
          </a:p>
        </p:txBody>
      </p:sp>
      <p:sp>
        <p:nvSpPr>
          <p:cNvPr id="2498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8068439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0A1947B-D23A-4636-8D38-848A899AD7C8}" type="slidenum">
              <a:rPr lang="en-US" altLang="en-US">
                <a:cs typeface="Arial" pitchFamily="34" charset="0"/>
              </a:rPr>
              <a:pPr>
                <a:spcBef>
                  <a:spcPct val="0"/>
                </a:spcBef>
              </a:pPr>
              <a:t>75</a:t>
            </a:fld>
            <a:endParaRPr lang="en-US" altLang="en-US">
              <a:cs typeface="Arial" pitchFamily="34"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sealing methods between dissimilar materials shall allow for differential expansion and contraction.</a:t>
            </a:r>
          </a:p>
          <a:p>
            <a:pPr eaLnBrk="1" hangingPunct="1"/>
            <a:endParaRPr lang="en-US" altLang="en-US" smtClean="0"/>
          </a:p>
        </p:txBody>
      </p:sp>
      <p:sp>
        <p:nvSpPr>
          <p:cNvPr id="2519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5141887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Two options:  whole house pressure test with a blower door system to make sure that the envelope leakage isn’t more than what’s expected OR use a fairly thorough checklist from the code </a:t>
            </a:r>
          </a:p>
          <a:p>
            <a:endParaRPr lang="en-US" altLang="en-US" smtClean="0"/>
          </a:p>
          <a:p>
            <a:r>
              <a:rPr lang="en-US" altLang="en-US" smtClean="0"/>
              <a:t>Whole-house pressure test section includes instructions for setting up.  For example:  Exterior windows and doors, fireplace and stove doors to be closed but not sealed.</a:t>
            </a:r>
          </a:p>
          <a:p>
            <a:endParaRPr lang="en-US" altLang="en-US" smtClean="0"/>
          </a:p>
          <a:p>
            <a:r>
              <a:rPr lang="en-US" altLang="en-US" smtClean="0"/>
              <a:t>Field verification states that the code official can require an approved party, independent from the insulation installer, inspect the air barrier and insulation.</a:t>
            </a:r>
          </a:p>
          <a:p>
            <a:endParaRPr lang="en-US" altLang="en-US" b="1" i="1" smtClean="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2401EA9-3DAB-4074-AFE9-608DEED99263}" type="slidenum">
              <a:rPr lang="en-US" altLang="en-US">
                <a:cs typeface="Arial" pitchFamily="34" charset="0"/>
              </a:rPr>
              <a:pPr>
                <a:spcBef>
                  <a:spcPct val="0"/>
                </a:spcBef>
              </a:pPr>
              <a:t>76</a:t>
            </a:fld>
            <a:endParaRPr lang="en-US" altLang="en-US">
              <a:cs typeface="Arial" pitchFamily="34" charset="0"/>
            </a:endParaRPr>
          </a:p>
        </p:txBody>
      </p:sp>
      <p:sp>
        <p:nvSpPr>
          <p:cNvPr id="2539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418805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E567A94-F97D-4846-8704-E7324870DDD9}" type="slidenum">
              <a:rPr lang="en-US" altLang="en-US">
                <a:cs typeface="Arial" pitchFamily="34" charset="0"/>
              </a:rPr>
              <a:pPr>
                <a:spcBef>
                  <a:spcPct val="0"/>
                </a:spcBef>
              </a:pPr>
              <a:t>9</a:t>
            </a:fld>
            <a:endParaRPr lang="en-US" altLang="en-US">
              <a:cs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Documentation shall be prepared by a registered design professional </a:t>
            </a:r>
            <a:r>
              <a:rPr lang="en-US" altLang="en-US" b="1" smtClean="0"/>
              <a:t>(where required by statute by the code official)</a:t>
            </a:r>
          </a:p>
          <a:p>
            <a:pPr eaLnBrk="1" hangingPunct="1"/>
            <a:endParaRPr lang="en-US" altLang="en-US" smtClean="0"/>
          </a:p>
          <a:p>
            <a:pPr eaLnBrk="1" hangingPunct="1"/>
            <a:endParaRPr lang="en-US" altLang="en-US" smtClean="0"/>
          </a:p>
          <a:p>
            <a:pPr eaLnBrk="1" hangingPunct="1"/>
            <a:r>
              <a:rPr lang="en-US" altLang="en-US" smtClean="0"/>
              <a:t>No work shall be done on any part of the building beyond the point indicated in each successive inspection without first obtaining written approval of the code official.  </a:t>
            </a:r>
          </a:p>
          <a:p>
            <a:pPr eaLnBrk="1" hangingPunct="1"/>
            <a:endParaRPr lang="en-US" altLang="en-US" smtClean="0"/>
          </a:p>
          <a:p>
            <a:pPr eaLnBrk="1" hangingPunct="1"/>
            <a:r>
              <a:rPr lang="en-US" altLang="en-US" smtClean="0"/>
              <a:t>No construction work shall be concealed without being inspected and approved.</a:t>
            </a:r>
          </a:p>
          <a:p>
            <a:pPr eaLnBrk="1" hangingPunct="1"/>
            <a:endParaRPr lang="en-US" altLang="en-US" smtClean="0"/>
          </a:p>
          <a:p>
            <a:pPr eaLnBrk="1" hangingPunct="1"/>
            <a:endParaRPr lang="en-US" altLang="en-US" smtClean="0"/>
          </a:p>
        </p:txBody>
      </p:sp>
      <p:sp>
        <p:nvSpPr>
          <p:cNvPr id="1300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4542648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only a part of Table R402.4.1.1</a:t>
            </a: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14F433E-A965-4036-A87D-0225B3B73641}" type="slidenum">
              <a:rPr lang="en-US" altLang="en-US">
                <a:cs typeface="Arial" pitchFamily="34" charset="0"/>
              </a:rPr>
              <a:pPr>
                <a:spcBef>
                  <a:spcPct val="0"/>
                </a:spcBef>
              </a:pPr>
              <a:t>77</a:t>
            </a:fld>
            <a:endParaRPr lang="en-US" altLang="en-US">
              <a:cs typeface="Arial" pitchFamily="34" charset="0"/>
            </a:endParaRPr>
          </a:p>
        </p:txBody>
      </p:sp>
      <p:sp>
        <p:nvSpPr>
          <p:cNvPr id="2560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2214095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D4549A4-2852-4719-A28D-7DF7B987CB9A}" type="slidenum">
              <a:rPr lang="en-US" altLang="en-US">
                <a:cs typeface="Arial" pitchFamily="34" charset="0"/>
              </a:rPr>
              <a:pPr>
                <a:spcBef>
                  <a:spcPct val="0"/>
                </a:spcBef>
              </a:pPr>
              <a:t>78</a:t>
            </a:fld>
            <a:endParaRPr lang="en-US" altLang="en-US">
              <a:cs typeface="Arial" pitchFamily="34" charset="0"/>
            </a:endParaRPr>
          </a:p>
        </p:txBody>
      </p:sp>
      <p:sp>
        <p:nvSpPr>
          <p:cNvPr id="2580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8307913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4B6B5E2-89DA-4431-B69B-7B5ACCDC9580}" type="slidenum">
              <a:rPr lang="en-US" altLang="en-US">
                <a:cs typeface="Arial" pitchFamily="34" charset="0"/>
              </a:rPr>
              <a:pPr>
                <a:spcBef>
                  <a:spcPct val="0"/>
                </a:spcBef>
              </a:pPr>
              <a:t>79</a:t>
            </a:fld>
            <a:endParaRPr lang="en-US" altLang="en-US">
              <a:cs typeface="Arial"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Tested to NFRC 400 or AAMA/WDMA/CSA 101/ 1.S.2/A440</a:t>
            </a:r>
          </a:p>
          <a:p>
            <a:pPr eaLnBrk="1" hangingPunct="1"/>
            <a:endParaRPr lang="en-US" altLang="en-US" smtClean="0"/>
          </a:p>
        </p:txBody>
      </p:sp>
      <p:sp>
        <p:nvSpPr>
          <p:cNvPr id="2601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702977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Rooms insulated per Table R402.1.2 where the walls, floors, and ceilings shall meet not less than the basement wall R-value requirement</a:t>
            </a:r>
          </a:p>
        </p:txBody>
      </p:sp>
      <p:sp>
        <p:nvSpPr>
          <p:cNvPr id="2621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2621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FE4C8D1-6732-497D-89C8-EBAC019814D4}" type="slidenum">
              <a:rPr lang="en-US" altLang="en-US">
                <a:cs typeface="Arial" pitchFamily="34" charset="0"/>
              </a:rPr>
              <a:pPr>
                <a:spcBef>
                  <a:spcPct val="0"/>
                </a:spcBef>
              </a:pPr>
              <a:t>80</a:t>
            </a:fld>
            <a:endParaRPr lang="en-US" altLang="en-US">
              <a:cs typeface="Arial" pitchFamily="34" charset="0"/>
            </a:endParaRPr>
          </a:p>
        </p:txBody>
      </p:sp>
    </p:spTree>
    <p:extLst>
      <p:ext uri="{BB962C8B-B14F-4D97-AF65-F5344CB8AC3E}">
        <p14:creationId xmlns:p14="http://schemas.microsoft.com/office/powerpoint/2010/main" val="35037030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B9432BB-5B0C-40B4-AFED-1CDC3419A98F}" type="slidenum">
              <a:rPr lang="en-US" altLang="en-US">
                <a:cs typeface="Arial" pitchFamily="34" charset="0"/>
              </a:rPr>
              <a:pPr>
                <a:spcBef>
                  <a:spcPct val="0"/>
                </a:spcBef>
              </a:pPr>
              <a:t>81</a:t>
            </a:fld>
            <a:endParaRPr lang="en-US" altLang="en-US">
              <a:cs typeface="Arial" pitchFamily="34"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When installed in the building envelope, recessed lighting fixtures shall meet one of these requirements.</a:t>
            </a:r>
          </a:p>
          <a:p>
            <a:pPr eaLnBrk="1" hangingPunct="1"/>
            <a:r>
              <a:rPr lang="en-US" altLang="en-US" smtClean="0"/>
              <a:t>IC means “insulation contact.”  Another designation label you might encounter is Air-Lok.</a:t>
            </a:r>
          </a:p>
          <a:p>
            <a:pPr eaLnBrk="1" hangingPunct="1"/>
            <a:endParaRPr lang="en-US" altLang="en-US" smtClean="0"/>
          </a:p>
          <a:p>
            <a:pPr eaLnBrk="1" hangingPunct="1"/>
            <a:r>
              <a:rPr lang="en-US" altLang="en-US" smtClean="0"/>
              <a:t>Type IC rated in accordance with ASTM E 283 admitting no more than 2.0 cfm of air movement from the conditioned space to the ceiling cavity.</a:t>
            </a:r>
          </a:p>
          <a:p>
            <a:pPr eaLnBrk="1" hangingPunct="1"/>
            <a:endParaRPr lang="en-US" altLang="en-US" smtClean="0"/>
          </a:p>
        </p:txBody>
      </p:sp>
      <p:sp>
        <p:nvSpPr>
          <p:cNvPr id="26419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47478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2192D5C-6B1A-4D0C-A298-51DFD4EC2289}" type="slidenum">
              <a:rPr lang="en-US" altLang="en-US">
                <a:cs typeface="Arial" pitchFamily="34" charset="0"/>
              </a:rPr>
              <a:pPr>
                <a:spcBef>
                  <a:spcPct val="0"/>
                </a:spcBef>
              </a:pPr>
              <a:t>82</a:t>
            </a:fld>
            <a:endParaRPr lang="en-US" altLang="en-US">
              <a:cs typeface="Arial" pitchFamily="34"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 really dealt with directly in the IECC because Federal law establishes minimum efficiencies and those Federal requirements preempt any state or local building codes.</a:t>
            </a:r>
          </a:p>
        </p:txBody>
      </p:sp>
      <p:sp>
        <p:nvSpPr>
          <p:cNvPr id="2662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5465281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074A761-C415-43EA-85A6-BA5D53055F07}" type="slidenum">
              <a:rPr lang="en-US" altLang="en-US">
                <a:cs typeface="Arial" pitchFamily="34" charset="0"/>
              </a:rPr>
              <a:pPr>
                <a:spcBef>
                  <a:spcPct val="0"/>
                </a:spcBef>
              </a:pPr>
              <a:t>83</a:t>
            </a:fld>
            <a:endParaRPr lang="en-US" altLang="en-US">
              <a:cs typeface="Arial" pitchFamily="34"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p:txBody>
      </p:sp>
      <p:sp>
        <p:nvSpPr>
          <p:cNvPr id="26829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9007040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Programmable thermostat capable of controlling the heating and cooling system on a daily schedule to maintain different set points at different times of the day.</a:t>
            </a:r>
          </a:p>
          <a:p>
            <a:endParaRPr lang="en-US" altLang="en-US" smtClean="0"/>
          </a:p>
          <a:p>
            <a:endParaRPr lang="en-US" altLang="en-US" smtClean="0"/>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0BACCE5-52FC-4CEE-946A-D00B569A5435}" type="slidenum">
              <a:rPr lang="en-US" altLang="en-US">
                <a:cs typeface="Arial" pitchFamily="34" charset="0"/>
              </a:rPr>
              <a:pPr>
                <a:spcBef>
                  <a:spcPct val="0"/>
                </a:spcBef>
              </a:pPr>
              <a:t>84</a:t>
            </a:fld>
            <a:endParaRPr lang="en-US" altLang="en-US">
              <a:cs typeface="Arial" pitchFamily="34" charset="0"/>
            </a:endParaRPr>
          </a:p>
        </p:txBody>
      </p:sp>
      <p:sp>
        <p:nvSpPr>
          <p:cNvPr id="27034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920344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Heat pumps having supplementary electric resistance heat to have controls that except during defrost, prevent supplemental heat operation when the heat pump compressor can meet the heating load.</a:t>
            </a: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6556D9E-4253-4B4B-936C-DD58ED55C427}" type="slidenum">
              <a:rPr lang="en-US" altLang="en-US">
                <a:cs typeface="Arial" pitchFamily="34" charset="0"/>
              </a:rPr>
              <a:pPr>
                <a:spcBef>
                  <a:spcPct val="0"/>
                </a:spcBef>
              </a:pPr>
              <a:t>85</a:t>
            </a:fld>
            <a:endParaRPr lang="en-US" altLang="en-US">
              <a:cs typeface="Arial" pitchFamily="34" charset="0"/>
            </a:endParaRPr>
          </a:p>
        </p:txBody>
      </p:sp>
      <p:sp>
        <p:nvSpPr>
          <p:cNvPr id="27238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1521978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Might be worth noting that the code doesn’t say </a:t>
            </a:r>
            <a:r>
              <a:rPr lang="en-US" altLang="en-US" u="sng" smtClean="0"/>
              <a:t>how</a:t>
            </a:r>
            <a:r>
              <a:rPr lang="en-US" altLang="en-US" smtClean="0"/>
              <a:t> the boiler setpoint varies with outdoor temperature, just that it does.</a:t>
            </a:r>
          </a:p>
          <a:p>
            <a:endParaRPr lang="en-US" altLang="en-US" smtClean="0"/>
          </a:p>
          <a:p>
            <a:r>
              <a:rPr lang="en-US" altLang="en-US" smtClean="0"/>
              <a:t>The point of this code requirement is that the boiler setpoint must be controlled in response to outdoor temperature.  </a:t>
            </a:r>
          </a:p>
        </p:txBody>
      </p:sp>
      <p:sp>
        <p:nvSpPr>
          <p:cNvPr id="2744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274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C5D1190-F949-4F3B-824B-3ACFF6A524A1}" type="slidenum">
              <a:rPr lang="en-US" altLang="en-US">
                <a:cs typeface="Arial" pitchFamily="34" charset="0"/>
              </a:rPr>
              <a:pPr>
                <a:spcBef>
                  <a:spcPct val="0"/>
                </a:spcBef>
              </a:pPr>
              <a:t>86</a:t>
            </a:fld>
            <a:endParaRPr lang="en-US" altLang="en-US">
              <a:cs typeface="Arial" pitchFamily="34" charset="0"/>
            </a:endParaRPr>
          </a:p>
        </p:txBody>
      </p:sp>
    </p:spTree>
    <p:extLst>
      <p:ext uri="{BB962C8B-B14F-4D97-AF65-F5344CB8AC3E}">
        <p14:creationId xmlns:p14="http://schemas.microsoft.com/office/powerpoint/2010/main" val="397509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Life and safety take precedence.   A couple of these will go into more detail in further slides, the next two slides touch a little bit more on two of these.  The Fees section from 2015 was removed.</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1C44DB3-B9FC-47C2-8DC5-03FDC698E82B}" type="slidenum">
              <a:rPr lang="en-US" altLang="en-US">
                <a:cs typeface="Arial" pitchFamily="34" charset="0"/>
              </a:rPr>
              <a:pPr>
                <a:spcBef>
                  <a:spcPct val="0"/>
                </a:spcBef>
              </a:pPr>
              <a:t>10</a:t>
            </a:fld>
            <a:endParaRPr lang="en-US" altLang="en-US">
              <a:cs typeface="Arial" pitchFamily="34" charset="0"/>
            </a:endParaRPr>
          </a:p>
        </p:txBody>
      </p:sp>
      <p:sp>
        <p:nvSpPr>
          <p:cNvPr id="1321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3657161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480C02-6848-413F-B947-2F646893A884}" type="slidenum">
              <a:rPr lang="en-US" altLang="en-US">
                <a:cs typeface="Arial" pitchFamily="34" charset="0"/>
              </a:rPr>
              <a:pPr>
                <a:spcBef>
                  <a:spcPct val="0"/>
                </a:spcBef>
              </a:pPr>
              <a:t>87</a:t>
            </a:fld>
            <a:endParaRPr lang="en-US" altLang="en-US">
              <a:cs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 trade-offs allowed for duct insulation.</a:t>
            </a:r>
          </a:p>
          <a:p>
            <a:pPr eaLnBrk="1" hangingPunct="1"/>
            <a:endParaRPr lang="en-US" altLang="en-US" smtClean="0"/>
          </a:p>
          <a:p>
            <a:pPr eaLnBrk="1" hangingPunct="1"/>
            <a:r>
              <a:rPr lang="en-US" altLang="en-US" b="1" smtClean="0"/>
              <a:t>	</a:t>
            </a:r>
            <a:r>
              <a:rPr lang="en-US" altLang="en-US" b="1" u="sng" smtClean="0"/>
              <a:t>Exception</a:t>
            </a:r>
            <a:r>
              <a:rPr lang="en-US" altLang="en-US" smtClean="0"/>
              <a:t>:  - ducts completely inside the building envelope</a:t>
            </a:r>
          </a:p>
          <a:p>
            <a:pPr eaLnBrk="1" hangingPunct="1"/>
            <a:endParaRPr lang="en-US" altLang="en-US" smtClean="0"/>
          </a:p>
          <a:p>
            <a:pPr eaLnBrk="1" hangingPunct="1"/>
            <a:r>
              <a:rPr lang="en-US" altLang="en-US" smtClean="0"/>
              <a:t>NR = no requirement</a:t>
            </a:r>
          </a:p>
          <a:p>
            <a:pPr eaLnBrk="1" hangingPunct="1"/>
            <a:endParaRPr lang="en-US" altLang="en-US" smtClean="0"/>
          </a:p>
        </p:txBody>
      </p:sp>
      <p:sp>
        <p:nvSpPr>
          <p:cNvPr id="27648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837514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05DC448-5955-4702-BA53-60ECBE5451FF}" type="slidenum">
              <a:rPr lang="en-US" altLang="en-US">
                <a:cs typeface="Arial" pitchFamily="34" charset="0"/>
              </a:rPr>
              <a:pPr>
                <a:spcBef>
                  <a:spcPct val="0"/>
                </a:spcBef>
              </a:pPr>
              <a:t>88</a:t>
            </a:fld>
            <a:endParaRPr lang="en-US" altLang="en-US">
              <a:cs typeface="Arial"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853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8994491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tests apply only if the ducts are located in unconditioned space and exist to verify the sealing has been done correctly.</a:t>
            </a:r>
          </a:p>
          <a:p>
            <a:endParaRPr lang="en-US" altLang="en-US" smtClean="0"/>
          </a:p>
          <a:p>
            <a:endParaRPr lang="en-US" altLang="en-US" smtClean="0"/>
          </a:p>
          <a:p>
            <a:r>
              <a:rPr lang="en-US" altLang="en-US" smtClean="0"/>
              <a:t>Don’t have to be tested if within building envelope.</a:t>
            </a:r>
          </a:p>
          <a:p>
            <a:endParaRPr lang="en-US" altLang="en-US" smtClean="0"/>
          </a:p>
          <a:p>
            <a:endParaRPr lang="en-US" altLang="en-US" smtClean="0"/>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CC24476-8D3D-4FF5-A20A-F7FE79D2F724}" type="slidenum">
              <a:rPr lang="en-US" altLang="en-US">
                <a:cs typeface="Arial" pitchFamily="34" charset="0"/>
              </a:rPr>
              <a:pPr>
                <a:spcBef>
                  <a:spcPct val="0"/>
                </a:spcBef>
              </a:pPr>
              <a:t>90</a:t>
            </a:fld>
            <a:endParaRPr lang="en-US" altLang="en-US">
              <a:cs typeface="Arial" pitchFamily="34" charset="0"/>
            </a:endParaRPr>
          </a:p>
        </p:txBody>
      </p:sp>
      <p:sp>
        <p:nvSpPr>
          <p:cNvPr id="2816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822400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F4FB9AE-B476-4F6D-AB3D-0A3832119E8C}" type="slidenum">
              <a:rPr lang="en-US" altLang="en-US">
                <a:cs typeface="Arial" pitchFamily="34" charset="0"/>
              </a:rPr>
              <a:pPr>
                <a:spcBef>
                  <a:spcPct val="0"/>
                </a:spcBef>
              </a:pPr>
              <a:t>91</a:t>
            </a:fld>
            <a:endParaRPr lang="en-US" altLang="en-US">
              <a:cs typeface="Arial" pitchFamily="34" charset="0"/>
            </a:endParaRPr>
          </a:p>
        </p:txBody>
      </p:sp>
      <p:sp>
        <p:nvSpPr>
          <p:cNvPr id="2836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0282126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77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endParaRPr lang="en-US" altLang="en-US" sz="1200" b="0" smtClean="0">
              <a:latin typeface="Times New Roman" pitchFamily="18" charset="0"/>
            </a:endParaRPr>
          </a:p>
        </p:txBody>
      </p:sp>
      <p:sp>
        <p:nvSpPr>
          <p:cNvPr id="287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B673B2DB-C519-4A78-A12C-5971775DED72}" type="slidenum">
              <a:rPr lang="en-US" altLang="en-US" sz="1200" b="0">
                <a:latin typeface="Times New Roman" pitchFamily="18" charset="0"/>
              </a:rPr>
              <a:pPr/>
              <a:t>94</a:t>
            </a:fld>
            <a:endParaRPr lang="en-US" altLang="en-US" sz="1200" b="0">
              <a:latin typeface="Times New Roman" pitchFamily="18" charset="0"/>
            </a:endParaRPr>
          </a:p>
        </p:txBody>
      </p:sp>
    </p:spTree>
    <p:extLst>
      <p:ext uri="{BB962C8B-B14F-4D97-AF65-F5344CB8AC3E}">
        <p14:creationId xmlns:p14="http://schemas.microsoft.com/office/powerpoint/2010/main" val="29363829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77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endParaRPr lang="en-US" altLang="en-US" sz="1200" b="0" smtClean="0">
              <a:latin typeface="Times New Roman" pitchFamily="18" charset="0"/>
            </a:endParaRPr>
          </a:p>
        </p:txBody>
      </p:sp>
      <p:sp>
        <p:nvSpPr>
          <p:cNvPr id="287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B673B2DB-C519-4A78-A12C-5971775DED72}" type="slidenum">
              <a:rPr lang="en-US" altLang="en-US" sz="1200" b="0">
                <a:latin typeface="Times New Roman" pitchFamily="18" charset="0"/>
              </a:rPr>
              <a:pPr/>
              <a:t>95</a:t>
            </a:fld>
            <a:endParaRPr lang="en-US" altLang="en-US" sz="1200" b="0">
              <a:latin typeface="Times New Roman" pitchFamily="18" charset="0"/>
            </a:endParaRPr>
          </a:p>
        </p:txBody>
      </p:sp>
    </p:spTree>
    <p:extLst>
      <p:ext uri="{BB962C8B-B14F-4D97-AF65-F5344CB8AC3E}">
        <p14:creationId xmlns:p14="http://schemas.microsoft.com/office/powerpoint/2010/main" val="23644082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F24C3B4-96CA-41B4-B36A-09FD73EDD6CE}" type="slidenum">
              <a:rPr lang="en-US" altLang="en-US">
                <a:cs typeface="Arial" pitchFamily="34" charset="0"/>
              </a:rPr>
              <a:pPr>
                <a:spcBef>
                  <a:spcPct val="0"/>
                </a:spcBef>
              </a:pPr>
              <a:t>98</a:t>
            </a:fld>
            <a:endParaRPr lang="en-US" altLang="en-US">
              <a:cs typeface="Arial" pitchFamily="34" charset="0"/>
            </a:endParaRPr>
          </a:p>
        </p:txBody>
      </p:sp>
      <p:sp>
        <p:nvSpPr>
          <p:cNvPr id="291843" name="Rectangle 2"/>
          <p:cNvSpPr>
            <a:spLocks noGrp="1" noRot="1" noChangeAspect="1" noChangeArrowheads="1" noTextEdit="1"/>
          </p:cNvSpPr>
          <p:nvPr>
            <p:ph type="sldImg"/>
          </p:nvPr>
        </p:nvSpPr>
        <p:spPr>
          <a:xfrm>
            <a:off x="1182688" y="696913"/>
            <a:ext cx="4648200" cy="3486150"/>
          </a:xfrm>
          <a:ln/>
        </p:spPr>
      </p:sp>
      <p:sp>
        <p:nvSpPr>
          <p:cNvPr id="29184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Mandatory – no trade-offs.</a:t>
            </a:r>
          </a:p>
          <a:p>
            <a:pPr eaLnBrk="1" hangingPunct="1"/>
            <a:endParaRPr lang="en-US" altLang="en-US" smtClean="0"/>
          </a:p>
        </p:txBody>
      </p:sp>
      <p:sp>
        <p:nvSpPr>
          <p:cNvPr id="29184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1489911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3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293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1449549-02E9-403F-AF77-FA6ED1AD3757}" type="slidenum">
              <a:rPr lang="en-US" altLang="en-US">
                <a:cs typeface="Arial" pitchFamily="34" charset="0"/>
              </a:rPr>
              <a:pPr>
                <a:spcBef>
                  <a:spcPct val="0"/>
                </a:spcBef>
              </a:pPr>
              <a:t>99</a:t>
            </a:fld>
            <a:endParaRPr lang="en-US" altLang="en-US">
              <a:cs typeface="Arial" pitchFamily="34" charset="0"/>
            </a:endParaRPr>
          </a:p>
        </p:txBody>
      </p:sp>
    </p:spTree>
    <p:extLst>
      <p:ext uri="{BB962C8B-B14F-4D97-AF65-F5344CB8AC3E}">
        <p14:creationId xmlns:p14="http://schemas.microsoft.com/office/powerpoint/2010/main" val="35218896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5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295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73EE1FE-20F3-4DF7-B164-14F81ABA5469}" type="slidenum">
              <a:rPr lang="en-US" altLang="en-US">
                <a:cs typeface="Arial" pitchFamily="34" charset="0"/>
              </a:rPr>
              <a:pPr>
                <a:spcBef>
                  <a:spcPct val="0"/>
                </a:spcBef>
              </a:pPr>
              <a:t>100</a:t>
            </a:fld>
            <a:endParaRPr lang="en-US" altLang="en-US">
              <a:cs typeface="Arial" pitchFamily="34" charset="0"/>
            </a:endParaRPr>
          </a:p>
        </p:txBody>
      </p:sp>
    </p:spTree>
    <p:extLst>
      <p:ext uri="{BB962C8B-B14F-4D97-AF65-F5344CB8AC3E}">
        <p14:creationId xmlns:p14="http://schemas.microsoft.com/office/powerpoint/2010/main" val="15141104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0F2D1C4-E52F-4F28-89E7-2AED851CA4D4}" type="slidenum">
              <a:rPr lang="en-US" altLang="en-US">
                <a:cs typeface="Arial" pitchFamily="34" charset="0"/>
              </a:rPr>
              <a:pPr>
                <a:spcBef>
                  <a:spcPct val="0"/>
                </a:spcBef>
              </a:pPr>
              <a:t>103</a:t>
            </a:fld>
            <a:endParaRPr lang="en-US" altLang="en-US">
              <a:cs typeface="Arial" pitchFamily="34" charset="0"/>
            </a:endParaRPr>
          </a:p>
        </p:txBody>
      </p:sp>
      <p:sp>
        <p:nvSpPr>
          <p:cNvPr id="300035" name="Rectangle 2"/>
          <p:cNvSpPr>
            <a:spLocks noGrp="1" noRot="1" noChangeAspect="1" noChangeArrowheads="1" noTextEdit="1"/>
          </p:cNvSpPr>
          <p:nvPr>
            <p:ph type="sldImg"/>
          </p:nvPr>
        </p:nvSpPr>
        <p:spPr>
          <a:xfrm>
            <a:off x="1182688" y="696913"/>
            <a:ext cx="4648200" cy="3486150"/>
          </a:xfrm>
          <a:ln/>
        </p:spPr>
      </p:sp>
      <p:sp>
        <p:nvSpPr>
          <p:cNvPr id="30003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Note that all &gt; or equal to ¾-inch piping must be insulated.  This is a substantial change from the previous code, where only those larger than ¾-inch required insulation.</a:t>
            </a:r>
          </a:p>
        </p:txBody>
      </p:sp>
      <p:sp>
        <p:nvSpPr>
          <p:cNvPr id="3000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81414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
        <p:nvSpPr>
          <p:cNvPr id="1341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AA2B414-34B4-4423-9F84-6C9B3DBC1CC0}" type="slidenum">
              <a:rPr lang="en-US" altLang="en-US">
                <a:cs typeface="Arial" pitchFamily="34" charset="0"/>
              </a:rPr>
              <a:pPr>
                <a:spcBef>
                  <a:spcPct val="0"/>
                </a:spcBef>
              </a:pPr>
              <a:t>11</a:t>
            </a:fld>
            <a:endParaRPr lang="en-US" altLang="en-US">
              <a:cs typeface="Arial" pitchFamily="34" charset="0"/>
            </a:endParaRPr>
          </a:p>
        </p:txBody>
      </p:sp>
    </p:spTree>
    <p:extLst>
      <p:ext uri="{BB962C8B-B14F-4D97-AF65-F5344CB8AC3E}">
        <p14:creationId xmlns:p14="http://schemas.microsoft.com/office/powerpoint/2010/main" val="10436461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3AC0297-237B-41E5-A86F-0DF0542E1903}" type="slidenum">
              <a:rPr lang="en-US" altLang="en-US">
                <a:cs typeface="Arial" pitchFamily="34" charset="0"/>
              </a:rPr>
              <a:pPr>
                <a:spcBef>
                  <a:spcPct val="0"/>
                </a:spcBef>
              </a:pPr>
              <a:t>105</a:t>
            </a:fld>
            <a:endParaRPr lang="en-US" altLang="en-US">
              <a:cs typeface="Arial" pitchFamily="34"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 requirement for whether these intakes or exhausts be present or how many, simply what they have to be like if they’re there.</a:t>
            </a:r>
          </a:p>
          <a:p>
            <a:pPr eaLnBrk="1" hangingPunct="1"/>
            <a:endParaRPr lang="en-US" altLang="en-US" smtClean="0"/>
          </a:p>
          <a:p>
            <a:pPr eaLnBrk="1" hangingPunct="1"/>
            <a:endParaRPr lang="en-US" altLang="en-US" smtClean="0"/>
          </a:p>
        </p:txBody>
      </p:sp>
      <p:sp>
        <p:nvSpPr>
          <p:cNvPr id="3031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3025754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88F05D6-D06A-4F9D-BE5B-3B0624D2C1E3}" type="slidenum">
              <a:rPr lang="en-US" altLang="en-US">
                <a:cs typeface="Arial" pitchFamily="34" charset="0"/>
              </a:rPr>
              <a:pPr>
                <a:spcBef>
                  <a:spcPct val="0"/>
                </a:spcBef>
              </a:pPr>
              <a:t>106</a:t>
            </a:fld>
            <a:endParaRPr lang="en-US" altLang="en-US">
              <a:cs typeface="Arial" pitchFamily="34"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Equipment sizing is a direct reference to the IRC.  Intent is to get the HVAC system sized correctly so it operates as efficiently as possible.</a:t>
            </a:r>
          </a:p>
          <a:p>
            <a:pPr eaLnBrk="1" hangingPunct="1"/>
            <a:endParaRPr lang="en-US" altLang="en-US" smtClean="0"/>
          </a:p>
          <a:p>
            <a:pPr eaLnBrk="1" hangingPunct="1"/>
            <a:r>
              <a:rPr lang="en-US" altLang="en-US" smtClean="0"/>
              <a:t>Oversized equipment has a higher initial cost, a higher operating cost, may provide less comfort, and the short-cycling reduces the equipment life expectancy.  Any one of these is a good reason not to oversize.  </a:t>
            </a:r>
          </a:p>
          <a:p>
            <a:pPr eaLnBrk="1" hangingPunct="1"/>
            <a:endParaRPr lang="en-US" altLang="en-US" smtClean="0"/>
          </a:p>
          <a:p>
            <a:pPr eaLnBrk="1" hangingPunct="1"/>
            <a:r>
              <a:rPr lang="en-US" altLang="en-US" smtClean="0"/>
              <a:t>Heating and cooling system design loads for the purpose of sizing systems and equipment shall be determined in accordance with the procedures described in the ACCA Manual J or an equivalent computation procedure.</a:t>
            </a:r>
          </a:p>
          <a:p>
            <a:pPr eaLnBrk="1" hangingPunct="1"/>
            <a:endParaRPr lang="en-US" altLang="en-US" smtClean="0"/>
          </a:p>
        </p:txBody>
      </p:sp>
      <p:sp>
        <p:nvSpPr>
          <p:cNvPr id="3051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9960602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Requirements apply when systems are supplied through energy service to the building.</a:t>
            </a:r>
          </a:p>
          <a:p>
            <a:endParaRPr lang="en-US" altLang="en-US" smtClean="0"/>
          </a:p>
          <a:p>
            <a:endParaRPr lang="en-US" altLang="en-US" smtClean="0"/>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6EF235D-E629-4BA5-8D40-D1A172C09C88}" type="slidenum">
              <a:rPr lang="en-US" altLang="en-US">
                <a:cs typeface="Arial" pitchFamily="34" charset="0"/>
              </a:rPr>
              <a:pPr>
                <a:spcBef>
                  <a:spcPct val="0"/>
                </a:spcBef>
              </a:pPr>
              <a:t>107</a:t>
            </a:fld>
            <a:endParaRPr lang="en-US" altLang="en-US">
              <a:cs typeface="Arial" pitchFamily="34" charset="0"/>
            </a:endParaRPr>
          </a:p>
        </p:txBody>
      </p:sp>
      <p:sp>
        <p:nvSpPr>
          <p:cNvPr id="3072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41420814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426CC51-B2BE-4E04-8F82-9891B69E82AD}" type="slidenum">
              <a:rPr lang="en-US" altLang="en-US">
                <a:cs typeface="Arial" pitchFamily="34" charset="0"/>
              </a:rPr>
              <a:pPr>
                <a:spcBef>
                  <a:spcPct val="0"/>
                </a:spcBef>
              </a:pPr>
              <a:t>108</a:t>
            </a:fld>
            <a:endParaRPr lang="en-US" altLang="en-US">
              <a:cs typeface="Arial" pitchFamily="34" charset="0"/>
            </a:endParaRPr>
          </a:p>
        </p:txBody>
      </p:sp>
      <p:sp>
        <p:nvSpPr>
          <p:cNvPr id="309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9319473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Requirement for cover to be left with the pool at time of construction.  Covers required for all heated pools and inground permanently installed spas. </a:t>
            </a:r>
          </a:p>
          <a:p>
            <a:endParaRPr lang="en-US" altLang="en-US" smtClean="0"/>
          </a:p>
          <a:p>
            <a:r>
              <a:rPr lang="en-US" altLang="en-US" smtClean="0"/>
              <a:t>Limiting the evaporation of water is very important in terms of avoiding energy loss.</a:t>
            </a:r>
          </a:p>
          <a:p>
            <a:endParaRPr lang="en-US" altLang="en-US" smtClean="0"/>
          </a:p>
          <a:p>
            <a:r>
              <a:rPr lang="en-US" altLang="en-US" smtClean="0"/>
              <a:t>Exception is computed over an operation season of not less than three calendar months.</a:t>
            </a: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5C53CCE-3048-4173-995C-BC03089EE16B}" type="slidenum">
              <a:rPr lang="en-US" altLang="en-US">
                <a:cs typeface="Arial" pitchFamily="34" charset="0"/>
              </a:rPr>
              <a:pPr>
                <a:spcBef>
                  <a:spcPct val="0"/>
                </a:spcBef>
              </a:pPr>
              <a:t>109</a:t>
            </a:fld>
            <a:endParaRPr lang="en-US" altLang="en-US">
              <a:cs typeface="Arial" pitchFamily="34" charset="0"/>
            </a:endParaRPr>
          </a:p>
        </p:txBody>
      </p:sp>
      <p:sp>
        <p:nvSpPr>
          <p:cNvPr id="311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2889979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Section C403:  Building Mechanical Systems</a:t>
            </a:r>
          </a:p>
          <a:p>
            <a:r>
              <a:rPr lang="en-US" altLang="en-US" smtClean="0"/>
              <a:t>Section C404:  Service Water Heating</a:t>
            </a:r>
          </a:p>
          <a:p>
            <a:endParaRPr lang="en-US" altLang="en-US" smtClean="0"/>
          </a:p>
          <a:p>
            <a:endParaRPr lang="en-US" altLang="en-US" smtClean="0"/>
          </a:p>
          <a:p>
            <a:r>
              <a:rPr lang="en-US" altLang="en-US" smtClean="0"/>
              <a:t>Metering – separate metering</a:t>
            </a: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D129203-F5E6-4FC1-9485-3BB9E42859E7}" type="slidenum">
              <a:rPr lang="en-US" altLang="en-US">
                <a:cs typeface="Arial" pitchFamily="34" charset="0"/>
              </a:rPr>
              <a:pPr>
                <a:spcBef>
                  <a:spcPct val="0"/>
                </a:spcBef>
              </a:pPr>
              <a:t>111</a:t>
            </a:fld>
            <a:endParaRPr lang="en-US" altLang="en-US">
              <a:cs typeface="Arial" pitchFamily="34" charset="0"/>
            </a:endParaRPr>
          </a:p>
        </p:txBody>
      </p:sp>
      <p:sp>
        <p:nvSpPr>
          <p:cNvPr id="31437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18394657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solidFill>
                <a:srgbClr val="FF0000"/>
              </a:solidFill>
              <a:ea typeface="+mn-ea"/>
            </a:endParaRPr>
          </a:p>
          <a:p>
            <a:pPr>
              <a:defRPr/>
            </a:pPr>
            <a:r>
              <a:rPr lang="en-US" dirty="0" smtClean="0">
                <a:ea typeface="+mn-ea"/>
              </a:rPr>
              <a:t>High efficacy lamps: compact fluorescent lamps, LED lamps, T-8 or smaller diameter linear fluorescent lamps, or other lamps with a minimum efficacy of:</a:t>
            </a:r>
          </a:p>
          <a:p>
            <a:pPr marL="229126" indent="-229126">
              <a:buFont typeface="+mj-lt"/>
              <a:buAutoNum type="arabicPeriod"/>
              <a:defRPr/>
            </a:pPr>
            <a:r>
              <a:rPr lang="en-US" dirty="0" smtClean="0">
                <a:ea typeface="+mn-ea"/>
              </a:rPr>
              <a:t>60 lumens per watt for lamps &gt; 40 watts</a:t>
            </a:r>
          </a:p>
          <a:p>
            <a:pPr marL="229126" indent="-229126">
              <a:buFont typeface="+mj-lt"/>
              <a:buAutoNum type="arabicPeriod"/>
              <a:defRPr/>
            </a:pPr>
            <a:r>
              <a:rPr lang="en-US" dirty="0" smtClean="0">
                <a:ea typeface="+mn-ea"/>
              </a:rPr>
              <a:t>50 lumens per watt for lamps &gt; 15 watts, but &lt; 40 watts</a:t>
            </a:r>
          </a:p>
          <a:p>
            <a:pPr marL="229126" indent="-229126">
              <a:buFont typeface="+mj-lt"/>
              <a:buAutoNum type="arabicPeriod"/>
              <a:defRPr/>
            </a:pPr>
            <a:r>
              <a:rPr lang="en-US" dirty="0" smtClean="0">
                <a:ea typeface="+mn-ea"/>
              </a:rPr>
              <a:t>40 lumens per watt for lamps &lt; 15 watts</a:t>
            </a:r>
          </a:p>
          <a:p>
            <a:pPr marL="229126" indent="-229126">
              <a:defRPr/>
            </a:pPr>
            <a:endParaRPr lang="en-US" dirty="0" smtClean="0">
              <a:solidFill>
                <a:srgbClr val="FF0000"/>
              </a:solidFill>
              <a:ea typeface="+mn-ea"/>
            </a:endParaRPr>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EF9715D-2FBE-4207-828D-EC2BED1EAEEC}" type="slidenum">
              <a:rPr lang="en-US" altLang="en-US">
                <a:cs typeface="Arial" pitchFamily="34" charset="0"/>
              </a:rPr>
              <a:pPr>
                <a:spcBef>
                  <a:spcPct val="0"/>
                </a:spcBef>
              </a:pPr>
              <a:t>112</a:t>
            </a:fld>
            <a:endParaRPr lang="en-US" altLang="en-US">
              <a:cs typeface="Arial" pitchFamily="34" charset="0"/>
            </a:endParaRPr>
          </a:p>
        </p:txBody>
      </p:sp>
      <p:sp>
        <p:nvSpPr>
          <p:cNvPr id="3164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6635591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9126" indent="-229126">
              <a:defRPr/>
            </a:pPr>
            <a:endParaRPr lang="en-US" dirty="0" smtClean="0">
              <a:solidFill>
                <a:srgbClr val="FF0000"/>
              </a:solidFill>
              <a:ea typeface="+mn-ea"/>
            </a:endParaRP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6BF2AEE-7DF0-4DC5-87C5-1CFDC8C3EB2F}" type="slidenum">
              <a:rPr lang="en-US" altLang="en-US">
                <a:cs typeface="Arial" pitchFamily="34" charset="0"/>
              </a:rPr>
              <a:pPr>
                <a:spcBef>
                  <a:spcPct val="0"/>
                </a:spcBef>
              </a:pPr>
              <a:t>113</a:t>
            </a:fld>
            <a:endParaRPr lang="en-US" altLang="en-US">
              <a:cs typeface="Arial" pitchFamily="34" charset="0"/>
            </a:endParaRPr>
          </a:p>
        </p:txBody>
      </p:sp>
      <p:sp>
        <p:nvSpPr>
          <p:cNvPr id="3184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35641986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50497EC-CC52-4F1F-BEF9-9DE253A6B400}" type="slidenum">
              <a:rPr lang="en-US" altLang="en-US">
                <a:cs typeface="Arial" pitchFamily="34" charset="0"/>
              </a:rPr>
              <a:pPr>
                <a:spcBef>
                  <a:spcPct val="0"/>
                </a:spcBef>
              </a:pPr>
              <a:t>114</a:t>
            </a:fld>
            <a:endParaRPr lang="en-US" altLang="en-US">
              <a:cs typeface="Arial" pitchFamily="34"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Buildings designated as historic</a:t>
            </a:r>
          </a:p>
          <a:p>
            <a:pPr lvl="1" eaLnBrk="1" hangingPunct="1">
              <a:buFontTx/>
              <a:buChar char="•"/>
            </a:pPr>
            <a:r>
              <a:rPr lang="en-US" altLang="en-US" smtClean="0">
                <a:ea typeface="ＭＳ Ｐゴシック" pitchFamily="34" charset="-128"/>
              </a:rPr>
              <a:t>  National/state/local historical register</a:t>
            </a:r>
          </a:p>
          <a:p>
            <a:pPr lvl="1" eaLnBrk="1" hangingPunct="1">
              <a:buFontTx/>
              <a:buChar char="•"/>
            </a:pPr>
            <a:r>
              <a:rPr lang="en-US" altLang="en-US" smtClean="0">
                <a:ea typeface="ＭＳ Ｐゴシック" pitchFamily="34" charset="-128"/>
              </a:rPr>
              <a:t>  Some jurisdictions may still require additions to these structures to comply with the energy code.</a:t>
            </a:r>
          </a:p>
        </p:txBody>
      </p:sp>
      <p:sp>
        <p:nvSpPr>
          <p:cNvPr id="32051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6123681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BFAA10A-71FA-43CC-B078-BE6212FB70E8}" type="slidenum">
              <a:rPr lang="en-US" altLang="en-US">
                <a:cs typeface="Arial" pitchFamily="34" charset="0"/>
              </a:rPr>
              <a:pPr>
                <a:spcBef>
                  <a:spcPct val="0"/>
                </a:spcBef>
              </a:pPr>
              <a:t>115</a:t>
            </a:fld>
            <a:endParaRPr lang="en-US" altLang="en-US">
              <a:cs typeface="Arial" pitchFamily="34" charset="0"/>
            </a:endParaRPr>
          </a:p>
        </p:txBody>
      </p:sp>
      <p:sp>
        <p:nvSpPr>
          <p:cNvPr id="322563" name="Rectangle 2"/>
          <p:cNvSpPr>
            <a:spLocks noGrp="1" noRot="1" noChangeAspect="1" noChangeArrowheads="1" noTextEdit="1"/>
          </p:cNvSpPr>
          <p:nvPr>
            <p:ph type="sldImg"/>
          </p:nvPr>
        </p:nvSpPr>
        <p:spPr>
          <a:xfrm>
            <a:off x="1182688" y="696913"/>
            <a:ext cx="4648200" cy="3486150"/>
          </a:xfrm>
          <a:ln/>
        </p:spPr>
      </p:sp>
      <p:sp>
        <p:nvSpPr>
          <p:cNvPr id="322564" name="Rectangle 3"/>
          <p:cNvSpPr>
            <a:spLocks noGrp="1" noChangeArrowheads="1"/>
          </p:cNvSpPr>
          <p:nvPr>
            <p:ph type="body" idx="1"/>
          </p:nvPr>
        </p:nvSpPr>
        <p:spPr>
          <a:xfrm>
            <a:off x="935038" y="441801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1.  Treat the addition as a stand-alone building and ignore the common walls between the existing building and the addition. </a:t>
            </a:r>
          </a:p>
          <a:p>
            <a:pPr marL="228600" indent="-228600" eaLnBrk="1" hangingPunct="1">
              <a:buFontTx/>
              <a:buAutoNum type="arabicPeriod" startAt="2"/>
            </a:pPr>
            <a:r>
              <a:rPr lang="en-US" altLang="en-US" smtClean="0"/>
              <a:t>Combine the existing building with the addition and bring the whole building to compliance.   Compliance can be harder to achieve if the existing building is quite old.</a:t>
            </a:r>
          </a:p>
          <a:p>
            <a:pPr marL="228600" indent="-228600" eaLnBrk="1" hangingPunct="1"/>
            <a:endParaRPr lang="en-US" altLang="en-US" smtClean="0"/>
          </a:p>
        </p:txBody>
      </p:sp>
      <p:sp>
        <p:nvSpPr>
          <p:cNvPr id="32256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endParaRPr lang="en-US" altLang="en-US" smtClean="0"/>
          </a:p>
        </p:txBody>
      </p:sp>
    </p:spTree>
    <p:extLst>
      <p:ext uri="{BB962C8B-B14F-4D97-AF65-F5344CB8AC3E}">
        <p14:creationId xmlns:p14="http://schemas.microsoft.com/office/powerpoint/2010/main" val="2285554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90873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729002CA-FBFC-438A-B1E3-11B73681B418}" type="slidenum">
              <a:rPr lang="en-US" altLang="en-US"/>
              <a:pPr/>
              <a:t>‹#›</a:t>
            </a:fld>
            <a:endParaRPr lang="en-US" altLang="en-US"/>
          </a:p>
        </p:txBody>
      </p:sp>
    </p:spTree>
    <p:extLst>
      <p:ext uri="{BB962C8B-B14F-4D97-AF65-F5344CB8AC3E}">
        <p14:creationId xmlns:p14="http://schemas.microsoft.com/office/powerpoint/2010/main" val="1038227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9CFECA51-2B9B-481B-92A5-CEFF1106DA80}" type="slidenum">
              <a:rPr lang="en-US" altLang="en-US"/>
              <a:pPr/>
              <a:t>‹#›</a:t>
            </a:fld>
            <a:endParaRPr lang="en-US" altLang="en-US"/>
          </a:p>
        </p:txBody>
      </p:sp>
    </p:spTree>
    <p:extLst>
      <p:ext uri="{BB962C8B-B14F-4D97-AF65-F5344CB8AC3E}">
        <p14:creationId xmlns:p14="http://schemas.microsoft.com/office/powerpoint/2010/main" val="19088435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F0A16D8D-AB7B-4A7D-987C-A22F6DFF932E}" type="slidenum">
              <a:rPr lang="en-US" altLang="en-US"/>
              <a:pPr/>
              <a:t>‹#›</a:t>
            </a:fld>
            <a:endParaRPr lang="en-US" altLang="en-US"/>
          </a:p>
        </p:txBody>
      </p:sp>
    </p:spTree>
    <p:extLst>
      <p:ext uri="{BB962C8B-B14F-4D97-AF65-F5344CB8AC3E}">
        <p14:creationId xmlns:p14="http://schemas.microsoft.com/office/powerpoint/2010/main" val="30289050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43BC30F-24ED-45CA-9492-65FC61E69B25}" type="slidenum">
              <a:rPr lang="en-US" altLang="en-US"/>
              <a:pPr/>
              <a:t>‹#›</a:t>
            </a:fld>
            <a:endParaRPr lang="en-US" altLang="en-US"/>
          </a:p>
        </p:txBody>
      </p:sp>
    </p:spTree>
    <p:extLst>
      <p:ext uri="{BB962C8B-B14F-4D97-AF65-F5344CB8AC3E}">
        <p14:creationId xmlns:p14="http://schemas.microsoft.com/office/powerpoint/2010/main" val="306925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8375B8D-88AB-4C6E-B76C-9BE969DC83FC}" type="slidenum">
              <a:rPr lang="en-US" altLang="en-US"/>
              <a:pPr/>
              <a:t>‹#›</a:t>
            </a:fld>
            <a:endParaRPr lang="en-US" altLang="en-US"/>
          </a:p>
        </p:txBody>
      </p:sp>
    </p:spTree>
    <p:extLst>
      <p:ext uri="{BB962C8B-B14F-4D97-AF65-F5344CB8AC3E}">
        <p14:creationId xmlns:p14="http://schemas.microsoft.com/office/powerpoint/2010/main" val="19188390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a:lvl1pPr>
          </a:lstStyle>
          <a:p>
            <a:fld id="{7D978C96-DC98-4B8D-A6E6-1EE3DF11372A}" type="slidenum">
              <a:rPr lang="en-US" altLang="en-US"/>
              <a:pPr/>
              <a:t>‹#›</a:t>
            </a:fld>
            <a:endParaRPr lang="en-US" altLang="en-US"/>
          </a:p>
        </p:txBody>
      </p:sp>
    </p:spTree>
    <p:extLst>
      <p:ext uri="{BB962C8B-B14F-4D97-AF65-F5344CB8AC3E}">
        <p14:creationId xmlns:p14="http://schemas.microsoft.com/office/powerpoint/2010/main" val="1799506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a:lvl1pPr>
          </a:lstStyle>
          <a:p>
            <a:fld id="{C85C28B4-8D21-4CCA-9F90-44C9BA7086B8}" type="slidenum">
              <a:rPr lang="en-US" altLang="en-US"/>
              <a:pPr/>
              <a:t>‹#›</a:t>
            </a:fld>
            <a:endParaRPr lang="en-US" altLang="en-US"/>
          </a:p>
        </p:txBody>
      </p:sp>
    </p:spTree>
    <p:extLst>
      <p:ext uri="{BB962C8B-B14F-4D97-AF65-F5344CB8AC3E}">
        <p14:creationId xmlns:p14="http://schemas.microsoft.com/office/powerpoint/2010/main" val="15006846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a:lvl1pPr>
          </a:lstStyle>
          <a:p>
            <a:fld id="{4184A70E-5D9A-4B76-9BCB-6BD9E51FD97C}" type="slidenum">
              <a:rPr lang="en-US" altLang="en-US"/>
              <a:pPr/>
              <a:t>‹#›</a:t>
            </a:fld>
            <a:endParaRPr lang="en-US" altLang="en-US"/>
          </a:p>
        </p:txBody>
      </p:sp>
    </p:spTree>
    <p:extLst>
      <p:ext uri="{BB962C8B-B14F-4D97-AF65-F5344CB8AC3E}">
        <p14:creationId xmlns:p14="http://schemas.microsoft.com/office/powerpoint/2010/main" val="4146620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39468782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307424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1751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62397870-220D-4057-84D1-62635C39EFDE}" type="slidenum">
              <a:rPr lang="en-US" altLang="en-US"/>
              <a:pPr/>
              <a:t>‹#›</a:t>
            </a:fld>
            <a:endParaRPr lang="en-US" altLang="en-US"/>
          </a:p>
        </p:txBody>
      </p:sp>
    </p:spTree>
    <p:extLst>
      <p:ext uri="{BB962C8B-B14F-4D97-AF65-F5344CB8AC3E}">
        <p14:creationId xmlns:p14="http://schemas.microsoft.com/office/powerpoint/2010/main" val="3927772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740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90527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46595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934482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912411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88E5C21-A603-464B-8778-71CC25D9BBD4}" type="slidenum">
              <a:rPr lang="en-US" altLang="en-US"/>
              <a:pPr/>
              <a:t>‹#›</a:t>
            </a:fld>
            <a:endParaRPr lang="en-US" altLang="en-US"/>
          </a:p>
        </p:txBody>
      </p:sp>
    </p:spTree>
    <p:extLst>
      <p:ext uri="{BB962C8B-B14F-4D97-AF65-F5344CB8AC3E}">
        <p14:creationId xmlns:p14="http://schemas.microsoft.com/office/powerpoint/2010/main" val="16410583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2246495-0C08-4850-8D42-7C4B7403B204}" type="slidenum">
              <a:rPr lang="en-US" altLang="en-US"/>
              <a:pPr/>
              <a:t>‹#›</a:t>
            </a:fld>
            <a:endParaRPr lang="en-US" altLang="en-US"/>
          </a:p>
        </p:txBody>
      </p:sp>
    </p:spTree>
    <p:extLst>
      <p:ext uri="{BB962C8B-B14F-4D97-AF65-F5344CB8AC3E}">
        <p14:creationId xmlns:p14="http://schemas.microsoft.com/office/powerpoint/2010/main" val="35060181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38D6A83-6004-4903-97CB-591ED1DFE9CA}" type="slidenum">
              <a:rPr lang="en-US" altLang="en-US"/>
              <a:pPr/>
              <a:t>‹#›</a:t>
            </a:fld>
            <a:endParaRPr lang="en-US" altLang="en-US"/>
          </a:p>
        </p:txBody>
      </p:sp>
    </p:spTree>
    <p:extLst>
      <p:ext uri="{BB962C8B-B14F-4D97-AF65-F5344CB8AC3E}">
        <p14:creationId xmlns:p14="http://schemas.microsoft.com/office/powerpoint/2010/main" val="18635099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D117FAC-3086-4917-9364-D87522FCA8F1}" type="slidenum">
              <a:rPr lang="en-US" altLang="en-US"/>
              <a:pPr/>
              <a:t>‹#›</a:t>
            </a:fld>
            <a:endParaRPr lang="en-US" altLang="en-US"/>
          </a:p>
        </p:txBody>
      </p:sp>
    </p:spTree>
    <p:extLst>
      <p:ext uri="{BB962C8B-B14F-4D97-AF65-F5344CB8AC3E}">
        <p14:creationId xmlns:p14="http://schemas.microsoft.com/office/powerpoint/2010/main" val="40075199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372693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fld id="{AC8B09B2-E957-489F-A67D-7EEB171E0326}" type="slidenum">
              <a:rPr lang="en-US" altLang="en-US"/>
              <a:pPr/>
              <a:t>‹#›</a:t>
            </a:fld>
            <a:endParaRPr lang="en-US" altLang="en-US"/>
          </a:p>
        </p:txBody>
      </p:sp>
    </p:spTree>
    <p:extLst>
      <p:ext uri="{BB962C8B-B14F-4D97-AF65-F5344CB8AC3E}">
        <p14:creationId xmlns:p14="http://schemas.microsoft.com/office/powerpoint/2010/main" val="6501530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72137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821098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26043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29853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60502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120026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824545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8458946-FEFA-4B81-8723-DD2FCDEBA58D}" type="slidenum">
              <a:rPr lang="en-US" altLang="en-US"/>
              <a:pPr/>
              <a:t>‹#›</a:t>
            </a:fld>
            <a:endParaRPr lang="en-US" altLang="en-US"/>
          </a:p>
        </p:txBody>
      </p:sp>
    </p:spTree>
    <p:extLst>
      <p:ext uri="{BB962C8B-B14F-4D97-AF65-F5344CB8AC3E}">
        <p14:creationId xmlns:p14="http://schemas.microsoft.com/office/powerpoint/2010/main" val="10430677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47265A3-7A23-465E-9119-03718F36F408}" type="slidenum">
              <a:rPr lang="en-US" altLang="en-US"/>
              <a:pPr/>
              <a:t>‹#›</a:t>
            </a:fld>
            <a:endParaRPr lang="en-US" altLang="en-US"/>
          </a:p>
        </p:txBody>
      </p:sp>
    </p:spTree>
    <p:extLst>
      <p:ext uri="{BB962C8B-B14F-4D97-AF65-F5344CB8AC3E}">
        <p14:creationId xmlns:p14="http://schemas.microsoft.com/office/powerpoint/2010/main" val="16431797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DE86B12-E25E-40DE-B53A-46FFC06AA180}" type="slidenum">
              <a:rPr lang="en-US" altLang="en-US"/>
              <a:pPr/>
              <a:t>‹#›</a:t>
            </a:fld>
            <a:endParaRPr lang="en-US" altLang="en-US"/>
          </a:p>
        </p:txBody>
      </p:sp>
    </p:spTree>
    <p:extLst>
      <p:ext uri="{BB962C8B-B14F-4D97-AF65-F5344CB8AC3E}">
        <p14:creationId xmlns:p14="http://schemas.microsoft.com/office/powerpoint/2010/main" val="3755017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F620B915-F8C5-439D-A803-51C50B4226B4}" type="slidenum">
              <a:rPr lang="en-US" altLang="en-US"/>
              <a:pPr/>
              <a:t>‹#›</a:t>
            </a:fld>
            <a:endParaRPr lang="en-US" altLang="en-US"/>
          </a:p>
        </p:txBody>
      </p:sp>
    </p:spTree>
    <p:extLst>
      <p:ext uri="{BB962C8B-B14F-4D97-AF65-F5344CB8AC3E}">
        <p14:creationId xmlns:p14="http://schemas.microsoft.com/office/powerpoint/2010/main" val="22176241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9FB57AA-12DF-46B6-B5D5-01CF7B18E67C}" type="slidenum">
              <a:rPr lang="en-US" altLang="en-US"/>
              <a:pPr/>
              <a:t>‹#›</a:t>
            </a:fld>
            <a:endParaRPr lang="en-US" altLang="en-US"/>
          </a:p>
        </p:txBody>
      </p:sp>
    </p:spTree>
    <p:extLst>
      <p:ext uri="{BB962C8B-B14F-4D97-AF65-F5344CB8AC3E}">
        <p14:creationId xmlns:p14="http://schemas.microsoft.com/office/powerpoint/2010/main" val="9401700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4669337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389379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038197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27898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41675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06944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6724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603552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CA41640-EA00-48AD-8792-3B562BA59547}" type="slidenum">
              <a:rPr lang="en-US" altLang="en-US"/>
              <a:pPr/>
              <a:t>‹#›</a:t>
            </a:fld>
            <a:endParaRPr lang="en-US" altLang="en-US"/>
          </a:p>
        </p:txBody>
      </p:sp>
    </p:spTree>
    <p:extLst>
      <p:ext uri="{BB962C8B-B14F-4D97-AF65-F5344CB8AC3E}">
        <p14:creationId xmlns:p14="http://schemas.microsoft.com/office/powerpoint/2010/main" val="167917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52413"/>
            <a:ext cx="7772400" cy="589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fld id="{893F8093-84CC-4B04-93E0-97812E86BEEC}" type="slidenum">
              <a:rPr lang="en-US" altLang="en-US"/>
              <a:pPr/>
              <a:t>‹#›</a:t>
            </a:fld>
            <a:endParaRPr lang="en-US" altLang="en-US"/>
          </a:p>
        </p:txBody>
      </p:sp>
    </p:spTree>
    <p:extLst>
      <p:ext uri="{BB962C8B-B14F-4D97-AF65-F5344CB8AC3E}">
        <p14:creationId xmlns:p14="http://schemas.microsoft.com/office/powerpoint/2010/main" val="29884481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7B421A0-7B23-44B7-9C34-71EEEA4D7FB7}" type="slidenum">
              <a:rPr lang="en-US" altLang="en-US"/>
              <a:pPr/>
              <a:t>‹#›</a:t>
            </a:fld>
            <a:endParaRPr lang="en-US" altLang="en-US"/>
          </a:p>
        </p:txBody>
      </p:sp>
    </p:spTree>
    <p:extLst>
      <p:ext uri="{BB962C8B-B14F-4D97-AF65-F5344CB8AC3E}">
        <p14:creationId xmlns:p14="http://schemas.microsoft.com/office/powerpoint/2010/main" val="11764919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A7A184B-4C06-4854-A779-BD1160E18ADB}" type="slidenum">
              <a:rPr lang="en-US" altLang="en-US"/>
              <a:pPr/>
              <a:t>‹#›</a:t>
            </a:fld>
            <a:endParaRPr lang="en-US" altLang="en-US"/>
          </a:p>
        </p:txBody>
      </p:sp>
    </p:spTree>
    <p:extLst>
      <p:ext uri="{BB962C8B-B14F-4D97-AF65-F5344CB8AC3E}">
        <p14:creationId xmlns:p14="http://schemas.microsoft.com/office/powerpoint/2010/main" val="33436184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4BEBA18-B0F1-4DDB-87F4-4FF06A54B5F3}" type="slidenum">
              <a:rPr lang="en-US" altLang="en-US"/>
              <a:pPr/>
              <a:t>‹#›</a:t>
            </a:fld>
            <a:endParaRPr lang="en-US" altLang="en-US"/>
          </a:p>
        </p:txBody>
      </p:sp>
    </p:spTree>
    <p:extLst>
      <p:ext uri="{BB962C8B-B14F-4D97-AF65-F5344CB8AC3E}">
        <p14:creationId xmlns:p14="http://schemas.microsoft.com/office/powerpoint/2010/main" val="12375042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31542245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329975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63257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41066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32423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95418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8708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fld id="{3C8A8EC9-848D-4B68-9627-C1FC3D1DC064}" type="slidenum">
              <a:rPr lang="en-US" altLang="en-US"/>
              <a:pPr/>
              <a:t>‹#›</a:t>
            </a:fld>
            <a:endParaRPr lang="en-US" altLang="en-US"/>
          </a:p>
        </p:txBody>
      </p:sp>
    </p:spTree>
    <p:extLst>
      <p:ext uri="{BB962C8B-B14F-4D97-AF65-F5344CB8AC3E}">
        <p14:creationId xmlns:p14="http://schemas.microsoft.com/office/powerpoint/2010/main" val="38774677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929503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F6A7C0B-6159-45F6-9B61-F0C8C86BE142}" type="slidenum">
              <a:rPr lang="en-US" altLang="en-US"/>
              <a:pPr/>
              <a:t>‹#›</a:t>
            </a:fld>
            <a:endParaRPr lang="en-US" altLang="en-US"/>
          </a:p>
        </p:txBody>
      </p:sp>
    </p:spTree>
    <p:extLst>
      <p:ext uri="{BB962C8B-B14F-4D97-AF65-F5344CB8AC3E}">
        <p14:creationId xmlns:p14="http://schemas.microsoft.com/office/powerpoint/2010/main" val="31375802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141C28-55B6-4D33-8B4C-09B90CD43516}" type="slidenum">
              <a:rPr lang="en-US" altLang="en-US"/>
              <a:pPr/>
              <a:t>‹#›</a:t>
            </a:fld>
            <a:endParaRPr lang="en-US" altLang="en-US"/>
          </a:p>
        </p:txBody>
      </p:sp>
    </p:spTree>
    <p:extLst>
      <p:ext uri="{BB962C8B-B14F-4D97-AF65-F5344CB8AC3E}">
        <p14:creationId xmlns:p14="http://schemas.microsoft.com/office/powerpoint/2010/main" val="40612101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BC509CB-CEC9-4C01-93BB-1D87C345C704}" type="slidenum">
              <a:rPr lang="en-US" altLang="en-US"/>
              <a:pPr/>
              <a:t>‹#›</a:t>
            </a:fld>
            <a:endParaRPr lang="en-US" altLang="en-US"/>
          </a:p>
        </p:txBody>
      </p:sp>
    </p:spTree>
    <p:extLst>
      <p:ext uri="{BB962C8B-B14F-4D97-AF65-F5344CB8AC3E}">
        <p14:creationId xmlns:p14="http://schemas.microsoft.com/office/powerpoint/2010/main" val="9302297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0F8CDFB-F69A-4B27-AB7F-E29A73C3203D}" type="slidenum">
              <a:rPr lang="en-US" altLang="en-US"/>
              <a:pPr/>
              <a:t>‹#›</a:t>
            </a:fld>
            <a:endParaRPr lang="en-US" altLang="en-US"/>
          </a:p>
        </p:txBody>
      </p:sp>
    </p:spTree>
    <p:extLst>
      <p:ext uri="{BB962C8B-B14F-4D97-AF65-F5344CB8AC3E}">
        <p14:creationId xmlns:p14="http://schemas.microsoft.com/office/powerpoint/2010/main" val="1597840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8955708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380804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266625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783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1831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CE55A6C5-B114-4779-9003-627823147FBC}" type="slidenum">
              <a:rPr lang="en-US" altLang="en-US"/>
              <a:pPr/>
              <a:t>‹#›</a:t>
            </a:fld>
            <a:endParaRPr lang="en-US" altLang="en-US"/>
          </a:p>
        </p:txBody>
      </p:sp>
    </p:spTree>
    <p:extLst>
      <p:ext uri="{BB962C8B-B14F-4D97-AF65-F5344CB8AC3E}">
        <p14:creationId xmlns:p14="http://schemas.microsoft.com/office/powerpoint/2010/main" val="29030471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0469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657863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053751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A3B97E0-4D48-4273-9C61-45ABE72694D6}" type="slidenum">
              <a:rPr lang="en-US" altLang="en-US"/>
              <a:pPr/>
              <a:t>‹#›</a:t>
            </a:fld>
            <a:endParaRPr lang="en-US" altLang="en-US"/>
          </a:p>
        </p:txBody>
      </p:sp>
    </p:spTree>
    <p:extLst>
      <p:ext uri="{BB962C8B-B14F-4D97-AF65-F5344CB8AC3E}">
        <p14:creationId xmlns:p14="http://schemas.microsoft.com/office/powerpoint/2010/main" val="3307066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CD9A2C0-EC23-4DD2-8832-CBDA43F02BAB}" type="slidenum">
              <a:rPr lang="en-US" altLang="en-US"/>
              <a:pPr/>
              <a:t>‹#›</a:t>
            </a:fld>
            <a:endParaRPr lang="en-US" altLang="en-US"/>
          </a:p>
        </p:txBody>
      </p:sp>
    </p:spTree>
    <p:extLst>
      <p:ext uri="{BB962C8B-B14F-4D97-AF65-F5344CB8AC3E}">
        <p14:creationId xmlns:p14="http://schemas.microsoft.com/office/powerpoint/2010/main" val="13243000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A77115E-DC5D-4E06-817F-1EA58B8FEFE1}" type="slidenum">
              <a:rPr lang="en-US" altLang="en-US"/>
              <a:pPr/>
              <a:t>‹#›</a:t>
            </a:fld>
            <a:endParaRPr lang="en-US" altLang="en-US"/>
          </a:p>
        </p:txBody>
      </p:sp>
    </p:spTree>
    <p:extLst>
      <p:ext uri="{BB962C8B-B14F-4D97-AF65-F5344CB8AC3E}">
        <p14:creationId xmlns:p14="http://schemas.microsoft.com/office/powerpoint/2010/main" val="3295114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C3038D1-391B-42B7-9925-49DAA23A640B}" type="slidenum">
              <a:rPr lang="en-US" altLang="en-US"/>
              <a:pPr/>
              <a:t>‹#›</a:t>
            </a:fld>
            <a:endParaRPr lang="en-US" altLang="en-US"/>
          </a:p>
        </p:txBody>
      </p:sp>
    </p:spTree>
    <p:extLst>
      <p:ext uri="{BB962C8B-B14F-4D97-AF65-F5344CB8AC3E}">
        <p14:creationId xmlns:p14="http://schemas.microsoft.com/office/powerpoint/2010/main" val="29184897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5208921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677463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9803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68413"/>
            <a:ext cx="7772400" cy="487680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18CA0413-2245-4FD2-A04D-3DE1C5BE8EBD}" type="slidenum">
              <a:rPr lang="en-US" altLang="en-US"/>
              <a:pPr/>
              <a:t>‹#›</a:t>
            </a:fld>
            <a:endParaRPr lang="en-US" altLang="en-US"/>
          </a:p>
        </p:txBody>
      </p:sp>
    </p:spTree>
    <p:extLst>
      <p:ext uri="{BB962C8B-B14F-4D97-AF65-F5344CB8AC3E}">
        <p14:creationId xmlns:p14="http://schemas.microsoft.com/office/powerpoint/2010/main" val="37116709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54680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76533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18915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079402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048339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012948-C131-4BAE-B6B3-C38E2605E29D}" type="slidenum">
              <a:rPr lang="en-US" altLang="en-US"/>
              <a:pPr/>
              <a:t>‹#›</a:t>
            </a:fld>
            <a:endParaRPr lang="en-US" altLang="en-US"/>
          </a:p>
        </p:txBody>
      </p:sp>
    </p:spTree>
    <p:extLst>
      <p:ext uri="{BB962C8B-B14F-4D97-AF65-F5344CB8AC3E}">
        <p14:creationId xmlns:p14="http://schemas.microsoft.com/office/powerpoint/2010/main" val="4005609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0A4BDA8-72A8-4926-B711-CF3445DB743A}" type="slidenum">
              <a:rPr lang="en-US" altLang="en-US"/>
              <a:pPr/>
              <a:t>‹#›</a:t>
            </a:fld>
            <a:endParaRPr lang="en-US" altLang="en-US"/>
          </a:p>
        </p:txBody>
      </p:sp>
    </p:spTree>
    <p:extLst>
      <p:ext uri="{BB962C8B-B14F-4D97-AF65-F5344CB8AC3E}">
        <p14:creationId xmlns:p14="http://schemas.microsoft.com/office/powerpoint/2010/main" val="15535404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4ED7164-1F80-445C-A7DF-16EC88460054}" type="slidenum">
              <a:rPr lang="en-US" altLang="en-US"/>
              <a:pPr/>
              <a:t>‹#›</a:t>
            </a:fld>
            <a:endParaRPr lang="en-US" altLang="en-US"/>
          </a:p>
        </p:txBody>
      </p:sp>
    </p:spTree>
    <p:extLst>
      <p:ext uri="{BB962C8B-B14F-4D97-AF65-F5344CB8AC3E}">
        <p14:creationId xmlns:p14="http://schemas.microsoft.com/office/powerpoint/2010/main" val="12618355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A6610AB-A187-493D-8683-659E712ACDAE}" type="slidenum">
              <a:rPr lang="en-US" altLang="en-US"/>
              <a:pPr/>
              <a:t>‹#›</a:t>
            </a:fld>
            <a:endParaRPr lang="en-US" altLang="en-US"/>
          </a:p>
        </p:txBody>
      </p:sp>
    </p:spTree>
    <p:extLst>
      <p:ext uri="{BB962C8B-B14F-4D97-AF65-F5344CB8AC3E}">
        <p14:creationId xmlns:p14="http://schemas.microsoft.com/office/powerpoint/2010/main" val="22309846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37380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a:t>Click to edit Master subtitle style</a:t>
            </a:r>
          </a:p>
        </p:txBody>
      </p:sp>
    </p:spTree>
    <p:extLst>
      <p:ext uri="{BB962C8B-B14F-4D97-AF65-F5344CB8AC3E}">
        <p14:creationId xmlns:p14="http://schemas.microsoft.com/office/powerpoint/2010/main" val="12904524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492969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407094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668309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60602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02140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808095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164660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17508B0-4B5B-41E2-B7B7-24FE233FAADC}" type="slidenum">
              <a:rPr lang="en-US" altLang="en-US"/>
              <a:pPr/>
              <a:t>‹#›</a:t>
            </a:fld>
            <a:endParaRPr lang="en-US" altLang="en-US"/>
          </a:p>
        </p:txBody>
      </p:sp>
    </p:spTree>
    <p:extLst>
      <p:ext uri="{BB962C8B-B14F-4D97-AF65-F5344CB8AC3E}">
        <p14:creationId xmlns:p14="http://schemas.microsoft.com/office/powerpoint/2010/main" val="19273277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02DEDF5-2B23-49A0-9C2A-4F306E474CFE}" type="slidenum">
              <a:rPr lang="en-US" altLang="en-US"/>
              <a:pPr/>
              <a:t>‹#›</a:t>
            </a:fld>
            <a:endParaRPr lang="en-US" altLang="en-US"/>
          </a:p>
        </p:txBody>
      </p:sp>
    </p:spTree>
    <p:extLst>
      <p:ext uri="{BB962C8B-B14F-4D97-AF65-F5344CB8AC3E}">
        <p14:creationId xmlns:p14="http://schemas.microsoft.com/office/powerpoint/2010/main" val="12589877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9FBCAE5-A04A-4783-AFE1-EE8444C39D38}" type="slidenum">
              <a:rPr lang="en-US" altLang="en-US"/>
              <a:pPr/>
              <a:t>‹#›</a:t>
            </a:fld>
            <a:endParaRPr lang="en-US" altLang="en-US"/>
          </a:p>
        </p:txBody>
      </p:sp>
    </p:spTree>
    <p:extLst>
      <p:ext uri="{BB962C8B-B14F-4D97-AF65-F5344CB8AC3E}">
        <p14:creationId xmlns:p14="http://schemas.microsoft.com/office/powerpoint/2010/main" val="260447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0"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0"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9226748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AC574BB-7031-4323-8DF4-C7DD222CEBC2}" type="slidenum">
              <a:rPr lang="en-US" altLang="en-US"/>
              <a:pPr/>
              <a:t>‹#›</a:t>
            </a:fld>
            <a:endParaRPr lang="en-US" altLang="en-US"/>
          </a:p>
        </p:txBody>
      </p:sp>
    </p:spTree>
    <p:extLst>
      <p:ext uri="{BB962C8B-B14F-4D97-AF65-F5344CB8AC3E}">
        <p14:creationId xmlns:p14="http://schemas.microsoft.com/office/powerpoint/2010/main" val="21375659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17" descr="residential 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5092700"/>
            <a:ext cx="4572000" cy="1765300"/>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9" name="Rectangle 8"/>
          <p:cNvSpPr/>
          <p:nvPr/>
        </p:nvSpPr>
        <p:spPr>
          <a:xfrm flipH="1">
            <a:off x="4570413" y="5095875"/>
            <a:ext cx="1262062" cy="1765300"/>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TextBox 13"/>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15" name="Rectangle 14"/>
          <p:cNvSpPr/>
          <p:nvPr/>
        </p:nvSpPr>
        <p:spPr>
          <a:xfrm>
            <a:off x="-26988" y="0"/>
            <a:ext cx="9144001" cy="881063"/>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Title 1"/>
          <p:cNvSpPr txBox="1">
            <a:spLocks/>
          </p:cNvSpPr>
          <p:nvPr/>
        </p:nvSpPr>
        <p:spPr bwMode="auto">
          <a:xfrm>
            <a:off x="168275" y="147638"/>
            <a:ext cx="56610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1400" b="1">
                <a:solidFill>
                  <a:schemeClr val="tx1"/>
                </a:solidFill>
                <a:latin typeface="Arial" pitchFamily="34" charset="0"/>
                <a:ea typeface="ＭＳ Ｐゴシック" pitchFamily="34" charset="-128"/>
              </a:defRPr>
            </a:lvl1pPr>
            <a:lvl2pPr marL="742950" indent="-285750" defTabSz="457200" eaLnBrk="0" hangingPunct="0">
              <a:defRPr sz="1400" b="1">
                <a:solidFill>
                  <a:schemeClr val="tx1"/>
                </a:solidFill>
                <a:latin typeface="Arial" pitchFamily="34" charset="0"/>
                <a:ea typeface="ＭＳ Ｐゴシック" pitchFamily="34" charset="-128"/>
              </a:defRPr>
            </a:lvl2pPr>
            <a:lvl3pPr marL="1143000" indent="-228600" defTabSz="457200" eaLnBrk="0" hangingPunct="0">
              <a:defRPr sz="1400" b="1">
                <a:solidFill>
                  <a:schemeClr val="tx1"/>
                </a:solidFill>
                <a:latin typeface="Arial" pitchFamily="34" charset="0"/>
                <a:ea typeface="ＭＳ Ｐゴシック" pitchFamily="34" charset="-128"/>
              </a:defRPr>
            </a:lvl3pPr>
            <a:lvl4pPr marL="1600200" indent="-228600" defTabSz="457200" eaLnBrk="0" hangingPunct="0">
              <a:defRPr sz="1400" b="1">
                <a:solidFill>
                  <a:schemeClr val="tx1"/>
                </a:solidFill>
                <a:latin typeface="Arial" pitchFamily="34" charset="0"/>
                <a:ea typeface="ＭＳ Ｐゴシック" pitchFamily="34" charset="-128"/>
              </a:defRPr>
            </a:lvl4pPr>
            <a:lvl5pPr marL="2057400" indent="-228600" defTabSz="457200" eaLnBrk="0" hangingPunct="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lnSpc>
                <a:spcPts val="2800"/>
              </a:lnSpc>
              <a:defRPr/>
            </a:pPr>
            <a:r>
              <a:rPr lang="en-US" sz="2000" dirty="0" smtClean="0">
                <a:solidFill>
                  <a:srgbClr val="50565C"/>
                </a:solidFill>
                <a:latin typeface="Arial Narrow Bold" pitchFamily="34" charset="0"/>
                <a:ea typeface="Arial Narrow" pitchFamily="34" charset="0"/>
                <a:cs typeface="Arial Narrow Bold" pitchFamily="34" charset="0"/>
              </a:rPr>
              <a:t>BUILDING ENERGY CODES PROGRAM</a:t>
            </a:r>
            <a:endParaRPr lang="en-US" sz="2000" dirty="0" smtClean="0">
              <a:solidFill>
                <a:srgbClr val="F58025"/>
              </a:solidFill>
              <a:latin typeface="Arial Narrow Bold" pitchFamily="34" charset="0"/>
              <a:ea typeface="Arial Narrow" pitchFamily="34" charset="0"/>
              <a:cs typeface="Arial Narrow Bold" pitchFamily="34" charset="0"/>
            </a:endParaRPr>
          </a:p>
        </p:txBody>
      </p:sp>
      <p:pic>
        <p:nvPicPr>
          <p:cNvPr id="20" name="Picture 34" descr="eere_logo_horiz_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flipH="1">
            <a:off x="0" y="5053013"/>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6" name="Title 1"/>
          <p:cNvSpPr>
            <a:spLocks noGrp="1"/>
          </p:cNvSpPr>
          <p:nvPr>
            <p:ph type="ctrTitle"/>
          </p:nvPr>
        </p:nvSpPr>
        <p:spPr>
          <a:xfrm>
            <a:off x="177800" y="1001585"/>
            <a:ext cx="5661200" cy="603505"/>
          </a:xfrm>
        </p:spPr>
        <p:txBody>
          <a:bodyPr>
            <a:normAutofit/>
          </a:body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415955198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
        <p:nvSpPr>
          <p:cNvPr id="4" name="Slide Number Placeholder 6"/>
          <p:cNvSpPr>
            <a:spLocks noGrp="1"/>
          </p:cNvSpPr>
          <p:nvPr>
            <p:ph type="sldNum" sz="quarter" idx="10"/>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37D8C5E-D711-42F2-B493-156B1635F100}" type="slidenum">
              <a:rPr lang="en-US" altLang="en-US"/>
              <a:pPr/>
              <a:t>‹#›</a:t>
            </a:fld>
            <a:endParaRPr lang="en-US" altLang="en-US"/>
          </a:p>
        </p:txBody>
      </p:sp>
    </p:spTree>
    <p:extLst>
      <p:ext uri="{BB962C8B-B14F-4D97-AF65-F5344CB8AC3E}">
        <p14:creationId xmlns:p14="http://schemas.microsoft.com/office/powerpoint/2010/main" val="3867935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5" name="Slide Number Placeholder 6"/>
          <p:cNvSpPr>
            <a:spLocks noGrp="1"/>
          </p:cNvSpPr>
          <p:nvPr>
            <p:ph type="sldNum" sz="quarter" idx="10"/>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4A370D-79C5-4BA1-BEE7-CA71DB555CCC}" type="slidenum">
              <a:rPr lang="en-US" altLang="en-US"/>
              <a:pPr/>
              <a:t>‹#›</a:t>
            </a:fld>
            <a:endParaRPr lang="en-US" altLang="en-US"/>
          </a:p>
        </p:txBody>
      </p:sp>
    </p:spTree>
    <p:extLst>
      <p:ext uri="{BB962C8B-B14F-4D97-AF65-F5344CB8AC3E}">
        <p14:creationId xmlns:p14="http://schemas.microsoft.com/office/powerpoint/2010/main" val="40948753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F1F9F02-2FBB-4D2B-8717-90DBAEBCD032}" type="slidenum">
              <a:rPr lang="en-US" altLang="en-US"/>
              <a:pPr/>
              <a:t>‹#›</a:t>
            </a:fld>
            <a:endParaRPr lang="en-US" altLang="en-US"/>
          </a:p>
        </p:txBody>
      </p:sp>
    </p:spTree>
    <p:extLst>
      <p:ext uri="{BB962C8B-B14F-4D97-AF65-F5344CB8AC3E}">
        <p14:creationId xmlns:p14="http://schemas.microsoft.com/office/powerpoint/2010/main" val="169311703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E5F2CD6-F14A-425E-996E-2EAA233B21EE}" type="slidenum">
              <a:rPr lang="en-US" altLang="en-US"/>
              <a:pPr/>
              <a:t>‹#›</a:t>
            </a:fld>
            <a:endParaRPr lang="en-US" altLang="en-US"/>
          </a:p>
        </p:txBody>
      </p:sp>
    </p:spTree>
    <p:extLst>
      <p:ext uri="{BB962C8B-B14F-4D97-AF65-F5344CB8AC3E}">
        <p14:creationId xmlns:p14="http://schemas.microsoft.com/office/powerpoint/2010/main" val="6188250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6"/>
          <p:cNvSpPr>
            <a:spLocks noGrp="1"/>
          </p:cNvSpPr>
          <p:nvPr>
            <p:ph type="sldNum" sz="quarter" idx="10"/>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1EB83A4-79A6-456E-84AD-1C31E3AA0119}" type="slidenum">
              <a:rPr lang="en-US" altLang="en-US"/>
              <a:pPr/>
              <a:t>‹#›</a:t>
            </a:fld>
            <a:endParaRPr lang="en-US" altLang="en-US"/>
          </a:p>
        </p:txBody>
      </p:sp>
    </p:spTree>
    <p:extLst>
      <p:ext uri="{BB962C8B-B14F-4D97-AF65-F5344CB8AC3E}">
        <p14:creationId xmlns:p14="http://schemas.microsoft.com/office/powerpoint/2010/main" val="27147953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261030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3503613" y="6578600"/>
            <a:ext cx="2133600" cy="365125"/>
          </a:xfrm>
          <a:prstGeom prst="rect">
            <a:avLst/>
          </a:prstGeom>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ctr" eaLnBrk="1" hangingPunct="1"/>
            <a:fld id="{26B2C7CB-A484-474B-A45B-536BF071756D}" type="slidenum">
              <a:rPr lang="en-US" altLang="en-US" sz="1200" b="0">
                <a:solidFill>
                  <a:schemeClr val="bg1"/>
                </a:solidFill>
              </a:rPr>
              <a:pPr algn="ctr" eaLnBrk="1" hangingPunct="1"/>
              <a:t>‹#›</a:t>
            </a:fld>
            <a:endParaRPr lang="en-US" altLang="en-US" sz="1200" b="0">
              <a:solidFill>
                <a:schemeClr val="bg1"/>
              </a:solidFill>
            </a:endParaRPr>
          </a:p>
        </p:txBody>
      </p:sp>
      <p:sp>
        <p:nvSpPr>
          <p:cNvPr id="3" name="Slide Number Placeholder 6"/>
          <p:cNvSpPr>
            <a:spLocks noGrp="1"/>
          </p:cNvSpPr>
          <p:nvPr>
            <p:ph type="sldNum" sz="quarter" idx="10"/>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AC8AFCA-E703-4430-8E62-6D0C6C61BA32}" type="slidenum">
              <a:rPr lang="en-US" altLang="en-US"/>
              <a:pPr/>
              <a:t>‹#›</a:t>
            </a:fld>
            <a:endParaRPr lang="en-US" altLang="en-US"/>
          </a:p>
        </p:txBody>
      </p:sp>
    </p:spTree>
    <p:extLst>
      <p:ext uri="{BB962C8B-B14F-4D97-AF65-F5344CB8AC3E}">
        <p14:creationId xmlns:p14="http://schemas.microsoft.com/office/powerpoint/2010/main" val="24239324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017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F817D8E-B6D3-4988-BBA5-49F7DC5AA23B}" type="slidenum">
              <a:rPr lang="en-US" altLang="en-US"/>
              <a:pPr/>
              <a:t>‹#›</a:t>
            </a:fld>
            <a:endParaRPr lang="en-US" altLang="en-US"/>
          </a:p>
        </p:txBody>
      </p:sp>
    </p:spTree>
    <p:extLst>
      <p:ext uri="{BB962C8B-B14F-4D97-AF65-F5344CB8AC3E}">
        <p14:creationId xmlns:p14="http://schemas.microsoft.com/office/powerpoint/2010/main" val="1371052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252558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6"/>
          <p:cNvSpPr>
            <a:spLocks noGrp="1"/>
          </p:cNvSpPr>
          <p:nvPr>
            <p:ph type="sldNum" sz="quarter" idx="12"/>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1219507-3C51-4DF3-9176-A11A215E611E}" type="slidenum">
              <a:rPr lang="en-US" altLang="en-US"/>
              <a:pPr/>
              <a:t>‹#›</a:t>
            </a:fld>
            <a:endParaRPr lang="en-US" altLang="en-US"/>
          </a:p>
        </p:txBody>
      </p:sp>
    </p:spTree>
    <p:extLst>
      <p:ext uri="{BB962C8B-B14F-4D97-AF65-F5344CB8AC3E}">
        <p14:creationId xmlns:p14="http://schemas.microsoft.com/office/powerpoint/2010/main" val="42271401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8629650" y="6272213"/>
            <a:ext cx="51435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CFE7B96-E32E-4F8B-9335-82CF058EED7A}" type="slidenum">
              <a:rPr lang="en-US" altLang="en-US"/>
              <a:pPr/>
              <a:t>‹#›</a:t>
            </a:fld>
            <a:endParaRPr lang="en-US" altLang="en-US"/>
          </a:p>
        </p:txBody>
      </p:sp>
    </p:spTree>
    <p:extLst>
      <p:ext uri="{BB962C8B-B14F-4D97-AF65-F5344CB8AC3E}">
        <p14:creationId xmlns:p14="http://schemas.microsoft.com/office/powerpoint/2010/main" val="3193149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60015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0762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5191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21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2124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684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8C9150C-7501-4650-BE95-B602A77E3E40}" type="slidenum">
              <a:rPr lang="en-US" altLang="en-US"/>
              <a:pPr/>
              <a:t>‹#›</a:t>
            </a:fld>
            <a:endParaRPr lang="en-US" altLang="en-US"/>
          </a:p>
        </p:txBody>
      </p:sp>
    </p:spTree>
    <p:extLst>
      <p:ext uri="{BB962C8B-B14F-4D97-AF65-F5344CB8AC3E}">
        <p14:creationId xmlns:p14="http://schemas.microsoft.com/office/powerpoint/2010/main" val="3862460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BA7DB69-98A0-4279-847E-3A83DD755C18}" type="slidenum">
              <a:rPr lang="en-US" altLang="en-US"/>
              <a:pPr/>
              <a:t>‹#›</a:t>
            </a:fld>
            <a:endParaRPr lang="en-US" altLang="en-US"/>
          </a:p>
        </p:txBody>
      </p:sp>
    </p:spTree>
    <p:extLst>
      <p:ext uri="{BB962C8B-B14F-4D97-AF65-F5344CB8AC3E}">
        <p14:creationId xmlns:p14="http://schemas.microsoft.com/office/powerpoint/2010/main" val="514832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27D6707-17CB-43F1-9113-3258CDE9B97C}" type="slidenum">
              <a:rPr lang="en-US" altLang="en-US"/>
              <a:pPr/>
              <a:t>‹#›</a:t>
            </a:fld>
            <a:endParaRPr lang="en-US" altLang="en-US"/>
          </a:p>
        </p:txBody>
      </p:sp>
    </p:spTree>
    <p:extLst>
      <p:ext uri="{BB962C8B-B14F-4D97-AF65-F5344CB8AC3E}">
        <p14:creationId xmlns:p14="http://schemas.microsoft.com/office/powerpoint/2010/main" val="114872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A06E26B0-6A4F-47FF-BA3E-E70909F0EFA1}" type="slidenum">
              <a:rPr lang="en-US" altLang="en-US"/>
              <a:pPr/>
              <a:t>‹#›</a:t>
            </a:fld>
            <a:endParaRPr lang="en-US" altLang="en-US"/>
          </a:p>
        </p:txBody>
      </p:sp>
    </p:spTree>
    <p:extLst>
      <p:ext uri="{BB962C8B-B14F-4D97-AF65-F5344CB8AC3E}">
        <p14:creationId xmlns:p14="http://schemas.microsoft.com/office/powerpoint/2010/main" val="3582575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16809D4-3286-4CBA-B732-71F1EE96D970}" type="slidenum">
              <a:rPr lang="en-US" altLang="en-US"/>
              <a:pPr/>
              <a:t>‹#›</a:t>
            </a:fld>
            <a:endParaRPr lang="en-US" altLang="en-US"/>
          </a:p>
        </p:txBody>
      </p:sp>
    </p:spTree>
    <p:extLst>
      <p:ext uri="{BB962C8B-B14F-4D97-AF65-F5344CB8AC3E}">
        <p14:creationId xmlns:p14="http://schemas.microsoft.com/office/powerpoint/2010/main" val="1678918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239A874-F4A9-4DD2-8520-288063673877}" type="slidenum">
              <a:rPr lang="en-US" altLang="en-US"/>
              <a:pPr/>
              <a:t>‹#›</a:t>
            </a:fld>
            <a:endParaRPr lang="en-US" altLang="en-US"/>
          </a:p>
        </p:txBody>
      </p:sp>
    </p:spTree>
    <p:extLst>
      <p:ext uri="{BB962C8B-B14F-4D97-AF65-F5344CB8AC3E}">
        <p14:creationId xmlns:p14="http://schemas.microsoft.com/office/powerpoint/2010/main" val="4233519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5417D85-4BD3-4F05-A37D-9CA57B613628}" type="slidenum">
              <a:rPr lang="en-US" altLang="en-US"/>
              <a:pPr/>
              <a:t>‹#›</a:t>
            </a:fld>
            <a:endParaRPr lang="en-US" altLang="en-US"/>
          </a:p>
        </p:txBody>
      </p:sp>
    </p:spTree>
    <p:extLst>
      <p:ext uri="{BB962C8B-B14F-4D97-AF65-F5344CB8AC3E}">
        <p14:creationId xmlns:p14="http://schemas.microsoft.com/office/powerpoint/2010/main" val="72956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D2FAF2C-CD55-4FB8-9352-9A4591041475}" type="slidenum">
              <a:rPr lang="en-US" altLang="en-US"/>
              <a:pPr/>
              <a:t>‹#›</a:t>
            </a:fld>
            <a:endParaRPr lang="en-US" altLang="en-US"/>
          </a:p>
        </p:txBody>
      </p:sp>
    </p:spTree>
    <p:extLst>
      <p:ext uri="{BB962C8B-B14F-4D97-AF65-F5344CB8AC3E}">
        <p14:creationId xmlns:p14="http://schemas.microsoft.com/office/powerpoint/2010/main" val="2605164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1E41BA03-94DA-4AB3-B334-A744EE7701A8}" type="slidenum">
              <a:rPr lang="en-US" altLang="en-US"/>
              <a:pPr/>
              <a:t>‹#›</a:t>
            </a:fld>
            <a:endParaRPr lang="en-US" altLang="en-US"/>
          </a:p>
        </p:txBody>
      </p:sp>
    </p:spTree>
    <p:extLst>
      <p:ext uri="{BB962C8B-B14F-4D97-AF65-F5344CB8AC3E}">
        <p14:creationId xmlns:p14="http://schemas.microsoft.com/office/powerpoint/2010/main" val="3733988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AD3EBA7B-6AC7-47CD-A745-0BA6B25AFCFB}" type="slidenum">
              <a:rPr lang="en-US" altLang="en-US"/>
              <a:pPr/>
              <a:t>‹#›</a:t>
            </a:fld>
            <a:endParaRPr lang="en-US" altLang="en-US"/>
          </a:p>
        </p:txBody>
      </p:sp>
    </p:spTree>
    <p:extLst>
      <p:ext uri="{BB962C8B-B14F-4D97-AF65-F5344CB8AC3E}">
        <p14:creationId xmlns:p14="http://schemas.microsoft.com/office/powerpoint/2010/main" val="3199786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AEC917AC-4432-4D2E-AFF5-5CE920BBADA7}" type="slidenum">
              <a:rPr lang="en-US" altLang="en-US"/>
              <a:pPr/>
              <a:t>‹#›</a:t>
            </a:fld>
            <a:endParaRPr lang="en-US" altLang="en-US"/>
          </a:p>
        </p:txBody>
      </p:sp>
    </p:spTree>
    <p:extLst>
      <p:ext uri="{BB962C8B-B14F-4D97-AF65-F5344CB8AC3E}">
        <p14:creationId xmlns:p14="http://schemas.microsoft.com/office/powerpoint/2010/main" val="4183525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63F54E7A-1762-426A-99F4-C1F59FF26794}" type="slidenum">
              <a:rPr lang="en-US" altLang="en-US"/>
              <a:pPr/>
              <a:t>‹#›</a:t>
            </a:fld>
            <a:endParaRPr lang="en-US" altLang="en-US"/>
          </a:p>
        </p:txBody>
      </p:sp>
    </p:spTree>
    <p:extLst>
      <p:ext uri="{BB962C8B-B14F-4D97-AF65-F5344CB8AC3E}">
        <p14:creationId xmlns:p14="http://schemas.microsoft.com/office/powerpoint/2010/main" val="2861153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E4B54CE-417D-496E-ADE3-FD6B22217AA7}" type="slidenum">
              <a:rPr lang="en-US" altLang="en-US"/>
              <a:pPr/>
              <a:t>‹#›</a:t>
            </a:fld>
            <a:endParaRPr lang="en-US" altLang="en-US"/>
          </a:p>
        </p:txBody>
      </p:sp>
    </p:spTree>
    <p:extLst>
      <p:ext uri="{BB962C8B-B14F-4D97-AF65-F5344CB8AC3E}">
        <p14:creationId xmlns:p14="http://schemas.microsoft.com/office/powerpoint/2010/main" val="352706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019124E-6207-416A-90DA-E1E18B3ADD94}" type="slidenum">
              <a:rPr lang="en-US" altLang="en-US"/>
              <a:pPr/>
              <a:t>‹#›</a:t>
            </a:fld>
            <a:endParaRPr lang="en-US" altLang="en-US"/>
          </a:p>
        </p:txBody>
      </p:sp>
    </p:spTree>
    <p:extLst>
      <p:ext uri="{BB962C8B-B14F-4D97-AF65-F5344CB8AC3E}">
        <p14:creationId xmlns:p14="http://schemas.microsoft.com/office/powerpoint/2010/main" val="369920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160E9BC6-A7F5-4602-A589-6E358AF108C6}" type="slidenum">
              <a:rPr lang="en-US" altLang="en-US"/>
              <a:pPr/>
              <a:t>‹#›</a:t>
            </a:fld>
            <a:endParaRPr lang="en-US" altLang="en-US"/>
          </a:p>
        </p:txBody>
      </p:sp>
    </p:spTree>
    <p:extLst>
      <p:ext uri="{BB962C8B-B14F-4D97-AF65-F5344CB8AC3E}">
        <p14:creationId xmlns:p14="http://schemas.microsoft.com/office/powerpoint/2010/main" val="2456610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74E383B-7617-432E-81AF-DE9AE1684FCD}" type="slidenum">
              <a:rPr lang="en-US" altLang="en-US"/>
              <a:pPr/>
              <a:t>‹#›</a:t>
            </a:fld>
            <a:endParaRPr lang="en-US" altLang="en-US"/>
          </a:p>
        </p:txBody>
      </p:sp>
    </p:spTree>
    <p:extLst>
      <p:ext uri="{BB962C8B-B14F-4D97-AF65-F5344CB8AC3E}">
        <p14:creationId xmlns:p14="http://schemas.microsoft.com/office/powerpoint/2010/main" val="3426198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983E250-AC6D-4B4D-90C1-793F0F5C3B5E}" type="slidenum">
              <a:rPr lang="en-US" altLang="en-US"/>
              <a:pPr/>
              <a:t>‹#›</a:t>
            </a:fld>
            <a:endParaRPr lang="en-US" altLang="en-US"/>
          </a:p>
        </p:txBody>
      </p:sp>
    </p:spTree>
    <p:extLst>
      <p:ext uri="{BB962C8B-B14F-4D97-AF65-F5344CB8AC3E}">
        <p14:creationId xmlns:p14="http://schemas.microsoft.com/office/powerpoint/2010/main" val="857580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p:spPr>
        <p:txBody>
          <a:bodyPr/>
          <a:lstStyle>
            <a:lvl1pPr>
              <a:defRPr/>
            </a:lvl1pPr>
          </a:lstStyle>
          <a:p>
            <a:fld id="{D7DB0DD3-3649-4199-921E-1CBC8F25B147}" type="slidenum">
              <a:rPr lang="en-US" altLang="en-US"/>
              <a:pPr/>
              <a:t>‹#›</a:t>
            </a:fld>
            <a:endParaRPr lang="en-US" altLang="en-US"/>
          </a:p>
        </p:txBody>
      </p:sp>
    </p:spTree>
    <p:extLst>
      <p:ext uri="{BB962C8B-B14F-4D97-AF65-F5344CB8AC3E}">
        <p14:creationId xmlns:p14="http://schemas.microsoft.com/office/powerpoint/2010/main" val="2163666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p:spPr>
        <p:txBody>
          <a:bodyPr/>
          <a:lstStyle>
            <a:lvl1pPr>
              <a:defRPr/>
            </a:lvl1pPr>
          </a:lstStyle>
          <a:p>
            <a:fld id="{AA929B8F-0ED1-42AC-ADE5-81AD759BA822}" type="slidenum">
              <a:rPr lang="en-US" altLang="en-US"/>
              <a:pPr/>
              <a:t>‹#›</a:t>
            </a:fld>
            <a:endParaRPr lang="en-US" altLang="en-US"/>
          </a:p>
        </p:txBody>
      </p:sp>
    </p:spTree>
    <p:extLst>
      <p:ext uri="{BB962C8B-B14F-4D97-AF65-F5344CB8AC3E}">
        <p14:creationId xmlns:p14="http://schemas.microsoft.com/office/powerpoint/2010/main" val="1755104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p:spPr>
        <p:txBody>
          <a:bodyPr/>
          <a:lstStyle>
            <a:lvl1pPr>
              <a:defRPr/>
            </a:lvl1pPr>
          </a:lstStyle>
          <a:p>
            <a:fld id="{F49BE706-B306-44C4-83CE-E6906F79C06F}" type="slidenum">
              <a:rPr lang="en-US" altLang="en-US"/>
              <a:pPr/>
              <a:t>‹#›</a:t>
            </a:fld>
            <a:endParaRPr lang="en-US" altLang="en-US"/>
          </a:p>
        </p:txBody>
      </p:sp>
    </p:spTree>
    <p:extLst>
      <p:ext uri="{BB962C8B-B14F-4D97-AF65-F5344CB8AC3E}">
        <p14:creationId xmlns:p14="http://schemas.microsoft.com/office/powerpoint/2010/main" val="2621174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765691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97340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5787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1214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68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BA59AE5B-A238-4395-B2BA-3E3E0EA30EEF}" type="slidenum">
              <a:rPr lang="en-US" altLang="en-US"/>
              <a:pPr/>
              <a:t>‹#›</a:t>
            </a:fld>
            <a:endParaRPr lang="en-US" altLang="en-US"/>
          </a:p>
        </p:txBody>
      </p:sp>
    </p:spTree>
    <p:extLst>
      <p:ext uri="{BB962C8B-B14F-4D97-AF65-F5344CB8AC3E}">
        <p14:creationId xmlns:p14="http://schemas.microsoft.com/office/powerpoint/2010/main" val="10396051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6245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24011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96673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8BBD75C-3221-4CBE-A8E7-F6C70595C901}" type="slidenum">
              <a:rPr lang="en-US" altLang="en-US"/>
              <a:pPr/>
              <a:t>‹#›</a:t>
            </a:fld>
            <a:endParaRPr lang="en-US" altLang="en-US"/>
          </a:p>
        </p:txBody>
      </p:sp>
    </p:spTree>
    <p:extLst>
      <p:ext uri="{BB962C8B-B14F-4D97-AF65-F5344CB8AC3E}">
        <p14:creationId xmlns:p14="http://schemas.microsoft.com/office/powerpoint/2010/main" val="3850161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107DE5F-9EA6-41F4-8F0C-571058099FE5}" type="slidenum">
              <a:rPr lang="en-US" altLang="en-US"/>
              <a:pPr/>
              <a:t>‹#›</a:t>
            </a:fld>
            <a:endParaRPr lang="en-US" altLang="en-US"/>
          </a:p>
        </p:txBody>
      </p:sp>
    </p:spTree>
    <p:extLst>
      <p:ext uri="{BB962C8B-B14F-4D97-AF65-F5344CB8AC3E}">
        <p14:creationId xmlns:p14="http://schemas.microsoft.com/office/powerpoint/2010/main" val="1465576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965C665-5B78-4FB5-9871-D84AD8733D73}" type="slidenum">
              <a:rPr lang="en-US" altLang="en-US"/>
              <a:pPr/>
              <a:t>‹#›</a:t>
            </a:fld>
            <a:endParaRPr lang="en-US" altLang="en-US"/>
          </a:p>
        </p:txBody>
      </p:sp>
    </p:spTree>
    <p:extLst>
      <p:ext uri="{BB962C8B-B14F-4D97-AF65-F5344CB8AC3E}">
        <p14:creationId xmlns:p14="http://schemas.microsoft.com/office/powerpoint/2010/main" val="107052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E4F3CC6-75E1-47CB-B932-FC60A643570C}" type="slidenum">
              <a:rPr lang="en-US" altLang="en-US"/>
              <a:pPr/>
              <a:t>‹#›</a:t>
            </a:fld>
            <a:endParaRPr lang="en-US" altLang="en-US"/>
          </a:p>
        </p:txBody>
      </p:sp>
    </p:spTree>
    <p:extLst>
      <p:ext uri="{BB962C8B-B14F-4D97-AF65-F5344CB8AC3E}">
        <p14:creationId xmlns:p14="http://schemas.microsoft.com/office/powerpoint/2010/main" val="2301011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949124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88868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4947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DC490530-C928-407A-A09A-C175E3CDB1EC}" type="slidenum">
              <a:rPr lang="en-US" altLang="en-US"/>
              <a:pPr/>
              <a:t>‹#›</a:t>
            </a:fld>
            <a:endParaRPr lang="en-US" altLang="en-US"/>
          </a:p>
        </p:txBody>
      </p:sp>
    </p:spTree>
    <p:extLst>
      <p:ext uri="{BB962C8B-B14F-4D97-AF65-F5344CB8AC3E}">
        <p14:creationId xmlns:p14="http://schemas.microsoft.com/office/powerpoint/2010/main" val="3449338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7563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3818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3077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59807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915970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0933BE4-FC8E-4ED1-AD6D-69381063DC82}" type="slidenum">
              <a:rPr lang="en-US" altLang="en-US"/>
              <a:pPr/>
              <a:t>‹#›</a:t>
            </a:fld>
            <a:endParaRPr lang="en-US" altLang="en-US"/>
          </a:p>
        </p:txBody>
      </p:sp>
    </p:spTree>
    <p:extLst>
      <p:ext uri="{BB962C8B-B14F-4D97-AF65-F5344CB8AC3E}">
        <p14:creationId xmlns:p14="http://schemas.microsoft.com/office/powerpoint/2010/main" val="41052723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9695D52-93B9-46BE-9766-AEFCDCA954A9}" type="slidenum">
              <a:rPr lang="en-US" altLang="en-US"/>
              <a:pPr/>
              <a:t>‹#›</a:t>
            </a:fld>
            <a:endParaRPr lang="en-US" altLang="en-US"/>
          </a:p>
        </p:txBody>
      </p:sp>
    </p:spTree>
    <p:extLst>
      <p:ext uri="{BB962C8B-B14F-4D97-AF65-F5344CB8AC3E}">
        <p14:creationId xmlns:p14="http://schemas.microsoft.com/office/powerpoint/2010/main" val="1544337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F3ABB68-7D21-44F1-824E-B4E2A425676E}" type="slidenum">
              <a:rPr lang="en-US" altLang="en-US"/>
              <a:pPr/>
              <a:t>‹#›</a:t>
            </a:fld>
            <a:endParaRPr lang="en-US" altLang="en-US"/>
          </a:p>
        </p:txBody>
      </p:sp>
    </p:spTree>
    <p:extLst>
      <p:ext uri="{BB962C8B-B14F-4D97-AF65-F5344CB8AC3E}">
        <p14:creationId xmlns:p14="http://schemas.microsoft.com/office/powerpoint/2010/main" val="1026801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8236F49-7ACF-49D3-9B45-E2B0559D38CA}" type="slidenum">
              <a:rPr lang="en-US" altLang="en-US"/>
              <a:pPr/>
              <a:t>‹#›</a:t>
            </a:fld>
            <a:endParaRPr lang="en-US" altLang="en-US"/>
          </a:p>
        </p:txBody>
      </p:sp>
    </p:spTree>
    <p:extLst>
      <p:ext uri="{BB962C8B-B14F-4D97-AF65-F5344CB8AC3E}">
        <p14:creationId xmlns:p14="http://schemas.microsoft.com/office/powerpoint/2010/main" val="26977663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1"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1"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3787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FC193B64-79B2-4AF3-B395-62FC5350DD9D}" type="slidenum">
              <a:rPr lang="en-US" altLang="en-US"/>
              <a:pPr/>
              <a:t>‹#›</a:t>
            </a:fld>
            <a:endParaRPr lang="en-US" altLang="en-US"/>
          </a:p>
        </p:txBody>
      </p:sp>
    </p:spTree>
    <p:extLst>
      <p:ext uri="{BB962C8B-B14F-4D97-AF65-F5344CB8AC3E}">
        <p14:creationId xmlns:p14="http://schemas.microsoft.com/office/powerpoint/2010/main" val="2507733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510777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387067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4010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4135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2860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293408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85042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B6C7D97-9FA4-488B-A2F7-230A0CFD36CF}" type="slidenum">
              <a:rPr lang="en-US" altLang="en-US"/>
              <a:pPr/>
              <a:t>‹#›</a:t>
            </a:fld>
            <a:endParaRPr lang="en-US" altLang="en-US"/>
          </a:p>
        </p:txBody>
      </p:sp>
    </p:spTree>
    <p:extLst>
      <p:ext uri="{BB962C8B-B14F-4D97-AF65-F5344CB8AC3E}">
        <p14:creationId xmlns:p14="http://schemas.microsoft.com/office/powerpoint/2010/main" val="1988087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FBD394B-509D-4629-91CE-3DB90BF1100C}" type="slidenum">
              <a:rPr lang="en-US" altLang="en-US"/>
              <a:pPr/>
              <a:t>‹#›</a:t>
            </a:fld>
            <a:endParaRPr lang="en-US" altLang="en-US"/>
          </a:p>
        </p:txBody>
      </p:sp>
    </p:spTree>
    <p:extLst>
      <p:ext uri="{BB962C8B-B14F-4D97-AF65-F5344CB8AC3E}">
        <p14:creationId xmlns:p14="http://schemas.microsoft.com/office/powerpoint/2010/main" val="35647592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AEC9340-1C8D-42A6-AC26-D5BCB9C6E0F5}" type="slidenum">
              <a:rPr lang="en-US" altLang="en-US"/>
              <a:pPr/>
              <a:t>‹#›</a:t>
            </a:fld>
            <a:endParaRPr lang="en-US" altLang="en-US"/>
          </a:p>
        </p:txBody>
      </p:sp>
    </p:spTree>
    <p:extLst>
      <p:ext uri="{BB962C8B-B14F-4D97-AF65-F5344CB8AC3E}">
        <p14:creationId xmlns:p14="http://schemas.microsoft.com/office/powerpoint/2010/main" val="373165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212DC110-ECA5-4A1B-BC7C-ED080E508621}" type="slidenum">
              <a:rPr lang="en-US" altLang="en-US"/>
              <a:pPr/>
              <a:t>‹#›</a:t>
            </a:fld>
            <a:endParaRPr lang="en-US" altLang="en-US"/>
          </a:p>
        </p:txBody>
      </p:sp>
    </p:spTree>
    <p:extLst>
      <p:ext uri="{BB962C8B-B14F-4D97-AF65-F5344CB8AC3E}">
        <p14:creationId xmlns:p14="http://schemas.microsoft.com/office/powerpoint/2010/main" val="42296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0EA6682-1972-4551-AB23-3AC1B4CCE1FF}" type="slidenum">
              <a:rPr lang="en-US" altLang="en-US"/>
              <a:pPr/>
              <a:t>‹#›</a:t>
            </a:fld>
            <a:endParaRPr lang="en-US" altLang="en-US"/>
          </a:p>
        </p:txBody>
      </p:sp>
    </p:spTree>
    <p:extLst>
      <p:ext uri="{BB962C8B-B14F-4D97-AF65-F5344CB8AC3E}">
        <p14:creationId xmlns:p14="http://schemas.microsoft.com/office/powerpoint/2010/main" val="23778416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7" name="Picture 25" descr="shutterstock_406458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075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H="1">
            <a:off x="0" y="5092700"/>
            <a:ext cx="4572000" cy="176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flipH="1">
            <a:off x="4572000" y="5092700"/>
            <a:ext cx="1262063" cy="1765300"/>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flipH="1">
            <a:off x="5834063" y="5092700"/>
            <a:ext cx="3309937" cy="176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flipH="1" flipV="1">
            <a:off x="0" y="912813"/>
            <a:ext cx="4572000" cy="53975"/>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flipV="1">
            <a:off x="4572000" y="912813"/>
            <a:ext cx="1262063" cy="5397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flipV="1">
            <a:off x="5834063" y="912813"/>
            <a:ext cx="3309937" cy="53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 name="Picture 32" descr="doe_logo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800" y="846138"/>
            <a:ext cx="914400"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
        <p:nvSpPr>
          <p:cNvPr id="16" name="Title 1"/>
          <p:cNvSpPr>
            <a:spLocks noGrp="1"/>
          </p:cNvSpPr>
          <p:nvPr>
            <p:ph type="ctrTitle"/>
          </p:nvPr>
        </p:nvSpPr>
        <p:spPr>
          <a:xfrm>
            <a:off x="168100" y="147797"/>
            <a:ext cx="5661200" cy="603505"/>
          </a:xfrm>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6595796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466402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734157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23001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3169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422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4" name="Rectangle 3"/>
          <p:cNvSpPr/>
          <p:nvPr/>
        </p:nvSpPr>
        <p:spPr>
          <a:xfrm flipH="1">
            <a:off x="5834063" y="5254625"/>
            <a:ext cx="3309937" cy="136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flipH="1">
            <a:off x="0" y="5254625"/>
            <a:ext cx="4572000" cy="136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flipH="1">
            <a:off x="4572000" y="5254625"/>
            <a:ext cx="1262063" cy="136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itle 1"/>
          <p:cNvSpPr txBox="1">
            <a:spLocks/>
          </p:cNvSpPr>
          <p:nvPr/>
        </p:nvSpPr>
        <p:spPr>
          <a:xfrm>
            <a:off x="685800" y="3081338"/>
            <a:ext cx="7772400" cy="1020762"/>
          </a:xfrm>
          <a:prstGeom prst="rect">
            <a:avLst/>
          </a:prstGeom>
        </p:spPr>
        <p:txBody>
          <a:bodyPr anchor="ctr">
            <a:normAutofit/>
          </a:bodyPr>
          <a:lstStyle>
            <a:lvl1pPr>
              <a:defRPr>
                <a:solidFill>
                  <a:schemeClr val="tx1"/>
                </a:solidFill>
              </a:defRPr>
            </a:lvl1pPr>
          </a:lstStyle>
          <a:p>
            <a:pPr defTabSz="457200" eaLnBrk="1" fontAlgn="auto" hangingPunct="1">
              <a:lnSpc>
                <a:spcPts val="2800"/>
              </a:lnSpc>
              <a:spcAft>
                <a:spcPts val="0"/>
              </a:spcAft>
              <a:defRPr/>
            </a:pPr>
            <a:r>
              <a:rPr lang="en-US" sz="2600" b="0" dirty="0" smtClean="0">
                <a:latin typeface="+mj-lt"/>
                <a:ea typeface="+mj-ea"/>
                <a:cs typeface="+mj-cs"/>
              </a:rPr>
              <a:t>Click to edit Master title style</a:t>
            </a:r>
            <a:endParaRPr lang="en-US" sz="2600" b="0" dirty="0">
              <a:latin typeface="+mj-lt"/>
              <a:ea typeface="+mj-ea"/>
              <a:cs typeface="+mj-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551779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839360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9AEB2E2-3D68-435D-B397-CC9ACB963BF9}" type="slidenum">
              <a:rPr lang="en-US" altLang="en-US"/>
              <a:pPr/>
              <a:t>‹#›</a:t>
            </a:fld>
            <a:endParaRPr lang="en-US" altLang="en-US"/>
          </a:p>
        </p:txBody>
      </p:sp>
    </p:spTree>
    <p:extLst>
      <p:ext uri="{BB962C8B-B14F-4D97-AF65-F5344CB8AC3E}">
        <p14:creationId xmlns:p14="http://schemas.microsoft.com/office/powerpoint/2010/main" val="239818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910C1737-44AC-44DD-81EA-99F4A6967FBC}" type="slidenum">
              <a:rPr lang="en-US" altLang="en-US"/>
              <a:pPr/>
              <a:t>‹#›</a:t>
            </a:fld>
            <a:endParaRPr lang="en-US" altLang="en-US"/>
          </a:p>
        </p:txBody>
      </p:sp>
    </p:spTree>
    <p:extLst>
      <p:ext uri="{BB962C8B-B14F-4D97-AF65-F5344CB8AC3E}">
        <p14:creationId xmlns:p14="http://schemas.microsoft.com/office/powerpoint/2010/main" val="10040062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rtlCol="0">
            <a:normAutofit/>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BD53826-CAD0-49D3-B02D-17472E90CB83}" type="slidenum">
              <a:rPr lang="en-US" altLang="en-US"/>
              <a:pPr/>
              <a:t>‹#›</a:t>
            </a:fld>
            <a:endParaRPr lang="en-US" altLang="en-US"/>
          </a:p>
        </p:txBody>
      </p:sp>
    </p:spTree>
    <p:extLst>
      <p:ext uri="{BB962C8B-B14F-4D97-AF65-F5344CB8AC3E}">
        <p14:creationId xmlns:p14="http://schemas.microsoft.com/office/powerpoint/2010/main" val="2425031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8" name="Slide Number Placeholder 7"/>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15A48CC-612A-459E-B254-AE04F78B0AE4}" type="slidenum">
              <a:rPr lang="en-US" altLang="en-US"/>
              <a:pPr/>
              <a:t>‹#›</a:t>
            </a:fld>
            <a:endParaRPr lang="en-US" altLang="en-US"/>
          </a:p>
        </p:txBody>
      </p:sp>
    </p:spTree>
    <p:extLst>
      <p:ext uri="{BB962C8B-B14F-4D97-AF65-F5344CB8AC3E}">
        <p14:creationId xmlns:p14="http://schemas.microsoft.com/office/powerpoint/2010/main" val="32808896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B32FCC4-FC91-46C6-8E8E-CA7F07D4A42A}" type="slidenum">
              <a:rPr lang="en-US" altLang="en-US"/>
              <a:pPr/>
              <a:t>‹#›</a:t>
            </a:fld>
            <a:endParaRPr lang="en-US" altLang="en-US"/>
          </a:p>
        </p:txBody>
      </p:sp>
    </p:spTree>
    <p:extLst>
      <p:ext uri="{BB962C8B-B14F-4D97-AF65-F5344CB8AC3E}">
        <p14:creationId xmlns:p14="http://schemas.microsoft.com/office/powerpoint/2010/main" val="26929124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19719C2-9691-4351-9FEB-4E6D747120F2}" type="slidenum">
              <a:rPr lang="en-US" altLang="en-US"/>
              <a:pPr/>
              <a:t>‹#›</a:t>
            </a:fld>
            <a:endParaRPr lang="en-US" altLang="en-US"/>
          </a:p>
        </p:txBody>
      </p:sp>
    </p:spTree>
    <p:extLst>
      <p:ext uri="{BB962C8B-B14F-4D97-AF65-F5344CB8AC3E}">
        <p14:creationId xmlns:p14="http://schemas.microsoft.com/office/powerpoint/2010/main" val="34632910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7D54D00-C4B3-43A0-B8B0-599615F955F8}" type="slidenum">
              <a:rPr lang="en-US" altLang="en-US"/>
              <a:pPr/>
              <a:t>‹#›</a:t>
            </a:fld>
            <a:endParaRPr lang="en-US" altLang="en-US"/>
          </a:p>
        </p:txBody>
      </p:sp>
    </p:spTree>
    <p:extLst>
      <p:ext uri="{BB962C8B-B14F-4D97-AF65-F5344CB8AC3E}">
        <p14:creationId xmlns:p14="http://schemas.microsoft.com/office/powerpoint/2010/main" val="16655728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B6EEDE1-6DA9-4FC9-9971-21ECA1CDFC16}" type="slidenum">
              <a:rPr lang="en-US" altLang="en-US"/>
              <a:pPr/>
              <a:t>‹#›</a:t>
            </a:fld>
            <a:endParaRPr lang="en-US" altLang="en-US"/>
          </a:p>
        </p:txBody>
      </p:sp>
    </p:spTree>
    <p:extLst>
      <p:ext uri="{BB962C8B-B14F-4D97-AF65-F5344CB8AC3E}">
        <p14:creationId xmlns:p14="http://schemas.microsoft.com/office/powerpoint/2010/main" val="1002071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0FA2D96-DDD3-4B2F-815B-0271E9816951}" type="slidenum">
              <a:rPr lang="en-US" altLang="en-US"/>
              <a:pPr/>
              <a:t>‹#›</a:t>
            </a:fld>
            <a:endParaRPr lang="en-US" altLang="en-US"/>
          </a:p>
        </p:txBody>
      </p:sp>
    </p:spTree>
    <p:extLst>
      <p:ext uri="{BB962C8B-B14F-4D97-AF65-F5344CB8AC3E}">
        <p14:creationId xmlns:p14="http://schemas.microsoft.com/office/powerpoint/2010/main" val="17838872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F049F86D-76AA-4450-8558-25EA4F920F3D}" type="slidenum">
              <a:rPr lang="en-US" altLang="en-US"/>
              <a:pPr/>
              <a:t>‹#›</a:t>
            </a:fld>
            <a:endParaRPr lang="en-US" altLang="en-US"/>
          </a:p>
        </p:txBody>
      </p:sp>
    </p:spTree>
    <p:extLst>
      <p:ext uri="{BB962C8B-B14F-4D97-AF65-F5344CB8AC3E}">
        <p14:creationId xmlns:p14="http://schemas.microsoft.com/office/powerpoint/2010/main" val="15638233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D0BFBA08-480D-4350-8F79-11101BE66249}" type="slidenum">
              <a:rPr lang="en-US" altLang="en-US"/>
              <a:pPr/>
              <a:t>‹#›</a:t>
            </a:fld>
            <a:endParaRPr lang="en-US" altLang="en-US"/>
          </a:p>
        </p:txBody>
      </p:sp>
    </p:spTree>
    <p:extLst>
      <p:ext uri="{BB962C8B-B14F-4D97-AF65-F5344CB8AC3E}">
        <p14:creationId xmlns:p14="http://schemas.microsoft.com/office/powerpoint/2010/main" val="10960563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94F2087-5595-40F7-837F-E030E9AB5EF3}" type="slidenum">
              <a:rPr lang="en-US" altLang="en-US"/>
              <a:pPr/>
              <a:t>‹#›</a:t>
            </a:fld>
            <a:endParaRPr lang="en-US" altLang="en-US"/>
          </a:p>
        </p:txBody>
      </p:sp>
    </p:spTree>
    <p:extLst>
      <p:ext uri="{BB962C8B-B14F-4D97-AF65-F5344CB8AC3E}">
        <p14:creationId xmlns:p14="http://schemas.microsoft.com/office/powerpoint/2010/main" val="305189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4.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4.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4.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4.jpe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4.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4.jpe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4.jpe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5.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4.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4.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4.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9.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ctr" eaLnBrk="1" hangingPunct="1">
              <a:defRPr/>
            </a:pPr>
            <a:endParaRPr lang="en-US" altLang="en-US"/>
          </a:p>
        </p:txBody>
      </p:sp>
      <p:sp>
        <p:nvSpPr>
          <p:cNvPr id="1027" name="Rectangle 3"/>
          <p:cNvSpPr>
            <a:spLocks noGrp="1" noChangeArrowheads="1"/>
          </p:cNvSpPr>
          <p:nvPr>
            <p:ph type="body" idx="1"/>
          </p:nvPr>
        </p:nvSpPr>
        <p:spPr bwMode="auto">
          <a:xfrm>
            <a:off x="685800" y="1268413"/>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5"/>
          <p:cNvSpPr>
            <a:spLocks noChangeArrowheads="1"/>
          </p:cNvSpPr>
          <p:nvPr/>
        </p:nvSpPr>
        <p:spPr bwMode="auto">
          <a:xfrm>
            <a:off x="609600" y="228600"/>
            <a:ext cx="8305800" cy="9144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defRPr/>
            </a:pPr>
            <a:endParaRPr lang="en-US" altLang="en-US" sz="3200">
              <a:solidFill>
                <a:srgbClr val="005288"/>
              </a:solidFill>
            </a:endParaRPr>
          </a:p>
        </p:txBody>
      </p:sp>
      <p:sp>
        <p:nvSpPr>
          <p:cNvPr id="1029" name="Rectangle 6"/>
          <p:cNvSpPr>
            <a:spLocks noGrp="1" noChangeArrowheads="1"/>
          </p:cNvSpPr>
          <p:nvPr>
            <p:ph type="title"/>
          </p:nvPr>
        </p:nvSpPr>
        <p:spPr bwMode="auto">
          <a:xfrm>
            <a:off x="685800" y="252413"/>
            <a:ext cx="77724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0" name="Rectangle 7"/>
          <p:cNvSpPr>
            <a:spLocks noChangeArrowheads="1"/>
          </p:cNvSpPr>
          <p:nvPr/>
        </p:nvSpPr>
        <p:spPr bwMode="auto">
          <a:xfrm>
            <a:off x="-11113" y="0"/>
            <a:ext cx="561976" cy="6858000"/>
          </a:xfrm>
          <a:prstGeom prst="rect">
            <a:avLst/>
          </a:prstGeom>
          <a:solidFill>
            <a:srgbClr val="005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ctr" eaLnBrk="1" hangingPunct="1">
              <a:defRPr/>
            </a:pPr>
            <a:endParaRPr lang="en-US" altLang="en-US"/>
          </a:p>
        </p:txBody>
      </p:sp>
      <p:sp>
        <p:nvSpPr>
          <p:cNvPr id="1031" name="Rectangle 8"/>
          <p:cNvSpPr>
            <a:spLocks noChangeArrowheads="1"/>
          </p:cNvSpPr>
          <p:nvPr/>
        </p:nvSpPr>
        <p:spPr bwMode="auto">
          <a:xfrm>
            <a:off x="468313" y="0"/>
            <a:ext cx="77787" cy="68580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ctr" eaLnBrk="1" hangingPunct="1">
              <a:defRPr/>
            </a:pPr>
            <a:endParaRPr lang="en-US" altLang="en-US"/>
          </a:p>
        </p:txBody>
      </p:sp>
      <p:sp>
        <p:nvSpPr>
          <p:cNvPr id="1032" name="Rectangle 9"/>
          <p:cNvSpPr>
            <a:spLocks noChangeArrowheads="1"/>
          </p:cNvSpPr>
          <p:nvPr/>
        </p:nvSpPr>
        <p:spPr bwMode="auto">
          <a:xfrm>
            <a:off x="0" y="898525"/>
            <a:ext cx="9144000" cy="88900"/>
          </a:xfrm>
          <a:prstGeom prst="rect">
            <a:avLst/>
          </a:prstGeom>
          <a:solidFill>
            <a:srgbClr val="6799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ctr" eaLnBrk="1" hangingPunct="1">
              <a:defRPr/>
            </a:pPr>
            <a:endParaRPr lang="en-US" altLang="en-US"/>
          </a:p>
        </p:txBody>
      </p:sp>
      <p:sp>
        <p:nvSpPr>
          <p:cNvPr id="1508356" name="Rectangle 4"/>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solidFill>
                  <a:srgbClr val="8DC63F"/>
                </a:solidFill>
              </a:defRPr>
            </a:lvl1pPr>
          </a:lstStyle>
          <a:p>
            <a:fld id="{D37F65E6-806A-4D9A-BA1D-C2AA90E533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807" r:id="rId1"/>
    <p:sldLayoutId id="2147487698" r:id="rId2"/>
    <p:sldLayoutId id="2147487699" r:id="rId3"/>
    <p:sldLayoutId id="2147487700" r:id="rId4"/>
    <p:sldLayoutId id="2147487701" r:id="rId5"/>
    <p:sldLayoutId id="2147487702" r:id="rId6"/>
    <p:sldLayoutId id="2147487703" r:id="rId7"/>
    <p:sldLayoutId id="2147487704" r:id="rId8"/>
    <p:sldLayoutId id="2147487705" r:id="rId9"/>
    <p:sldLayoutId id="2147487706" r:id="rId10"/>
    <p:sldLayoutId id="2147487707" r:id="rId11"/>
    <p:sldLayoutId id="2147487708" r:id="rId12"/>
    <p:sldLayoutId id="2147487709" r:id="rId13"/>
    <p:sldLayoutId id="2147487710" r:id="rId14"/>
    <p:sldLayoutId id="2147487711" r:id="rId15"/>
    <p:sldLayoutId id="2147487712" r:id="rId16"/>
    <p:sldLayoutId id="2147487713" r:id="rId17"/>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24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024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0251"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EF910D04-2251-4882-ADE3-6DCB099F561E}"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1025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46" r:id="rId1"/>
    <p:sldLayoutId id="2147487765" r:id="rId2"/>
    <p:sldLayoutId id="2147487766" r:id="rId3"/>
    <p:sldLayoutId id="2147487767" r:id="rId4"/>
    <p:sldLayoutId id="2147487768" r:id="rId5"/>
    <p:sldLayoutId id="2147487769" r:id="rId6"/>
    <p:sldLayoutId id="2147487847" r:id="rId7"/>
    <p:sldLayoutId id="2147487770" r:id="rId8"/>
    <p:sldLayoutId id="2147487848" r:id="rId9"/>
    <p:sldLayoutId id="2147487849" r:id="rId10"/>
    <p:sldLayoutId id="2147487850" r:id="rId11"/>
    <p:sldLayoutId id="2147487851"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126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126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1275"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7BC3619A-9716-48F3-ACE6-7D91DF07D9CF}"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1127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52" r:id="rId1"/>
    <p:sldLayoutId id="2147487771" r:id="rId2"/>
    <p:sldLayoutId id="2147487772" r:id="rId3"/>
    <p:sldLayoutId id="2147487773" r:id="rId4"/>
    <p:sldLayoutId id="2147487774" r:id="rId5"/>
    <p:sldLayoutId id="2147487775" r:id="rId6"/>
    <p:sldLayoutId id="2147487853" r:id="rId7"/>
    <p:sldLayoutId id="2147487776" r:id="rId8"/>
    <p:sldLayoutId id="2147487854" r:id="rId9"/>
    <p:sldLayoutId id="2147487855" r:id="rId10"/>
    <p:sldLayoutId id="2147487856" r:id="rId11"/>
    <p:sldLayoutId id="2147487857"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229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229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2299"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3CE9EBF1-AF23-40A3-AD67-55BB79E16145}"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1230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58" r:id="rId1"/>
    <p:sldLayoutId id="2147487777" r:id="rId2"/>
    <p:sldLayoutId id="2147487778" r:id="rId3"/>
    <p:sldLayoutId id="2147487779" r:id="rId4"/>
    <p:sldLayoutId id="2147487780" r:id="rId5"/>
    <p:sldLayoutId id="2147487781" r:id="rId6"/>
    <p:sldLayoutId id="2147487859" r:id="rId7"/>
    <p:sldLayoutId id="2147487782" r:id="rId8"/>
    <p:sldLayoutId id="2147487860" r:id="rId9"/>
    <p:sldLayoutId id="2147487861" r:id="rId10"/>
    <p:sldLayoutId id="2147487862" r:id="rId11"/>
    <p:sldLayoutId id="2147487863"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31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331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3323"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A3349131-6E3C-4264-A74A-BAE21AC07328}"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1332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4" r:id="rId1"/>
    <p:sldLayoutId id="2147487783" r:id="rId2"/>
    <p:sldLayoutId id="2147487784" r:id="rId3"/>
    <p:sldLayoutId id="2147487785" r:id="rId4"/>
    <p:sldLayoutId id="2147487786" r:id="rId5"/>
    <p:sldLayoutId id="2147487787" r:id="rId6"/>
    <p:sldLayoutId id="2147487865" r:id="rId7"/>
    <p:sldLayoutId id="2147487788" r:id="rId8"/>
    <p:sldLayoutId id="2147487866" r:id="rId9"/>
    <p:sldLayoutId id="2147487867" r:id="rId10"/>
    <p:sldLayoutId id="2147487868" r:id="rId11"/>
    <p:sldLayoutId id="2147487869"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340"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4341"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4347"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A2BC9E91-1640-4A85-826A-CA2EB72F62CD}"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14349"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70" r:id="rId1"/>
    <p:sldLayoutId id="2147487789" r:id="rId2"/>
    <p:sldLayoutId id="2147487790" r:id="rId3"/>
    <p:sldLayoutId id="2147487791" r:id="rId4"/>
    <p:sldLayoutId id="2147487792" r:id="rId5"/>
    <p:sldLayoutId id="2147487793" r:id="rId6"/>
    <p:sldLayoutId id="2147487871" r:id="rId7"/>
    <p:sldLayoutId id="2147487794" r:id="rId8"/>
    <p:sldLayoutId id="2147487872" r:id="rId9"/>
    <p:sldLayoutId id="2147487873" r:id="rId10"/>
    <p:sldLayoutId id="2147487874" r:id="rId11"/>
    <p:sldLayoutId id="2147487875"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36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536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5371"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114E598A-C083-4866-ADD6-78C761DAFD5C}"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1537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76" r:id="rId1"/>
    <p:sldLayoutId id="2147487795" r:id="rId2"/>
    <p:sldLayoutId id="2147487796" r:id="rId3"/>
    <p:sldLayoutId id="2147487797" r:id="rId4"/>
    <p:sldLayoutId id="2147487798" r:id="rId5"/>
    <p:sldLayoutId id="2147487799" r:id="rId6"/>
    <p:sldLayoutId id="2147487877" r:id="rId7"/>
    <p:sldLayoutId id="2147487800" r:id="rId8"/>
    <p:sldLayoutId id="2147487878" r:id="rId9"/>
    <p:sldLayoutId id="2147487879" r:id="rId10"/>
    <p:sldLayoutId id="2147487880" r:id="rId11"/>
    <p:sldLayoutId id="2147487881"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38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638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16395"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7BEC34F6-1BA6-43DF-BC23-AABB623B853B}"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1639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82" r:id="rId1"/>
    <p:sldLayoutId id="2147487801" r:id="rId2"/>
    <p:sldLayoutId id="2147487802" r:id="rId3"/>
    <p:sldLayoutId id="2147487803" r:id="rId4"/>
    <p:sldLayoutId id="2147487804" r:id="rId5"/>
    <p:sldLayoutId id="2147487805" r:id="rId6"/>
    <p:sldLayoutId id="2147487883" r:id="rId7"/>
    <p:sldLayoutId id="2147487806" r:id="rId8"/>
    <p:sldLayoutId id="2147487884" r:id="rId9"/>
    <p:sldLayoutId id="2147487885" r:id="rId10"/>
    <p:sldLayoutId id="2147487886" r:id="rId11"/>
    <p:sldLayoutId id="2147487887"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6988" y="0"/>
            <a:ext cx="9144001"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6" name="Rectangle 25"/>
          <p:cNvSpPr/>
          <p:nvPr/>
        </p:nvSpPr>
        <p:spPr>
          <a:xfrm>
            <a:off x="0" y="6610350"/>
            <a:ext cx="9144000" cy="247650"/>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26988" y="0"/>
            <a:ext cx="9170988" cy="920750"/>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7413" name="Picture 21" descr="eere_logo_horiz_color.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18225" y="266700"/>
            <a:ext cx="2808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1741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solidFill>
                  <a:schemeClr val="tx1"/>
                </a:solidFill>
                <a:latin typeface="HelveticaNeueLT Std Med"/>
                <a:ea typeface="ＭＳ Ｐゴシック" pitchFamily="28" charset="-128"/>
                <a:cs typeface="HelveticaNeueLT Std Med"/>
              </a:rPr>
              <a:t>    </a:t>
            </a:r>
            <a:r>
              <a:rPr lang="en-US" dirty="0" smtClean="0">
                <a:solidFill>
                  <a:schemeClr val="accent5"/>
                </a:solidFill>
                <a:latin typeface="HelveticaNeueLT Std Med"/>
                <a:ea typeface="ＭＳ Ｐゴシック" pitchFamily="28" charset="-128"/>
                <a:cs typeface="HelveticaNeueLT Std Med"/>
              </a:rPr>
              <a:t>BUILDING ENERGY CODES </a:t>
            </a:r>
            <a:endParaRPr lang="en-US" dirty="0">
              <a:ln w="0" cap="flat" cmpd="sng" algn="ctr">
                <a:noFill/>
                <a:prstDash val="solid"/>
                <a:round/>
                <a:headEnd type="none" w="med" len="med"/>
                <a:tailEnd type="none" w="med" len="med"/>
              </a:ln>
              <a:solidFill>
                <a:schemeClr val="accent6"/>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dirty="0" smtClean="0">
                <a:solidFill>
                  <a:schemeClr val="tx1"/>
                </a:solidFill>
                <a:ea typeface="+mn-ea"/>
              </a:rPr>
              <a:t>www.energycodes.gov</a:t>
            </a:r>
            <a:endParaRPr lang="en-US" dirty="0">
              <a:solidFill>
                <a:schemeClr val="tx1"/>
              </a:solidFill>
              <a:ea typeface="+mn-ea"/>
            </a:endParaRPr>
          </a:p>
        </p:txBody>
      </p:sp>
      <p:sp>
        <p:nvSpPr>
          <p:cNvPr id="20" name="Rectangle 19"/>
          <p:cNvSpPr/>
          <p:nvPr/>
        </p:nvSpPr>
        <p:spPr>
          <a:xfrm flipH="1">
            <a:off x="0" y="6567488"/>
            <a:ext cx="9144000" cy="49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788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 id="2147487897" r:id="rId10"/>
    <p:sldLayoutId id="2147487898" r:id="rId11"/>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kern="1200">
          <a:solidFill>
            <a:srgbClr val="50565C"/>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50565C"/>
          </a:solidFill>
          <a:latin typeface="Arial" pitchFamily="34" charset="0"/>
        </a:defRPr>
      </a:lvl2pPr>
      <a:lvl3pPr algn="l" defTabSz="457200" rtl="0" eaLnBrk="0" fontAlgn="base" hangingPunct="0">
        <a:lnSpc>
          <a:spcPts val="2800"/>
        </a:lnSpc>
        <a:spcBef>
          <a:spcPct val="0"/>
        </a:spcBef>
        <a:spcAft>
          <a:spcPct val="0"/>
        </a:spcAft>
        <a:defRPr sz="2600">
          <a:solidFill>
            <a:srgbClr val="50565C"/>
          </a:solidFill>
          <a:latin typeface="Arial" pitchFamily="34" charset="0"/>
        </a:defRPr>
      </a:lvl3pPr>
      <a:lvl4pPr algn="l" defTabSz="457200" rtl="0" eaLnBrk="0" fontAlgn="base" hangingPunct="0">
        <a:lnSpc>
          <a:spcPts val="2800"/>
        </a:lnSpc>
        <a:spcBef>
          <a:spcPct val="0"/>
        </a:spcBef>
        <a:spcAft>
          <a:spcPct val="0"/>
        </a:spcAft>
        <a:defRPr sz="2600">
          <a:solidFill>
            <a:srgbClr val="50565C"/>
          </a:solidFill>
          <a:latin typeface="Arial" pitchFamily="34" charset="0"/>
        </a:defRPr>
      </a:lvl4pPr>
      <a:lvl5pPr algn="l" defTabSz="457200" rtl="0" eaLnBrk="0" fontAlgn="base" hangingPunct="0">
        <a:lnSpc>
          <a:spcPts val="2800"/>
        </a:lnSpc>
        <a:spcBef>
          <a:spcPct val="0"/>
        </a:spcBef>
        <a:spcAft>
          <a:spcPct val="0"/>
        </a:spcAft>
        <a:defRPr sz="2600">
          <a:solidFill>
            <a:srgbClr val="50565C"/>
          </a:solidFill>
          <a:latin typeface="Arial" pitchFamily="34" charset="0"/>
        </a:defRPr>
      </a:lvl5pPr>
      <a:lvl6pPr marL="457200" algn="l" defTabSz="457200" rtl="0" fontAlgn="base">
        <a:lnSpc>
          <a:spcPts val="2800"/>
        </a:lnSpc>
        <a:spcBef>
          <a:spcPct val="0"/>
        </a:spcBef>
        <a:spcAft>
          <a:spcPct val="0"/>
        </a:spcAft>
        <a:defRPr sz="2600">
          <a:solidFill>
            <a:srgbClr val="50565C"/>
          </a:solidFill>
          <a:latin typeface="Arial" pitchFamily="34" charset="0"/>
        </a:defRPr>
      </a:lvl6pPr>
      <a:lvl7pPr marL="914400" algn="l" defTabSz="457200" rtl="0" fontAlgn="base">
        <a:lnSpc>
          <a:spcPts val="2800"/>
        </a:lnSpc>
        <a:spcBef>
          <a:spcPct val="0"/>
        </a:spcBef>
        <a:spcAft>
          <a:spcPct val="0"/>
        </a:spcAft>
        <a:defRPr sz="2600">
          <a:solidFill>
            <a:srgbClr val="50565C"/>
          </a:solidFill>
          <a:latin typeface="Arial" pitchFamily="34" charset="0"/>
        </a:defRPr>
      </a:lvl7pPr>
      <a:lvl8pPr marL="1371600" algn="l" defTabSz="457200" rtl="0" fontAlgn="base">
        <a:lnSpc>
          <a:spcPts val="2800"/>
        </a:lnSpc>
        <a:spcBef>
          <a:spcPct val="0"/>
        </a:spcBef>
        <a:spcAft>
          <a:spcPct val="0"/>
        </a:spcAft>
        <a:defRPr sz="2600">
          <a:solidFill>
            <a:srgbClr val="50565C"/>
          </a:solidFill>
          <a:latin typeface="Arial" pitchFamily="34" charset="0"/>
        </a:defRPr>
      </a:lvl8pPr>
      <a:lvl9pPr marL="1828800" algn="l" defTabSz="457200" rtl="0" fontAlgn="base">
        <a:lnSpc>
          <a:spcPts val="2800"/>
        </a:lnSpc>
        <a:spcBef>
          <a:spcPct val="0"/>
        </a:spcBef>
        <a:spcAft>
          <a:spcPct val="0"/>
        </a:spcAft>
        <a:defRPr sz="2600">
          <a:solidFill>
            <a:srgbClr val="50565C"/>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6"/>
          <p:cNvSpPr>
            <a:spLocks noGrp="1" noChangeArrowheads="1"/>
          </p:cNvSpPr>
          <p:nvPr>
            <p:ph type="title"/>
          </p:nvPr>
        </p:nvSpPr>
        <p:spPr bwMode="auto">
          <a:xfrm>
            <a:off x="685800" y="152400"/>
            <a:ext cx="7772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808" r:id="rId1"/>
  </p:sldLayoutIdLst>
  <p:hf hdr="0" ftr="0" dt="0"/>
  <p:txStyles>
    <p:titleStyle>
      <a:lvl1pPr algn="l" rtl="0" eaLnBrk="0" fontAlgn="base" hangingPunct="0">
        <a:spcBef>
          <a:spcPct val="0"/>
        </a:spcBef>
        <a:spcAft>
          <a:spcPct val="0"/>
        </a:spcAft>
        <a:defRPr sz="3600" b="1">
          <a:solidFill>
            <a:srgbClr val="005288"/>
          </a:solidFill>
          <a:latin typeface="Arial" charset="0"/>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ea typeface="+mn-ea"/>
        </a:defRPr>
      </a:lvl2pPr>
      <a:lvl3pPr marL="1143000" indent="-228600" algn="l" rtl="0" eaLnBrk="0" fontAlgn="base" hangingPunct="0">
        <a:spcBef>
          <a:spcPct val="20000"/>
        </a:spcBef>
        <a:spcAft>
          <a:spcPct val="0"/>
        </a:spcAft>
        <a:buChar char="•"/>
        <a:defRPr sz="2000">
          <a:solidFill>
            <a:schemeClr val="bg1"/>
          </a:solidFill>
          <a:latin typeface="Arial" charset="0"/>
          <a:ea typeface="+mn-ea"/>
        </a:defRPr>
      </a:lvl3pPr>
      <a:lvl4pPr marL="1600200" indent="-228600" algn="l" rtl="0" eaLnBrk="0" fontAlgn="base" hangingPunct="0">
        <a:spcBef>
          <a:spcPct val="20000"/>
        </a:spcBef>
        <a:spcAft>
          <a:spcPct val="0"/>
        </a:spcAft>
        <a:buChar char="•"/>
        <a:defRPr sz="2000">
          <a:solidFill>
            <a:schemeClr val="bg1"/>
          </a:solidFill>
          <a:latin typeface="Arial" charset="0"/>
          <a:ea typeface="+mn-ea"/>
        </a:defRPr>
      </a:lvl4pPr>
      <a:lvl5pPr marL="2057400" indent="-228600" algn="l" rtl="0" eaLnBrk="0" fontAlgn="base" hangingPunct="0">
        <a:spcBef>
          <a:spcPct val="20000"/>
        </a:spcBef>
        <a:spcAft>
          <a:spcPct val="0"/>
        </a:spcAft>
        <a:buChar char="•"/>
        <a:defRPr sz="2000">
          <a:solidFill>
            <a:schemeClr val="bg1"/>
          </a:solidFill>
          <a:latin typeface="Arial" charset="0"/>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307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a:t>
            </a:r>
            <a:endParaRPr lang="en-US" b="0" dirty="0">
              <a:ea typeface="+mn-ea"/>
            </a:endParaRPr>
          </a:p>
        </p:txBody>
      </p:sp>
      <p:pic>
        <p:nvPicPr>
          <p:cNvPr id="3083"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B1127AE8-A67E-42ED-BF99-ED1E9E647685}"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7809" r:id="rId1"/>
    <p:sldLayoutId id="2147487714" r:id="rId2"/>
    <p:sldLayoutId id="2147487715" r:id="rId3"/>
    <p:sldLayoutId id="2147487716" r:id="rId4"/>
    <p:sldLayoutId id="2147487717" r:id="rId5"/>
    <p:sldLayoutId id="2147487718" r:id="rId6"/>
    <p:sldLayoutId id="2147487810" r:id="rId7"/>
    <p:sldLayoutId id="2147487811" r:id="rId8"/>
    <p:sldLayoutId id="2147487812" r:id="rId9"/>
    <p:sldLayoutId id="2147487813" r:id="rId10"/>
    <p:sldLayoutId id="2147487814" r:id="rId11"/>
    <p:sldLayoutId id="2147487815"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28" charset="-128"/>
                <a:cs typeface="+mn-cs"/>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28" charset="-128"/>
                <a:cs typeface="+mn-cs"/>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fld id="{B7800053-2043-4060-B164-F83E89BAB81E}" type="slidenum">
              <a:rPr lang="en-US" altLang="en-US"/>
              <a:pPr/>
              <a:t>‹#›</a:t>
            </a:fld>
            <a:endParaRPr lang="en-US" altLang="en-US"/>
          </a:p>
        </p:txBody>
      </p:sp>
      <p:pic>
        <p:nvPicPr>
          <p:cNvPr id="410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19" r:id="rId1"/>
    <p:sldLayoutId id="2147487720" r:id="rId2"/>
    <p:sldLayoutId id="2147487721" r:id="rId3"/>
    <p:sldLayoutId id="2147487722" r:id="rId4"/>
    <p:sldLayoutId id="2147487723" r:id="rId5"/>
    <p:sldLayoutId id="2147487724" r:id="rId6"/>
    <p:sldLayoutId id="2147487725" r:id="rId7"/>
    <p:sldLayoutId id="2147487726" r:id="rId8"/>
    <p:sldLayoutId id="2147487727" r:id="rId9"/>
    <p:sldLayoutId id="2147487728" r:id="rId10"/>
    <p:sldLayoutId id="2147487729" r:id="rId11"/>
    <p:sldLayoutId id="2147487816" r:id="rId12"/>
    <p:sldLayoutId id="2147487817" r:id="rId13"/>
    <p:sldLayoutId id="2147487818" r:id="rId14"/>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124"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5125"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5131"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AF149DDC-19AB-4F5B-8632-67BD9444D6D1}"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5133"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19" r:id="rId1"/>
    <p:sldLayoutId id="2147487730" r:id="rId2"/>
    <p:sldLayoutId id="2147487731" r:id="rId3"/>
    <p:sldLayoutId id="2147487732" r:id="rId4"/>
    <p:sldLayoutId id="2147487733" r:id="rId5"/>
    <p:sldLayoutId id="2147487734" r:id="rId6"/>
    <p:sldLayoutId id="2147487820" r:id="rId7"/>
    <p:sldLayoutId id="2147487735" r:id="rId8"/>
    <p:sldLayoutId id="2147487821" r:id="rId9"/>
    <p:sldLayoutId id="2147487822" r:id="rId10"/>
    <p:sldLayoutId id="2147487823" r:id="rId11"/>
    <p:sldLayoutId id="2147487824"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148"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6149"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6155"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8BD82669-29AD-46FB-A778-67F9D9A1A35C}"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6157"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25" r:id="rId1"/>
    <p:sldLayoutId id="2147487736" r:id="rId2"/>
    <p:sldLayoutId id="2147487737" r:id="rId3"/>
    <p:sldLayoutId id="2147487738" r:id="rId4"/>
    <p:sldLayoutId id="2147487739" r:id="rId5"/>
    <p:sldLayoutId id="2147487740" r:id="rId6"/>
    <p:sldLayoutId id="2147487826" r:id="rId7"/>
    <p:sldLayoutId id="2147487741" r:id="rId8"/>
    <p:sldLayoutId id="2147487827" r:id="rId9"/>
    <p:sldLayoutId id="2147487828" r:id="rId10"/>
    <p:sldLayoutId id="2147487829" r:id="rId11"/>
    <p:sldLayoutId id="2147487830"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172"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7173"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7179"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3AA9F89C-631A-485F-A678-03663EE1633C}"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7181"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31" r:id="rId1"/>
    <p:sldLayoutId id="2147487742" r:id="rId2"/>
    <p:sldLayoutId id="2147487743" r:id="rId3"/>
    <p:sldLayoutId id="2147487744" r:id="rId4"/>
    <p:sldLayoutId id="2147487745" r:id="rId5"/>
    <p:sldLayoutId id="2147487746" r:id="rId6"/>
    <p:sldLayoutId id="2147487832" r:id="rId7"/>
    <p:sldLayoutId id="2147487747" r:id="rId8"/>
    <p:sldLayoutId id="2147487833" r:id="rId9"/>
    <p:sldLayoutId id="2147487834" r:id="rId10"/>
    <p:sldLayoutId id="2147487835" r:id="rId11"/>
    <p:sldLayoutId id="2147487836"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7AC143"/>
              </a:solidFill>
            </a:endParaRPr>
          </a:p>
        </p:txBody>
      </p:sp>
      <p:sp>
        <p:nvSpPr>
          <p:cNvPr id="16" name="Rectangle 15"/>
          <p:cNvSpPr/>
          <p:nvPr/>
        </p:nvSpPr>
        <p:spPr>
          <a:xfrm>
            <a:off x="0" y="6610350"/>
            <a:ext cx="9144000" cy="24765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196" name="Title Placeholder 13"/>
          <p:cNvSpPr>
            <a:spLocks noGrp="1"/>
          </p:cNvSpPr>
          <p:nvPr>
            <p:ph type="title"/>
          </p:nvPr>
        </p:nvSpPr>
        <p:spPr bwMode="auto">
          <a:xfrm>
            <a:off x="157163" y="0"/>
            <a:ext cx="56848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 Arial bold 26pt</a:t>
            </a:r>
          </a:p>
        </p:txBody>
      </p:sp>
      <p:sp>
        <p:nvSpPr>
          <p:cNvPr id="8197" name="Text Placeholder 14"/>
          <p:cNvSpPr>
            <a:spLocks noGrp="1"/>
          </p:cNvSpPr>
          <p:nvPr>
            <p:ph type="body" idx="1"/>
          </p:nvPr>
        </p:nvSpPr>
        <p:spPr bwMode="auto">
          <a:xfrm>
            <a:off x="457200" y="1590675"/>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24pt</a:t>
            </a:r>
          </a:p>
          <a:p>
            <a:pPr lvl="1"/>
            <a:r>
              <a:rPr lang="en-US" altLang="en-US" smtClean="0"/>
              <a:t>Arial 20pt</a:t>
            </a:r>
          </a:p>
          <a:p>
            <a:pPr lvl="2"/>
            <a:r>
              <a:rPr lang="en-US" altLang="en-US" smtClean="0"/>
              <a:t>Arial 18pt</a:t>
            </a:r>
          </a:p>
          <a:p>
            <a:pPr lvl="3"/>
            <a:r>
              <a:rPr lang="en-US" altLang="en-US" smtClean="0"/>
              <a:t>Arial 18pt</a:t>
            </a:r>
          </a:p>
          <a:p>
            <a:pPr lvl="4"/>
            <a:r>
              <a:rPr lang="en-US" altLang="en-US" smtClean="0"/>
              <a:t>Arial 18pt</a:t>
            </a:r>
          </a:p>
        </p:txBody>
      </p:sp>
      <p:sp>
        <p:nvSpPr>
          <p:cNvPr id="17" name="Text Placeholder 9"/>
          <p:cNvSpPr txBox="1">
            <a:spLocks/>
          </p:cNvSpPr>
          <p:nvPr/>
        </p:nvSpPr>
        <p:spPr>
          <a:xfrm>
            <a:off x="63500"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r>
              <a:rPr lang="en-US" b="0" dirty="0" smtClean="0">
                <a:latin typeface="HelveticaNeueLT Std Med"/>
                <a:ea typeface="ＭＳ Ｐゴシック" pitchFamily="28" charset="-128"/>
                <a:cs typeface="HelveticaNeueLT Std Med"/>
              </a:rPr>
              <a:t>    BUILDING ENERGY CODES </a:t>
            </a:r>
            <a:r>
              <a:rPr lang="en-US" b="0" dirty="0" smtClean="0">
                <a:solidFill>
                  <a:schemeClr val="accent2"/>
                </a:solidFill>
                <a:latin typeface="HelveticaNeueLT Std Med"/>
                <a:ea typeface="ＭＳ Ｐゴシック" pitchFamily="28" charset="-128"/>
                <a:cs typeface="HelveticaNeueLT Std Med"/>
              </a:rPr>
              <a:t>UNIVERSITY</a:t>
            </a:r>
            <a:endParaRPr lang="en-US" b="0" dirty="0">
              <a:solidFill>
                <a:schemeClr val="accent2"/>
              </a:solidFill>
              <a:latin typeface="HelveticaNeueLT Std Med"/>
              <a:ea typeface="+mn-ea"/>
              <a:cs typeface="HelveticaNeueLT Std Med"/>
            </a:endParaRPr>
          </a:p>
        </p:txBody>
      </p:sp>
      <p:sp>
        <p:nvSpPr>
          <p:cNvPr id="23" name="Rectangle 22"/>
          <p:cNvSpPr/>
          <p:nvPr/>
        </p:nvSpPr>
        <p:spPr>
          <a:xfrm flipH="1" flipV="1">
            <a:off x="0" y="920750"/>
            <a:ext cx="4572000" cy="555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flipH="1" flipV="1">
            <a:off x="4572000" y="920750"/>
            <a:ext cx="1262063" cy="55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5" name="Rectangle 24"/>
          <p:cNvSpPr/>
          <p:nvPr/>
        </p:nvSpPr>
        <p:spPr>
          <a:xfrm flipH="1" flipV="1">
            <a:off x="5834063" y="920750"/>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eaLnBrk="1" fontAlgn="auto" hangingPunct="1">
              <a:spcBef>
                <a:spcPct val="20000"/>
              </a:spcBef>
              <a:spcAft>
                <a:spcPts val="0"/>
              </a:spcAft>
              <a:buFont typeface="Arial"/>
              <a:buNone/>
              <a:defRPr/>
            </a:pPr>
            <a:r>
              <a:rPr lang="en-US" b="0" dirty="0" smtClean="0">
                <a:ea typeface="+mn-ea"/>
              </a:rPr>
              <a:t>www.energycodes.gov/training</a:t>
            </a:r>
            <a:endParaRPr lang="en-US" b="0" dirty="0">
              <a:ea typeface="+mn-ea"/>
            </a:endParaRPr>
          </a:p>
        </p:txBody>
      </p:sp>
      <p:pic>
        <p:nvPicPr>
          <p:cNvPr id="8203" name="Picture 18" descr="doe_logo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17"/>
          <p:cNvSpPr txBox="1">
            <a:spLocks noChangeArrowheads="1"/>
          </p:cNvSpPr>
          <p:nvPr/>
        </p:nvSpPr>
        <p:spPr bwMode="auto">
          <a:xfrm>
            <a:off x="8485188" y="6361113"/>
            <a:ext cx="6477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400" b="1">
                <a:solidFill>
                  <a:schemeClr val="tx1"/>
                </a:solidFill>
                <a:latin typeface="Arial" pitchFamily="34" charset="0"/>
                <a:ea typeface="ＭＳ Ｐゴシック" pitchFamily="34" charset="-128"/>
              </a:defRPr>
            </a:lvl1pPr>
            <a:lvl2pPr marL="742950" indent="-285750" defTabSz="457200">
              <a:defRPr sz="1400" b="1">
                <a:solidFill>
                  <a:schemeClr val="tx1"/>
                </a:solidFill>
                <a:latin typeface="Arial" pitchFamily="34" charset="0"/>
                <a:ea typeface="ＭＳ Ｐゴシック" pitchFamily="34" charset="-128"/>
              </a:defRPr>
            </a:lvl2pPr>
            <a:lvl3pPr marL="1143000" indent="-228600" defTabSz="457200">
              <a:defRPr sz="1400" b="1">
                <a:solidFill>
                  <a:schemeClr val="tx1"/>
                </a:solidFill>
                <a:latin typeface="Arial" pitchFamily="34" charset="0"/>
                <a:ea typeface="ＭＳ Ｐゴシック" pitchFamily="34" charset="-128"/>
              </a:defRPr>
            </a:lvl3pPr>
            <a:lvl4pPr marL="1600200" indent="-228600" defTabSz="457200">
              <a:defRPr sz="1400" b="1">
                <a:solidFill>
                  <a:schemeClr val="tx1"/>
                </a:solidFill>
                <a:latin typeface="Arial" pitchFamily="34" charset="0"/>
                <a:ea typeface="ＭＳ Ｐゴシック" pitchFamily="34" charset="-128"/>
              </a:defRPr>
            </a:lvl4pPr>
            <a:lvl5pPr marL="2057400" indent="-228600" defTabSz="457200">
              <a:defRPr sz="1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eaLnBrk="1" hangingPunct="1">
              <a:spcBef>
                <a:spcPct val="20000"/>
              </a:spcBef>
              <a:buFont typeface="Arial" pitchFamily="34" charset="0"/>
              <a:buNone/>
            </a:pPr>
            <a:fld id="{0C02DD6D-8767-42D0-8106-4A2AA5803FCA}" type="slidenum">
              <a:rPr lang="en-US" altLang="en-US" sz="1000" b="0">
                <a:solidFill>
                  <a:schemeClr val="tx2"/>
                </a:solidFill>
                <a:latin typeface="Arial Narrow" pitchFamily="34" charset="0"/>
              </a:rPr>
              <a:pPr algn="r" eaLnBrk="1" hangingPunct="1">
                <a:spcBef>
                  <a:spcPct val="20000"/>
                </a:spcBef>
                <a:buFont typeface="Arial" pitchFamily="34" charset="0"/>
                <a:buNone/>
              </a:pPr>
              <a:t>‹#›</a:t>
            </a:fld>
            <a:endParaRPr lang="en-US" altLang="en-US" sz="1000" b="0">
              <a:solidFill>
                <a:schemeClr val="tx2"/>
              </a:solidFill>
              <a:latin typeface="Arial Narrow" pitchFamily="34" charset="0"/>
            </a:endParaRPr>
          </a:p>
        </p:txBody>
      </p:sp>
      <p:pic>
        <p:nvPicPr>
          <p:cNvPr id="8205"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descr="webcastTemplate_ver2_darktest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37" r:id="rId1"/>
    <p:sldLayoutId id="2147487748" r:id="rId2"/>
    <p:sldLayoutId id="2147487749" r:id="rId3"/>
    <p:sldLayoutId id="2147487750" r:id="rId4"/>
    <p:sldLayoutId id="2147487751" r:id="rId5"/>
    <p:sldLayoutId id="2147487752" r:id="rId6"/>
    <p:sldLayoutId id="2147487838" r:id="rId7"/>
    <p:sldLayoutId id="2147487753" r:id="rId8"/>
    <p:sldLayoutId id="2147487839" r:id="rId9"/>
    <p:sldLayoutId id="2147487840" r:id="rId10"/>
    <p:sldLayoutId id="2147487841" r:id="rId11"/>
    <p:sldLayoutId id="2147487842" r:id="rId12"/>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itchFamily="34" charset="0"/>
        </a:defRPr>
      </a:lvl2pPr>
      <a:lvl3pPr algn="l" defTabSz="457200" rtl="0" eaLnBrk="0" fontAlgn="base" hangingPunct="0">
        <a:lnSpc>
          <a:spcPts val="2800"/>
        </a:lnSpc>
        <a:spcBef>
          <a:spcPct val="0"/>
        </a:spcBef>
        <a:spcAft>
          <a:spcPct val="0"/>
        </a:spcAft>
        <a:defRPr sz="2600">
          <a:solidFill>
            <a:srgbClr val="FFFFFF"/>
          </a:solidFill>
          <a:latin typeface="Arial" pitchFamily="34" charset="0"/>
        </a:defRPr>
      </a:lvl3pPr>
      <a:lvl4pPr algn="l" defTabSz="457200" rtl="0" eaLnBrk="0" fontAlgn="base" hangingPunct="0">
        <a:lnSpc>
          <a:spcPts val="2800"/>
        </a:lnSpc>
        <a:spcBef>
          <a:spcPct val="0"/>
        </a:spcBef>
        <a:spcAft>
          <a:spcPct val="0"/>
        </a:spcAft>
        <a:defRPr sz="2600">
          <a:solidFill>
            <a:srgbClr val="FFFFFF"/>
          </a:solidFill>
          <a:latin typeface="Arial" pitchFamily="34" charset="0"/>
        </a:defRPr>
      </a:lvl4pPr>
      <a:lvl5pPr algn="l" defTabSz="457200" rtl="0" eaLnBrk="0" fontAlgn="base" hangingPunct="0">
        <a:lnSpc>
          <a:spcPts val="2800"/>
        </a:lnSpc>
        <a:spcBef>
          <a:spcPct val="0"/>
        </a:spcBef>
        <a:spcAft>
          <a:spcPct val="0"/>
        </a:spcAft>
        <a:defRPr sz="2600">
          <a:solidFill>
            <a:srgbClr val="FFFFFF"/>
          </a:solidFill>
          <a:latin typeface="Arial" pitchFamily="34" charset="0"/>
        </a:defRPr>
      </a:lvl5pPr>
      <a:lvl6pPr marL="457200" algn="l" defTabSz="457200" rtl="0" fontAlgn="base">
        <a:lnSpc>
          <a:spcPts val="2800"/>
        </a:lnSpc>
        <a:spcBef>
          <a:spcPct val="0"/>
        </a:spcBef>
        <a:spcAft>
          <a:spcPct val="0"/>
        </a:spcAft>
        <a:defRPr sz="2600">
          <a:solidFill>
            <a:srgbClr val="FFFFFF"/>
          </a:solidFill>
          <a:latin typeface="Arial" pitchFamily="34" charset="0"/>
        </a:defRPr>
      </a:lvl6pPr>
      <a:lvl7pPr marL="914400" algn="l" defTabSz="457200" rtl="0" fontAlgn="base">
        <a:lnSpc>
          <a:spcPts val="2800"/>
        </a:lnSpc>
        <a:spcBef>
          <a:spcPct val="0"/>
        </a:spcBef>
        <a:spcAft>
          <a:spcPct val="0"/>
        </a:spcAft>
        <a:defRPr sz="2600">
          <a:solidFill>
            <a:srgbClr val="FFFFFF"/>
          </a:solidFill>
          <a:latin typeface="Arial" pitchFamily="34" charset="0"/>
        </a:defRPr>
      </a:lvl7pPr>
      <a:lvl8pPr marL="1371600" algn="l" defTabSz="457200" rtl="0" fontAlgn="base">
        <a:lnSpc>
          <a:spcPts val="2800"/>
        </a:lnSpc>
        <a:spcBef>
          <a:spcPct val="0"/>
        </a:spcBef>
        <a:spcAft>
          <a:spcPct val="0"/>
        </a:spcAft>
        <a:defRPr sz="2600">
          <a:solidFill>
            <a:srgbClr val="FFFFFF"/>
          </a:solidFill>
          <a:latin typeface="Arial" pitchFamily="34" charset="0"/>
        </a:defRPr>
      </a:lvl8pPr>
      <a:lvl9pPr marL="1828800" algn="l" defTabSz="457200" rtl="0" fontAlgn="base">
        <a:lnSpc>
          <a:spcPts val="2800"/>
        </a:lnSpc>
        <a:spcBef>
          <a:spcPct val="0"/>
        </a:spcBef>
        <a:spcAft>
          <a:spcPct val="0"/>
        </a:spcAft>
        <a:defRPr sz="2600">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685800" y="274638"/>
            <a:ext cx="6705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28" charset="-128"/>
                <a:cs typeface="+mn-cs"/>
              </a:defRPr>
            </a:lvl1pPr>
          </a:lstStyle>
          <a:p>
            <a:pPr>
              <a:defRPr/>
            </a:pPr>
            <a:endParaRPr lang="en-US"/>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28" charset="-128"/>
                <a:cs typeface="+mn-cs"/>
              </a:defRPr>
            </a:lvl1pPr>
          </a:lstStyle>
          <a:p>
            <a:pPr>
              <a:defRPr/>
            </a:pPr>
            <a:endParaRPr lang="en-US"/>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fld id="{BA736CEB-D7ED-425E-8DB9-7C430C12467B}" type="slidenum">
              <a:rPr lang="en-US" altLang="en-US"/>
              <a:pPr/>
              <a:t>‹#›</a:t>
            </a:fld>
            <a:endParaRPr lang="en-US" altLang="en-US"/>
          </a:p>
        </p:txBody>
      </p:sp>
      <p:pic>
        <p:nvPicPr>
          <p:cNvPr id="9223" name="Picture 8" descr="webcastTemplate_ver2_darktest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54" r:id="rId1"/>
    <p:sldLayoutId id="2147487755" r:id="rId2"/>
    <p:sldLayoutId id="2147487756" r:id="rId3"/>
    <p:sldLayoutId id="2147487757" r:id="rId4"/>
    <p:sldLayoutId id="2147487758" r:id="rId5"/>
    <p:sldLayoutId id="2147487759" r:id="rId6"/>
    <p:sldLayoutId id="2147487760" r:id="rId7"/>
    <p:sldLayoutId id="2147487761" r:id="rId8"/>
    <p:sldLayoutId id="2147487762" r:id="rId9"/>
    <p:sldLayoutId id="2147487763" r:id="rId10"/>
    <p:sldLayoutId id="2147487764" r:id="rId11"/>
    <p:sldLayoutId id="2147487843" r:id="rId12"/>
    <p:sldLayoutId id="2147487844" r:id="rId13"/>
    <p:sldLayoutId id="2147487845" r:id="rId14"/>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9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0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9.xml"/><Relationship Id="rId1" Type="http://schemas.openxmlformats.org/officeDocument/2006/relationships/slideLayout" Target="../slideLayouts/slideLayout20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9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2.xml"/></Relationships>
</file>

<file path=ppt/slides/_rels/slide10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3.xml"/><Relationship Id="rId1" Type="http://schemas.openxmlformats.org/officeDocument/2006/relationships/slideLayout" Target="../slideLayouts/slideLayout192.xml"/></Relationships>
</file>

<file path=ppt/slides/_rels/slide10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4.xml"/><Relationship Id="rId1" Type="http://schemas.openxmlformats.org/officeDocument/2006/relationships/slideLayout" Target="../slideLayouts/slideLayout19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2.xml"/></Relationships>
</file>

<file path=ppt/slides/_rels/slide11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92.xml"/></Relationships>
</file>

<file path=ppt/slides/_rels/slide111.xml.rels><?xml version="1.0" encoding="UTF-8" standalone="yes"?>
<Relationships xmlns="http://schemas.openxmlformats.org/package/2006/relationships"><Relationship Id="rId3" Type="http://schemas.openxmlformats.org/officeDocument/2006/relationships/hyperlink" Target="http://resourcecenter.pnl.gov/cocoon/morf/ResourceCenter/dbimages/full/82.jpg" TargetMode="External"/><Relationship Id="rId2" Type="http://schemas.openxmlformats.org/officeDocument/2006/relationships/notesSlide" Target="../notesSlides/notesSlide95.xml"/><Relationship Id="rId1" Type="http://schemas.openxmlformats.org/officeDocument/2006/relationships/slideLayout" Target="../slideLayouts/slideLayout192.xml"/><Relationship Id="rId4" Type="http://schemas.openxmlformats.org/officeDocument/2006/relationships/image" Target="../media/image70.jpeg"/></Relationships>
</file>

<file path=ppt/slides/_rels/slide1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6.xml"/><Relationship Id="rId1" Type="http://schemas.openxmlformats.org/officeDocument/2006/relationships/slideLayout" Target="../slideLayouts/slideLayout19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92.xml"/></Relationships>
</file>

<file path=ppt/slides/_rels/slide1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8.xml"/><Relationship Id="rId1" Type="http://schemas.openxmlformats.org/officeDocument/2006/relationships/slideLayout" Target="../slideLayouts/slideLayout201.xml"/></Relationships>
</file>

<file path=ppt/slides/_rels/slide1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9.xml"/><Relationship Id="rId1" Type="http://schemas.openxmlformats.org/officeDocument/2006/relationships/slideLayout" Target="../slideLayouts/slideLayout19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92.xml"/></Relationships>
</file>

<file path=ppt/slides/_rels/slide1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1.xml"/><Relationship Id="rId1" Type="http://schemas.openxmlformats.org/officeDocument/2006/relationships/slideLayout" Target="../slideLayouts/slideLayout19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9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9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9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jpeg"/><Relationship Id="rId1" Type="http://schemas.openxmlformats.org/officeDocument/2006/relationships/slideLayout" Target="../slideLayouts/slideLayout19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9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9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93.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9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9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2.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9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0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9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9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9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92.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9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19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198.xml"/><Relationship Id="rId5" Type="http://schemas.openxmlformats.org/officeDocument/2006/relationships/image" Target="../media/image48.jpeg"/><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19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19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00.xml"/><Relationship Id="rId4" Type="http://schemas.openxmlformats.org/officeDocument/2006/relationships/image" Target="../media/image2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19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19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192.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19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3" Type="http://schemas.openxmlformats.org/officeDocument/2006/relationships/hyperlink" Target="http://resourcecenter.pnl.gov/cocoon/morf/ResourceCenter/dbimages/full/1697.jpg" TargetMode="External"/><Relationship Id="rId2" Type="http://schemas.openxmlformats.org/officeDocument/2006/relationships/notesSlide" Target="../notesSlides/notesSlide6.xml"/><Relationship Id="rId1" Type="http://schemas.openxmlformats.org/officeDocument/2006/relationships/slideLayout" Target="../slideLayouts/slideLayout200.xml"/><Relationship Id="rId6" Type="http://schemas.openxmlformats.org/officeDocument/2006/relationships/image" Target="../media/image28.jpeg"/><Relationship Id="rId5" Type="http://schemas.openxmlformats.org/officeDocument/2006/relationships/hyperlink" Target="http://resourcecenter.pnl.gov/cocoon/morf/ResourceCenter/graphic/1689&amp;datasource_name=EnergyDS" TargetMode="External"/><Relationship Id="rId4" Type="http://schemas.openxmlformats.org/officeDocument/2006/relationships/image" Target="../media/image2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2.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192.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19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6.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1.xml"/><Relationship Id="rId1" Type="http://schemas.openxmlformats.org/officeDocument/2006/relationships/slideLayout" Target="../slideLayouts/slideLayout19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2.xml"/></Relationships>
</file>

<file path=ppt/slides/_rels/slide8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4.xml"/><Relationship Id="rId1" Type="http://schemas.openxmlformats.org/officeDocument/2006/relationships/slideLayout" Target="../slideLayouts/slideLayout19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2.xml"/></Relationships>
</file>

<file path=ppt/slides/_rels/slide8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19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2.xml"/></Relationships>
</file>

<file path=ppt/slides/_rels/slide88.xml.rels><?xml version="1.0" encoding="UTF-8" standalone="yes"?>
<Relationships xmlns="http://schemas.openxmlformats.org/package/2006/relationships"><Relationship Id="rId3" Type="http://schemas.openxmlformats.org/officeDocument/2006/relationships/hyperlink" Target="http://resourcecenter.pnl.gov/cocoon/morf/ResourceCenter/dbimages/full/852.jpg" TargetMode="External"/><Relationship Id="rId2" Type="http://schemas.openxmlformats.org/officeDocument/2006/relationships/notesSlide" Target="../notesSlides/notesSlide81.xml"/><Relationship Id="rId1" Type="http://schemas.openxmlformats.org/officeDocument/2006/relationships/slideLayout" Target="../slideLayouts/slideLayout192.xml"/><Relationship Id="rId4" Type="http://schemas.openxmlformats.org/officeDocument/2006/relationships/image" Target="../media/image59.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9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2.xml"/></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3.xml"/><Relationship Id="rId1" Type="http://schemas.openxmlformats.org/officeDocument/2006/relationships/slideLayout" Target="../slideLayouts/slideLayout192.xml"/><Relationship Id="rId4" Type="http://schemas.openxmlformats.org/officeDocument/2006/relationships/image" Target="../media/image61.jpeg"/></Relationships>
</file>

<file path=ppt/slides/_rels/slide9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92.xml"/></Relationships>
</file>

<file path=ppt/slides/_rels/slide9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92.xml"/><Relationship Id="rId4" Type="http://schemas.openxmlformats.org/officeDocument/2006/relationships/image" Target="../media/image65.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0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5253038"/>
            <a:ext cx="4545013" cy="1174750"/>
          </a:xfrm>
        </p:spPr>
        <p:txBody>
          <a:bodyPr rtlCol="0">
            <a:normAutofit lnSpcReduction="10000"/>
          </a:bodyPr>
          <a:lstStyle/>
          <a:p>
            <a:pPr eaLnBrk="1" fontAlgn="auto" hangingPunct="1">
              <a:spcAft>
                <a:spcPts val="0"/>
              </a:spcAft>
              <a:buFont typeface="Arial"/>
              <a:buNone/>
              <a:defRPr/>
            </a:pPr>
            <a:r>
              <a:rPr lang="en-US" dirty="0" smtClean="0"/>
              <a:t>Residential Provisions of the 2018 International Energy Conservation Code</a:t>
            </a:r>
            <a:endParaRPr lang="en-US" dirty="0"/>
          </a:p>
        </p:txBody>
      </p:sp>
      <p:sp>
        <p:nvSpPr>
          <p:cNvPr id="114691" name="Text Box 10"/>
          <p:cNvSpPr txBox="1">
            <a:spLocks noChangeArrowheads="1"/>
          </p:cNvSpPr>
          <p:nvPr/>
        </p:nvSpPr>
        <p:spPr bwMode="auto">
          <a:xfrm>
            <a:off x="0" y="6629400"/>
            <a:ext cx="1323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900" dirty="0" smtClean="0">
                <a:cs typeface="Arial" pitchFamily="34" charset="0"/>
              </a:rPr>
              <a:t>PNNL-SA-132655</a:t>
            </a:r>
            <a:endParaRPr lang="en-US" altLang="en-US" sz="900" dirty="0">
              <a:cs typeface="Arial" pitchFamily="34" charset="0"/>
            </a:endParaRPr>
          </a:p>
        </p:txBody>
      </p:sp>
      <p:sp>
        <p:nvSpPr>
          <p:cNvPr id="7" name="Text Placeholder 6"/>
          <p:cNvSpPr>
            <a:spLocks noGrp="1"/>
          </p:cNvSpPr>
          <p:nvPr>
            <p:ph type="body" sz="quarter" idx="10"/>
          </p:nvPr>
        </p:nvSpPr>
        <p:spPr>
          <a:xfrm>
            <a:off x="6054725" y="5205413"/>
            <a:ext cx="3081338" cy="331787"/>
          </a:xfrm>
        </p:spPr>
        <p:txBody>
          <a:bodyPr rtlCol="0">
            <a:normAutofit lnSpcReduction="10000"/>
          </a:bodyPr>
          <a:lstStyle/>
          <a:p>
            <a:pPr>
              <a:defRPr/>
            </a:pPr>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298450" y="1068388"/>
            <a:ext cx="8213725" cy="5080000"/>
          </a:xfrm>
        </p:spPr>
        <p:txBody>
          <a:bodyPr/>
          <a:lstStyle/>
          <a:p>
            <a:pPr eaLnBrk="1" hangingPunct="1">
              <a:lnSpc>
                <a:spcPct val="90000"/>
              </a:lnSpc>
              <a:buFont typeface="Wingdings" pitchFamily="2" charset="2"/>
              <a:buChar char="ü"/>
            </a:pPr>
            <a:r>
              <a:rPr lang="en-US" altLang="en-US" smtClean="0">
                <a:solidFill>
                  <a:srgbClr val="FF0000"/>
                </a:solidFill>
              </a:rPr>
              <a:t>Fees, R104</a:t>
            </a:r>
          </a:p>
          <a:p>
            <a:pPr eaLnBrk="1" hangingPunct="1">
              <a:lnSpc>
                <a:spcPct val="90000"/>
              </a:lnSpc>
              <a:buFont typeface="Wingdings" pitchFamily="2" charset="2"/>
              <a:buChar char="ü"/>
            </a:pPr>
            <a:r>
              <a:rPr lang="en-US" altLang="en-US" smtClean="0">
                <a:solidFill>
                  <a:srgbClr val="FF0000"/>
                </a:solidFill>
              </a:rPr>
              <a:t>Inspections, R105</a:t>
            </a:r>
          </a:p>
          <a:p>
            <a:pPr lvl="1" eaLnBrk="1" hangingPunct="1">
              <a:lnSpc>
                <a:spcPct val="90000"/>
              </a:lnSpc>
              <a:buFont typeface="Wingdings" pitchFamily="2" charset="2"/>
              <a:buChar char="ü"/>
            </a:pPr>
            <a:r>
              <a:rPr lang="en-US" altLang="en-US" smtClean="0">
                <a:solidFill>
                  <a:srgbClr val="FF0000"/>
                </a:solidFill>
              </a:rPr>
              <a:t>Work remains visible and accessible for inspection</a:t>
            </a:r>
          </a:p>
          <a:p>
            <a:pPr eaLnBrk="1" hangingPunct="1">
              <a:lnSpc>
                <a:spcPct val="90000"/>
              </a:lnSpc>
              <a:buFont typeface="Wingdings" pitchFamily="2" charset="2"/>
              <a:buChar char="ü"/>
            </a:pPr>
            <a:r>
              <a:rPr lang="en-US" altLang="en-US" smtClean="0"/>
              <a:t>Code Validity, R10</a:t>
            </a:r>
            <a:r>
              <a:rPr lang="en-US" altLang="en-US" smtClean="0">
                <a:solidFill>
                  <a:srgbClr val="FF0000"/>
                </a:solidFill>
              </a:rPr>
              <a:t>6</a:t>
            </a:r>
          </a:p>
          <a:p>
            <a:pPr lvl="1" eaLnBrk="1" hangingPunct="1">
              <a:lnSpc>
                <a:spcPct val="90000"/>
              </a:lnSpc>
            </a:pPr>
            <a:r>
              <a:rPr lang="en-US" altLang="en-US" smtClean="0"/>
              <a:t>Portions of code deemed to be illegal or void shall not affect the remainder of the code</a:t>
            </a:r>
          </a:p>
          <a:p>
            <a:pPr eaLnBrk="1" hangingPunct="1">
              <a:lnSpc>
                <a:spcPct val="90000"/>
              </a:lnSpc>
              <a:buFont typeface="Wingdings" pitchFamily="2" charset="2"/>
              <a:buChar char="ü"/>
            </a:pPr>
            <a:r>
              <a:rPr lang="en-US" altLang="en-US" smtClean="0"/>
              <a:t>Referenced codes and standards, R10</a:t>
            </a:r>
            <a:r>
              <a:rPr lang="en-US" altLang="en-US" smtClean="0">
                <a:solidFill>
                  <a:srgbClr val="FF0000"/>
                </a:solidFill>
              </a:rPr>
              <a:t>7</a:t>
            </a:r>
          </a:p>
          <a:p>
            <a:pPr lvl="1" eaLnBrk="1" hangingPunct="1">
              <a:lnSpc>
                <a:spcPct val="90000"/>
              </a:lnSpc>
            </a:pPr>
            <a:r>
              <a:rPr lang="en-US" altLang="en-US" smtClean="0"/>
              <a:t>Considered part of the requirements of the code, but IECC provisions take precedence</a:t>
            </a:r>
          </a:p>
          <a:p>
            <a:pPr eaLnBrk="1" hangingPunct="1">
              <a:lnSpc>
                <a:spcPct val="90000"/>
              </a:lnSpc>
              <a:buFont typeface="Wingdings" pitchFamily="2" charset="2"/>
              <a:buChar char="ü"/>
            </a:pPr>
            <a:r>
              <a:rPr lang="en-US" altLang="en-US" smtClean="0"/>
              <a:t>Stop Work Order, R108</a:t>
            </a:r>
          </a:p>
          <a:p>
            <a:pPr lvl="1" eaLnBrk="1" hangingPunct="1">
              <a:lnSpc>
                <a:spcPct val="90000"/>
              </a:lnSpc>
              <a:buFont typeface="Wingdings" pitchFamily="2" charset="2"/>
              <a:buChar char="ü"/>
            </a:pPr>
            <a:r>
              <a:rPr lang="en-US" altLang="en-US" smtClean="0"/>
              <a:t>Authority of code official</a:t>
            </a:r>
          </a:p>
          <a:p>
            <a:pPr lvl="1" eaLnBrk="1" hangingPunct="1">
              <a:lnSpc>
                <a:spcPct val="90000"/>
              </a:lnSpc>
              <a:buFont typeface="Wingdings" pitchFamily="2" charset="2"/>
              <a:buChar char="ü"/>
            </a:pPr>
            <a:r>
              <a:rPr lang="en-US" altLang="en-US" smtClean="0"/>
              <a:t>Failure to Comply subject to fine</a:t>
            </a:r>
          </a:p>
          <a:p>
            <a:pPr eaLnBrk="1" hangingPunct="1">
              <a:lnSpc>
                <a:spcPct val="90000"/>
              </a:lnSpc>
              <a:buFont typeface="Wingdings" pitchFamily="2" charset="2"/>
              <a:buChar char="ü"/>
            </a:pPr>
            <a:r>
              <a:rPr lang="en-US" altLang="en-US" smtClean="0"/>
              <a:t>Board of Appeals, R109</a:t>
            </a:r>
          </a:p>
        </p:txBody>
      </p:sp>
      <p:sp>
        <p:nvSpPr>
          <p:cNvPr id="131075" name="Rectangle 4"/>
          <p:cNvSpPr>
            <a:spLocks noGrp="1" noChangeArrowheads="1"/>
          </p:cNvSpPr>
          <p:nvPr>
            <p:ph type="title"/>
          </p:nvPr>
        </p:nvSpPr>
        <p:spPr>
          <a:xfrm>
            <a:off x="403225" y="0"/>
            <a:ext cx="5649913" cy="920750"/>
          </a:xfrm>
        </p:spPr>
        <p:txBody>
          <a:bodyPr/>
          <a:lstStyle/>
          <a:p>
            <a:pPr eaLnBrk="1" hangingPunct="1"/>
            <a:r>
              <a:rPr lang="en-US" altLang="en-US" sz="2000" b="1" smtClean="0"/>
              <a:t>Scope</a:t>
            </a:r>
            <a:br>
              <a:rPr lang="en-US" altLang="en-US" sz="2000" b="1" smtClean="0"/>
            </a:br>
            <a:r>
              <a:rPr lang="en-US" altLang="en-US" sz="2000" b="1" smtClean="0"/>
              <a:t>Section R104-R109</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4738"/>
            <a:ext cx="8229600" cy="5392737"/>
          </a:xfrm>
        </p:spPr>
        <p:txBody>
          <a:bodyPr/>
          <a:lstStyle/>
          <a:p>
            <a:pPr>
              <a:defRPr/>
            </a:pPr>
            <a:r>
              <a:rPr lang="en-US" dirty="0" smtClean="0"/>
              <a:t>Heated water circulation systems</a:t>
            </a:r>
          </a:p>
          <a:p>
            <a:pPr lvl="1">
              <a:defRPr/>
            </a:pPr>
            <a:r>
              <a:rPr lang="en-US" dirty="0" smtClean="0"/>
              <a:t>provided with circulation pump</a:t>
            </a:r>
          </a:p>
          <a:p>
            <a:pPr lvl="1">
              <a:defRPr/>
            </a:pPr>
            <a:r>
              <a:rPr lang="en-US" dirty="0" smtClean="0"/>
              <a:t>return pipe must be a dedicated return pipe or a cold water supply pipe</a:t>
            </a:r>
          </a:p>
          <a:p>
            <a:pPr lvl="1">
              <a:defRPr/>
            </a:pPr>
            <a:r>
              <a:rPr lang="en-US" dirty="0" smtClean="0"/>
              <a:t>gravity and </a:t>
            </a:r>
            <a:r>
              <a:rPr lang="en-US" dirty="0" err="1" smtClean="0"/>
              <a:t>thermosyphon</a:t>
            </a:r>
            <a:r>
              <a:rPr lang="en-US" dirty="0" smtClean="0"/>
              <a:t> circulation systems are prohibited</a:t>
            </a:r>
          </a:p>
          <a:p>
            <a:pPr>
              <a:defRPr/>
            </a:pPr>
            <a:r>
              <a:rPr lang="en-US" dirty="0" smtClean="0"/>
              <a:t>Controls shall</a:t>
            </a:r>
          </a:p>
          <a:p>
            <a:pPr lvl="1">
              <a:defRPr/>
            </a:pPr>
            <a:r>
              <a:rPr lang="en-US" dirty="0" smtClean="0"/>
              <a:t>start the pump based on identification of the demand for hot water within the occupancy</a:t>
            </a:r>
          </a:p>
          <a:p>
            <a:pPr lvl="1">
              <a:defRPr/>
            </a:pPr>
            <a:r>
              <a:rPr lang="en-US" dirty="0" smtClean="0"/>
              <a:t>automatically turn off pump when water in the loop is at desired temperature and there is no demand for hot water</a:t>
            </a:r>
          </a:p>
          <a:p>
            <a:pPr>
              <a:defRPr/>
            </a:pPr>
            <a:r>
              <a:rPr lang="en-US" dirty="0" smtClean="0"/>
              <a:t>Automatic controls, temperature sensors, and pumps shall be accessible</a:t>
            </a:r>
          </a:p>
          <a:p>
            <a:pPr>
              <a:defRPr/>
            </a:pPr>
            <a:r>
              <a:rPr lang="en-US" dirty="0" smtClean="0"/>
              <a:t>Manual controls shall be readily accessible</a:t>
            </a:r>
          </a:p>
          <a:p>
            <a:pPr marL="0" indent="0">
              <a:buFont typeface="Arial" pitchFamily="34" charset="0"/>
              <a:buNone/>
              <a:defRPr/>
            </a:pPr>
            <a:endParaRPr lang="en-US" dirty="0"/>
          </a:p>
        </p:txBody>
      </p:sp>
      <p:sp>
        <p:nvSpPr>
          <p:cNvPr id="294915" name="Title 2"/>
          <p:cNvSpPr>
            <a:spLocks noGrp="1"/>
          </p:cNvSpPr>
          <p:nvPr>
            <p:ph type="title"/>
          </p:nvPr>
        </p:nvSpPr>
        <p:spPr>
          <a:xfrm>
            <a:off x="157163" y="0"/>
            <a:ext cx="6229350" cy="920750"/>
          </a:xfrm>
        </p:spPr>
        <p:txBody>
          <a:bodyPr/>
          <a:lstStyle/>
          <a:p>
            <a:r>
              <a:rPr lang="en-US" altLang="en-US" sz="2400" b="1" smtClean="0"/>
              <a:t>Heated Water Circulation and Temp. Maintenance Systems</a:t>
            </a:r>
            <a:br>
              <a:rPr lang="en-US" altLang="en-US" sz="2400" b="1" smtClean="0"/>
            </a:br>
            <a:r>
              <a:rPr lang="en-US" altLang="en-US" sz="2000" b="1" i="1" smtClean="0"/>
              <a:t>Section R403.5.1 - Mandatory</a:t>
            </a:r>
            <a:endParaRPr lang="en-US" altLang="en-US" sz="20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1"/>
          <p:cNvSpPr>
            <a:spLocks noGrp="1"/>
          </p:cNvSpPr>
          <p:nvPr>
            <p:ph idx="1"/>
          </p:nvPr>
        </p:nvSpPr>
        <p:spPr/>
        <p:txBody>
          <a:bodyPr/>
          <a:lstStyle/>
          <a:p>
            <a:r>
              <a:rPr lang="en-US" altLang="en-US" smtClean="0"/>
              <a:t>Electric heat trace systems shall comply with IEEE 515.1 or UL 515</a:t>
            </a:r>
          </a:p>
          <a:p>
            <a:r>
              <a:rPr lang="en-US" altLang="en-US" smtClean="0"/>
              <a:t>Controls shall automatically adjust the energy input to the heat tracing to maintain the desired water temperature in the piping in accordance with the times when heated water is used in the occupancy</a:t>
            </a:r>
          </a:p>
        </p:txBody>
      </p:sp>
      <p:sp>
        <p:nvSpPr>
          <p:cNvPr id="296963" name="Title 2"/>
          <p:cNvSpPr>
            <a:spLocks noGrp="1"/>
          </p:cNvSpPr>
          <p:nvPr>
            <p:ph type="title"/>
          </p:nvPr>
        </p:nvSpPr>
        <p:spPr>
          <a:xfrm>
            <a:off x="0" y="0"/>
            <a:ext cx="5684838" cy="920750"/>
          </a:xfrm>
        </p:spPr>
        <p:txBody>
          <a:bodyPr/>
          <a:lstStyle/>
          <a:p>
            <a:r>
              <a:rPr lang="en-US" altLang="en-US" sz="2400" b="1" smtClean="0"/>
              <a:t>Heat Trace Systems</a:t>
            </a:r>
            <a:br>
              <a:rPr lang="en-US" altLang="en-US" sz="2400" b="1" smtClean="0"/>
            </a:br>
            <a:r>
              <a:rPr lang="en-US" altLang="en-US" sz="2000" b="1" i="1" smtClean="0"/>
              <a:t>Section R403.5.1.2</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Content Placeholder 1"/>
          <p:cNvSpPr>
            <a:spLocks noGrp="1"/>
          </p:cNvSpPr>
          <p:nvPr>
            <p:ph idx="1"/>
          </p:nvPr>
        </p:nvSpPr>
        <p:spPr>
          <a:xfrm>
            <a:off x="457200" y="1328738"/>
            <a:ext cx="8229600" cy="4876800"/>
          </a:xfrm>
        </p:spPr>
        <p:txBody>
          <a:bodyPr/>
          <a:lstStyle/>
          <a:p>
            <a:r>
              <a:rPr lang="en-US" altLang="en-US" dirty="0" smtClean="0"/>
              <a:t>Demand recirculation water system to have controls that</a:t>
            </a:r>
          </a:p>
          <a:p>
            <a:pPr lvl="1"/>
            <a:r>
              <a:rPr lang="en-US" altLang="en-US" dirty="0" smtClean="0"/>
              <a:t>start pump upon:</a:t>
            </a:r>
          </a:p>
          <a:p>
            <a:pPr lvl="2"/>
            <a:r>
              <a:rPr lang="en-US" altLang="en-US" dirty="0" smtClean="0"/>
              <a:t>receiving a signal from action of user of a fixture or appliance </a:t>
            </a:r>
          </a:p>
          <a:p>
            <a:pPr lvl="2"/>
            <a:r>
              <a:rPr lang="en-US" altLang="en-US" dirty="0" smtClean="0"/>
              <a:t>sensing the presence of a user of a fixture or </a:t>
            </a:r>
          </a:p>
          <a:p>
            <a:pPr lvl="2"/>
            <a:r>
              <a:rPr lang="en-US" altLang="en-US" dirty="0" smtClean="0"/>
              <a:t>sensing the flow of hot or tempered water to a fixture fitting or appliance</a:t>
            </a:r>
          </a:p>
          <a:p>
            <a:pPr lvl="1"/>
            <a:r>
              <a:rPr lang="en-US" altLang="en-US" dirty="0" smtClean="0"/>
              <a:t>limit the temperature of water entering cold water pipe to </a:t>
            </a:r>
            <a:r>
              <a:rPr lang="en-US" altLang="en-US" dirty="0" smtClean="0">
                <a:solidFill>
                  <a:srgbClr val="FF3300"/>
                </a:solidFill>
              </a:rPr>
              <a:t>not greater than</a:t>
            </a:r>
            <a:r>
              <a:rPr lang="en-US" altLang="en-US" dirty="0" smtClean="0"/>
              <a:t> 104ºF</a:t>
            </a:r>
          </a:p>
        </p:txBody>
      </p:sp>
      <p:sp>
        <p:nvSpPr>
          <p:cNvPr id="297987" name="Title 2"/>
          <p:cNvSpPr>
            <a:spLocks noGrp="1"/>
          </p:cNvSpPr>
          <p:nvPr>
            <p:ph type="title"/>
          </p:nvPr>
        </p:nvSpPr>
        <p:spPr/>
        <p:txBody>
          <a:bodyPr/>
          <a:lstStyle/>
          <a:p>
            <a:r>
              <a:rPr lang="en-US" altLang="en-US" sz="2400" b="1" smtClean="0"/>
              <a:t>Demand Recirculation </a:t>
            </a:r>
            <a:r>
              <a:rPr lang="en-US" altLang="en-US" sz="2400" b="1" smtClean="0">
                <a:solidFill>
                  <a:srgbClr val="FF0000"/>
                </a:solidFill>
              </a:rPr>
              <a:t>Water </a:t>
            </a:r>
            <a:r>
              <a:rPr lang="en-US" altLang="en-US" sz="2400" b="1" smtClean="0"/>
              <a:t>Systems</a:t>
            </a:r>
            <a:br>
              <a:rPr lang="en-US" altLang="en-US" sz="2400" b="1" smtClean="0"/>
            </a:br>
            <a:r>
              <a:rPr lang="en-US" altLang="en-US" sz="2000" b="1" i="1" smtClean="0"/>
              <a:t>Section R403.5.2</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5"/>
          <p:cNvSpPr>
            <a:spLocks noGrp="1" noChangeArrowheads="1"/>
          </p:cNvSpPr>
          <p:nvPr>
            <p:ph type="title"/>
          </p:nvPr>
        </p:nvSpPr>
        <p:spPr>
          <a:xfrm>
            <a:off x="473075" y="0"/>
            <a:ext cx="6383338" cy="930275"/>
          </a:xfrm>
        </p:spPr>
        <p:txBody>
          <a:bodyPr/>
          <a:lstStyle/>
          <a:p>
            <a:pPr eaLnBrk="1" hangingPunct="1"/>
            <a:r>
              <a:rPr lang="en-US" altLang="en-US" sz="2400" b="1" smtClean="0"/>
              <a:t>Hot Water Pipe Insulation</a:t>
            </a:r>
            <a:br>
              <a:rPr lang="en-US" altLang="en-US" sz="2400" b="1" smtClean="0"/>
            </a:br>
            <a:r>
              <a:rPr lang="en-US" altLang="en-US" sz="2000" b="1" i="1" smtClean="0"/>
              <a:t>Section R403.5.3 - Prescriptive</a:t>
            </a:r>
            <a:endParaRPr lang="en-US" altLang="en-US" sz="2000" b="1" smtClean="0"/>
          </a:p>
        </p:txBody>
      </p:sp>
      <p:sp>
        <p:nvSpPr>
          <p:cNvPr id="299011" name="Rectangle 16"/>
          <p:cNvSpPr>
            <a:spLocks noGrp="1" noChangeArrowheads="1"/>
          </p:cNvSpPr>
          <p:nvPr>
            <p:ph type="body" sz="half" idx="1"/>
          </p:nvPr>
        </p:nvSpPr>
        <p:spPr>
          <a:xfrm>
            <a:off x="269875" y="1268413"/>
            <a:ext cx="5499100" cy="3840162"/>
          </a:xfrm>
        </p:spPr>
        <p:txBody>
          <a:bodyPr/>
          <a:lstStyle/>
          <a:p>
            <a:pPr eaLnBrk="1" hangingPunct="1">
              <a:spcBef>
                <a:spcPct val="40000"/>
              </a:spcBef>
            </a:pPr>
            <a:r>
              <a:rPr lang="en-US" altLang="en-US" sz="2800" dirty="0" smtClean="0"/>
              <a:t>R-3 required on</a:t>
            </a:r>
          </a:p>
          <a:p>
            <a:pPr lvl="1" eaLnBrk="1" hangingPunct="1">
              <a:spcBef>
                <a:spcPct val="40000"/>
              </a:spcBef>
            </a:pPr>
            <a:r>
              <a:rPr lang="en-US" altLang="en-US" dirty="0" smtClean="0"/>
              <a:t>Piping ≥ ¾ in. nominal diameter </a:t>
            </a:r>
          </a:p>
          <a:p>
            <a:pPr lvl="1" eaLnBrk="1" hangingPunct="1">
              <a:spcBef>
                <a:spcPct val="40000"/>
              </a:spcBef>
            </a:pPr>
            <a:r>
              <a:rPr lang="en-US" altLang="en-US" dirty="0" smtClean="0"/>
              <a:t>Piping serving more than one dwelling unit</a:t>
            </a:r>
          </a:p>
          <a:p>
            <a:pPr lvl="1" eaLnBrk="1" hangingPunct="1">
              <a:spcBef>
                <a:spcPct val="40000"/>
              </a:spcBef>
            </a:pPr>
            <a:r>
              <a:rPr lang="en-US" altLang="en-US" dirty="0" smtClean="0"/>
              <a:t>Piping located outside the conditioned space</a:t>
            </a:r>
          </a:p>
          <a:p>
            <a:pPr lvl="1" eaLnBrk="1" hangingPunct="1">
              <a:spcBef>
                <a:spcPct val="40000"/>
              </a:spcBef>
            </a:pPr>
            <a:r>
              <a:rPr lang="en-US" altLang="en-US" dirty="0" smtClean="0"/>
              <a:t>Piping from the water heater to a distribution manifold</a:t>
            </a:r>
          </a:p>
          <a:p>
            <a:pPr lvl="1" eaLnBrk="1" hangingPunct="1">
              <a:spcBef>
                <a:spcPct val="40000"/>
              </a:spcBef>
            </a:pPr>
            <a:r>
              <a:rPr lang="en-US" altLang="en-US" dirty="0" smtClean="0"/>
              <a:t>Piping under a floor slab</a:t>
            </a:r>
          </a:p>
          <a:p>
            <a:pPr lvl="1" eaLnBrk="1" hangingPunct="1">
              <a:spcBef>
                <a:spcPct val="40000"/>
              </a:spcBef>
            </a:pPr>
            <a:r>
              <a:rPr lang="en-US" altLang="en-US" dirty="0" smtClean="0"/>
              <a:t>Buried piping</a:t>
            </a:r>
          </a:p>
          <a:p>
            <a:pPr lvl="1" eaLnBrk="1" hangingPunct="1">
              <a:spcBef>
                <a:spcPct val="40000"/>
              </a:spcBef>
            </a:pPr>
            <a:r>
              <a:rPr lang="en-US" altLang="en-US" dirty="0" smtClean="0"/>
              <a:t>Supply and return piping in recirculating systems other than demand recirculation systems</a:t>
            </a:r>
          </a:p>
          <a:p>
            <a:pPr lvl="1" eaLnBrk="1" hangingPunct="1">
              <a:spcBef>
                <a:spcPct val="40000"/>
              </a:spcBef>
            </a:pPr>
            <a:endParaRPr lang="en-US" altLang="en-US" sz="1600" dirty="0" smtClean="0"/>
          </a:p>
        </p:txBody>
      </p:sp>
      <p:pic>
        <p:nvPicPr>
          <p:cNvPr id="299012" name="Picture 4" descr="pipe ins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1144588"/>
            <a:ext cx="3046412"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11838" y="3295650"/>
            <a:ext cx="3125787" cy="336550"/>
          </a:xfrm>
          <a:prstGeom prst="rect">
            <a:avLst/>
          </a:prstGeom>
        </p:spPr>
        <p:txBody>
          <a:bodyPr wrap="none">
            <a:normAutofit/>
          </a:bodyPr>
          <a:lstStyle/>
          <a:p>
            <a:pPr defTabSz="457200" eaLnBrk="1" fontAlgn="auto" hangingPunct="1">
              <a:spcBef>
                <a:spcPct val="20000"/>
              </a:spcBef>
              <a:spcAft>
                <a:spcPts val="0"/>
              </a:spcAft>
              <a:buFont typeface="Arial"/>
              <a:buNone/>
              <a:defRPr/>
            </a:pPr>
            <a:r>
              <a:rPr lang="en-US" b="0" i="1" dirty="0">
                <a:latin typeface="Arial Narrow"/>
                <a:ea typeface="+mn-ea"/>
                <a:cs typeface="Arial Narrow"/>
              </a:rPr>
              <a:t>Image courtesy of Ken Baker, K energy</a:t>
            </a:r>
          </a:p>
        </p:txBody>
      </p:sp>
      <p:sp>
        <p:nvSpPr>
          <p:cNvPr id="6" name="Rectangle 16"/>
          <p:cNvSpPr txBox="1">
            <a:spLocks noChangeArrowheads="1"/>
          </p:cNvSpPr>
          <p:nvPr/>
        </p:nvSpPr>
        <p:spPr>
          <a:xfrm>
            <a:off x="269875" y="4279900"/>
            <a:ext cx="8832850" cy="2493963"/>
          </a:xfrm>
          <a:prstGeom prst="rect">
            <a:avLst/>
          </a:prstGeom>
        </p:spPr>
        <p:txBody>
          <a:bodyPr>
            <a:normAutofit/>
          </a:bodyPr>
          <a:lstStyle/>
          <a:p>
            <a:pPr marL="742950" lvl="1" indent="-285750" defTabSz="457200" eaLnBrk="1" fontAlgn="auto" hangingPunct="1">
              <a:spcBef>
                <a:spcPct val="40000"/>
              </a:spcBef>
              <a:spcAft>
                <a:spcPts val="0"/>
              </a:spcAft>
              <a:buFont typeface="Arial"/>
              <a:buChar char="–"/>
              <a:defRPr/>
            </a:pPr>
            <a:endParaRPr lang="en-US" sz="1600" b="0" dirty="0">
              <a:latin typeface="+mn-lt"/>
              <a:ea typeface="+mn-ea"/>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Content Placeholder 1"/>
          <p:cNvSpPr>
            <a:spLocks noGrp="1"/>
          </p:cNvSpPr>
          <p:nvPr>
            <p:ph idx="1"/>
          </p:nvPr>
        </p:nvSpPr>
        <p:spPr>
          <a:xfrm>
            <a:off x="457200" y="1344613"/>
            <a:ext cx="8229600" cy="4876800"/>
          </a:xfrm>
        </p:spPr>
        <p:txBody>
          <a:bodyPr/>
          <a:lstStyle/>
          <a:p>
            <a:r>
              <a:rPr lang="en-US" altLang="en-US" smtClean="0"/>
              <a:t>Comply with CSA B55.2 and tested in accordance with CSA B55.1</a:t>
            </a:r>
          </a:p>
          <a:p>
            <a:endParaRPr lang="en-US" altLang="en-US" smtClean="0"/>
          </a:p>
          <a:p>
            <a:r>
              <a:rPr lang="en-US" altLang="en-US" smtClean="0"/>
              <a:t>Portable water-side pressure loss of drain water hat recovery units shall be &lt; 3 psi for individual units connected to 1 or 2 showers</a:t>
            </a:r>
          </a:p>
          <a:p>
            <a:pPr lvl="1"/>
            <a:r>
              <a:rPr lang="en-US" altLang="en-US" smtClean="0"/>
              <a:t>&lt; 2 psi if connected to </a:t>
            </a:r>
            <a:r>
              <a:rPr lang="en-US" altLang="en-US" u="sng" smtClean="0"/>
              <a:t>&gt;</a:t>
            </a:r>
            <a:r>
              <a:rPr lang="en-US" altLang="en-US" smtClean="0"/>
              <a:t> 3 showers</a:t>
            </a:r>
          </a:p>
        </p:txBody>
      </p:sp>
      <p:sp>
        <p:nvSpPr>
          <p:cNvPr id="301059" name="Title 2"/>
          <p:cNvSpPr>
            <a:spLocks noGrp="1"/>
          </p:cNvSpPr>
          <p:nvPr>
            <p:ph type="title"/>
          </p:nvPr>
        </p:nvSpPr>
        <p:spPr/>
        <p:txBody>
          <a:bodyPr/>
          <a:lstStyle/>
          <a:p>
            <a:r>
              <a:rPr lang="en-US" altLang="en-US" sz="2400" b="1" smtClean="0"/>
              <a:t>Drain Water Heat Recovery Units</a:t>
            </a:r>
            <a:br>
              <a:rPr lang="en-US" altLang="en-US" sz="2400" b="1" smtClean="0"/>
            </a:br>
            <a:r>
              <a:rPr lang="en-US" altLang="en-US" sz="2000" b="1" i="1" smtClean="0"/>
              <a:t>Section R403.5.4</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a:spLocks noGrp="1" noChangeArrowheads="1"/>
          </p:cNvSpPr>
          <p:nvPr>
            <p:ph type="body" idx="4294967295"/>
          </p:nvPr>
        </p:nvSpPr>
        <p:spPr>
          <a:xfrm>
            <a:off x="488950" y="1268413"/>
            <a:ext cx="8181975" cy="4876800"/>
          </a:xfrm>
        </p:spPr>
        <p:txBody>
          <a:bodyPr/>
          <a:lstStyle/>
          <a:p>
            <a:pPr eaLnBrk="1" hangingPunct="1">
              <a:spcBef>
                <a:spcPct val="40000"/>
              </a:spcBef>
              <a:buFont typeface="Wingdings" pitchFamily="2" charset="2"/>
              <a:buChar char="ü"/>
            </a:pPr>
            <a:r>
              <a:rPr lang="en-US" altLang="en-US" dirty="0" smtClean="0"/>
              <a:t>Ventilation</a:t>
            </a:r>
          </a:p>
          <a:p>
            <a:pPr lvl="1" eaLnBrk="1" hangingPunct="1">
              <a:spcBef>
                <a:spcPct val="40000"/>
              </a:spcBef>
            </a:pPr>
            <a:r>
              <a:rPr lang="en-US" altLang="en-US" dirty="0" smtClean="0"/>
              <a:t>Building to have ventilation complying with IRC or IMC or with other approved means</a:t>
            </a:r>
          </a:p>
          <a:p>
            <a:pPr lvl="1" eaLnBrk="1" hangingPunct="1">
              <a:spcBef>
                <a:spcPct val="40000"/>
              </a:spcBef>
            </a:pPr>
            <a:r>
              <a:rPr lang="en-US" altLang="en-US" dirty="0" smtClean="0"/>
              <a:t>Outdoor air intakes and exhausts shall have automatic or gravity dampers that close when the ventilation system is not operating</a:t>
            </a:r>
          </a:p>
          <a:p>
            <a:pPr eaLnBrk="1" hangingPunct="1">
              <a:spcBef>
                <a:spcPct val="40000"/>
              </a:spcBef>
              <a:buFont typeface="Wingdings" pitchFamily="2" charset="2"/>
              <a:buChar char="ü"/>
            </a:pPr>
            <a:r>
              <a:rPr lang="en-US" altLang="en-US" dirty="0" smtClean="0"/>
              <a:t>Whole-house mechanical ventilation system fans to meet efficacy in Table R403.6.1</a:t>
            </a:r>
          </a:p>
          <a:p>
            <a:pPr lvl="1" eaLnBrk="1" hangingPunct="1">
              <a:spcBef>
                <a:spcPct val="40000"/>
              </a:spcBef>
              <a:buFont typeface="Wingdings" pitchFamily="2" charset="2"/>
              <a:buChar char="ü"/>
            </a:pPr>
            <a:r>
              <a:rPr lang="en-US" altLang="en-US" sz="1600" b="1" u="sng" dirty="0" smtClean="0"/>
              <a:t>Exception</a:t>
            </a:r>
          </a:p>
          <a:p>
            <a:pPr lvl="2" eaLnBrk="1" hangingPunct="1">
              <a:spcBef>
                <a:spcPct val="40000"/>
              </a:spcBef>
              <a:buFont typeface="Wingdings" pitchFamily="2" charset="2"/>
              <a:buChar char="ü"/>
            </a:pPr>
            <a:r>
              <a:rPr lang="en-US" altLang="en-US" sz="1400" dirty="0" smtClean="0"/>
              <a:t>When </a:t>
            </a:r>
            <a:r>
              <a:rPr lang="en-US" altLang="en-US" sz="1400" dirty="0" smtClean="0">
                <a:solidFill>
                  <a:srgbClr val="FF0000"/>
                </a:solidFill>
              </a:rPr>
              <a:t>an air handler </a:t>
            </a:r>
            <a:r>
              <a:rPr lang="en-US" altLang="en-US" sz="1400" dirty="0" smtClean="0"/>
              <a:t>integral to tested and listed HVAC equipment </a:t>
            </a:r>
            <a:r>
              <a:rPr lang="en-US" altLang="en-US" sz="1400" dirty="0" smtClean="0">
                <a:solidFill>
                  <a:srgbClr val="FF0000"/>
                </a:solidFill>
              </a:rPr>
              <a:t>is used to provide whole-house mechanical ventilation, the air handler </a:t>
            </a:r>
            <a:r>
              <a:rPr lang="en-US" altLang="en-US" sz="1400" dirty="0" smtClean="0"/>
              <a:t>shall be powered by an electronically commutated motor</a:t>
            </a:r>
          </a:p>
          <a:p>
            <a:pPr lvl="1" eaLnBrk="1" hangingPunct="1">
              <a:lnSpc>
                <a:spcPct val="75000"/>
              </a:lnSpc>
            </a:pPr>
            <a:endParaRPr lang="en-US" altLang="en-US" dirty="0" smtClean="0"/>
          </a:p>
          <a:p>
            <a:pPr lvl="1" eaLnBrk="1" hangingPunct="1">
              <a:lnSpc>
                <a:spcPct val="75000"/>
              </a:lnSpc>
              <a:buFontTx/>
              <a:buNone/>
            </a:pPr>
            <a:endParaRPr lang="en-US" altLang="en-US" dirty="0" smtClean="0"/>
          </a:p>
        </p:txBody>
      </p:sp>
      <p:sp>
        <p:nvSpPr>
          <p:cNvPr id="302083" name="Rectangle 4"/>
          <p:cNvSpPr>
            <a:spLocks noGrp="1" noChangeArrowheads="1"/>
          </p:cNvSpPr>
          <p:nvPr>
            <p:ph type="title"/>
          </p:nvPr>
        </p:nvSpPr>
        <p:spPr>
          <a:xfrm>
            <a:off x="333375" y="0"/>
            <a:ext cx="5353050" cy="920750"/>
          </a:xfrm>
        </p:spPr>
        <p:txBody>
          <a:bodyPr/>
          <a:lstStyle/>
          <a:p>
            <a:pPr eaLnBrk="1" hangingPunct="1"/>
            <a:r>
              <a:rPr lang="en-US" altLang="en-US" sz="2400" b="1" smtClean="0"/>
              <a:t>Mechanical Ventilation</a:t>
            </a:r>
            <a:br>
              <a:rPr lang="en-US" altLang="en-US" sz="2400" b="1" smtClean="0"/>
            </a:br>
            <a:r>
              <a:rPr lang="en-US" altLang="en-US" sz="2000" b="1" i="1" smtClean="0"/>
              <a:t>Section R403.6</a:t>
            </a:r>
            <a:endParaRPr lang="en-US" altLang="en-US" sz="2000" b="1"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a:spLocks noGrp="1" noChangeArrowheads="1"/>
          </p:cNvSpPr>
          <p:nvPr>
            <p:ph type="body" idx="4294967295"/>
          </p:nvPr>
        </p:nvSpPr>
        <p:spPr>
          <a:xfrm>
            <a:off x="488950" y="1268413"/>
            <a:ext cx="8181975" cy="4876800"/>
          </a:xfrm>
        </p:spPr>
        <p:txBody>
          <a:bodyPr/>
          <a:lstStyle/>
          <a:p>
            <a:pPr eaLnBrk="1" hangingPunct="1">
              <a:spcBef>
                <a:spcPct val="40000"/>
              </a:spcBef>
              <a:buFont typeface="Wingdings" pitchFamily="2" charset="2"/>
              <a:buChar char="ü"/>
              <a:defRPr/>
            </a:pPr>
            <a:r>
              <a:rPr lang="en-US" altLang="en-US" dirty="0" smtClean="0"/>
              <a:t>Equipment Sizing</a:t>
            </a:r>
            <a:endParaRPr lang="en-US" altLang="en-US" dirty="0" smtClean="0">
              <a:solidFill>
                <a:schemeClr val="accent2">
                  <a:lumMod val="40000"/>
                  <a:lumOff val="60000"/>
                </a:schemeClr>
              </a:solidFill>
            </a:endParaRPr>
          </a:p>
          <a:p>
            <a:pPr lvl="1" eaLnBrk="1" hangingPunct="1">
              <a:spcBef>
                <a:spcPct val="40000"/>
              </a:spcBef>
              <a:defRPr/>
            </a:pPr>
            <a:r>
              <a:rPr lang="en-US" altLang="en-US" dirty="0" smtClean="0"/>
              <a:t>Load calculations determine the proper capacity (size) of equipment</a:t>
            </a:r>
          </a:p>
          <a:p>
            <a:pPr lvl="2" eaLnBrk="1" hangingPunct="1">
              <a:spcBef>
                <a:spcPct val="40000"/>
              </a:spcBef>
              <a:defRPr/>
            </a:pPr>
            <a:r>
              <a:rPr lang="en-US" altLang="en-US" dirty="0" smtClean="0"/>
              <a:t>Goal is big enough to ensure comfort but no bigger</a:t>
            </a:r>
          </a:p>
          <a:p>
            <a:pPr lvl="1" eaLnBrk="1" hangingPunct="1">
              <a:spcBef>
                <a:spcPct val="40000"/>
              </a:spcBef>
              <a:defRPr/>
            </a:pPr>
            <a:r>
              <a:rPr lang="en-US" altLang="en-US" dirty="0" smtClean="0"/>
              <a:t>Sizing shall be performed in accordance with ACCA Manual S based on loads calculated in accordance with ACCA Manual J (other approved methods)</a:t>
            </a:r>
          </a:p>
          <a:p>
            <a:pPr eaLnBrk="1" hangingPunct="1">
              <a:spcBef>
                <a:spcPct val="40000"/>
              </a:spcBef>
              <a:buFont typeface="Wingdings" pitchFamily="2" charset="2"/>
              <a:buChar char="ü"/>
              <a:defRPr/>
            </a:pPr>
            <a:r>
              <a:rPr lang="en-US" altLang="en-US" dirty="0" smtClean="0"/>
              <a:t>Efficiency Rating</a:t>
            </a:r>
          </a:p>
          <a:p>
            <a:pPr lvl="1" eaLnBrk="1" hangingPunct="1">
              <a:spcBef>
                <a:spcPct val="40000"/>
              </a:spcBef>
              <a:defRPr/>
            </a:pPr>
            <a:r>
              <a:rPr lang="en-US" altLang="en-US" dirty="0" smtClean="0"/>
              <a:t>New or replacement heating/cooling equipment shall have an efficacy rating equal to or greater than minimum required by federal law for geographic location of installation</a:t>
            </a:r>
          </a:p>
          <a:p>
            <a:pPr lvl="1" eaLnBrk="1" hangingPunct="1">
              <a:lnSpc>
                <a:spcPct val="75000"/>
              </a:lnSpc>
              <a:defRPr/>
            </a:pPr>
            <a:endParaRPr lang="en-US" altLang="en-US" dirty="0" smtClean="0"/>
          </a:p>
          <a:p>
            <a:pPr lvl="1" eaLnBrk="1" hangingPunct="1">
              <a:lnSpc>
                <a:spcPct val="75000"/>
              </a:lnSpc>
              <a:buFontTx/>
              <a:buNone/>
              <a:defRPr/>
            </a:pPr>
            <a:endParaRPr lang="en-US" altLang="en-US" dirty="0" smtClean="0"/>
          </a:p>
        </p:txBody>
      </p:sp>
      <p:sp>
        <p:nvSpPr>
          <p:cNvPr id="304131" name="Rectangle 4"/>
          <p:cNvSpPr>
            <a:spLocks noGrp="1" noChangeArrowheads="1"/>
          </p:cNvSpPr>
          <p:nvPr>
            <p:ph type="title"/>
          </p:nvPr>
        </p:nvSpPr>
        <p:spPr>
          <a:xfrm>
            <a:off x="101600" y="0"/>
            <a:ext cx="6053138" cy="920750"/>
          </a:xfrm>
        </p:spPr>
        <p:txBody>
          <a:bodyPr/>
          <a:lstStyle/>
          <a:p>
            <a:pPr eaLnBrk="1" hangingPunct="1"/>
            <a:r>
              <a:rPr lang="en-US" altLang="en-US" sz="2400" b="1" smtClean="0"/>
              <a:t>Equipment Sizing and Efficiency Rating</a:t>
            </a:r>
            <a:br>
              <a:rPr lang="en-US" altLang="en-US" sz="2400" b="1" smtClean="0"/>
            </a:br>
            <a:r>
              <a:rPr lang="en-US" altLang="en-US" sz="2000" b="1" i="1" smtClean="0"/>
              <a:t>Section R403.7</a:t>
            </a:r>
            <a:endParaRPr lang="en-US" altLang="en-US" sz="2000" b="1"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idx="1"/>
          </p:nvPr>
        </p:nvSpPr>
        <p:spPr>
          <a:xfrm>
            <a:off x="473075" y="1468438"/>
            <a:ext cx="8402638" cy="4395787"/>
          </a:xfrm>
        </p:spPr>
        <p:txBody>
          <a:bodyPr/>
          <a:lstStyle/>
          <a:p>
            <a:pPr marL="0" indent="0" eaLnBrk="1" hangingPunct="1">
              <a:buFont typeface="Arial" pitchFamily="34" charset="0"/>
              <a:buNone/>
            </a:pPr>
            <a:r>
              <a:rPr lang="en-US" altLang="en-US" sz="2800" smtClean="0"/>
              <a:t>Snow- and ice-melting system controls </a:t>
            </a:r>
          </a:p>
          <a:p>
            <a:pPr marL="571500" lvl="1" indent="-342900" eaLnBrk="1" hangingPunct="1">
              <a:buFont typeface="Wingdings" pitchFamily="2" charset="2"/>
              <a:buChar char="ü"/>
            </a:pPr>
            <a:r>
              <a:rPr lang="en-US" altLang="en-US" sz="2400" smtClean="0"/>
              <a:t>Automatic shutoff when pavement temperature is   </a:t>
            </a:r>
            <a:br>
              <a:rPr lang="en-US" altLang="en-US" sz="2400" smtClean="0"/>
            </a:br>
            <a:r>
              <a:rPr lang="en-US" altLang="en-US" sz="2400" smtClean="0"/>
              <a:t>&gt; 50</a:t>
            </a:r>
            <a:r>
              <a:rPr lang="en-US" altLang="en-US" sz="2400" smtClean="0">
                <a:sym typeface="Symbol" pitchFamily="18" charset="2"/>
              </a:rPr>
              <a:t>F and precipitation is not falling</a:t>
            </a:r>
          </a:p>
          <a:p>
            <a:pPr marL="571500" lvl="1" indent="-342900" eaLnBrk="1" hangingPunct="1">
              <a:buFont typeface="Wingdings" pitchFamily="2" charset="2"/>
              <a:buChar char="ü"/>
            </a:pPr>
            <a:r>
              <a:rPr lang="en-US" altLang="en-US" sz="2400" smtClean="0">
                <a:sym typeface="Symbol" pitchFamily="18" charset="2"/>
              </a:rPr>
              <a:t>Automatic or manual shutoff when outdoor temperature is &gt; 40F</a:t>
            </a:r>
            <a:endParaRPr lang="en-US" altLang="en-US" sz="2400" smtClean="0"/>
          </a:p>
        </p:txBody>
      </p:sp>
      <p:sp>
        <p:nvSpPr>
          <p:cNvPr id="306179" name="Rectangle 2"/>
          <p:cNvSpPr>
            <a:spLocks noGrp="1" noChangeArrowheads="1"/>
          </p:cNvSpPr>
          <p:nvPr>
            <p:ph type="title"/>
          </p:nvPr>
        </p:nvSpPr>
        <p:spPr>
          <a:xfrm>
            <a:off x="473075" y="0"/>
            <a:ext cx="5368925" cy="920750"/>
          </a:xfrm>
        </p:spPr>
        <p:txBody>
          <a:bodyPr/>
          <a:lstStyle/>
          <a:p>
            <a:pPr eaLnBrk="1" hangingPunct="1"/>
            <a:r>
              <a:rPr lang="en-US" altLang="en-US" sz="2400" b="1" smtClean="0"/>
              <a:t>Snow Melt System Controls</a:t>
            </a:r>
            <a:br>
              <a:rPr lang="en-US" altLang="en-US" sz="2400" b="1" smtClean="0"/>
            </a:br>
            <a:r>
              <a:rPr lang="en-US" altLang="en-US" sz="2000" b="1" i="1" smtClean="0"/>
              <a:t>Section R403.9</a:t>
            </a:r>
            <a:r>
              <a:rPr lang="en-US" altLang="en-US" sz="2000" b="1" smtClean="0"/>
              <a: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157163" y="1166813"/>
            <a:ext cx="8639175" cy="5124450"/>
          </a:xfrm>
        </p:spPr>
        <p:txBody>
          <a:bodyPr rtlCol="0">
            <a:normAutofit fontScale="62500" lnSpcReduction="20000"/>
          </a:bodyPr>
          <a:lstStyle/>
          <a:p>
            <a:pPr eaLnBrk="1" fontAlgn="auto" hangingPunct="1">
              <a:spcAft>
                <a:spcPts val="0"/>
              </a:spcAft>
              <a:buFont typeface="Wingdings" pitchFamily="2" charset="2"/>
              <a:buChar char="ü"/>
              <a:defRPr/>
            </a:pPr>
            <a:r>
              <a:rPr lang="en-US" sz="3000" dirty="0" smtClean="0"/>
              <a:t>Pools and spas in accordance with APSP-145</a:t>
            </a:r>
          </a:p>
          <a:p>
            <a:pPr eaLnBrk="1" fontAlgn="auto" hangingPunct="1">
              <a:spcAft>
                <a:spcPts val="0"/>
              </a:spcAft>
              <a:buFont typeface="Wingdings" pitchFamily="2" charset="2"/>
              <a:buChar char="ü"/>
              <a:defRPr/>
            </a:pPr>
            <a:r>
              <a:rPr lang="en-US" sz="3000" dirty="0" smtClean="0"/>
              <a:t>Heaters</a:t>
            </a:r>
          </a:p>
          <a:p>
            <a:pPr lvl="1" eaLnBrk="1" fontAlgn="auto" hangingPunct="1">
              <a:spcAft>
                <a:spcPts val="0"/>
              </a:spcAft>
              <a:buFont typeface="Arial"/>
              <a:buChar char="–"/>
              <a:defRPr/>
            </a:pPr>
            <a:r>
              <a:rPr lang="en-US" sz="3000" dirty="0" smtClean="0"/>
              <a:t>with a readily accessible on-off switch that is integral </a:t>
            </a:r>
          </a:p>
          <a:p>
            <a:pPr marL="457200" lvl="1" indent="0" eaLnBrk="1" fontAlgn="auto" hangingPunct="1">
              <a:spcAft>
                <a:spcPts val="0"/>
              </a:spcAft>
              <a:buFont typeface="Arial" pitchFamily="34" charset="0"/>
              <a:buNone/>
              <a:defRPr/>
            </a:pPr>
            <a:r>
              <a:rPr lang="en-US" sz="3000" dirty="0" smtClean="0"/>
              <a:t>part of heater mounted on the exterior of heater or </a:t>
            </a:r>
          </a:p>
          <a:p>
            <a:pPr marL="457200" lvl="1" indent="0" eaLnBrk="1" fontAlgn="auto" hangingPunct="1">
              <a:spcAft>
                <a:spcPts val="0"/>
              </a:spcAft>
              <a:buFont typeface="Arial" pitchFamily="34" charset="0"/>
              <a:buNone/>
              <a:defRPr/>
            </a:pPr>
            <a:r>
              <a:rPr lang="en-US" sz="3000" dirty="0" smtClean="0"/>
              <a:t>external to within 3 feet of heater</a:t>
            </a:r>
          </a:p>
          <a:p>
            <a:pPr lvl="1" eaLnBrk="1" fontAlgn="auto" hangingPunct="1">
              <a:spcAft>
                <a:spcPts val="0"/>
              </a:spcAft>
              <a:buFont typeface="Arial"/>
              <a:buChar char="–"/>
              <a:defRPr/>
            </a:pPr>
            <a:r>
              <a:rPr lang="en-US" sz="3000" dirty="0" smtClean="0"/>
              <a:t>Switch shall not change the setting of heater thermostat</a:t>
            </a:r>
          </a:p>
          <a:p>
            <a:pPr lvl="1" eaLnBrk="1" fontAlgn="auto" hangingPunct="1">
              <a:spcAft>
                <a:spcPts val="0"/>
              </a:spcAft>
              <a:buFont typeface="Arial"/>
              <a:buChar char="–"/>
              <a:defRPr/>
            </a:pPr>
            <a:r>
              <a:rPr lang="en-US" sz="3000" dirty="0" smtClean="0"/>
              <a:t>Switches shall be in addition to the circuit breaker for the power to the heater</a:t>
            </a:r>
          </a:p>
          <a:p>
            <a:pPr lvl="1" eaLnBrk="1" fontAlgn="auto" hangingPunct="1">
              <a:spcAft>
                <a:spcPts val="0"/>
              </a:spcAft>
              <a:buFont typeface="Arial"/>
              <a:buChar char="–"/>
              <a:defRPr/>
            </a:pPr>
            <a:r>
              <a:rPr lang="en-US" sz="3000" dirty="0" smtClean="0"/>
              <a:t>fired by natural gas not allowed to have </a:t>
            </a:r>
            <a:br>
              <a:rPr lang="en-US" sz="3000" dirty="0" smtClean="0"/>
            </a:br>
            <a:r>
              <a:rPr lang="en-US" sz="3000" dirty="0" smtClean="0"/>
              <a:t>continuously burning pilot lights</a:t>
            </a:r>
          </a:p>
          <a:p>
            <a:pPr eaLnBrk="1" fontAlgn="auto" hangingPunct="1">
              <a:spcAft>
                <a:spcPts val="0"/>
              </a:spcAft>
              <a:buFont typeface="Wingdings" pitchFamily="2" charset="2"/>
              <a:buChar char="ü"/>
              <a:defRPr/>
            </a:pPr>
            <a:r>
              <a:rPr lang="en-US" sz="3000" dirty="0" smtClean="0"/>
              <a:t>Time switches (or other control method) to automatically turn off and on heaters and pumps according to a preset schedule installed on all heaters and pump motors</a:t>
            </a:r>
          </a:p>
          <a:p>
            <a:pPr eaLnBrk="1" fontAlgn="auto" hangingPunct="1">
              <a:spcAft>
                <a:spcPts val="0"/>
              </a:spcAft>
              <a:buFont typeface="Wingdings" pitchFamily="2" charset="2"/>
              <a:buChar char="ü"/>
              <a:defRPr/>
            </a:pPr>
            <a:r>
              <a:rPr lang="en-US" sz="3000" dirty="0" smtClean="0"/>
              <a:t>Note:  heaters, pumps, and motors with built-in timers meet the requirement</a:t>
            </a:r>
          </a:p>
          <a:p>
            <a:pPr lvl="1" eaLnBrk="1" fontAlgn="auto" hangingPunct="1">
              <a:spcAft>
                <a:spcPts val="0"/>
              </a:spcAft>
              <a:buFont typeface="Arial"/>
              <a:buChar char="–"/>
              <a:defRPr/>
            </a:pPr>
            <a:r>
              <a:rPr lang="en-US" sz="3000" dirty="0" smtClean="0"/>
              <a:t>Exceptions</a:t>
            </a:r>
          </a:p>
          <a:p>
            <a:pPr lvl="2" eaLnBrk="1" fontAlgn="auto" hangingPunct="1">
              <a:spcAft>
                <a:spcPts val="0"/>
              </a:spcAft>
              <a:buFont typeface="Arial"/>
              <a:buChar char="•"/>
              <a:defRPr/>
            </a:pPr>
            <a:r>
              <a:rPr lang="en-US" sz="3000" dirty="0" smtClean="0"/>
              <a:t>Public health standards requiring 24-hour pump operation</a:t>
            </a:r>
          </a:p>
          <a:p>
            <a:pPr lvl="2" eaLnBrk="1" fontAlgn="auto" hangingPunct="1">
              <a:spcAft>
                <a:spcPts val="0"/>
              </a:spcAft>
              <a:buFont typeface="Arial"/>
              <a:buChar char="•"/>
              <a:defRPr/>
            </a:pPr>
            <a:r>
              <a:rPr lang="en-US" sz="3000" dirty="0" smtClean="0"/>
              <a:t>Pumps operating pools with solar and waste-heat recovery heating systems</a:t>
            </a:r>
          </a:p>
          <a:p>
            <a:pPr marL="457200" lvl="1" indent="-228600" eaLnBrk="1" fontAlgn="auto" hangingPunct="1">
              <a:spcAft>
                <a:spcPts val="0"/>
              </a:spcAft>
              <a:buFont typeface="Arial"/>
              <a:buChar char="–"/>
              <a:defRPr/>
            </a:pPr>
            <a:endParaRPr lang="en-US" dirty="0" smtClean="0">
              <a:solidFill>
                <a:srgbClr val="FF0000"/>
              </a:solidFill>
            </a:endParaRPr>
          </a:p>
        </p:txBody>
      </p:sp>
      <p:sp>
        <p:nvSpPr>
          <p:cNvPr id="152578" name="Rectangle 2"/>
          <p:cNvSpPr>
            <a:spLocks noGrp="1" noChangeArrowheads="1"/>
          </p:cNvSpPr>
          <p:nvPr>
            <p:ph type="title"/>
          </p:nvPr>
        </p:nvSpPr>
        <p:spPr>
          <a:xfrm>
            <a:off x="488950" y="0"/>
            <a:ext cx="7448550" cy="930275"/>
          </a:xfrm>
        </p:spPr>
        <p:txBody>
          <a:bodyPr rtlCol="0">
            <a:normAutofit fontScale="90000"/>
          </a:bodyPr>
          <a:lstStyle/>
          <a:p>
            <a:pPr eaLnBrk="1" fontAlgn="auto" hangingPunct="1">
              <a:spcAft>
                <a:spcPts val="0"/>
              </a:spcAft>
              <a:defRPr/>
            </a:pPr>
            <a:r>
              <a:rPr lang="en-US" sz="2700" b="1" dirty="0" smtClean="0"/>
              <a:t>Pools and Permanent Spa </a:t>
            </a:r>
            <a:r>
              <a:rPr lang="en-US" sz="2700" b="1" dirty="0"/>
              <a:t>E</a:t>
            </a:r>
            <a:r>
              <a:rPr lang="en-US" sz="2700" b="1" dirty="0" smtClean="0"/>
              <a:t>nergy</a:t>
            </a:r>
            <a:br>
              <a:rPr lang="en-US" sz="2700" b="1" dirty="0" smtClean="0"/>
            </a:br>
            <a:r>
              <a:rPr lang="en-US" sz="2700" b="1" dirty="0" smtClean="0"/>
              <a:t>Consumption</a:t>
            </a:r>
            <a:r>
              <a:rPr lang="en-US" sz="2400" b="1" dirty="0" smtClean="0">
                <a:solidFill>
                  <a:srgbClr val="FF0000"/>
                </a:solidFill>
              </a:rPr>
              <a:t/>
            </a:r>
            <a:br>
              <a:rPr lang="en-US" sz="2400" b="1" dirty="0" smtClean="0">
                <a:solidFill>
                  <a:srgbClr val="FF0000"/>
                </a:solidFill>
              </a:rPr>
            </a:br>
            <a:r>
              <a:rPr lang="en-US" sz="2200" b="1" i="1" dirty="0"/>
              <a:t>Section </a:t>
            </a:r>
            <a:r>
              <a:rPr lang="en-US" sz="2200" b="1" i="1" dirty="0" smtClean="0"/>
              <a:t>R403.10 - Mandatory</a:t>
            </a:r>
          </a:p>
        </p:txBody>
      </p:sp>
      <p:pic>
        <p:nvPicPr>
          <p:cNvPr id="308228" name="Picture 4" descr="Poolhea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4238" y="1066800"/>
            <a:ext cx="1779587"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3"/>
          <p:cNvSpPr>
            <a:spLocks noGrp="1" noChangeArrowheads="1"/>
          </p:cNvSpPr>
          <p:nvPr>
            <p:ph idx="1"/>
          </p:nvPr>
        </p:nvSpPr>
        <p:spPr>
          <a:xfrm>
            <a:off x="520700" y="1323975"/>
            <a:ext cx="8024813" cy="4821238"/>
          </a:xfrm>
        </p:spPr>
        <p:txBody>
          <a:bodyPr rtlCol="0">
            <a:normAutofit/>
          </a:bodyPr>
          <a:lstStyle/>
          <a:p>
            <a:pPr marL="0" indent="0" eaLnBrk="1" fontAlgn="auto" hangingPunct="1">
              <a:spcAft>
                <a:spcPts val="0"/>
              </a:spcAft>
              <a:buFont typeface="Arial"/>
              <a:buNone/>
              <a:defRPr/>
            </a:pPr>
            <a:r>
              <a:rPr lang="en-US" sz="2800" dirty="0" smtClean="0"/>
              <a:t>On outdoor heated pools and outdoor permanently installed spas</a:t>
            </a:r>
            <a:br>
              <a:rPr lang="en-US" sz="2800" dirty="0" smtClean="0"/>
            </a:br>
            <a:endParaRPr lang="en-US" sz="2800" dirty="0" smtClean="0"/>
          </a:p>
          <a:p>
            <a:pPr marL="342900" lvl="1" indent="-342900" eaLnBrk="1" fontAlgn="auto" hangingPunct="1">
              <a:lnSpc>
                <a:spcPct val="80000"/>
              </a:lnSpc>
              <a:spcAft>
                <a:spcPts val="0"/>
              </a:spcAft>
              <a:buFont typeface="Wingdings" pitchFamily="2" charset="2"/>
              <a:buChar char="ü"/>
              <a:defRPr/>
            </a:pPr>
            <a:r>
              <a:rPr lang="en-US" sz="2100" dirty="0" smtClean="0"/>
              <a:t>Vapor-retardant cover OR </a:t>
            </a:r>
          </a:p>
          <a:p>
            <a:pPr marL="342900" lvl="1" indent="-342900" eaLnBrk="1" fontAlgn="auto" hangingPunct="1">
              <a:lnSpc>
                <a:spcPct val="80000"/>
              </a:lnSpc>
              <a:spcAft>
                <a:spcPts val="0"/>
              </a:spcAft>
              <a:buFont typeface="Wingdings" pitchFamily="2" charset="2"/>
              <a:buChar char="ü"/>
              <a:defRPr/>
            </a:pPr>
            <a:r>
              <a:rPr lang="en-US" sz="2100" dirty="0" smtClean="0"/>
              <a:t>Other approved vapor retarder means</a:t>
            </a:r>
          </a:p>
          <a:p>
            <a:pPr marL="228600" lvl="1" indent="0" eaLnBrk="1" fontAlgn="auto" hangingPunct="1">
              <a:spcAft>
                <a:spcPts val="0"/>
              </a:spcAft>
              <a:buFont typeface="Arial"/>
              <a:buNone/>
              <a:defRPr/>
            </a:pPr>
            <a:endParaRPr lang="en-US" u="sng" dirty="0" smtClean="0">
              <a:solidFill>
                <a:srgbClr val="FF0000"/>
              </a:solidFill>
              <a:cs typeface="Arial" pitchFamily="34" charset="0"/>
            </a:endParaRPr>
          </a:p>
          <a:p>
            <a:pPr marL="0" lvl="1" indent="0" eaLnBrk="1" fontAlgn="auto" hangingPunct="1">
              <a:spcAft>
                <a:spcPts val="0"/>
              </a:spcAft>
              <a:buFont typeface="Arial"/>
              <a:buNone/>
              <a:defRPr/>
            </a:pPr>
            <a:r>
              <a:rPr lang="en-US" sz="2800" b="1" u="sng" dirty="0" smtClean="0"/>
              <a:t>Exception: </a:t>
            </a:r>
            <a:r>
              <a:rPr lang="en-US" dirty="0" smtClean="0">
                <a:solidFill>
                  <a:srgbClr val="FF0000"/>
                </a:solidFill>
                <a:cs typeface="Arial" pitchFamily="34" charset="0"/>
              </a:rPr>
              <a:t> </a:t>
            </a:r>
          </a:p>
          <a:p>
            <a:pPr marL="342900" lvl="1" indent="-342900" eaLnBrk="1" fontAlgn="auto" hangingPunct="1">
              <a:lnSpc>
                <a:spcPct val="80000"/>
              </a:lnSpc>
              <a:spcAft>
                <a:spcPts val="0"/>
              </a:spcAft>
              <a:buFont typeface="Wingdings" pitchFamily="2" charset="2"/>
              <a:buChar char="ü"/>
              <a:defRPr/>
            </a:pPr>
            <a:r>
              <a:rPr lang="en-US" sz="2100" dirty="0" smtClean="0"/>
              <a:t>If &gt;</a:t>
            </a:r>
            <a:r>
              <a:rPr lang="en-US" sz="2100" dirty="0" smtClean="0">
                <a:solidFill>
                  <a:srgbClr val="FF0000"/>
                </a:solidFill>
              </a:rPr>
              <a:t>75</a:t>
            </a:r>
            <a:r>
              <a:rPr lang="en-US" sz="2100" dirty="0" smtClean="0"/>
              <a:t>% of energy from </a:t>
            </a:r>
            <a:r>
              <a:rPr lang="en-US" sz="2100" dirty="0" smtClean="0">
                <a:solidFill>
                  <a:srgbClr val="FF0000"/>
                </a:solidFill>
              </a:rPr>
              <a:t>on-site renewable</a:t>
            </a:r>
            <a:br>
              <a:rPr lang="en-US" sz="2100" dirty="0" smtClean="0">
                <a:solidFill>
                  <a:srgbClr val="FF0000"/>
                </a:solidFill>
              </a:rPr>
            </a:br>
            <a:r>
              <a:rPr lang="en-US" sz="2100" dirty="0" smtClean="0">
                <a:solidFill>
                  <a:srgbClr val="FF0000"/>
                </a:solidFill>
              </a:rPr>
              <a:t>energy system</a:t>
            </a:r>
          </a:p>
        </p:txBody>
      </p:sp>
      <p:sp>
        <p:nvSpPr>
          <p:cNvPr id="310275" name="Rectangle 2"/>
          <p:cNvSpPr>
            <a:spLocks noGrp="1" noChangeArrowheads="1"/>
          </p:cNvSpPr>
          <p:nvPr>
            <p:ph type="title"/>
          </p:nvPr>
        </p:nvSpPr>
        <p:spPr>
          <a:xfrm>
            <a:off x="504825" y="0"/>
            <a:ext cx="5337175" cy="920750"/>
          </a:xfrm>
        </p:spPr>
        <p:txBody>
          <a:bodyPr/>
          <a:lstStyle/>
          <a:p>
            <a:pPr eaLnBrk="1" hangingPunct="1"/>
            <a:r>
              <a:rPr lang="en-US" altLang="en-US" sz="2400" b="1" smtClean="0"/>
              <a:t>Covers</a:t>
            </a:r>
            <a:r>
              <a:rPr lang="en-US" altLang="en-US" sz="2400" b="1" smtClean="0">
                <a:solidFill>
                  <a:srgbClr val="FF0000"/>
                </a:solidFill>
              </a:rPr>
              <a:t/>
            </a:r>
            <a:br>
              <a:rPr lang="en-US" altLang="en-US" sz="2400" b="1" smtClean="0">
                <a:solidFill>
                  <a:srgbClr val="FF0000"/>
                </a:solidFill>
              </a:rPr>
            </a:br>
            <a:r>
              <a:rPr lang="en-US" altLang="en-US" sz="2000" b="1" i="1" smtClean="0"/>
              <a:t>Section R403.10.3</a:t>
            </a:r>
          </a:p>
        </p:txBody>
      </p:sp>
      <p:pic>
        <p:nvPicPr>
          <p:cNvPr id="73731" name="Picture 3" descr="C:\Users\mosl599\AppData\Local\Microsoft\Windows\Temporary Internet Files\Content.IE5\C7SRM0FX\MP900400720[1].jpg"/>
          <p:cNvPicPr>
            <a:picLocks noChangeAspect="1" noChangeArrowheads="1"/>
          </p:cNvPicPr>
          <p:nvPr/>
        </p:nvPicPr>
        <p:blipFill>
          <a:blip r:embed="rId3"/>
          <a:srcRect/>
          <a:stretch>
            <a:fillRect/>
          </a:stretch>
        </p:blipFill>
        <p:spPr bwMode="auto">
          <a:xfrm>
            <a:off x="5862638" y="3463925"/>
            <a:ext cx="3055937" cy="203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altLang="en-US" dirty="0"/>
              <a:t>Construction work </a:t>
            </a:r>
            <a:r>
              <a:rPr lang="en-US" altLang="en-US" dirty="0" smtClean="0"/>
              <a:t>for which </a:t>
            </a:r>
            <a:r>
              <a:rPr lang="en-US" altLang="en-US" dirty="0"/>
              <a:t>a permit is</a:t>
            </a:r>
            <a:br>
              <a:rPr lang="en-US" altLang="en-US" dirty="0"/>
            </a:br>
            <a:r>
              <a:rPr lang="en-US" altLang="en-US" dirty="0"/>
              <a:t>required is subject to </a:t>
            </a:r>
            <a:r>
              <a:rPr lang="en-US" altLang="en-US" dirty="0" smtClean="0"/>
              <a:t>inspection by code official or designated agent</a:t>
            </a:r>
          </a:p>
          <a:p>
            <a:pPr>
              <a:defRPr/>
            </a:pPr>
            <a:r>
              <a:rPr lang="en-US" altLang="en-US" dirty="0" smtClean="0"/>
              <a:t>Required inspections include:</a:t>
            </a:r>
          </a:p>
          <a:p>
            <a:pPr lvl="1">
              <a:defRPr/>
            </a:pPr>
            <a:r>
              <a:rPr lang="en-US" altLang="en-US" dirty="0" smtClean="0"/>
              <a:t>Footing and foundation</a:t>
            </a:r>
          </a:p>
          <a:p>
            <a:pPr lvl="1">
              <a:defRPr/>
            </a:pPr>
            <a:r>
              <a:rPr lang="en-US" altLang="en-US" dirty="0" smtClean="0"/>
              <a:t>Framing and rough-in</a:t>
            </a:r>
          </a:p>
          <a:p>
            <a:pPr lvl="1">
              <a:defRPr/>
            </a:pPr>
            <a:r>
              <a:rPr lang="en-US" altLang="en-US" dirty="0" smtClean="0"/>
              <a:t>Plumbing rough-in</a:t>
            </a:r>
          </a:p>
          <a:p>
            <a:pPr lvl="1">
              <a:defRPr/>
            </a:pPr>
            <a:r>
              <a:rPr lang="en-US" altLang="en-US" dirty="0" smtClean="0"/>
              <a:t>Mechanical rough-in</a:t>
            </a:r>
          </a:p>
          <a:p>
            <a:pPr lvl="1">
              <a:defRPr/>
            </a:pPr>
            <a:r>
              <a:rPr lang="en-US" altLang="en-US" dirty="0" smtClean="0"/>
              <a:t>Final</a:t>
            </a:r>
          </a:p>
          <a:p>
            <a:pPr marL="0" indent="0">
              <a:buFont typeface="Arial" pitchFamily="34" charset="0"/>
              <a:buNone/>
              <a:defRPr/>
            </a:pPr>
            <a:endParaRPr lang="en-US" altLang="en-US" dirty="0"/>
          </a:p>
          <a:p>
            <a:pPr>
              <a:defRPr/>
            </a:pPr>
            <a:endParaRPr lang="en-US" dirty="0"/>
          </a:p>
        </p:txBody>
      </p:sp>
      <p:sp>
        <p:nvSpPr>
          <p:cNvPr id="133123" name="Title 2"/>
          <p:cNvSpPr>
            <a:spLocks noGrp="1"/>
          </p:cNvSpPr>
          <p:nvPr>
            <p:ph type="title"/>
          </p:nvPr>
        </p:nvSpPr>
        <p:spPr/>
        <p:txBody>
          <a:bodyPr/>
          <a:lstStyle/>
          <a:p>
            <a:r>
              <a:rPr lang="en-US" altLang="en-US" sz="2400" b="1" smtClean="0"/>
              <a:t>Inspections</a:t>
            </a:r>
            <a:br>
              <a:rPr lang="en-US" altLang="en-US" sz="2400" b="1" smtClean="0"/>
            </a:br>
            <a:r>
              <a:rPr lang="en-US" altLang="en-US" sz="2400" b="1" i="1" smtClean="0"/>
              <a:t>Section R10</a:t>
            </a:r>
            <a:r>
              <a:rPr lang="en-US" altLang="en-US" sz="2400" b="1" i="1" smtClean="0">
                <a:solidFill>
                  <a:srgbClr val="FF0000"/>
                </a:solidFill>
              </a:rPr>
              <a:t>5</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1"/>
          <p:cNvSpPr>
            <a:spLocks noGrp="1"/>
          </p:cNvSpPr>
          <p:nvPr>
            <p:ph idx="1"/>
          </p:nvPr>
        </p:nvSpPr>
        <p:spPr>
          <a:xfrm>
            <a:off x="414338" y="1328738"/>
            <a:ext cx="8229600" cy="4876800"/>
          </a:xfrm>
        </p:spPr>
        <p:txBody>
          <a:bodyPr/>
          <a:lstStyle/>
          <a:p>
            <a:r>
              <a:rPr lang="en-US" altLang="en-US" smtClean="0"/>
              <a:t>Energy consumption of electric-powered portable spas shall be controlled by the requirements of APSP14</a:t>
            </a:r>
          </a:p>
        </p:txBody>
      </p:sp>
      <p:sp>
        <p:nvSpPr>
          <p:cNvPr id="312323" name="Title 2"/>
          <p:cNvSpPr>
            <a:spLocks noGrp="1"/>
          </p:cNvSpPr>
          <p:nvPr>
            <p:ph type="title"/>
          </p:nvPr>
        </p:nvSpPr>
        <p:spPr/>
        <p:txBody>
          <a:bodyPr/>
          <a:lstStyle/>
          <a:p>
            <a:r>
              <a:rPr lang="en-US" altLang="en-US" sz="2400" b="1" smtClean="0"/>
              <a:t>Portable Spas</a:t>
            </a:r>
            <a:r>
              <a:rPr lang="en-US" altLang="en-US" sz="2400" b="1" smtClean="0">
                <a:solidFill>
                  <a:srgbClr val="FF0000"/>
                </a:solidFill>
              </a:rPr>
              <a:t/>
            </a:r>
            <a:br>
              <a:rPr lang="en-US" altLang="en-US" sz="2400" b="1" smtClean="0">
                <a:solidFill>
                  <a:srgbClr val="FF0000"/>
                </a:solidFill>
              </a:rPr>
            </a:br>
            <a:r>
              <a:rPr lang="en-US" altLang="en-US" sz="2400" b="1" i="1" smtClean="0"/>
              <a:t>Section R403.11 - Mandatory</a:t>
            </a:r>
            <a:endParaRPr lang="en-US" altLang="en-US" sz="2400" smtClean="0"/>
          </a:p>
        </p:txBody>
      </p:sp>
      <p:pic>
        <p:nvPicPr>
          <p:cNvPr id="3123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3638" y="2625725"/>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3"/>
          <p:cNvSpPr>
            <a:spLocks noGrp="1" noChangeArrowheads="1"/>
          </p:cNvSpPr>
          <p:nvPr>
            <p:ph idx="1"/>
          </p:nvPr>
        </p:nvSpPr>
        <p:spPr>
          <a:xfrm>
            <a:off x="473075" y="1387475"/>
            <a:ext cx="8213725" cy="5080000"/>
          </a:xfrm>
        </p:spPr>
        <p:txBody>
          <a:bodyPr/>
          <a:lstStyle/>
          <a:p>
            <a:pPr marL="0" indent="0" eaLnBrk="1" hangingPunct="1">
              <a:buFont typeface="Arial" pitchFamily="34" charset="0"/>
              <a:buNone/>
            </a:pPr>
            <a:r>
              <a:rPr lang="en-US" altLang="en-US" sz="2800" smtClean="0"/>
              <a:t>Systems serving multiple dwelling units shall comply with Sections C403 and C404 </a:t>
            </a:r>
            <a:r>
              <a:rPr lang="en-US" altLang="en-US" sz="2800" smtClean="0">
                <a:solidFill>
                  <a:srgbClr val="FF0000"/>
                </a:solidFill>
              </a:rPr>
              <a:t>instead</a:t>
            </a:r>
            <a:r>
              <a:rPr lang="en-US" altLang="en-US" sz="2800" smtClean="0"/>
              <a:t> of Section R403</a:t>
            </a:r>
          </a:p>
        </p:txBody>
      </p:sp>
      <p:sp>
        <p:nvSpPr>
          <p:cNvPr id="313347" name="Rectangle 2"/>
          <p:cNvSpPr>
            <a:spLocks noGrp="1" noChangeArrowheads="1"/>
          </p:cNvSpPr>
          <p:nvPr>
            <p:ph type="title"/>
          </p:nvPr>
        </p:nvSpPr>
        <p:spPr>
          <a:xfrm>
            <a:off x="504825" y="0"/>
            <a:ext cx="5337175" cy="920750"/>
          </a:xfrm>
        </p:spPr>
        <p:txBody>
          <a:bodyPr/>
          <a:lstStyle/>
          <a:p>
            <a:pPr eaLnBrk="1" hangingPunct="1"/>
            <a:r>
              <a:rPr lang="en-US" altLang="en-US" sz="2400" b="1" smtClean="0"/>
              <a:t>Systems</a:t>
            </a:r>
            <a:br>
              <a:rPr lang="en-US" altLang="en-US" sz="2400" b="1" smtClean="0"/>
            </a:br>
            <a:r>
              <a:rPr lang="en-US" altLang="en-US" sz="2000" b="1" i="1" smtClean="0"/>
              <a:t>Section R403.8</a:t>
            </a:r>
            <a:endParaRPr lang="en-US" altLang="en-US" sz="2400" b="1" smtClean="0"/>
          </a:p>
        </p:txBody>
      </p:sp>
      <p:pic>
        <p:nvPicPr>
          <p:cNvPr id="74754" name="Picture 2" descr="Multifamily building less than three stories in height.">
            <a:hlinkClick r:id="rId3"/>
          </p:cNvPr>
          <p:cNvPicPr>
            <a:picLocks noChangeAspect="1" noChangeArrowheads="1"/>
          </p:cNvPicPr>
          <p:nvPr/>
        </p:nvPicPr>
        <p:blipFill>
          <a:blip r:embed="rId4"/>
          <a:srcRect/>
          <a:stretch>
            <a:fillRect/>
          </a:stretch>
        </p:blipFill>
        <p:spPr bwMode="auto">
          <a:xfrm>
            <a:off x="2627313" y="3044825"/>
            <a:ext cx="4568825" cy="286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idx="1"/>
          </p:nvPr>
        </p:nvSpPr>
        <p:spPr>
          <a:xfrm>
            <a:off x="441325" y="1258888"/>
            <a:ext cx="8229600" cy="4876800"/>
          </a:xfrm>
        </p:spPr>
        <p:txBody>
          <a:bodyPr/>
          <a:lstStyle/>
          <a:p>
            <a:pPr marL="0" indent="0" eaLnBrk="1" hangingPunct="1">
              <a:buFont typeface="Arial" pitchFamily="34" charset="0"/>
              <a:buNone/>
            </a:pPr>
            <a:r>
              <a:rPr lang="en-US" altLang="en-US" smtClean="0"/>
              <a:t>A minimum of </a:t>
            </a:r>
            <a:r>
              <a:rPr lang="en-US" altLang="en-US" smtClean="0">
                <a:solidFill>
                  <a:srgbClr val="FF0000"/>
                </a:solidFill>
              </a:rPr>
              <a:t>90</a:t>
            </a:r>
            <a:r>
              <a:rPr lang="en-US" altLang="en-US" smtClean="0"/>
              <a:t> percent of the permanently installed lighting fixtures shall contain only high efficacy lamps</a:t>
            </a:r>
          </a:p>
        </p:txBody>
      </p:sp>
      <p:sp>
        <p:nvSpPr>
          <p:cNvPr id="315395" name="Rectangle 2"/>
          <p:cNvSpPr>
            <a:spLocks noGrp="1" noChangeArrowheads="1"/>
          </p:cNvSpPr>
          <p:nvPr>
            <p:ph type="title"/>
          </p:nvPr>
        </p:nvSpPr>
        <p:spPr>
          <a:xfrm>
            <a:off x="457200" y="0"/>
            <a:ext cx="5384800" cy="920750"/>
          </a:xfrm>
        </p:spPr>
        <p:txBody>
          <a:bodyPr/>
          <a:lstStyle/>
          <a:p>
            <a:pPr eaLnBrk="1" hangingPunct="1"/>
            <a:r>
              <a:rPr lang="en-US" altLang="en-US" sz="2400" b="1" smtClean="0"/>
              <a:t>Lighting Equipment </a:t>
            </a:r>
            <a:r>
              <a:rPr lang="en-US" altLang="en-US" smtClean="0"/>
              <a:t/>
            </a:r>
            <a:br>
              <a:rPr lang="en-US" altLang="en-US" smtClean="0"/>
            </a:br>
            <a:r>
              <a:rPr lang="en-US" altLang="en-US" sz="2000" b="1" i="1" smtClean="0"/>
              <a:t>Section R404.1 - </a:t>
            </a:r>
            <a:r>
              <a:rPr lang="en-US" altLang="en-US" sz="2000" b="1" smtClean="0"/>
              <a:t>Mandatory</a:t>
            </a:r>
          </a:p>
        </p:txBody>
      </p:sp>
      <p:pic>
        <p:nvPicPr>
          <p:cNvPr id="4" name="Picture 3" descr="Slide 68 Residential Lighting 5.JPG"/>
          <p:cNvPicPr>
            <a:picLocks noChangeAspect="1"/>
          </p:cNvPicPr>
          <p:nvPr/>
        </p:nvPicPr>
        <p:blipFill>
          <a:blip r:embed="rId3"/>
          <a:srcRect/>
          <a:stretch>
            <a:fillRect/>
          </a:stretch>
        </p:blipFill>
        <p:spPr>
          <a:xfrm>
            <a:off x="1889125" y="2613025"/>
            <a:ext cx="4648200" cy="25225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p:cNvSpPr>
            <a:spLocks noGrp="1" noChangeArrowheads="1"/>
          </p:cNvSpPr>
          <p:nvPr>
            <p:ph idx="1"/>
          </p:nvPr>
        </p:nvSpPr>
        <p:spPr>
          <a:xfrm>
            <a:off x="441325" y="1258888"/>
            <a:ext cx="8229600" cy="4876800"/>
          </a:xfrm>
        </p:spPr>
        <p:txBody>
          <a:bodyPr/>
          <a:lstStyle/>
          <a:p>
            <a:pPr marL="0" indent="0" eaLnBrk="1" hangingPunct="1">
              <a:buFont typeface="Arial" pitchFamily="34" charset="0"/>
              <a:buNone/>
            </a:pPr>
            <a:r>
              <a:rPr lang="en-US" altLang="en-US" dirty="0" smtClean="0"/>
              <a:t>Fuel gas lighting systems may not have continuously burning pilot lights</a:t>
            </a:r>
          </a:p>
        </p:txBody>
      </p:sp>
      <p:sp>
        <p:nvSpPr>
          <p:cNvPr id="317443" name="Rectangle 2"/>
          <p:cNvSpPr>
            <a:spLocks noGrp="1" noChangeArrowheads="1"/>
          </p:cNvSpPr>
          <p:nvPr>
            <p:ph type="title"/>
          </p:nvPr>
        </p:nvSpPr>
        <p:spPr>
          <a:xfrm>
            <a:off x="457200" y="0"/>
            <a:ext cx="5384800" cy="920750"/>
          </a:xfrm>
        </p:spPr>
        <p:txBody>
          <a:bodyPr/>
          <a:lstStyle/>
          <a:p>
            <a:pPr eaLnBrk="1" hangingPunct="1"/>
            <a:r>
              <a:rPr lang="en-US" altLang="en-US" sz="2400" b="1" smtClean="0"/>
              <a:t>Lighting Equipment </a:t>
            </a:r>
            <a:r>
              <a:rPr lang="en-US" altLang="en-US" smtClean="0"/>
              <a:t/>
            </a:r>
            <a:br>
              <a:rPr lang="en-US" altLang="en-US" smtClean="0"/>
            </a:br>
            <a:r>
              <a:rPr lang="en-US" altLang="en-US" sz="2000" b="1" i="1" smtClean="0"/>
              <a:t>Section R404.1.1 - Mandatory</a:t>
            </a:r>
            <a:endParaRPr lang="en-US" altLang="en-US" sz="200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4"/>
          <p:cNvSpPr>
            <a:spLocks noGrp="1" noChangeArrowheads="1"/>
          </p:cNvSpPr>
          <p:nvPr>
            <p:ph type="title"/>
          </p:nvPr>
        </p:nvSpPr>
        <p:spPr>
          <a:xfrm>
            <a:off x="536575" y="0"/>
            <a:ext cx="7404100" cy="893763"/>
          </a:xfrm>
        </p:spPr>
        <p:txBody>
          <a:bodyPr/>
          <a:lstStyle/>
          <a:p>
            <a:pPr eaLnBrk="1" hangingPunct="1">
              <a:lnSpc>
                <a:spcPct val="100000"/>
              </a:lnSpc>
            </a:pPr>
            <a:r>
              <a:rPr lang="en-US" altLang="en-US" sz="2400" b="1" smtClean="0"/>
              <a:t>Existing Buildings</a:t>
            </a:r>
            <a:r>
              <a:rPr lang="en-US" altLang="en-US" sz="2800" smtClean="0">
                <a:solidFill>
                  <a:srgbClr val="FF0000"/>
                </a:solidFill>
              </a:rPr>
              <a:t/>
            </a:r>
            <a:br>
              <a:rPr lang="en-US" altLang="en-US" sz="2800" smtClean="0">
                <a:solidFill>
                  <a:srgbClr val="FF0000"/>
                </a:solidFill>
              </a:rPr>
            </a:br>
            <a:r>
              <a:rPr lang="en-US" altLang="en-US" sz="2000" b="1" i="1" smtClean="0"/>
              <a:t>Section R501 - General</a:t>
            </a:r>
            <a:endParaRPr lang="en-US" altLang="en-US" sz="2800" smtClean="0"/>
          </a:p>
        </p:txBody>
      </p:sp>
      <p:sp>
        <p:nvSpPr>
          <p:cNvPr id="319491" name="Rectangle 5"/>
          <p:cNvSpPr>
            <a:spLocks noGrp="1" noChangeArrowheads="1"/>
          </p:cNvSpPr>
          <p:nvPr>
            <p:ph type="body" sz="half" idx="1"/>
          </p:nvPr>
        </p:nvSpPr>
        <p:spPr>
          <a:xfrm>
            <a:off x="488950" y="1268413"/>
            <a:ext cx="8118475" cy="4876800"/>
          </a:xfrm>
        </p:spPr>
        <p:txBody>
          <a:bodyPr/>
          <a:lstStyle/>
          <a:p>
            <a:pPr eaLnBrk="1" hangingPunct="1">
              <a:spcBef>
                <a:spcPct val="40000"/>
              </a:spcBef>
              <a:buFont typeface="Wingdings" pitchFamily="2" charset="2"/>
              <a:buChar char="ü"/>
            </a:pPr>
            <a:r>
              <a:rPr lang="en-US" altLang="en-US" smtClean="0"/>
              <a:t>Additions, alterations, or repairs</a:t>
            </a:r>
          </a:p>
          <a:p>
            <a:pPr eaLnBrk="1" hangingPunct="1">
              <a:spcBef>
                <a:spcPct val="40000"/>
              </a:spcBef>
              <a:buFont typeface="Wingdings" pitchFamily="2" charset="2"/>
              <a:buChar char="ü"/>
            </a:pPr>
            <a:r>
              <a:rPr lang="en-US" altLang="en-US" smtClean="0"/>
              <a:t>Existing buildings </a:t>
            </a:r>
          </a:p>
          <a:p>
            <a:pPr eaLnBrk="1" hangingPunct="1">
              <a:spcBef>
                <a:spcPct val="40000"/>
              </a:spcBef>
              <a:buFont typeface="Wingdings" pitchFamily="2" charset="2"/>
              <a:buChar char="ü"/>
            </a:pPr>
            <a:r>
              <a:rPr lang="en-US" altLang="en-US" smtClean="0"/>
              <a:t>Maintenance</a:t>
            </a:r>
          </a:p>
          <a:p>
            <a:pPr eaLnBrk="1" hangingPunct="1">
              <a:spcBef>
                <a:spcPct val="40000"/>
              </a:spcBef>
              <a:buFont typeface="Wingdings" pitchFamily="2" charset="2"/>
              <a:buChar char="ü"/>
            </a:pPr>
            <a:r>
              <a:rPr lang="en-US" altLang="en-US" smtClean="0"/>
              <a:t>Compliance</a:t>
            </a:r>
          </a:p>
          <a:p>
            <a:pPr eaLnBrk="1" hangingPunct="1">
              <a:spcBef>
                <a:spcPct val="40000"/>
              </a:spcBef>
              <a:buFont typeface="Wingdings" pitchFamily="2" charset="2"/>
              <a:buChar char="ü"/>
            </a:pPr>
            <a:r>
              <a:rPr lang="en-US" altLang="en-US" smtClean="0"/>
              <a:t>New and replacement materials</a:t>
            </a:r>
          </a:p>
          <a:p>
            <a:pPr eaLnBrk="1" hangingPunct="1">
              <a:spcBef>
                <a:spcPct val="40000"/>
              </a:spcBef>
              <a:buFont typeface="Wingdings" pitchFamily="2" charset="2"/>
              <a:buChar char="ü"/>
            </a:pPr>
            <a:r>
              <a:rPr lang="en-US" altLang="en-US" smtClean="0"/>
              <a:t>Buildings designated as historic</a:t>
            </a:r>
            <a:endParaRPr lang="en-US" altLang="en-US" i="1" smtClean="0"/>
          </a:p>
          <a:p>
            <a:pPr lvl="1" eaLnBrk="1" hangingPunct="1">
              <a:buFontTx/>
              <a:buNone/>
            </a:pPr>
            <a:endParaRPr lang="en-US" altLang="en-US" smtClean="0"/>
          </a:p>
          <a:p>
            <a:pPr eaLnBrk="1" hangingPunct="1">
              <a:spcBef>
                <a:spcPct val="40000"/>
              </a:spcBef>
              <a:buFont typeface="Wingdings" pitchFamily="2" charset="2"/>
              <a:buChar char="ü"/>
            </a:pPr>
            <a:endParaRPr lang="en-US" altLang="en-US" sz="2000" i="1" smtClean="0"/>
          </a:p>
        </p:txBody>
      </p:sp>
      <p:pic>
        <p:nvPicPr>
          <p:cNvPr id="4"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0290" y="2824986"/>
            <a:ext cx="1809750" cy="1386192"/>
          </a:xfrm>
          <a:prstGeom prst="rect">
            <a:avLst/>
          </a:prstGeom>
          <a:noFill/>
          <a:ln w="9525">
            <a:solidFill>
              <a:schemeClr val="tx1"/>
            </a:solidFill>
            <a:miter lim="800000"/>
            <a:headEnd/>
            <a:tailEnd/>
          </a:ln>
          <a:effectLst>
            <a:outerShdw dist="35921" dir="2700000" algn="ctr" rotWithShape="0">
              <a:schemeClr val="bg2"/>
            </a:outerShdw>
            <a:reflection stA="50000" endPos="75000" dist="12700" dir="5400000" sy="-100000" algn="bl" rotWithShape="0"/>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5"/>
          <p:cNvSpPr>
            <a:spLocks noGrp="1" noChangeArrowheads="1"/>
          </p:cNvSpPr>
          <p:nvPr>
            <p:ph idx="1"/>
          </p:nvPr>
        </p:nvSpPr>
        <p:spPr>
          <a:xfrm>
            <a:off x="473075" y="1260475"/>
            <a:ext cx="8213725" cy="5207000"/>
          </a:xfrm>
        </p:spPr>
        <p:txBody>
          <a:bodyPr/>
          <a:lstStyle/>
          <a:p>
            <a:pPr eaLnBrk="1" hangingPunct="1">
              <a:spcBef>
                <a:spcPct val="40000"/>
              </a:spcBef>
              <a:buFont typeface="Wingdings" pitchFamily="2" charset="2"/>
              <a:buChar char="ü"/>
            </a:pPr>
            <a:r>
              <a:rPr lang="en-US" altLang="en-US" smtClean="0"/>
              <a:t>Additions must meet the prescriptive requirements in Table R402.1.2 or R402.1.4 </a:t>
            </a:r>
            <a:r>
              <a:rPr lang="en-US" altLang="en-US" sz="2000" i="1" smtClean="0"/>
              <a:t>(R-value computation or U-factor or total UA alternatives)</a:t>
            </a:r>
            <a:endParaRPr lang="en-US" altLang="en-US" sz="2800" i="1" smtClean="0"/>
          </a:p>
          <a:p>
            <a:pPr eaLnBrk="1" hangingPunct="1"/>
            <a:endParaRPr lang="en-US" altLang="en-US" sz="3200" smtClean="0"/>
          </a:p>
          <a:p>
            <a:pPr eaLnBrk="1" hangingPunct="1"/>
            <a:endParaRPr lang="en-US" altLang="en-US" sz="3200" smtClean="0"/>
          </a:p>
        </p:txBody>
      </p:sp>
      <p:sp>
        <p:nvSpPr>
          <p:cNvPr id="321539" name="Rectangle 24"/>
          <p:cNvSpPr>
            <a:spLocks noGrp="1" noChangeArrowheads="1"/>
          </p:cNvSpPr>
          <p:nvPr>
            <p:ph type="title"/>
          </p:nvPr>
        </p:nvSpPr>
        <p:spPr>
          <a:xfrm>
            <a:off x="473075" y="26988"/>
            <a:ext cx="5368925" cy="922337"/>
          </a:xfrm>
        </p:spPr>
        <p:txBody>
          <a:bodyPr/>
          <a:lstStyle/>
          <a:p>
            <a:pPr eaLnBrk="1" hangingPunct="1"/>
            <a:r>
              <a:rPr lang="en-US" altLang="en-US" sz="2400" b="1" smtClean="0"/>
              <a:t>Existing Buildings</a:t>
            </a:r>
            <a:r>
              <a:rPr lang="en-US" altLang="en-US" sz="2400" smtClean="0">
                <a:solidFill>
                  <a:srgbClr val="FF0000"/>
                </a:solidFill>
              </a:rPr>
              <a:t/>
            </a:r>
            <a:br>
              <a:rPr lang="en-US" altLang="en-US" sz="2400" smtClean="0">
                <a:solidFill>
                  <a:srgbClr val="FF0000"/>
                </a:solidFill>
              </a:rPr>
            </a:br>
            <a:r>
              <a:rPr lang="en-US" altLang="en-US" sz="2000" b="1" i="1" smtClean="0"/>
              <a:t>Section R502 </a:t>
            </a:r>
            <a:r>
              <a:rPr lang="en-US" altLang="en-US" sz="2000" b="1" smtClean="0"/>
              <a:t>- </a:t>
            </a:r>
            <a:r>
              <a:rPr lang="en-US" altLang="en-US" sz="2000" smtClean="0"/>
              <a:t>Additions</a:t>
            </a:r>
          </a:p>
        </p:txBody>
      </p:sp>
      <p:pic>
        <p:nvPicPr>
          <p:cNvPr id="166916" name="Picture 511" descr="Floorplan"/>
          <p:cNvPicPr>
            <a:picLocks noChangeAspect="1" noChangeArrowheads="1"/>
          </p:cNvPicPr>
          <p:nvPr/>
        </p:nvPicPr>
        <p:blipFill>
          <a:blip r:embed="rId3"/>
          <a:srcRect/>
          <a:stretch>
            <a:fillRect/>
          </a:stretch>
        </p:blipFill>
        <p:spPr bwMode="auto">
          <a:xfrm>
            <a:off x="2112963" y="2921000"/>
            <a:ext cx="4694237" cy="3544888"/>
          </a:xfrm>
          <a:prstGeom prst="rect">
            <a:avLst/>
          </a:prstGeom>
          <a:ln>
            <a:noFill/>
          </a:ln>
          <a:effectLst>
            <a:outerShdw blurRad="292100" dist="139700" dir="2700000" algn="tl" rotWithShape="0">
              <a:srgbClr val="333333">
                <a:alpha val="65000"/>
              </a:srgbClr>
            </a:outerShdw>
          </a:effectLst>
        </p:spPr>
      </p:pic>
      <p:sp>
        <p:nvSpPr>
          <p:cNvPr id="321541" name="Rectangle 510"/>
          <p:cNvSpPr>
            <a:spLocks noChangeArrowheads="1"/>
          </p:cNvSpPr>
          <p:nvPr/>
        </p:nvSpPr>
        <p:spPr bwMode="auto">
          <a:xfrm>
            <a:off x="6478588" y="5978525"/>
            <a:ext cx="274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800" b="0">
                <a:solidFill>
                  <a:srgbClr val="A50021"/>
                </a:solidFill>
                <a:latin typeface="Arial Black" pitchFamily="34" charset="0"/>
                <a:cs typeface="Arial" pitchFamily="34" charset="0"/>
              </a:rPr>
              <a:t>N</a:t>
            </a:r>
            <a:endParaRPr lang="en-US" altLang="en-US" sz="1800">
              <a:solidFill>
                <a:srgbClr val="A50021"/>
              </a:solidFill>
              <a:latin typeface="Arial Black" pitchFamily="34" charset="0"/>
              <a:cs typeface="Arial" pitchFamily="34" charset="0"/>
            </a:endParaRPr>
          </a:p>
        </p:txBody>
      </p:sp>
      <p:sp>
        <p:nvSpPr>
          <p:cNvPr id="321542" name="Line 512"/>
          <p:cNvSpPr>
            <a:spLocks noChangeShapeType="1"/>
          </p:cNvSpPr>
          <p:nvPr/>
        </p:nvSpPr>
        <p:spPr bwMode="auto">
          <a:xfrm flipH="1">
            <a:off x="6600825" y="5734050"/>
            <a:ext cx="0" cy="2476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5"/>
          <p:cNvSpPr>
            <a:spLocks noGrp="1" noChangeArrowheads="1"/>
          </p:cNvSpPr>
          <p:nvPr>
            <p:ph idx="1"/>
          </p:nvPr>
        </p:nvSpPr>
        <p:spPr>
          <a:xfrm>
            <a:off x="473075" y="1260475"/>
            <a:ext cx="8213725" cy="5207000"/>
          </a:xfrm>
        </p:spPr>
        <p:txBody>
          <a:bodyPr/>
          <a:lstStyle/>
          <a:p>
            <a:pPr eaLnBrk="1" hangingPunct="1">
              <a:spcBef>
                <a:spcPct val="40000"/>
              </a:spcBef>
              <a:buFont typeface="Wingdings" pitchFamily="2" charset="2"/>
              <a:buChar char="ü"/>
            </a:pPr>
            <a:r>
              <a:rPr lang="en-US" altLang="en-US" smtClean="0"/>
              <a:t>Additions comply if any of the following is demonstrated</a:t>
            </a:r>
          </a:p>
          <a:p>
            <a:pPr lvl="1" eaLnBrk="1" hangingPunct="1">
              <a:spcBef>
                <a:spcPct val="40000"/>
              </a:spcBef>
              <a:buFont typeface="Wingdings" pitchFamily="2" charset="2"/>
              <a:buChar char="ü"/>
            </a:pPr>
            <a:r>
              <a:rPr lang="en-US" altLang="en-US" smtClean="0"/>
              <a:t>The addition alone complies with the provisions of this code</a:t>
            </a:r>
          </a:p>
          <a:p>
            <a:pPr lvl="1" eaLnBrk="1" hangingPunct="1">
              <a:spcBef>
                <a:spcPct val="40000"/>
              </a:spcBef>
              <a:buFont typeface="Wingdings" pitchFamily="2" charset="2"/>
              <a:buChar char="ü"/>
            </a:pPr>
            <a:r>
              <a:rPr lang="en-US" altLang="en-US" smtClean="0"/>
              <a:t>The existing building and addition together comply as a single building</a:t>
            </a:r>
          </a:p>
          <a:p>
            <a:pPr lvl="1" eaLnBrk="1" hangingPunct="1">
              <a:spcBef>
                <a:spcPct val="40000"/>
              </a:spcBef>
              <a:buFont typeface="Wingdings" pitchFamily="2" charset="2"/>
              <a:buChar char="ü"/>
            </a:pPr>
            <a:r>
              <a:rPr lang="en-US" altLang="en-US" smtClean="0"/>
              <a:t>The existing building and addition together use no more energy than the existing building</a:t>
            </a:r>
          </a:p>
          <a:p>
            <a:pPr lvl="1" eaLnBrk="1" hangingPunct="1">
              <a:spcBef>
                <a:spcPct val="40000"/>
              </a:spcBef>
              <a:buFont typeface="Wingdings" pitchFamily="2" charset="2"/>
              <a:buChar char="ü"/>
            </a:pPr>
            <a:endParaRPr lang="en-US" altLang="en-US" i="1" smtClean="0"/>
          </a:p>
          <a:p>
            <a:pPr eaLnBrk="1" hangingPunct="1"/>
            <a:endParaRPr lang="en-US" altLang="en-US" sz="3200" smtClean="0"/>
          </a:p>
          <a:p>
            <a:pPr eaLnBrk="1" hangingPunct="1"/>
            <a:endParaRPr lang="en-US" altLang="en-US" sz="3200" smtClean="0"/>
          </a:p>
        </p:txBody>
      </p:sp>
      <p:sp>
        <p:nvSpPr>
          <p:cNvPr id="323587" name="Rectangle 24"/>
          <p:cNvSpPr>
            <a:spLocks noGrp="1" noChangeArrowheads="1"/>
          </p:cNvSpPr>
          <p:nvPr>
            <p:ph type="title"/>
          </p:nvPr>
        </p:nvSpPr>
        <p:spPr>
          <a:xfrm>
            <a:off x="473075" y="26988"/>
            <a:ext cx="5368925" cy="922337"/>
          </a:xfrm>
        </p:spPr>
        <p:txBody>
          <a:bodyPr/>
          <a:lstStyle/>
          <a:p>
            <a:pPr eaLnBrk="1" hangingPunct="1"/>
            <a:r>
              <a:rPr lang="en-US" altLang="en-US" sz="2400" b="1" smtClean="0"/>
              <a:t>Existing Buildings</a:t>
            </a:r>
            <a:r>
              <a:rPr lang="en-US" altLang="en-US" sz="2400" smtClean="0">
                <a:solidFill>
                  <a:srgbClr val="FF0000"/>
                </a:solidFill>
              </a:rPr>
              <a:t/>
            </a:r>
            <a:br>
              <a:rPr lang="en-US" altLang="en-US" sz="2400" smtClean="0">
                <a:solidFill>
                  <a:srgbClr val="FF0000"/>
                </a:solidFill>
              </a:rPr>
            </a:br>
            <a:r>
              <a:rPr lang="en-US" altLang="en-US" sz="2000" b="1" i="1" smtClean="0"/>
              <a:t>Section R502 </a:t>
            </a:r>
            <a:r>
              <a:rPr lang="en-US" altLang="en-US" sz="2000" b="1" smtClean="0"/>
              <a:t>- </a:t>
            </a:r>
            <a:r>
              <a:rPr lang="en-US" altLang="en-US" sz="2000" smtClean="0"/>
              <a:t>Additions</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idx="1"/>
          </p:nvPr>
        </p:nvSpPr>
        <p:spPr>
          <a:xfrm>
            <a:off x="3425825" y="1196975"/>
            <a:ext cx="5638800" cy="5057775"/>
          </a:xfrm>
        </p:spPr>
        <p:txBody>
          <a:bodyPr/>
          <a:lstStyle/>
          <a:p>
            <a:pPr marL="0" indent="0" eaLnBrk="1" hangingPunct="1">
              <a:lnSpc>
                <a:spcPct val="90000"/>
              </a:lnSpc>
              <a:buFont typeface="Arial" pitchFamily="34" charset="0"/>
              <a:buNone/>
            </a:pPr>
            <a:r>
              <a:rPr lang="en-US" altLang="en-US" sz="2000" smtClean="0"/>
              <a:t>Code applies to any new construction</a:t>
            </a:r>
          </a:p>
          <a:p>
            <a:pPr marL="0" indent="0" eaLnBrk="1" hangingPunct="1">
              <a:lnSpc>
                <a:spcPct val="90000"/>
              </a:lnSpc>
              <a:buFont typeface="Arial" pitchFamily="34" charset="0"/>
              <a:buNone/>
            </a:pPr>
            <a:endParaRPr lang="en-US" altLang="en-US" sz="2000" smtClean="0"/>
          </a:p>
          <a:p>
            <a:pPr marL="0" indent="0" eaLnBrk="1" hangingPunct="1">
              <a:lnSpc>
                <a:spcPct val="90000"/>
              </a:lnSpc>
              <a:buFont typeface="Arial" pitchFamily="34" charset="0"/>
              <a:buNone/>
            </a:pPr>
            <a:r>
              <a:rPr lang="en-US" altLang="en-US" sz="2000" smtClean="0"/>
              <a:t>Unaltered portion(s) do not need to comply</a:t>
            </a:r>
          </a:p>
          <a:p>
            <a:pPr marL="0" indent="0" eaLnBrk="1" hangingPunct="1">
              <a:lnSpc>
                <a:spcPct val="90000"/>
              </a:lnSpc>
              <a:buFont typeface="Arial" pitchFamily="34" charset="0"/>
              <a:buNone/>
            </a:pPr>
            <a:endParaRPr lang="en-US" altLang="en-US" sz="2000" smtClean="0"/>
          </a:p>
          <a:p>
            <a:pPr marL="0" indent="0" eaLnBrk="1" hangingPunct="1">
              <a:lnSpc>
                <a:spcPct val="90000"/>
              </a:lnSpc>
              <a:buFont typeface="Arial" pitchFamily="34" charset="0"/>
              <a:buNone/>
            </a:pPr>
            <a:endParaRPr lang="en-US" altLang="en-US" sz="2000" smtClean="0"/>
          </a:p>
          <a:p>
            <a:pPr marL="0" indent="0" eaLnBrk="1" hangingPunct="1">
              <a:lnSpc>
                <a:spcPct val="90000"/>
              </a:lnSpc>
              <a:buFont typeface="Arial" pitchFamily="34" charset="0"/>
              <a:buNone/>
            </a:pPr>
            <a:r>
              <a:rPr lang="en-US" altLang="en-US" sz="2000" smtClean="0"/>
              <a:t>(R503.1.1.1) Replacement fenestration that includes both glazing and sash must meet</a:t>
            </a:r>
          </a:p>
          <a:p>
            <a:pPr lvl="1" eaLnBrk="1" hangingPunct="1">
              <a:lnSpc>
                <a:spcPct val="90000"/>
              </a:lnSpc>
              <a:buFont typeface="Wingdings" pitchFamily="2" charset="2"/>
              <a:buChar char="ü"/>
            </a:pPr>
            <a:r>
              <a:rPr lang="en-US" altLang="en-US" sz="1800" smtClean="0"/>
              <a:t>0.25 SHGC in </a:t>
            </a:r>
            <a:r>
              <a:rPr lang="en-US" altLang="en-US" sz="1800" b="1" smtClean="0">
                <a:solidFill>
                  <a:srgbClr val="92D050"/>
                </a:solidFill>
              </a:rPr>
              <a:t>Climate Zones 1-3</a:t>
            </a:r>
          </a:p>
          <a:p>
            <a:pPr lvl="1" eaLnBrk="1" hangingPunct="1">
              <a:lnSpc>
                <a:spcPct val="90000"/>
              </a:lnSpc>
              <a:buFont typeface="Wingdings" pitchFamily="2" charset="2"/>
              <a:buChar char="ü"/>
            </a:pPr>
            <a:r>
              <a:rPr lang="en-US" altLang="en-US" sz="1800" smtClean="0"/>
              <a:t>0.40 SHGC in </a:t>
            </a:r>
            <a:r>
              <a:rPr lang="en-US" altLang="en-US" sz="1800" b="1" smtClean="0">
                <a:solidFill>
                  <a:srgbClr val="92D050"/>
                </a:solidFill>
              </a:rPr>
              <a:t>Climate Zone 4 except Marine</a:t>
            </a:r>
          </a:p>
          <a:p>
            <a:pPr lvl="1" eaLnBrk="1" hangingPunct="1">
              <a:lnSpc>
                <a:spcPct val="90000"/>
              </a:lnSpc>
              <a:buFont typeface="Wingdings" pitchFamily="2" charset="2"/>
              <a:buChar char="ü"/>
            </a:pPr>
            <a:r>
              <a:rPr lang="en-US" altLang="en-US" sz="1800" smtClean="0"/>
              <a:t>U-factors in all </a:t>
            </a:r>
            <a:r>
              <a:rPr lang="en-US" altLang="en-US" sz="1800" b="1" smtClean="0">
                <a:solidFill>
                  <a:srgbClr val="92D050"/>
                </a:solidFill>
              </a:rPr>
              <a:t>Climate Zones 1-8</a:t>
            </a:r>
          </a:p>
          <a:p>
            <a:pPr marL="0" indent="0" eaLnBrk="1" hangingPunct="1">
              <a:lnSpc>
                <a:spcPct val="90000"/>
              </a:lnSpc>
              <a:buFont typeface="Arial" pitchFamily="34" charset="0"/>
              <a:buNone/>
            </a:pPr>
            <a:r>
              <a:rPr lang="en-US" altLang="en-US" sz="1800" b="1" smtClean="0">
                <a:solidFill>
                  <a:srgbClr val="FF3300"/>
                </a:solidFill>
              </a:rPr>
              <a:t>Where more than 1 replacement fenestration unit is to be installed, an area-weighted average U-factor, SHGC or both of all replacement fenestration units can be an alternative compliance approach. </a:t>
            </a:r>
          </a:p>
        </p:txBody>
      </p:sp>
      <p:sp>
        <p:nvSpPr>
          <p:cNvPr id="325635" name="Rectangle 2"/>
          <p:cNvSpPr>
            <a:spLocks noGrp="1" noChangeArrowheads="1"/>
          </p:cNvSpPr>
          <p:nvPr>
            <p:ph type="title"/>
          </p:nvPr>
        </p:nvSpPr>
        <p:spPr>
          <a:xfrm>
            <a:off x="441325" y="0"/>
            <a:ext cx="5861050" cy="920750"/>
          </a:xfrm>
        </p:spPr>
        <p:txBody>
          <a:bodyPr/>
          <a:lstStyle/>
          <a:p>
            <a:pPr eaLnBrk="1" hangingPunct="1">
              <a:lnSpc>
                <a:spcPct val="100000"/>
              </a:lnSpc>
            </a:pPr>
            <a:r>
              <a:rPr lang="en-US" altLang="en-US" sz="2400" b="1" smtClean="0"/>
              <a:t>Existing Buildings</a:t>
            </a:r>
            <a:r>
              <a:rPr lang="en-US" altLang="en-US" sz="2400" smtClean="0">
                <a:solidFill>
                  <a:srgbClr val="FF0000"/>
                </a:solidFill>
              </a:rPr>
              <a:t/>
            </a:r>
            <a:br>
              <a:rPr lang="en-US" altLang="en-US" sz="2400" smtClean="0">
                <a:solidFill>
                  <a:srgbClr val="FF0000"/>
                </a:solidFill>
              </a:rPr>
            </a:br>
            <a:r>
              <a:rPr lang="en-US" altLang="en-US" sz="2000" b="1" i="1" smtClean="0"/>
              <a:t>Section R503 </a:t>
            </a:r>
            <a:r>
              <a:rPr lang="en-US" altLang="en-US" sz="2200" b="1" i="1" smtClean="0"/>
              <a:t>- </a:t>
            </a:r>
            <a:r>
              <a:rPr lang="en-US" altLang="en-US" sz="2000" smtClean="0"/>
              <a:t> Alterations</a:t>
            </a:r>
            <a:endParaRPr lang="en-US" altLang="en-US" sz="2400" smtClean="0"/>
          </a:p>
        </p:txBody>
      </p:sp>
      <p:pic>
        <p:nvPicPr>
          <p:cNvPr id="44036" name="Picture 4" descr="inspection.jpg"/>
          <p:cNvPicPr>
            <a:picLocks noChangeAspect="1"/>
          </p:cNvPicPr>
          <p:nvPr/>
        </p:nvPicPr>
        <p:blipFill>
          <a:blip r:embed="rId3"/>
          <a:srcRect/>
          <a:stretch>
            <a:fillRect/>
          </a:stretch>
        </p:blipFill>
        <p:spPr bwMode="auto">
          <a:xfrm>
            <a:off x="449263" y="1119188"/>
            <a:ext cx="2778125" cy="3879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88950" y="1192213"/>
            <a:ext cx="8434388" cy="5256212"/>
          </a:xfrm>
          <a:extLst/>
        </p:spPr>
        <p:txBody>
          <a:bodyPr rtlCol="0">
            <a:normAutofit lnSpcReduction="10000"/>
          </a:bodyPr>
          <a:lstStyle/>
          <a:p>
            <a:pPr marL="0" indent="0" eaLnBrk="1" fontAlgn="auto" hangingPunct="1">
              <a:lnSpc>
                <a:spcPct val="90000"/>
              </a:lnSpc>
              <a:spcAft>
                <a:spcPts val="600"/>
              </a:spcAft>
              <a:buFont typeface="Arial"/>
              <a:buNone/>
              <a:defRPr/>
            </a:pPr>
            <a:r>
              <a:rPr lang="en-US" sz="2000" b="1" dirty="0" smtClean="0"/>
              <a:t>Building Envelope </a:t>
            </a:r>
          </a:p>
          <a:p>
            <a:pPr marL="400050" lvl="1" indent="0" eaLnBrk="1" fontAlgn="auto" hangingPunct="1">
              <a:lnSpc>
                <a:spcPct val="90000"/>
              </a:lnSpc>
              <a:spcAft>
                <a:spcPts val="600"/>
              </a:spcAft>
              <a:buFont typeface="Arial"/>
              <a:buNone/>
              <a:defRPr/>
            </a:pPr>
            <a:r>
              <a:rPr lang="en-US" sz="1800" b="1" dirty="0" smtClean="0"/>
              <a:t>Exceptions:</a:t>
            </a:r>
          </a:p>
          <a:p>
            <a:pPr marL="569913" lvl="1" eaLnBrk="1" fontAlgn="auto" hangingPunct="1">
              <a:lnSpc>
                <a:spcPct val="90000"/>
              </a:lnSpc>
              <a:spcAft>
                <a:spcPts val="600"/>
              </a:spcAft>
              <a:buFont typeface="Wingdings" pitchFamily="2" charset="2"/>
              <a:buChar char="ü"/>
              <a:defRPr/>
            </a:pPr>
            <a:r>
              <a:rPr lang="en-US" sz="1800" dirty="0" smtClean="0"/>
              <a:t>Storm windows over existing fenestration</a:t>
            </a:r>
          </a:p>
          <a:p>
            <a:pPr marL="569913" lvl="1" eaLnBrk="1" fontAlgn="auto" hangingPunct="1">
              <a:lnSpc>
                <a:spcPct val="90000"/>
              </a:lnSpc>
              <a:spcAft>
                <a:spcPts val="600"/>
              </a:spcAft>
              <a:buFont typeface="Wingdings" pitchFamily="2" charset="2"/>
              <a:buChar char="ü"/>
              <a:defRPr/>
            </a:pPr>
            <a:r>
              <a:rPr lang="en-US" sz="1800" dirty="0" smtClean="0"/>
              <a:t>Surface-applied window film installed on existing single pane</a:t>
            </a:r>
          </a:p>
          <a:p>
            <a:pPr marL="569913" lvl="1" eaLnBrk="1" fontAlgn="auto" hangingPunct="1">
              <a:lnSpc>
                <a:spcPct val="90000"/>
              </a:lnSpc>
              <a:spcAft>
                <a:spcPts val="600"/>
              </a:spcAft>
              <a:buFont typeface="Wingdings" pitchFamily="2" charset="2"/>
              <a:buChar char="ü"/>
              <a:defRPr/>
            </a:pPr>
            <a:r>
              <a:rPr lang="en-US" sz="1800" dirty="0" smtClean="0"/>
              <a:t>Exposed, existing ceiling, wall or floor cavities if already filled with insulation</a:t>
            </a:r>
          </a:p>
          <a:p>
            <a:pPr marL="569913" lvl="1" eaLnBrk="1" fontAlgn="auto" hangingPunct="1">
              <a:lnSpc>
                <a:spcPct val="90000"/>
              </a:lnSpc>
              <a:spcAft>
                <a:spcPts val="600"/>
              </a:spcAft>
              <a:buFont typeface="Wingdings" pitchFamily="2" charset="2"/>
              <a:buChar char="ü"/>
              <a:defRPr/>
            </a:pPr>
            <a:r>
              <a:rPr lang="en-US" sz="1800" dirty="0" smtClean="0"/>
              <a:t>Where existing roof, wall or floor cavity isn’t exposed</a:t>
            </a:r>
          </a:p>
          <a:p>
            <a:pPr marL="569913" lvl="1" eaLnBrk="1" fontAlgn="auto" hangingPunct="1">
              <a:lnSpc>
                <a:spcPct val="90000"/>
              </a:lnSpc>
              <a:spcAft>
                <a:spcPts val="600"/>
              </a:spcAft>
              <a:buFont typeface="Wingdings" pitchFamily="2" charset="2"/>
              <a:buChar char="ü"/>
              <a:defRPr/>
            </a:pPr>
            <a:r>
              <a:rPr lang="en-US" sz="1800" dirty="0" smtClean="0"/>
              <a:t>Roof recover</a:t>
            </a:r>
          </a:p>
          <a:p>
            <a:pPr marL="569913" lvl="1" eaLnBrk="1" fontAlgn="auto" hangingPunct="1">
              <a:lnSpc>
                <a:spcPct val="90000"/>
              </a:lnSpc>
              <a:spcAft>
                <a:spcPts val="600"/>
              </a:spcAft>
              <a:buFont typeface="Wingdings" pitchFamily="2" charset="2"/>
              <a:buChar char="ü"/>
              <a:defRPr/>
            </a:pPr>
            <a:r>
              <a:rPr lang="en-US" sz="1800" dirty="0" smtClean="0"/>
              <a:t>Roofs without cavity insulation and neither sheathing nor insulation is exposed during the reroofing</a:t>
            </a:r>
          </a:p>
          <a:p>
            <a:pPr marL="1027113" lvl="3" indent="-285750" eaLnBrk="1" fontAlgn="auto" hangingPunct="1">
              <a:lnSpc>
                <a:spcPct val="90000"/>
              </a:lnSpc>
              <a:spcAft>
                <a:spcPts val="600"/>
              </a:spcAft>
              <a:defRPr/>
            </a:pPr>
            <a:r>
              <a:rPr lang="en-US" sz="1600" dirty="0" smtClean="0"/>
              <a:t>Insulate either above or below the sheathing</a:t>
            </a:r>
          </a:p>
          <a:p>
            <a:pPr marL="0" lvl="2" indent="0" eaLnBrk="1" fontAlgn="auto" hangingPunct="1">
              <a:spcAft>
                <a:spcPts val="600"/>
              </a:spcAft>
              <a:buFont typeface="Arial" pitchFamily="34" charset="0"/>
              <a:buNone/>
              <a:defRPr/>
            </a:pPr>
            <a:r>
              <a:rPr lang="en-US" sz="2000" b="1" dirty="0" smtClean="0"/>
              <a:t>Lighting </a:t>
            </a:r>
          </a:p>
          <a:p>
            <a:pPr marL="0" lvl="2" indent="0" eaLnBrk="1" fontAlgn="auto" hangingPunct="1">
              <a:spcAft>
                <a:spcPts val="600"/>
              </a:spcAft>
              <a:buFont typeface="Arial" pitchFamily="34" charset="0"/>
              <a:buNone/>
              <a:defRPr/>
            </a:pPr>
            <a:r>
              <a:rPr lang="en-US" sz="2000" b="1" dirty="0"/>
              <a:t>	</a:t>
            </a:r>
            <a:r>
              <a:rPr lang="en-US" b="1" dirty="0" smtClean="0"/>
              <a:t>Exceptions:</a:t>
            </a:r>
          </a:p>
          <a:p>
            <a:pPr marL="569913" lvl="4" indent="-285750">
              <a:spcAft>
                <a:spcPts val="600"/>
              </a:spcAft>
              <a:buFont typeface="Wingdings" panose="05000000000000000000" pitchFamily="2" charset="2"/>
              <a:buChar char="ü"/>
              <a:defRPr/>
            </a:pPr>
            <a:r>
              <a:rPr lang="en-US" dirty="0" smtClean="0"/>
              <a:t>&lt;50% of luminaries in a space are replaced</a:t>
            </a:r>
          </a:p>
          <a:p>
            <a:pPr marL="569913" lvl="4" indent="-285750">
              <a:spcAft>
                <a:spcPts val="600"/>
              </a:spcAft>
              <a:buFont typeface="Wingdings" panose="05000000000000000000" pitchFamily="2" charset="2"/>
              <a:buChar char="ü"/>
              <a:defRPr/>
            </a:pPr>
            <a:r>
              <a:rPr lang="en-US" dirty="0" smtClean="0"/>
              <a:t>Only bulbs and ballasts within existing luminaries are replaced (provided installed interior lighting power isn’t increased)</a:t>
            </a:r>
          </a:p>
        </p:txBody>
      </p:sp>
      <p:sp>
        <p:nvSpPr>
          <p:cNvPr id="327683" name="Title 1"/>
          <p:cNvSpPr>
            <a:spLocks noGrp="1"/>
          </p:cNvSpPr>
          <p:nvPr>
            <p:ph type="title"/>
          </p:nvPr>
        </p:nvSpPr>
        <p:spPr>
          <a:xfrm>
            <a:off x="188913" y="0"/>
            <a:ext cx="5889625" cy="920750"/>
          </a:xfrm>
        </p:spPr>
        <p:txBody>
          <a:bodyPr/>
          <a:lstStyle/>
          <a:p>
            <a:pPr eaLnBrk="1" hangingPunct="1">
              <a:lnSpc>
                <a:spcPct val="100000"/>
              </a:lnSpc>
            </a:pPr>
            <a:r>
              <a:rPr lang="en-US" altLang="en-US" sz="2400" b="1" smtClean="0"/>
              <a:t>Existing Buildings</a:t>
            </a:r>
            <a:r>
              <a:rPr lang="en-US" altLang="en-US" sz="2400" smtClean="0">
                <a:solidFill>
                  <a:srgbClr val="FF0000"/>
                </a:solidFill>
              </a:rPr>
              <a:t/>
            </a:r>
            <a:br>
              <a:rPr lang="en-US" altLang="en-US" sz="2400" smtClean="0">
                <a:solidFill>
                  <a:srgbClr val="FF0000"/>
                </a:solidFill>
              </a:rPr>
            </a:br>
            <a:r>
              <a:rPr lang="en-US" altLang="en-US" sz="2000" b="1" i="1" smtClean="0"/>
              <a:t>Section R503 </a:t>
            </a:r>
            <a:r>
              <a:rPr lang="en-US" altLang="en-US" sz="2200" b="1" i="1" smtClean="0"/>
              <a:t>- </a:t>
            </a:r>
            <a:r>
              <a:rPr lang="en-US" altLang="en-US" sz="2000" smtClean="0"/>
              <a:t> Alterations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Content Placeholder 1"/>
          <p:cNvSpPr>
            <a:spLocks noGrp="1"/>
          </p:cNvSpPr>
          <p:nvPr>
            <p:ph idx="1"/>
          </p:nvPr>
        </p:nvSpPr>
        <p:spPr>
          <a:xfrm>
            <a:off x="428625" y="1373188"/>
            <a:ext cx="8229600" cy="4876800"/>
          </a:xfrm>
        </p:spPr>
        <p:txBody>
          <a:bodyPr/>
          <a:lstStyle/>
          <a:p>
            <a:r>
              <a:rPr lang="en-US" altLang="en-US" smtClean="0"/>
              <a:t>Heating and Cooling</a:t>
            </a:r>
          </a:p>
          <a:p>
            <a:pPr lvl="1"/>
            <a:r>
              <a:rPr lang="en-US" altLang="en-US" smtClean="0"/>
              <a:t>New HVAC systems and duct systems that are part of the alteration to comply with Section 403</a:t>
            </a:r>
          </a:p>
          <a:p>
            <a:pPr lvl="2"/>
            <a:r>
              <a:rPr lang="en-US" altLang="en-US" smtClean="0"/>
              <a:t>Exception:  Where duct from on existing HVAC system are extended, duct systems with &lt; 40 linear feet in unconditioned spaces are not required to be tested in accordance with Section R403.3.3</a:t>
            </a:r>
          </a:p>
          <a:p>
            <a:r>
              <a:rPr lang="en-US" altLang="en-US" smtClean="0"/>
              <a:t>Service hot water (SHW) systems</a:t>
            </a:r>
          </a:p>
          <a:p>
            <a:pPr lvl="1"/>
            <a:r>
              <a:rPr lang="en-US" altLang="en-US" smtClean="0"/>
              <a:t>New SHW systems that are part of the alteration to comply with R403.</a:t>
            </a:r>
            <a:r>
              <a:rPr lang="en-US" altLang="en-US" smtClean="0">
                <a:solidFill>
                  <a:srgbClr val="FF0000"/>
                </a:solidFill>
              </a:rPr>
              <a:t>5</a:t>
            </a:r>
          </a:p>
        </p:txBody>
      </p:sp>
      <p:sp>
        <p:nvSpPr>
          <p:cNvPr id="329731" name="Title 2"/>
          <p:cNvSpPr>
            <a:spLocks noGrp="1"/>
          </p:cNvSpPr>
          <p:nvPr>
            <p:ph type="title"/>
          </p:nvPr>
        </p:nvSpPr>
        <p:spPr/>
        <p:txBody>
          <a:bodyPr/>
          <a:lstStyle/>
          <a:p>
            <a:r>
              <a:rPr lang="en-US" altLang="en-US" sz="2400" b="1" smtClean="0"/>
              <a:t>Existing Buildings</a:t>
            </a:r>
            <a:r>
              <a:rPr lang="en-US" altLang="en-US" sz="2400" smtClean="0">
                <a:solidFill>
                  <a:srgbClr val="FF0000"/>
                </a:solidFill>
              </a:rPr>
              <a:t/>
            </a:r>
            <a:br>
              <a:rPr lang="en-US" altLang="en-US" sz="2400" smtClean="0">
                <a:solidFill>
                  <a:srgbClr val="FF0000"/>
                </a:solidFill>
              </a:rPr>
            </a:br>
            <a:r>
              <a:rPr lang="en-US" altLang="en-US" sz="2000" b="1" i="1" smtClean="0"/>
              <a:t>Section R503 </a:t>
            </a:r>
            <a:r>
              <a:rPr lang="en-US" altLang="en-US" sz="2400" b="1" i="1" smtClean="0"/>
              <a:t>- </a:t>
            </a:r>
            <a:r>
              <a:rPr lang="en-US" altLang="en-US" sz="2000" smtClean="0"/>
              <a:t> Alterations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marL="0" indent="0" eaLnBrk="1" fontAlgn="auto" hangingPunct="1">
              <a:spcAft>
                <a:spcPts val="0"/>
              </a:spcAft>
              <a:buFont typeface="Arial"/>
              <a:buNone/>
              <a:defRPr/>
            </a:pPr>
            <a:r>
              <a:rPr lang="en-US" dirty="0" smtClean="0"/>
              <a:t>Codes and standards listed in Chapter 5 are considered part of the requirements of this code to the “prescribed extent of each such reference and as further regulated in Sections R10</a:t>
            </a:r>
            <a:r>
              <a:rPr lang="en-US" dirty="0" smtClean="0">
                <a:solidFill>
                  <a:srgbClr val="FF0000"/>
                </a:solidFill>
              </a:rPr>
              <a:t>7</a:t>
            </a:r>
            <a:r>
              <a:rPr lang="en-US" dirty="0" smtClean="0"/>
              <a:t>.1.1 and R10</a:t>
            </a:r>
            <a:r>
              <a:rPr lang="en-US" dirty="0" smtClean="0">
                <a:solidFill>
                  <a:srgbClr val="FF0000"/>
                </a:solidFill>
              </a:rPr>
              <a:t>7</a:t>
            </a:r>
            <a:r>
              <a:rPr lang="en-US" dirty="0" smtClean="0"/>
              <a:t>.1.2”</a:t>
            </a:r>
          </a:p>
          <a:p>
            <a:pPr eaLnBrk="1" fontAlgn="auto" hangingPunct="1">
              <a:spcAft>
                <a:spcPts val="0"/>
              </a:spcAft>
              <a:buFont typeface="Arial"/>
              <a:buChar char="•"/>
              <a:defRPr/>
            </a:pPr>
            <a:r>
              <a:rPr lang="en-US" dirty="0" smtClean="0"/>
              <a:t>Conflicts, R10</a:t>
            </a:r>
            <a:r>
              <a:rPr lang="en-US" dirty="0" smtClean="0">
                <a:solidFill>
                  <a:srgbClr val="FF0000"/>
                </a:solidFill>
              </a:rPr>
              <a:t>7</a:t>
            </a:r>
            <a:r>
              <a:rPr lang="en-US" dirty="0" smtClean="0"/>
              <a:t>.1.1 – where differences occur between this code and the referenced codes and standards, provisions of this code apply</a:t>
            </a:r>
          </a:p>
          <a:p>
            <a:pPr eaLnBrk="1" fontAlgn="auto" hangingPunct="1">
              <a:spcAft>
                <a:spcPts val="0"/>
              </a:spcAft>
              <a:buFont typeface="Arial"/>
              <a:buChar char="•"/>
              <a:defRPr/>
            </a:pPr>
            <a:r>
              <a:rPr lang="en-US" dirty="0" smtClean="0"/>
              <a:t>Provisions in reference codes and standards, R10</a:t>
            </a:r>
            <a:r>
              <a:rPr lang="en-US" dirty="0" smtClean="0">
                <a:solidFill>
                  <a:srgbClr val="FF0000"/>
                </a:solidFill>
              </a:rPr>
              <a:t>7</a:t>
            </a:r>
            <a:r>
              <a:rPr lang="en-US" dirty="0" smtClean="0"/>
              <a:t>.1.2 – “where the extent of the reference to a referenced code or standard includes subject matter that is within the scope of this code, the provisions of this code, as applicable, shall take precedence over the provisions in the referenced code or standard”</a:t>
            </a:r>
            <a:endParaRPr lang="en-US" dirty="0"/>
          </a:p>
        </p:txBody>
      </p:sp>
      <p:sp>
        <p:nvSpPr>
          <p:cNvPr id="135171" name="Title 2"/>
          <p:cNvSpPr>
            <a:spLocks noGrp="1"/>
          </p:cNvSpPr>
          <p:nvPr>
            <p:ph type="title"/>
          </p:nvPr>
        </p:nvSpPr>
        <p:spPr/>
        <p:txBody>
          <a:bodyPr/>
          <a:lstStyle/>
          <a:p>
            <a:pPr eaLnBrk="1" hangingPunct="1"/>
            <a:r>
              <a:rPr lang="en-US" altLang="en-US" sz="2400" b="1" smtClean="0"/>
              <a:t>Referenced Codes and Standards</a:t>
            </a:r>
            <a:r>
              <a:rPr lang="en-US" altLang="en-US" smtClean="0"/>
              <a:t/>
            </a:r>
            <a:br>
              <a:rPr lang="en-US" altLang="en-US" smtClean="0"/>
            </a:br>
            <a:r>
              <a:rPr lang="en-US" altLang="en-US" sz="2400" b="1" i="1" smtClean="0"/>
              <a:t>Section R10</a:t>
            </a:r>
            <a:r>
              <a:rPr lang="en-US" altLang="en-US" sz="2400" b="1" i="1" smtClean="0">
                <a:solidFill>
                  <a:srgbClr val="FF0000"/>
                </a:solidFill>
              </a:rPr>
              <a:t>7</a:t>
            </a:r>
            <a:r>
              <a:rPr lang="en-US" altLang="en-US" sz="2400" b="1" i="1" smtClean="0"/>
              <a:t>.1</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Content Placeholder 1"/>
          <p:cNvSpPr>
            <a:spLocks noGrp="1"/>
          </p:cNvSpPr>
          <p:nvPr>
            <p:ph idx="1"/>
          </p:nvPr>
        </p:nvSpPr>
        <p:spPr/>
        <p:txBody>
          <a:bodyPr/>
          <a:lstStyle/>
          <a:p>
            <a:r>
              <a:rPr lang="en-US" altLang="en-US" smtClean="0"/>
              <a:t>Work on nondamaged components necessary for the required repair or damaged components shall be considered part of the repair and are not subject to the alterations requirements</a:t>
            </a:r>
          </a:p>
          <a:p>
            <a:r>
              <a:rPr lang="en-US" altLang="en-US" smtClean="0"/>
              <a:t>Repairs considered part of the code</a:t>
            </a:r>
          </a:p>
          <a:p>
            <a:pPr lvl="1"/>
            <a:r>
              <a:rPr lang="en-US" altLang="en-US" smtClean="0"/>
              <a:t>Glass-only replacements in an existing sash and frame</a:t>
            </a:r>
          </a:p>
          <a:p>
            <a:pPr lvl="1"/>
            <a:r>
              <a:rPr lang="en-US" altLang="en-US" smtClean="0"/>
              <a:t>Roof repairs</a:t>
            </a:r>
          </a:p>
          <a:p>
            <a:pPr lvl="1"/>
            <a:r>
              <a:rPr lang="en-US" altLang="en-US" smtClean="0"/>
              <a:t>Repairs where only the bulb, ballast </a:t>
            </a:r>
            <a:r>
              <a:rPr lang="en-US" altLang="en-US" smtClean="0">
                <a:solidFill>
                  <a:srgbClr val="FF0000"/>
                </a:solidFill>
              </a:rPr>
              <a:t>or both </a:t>
            </a:r>
            <a:r>
              <a:rPr lang="en-US" altLang="en-US" smtClean="0"/>
              <a:t>within the existing luminaires in a space are replaced provided the replacement does not increase the installed interior lighting power</a:t>
            </a:r>
          </a:p>
        </p:txBody>
      </p:sp>
      <p:sp>
        <p:nvSpPr>
          <p:cNvPr id="330755" name="Title 2"/>
          <p:cNvSpPr>
            <a:spLocks noGrp="1"/>
          </p:cNvSpPr>
          <p:nvPr>
            <p:ph type="title"/>
          </p:nvPr>
        </p:nvSpPr>
        <p:spPr/>
        <p:txBody>
          <a:bodyPr/>
          <a:lstStyle/>
          <a:p>
            <a:r>
              <a:rPr lang="en-US" altLang="en-US" sz="2400" b="1" smtClean="0"/>
              <a:t>Existing Buildings</a:t>
            </a:r>
            <a:r>
              <a:rPr lang="en-US" altLang="en-US" sz="2400" smtClean="0">
                <a:solidFill>
                  <a:srgbClr val="FF0000"/>
                </a:solidFill>
              </a:rPr>
              <a:t/>
            </a:r>
            <a:br>
              <a:rPr lang="en-US" altLang="en-US" sz="2400" smtClean="0">
                <a:solidFill>
                  <a:srgbClr val="FF0000"/>
                </a:solidFill>
              </a:rPr>
            </a:br>
            <a:r>
              <a:rPr lang="en-US" altLang="en-US" sz="2000" b="1" i="1" smtClean="0"/>
              <a:t>Section R504 </a:t>
            </a:r>
            <a:r>
              <a:rPr lang="en-US" altLang="en-US" sz="2400" b="1" i="1" smtClean="0"/>
              <a:t>- </a:t>
            </a:r>
            <a:r>
              <a:rPr lang="en-US" altLang="en-US" sz="2000" smtClean="0"/>
              <a:t>Repairs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idx="1"/>
          </p:nvPr>
        </p:nvSpPr>
        <p:spPr>
          <a:xfrm>
            <a:off x="446088" y="1030288"/>
            <a:ext cx="8466137" cy="5827712"/>
          </a:xfrm>
        </p:spPr>
        <p:txBody>
          <a:bodyPr/>
          <a:lstStyle/>
          <a:p>
            <a:pPr eaLnBrk="1" hangingPunct="1">
              <a:buFont typeface="Wingdings" pitchFamily="2" charset="2"/>
              <a:buChar char="ü"/>
            </a:pPr>
            <a:r>
              <a:rPr lang="en-US" altLang="en-US" smtClean="0"/>
              <a:t>Permanently posted on a wall in the space where the furnace is located, a utility room or an approved location inside the building</a:t>
            </a:r>
          </a:p>
          <a:p>
            <a:pPr eaLnBrk="1" hangingPunct="1">
              <a:buFont typeface="Wingdings" pitchFamily="2" charset="2"/>
              <a:buChar char="ü"/>
            </a:pPr>
            <a:r>
              <a:rPr lang="en-US" altLang="en-US" smtClean="0"/>
              <a:t>Don’t cover or obstruct the visibility of other required labels</a:t>
            </a:r>
          </a:p>
          <a:p>
            <a:pPr eaLnBrk="1" hangingPunct="1">
              <a:buFont typeface="Wingdings" pitchFamily="2" charset="2"/>
              <a:buChar char="ü"/>
            </a:pPr>
            <a:r>
              <a:rPr lang="en-US" altLang="en-US" smtClean="0"/>
              <a:t>Includes the following:</a:t>
            </a:r>
          </a:p>
          <a:p>
            <a:pPr lvl="1" eaLnBrk="1" hangingPunct="1"/>
            <a:r>
              <a:rPr lang="en-US" altLang="en-US" smtClean="0"/>
              <a:t>R-values of insulation installed for the thermal building envelope, including ducts outside conditioned spaces</a:t>
            </a:r>
          </a:p>
          <a:p>
            <a:pPr lvl="1" eaLnBrk="1" hangingPunct="1"/>
            <a:r>
              <a:rPr lang="en-US" altLang="en-US" smtClean="0"/>
              <a:t>U-factors and SHGC for fenestration</a:t>
            </a:r>
          </a:p>
          <a:p>
            <a:pPr lvl="1" eaLnBrk="1" hangingPunct="1"/>
            <a:r>
              <a:rPr lang="en-US" altLang="en-US" smtClean="0"/>
              <a:t>Area-weighted U-factor and SHGC calculations</a:t>
            </a:r>
          </a:p>
          <a:p>
            <a:pPr lvl="1" eaLnBrk="1" hangingPunct="1"/>
            <a:r>
              <a:rPr lang="en-US" altLang="en-US" smtClean="0"/>
              <a:t>Results from any required duct system and building envelope air leakage testing</a:t>
            </a:r>
          </a:p>
          <a:p>
            <a:pPr lvl="1" eaLnBrk="1" hangingPunct="1"/>
            <a:r>
              <a:rPr lang="en-US" altLang="en-US" smtClean="0"/>
              <a:t>HVAC efficiencies and types</a:t>
            </a:r>
          </a:p>
          <a:p>
            <a:pPr lvl="1" eaLnBrk="1" hangingPunct="1"/>
            <a:r>
              <a:rPr lang="en-US" altLang="en-US" smtClean="0"/>
              <a:t>SWH equipment</a:t>
            </a:r>
          </a:p>
          <a:p>
            <a:pPr lvl="1" eaLnBrk="1" hangingPunct="1"/>
            <a:r>
              <a:rPr lang="en-US" altLang="en-US" smtClean="0"/>
              <a:t>Duct sealing, duct and pipe insulation and location</a:t>
            </a:r>
          </a:p>
          <a:p>
            <a:pPr lvl="1" eaLnBrk="1" hangingPunct="1"/>
            <a:r>
              <a:rPr lang="en-US" altLang="en-US" smtClean="0"/>
              <a:t>Air sealing details</a:t>
            </a:r>
          </a:p>
        </p:txBody>
      </p:sp>
      <p:sp>
        <p:nvSpPr>
          <p:cNvPr id="136195" name="Rectangle 2"/>
          <p:cNvSpPr>
            <a:spLocks noGrp="1" noChangeArrowheads="1"/>
          </p:cNvSpPr>
          <p:nvPr>
            <p:ph type="title"/>
          </p:nvPr>
        </p:nvSpPr>
        <p:spPr>
          <a:xfrm>
            <a:off x="473075" y="0"/>
            <a:ext cx="5332413" cy="898525"/>
          </a:xfrm>
        </p:spPr>
        <p:txBody>
          <a:bodyPr/>
          <a:lstStyle/>
          <a:p>
            <a:pPr eaLnBrk="1" hangingPunct="1"/>
            <a:r>
              <a:rPr lang="en-US" altLang="en-US" sz="2400" b="1" smtClean="0"/>
              <a:t>Certificate</a:t>
            </a:r>
            <a:br>
              <a:rPr lang="en-US" altLang="en-US" sz="2400" b="1" smtClean="0"/>
            </a:br>
            <a:r>
              <a:rPr lang="en-US" altLang="en-US" sz="2000" b="1" i="1" smtClean="0"/>
              <a:t>Section R401.3</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p:txBody>
          <a:bodyPr/>
          <a:lstStyle/>
          <a:p>
            <a:pPr marL="57150" lvl="1" indent="0" eaLnBrk="1" hangingPunct="1">
              <a:buSzPct val="110000"/>
              <a:buFont typeface="Arial" pitchFamily="34" charset="0"/>
              <a:buNone/>
            </a:pPr>
            <a:r>
              <a:rPr lang="en-US" altLang="en-US" sz="2800" smtClean="0"/>
              <a:t>Certificate indicates “gas-fired unvented room heater”, “electric furnace”, or “baseboard electric heater”, rather than indicating an efficiency for those heating types</a:t>
            </a:r>
          </a:p>
        </p:txBody>
      </p:sp>
      <p:sp>
        <p:nvSpPr>
          <p:cNvPr id="138243" name="Rectangle 4"/>
          <p:cNvSpPr>
            <a:spLocks noGrp="1" noChangeArrowheads="1"/>
          </p:cNvSpPr>
          <p:nvPr>
            <p:ph type="title"/>
          </p:nvPr>
        </p:nvSpPr>
        <p:spPr>
          <a:xfrm>
            <a:off x="488950" y="36513"/>
            <a:ext cx="5307013" cy="920750"/>
          </a:xfrm>
        </p:spPr>
        <p:txBody>
          <a:bodyPr/>
          <a:lstStyle/>
          <a:p>
            <a:pPr eaLnBrk="1" hangingPunct="1"/>
            <a:r>
              <a:rPr lang="en-US" altLang="en-US" sz="2400" b="1" smtClean="0"/>
              <a:t>Certificate (cont’d)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8"/>
          <p:cNvSpPr>
            <a:spLocks noGrp="1" noChangeArrowheads="1"/>
          </p:cNvSpPr>
          <p:nvPr>
            <p:ph idx="1"/>
          </p:nvPr>
        </p:nvSpPr>
        <p:spPr>
          <a:xfrm>
            <a:off x="488950" y="1214438"/>
            <a:ext cx="7988300" cy="5122862"/>
          </a:xfrm>
        </p:spPr>
        <p:txBody>
          <a:bodyPr rtlCol="0">
            <a:normAutofit fontScale="92500" lnSpcReduction="20000"/>
          </a:bodyPr>
          <a:lstStyle/>
          <a:p>
            <a:pPr eaLnBrk="1" fontAlgn="auto" hangingPunct="1">
              <a:spcAft>
                <a:spcPts val="0"/>
              </a:spcAft>
              <a:buFontTx/>
              <a:buNone/>
              <a:defRPr/>
            </a:pPr>
            <a:r>
              <a:rPr lang="en-US" dirty="0" smtClean="0"/>
              <a:t>Climate-Specific Requirements:</a:t>
            </a:r>
          </a:p>
          <a:p>
            <a:pPr lvl="1" eaLnBrk="1" fontAlgn="auto" hangingPunct="1">
              <a:spcAft>
                <a:spcPts val="0"/>
              </a:spcAft>
              <a:buFont typeface="Wingdings" pitchFamily="2" charset="2"/>
              <a:buChar char="ü"/>
              <a:defRPr/>
            </a:pPr>
            <a:r>
              <a:rPr lang="en-US" dirty="0" smtClean="0"/>
              <a:t>Roofs</a:t>
            </a:r>
          </a:p>
          <a:p>
            <a:pPr lvl="1" eaLnBrk="1" fontAlgn="auto" hangingPunct="1">
              <a:spcAft>
                <a:spcPts val="0"/>
              </a:spcAft>
              <a:buFont typeface="Wingdings" pitchFamily="2" charset="2"/>
              <a:buChar char="ü"/>
              <a:defRPr/>
            </a:pPr>
            <a:r>
              <a:rPr lang="en-US" dirty="0" smtClean="0"/>
              <a:t>Above grade walls</a:t>
            </a:r>
          </a:p>
          <a:p>
            <a:pPr lvl="1" eaLnBrk="1" fontAlgn="auto" hangingPunct="1">
              <a:spcAft>
                <a:spcPts val="0"/>
              </a:spcAft>
              <a:buFont typeface="Wingdings" pitchFamily="2" charset="2"/>
              <a:buChar char="ü"/>
              <a:defRPr/>
            </a:pPr>
            <a:r>
              <a:rPr lang="en-US" dirty="0" smtClean="0"/>
              <a:t>Foundations</a:t>
            </a:r>
          </a:p>
          <a:p>
            <a:pPr lvl="2" eaLnBrk="1" fontAlgn="auto" hangingPunct="1">
              <a:spcAft>
                <a:spcPts val="0"/>
              </a:spcAft>
              <a:buFont typeface="Arial"/>
              <a:buChar char="•"/>
              <a:defRPr/>
            </a:pPr>
            <a:r>
              <a:rPr lang="en-US" dirty="0" smtClean="0"/>
              <a:t>Basements</a:t>
            </a:r>
          </a:p>
          <a:p>
            <a:pPr lvl="2" eaLnBrk="1" fontAlgn="auto" hangingPunct="1">
              <a:spcAft>
                <a:spcPts val="0"/>
              </a:spcAft>
              <a:buFont typeface="Arial"/>
              <a:buChar char="•"/>
              <a:defRPr/>
            </a:pPr>
            <a:r>
              <a:rPr lang="en-US" dirty="0" smtClean="0"/>
              <a:t>Slabs</a:t>
            </a:r>
          </a:p>
          <a:p>
            <a:pPr lvl="2" eaLnBrk="1" fontAlgn="auto" hangingPunct="1">
              <a:spcAft>
                <a:spcPts val="0"/>
              </a:spcAft>
              <a:buFont typeface="Arial"/>
              <a:buChar char="•"/>
              <a:defRPr/>
            </a:pPr>
            <a:r>
              <a:rPr lang="en-US" dirty="0" smtClean="0"/>
              <a:t>Crawlspaces</a:t>
            </a:r>
          </a:p>
          <a:p>
            <a:pPr lvl="1" eaLnBrk="1" fontAlgn="auto" hangingPunct="1">
              <a:spcAft>
                <a:spcPts val="0"/>
              </a:spcAft>
              <a:buFont typeface="Wingdings" pitchFamily="2" charset="2"/>
              <a:buChar char="ü"/>
              <a:defRPr/>
            </a:pPr>
            <a:r>
              <a:rPr lang="en-US" dirty="0" smtClean="0"/>
              <a:t>Skylights, windows, and doors</a:t>
            </a:r>
          </a:p>
          <a:p>
            <a:pPr lvl="1" eaLnBrk="1" fontAlgn="auto" hangingPunct="1">
              <a:spcAft>
                <a:spcPts val="0"/>
              </a:spcAft>
              <a:buFont typeface="Wingdings" pitchFamily="2" charset="2"/>
              <a:buChar char="ü"/>
              <a:defRPr/>
            </a:pPr>
            <a:r>
              <a:rPr lang="en-US" dirty="0" smtClean="0"/>
              <a:t>Solar Heat Gain Coefficient in warm climates</a:t>
            </a:r>
          </a:p>
          <a:p>
            <a:pPr eaLnBrk="1" fontAlgn="auto" hangingPunct="1">
              <a:spcAft>
                <a:spcPts val="0"/>
              </a:spcAft>
              <a:buFontTx/>
              <a:buNone/>
              <a:defRPr/>
            </a:pPr>
            <a:endParaRPr lang="en-US" sz="1000" dirty="0" smtClean="0"/>
          </a:p>
          <a:p>
            <a:pPr eaLnBrk="1" fontAlgn="auto" hangingPunct="1">
              <a:spcAft>
                <a:spcPts val="0"/>
              </a:spcAft>
              <a:buFontTx/>
              <a:buNone/>
              <a:defRPr/>
            </a:pPr>
            <a:r>
              <a:rPr lang="en-US" dirty="0" smtClean="0"/>
              <a:t>Mandatory Requirements </a:t>
            </a:r>
            <a:r>
              <a:rPr lang="en-US" i="1" dirty="0" smtClean="0"/>
              <a:t>(apply everywhere):</a:t>
            </a:r>
          </a:p>
          <a:p>
            <a:pPr lvl="1" eaLnBrk="1" fontAlgn="auto" hangingPunct="1">
              <a:spcAft>
                <a:spcPts val="0"/>
              </a:spcAft>
              <a:buFont typeface="Wingdings" pitchFamily="2" charset="2"/>
              <a:buChar char="ü"/>
              <a:defRPr/>
            </a:pPr>
            <a:r>
              <a:rPr lang="en-US" dirty="0" smtClean="0"/>
              <a:t>Infiltration control</a:t>
            </a:r>
          </a:p>
          <a:p>
            <a:pPr lvl="1" eaLnBrk="1" fontAlgn="auto" hangingPunct="1">
              <a:spcAft>
                <a:spcPts val="0"/>
              </a:spcAft>
              <a:buFont typeface="Wingdings" pitchFamily="2" charset="2"/>
              <a:buChar char="ü"/>
              <a:defRPr/>
            </a:pPr>
            <a:r>
              <a:rPr lang="en-US" dirty="0" smtClean="0"/>
              <a:t>Duct insulation, sealing &amp; testing, no use of building cavities</a:t>
            </a:r>
          </a:p>
          <a:p>
            <a:pPr lvl="1" eaLnBrk="1" fontAlgn="auto" hangingPunct="1">
              <a:spcAft>
                <a:spcPts val="0"/>
              </a:spcAft>
              <a:buFont typeface="Wingdings" pitchFamily="2" charset="2"/>
              <a:buChar char="ü"/>
              <a:defRPr/>
            </a:pPr>
            <a:r>
              <a:rPr lang="en-US" dirty="0" smtClean="0"/>
              <a:t>HVAC controls</a:t>
            </a:r>
          </a:p>
          <a:p>
            <a:pPr lvl="1" eaLnBrk="1" fontAlgn="auto" hangingPunct="1">
              <a:spcAft>
                <a:spcPts val="0"/>
              </a:spcAft>
              <a:buFont typeface="Wingdings" pitchFamily="2" charset="2"/>
              <a:buChar char="ü"/>
              <a:defRPr/>
            </a:pPr>
            <a:r>
              <a:rPr lang="en-US" dirty="0" smtClean="0"/>
              <a:t>Piping Insulation and circulating service hot water requirements</a:t>
            </a:r>
          </a:p>
          <a:p>
            <a:pPr lvl="1" eaLnBrk="1" fontAlgn="auto" hangingPunct="1">
              <a:spcAft>
                <a:spcPts val="0"/>
              </a:spcAft>
              <a:buFont typeface="Wingdings" pitchFamily="2" charset="2"/>
              <a:buChar char="ü"/>
              <a:defRPr/>
            </a:pPr>
            <a:r>
              <a:rPr lang="en-US" dirty="0" smtClean="0"/>
              <a:t>Equipment sizing</a:t>
            </a:r>
          </a:p>
          <a:p>
            <a:pPr lvl="1" eaLnBrk="1" fontAlgn="auto" hangingPunct="1">
              <a:spcAft>
                <a:spcPts val="0"/>
              </a:spcAft>
              <a:buFont typeface="Wingdings" pitchFamily="2" charset="2"/>
              <a:buChar char="ü"/>
              <a:defRPr/>
            </a:pPr>
            <a:r>
              <a:rPr lang="en-US" dirty="0" smtClean="0"/>
              <a:t>Dampers</a:t>
            </a:r>
          </a:p>
          <a:p>
            <a:pPr lvl="1" eaLnBrk="1" fontAlgn="auto" hangingPunct="1">
              <a:spcAft>
                <a:spcPts val="0"/>
              </a:spcAft>
              <a:buFont typeface="Wingdings" pitchFamily="2" charset="2"/>
              <a:buChar char="ü"/>
              <a:defRPr/>
            </a:pPr>
            <a:r>
              <a:rPr lang="en-US" dirty="0" smtClean="0"/>
              <a:t>Lighting</a:t>
            </a:r>
          </a:p>
        </p:txBody>
      </p:sp>
      <p:sp>
        <p:nvSpPr>
          <p:cNvPr id="140291" name="Rectangle 7"/>
          <p:cNvSpPr>
            <a:spLocks noGrp="1" noChangeArrowheads="1"/>
          </p:cNvSpPr>
          <p:nvPr>
            <p:ph type="title"/>
          </p:nvPr>
        </p:nvSpPr>
        <p:spPr>
          <a:xfrm>
            <a:off x="473075" y="0"/>
            <a:ext cx="5368925" cy="920750"/>
          </a:xfrm>
        </p:spPr>
        <p:txBody>
          <a:bodyPr/>
          <a:lstStyle/>
          <a:p>
            <a:pPr eaLnBrk="1" hangingPunct="1"/>
            <a:r>
              <a:rPr lang="en-US" altLang="en-US" sz="2400" b="1" smtClean="0"/>
              <a:t>Overview of Structure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8"/>
          <p:cNvSpPr>
            <a:spLocks noGrp="1" noChangeArrowheads="1"/>
          </p:cNvSpPr>
          <p:nvPr>
            <p:ph idx="1"/>
          </p:nvPr>
        </p:nvSpPr>
        <p:spPr>
          <a:xfrm>
            <a:off x="488950" y="1214438"/>
            <a:ext cx="7988300" cy="5122862"/>
          </a:xfrm>
        </p:spPr>
        <p:txBody>
          <a:bodyPr/>
          <a:lstStyle/>
          <a:p>
            <a:pPr eaLnBrk="1" hangingPunct="1">
              <a:buFontTx/>
              <a:buNone/>
            </a:pPr>
            <a:r>
              <a:rPr lang="en-US" altLang="en-US" dirty="0" smtClean="0"/>
              <a:t>IECC Terminology</a:t>
            </a:r>
          </a:p>
          <a:p>
            <a:pPr lvl="1" eaLnBrk="1" hangingPunct="1">
              <a:buFont typeface="Wingdings" pitchFamily="2" charset="2"/>
              <a:buChar char="ü"/>
            </a:pPr>
            <a:r>
              <a:rPr lang="en-US" altLang="en-US" u="sng" dirty="0" smtClean="0"/>
              <a:t>Prescriptive</a:t>
            </a:r>
            <a:endParaRPr lang="en-US" altLang="en-US" dirty="0" smtClean="0"/>
          </a:p>
          <a:p>
            <a:pPr lvl="2" eaLnBrk="1" hangingPunct="1"/>
            <a:r>
              <a:rPr lang="en-US" altLang="en-US" dirty="0" smtClean="0"/>
              <a:t>Required but can be lessened or eliminated in trade for compensating improvements elsewhere</a:t>
            </a:r>
          </a:p>
          <a:p>
            <a:pPr lvl="1" eaLnBrk="1" hangingPunct="1">
              <a:buFont typeface="Wingdings" pitchFamily="2" charset="2"/>
              <a:buChar char="ü"/>
            </a:pPr>
            <a:r>
              <a:rPr lang="en-US" altLang="en-US" u="sng" dirty="0" smtClean="0"/>
              <a:t>Mandatory</a:t>
            </a:r>
            <a:endParaRPr lang="en-US" altLang="en-US" dirty="0" smtClean="0"/>
          </a:p>
          <a:p>
            <a:pPr lvl="2" eaLnBrk="1" hangingPunct="1"/>
            <a:r>
              <a:rPr lang="en-US" altLang="en-US" dirty="0" smtClean="0"/>
              <a:t>Required and cannot be traded down, even in the simulated performance path or Energy Rating Index path</a:t>
            </a:r>
            <a:endParaRPr lang="en-US" altLang="en-US" dirty="0"/>
          </a:p>
          <a:p>
            <a:pPr lvl="1" eaLnBrk="1" hangingPunct="1"/>
            <a:r>
              <a:rPr lang="en-US" altLang="en-US" dirty="0" smtClean="0">
                <a:solidFill>
                  <a:srgbClr val="FF0000"/>
                </a:solidFill>
              </a:rPr>
              <a:t>Note:  Unlike simulated performance path, ERI path is not directly based on the prescriptive requirements</a:t>
            </a:r>
          </a:p>
          <a:p>
            <a:pPr eaLnBrk="1" hangingPunct="1">
              <a:buFontTx/>
              <a:buNone/>
            </a:pPr>
            <a:r>
              <a:rPr lang="en-US" altLang="en-US" dirty="0" smtClean="0"/>
              <a:t>Some elements have “hard limits”</a:t>
            </a:r>
          </a:p>
          <a:p>
            <a:pPr lvl="1" eaLnBrk="1" hangingPunct="1">
              <a:buFont typeface="Wingdings" pitchFamily="2" charset="2"/>
              <a:buChar char="ü"/>
            </a:pPr>
            <a:r>
              <a:rPr lang="en-US" altLang="en-US" dirty="0" smtClean="0"/>
              <a:t>aka, “trade-off limits” or "backstops"</a:t>
            </a:r>
          </a:p>
          <a:p>
            <a:pPr lvl="1" eaLnBrk="1" hangingPunct="1">
              <a:buFont typeface="Wingdings" pitchFamily="2" charset="2"/>
              <a:buChar char="ü"/>
            </a:pPr>
            <a:r>
              <a:rPr lang="en-US" altLang="en-US" dirty="0" smtClean="0"/>
              <a:t>a prescriptive requirement that can only be traded so far</a:t>
            </a:r>
          </a:p>
          <a:p>
            <a:pPr lvl="1" eaLnBrk="1" hangingPunct="1">
              <a:buFont typeface="Wingdings" pitchFamily="2" charset="2"/>
              <a:buChar char="ü"/>
            </a:pPr>
            <a:r>
              <a:rPr lang="en-US" altLang="en-US" dirty="0" smtClean="0"/>
              <a:t>components can only be traded so far when complying with the performance requirements or ERI path </a:t>
            </a:r>
          </a:p>
        </p:txBody>
      </p:sp>
      <p:sp>
        <p:nvSpPr>
          <p:cNvPr id="142339" name="Rectangle 7"/>
          <p:cNvSpPr>
            <a:spLocks noGrp="1" noChangeArrowheads="1"/>
          </p:cNvSpPr>
          <p:nvPr>
            <p:ph type="title"/>
          </p:nvPr>
        </p:nvSpPr>
        <p:spPr>
          <a:xfrm>
            <a:off x="473075" y="0"/>
            <a:ext cx="5368925" cy="920750"/>
          </a:xfrm>
        </p:spPr>
        <p:txBody>
          <a:bodyPr/>
          <a:lstStyle/>
          <a:p>
            <a:pPr eaLnBrk="1" hangingPunct="1"/>
            <a:r>
              <a:rPr lang="en-US" altLang="en-US" sz="2400" b="1" smtClean="0"/>
              <a:t>Compliance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8"/>
          <p:cNvSpPr>
            <a:spLocks noGrp="1" noChangeArrowheads="1"/>
          </p:cNvSpPr>
          <p:nvPr>
            <p:ph idx="1"/>
          </p:nvPr>
        </p:nvSpPr>
        <p:spPr>
          <a:xfrm>
            <a:off x="488950" y="1214438"/>
            <a:ext cx="7988300" cy="5122862"/>
          </a:xfrm>
        </p:spPr>
        <p:txBody>
          <a:bodyPr/>
          <a:lstStyle/>
          <a:p>
            <a:pPr eaLnBrk="1" hangingPunct="1">
              <a:buFontTx/>
              <a:buNone/>
            </a:pPr>
            <a:r>
              <a:rPr lang="en-US" altLang="en-US" dirty="0" smtClean="0"/>
              <a:t>IECC Terminology</a:t>
            </a:r>
          </a:p>
          <a:p>
            <a:pPr lvl="1" eaLnBrk="1" hangingPunct="1">
              <a:buFont typeface="Wingdings" pitchFamily="2" charset="2"/>
              <a:buChar char="ü"/>
            </a:pPr>
            <a:r>
              <a:rPr lang="en-US" altLang="en-US" dirty="0" smtClean="0"/>
              <a:t>"Climate Zone" has two components</a:t>
            </a:r>
          </a:p>
          <a:p>
            <a:pPr lvl="2" eaLnBrk="1" hangingPunct="1"/>
            <a:r>
              <a:rPr lang="en-US" altLang="en-US" dirty="0" smtClean="0"/>
              <a:t>Eight temperature-oriented zones (1-8)</a:t>
            </a:r>
          </a:p>
          <a:p>
            <a:pPr lvl="2" eaLnBrk="1" hangingPunct="1"/>
            <a:r>
              <a:rPr lang="en-US" altLang="en-US" dirty="0" smtClean="0"/>
              <a:t>Three named moisture regimes (moist, dry, marine)</a:t>
            </a:r>
          </a:p>
          <a:p>
            <a:pPr lvl="2" eaLnBrk="1" hangingPunct="1"/>
            <a:r>
              <a:rPr lang="en-US" altLang="en-US" dirty="0" smtClean="0"/>
              <a:t>Theoretically 8x3=24 distinct zones, but only 15 occur in U.S.</a:t>
            </a:r>
          </a:p>
          <a:p>
            <a:pPr lvl="1" eaLnBrk="1" hangingPunct="1">
              <a:buFont typeface="Wingdings" pitchFamily="2" charset="2"/>
              <a:buChar char="ü"/>
            </a:pPr>
            <a:r>
              <a:rPr lang="en-US" altLang="en-US" dirty="0" smtClean="0"/>
              <a:t>Two additional climate specifications influence requirements</a:t>
            </a:r>
          </a:p>
          <a:p>
            <a:pPr lvl="2" eaLnBrk="1" hangingPunct="1"/>
            <a:r>
              <a:rPr lang="en-US" altLang="en-US" dirty="0" smtClean="0"/>
              <a:t>Warm-Humid line delineates counties that are warm-humid as defined by ASHRAE, with exceptions (affects only </a:t>
            </a:r>
            <a:r>
              <a:rPr lang="en-US" altLang="en-US" dirty="0" err="1" smtClean="0"/>
              <a:t>bsmt</a:t>
            </a:r>
            <a:r>
              <a:rPr lang="en-US" altLang="en-US" dirty="0" smtClean="0"/>
              <a:t> </a:t>
            </a:r>
            <a:r>
              <a:rPr lang="en-US" altLang="en-US" dirty="0" err="1" smtClean="0"/>
              <a:t>reqm'ts</a:t>
            </a:r>
            <a:r>
              <a:rPr lang="en-US" altLang="en-US" dirty="0" smtClean="0"/>
              <a:t>)</a:t>
            </a:r>
          </a:p>
          <a:p>
            <a:pPr lvl="2" eaLnBrk="1" hangingPunct="1"/>
            <a:r>
              <a:rPr lang="en-US" altLang="en-US" dirty="0" smtClean="0"/>
              <a:t>The "Tropical Climate Zone" (</a:t>
            </a:r>
            <a:r>
              <a:rPr lang="en-US" altLang="en-US" u="sng" dirty="0" smtClean="0"/>
              <a:t>not</a:t>
            </a:r>
            <a:r>
              <a:rPr lang="en-US" altLang="en-US" dirty="0" smtClean="0"/>
              <a:t> a separate zone) defines areas in which simplified/relaxed requirements apply under some conditions</a:t>
            </a:r>
            <a:endParaRPr lang="en-US" altLang="en-US" dirty="0" smtClean="0">
              <a:solidFill>
                <a:srgbClr val="FF0000"/>
              </a:solidFill>
            </a:endParaRPr>
          </a:p>
          <a:p>
            <a:pPr eaLnBrk="1" hangingPunct="1">
              <a:buFontTx/>
              <a:buNone/>
            </a:pPr>
            <a:r>
              <a:rPr lang="en-US" altLang="en-US" dirty="0" smtClean="0"/>
              <a:t>Climate Zones in the U.S. are entirely geographical</a:t>
            </a:r>
          </a:p>
          <a:p>
            <a:pPr lvl="1" eaLnBrk="1" hangingPunct="1">
              <a:buFont typeface="Wingdings" pitchFamily="2" charset="2"/>
              <a:buChar char="ü"/>
            </a:pPr>
            <a:r>
              <a:rPr lang="en-US" altLang="en-US" dirty="0" smtClean="0"/>
              <a:t>Defined along state/county lines</a:t>
            </a:r>
          </a:p>
          <a:p>
            <a:pPr lvl="1" eaLnBrk="1" hangingPunct="1">
              <a:buFont typeface="Wingdings" pitchFamily="2" charset="2"/>
              <a:buChar char="ü"/>
            </a:pPr>
            <a:r>
              <a:rPr lang="en-US" altLang="en-US" dirty="0" smtClean="0"/>
              <a:t>International locations defined by local climate data (mean Temp, precipitation, humidity, etc.)</a:t>
            </a:r>
          </a:p>
        </p:txBody>
      </p:sp>
      <p:sp>
        <p:nvSpPr>
          <p:cNvPr id="142339" name="Rectangle 7"/>
          <p:cNvSpPr>
            <a:spLocks noGrp="1" noChangeArrowheads="1"/>
          </p:cNvSpPr>
          <p:nvPr>
            <p:ph type="title"/>
          </p:nvPr>
        </p:nvSpPr>
        <p:spPr>
          <a:xfrm>
            <a:off x="473075" y="0"/>
            <a:ext cx="5368925" cy="920750"/>
          </a:xfrm>
        </p:spPr>
        <p:txBody>
          <a:bodyPr/>
          <a:lstStyle/>
          <a:p>
            <a:pPr eaLnBrk="1" hangingPunct="1"/>
            <a:r>
              <a:rPr lang="en-US" altLang="en-US" sz="2400" b="1" dirty="0" smtClean="0"/>
              <a:t>Climate Zones</a:t>
            </a:r>
          </a:p>
        </p:txBody>
      </p:sp>
    </p:spTree>
    <p:extLst>
      <p:ext uri="{BB962C8B-B14F-4D97-AF65-F5344CB8AC3E}">
        <p14:creationId xmlns:p14="http://schemas.microsoft.com/office/powerpoint/2010/main" val="17865165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0"/>
            <a:ext cx="5384800" cy="920750"/>
          </a:xfrm>
        </p:spPr>
        <p:txBody>
          <a:bodyPr/>
          <a:lstStyle/>
          <a:p>
            <a:pPr eaLnBrk="1" hangingPunct="1"/>
            <a:r>
              <a:rPr lang="en-US" altLang="en-US" sz="2400" b="1" smtClean="0"/>
              <a:t>Climate Zones for the 2018 IECC</a:t>
            </a:r>
          </a:p>
        </p:txBody>
      </p:sp>
      <p:pic>
        <p:nvPicPr>
          <p:cNvPr id="144387" name="Picture 6" descr="color 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1058863"/>
            <a:ext cx="7758112"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2938" y="5813425"/>
            <a:ext cx="5857875"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323" dirty="0">
              <a:solidFill>
                <a:srgbClr val="FF0000"/>
              </a:solidFill>
              <a:latin typeface="Arial Narrow"/>
              <a:ea typeface="+mn-ea"/>
              <a:cs typeface="Arial Narrow"/>
            </a:endParaRPr>
          </a:p>
        </p:txBody>
      </p:sp>
      <p:sp>
        <p:nvSpPr>
          <p:cNvPr id="3" name="TextBox 2"/>
          <p:cNvSpPr txBox="1"/>
          <p:nvPr/>
        </p:nvSpPr>
        <p:spPr>
          <a:xfrm>
            <a:off x="1139825" y="5913438"/>
            <a:ext cx="4371975" cy="914400"/>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2000" dirty="0">
              <a:solidFill>
                <a:srgbClr val="FF3300"/>
              </a:solidFill>
              <a:latin typeface="Arial Narrow"/>
              <a:ea typeface="+mn-ea"/>
              <a:cs typeface="Arial Narrow"/>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20700" y="1214438"/>
            <a:ext cx="8402638" cy="4930775"/>
          </a:xfrm>
        </p:spPr>
        <p:txBody>
          <a:bodyPr rtlCol="0">
            <a:normAutofit/>
          </a:bodyPr>
          <a:lstStyle/>
          <a:p>
            <a:pPr eaLnBrk="1" fontAlgn="auto" hangingPunct="1">
              <a:lnSpc>
                <a:spcPct val="90000"/>
              </a:lnSpc>
              <a:spcAft>
                <a:spcPts val="0"/>
              </a:spcAft>
              <a:buFont typeface="Wingdings" pitchFamily="2" charset="2"/>
              <a:buChar char="ü"/>
              <a:defRPr/>
            </a:pPr>
            <a:r>
              <a:rPr lang="en-US" dirty="0" smtClean="0"/>
              <a:t>Focus is on building envelope</a:t>
            </a:r>
          </a:p>
          <a:p>
            <a:pPr marL="688975" lvl="1" indent="-228600" eaLnBrk="1" fontAlgn="auto" hangingPunct="1">
              <a:lnSpc>
                <a:spcPct val="90000"/>
              </a:lnSpc>
              <a:spcAft>
                <a:spcPts val="0"/>
              </a:spcAft>
              <a:buFont typeface="Arial"/>
              <a:buChar char="–"/>
              <a:defRPr/>
            </a:pPr>
            <a:r>
              <a:rPr lang="en-US" dirty="0" smtClean="0"/>
              <a:t>Ceilings, walls, windows, floors, foundations</a:t>
            </a:r>
          </a:p>
          <a:p>
            <a:pPr marL="688975" lvl="1" indent="-228600" eaLnBrk="1" fontAlgn="auto" hangingPunct="1">
              <a:lnSpc>
                <a:spcPct val="90000"/>
              </a:lnSpc>
              <a:spcAft>
                <a:spcPts val="0"/>
              </a:spcAft>
              <a:buFont typeface="Arial"/>
              <a:buChar char="–"/>
              <a:defRPr/>
            </a:pPr>
            <a:r>
              <a:rPr lang="en-US" dirty="0" smtClean="0"/>
              <a:t>Sets insulation and fenestration levels, and solar heat gain coefficients</a:t>
            </a:r>
          </a:p>
          <a:p>
            <a:pPr marL="688975" lvl="1" indent="-228600" eaLnBrk="1" fontAlgn="auto" hangingPunct="1">
              <a:lnSpc>
                <a:spcPct val="90000"/>
              </a:lnSpc>
              <a:spcAft>
                <a:spcPts val="0"/>
              </a:spcAft>
              <a:buFont typeface="Arial"/>
              <a:buChar char="–"/>
              <a:defRPr/>
            </a:pPr>
            <a:r>
              <a:rPr lang="en-US" dirty="0" smtClean="0"/>
              <a:t>Infiltration control - caulk and seal to prevent air leaks, and test</a:t>
            </a:r>
          </a:p>
          <a:p>
            <a:pPr eaLnBrk="1" fontAlgn="auto" hangingPunct="1">
              <a:lnSpc>
                <a:spcPct val="90000"/>
              </a:lnSpc>
              <a:spcAft>
                <a:spcPts val="0"/>
              </a:spcAft>
              <a:buFont typeface="Wingdings" pitchFamily="2" charset="2"/>
              <a:buChar char="ü"/>
              <a:defRPr/>
            </a:pPr>
            <a:r>
              <a:rPr lang="en-US" dirty="0" smtClean="0"/>
              <a:t>Ducts, air handlers, filter boxes – seal, insulate, and test</a:t>
            </a:r>
          </a:p>
          <a:p>
            <a:pPr eaLnBrk="1" fontAlgn="auto" hangingPunct="1">
              <a:lnSpc>
                <a:spcPct val="90000"/>
              </a:lnSpc>
              <a:spcAft>
                <a:spcPts val="0"/>
              </a:spcAft>
              <a:buFont typeface="Wingdings" pitchFamily="2" charset="2"/>
              <a:buChar char="ü"/>
              <a:defRPr/>
            </a:pPr>
            <a:r>
              <a:rPr lang="en-US" dirty="0" smtClean="0"/>
              <a:t>Limited space heating, air conditioning, and water heating requirements</a:t>
            </a:r>
          </a:p>
          <a:p>
            <a:pPr marL="676275" lvl="1" indent="-228600" eaLnBrk="1" fontAlgn="auto" hangingPunct="1">
              <a:lnSpc>
                <a:spcPct val="90000"/>
              </a:lnSpc>
              <a:spcAft>
                <a:spcPts val="0"/>
              </a:spcAft>
              <a:buFont typeface="Arial"/>
              <a:buChar char="–"/>
              <a:defRPr/>
            </a:pPr>
            <a:r>
              <a:rPr lang="en-US" dirty="0" smtClean="0"/>
              <a:t>Federal law sets most equipment efficiency requirements, not the </a:t>
            </a:r>
            <a:r>
              <a:rPr lang="en-US" dirty="0"/>
              <a:t> </a:t>
            </a:r>
            <a:r>
              <a:rPr lang="en-US" dirty="0" smtClean="0"/>
              <a:t>   I-codes</a:t>
            </a:r>
          </a:p>
          <a:p>
            <a:pPr eaLnBrk="1" fontAlgn="auto" hangingPunct="1">
              <a:lnSpc>
                <a:spcPct val="90000"/>
              </a:lnSpc>
              <a:spcAft>
                <a:spcPts val="0"/>
              </a:spcAft>
              <a:buFont typeface="Wingdings" pitchFamily="2" charset="2"/>
              <a:buChar char="ü"/>
              <a:defRPr/>
            </a:pPr>
            <a:r>
              <a:rPr lang="en-US" dirty="0" smtClean="0"/>
              <a:t>No appliance requirements</a:t>
            </a:r>
          </a:p>
          <a:p>
            <a:pPr eaLnBrk="1" fontAlgn="auto" hangingPunct="1">
              <a:lnSpc>
                <a:spcPct val="90000"/>
              </a:lnSpc>
              <a:spcAft>
                <a:spcPts val="0"/>
              </a:spcAft>
              <a:buFont typeface="Wingdings" pitchFamily="2" charset="2"/>
              <a:buChar char="ü"/>
              <a:defRPr/>
            </a:pPr>
            <a:r>
              <a:rPr lang="en-US" dirty="0" smtClean="0"/>
              <a:t>Lighting equipment – </a:t>
            </a:r>
            <a:r>
              <a:rPr lang="en-US" dirty="0" smtClean="0"/>
              <a:t>90% </a:t>
            </a:r>
            <a:r>
              <a:rPr lang="en-US" dirty="0" smtClean="0"/>
              <a:t>of lamps to be high-efficacy lamps or </a:t>
            </a:r>
            <a:r>
              <a:rPr lang="en-US" dirty="0" smtClean="0"/>
              <a:t>90% </a:t>
            </a:r>
            <a:r>
              <a:rPr lang="en-US" dirty="0" smtClean="0"/>
              <a:t>of lighting fixtures to have only high-efficacy lamps</a:t>
            </a:r>
          </a:p>
        </p:txBody>
      </p:sp>
      <p:sp>
        <p:nvSpPr>
          <p:cNvPr id="146435" name="Rectangle 2"/>
          <p:cNvSpPr>
            <a:spLocks noGrp="1" noChangeArrowheads="1"/>
          </p:cNvSpPr>
          <p:nvPr>
            <p:ph type="title"/>
          </p:nvPr>
        </p:nvSpPr>
        <p:spPr>
          <a:xfrm>
            <a:off x="473075" y="0"/>
            <a:ext cx="5368925" cy="920750"/>
          </a:xfrm>
        </p:spPr>
        <p:txBody>
          <a:bodyPr/>
          <a:lstStyle/>
          <a:p>
            <a:pPr eaLnBrk="1" hangingPunct="1"/>
            <a:r>
              <a:rPr lang="en-US" altLang="en-US" sz="2400" b="1" smtClean="0"/>
              <a:t>Overview of Residential Code Requirements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idx="1"/>
          </p:nvPr>
        </p:nvSpPr>
        <p:spPr/>
        <p:txBody>
          <a:bodyPr/>
          <a:lstStyle/>
          <a:p>
            <a:pPr lvl="1"/>
            <a:r>
              <a:rPr lang="en-US" altLang="en-US" smtClean="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smtClean="0"/>
          </a:p>
          <a:p>
            <a:pPr lvl="1"/>
            <a:r>
              <a:rPr lang="en-US" altLang="en-US" smtClean="0"/>
              <a:t>Code buildings are more comfortable and cost-effective to operate, assuring energy, economic and environmental benefits.</a:t>
            </a:r>
          </a:p>
        </p:txBody>
      </p:sp>
      <p:sp>
        <p:nvSpPr>
          <p:cNvPr id="116739" name="Title 2"/>
          <p:cNvSpPr>
            <a:spLocks noGrp="1"/>
          </p:cNvSpPr>
          <p:nvPr>
            <p:ph type="title"/>
          </p:nvPr>
        </p:nvSpPr>
        <p:spPr/>
        <p:txBody>
          <a:bodyPr/>
          <a:lstStyle/>
          <a:p>
            <a:r>
              <a:rPr lang="en-US" altLang="en-US" b="1" smtClean="0"/>
              <a:t>Why care about IECC?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sz="2800" b="1" dirty="0" smtClean="0"/>
              <a:t>IECC Compliance – Three (or Four or Five) Options</a:t>
            </a:r>
            <a:endParaRPr lang="en-US" altLang="en-US" dirty="0" smtClean="0"/>
          </a:p>
        </p:txBody>
      </p:sp>
      <p:sp>
        <p:nvSpPr>
          <p:cNvPr id="6" name="Round Same Side Corner Rectangle 5"/>
          <p:cNvSpPr/>
          <p:nvPr/>
        </p:nvSpPr>
        <p:spPr>
          <a:xfrm>
            <a:off x="7080250" y="1765300"/>
            <a:ext cx="1689100" cy="1244600"/>
          </a:xfrm>
          <a:prstGeom prst="round2Same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ENERGY RATING INDEX (ERI)</a:t>
            </a:r>
          </a:p>
        </p:txBody>
      </p:sp>
      <p:sp>
        <p:nvSpPr>
          <p:cNvPr id="7" name="Round Same Side Corner Rectangle 6"/>
          <p:cNvSpPr/>
          <p:nvPr/>
        </p:nvSpPr>
        <p:spPr>
          <a:xfrm>
            <a:off x="4863056" y="1765300"/>
            <a:ext cx="1917700" cy="1244600"/>
          </a:xfrm>
          <a:prstGeom prst="round2Same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SIMULATED PERFORMANCE</a:t>
            </a:r>
          </a:p>
        </p:txBody>
      </p:sp>
      <p:sp>
        <p:nvSpPr>
          <p:cNvPr id="8" name="Round Same Side Corner Rectangle 7"/>
          <p:cNvSpPr/>
          <p:nvPr/>
        </p:nvSpPr>
        <p:spPr>
          <a:xfrm>
            <a:off x="2136210" y="4013200"/>
            <a:ext cx="2374900" cy="1636038"/>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marL="285750" indent="-285750" algn="ctr" eaLnBrk="1" hangingPunct="1">
              <a:buFont typeface="Arial" panose="020B0604020202020204" pitchFamily="34" charset="0"/>
              <a:buChar char="•"/>
              <a:defRPr/>
            </a:pPr>
            <a:r>
              <a:rPr lang="en-US" dirty="0" smtClean="0">
                <a:solidFill>
                  <a:schemeClr val="tx1"/>
                </a:solidFill>
              </a:rPr>
              <a:t>U-factor </a:t>
            </a:r>
            <a:r>
              <a:rPr lang="en-US" dirty="0">
                <a:solidFill>
                  <a:schemeClr val="tx1"/>
                </a:solidFill>
              </a:rPr>
              <a:t>(tradeoffs within individual components</a:t>
            </a:r>
            <a:r>
              <a:rPr lang="en-US" dirty="0" smtClean="0">
                <a:solidFill>
                  <a:schemeClr val="tx1"/>
                </a:solidFill>
              </a:rPr>
              <a:t>)</a:t>
            </a:r>
          </a:p>
          <a:p>
            <a:pPr marL="285750" indent="-285750" algn="ctr" eaLnBrk="1" hangingPunct="1">
              <a:buFontTx/>
              <a:buChar char="-"/>
              <a:defRPr/>
            </a:pPr>
            <a:endParaRPr lang="en-US" dirty="0">
              <a:solidFill>
                <a:schemeClr val="tx1"/>
              </a:solidFill>
            </a:endParaRPr>
          </a:p>
          <a:p>
            <a:pPr marL="285750" indent="-285750" algn="ctr" eaLnBrk="1" hangingPunct="1">
              <a:buFont typeface="Arial" panose="020B0604020202020204" pitchFamily="34" charset="0"/>
              <a:buChar char="•"/>
              <a:defRPr/>
            </a:pPr>
            <a:r>
              <a:rPr lang="en-US" dirty="0" smtClean="0">
                <a:solidFill>
                  <a:schemeClr val="tx1"/>
                </a:solidFill>
              </a:rPr>
              <a:t>UA </a:t>
            </a:r>
            <a:r>
              <a:rPr lang="en-US" dirty="0">
                <a:solidFill>
                  <a:schemeClr val="tx1"/>
                </a:solidFill>
              </a:rPr>
              <a:t>(tradeoffs between </a:t>
            </a:r>
            <a:r>
              <a:rPr lang="en-US" dirty="0" smtClean="0">
                <a:solidFill>
                  <a:schemeClr val="tx1"/>
                </a:solidFill>
              </a:rPr>
              <a:t>envelope components</a:t>
            </a:r>
            <a:r>
              <a:rPr lang="en-US" dirty="0">
                <a:solidFill>
                  <a:schemeClr val="tx1"/>
                </a:solidFill>
              </a:rPr>
              <a:t>)</a:t>
            </a:r>
          </a:p>
        </p:txBody>
      </p:sp>
      <p:sp>
        <p:nvSpPr>
          <p:cNvPr id="9" name="Round Same Side Corner Rectangle 8"/>
          <p:cNvSpPr/>
          <p:nvPr/>
        </p:nvSpPr>
        <p:spPr>
          <a:xfrm>
            <a:off x="421710" y="4013200"/>
            <a:ext cx="1498600" cy="1016000"/>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R-value (no tradeoffs)</a:t>
            </a:r>
          </a:p>
        </p:txBody>
      </p:sp>
      <p:sp>
        <p:nvSpPr>
          <p:cNvPr id="10" name="Round Same Side Corner Rectangle 9"/>
          <p:cNvSpPr/>
          <p:nvPr/>
        </p:nvSpPr>
        <p:spPr>
          <a:xfrm>
            <a:off x="4983706" y="4013200"/>
            <a:ext cx="1606550" cy="1636038"/>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Simulated Performance Alternative </a:t>
            </a:r>
          </a:p>
          <a:p>
            <a:pPr algn="ctr" eaLnBrk="1" hangingPunct="1">
              <a:defRPr/>
            </a:pPr>
            <a:r>
              <a:rPr lang="en-US" dirty="0" smtClean="0">
                <a:solidFill>
                  <a:schemeClr val="tx1"/>
                </a:solidFill>
              </a:rPr>
              <a:t>R405 (keyed to Prescriptive requirements)</a:t>
            </a:r>
            <a:endParaRPr lang="en-US" dirty="0">
              <a:solidFill>
                <a:schemeClr val="tx1"/>
              </a:solidFill>
            </a:endParaRPr>
          </a:p>
        </p:txBody>
      </p:sp>
      <p:sp>
        <p:nvSpPr>
          <p:cNvPr id="11" name="Round Same Side Corner Rectangle 10"/>
          <p:cNvSpPr/>
          <p:nvPr/>
        </p:nvSpPr>
        <p:spPr>
          <a:xfrm>
            <a:off x="400833" y="1752600"/>
            <a:ext cx="4171167" cy="1257300"/>
          </a:xfrm>
          <a:prstGeom prst="round2Same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PRESCRIPTIVE</a:t>
            </a:r>
          </a:p>
        </p:txBody>
      </p:sp>
      <p:sp>
        <p:nvSpPr>
          <p:cNvPr id="12" name="Round Same Side Corner Rectangle 11"/>
          <p:cNvSpPr/>
          <p:nvPr/>
        </p:nvSpPr>
        <p:spPr>
          <a:xfrm>
            <a:off x="7080250" y="4006850"/>
            <a:ext cx="1638300" cy="1642388"/>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ERI </a:t>
            </a:r>
          </a:p>
          <a:p>
            <a:pPr algn="ctr" eaLnBrk="1" hangingPunct="1">
              <a:defRPr/>
            </a:pPr>
            <a:r>
              <a:rPr lang="en-US" dirty="0">
                <a:solidFill>
                  <a:schemeClr val="tx1"/>
                </a:solidFill>
              </a:rPr>
              <a:t>Compliance Alternative</a:t>
            </a:r>
          </a:p>
          <a:p>
            <a:pPr algn="ctr" eaLnBrk="1" hangingPunct="1">
              <a:defRPr/>
            </a:pPr>
            <a:r>
              <a:rPr lang="en-US" dirty="0" smtClean="0">
                <a:solidFill>
                  <a:schemeClr val="tx1"/>
                </a:solidFill>
              </a:rPr>
              <a:t>R406 (largely independent of prescriptive requirements)</a:t>
            </a:r>
            <a:endParaRPr lang="en-US" dirty="0">
              <a:solidFill>
                <a:schemeClr val="tx1"/>
              </a:solidFill>
            </a:endParaRPr>
          </a:p>
        </p:txBody>
      </p:sp>
      <p:sp>
        <p:nvSpPr>
          <p:cNvPr id="13" name="Down Arrow 12"/>
          <p:cNvSpPr/>
          <p:nvPr/>
        </p:nvSpPr>
        <p:spPr>
          <a:xfrm>
            <a:off x="1030962" y="29972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Down Arrow 13"/>
          <p:cNvSpPr/>
          <p:nvPr/>
        </p:nvSpPr>
        <p:spPr>
          <a:xfrm>
            <a:off x="3189962" y="30099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Down Arrow 14"/>
          <p:cNvSpPr/>
          <p:nvPr/>
        </p:nvSpPr>
        <p:spPr>
          <a:xfrm>
            <a:off x="5659981" y="30099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Down Arrow 15"/>
          <p:cNvSpPr/>
          <p:nvPr/>
        </p:nvSpPr>
        <p:spPr>
          <a:xfrm>
            <a:off x="7766050" y="29972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sz="2800" b="1" dirty="0" smtClean="0"/>
              <a:t>IECC Compliance – Three (or Four or Five </a:t>
            </a:r>
            <a:r>
              <a:rPr lang="en-US" altLang="en-US" sz="2800" b="1" u="sng" dirty="0" smtClean="0"/>
              <a:t>or Six</a:t>
            </a:r>
            <a:r>
              <a:rPr lang="en-US" altLang="en-US" sz="2800" b="1" dirty="0" smtClean="0"/>
              <a:t>) Options</a:t>
            </a:r>
            <a:endParaRPr lang="en-US" altLang="en-US" dirty="0" smtClean="0"/>
          </a:p>
        </p:txBody>
      </p:sp>
      <p:sp>
        <p:nvSpPr>
          <p:cNvPr id="6" name="Round Same Side Corner Rectangle 5"/>
          <p:cNvSpPr/>
          <p:nvPr/>
        </p:nvSpPr>
        <p:spPr>
          <a:xfrm>
            <a:off x="7080250" y="1765300"/>
            <a:ext cx="1689100" cy="1244600"/>
          </a:xfrm>
          <a:prstGeom prst="round2Same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ENERGY RATING INDEX (ERI)</a:t>
            </a:r>
          </a:p>
        </p:txBody>
      </p:sp>
      <p:sp>
        <p:nvSpPr>
          <p:cNvPr id="7" name="Round Same Side Corner Rectangle 6"/>
          <p:cNvSpPr/>
          <p:nvPr/>
        </p:nvSpPr>
        <p:spPr>
          <a:xfrm>
            <a:off x="4863056" y="1765300"/>
            <a:ext cx="1917700" cy="1244600"/>
          </a:xfrm>
          <a:prstGeom prst="round2Same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SIMULATED PERFORMANCE</a:t>
            </a:r>
          </a:p>
        </p:txBody>
      </p:sp>
      <p:sp>
        <p:nvSpPr>
          <p:cNvPr id="8" name="Round Same Side Corner Rectangle 7"/>
          <p:cNvSpPr/>
          <p:nvPr/>
        </p:nvSpPr>
        <p:spPr>
          <a:xfrm>
            <a:off x="2136210" y="4013200"/>
            <a:ext cx="2374900" cy="1636038"/>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marL="285750" indent="-285750" algn="ctr" eaLnBrk="1" hangingPunct="1">
              <a:buFont typeface="Arial" panose="020B0604020202020204" pitchFamily="34" charset="0"/>
              <a:buChar char="•"/>
              <a:defRPr/>
            </a:pPr>
            <a:r>
              <a:rPr lang="en-US" dirty="0" smtClean="0">
                <a:solidFill>
                  <a:schemeClr val="tx1"/>
                </a:solidFill>
              </a:rPr>
              <a:t>U-factor </a:t>
            </a:r>
            <a:r>
              <a:rPr lang="en-US" dirty="0">
                <a:solidFill>
                  <a:schemeClr val="tx1"/>
                </a:solidFill>
              </a:rPr>
              <a:t>(tradeoffs within individual components</a:t>
            </a:r>
            <a:r>
              <a:rPr lang="en-US" dirty="0" smtClean="0">
                <a:solidFill>
                  <a:schemeClr val="tx1"/>
                </a:solidFill>
              </a:rPr>
              <a:t>)</a:t>
            </a:r>
          </a:p>
          <a:p>
            <a:pPr marL="285750" indent="-285750" algn="ctr" eaLnBrk="1" hangingPunct="1">
              <a:buFontTx/>
              <a:buChar char="-"/>
              <a:defRPr/>
            </a:pPr>
            <a:endParaRPr lang="en-US" dirty="0">
              <a:solidFill>
                <a:schemeClr val="tx1"/>
              </a:solidFill>
            </a:endParaRPr>
          </a:p>
          <a:p>
            <a:pPr marL="285750" indent="-285750" algn="ctr" eaLnBrk="1" hangingPunct="1">
              <a:buFont typeface="Arial" panose="020B0604020202020204" pitchFamily="34" charset="0"/>
              <a:buChar char="•"/>
              <a:defRPr/>
            </a:pPr>
            <a:r>
              <a:rPr lang="en-US" dirty="0" smtClean="0">
                <a:solidFill>
                  <a:schemeClr val="tx1"/>
                </a:solidFill>
              </a:rPr>
              <a:t>UA </a:t>
            </a:r>
            <a:r>
              <a:rPr lang="en-US" dirty="0">
                <a:solidFill>
                  <a:schemeClr val="tx1"/>
                </a:solidFill>
              </a:rPr>
              <a:t>(tradeoffs between </a:t>
            </a:r>
            <a:r>
              <a:rPr lang="en-US" dirty="0" smtClean="0">
                <a:solidFill>
                  <a:schemeClr val="tx1"/>
                </a:solidFill>
              </a:rPr>
              <a:t>envelope components</a:t>
            </a:r>
            <a:r>
              <a:rPr lang="en-US" dirty="0">
                <a:solidFill>
                  <a:schemeClr val="tx1"/>
                </a:solidFill>
              </a:rPr>
              <a:t>)</a:t>
            </a:r>
          </a:p>
        </p:txBody>
      </p:sp>
      <p:sp>
        <p:nvSpPr>
          <p:cNvPr id="9" name="Round Same Side Corner Rectangle 8"/>
          <p:cNvSpPr/>
          <p:nvPr/>
        </p:nvSpPr>
        <p:spPr>
          <a:xfrm>
            <a:off x="421710" y="4013200"/>
            <a:ext cx="1498600" cy="1016000"/>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R-value (no tradeoffs)</a:t>
            </a:r>
          </a:p>
        </p:txBody>
      </p:sp>
      <p:sp>
        <p:nvSpPr>
          <p:cNvPr id="10" name="Round Same Side Corner Rectangle 9"/>
          <p:cNvSpPr/>
          <p:nvPr/>
        </p:nvSpPr>
        <p:spPr>
          <a:xfrm>
            <a:off x="4983706" y="4013200"/>
            <a:ext cx="1606550" cy="1636038"/>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Simulated Performance Alternative </a:t>
            </a:r>
          </a:p>
          <a:p>
            <a:pPr algn="ctr" eaLnBrk="1" hangingPunct="1">
              <a:defRPr/>
            </a:pPr>
            <a:r>
              <a:rPr lang="en-US" dirty="0" smtClean="0">
                <a:solidFill>
                  <a:schemeClr val="tx1"/>
                </a:solidFill>
              </a:rPr>
              <a:t>R405 (keyed to Prescriptive requirements)</a:t>
            </a:r>
            <a:endParaRPr lang="en-US" dirty="0">
              <a:solidFill>
                <a:schemeClr val="tx1"/>
              </a:solidFill>
            </a:endParaRPr>
          </a:p>
        </p:txBody>
      </p:sp>
      <p:sp>
        <p:nvSpPr>
          <p:cNvPr id="11" name="Round Same Side Corner Rectangle 10"/>
          <p:cNvSpPr/>
          <p:nvPr/>
        </p:nvSpPr>
        <p:spPr>
          <a:xfrm>
            <a:off x="400833" y="1752600"/>
            <a:ext cx="4171167" cy="1257300"/>
          </a:xfrm>
          <a:prstGeom prst="round2Same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PRESCRIPTIVE</a:t>
            </a:r>
          </a:p>
        </p:txBody>
      </p:sp>
      <p:sp>
        <p:nvSpPr>
          <p:cNvPr id="12" name="Round Same Side Corner Rectangle 11"/>
          <p:cNvSpPr/>
          <p:nvPr/>
        </p:nvSpPr>
        <p:spPr>
          <a:xfrm>
            <a:off x="7080250" y="4006850"/>
            <a:ext cx="1638300" cy="1642388"/>
          </a:xfrm>
          <a:prstGeom prst="round2Same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solidFill>
                  <a:schemeClr val="tx1"/>
                </a:solidFill>
              </a:rPr>
              <a:t>ERI </a:t>
            </a:r>
          </a:p>
          <a:p>
            <a:pPr algn="ctr" eaLnBrk="1" hangingPunct="1">
              <a:defRPr/>
            </a:pPr>
            <a:r>
              <a:rPr lang="en-US" dirty="0">
                <a:solidFill>
                  <a:schemeClr val="tx1"/>
                </a:solidFill>
              </a:rPr>
              <a:t>Compliance Alternative</a:t>
            </a:r>
          </a:p>
          <a:p>
            <a:pPr algn="ctr" eaLnBrk="1" hangingPunct="1">
              <a:defRPr/>
            </a:pPr>
            <a:r>
              <a:rPr lang="en-US" dirty="0" smtClean="0">
                <a:solidFill>
                  <a:schemeClr val="tx1"/>
                </a:solidFill>
              </a:rPr>
              <a:t>R406 (largely independent of prescriptive requirements)</a:t>
            </a:r>
            <a:endParaRPr lang="en-US" dirty="0">
              <a:solidFill>
                <a:schemeClr val="tx1"/>
              </a:solidFill>
            </a:endParaRPr>
          </a:p>
        </p:txBody>
      </p:sp>
      <p:sp>
        <p:nvSpPr>
          <p:cNvPr id="13" name="Down Arrow 12"/>
          <p:cNvSpPr/>
          <p:nvPr/>
        </p:nvSpPr>
        <p:spPr>
          <a:xfrm>
            <a:off x="1030962" y="29972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Down Arrow 13"/>
          <p:cNvSpPr/>
          <p:nvPr/>
        </p:nvSpPr>
        <p:spPr>
          <a:xfrm>
            <a:off x="3189962" y="30099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Down Arrow 14"/>
          <p:cNvSpPr/>
          <p:nvPr/>
        </p:nvSpPr>
        <p:spPr>
          <a:xfrm>
            <a:off x="5659981" y="30099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Down Arrow 15"/>
          <p:cNvSpPr/>
          <p:nvPr/>
        </p:nvSpPr>
        <p:spPr>
          <a:xfrm>
            <a:off x="7766050" y="2997200"/>
            <a:ext cx="317500" cy="10033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extBox 1"/>
          <p:cNvSpPr txBox="1"/>
          <p:nvPr/>
        </p:nvSpPr>
        <p:spPr>
          <a:xfrm>
            <a:off x="400832" y="5987441"/>
            <a:ext cx="8368517" cy="50104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Log homes comply if</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 envelope designed in accordance with ICC 400</a:t>
            </a:r>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927718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4"/>
          <p:cNvSpPr>
            <a:spLocks noGrp="1" noChangeArrowheads="1"/>
          </p:cNvSpPr>
          <p:nvPr>
            <p:ph idx="1"/>
          </p:nvPr>
        </p:nvSpPr>
        <p:spPr>
          <a:xfrm>
            <a:off x="504825" y="897808"/>
            <a:ext cx="5564188" cy="4876800"/>
          </a:xfrm>
        </p:spPr>
        <p:txBody>
          <a:bodyPr/>
          <a:lstStyle/>
          <a:p>
            <a:pPr marL="0" indent="0" eaLnBrk="1" hangingPunct="1">
              <a:buFont typeface="Arial" pitchFamily="34" charset="0"/>
              <a:buNone/>
            </a:pPr>
            <a:r>
              <a:rPr lang="en-US" altLang="en-US" dirty="0" smtClean="0"/>
              <a:t>Building Thermal Envelope consists of:</a:t>
            </a:r>
          </a:p>
          <a:p>
            <a:pPr lvl="1" eaLnBrk="1" hangingPunct="1">
              <a:buFont typeface="Wingdings" pitchFamily="2" charset="2"/>
              <a:buChar char="ü"/>
            </a:pPr>
            <a:r>
              <a:rPr lang="en-US" altLang="en-US" b="1" dirty="0" smtClean="0">
                <a:solidFill>
                  <a:srgbClr val="92D050"/>
                </a:solidFill>
              </a:rPr>
              <a:t>Fenestration</a:t>
            </a:r>
          </a:p>
          <a:p>
            <a:pPr lvl="1" eaLnBrk="1" hangingPunct="1">
              <a:buFont typeface="Wingdings" pitchFamily="2" charset="2"/>
              <a:buChar char="ü"/>
            </a:pPr>
            <a:r>
              <a:rPr lang="en-US" altLang="en-US" dirty="0" smtClean="0"/>
              <a:t>Ceilings</a:t>
            </a:r>
          </a:p>
          <a:p>
            <a:pPr lvl="1" eaLnBrk="1" hangingPunct="1">
              <a:buFont typeface="Wingdings" pitchFamily="2" charset="2"/>
              <a:buChar char="ü"/>
            </a:pPr>
            <a:r>
              <a:rPr lang="en-US" altLang="en-US" dirty="0" smtClean="0"/>
              <a:t>Walls</a:t>
            </a:r>
          </a:p>
          <a:p>
            <a:pPr lvl="2" eaLnBrk="1" hangingPunct="1"/>
            <a:r>
              <a:rPr lang="en-US" altLang="en-US" dirty="0" smtClean="0"/>
              <a:t>Above grade</a:t>
            </a:r>
          </a:p>
          <a:p>
            <a:pPr lvl="2" eaLnBrk="1" hangingPunct="1"/>
            <a:r>
              <a:rPr lang="en-US" altLang="en-US" dirty="0" smtClean="0"/>
              <a:t>Below grade</a:t>
            </a:r>
          </a:p>
          <a:p>
            <a:pPr lvl="2" eaLnBrk="1" hangingPunct="1"/>
            <a:r>
              <a:rPr lang="en-US" altLang="en-US" dirty="0" smtClean="0"/>
              <a:t>Mass walls</a:t>
            </a:r>
          </a:p>
          <a:p>
            <a:pPr lvl="1" eaLnBrk="1" hangingPunct="1">
              <a:buFont typeface="Wingdings" pitchFamily="2" charset="2"/>
              <a:buChar char="ü"/>
            </a:pPr>
            <a:r>
              <a:rPr lang="en-US" altLang="en-US" dirty="0" smtClean="0"/>
              <a:t>Floors</a:t>
            </a:r>
          </a:p>
          <a:p>
            <a:pPr lvl="1" eaLnBrk="1" hangingPunct="1">
              <a:buFont typeface="Wingdings" pitchFamily="2" charset="2"/>
              <a:buChar char="ü"/>
            </a:pPr>
            <a:r>
              <a:rPr lang="en-US" altLang="en-US" dirty="0" smtClean="0"/>
              <a:t>Slabs</a:t>
            </a:r>
          </a:p>
          <a:p>
            <a:pPr lvl="1" eaLnBrk="1" hangingPunct="1">
              <a:buFont typeface="Wingdings" pitchFamily="2" charset="2"/>
              <a:buChar char="ü"/>
            </a:pPr>
            <a:r>
              <a:rPr lang="en-US" altLang="en-US" dirty="0" smtClean="0"/>
              <a:t>Crawlspaces</a:t>
            </a:r>
          </a:p>
          <a:p>
            <a:pPr marL="0" indent="0" eaLnBrk="1" hangingPunct="1">
              <a:buFont typeface="Arial" pitchFamily="34" charset="0"/>
              <a:buNone/>
            </a:pPr>
            <a:r>
              <a:rPr lang="en-US" altLang="en-US" dirty="0" smtClean="0"/>
              <a:t>Exceptions:</a:t>
            </a:r>
          </a:p>
          <a:p>
            <a:pPr marL="0" indent="0" eaLnBrk="1" hangingPunct="1">
              <a:buFont typeface="Arial" pitchFamily="34" charset="0"/>
              <a:buNone/>
            </a:pPr>
            <a:r>
              <a:rPr lang="en-US" altLang="en-US" sz="1800" dirty="0" smtClean="0"/>
              <a:t>Low energy usage </a:t>
            </a:r>
          </a:p>
          <a:p>
            <a:pPr marL="0" indent="0" eaLnBrk="1" hangingPunct="1">
              <a:buFont typeface="Arial" pitchFamily="34" charset="0"/>
              <a:buNone/>
            </a:pPr>
            <a:r>
              <a:rPr lang="en-US" altLang="en-US" sz="1800" dirty="0" smtClean="0"/>
              <a:t>&lt; 3.4 Btu/h/</a:t>
            </a:r>
            <a:r>
              <a:rPr lang="en-US" altLang="en-US" sz="1800" dirty="0" err="1" smtClean="0"/>
              <a:t>sq.ft</a:t>
            </a:r>
            <a:r>
              <a:rPr lang="en-US" altLang="en-US" sz="1800" dirty="0" smtClean="0"/>
              <a:t>. OR</a:t>
            </a:r>
          </a:p>
          <a:p>
            <a:pPr marL="0" indent="0" eaLnBrk="1" hangingPunct="1">
              <a:buFont typeface="Arial" pitchFamily="34" charset="0"/>
              <a:buNone/>
            </a:pPr>
            <a:r>
              <a:rPr lang="en-US" altLang="en-US" sz="1800" dirty="0" smtClean="0"/>
              <a:t>1 watt/</a:t>
            </a:r>
            <a:r>
              <a:rPr lang="en-US" altLang="en-US" sz="1800" dirty="0" err="1" smtClean="0"/>
              <a:t>sq.ft</a:t>
            </a:r>
            <a:r>
              <a:rPr lang="en-US" altLang="en-US" sz="1800" dirty="0" smtClean="0"/>
              <a:t>. of floor area OR</a:t>
            </a:r>
          </a:p>
          <a:p>
            <a:pPr marL="0" indent="0" eaLnBrk="1" hangingPunct="1">
              <a:buFont typeface="Arial" pitchFamily="34" charset="0"/>
              <a:buNone/>
            </a:pPr>
            <a:r>
              <a:rPr lang="en-US" altLang="en-US" sz="1800" dirty="0" smtClean="0"/>
              <a:t> unconditioned spaces OR</a:t>
            </a:r>
          </a:p>
          <a:p>
            <a:pPr marL="0" indent="0" eaLnBrk="1" hangingPunct="1">
              <a:buFont typeface="Arial" pitchFamily="34" charset="0"/>
              <a:buNone/>
            </a:pPr>
            <a:r>
              <a:rPr lang="en-US" altLang="en-US" sz="1800" dirty="0">
                <a:solidFill>
                  <a:srgbClr val="FF0000"/>
                </a:solidFill>
              </a:rPr>
              <a:t>l</a:t>
            </a:r>
            <a:r>
              <a:rPr lang="en-US" altLang="en-US" sz="1800" dirty="0" smtClean="0">
                <a:solidFill>
                  <a:srgbClr val="FF0000"/>
                </a:solidFill>
              </a:rPr>
              <a:t>og homes designed in accordance with ICC 400</a:t>
            </a:r>
          </a:p>
          <a:p>
            <a:pPr marL="0" indent="0" eaLnBrk="1" hangingPunct="1">
              <a:buFont typeface="Arial" pitchFamily="34" charset="0"/>
              <a:buNone/>
            </a:pPr>
            <a:endParaRPr lang="en-US" altLang="en-US" sz="1800" dirty="0" smtClean="0"/>
          </a:p>
        </p:txBody>
      </p:sp>
      <p:sp>
        <p:nvSpPr>
          <p:cNvPr id="150531" name="Rectangle 23"/>
          <p:cNvSpPr>
            <a:spLocks noGrp="1" noChangeArrowheads="1"/>
          </p:cNvSpPr>
          <p:nvPr>
            <p:ph type="title"/>
          </p:nvPr>
        </p:nvSpPr>
        <p:spPr>
          <a:xfrm>
            <a:off x="473075" y="0"/>
            <a:ext cx="5368925" cy="920750"/>
          </a:xfrm>
        </p:spPr>
        <p:txBody>
          <a:bodyPr/>
          <a:lstStyle/>
          <a:p>
            <a:pPr eaLnBrk="1" hangingPunct="1"/>
            <a:r>
              <a:rPr lang="en-US" altLang="en-US" sz="2400" b="1" smtClean="0"/>
              <a:t>Building Envelope Specific Requirements</a:t>
            </a:r>
          </a:p>
        </p:txBody>
      </p:sp>
      <p:pic>
        <p:nvPicPr>
          <p:cNvPr id="150532"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8263"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reeform 10"/>
          <p:cNvSpPr>
            <a:spLocks noChangeArrowheads="1"/>
          </p:cNvSpPr>
          <p:nvPr/>
        </p:nvSpPr>
        <p:spPr bwMode="auto">
          <a:xfrm>
            <a:off x="4492625" y="1828800"/>
            <a:ext cx="3989388"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4758" name="TextBox 11"/>
          <p:cNvSpPr txBox="1">
            <a:spLocks noChangeArrowheads="1"/>
          </p:cNvSpPr>
          <p:nvPr/>
        </p:nvSpPr>
        <p:spPr bwMode="auto">
          <a:xfrm>
            <a:off x="5362575" y="3881438"/>
            <a:ext cx="2274888" cy="369887"/>
          </a:xfrm>
          <a:prstGeom prst="rect">
            <a:avLst/>
          </a:prstGeom>
          <a:noFill/>
          <a:ln w="9525">
            <a:noFill/>
            <a:miter lim="800000"/>
            <a:headEnd/>
            <a:tailEnd/>
          </a:ln>
        </p:spPr>
        <p:txBody>
          <a:bodyPr wrap="none">
            <a:spAutoFit/>
          </a:bodyPr>
          <a:lstStyle/>
          <a:p>
            <a:pPr eaLnBrk="1" hangingPunct="1">
              <a:defRPr/>
            </a:pPr>
            <a:r>
              <a:rPr lang="en-US" sz="1800" dirty="0">
                <a:solidFill>
                  <a:schemeClr val="accent6"/>
                </a:solidFill>
                <a:latin typeface="Arial" charset="0"/>
                <a:ea typeface="ＭＳ Ｐゴシック" pitchFamily="28" charset="-128"/>
              </a:rPr>
              <a:t>Conditioned Space</a:t>
            </a:r>
          </a:p>
        </p:txBody>
      </p:sp>
      <p:sp>
        <p:nvSpPr>
          <p:cNvPr id="150535" name="Text Box 29"/>
          <p:cNvSpPr txBox="1">
            <a:spLocks noChangeArrowheads="1"/>
          </p:cNvSpPr>
          <p:nvPr/>
        </p:nvSpPr>
        <p:spPr bwMode="auto">
          <a:xfrm>
            <a:off x="4651375"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38"/>
          <p:cNvSpPr>
            <a:spLocks noGrp="1" noChangeArrowheads="1"/>
          </p:cNvSpPr>
          <p:nvPr>
            <p:ph type="title"/>
          </p:nvPr>
        </p:nvSpPr>
        <p:spPr>
          <a:xfrm>
            <a:off x="457200" y="0"/>
            <a:ext cx="7446963" cy="914400"/>
          </a:xfrm>
        </p:spPr>
        <p:txBody>
          <a:bodyPr/>
          <a:lstStyle/>
          <a:p>
            <a:pPr eaLnBrk="1" hangingPunct="1"/>
            <a:r>
              <a:rPr lang="en-US" altLang="en-US" sz="2400" b="1" smtClean="0"/>
              <a:t>Insulation and Fenestration </a:t>
            </a:r>
            <a:br>
              <a:rPr lang="en-US" altLang="en-US" sz="2400" b="1" smtClean="0"/>
            </a:br>
            <a:r>
              <a:rPr lang="en-US" altLang="en-US" sz="2400" b="1" smtClean="0"/>
              <a:t>Requirements by Climate Zone</a:t>
            </a:r>
          </a:p>
        </p:txBody>
      </p:sp>
      <p:sp>
        <p:nvSpPr>
          <p:cNvPr id="15257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spcBef>
                <a:spcPct val="0"/>
              </a:spcBef>
              <a:buFontTx/>
              <a:buNone/>
            </a:pPr>
            <a:fld id="{58ABABB5-0112-4E06-BE8E-C589D426FF18}" type="slidenum">
              <a:rPr lang="en-US" altLang="en-US" sz="1400">
                <a:cs typeface="Arial" pitchFamily="34" charset="0"/>
              </a:rPr>
              <a:pPr>
                <a:spcBef>
                  <a:spcPct val="0"/>
                </a:spcBef>
                <a:buFontTx/>
                <a:buNone/>
              </a:pPr>
              <a:t>23</a:t>
            </a:fld>
            <a:endParaRPr lang="en-US" altLang="en-US" sz="1400">
              <a:cs typeface="Arial" pitchFamily="34" charset="0"/>
            </a:endParaRPr>
          </a:p>
        </p:txBody>
      </p:sp>
      <p:pic>
        <p:nvPicPr>
          <p:cNvPr id="1525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323975"/>
            <a:ext cx="708501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1"/>
          <p:cNvSpPr>
            <a:spLocks noGrp="1"/>
          </p:cNvSpPr>
          <p:nvPr>
            <p:ph idx="1"/>
          </p:nvPr>
        </p:nvSpPr>
        <p:spPr>
          <a:xfrm>
            <a:off x="457200" y="1030288"/>
            <a:ext cx="8229600" cy="5160962"/>
          </a:xfrm>
        </p:spPr>
        <p:txBody>
          <a:bodyPr/>
          <a:lstStyle/>
          <a:p>
            <a:r>
              <a:rPr lang="en-US" altLang="en-US" dirty="0" smtClean="0"/>
              <a:t>Buildings deemed to comply at elevation &lt; 2,400 feet above sea level where the following conditions are met:</a:t>
            </a:r>
          </a:p>
          <a:p>
            <a:pPr lvl="1"/>
            <a:r>
              <a:rPr lang="en-US" altLang="en-US" dirty="0" smtClean="0"/>
              <a:t>&lt; ½ space is air conditioned</a:t>
            </a:r>
          </a:p>
          <a:p>
            <a:pPr lvl="1"/>
            <a:r>
              <a:rPr lang="en-US" altLang="en-US" dirty="0" smtClean="0"/>
              <a:t>Occupied space is not heated</a:t>
            </a:r>
          </a:p>
          <a:p>
            <a:pPr lvl="1"/>
            <a:r>
              <a:rPr lang="en-US" altLang="en-US" u="sng" dirty="0" smtClean="0"/>
              <a:t>&gt;</a:t>
            </a:r>
            <a:r>
              <a:rPr lang="en-US" altLang="en-US" dirty="0" smtClean="0"/>
              <a:t> 80% solar, wind, or other renewable energy source supplies service water heating</a:t>
            </a:r>
          </a:p>
          <a:p>
            <a:pPr lvl="1"/>
            <a:r>
              <a:rPr lang="en-US" altLang="en-US" dirty="0" smtClean="0"/>
              <a:t>SHGC on fenestration </a:t>
            </a:r>
            <a:r>
              <a:rPr lang="en-US" altLang="en-US" u="sng" dirty="0" smtClean="0"/>
              <a:t>&lt;</a:t>
            </a:r>
            <a:r>
              <a:rPr lang="en-US" altLang="en-US" dirty="0" smtClean="0"/>
              <a:t> 0.40 or overhang projection factor </a:t>
            </a:r>
            <a:br>
              <a:rPr lang="en-US" altLang="en-US" dirty="0" smtClean="0"/>
            </a:br>
            <a:r>
              <a:rPr lang="en-US" altLang="en-US" u="sng" dirty="0" smtClean="0"/>
              <a:t>&gt;</a:t>
            </a:r>
            <a:r>
              <a:rPr lang="en-US" altLang="en-US" dirty="0" smtClean="0"/>
              <a:t> 0.30</a:t>
            </a:r>
          </a:p>
          <a:p>
            <a:pPr lvl="1"/>
            <a:r>
              <a:rPr lang="en-US" altLang="en-US" dirty="0" smtClean="0"/>
              <a:t>Lighting in accordance with R404</a:t>
            </a:r>
          </a:p>
          <a:p>
            <a:pPr lvl="1"/>
            <a:r>
              <a:rPr lang="en-US" altLang="en-US" dirty="0" smtClean="0"/>
              <a:t>Exterior roof complies with Table C402.2.11 (commercial cool roof) or insulation of </a:t>
            </a:r>
            <a:r>
              <a:rPr lang="en-US" altLang="en-US" u="sng" dirty="0" smtClean="0"/>
              <a:t>&gt;</a:t>
            </a:r>
            <a:r>
              <a:rPr lang="en-US" altLang="en-US" dirty="0" smtClean="0"/>
              <a:t> R-15, if present, attics above insulation are vented and attics below insulation unvented</a:t>
            </a:r>
          </a:p>
          <a:p>
            <a:pPr lvl="1"/>
            <a:r>
              <a:rPr lang="en-US" altLang="en-US" dirty="0" smtClean="0"/>
              <a:t>Roof surface slope of not </a:t>
            </a:r>
            <a:r>
              <a:rPr lang="en-US" altLang="en-US" dirty="0" smtClean="0">
                <a:solidFill>
                  <a:srgbClr val="FF0000"/>
                </a:solidFill>
              </a:rPr>
              <a:t>less than ¼ unit vertical in 12 units horizontal (i.e., 1/48 or 2.1% [code says 21%])</a:t>
            </a:r>
          </a:p>
          <a:p>
            <a:pPr lvl="1"/>
            <a:endParaRPr lang="en-US" altLang="en-US" dirty="0" smtClean="0"/>
          </a:p>
        </p:txBody>
      </p:sp>
      <p:sp>
        <p:nvSpPr>
          <p:cNvPr id="154627" name="Title 2"/>
          <p:cNvSpPr>
            <a:spLocks noGrp="1"/>
          </p:cNvSpPr>
          <p:nvPr>
            <p:ph type="title"/>
          </p:nvPr>
        </p:nvSpPr>
        <p:spPr/>
        <p:txBody>
          <a:bodyPr/>
          <a:lstStyle/>
          <a:p>
            <a:r>
              <a:rPr lang="en-US" altLang="en-US" sz="2800" b="1" smtClean="0"/>
              <a:t>Tropical Zone</a:t>
            </a:r>
            <a:br>
              <a:rPr lang="en-US" altLang="en-US" sz="2800" b="1" smtClean="0"/>
            </a:br>
            <a:r>
              <a:rPr lang="en-US" altLang="en-US" sz="2800" b="1" i="1" smtClean="0"/>
              <a:t>Section R401.2.1</a:t>
            </a:r>
            <a:endParaRPr lang="en-US" altLang="en-US" i="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
          <p:cNvSpPr>
            <a:spLocks noGrp="1"/>
          </p:cNvSpPr>
          <p:nvPr>
            <p:ph idx="1"/>
          </p:nvPr>
        </p:nvSpPr>
        <p:spPr/>
        <p:txBody>
          <a:bodyPr/>
          <a:lstStyle/>
          <a:p>
            <a:pPr lvl="1"/>
            <a:r>
              <a:rPr lang="en-US" altLang="en-US" smtClean="0"/>
              <a:t>Operable fenestration provides ventilation of not less than 14% of floor area for each room or equivalent ventilation is provided by a ventilation fan</a:t>
            </a:r>
          </a:p>
          <a:p>
            <a:pPr lvl="1"/>
            <a:r>
              <a:rPr lang="en-US" altLang="en-US" smtClean="0"/>
              <a:t>Bedrooms with 2 exterior walls facing different directions have operable fenestration</a:t>
            </a:r>
          </a:p>
          <a:p>
            <a:pPr lvl="1"/>
            <a:r>
              <a:rPr lang="en-US" altLang="en-US" smtClean="0"/>
              <a:t>Interior doors to bedrooms capable of being secured open</a:t>
            </a:r>
          </a:p>
          <a:p>
            <a:pPr lvl="1"/>
            <a:r>
              <a:rPr lang="en-US" altLang="en-US" smtClean="0"/>
              <a:t>Ceiling fan or rough-in provided for bedrooms and the largest space that is not used as a bedroom</a:t>
            </a:r>
          </a:p>
        </p:txBody>
      </p:sp>
      <p:sp>
        <p:nvSpPr>
          <p:cNvPr id="155651" name="Title 2"/>
          <p:cNvSpPr>
            <a:spLocks noGrp="1"/>
          </p:cNvSpPr>
          <p:nvPr>
            <p:ph type="title"/>
          </p:nvPr>
        </p:nvSpPr>
        <p:spPr/>
        <p:txBody>
          <a:bodyPr/>
          <a:lstStyle/>
          <a:p>
            <a:r>
              <a:rPr lang="en-US" altLang="en-US" sz="2400" b="1" smtClean="0"/>
              <a:t>Tropical Zone</a:t>
            </a:r>
            <a:br>
              <a:rPr lang="en-US" altLang="en-US" sz="2400" b="1" smtClean="0"/>
            </a:br>
            <a:r>
              <a:rPr lang="en-US" altLang="en-US" sz="2400" b="1" i="1" smtClean="0"/>
              <a:t>Section R401.2.1   Continued</a:t>
            </a:r>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457200" y="1308100"/>
            <a:ext cx="8418513" cy="5159375"/>
          </a:xfrm>
        </p:spPr>
        <p:txBody>
          <a:bodyPr/>
          <a:lstStyle/>
          <a:p>
            <a:pPr marL="0" indent="0" eaLnBrk="1" hangingPunct="1">
              <a:buFont typeface="Arial" pitchFamily="34" charset="0"/>
              <a:buNone/>
            </a:pPr>
            <a:r>
              <a:rPr lang="en-US" altLang="en-US" dirty="0" smtClean="0"/>
              <a:t>Doors and windows</a:t>
            </a:r>
          </a:p>
          <a:p>
            <a:pPr lvl="1" eaLnBrk="1" hangingPunct="1">
              <a:buFont typeface="Wingdings" pitchFamily="2" charset="2"/>
              <a:buChar char="ü"/>
            </a:pPr>
            <a:r>
              <a:rPr lang="en-US" altLang="en-US" dirty="0" smtClean="0"/>
              <a:t>NFRC rating or default table</a:t>
            </a:r>
          </a:p>
          <a:p>
            <a:pPr lvl="2" eaLnBrk="1" hangingPunct="1"/>
            <a:r>
              <a:rPr lang="en-US" altLang="en-US" dirty="0" smtClean="0"/>
              <a:t>If no labeled U-factor and SHGC, use default table</a:t>
            </a:r>
          </a:p>
          <a:p>
            <a:pPr lvl="1" eaLnBrk="1" hangingPunct="1">
              <a:buFont typeface="Wingdings" pitchFamily="2" charset="2"/>
              <a:buChar char="ü"/>
            </a:pPr>
            <a:r>
              <a:rPr lang="en-US" altLang="en-US" dirty="0" smtClean="0"/>
              <a:t>No glass area limits</a:t>
            </a:r>
          </a:p>
          <a:p>
            <a:pPr lvl="1" eaLnBrk="1" hangingPunct="1">
              <a:buFont typeface="Wingdings" pitchFamily="2" charset="2"/>
              <a:buChar char="ü"/>
            </a:pPr>
            <a:r>
              <a:rPr lang="en-US" altLang="en-US" dirty="0" smtClean="0"/>
              <a:t>Exemptions </a:t>
            </a:r>
            <a:endParaRPr lang="en-US" altLang="en-US" i="1" dirty="0" smtClean="0"/>
          </a:p>
          <a:p>
            <a:pPr lvl="2" eaLnBrk="1" hangingPunct="1"/>
            <a:r>
              <a:rPr lang="en-US" altLang="en-US" dirty="0" smtClean="0"/>
              <a:t>Not greater than15 ft</a:t>
            </a:r>
            <a:r>
              <a:rPr lang="en-US" altLang="en-US" baseline="30000" dirty="0" smtClean="0"/>
              <a:t>2</a:t>
            </a:r>
            <a:r>
              <a:rPr lang="en-US" altLang="en-US" dirty="0" smtClean="0"/>
              <a:t> of glazing per dwelling unit </a:t>
            </a:r>
            <a:r>
              <a:rPr lang="en-US" altLang="en-US" i="1" dirty="0" smtClean="0"/>
              <a:t>(Section R402.3.3)</a:t>
            </a:r>
          </a:p>
          <a:p>
            <a:pPr lvl="2" eaLnBrk="1" hangingPunct="1"/>
            <a:r>
              <a:rPr lang="en-US" altLang="en-US" dirty="0" smtClean="0"/>
              <a:t>One side-hinged opaque door assembly not greater than 24 ft</a:t>
            </a:r>
            <a:r>
              <a:rPr lang="en-US" altLang="en-US" baseline="30000" dirty="0" smtClean="0"/>
              <a:t>2</a:t>
            </a:r>
            <a:r>
              <a:rPr lang="en-US" altLang="en-US" dirty="0" smtClean="0"/>
              <a:t> </a:t>
            </a:r>
            <a:br>
              <a:rPr lang="en-US" altLang="en-US" dirty="0" smtClean="0"/>
            </a:br>
            <a:r>
              <a:rPr lang="en-US" altLang="en-US" i="1" dirty="0" smtClean="0"/>
              <a:t>(Section R402.3.4)</a:t>
            </a:r>
          </a:p>
        </p:txBody>
      </p:sp>
      <p:sp>
        <p:nvSpPr>
          <p:cNvPr id="156675" name="Title 1"/>
          <p:cNvSpPr>
            <a:spLocks noGrp="1"/>
          </p:cNvSpPr>
          <p:nvPr>
            <p:ph type="title"/>
          </p:nvPr>
        </p:nvSpPr>
        <p:spPr>
          <a:xfrm>
            <a:off x="488950" y="0"/>
            <a:ext cx="5353050" cy="920750"/>
          </a:xfrm>
        </p:spPr>
        <p:txBody>
          <a:bodyPr/>
          <a:lstStyle/>
          <a:p>
            <a:pPr eaLnBrk="1" hangingPunct="1"/>
            <a:r>
              <a:rPr lang="en-US" altLang="en-US" sz="2400" b="1" smtClean="0"/>
              <a:t>Fenestration</a:t>
            </a:r>
            <a:br>
              <a:rPr lang="en-US" altLang="en-US" sz="2400" b="1" smtClean="0"/>
            </a:br>
            <a:r>
              <a:rPr lang="en-US" altLang="en-US" sz="2000" b="1" i="1" smtClean="0"/>
              <a:t>Sections R303.1.3/R402.3</a:t>
            </a:r>
            <a:endParaRPr lang="en-US" altLang="en-US" sz="2400"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1"/>
          <p:cNvSpPr>
            <a:spLocks noGrp="1"/>
          </p:cNvSpPr>
          <p:nvPr>
            <p:ph idx="1"/>
          </p:nvPr>
        </p:nvSpPr>
        <p:spPr/>
        <p:txBody>
          <a:bodyPr/>
          <a:lstStyle/>
          <a:p>
            <a:pPr eaLnBrk="1" hangingPunct="1">
              <a:buFont typeface="Wingdings" pitchFamily="2" charset="2"/>
              <a:buChar char="ü"/>
            </a:pPr>
            <a:r>
              <a:rPr lang="en-US" altLang="en-US" smtClean="0"/>
              <a:t>Meet U-factor</a:t>
            </a:r>
          </a:p>
          <a:p>
            <a:pPr eaLnBrk="1" hangingPunct="1">
              <a:buFont typeface="Wingdings" pitchFamily="2" charset="2"/>
              <a:buChar char="ü"/>
            </a:pPr>
            <a:r>
              <a:rPr lang="en-US" altLang="en-US" smtClean="0"/>
              <a:t>Meet SHGC</a:t>
            </a:r>
          </a:p>
        </p:txBody>
      </p:sp>
      <p:sp>
        <p:nvSpPr>
          <p:cNvPr id="158723" name="Title 2"/>
          <p:cNvSpPr>
            <a:spLocks noGrp="1"/>
          </p:cNvSpPr>
          <p:nvPr>
            <p:ph type="title"/>
          </p:nvPr>
        </p:nvSpPr>
        <p:spPr/>
        <p:txBody>
          <a:bodyPr/>
          <a:lstStyle/>
          <a:p>
            <a:pPr eaLnBrk="1" hangingPunct="1"/>
            <a:r>
              <a:rPr lang="en-US" altLang="en-US" sz="2400" b="1" smtClean="0"/>
              <a:t>Skylights</a:t>
            </a:r>
            <a:br>
              <a:rPr lang="en-US" altLang="en-US" sz="2400" b="1" smtClean="0"/>
            </a:br>
            <a:r>
              <a:rPr lang="en-US" altLang="en-US" sz="2000" b="1" i="1" smtClean="0"/>
              <a:t>Section R402.3</a:t>
            </a:r>
            <a:endParaRPr lang="en-US" altLang="en-US" sz="2400" b="1" smtClean="0"/>
          </a:p>
        </p:txBody>
      </p:sp>
      <p:pic>
        <p:nvPicPr>
          <p:cNvPr id="71682" name="Picture 2" descr="C:\Users\mosl599\AppData\Local\Microsoft\Windows\Temporary Internet Files\Content.IE5\V2UR0WCR\MP900414061[1].jpg"/>
          <p:cNvPicPr>
            <a:picLocks noChangeAspect="1" noChangeArrowheads="1"/>
          </p:cNvPicPr>
          <p:nvPr/>
        </p:nvPicPr>
        <p:blipFill>
          <a:blip r:embed="rId3"/>
          <a:srcRect/>
          <a:stretch>
            <a:fillRect/>
          </a:stretch>
        </p:blipFill>
        <p:spPr bwMode="auto">
          <a:xfrm>
            <a:off x="3476625" y="1206500"/>
            <a:ext cx="4989513" cy="4989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88950" y="1355725"/>
            <a:ext cx="8197850" cy="5111750"/>
          </a:xfrm>
        </p:spPr>
        <p:txBody>
          <a:bodyPr/>
          <a:lstStyle/>
          <a:p>
            <a:pPr eaLnBrk="1" hangingPunct="1">
              <a:buFont typeface="Wingdings" pitchFamily="2" charset="2"/>
              <a:buChar char="ü"/>
            </a:pPr>
            <a:r>
              <a:rPr lang="en-US" altLang="en-US" smtClean="0"/>
              <a:t>Can be used to satisfy U-factor and SHGC requirements</a:t>
            </a:r>
          </a:p>
          <a:p>
            <a:pPr eaLnBrk="1" hangingPunct="1">
              <a:buFont typeface="Wingdings" pitchFamily="2" charset="2"/>
              <a:buChar char="ü"/>
            </a:pPr>
            <a:r>
              <a:rPr lang="en-US" altLang="en-US" smtClean="0"/>
              <a:t>Subject to hard limits, even in trade-offs</a:t>
            </a:r>
          </a:p>
        </p:txBody>
      </p:sp>
      <p:sp>
        <p:nvSpPr>
          <p:cNvPr id="104450" name="Title 1"/>
          <p:cNvSpPr>
            <a:spLocks noGrp="1"/>
          </p:cNvSpPr>
          <p:nvPr>
            <p:ph type="title"/>
          </p:nvPr>
        </p:nvSpPr>
        <p:spPr>
          <a:xfrm>
            <a:off x="263525" y="23813"/>
            <a:ext cx="5840413" cy="920750"/>
          </a:xfrm>
        </p:spPr>
        <p:txBody>
          <a:bodyPr rtlCol="0">
            <a:normAutofit fontScale="90000"/>
          </a:bodyPr>
          <a:lstStyle/>
          <a:p>
            <a:pPr eaLnBrk="1" fontAlgn="auto" hangingPunct="1">
              <a:spcAft>
                <a:spcPts val="0"/>
              </a:spcAft>
              <a:defRPr/>
            </a:pPr>
            <a:r>
              <a:rPr lang="en-US" sz="2400" b="1" dirty="0" smtClean="0"/>
              <a:t>Fenestration</a:t>
            </a:r>
            <a:r>
              <a:rPr lang="en-US" sz="2800" dirty="0" smtClean="0"/>
              <a:t> </a:t>
            </a:r>
            <a:br>
              <a:rPr lang="en-US" sz="2800" dirty="0" smtClean="0"/>
            </a:br>
            <a:r>
              <a:rPr lang="en-US" sz="2000" b="1" i="1" dirty="0" smtClean="0"/>
              <a:t>Sections R402.3.1/R402.3.2 </a:t>
            </a:r>
            <a:r>
              <a:rPr lang="en-US" sz="2000" b="1" i="1" dirty="0"/>
              <a:t>- </a:t>
            </a:r>
            <a:r>
              <a:rPr lang="en-US" sz="2000" dirty="0" smtClean="0"/>
              <a:t>Area-weighted Average</a:t>
            </a: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1"/>
          <p:cNvSpPr>
            <a:spLocks noGrp="1"/>
          </p:cNvSpPr>
          <p:nvPr>
            <p:ph idx="1"/>
          </p:nvPr>
        </p:nvSpPr>
        <p:spPr/>
        <p:txBody>
          <a:bodyPr/>
          <a:lstStyle/>
          <a:p>
            <a:pPr eaLnBrk="1" hangingPunct="1">
              <a:buFont typeface="Wingdings" pitchFamily="2" charset="2"/>
              <a:buChar char="ü"/>
            </a:pPr>
            <a:r>
              <a:rPr lang="en-US" altLang="en-US" smtClean="0"/>
              <a:t>Dynamic glazing </a:t>
            </a:r>
          </a:p>
          <a:p>
            <a:pPr lvl="1" eaLnBrk="1" hangingPunct="1">
              <a:buFont typeface="Wingdings" pitchFamily="2" charset="2"/>
              <a:buChar char="ü"/>
            </a:pPr>
            <a:r>
              <a:rPr lang="en-US" altLang="en-US" smtClean="0"/>
              <a:t>Ratio of higher to lower labeled SHGC </a:t>
            </a:r>
            <a:r>
              <a:rPr lang="en-US" altLang="en-US" u="sng" smtClean="0"/>
              <a:t>&gt;</a:t>
            </a:r>
            <a:r>
              <a:rPr lang="en-US" altLang="en-US" smtClean="0"/>
              <a:t> 2.4</a:t>
            </a:r>
          </a:p>
          <a:p>
            <a:pPr lvl="1" eaLnBrk="1" hangingPunct="1">
              <a:buFont typeface="Wingdings" pitchFamily="2" charset="2"/>
              <a:buChar char="ü"/>
            </a:pPr>
            <a:r>
              <a:rPr lang="en-US" altLang="en-US" smtClean="0"/>
              <a:t>Automatically controlled to modulate amount of solar gain into space in multiple steps</a:t>
            </a:r>
          </a:p>
          <a:p>
            <a:pPr lvl="1" eaLnBrk="1" hangingPunct="1">
              <a:buFont typeface="Wingdings" pitchFamily="2" charset="2"/>
              <a:buChar char="ü"/>
            </a:pPr>
            <a:r>
              <a:rPr lang="en-US" altLang="en-US" smtClean="0"/>
              <a:t>Shall be considered separately from other fenestration (area weighted average)</a:t>
            </a:r>
          </a:p>
          <a:p>
            <a:pPr lvl="1" eaLnBrk="1" hangingPunct="1">
              <a:buFont typeface="Wingdings" pitchFamily="2" charset="2"/>
              <a:buChar char="ü"/>
            </a:pPr>
            <a:r>
              <a:rPr lang="en-US" altLang="en-US" smtClean="0"/>
              <a:t>Exception – not required to comply when both high and low rated SHGC meet Table R402.1.2</a:t>
            </a:r>
          </a:p>
          <a:p>
            <a:endParaRPr lang="en-US" altLang="en-US" smtClean="0"/>
          </a:p>
        </p:txBody>
      </p:sp>
      <p:sp>
        <p:nvSpPr>
          <p:cNvPr id="162819" name="Title 2"/>
          <p:cNvSpPr>
            <a:spLocks noGrp="1"/>
          </p:cNvSpPr>
          <p:nvPr>
            <p:ph type="title"/>
          </p:nvPr>
        </p:nvSpPr>
        <p:spPr/>
        <p:txBody>
          <a:bodyPr/>
          <a:lstStyle/>
          <a:p>
            <a:r>
              <a:rPr lang="en-US" altLang="en-US" sz="2000" b="1" smtClean="0"/>
              <a:t>Fenestration</a:t>
            </a:r>
            <a:r>
              <a:rPr lang="en-US" altLang="en-US" sz="2000" smtClean="0"/>
              <a:t> </a:t>
            </a:r>
            <a:br>
              <a:rPr lang="en-US" altLang="en-US" sz="2000" smtClean="0"/>
            </a:br>
            <a:r>
              <a:rPr lang="en-US" altLang="en-US" sz="2000" b="1" i="1" smtClean="0"/>
              <a:t>Section R402.3.2 – </a:t>
            </a:r>
            <a:r>
              <a:rPr lang="en-US" altLang="en-US" sz="2000" b="1" smtClean="0"/>
              <a:t>Dynamic Glazing</a:t>
            </a:r>
            <a:endParaRPr lang="en-US" alt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3"/>
          <p:cNvSpPr>
            <a:spLocks noGrp="1" noChangeArrowheads="1"/>
          </p:cNvSpPr>
          <p:nvPr>
            <p:ph type="title"/>
          </p:nvPr>
        </p:nvSpPr>
        <p:spPr>
          <a:xfrm>
            <a:off x="473075" y="0"/>
            <a:ext cx="5368925" cy="920750"/>
          </a:xfrm>
        </p:spPr>
        <p:txBody>
          <a:bodyPr/>
          <a:lstStyle/>
          <a:p>
            <a:pPr eaLnBrk="1" hangingPunct="1"/>
            <a:r>
              <a:rPr lang="en-US" altLang="en-US" sz="2400" b="1" smtClean="0"/>
              <a:t>The Family of I-Codes</a:t>
            </a:r>
          </a:p>
        </p:txBody>
      </p:sp>
      <p:sp>
        <p:nvSpPr>
          <p:cNvPr id="31763" name="TextBox 23"/>
          <p:cNvSpPr txBox="1">
            <a:spLocks noChangeArrowheads="1"/>
          </p:cNvSpPr>
          <p:nvPr/>
        </p:nvSpPr>
        <p:spPr bwMode="auto">
          <a:xfrm>
            <a:off x="28575" y="1976438"/>
            <a:ext cx="5778500" cy="4400550"/>
          </a:xfrm>
          <a:prstGeom prst="rect">
            <a:avLst/>
          </a:prstGeom>
          <a:noFill/>
          <a:ln w="9525">
            <a:noFill/>
            <a:miter lim="800000"/>
            <a:headEnd/>
            <a:tailEnd/>
          </a:ln>
        </p:spPr>
        <p:txBody>
          <a:bodyPr>
            <a:spAutoFit/>
          </a:bodyPr>
          <a:lstStyle/>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Building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Mechanical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Fuel Gas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Property Maintenance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Fire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Zoning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Plumbing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Existing Building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Private Sewage Disposal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Performance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Residential Code</a:t>
            </a:r>
          </a:p>
          <a:p>
            <a:pPr marL="342900" indent="-342900" eaLnBrk="1" hangingPunct="1">
              <a:buSzPct val="120000"/>
              <a:buFont typeface="Wingdings" pitchFamily="2" charset="2"/>
              <a:buChar char="ü"/>
              <a:defRPr/>
            </a:pPr>
            <a:r>
              <a:rPr lang="en-US" sz="2000" dirty="0">
                <a:solidFill>
                  <a:srgbClr val="00CC00"/>
                </a:solidFill>
                <a:latin typeface="Arial" charset="0"/>
                <a:ea typeface="ＭＳ Ｐゴシック" pitchFamily="28" charset="-128"/>
              </a:rPr>
              <a:t>International Energy Conservation Code</a:t>
            </a:r>
          </a:p>
          <a:p>
            <a:pPr marL="342900" indent="-342900" eaLnBrk="1" hangingPunct="1">
              <a:buSzPct val="120000"/>
              <a:buFont typeface="Wingdings" pitchFamily="2" charset="2"/>
              <a:buChar char="ü"/>
              <a:defRPr/>
            </a:pPr>
            <a:r>
              <a:rPr lang="en-US" sz="2000" b="0" dirty="0">
                <a:latin typeface="Arial" charset="0"/>
                <a:ea typeface="ＭＳ Ｐゴシック" pitchFamily="28" charset="-128"/>
              </a:rPr>
              <a:t>International Wildlife-Urban Interface Code</a:t>
            </a:r>
          </a:p>
          <a:p>
            <a:pPr marL="171450" indent="-171450" eaLnBrk="1" hangingPunct="1">
              <a:buSzPct val="120000"/>
              <a:buFont typeface="Arial" pitchFamily="34" charset="0"/>
              <a:buChar char="•"/>
              <a:defRPr/>
            </a:pPr>
            <a:endParaRPr lang="en-US" sz="2000" b="0" dirty="0">
              <a:solidFill>
                <a:srgbClr val="125287"/>
              </a:solidFill>
              <a:latin typeface="Arial" charset="0"/>
              <a:ea typeface="ＭＳ Ｐゴシック" pitchFamily="28" charset="-128"/>
            </a:endParaRPr>
          </a:p>
        </p:txBody>
      </p:sp>
      <p:pic>
        <p:nvPicPr>
          <p:cNvPr id="1177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065213"/>
            <a:ext cx="7143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0925" y="1085850"/>
            <a:ext cx="7429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1071563"/>
            <a:ext cx="7239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188" y="1062038"/>
            <a:ext cx="704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325" y="1062038"/>
            <a:ext cx="695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650" y="1062038"/>
            <a:ext cx="733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8263" y="1081088"/>
            <a:ext cx="7239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4538" y="1081088"/>
            <a:ext cx="7239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6075" y="1062038"/>
            <a:ext cx="72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73675" y="1085850"/>
            <a:ext cx="7334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5938" y="1057275"/>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0275" y="1066800"/>
            <a:ext cx="733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72" descr="IECC2009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777870">
            <a:off x="7208838" y="4605338"/>
            <a:ext cx="9207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21" descr="2012IECC.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rot="697279">
            <a:off x="7627938" y="4872038"/>
            <a:ext cx="9207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161777">
            <a:off x="6983413" y="4989513"/>
            <a:ext cx="989012"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779" name="Picture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288088" y="2284413"/>
            <a:ext cx="16002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4"/>
          <p:cNvSpPr>
            <a:spLocks noGrp="1" noChangeArrowheads="1"/>
          </p:cNvSpPr>
          <p:nvPr>
            <p:ph idx="1"/>
          </p:nvPr>
        </p:nvSpPr>
        <p:spPr>
          <a:xfrm>
            <a:off x="504825" y="1268413"/>
            <a:ext cx="5564188" cy="4876800"/>
          </a:xfrm>
        </p:spPr>
        <p:txBody>
          <a:bodyPr/>
          <a:lstStyle/>
          <a:p>
            <a:pPr marL="0" indent="0" eaLnBrk="1" hangingPunct="1">
              <a:buFont typeface="Arial" pitchFamily="34" charset="0"/>
              <a:buNone/>
            </a:pPr>
            <a:r>
              <a:rPr lang="en-US" altLang="en-US" smtClean="0"/>
              <a:t>Building Envelope consists of:</a:t>
            </a:r>
          </a:p>
          <a:p>
            <a:pPr lvl="1" eaLnBrk="1" hangingPunct="1">
              <a:buFont typeface="Wingdings" pitchFamily="2" charset="2"/>
              <a:buChar char="ü"/>
            </a:pPr>
            <a:r>
              <a:rPr lang="en-US" altLang="en-US" smtClean="0"/>
              <a:t>Fenestration</a:t>
            </a:r>
          </a:p>
          <a:p>
            <a:pPr lvl="1" eaLnBrk="1" hangingPunct="1">
              <a:buFont typeface="Wingdings" pitchFamily="2" charset="2"/>
              <a:buChar char="ü"/>
            </a:pPr>
            <a:r>
              <a:rPr lang="en-US" altLang="en-US" b="1" smtClean="0">
                <a:solidFill>
                  <a:srgbClr val="92D050"/>
                </a:solidFill>
              </a:rPr>
              <a:t>Ceilings</a:t>
            </a:r>
          </a:p>
          <a:p>
            <a:pPr lvl="1" eaLnBrk="1" hangingPunct="1">
              <a:buFont typeface="Wingdings" pitchFamily="2" charset="2"/>
              <a:buChar char="ü"/>
            </a:pPr>
            <a:r>
              <a:rPr lang="en-US" altLang="en-US" smtClean="0"/>
              <a:t>Walls</a:t>
            </a:r>
          </a:p>
          <a:p>
            <a:pPr lvl="2" eaLnBrk="1" hangingPunct="1"/>
            <a:r>
              <a:rPr lang="en-US" altLang="en-US" smtClean="0"/>
              <a:t>Above grade</a:t>
            </a:r>
          </a:p>
          <a:p>
            <a:pPr lvl="2" eaLnBrk="1" hangingPunct="1"/>
            <a:r>
              <a:rPr lang="en-US" altLang="en-US" smtClean="0"/>
              <a:t>Below grade</a:t>
            </a:r>
          </a:p>
          <a:p>
            <a:pPr lvl="2" eaLnBrk="1" hangingPunct="1"/>
            <a:r>
              <a:rPr lang="en-US" altLang="en-US" smtClean="0"/>
              <a:t>Mass walls</a:t>
            </a:r>
          </a:p>
          <a:p>
            <a:pPr lvl="1" eaLnBrk="1" hangingPunct="1">
              <a:buFont typeface="Wingdings" pitchFamily="2" charset="2"/>
              <a:buChar char="ü"/>
            </a:pPr>
            <a:r>
              <a:rPr lang="en-US" altLang="en-US" smtClean="0"/>
              <a:t>Floors</a:t>
            </a:r>
          </a:p>
          <a:p>
            <a:pPr lvl="1" eaLnBrk="1" hangingPunct="1">
              <a:buFont typeface="Wingdings" pitchFamily="2" charset="2"/>
              <a:buChar char="ü"/>
            </a:pPr>
            <a:r>
              <a:rPr lang="en-US" altLang="en-US" smtClean="0"/>
              <a:t>Slabs</a:t>
            </a:r>
          </a:p>
          <a:p>
            <a:pPr lvl="1" eaLnBrk="1" hangingPunct="1">
              <a:buFont typeface="Wingdings" pitchFamily="2" charset="2"/>
              <a:buChar char="ü"/>
            </a:pPr>
            <a:r>
              <a:rPr lang="en-US" altLang="en-US" smtClean="0"/>
              <a:t>Crawlspaces</a:t>
            </a:r>
          </a:p>
          <a:p>
            <a:pPr lvl="1" eaLnBrk="1" hangingPunct="1">
              <a:buFontTx/>
              <a:buNone/>
            </a:pPr>
            <a:endParaRPr lang="en-US" altLang="en-US" smtClean="0"/>
          </a:p>
        </p:txBody>
      </p:sp>
      <p:sp>
        <p:nvSpPr>
          <p:cNvPr id="163843" name="Rectangle 23"/>
          <p:cNvSpPr>
            <a:spLocks noGrp="1" noChangeArrowheads="1"/>
          </p:cNvSpPr>
          <p:nvPr>
            <p:ph type="title"/>
          </p:nvPr>
        </p:nvSpPr>
        <p:spPr>
          <a:xfrm>
            <a:off x="473075" y="0"/>
            <a:ext cx="5368925" cy="920750"/>
          </a:xfrm>
        </p:spPr>
        <p:txBody>
          <a:bodyPr/>
          <a:lstStyle/>
          <a:p>
            <a:pPr eaLnBrk="1" hangingPunct="1"/>
            <a:r>
              <a:rPr lang="en-US" altLang="en-US" sz="2400" b="1" smtClean="0"/>
              <a:t>Building Envelope Specific Requirements</a:t>
            </a:r>
          </a:p>
        </p:txBody>
      </p:sp>
      <p:pic>
        <p:nvPicPr>
          <p:cNvPr id="163844"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reeform 10"/>
          <p:cNvSpPr>
            <a:spLocks noChangeArrowheads="1"/>
          </p:cNvSpPr>
          <p:nvPr/>
        </p:nvSpPr>
        <p:spPr bwMode="auto">
          <a:xfrm>
            <a:off x="4278313" y="1828800"/>
            <a:ext cx="3989387"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4758" name="TextBox 11"/>
          <p:cNvSpPr txBox="1">
            <a:spLocks noChangeArrowheads="1"/>
          </p:cNvSpPr>
          <p:nvPr/>
        </p:nvSpPr>
        <p:spPr bwMode="auto">
          <a:xfrm>
            <a:off x="5124450" y="3881438"/>
            <a:ext cx="2274888" cy="369887"/>
          </a:xfrm>
          <a:prstGeom prst="rect">
            <a:avLst/>
          </a:prstGeom>
          <a:noFill/>
          <a:ln w="9525">
            <a:noFill/>
            <a:miter lim="800000"/>
            <a:headEnd/>
            <a:tailEnd/>
          </a:ln>
        </p:spPr>
        <p:txBody>
          <a:bodyPr wrap="none">
            <a:spAutoFit/>
          </a:bodyPr>
          <a:lstStyle/>
          <a:p>
            <a:pPr eaLnBrk="1" hangingPunct="1">
              <a:defRPr/>
            </a:pPr>
            <a:r>
              <a:rPr lang="en-US" sz="1800" dirty="0">
                <a:solidFill>
                  <a:schemeClr val="accent6"/>
                </a:solidFill>
                <a:latin typeface="Arial" charset="0"/>
                <a:ea typeface="ＭＳ Ｐゴシック" pitchFamily="28" charset="-128"/>
              </a:rPr>
              <a:t>Conditioned Space</a:t>
            </a:r>
          </a:p>
        </p:txBody>
      </p:sp>
      <p:sp>
        <p:nvSpPr>
          <p:cNvPr id="163847" name="Text Box 29"/>
          <p:cNvSpPr txBox="1">
            <a:spLocks noChangeArrowheads="1"/>
          </p:cNvSpPr>
          <p:nvPr/>
        </p:nvSpPr>
        <p:spPr bwMode="auto">
          <a:xfrm>
            <a:off x="4425950"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4"/>
          <p:cNvSpPr>
            <a:spLocks noGrp="1" noChangeArrowheads="1"/>
          </p:cNvSpPr>
          <p:nvPr>
            <p:ph idx="1"/>
          </p:nvPr>
        </p:nvSpPr>
        <p:spPr>
          <a:xfrm>
            <a:off x="473075" y="1185863"/>
            <a:ext cx="8378825" cy="5183187"/>
          </a:xfrm>
        </p:spPr>
        <p:txBody>
          <a:bodyPr lIns="90488" tIns="44450" rIns="90488" bIns="44450" rtlCol="0">
            <a:normAutofit fontScale="85000" lnSpcReduction="20000"/>
          </a:bodyPr>
          <a:lstStyle/>
          <a:p>
            <a:pPr marL="0" indent="0" eaLnBrk="1" fontAlgn="auto" hangingPunct="1">
              <a:spcAft>
                <a:spcPts val="0"/>
              </a:spcAft>
              <a:buFont typeface="Arial"/>
              <a:buNone/>
              <a:defRPr/>
            </a:pPr>
            <a:r>
              <a:rPr lang="en-US" dirty="0" smtClean="0"/>
              <a:t>R-values are to be printed on the </a:t>
            </a:r>
            <a:r>
              <a:rPr lang="en-US" dirty="0" err="1" smtClean="0"/>
              <a:t>batt</a:t>
            </a:r>
            <a:r>
              <a:rPr lang="en-US" dirty="0" smtClean="0"/>
              <a:t> insulation or rigid foam board.</a:t>
            </a:r>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r>
              <a:rPr lang="en-US" dirty="0" smtClean="0"/>
              <a:t>Blown-in insulation must have an insulation certificate at or near the opening of the attic.</a:t>
            </a:r>
          </a:p>
          <a:p>
            <a:pPr marL="0" indent="0" eaLnBrk="1" fontAlgn="auto" hangingPunct="1">
              <a:spcAft>
                <a:spcPts val="0"/>
              </a:spcAft>
              <a:buFont typeface="Arial"/>
              <a:buNone/>
              <a:defRPr/>
            </a:pPr>
            <a:endParaRPr lang="en-US" dirty="0" smtClean="0"/>
          </a:p>
          <a:p>
            <a:pPr marL="0" indent="0" eaLnBrk="1" fontAlgn="auto" hangingPunct="1">
              <a:spcAft>
                <a:spcPts val="0"/>
              </a:spcAft>
              <a:buFont typeface="Arial"/>
              <a:buNone/>
              <a:defRPr/>
            </a:pPr>
            <a:r>
              <a:rPr lang="en-US" dirty="0" smtClean="0"/>
              <a:t>The certificate should include:</a:t>
            </a:r>
          </a:p>
          <a:p>
            <a:pPr marL="690563" eaLnBrk="1" fontAlgn="auto" hangingPunct="1">
              <a:spcAft>
                <a:spcPts val="0"/>
              </a:spcAft>
              <a:buFont typeface="Wingdings" pitchFamily="2" charset="2"/>
              <a:buChar char="ü"/>
              <a:defRPr/>
            </a:pPr>
            <a:r>
              <a:rPr lang="en-US" dirty="0" smtClean="0"/>
              <a:t>R-value of installed thickness</a:t>
            </a:r>
          </a:p>
          <a:p>
            <a:pPr marL="690563" eaLnBrk="1" fontAlgn="auto" hangingPunct="1">
              <a:spcAft>
                <a:spcPts val="0"/>
              </a:spcAft>
              <a:buFont typeface="Wingdings" pitchFamily="2" charset="2"/>
              <a:buChar char="ü"/>
              <a:defRPr/>
            </a:pPr>
            <a:r>
              <a:rPr lang="en-US" dirty="0" smtClean="0"/>
              <a:t>Initial installed thickness</a:t>
            </a:r>
          </a:p>
          <a:p>
            <a:pPr marL="690563" eaLnBrk="1" fontAlgn="auto" hangingPunct="1">
              <a:spcAft>
                <a:spcPts val="0"/>
              </a:spcAft>
              <a:buFont typeface="Wingdings" pitchFamily="2" charset="2"/>
              <a:buChar char="ü"/>
              <a:defRPr/>
            </a:pPr>
            <a:r>
              <a:rPr lang="en-US" dirty="0" smtClean="0"/>
              <a:t>Installed density</a:t>
            </a:r>
          </a:p>
          <a:p>
            <a:pPr marL="690563" eaLnBrk="1" fontAlgn="auto" hangingPunct="1">
              <a:spcAft>
                <a:spcPts val="0"/>
              </a:spcAft>
              <a:buFont typeface="Wingdings" pitchFamily="2" charset="2"/>
              <a:buChar char="ü"/>
              <a:defRPr/>
            </a:pPr>
            <a:r>
              <a:rPr lang="en-US" dirty="0" smtClean="0"/>
              <a:t>Settled thickness/settled R-value</a:t>
            </a:r>
          </a:p>
          <a:p>
            <a:pPr marL="690563" eaLnBrk="1" fontAlgn="auto" hangingPunct="1">
              <a:spcAft>
                <a:spcPts val="0"/>
              </a:spcAft>
              <a:buFont typeface="Wingdings" pitchFamily="2" charset="2"/>
              <a:buChar char="ü"/>
              <a:defRPr/>
            </a:pPr>
            <a:r>
              <a:rPr lang="en-US" dirty="0" smtClean="0"/>
              <a:t>Coverage area</a:t>
            </a:r>
          </a:p>
          <a:p>
            <a:pPr marL="690563" eaLnBrk="1" fontAlgn="auto" hangingPunct="1">
              <a:spcAft>
                <a:spcPts val="0"/>
              </a:spcAft>
              <a:buFont typeface="Wingdings" pitchFamily="2" charset="2"/>
              <a:buChar char="ü"/>
              <a:defRPr/>
            </a:pPr>
            <a:r>
              <a:rPr lang="en-US" dirty="0" smtClean="0"/>
              <a:t>Number of bags installed</a:t>
            </a:r>
          </a:p>
          <a:p>
            <a:pPr marL="1588" indent="0" eaLnBrk="1" fontAlgn="auto" hangingPunct="1">
              <a:spcAft>
                <a:spcPts val="0"/>
              </a:spcAft>
              <a:buFont typeface="Arial"/>
              <a:buNone/>
              <a:defRPr/>
            </a:pPr>
            <a:endParaRPr lang="en-US" dirty="0" smtClean="0"/>
          </a:p>
          <a:p>
            <a:pPr marL="1588" indent="0" eaLnBrk="1" fontAlgn="auto" hangingPunct="1">
              <a:spcAft>
                <a:spcPts val="0"/>
              </a:spcAft>
              <a:buFont typeface="Arial"/>
              <a:buNone/>
              <a:defRPr/>
            </a:pPr>
            <a:r>
              <a:rPr lang="en-US" dirty="0" smtClean="0"/>
              <a:t>Insulation markers must be installed every 300 square feet and be marked with the minimum installed thickness and affixed to the trusses or joists.</a:t>
            </a:r>
          </a:p>
          <a:p>
            <a:pPr marL="690563" eaLnBrk="1" fontAlgn="auto" hangingPunct="1">
              <a:spcAft>
                <a:spcPts val="0"/>
              </a:spcAft>
              <a:buFont typeface="Arial"/>
              <a:buChar char="•"/>
              <a:defRPr/>
            </a:pPr>
            <a:endParaRPr lang="en-US" dirty="0" smtClean="0"/>
          </a:p>
          <a:p>
            <a:pPr marL="690563" eaLnBrk="1" fontAlgn="auto" hangingPunct="1">
              <a:spcAft>
                <a:spcPts val="0"/>
              </a:spcAft>
              <a:buFont typeface="Arial"/>
              <a:buChar char="•"/>
              <a:defRPr/>
            </a:pPr>
            <a:endParaRPr lang="en-US" dirty="0"/>
          </a:p>
        </p:txBody>
      </p:sp>
      <p:sp>
        <p:nvSpPr>
          <p:cNvPr id="165891" name="Rectangle 3"/>
          <p:cNvSpPr>
            <a:spLocks noGrp="1" noChangeArrowheads="1"/>
          </p:cNvSpPr>
          <p:nvPr>
            <p:ph type="title"/>
          </p:nvPr>
        </p:nvSpPr>
        <p:spPr>
          <a:xfrm>
            <a:off x="473075" y="0"/>
            <a:ext cx="5368925" cy="920750"/>
          </a:xfrm>
        </p:spPr>
        <p:txBody>
          <a:bodyPr lIns="90488" tIns="44450" rIns="90488" bIns="44450"/>
          <a:lstStyle/>
          <a:p>
            <a:pPr eaLnBrk="1" hangingPunct="1">
              <a:lnSpc>
                <a:spcPct val="80000"/>
              </a:lnSpc>
            </a:pPr>
            <a:r>
              <a:rPr lang="en-US" altLang="en-US" sz="2400" b="1" smtClean="0"/>
              <a:t>Ceilings</a:t>
            </a:r>
            <a:br>
              <a:rPr lang="en-US" altLang="en-US" sz="2400" b="1" smtClean="0"/>
            </a:br>
            <a:r>
              <a:rPr lang="en-US" altLang="en-US" sz="2000" b="1" i="1" smtClean="0"/>
              <a:t>Section R303.1</a:t>
            </a:r>
            <a:endParaRPr lang="en-US" altLang="en-US" sz="2400" b="1" smtClean="0"/>
          </a:p>
        </p:txBody>
      </p:sp>
      <p:pic>
        <p:nvPicPr>
          <p:cNvPr id="4" name="Picture 104"/>
          <p:cNvPicPr>
            <a:picLocks noChangeAspect="1" noChangeArrowheads="1"/>
          </p:cNvPicPr>
          <p:nvPr/>
        </p:nvPicPr>
        <p:blipFill>
          <a:blip r:embed="rId3"/>
          <a:srcRect/>
          <a:stretch>
            <a:fillRect/>
          </a:stretch>
        </p:blipFill>
        <p:spPr bwMode="auto">
          <a:xfrm>
            <a:off x="5676900" y="2257425"/>
            <a:ext cx="2794000" cy="2447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p:cNvSpPr>
            <a:spLocks noGrp="1" noChangeArrowheads="1"/>
          </p:cNvSpPr>
          <p:nvPr>
            <p:ph idx="1"/>
          </p:nvPr>
        </p:nvSpPr>
        <p:spPr>
          <a:xfrm>
            <a:off x="473075" y="1185863"/>
            <a:ext cx="8378825" cy="4876800"/>
          </a:xfrm>
        </p:spPr>
        <p:txBody>
          <a:bodyPr lIns="90488" tIns="44450" rIns="90488" bIns="44450"/>
          <a:lstStyle/>
          <a:p>
            <a:pPr marL="0" indent="0" eaLnBrk="1" hangingPunct="1">
              <a:buFont typeface="Arial" pitchFamily="34" charset="0"/>
              <a:buNone/>
            </a:pPr>
            <a:r>
              <a:rPr lang="en-US" altLang="en-US" smtClean="0"/>
              <a:t>Requirements based on</a:t>
            </a:r>
          </a:p>
          <a:p>
            <a:pPr marL="628650" lvl="1" indent="-342900" eaLnBrk="1" hangingPunct="1">
              <a:buFont typeface="Wingdings" pitchFamily="2" charset="2"/>
              <a:buChar char="ü"/>
            </a:pPr>
            <a:r>
              <a:rPr lang="en-US" altLang="en-US" smtClean="0"/>
              <a:t>Assembly type</a:t>
            </a:r>
          </a:p>
          <a:p>
            <a:pPr marL="628650" lvl="1" indent="-342900" eaLnBrk="1" hangingPunct="1">
              <a:buFont typeface="Wingdings" pitchFamily="2" charset="2"/>
              <a:buChar char="ü"/>
            </a:pPr>
            <a:r>
              <a:rPr lang="en-US" altLang="en-US" smtClean="0"/>
              <a:t>Continuous insulation</a:t>
            </a:r>
          </a:p>
          <a:p>
            <a:pPr marL="628650" lvl="1" indent="-342900" eaLnBrk="1" hangingPunct="1">
              <a:buFont typeface="Wingdings" pitchFamily="2" charset="2"/>
              <a:buChar char="ü"/>
            </a:pPr>
            <a:r>
              <a:rPr lang="en-US" altLang="en-US" smtClean="0"/>
              <a:t>Insulation between framing (cavity insulation)</a:t>
            </a:r>
          </a:p>
          <a:p>
            <a:pPr marL="0" indent="0" eaLnBrk="1" hangingPunct="1">
              <a:buFont typeface="Arial" pitchFamily="34" charset="0"/>
              <a:buNone/>
            </a:pPr>
            <a:endParaRPr lang="en-US" altLang="en-US" smtClean="0"/>
          </a:p>
          <a:p>
            <a:pPr marL="0" indent="0" eaLnBrk="1" hangingPunct="1">
              <a:buFont typeface="Arial" pitchFamily="34" charset="0"/>
              <a:buNone/>
            </a:pPr>
            <a:r>
              <a:rPr lang="en-US" altLang="en-US" smtClean="0"/>
              <a:t>Meet or exceed R-values</a:t>
            </a:r>
          </a:p>
        </p:txBody>
      </p:sp>
      <p:sp>
        <p:nvSpPr>
          <p:cNvPr id="167939" name="Rectangle 3"/>
          <p:cNvSpPr>
            <a:spLocks noGrp="1" noChangeArrowheads="1"/>
          </p:cNvSpPr>
          <p:nvPr>
            <p:ph type="title"/>
          </p:nvPr>
        </p:nvSpPr>
        <p:spPr>
          <a:xfrm>
            <a:off x="473075" y="0"/>
            <a:ext cx="5368925" cy="920750"/>
          </a:xfrm>
        </p:spPr>
        <p:txBody>
          <a:bodyPr lIns="90488" tIns="44450" rIns="90488" bIns="44450"/>
          <a:lstStyle/>
          <a:p>
            <a:pPr eaLnBrk="1" hangingPunct="1">
              <a:lnSpc>
                <a:spcPct val="80000"/>
              </a:lnSpc>
            </a:pPr>
            <a:r>
              <a:rPr lang="en-US" altLang="en-US" sz="2400" b="1" smtClean="0"/>
              <a:t>Ceilings</a:t>
            </a:r>
          </a:p>
        </p:txBody>
      </p:sp>
      <p:pic>
        <p:nvPicPr>
          <p:cNvPr id="167940" name="Picture 5" descr="hous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713" y="3095625"/>
            <a:ext cx="38957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6"/>
          <p:cNvSpPr>
            <a:spLocks noChangeArrowheads="1"/>
          </p:cNvSpPr>
          <p:nvPr/>
        </p:nvSpPr>
        <p:spPr bwMode="auto">
          <a:xfrm>
            <a:off x="7235825" y="4456113"/>
            <a:ext cx="533400" cy="84137"/>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6807" name="Rectangle 7"/>
          <p:cNvSpPr>
            <a:spLocks noChangeArrowheads="1"/>
          </p:cNvSpPr>
          <p:nvPr/>
        </p:nvSpPr>
        <p:spPr bwMode="auto">
          <a:xfrm>
            <a:off x="6134100" y="3630613"/>
            <a:ext cx="1177925" cy="46037"/>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6808" name="Rectangle 8"/>
          <p:cNvSpPr>
            <a:spLocks noChangeArrowheads="1"/>
          </p:cNvSpPr>
          <p:nvPr/>
        </p:nvSpPr>
        <p:spPr bwMode="auto">
          <a:xfrm>
            <a:off x="4749800" y="4456113"/>
            <a:ext cx="695325" cy="77787"/>
          </a:xfrm>
          <a:prstGeom prst="rect">
            <a:avLst/>
          </a:prstGeom>
          <a:solidFill>
            <a:schemeClr val="accent6"/>
          </a:solidFill>
          <a:ln w="38100">
            <a:no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6809" name="Freeform 9"/>
          <p:cNvSpPr>
            <a:spLocks noChangeArrowheads="1"/>
          </p:cNvSpPr>
          <p:nvPr/>
        </p:nvSpPr>
        <p:spPr bwMode="auto">
          <a:xfrm>
            <a:off x="4654550" y="3105150"/>
            <a:ext cx="1612900" cy="1022350"/>
          </a:xfrm>
          <a:custGeom>
            <a:avLst/>
            <a:gdLst>
              <a:gd name="T0" fmla="*/ 0 w 1612900"/>
              <a:gd name="T1" fmla="*/ 1022350 h 1022350"/>
              <a:gd name="T2" fmla="*/ 1612900 w 1612900"/>
              <a:gd name="T3" fmla="*/ 114300 h 1022350"/>
              <a:gd name="T4" fmla="*/ 1612900 w 1612900"/>
              <a:gd name="T5" fmla="*/ 0 h 1022350"/>
              <a:gd name="T6" fmla="*/ 0 w 1612900"/>
              <a:gd name="T7" fmla="*/ 920750 h 1022350"/>
              <a:gd name="T8" fmla="*/ 0 w 1612900"/>
              <a:gd name="T9" fmla="*/ 1022350 h 1022350"/>
              <a:gd name="T10" fmla="*/ 0 60000 65536"/>
              <a:gd name="T11" fmla="*/ 0 60000 65536"/>
              <a:gd name="T12" fmla="*/ 0 60000 65536"/>
              <a:gd name="T13" fmla="*/ 0 60000 65536"/>
              <a:gd name="T14" fmla="*/ 0 60000 65536"/>
              <a:gd name="T15" fmla="*/ 0 w 1612900"/>
              <a:gd name="T16" fmla="*/ 0 h 1022350"/>
              <a:gd name="T17" fmla="*/ 1612900 w 1612900"/>
              <a:gd name="T18" fmla="*/ 1022350 h 1022350"/>
            </a:gdLst>
            <a:ahLst/>
            <a:cxnLst>
              <a:cxn ang="T10">
                <a:pos x="T0" y="T1"/>
              </a:cxn>
              <a:cxn ang="T11">
                <a:pos x="T2" y="T3"/>
              </a:cxn>
              <a:cxn ang="T12">
                <a:pos x="T4" y="T5"/>
              </a:cxn>
              <a:cxn ang="T13">
                <a:pos x="T6" y="T7"/>
              </a:cxn>
              <a:cxn ang="T14">
                <a:pos x="T8" y="T9"/>
              </a:cxn>
            </a:cxnLst>
            <a:rect l="T15" t="T16" r="T17" b="T18"/>
            <a:pathLst>
              <a:path w="1612900" h="1022350">
                <a:moveTo>
                  <a:pt x="0" y="1022350"/>
                </a:moveTo>
                <a:lnTo>
                  <a:pt x="1612900" y="114300"/>
                </a:lnTo>
                <a:lnTo>
                  <a:pt x="1612900" y="0"/>
                </a:lnTo>
                <a:lnTo>
                  <a:pt x="0" y="920750"/>
                </a:lnTo>
                <a:lnTo>
                  <a:pt x="0" y="1022350"/>
                </a:lnTo>
                <a:close/>
              </a:path>
            </a:pathLst>
          </a:cu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13"/>
          <p:cNvSpPr>
            <a:spLocks noGrp="1" noChangeArrowheads="1"/>
          </p:cNvSpPr>
          <p:nvPr>
            <p:ph sz="half" idx="1"/>
          </p:nvPr>
        </p:nvSpPr>
        <p:spPr>
          <a:xfrm>
            <a:off x="406400" y="1825625"/>
            <a:ext cx="5026025" cy="4306888"/>
          </a:xfrm>
        </p:spPr>
        <p:txBody>
          <a:bodyPr/>
          <a:lstStyle/>
          <a:p>
            <a:pPr marL="0" indent="0" eaLnBrk="1" hangingPunct="1">
              <a:buFont typeface="Arial" pitchFamily="34" charset="0"/>
              <a:buNone/>
            </a:pPr>
            <a:r>
              <a:rPr lang="en-US" altLang="en-US" smtClean="0"/>
              <a:t>Ceiling insulation requirements</a:t>
            </a:r>
            <a:br>
              <a:rPr lang="en-US" altLang="en-US" smtClean="0"/>
            </a:br>
            <a:r>
              <a:rPr lang="en-US" altLang="en-US" smtClean="0"/>
              <a:t>in R-value table assume</a:t>
            </a:r>
            <a:br>
              <a:rPr lang="en-US" altLang="en-US" smtClean="0"/>
            </a:br>
            <a:r>
              <a:rPr lang="en-US" altLang="en-US" smtClean="0"/>
              <a:t>standard truss systems</a:t>
            </a:r>
          </a:p>
        </p:txBody>
      </p:sp>
      <p:sp>
        <p:nvSpPr>
          <p:cNvPr id="169987" name="Rectangle 2"/>
          <p:cNvSpPr>
            <a:spLocks noGrp="1" noChangeArrowheads="1"/>
          </p:cNvSpPr>
          <p:nvPr>
            <p:ph type="title"/>
          </p:nvPr>
        </p:nvSpPr>
        <p:spPr>
          <a:xfrm>
            <a:off x="488950" y="0"/>
            <a:ext cx="5353050" cy="920750"/>
          </a:xfrm>
        </p:spPr>
        <p:txBody>
          <a:bodyPr/>
          <a:lstStyle/>
          <a:p>
            <a:pPr eaLnBrk="1" hangingPunct="1"/>
            <a:r>
              <a:rPr lang="en-US" altLang="en-US" sz="2400" b="1" smtClean="0"/>
              <a:t>Ceilings with Attics</a:t>
            </a:r>
            <a:br>
              <a:rPr lang="en-US" altLang="en-US" sz="2400" b="1" smtClean="0"/>
            </a:br>
            <a:r>
              <a:rPr lang="en-US" altLang="en-US" sz="2000" b="1" i="1" smtClean="0"/>
              <a:t>Section R402.2.1</a:t>
            </a:r>
            <a:endParaRPr lang="en-US" altLang="en-US" sz="2000" b="1" smtClean="0"/>
          </a:p>
        </p:txBody>
      </p:sp>
      <p:grpSp>
        <p:nvGrpSpPr>
          <p:cNvPr id="169988" name="Group 1"/>
          <p:cNvGrpSpPr>
            <a:grpSpLocks/>
          </p:cNvGrpSpPr>
          <p:nvPr/>
        </p:nvGrpSpPr>
        <p:grpSpPr bwMode="auto">
          <a:xfrm>
            <a:off x="4954588" y="1677988"/>
            <a:ext cx="3892550" cy="3263900"/>
            <a:chOff x="5313363" y="1258888"/>
            <a:chExt cx="3584575" cy="2981325"/>
          </a:xfrm>
        </p:grpSpPr>
        <p:pic>
          <p:nvPicPr>
            <p:cNvPr id="169989" name="Picture 9" descr="InsulationAtt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1258888"/>
              <a:ext cx="35845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9990" name="Straight Arrow Connector 11"/>
            <p:cNvCxnSpPr>
              <a:cxnSpLocks noChangeShapeType="1"/>
            </p:cNvCxnSpPr>
            <p:nvPr/>
          </p:nvCxnSpPr>
          <p:spPr bwMode="auto">
            <a:xfrm rot="16200000" flipH="1">
              <a:off x="6261100" y="1854200"/>
              <a:ext cx="501650" cy="4762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9991" name="TextBox 12"/>
            <p:cNvSpPr txBox="1">
              <a:spLocks noChangeArrowheads="1"/>
            </p:cNvSpPr>
            <p:nvPr/>
          </p:nvSpPr>
          <p:spPr bwMode="auto">
            <a:xfrm>
              <a:off x="5432425" y="1301750"/>
              <a:ext cx="170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b="0">
                  <a:cs typeface="Arial" pitchFamily="34" charset="0"/>
                </a:rPr>
                <a:t>Possibility of</a:t>
              </a:r>
              <a:br>
                <a:rPr lang="en-US" altLang="en-US" sz="1400" b="0">
                  <a:cs typeface="Arial" pitchFamily="34" charset="0"/>
                </a:rPr>
              </a:br>
              <a:r>
                <a:rPr lang="en-US" altLang="en-US" sz="1400" b="0">
                  <a:cs typeface="Arial" pitchFamily="34" charset="0"/>
                </a:rPr>
                <a:t>ice dam formations</a:t>
              </a:r>
            </a:p>
          </p:txBody>
        </p:sp>
        <p:cxnSp>
          <p:nvCxnSpPr>
            <p:cNvPr id="169992" name="Straight Arrow Connector 13"/>
            <p:cNvCxnSpPr>
              <a:cxnSpLocks noChangeShapeType="1"/>
            </p:cNvCxnSpPr>
            <p:nvPr/>
          </p:nvCxnSpPr>
          <p:spPr bwMode="auto">
            <a:xfrm rot="16200000" flipV="1">
              <a:off x="6858000" y="2914650"/>
              <a:ext cx="355600" cy="355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9993" name="TextBox 15"/>
            <p:cNvSpPr txBox="1">
              <a:spLocks noChangeArrowheads="1"/>
            </p:cNvSpPr>
            <p:nvPr/>
          </p:nvSpPr>
          <p:spPr bwMode="auto">
            <a:xfrm>
              <a:off x="6823075" y="3225800"/>
              <a:ext cx="2039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b="0">
                  <a:cs typeface="Arial" pitchFamily="34" charset="0"/>
                </a:rPr>
                <a:t>Cold corners contribute</a:t>
              </a:r>
              <a:br>
                <a:rPr lang="en-US" altLang="en-US" sz="1400" b="0">
                  <a:cs typeface="Arial" pitchFamily="34" charset="0"/>
                </a:rPr>
              </a:br>
              <a:r>
                <a:rPr lang="en-US" altLang="en-US" sz="1400" b="0">
                  <a:cs typeface="Arial" pitchFamily="34" charset="0"/>
                </a:rPr>
                <a:t>to condensation and</a:t>
              </a:r>
              <a:br>
                <a:rPr lang="en-US" altLang="en-US" sz="1400" b="0">
                  <a:cs typeface="Arial" pitchFamily="34" charset="0"/>
                </a:rPr>
              </a:br>
              <a:r>
                <a:rPr lang="en-US" altLang="en-US" sz="1400" b="0">
                  <a:cs typeface="Arial" pitchFamily="34" charset="0"/>
                </a:rPr>
                <a:t>mold growth in</a:t>
              </a:r>
              <a:br>
                <a:rPr lang="en-US" altLang="en-US" sz="1400" b="0">
                  <a:cs typeface="Arial" pitchFamily="34" charset="0"/>
                </a:rPr>
              </a:br>
              <a:r>
                <a:rPr lang="en-US" altLang="en-US" sz="1400" b="0">
                  <a:cs typeface="Arial" pitchFamily="34" charset="0"/>
                </a:rPr>
                <a:t>some locations</a:t>
              </a:r>
            </a:p>
          </p:txBody>
        </p:sp>
        <p:sp>
          <p:nvSpPr>
            <p:cNvPr id="169994" name="TextBox 16"/>
            <p:cNvSpPr txBox="1">
              <a:spLocks noChangeArrowheads="1"/>
            </p:cNvSpPr>
            <p:nvPr/>
          </p:nvSpPr>
          <p:spPr bwMode="auto">
            <a:xfrm>
              <a:off x="7138988" y="2457450"/>
              <a:ext cx="1031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Insulation</a:t>
              </a:r>
            </a:p>
          </p:txBody>
        </p:sp>
        <p:sp>
          <p:nvSpPr>
            <p:cNvPr id="169995" name="TextBox 17"/>
            <p:cNvSpPr txBox="1">
              <a:spLocks noChangeArrowheads="1"/>
            </p:cNvSpPr>
            <p:nvPr/>
          </p:nvSpPr>
          <p:spPr bwMode="auto">
            <a:xfrm rot="-5400000">
              <a:off x="6046788" y="3486150"/>
              <a:ext cx="1031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Insulation</a:t>
              </a: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2"/>
          <p:cNvSpPr>
            <a:spLocks noGrp="1" noChangeArrowheads="1"/>
          </p:cNvSpPr>
          <p:nvPr>
            <p:ph sz="half" idx="1"/>
          </p:nvPr>
        </p:nvSpPr>
        <p:spPr>
          <a:xfrm>
            <a:off x="4310063" y="3840163"/>
            <a:ext cx="4549775" cy="738187"/>
          </a:xfrm>
        </p:spPr>
        <p:txBody>
          <a:bodyPr rtlCol="0">
            <a:normAutofit lnSpcReduction="10000"/>
          </a:bodyPr>
          <a:lstStyle/>
          <a:p>
            <a:pPr marL="0" indent="0" eaLnBrk="1" fontAlgn="auto" hangingPunct="1">
              <a:spcAft>
                <a:spcPts val="0"/>
              </a:spcAft>
              <a:buFontTx/>
              <a:buNone/>
              <a:defRPr/>
            </a:pPr>
            <a:r>
              <a:rPr lang="en-US" sz="2000" dirty="0" smtClean="0"/>
              <a:t>Prescriptive R-value path encourages</a:t>
            </a:r>
          </a:p>
          <a:p>
            <a:pPr marL="0" indent="0" eaLnBrk="1" fontAlgn="auto" hangingPunct="1">
              <a:spcAft>
                <a:spcPts val="0"/>
              </a:spcAft>
              <a:buFontTx/>
              <a:buNone/>
              <a:defRPr/>
            </a:pPr>
            <a:r>
              <a:rPr lang="en-US" sz="2000" dirty="0" smtClean="0"/>
              <a:t>raised heel truss </a:t>
            </a:r>
            <a:r>
              <a:rPr lang="en-US" sz="2000" i="1" dirty="0" smtClean="0"/>
              <a:t>(aka, energy truss)</a:t>
            </a:r>
          </a:p>
        </p:txBody>
      </p:sp>
      <p:sp>
        <p:nvSpPr>
          <p:cNvPr id="172035" name="Rectangle 14"/>
          <p:cNvSpPr>
            <a:spLocks noGrp="1" noChangeArrowheads="1"/>
          </p:cNvSpPr>
          <p:nvPr>
            <p:ph type="title"/>
          </p:nvPr>
        </p:nvSpPr>
        <p:spPr/>
        <p:txBody>
          <a:bodyPr/>
          <a:lstStyle/>
          <a:p>
            <a:pPr eaLnBrk="1" hangingPunct="1"/>
            <a:r>
              <a:rPr lang="en-US" altLang="en-US" sz="2400" b="1" smtClean="0"/>
              <a:t>Ceilings with Attics, Cont’d.</a:t>
            </a:r>
            <a:br>
              <a:rPr lang="en-US" altLang="en-US" sz="2400" b="1" smtClean="0"/>
            </a:br>
            <a:r>
              <a:rPr lang="en-US" altLang="en-US" sz="2000" b="1" i="1" smtClean="0"/>
              <a:t>Section R402.2.1</a:t>
            </a:r>
            <a:endParaRPr lang="en-US" altLang="en-US" sz="2400" b="1" smtClean="0"/>
          </a:p>
        </p:txBody>
      </p:sp>
      <p:pic>
        <p:nvPicPr>
          <p:cNvPr id="80900" name="Picture 5" descr="i-4_sm"/>
          <p:cNvPicPr>
            <a:picLocks noChangeAspect="1" noChangeArrowheads="1"/>
          </p:cNvPicPr>
          <p:nvPr/>
        </p:nvPicPr>
        <p:blipFill>
          <a:blip r:embed="rId3"/>
          <a:srcRect/>
          <a:stretch>
            <a:fillRect/>
          </a:stretch>
        </p:blipFill>
        <p:spPr bwMode="auto">
          <a:xfrm>
            <a:off x="625475" y="1073150"/>
            <a:ext cx="3495675" cy="2705100"/>
          </a:xfrm>
          <a:prstGeom prst="rect">
            <a:avLst/>
          </a:prstGeom>
          <a:ln>
            <a:noFill/>
          </a:ln>
          <a:effectLst>
            <a:outerShdw blurRad="292100" dist="139700" dir="2700000" algn="tl" rotWithShape="0">
              <a:srgbClr val="333333">
                <a:alpha val="65000"/>
              </a:srgbClr>
            </a:outerShdw>
          </a:effectLst>
        </p:spPr>
      </p:pic>
      <p:pic>
        <p:nvPicPr>
          <p:cNvPr id="80901" name="Picture 20"/>
          <p:cNvPicPr>
            <a:picLocks noChangeAspect="1" noChangeArrowheads="1"/>
          </p:cNvPicPr>
          <p:nvPr/>
        </p:nvPicPr>
        <p:blipFill>
          <a:blip r:embed="rId4"/>
          <a:srcRect/>
          <a:stretch>
            <a:fillRect/>
          </a:stretch>
        </p:blipFill>
        <p:spPr bwMode="auto">
          <a:xfrm>
            <a:off x="625475" y="3900488"/>
            <a:ext cx="3482975" cy="2490787"/>
          </a:xfrm>
          <a:prstGeom prst="rect">
            <a:avLst/>
          </a:prstGeom>
          <a:ln>
            <a:noFill/>
          </a:ln>
          <a:effectLst>
            <a:outerShdw blurRad="292100" dist="139700" dir="2700000" algn="tl" rotWithShape="0">
              <a:srgbClr val="333333">
                <a:alpha val="65000"/>
              </a:srgbClr>
            </a:outerShdw>
          </a:effectLst>
        </p:spPr>
      </p:pic>
      <p:sp>
        <p:nvSpPr>
          <p:cNvPr id="7" name="Rectangle 22"/>
          <p:cNvSpPr txBox="1">
            <a:spLocks noChangeArrowheads="1"/>
          </p:cNvSpPr>
          <p:nvPr/>
        </p:nvSpPr>
        <p:spPr bwMode="auto">
          <a:xfrm>
            <a:off x="4651375" y="4589463"/>
            <a:ext cx="4208463" cy="1865312"/>
          </a:xfrm>
          <a:prstGeom prst="rect">
            <a:avLst/>
          </a:prstGeom>
          <a:noFill/>
          <a:ln w="9525">
            <a:noFill/>
            <a:miter lim="800000"/>
            <a:headEnd/>
            <a:tailEnd/>
          </a:ln>
        </p:spPr>
        <p:txBody>
          <a:bodyPr lIns="0" tIns="0" rIns="0" bIns="0"/>
          <a:lstStyle/>
          <a:p>
            <a:pPr marL="285750" indent="-285750" eaLnBrk="1" hangingPunct="1">
              <a:spcBef>
                <a:spcPct val="20000"/>
              </a:spcBef>
              <a:buClr>
                <a:schemeClr val="tx1"/>
              </a:buClr>
              <a:buSzPct val="130000"/>
              <a:buFont typeface="Wingdings" pitchFamily="2" charset="2"/>
              <a:buChar char="ü"/>
              <a:defRPr/>
            </a:pPr>
            <a:r>
              <a:rPr lang="en-US" sz="1600" b="0" kern="0" dirty="0">
                <a:latin typeface="+mn-lt"/>
                <a:ea typeface="+mn-ea"/>
              </a:rPr>
              <a:t>If insulation is full height uncompressed over exterior wall top plate, covering 100% of ceiling area</a:t>
            </a:r>
          </a:p>
          <a:p>
            <a:pPr marL="635000" lvl="2" indent="-171450" eaLnBrk="1" hangingPunct="1">
              <a:spcBef>
                <a:spcPct val="20000"/>
              </a:spcBef>
              <a:buFontTx/>
              <a:buChar char="•"/>
              <a:defRPr/>
            </a:pPr>
            <a:r>
              <a:rPr lang="en-US" sz="1600" b="0" kern="0" dirty="0">
                <a:latin typeface="+mn-lt"/>
                <a:ea typeface="+mn-ea"/>
              </a:rPr>
              <a:t>R-30 complies where R-38 is required</a:t>
            </a:r>
          </a:p>
          <a:p>
            <a:pPr marL="635000" lvl="2" indent="-171450" eaLnBrk="1" hangingPunct="1">
              <a:spcBef>
                <a:spcPct val="20000"/>
              </a:spcBef>
              <a:buFontTx/>
              <a:buChar char="•"/>
              <a:defRPr/>
            </a:pPr>
            <a:r>
              <a:rPr lang="en-US" sz="1600" b="0" kern="0" dirty="0">
                <a:latin typeface="+mn-lt"/>
                <a:ea typeface="+mn-ea"/>
              </a:rPr>
              <a:t>R-38 complies where R-49 is required</a:t>
            </a:r>
          </a:p>
        </p:txBody>
      </p:sp>
      <p:sp>
        <p:nvSpPr>
          <p:cNvPr id="172039" name="Rectangle 22"/>
          <p:cNvSpPr txBox="1">
            <a:spLocks noChangeArrowheads="1"/>
          </p:cNvSpPr>
          <p:nvPr/>
        </p:nvSpPr>
        <p:spPr bwMode="auto">
          <a:xfrm>
            <a:off x="4356100" y="5708650"/>
            <a:ext cx="4686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endParaRPr lang="en-US" altLang="en-US" sz="1600" b="0" i="1">
              <a:cs typeface="Arial" pitchFamily="34" charset="0"/>
            </a:endParaRPr>
          </a:p>
          <a:p>
            <a:pPr eaLnBrk="1" hangingPunct="1">
              <a:buClr>
                <a:srgbClr val="005288"/>
              </a:buClr>
              <a:buSzPct val="130000"/>
              <a:buFontTx/>
              <a:buNone/>
            </a:pPr>
            <a:r>
              <a:rPr lang="en-US" altLang="en-US" sz="1300" b="0" i="1">
                <a:cs typeface="Arial" pitchFamily="34" charset="0"/>
              </a:rPr>
              <a:t>Note: This reduction ONLY applies to the R-value</a:t>
            </a:r>
            <a:br>
              <a:rPr lang="en-US" altLang="en-US" sz="1300" b="0" i="1">
                <a:cs typeface="Arial" pitchFamily="34" charset="0"/>
              </a:rPr>
            </a:br>
            <a:r>
              <a:rPr lang="en-US" altLang="en-US" sz="1300" b="0" i="1">
                <a:cs typeface="Arial" pitchFamily="34" charset="0"/>
              </a:rPr>
              <a:t>prescriptive path, not the U-factor or Total UA alternatives</a:t>
            </a:r>
          </a:p>
        </p:txBody>
      </p:sp>
      <p:pic>
        <p:nvPicPr>
          <p:cNvPr id="172040" name="Picture 8" descr="InsulationAttic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7213" y="1074738"/>
            <a:ext cx="31496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1" name="TextBox 12"/>
          <p:cNvSpPr txBox="1">
            <a:spLocks noChangeArrowheads="1"/>
          </p:cNvSpPr>
          <p:nvPr/>
        </p:nvSpPr>
        <p:spPr bwMode="auto">
          <a:xfrm>
            <a:off x="4392613" y="1111250"/>
            <a:ext cx="120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b="0">
                <a:solidFill>
                  <a:schemeClr val="bg1"/>
                </a:solidFill>
                <a:cs typeface="Arial" pitchFamily="34" charset="0"/>
              </a:rPr>
              <a:t>Insulation at full</a:t>
            </a:r>
            <a:br>
              <a:rPr lang="en-US" altLang="en-US" sz="1200" b="0">
                <a:solidFill>
                  <a:schemeClr val="bg1"/>
                </a:solidFill>
                <a:cs typeface="Arial" pitchFamily="34" charset="0"/>
              </a:rPr>
            </a:br>
            <a:r>
              <a:rPr lang="en-US" altLang="en-US" sz="1200" b="0">
                <a:solidFill>
                  <a:schemeClr val="bg1"/>
                </a:solidFill>
                <a:cs typeface="Arial" pitchFamily="34" charset="0"/>
              </a:rPr>
              <a:t>thickness over</a:t>
            </a:r>
          </a:p>
          <a:p>
            <a:pPr eaLnBrk="1" hangingPunct="1">
              <a:spcBef>
                <a:spcPct val="0"/>
              </a:spcBef>
              <a:buFontTx/>
              <a:buNone/>
            </a:pPr>
            <a:r>
              <a:rPr lang="en-US" altLang="en-US" sz="1200" b="0">
                <a:solidFill>
                  <a:schemeClr val="bg1"/>
                </a:solidFill>
                <a:cs typeface="Arial" pitchFamily="34" charset="0"/>
              </a:rPr>
              <a:t>exterior</a:t>
            </a:r>
          </a:p>
          <a:p>
            <a:pPr eaLnBrk="1" hangingPunct="1">
              <a:spcBef>
                <a:spcPct val="0"/>
              </a:spcBef>
              <a:buFontTx/>
              <a:buNone/>
            </a:pPr>
            <a:r>
              <a:rPr lang="en-US" altLang="en-US" sz="1200" b="0">
                <a:solidFill>
                  <a:schemeClr val="bg1"/>
                </a:solidFill>
                <a:cs typeface="Arial" pitchFamily="34" charset="0"/>
              </a:rPr>
              <a:t>walls</a:t>
            </a:r>
          </a:p>
        </p:txBody>
      </p:sp>
      <p:sp>
        <p:nvSpPr>
          <p:cNvPr id="172042" name="TextBox 16"/>
          <p:cNvSpPr txBox="1">
            <a:spLocks noChangeArrowheads="1"/>
          </p:cNvSpPr>
          <p:nvPr/>
        </p:nvSpPr>
        <p:spPr bwMode="auto">
          <a:xfrm>
            <a:off x="5618163" y="2092325"/>
            <a:ext cx="145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Insulation</a:t>
            </a:r>
          </a:p>
        </p:txBody>
      </p:sp>
      <p:sp>
        <p:nvSpPr>
          <p:cNvPr id="172043" name="TextBox 17"/>
          <p:cNvSpPr txBox="1">
            <a:spLocks noChangeArrowheads="1"/>
          </p:cNvSpPr>
          <p:nvPr/>
        </p:nvSpPr>
        <p:spPr bwMode="auto">
          <a:xfrm rot="-5400000">
            <a:off x="4850606" y="3029744"/>
            <a:ext cx="134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cs typeface="Arial" pitchFamily="34" charset="0"/>
              </a:rPr>
              <a:t>Insulation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a:xfrm>
            <a:off x="488950" y="1268413"/>
            <a:ext cx="7969250" cy="3065462"/>
          </a:xfrm>
        </p:spPr>
        <p:txBody>
          <a:bodyPr/>
          <a:lstStyle/>
          <a:p>
            <a:pPr eaLnBrk="1" hangingPunct="1">
              <a:buFont typeface="Wingdings" panose="05000000000000000000" pitchFamily="2" charset="2"/>
              <a:buChar char="ü"/>
              <a:defRPr/>
            </a:pPr>
            <a:r>
              <a:rPr lang="en-US" kern="0" dirty="0"/>
              <a:t>If insulation is full height uncompressed over </a:t>
            </a:r>
            <a:r>
              <a:rPr lang="en-US" kern="0" dirty="0" smtClean="0"/>
              <a:t>exterior </a:t>
            </a:r>
            <a:r>
              <a:rPr lang="en-US" kern="0" dirty="0"/>
              <a:t>wall top </a:t>
            </a:r>
            <a:r>
              <a:rPr lang="en-US" kern="0" dirty="0" smtClean="0"/>
              <a:t>plate</a:t>
            </a:r>
          </a:p>
          <a:p>
            <a:pPr lvl="1" eaLnBrk="1" hangingPunct="1">
              <a:buFont typeface="Wingdings" panose="05000000000000000000" pitchFamily="2" charset="2"/>
              <a:buChar char="ü"/>
              <a:defRPr/>
            </a:pPr>
            <a:r>
              <a:rPr lang="en-US" altLang="en-US" dirty="0" smtClean="0"/>
              <a:t>R-30 allowed for up to 500 ft</a:t>
            </a:r>
            <a:r>
              <a:rPr lang="en-US" altLang="en-US" baseline="30000" dirty="0" smtClean="0"/>
              <a:t>2 </a:t>
            </a:r>
            <a:r>
              <a:rPr lang="en-US" altLang="en-US" dirty="0" smtClean="0"/>
              <a:t>or 20% total insulated ceiling area, whichever is less, where</a:t>
            </a:r>
          </a:p>
          <a:p>
            <a:pPr lvl="2" eaLnBrk="1" hangingPunct="1">
              <a:buFont typeface="Wingdings" panose="05000000000000000000" pitchFamily="2" charset="2"/>
              <a:buChar char="ü"/>
              <a:defRPr/>
            </a:pPr>
            <a:r>
              <a:rPr lang="en-US" altLang="en-US" dirty="0" smtClean="0"/>
              <a:t>Required insulation levels exceed R-30</a:t>
            </a:r>
          </a:p>
          <a:p>
            <a:pPr lvl="2" eaLnBrk="1" hangingPunct="1">
              <a:buFont typeface="Wingdings" panose="05000000000000000000" pitchFamily="2" charset="2"/>
              <a:buChar char="ü"/>
              <a:defRPr/>
            </a:pPr>
            <a:r>
              <a:rPr lang="en-US" altLang="en-US" dirty="0" smtClean="0"/>
              <a:t>Design of roof/ceiling assembly does not provide sufficient amount of space to meet higher levels</a:t>
            </a:r>
          </a:p>
          <a:p>
            <a:pPr eaLnBrk="1" hangingPunct="1">
              <a:buFont typeface="Wingdings" panose="05000000000000000000" pitchFamily="2" charset="2"/>
              <a:buChar char="ü"/>
              <a:defRPr/>
            </a:pPr>
            <a:endParaRPr lang="en-US" altLang="en-US" dirty="0" smtClean="0"/>
          </a:p>
        </p:txBody>
      </p:sp>
      <p:sp>
        <p:nvSpPr>
          <p:cNvPr id="174083" name="Rectangle 2"/>
          <p:cNvSpPr>
            <a:spLocks noGrp="1" noChangeArrowheads="1"/>
          </p:cNvSpPr>
          <p:nvPr>
            <p:ph type="title"/>
          </p:nvPr>
        </p:nvSpPr>
        <p:spPr>
          <a:xfrm>
            <a:off x="441325" y="19050"/>
            <a:ext cx="5400675" cy="920750"/>
          </a:xfrm>
        </p:spPr>
        <p:txBody>
          <a:bodyPr/>
          <a:lstStyle/>
          <a:p>
            <a:pPr eaLnBrk="1" hangingPunct="1"/>
            <a:r>
              <a:rPr lang="en-US" altLang="en-US" sz="2400" b="1" smtClean="0"/>
              <a:t>Ceilings without Attic Spaces </a:t>
            </a:r>
            <a:br>
              <a:rPr lang="en-US" altLang="en-US" sz="2400" b="1" smtClean="0"/>
            </a:br>
            <a:r>
              <a:rPr lang="en-US" altLang="en-US" sz="2000" b="1" i="1" smtClean="0"/>
              <a:t>Section R402.2.2 - </a:t>
            </a:r>
            <a:r>
              <a:rPr lang="en-US" altLang="en-US" sz="2000" smtClean="0"/>
              <a:t>(e.g., vaulted)</a:t>
            </a:r>
          </a:p>
        </p:txBody>
      </p:sp>
      <p:sp>
        <p:nvSpPr>
          <p:cNvPr id="174084" name="Rectangle 22"/>
          <p:cNvSpPr txBox="1">
            <a:spLocks noChangeArrowheads="1"/>
          </p:cNvSpPr>
          <p:nvPr/>
        </p:nvSpPr>
        <p:spPr bwMode="auto">
          <a:xfrm>
            <a:off x="568325" y="5708650"/>
            <a:ext cx="82692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endParaRPr lang="en-US" altLang="en-US" sz="1600" b="0" i="1">
              <a:cs typeface="Arial" pitchFamily="34" charset="0"/>
            </a:endParaRPr>
          </a:p>
          <a:p>
            <a:pPr eaLnBrk="1" hangingPunct="1">
              <a:buClr>
                <a:srgbClr val="005288"/>
              </a:buClr>
              <a:buSzPct val="130000"/>
              <a:buFontTx/>
              <a:buNone/>
            </a:pPr>
            <a:r>
              <a:rPr lang="en-US" altLang="en-US" sz="1300" b="0" i="1">
                <a:cs typeface="Arial" pitchFamily="34" charset="0"/>
              </a:rPr>
              <a:t>Note: This reduction ONLY applies to the R-value prescriptive path, not the U-factor or Total UA alternatives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idx="1"/>
          </p:nvPr>
        </p:nvSpPr>
        <p:spPr>
          <a:xfrm>
            <a:off x="488950" y="1268413"/>
            <a:ext cx="7969250" cy="3065462"/>
          </a:xfrm>
        </p:spPr>
        <p:txBody>
          <a:bodyPr/>
          <a:lstStyle/>
          <a:p>
            <a:pPr eaLnBrk="1" hangingPunct="1">
              <a:buFont typeface="Arial" pitchFamily="34" charset="0"/>
              <a:buNone/>
            </a:pPr>
            <a:r>
              <a:rPr lang="en-US" altLang="en-US" smtClean="0"/>
              <a:t>For air permeable insulations in vented attics, a baffle shall be installed</a:t>
            </a:r>
          </a:p>
          <a:p>
            <a:pPr eaLnBrk="1" hangingPunct="1">
              <a:buFont typeface="Wingdings" pitchFamily="2" charset="2"/>
              <a:buChar char="ü"/>
            </a:pPr>
            <a:r>
              <a:rPr lang="en-US" altLang="en-US" smtClean="0"/>
              <a:t>Adjacent to soffit and eave vents</a:t>
            </a:r>
          </a:p>
          <a:p>
            <a:pPr eaLnBrk="1" hangingPunct="1">
              <a:buFont typeface="Wingdings" pitchFamily="2" charset="2"/>
              <a:buChar char="ü"/>
            </a:pPr>
            <a:r>
              <a:rPr lang="en-US" altLang="en-US" smtClean="0"/>
              <a:t>To maintain an opening ≥ size of vent</a:t>
            </a:r>
          </a:p>
          <a:p>
            <a:pPr eaLnBrk="1" hangingPunct="1">
              <a:buFont typeface="Wingdings" pitchFamily="2" charset="2"/>
              <a:buChar char="ü"/>
            </a:pPr>
            <a:r>
              <a:rPr lang="en-US" altLang="en-US" smtClean="0"/>
              <a:t>To extend over top of attic insulation</a:t>
            </a:r>
          </a:p>
          <a:p>
            <a:pPr eaLnBrk="1" hangingPunct="1">
              <a:buFont typeface="Wingdings" pitchFamily="2" charset="2"/>
              <a:buChar char="ü"/>
            </a:pPr>
            <a:r>
              <a:rPr lang="en-US" altLang="en-US" smtClean="0"/>
              <a:t>May be of any solid material</a:t>
            </a:r>
          </a:p>
          <a:p>
            <a:pPr eaLnBrk="1" hangingPunct="1">
              <a:buFont typeface="Arial" pitchFamily="34" charset="0"/>
              <a:buNone/>
            </a:pPr>
            <a:endParaRPr lang="en-US" altLang="en-US" smtClean="0"/>
          </a:p>
        </p:txBody>
      </p:sp>
      <p:sp>
        <p:nvSpPr>
          <p:cNvPr id="176131" name="Rectangle 2"/>
          <p:cNvSpPr>
            <a:spLocks noGrp="1" noChangeArrowheads="1"/>
          </p:cNvSpPr>
          <p:nvPr>
            <p:ph type="title"/>
          </p:nvPr>
        </p:nvSpPr>
        <p:spPr>
          <a:xfrm>
            <a:off x="441325" y="19050"/>
            <a:ext cx="5400675" cy="920750"/>
          </a:xfrm>
        </p:spPr>
        <p:txBody>
          <a:bodyPr/>
          <a:lstStyle/>
          <a:p>
            <a:pPr eaLnBrk="1" hangingPunct="1"/>
            <a:r>
              <a:rPr lang="en-US" altLang="en-US" sz="2400" b="1" smtClean="0"/>
              <a:t>Eave Baffle </a:t>
            </a:r>
            <a:br>
              <a:rPr lang="en-US" altLang="en-US" sz="2400" b="1" smtClean="0"/>
            </a:br>
            <a:r>
              <a:rPr lang="en-US" altLang="en-US" sz="2000" b="1" i="1" smtClean="0"/>
              <a:t>Section R402.2.3 </a:t>
            </a:r>
            <a:endParaRPr lang="en-US" alt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2"/>
          <p:cNvSpPr>
            <a:spLocks noGrp="1"/>
          </p:cNvSpPr>
          <p:nvPr>
            <p:ph type="title"/>
          </p:nvPr>
        </p:nvSpPr>
        <p:spPr/>
        <p:txBody>
          <a:bodyPr/>
          <a:lstStyle/>
          <a:p>
            <a:pPr eaLnBrk="1" hangingPunct="1"/>
            <a:r>
              <a:rPr lang="en-US" altLang="en-US" sz="2400" b="1" smtClean="0"/>
              <a:t>Steel-Frame Ceilings</a:t>
            </a:r>
            <a:r>
              <a:rPr lang="en-US" altLang="en-US" sz="2400" b="1" smtClean="0">
                <a:solidFill>
                  <a:srgbClr val="FF0000"/>
                </a:solidFill>
              </a:rPr>
              <a:t/>
            </a:r>
            <a:br>
              <a:rPr lang="en-US" altLang="en-US" sz="2400" b="1" smtClean="0">
                <a:solidFill>
                  <a:srgbClr val="FF0000"/>
                </a:solidFill>
              </a:rPr>
            </a:br>
            <a:r>
              <a:rPr lang="en-US" altLang="en-US" sz="2000" b="1" i="1" smtClean="0"/>
              <a:t>Section R402.2.6</a:t>
            </a:r>
          </a:p>
        </p:txBody>
      </p:sp>
      <p:sp>
        <p:nvSpPr>
          <p:cNvPr id="178179" name="Title 1"/>
          <p:cNvSpPr txBox="1">
            <a:spLocks/>
          </p:cNvSpPr>
          <p:nvPr/>
        </p:nvSpPr>
        <p:spPr bwMode="auto">
          <a:xfrm>
            <a:off x="838200" y="2573338"/>
            <a:ext cx="85502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itchFamily="34" charset="0"/>
              <a:buChar char="•"/>
              <a:defRPr sz="2400">
                <a:solidFill>
                  <a:schemeClr val="tx1"/>
                </a:solidFill>
                <a:latin typeface="Arial" pitchFamily="34" charset="0"/>
              </a:defRPr>
            </a:lvl1pPr>
            <a:lvl2pPr marL="742950" indent="-285750" defTabSz="457200">
              <a:spcBef>
                <a:spcPct val="20000"/>
              </a:spcBef>
              <a:buFont typeface="Arial" pitchFamily="34" charset="0"/>
              <a:buChar char="–"/>
              <a:defRPr sz="2000">
                <a:solidFill>
                  <a:schemeClr val="tx1"/>
                </a:solidFill>
                <a:latin typeface="Arial" pitchFamily="34" charset="0"/>
              </a:defRPr>
            </a:lvl2pPr>
            <a:lvl3pPr marL="1143000" indent="-228600" defTabSz="457200">
              <a:spcBef>
                <a:spcPct val="20000"/>
              </a:spcBef>
              <a:buFont typeface="Arial" pitchFamily="34" charset="0"/>
              <a:buChar char="•"/>
              <a:defRPr>
                <a:solidFill>
                  <a:schemeClr val="tx1"/>
                </a:solidFill>
                <a:latin typeface="Arial" pitchFamily="34" charset="0"/>
              </a:defRPr>
            </a:lvl3pPr>
            <a:lvl4pPr marL="1600200" indent="-228600" defTabSz="457200">
              <a:spcBef>
                <a:spcPct val="20000"/>
              </a:spcBef>
              <a:buFont typeface="Arial" pitchFamily="34" charset="0"/>
              <a:buChar char="–"/>
              <a:defRPr>
                <a:solidFill>
                  <a:schemeClr val="tx1"/>
                </a:solidFill>
                <a:latin typeface="Arial" pitchFamily="34" charset="0"/>
              </a:defRPr>
            </a:lvl4pPr>
            <a:lvl5pPr marL="2057400" indent="-228600" defTabSz="457200">
              <a:spcBef>
                <a:spcPct val="20000"/>
              </a:spcBef>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lnSpc>
                <a:spcPts val="2800"/>
              </a:lnSpc>
              <a:spcBef>
                <a:spcPct val="0"/>
              </a:spcBef>
              <a:buFontTx/>
              <a:buNone/>
            </a:pPr>
            <a:r>
              <a:rPr lang="en-US" altLang="en-US" sz="2600">
                <a:solidFill>
                  <a:srgbClr val="50565C"/>
                </a:solidFill>
                <a:cs typeface="Arial" pitchFamily="34" charset="0"/>
              </a:rPr>
              <a:t> </a:t>
            </a:r>
          </a:p>
        </p:txBody>
      </p:sp>
      <p:sp>
        <p:nvSpPr>
          <p:cNvPr id="178180" name="Text Box 82"/>
          <p:cNvSpPr txBox="1">
            <a:spLocks noChangeArrowheads="1"/>
          </p:cNvSpPr>
          <p:nvPr/>
        </p:nvSpPr>
        <p:spPr bwMode="auto">
          <a:xfrm>
            <a:off x="4287838" y="1133475"/>
            <a:ext cx="3595687" cy="749300"/>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101811" tIns="50906" rIns="101811" bIns="50906">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spcBef>
                <a:spcPct val="0"/>
              </a:spcBef>
              <a:buFontTx/>
              <a:buNone/>
            </a:pPr>
            <a:r>
              <a:rPr lang="en-US" altLang="en-US" sz="1400">
                <a:latin typeface="Calibri" pitchFamily="34" charset="0"/>
                <a:cs typeface="Arial" pitchFamily="34" charset="0"/>
              </a:rPr>
              <a:t>Table R402.2.6</a:t>
            </a:r>
            <a:br>
              <a:rPr lang="en-US" altLang="en-US" sz="1400">
                <a:latin typeface="Calibri" pitchFamily="34" charset="0"/>
                <a:cs typeface="Arial" pitchFamily="34" charset="0"/>
              </a:rPr>
            </a:br>
            <a:r>
              <a:rPr lang="en-US" altLang="en-US" sz="1400">
                <a:latin typeface="Calibri" pitchFamily="34" charset="0"/>
                <a:cs typeface="Arial" pitchFamily="34" charset="0"/>
              </a:rPr>
              <a:t>Steel-Frame Ceiling, Wall and Floor Insulation</a:t>
            </a:r>
          </a:p>
          <a:p>
            <a:pPr algn="ctr" eaLnBrk="1" hangingPunct="1">
              <a:spcBef>
                <a:spcPct val="0"/>
              </a:spcBef>
              <a:buFontTx/>
              <a:buNone/>
            </a:pPr>
            <a:r>
              <a:rPr lang="en-US" altLang="en-US" sz="1400">
                <a:latin typeface="Calibri" pitchFamily="34" charset="0"/>
                <a:cs typeface="Arial" pitchFamily="34" charset="0"/>
              </a:rPr>
              <a:t>(R-Value)</a:t>
            </a:r>
            <a:endParaRPr lang="en-US" altLang="en-US" sz="1400" baseline="30000">
              <a:latin typeface="Calibri" pitchFamily="34" charset="0"/>
              <a:cs typeface="Arial" pitchFamily="34" charset="0"/>
            </a:endParaRPr>
          </a:p>
        </p:txBody>
      </p:sp>
      <p:sp>
        <p:nvSpPr>
          <p:cNvPr id="178181" name="Text Box 97"/>
          <p:cNvSpPr txBox="1">
            <a:spLocks noChangeArrowheads="1"/>
          </p:cNvSpPr>
          <p:nvPr/>
        </p:nvSpPr>
        <p:spPr bwMode="auto">
          <a:xfrm>
            <a:off x="669925" y="1820863"/>
            <a:ext cx="2741613" cy="1077912"/>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600">
                <a:solidFill>
                  <a:schemeClr val="bg1"/>
                </a:solidFill>
                <a:cs typeface="Arial" pitchFamily="34" charset="0"/>
              </a:rPr>
              <a:t>Table keys on the wood-frame requirement for the corresponding building component</a:t>
            </a:r>
          </a:p>
        </p:txBody>
      </p:sp>
      <p:grpSp>
        <p:nvGrpSpPr>
          <p:cNvPr id="178182" name="Group 8"/>
          <p:cNvGrpSpPr>
            <a:grpSpLocks/>
          </p:cNvGrpSpPr>
          <p:nvPr/>
        </p:nvGrpSpPr>
        <p:grpSpPr bwMode="auto">
          <a:xfrm>
            <a:off x="3143250" y="1947863"/>
            <a:ext cx="5794375" cy="4195762"/>
            <a:chOff x="3142581" y="994759"/>
            <a:chExt cx="5795357" cy="4196464"/>
          </a:xfrm>
        </p:grpSpPr>
        <p:sp>
          <p:nvSpPr>
            <p:cNvPr id="10" name="Oval 9"/>
            <p:cNvSpPr/>
            <p:nvPr/>
          </p:nvSpPr>
          <p:spPr>
            <a:xfrm>
              <a:off x="3407739" y="1072559"/>
              <a:ext cx="1857690" cy="53825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8185" name="Rectangle 27"/>
            <p:cNvSpPr>
              <a:spLocks noChangeArrowheads="1"/>
            </p:cNvSpPr>
            <p:nvPr/>
          </p:nvSpPr>
          <p:spPr bwMode="auto">
            <a:xfrm>
              <a:off x="3528951" y="4736796"/>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R-13+3</a:t>
              </a:r>
            </a:p>
          </p:txBody>
        </p:sp>
        <p:sp>
          <p:nvSpPr>
            <p:cNvPr id="178186" name="Rectangle 24"/>
            <p:cNvSpPr>
              <a:spLocks noChangeArrowheads="1"/>
            </p:cNvSpPr>
            <p:nvPr/>
          </p:nvSpPr>
          <p:spPr bwMode="auto">
            <a:xfrm>
              <a:off x="5731351" y="435706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 + 4.2 or R-21 +2.8, or</a:t>
              </a:r>
              <a:br>
                <a:rPr lang="en-US" altLang="en-US" sz="1200">
                  <a:latin typeface="Calibri" pitchFamily="34" charset="0"/>
                  <a:cs typeface="Arial" pitchFamily="34" charset="0"/>
                </a:rPr>
              </a:br>
              <a:r>
                <a:rPr lang="en-US" altLang="en-US" sz="1200">
                  <a:latin typeface="Calibri" pitchFamily="34" charset="0"/>
                  <a:cs typeface="Arial" pitchFamily="34" charset="0"/>
                </a:rPr>
                <a:t>R-0+9.3 or R-15+R-3.8 or R-21 + 3.1</a:t>
              </a:r>
            </a:p>
          </p:txBody>
        </p:sp>
        <p:sp>
          <p:nvSpPr>
            <p:cNvPr id="178187" name="Rectangle 23"/>
            <p:cNvSpPr>
              <a:spLocks noChangeArrowheads="1"/>
            </p:cNvSpPr>
            <p:nvPr/>
          </p:nvSpPr>
          <p:spPr bwMode="auto">
            <a:xfrm>
              <a:off x="3528951" y="4357062"/>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a:t>
              </a:r>
            </a:p>
          </p:txBody>
        </p:sp>
        <p:sp>
          <p:nvSpPr>
            <p:cNvPr id="178188" name="Rectangle 21"/>
            <p:cNvSpPr>
              <a:spLocks noChangeArrowheads="1"/>
            </p:cNvSpPr>
            <p:nvPr/>
          </p:nvSpPr>
          <p:spPr bwMode="auto">
            <a:xfrm>
              <a:off x="3528951" y="4041162"/>
              <a:ext cx="5394325"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Framed Wall, 16 inches on center</a:t>
              </a:r>
            </a:p>
          </p:txBody>
        </p:sp>
        <p:sp>
          <p:nvSpPr>
            <p:cNvPr id="178189" name="Rectangle 20"/>
            <p:cNvSpPr>
              <a:spLocks noChangeArrowheads="1"/>
            </p:cNvSpPr>
            <p:nvPr/>
          </p:nvSpPr>
          <p:spPr bwMode="auto">
            <a:xfrm>
              <a:off x="5704493" y="3725263"/>
              <a:ext cx="2825800"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2x4, or 2x6, or 2x8, or 2x10</a:t>
              </a:r>
            </a:p>
          </p:txBody>
        </p:sp>
        <p:sp>
          <p:nvSpPr>
            <p:cNvPr id="178190" name="Rectangle 19"/>
            <p:cNvSpPr>
              <a:spLocks noChangeArrowheads="1"/>
            </p:cNvSpPr>
            <p:nvPr/>
          </p:nvSpPr>
          <p:spPr bwMode="auto">
            <a:xfrm>
              <a:off x="3528951" y="3725263"/>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178191" name="Rectangle 16"/>
            <p:cNvSpPr>
              <a:spLocks noChangeArrowheads="1"/>
            </p:cNvSpPr>
            <p:nvPr/>
          </p:nvSpPr>
          <p:spPr bwMode="auto">
            <a:xfrm>
              <a:off x="5704493" y="3186760"/>
              <a:ext cx="2825800"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in 2x4, or 2x6, or 2x8</a:t>
              </a:r>
            </a:p>
            <a:p>
              <a:pPr eaLnBrk="1" hangingPunct="1">
                <a:buClr>
                  <a:srgbClr val="005288"/>
                </a:buClr>
                <a:buSzPct val="130000"/>
                <a:buFontTx/>
                <a:buNone/>
              </a:pPr>
              <a:r>
                <a:rPr lang="en-US" altLang="en-US" sz="1200">
                  <a:latin typeface="Calibri" pitchFamily="34" charset="0"/>
                  <a:cs typeface="Arial" pitchFamily="34" charset="0"/>
                </a:rPr>
                <a:t>R-49 in any framing</a:t>
              </a:r>
            </a:p>
          </p:txBody>
        </p:sp>
        <p:sp>
          <p:nvSpPr>
            <p:cNvPr id="178192" name="Rectangle 17"/>
            <p:cNvSpPr>
              <a:spLocks noChangeArrowheads="1"/>
            </p:cNvSpPr>
            <p:nvPr/>
          </p:nvSpPr>
          <p:spPr bwMode="auto">
            <a:xfrm>
              <a:off x="3528951" y="3186760"/>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R-30</a:t>
              </a:r>
            </a:p>
          </p:txBody>
        </p:sp>
        <p:sp>
          <p:nvSpPr>
            <p:cNvPr id="178193" name="Rectangle 15"/>
            <p:cNvSpPr>
              <a:spLocks noChangeArrowheads="1"/>
            </p:cNvSpPr>
            <p:nvPr/>
          </p:nvSpPr>
          <p:spPr bwMode="auto">
            <a:xfrm>
              <a:off x="3528951" y="2869224"/>
              <a:ext cx="5394325" cy="3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Joist Ceilings</a:t>
              </a:r>
              <a:r>
                <a:rPr lang="en-US" altLang="en-US" sz="1200" baseline="30000">
                  <a:latin typeface="Calibri" pitchFamily="34" charset="0"/>
                  <a:cs typeface="Arial" pitchFamily="34" charset="0"/>
                </a:rPr>
                <a:t>b</a:t>
              </a:r>
            </a:p>
          </p:txBody>
        </p:sp>
        <p:sp>
          <p:nvSpPr>
            <p:cNvPr id="178194" name="Rectangle 14"/>
            <p:cNvSpPr>
              <a:spLocks noChangeArrowheads="1"/>
            </p:cNvSpPr>
            <p:nvPr/>
          </p:nvSpPr>
          <p:spPr bwMode="auto">
            <a:xfrm>
              <a:off x="5684702" y="2556598"/>
              <a:ext cx="2827214"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+ 5</a:t>
              </a:r>
            </a:p>
          </p:txBody>
        </p:sp>
        <p:sp>
          <p:nvSpPr>
            <p:cNvPr id="178195" name="Rectangle 13"/>
            <p:cNvSpPr>
              <a:spLocks noChangeArrowheads="1"/>
            </p:cNvSpPr>
            <p:nvPr/>
          </p:nvSpPr>
          <p:spPr bwMode="auto">
            <a:xfrm>
              <a:off x="3528951" y="2556598"/>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a:t>
              </a:r>
            </a:p>
          </p:txBody>
        </p:sp>
        <p:sp>
          <p:nvSpPr>
            <p:cNvPr id="178196" name="Rectangle 12"/>
            <p:cNvSpPr>
              <a:spLocks noChangeArrowheads="1"/>
            </p:cNvSpPr>
            <p:nvPr/>
          </p:nvSpPr>
          <p:spPr bwMode="auto">
            <a:xfrm>
              <a:off x="5684702" y="2240698"/>
              <a:ext cx="2827214"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or R-38 + 3</a:t>
              </a:r>
            </a:p>
          </p:txBody>
        </p:sp>
        <p:sp>
          <p:nvSpPr>
            <p:cNvPr id="178197" name="Rectangle 11"/>
            <p:cNvSpPr>
              <a:spLocks noChangeArrowheads="1"/>
            </p:cNvSpPr>
            <p:nvPr/>
          </p:nvSpPr>
          <p:spPr bwMode="auto">
            <a:xfrm>
              <a:off x="3528951" y="2240698"/>
              <a:ext cx="2567111"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178198" name="Rectangle 10"/>
            <p:cNvSpPr>
              <a:spLocks noChangeArrowheads="1"/>
            </p:cNvSpPr>
            <p:nvPr/>
          </p:nvSpPr>
          <p:spPr bwMode="auto">
            <a:xfrm>
              <a:off x="5684702" y="1926435"/>
              <a:ext cx="2827214"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or R-30 + 3 or R-26 + 5</a:t>
              </a:r>
            </a:p>
          </p:txBody>
        </p:sp>
        <p:sp>
          <p:nvSpPr>
            <p:cNvPr id="178199" name="Rectangle 9"/>
            <p:cNvSpPr>
              <a:spLocks noChangeArrowheads="1"/>
            </p:cNvSpPr>
            <p:nvPr/>
          </p:nvSpPr>
          <p:spPr bwMode="auto">
            <a:xfrm>
              <a:off x="3528951" y="1926435"/>
              <a:ext cx="2567111"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R-30</a:t>
              </a:r>
            </a:p>
          </p:txBody>
        </p:sp>
        <p:sp>
          <p:nvSpPr>
            <p:cNvPr id="178200" name="Rectangle 7"/>
            <p:cNvSpPr>
              <a:spLocks noChangeArrowheads="1"/>
            </p:cNvSpPr>
            <p:nvPr/>
          </p:nvSpPr>
          <p:spPr bwMode="auto">
            <a:xfrm>
              <a:off x="3528951" y="1610536"/>
              <a:ext cx="5394325"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Truss Ceilings</a:t>
              </a:r>
              <a:r>
                <a:rPr lang="en-US" altLang="en-US" sz="1200" baseline="30000">
                  <a:latin typeface="Calibri" pitchFamily="34" charset="0"/>
                  <a:cs typeface="Arial" pitchFamily="34" charset="0"/>
                </a:rPr>
                <a:t>b</a:t>
              </a:r>
            </a:p>
          </p:txBody>
        </p:sp>
        <p:sp>
          <p:nvSpPr>
            <p:cNvPr id="178201" name="Rectangle 6"/>
            <p:cNvSpPr>
              <a:spLocks noChangeArrowheads="1"/>
            </p:cNvSpPr>
            <p:nvPr/>
          </p:nvSpPr>
          <p:spPr bwMode="auto">
            <a:xfrm>
              <a:off x="5694597" y="1072033"/>
              <a:ext cx="2827214"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Cold-Formed Steel </a:t>
              </a:r>
            </a:p>
            <a:p>
              <a:pPr eaLnBrk="1" hangingPunct="1">
                <a:buClr>
                  <a:srgbClr val="005288"/>
                </a:buClr>
                <a:buSzPct val="130000"/>
                <a:buFontTx/>
                <a:buNone/>
              </a:pPr>
              <a:r>
                <a:rPr lang="en-US" altLang="en-US" sz="1200">
                  <a:latin typeface="Calibri" pitchFamily="34" charset="0"/>
                  <a:cs typeface="Arial" pitchFamily="34" charset="0"/>
                </a:rPr>
                <a:t>Equivalent R-value</a:t>
              </a:r>
              <a:r>
                <a:rPr lang="en-US" altLang="en-US" sz="1200" baseline="30000">
                  <a:latin typeface="Calibri" pitchFamily="34" charset="0"/>
                  <a:cs typeface="Arial" pitchFamily="34" charset="0"/>
                </a:rPr>
                <a:t>a</a:t>
              </a:r>
            </a:p>
          </p:txBody>
        </p:sp>
        <p:sp>
          <p:nvSpPr>
            <p:cNvPr id="178202" name="Rectangle 5"/>
            <p:cNvSpPr>
              <a:spLocks noChangeArrowheads="1"/>
            </p:cNvSpPr>
            <p:nvPr/>
          </p:nvSpPr>
          <p:spPr bwMode="auto">
            <a:xfrm>
              <a:off x="3142581" y="994759"/>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buClr>
                  <a:srgbClr val="005288"/>
                </a:buClr>
                <a:buSzPct val="130000"/>
                <a:buFontTx/>
                <a:buNone/>
              </a:pPr>
              <a:r>
                <a:rPr lang="en-US" altLang="en-US" sz="1200">
                  <a:latin typeface="Calibri" pitchFamily="34" charset="0"/>
                  <a:cs typeface="Arial" pitchFamily="34" charset="0"/>
                </a:rPr>
                <a:t/>
              </a:r>
              <a:br>
                <a:rPr lang="en-US" altLang="en-US" sz="1200">
                  <a:latin typeface="Calibri" pitchFamily="34" charset="0"/>
                  <a:cs typeface="Arial" pitchFamily="34" charset="0"/>
                </a:rPr>
              </a:br>
              <a:r>
                <a:rPr lang="en-US" altLang="en-US" sz="1200">
                  <a:latin typeface="Calibri" pitchFamily="34" charset="0"/>
                  <a:cs typeface="Arial" pitchFamily="34" charset="0"/>
                </a:rPr>
                <a:t>Wood Frame R-value</a:t>
              </a:r>
              <a:br>
                <a:rPr lang="en-US" altLang="en-US" sz="1200">
                  <a:latin typeface="Calibri" pitchFamily="34" charset="0"/>
                  <a:cs typeface="Arial" pitchFamily="34" charset="0"/>
                </a:rPr>
              </a:br>
              <a:r>
                <a:rPr lang="en-US" altLang="en-US" sz="1200">
                  <a:latin typeface="Calibri" pitchFamily="34" charset="0"/>
                  <a:cs typeface="Arial" pitchFamily="34" charset="0"/>
                </a:rPr>
                <a:t>Requirement</a:t>
              </a:r>
            </a:p>
          </p:txBody>
        </p:sp>
        <p:sp>
          <p:nvSpPr>
            <p:cNvPr id="178203" name="Line 35"/>
            <p:cNvSpPr>
              <a:spLocks noChangeShapeType="1"/>
            </p:cNvSpPr>
            <p:nvPr/>
          </p:nvSpPr>
          <p:spPr bwMode="auto">
            <a:xfrm>
              <a:off x="3528951" y="107203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04" name="Line 36"/>
            <p:cNvSpPr>
              <a:spLocks noChangeShapeType="1"/>
            </p:cNvSpPr>
            <p:nvPr/>
          </p:nvSpPr>
          <p:spPr bwMode="auto">
            <a:xfrm>
              <a:off x="3528951" y="1610536"/>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05" name="Line 37"/>
            <p:cNvSpPr>
              <a:spLocks noChangeShapeType="1"/>
            </p:cNvSpPr>
            <p:nvPr/>
          </p:nvSpPr>
          <p:spPr bwMode="auto">
            <a:xfrm>
              <a:off x="3528951" y="1926435"/>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06" name="Line 38"/>
            <p:cNvSpPr>
              <a:spLocks noChangeShapeType="1"/>
            </p:cNvSpPr>
            <p:nvPr/>
          </p:nvSpPr>
          <p:spPr bwMode="auto">
            <a:xfrm>
              <a:off x="3528951" y="22406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07" name="Line 39"/>
            <p:cNvSpPr>
              <a:spLocks noChangeShapeType="1"/>
            </p:cNvSpPr>
            <p:nvPr/>
          </p:nvSpPr>
          <p:spPr bwMode="auto">
            <a:xfrm>
              <a:off x="3528951" y="25565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08" name="Line 40"/>
            <p:cNvSpPr>
              <a:spLocks noChangeShapeType="1"/>
            </p:cNvSpPr>
            <p:nvPr/>
          </p:nvSpPr>
          <p:spPr bwMode="auto">
            <a:xfrm>
              <a:off x="3528951" y="286922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09" name="Line 41"/>
            <p:cNvSpPr>
              <a:spLocks noChangeShapeType="1"/>
            </p:cNvSpPr>
            <p:nvPr/>
          </p:nvSpPr>
          <p:spPr bwMode="auto">
            <a:xfrm>
              <a:off x="3528951" y="3186760"/>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0" name="Line 42"/>
            <p:cNvSpPr>
              <a:spLocks noChangeShapeType="1"/>
            </p:cNvSpPr>
            <p:nvPr/>
          </p:nvSpPr>
          <p:spPr bwMode="auto">
            <a:xfrm>
              <a:off x="3528951" y="3725263"/>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1" name="Line 43"/>
            <p:cNvSpPr>
              <a:spLocks noChangeShapeType="1"/>
            </p:cNvSpPr>
            <p:nvPr/>
          </p:nvSpPr>
          <p:spPr bwMode="auto">
            <a:xfrm>
              <a:off x="3528951" y="40411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2" name="Line 44"/>
            <p:cNvSpPr>
              <a:spLocks noChangeShapeType="1"/>
            </p:cNvSpPr>
            <p:nvPr/>
          </p:nvSpPr>
          <p:spPr bwMode="auto">
            <a:xfrm>
              <a:off x="3528951" y="43570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3" name="Line 45"/>
            <p:cNvSpPr>
              <a:spLocks noChangeShapeType="1"/>
            </p:cNvSpPr>
            <p:nvPr/>
          </p:nvSpPr>
          <p:spPr bwMode="auto">
            <a:xfrm>
              <a:off x="3528951" y="475023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4" name="Line 50"/>
            <p:cNvSpPr>
              <a:spLocks noChangeShapeType="1"/>
            </p:cNvSpPr>
            <p:nvPr/>
          </p:nvSpPr>
          <p:spPr bwMode="auto">
            <a:xfrm>
              <a:off x="3541831" y="519122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5" name="Line 51"/>
            <p:cNvSpPr>
              <a:spLocks noChangeShapeType="1"/>
            </p:cNvSpPr>
            <p:nvPr/>
          </p:nvSpPr>
          <p:spPr bwMode="auto">
            <a:xfrm>
              <a:off x="3528950" y="1072033"/>
              <a:ext cx="12739" cy="411815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6" name="Line 52"/>
            <p:cNvSpPr>
              <a:spLocks noChangeShapeType="1"/>
            </p:cNvSpPr>
            <p:nvPr/>
          </p:nvSpPr>
          <p:spPr bwMode="auto">
            <a:xfrm>
              <a:off x="5264861" y="1072033"/>
              <a:ext cx="0" cy="5385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7" name="Line 53"/>
            <p:cNvSpPr>
              <a:spLocks noChangeShapeType="1"/>
            </p:cNvSpPr>
            <p:nvPr/>
          </p:nvSpPr>
          <p:spPr bwMode="auto">
            <a:xfrm>
              <a:off x="8923275" y="1072033"/>
              <a:ext cx="14663" cy="407951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8" name="Line 59"/>
            <p:cNvSpPr>
              <a:spLocks noChangeShapeType="1"/>
            </p:cNvSpPr>
            <p:nvPr/>
          </p:nvSpPr>
          <p:spPr bwMode="auto">
            <a:xfrm>
              <a:off x="5274756" y="1926435"/>
              <a:ext cx="0" cy="942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19" name="Line 65"/>
            <p:cNvSpPr>
              <a:spLocks noChangeShapeType="1"/>
            </p:cNvSpPr>
            <p:nvPr/>
          </p:nvSpPr>
          <p:spPr bwMode="auto">
            <a:xfrm>
              <a:off x="5274756" y="3186760"/>
              <a:ext cx="0" cy="8544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20" name="Line 65"/>
            <p:cNvSpPr>
              <a:spLocks noChangeShapeType="1"/>
            </p:cNvSpPr>
            <p:nvPr/>
          </p:nvSpPr>
          <p:spPr bwMode="auto">
            <a:xfrm>
              <a:off x="5264861" y="4379977"/>
              <a:ext cx="2598" cy="7458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78221" name="Rectangle 24"/>
            <p:cNvSpPr>
              <a:spLocks noChangeArrowheads="1"/>
            </p:cNvSpPr>
            <p:nvPr/>
          </p:nvSpPr>
          <p:spPr bwMode="auto">
            <a:xfrm>
              <a:off x="5729203" y="476704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R-0 + 11.2 or R-13 +6.1, or R-15 +5.7 or </a:t>
              </a:r>
              <a:br>
                <a:rPr lang="en-US" altLang="en-US" sz="1200">
                  <a:latin typeface="Calibri" pitchFamily="34" charset="0"/>
                  <a:cs typeface="Arial" pitchFamily="34" charset="0"/>
                </a:rPr>
              </a:br>
              <a:r>
                <a:rPr lang="en-US" altLang="en-US" sz="1200">
                  <a:latin typeface="Calibri" pitchFamily="34" charset="0"/>
                  <a:cs typeface="Arial" pitchFamily="34" charset="0"/>
                </a:rPr>
                <a:t>R-19+5.0 or R-21+4.7</a:t>
              </a:r>
            </a:p>
          </p:txBody>
        </p:sp>
      </p:grpSp>
      <p:sp>
        <p:nvSpPr>
          <p:cNvPr id="57" name="Rectangle 3"/>
          <p:cNvSpPr txBox="1">
            <a:spLocks noChangeArrowheads="1"/>
          </p:cNvSpPr>
          <p:nvPr/>
        </p:nvSpPr>
        <p:spPr>
          <a:xfrm>
            <a:off x="627063" y="3625850"/>
            <a:ext cx="2781300" cy="2735263"/>
          </a:xfrm>
          <a:prstGeom prst="rect">
            <a:avLst/>
          </a:prstGeom>
          <a:solidFill>
            <a:schemeClr val="tx2"/>
          </a:solidFill>
        </p:spPr>
        <p:txBody>
          <a:bodyPr>
            <a:normAutofit fontScale="85000" lnSpcReduction="20000"/>
          </a:bodyPr>
          <a:lstStyle/>
          <a:p>
            <a:pPr marL="342900" indent="-342900" defTabSz="457200" eaLnBrk="1" fontAlgn="auto" hangingPunct="1">
              <a:lnSpc>
                <a:spcPct val="120000"/>
              </a:lnSpc>
              <a:spcBef>
                <a:spcPct val="20000"/>
              </a:spcBef>
              <a:spcAft>
                <a:spcPts val="0"/>
              </a:spcAft>
              <a:buFont typeface="Wingdings" pitchFamily="2" charset="2"/>
              <a:buChar char="ü"/>
              <a:defRPr/>
            </a:pPr>
            <a:r>
              <a:rPr lang="en-US" sz="2400" b="0" dirty="0">
                <a:solidFill>
                  <a:schemeClr val="bg1"/>
                </a:solidFill>
                <a:latin typeface="+mn-lt"/>
                <a:ea typeface="+mn-ea"/>
              </a:rPr>
              <a:t>“R-X + R-Y” means R-X cavity plus R-Y continuous</a:t>
            </a:r>
          </a:p>
          <a:p>
            <a:pPr marL="342900" indent="-342900" defTabSz="457200" eaLnBrk="1" fontAlgn="auto" hangingPunct="1">
              <a:lnSpc>
                <a:spcPct val="120000"/>
              </a:lnSpc>
              <a:spcBef>
                <a:spcPct val="20000"/>
              </a:spcBef>
              <a:spcAft>
                <a:spcPts val="0"/>
              </a:spcAft>
              <a:buFont typeface="Wingdings" pitchFamily="2" charset="2"/>
              <a:buChar char="ü"/>
              <a:defRPr/>
            </a:pPr>
            <a:r>
              <a:rPr lang="en-US" sz="2400" b="0" dirty="0">
                <a:solidFill>
                  <a:schemeClr val="bg1"/>
                </a:solidFill>
                <a:latin typeface="+mn-lt"/>
                <a:ea typeface="+mn-ea"/>
              </a:rPr>
              <a:t>In ceilings, insulation that exceeds the height of the framing must cover the framing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idx="1"/>
          </p:nvPr>
        </p:nvSpPr>
        <p:spPr>
          <a:xfrm>
            <a:off x="358775" y="1198563"/>
            <a:ext cx="8655050" cy="4946650"/>
          </a:xfrm>
        </p:spPr>
        <p:txBody>
          <a:bodyPr/>
          <a:lstStyle/>
          <a:p>
            <a:pPr marL="0" indent="0" eaLnBrk="1" hangingPunct="1">
              <a:buFont typeface="Arial" pitchFamily="34" charset="0"/>
              <a:buNone/>
            </a:pPr>
            <a:r>
              <a:rPr lang="en-US" altLang="en-US" sz="2000" smtClean="0"/>
              <a:t>Weatherstrip and insulate doors from conditioned spaces to unconditioned spaces </a:t>
            </a:r>
            <a:r>
              <a:rPr lang="en-US" altLang="en-US" sz="2000" i="1" smtClean="0"/>
              <a:t>(e.g., attics and crawl spaces) </a:t>
            </a:r>
          </a:p>
          <a:p>
            <a:pPr marL="514350" lvl="1" eaLnBrk="1" hangingPunct="1">
              <a:buFont typeface="Wingdings" pitchFamily="2" charset="2"/>
              <a:buChar char="ü"/>
            </a:pPr>
            <a:r>
              <a:rPr lang="en-US" altLang="en-US" sz="1800" smtClean="0"/>
              <a:t>Insulate to level equivalent to surrounding surfaces</a:t>
            </a:r>
          </a:p>
          <a:p>
            <a:pPr marL="571500" lvl="2" indent="-171450" eaLnBrk="1" hangingPunct="1"/>
            <a:r>
              <a:rPr lang="en-US" altLang="en-US" sz="1400" smtClean="0"/>
              <a:t>e.g., required ceiling insulation = R-38, then attic hatch must be insulated to R-38</a:t>
            </a:r>
          </a:p>
          <a:p>
            <a:pPr marL="0" indent="0" eaLnBrk="1" hangingPunct="1">
              <a:buFont typeface="Arial" pitchFamily="34" charset="0"/>
              <a:buNone/>
            </a:pPr>
            <a:endParaRPr lang="en-US" altLang="en-US" sz="500" smtClean="0"/>
          </a:p>
          <a:p>
            <a:pPr marL="0" indent="0" eaLnBrk="1" hangingPunct="1">
              <a:buFont typeface="Arial" pitchFamily="34" charset="0"/>
              <a:buNone/>
            </a:pPr>
            <a:r>
              <a:rPr lang="en-US" altLang="en-US" sz="2000" smtClean="0"/>
              <a:t>Provide access to all equipment that prevents damaging or compressing the insulation</a:t>
            </a:r>
          </a:p>
          <a:p>
            <a:pPr marL="0" indent="0" eaLnBrk="1" hangingPunct="1">
              <a:buFont typeface="Arial" pitchFamily="34" charset="0"/>
              <a:buNone/>
            </a:pPr>
            <a:endParaRPr lang="en-US" altLang="en-US" sz="200" smtClean="0"/>
          </a:p>
          <a:p>
            <a:pPr marL="0" indent="0" eaLnBrk="1" hangingPunct="1">
              <a:buFont typeface="Arial" pitchFamily="34" charset="0"/>
              <a:buNone/>
            </a:pPr>
            <a:r>
              <a:rPr lang="en-US" altLang="en-US" sz="2000" smtClean="0"/>
              <a:t>Install a wood framed or equivalent baffle or retainer when loose fill insulation is installed</a:t>
            </a:r>
          </a:p>
          <a:p>
            <a:pPr marL="0" indent="0" eaLnBrk="1" hangingPunct="1">
              <a:buFont typeface="Arial" pitchFamily="34" charset="0"/>
              <a:buNone/>
            </a:pPr>
            <a:r>
              <a:rPr lang="en-US" altLang="en-US" sz="2000" smtClean="0">
                <a:solidFill>
                  <a:srgbClr val="FF0000"/>
                </a:solidFill>
              </a:rPr>
              <a:t>Exception:</a:t>
            </a:r>
          </a:p>
          <a:p>
            <a:pPr marL="0" indent="0" eaLnBrk="1" hangingPunct="1">
              <a:buFont typeface="Arial" pitchFamily="34" charset="0"/>
              <a:buNone/>
            </a:pPr>
            <a:r>
              <a:rPr lang="en-US" altLang="en-US" sz="2000" smtClean="0"/>
              <a:t>Vertical doors</a:t>
            </a:r>
          </a:p>
          <a:p>
            <a:pPr marL="0" indent="0" eaLnBrk="1" hangingPunct="1">
              <a:buFont typeface="Arial" pitchFamily="34" charset="0"/>
              <a:buNone/>
            </a:pPr>
            <a:r>
              <a:rPr lang="en-US" altLang="en-US" sz="2000" smtClean="0"/>
              <a:t>that provide access</a:t>
            </a:r>
          </a:p>
          <a:p>
            <a:pPr marL="0" indent="0" eaLnBrk="1" hangingPunct="1">
              <a:buFont typeface="Arial" pitchFamily="34" charset="0"/>
              <a:buNone/>
            </a:pPr>
            <a:r>
              <a:rPr lang="en-US" altLang="en-US" sz="2000" smtClean="0"/>
              <a:t>can meet </a:t>
            </a:r>
          </a:p>
          <a:p>
            <a:pPr marL="0" indent="0" eaLnBrk="1" hangingPunct="1">
              <a:buFont typeface="Arial" pitchFamily="34" charset="0"/>
              <a:buNone/>
            </a:pPr>
            <a:r>
              <a:rPr lang="en-US" altLang="en-US" sz="2000" smtClean="0"/>
              <a:t>Table R402.1.2</a:t>
            </a:r>
          </a:p>
        </p:txBody>
      </p:sp>
      <p:sp>
        <p:nvSpPr>
          <p:cNvPr id="180227" name="Rectangle 2"/>
          <p:cNvSpPr>
            <a:spLocks noGrp="1" noChangeArrowheads="1"/>
          </p:cNvSpPr>
          <p:nvPr>
            <p:ph type="title"/>
          </p:nvPr>
        </p:nvSpPr>
        <p:spPr>
          <a:xfrm>
            <a:off x="457200" y="0"/>
            <a:ext cx="5384800" cy="920750"/>
          </a:xfrm>
        </p:spPr>
        <p:txBody>
          <a:bodyPr/>
          <a:lstStyle/>
          <a:p>
            <a:pPr eaLnBrk="1" hangingPunct="1"/>
            <a:r>
              <a:rPr lang="en-US" altLang="en-US" sz="2400" b="1" smtClean="0"/>
              <a:t>Access Hatches and Doors </a:t>
            </a:r>
            <a:br>
              <a:rPr lang="en-US" altLang="en-US" sz="2400" b="1" smtClean="0"/>
            </a:br>
            <a:r>
              <a:rPr lang="en-US" altLang="en-US" sz="2000" b="1" i="1" smtClean="0"/>
              <a:t>Section R402.2.4 - </a:t>
            </a:r>
            <a:r>
              <a:rPr lang="en-US" altLang="en-US" sz="2000" smtClean="0"/>
              <a:t>Prescriptive</a:t>
            </a:r>
          </a:p>
        </p:txBody>
      </p:sp>
      <p:pic>
        <p:nvPicPr>
          <p:cNvPr id="180228" name="Picture 3" descr="AccessHat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4383088"/>
            <a:ext cx="360838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ttic Access Hatch.JPG"/>
          <p:cNvPicPr>
            <a:picLocks noChangeAspect="1"/>
          </p:cNvPicPr>
          <p:nvPr/>
        </p:nvPicPr>
        <p:blipFill>
          <a:blip r:embed="rId4"/>
          <a:srcRect/>
          <a:stretch>
            <a:fillRect/>
          </a:stretch>
        </p:blipFill>
        <p:spPr bwMode="auto">
          <a:xfrm>
            <a:off x="6477000" y="4397375"/>
            <a:ext cx="2497138" cy="18208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4"/>
          <p:cNvSpPr>
            <a:spLocks noGrp="1" noChangeArrowheads="1"/>
          </p:cNvSpPr>
          <p:nvPr>
            <p:ph idx="1"/>
          </p:nvPr>
        </p:nvSpPr>
        <p:spPr>
          <a:xfrm>
            <a:off x="504825" y="1268413"/>
            <a:ext cx="5564188" cy="4876800"/>
          </a:xfrm>
        </p:spPr>
        <p:txBody>
          <a:bodyPr/>
          <a:lstStyle/>
          <a:p>
            <a:pPr marL="0" indent="0" eaLnBrk="1" hangingPunct="1">
              <a:buFont typeface="Arial" pitchFamily="34" charset="0"/>
              <a:buNone/>
            </a:pPr>
            <a:r>
              <a:rPr lang="en-US" altLang="en-US" smtClean="0"/>
              <a:t>Building Envelope consists of:</a:t>
            </a:r>
          </a:p>
          <a:p>
            <a:pPr lvl="1" eaLnBrk="1" hangingPunct="1">
              <a:buFont typeface="Wingdings" pitchFamily="2" charset="2"/>
              <a:buChar char="ü"/>
            </a:pPr>
            <a:r>
              <a:rPr lang="en-US" altLang="en-US" smtClean="0"/>
              <a:t>Fenestration</a:t>
            </a:r>
          </a:p>
          <a:p>
            <a:pPr lvl="1" eaLnBrk="1" hangingPunct="1">
              <a:buFont typeface="Wingdings" pitchFamily="2" charset="2"/>
              <a:buChar char="ü"/>
            </a:pPr>
            <a:r>
              <a:rPr lang="en-US" altLang="en-US" smtClean="0"/>
              <a:t>Ceilings</a:t>
            </a:r>
          </a:p>
          <a:p>
            <a:pPr lvl="1" eaLnBrk="1" hangingPunct="1">
              <a:buFont typeface="Wingdings" pitchFamily="2" charset="2"/>
              <a:buChar char="ü"/>
            </a:pPr>
            <a:r>
              <a:rPr lang="en-US" altLang="en-US" b="1" smtClean="0">
                <a:solidFill>
                  <a:srgbClr val="92D050"/>
                </a:solidFill>
              </a:rPr>
              <a:t>Walls</a:t>
            </a:r>
          </a:p>
          <a:p>
            <a:pPr lvl="2" eaLnBrk="1" hangingPunct="1"/>
            <a:r>
              <a:rPr lang="en-US" altLang="en-US" smtClean="0"/>
              <a:t>Above grade</a:t>
            </a:r>
          </a:p>
          <a:p>
            <a:pPr lvl="2" eaLnBrk="1" hangingPunct="1"/>
            <a:r>
              <a:rPr lang="en-US" altLang="en-US" smtClean="0"/>
              <a:t>Below grade</a:t>
            </a:r>
          </a:p>
          <a:p>
            <a:pPr lvl="2" eaLnBrk="1" hangingPunct="1"/>
            <a:r>
              <a:rPr lang="en-US" altLang="en-US" smtClean="0"/>
              <a:t>Mass walls</a:t>
            </a:r>
          </a:p>
          <a:p>
            <a:pPr lvl="1" eaLnBrk="1" hangingPunct="1">
              <a:buFont typeface="Wingdings" pitchFamily="2" charset="2"/>
              <a:buChar char="ü"/>
            </a:pPr>
            <a:r>
              <a:rPr lang="en-US" altLang="en-US" smtClean="0"/>
              <a:t>Fenestration</a:t>
            </a:r>
          </a:p>
          <a:p>
            <a:pPr lvl="1" eaLnBrk="1" hangingPunct="1">
              <a:buFont typeface="Wingdings" pitchFamily="2" charset="2"/>
              <a:buChar char="ü"/>
            </a:pPr>
            <a:r>
              <a:rPr lang="en-US" altLang="en-US" smtClean="0"/>
              <a:t>Floors</a:t>
            </a:r>
          </a:p>
          <a:p>
            <a:pPr lvl="1" eaLnBrk="1" hangingPunct="1">
              <a:buFont typeface="Wingdings" pitchFamily="2" charset="2"/>
              <a:buChar char="ü"/>
            </a:pPr>
            <a:r>
              <a:rPr lang="en-US" altLang="en-US" smtClean="0"/>
              <a:t>Slabs</a:t>
            </a:r>
          </a:p>
          <a:p>
            <a:pPr lvl="1" eaLnBrk="1" hangingPunct="1">
              <a:buFont typeface="Wingdings" pitchFamily="2" charset="2"/>
              <a:buChar char="ü"/>
            </a:pPr>
            <a:r>
              <a:rPr lang="en-US" altLang="en-US" smtClean="0"/>
              <a:t>Crawlspaces</a:t>
            </a:r>
          </a:p>
          <a:p>
            <a:pPr lvl="1" eaLnBrk="1" hangingPunct="1">
              <a:buFontTx/>
              <a:buNone/>
            </a:pPr>
            <a:endParaRPr lang="en-US" altLang="en-US" smtClean="0"/>
          </a:p>
        </p:txBody>
      </p:sp>
      <p:sp>
        <p:nvSpPr>
          <p:cNvPr id="182275" name="Rectangle 23"/>
          <p:cNvSpPr>
            <a:spLocks noGrp="1" noChangeArrowheads="1"/>
          </p:cNvSpPr>
          <p:nvPr>
            <p:ph type="title"/>
          </p:nvPr>
        </p:nvSpPr>
        <p:spPr>
          <a:xfrm>
            <a:off x="473075" y="0"/>
            <a:ext cx="5368925" cy="920750"/>
          </a:xfrm>
        </p:spPr>
        <p:txBody>
          <a:bodyPr/>
          <a:lstStyle/>
          <a:p>
            <a:pPr eaLnBrk="1" hangingPunct="1"/>
            <a:r>
              <a:rPr lang="en-US" altLang="en-US" sz="2400" b="1" smtClean="0"/>
              <a:t>Building Envelope Specific Requirements</a:t>
            </a:r>
          </a:p>
        </p:txBody>
      </p:sp>
      <p:pic>
        <p:nvPicPr>
          <p:cNvPr id="182276"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reeform 10"/>
          <p:cNvSpPr>
            <a:spLocks noChangeArrowheads="1"/>
          </p:cNvSpPr>
          <p:nvPr/>
        </p:nvSpPr>
        <p:spPr bwMode="auto">
          <a:xfrm>
            <a:off x="4278313" y="1828800"/>
            <a:ext cx="3989387"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4758" name="TextBox 11"/>
          <p:cNvSpPr txBox="1">
            <a:spLocks noChangeArrowheads="1"/>
          </p:cNvSpPr>
          <p:nvPr/>
        </p:nvSpPr>
        <p:spPr bwMode="auto">
          <a:xfrm>
            <a:off x="5124450" y="3881438"/>
            <a:ext cx="2274888" cy="369887"/>
          </a:xfrm>
          <a:prstGeom prst="rect">
            <a:avLst/>
          </a:prstGeom>
          <a:noFill/>
          <a:ln w="9525">
            <a:noFill/>
            <a:miter lim="800000"/>
            <a:headEnd/>
            <a:tailEnd/>
          </a:ln>
        </p:spPr>
        <p:txBody>
          <a:bodyPr wrap="none">
            <a:spAutoFit/>
          </a:bodyPr>
          <a:lstStyle/>
          <a:p>
            <a:pPr eaLnBrk="1" hangingPunct="1">
              <a:defRPr/>
            </a:pPr>
            <a:r>
              <a:rPr lang="en-US" sz="1800" dirty="0">
                <a:solidFill>
                  <a:schemeClr val="accent6"/>
                </a:solidFill>
                <a:latin typeface="Arial" charset="0"/>
                <a:ea typeface="ＭＳ Ｐゴシック" pitchFamily="28" charset="-128"/>
              </a:rPr>
              <a:t>Conditioned Space</a:t>
            </a:r>
          </a:p>
        </p:txBody>
      </p:sp>
      <p:sp>
        <p:nvSpPr>
          <p:cNvPr id="182279" name="Text Box 29"/>
          <p:cNvSpPr txBox="1">
            <a:spLocks noChangeArrowheads="1"/>
          </p:cNvSpPr>
          <p:nvPr/>
        </p:nvSpPr>
        <p:spPr bwMode="auto">
          <a:xfrm>
            <a:off x="4425950"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9"/>
          <p:cNvSpPr>
            <a:spLocks noGrp="1" noChangeArrowheads="1"/>
          </p:cNvSpPr>
          <p:nvPr>
            <p:ph idx="1"/>
          </p:nvPr>
        </p:nvSpPr>
        <p:spPr>
          <a:xfrm>
            <a:off x="488950" y="1268413"/>
            <a:ext cx="6116638" cy="5100637"/>
          </a:xfrm>
        </p:spPr>
        <p:txBody>
          <a:bodyPr/>
          <a:lstStyle/>
          <a:p>
            <a:pPr eaLnBrk="1" hangingPunct="1">
              <a:lnSpc>
                <a:spcPct val="120000"/>
              </a:lnSpc>
              <a:spcAft>
                <a:spcPts val="600"/>
              </a:spcAft>
              <a:buFont typeface="Wingdings" pitchFamily="2" charset="2"/>
              <a:buChar char="ü"/>
            </a:pPr>
            <a:r>
              <a:rPr lang="en-US" altLang="en-US" sz="1800" dirty="0" smtClean="0"/>
              <a:t>IECC addresses only energy</a:t>
            </a:r>
          </a:p>
          <a:p>
            <a:pPr eaLnBrk="1" hangingPunct="1">
              <a:lnSpc>
                <a:spcPct val="120000"/>
              </a:lnSpc>
              <a:spcAft>
                <a:spcPts val="600"/>
              </a:spcAft>
              <a:buFont typeface="Wingdings" pitchFamily="2" charset="2"/>
              <a:buChar char="ü"/>
            </a:pPr>
            <a:r>
              <a:rPr lang="en-US" altLang="en-US" sz="1800" dirty="0" smtClean="0"/>
              <a:t>IRC addresses all topics </a:t>
            </a:r>
            <a:r>
              <a:rPr lang="en-US" altLang="en-US" sz="1800" i="1" dirty="0" smtClean="0"/>
              <a:t>(structural, plumbing, etc.)</a:t>
            </a:r>
          </a:p>
          <a:p>
            <a:pPr marL="800100" lvl="2" indent="-171450" eaLnBrk="1" hangingPunct="1">
              <a:lnSpc>
                <a:spcPct val="120000"/>
              </a:lnSpc>
              <a:spcAft>
                <a:spcPts val="600"/>
              </a:spcAft>
            </a:pPr>
            <a:r>
              <a:rPr lang="en-US" altLang="en-US" sz="1400" dirty="0" smtClean="0"/>
              <a:t>Allows builder to carry only one code book</a:t>
            </a:r>
          </a:p>
          <a:p>
            <a:pPr marL="800100" lvl="2" indent="-171450" eaLnBrk="1" hangingPunct="1">
              <a:lnSpc>
                <a:spcPct val="120000"/>
              </a:lnSpc>
              <a:spcAft>
                <a:spcPts val="600"/>
              </a:spcAft>
            </a:pPr>
            <a:r>
              <a:rPr lang="en-US" altLang="en-US" sz="1400" dirty="0" smtClean="0"/>
              <a:t>Chapter 11 covers energy efficiency</a:t>
            </a:r>
          </a:p>
          <a:p>
            <a:pPr eaLnBrk="1" hangingPunct="1">
              <a:buFont typeface="Wingdings" pitchFamily="2" charset="2"/>
              <a:buChar char="ü"/>
            </a:pPr>
            <a:r>
              <a:rPr lang="en-US" altLang="en-US" sz="1800" dirty="0" smtClean="0"/>
              <a:t>As of 2015, IECC consolidated with IRC energy chapter (actually a change to the IRC, not the IECC).</a:t>
            </a:r>
          </a:p>
          <a:p>
            <a:pPr eaLnBrk="1" hangingPunct="1">
              <a:lnSpc>
                <a:spcPct val="120000"/>
              </a:lnSpc>
              <a:spcAft>
                <a:spcPts val="600"/>
              </a:spcAft>
              <a:buFont typeface="Wingdings" pitchFamily="2" charset="2"/>
              <a:buChar char="ü"/>
            </a:pPr>
            <a:r>
              <a:rPr lang="en-US" altLang="en-US" sz="1800" dirty="0" smtClean="0"/>
              <a:t>IECC addresses both residential and commercial; IRC addresses subset of residential, detached one- and two-family dwellings and townhouses 3 stories or fewer</a:t>
            </a:r>
          </a:p>
        </p:txBody>
      </p:sp>
      <p:sp>
        <p:nvSpPr>
          <p:cNvPr id="119811" name="Rectangle 28"/>
          <p:cNvSpPr>
            <a:spLocks noGrp="1" noChangeArrowheads="1"/>
          </p:cNvSpPr>
          <p:nvPr>
            <p:ph type="title"/>
          </p:nvPr>
        </p:nvSpPr>
        <p:spPr>
          <a:xfrm>
            <a:off x="457200" y="0"/>
            <a:ext cx="5384800" cy="920750"/>
          </a:xfrm>
        </p:spPr>
        <p:txBody>
          <a:bodyPr/>
          <a:lstStyle/>
          <a:p>
            <a:pPr eaLnBrk="1" hangingPunct="1"/>
            <a:r>
              <a:rPr lang="en-US" altLang="en-US" sz="2400" b="1" smtClean="0"/>
              <a:t>Relationship Between IRC &amp; IECC</a:t>
            </a:r>
          </a:p>
        </p:txBody>
      </p:sp>
      <p:sp>
        <p:nvSpPr>
          <p:cNvPr id="3" name="TextBox 2"/>
          <p:cNvSpPr txBox="1"/>
          <p:nvPr/>
        </p:nvSpPr>
        <p:spPr>
          <a:xfrm>
            <a:off x="7516813" y="3073400"/>
            <a:ext cx="457200" cy="457200"/>
          </a:xfrm>
          <a:prstGeom prst="rect">
            <a:avLst/>
          </a:prstGeom>
          <a:solidFill>
            <a:schemeClr val="tx1"/>
          </a:solidFill>
          <a:ln>
            <a:solidFill>
              <a:srgbClr val="DDDDDD"/>
            </a:solidFill>
          </a:ln>
        </p:spPr>
        <p:txBody>
          <a:bodyPr wrap="none">
            <a:normAutofit/>
          </a:bodyPr>
          <a:lstStyle/>
          <a:p>
            <a:pPr defTabSz="457200" eaLnBrk="1" fontAlgn="auto" hangingPunct="1">
              <a:spcBef>
                <a:spcPct val="20000"/>
              </a:spcBef>
              <a:spcAft>
                <a:spcPts val="0"/>
              </a:spcAft>
              <a:buFont typeface="Arial"/>
              <a:buNone/>
              <a:defRPr/>
            </a:pPr>
            <a:r>
              <a:rPr lang="en-US" sz="2323" dirty="0">
                <a:solidFill>
                  <a:srgbClr val="FFFFFF"/>
                </a:solidFill>
                <a:latin typeface="Arial Narrow"/>
                <a:ea typeface="+mn-ea"/>
                <a:cs typeface="Arial Narrow"/>
              </a:rPr>
              <a:t>VS</a:t>
            </a:r>
          </a:p>
        </p:txBody>
      </p:sp>
      <p:pic>
        <p:nvPicPr>
          <p:cNvPr id="1198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3530600"/>
            <a:ext cx="1565275" cy="200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613" y="1074738"/>
            <a:ext cx="1565275" cy="200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a:spLocks noGrp="1"/>
          </p:cNvSpPr>
          <p:nvPr>
            <p:ph idx="1"/>
          </p:nvPr>
        </p:nvSpPr>
        <p:spPr>
          <a:xfrm>
            <a:off x="488950" y="1292225"/>
            <a:ext cx="8370888" cy="5033963"/>
          </a:xfrm>
        </p:spPr>
        <p:txBody>
          <a:bodyPr/>
          <a:lstStyle/>
          <a:p>
            <a:pPr eaLnBrk="1" hangingPunct="1">
              <a:buFont typeface="Wingdings" pitchFamily="2" charset="2"/>
              <a:buChar char="ü"/>
            </a:pPr>
            <a:r>
              <a:rPr lang="en-US" altLang="en-US" smtClean="0"/>
              <a:t>Exterior above-grade walls</a:t>
            </a:r>
          </a:p>
          <a:p>
            <a:pPr eaLnBrk="1" hangingPunct="1">
              <a:buFont typeface="Wingdings" pitchFamily="2" charset="2"/>
              <a:buChar char="ü"/>
            </a:pPr>
            <a:r>
              <a:rPr lang="en-US" altLang="en-US" smtClean="0"/>
              <a:t>Attic kneewalls</a:t>
            </a:r>
          </a:p>
          <a:p>
            <a:pPr eaLnBrk="1" hangingPunct="1">
              <a:buFont typeface="Wingdings" pitchFamily="2" charset="2"/>
              <a:buChar char="ü"/>
            </a:pPr>
            <a:r>
              <a:rPr lang="en-US" altLang="en-US" smtClean="0"/>
              <a:t>Skylight shaft walls</a:t>
            </a:r>
          </a:p>
          <a:p>
            <a:pPr eaLnBrk="1" hangingPunct="1">
              <a:buFont typeface="Wingdings" pitchFamily="2" charset="2"/>
              <a:buChar char="ü"/>
            </a:pPr>
            <a:r>
              <a:rPr lang="en-US" altLang="en-US" smtClean="0"/>
              <a:t>Perimeter joists</a:t>
            </a:r>
          </a:p>
          <a:p>
            <a:pPr eaLnBrk="1" hangingPunct="1">
              <a:buFont typeface="Wingdings" pitchFamily="2" charset="2"/>
              <a:buChar char="ü"/>
            </a:pPr>
            <a:r>
              <a:rPr lang="en-US" altLang="en-US" smtClean="0"/>
              <a:t>Basement walls</a:t>
            </a:r>
          </a:p>
          <a:p>
            <a:pPr eaLnBrk="1" hangingPunct="1">
              <a:buFont typeface="Wingdings" pitchFamily="2" charset="2"/>
              <a:buChar char="ü"/>
            </a:pPr>
            <a:r>
              <a:rPr lang="en-US" altLang="en-US" smtClean="0"/>
              <a:t>Garage walls </a:t>
            </a:r>
            <a:r>
              <a:rPr lang="en-US" altLang="en-US" i="1" smtClean="0"/>
              <a:t>(shared with conditioned space)</a:t>
            </a:r>
          </a:p>
        </p:txBody>
      </p:sp>
      <p:sp>
        <p:nvSpPr>
          <p:cNvPr id="184323" name="Title 1"/>
          <p:cNvSpPr>
            <a:spLocks noGrp="1"/>
          </p:cNvSpPr>
          <p:nvPr>
            <p:ph type="title"/>
          </p:nvPr>
        </p:nvSpPr>
        <p:spPr>
          <a:xfrm>
            <a:off x="504825" y="0"/>
            <a:ext cx="7435850" cy="882650"/>
          </a:xfrm>
        </p:spPr>
        <p:txBody>
          <a:bodyPr/>
          <a:lstStyle/>
          <a:p>
            <a:pPr eaLnBrk="1" hangingPunct="1"/>
            <a:r>
              <a:rPr lang="en-US" altLang="en-US" sz="2400" b="1" smtClean="0"/>
              <a:t>Walls Covered by IECC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6370"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050925"/>
            <a:ext cx="6523038"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Rectangle 2"/>
          <p:cNvSpPr>
            <a:spLocks noGrp="1" noChangeArrowheads="1"/>
          </p:cNvSpPr>
          <p:nvPr>
            <p:ph type="title"/>
          </p:nvPr>
        </p:nvSpPr>
        <p:spPr>
          <a:xfrm>
            <a:off x="473075" y="0"/>
            <a:ext cx="7907338" cy="914400"/>
          </a:xfrm>
        </p:spPr>
        <p:txBody>
          <a:bodyPr/>
          <a:lstStyle/>
          <a:p>
            <a:pPr eaLnBrk="1" hangingPunct="1"/>
            <a:r>
              <a:rPr lang="en-US" altLang="en-US" sz="2400" b="1" smtClean="0"/>
              <a:t>Above Grade Walls</a:t>
            </a:r>
          </a:p>
        </p:txBody>
      </p:sp>
      <p:sp>
        <p:nvSpPr>
          <p:cNvPr id="186372" name="Text Box 3"/>
          <p:cNvSpPr txBox="1">
            <a:spLocks noChangeArrowheads="1"/>
          </p:cNvSpPr>
          <p:nvPr/>
        </p:nvSpPr>
        <p:spPr bwMode="auto">
          <a:xfrm>
            <a:off x="5159375" y="1165225"/>
            <a:ext cx="3578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2000" b="0">
                <a:cs typeface="Arial" pitchFamily="34" charset="0"/>
              </a:rPr>
              <a:t>Insulate walls including those </a:t>
            </a:r>
          </a:p>
          <a:p>
            <a:pPr eaLnBrk="1" hangingPunct="1">
              <a:spcBef>
                <a:spcPct val="0"/>
              </a:spcBef>
              <a:buFontTx/>
              <a:buNone/>
            </a:pPr>
            <a:r>
              <a:rPr lang="en-US" altLang="en-US" sz="2000" b="0">
                <a:cs typeface="Arial" pitchFamily="34" charset="0"/>
              </a:rPr>
              <a:t>next to unconditioned spaces</a:t>
            </a:r>
          </a:p>
        </p:txBody>
      </p:sp>
      <p:sp>
        <p:nvSpPr>
          <p:cNvPr id="186373" name="Line 4"/>
          <p:cNvSpPr>
            <a:spLocks noChangeShapeType="1"/>
          </p:cNvSpPr>
          <p:nvPr/>
        </p:nvSpPr>
        <p:spPr bwMode="auto">
          <a:xfrm>
            <a:off x="4724400" y="5029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374" name="Text Box 6"/>
          <p:cNvSpPr txBox="1">
            <a:spLocks noChangeArrowheads="1"/>
          </p:cNvSpPr>
          <p:nvPr/>
        </p:nvSpPr>
        <p:spPr bwMode="auto">
          <a:xfrm>
            <a:off x="704850" y="3570288"/>
            <a:ext cx="158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r" eaLnBrk="1" hangingPunct="1">
              <a:spcBef>
                <a:spcPct val="50000"/>
              </a:spcBef>
              <a:buFontTx/>
              <a:buNone/>
            </a:pPr>
            <a:r>
              <a:rPr lang="en-US" altLang="en-US" sz="2000" b="0">
                <a:cs typeface="Arial" pitchFamily="34" charset="0"/>
              </a:rPr>
              <a:t>Don’t forget to insulate rim joists</a:t>
            </a:r>
          </a:p>
        </p:txBody>
      </p:sp>
      <p:sp>
        <p:nvSpPr>
          <p:cNvPr id="88071" name="Rectangle 8"/>
          <p:cNvSpPr>
            <a:spLocks noChangeArrowheads="1"/>
          </p:cNvSpPr>
          <p:nvPr/>
        </p:nvSpPr>
        <p:spPr bwMode="auto">
          <a:xfrm>
            <a:off x="3397250" y="2112963"/>
            <a:ext cx="66675" cy="1247775"/>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88073" name="Rectangle 10"/>
          <p:cNvSpPr>
            <a:spLocks noChangeArrowheads="1"/>
          </p:cNvSpPr>
          <p:nvPr/>
        </p:nvSpPr>
        <p:spPr bwMode="auto">
          <a:xfrm>
            <a:off x="4641850" y="1382713"/>
            <a:ext cx="76200" cy="660400"/>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88074" name="Rectangle 11"/>
          <p:cNvSpPr>
            <a:spLocks noChangeArrowheads="1"/>
          </p:cNvSpPr>
          <p:nvPr/>
        </p:nvSpPr>
        <p:spPr bwMode="auto">
          <a:xfrm>
            <a:off x="6470650" y="2062163"/>
            <a:ext cx="69850" cy="1279525"/>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88075" name="Rectangle 12"/>
          <p:cNvSpPr>
            <a:spLocks noChangeArrowheads="1"/>
          </p:cNvSpPr>
          <p:nvPr/>
        </p:nvSpPr>
        <p:spPr bwMode="auto">
          <a:xfrm>
            <a:off x="7277100" y="3536950"/>
            <a:ext cx="82550" cy="1244600"/>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13" name="Rectangle 12"/>
          <p:cNvSpPr>
            <a:spLocks noChangeArrowheads="1"/>
          </p:cNvSpPr>
          <p:nvPr/>
        </p:nvSpPr>
        <p:spPr bwMode="auto">
          <a:xfrm>
            <a:off x="2292350" y="3527425"/>
            <a:ext cx="82550" cy="1244600"/>
          </a:xfrm>
          <a:prstGeom prst="rect">
            <a:avLst/>
          </a:prstGeom>
          <a:solidFill>
            <a:schemeClr val="accent6"/>
          </a:solidFill>
          <a:ln w="3810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423863" y="0"/>
            <a:ext cx="5418137" cy="920750"/>
          </a:xfrm>
        </p:spPr>
        <p:txBody>
          <a:bodyPr/>
          <a:lstStyle/>
          <a:p>
            <a:pPr eaLnBrk="1" hangingPunct="1"/>
            <a:r>
              <a:rPr lang="en-US" altLang="en-US" sz="2400" b="1" smtClean="0"/>
              <a:t>Wood-Frame Walls</a:t>
            </a:r>
            <a:br>
              <a:rPr lang="en-US" altLang="en-US" sz="2400" b="1" smtClean="0"/>
            </a:br>
            <a:r>
              <a:rPr lang="en-US" altLang="en-US" sz="2000" b="1" i="1" smtClean="0"/>
              <a:t>Section R402</a:t>
            </a:r>
            <a:endParaRPr lang="en-US" altLang="en-US" sz="2000" b="1" smtClean="0"/>
          </a:p>
        </p:txBody>
      </p:sp>
      <p:sp>
        <p:nvSpPr>
          <p:cNvPr id="188419" name="Rectangle 1"/>
          <p:cNvSpPr>
            <a:spLocks noChangeArrowheads="1"/>
          </p:cNvSpPr>
          <p:nvPr/>
        </p:nvSpPr>
        <p:spPr bwMode="auto">
          <a:xfrm>
            <a:off x="125413" y="6008688"/>
            <a:ext cx="8504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b="0">
                <a:cs typeface="Arial" pitchFamily="34" charset="0"/>
              </a:rPr>
              <a:t>h. First value is cavity insulation, second is continuous insulation so.  Therefore, as an example, “13+5” means R-13 cavity insulation plus R-5 continuous insulation </a:t>
            </a:r>
            <a:endParaRPr lang="en-US" altLang="en-US" sz="1200">
              <a:cs typeface="Arial" pitchFamily="34" charset="0"/>
            </a:endParaRPr>
          </a:p>
        </p:txBody>
      </p:sp>
      <p:graphicFrame>
        <p:nvGraphicFramePr>
          <p:cNvPr id="8" name="Table 7"/>
          <p:cNvGraphicFramePr>
            <a:graphicFrameLocks noGrp="1"/>
          </p:cNvGraphicFramePr>
          <p:nvPr/>
        </p:nvGraphicFramePr>
        <p:xfrm>
          <a:off x="1876425" y="1868488"/>
          <a:ext cx="4562475" cy="3863973"/>
        </p:xfrm>
        <a:graphic>
          <a:graphicData uri="http://schemas.openxmlformats.org/drawingml/2006/table">
            <a:tbl>
              <a:tblPr firstRow="1" bandRow="1">
                <a:tableStyleId>{5C22544A-7EE6-4342-B048-85BDC9FD1C3A}</a:tableStyleId>
              </a:tblPr>
              <a:tblGrid>
                <a:gridCol w="1373649"/>
                <a:gridCol w="1373649"/>
                <a:gridCol w="1815177"/>
              </a:tblGrid>
              <a:tr h="741984">
                <a:tc>
                  <a:txBody>
                    <a:bodyPr/>
                    <a:lstStyle/>
                    <a:p>
                      <a:pPr algn="ctr"/>
                      <a:r>
                        <a:rPr lang="en-US" sz="1400" dirty="0" smtClean="0"/>
                        <a:t>CLIMATE</a:t>
                      </a:r>
                      <a:r>
                        <a:rPr lang="en-US" sz="1400" baseline="0" dirty="0" smtClean="0"/>
                        <a:t> ZONE</a:t>
                      </a:r>
                      <a:endParaRPr lang="en-US" sz="1400" dirty="0"/>
                    </a:p>
                  </a:txBody>
                  <a:tcPr marL="101817" marR="101817" marT="50913" marB="50913" anchor="ctr"/>
                </a:tc>
                <a:tc>
                  <a:txBody>
                    <a:bodyPr/>
                    <a:lstStyle/>
                    <a:p>
                      <a:pPr algn="ctr"/>
                      <a:r>
                        <a:rPr lang="en-US" sz="1400" dirty="0" smtClean="0"/>
                        <a:t>…</a:t>
                      </a:r>
                      <a:endParaRPr lang="en-US" sz="1400" dirty="0"/>
                    </a:p>
                  </a:txBody>
                  <a:tcPr marL="101817" marR="101817" marT="50913" marB="50913" anchor="ctr"/>
                </a:tc>
                <a:tc>
                  <a:txBody>
                    <a:bodyPr/>
                    <a:lstStyle/>
                    <a:p>
                      <a:pPr algn="ctr"/>
                      <a:r>
                        <a:rPr lang="en-US" sz="1400" dirty="0" smtClean="0"/>
                        <a:t>WOOD </a:t>
                      </a:r>
                      <a:br>
                        <a:rPr lang="en-US" sz="1400" dirty="0" smtClean="0"/>
                      </a:br>
                      <a:r>
                        <a:rPr lang="en-US" sz="1400" dirty="0" smtClean="0"/>
                        <a:t>FRAME WALL </a:t>
                      </a:r>
                      <a:br>
                        <a:rPr lang="en-US" sz="1400" dirty="0" smtClean="0"/>
                      </a:br>
                      <a:r>
                        <a:rPr lang="en-US" sz="1400" dirty="0" smtClean="0"/>
                        <a:t>R-VALUE</a:t>
                      </a:r>
                      <a:endParaRPr lang="en-US" sz="1400" dirty="0"/>
                    </a:p>
                  </a:txBody>
                  <a:tcPr marL="101817" marR="101817" marT="50913" marB="50913" anchor="ctr"/>
                </a:tc>
              </a:tr>
              <a:tr h="412959">
                <a:tc>
                  <a:txBody>
                    <a:bodyPr/>
                    <a:lstStyle/>
                    <a:p>
                      <a:pPr algn="ctr"/>
                      <a:r>
                        <a:rPr lang="en-US" sz="1400" dirty="0" smtClean="0"/>
                        <a:t>1</a:t>
                      </a:r>
                      <a:endParaRPr lang="en-US" sz="1400" dirty="0"/>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smtClean="0"/>
                        <a:t>13</a:t>
                      </a:r>
                      <a:endParaRPr lang="en-US" sz="1400" dirty="0"/>
                    </a:p>
                  </a:txBody>
                  <a:tcPr marL="101817" marR="101817" marT="50913" marB="50913" anchor="ctr"/>
                </a:tc>
              </a:tr>
              <a:tr h="412959">
                <a:tc>
                  <a:txBody>
                    <a:bodyPr/>
                    <a:lstStyle/>
                    <a:p>
                      <a:pPr algn="ctr"/>
                      <a:r>
                        <a:rPr lang="en-US" sz="1400" dirty="0" smtClean="0"/>
                        <a:t>2</a:t>
                      </a:r>
                      <a:endParaRPr lang="en-US" sz="1400" dirty="0"/>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smtClean="0"/>
                        <a:t>13</a:t>
                      </a:r>
                      <a:endParaRPr lang="en-US" sz="1400" dirty="0"/>
                    </a:p>
                  </a:txBody>
                  <a:tcPr marL="101817" marR="101817" marT="50913" marB="50913" anchor="ctr"/>
                </a:tc>
              </a:tr>
              <a:tr h="412959">
                <a:tc>
                  <a:txBody>
                    <a:bodyPr/>
                    <a:lstStyle/>
                    <a:p>
                      <a:pPr algn="ctr"/>
                      <a:r>
                        <a:rPr lang="en-US" sz="1400" dirty="0" smtClean="0"/>
                        <a:t>3</a:t>
                      </a:r>
                      <a:endParaRPr lang="en-US" sz="1400" dirty="0"/>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smtClean="0"/>
                        <a:t>20 or</a:t>
                      </a:r>
                      <a:r>
                        <a:rPr lang="en-US" sz="1400" baseline="0" dirty="0" smtClean="0"/>
                        <a:t> 13+5</a:t>
                      </a:r>
                      <a:r>
                        <a:rPr lang="en-US" sz="1400" baseline="30000" dirty="0" smtClean="0"/>
                        <a:t>h</a:t>
                      </a:r>
                      <a:endParaRPr lang="en-US" sz="1400" baseline="30000" dirty="0"/>
                    </a:p>
                  </a:txBody>
                  <a:tcPr marL="101817" marR="101817" marT="50913" marB="50913" anchor="ctr"/>
                </a:tc>
              </a:tr>
              <a:tr h="528597">
                <a:tc>
                  <a:txBody>
                    <a:bodyPr/>
                    <a:lstStyle/>
                    <a:p>
                      <a:pPr algn="ctr"/>
                      <a:r>
                        <a:rPr lang="en-US" sz="1400" dirty="0" smtClean="0"/>
                        <a:t>4 except Marine</a:t>
                      </a:r>
                      <a:endParaRPr lang="en-US" sz="1400" dirty="0"/>
                    </a:p>
                  </a:txBody>
                  <a:tcPr marL="101817" marR="101817" marT="50913" marB="50913" anchor="ctr"/>
                </a:tc>
                <a:tc>
                  <a:txBody>
                    <a:bodyPr/>
                    <a:lstStyle/>
                    <a:p>
                      <a:pPr algn="ctr"/>
                      <a:endParaRPr lang="en-US" sz="1400" dirty="0"/>
                    </a:p>
                  </a:txBody>
                  <a:tcPr marL="101817" marR="101817" marT="50913" marB="50913" anchor="ctr"/>
                </a:tc>
                <a:tc>
                  <a:txBody>
                    <a:bodyPr/>
                    <a:lstStyle/>
                    <a:p>
                      <a:pPr algn="ctr"/>
                      <a:r>
                        <a:rPr lang="en-US" sz="1400" dirty="0" smtClean="0"/>
                        <a:t>20 or 13+5</a:t>
                      </a:r>
                      <a:r>
                        <a:rPr lang="en-US" sz="1400" baseline="30000" dirty="0" smtClean="0"/>
                        <a:t>h</a:t>
                      </a:r>
                      <a:endParaRPr lang="en-US" sz="1400" baseline="30000" dirty="0"/>
                    </a:p>
                  </a:txBody>
                  <a:tcPr marL="101817" marR="101817" marT="50913" marB="50913" anchor="ctr"/>
                </a:tc>
              </a:tr>
              <a:tr h="528597">
                <a:tc>
                  <a:txBody>
                    <a:bodyPr/>
                    <a:lstStyle/>
                    <a:p>
                      <a:pPr algn="ctr"/>
                      <a:r>
                        <a:rPr lang="en-US" sz="1400" dirty="0" smtClean="0"/>
                        <a:t>5 and Marine 4</a:t>
                      </a:r>
                      <a:endParaRPr lang="en-US" sz="1400" dirty="0"/>
                    </a:p>
                  </a:txBody>
                  <a:tcPr marL="101817" marR="101817" marT="50913" marB="50913" anchor="ctr"/>
                </a:tc>
                <a:tc>
                  <a:txBody>
                    <a:bodyPr/>
                    <a:lstStyle/>
                    <a:p>
                      <a:pPr algn="ctr"/>
                      <a:endParaRPr lang="en-US" sz="1400" dirty="0"/>
                    </a:p>
                  </a:txBody>
                  <a:tcPr marL="101817" marR="101817" marT="50913" marB="5091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20 or 13+5</a:t>
                      </a:r>
                      <a:r>
                        <a:rPr lang="en-US" sz="1400" baseline="30000" dirty="0" smtClean="0"/>
                        <a:t>h</a:t>
                      </a:r>
                    </a:p>
                  </a:txBody>
                  <a:tcPr marL="101817" marR="101817" marT="50913" marB="50913" anchor="ctr"/>
                </a:tc>
              </a:tr>
              <a:tr h="412959">
                <a:tc>
                  <a:txBody>
                    <a:bodyPr/>
                    <a:lstStyle/>
                    <a:p>
                      <a:pPr algn="ctr"/>
                      <a:r>
                        <a:rPr lang="en-US" sz="1400" dirty="0" smtClean="0"/>
                        <a:t>6</a:t>
                      </a:r>
                      <a:endParaRPr lang="en-US" sz="1400" dirty="0"/>
                    </a:p>
                  </a:txBody>
                  <a:tcPr marL="101817" marR="101817" marT="50913" marB="50913" anchor="ctr"/>
                </a:tc>
                <a:tc>
                  <a:txBody>
                    <a:bodyPr/>
                    <a:lstStyle/>
                    <a:p>
                      <a:pPr algn="ctr"/>
                      <a:endParaRPr lang="en-US" sz="1400" dirty="0"/>
                    </a:p>
                  </a:txBody>
                  <a:tcPr marL="101817" marR="101817" marT="50913" marB="5091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20+5 or 13+10</a:t>
                      </a:r>
                      <a:r>
                        <a:rPr lang="en-US" sz="1400" baseline="30000" dirty="0" smtClean="0"/>
                        <a:t>h</a:t>
                      </a:r>
                    </a:p>
                  </a:txBody>
                  <a:tcPr marL="101817" marR="101817" marT="50913" marB="50913" anchor="ctr"/>
                </a:tc>
              </a:tr>
              <a:tr h="412959">
                <a:tc>
                  <a:txBody>
                    <a:bodyPr/>
                    <a:lstStyle/>
                    <a:p>
                      <a:pPr algn="ctr"/>
                      <a:r>
                        <a:rPr lang="en-US" sz="1400" dirty="0" smtClean="0"/>
                        <a:t>7 and 8</a:t>
                      </a:r>
                      <a:endParaRPr lang="en-US" sz="1400" dirty="0"/>
                    </a:p>
                  </a:txBody>
                  <a:tcPr marL="101817" marR="101817" marT="50913" marB="50913" anchor="ctr"/>
                </a:tc>
                <a:tc>
                  <a:txBody>
                    <a:bodyPr/>
                    <a:lstStyle/>
                    <a:p>
                      <a:pPr algn="ctr"/>
                      <a:endParaRPr lang="en-US" sz="1400" dirty="0"/>
                    </a:p>
                  </a:txBody>
                  <a:tcPr marL="101817" marR="101817" marT="50913" marB="5091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20+5 or 13+10</a:t>
                      </a:r>
                      <a:r>
                        <a:rPr lang="en-US" sz="1400" baseline="30000" dirty="0" smtClean="0"/>
                        <a:t>h</a:t>
                      </a:r>
                    </a:p>
                  </a:txBody>
                  <a:tcPr marL="101817" marR="101817" marT="50913" marB="50913" anchor="ctr"/>
                </a:tc>
              </a:tr>
            </a:tbl>
          </a:graphicData>
        </a:graphic>
      </p:graphicFrame>
      <p:sp>
        <p:nvSpPr>
          <p:cNvPr id="9" name="TextBox 8"/>
          <p:cNvSpPr txBox="1"/>
          <p:nvPr/>
        </p:nvSpPr>
        <p:spPr>
          <a:xfrm>
            <a:off x="1651000" y="1081088"/>
            <a:ext cx="5129213" cy="379412"/>
          </a:xfrm>
          <a:prstGeom prst="rect">
            <a:avLst/>
          </a:prstGeom>
        </p:spPr>
        <p:txBody>
          <a:bodyPr/>
          <a:lstStyle/>
          <a:p>
            <a:pPr algn="ctr" defTabSz="457200" eaLnBrk="1" fontAlgn="auto" hangingPunct="1">
              <a:spcBef>
                <a:spcPct val="20000"/>
              </a:spcBef>
              <a:spcAft>
                <a:spcPts val="0"/>
              </a:spcAft>
              <a:buFont typeface="Arial"/>
              <a:buNone/>
              <a:defRPr/>
            </a:pPr>
            <a:r>
              <a:rPr lang="en-US" dirty="0">
                <a:solidFill>
                  <a:schemeClr val="tx1">
                    <a:lumMod val="50000"/>
                  </a:schemeClr>
                </a:solidFill>
                <a:latin typeface="Arial Narrow"/>
                <a:ea typeface="+mn-ea"/>
                <a:cs typeface="Arial Narrow"/>
              </a:rPr>
              <a:t>Table R402.1.2</a:t>
            </a:r>
            <a:br>
              <a:rPr lang="en-US" dirty="0">
                <a:solidFill>
                  <a:schemeClr val="tx1">
                    <a:lumMod val="50000"/>
                  </a:schemeClr>
                </a:solidFill>
                <a:latin typeface="Arial Narrow"/>
                <a:ea typeface="+mn-ea"/>
                <a:cs typeface="Arial Narrow"/>
              </a:rPr>
            </a:br>
            <a:r>
              <a:rPr lang="en-US" dirty="0">
                <a:solidFill>
                  <a:schemeClr val="tx1">
                    <a:lumMod val="50000"/>
                  </a:schemeClr>
                </a:solidFill>
                <a:latin typeface="Arial Narrow"/>
                <a:ea typeface="+mn-ea"/>
                <a:cs typeface="Arial Narrow"/>
              </a:rPr>
              <a:t>INSULATION AND FENESTRATION REQUIREMENTS BY COMPONENT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1"/>
          <p:cNvSpPr>
            <a:spLocks noGrp="1"/>
          </p:cNvSpPr>
          <p:nvPr>
            <p:ph idx="1"/>
          </p:nvPr>
        </p:nvSpPr>
        <p:spPr/>
        <p:txBody>
          <a:bodyPr/>
          <a:lstStyle/>
          <a:p>
            <a:r>
              <a:rPr lang="en-US" altLang="en-US" smtClean="0"/>
              <a:t>R-value labeled on product package </a:t>
            </a:r>
          </a:p>
          <a:p>
            <a:r>
              <a:rPr lang="en-US" altLang="en-US" smtClean="0">
                <a:solidFill>
                  <a:srgbClr val="FF0000"/>
                </a:solidFill>
              </a:rPr>
              <a:t>Indicated </a:t>
            </a:r>
            <a:r>
              <a:rPr lang="en-US" altLang="en-US" smtClean="0"/>
              <a:t>on certification</a:t>
            </a:r>
          </a:p>
          <a:p>
            <a:r>
              <a:rPr lang="en-US" altLang="en-US" smtClean="0"/>
              <a:t>Installer signature and date</a:t>
            </a:r>
          </a:p>
          <a:p>
            <a:r>
              <a:rPr lang="en-US" altLang="en-US" smtClean="0"/>
              <a:t>Posted on site in conspicuous location</a:t>
            </a:r>
          </a:p>
          <a:p>
            <a:r>
              <a:rPr lang="en-US" altLang="en-US" smtClean="0"/>
              <a:t>Thermal resistance (R-value) determined in accordance with ASTM C 1363</a:t>
            </a:r>
          </a:p>
        </p:txBody>
      </p:sp>
      <p:sp>
        <p:nvSpPr>
          <p:cNvPr id="190467" name="Title 2"/>
          <p:cNvSpPr>
            <a:spLocks noGrp="1"/>
          </p:cNvSpPr>
          <p:nvPr>
            <p:ph type="title"/>
          </p:nvPr>
        </p:nvSpPr>
        <p:spPr/>
        <p:txBody>
          <a:bodyPr/>
          <a:lstStyle/>
          <a:p>
            <a:r>
              <a:rPr lang="en-US" altLang="en-US" sz="2400" b="1" smtClean="0"/>
              <a:t>Walls – Insulated Siding</a:t>
            </a:r>
            <a:br>
              <a:rPr lang="en-US" altLang="en-US" sz="2400" b="1" smtClean="0"/>
            </a:br>
            <a:r>
              <a:rPr lang="en-US" altLang="en-US" sz="2400" b="1" smtClean="0"/>
              <a:t>Section R303.1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0"/>
            <a:ext cx="5384800" cy="920750"/>
          </a:xfrm>
        </p:spPr>
        <p:txBody>
          <a:bodyPr/>
          <a:lstStyle/>
          <a:p>
            <a:pPr eaLnBrk="1" hangingPunct="1"/>
            <a:r>
              <a:rPr lang="en-US" altLang="en-US" sz="2400" b="1" smtClean="0"/>
              <a:t>Steel-Frame Walls</a:t>
            </a:r>
            <a:br>
              <a:rPr lang="en-US" altLang="en-US" sz="2400" b="1" smtClean="0"/>
            </a:br>
            <a:r>
              <a:rPr lang="en-US" altLang="en-US" sz="2000" b="1" i="1" smtClean="0"/>
              <a:t>Section R402.2.6</a:t>
            </a:r>
            <a:endParaRPr lang="en-US" altLang="en-US" sz="2000" b="1" smtClean="0"/>
          </a:p>
        </p:txBody>
      </p:sp>
      <p:sp>
        <p:nvSpPr>
          <p:cNvPr id="191491" name="Text Box 82"/>
          <p:cNvSpPr txBox="1">
            <a:spLocks noChangeArrowheads="1"/>
          </p:cNvSpPr>
          <p:nvPr/>
        </p:nvSpPr>
        <p:spPr bwMode="auto">
          <a:xfrm>
            <a:off x="2936875" y="1158875"/>
            <a:ext cx="51133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spcBef>
                <a:spcPct val="0"/>
              </a:spcBef>
              <a:buFontTx/>
              <a:buNone/>
            </a:pPr>
            <a:r>
              <a:rPr lang="en-US" altLang="en-US" sz="1400">
                <a:cs typeface="Arial" pitchFamily="34" charset="0"/>
              </a:rPr>
              <a:t>Table R402.2.6</a:t>
            </a:r>
            <a:br>
              <a:rPr lang="en-US" altLang="en-US" sz="1400">
                <a:cs typeface="Arial" pitchFamily="34" charset="0"/>
              </a:rPr>
            </a:br>
            <a:r>
              <a:rPr lang="en-US" altLang="en-US" sz="1400">
                <a:cs typeface="Arial" pitchFamily="34" charset="0"/>
              </a:rPr>
              <a:t>Steel-Frame Ceiling, Wall and Floor Insulation</a:t>
            </a:r>
          </a:p>
          <a:p>
            <a:pPr algn="ctr" eaLnBrk="1" hangingPunct="1">
              <a:spcBef>
                <a:spcPct val="0"/>
              </a:spcBef>
              <a:buFontTx/>
              <a:buNone/>
            </a:pPr>
            <a:r>
              <a:rPr lang="en-US" altLang="en-US" sz="1400">
                <a:cs typeface="Arial" pitchFamily="34" charset="0"/>
              </a:rPr>
              <a:t>(R-Value)</a:t>
            </a:r>
            <a:endParaRPr lang="en-US" altLang="en-US" sz="1400" baseline="30000">
              <a:cs typeface="Arial" pitchFamily="34" charset="0"/>
            </a:endParaRPr>
          </a:p>
        </p:txBody>
      </p:sp>
      <p:grpSp>
        <p:nvGrpSpPr>
          <p:cNvPr id="191492" name="Group 32"/>
          <p:cNvGrpSpPr>
            <a:grpSpLocks/>
          </p:cNvGrpSpPr>
          <p:nvPr/>
        </p:nvGrpSpPr>
        <p:grpSpPr bwMode="auto">
          <a:xfrm>
            <a:off x="2460625" y="1922463"/>
            <a:ext cx="5794375" cy="4195762"/>
            <a:chOff x="3142581" y="994759"/>
            <a:chExt cx="5795357" cy="4196464"/>
          </a:xfrm>
        </p:grpSpPr>
        <p:sp>
          <p:nvSpPr>
            <p:cNvPr id="34" name="Oval 33"/>
            <p:cNvSpPr/>
            <p:nvPr/>
          </p:nvSpPr>
          <p:spPr>
            <a:xfrm>
              <a:off x="3407739" y="1072559"/>
              <a:ext cx="1857690" cy="53825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1496" name="Rectangle 27"/>
            <p:cNvSpPr>
              <a:spLocks noChangeArrowheads="1"/>
            </p:cNvSpPr>
            <p:nvPr/>
          </p:nvSpPr>
          <p:spPr bwMode="auto">
            <a:xfrm>
              <a:off x="3528951" y="4736796"/>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R-13+R-3</a:t>
              </a:r>
            </a:p>
          </p:txBody>
        </p:sp>
        <p:sp>
          <p:nvSpPr>
            <p:cNvPr id="191497" name="Rectangle 24"/>
            <p:cNvSpPr>
              <a:spLocks noChangeArrowheads="1"/>
            </p:cNvSpPr>
            <p:nvPr/>
          </p:nvSpPr>
          <p:spPr bwMode="auto">
            <a:xfrm>
              <a:off x="5731351" y="435706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 + 4.2 or R-19 +2.1, or R-21 +2.8 or </a:t>
              </a:r>
              <a:br>
                <a:rPr lang="en-US" altLang="en-US" sz="1200">
                  <a:latin typeface="Calibri" pitchFamily="34" charset="0"/>
                  <a:cs typeface="Arial" pitchFamily="34" charset="0"/>
                </a:rPr>
              </a:br>
              <a:r>
                <a:rPr lang="en-US" altLang="en-US" sz="1200">
                  <a:latin typeface="Calibri" pitchFamily="34" charset="0"/>
                  <a:cs typeface="Arial" pitchFamily="34" charset="0"/>
                </a:rPr>
                <a:t>R-0+9.3 or R-15+R-3.8 or R-21 + 3.1</a:t>
              </a:r>
            </a:p>
          </p:txBody>
        </p:sp>
        <p:sp>
          <p:nvSpPr>
            <p:cNvPr id="191498" name="Rectangle 23"/>
            <p:cNvSpPr>
              <a:spLocks noChangeArrowheads="1"/>
            </p:cNvSpPr>
            <p:nvPr/>
          </p:nvSpPr>
          <p:spPr bwMode="auto">
            <a:xfrm>
              <a:off x="3528951" y="4357062"/>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a:t>
              </a:r>
            </a:p>
          </p:txBody>
        </p:sp>
        <p:sp>
          <p:nvSpPr>
            <p:cNvPr id="191499" name="Rectangle 21"/>
            <p:cNvSpPr>
              <a:spLocks noChangeArrowheads="1"/>
            </p:cNvSpPr>
            <p:nvPr/>
          </p:nvSpPr>
          <p:spPr bwMode="auto">
            <a:xfrm>
              <a:off x="3528951" y="4041162"/>
              <a:ext cx="5394325"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Framed Wall</a:t>
              </a:r>
            </a:p>
          </p:txBody>
        </p:sp>
        <p:sp>
          <p:nvSpPr>
            <p:cNvPr id="191500" name="Rectangle 20"/>
            <p:cNvSpPr>
              <a:spLocks noChangeArrowheads="1"/>
            </p:cNvSpPr>
            <p:nvPr/>
          </p:nvSpPr>
          <p:spPr bwMode="auto">
            <a:xfrm>
              <a:off x="5704493" y="3725263"/>
              <a:ext cx="2825800"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2x4, or 2x6, or 2x8, or 2x10</a:t>
              </a:r>
            </a:p>
          </p:txBody>
        </p:sp>
        <p:sp>
          <p:nvSpPr>
            <p:cNvPr id="191501" name="Rectangle 19"/>
            <p:cNvSpPr>
              <a:spLocks noChangeArrowheads="1"/>
            </p:cNvSpPr>
            <p:nvPr/>
          </p:nvSpPr>
          <p:spPr bwMode="auto">
            <a:xfrm>
              <a:off x="3528951" y="3725263"/>
              <a:ext cx="2567111"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191502" name="Rectangle 40"/>
            <p:cNvSpPr>
              <a:spLocks noChangeArrowheads="1"/>
            </p:cNvSpPr>
            <p:nvPr/>
          </p:nvSpPr>
          <p:spPr bwMode="auto">
            <a:xfrm>
              <a:off x="5704493" y="3186760"/>
              <a:ext cx="2825800"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in 2x4, or 2x6, or 2x8</a:t>
              </a:r>
            </a:p>
            <a:p>
              <a:pPr eaLnBrk="1" hangingPunct="1">
                <a:buClr>
                  <a:srgbClr val="005288"/>
                </a:buClr>
                <a:buSzPct val="130000"/>
                <a:buFontTx/>
                <a:buNone/>
              </a:pPr>
              <a:r>
                <a:rPr lang="en-US" altLang="en-US" sz="1200">
                  <a:latin typeface="Calibri" pitchFamily="34" charset="0"/>
                  <a:cs typeface="Arial" pitchFamily="34" charset="0"/>
                </a:rPr>
                <a:t>R-49 any framing</a:t>
              </a:r>
            </a:p>
          </p:txBody>
        </p:sp>
        <p:sp>
          <p:nvSpPr>
            <p:cNvPr id="191503" name="Rectangle 41"/>
            <p:cNvSpPr>
              <a:spLocks noChangeArrowheads="1"/>
            </p:cNvSpPr>
            <p:nvPr/>
          </p:nvSpPr>
          <p:spPr bwMode="auto">
            <a:xfrm>
              <a:off x="3528951" y="3186760"/>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R-30</a:t>
              </a:r>
            </a:p>
          </p:txBody>
        </p:sp>
        <p:sp>
          <p:nvSpPr>
            <p:cNvPr id="191504" name="Rectangle 15"/>
            <p:cNvSpPr>
              <a:spLocks noChangeArrowheads="1"/>
            </p:cNvSpPr>
            <p:nvPr/>
          </p:nvSpPr>
          <p:spPr bwMode="auto">
            <a:xfrm>
              <a:off x="3528951" y="2869224"/>
              <a:ext cx="5394325" cy="3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Joist Ceilings</a:t>
              </a:r>
              <a:r>
                <a:rPr lang="en-US" altLang="en-US" sz="1200" baseline="30000">
                  <a:latin typeface="Calibri" pitchFamily="34" charset="0"/>
                  <a:cs typeface="Arial" pitchFamily="34" charset="0"/>
                </a:rPr>
                <a:t>b</a:t>
              </a:r>
            </a:p>
          </p:txBody>
        </p:sp>
        <p:sp>
          <p:nvSpPr>
            <p:cNvPr id="191505" name="Rectangle 14"/>
            <p:cNvSpPr>
              <a:spLocks noChangeArrowheads="1"/>
            </p:cNvSpPr>
            <p:nvPr/>
          </p:nvSpPr>
          <p:spPr bwMode="auto">
            <a:xfrm>
              <a:off x="5684702" y="2556598"/>
              <a:ext cx="2827214"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+ 5</a:t>
              </a:r>
            </a:p>
          </p:txBody>
        </p:sp>
        <p:sp>
          <p:nvSpPr>
            <p:cNvPr id="191506" name="Rectangle 13"/>
            <p:cNvSpPr>
              <a:spLocks noChangeArrowheads="1"/>
            </p:cNvSpPr>
            <p:nvPr/>
          </p:nvSpPr>
          <p:spPr bwMode="auto">
            <a:xfrm>
              <a:off x="3528951" y="2556598"/>
              <a:ext cx="2567111" cy="31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a:t>
              </a:r>
            </a:p>
          </p:txBody>
        </p:sp>
        <p:sp>
          <p:nvSpPr>
            <p:cNvPr id="191507" name="Rectangle 12"/>
            <p:cNvSpPr>
              <a:spLocks noChangeArrowheads="1"/>
            </p:cNvSpPr>
            <p:nvPr/>
          </p:nvSpPr>
          <p:spPr bwMode="auto">
            <a:xfrm>
              <a:off x="5684702" y="2240698"/>
              <a:ext cx="2827214"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R-49 or R-38 + 3</a:t>
              </a:r>
            </a:p>
          </p:txBody>
        </p:sp>
        <p:sp>
          <p:nvSpPr>
            <p:cNvPr id="191508" name="Rectangle 11"/>
            <p:cNvSpPr>
              <a:spLocks noChangeArrowheads="1"/>
            </p:cNvSpPr>
            <p:nvPr/>
          </p:nvSpPr>
          <p:spPr bwMode="auto">
            <a:xfrm>
              <a:off x="3528951" y="2240698"/>
              <a:ext cx="2567111"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a:t>
              </a:r>
            </a:p>
          </p:txBody>
        </p:sp>
        <p:sp>
          <p:nvSpPr>
            <p:cNvPr id="191509" name="Rectangle 10"/>
            <p:cNvSpPr>
              <a:spLocks noChangeArrowheads="1"/>
            </p:cNvSpPr>
            <p:nvPr/>
          </p:nvSpPr>
          <p:spPr bwMode="auto">
            <a:xfrm>
              <a:off x="5684702" y="1926435"/>
              <a:ext cx="2827214"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R-38 or R-30 + 3 or R-26 + 5</a:t>
              </a:r>
            </a:p>
          </p:txBody>
        </p:sp>
        <p:sp>
          <p:nvSpPr>
            <p:cNvPr id="191510" name="Rectangle 9"/>
            <p:cNvSpPr>
              <a:spLocks noChangeArrowheads="1"/>
            </p:cNvSpPr>
            <p:nvPr/>
          </p:nvSpPr>
          <p:spPr bwMode="auto">
            <a:xfrm>
              <a:off x="3528951" y="1926435"/>
              <a:ext cx="2567111"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R-30</a:t>
              </a:r>
            </a:p>
          </p:txBody>
        </p:sp>
        <p:sp>
          <p:nvSpPr>
            <p:cNvPr id="191511" name="Rectangle 7"/>
            <p:cNvSpPr>
              <a:spLocks noChangeArrowheads="1"/>
            </p:cNvSpPr>
            <p:nvPr/>
          </p:nvSpPr>
          <p:spPr bwMode="auto">
            <a:xfrm>
              <a:off x="3528951" y="1610536"/>
              <a:ext cx="5394325"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Truss Ceilings</a:t>
              </a:r>
              <a:r>
                <a:rPr lang="en-US" altLang="en-US" sz="1200" baseline="30000">
                  <a:latin typeface="Calibri" pitchFamily="34" charset="0"/>
                  <a:cs typeface="Arial" pitchFamily="34" charset="0"/>
                </a:rPr>
                <a:t>b</a:t>
              </a:r>
            </a:p>
          </p:txBody>
        </p:sp>
        <p:sp>
          <p:nvSpPr>
            <p:cNvPr id="191512" name="Rectangle 6"/>
            <p:cNvSpPr>
              <a:spLocks noChangeArrowheads="1"/>
            </p:cNvSpPr>
            <p:nvPr/>
          </p:nvSpPr>
          <p:spPr bwMode="auto">
            <a:xfrm>
              <a:off x="5694597" y="1072033"/>
              <a:ext cx="2827214"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Cold-Formed Steel </a:t>
              </a:r>
            </a:p>
            <a:p>
              <a:pPr eaLnBrk="1" hangingPunct="1">
                <a:buClr>
                  <a:srgbClr val="005288"/>
                </a:buClr>
                <a:buSzPct val="130000"/>
                <a:buFontTx/>
                <a:buNone/>
              </a:pPr>
              <a:r>
                <a:rPr lang="en-US" altLang="en-US" sz="1200">
                  <a:latin typeface="Calibri" pitchFamily="34" charset="0"/>
                  <a:cs typeface="Arial" pitchFamily="34" charset="0"/>
                </a:rPr>
                <a:t>Equivalent R-value</a:t>
              </a:r>
              <a:r>
                <a:rPr lang="en-US" altLang="en-US" sz="1200" baseline="30000">
                  <a:latin typeface="Calibri" pitchFamily="34" charset="0"/>
                  <a:cs typeface="Arial" pitchFamily="34" charset="0"/>
                </a:rPr>
                <a:t>a</a:t>
              </a:r>
            </a:p>
          </p:txBody>
        </p:sp>
        <p:sp>
          <p:nvSpPr>
            <p:cNvPr id="191513" name="Rectangle 5"/>
            <p:cNvSpPr>
              <a:spLocks noChangeArrowheads="1"/>
            </p:cNvSpPr>
            <p:nvPr/>
          </p:nvSpPr>
          <p:spPr bwMode="auto">
            <a:xfrm>
              <a:off x="3142581" y="994759"/>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buClr>
                  <a:srgbClr val="005288"/>
                </a:buClr>
                <a:buSzPct val="130000"/>
                <a:buFontTx/>
                <a:buNone/>
              </a:pPr>
              <a:r>
                <a:rPr lang="en-US" altLang="en-US" sz="1200">
                  <a:latin typeface="Calibri" pitchFamily="34" charset="0"/>
                  <a:cs typeface="Arial" pitchFamily="34" charset="0"/>
                </a:rPr>
                <a:t/>
              </a:r>
              <a:br>
                <a:rPr lang="en-US" altLang="en-US" sz="1200">
                  <a:latin typeface="Calibri" pitchFamily="34" charset="0"/>
                  <a:cs typeface="Arial" pitchFamily="34" charset="0"/>
                </a:rPr>
              </a:br>
              <a:r>
                <a:rPr lang="en-US" altLang="en-US" sz="1200">
                  <a:latin typeface="Calibri" pitchFamily="34" charset="0"/>
                  <a:cs typeface="Arial" pitchFamily="34" charset="0"/>
                </a:rPr>
                <a:t>Wood Frame R-value</a:t>
              </a:r>
              <a:br>
                <a:rPr lang="en-US" altLang="en-US" sz="1200">
                  <a:latin typeface="Calibri" pitchFamily="34" charset="0"/>
                  <a:cs typeface="Arial" pitchFamily="34" charset="0"/>
                </a:rPr>
              </a:br>
              <a:r>
                <a:rPr lang="en-US" altLang="en-US" sz="1200">
                  <a:latin typeface="Calibri" pitchFamily="34" charset="0"/>
                  <a:cs typeface="Arial" pitchFamily="34" charset="0"/>
                </a:rPr>
                <a:t>Requirement</a:t>
              </a:r>
            </a:p>
          </p:txBody>
        </p:sp>
        <p:sp>
          <p:nvSpPr>
            <p:cNvPr id="191514" name="Line 35"/>
            <p:cNvSpPr>
              <a:spLocks noChangeShapeType="1"/>
            </p:cNvSpPr>
            <p:nvPr/>
          </p:nvSpPr>
          <p:spPr bwMode="auto">
            <a:xfrm>
              <a:off x="3528951" y="107203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5" name="Line 36"/>
            <p:cNvSpPr>
              <a:spLocks noChangeShapeType="1"/>
            </p:cNvSpPr>
            <p:nvPr/>
          </p:nvSpPr>
          <p:spPr bwMode="auto">
            <a:xfrm>
              <a:off x="3528951" y="1610536"/>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6" name="Line 37"/>
            <p:cNvSpPr>
              <a:spLocks noChangeShapeType="1"/>
            </p:cNvSpPr>
            <p:nvPr/>
          </p:nvSpPr>
          <p:spPr bwMode="auto">
            <a:xfrm>
              <a:off x="3528951" y="1926435"/>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7" name="Line 38"/>
            <p:cNvSpPr>
              <a:spLocks noChangeShapeType="1"/>
            </p:cNvSpPr>
            <p:nvPr/>
          </p:nvSpPr>
          <p:spPr bwMode="auto">
            <a:xfrm>
              <a:off x="3528951" y="22406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8" name="Line 39"/>
            <p:cNvSpPr>
              <a:spLocks noChangeShapeType="1"/>
            </p:cNvSpPr>
            <p:nvPr/>
          </p:nvSpPr>
          <p:spPr bwMode="auto">
            <a:xfrm>
              <a:off x="3528951" y="2556598"/>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19" name="Line 40"/>
            <p:cNvSpPr>
              <a:spLocks noChangeShapeType="1"/>
            </p:cNvSpPr>
            <p:nvPr/>
          </p:nvSpPr>
          <p:spPr bwMode="auto">
            <a:xfrm>
              <a:off x="3528951" y="286922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0" name="Line 41"/>
            <p:cNvSpPr>
              <a:spLocks noChangeShapeType="1"/>
            </p:cNvSpPr>
            <p:nvPr/>
          </p:nvSpPr>
          <p:spPr bwMode="auto">
            <a:xfrm>
              <a:off x="3528951" y="3186760"/>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1" name="Line 42"/>
            <p:cNvSpPr>
              <a:spLocks noChangeShapeType="1"/>
            </p:cNvSpPr>
            <p:nvPr/>
          </p:nvSpPr>
          <p:spPr bwMode="auto">
            <a:xfrm>
              <a:off x="3528951" y="3725263"/>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2" name="Line 43"/>
            <p:cNvSpPr>
              <a:spLocks noChangeShapeType="1"/>
            </p:cNvSpPr>
            <p:nvPr/>
          </p:nvSpPr>
          <p:spPr bwMode="auto">
            <a:xfrm>
              <a:off x="3528951" y="40411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3" name="Line 44"/>
            <p:cNvSpPr>
              <a:spLocks noChangeShapeType="1"/>
            </p:cNvSpPr>
            <p:nvPr/>
          </p:nvSpPr>
          <p:spPr bwMode="auto">
            <a:xfrm>
              <a:off x="3528951" y="4357062"/>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4" name="Line 45"/>
            <p:cNvSpPr>
              <a:spLocks noChangeShapeType="1"/>
            </p:cNvSpPr>
            <p:nvPr/>
          </p:nvSpPr>
          <p:spPr bwMode="auto">
            <a:xfrm>
              <a:off x="3528951" y="4750234"/>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5" name="Line 50"/>
            <p:cNvSpPr>
              <a:spLocks noChangeShapeType="1"/>
            </p:cNvSpPr>
            <p:nvPr/>
          </p:nvSpPr>
          <p:spPr bwMode="auto">
            <a:xfrm>
              <a:off x="3541831" y="5191223"/>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6" name="Line 51"/>
            <p:cNvSpPr>
              <a:spLocks noChangeShapeType="1"/>
            </p:cNvSpPr>
            <p:nvPr/>
          </p:nvSpPr>
          <p:spPr bwMode="auto">
            <a:xfrm>
              <a:off x="3528950" y="1072033"/>
              <a:ext cx="12739" cy="411815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7" name="Line 52"/>
            <p:cNvSpPr>
              <a:spLocks noChangeShapeType="1"/>
            </p:cNvSpPr>
            <p:nvPr/>
          </p:nvSpPr>
          <p:spPr bwMode="auto">
            <a:xfrm>
              <a:off x="5264861" y="1072033"/>
              <a:ext cx="0" cy="5385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8" name="Line 53"/>
            <p:cNvSpPr>
              <a:spLocks noChangeShapeType="1"/>
            </p:cNvSpPr>
            <p:nvPr/>
          </p:nvSpPr>
          <p:spPr bwMode="auto">
            <a:xfrm>
              <a:off x="8923275" y="1072033"/>
              <a:ext cx="14663" cy="407951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29" name="Line 59"/>
            <p:cNvSpPr>
              <a:spLocks noChangeShapeType="1"/>
            </p:cNvSpPr>
            <p:nvPr/>
          </p:nvSpPr>
          <p:spPr bwMode="auto">
            <a:xfrm>
              <a:off x="5274756" y="1926435"/>
              <a:ext cx="0" cy="942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30" name="Line 65"/>
            <p:cNvSpPr>
              <a:spLocks noChangeShapeType="1"/>
            </p:cNvSpPr>
            <p:nvPr/>
          </p:nvSpPr>
          <p:spPr bwMode="auto">
            <a:xfrm>
              <a:off x="5274756" y="3186760"/>
              <a:ext cx="0" cy="85440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31" name="Line 65"/>
            <p:cNvSpPr>
              <a:spLocks noChangeShapeType="1"/>
            </p:cNvSpPr>
            <p:nvPr/>
          </p:nvSpPr>
          <p:spPr bwMode="auto">
            <a:xfrm>
              <a:off x="5264861" y="4379977"/>
              <a:ext cx="2598" cy="7458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191532" name="Rectangle 24"/>
            <p:cNvSpPr>
              <a:spLocks noChangeArrowheads="1"/>
            </p:cNvSpPr>
            <p:nvPr/>
          </p:nvSpPr>
          <p:spPr bwMode="auto">
            <a:xfrm>
              <a:off x="5729203" y="4767042"/>
              <a:ext cx="2827214"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R-0 + 11.2 or R-13 +6.1, or R-15 +5.7 or </a:t>
              </a:r>
              <a:br>
                <a:rPr lang="en-US" altLang="en-US" sz="1200">
                  <a:latin typeface="Calibri" pitchFamily="34" charset="0"/>
                  <a:cs typeface="Arial" pitchFamily="34" charset="0"/>
                </a:rPr>
              </a:br>
              <a:r>
                <a:rPr lang="en-US" altLang="en-US" sz="1200">
                  <a:latin typeface="Calibri" pitchFamily="34" charset="0"/>
                  <a:cs typeface="Arial" pitchFamily="34" charset="0"/>
                </a:rPr>
                <a:t>R-19+5.0 or R-21+4.7</a:t>
              </a:r>
            </a:p>
          </p:txBody>
        </p:sp>
      </p:grpSp>
      <p:sp>
        <p:nvSpPr>
          <p:cNvPr id="57" name="Rectangle 3"/>
          <p:cNvSpPr txBox="1">
            <a:spLocks noChangeArrowheads="1"/>
          </p:cNvSpPr>
          <p:nvPr/>
        </p:nvSpPr>
        <p:spPr>
          <a:xfrm>
            <a:off x="5975350" y="2522538"/>
            <a:ext cx="2511425" cy="2368550"/>
          </a:xfrm>
          <a:prstGeom prst="rect">
            <a:avLst/>
          </a:prstGeom>
          <a:solidFill>
            <a:schemeClr val="folHlink"/>
          </a:solidFill>
        </p:spPr>
        <p:txBody>
          <a:bodyPr>
            <a:normAutofit/>
          </a:bodyPr>
          <a:lstStyle/>
          <a:p>
            <a:pPr marL="342900" indent="-342900" defTabSz="457200" eaLnBrk="1" fontAlgn="auto" hangingPunct="1">
              <a:lnSpc>
                <a:spcPct val="120000"/>
              </a:lnSpc>
              <a:spcBef>
                <a:spcPct val="20000"/>
              </a:spcBef>
              <a:spcAft>
                <a:spcPts val="0"/>
              </a:spcAft>
              <a:buFont typeface="Wingdings" pitchFamily="2" charset="2"/>
              <a:buChar char="ü"/>
              <a:defRPr/>
            </a:pPr>
            <a:r>
              <a:rPr lang="en-US" sz="2400" b="0" dirty="0">
                <a:solidFill>
                  <a:schemeClr val="bg1"/>
                </a:solidFill>
                <a:latin typeface="+mn-lt"/>
                <a:ea typeface="+mn-ea"/>
              </a:rPr>
              <a:t>“R-X + R-Y” means R-X cavity plus R-Y continuous</a:t>
            </a:r>
          </a:p>
        </p:txBody>
      </p:sp>
      <p:sp>
        <p:nvSpPr>
          <p:cNvPr id="191494" name="Text Box 97"/>
          <p:cNvSpPr txBox="1">
            <a:spLocks noChangeArrowheads="1"/>
          </p:cNvSpPr>
          <p:nvPr/>
        </p:nvSpPr>
        <p:spPr bwMode="auto">
          <a:xfrm>
            <a:off x="2281238" y="3790950"/>
            <a:ext cx="2741612" cy="1077913"/>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600">
                <a:solidFill>
                  <a:schemeClr val="bg1"/>
                </a:solidFill>
                <a:cs typeface="Arial" pitchFamily="34" charset="0"/>
              </a:rPr>
              <a:t>Table keys on the wood-frame requirement for the corresponding building component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4" descr="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3638550"/>
            <a:ext cx="6669087"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ectangle 5"/>
          <p:cNvSpPr>
            <a:spLocks noGrp="1" noChangeArrowheads="1"/>
          </p:cNvSpPr>
          <p:nvPr>
            <p:ph type="title"/>
          </p:nvPr>
        </p:nvSpPr>
        <p:spPr>
          <a:xfrm>
            <a:off x="473075" y="0"/>
            <a:ext cx="6502400" cy="898525"/>
          </a:xfrm>
        </p:spPr>
        <p:txBody>
          <a:bodyPr/>
          <a:lstStyle/>
          <a:p>
            <a:pPr eaLnBrk="1" hangingPunct="1"/>
            <a:r>
              <a:rPr lang="en-US" altLang="en-US" sz="2400" b="1" smtClean="0"/>
              <a:t>Mass Walls</a:t>
            </a:r>
            <a:br>
              <a:rPr lang="en-US" altLang="en-US" sz="2400" b="1" smtClean="0"/>
            </a:br>
            <a:r>
              <a:rPr lang="en-US" altLang="en-US" sz="2000" b="1" i="1" smtClean="0"/>
              <a:t>Section R402.2.5</a:t>
            </a:r>
            <a:endParaRPr lang="en-US" altLang="en-US" sz="2000" smtClean="0"/>
          </a:p>
        </p:txBody>
      </p:sp>
      <p:sp>
        <p:nvSpPr>
          <p:cNvPr id="193540" name="Rectangle 6"/>
          <p:cNvSpPr>
            <a:spLocks noGrp="1" noChangeArrowheads="1"/>
          </p:cNvSpPr>
          <p:nvPr>
            <p:ph type="body" sz="half" idx="1"/>
          </p:nvPr>
        </p:nvSpPr>
        <p:spPr>
          <a:xfrm>
            <a:off x="257175" y="1100138"/>
            <a:ext cx="8513763" cy="5438775"/>
          </a:xfrm>
        </p:spPr>
        <p:txBody>
          <a:bodyPr/>
          <a:lstStyle/>
          <a:p>
            <a:pPr marL="0" indent="0" eaLnBrk="1" hangingPunct="1">
              <a:buFont typeface="Arial" pitchFamily="34" charset="0"/>
              <a:buNone/>
            </a:pPr>
            <a:r>
              <a:rPr lang="en-US" altLang="en-US" smtClean="0"/>
              <a:t>What type</a:t>
            </a:r>
          </a:p>
          <a:p>
            <a:pPr lvl="1" eaLnBrk="1" hangingPunct="1">
              <a:buFont typeface="Wingdings" pitchFamily="2" charset="2"/>
              <a:buChar char="ü"/>
            </a:pPr>
            <a:r>
              <a:rPr lang="en-US" altLang="en-US" smtClean="0"/>
              <a:t>Concrete block, concrete, insulated concrete form (ICF), masonry cavity, brick (other than brick veneer), </a:t>
            </a:r>
            <a:r>
              <a:rPr lang="en-US" altLang="en-US" smtClean="0">
                <a:solidFill>
                  <a:srgbClr val="FF0000"/>
                </a:solidFill>
              </a:rPr>
              <a:t>adobe</a:t>
            </a:r>
            <a:r>
              <a:rPr lang="en-US" altLang="en-US" smtClean="0"/>
              <a:t>, </a:t>
            </a:r>
            <a:r>
              <a:rPr lang="en-US" altLang="en-US" smtClean="0">
                <a:solidFill>
                  <a:srgbClr val="FF0000"/>
                </a:solidFill>
              </a:rPr>
              <a:t>compressed</a:t>
            </a:r>
            <a:r>
              <a:rPr lang="en-US" altLang="en-US" smtClean="0"/>
              <a:t> earth </a:t>
            </a:r>
            <a:r>
              <a:rPr lang="en-US" altLang="en-US" smtClean="0">
                <a:solidFill>
                  <a:srgbClr val="FF0000"/>
                </a:solidFill>
              </a:rPr>
              <a:t>block</a:t>
            </a:r>
            <a:r>
              <a:rPr lang="en-US" altLang="en-US" smtClean="0"/>
              <a:t>, </a:t>
            </a:r>
            <a:r>
              <a:rPr lang="en-US" altLang="en-US" smtClean="0">
                <a:solidFill>
                  <a:srgbClr val="FF0000"/>
                </a:solidFill>
              </a:rPr>
              <a:t>rammed earth</a:t>
            </a:r>
            <a:r>
              <a:rPr lang="en-US" altLang="en-US" smtClean="0"/>
              <a:t>, and solid timber/logs</a:t>
            </a:r>
          </a:p>
          <a:p>
            <a:pPr lvl="1" eaLnBrk="1" hangingPunct="1">
              <a:buFont typeface="Wingdings" pitchFamily="2" charset="2"/>
              <a:buChar char="ü"/>
            </a:pPr>
            <a:r>
              <a:rPr lang="en-US" altLang="en-US" smtClean="0"/>
              <a:t>Any other walls having a heat capacity </a:t>
            </a:r>
            <a:r>
              <a:rPr lang="en-US" altLang="en-US" u="sng" smtClean="0"/>
              <a:t>&gt;</a:t>
            </a:r>
            <a:r>
              <a:rPr lang="en-US" altLang="en-US" smtClean="0"/>
              <a:t>6 Btu/ft.</a:t>
            </a:r>
            <a:r>
              <a:rPr lang="en-US" altLang="en-US" baseline="30000" smtClean="0"/>
              <a:t>2</a:t>
            </a:r>
            <a:r>
              <a:rPr lang="en-US" altLang="en-US" smtClean="0"/>
              <a:t>/ºF</a:t>
            </a:r>
          </a:p>
          <a:p>
            <a:pPr marL="0" indent="0" eaLnBrk="1" hangingPunct="1">
              <a:buFont typeface="Arial" pitchFamily="34" charset="0"/>
              <a:buNone/>
            </a:pPr>
            <a:r>
              <a:rPr lang="en-US" altLang="en-US" smtClean="0"/>
              <a:t>Provisions</a:t>
            </a:r>
          </a:p>
          <a:p>
            <a:pPr lvl="1" eaLnBrk="1" hangingPunct="1">
              <a:buFont typeface="Wingdings" pitchFamily="2" charset="2"/>
              <a:buChar char="ü"/>
            </a:pPr>
            <a:r>
              <a:rPr lang="en-US" altLang="en-US" smtClean="0"/>
              <a:t>Are assumed to be above grade walls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23863" y="1776413"/>
          <a:ext cx="2890837" cy="3863973"/>
        </p:xfrm>
        <a:graphic>
          <a:graphicData uri="http://schemas.openxmlformats.org/drawingml/2006/table">
            <a:tbl>
              <a:tblPr firstRow="1" bandRow="1">
                <a:tableStyleId>{5C22544A-7EE6-4342-B048-85BDC9FD1C3A}</a:tableStyleId>
              </a:tblPr>
              <a:tblGrid>
                <a:gridCol w="1043238"/>
                <a:gridCol w="823589"/>
                <a:gridCol w="1024010"/>
              </a:tblGrid>
              <a:tr h="741984">
                <a:tc>
                  <a:txBody>
                    <a:bodyPr/>
                    <a:lstStyle/>
                    <a:p>
                      <a:pPr algn="ctr"/>
                      <a:r>
                        <a:rPr lang="en-US" sz="1400" dirty="0" smtClean="0"/>
                        <a:t>CLIMATE</a:t>
                      </a:r>
                      <a:r>
                        <a:rPr lang="en-US" sz="1400" baseline="0" dirty="0" smtClean="0"/>
                        <a:t> ZONE</a:t>
                      </a:r>
                      <a:endParaRPr lang="en-US" sz="1400" dirty="0"/>
                    </a:p>
                  </a:txBody>
                  <a:tcPr marL="101840" marR="101840" marT="50913" marB="50913" anchor="ctr"/>
                </a:tc>
                <a:tc>
                  <a:txBody>
                    <a:bodyPr/>
                    <a:lstStyle/>
                    <a:p>
                      <a:pPr algn="ctr"/>
                      <a:r>
                        <a:rPr lang="en-US" sz="1400" dirty="0" smtClean="0"/>
                        <a:t>…</a:t>
                      </a:r>
                      <a:endParaRPr lang="en-US" sz="1400" dirty="0"/>
                    </a:p>
                  </a:txBody>
                  <a:tcPr marL="101840" marR="101840" marT="50913" marB="50913" anchor="ctr"/>
                </a:tc>
                <a:tc>
                  <a:txBody>
                    <a:bodyPr/>
                    <a:lstStyle/>
                    <a:p>
                      <a:pPr algn="ctr"/>
                      <a:r>
                        <a:rPr lang="en-US" sz="1400" dirty="0" smtClean="0"/>
                        <a:t>MASS WALL </a:t>
                      </a:r>
                      <a:br>
                        <a:rPr lang="en-US" sz="1400" dirty="0" smtClean="0"/>
                      </a:br>
                      <a:r>
                        <a:rPr lang="en-US" sz="1400" dirty="0" smtClean="0"/>
                        <a:t>R-</a:t>
                      </a:r>
                      <a:r>
                        <a:rPr lang="en-US" sz="1400" dirty="0" err="1" smtClean="0"/>
                        <a:t>VALUE</a:t>
                      </a:r>
                      <a:r>
                        <a:rPr lang="en-US" sz="1400" baseline="30000" dirty="0" err="1" smtClean="0"/>
                        <a:t>i</a:t>
                      </a:r>
                      <a:endParaRPr lang="en-US" sz="1400" baseline="30000" dirty="0"/>
                    </a:p>
                  </a:txBody>
                  <a:tcPr marL="101840" marR="101840" marT="50913" marB="50913" anchor="ctr"/>
                </a:tc>
              </a:tr>
              <a:tr h="412959">
                <a:tc>
                  <a:txBody>
                    <a:bodyPr/>
                    <a:lstStyle/>
                    <a:p>
                      <a:pPr algn="ctr"/>
                      <a:r>
                        <a:rPr lang="en-US" sz="1400" dirty="0" smtClean="0"/>
                        <a:t>1</a:t>
                      </a:r>
                      <a:endParaRPr lang="en-US" sz="1400" dirty="0"/>
                    </a:p>
                  </a:txBody>
                  <a:tcPr marL="101840" marR="101840" marT="50913" marB="50913" anchor="ctr"/>
                </a:tc>
                <a:tc>
                  <a:txBody>
                    <a:bodyPr/>
                    <a:lstStyle/>
                    <a:p>
                      <a:pPr algn="ctr"/>
                      <a:endParaRPr lang="en-US" sz="1400" dirty="0"/>
                    </a:p>
                  </a:txBody>
                  <a:tcPr marL="101840" marR="101840" marT="50913" marB="50913" anchor="ctr"/>
                </a:tc>
                <a:tc>
                  <a:txBody>
                    <a:bodyPr/>
                    <a:lstStyle/>
                    <a:p>
                      <a:pPr algn="ctr"/>
                      <a:r>
                        <a:rPr lang="en-US" sz="1400" dirty="0" smtClean="0"/>
                        <a:t>3/4</a:t>
                      </a:r>
                      <a:endParaRPr lang="en-US" sz="1400" dirty="0"/>
                    </a:p>
                  </a:txBody>
                  <a:tcPr marL="101840" marR="101840" marT="50913" marB="50913" anchor="ctr"/>
                </a:tc>
              </a:tr>
              <a:tr h="412959">
                <a:tc>
                  <a:txBody>
                    <a:bodyPr/>
                    <a:lstStyle/>
                    <a:p>
                      <a:pPr algn="ctr"/>
                      <a:r>
                        <a:rPr lang="en-US" sz="1400" dirty="0" smtClean="0"/>
                        <a:t>2</a:t>
                      </a:r>
                      <a:endParaRPr lang="en-US" sz="1400" dirty="0"/>
                    </a:p>
                  </a:txBody>
                  <a:tcPr marL="101840" marR="101840" marT="50913" marB="50913" anchor="ctr"/>
                </a:tc>
                <a:tc>
                  <a:txBody>
                    <a:bodyPr/>
                    <a:lstStyle/>
                    <a:p>
                      <a:pPr algn="ctr"/>
                      <a:endParaRPr lang="en-US" sz="1400" dirty="0"/>
                    </a:p>
                  </a:txBody>
                  <a:tcPr marL="101840" marR="101840" marT="50913" marB="50913" anchor="ctr"/>
                </a:tc>
                <a:tc>
                  <a:txBody>
                    <a:bodyPr/>
                    <a:lstStyle/>
                    <a:p>
                      <a:pPr algn="ctr"/>
                      <a:r>
                        <a:rPr lang="en-US" sz="1400" dirty="0" smtClean="0"/>
                        <a:t>4/6</a:t>
                      </a:r>
                      <a:endParaRPr lang="en-US" sz="1400" dirty="0"/>
                    </a:p>
                  </a:txBody>
                  <a:tcPr marL="101840" marR="101840" marT="50913" marB="50913" anchor="ctr"/>
                </a:tc>
              </a:tr>
              <a:tr h="412959">
                <a:tc>
                  <a:txBody>
                    <a:bodyPr/>
                    <a:lstStyle/>
                    <a:p>
                      <a:pPr algn="ctr"/>
                      <a:r>
                        <a:rPr lang="en-US" sz="1400" dirty="0" smtClean="0"/>
                        <a:t>3</a:t>
                      </a:r>
                      <a:endParaRPr lang="en-US" sz="1400" dirty="0"/>
                    </a:p>
                  </a:txBody>
                  <a:tcPr marL="101840" marR="101840" marT="50913" marB="50913" anchor="ctr"/>
                </a:tc>
                <a:tc>
                  <a:txBody>
                    <a:bodyPr/>
                    <a:lstStyle/>
                    <a:p>
                      <a:pPr algn="ctr"/>
                      <a:endParaRPr lang="en-US" sz="1400" dirty="0"/>
                    </a:p>
                  </a:txBody>
                  <a:tcPr marL="101840" marR="101840" marT="50913" marB="50913" anchor="ctr"/>
                </a:tc>
                <a:tc>
                  <a:txBody>
                    <a:bodyPr/>
                    <a:lstStyle/>
                    <a:p>
                      <a:pPr algn="ctr"/>
                      <a:r>
                        <a:rPr lang="en-US" sz="1400" baseline="0" dirty="0" smtClean="0"/>
                        <a:t>8/13</a:t>
                      </a:r>
                      <a:endParaRPr lang="en-US" sz="1400" baseline="0" dirty="0"/>
                    </a:p>
                  </a:txBody>
                  <a:tcPr marL="101840" marR="101840" marT="50913" marB="50913" anchor="ctr"/>
                </a:tc>
              </a:tr>
              <a:tr h="528597">
                <a:tc>
                  <a:txBody>
                    <a:bodyPr/>
                    <a:lstStyle/>
                    <a:p>
                      <a:pPr algn="ctr"/>
                      <a:r>
                        <a:rPr lang="en-US" sz="1400" dirty="0" smtClean="0"/>
                        <a:t>4 except Marine</a:t>
                      </a:r>
                      <a:endParaRPr lang="en-US" sz="1400" dirty="0"/>
                    </a:p>
                  </a:txBody>
                  <a:tcPr marL="101840" marR="101840" marT="50913" marB="50913" anchor="ctr"/>
                </a:tc>
                <a:tc>
                  <a:txBody>
                    <a:bodyPr/>
                    <a:lstStyle/>
                    <a:p>
                      <a:pPr algn="ctr"/>
                      <a:endParaRPr lang="en-US" sz="1400" dirty="0"/>
                    </a:p>
                  </a:txBody>
                  <a:tcPr marL="101840" marR="101840" marT="50913" marB="5091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8/13</a:t>
                      </a:r>
                    </a:p>
                    <a:p>
                      <a:pPr algn="ctr"/>
                      <a:endParaRPr lang="en-US" sz="1400" baseline="30000" dirty="0"/>
                    </a:p>
                  </a:txBody>
                  <a:tcPr marL="101840" marR="101840" marT="50913" marB="50913" anchor="ctr"/>
                </a:tc>
              </a:tr>
              <a:tr h="528597">
                <a:tc>
                  <a:txBody>
                    <a:bodyPr/>
                    <a:lstStyle/>
                    <a:p>
                      <a:pPr algn="ctr"/>
                      <a:r>
                        <a:rPr lang="en-US" sz="1400" dirty="0" smtClean="0"/>
                        <a:t>5 and Marine 4</a:t>
                      </a:r>
                      <a:endParaRPr lang="en-US" sz="1400" dirty="0"/>
                    </a:p>
                  </a:txBody>
                  <a:tcPr marL="101840" marR="101840" marT="50913" marB="50913" anchor="ctr"/>
                </a:tc>
                <a:tc>
                  <a:txBody>
                    <a:bodyPr/>
                    <a:lstStyle/>
                    <a:p>
                      <a:pPr algn="ctr"/>
                      <a:endParaRPr lang="en-US" sz="1400" dirty="0"/>
                    </a:p>
                  </a:txBody>
                  <a:tcPr marL="101840" marR="101840" marT="50913" marB="5091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13/17</a:t>
                      </a:r>
                    </a:p>
                  </a:txBody>
                  <a:tcPr marL="101840" marR="101840" marT="50913" marB="50913" anchor="ctr"/>
                </a:tc>
              </a:tr>
              <a:tr h="412959">
                <a:tc>
                  <a:txBody>
                    <a:bodyPr/>
                    <a:lstStyle/>
                    <a:p>
                      <a:pPr algn="ctr"/>
                      <a:r>
                        <a:rPr lang="en-US" sz="1400" dirty="0" smtClean="0"/>
                        <a:t>6</a:t>
                      </a:r>
                      <a:endParaRPr lang="en-US" sz="1400" dirty="0"/>
                    </a:p>
                  </a:txBody>
                  <a:tcPr marL="101840" marR="101840" marT="50913" marB="50913" anchor="ctr"/>
                </a:tc>
                <a:tc>
                  <a:txBody>
                    <a:bodyPr/>
                    <a:lstStyle/>
                    <a:p>
                      <a:pPr algn="ctr"/>
                      <a:endParaRPr lang="en-US" sz="1400" dirty="0"/>
                    </a:p>
                  </a:txBody>
                  <a:tcPr marL="101840" marR="101840" marT="50913" marB="5091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15/20</a:t>
                      </a:r>
                    </a:p>
                  </a:txBody>
                  <a:tcPr marL="101840" marR="101840" marT="50913" marB="50913" anchor="ctr"/>
                </a:tc>
              </a:tr>
              <a:tr h="412959">
                <a:tc>
                  <a:txBody>
                    <a:bodyPr/>
                    <a:lstStyle/>
                    <a:p>
                      <a:pPr algn="ctr"/>
                      <a:r>
                        <a:rPr lang="en-US" sz="1400" dirty="0" smtClean="0"/>
                        <a:t>7 and 8</a:t>
                      </a:r>
                      <a:endParaRPr lang="en-US" sz="1400" dirty="0"/>
                    </a:p>
                  </a:txBody>
                  <a:tcPr marL="101840" marR="101840" marT="50913" marB="50913" anchor="ctr"/>
                </a:tc>
                <a:tc>
                  <a:txBody>
                    <a:bodyPr/>
                    <a:lstStyle/>
                    <a:p>
                      <a:pPr algn="ctr"/>
                      <a:endParaRPr lang="en-US" sz="1400" dirty="0"/>
                    </a:p>
                  </a:txBody>
                  <a:tcPr marL="101840" marR="101840" marT="50913" marB="5091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19/21</a:t>
                      </a:r>
                    </a:p>
                  </a:txBody>
                  <a:tcPr marL="101840" marR="101840" marT="50913" marB="50913" anchor="ctr"/>
                </a:tc>
              </a:tr>
            </a:tbl>
          </a:graphicData>
        </a:graphic>
      </p:graphicFrame>
      <p:sp>
        <p:nvSpPr>
          <p:cNvPr id="195624" name="Title 1"/>
          <p:cNvSpPr>
            <a:spLocks noGrp="1"/>
          </p:cNvSpPr>
          <p:nvPr>
            <p:ph type="title"/>
          </p:nvPr>
        </p:nvSpPr>
        <p:spPr>
          <a:xfrm>
            <a:off x="423863" y="0"/>
            <a:ext cx="5418137" cy="920750"/>
          </a:xfrm>
        </p:spPr>
        <p:txBody>
          <a:bodyPr/>
          <a:lstStyle/>
          <a:p>
            <a:pPr eaLnBrk="1" hangingPunct="1"/>
            <a:r>
              <a:rPr lang="en-US" altLang="en-US" sz="2400" b="1" smtClean="0"/>
              <a:t>Mass Wall Requirements</a:t>
            </a:r>
            <a:br>
              <a:rPr lang="en-US" altLang="en-US" sz="2400" b="1" smtClean="0"/>
            </a:br>
            <a:r>
              <a:rPr lang="en-US" altLang="en-US" sz="2000" b="1" i="1" smtClean="0"/>
              <a:t>Section R402.2.5</a:t>
            </a:r>
            <a:endParaRPr lang="en-US" altLang="en-US" sz="2000" b="1" smtClean="0"/>
          </a:p>
        </p:txBody>
      </p:sp>
      <p:sp>
        <p:nvSpPr>
          <p:cNvPr id="5" name="Text Box 6"/>
          <p:cNvSpPr txBox="1">
            <a:spLocks noChangeArrowheads="1"/>
          </p:cNvSpPr>
          <p:nvPr/>
        </p:nvSpPr>
        <p:spPr bwMode="auto">
          <a:xfrm>
            <a:off x="3629025" y="2447925"/>
            <a:ext cx="5153025" cy="2308225"/>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a:solidFill>
                  <a:schemeClr val="bg1"/>
                </a:solidFill>
                <a:cs typeface="Arial" pitchFamily="34" charset="0"/>
              </a:rPr>
              <a:t>Second (higher) number applies when more than half the R-value is on the interior of the mass (i.e., when the thermal mass is insulated from the conditioned space)</a:t>
            </a:r>
          </a:p>
        </p:txBody>
      </p:sp>
      <p:sp>
        <p:nvSpPr>
          <p:cNvPr id="10" name="TextBox 9"/>
          <p:cNvSpPr txBox="1"/>
          <p:nvPr/>
        </p:nvSpPr>
        <p:spPr>
          <a:xfrm>
            <a:off x="1651000" y="1081088"/>
            <a:ext cx="5129213" cy="379412"/>
          </a:xfrm>
          <a:prstGeom prst="rect">
            <a:avLst/>
          </a:prstGeom>
        </p:spPr>
        <p:txBody>
          <a:bodyPr/>
          <a:lstStyle/>
          <a:p>
            <a:pPr algn="ctr" defTabSz="457200" eaLnBrk="1" fontAlgn="auto" hangingPunct="1">
              <a:spcBef>
                <a:spcPct val="20000"/>
              </a:spcBef>
              <a:spcAft>
                <a:spcPts val="0"/>
              </a:spcAft>
              <a:buFont typeface="Arial"/>
              <a:buNone/>
              <a:defRPr/>
            </a:pPr>
            <a:r>
              <a:rPr lang="en-US" dirty="0">
                <a:solidFill>
                  <a:schemeClr val="tx1">
                    <a:lumMod val="50000"/>
                  </a:schemeClr>
                </a:solidFill>
                <a:latin typeface="Arial Narrow"/>
                <a:ea typeface="+mn-ea"/>
                <a:cs typeface="Arial Narrow"/>
              </a:rPr>
              <a:t>Table R402.1.2</a:t>
            </a:r>
            <a:br>
              <a:rPr lang="en-US" dirty="0">
                <a:solidFill>
                  <a:schemeClr val="tx1">
                    <a:lumMod val="50000"/>
                  </a:schemeClr>
                </a:solidFill>
                <a:latin typeface="Arial Narrow"/>
                <a:ea typeface="+mn-ea"/>
                <a:cs typeface="Arial Narrow"/>
              </a:rPr>
            </a:br>
            <a:r>
              <a:rPr lang="en-US" dirty="0">
                <a:solidFill>
                  <a:schemeClr val="tx1">
                    <a:lumMod val="50000"/>
                  </a:schemeClr>
                </a:solidFill>
                <a:latin typeface="Arial Narrow"/>
                <a:ea typeface="+mn-ea"/>
                <a:cs typeface="Arial Narrow"/>
              </a:rPr>
              <a:t>INSULATION AND FENESTRATION REQUIREMENTS BY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Arial" pitchFamily="34" charset="0"/>
              <a:buNone/>
              <a:defRPr/>
            </a:pPr>
            <a:r>
              <a:rPr lang="en-US" dirty="0" smtClean="0"/>
              <a:t>If structural sheathing covers </a:t>
            </a:r>
            <a:r>
              <a:rPr lang="en-US" u="sng" dirty="0" smtClean="0"/>
              <a:t>&lt;</a:t>
            </a:r>
            <a:r>
              <a:rPr lang="en-US" dirty="0" smtClean="0"/>
              <a:t>40% of gross wall area</a:t>
            </a:r>
          </a:p>
          <a:p>
            <a:pPr marL="0" indent="0">
              <a:buFont typeface="Arial" pitchFamily="34" charset="0"/>
              <a:buNone/>
              <a:defRPr/>
            </a:pPr>
            <a:endParaRPr lang="en-US" dirty="0" smtClean="0"/>
          </a:p>
          <a:p>
            <a:pPr marL="0" indent="0">
              <a:buFont typeface="Arial" pitchFamily="34" charset="0"/>
              <a:buNone/>
              <a:defRPr/>
            </a:pPr>
            <a:r>
              <a:rPr lang="en-US" dirty="0" smtClean="0"/>
              <a:t>The continuous insulation R-value can be reduced by as much as R-3 if necessary to result in a consistent total sheathing thickness on areas of walls covered by structural sheathing</a:t>
            </a:r>
          </a:p>
          <a:p>
            <a:pPr>
              <a:defRPr/>
            </a:pPr>
            <a:endParaRPr lang="en-US" dirty="0" smtClean="0"/>
          </a:p>
          <a:p>
            <a:pPr>
              <a:defRPr/>
            </a:pPr>
            <a:endParaRPr lang="en-US" dirty="0"/>
          </a:p>
          <a:p>
            <a:pPr marL="0" indent="0">
              <a:buFont typeface="Arial" pitchFamily="34" charset="0"/>
              <a:buNone/>
              <a:defRPr/>
            </a:pPr>
            <a:r>
              <a:rPr lang="en-US" dirty="0" smtClean="0"/>
              <a:t>This reduction does not apply to the U-factor alternative or Total UA alternative</a:t>
            </a:r>
            <a:endParaRPr lang="en-US" dirty="0"/>
          </a:p>
        </p:txBody>
      </p:sp>
      <p:sp>
        <p:nvSpPr>
          <p:cNvPr id="197635" name="Title 2"/>
          <p:cNvSpPr>
            <a:spLocks noGrp="1"/>
          </p:cNvSpPr>
          <p:nvPr>
            <p:ph type="title"/>
          </p:nvPr>
        </p:nvSpPr>
        <p:spPr>
          <a:xfrm>
            <a:off x="157163" y="0"/>
            <a:ext cx="6446837" cy="920750"/>
          </a:xfrm>
        </p:spPr>
        <p:txBody>
          <a:bodyPr/>
          <a:lstStyle/>
          <a:p>
            <a:r>
              <a:rPr lang="en-US" altLang="en-US" sz="2400" b="1" smtClean="0"/>
              <a:t>Walls with Partial Structural Sheathing</a:t>
            </a:r>
            <a:br>
              <a:rPr lang="en-US" altLang="en-US" sz="2400" b="1" smtClean="0"/>
            </a:br>
            <a:r>
              <a:rPr lang="en-US" altLang="en-US" sz="2400" b="1" smtClean="0"/>
              <a:t>Section R402.2.7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4"/>
          <p:cNvSpPr>
            <a:spLocks noGrp="1" noChangeArrowheads="1"/>
          </p:cNvSpPr>
          <p:nvPr>
            <p:ph idx="1"/>
          </p:nvPr>
        </p:nvSpPr>
        <p:spPr>
          <a:xfrm>
            <a:off x="504825" y="1268413"/>
            <a:ext cx="5564188" cy="4876800"/>
          </a:xfrm>
        </p:spPr>
        <p:txBody>
          <a:bodyPr/>
          <a:lstStyle/>
          <a:p>
            <a:pPr marL="0" indent="0" eaLnBrk="1" hangingPunct="1">
              <a:buFont typeface="Arial" pitchFamily="34" charset="0"/>
              <a:buNone/>
            </a:pPr>
            <a:r>
              <a:rPr lang="en-US" altLang="en-US" smtClean="0"/>
              <a:t>Building Envelope consists of:</a:t>
            </a:r>
          </a:p>
          <a:p>
            <a:pPr lvl="1" eaLnBrk="1" hangingPunct="1">
              <a:buFont typeface="Wingdings" pitchFamily="2" charset="2"/>
              <a:buChar char="ü"/>
            </a:pPr>
            <a:r>
              <a:rPr lang="en-US" altLang="en-US" smtClean="0"/>
              <a:t>Fenestration</a:t>
            </a:r>
          </a:p>
          <a:p>
            <a:pPr lvl="1" eaLnBrk="1" hangingPunct="1">
              <a:buFont typeface="Wingdings" pitchFamily="2" charset="2"/>
              <a:buChar char="ü"/>
            </a:pPr>
            <a:r>
              <a:rPr lang="en-US" altLang="en-US" smtClean="0"/>
              <a:t>Ceilings</a:t>
            </a:r>
          </a:p>
          <a:p>
            <a:pPr lvl="1" eaLnBrk="1" hangingPunct="1">
              <a:buFont typeface="Wingdings" pitchFamily="2" charset="2"/>
              <a:buChar char="ü"/>
            </a:pPr>
            <a:r>
              <a:rPr lang="en-US" altLang="en-US" smtClean="0"/>
              <a:t>Walls</a:t>
            </a:r>
          </a:p>
          <a:p>
            <a:pPr lvl="2" eaLnBrk="1" hangingPunct="1"/>
            <a:r>
              <a:rPr lang="en-US" altLang="en-US" smtClean="0"/>
              <a:t>Above grade</a:t>
            </a:r>
          </a:p>
          <a:p>
            <a:pPr lvl="2" eaLnBrk="1" hangingPunct="1"/>
            <a:r>
              <a:rPr lang="en-US" altLang="en-US" smtClean="0"/>
              <a:t>Below grade</a:t>
            </a:r>
          </a:p>
          <a:p>
            <a:pPr lvl="2" eaLnBrk="1" hangingPunct="1"/>
            <a:r>
              <a:rPr lang="en-US" altLang="en-US" smtClean="0"/>
              <a:t>Mass walls</a:t>
            </a:r>
          </a:p>
          <a:p>
            <a:pPr lvl="1" eaLnBrk="1" hangingPunct="1">
              <a:buFont typeface="Wingdings" pitchFamily="2" charset="2"/>
              <a:buChar char="ü"/>
            </a:pPr>
            <a:r>
              <a:rPr lang="en-US" altLang="en-US" b="1" smtClean="0">
                <a:solidFill>
                  <a:srgbClr val="92D050"/>
                </a:solidFill>
              </a:rPr>
              <a:t>Floors</a:t>
            </a:r>
          </a:p>
          <a:p>
            <a:pPr lvl="1" eaLnBrk="1" hangingPunct="1">
              <a:buFont typeface="Wingdings" pitchFamily="2" charset="2"/>
              <a:buChar char="ü"/>
            </a:pPr>
            <a:r>
              <a:rPr lang="en-US" altLang="en-US" smtClean="0"/>
              <a:t>Slabs</a:t>
            </a:r>
          </a:p>
          <a:p>
            <a:pPr lvl="1" eaLnBrk="1" hangingPunct="1">
              <a:buFont typeface="Wingdings" pitchFamily="2" charset="2"/>
              <a:buChar char="ü"/>
            </a:pPr>
            <a:r>
              <a:rPr lang="en-US" altLang="en-US" smtClean="0"/>
              <a:t>Crawlspaces</a:t>
            </a:r>
          </a:p>
          <a:p>
            <a:pPr lvl="1" eaLnBrk="1" hangingPunct="1">
              <a:buFontTx/>
              <a:buNone/>
            </a:pPr>
            <a:endParaRPr lang="en-US" altLang="en-US" smtClean="0"/>
          </a:p>
        </p:txBody>
      </p:sp>
      <p:sp>
        <p:nvSpPr>
          <p:cNvPr id="199683" name="Rectangle 23"/>
          <p:cNvSpPr>
            <a:spLocks noGrp="1" noChangeArrowheads="1"/>
          </p:cNvSpPr>
          <p:nvPr>
            <p:ph type="title"/>
          </p:nvPr>
        </p:nvSpPr>
        <p:spPr>
          <a:xfrm>
            <a:off x="487363" y="0"/>
            <a:ext cx="5368925" cy="920750"/>
          </a:xfrm>
        </p:spPr>
        <p:txBody>
          <a:bodyPr/>
          <a:lstStyle/>
          <a:p>
            <a:pPr eaLnBrk="1" hangingPunct="1"/>
            <a:r>
              <a:rPr lang="en-US" altLang="en-US" sz="2400" b="1" smtClean="0"/>
              <a:t>Building Envelope Specific Requirements</a:t>
            </a:r>
          </a:p>
        </p:txBody>
      </p:sp>
      <p:pic>
        <p:nvPicPr>
          <p:cNvPr id="199684"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reeform 10"/>
          <p:cNvSpPr>
            <a:spLocks noChangeArrowheads="1"/>
          </p:cNvSpPr>
          <p:nvPr/>
        </p:nvSpPr>
        <p:spPr bwMode="auto">
          <a:xfrm>
            <a:off x="4278313" y="1828800"/>
            <a:ext cx="3989387"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4758" name="TextBox 11"/>
          <p:cNvSpPr txBox="1">
            <a:spLocks noChangeArrowheads="1"/>
          </p:cNvSpPr>
          <p:nvPr/>
        </p:nvSpPr>
        <p:spPr bwMode="auto">
          <a:xfrm>
            <a:off x="5124450" y="3881438"/>
            <a:ext cx="2274888" cy="369887"/>
          </a:xfrm>
          <a:prstGeom prst="rect">
            <a:avLst/>
          </a:prstGeom>
          <a:noFill/>
          <a:ln w="9525">
            <a:noFill/>
            <a:miter lim="800000"/>
            <a:headEnd/>
            <a:tailEnd/>
          </a:ln>
        </p:spPr>
        <p:txBody>
          <a:bodyPr wrap="none">
            <a:spAutoFit/>
          </a:bodyPr>
          <a:lstStyle/>
          <a:p>
            <a:pPr eaLnBrk="1" hangingPunct="1">
              <a:defRPr/>
            </a:pPr>
            <a:r>
              <a:rPr lang="en-US" sz="1800" dirty="0">
                <a:solidFill>
                  <a:schemeClr val="accent6"/>
                </a:solidFill>
                <a:latin typeface="Arial" charset="0"/>
                <a:ea typeface="ＭＳ Ｐゴシック" pitchFamily="28" charset="-128"/>
              </a:rPr>
              <a:t>Conditioned Space</a:t>
            </a:r>
          </a:p>
        </p:txBody>
      </p:sp>
      <p:sp>
        <p:nvSpPr>
          <p:cNvPr id="199687" name="Text Box 29"/>
          <p:cNvSpPr txBox="1">
            <a:spLocks noChangeArrowheads="1"/>
          </p:cNvSpPr>
          <p:nvPr/>
        </p:nvSpPr>
        <p:spPr bwMode="auto">
          <a:xfrm>
            <a:off x="4425950"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3290888" y="2054225"/>
          <a:ext cx="3525837" cy="3852865"/>
        </p:xfrm>
        <a:graphic>
          <a:graphicData uri="http://schemas.openxmlformats.org/drawingml/2006/table">
            <a:tbl>
              <a:tblPr firstRow="1" bandRow="1">
                <a:tableStyleId>{5C22544A-7EE6-4342-B048-85BDC9FD1C3A}</a:tableStyleId>
              </a:tblPr>
              <a:tblGrid>
                <a:gridCol w="1114787"/>
                <a:gridCol w="1152078"/>
                <a:gridCol w="1258972"/>
              </a:tblGrid>
              <a:tr h="731492">
                <a:tc>
                  <a:txBody>
                    <a:bodyPr/>
                    <a:lstStyle/>
                    <a:p>
                      <a:pPr algn="ctr"/>
                      <a:r>
                        <a:rPr lang="en-US" sz="1400" dirty="0" smtClean="0"/>
                        <a:t>CLIMATE</a:t>
                      </a:r>
                      <a:r>
                        <a:rPr lang="en-US" sz="1400" baseline="0" dirty="0" smtClean="0"/>
                        <a:t> ZONE</a:t>
                      </a:r>
                      <a:endParaRPr lang="en-US" sz="1400" dirty="0"/>
                    </a:p>
                  </a:txBody>
                  <a:tcPr marL="101828" marR="101828" marT="50902" marB="50902" anchor="ctr"/>
                </a:tc>
                <a:tc>
                  <a:txBody>
                    <a:bodyPr/>
                    <a:lstStyle/>
                    <a:p>
                      <a:pPr algn="ctr"/>
                      <a:r>
                        <a:rPr lang="en-US" sz="1400" dirty="0" smtClean="0"/>
                        <a:t>…</a:t>
                      </a:r>
                      <a:endParaRPr lang="en-US" sz="1400" dirty="0"/>
                    </a:p>
                  </a:txBody>
                  <a:tcPr marL="101828" marR="101828" marT="50902" marB="50902" anchor="ctr"/>
                </a:tc>
                <a:tc>
                  <a:txBody>
                    <a:bodyPr/>
                    <a:lstStyle/>
                    <a:p>
                      <a:pPr algn="ctr"/>
                      <a:r>
                        <a:rPr lang="en-US" sz="1400" baseline="0" dirty="0" smtClean="0"/>
                        <a:t>FLOOR </a:t>
                      </a:r>
                      <a:br>
                        <a:rPr lang="en-US" sz="1400" baseline="0" dirty="0" smtClean="0"/>
                      </a:br>
                      <a:r>
                        <a:rPr lang="en-US" sz="1400" baseline="0" dirty="0" smtClean="0"/>
                        <a:t>R-VALUE</a:t>
                      </a:r>
                      <a:endParaRPr lang="en-US" sz="1400" baseline="0" dirty="0"/>
                    </a:p>
                  </a:txBody>
                  <a:tcPr marL="101828" marR="101828" marT="50902" marB="50902" anchor="ctr"/>
                </a:tc>
              </a:tr>
              <a:tr h="412865">
                <a:tc>
                  <a:txBody>
                    <a:bodyPr/>
                    <a:lstStyle/>
                    <a:p>
                      <a:pPr algn="ctr"/>
                      <a:r>
                        <a:rPr lang="en-US" sz="1400" dirty="0" smtClean="0"/>
                        <a:t>1</a:t>
                      </a:r>
                      <a:endParaRPr lang="en-US" sz="1400" dirty="0"/>
                    </a:p>
                  </a:txBody>
                  <a:tcPr marL="101828" marR="101828" marT="50902" marB="50902" anchor="ctr"/>
                </a:tc>
                <a:tc>
                  <a:txBody>
                    <a:bodyPr/>
                    <a:lstStyle/>
                    <a:p>
                      <a:pPr algn="ctr"/>
                      <a:endParaRPr lang="en-US" sz="1400" dirty="0"/>
                    </a:p>
                  </a:txBody>
                  <a:tcPr marL="101828" marR="101828" marT="50902" marB="50902" anchor="ctr"/>
                </a:tc>
                <a:tc>
                  <a:txBody>
                    <a:bodyPr/>
                    <a:lstStyle/>
                    <a:p>
                      <a:pPr algn="ctr"/>
                      <a:r>
                        <a:rPr lang="en-US" sz="1400" dirty="0" smtClean="0"/>
                        <a:t>13</a:t>
                      </a:r>
                      <a:endParaRPr lang="en-US" sz="1400" dirty="0"/>
                    </a:p>
                  </a:txBody>
                  <a:tcPr marL="101828" marR="101828" marT="50902" marB="50902" anchor="ctr"/>
                </a:tc>
              </a:tr>
              <a:tr h="412865">
                <a:tc>
                  <a:txBody>
                    <a:bodyPr/>
                    <a:lstStyle/>
                    <a:p>
                      <a:pPr algn="ctr"/>
                      <a:r>
                        <a:rPr lang="en-US" sz="1400" dirty="0" smtClean="0"/>
                        <a:t>2</a:t>
                      </a:r>
                      <a:endParaRPr lang="en-US" sz="1400" dirty="0"/>
                    </a:p>
                  </a:txBody>
                  <a:tcPr marL="101828" marR="101828" marT="50902" marB="50902" anchor="ctr"/>
                </a:tc>
                <a:tc>
                  <a:txBody>
                    <a:bodyPr/>
                    <a:lstStyle/>
                    <a:p>
                      <a:pPr algn="ctr"/>
                      <a:endParaRPr lang="en-US" sz="1400" dirty="0"/>
                    </a:p>
                  </a:txBody>
                  <a:tcPr marL="101828" marR="101828" marT="50902" marB="50902" anchor="ctr"/>
                </a:tc>
                <a:tc>
                  <a:txBody>
                    <a:bodyPr/>
                    <a:lstStyle/>
                    <a:p>
                      <a:pPr algn="ctr"/>
                      <a:r>
                        <a:rPr lang="en-US" sz="1400" dirty="0" smtClean="0"/>
                        <a:t>13</a:t>
                      </a:r>
                      <a:endParaRPr lang="en-US" sz="1400" dirty="0"/>
                    </a:p>
                  </a:txBody>
                  <a:tcPr marL="101828" marR="101828" marT="50902" marB="50902" anchor="ctr"/>
                </a:tc>
              </a:tr>
              <a:tr h="412865">
                <a:tc>
                  <a:txBody>
                    <a:bodyPr/>
                    <a:lstStyle/>
                    <a:p>
                      <a:pPr algn="ctr"/>
                      <a:r>
                        <a:rPr lang="en-US" sz="1400" dirty="0" smtClean="0"/>
                        <a:t>3</a:t>
                      </a:r>
                      <a:endParaRPr lang="en-US" sz="1400" dirty="0"/>
                    </a:p>
                  </a:txBody>
                  <a:tcPr marL="101828" marR="101828" marT="50902" marB="50902" anchor="ctr"/>
                </a:tc>
                <a:tc>
                  <a:txBody>
                    <a:bodyPr/>
                    <a:lstStyle/>
                    <a:p>
                      <a:pPr algn="ctr"/>
                      <a:endParaRPr lang="en-US" sz="1400" dirty="0"/>
                    </a:p>
                  </a:txBody>
                  <a:tcPr marL="101828" marR="101828" marT="50902" marB="50902" anchor="ctr"/>
                </a:tc>
                <a:tc>
                  <a:txBody>
                    <a:bodyPr/>
                    <a:lstStyle/>
                    <a:p>
                      <a:pPr algn="ctr"/>
                      <a:r>
                        <a:rPr lang="en-US" sz="1400" baseline="0" dirty="0" smtClean="0"/>
                        <a:t>19</a:t>
                      </a:r>
                      <a:endParaRPr lang="en-US" sz="1400" baseline="0" dirty="0"/>
                    </a:p>
                  </a:txBody>
                  <a:tcPr marL="101828" marR="101828" marT="50902" marB="50902" anchor="ctr"/>
                </a:tc>
              </a:tr>
              <a:tr h="528524">
                <a:tc>
                  <a:txBody>
                    <a:bodyPr/>
                    <a:lstStyle/>
                    <a:p>
                      <a:pPr algn="ctr"/>
                      <a:r>
                        <a:rPr lang="en-US" sz="1400" dirty="0" smtClean="0"/>
                        <a:t>4 except Marine</a:t>
                      </a:r>
                      <a:endParaRPr lang="en-US" sz="1400" dirty="0"/>
                    </a:p>
                  </a:txBody>
                  <a:tcPr marL="101828" marR="101828" marT="50902" marB="50902" anchor="ctr"/>
                </a:tc>
                <a:tc>
                  <a:txBody>
                    <a:bodyPr/>
                    <a:lstStyle/>
                    <a:p>
                      <a:pPr algn="ctr"/>
                      <a:endParaRPr lang="en-US" sz="1400" dirty="0"/>
                    </a:p>
                  </a:txBody>
                  <a:tcPr marL="101828" marR="101828" marT="50902" marB="50902" anchor="ctr"/>
                </a:tc>
                <a:tc>
                  <a:txBody>
                    <a:bodyPr/>
                    <a:lstStyle/>
                    <a:p>
                      <a:pPr algn="ctr"/>
                      <a:r>
                        <a:rPr lang="en-US" sz="1400" baseline="0" dirty="0" smtClean="0"/>
                        <a:t>19</a:t>
                      </a:r>
                      <a:endParaRPr lang="en-US" sz="1400" baseline="0" dirty="0"/>
                    </a:p>
                  </a:txBody>
                  <a:tcPr marL="101828" marR="101828" marT="50902" marB="50902" anchor="ctr"/>
                </a:tc>
              </a:tr>
              <a:tr h="528524">
                <a:tc>
                  <a:txBody>
                    <a:bodyPr/>
                    <a:lstStyle/>
                    <a:p>
                      <a:pPr algn="ctr"/>
                      <a:r>
                        <a:rPr lang="en-US" sz="1400" dirty="0" smtClean="0"/>
                        <a:t>5 and Marine 4</a:t>
                      </a:r>
                      <a:endParaRPr lang="en-US" sz="1400" dirty="0"/>
                    </a:p>
                  </a:txBody>
                  <a:tcPr marL="101828" marR="101828" marT="50902" marB="50902" anchor="ctr"/>
                </a:tc>
                <a:tc>
                  <a:txBody>
                    <a:bodyPr/>
                    <a:lstStyle/>
                    <a:p>
                      <a:pPr algn="ctr"/>
                      <a:endParaRPr lang="en-US" sz="1400" dirty="0"/>
                    </a:p>
                  </a:txBody>
                  <a:tcPr marL="101828" marR="101828" marT="50902" marB="509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30</a:t>
                      </a:r>
                      <a:r>
                        <a:rPr lang="en-US" sz="1400" baseline="30000" dirty="0" smtClean="0"/>
                        <a:t>g</a:t>
                      </a:r>
                    </a:p>
                  </a:txBody>
                  <a:tcPr marL="101828" marR="101828" marT="50902" marB="50902" anchor="ctr"/>
                </a:tc>
              </a:tr>
              <a:tr h="412865">
                <a:tc>
                  <a:txBody>
                    <a:bodyPr/>
                    <a:lstStyle/>
                    <a:p>
                      <a:pPr algn="ctr"/>
                      <a:r>
                        <a:rPr lang="en-US" sz="1400" dirty="0" smtClean="0"/>
                        <a:t>6</a:t>
                      </a:r>
                      <a:endParaRPr lang="en-US" sz="1400" dirty="0"/>
                    </a:p>
                  </a:txBody>
                  <a:tcPr marL="101828" marR="101828" marT="50902" marB="50902" anchor="ctr"/>
                </a:tc>
                <a:tc>
                  <a:txBody>
                    <a:bodyPr/>
                    <a:lstStyle/>
                    <a:p>
                      <a:pPr algn="ctr"/>
                      <a:endParaRPr lang="en-US" sz="1400" dirty="0"/>
                    </a:p>
                  </a:txBody>
                  <a:tcPr marL="101828" marR="101828" marT="50902" marB="509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30</a:t>
                      </a:r>
                      <a:r>
                        <a:rPr lang="en-US" sz="1400" baseline="30000" dirty="0" smtClean="0"/>
                        <a:t>g</a:t>
                      </a:r>
                      <a:endParaRPr lang="en-US" sz="1400" baseline="0" dirty="0" smtClean="0"/>
                    </a:p>
                  </a:txBody>
                  <a:tcPr marL="101828" marR="101828" marT="50902" marB="50902" anchor="ctr"/>
                </a:tc>
              </a:tr>
              <a:tr h="412865">
                <a:tc>
                  <a:txBody>
                    <a:bodyPr/>
                    <a:lstStyle/>
                    <a:p>
                      <a:pPr algn="ctr"/>
                      <a:r>
                        <a:rPr lang="en-US" sz="1400" dirty="0" smtClean="0"/>
                        <a:t>7 and 8</a:t>
                      </a:r>
                      <a:endParaRPr lang="en-US" sz="1400" dirty="0"/>
                    </a:p>
                  </a:txBody>
                  <a:tcPr marL="101828" marR="101828" marT="50902" marB="50902" anchor="ctr"/>
                </a:tc>
                <a:tc>
                  <a:txBody>
                    <a:bodyPr/>
                    <a:lstStyle/>
                    <a:p>
                      <a:pPr algn="ctr"/>
                      <a:endParaRPr lang="en-US" sz="1400" dirty="0"/>
                    </a:p>
                  </a:txBody>
                  <a:tcPr marL="101828" marR="101828" marT="50902" marB="509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38</a:t>
                      </a:r>
                      <a:r>
                        <a:rPr lang="en-US" sz="1400" baseline="30000" dirty="0" smtClean="0"/>
                        <a:t>g</a:t>
                      </a:r>
                      <a:endParaRPr lang="en-US" sz="1400" baseline="0" dirty="0" smtClean="0"/>
                    </a:p>
                  </a:txBody>
                  <a:tcPr marL="101828" marR="101828" marT="50902" marB="50902" anchor="ctr"/>
                </a:tc>
              </a:tr>
            </a:tbl>
          </a:graphicData>
        </a:graphic>
      </p:graphicFrame>
      <p:sp>
        <p:nvSpPr>
          <p:cNvPr id="201768" name="Title 1"/>
          <p:cNvSpPr>
            <a:spLocks noGrp="1"/>
          </p:cNvSpPr>
          <p:nvPr>
            <p:ph type="title"/>
          </p:nvPr>
        </p:nvSpPr>
        <p:spPr/>
        <p:txBody>
          <a:bodyPr/>
          <a:lstStyle/>
          <a:p>
            <a:pPr eaLnBrk="1" hangingPunct="1"/>
            <a:r>
              <a:rPr lang="en-US" altLang="en-US" sz="2400" b="1" smtClean="0"/>
              <a:t>Floors Over Unconditioned Space</a:t>
            </a:r>
            <a:br>
              <a:rPr lang="en-US" altLang="en-US" sz="2400" b="1" smtClean="0"/>
            </a:br>
            <a:r>
              <a:rPr lang="en-US" altLang="en-US" sz="2000" b="1" i="1" smtClean="0"/>
              <a:t>Section R402.2.8</a:t>
            </a:r>
            <a:endParaRPr lang="en-US" altLang="en-US" sz="2000" b="1" smtClean="0"/>
          </a:p>
        </p:txBody>
      </p:sp>
      <p:sp>
        <p:nvSpPr>
          <p:cNvPr id="6" name="Text Box 6"/>
          <p:cNvSpPr txBox="1">
            <a:spLocks noChangeArrowheads="1"/>
          </p:cNvSpPr>
          <p:nvPr/>
        </p:nvSpPr>
        <p:spPr bwMode="auto">
          <a:xfrm>
            <a:off x="157163" y="4502150"/>
            <a:ext cx="5153025" cy="1939925"/>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a:solidFill>
                  <a:schemeClr val="bg1"/>
                </a:solidFill>
                <a:cs typeface="Arial" pitchFamily="34" charset="0"/>
              </a:rPr>
              <a:t>Exception:  If framing members are too small to accommodate </a:t>
            </a:r>
            <a:br>
              <a:rPr lang="en-US" altLang="en-US">
                <a:solidFill>
                  <a:schemeClr val="bg1"/>
                </a:solidFill>
                <a:cs typeface="Arial" pitchFamily="34" charset="0"/>
              </a:rPr>
            </a:br>
            <a:r>
              <a:rPr lang="en-US" altLang="en-US">
                <a:solidFill>
                  <a:schemeClr val="bg1"/>
                </a:solidFill>
                <a:cs typeface="Arial" pitchFamily="34" charset="0"/>
              </a:rPr>
              <a:t>R-30, insulation that fills the framing cavity, not less than R-19, complies</a:t>
            </a:r>
          </a:p>
        </p:txBody>
      </p:sp>
      <p:sp>
        <p:nvSpPr>
          <p:cNvPr id="11" name="TextBox 10"/>
          <p:cNvSpPr txBox="1"/>
          <p:nvPr/>
        </p:nvSpPr>
        <p:spPr>
          <a:xfrm>
            <a:off x="2767013" y="1211263"/>
            <a:ext cx="5130800" cy="379412"/>
          </a:xfrm>
          <a:prstGeom prst="rect">
            <a:avLst/>
          </a:prstGeom>
        </p:spPr>
        <p:txBody>
          <a:bodyPr/>
          <a:lstStyle/>
          <a:p>
            <a:pPr algn="ctr" defTabSz="457200" eaLnBrk="1" fontAlgn="auto" hangingPunct="1">
              <a:spcBef>
                <a:spcPct val="20000"/>
              </a:spcBef>
              <a:spcAft>
                <a:spcPts val="0"/>
              </a:spcAft>
              <a:buFont typeface="Arial"/>
              <a:buNone/>
              <a:defRPr/>
            </a:pPr>
            <a:r>
              <a:rPr lang="en-US" dirty="0">
                <a:solidFill>
                  <a:schemeClr val="tx1">
                    <a:lumMod val="50000"/>
                  </a:schemeClr>
                </a:solidFill>
                <a:latin typeface="Arial Narrow"/>
                <a:ea typeface="+mn-ea"/>
                <a:cs typeface="Arial Narrow"/>
              </a:rPr>
              <a:t>Table R402.1.2</a:t>
            </a:r>
            <a:br>
              <a:rPr lang="en-US" dirty="0">
                <a:solidFill>
                  <a:schemeClr val="tx1">
                    <a:lumMod val="50000"/>
                  </a:schemeClr>
                </a:solidFill>
                <a:latin typeface="Arial Narrow"/>
                <a:ea typeface="+mn-ea"/>
                <a:cs typeface="Arial Narrow"/>
              </a:rPr>
            </a:br>
            <a:r>
              <a:rPr lang="en-US" dirty="0">
                <a:solidFill>
                  <a:schemeClr val="tx1">
                    <a:lumMod val="50000"/>
                  </a:schemeClr>
                </a:solidFill>
                <a:latin typeface="Arial Narrow"/>
                <a:ea typeface="+mn-ea"/>
                <a:cs typeface="Arial Narrow"/>
              </a:rPr>
              <a:t>INSULATION AND FENESTRATION REQUIREMENTS BY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6"/>
          <p:cNvSpPr>
            <a:spLocks noGrp="1" noChangeArrowheads="1"/>
          </p:cNvSpPr>
          <p:nvPr>
            <p:ph idx="1"/>
          </p:nvPr>
        </p:nvSpPr>
        <p:spPr>
          <a:xfrm>
            <a:off x="219075" y="2930525"/>
            <a:ext cx="5048250" cy="3200400"/>
          </a:xfrm>
        </p:spPr>
        <p:txBody>
          <a:bodyPr/>
          <a:lstStyle/>
          <a:p>
            <a:pPr marL="0" indent="0" eaLnBrk="1" hangingPunct="1">
              <a:buFont typeface="Arial" pitchFamily="34" charset="0"/>
              <a:buNone/>
              <a:tabLst>
                <a:tab pos="747713" algn="l"/>
              </a:tabLst>
            </a:pPr>
            <a:r>
              <a:rPr lang="en-US" altLang="en-US" sz="2000" smtClean="0"/>
              <a:t>Ch. 1	Scope and Application / 	Administrative and </a:t>
            </a:r>
            <a:br>
              <a:rPr lang="en-US" altLang="en-US" sz="2000" smtClean="0"/>
            </a:br>
            <a:r>
              <a:rPr lang="en-US" altLang="en-US" sz="2000" smtClean="0"/>
              <a:t>	Enforcement</a:t>
            </a:r>
          </a:p>
          <a:p>
            <a:pPr marL="0" indent="0" eaLnBrk="1" hangingPunct="1">
              <a:buFont typeface="Arial" pitchFamily="34" charset="0"/>
              <a:buNone/>
              <a:tabLst>
                <a:tab pos="747713" algn="l"/>
              </a:tabLst>
            </a:pPr>
            <a:r>
              <a:rPr lang="en-US" altLang="en-US" sz="2000" smtClean="0"/>
              <a:t>Ch. 2	Definitions</a:t>
            </a:r>
          </a:p>
          <a:p>
            <a:pPr marL="0" indent="0" eaLnBrk="1" hangingPunct="1">
              <a:buFont typeface="Arial" pitchFamily="34" charset="0"/>
              <a:buNone/>
              <a:tabLst>
                <a:tab pos="747713" algn="l"/>
              </a:tabLst>
            </a:pPr>
            <a:r>
              <a:rPr lang="en-US" altLang="en-US" sz="2000" smtClean="0"/>
              <a:t>Ch. 3	General Requirements</a:t>
            </a:r>
          </a:p>
          <a:p>
            <a:pPr marL="0" indent="0" eaLnBrk="1" hangingPunct="1">
              <a:buFont typeface="Arial" pitchFamily="34" charset="0"/>
              <a:buNone/>
              <a:tabLst>
                <a:tab pos="747713" algn="l"/>
              </a:tabLst>
            </a:pPr>
            <a:r>
              <a:rPr lang="en-US" altLang="en-US" sz="2000" smtClean="0"/>
              <a:t>Ch. 4	Commercial Energy Efficiency</a:t>
            </a:r>
          </a:p>
          <a:p>
            <a:pPr marL="0" indent="0" eaLnBrk="1" hangingPunct="1">
              <a:buFont typeface="Arial" pitchFamily="34" charset="0"/>
              <a:buNone/>
              <a:tabLst>
                <a:tab pos="747713" algn="l"/>
              </a:tabLst>
            </a:pPr>
            <a:r>
              <a:rPr lang="en-US" altLang="en-US" sz="2000" smtClean="0"/>
              <a:t>Ch. 5  Existing Buildings </a:t>
            </a:r>
            <a:endParaRPr lang="en-US" altLang="en-US" sz="2000" smtClean="0">
              <a:solidFill>
                <a:srgbClr val="FF0000"/>
              </a:solidFill>
            </a:endParaRPr>
          </a:p>
          <a:p>
            <a:pPr marL="0" indent="0" eaLnBrk="1" hangingPunct="1">
              <a:buFont typeface="Arial" pitchFamily="34" charset="0"/>
              <a:buNone/>
              <a:tabLst>
                <a:tab pos="747713" algn="l"/>
              </a:tabLst>
            </a:pPr>
            <a:r>
              <a:rPr lang="en-US" altLang="en-US" sz="2000" smtClean="0"/>
              <a:t>Ch. 6	Referenced Standards</a:t>
            </a:r>
          </a:p>
          <a:p>
            <a:pPr marL="0" indent="0" eaLnBrk="1" hangingPunct="1">
              <a:buFont typeface="Arial" pitchFamily="34" charset="0"/>
              <a:buNone/>
              <a:tabLst>
                <a:tab pos="747713" algn="l"/>
              </a:tabLst>
            </a:pPr>
            <a:r>
              <a:rPr lang="en-US" altLang="en-US" sz="2000" smtClean="0"/>
              <a:t>Index   	</a:t>
            </a:r>
          </a:p>
        </p:txBody>
      </p:sp>
      <p:sp>
        <p:nvSpPr>
          <p:cNvPr id="121859" name="Rectangle 25"/>
          <p:cNvSpPr>
            <a:spLocks noGrp="1" noChangeArrowheads="1"/>
          </p:cNvSpPr>
          <p:nvPr>
            <p:ph type="title"/>
          </p:nvPr>
        </p:nvSpPr>
        <p:spPr>
          <a:xfrm>
            <a:off x="457200" y="0"/>
            <a:ext cx="5384800" cy="920750"/>
          </a:xfrm>
        </p:spPr>
        <p:txBody>
          <a:bodyPr/>
          <a:lstStyle/>
          <a:p>
            <a:pPr eaLnBrk="1" hangingPunct="1"/>
            <a:r>
              <a:rPr lang="en-US" altLang="en-US" sz="2400" b="1" smtClean="0"/>
              <a:t>Structure of the 2018 IECC</a:t>
            </a:r>
          </a:p>
        </p:txBody>
      </p:sp>
      <p:sp>
        <p:nvSpPr>
          <p:cNvPr id="10" name="Rectangle 26"/>
          <p:cNvSpPr txBox="1">
            <a:spLocks noChangeArrowheads="1"/>
          </p:cNvSpPr>
          <p:nvPr/>
        </p:nvSpPr>
        <p:spPr>
          <a:xfrm>
            <a:off x="4775200" y="2927350"/>
            <a:ext cx="4406900" cy="3200400"/>
          </a:xfrm>
          <a:prstGeom prst="rect">
            <a:avLst/>
          </a:prstGeom>
        </p:spPr>
        <p:txBody>
          <a:bodyPr>
            <a:normAutofit/>
          </a:bodyPr>
          <a:lstStyle/>
          <a:p>
            <a:pPr defTabSz="457200" eaLnBrk="1" fontAlgn="auto" hangingPunct="1">
              <a:spcBef>
                <a:spcPct val="20000"/>
              </a:spcBef>
              <a:spcAft>
                <a:spcPts val="0"/>
              </a:spcAft>
              <a:buFont typeface="Arial"/>
              <a:buNone/>
              <a:tabLst>
                <a:tab pos="798513" algn="l"/>
              </a:tabLst>
              <a:defRPr/>
            </a:pPr>
            <a:r>
              <a:rPr lang="en-US" sz="2000" b="0" dirty="0">
                <a:latin typeface="+mn-lt"/>
                <a:ea typeface="+mn-ea"/>
              </a:rPr>
              <a:t>Ch. 1	Scope and Application / 	Administrative and </a:t>
            </a:r>
            <a:br>
              <a:rPr lang="en-US" sz="2000" b="0" dirty="0">
                <a:latin typeface="+mn-lt"/>
                <a:ea typeface="+mn-ea"/>
              </a:rPr>
            </a:br>
            <a:r>
              <a:rPr lang="en-US" sz="2000" b="0" dirty="0">
                <a:latin typeface="+mn-lt"/>
                <a:ea typeface="+mn-ea"/>
              </a:rPr>
              <a:t>	Enforcement</a:t>
            </a:r>
          </a:p>
          <a:p>
            <a:pPr defTabSz="457200" eaLnBrk="1" fontAlgn="auto" hangingPunct="1">
              <a:spcBef>
                <a:spcPct val="20000"/>
              </a:spcBef>
              <a:spcAft>
                <a:spcPts val="0"/>
              </a:spcAft>
              <a:buFont typeface="Arial"/>
              <a:buNone/>
              <a:tabLst>
                <a:tab pos="798513" algn="l"/>
              </a:tabLst>
              <a:defRPr/>
            </a:pPr>
            <a:r>
              <a:rPr lang="en-US" sz="2000" b="0" dirty="0">
                <a:latin typeface="+mn-lt"/>
                <a:ea typeface="+mn-ea"/>
              </a:rPr>
              <a:t>Ch. 2	Definitions</a:t>
            </a:r>
          </a:p>
          <a:p>
            <a:pPr defTabSz="457200" eaLnBrk="1" fontAlgn="auto" hangingPunct="1">
              <a:spcBef>
                <a:spcPct val="20000"/>
              </a:spcBef>
              <a:spcAft>
                <a:spcPts val="0"/>
              </a:spcAft>
              <a:buFont typeface="Arial"/>
              <a:buNone/>
              <a:tabLst>
                <a:tab pos="798513" algn="l"/>
              </a:tabLst>
              <a:defRPr/>
            </a:pPr>
            <a:r>
              <a:rPr lang="en-US" sz="2000" b="0" dirty="0">
                <a:latin typeface="+mn-lt"/>
                <a:ea typeface="+mn-ea"/>
              </a:rPr>
              <a:t>Ch. 3	General Requirements</a:t>
            </a:r>
          </a:p>
          <a:p>
            <a:pPr defTabSz="457200" eaLnBrk="1" fontAlgn="auto" hangingPunct="1">
              <a:spcBef>
                <a:spcPct val="20000"/>
              </a:spcBef>
              <a:spcAft>
                <a:spcPts val="0"/>
              </a:spcAft>
              <a:buFont typeface="Arial"/>
              <a:buNone/>
              <a:tabLst>
                <a:tab pos="798513" algn="l"/>
              </a:tabLst>
              <a:defRPr/>
            </a:pPr>
            <a:r>
              <a:rPr lang="en-US" sz="2000" b="0" dirty="0">
                <a:latin typeface="+mn-lt"/>
                <a:ea typeface="+mn-ea"/>
              </a:rPr>
              <a:t>Ch. 4	Residential Energy Efficiency</a:t>
            </a:r>
          </a:p>
          <a:p>
            <a:pPr defTabSz="457200" eaLnBrk="1" fontAlgn="auto" hangingPunct="1">
              <a:spcBef>
                <a:spcPct val="20000"/>
              </a:spcBef>
              <a:spcAft>
                <a:spcPts val="0"/>
              </a:spcAft>
              <a:buFont typeface="Arial"/>
              <a:buNone/>
              <a:tabLst>
                <a:tab pos="798513" algn="l"/>
              </a:tabLst>
              <a:defRPr/>
            </a:pPr>
            <a:r>
              <a:rPr lang="en-US" sz="2000" b="0" dirty="0">
                <a:latin typeface="+mn-lt"/>
                <a:ea typeface="+mn-ea"/>
              </a:rPr>
              <a:t>Ch. 5  Existing Buildings </a:t>
            </a:r>
            <a:endParaRPr lang="en-US" sz="2000" b="0" dirty="0">
              <a:solidFill>
                <a:srgbClr val="FF0000"/>
              </a:solidFill>
              <a:latin typeface="+mn-lt"/>
              <a:ea typeface="+mn-ea"/>
            </a:endParaRPr>
          </a:p>
          <a:p>
            <a:pPr defTabSz="457200" eaLnBrk="1" fontAlgn="auto" hangingPunct="1">
              <a:spcBef>
                <a:spcPct val="20000"/>
              </a:spcBef>
              <a:spcAft>
                <a:spcPts val="0"/>
              </a:spcAft>
              <a:buFont typeface="Arial"/>
              <a:buNone/>
              <a:tabLst>
                <a:tab pos="798513" algn="l"/>
              </a:tabLst>
              <a:defRPr/>
            </a:pPr>
            <a:r>
              <a:rPr lang="en-US" sz="2000" b="0" dirty="0">
                <a:latin typeface="+mn-lt"/>
                <a:ea typeface="+mn-ea"/>
              </a:rPr>
              <a:t>Ch. 6	Referenced Standards</a:t>
            </a:r>
          </a:p>
          <a:p>
            <a:pPr defTabSz="457200" eaLnBrk="1" fontAlgn="auto" hangingPunct="1">
              <a:spcBef>
                <a:spcPct val="20000"/>
              </a:spcBef>
              <a:spcAft>
                <a:spcPts val="0"/>
              </a:spcAft>
              <a:buFont typeface="Arial"/>
              <a:buNone/>
              <a:tabLst>
                <a:tab pos="798513" algn="l"/>
              </a:tabLst>
              <a:defRPr/>
            </a:pPr>
            <a:r>
              <a:rPr lang="en-US" sz="2000" b="0" dirty="0">
                <a:latin typeface="+mn-lt"/>
                <a:ea typeface="+mn-ea"/>
              </a:rPr>
              <a:t>Index   	</a:t>
            </a:r>
          </a:p>
        </p:txBody>
      </p:sp>
      <p:graphicFrame>
        <p:nvGraphicFramePr>
          <p:cNvPr id="14" name="Diagram 13"/>
          <p:cNvGraphicFramePr/>
          <p:nvPr/>
        </p:nvGraphicFramePr>
        <p:xfrm>
          <a:off x="955830" y="1594712"/>
          <a:ext cx="2248114" cy="970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nvGraphicFramePr>
        <p:xfrm>
          <a:off x="5442605" y="1592737"/>
          <a:ext cx="2248114" cy="9703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3"/>
          <p:cNvSpPr>
            <a:spLocks noGrp="1" noChangeArrowheads="1"/>
          </p:cNvSpPr>
          <p:nvPr>
            <p:ph sz="half" idx="1"/>
          </p:nvPr>
        </p:nvSpPr>
        <p:spPr>
          <a:xfrm>
            <a:off x="488950" y="1198563"/>
            <a:ext cx="8362950" cy="1657350"/>
          </a:xfrm>
        </p:spPr>
        <p:txBody>
          <a:bodyPr rtlCol="0">
            <a:normAutofit/>
          </a:bodyPr>
          <a:lstStyle/>
          <a:p>
            <a:pPr marL="0" indent="0" algn="ctr" eaLnBrk="1" fontAlgn="auto" hangingPunct="1">
              <a:lnSpc>
                <a:spcPct val="90000"/>
              </a:lnSpc>
              <a:spcAft>
                <a:spcPts val="0"/>
              </a:spcAft>
              <a:buFont typeface="Arial"/>
              <a:buNone/>
              <a:defRPr/>
            </a:pPr>
            <a:r>
              <a:rPr lang="en-US" dirty="0" smtClean="0"/>
              <a:t>Unconditioned space includes unheated basement,</a:t>
            </a:r>
            <a:br>
              <a:rPr lang="en-US" dirty="0" smtClean="0"/>
            </a:br>
            <a:r>
              <a:rPr lang="en-US" dirty="0" smtClean="0"/>
              <a:t>vented crawlspace, or outdoor air</a:t>
            </a:r>
          </a:p>
          <a:p>
            <a:pPr marL="228600" indent="-228600" algn="ctr" eaLnBrk="1" fontAlgn="auto" hangingPunct="1">
              <a:lnSpc>
                <a:spcPct val="90000"/>
              </a:lnSpc>
              <a:spcAft>
                <a:spcPts val="0"/>
              </a:spcAft>
              <a:buFontTx/>
              <a:buNone/>
              <a:defRPr/>
            </a:pPr>
            <a:endParaRPr lang="en-US" dirty="0" smtClean="0"/>
          </a:p>
          <a:p>
            <a:pPr marL="228600" indent="-228600" algn="ctr" eaLnBrk="1" fontAlgn="auto" hangingPunct="1">
              <a:lnSpc>
                <a:spcPct val="90000"/>
              </a:lnSpc>
              <a:spcAft>
                <a:spcPts val="0"/>
              </a:spcAft>
              <a:buFontTx/>
              <a:buNone/>
              <a:defRPr/>
            </a:pPr>
            <a:endParaRPr lang="en-US" dirty="0" smtClean="0"/>
          </a:p>
          <a:p>
            <a:pPr marL="228600" indent="-228600" algn="ctr" eaLnBrk="1" fontAlgn="auto" hangingPunct="1">
              <a:lnSpc>
                <a:spcPct val="90000"/>
              </a:lnSpc>
              <a:spcAft>
                <a:spcPts val="0"/>
              </a:spcAft>
              <a:buFontTx/>
              <a:buNone/>
              <a:defRPr/>
            </a:pPr>
            <a:endParaRPr lang="en-US" dirty="0" smtClean="0"/>
          </a:p>
        </p:txBody>
      </p:sp>
      <p:sp>
        <p:nvSpPr>
          <p:cNvPr id="203779" name="Rectangle 18"/>
          <p:cNvSpPr>
            <a:spLocks noGrp="1" noChangeArrowheads="1"/>
          </p:cNvSpPr>
          <p:nvPr>
            <p:ph sz="half" idx="2"/>
          </p:nvPr>
        </p:nvSpPr>
        <p:spPr>
          <a:xfrm>
            <a:off x="4635500" y="4949825"/>
            <a:ext cx="4270375" cy="1735138"/>
          </a:xfrm>
        </p:spPr>
        <p:txBody>
          <a:bodyPr/>
          <a:lstStyle/>
          <a:p>
            <a:pPr marL="0" indent="0" eaLnBrk="1" hangingPunct="1">
              <a:lnSpc>
                <a:spcPct val="90000"/>
              </a:lnSpc>
              <a:buFont typeface="Arial" pitchFamily="34" charset="0"/>
              <a:buNone/>
            </a:pPr>
            <a:r>
              <a:rPr lang="en-US" altLang="en-US" sz="2000" smtClean="0"/>
              <a:t>Insulation must maintain permanent contact with underside of subfloor</a:t>
            </a:r>
          </a:p>
        </p:txBody>
      </p:sp>
      <p:sp>
        <p:nvSpPr>
          <p:cNvPr id="203780" name="Rectangle 2"/>
          <p:cNvSpPr>
            <a:spLocks noGrp="1" noChangeArrowheads="1"/>
          </p:cNvSpPr>
          <p:nvPr>
            <p:ph type="title"/>
          </p:nvPr>
        </p:nvSpPr>
        <p:spPr>
          <a:xfrm>
            <a:off x="504825" y="0"/>
            <a:ext cx="5337175" cy="920750"/>
          </a:xfrm>
        </p:spPr>
        <p:txBody>
          <a:bodyPr/>
          <a:lstStyle/>
          <a:p>
            <a:pPr eaLnBrk="1" hangingPunct="1"/>
            <a:r>
              <a:rPr lang="en-US" altLang="en-US" sz="2400" b="1" smtClean="0"/>
              <a:t>Floors (Over Unconditioned Space)</a:t>
            </a:r>
            <a:br>
              <a:rPr lang="en-US" altLang="en-US" sz="2400" b="1" smtClean="0"/>
            </a:br>
            <a:r>
              <a:rPr lang="en-US" altLang="en-US" sz="2000" b="1" i="1" smtClean="0"/>
              <a:t>Section 402.2.8</a:t>
            </a:r>
            <a:endParaRPr lang="en-US" altLang="en-US" sz="2000" b="1" smtClean="0"/>
          </a:p>
        </p:txBody>
      </p:sp>
      <p:pic>
        <p:nvPicPr>
          <p:cNvPr id="20378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25" y="2738438"/>
            <a:ext cx="3757613" cy="209391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03782" name="Text Box 26"/>
          <p:cNvSpPr txBox="1">
            <a:spLocks noChangeArrowheads="1"/>
          </p:cNvSpPr>
          <p:nvPr/>
        </p:nvSpPr>
        <p:spPr bwMode="auto">
          <a:xfrm>
            <a:off x="4706938" y="5707063"/>
            <a:ext cx="4064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 </a:t>
            </a:r>
            <a:r>
              <a:rPr lang="en-US" altLang="en-US" sz="1400" u="sng">
                <a:cs typeface="Arial" pitchFamily="34" charset="0"/>
              </a:rPr>
              <a:t>Exception</a:t>
            </a:r>
          </a:p>
          <a:p>
            <a:pPr eaLnBrk="1" hangingPunct="1">
              <a:spcBef>
                <a:spcPct val="50000"/>
              </a:spcBef>
              <a:buFontTx/>
              <a:buNone/>
            </a:pPr>
            <a:r>
              <a:rPr lang="en-US" altLang="en-US" sz="1400">
                <a:cs typeface="Arial" pitchFamily="34" charset="0"/>
              </a:rPr>
              <a:t>   </a:t>
            </a:r>
            <a:r>
              <a:rPr lang="en-US" altLang="en-US" sz="1400">
                <a:solidFill>
                  <a:srgbClr val="92D050"/>
                </a:solidFill>
                <a:cs typeface="Arial" pitchFamily="34" charset="0"/>
              </a:rPr>
              <a:t>Climate Zones 4c-8</a:t>
            </a:r>
            <a:r>
              <a:rPr lang="en-US" altLang="en-US" sz="1400">
                <a:cs typeface="Arial" pitchFamily="34" charset="0"/>
              </a:rPr>
              <a:t/>
            </a:r>
            <a:br>
              <a:rPr lang="en-US" altLang="en-US" sz="1400">
                <a:cs typeface="Arial" pitchFamily="34" charset="0"/>
              </a:rPr>
            </a:br>
            <a:r>
              <a:rPr lang="en-US" altLang="en-US" sz="1400">
                <a:cs typeface="Arial" pitchFamily="34" charset="0"/>
              </a:rPr>
              <a:t>   R-19 permitted if cavity completely filled</a:t>
            </a:r>
          </a:p>
        </p:txBody>
      </p:sp>
      <p:sp>
        <p:nvSpPr>
          <p:cNvPr id="2" name="TextBox 1"/>
          <p:cNvSpPr txBox="1"/>
          <p:nvPr/>
        </p:nvSpPr>
        <p:spPr>
          <a:xfrm>
            <a:off x="73025" y="4281488"/>
            <a:ext cx="4527550" cy="1943948"/>
          </a:xfrm>
          <a:prstGeom prst="rect">
            <a:avLst/>
          </a:prstGeom>
        </p:spPr>
        <p:txBody>
          <a:bodyPr wrap="square">
            <a:normAutofit/>
          </a:bodyPr>
          <a:lstStyle/>
          <a:p>
            <a:pPr defTabSz="457200" eaLnBrk="1" fontAlgn="auto" hangingPunct="1">
              <a:spcBef>
                <a:spcPct val="20000"/>
              </a:spcBef>
              <a:spcAft>
                <a:spcPts val="0"/>
              </a:spcAft>
              <a:buFont typeface="Arial"/>
              <a:buNone/>
              <a:defRPr/>
            </a:pPr>
            <a:r>
              <a:rPr lang="en-US" dirty="0">
                <a:latin typeface="+mn-lt"/>
                <a:ea typeface="+mn-ea"/>
                <a:cs typeface="Arial Narrow"/>
              </a:rPr>
              <a:t>Exception:  cavity insulation in </a:t>
            </a:r>
            <a:r>
              <a:rPr lang="en-US" dirty="0" smtClean="0">
                <a:latin typeface="+mn-lt"/>
                <a:ea typeface="+mn-ea"/>
                <a:cs typeface="Arial Narrow"/>
              </a:rPr>
              <a:t>contact with </a:t>
            </a:r>
            <a:r>
              <a:rPr lang="en-US" dirty="0">
                <a:latin typeface="+mn-lt"/>
                <a:ea typeface="+mn-ea"/>
                <a:cs typeface="Arial Narrow"/>
              </a:rPr>
              <a:t>the </a:t>
            </a:r>
            <a:r>
              <a:rPr lang="en-US" u="sng" dirty="0">
                <a:latin typeface="+mn-lt"/>
                <a:ea typeface="+mn-ea"/>
                <a:cs typeface="Arial Narrow"/>
              </a:rPr>
              <a:t>topside</a:t>
            </a:r>
            <a:r>
              <a:rPr lang="en-US" dirty="0">
                <a:latin typeface="+mn-lt"/>
                <a:ea typeface="+mn-ea"/>
                <a:cs typeface="Arial Narrow"/>
              </a:rPr>
              <a:t> of sheathing </a:t>
            </a:r>
            <a:r>
              <a:rPr lang="en-US" dirty="0" smtClean="0">
                <a:latin typeface="+mn-lt"/>
                <a:ea typeface="+mn-ea"/>
                <a:cs typeface="Arial Narrow"/>
              </a:rPr>
              <a:t>or continuous insulation installed on the bottom of </a:t>
            </a:r>
            <a:r>
              <a:rPr lang="en-US" dirty="0">
                <a:latin typeface="+mn-lt"/>
                <a:ea typeface="+mn-ea"/>
                <a:cs typeface="Arial Narrow"/>
              </a:rPr>
              <a:t>floor framing where combined </a:t>
            </a:r>
            <a:r>
              <a:rPr lang="en-US" dirty="0" smtClean="0">
                <a:latin typeface="+mn-lt"/>
                <a:ea typeface="+mn-ea"/>
                <a:cs typeface="Arial Narrow"/>
              </a:rPr>
              <a:t>with insulation that  meets </a:t>
            </a:r>
            <a:r>
              <a:rPr lang="en-US" dirty="0">
                <a:latin typeface="+mn-lt"/>
                <a:ea typeface="+mn-ea"/>
                <a:cs typeface="Arial Narrow"/>
              </a:rPr>
              <a:t>or exceeds Table </a:t>
            </a:r>
            <a:r>
              <a:rPr lang="en-US" dirty="0" smtClean="0">
                <a:latin typeface="+mn-lt"/>
                <a:ea typeface="+mn-ea"/>
                <a:cs typeface="Arial Narrow"/>
              </a:rPr>
              <a:t>R402.1.2 requirements for </a:t>
            </a:r>
            <a:r>
              <a:rPr lang="en-US" u="sng" dirty="0" smtClean="0">
                <a:latin typeface="+mn-lt"/>
                <a:ea typeface="+mn-ea"/>
                <a:cs typeface="Arial Narrow"/>
              </a:rPr>
              <a:t>wood </a:t>
            </a:r>
            <a:r>
              <a:rPr lang="en-US" u="sng" dirty="0">
                <a:latin typeface="+mn-lt"/>
                <a:ea typeface="+mn-ea"/>
                <a:cs typeface="Arial Narrow"/>
              </a:rPr>
              <a:t>frame </a:t>
            </a:r>
            <a:r>
              <a:rPr lang="en-US" u="sng" dirty="0" smtClean="0">
                <a:latin typeface="+mn-lt"/>
                <a:ea typeface="+mn-ea"/>
                <a:cs typeface="Arial Narrow"/>
              </a:rPr>
              <a:t>walls</a:t>
            </a:r>
            <a:r>
              <a:rPr lang="en-US" dirty="0" smtClean="0">
                <a:latin typeface="+mn-lt"/>
                <a:ea typeface="+mn-ea"/>
                <a:cs typeface="Arial Narrow"/>
              </a:rPr>
              <a:t> and that </a:t>
            </a:r>
            <a:r>
              <a:rPr lang="en-US" dirty="0">
                <a:latin typeface="+mn-lt"/>
                <a:ea typeface="+mn-ea"/>
                <a:cs typeface="Arial Narrow"/>
              </a:rPr>
              <a:t>extends from bottom to </a:t>
            </a:r>
            <a:r>
              <a:rPr lang="en-US" dirty="0" smtClean="0">
                <a:latin typeface="+mn-lt"/>
                <a:ea typeface="+mn-ea"/>
                <a:cs typeface="Arial Narrow"/>
              </a:rPr>
              <a:t>the top </a:t>
            </a:r>
            <a:r>
              <a:rPr lang="en-US" dirty="0">
                <a:latin typeface="+mn-lt"/>
                <a:ea typeface="+mn-ea"/>
                <a:cs typeface="Arial Narrow"/>
              </a:rPr>
              <a:t>of all perimeter floor framing members</a:t>
            </a:r>
          </a:p>
        </p:txBody>
      </p:sp>
      <p:graphicFrame>
        <p:nvGraphicFramePr>
          <p:cNvPr id="3" name="Table 2"/>
          <p:cNvGraphicFramePr>
            <a:graphicFrameLocks noGrp="1"/>
          </p:cNvGraphicFramePr>
          <p:nvPr/>
        </p:nvGraphicFramePr>
        <p:xfrm>
          <a:off x="828675" y="2206625"/>
          <a:ext cx="3332163" cy="1854200"/>
        </p:xfrm>
        <a:graphic>
          <a:graphicData uri="http://schemas.openxmlformats.org/drawingml/2006/table">
            <a:tbl>
              <a:tblPr firstRow="1" bandRow="1">
                <a:tableStyleId>{5C22544A-7EE6-4342-B048-85BDC9FD1C3A}</a:tableStyleId>
              </a:tblPr>
              <a:tblGrid>
                <a:gridCol w="1838324"/>
                <a:gridCol w="1493839"/>
              </a:tblGrid>
              <a:tr h="370840">
                <a:tc>
                  <a:txBody>
                    <a:bodyPr/>
                    <a:lstStyle/>
                    <a:p>
                      <a:r>
                        <a:rPr lang="en-US" dirty="0" smtClean="0"/>
                        <a:t>Climate Zones</a:t>
                      </a:r>
                      <a:endParaRPr lang="en-US" dirty="0"/>
                    </a:p>
                  </a:txBody>
                  <a:tcPr/>
                </a:tc>
                <a:tc>
                  <a:txBody>
                    <a:bodyPr/>
                    <a:lstStyle/>
                    <a:p>
                      <a:r>
                        <a:rPr lang="en-US" dirty="0" smtClean="0"/>
                        <a:t>R-Value</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13</a:t>
                      </a:r>
                      <a:endParaRPr lang="en-US" dirty="0"/>
                    </a:p>
                  </a:txBody>
                  <a:tcPr/>
                </a:tc>
              </a:tr>
              <a:tr h="370840">
                <a:tc>
                  <a:txBody>
                    <a:bodyPr/>
                    <a:lstStyle/>
                    <a:p>
                      <a:pPr algn="ctr"/>
                      <a:r>
                        <a:rPr lang="en-US" dirty="0" smtClean="0"/>
                        <a:t>3-4ab</a:t>
                      </a:r>
                      <a:endParaRPr lang="en-US" dirty="0"/>
                    </a:p>
                  </a:txBody>
                  <a:tcPr/>
                </a:tc>
                <a:tc>
                  <a:txBody>
                    <a:bodyPr/>
                    <a:lstStyle/>
                    <a:p>
                      <a:pPr algn="ctr"/>
                      <a:r>
                        <a:rPr lang="en-US" dirty="0" smtClean="0"/>
                        <a:t>19</a:t>
                      </a:r>
                      <a:endParaRPr lang="en-US" dirty="0"/>
                    </a:p>
                  </a:txBody>
                  <a:tcPr/>
                </a:tc>
              </a:tr>
              <a:tr h="370840">
                <a:tc>
                  <a:txBody>
                    <a:bodyPr/>
                    <a:lstStyle/>
                    <a:p>
                      <a:pPr algn="ctr"/>
                      <a:r>
                        <a:rPr lang="en-US" dirty="0" smtClean="0"/>
                        <a:t>4c-6</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7-8</a:t>
                      </a:r>
                      <a:endParaRPr lang="en-US" dirty="0"/>
                    </a:p>
                  </a:txBody>
                  <a:tcPr/>
                </a:tc>
                <a:tc>
                  <a:txBody>
                    <a:bodyPr/>
                    <a:lstStyle/>
                    <a:p>
                      <a:pPr algn="ctr"/>
                      <a:r>
                        <a:rPr lang="en-US" dirty="0" smtClean="0"/>
                        <a:t>38*</a:t>
                      </a:r>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0"/>
            <a:ext cx="5384800" cy="920750"/>
          </a:xfrm>
        </p:spPr>
        <p:txBody>
          <a:bodyPr/>
          <a:lstStyle/>
          <a:p>
            <a:pPr eaLnBrk="1" hangingPunct="1"/>
            <a:r>
              <a:rPr lang="en-US" altLang="en-US" sz="2400" b="1" smtClean="0"/>
              <a:t>Steel-Frame Floors</a:t>
            </a:r>
            <a:br>
              <a:rPr lang="en-US" altLang="en-US" sz="2400" b="1" smtClean="0"/>
            </a:br>
            <a:r>
              <a:rPr lang="en-US" altLang="en-US" sz="2000" b="1" i="1" smtClean="0"/>
              <a:t>Section R402.2.6</a:t>
            </a:r>
            <a:endParaRPr lang="en-US" altLang="en-US" sz="2000" b="1" smtClean="0"/>
          </a:p>
        </p:txBody>
      </p:sp>
      <p:sp>
        <p:nvSpPr>
          <p:cNvPr id="205827" name="Text Box 82"/>
          <p:cNvSpPr txBox="1">
            <a:spLocks noChangeArrowheads="1"/>
          </p:cNvSpPr>
          <p:nvPr/>
        </p:nvSpPr>
        <p:spPr bwMode="auto">
          <a:xfrm>
            <a:off x="2098675" y="1560513"/>
            <a:ext cx="51133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spcBef>
                <a:spcPct val="0"/>
              </a:spcBef>
              <a:buFontTx/>
              <a:buNone/>
            </a:pPr>
            <a:r>
              <a:rPr lang="en-US" altLang="en-US" sz="1400">
                <a:cs typeface="Arial" pitchFamily="34" charset="0"/>
              </a:rPr>
              <a:t>Table R402.2.6</a:t>
            </a:r>
            <a:br>
              <a:rPr lang="en-US" altLang="en-US" sz="1400">
                <a:cs typeface="Arial" pitchFamily="34" charset="0"/>
              </a:rPr>
            </a:br>
            <a:r>
              <a:rPr lang="en-US" altLang="en-US" sz="1400">
                <a:cs typeface="Arial" pitchFamily="34" charset="0"/>
              </a:rPr>
              <a:t>Steel-Frame Ceiling, Wall and Floor Insulation</a:t>
            </a:r>
          </a:p>
          <a:p>
            <a:pPr algn="ctr" eaLnBrk="1" hangingPunct="1">
              <a:spcBef>
                <a:spcPct val="0"/>
              </a:spcBef>
              <a:buFontTx/>
              <a:buNone/>
            </a:pPr>
            <a:r>
              <a:rPr lang="en-US" altLang="en-US" sz="1400">
                <a:cs typeface="Arial" pitchFamily="34" charset="0"/>
              </a:rPr>
              <a:t>(R-Value)</a:t>
            </a:r>
            <a:endParaRPr lang="en-US" altLang="en-US" sz="1400" baseline="30000">
              <a:cs typeface="Arial" pitchFamily="34" charset="0"/>
            </a:endParaRPr>
          </a:p>
        </p:txBody>
      </p:sp>
      <p:sp>
        <p:nvSpPr>
          <p:cNvPr id="205828" name="Text Box 97"/>
          <p:cNvSpPr txBox="1">
            <a:spLocks noChangeArrowheads="1"/>
          </p:cNvSpPr>
          <p:nvPr/>
        </p:nvSpPr>
        <p:spPr bwMode="auto">
          <a:xfrm>
            <a:off x="0" y="3135313"/>
            <a:ext cx="2741613" cy="1077912"/>
          </a:xfrm>
          <a:prstGeom prst="rect">
            <a:avLst/>
          </a:prstGeom>
          <a:solidFill>
            <a:schemeClr val="folHlink"/>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600">
                <a:solidFill>
                  <a:schemeClr val="bg1"/>
                </a:solidFill>
                <a:cs typeface="Arial" pitchFamily="34" charset="0"/>
              </a:rPr>
              <a:t>Table keys on the wood-frame requirement for the corresponding building component</a:t>
            </a:r>
          </a:p>
        </p:txBody>
      </p:sp>
      <p:sp>
        <p:nvSpPr>
          <p:cNvPr id="57" name="Rectangle 3"/>
          <p:cNvSpPr txBox="1">
            <a:spLocks noChangeArrowheads="1"/>
          </p:cNvSpPr>
          <p:nvPr/>
        </p:nvSpPr>
        <p:spPr>
          <a:xfrm>
            <a:off x="5705475" y="4262438"/>
            <a:ext cx="2781300" cy="1695450"/>
          </a:xfrm>
          <a:prstGeom prst="rect">
            <a:avLst/>
          </a:prstGeom>
          <a:solidFill>
            <a:schemeClr val="folHlink"/>
          </a:solidFill>
        </p:spPr>
        <p:txBody>
          <a:bodyPr>
            <a:normAutofit/>
          </a:bodyPr>
          <a:lstStyle/>
          <a:p>
            <a:pPr marL="342900" indent="-342900" defTabSz="457200" eaLnBrk="1" fontAlgn="auto" hangingPunct="1">
              <a:spcBef>
                <a:spcPct val="20000"/>
              </a:spcBef>
              <a:spcAft>
                <a:spcPts val="0"/>
              </a:spcAft>
              <a:buFont typeface="Wingdings" pitchFamily="2" charset="2"/>
              <a:buChar char="ü"/>
              <a:defRPr/>
            </a:pPr>
            <a:r>
              <a:rPr lang="en-US" sz="2400" b="0" dirty="0">
                <a:solidFill>
                  <a:schemeClr val="bg1"/>
                </a:solidFill>
                <a:latin typeface="+mn-lt"/>
                <a:ea typeface="+mn-ea"/>
              </a:rPr>
              <a:t>“R-X + R-Y” means R-X cavity plus R-Y continuous</a:t>
            </a:r>
          </a:p>
        </p:txBody>
      </p:sp>
      <p:grpSp>
        <p:nvGrpSpPr>
          <p:cNvPr id="205830" name="Group 98"/>
          <p:cNvGrpSpPr>
            <a:grpSpLocks/>
          </p:cNvGrpSpPr>
          <p:nvPr/>
        </p:nvGrpSpPr>
        <p:grpSpPr bwMode="auto">
          <a:xfrm>
            <a:off x="2266950" y="2695575"/>
            <a:ext cx="5961063" cy="1562100"/>
            <a:chOff x="1017567" y="4575120"/>
            <a:chExt cx="5961002" cy="1561839"/>
          </a:xfrm>
        </p:grpSpPr>
        <p:sp>
          <p:nvSpPr>
            <p:cNvPr id="60" name="Oval 59"/>
            <p:cNvSpPr/>
            <p:nvPr/>
          </p:nvSpPr>
          <p:spPr>
            <a:xfrm>
              <a:off x="1449363" y="4652895"/>
              <a:ext cx="1857356" cy="53807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5832" name="Rectangle 5"/>
            <p:cNvSpPr>
              <a:spLocks noChangeArrowheads="1"/>
            </p:cNvSpPr>
            <p:nvPr/>
          </p:nvSpPr>
          <p:spPr bwMode="auto">
            <a:xfrm>
              <a:off x="1017567" y="4575120"/>
              <a:ext cx="2567111"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eaLnBrk="1" hangingPunct="1">
                <a:buClr>
                  <a:srgbClr val="005288"/>
                </a:buClr>
                <a:buSzPct val="130000"/>
                <a:buFontTx/>
                <a:buNone/>
              </a:pPr>
              <a:r>
                <a:rPr lang="en-US" altLang="en-US" sz="1200">
                  <a:latin typeface="Calibri" pitchFamily="34" charset="0"/>
                  <a:cs typeface="Arial" pitchFamily="34" charset="0"/>
                </a:rPr>
                <a:t/>
              </a:r>
              <a:br>
                <a:rPr lang="en-US" altLang="en-US" sz="1200">
                  <a:latin typeface="Calibri" pitchFamily="34" charset="0"/>
                  <a:cs typeface="Arial" pitchFamily="34" charset="0"/>
                </a:rPr>
              </a:br>
              <a:r>
                <a:rPr lang="en-US" altLang="en-US" sz="1200">
                  <a:latin typeface="Calibri" pitchFamily="34" charset="0"/>
                  <a:cs typeface="Arial" pitchFamily="34" charset="0"/>
                </a:rPr>
                <a:t>Wood Frame R-value</a:t>
              </a:r>
              <a:br>
                <a:rPr lang="en-US" altLang="en-US" sz="1200">
                  <a:latin typeface="Calibri" pitchFamily="34" charset="0"/>
                  <a:cs typeface="Arial" pitchFamily="34" charset="0"/>
                </a:rPr>
              </a:br>
              <a:r>
                <a:rPr lang="en-US" altLang="en-US" sz="1200">
                  <a:latin typeface="Calibri" pitchFamily="34" charset="0"/>
                  <a:cs typeface="Arial" pitchFamily="34" charset="0"/>
                </a:rPr>
                <a:t>Requirement</a:t>
              </a:r>
            </a:p>
          </p:txBody>
        </p:sp>
        <p:sp>
          <p:nvSpPr>
            <p:cNvPr id="205833" name="Rectangle 12"/>
            <p:cNvSpPr>
              <a:spLocks noChangeArrowheads="1"/>
            </p:cNvSpPr>
            <p:nvPr/>
          </p:nvSpPr>
          <p:spPr bwMode="auto">
            <a:xfrm>
              <a:off x="3727114" y="5821059"/>
              <a:ext cx="3060053"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R-19 + 6 in 2x6, or R-19 + 12 in 2x8 or 2x10</a:t>
              </a:r>
            </a:p>
          </p:txBody>
        </p:sp>
        <p:sp>
          <p:nvSpPr>
            <p:cNvPr id="205834" name="Rectangle 11"/>
            <p:cNvSpPr>
              <a:spLocks noChangeArrowheads="1"/>
            </p:cNvSpPr>
            <p:nvPr/>
          </p:nvSpPr>
          <p:spPr bwMode="auto">
            <a:xfrm>
              <a:off x="1571364" y="5821059"/>
              <a:ext cx="2567111" cy="3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R-19</a:t>
              </a:r>
            </a:p>
          </p:txBody>
        </p:sp>
        <p:sp>
          <p:nvSpPr>
            <p:cNvPr id="205835" name="Rectangle 10"/>
            <p:cNvSpPr>
              <a:spLocks noChangeArrowheads="1"/>
            </p:cNvSpPr>
            <p:nvPr/>
          </p:nvSpPr>
          <p:spPr bwMode="auto">
            <a:xfrm>
              <a:off x="3727115" y="5506796"/>
              <a:ext cx="2827214"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R-19 in 2x6, or R-19 + 6 in 2x8 or 2x10</a:t>
              </a:r>
            </a:p>
          </p:txBody>
        </p:sp>
        <p:sp>
          <p:nvSpPr>
            <p:cNvPr id="205836" name="Rectangle 9"/>
            <p:cNvSpPr>
              <a:spLocks noChangeArrowheads="1"/>
            </p:cNvSpPr>
            <p:nvPr/>
          </p:nvSpPr>
          <p:spPr bwMode="auto">
            <a:xfrm>
              <a:off x="1571364" y="5506796"/>
              <a:ext cx="2567111" cy="3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R-13</a:t>
              </a:r>
            </a:p>
          </p:txBody>
        </p:sp>
        <p:sp>
          <p:nvSpPr>
            <p:cNvPr id="205837" name="Rectangle 7"/>
            <p:cNvSpPr>
              <a:spLocks noChangeArrowheads="1"/>
            </p:cNvSpPr>
            <p:nvPr/>
          </p:nvSpPr>
          <p:spPr bwMode="auto">
            <a:xfrm>
              <a:off x="1571364" y="5190897"/>
              <a:ext cx="5394325" cy="3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                                                   Steel Joist Floor</a:t>
              </a:r>
              <a:r>
                <a:rPr lang="en-US" altLang="en-US" sz="1200" baseline="30000">
                  <a:latin typeface="Calibri" pitchFamily="34" charset="0"/>
                  <a:cs typeface="Arial" pitchFamily="34" charset="0"/>
                </a:rPr>
                <a:t>b</a:t>
              </a:r>
            </a:p>
          </p:txBody>
        </p:sp>
        <p:sp>
          <p:nvSpPr>
            <p:cNvPr id="205838" name="Rectangle 6"/>
            <p:cNvSpPr>
              <a:spLocks noChangeArrowheads="1"/>
            </p:cNvSpPr>
            <p:nvPr/>
          </p:nvSpPr>
          <p:spPr bwMode="auto">
            <a:xfrm>
              <a:off x="3737010" y="4652394"/>
              <a:ext cx="2827214" cy="53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101811" tIns="50906" rIns="101811" bIns="50906"/>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Clr>
                  <a:srgbClr val="005288"/>
                </a:buClr>
                <a:buSzPct val="130000"/>
                <a:buFontTx/>
                <a:buNone/>
              </a:pPr>
              <a:r>
                <a:rPr lang="en-US" altLang="en-US" sz="1200">
                  <a:latin typeface="Calibri" pitchFamily="34" charset="0"/>
                  <a:cs typeface="Arial" pitchFamily="34" charset="0"/>
                </a:rPr>
                <a:t>Cold-Formed Steel-Frame </a:t>
              </a:r>
            </a:p>
            <a:p>
              <a:pPr eaLnBrk="1" hangingPunct="1">
                <a:buClr>
                  <a:srgbClr val="005288"/>
                </a:buClr>
                <a:buSzPct val="130000"/>
                <a:buFontTx/>
                <a:buNone/>
              </a:pPr>
              <a:r>
                <a:rPr lang="en-US" altLang="en-US" sz="1200">
                  <a:latin typeface="Calibri" pitchFamily="34" charset="0"/>
                  <a:cs typeface="Arial" pitchFamily="34" charset="0"/>
                </a:rPr>
                <a:t>Equivalent R-value</a:t>
              </a:r>
              <a:r>
                <a:rPr lang="en-US" altLang="en-US" sz="1200" baseline="30000">
                  <a:latin typeface="Calibri" pitchFamily="34" charset="0"/>
                  <a:cs typeface="Arial" pitchFamily="34" charset="0"/>
                </a:rPr>
                <a:t>a</a:t>
              </a:r>
            </a:p>
          </p:txBody>
        </p:sp>
        <p:sp>
          <p:nvSpPr>
            <p:cNvPr id="205839" name="Line 35"/>
            <p:cNvSpPr>
              <a:spLocks noChangeShapeType="1"/>
            </p:cNvSpPr>
            <p:nvPr/>
          </p:nvSpPr>
          <p:spPr bwMode="auto">
            <a:xfrm>
              <a:off x="1571364" y="4652394"/>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0" name="Line 36"/>
            <p:cNvSpPr>
              <a:spLocks noChangeShapeType="1"/>
            </p:cNvSpPr>
            <p:nvPr/>
          </p:nvSpPr>
          <p:spPr bwMode="auto">
            <a:xfrm>
              <a:off x="1571364" y="5190897"/>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1" name="Line 37"/>
            <p:cNvSpPr>
              <a:spLocks noChangeShapeType="1"/>
            </p:cNvSpPr>
            <p:nvPr/>
          </p:nvSpPr>
          <p:spPr bwMode="auto">
            <a:xfrm>
              <a:off x="1571364" y="5506796"/>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2" name="Line 38"/>
            <p:cNvSpPr>
              <a:spLocks noChangeShapeType="1"/>
            </p:cNvSpPr>
            <p:nvPr/>
          </p:nvSpPr>
          <p:spPr bwMode="auto">
            <a:xfrm>
              <a:off x="1571364" y="5821059"/>
              <a:ext cx="539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3" name="Line 50"/>
            <p:cNvSpPr>
              <a:spLocks noChangeShapeType="1"/>
            </p:cNvSpPr>
            <p:nvPr/>
          </p:nvSpPr>
          <p:spPr bwMode="auto">
            <a:xfrm>
              <a:off x="1584244" y="6131415"/>
              <a:ext cx="5394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4" name="Line 51"/>
            <p:cNvSpPr>
              <a:spLocks noChangeShapeType="1"/>
            </p:cNvSpPr>
            <p:nvPr/>
          </p:nvSpPr>
          <p:spPr bwMode="auto">
            <a:xfrm>
              <a:off x="1571363" y="4652395"/>
              <a:ext cx="12740" cy="14779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5" name="Line 52"/>
            <p:cNvSpPr>
              <a:spLocks noChangeShapeType="1"/>
            </p:cNvSpPr>
            <p:nvPr/>
          </p:nvSpPr>
          <p:spPr bwMode="auto">
            <a:xfrm>
              <a:off x="3307274" y="4652394"/>
              <a:ext cx="0" cy="5385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6" name="Line 53"/>
            <p:cNvSpPr>
              <a:spLocks noChangeShapeType="1"/>
            </p:cNvSpPr>
            <p:nvPr/>
          </p:nvSpPr>
          <p:spPr bwMode="auto">
            <a:xfrm>
              <a:off x="6965689" y="4652394"/>
              <a:ext cx="1784" cy="146509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sp>
          <p:nvSpPr>
            <p:cNvPr id="205847" name="Line 59"/>
            <p:cNvSpPr>
              <a:spLocks noChangeShapeType="1"/>
            </p:cNvSpPr>
            <p:nvPr/>
          </p:nvSpPr>
          <p:spPr bwMode="auto">
            <a:xfrm>
              <a:off x="3317167" y="5506796"/>
              <a:ext cx="5583" cy="6106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01811" tIns="50906" rIns="101811" bIns="50906">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4" descr="Below Grade Wal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376363"/>
            <a:ext cx="859155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ectangle 2"/>
          <p:cNvSpPr>
            <a:spLocks noGrp="1" noChangeArrowheads="1"/>
          </p:cNvSpPr>
          <p:nvPr>
            <p:ph type="title"/>
          </p:nvPr>
        </p:nvSpPr>
        <p:spPr>
          <a:xfrm>
            <a:off x="488950" y="0"/>
            <a:ext cx="5353050" cy="920750"/>
          </a:xfrm>
        </p:spPr>
        <p:txBody>
          <a:bodyPr/>
          <a:lstStyle/>
          <a:p>
            <a:pPr eaLnBrk="1" hangingPunct="1"/>
            <a:r>
              <a:rPr lang="en-US" altLang="en-US" sz="2400" b="1" smtClean="0"/>
              <a:t>Defining Below-Grade Walls </a:t>
            </a:r>
          </a:p>
        </p:txBody>
      </p:sp>
      <p:sp>
        <p:nvSpPr>
          <p:cNvPr id="207876" name="TextBox 5"/>
          <p:cNvSpPr txBox="1">
            <a:spLocks noChangeArrowheads="1"/>
          </p:cNvSpPr>
          <p:nvPr/>
        </p:nvSpPr>
        <p:spPr bwMode="auto">
          <a:xfrm>
            <a:off x="1298575" y="119380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Basement Wall –</a:t>
            </a:r>
            <a:br>
              <a:rPr lang="en-US" altLang="en-US" sz="1400">
                <a:cs typeface="Arial" pitchFamily="34" charset="0"/>
              </a:rPr>
            </a:br>
            <a:r>
              <a:rPr lang="en-US" altLang="en-US" sz="1400">
                <a:cs typeface="Arial" pitchFamily="34" charset="0"/>
              </a:rPr>
              <a:t>&gt;50% below grade</a:t>
            </a:r>
          </a:p>
        </p:txBody>
      </p:sp>
      <p:sp>
        <p:nvSpPr>
          <p:cNvPr id="207877" name="TextBox 7"/>
          <p:cNvSpPr txBox="1">
            <a:spLocks noChangeArrowheads="1"/>
          </p:cNvSpPr>
          <p:nvPr/>
        </p:nvSpPr>
        <p:spPr bwMode="auto">
          <a:xfrm>
            <a:off x="1285875" y="3343275"/>
            <a:ext cx="1431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Below grade</a:t>
            </a:r>
          </a:p>
          <a:p>
            <a:pPr eaLnBrk="1" hangingPunct="1">
              <a:spcBef>
                <a:spcPct val="0"/>
              </a:spcBef>
              <a:buFontTx/>
              <a:buNone/>
            </a:pPr>
            <a:r>
              <a:rPr lang="en-US" altLang="en-US" sz="1400">
                <a:cs typeface="Arial" pitchFamily="34" charset="0"/>
              </a:rPr>
              <a:t>Basement wall</a:t>
            </a:r>
          </a:p>
        </p:txBody>
      </p:sp>
      <p:sp>
        <p:nvSpPr>
          <p:cNvPr id="207878" name="TextBox 8"/>
          <p:cNvSpPr txBox="1">
            <a:spLocks noChangeArrowheads="1"/>
          </p:cNvSpPr>
          <p:nvPr/>
        </p:nvSpPr>
        <p:spPr bwMode="auto">
          <a:xfrm>
            <a:off x="6142038" y="3711575"/>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a:cs typeface="Arial" pitchFamily="34" charset="0"/>
              </a:rPr>
              <a:t>Exterior Wall –</a:t>
            </a:r>
          </a:p>
          <a:p>
            <a:pPr eaLnBrk="1" hangingPunct="1">
              <a:spcBef>
                <a:spcPct val="0"/>
              </a:spcBef>
              <a:buFontTx/>
              <a:buNone/>
            </a:pPr>
            <a:r>
              <a:rPr lang="en-US" altLang="en-US" sz="1400">
                <a:cs typeface="Arial" pitchFamily="34" charset="0"/>
              </a:rPr>
              <a:t>&lt;50% below grade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7" descr="hous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5" y="3817938"/>
            <a:ext cx="33210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3"/>
          <p:cNvSpPr>
            <a:spLocks noGrp="1" noChangeArrowheads="1"/>
          </p:cNvSpPr>
          <p:nvPr>
            <p:ph idx="1"/>
          </p:nvPr>
        </p:nvSpPr>
        <p:spPr>
          <a:xfrm>
            <a:off x="488950" y="1208088"/>
            <a:ext cx="8356600" cy="855662"/>
          </a:xfrm>
        </p:spPr>
        <p:txBody>
          <a:bodyPr rtlCol="0">
            <a:normAutofit lnSpcReduction="10000"/>
          </a:bodyPr>
          <a:lstStyle/>
          <a:p>
            <a:pPr eaLnBrk="1" fontAlgn="auto" hangingPunct="1">
              <a:spcAft>
                <a:spcPts val="0"/>
              </a:spcAft>
              <a:buFont typeface="Wingdings" pitchFamily="2" charset="2"/>
              <a:buChar char="ü"/>
              <a:defRPr/>
            </a:pPr>
            <a:r>
              <a:rPr lang="en-US" dirty="0" smtClean="0">
                <a:cs typeface="Arial" pitchFamily="34" charset="0"/>
                <a:sym typeface="WP MathA" pitchFamily="2" charset="2"/>
              </a:rPr>
              <a:t>≥ </a:t>
            </a:r>
            <a:r>
              <a:rPr lang="en-US" dirty="0" smtClean="0">
                <a:sym typeface="WP MathA" pitchFamily="2" charset="2"/>
              </a:rPr>
              <a:t>50% below grade</a:t>
            </a:r>
          </a:p>
          <a:p>
            <a:pPr eaLnBrk="1" fontAlgn="auto" hangingPunct="1">
              <a:spcAft>
                <a:spcPts val="0"/>
              </a:spcAft>
              <a:buFont typeface="Wingdings" pitchFamily="2" charset="2"/>
              <a:buChar char="ü"/>
              <a:defRPr/>
            </a:pPr>
            <a:r>
              <a:rPr lang="en-US" dirty="0" smtClean="0">
                <a:sym typeface="WP MathA" pitchFamily="2" charset="2"/>
              </a:rPr>
              <a:t>Otherwise treat as above-grade wall</a:t>
            </a:r>
            <a:endParaRPr lang="en-US" dirty="0" smtClean="0"/>
          </a:p>
          <a:p>
            <a:pPr marL="228600" indent="-228600" eaLnBrk="1" fontAlgn="auto" hangingPunct="1">
              <a:spcAft>
                <a:spcPts val="0"/>
              </a:spcAft>
              <a:buFont typeface="Arial"/>
              <a:buChar char="•"/>
              <a:defRPr/>
            </a:pPr>
            <a:endParaRPr lang="en-US" dirty="0" smtClean="0"/>
          </a:p>
        </p:txBody>
      </p:sp>
      <p:sp>
        <p:nvSpPr>
          <p:cNvPr id="209924" name="Rectangle 2"/>
          <p:cNvSpPr>
            <a:spLocks noGrp="1" noChangeArrowheads="1"/>
          </p:cNvSpPr>
          <p:nvPr>
            <p:ph type="title"/>
          </p:nvPr>
        </p:nvSpPr>
        <p:spPr>
          <a:xfrm>
            <a:off x="504825" y="0"/>
            <a:ext cx="5337175" cy="920750"/>
          </a:xfrm>
        </p:spPr>
        <p:txBody>
          <a:bodyPr/>
          <a:lstStyle/>
          <a:p>
            <a:pPr eaLnBrk="1" hangingPunct="1"/>
            <a:r>
              <a:rPr lang="en-US" altLang="en-US" sz="2400" b="1" smtClean="0"/>
              <a:t>Below-Grade Walls </a:t>
            </a:r>
          </a:p>
        </p:txBody>
      </p:sp>
      <p:sp>
        <p:nvSpPr>
          <p:cNvPr id="36871" name="Text Box 19"/>
          <p:cNvSpPr txBox="1">
            <a:spLocks noChangeArrowheads="1"/>
          </p:cNvSpPr>
          <p:nvPr/>
        </p:nvSpPr>
        <p:spPr bwMode="auto">
          <a:xfrm>
            <a:off x="4797425" y="5175250"/>
            <a:ext cx="4086225" cy="922338"/>
          </a:xfrm>
          <a:prstGeom prst="rect">
            <a:avLst/>
          </a:prstGeom>
          <a:noFill/>
          <a:ln w="38100" algn="ctr">
            <a:noFill/>
            <a:miter lim="800000"/>
            <a:headEnd/>
            <a:tailEnd/>
          </a:ln>
        </p:spPr>
        <p:txBody>
          <a:bodyPr>
            <a:spAutoFit/>
          </a:bodyPr>
          <a:lstStyle/>
          <a:p>
            <a:pPr eaLnBrk="1" hangingPunct="1">
              <a:spcBef>
                <a:spcPct val="20000"/>
              </a:spcBef>
              <a:buClr>
                <a:schemeClr val="tx1"/>
              </a:buClr>
              <a:buSzPct val="130000"/>
              <a:defRPr/>
            </a:pPr>
            <a:r>
              <a:rPr lang="en-US" sz="1800" dirty="0">
                <a:latin typeface="+mn-lt"/>
                <a:ea typeface="+mn-ea"/>
                <a:cs typeface="Arial" pitchFamily="34" charset="0"/>
                <a:sym typeface="WP MathA" pitchFamily="2" charset="2"/>
              </a:rPr>
              <a:t>Insulated from top of basement wall down to 10 ft below grade or basement floor, whichever is less</a:t>
            </a:r>
          </a:p>
        </p:txBody>
      </p:sp>
      <p:cxnSp>
        <p:nvCxnSpPr>
          <p:cNvPr id="100360" name="Straight Connector 9"/>
          <p:cNvCxnSpPr>
            <a:cxnSpLocks noChangeShapeType="1"/>
          </p:cNvCxnSpPr>
          <p:nvPr/>
        </p:nvCxnSpPr>
        <p:spPr bwMode="auto">
          <a:xfrm rot="5400000">
            <a:off x="1123951" y="5934075"/>
            <a:ext cx="704850" cy="3175"/>
          </a:xfrm>
          <a:prstGeom prst="line">
            <a:avLst/>
          </a:prstGeom>
          <a:noFill/>
          <a:ln w="38100">
            <a:solidFill>
              <a:schemeClr val="accent6"/>
            </a:solidFill>
            <a:round/>
            <a:headEnd/>
            <a:tailEnd/>
          </a:ln>
        </p:spPr>
      </p:cxnSp>
      <p:cxnSp>
        <p:nvCxnSpPr>
          <p:cNvPr id="100361" name="Straight Connector 10"/>
          <p:cNvCxnSpPr>
            <a:cxnSpLocks noChangeShapeType="1"/>
          </p:cNvCxnSpPr>
          <p:nvPr/>
        </p:nvCxnSpPr>
        <p:spPr bwMode="auto">
          <a:xfrm rot="5400000">
            <a:off x="2806701" y="5934075"/>
            <a:ext cx="704850" cy="3175"/>
          </a:xfrm>
          <a:prstGeom prst="line">
            <a:avLst/>
          </a:prstGeom>
          <a:noFill/>
          <a:ln w="38100">
            <a:solidFill>
              <a:schemeClr val="accent6"/>
            </a:solidFill>
            <a:round/>
            <a:headEnd/>
            <a:tailEnd/>
          </a:ln>
        </p:spPr>
      </p:cxnSp>
      <p:pic>
        <p:nvPicPr>
          <p:cNvPr id="2099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538" y="2327275"/>
            <a:ext cx="2794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Table 34"/>
          <p:cNvGraphicFramePr>
            <a:graphicFrameLocks noGrp="1"/>
          </p:cNvGraphicFramePr>
          <p:nvPr>
            <p:extLst>
              <p:ext uri="{D42A27DB-BD31-4B8C-83A1-F6EECF244321}">
                <p14:modId xmlns:p14="http://schemas.microsoft.com/office/powerpoint/2010/main" val="216120506"/>
              </p:ext>
            </p:extLst>
          </p:nvPr>
        </p:nvGraphicFramePr>
        <p:xfrm>
          <a:off x="1095375" y="2016125"/>
          <a:ext cx="3332163" cy="1854200"/>
        </p:xfrm>
        <a:graphic>
          <a:graphicData uri="http://schemas.openxmlformats.org/drawingml/2006/table">
            <a:tbl>
              <a:tblPr firstRow="1" bandRow="1">
                <a:tableStyleId>{5C22544A-7EE6-4342-B048-85BDC9FD1C3A}</a:tableStyleId>
              </a:tblPr>
              <a:tblGrid>
                <a:gridCol w="1838324"/>
                <a:gridCol w="1493839"/>
              </a:tblGrid>
              <a:tr h="370840">
                <a:tc>
                  <a:txBody>
                    <a:bodyPr/>
                    <a:lstStyle/>
                    <a:p>
                      <a:r>
                        <a:rPr lang="en-US" dirty="0" smtClean="0"/>
                        <a:t>Climate Zones</a:t>
                      </a:r>
                      <a:endParaRPr lang="en-US" dirty="0"/>
                    </a:p>
                  </a:txBody>
                  <a:tcPr/>
                </a:tc>
                <a:tc>
                  <a:txBody>
                    <a:bodyPr/>
                    <a:lstStyle/>
                    <a:p>
                      <a:r>
                        <a:rPr lang="en-US" dirty="0" smtClean="0"/>
                        <a:t>R-Value</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5/13</a:t>
                      </a:r>
                      <a:endParaRPr lang="en-US" dirty="0"/>
                    </a:p>
                  </a:txBody>
                  <a:tcPr/>
                </a:tc>
              </a:tr>
              <a:tr h="370840">
                <a:tc>
                  <a:txBody>
                    <a:bodyPr/>
                    <a:lstStyle/>
                    <a:p>
                      <a:pPr algn="ctr"/>
                      <a:r>
                        <a:rPr lang="en-US" dirty="0" smtClean="0"/>
                        <a:t>4ab</a:t>
                      </a:r>
                      <a:endParaRPr lang="en-US" dirty="0"/>
                    </a:p>
                  </a:txBody>
                  <a:tcPr/>
                </a:tc>
                <a:tc>
                  <a:txBody>
                    <a:bodyPr/>
                    <a:lstStyle/>
                    <a:p>
                      <a:pPr algn="ctr"/>
                      <a:r>
                        <a:rPr lang="en-US" dirty="0" smtClean="0"/>
                        <a:t>10/13</a:t>
                      </a:r>
                      <a:endParaRPr lang="en-US" dirty="0"/>
                    </a:p>
                  </a:txBody>
                  <a:tcPr/>
                </a:tc>
              </a:tr>
              <a:tr h="370840">
                <a:tc>
                  <a:txBody>
                    <a:bodyPr/>
                    <a:lstStyle/>
                    <a:p>
                      <a:pPr algn="ctr"/>
                      <a:r>
                        <a:rPr lang="en-US" dirty="0" smtClean="0"/>
                        <a:t>4c-8</a:t>
                      </a:r>
                      <a:endParaRPr lang="en-US" dirty="0"/>
                    </a:p>
                  </a:txBody>
                  <a:tcPr/>
                </a:tc>
                <a:tc>
                  <a:txBody>
                    <a:bodyPr/>
                    <a:lstStyle/>
                    <a:p>
                      <a:pPr algn="ctr"/>
                      <a:r>
                        <a:rPr lang="en-US" dirty="0" smtClean="0"/>
                        <a:t>15/19</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387600" y="2054225"/>
          <a:ext cx="4571999" cy="3862388"/>
        </p:xfrm>
        <a:graphic>
          <a:graphicData uri="http://schemas.openxmlformats.org/drawingml/2006/table">
            <a:tbl>
              <a:tblPr firstRow="1" bandRow="1">
                <a:tableStyleId>{5C22544A-7EE6-4342-B048-85BDC9FD1C3A}</a:tableStyleId>
              </a:tblPr>
              <a:tblGrid>
                <a:gridCol w="1032001"/>
                <a:gridCol w="1066523"/>
                <a:gridCol w="1165479"/>
                <a:gridCol w="1307996"/>
              </a:tblGrid>
              <a:tr h="741845">
                <a:tc>
                  <a:txBody>
                    <a:bodyPr/>
                    <a:lstStyle/>
                    <a:p>
                      <a:pPr algn="ctr"/>
                      <a:r>
                        <a:rPr lang="en-US" sz="1400" dirty="0" smtClean="0"/>
                        <a:t>CLIMATE</a:t>
                      </a:r>
                      <a:r>
                        <a:rPr lang="en-US" sz="1400" baseline="0" dirty="0" smtClean="0"/>
                        <a:t> ZONE</a:t>
                      </a:r>
                      <a:endParaRPr lang="en-US" sz="1400" dirty="0"/>
                    </a:p>
                  </a:txBody>
                  <a:tcPr marL="101813" marR="101813" marT="50883" marB="50883" anchor="ctr"/>
                </a:tc>
                <a:tc>
                  <a:txBody>
                    <a:bodyPr/>
                    <a:lstStyle/>
                    <a:p>
                      <a:pPr algn="ctr"/>
                      <a:r>
                        <a:rPr lang="en-US" sz="1400" dirty="0" smtClean="0"/>
                        <a:t>…</a:t>
                      </a:r>
                      <a:endParaRPr lang="en-US" sz="1400" dirty="0"/>
                    </a:p>
                  </a:txBody>
                  <a:tcPr marL="101813" marR="101813" marT="50883" marB="50883" anchor="ctr"/>
                </a:tc>
                <a:tc>
                  <a:txBody>
                    <a:bodyPr/>
                    <a:lstStyle/>
                    <a:p>
                      <a:pPr algn="ctr"/>
                      <a:r>
                        <a:rPr lang="en-US" sz="1400" baseline="0" dirty="0" smtClean="0"/>
                        <a:t>FLOOR </a:t>
                      </a:r>
                      <a:br>
                        <a:rPr lang="en-US" sz="1400" baseline="0" dirty="0" smtClean="0"/>
                      </a:br>
                      <a:r>
                        <a:rPr lang="en-US" sz="1400" baseline="0" dirty="0" smtClean="0"/>
                        <a:t>R-VALUE</a:t>
                      </a:r>
                      <a:endParaRPr lang="en-US" sz="1400" baseline="0" dirty="0"/>
                    </a:p>
                  </a:txBody>
                  <a:tcPr marL="101813" marR="101813" marT="50883" marB="50883" anchor="ctr"/>
                </a:tc>
                <a:tc>
                  <a:txBody>
                    <a:bodyPr/>
                    <a:lstStyle/>
                    <a:p>
                      <a:pPr algn="ctr"/>
                      <a:r>
                        <a:rPr lang="en-US" sz="1400" baseline="0" dirty="0" err="1" smtClean="0"/>
                        <a:t>BASEMENT</a:t>
                      </a:r>
                      <a:r>
                        <a:rPr lang="en-US" sz="1400" baseline="30000" dirty="0" err="1" smtClean="0"/>
                        <a:t>c</a:t>
                      </a:r>
                      <a:r>
                        <a:rPr lang="en-US" sz="1400" baseline="0" dirty="0" smtClean="0"/>
                        <a:t> WALL </a:t>
                      </a:r>
                      <a:br>
                        <a:rPr lang="en-US" sz="1400" baseline="0" dirty="0" smtClean="0"/>
                      </a:br>
                      <a:r>
                        <a:rPr lang="en-US" sz="1400" baseline="0" dirty="0" smtClean="0"/>
                        <a:t>R-VALUE</a:t>
                      </a:r>
                      <a:endParaRPr lang="en-US" sz="1400" baseline="0" dirty="0"/>
                    </a:p>
                  </a:txBody>
                  <a:tcPr marL="101813" marR="101813" marT="50883" marB="50883" anchor="ctr"/>
                </a:tc>
              </a:tr>
              <a:tr h="412714">
                <a:tc>
                  <a:txBody>
                    <a:bodyPr/>
                    <a:lstStyle/>
                    <a:p>
                      <a:pPr algn="ctr"/>
                      <a:r>
                        <a:rPr lang="en-US" sz="1400" dirty="0" smtClean="0"/>
                        <a:t>1</a:t>
                      </a:r>
                      <a:endParaRPr lang="en-US" sz="1400" dirty="0"/>
                    </a:p>
                  </a:txBody>
                  <a:tcPr marL="101813" marR="101813" marT="50883" marB="50883" anchor="ctr"/>
                </a:tc>
                <a:tc>
                  <a:txBody>
                    <a:bodyPr/>
                    <a:lstStyle/>
                    <a:p>
                      <a:pPr algn="ctr"/>
                      <a:endParaRPr lang="en-US" sz="1400" dirty="0"/>
                    </a:p>
                  </a:txBody>
                  <a:tcPr marL="101813" marR="101813" marT="50883" marB="50883" anchor="ctr"/>
                </a:tc>
                <a:tc>
                  <a:txBody>
                    <a:bodyPr/>
                    <a:lstStyle/>
                    <a:p>
                      <a:pPr algn="ctr"/>
                      <a:r>
                        <a:rPr lang="en-US" sz="1400" dirty="0" smtClean="0"/>
                        <a:t>13</a:t>
                      </a:r>
                      <a:endParaRPr lang="en-US" sz="1400" dirty="0"/>
                    </a:p>
                  </a:txBody>
                  <a:tcPr marL="101813" marR="101813" marT="50883" marB="50883" anchor="ctr"/>
                </a:tc>
                <a:tc>
                  <a:txBody>
                    <a:bodyPr/>
                    <a:lstStyle/>
                    <a:p>
                      <a:pPr algn="ctr"/>
                      <a:r>
                        <a:rPr lang="en-US" sz="1400" dirty="0" smtClean="0"/>
                        <a:t>0</a:t>
                      </a:r>
                      <a:endParaRPr lang="en-US" sz="1400" dirty="0"/>
                    </a:p>
                  </a:txBody>
                  <a:tcPr marL="101813" marR="101813" marT="50883" marB="50883" anchor="ctr"/>
                </a:tc>
              </a:tr>
              <a:tr h="412714">
                <a:tc>
                  <a:txBody>
                    <a:bodyPr/>
                    <a:lstStyle/>
                    <a:p>
                      <a:pPr algn="ctr"/>
                      <a:r>
                        <a:rPr lang="en-US" sz="1400" dirty="0" smtClean="0"/>
                        <a:t>2</a:t>
                      </a:r>
                      <a:endParaRPr lang="en-US" sz="1400" dirty="0"/>
                    </a:p>
                  </a:txBody>
                  <a:tcPr marL="101813" marR="101813" marT="50883" marB="50883" anchor="ctr"/>
                </a:tc>
                <a:tc>
                  <a:txBody>
                    <a:bodyPr/>
                    <a:lstStyle/>
                    <a:p>
                      <a:pPr algn="ctr"/>
                      <a:endParaRPr lang="en-US" sz="1400" dirty="0"/>
                    </a:p>
                  </a:txBody>
                  <a:tcPr marL="101813" marR="101813" marT="50883" marB="50883" anchor="ctr"/>
                </a:tc>
                <a:tc>
                  <a:txBody>
                    <a:bodyPr/>
                    <a:lstStyle/>
                    <a:p>
                      <a:pPr algn="ctr"/>
                      <a:r>
                        <a:rPr lang="en-US" sz="1400" dirty="0" smtClean="0"/>
                        <a:t>13</a:t>
                      </a:r>
                      <a:endParaRPr lang="en-US" sz="1400" dirty="0"/>
                    </a:p>
                  </a:txBody>
                  <a:tcPr marL="101813" marR="101813" marT="50883" marB="50883" anchor="ctr"/>
                </a:tc>
                <a:tc>
                  <a:txBody>
                    <a:bodyPr/>
                    <a:lstStyle/>
                    <a:p>
                      <a:pPr algn="ctr"/>
                      <a:r>
                        <a:rPr lang="en-US" sz="1400" dirty="0" smtClean="0"/>
                        <a:t>0</a:t>
                      </a:r>
                      <a:endParaRPr lang="en-US" sz="1400" dirty="0"/>
                    </a:p>
                  </a:txBody>
                  <a:tcPr marL="101813" marR="101813" marT="50883" marB="50883" anchor="ctr"/>
                </a:tc>
              </a:tr>
              <a:tr h="412714">
                <a:tc>
                  <a:txBody>
                    <a:bodyPr/>
                    <a:lstStyle/>
                    <a:p>
                      <a:pPr algn="ctr"/>
                      <a:r>
                        <a:rPr lang="en-US" sz="1400" dirty="0" smtClean="0"/>
                        <a:t>3</a:t>
                      </a:r>
                      <a:endParaRPr lang="en-US" sz="1400" dirty="0"/>
                    </a:p>
                  </a:txBody>
                  <a:tcPr marL="101813" marR="101813" marT="50883" marB="50883" anchor="ctr"/>
                </a:tc>
                <a:tc>
                  <a:txBody>
                    <a:bodyPr/>
                    <a:lstStyle/>
                    <a:p>
                      <a:pPr algn="ctr"/>
                      <a:endParaRPr lang="en-US" sz="1400" dirty="0"/>
                    </a:p>
                  </a:txBody>
                  <a:tcPr marL="101813" marR="101813" marT="50883" marB="50883" anchor="ctr"/>
                </a:tc>
                <a:tc>
                  <a:txBody>
                    <a:bodyPr/>
                    <a:lstStyle/>
                    <a:p>
                      <a:pPr algn="ctr"/>
                      <a:r>
                        <a:rPr lang="en-US" sz="1400" baseline="0" dirty="0" smtClean="0"/>
                        <a:t>19</a:t>
                      </a:r>
                      <a:endParaRPr lang="en-US" sz="1400" baseline="0" dirty="0"/>
                    </a:p>
                  </a:txBody>
                  <a:tcPr marL="101813" marR="101813" marT="50883" marB="50883" anchor="ctr"/>
                </a:tc>
                <a:tc>
                  <a:txBody>
                    <a:bodyPr/>
                    <a:lstStyle/>
                    <a:p>
                      <a:pPr algn="ctr"/>
                      <a:r>
                        <a:rPr lang="en-US" sz="1400" baseline="0" dirty="0" smtClean="0"/>
                        <a:t>5/13</a:t>
                      </a:r>
                      <a:r>
                        <a:rPr lang="en-US" sz="1400" baseline="30000" dirty="0" smtClean="0"/>
                        <a:t>f</a:t>
                      </a:r>
                      <a:endParaRPr lang="en-US" sz="1400" baseline="30000" dirty="0"/>
                    </a:p>
                  </a:txBody>
                  <a:tcPr marL="101813" marR="101813" marT="50883" marB="50883" anchor="ctr"/>
                </a:tc>
              </a:tr>
              <a:tr h="528485">
                <a:tc>
                  <a:txBody>
                    <a:bodyPr/>
                    <a:lstStyle/>
                    <a:p>
                      <a:pPr algn="ctr"/>
                      <a:r>
                        <a:rPr lang="en-US" sz="1400" dirty="0" smtClean="0"/>
                        <a:t>4 except Marine</a:t>
                      </a:r>
                      <a:endParaRPr lang="en-US" sz="1400" dirty="0"/>
                    </a:p>
                  </a:txBody>
                  <a:tcPr marL="101813" marR="101813" marT="50883" marB="50883" anchor="ctr"/>
                </a:tc>
                <a:tc>
                  <a:txBody>
                    <a:bodyPr/>
                    <a:lstStyle/>
                    <a:p>
                      <a:pPr algn="ctr"/>
                      <a:endParaRPr lang="en-US" sz="1400" dirty="0"/>
                    </a:p>
                  </a:txBody>
                  <a:tcPr marL="101813" marR="101813" marT="50883" marB="50883" anchor="ctr"/>
                </a:tc>
                <a:tc>
                  <a:txBody>
                    <a:bodyPr/>
                    <a:lstStyle/>
                    <a:p>
                      <a:pPr algn="ctr"/>
                      <a:r>
                        <a:rPr lang="en-US" sz="1400" baseline="0" dirty="0" smtClean="0"/>
                        <a:t>19</a:t>
                      </a:r>
                      <a:endParaRPr lang="en-US" sz="1400" baseline="0" dirty="0"/>
                    </a:p>
                  </a:txBody>
                  <a:tcPr marL="101813" marR="101813" marT="50883" marB="50883" anchor="ctr"/>
                </a:tc>
                <a:tc>
                  <a:txBody>
                    <a:bodyPr/>
                    <a:lstStyle/>
                    <a:p>
                      <a:pPr algn="ctr"/>
                      <a:r>
                        <a:rPr lang="en-US" sz="1400" baseline="0" dirty="0" smtClean="0"/>
                        <a:t>10/13</a:t>
                      </a:r>
                      <a:endParaRPr lang="en-US" sz="1400" baseline="0" dirty="0"/>
                    </a:p>
                  </a:txBody>
                  <a:tcPr marL="101813" marR="101813" marT="50883" marB="50883" anchor="ctr"/>
                </a:tc>
              </a:tr>
              <a:tr h="528485">
                <a:tc>
                  <a:txBody>
                    <a:bodyPr/>
                    <a:lstStyle/>
                    <a:p>
                      <a:pPr algn="ctr"/>
                      <a:r>
                        <a:rPr lang="en-US" sz="1400" dirty="0" smtClean="0"/>
                        <a:t>5 and Marine 4</a:t>
                      </a:r>
                      <a:endParaRPr lang="en-US" sz="1400" dirty="0"/>
                    </a:p>
                  </a:txBody>
                  <a:tcPr marL="101813" marR="101813" marT="50883" marB="50883" anchor="ctr"/>
                </a:tc>
                <a:tc>
                  <a:txBody>
                    <a:bodyPr/>
                    <a:lstStyle/>
                    <a:p>
                      <a:pPr algn="ctr"/>
                      <a:endParaRPr lang="en-US" sz="1400" dirty="0"/>
                    </a:p>
                  </a:txBody>
                  <a:tcPr marL="101813" marR="101813" marT="50883" marB="5088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30</a:t>
                      </a:r>
                      <a:r>
                        <a:rPr lang="en-US" sz="1400" baseline="30000" dirty="0" smtClean="0"/>
                        <a:t>g</a:t>
                      </a:r>
                    </a:p>
                  </a:txBody>
                  <a:tcPr marL="101813" marR="101813" marT="50883" marB="5088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15/19</a:t>
                      </a:r>
                    </a:p>
                  </a:txBody>
                  <a:tcPr marL="101813" marR="101813" marT="50883" marB="50883" anchor="ctr"/>
                </a:tc>
              </a:tr>
              <a:tr h="412714">
                <a:tc>
                  <a:txBody>
                    <a:bodyPr/>
                    <a:lstStyle/>
                    <a:p>
                      <a:pPr algn="ctr"/>
                      <a:r>
                        <a:rPr lang="en-US" sz="1400" dirty="0" smtClean="0"/>
                        <a:t>6</a:t>
                      </a:r>
                      <a:endParaRPr lang="en-US" sz="1400" dirty="0"/>
                    </a:p>
                  </a:txBody>
                  <a:tcPr marL="101813" marR="101813" marT="50883" marB="50883" anchor="ctr"/>
                </a:tc>
                <a:tc>
                  <a:txBody>
                    <a:bodyPr/>
                    <a:lstStyle/>
                    <a:p>
                      <a:pPr algn="ctr"/>
                      <a:endParaRPr lang="en-US" sz="1400" dirty="0"/>
                    </a:p>
                  </a:txBody>
                  <a:tcPr marL="101813" marR="101813" marT="50883" marB="5088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30</a:t>
                      </a:r>
                      <a:r>
                        <a:rPr lang="en-US" sz="1400" baseline="30000" dirty="0" smtClean="0"/>
                        <a:t>g</a:t>
                      </a:r>
                      <a:endParaRPr lang="en-US" sz="1400" baseline="0" dirty="0" smtClean="0"/>
                    </a:p>
                  </a:txBody>
                  <a:tcPr marL="101813" marR="101813" marT="50883" marB="5088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15/19</a:t>
                      </a:r>
                    </a:p>
                  </a:txBody>
                  <a:tcPr marL="101813" marR="101813" marT="50883" marB="50883" anchor="ctr"/>
                </a:tc>
              </a:tr>
              <a:tr h="412714">
                <a:tc>
                  <a:txBody>
                    <a:bodyPr/>
                    <a:lstStyle/>
                    <a:p>
                      <a:pPr algn="ctr"/>
                      <a:r>
                        <a:rPr lang="en-US" sz="1400" dirty="0" smtClean="0"/>
                        <a:t>7 and 8</a:t>
                      </a:r>
                      <a:endParaRPr lang="en-US" sz="1400" dirty="0"/>
                    </a:p>
                  </a:txBody>
                  <a:tcPr marL="101813" marR="101813" marT="50883" marB="50883" anchor="ctr"/>
                </a:tc>
                <a:tc>
                  <a:txBody>
                    <a:bodyPr/>
                    <a:lstStyle/>
                    <a:p>
                      <a:pPr algn="ctr"/>
                      <a:endParaRPr lang="en-US" sz="1400" dirty="0"/>
                    </a:p>
                  </a:txBody>
                  <a:tcPr marL="101813" marR="101813" marT="50883" marB="5088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38</a:t>
                      </a:r>
                      <a:r>
                        <a:rPr lang="en-US" sz="1400" baseline="30000" dirty="0" smtClean="0"/>
                        <a:t>g</a:t>
                      </a:r>
                      <a:endParaRPr lang="en-US" sz="1400" baseline="0" dirty="0" smtClean="0"/>
                    </a:p>
                  </a:txBody>
                  <a:tcPr marL="101813" marR="101813" marT="50883" marB="5088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aseline="0" dirty="0" smtClean="0"/>
                        <a:t>15/19</a:t>
                      </a:r>
                    </a:p>
                  </a:txBody>
                  <a:tcPr marL="101813" marR="101813" marT="50883" marB="50883" anchor="ctr"/>
                </a:tc>
              </a:tr>
            </a:tbl>
          </a:graphicData>
        </a:graphic>
      </p:graphicFrame>
      <p:sp>
        <p:nvSpPr>
          <p:cNvPr id="212017" name="Title 1"/>
          <p:cNvSpPr>
            <a:spLocks noGrp="1"/>
          </p:cNvSpPr>
          <p:nvPr>
            <p:ph type="title"/>
          </p:nvPr>
        </p:nvSpPr>
        <p:spPr>
          <a:xfrm>
            <a:off x="285750" y="0"/>
            <a:ext cx="5684838" cy="920750"/>
          </a:xfrm>
        </p:spPr>
        <p:txBody>
          <a:bodyPr/>
          <a:lstStyle/>
          <a:p>
            <a:pPr eaLnBrk="1" hangingPunct="1"/>
            <a:r>
              <a:rPr lang="en-US" altLang="en-US" sz="2400" b="1" smtClean="0"/>
              <a:t>Basement Walls</a:t>
            </a:r>
            <a:br>
              <a:rPr lang="en-US" altLang="en-US" sz="2400" b="1" smtClean="0"/>
            </a:br>
            <a:r>
              <a:rPr lang="en-US" altLang="en-US" sz="2000" b="1" i="1" smtClean="0"/>
              <a:t>Section R402.2.9</a:t>
            </a:r>
            <a:endParaRPr lang="en-US" altLang="en-US" sz="2000" b="1" smtClean="0"/>
          </a:p>
        </p:txBody>
      </p:sp>
      <p:sp>
        <p:nvSpPr>
          <p:cNvPr id="6" name="Rectangle 6"/>
          <p:cNvSpPr>
            <a:spLocks noChangeArrowheads="1"/>
          </p:cNvSpPr>
          <p:nvPr/>
        </p:nvSpPr>
        <p:spPr bwMode="auto">
          <a:xfrm>
            <a:off x="392113" y="4238625"/>
            <a:ext cx="4910137" cy="2281238"/>
          </a:xfrm>
          <a:prstGeom prst="rect">
            <a:avLst/>
          </a:prstGeom>
          <a:solidFill>
            <a:schemeClr val="folHlink"/>
          </a:solidFill>
          <a:ln w="9525">
            <a:noFill/>
            <a:miter lim="800000"/>
            <a:headEnd/>
            <a:tailEnd/>
          </a:ln>
        </p:spPr>
        <p:txBody>
          <a:bodyPr lIns="0" tIns="0" rIns="0" bIns="0"/>
          <a:lstStyle/>
          <a:p>
            <a:pPr marL="517525" indent="-342900" eaLnBrk="1" hangingPunct="1">
              <a:spcBef>
                <a:spcPct val="20000"/>
              </a:spcBef>
              <a:buClr>
                <a:schemeClr val="accent1">
                  <a:lumMod val="40000"/>
                  <a:lumOff val="60000"/>
                </a:schemeClr>
              </a:buClr>
              <a:buSzPct val="130000"/>
              <a:buFont typeface="Arial" pitchFamily="34" charset="0"/>
              <a:buChar char="•"/>
              <a:defRPr/>
            </a:pPr>
            <a:r>
              <a:rPr lang="en-US" sz="2000" b="0" dirty="0">
                <a:solidFill>
                  <a:schemeClr val="bg1"/>
                </a:solidFill>
                <a:latin typeface="Arial" charset="0"/>
                <a:ea typeface="ＭＳ Ｐゴシック" pitchFamily="28" charset="-128"/>
              </a:rPr>
              <a:t>“X/Y” means R-X continuous </a:t>
            </a:r>
            <a:r>
              <a:rPr lang="en-US" sz="2000" b="0" u="sng" dirty="0">
                <a:solidFill>
                  <a:schemeClr val="bg1"/>
                </a:solidFill>
                <a:latin typeface="Arial" charset="0"/>
                <a:ea typeface="ＭＳ Ｐゴシック" pitchFamily="28" charset="-128"/>
              </a:rPr>
              <a:t>or</a:t>
            </a:r>
            <a:r>
              <a:rPr lang="en-US" sz="2000" b="0" dirty="0">
                <a:solidFill>
                  <a:schemeClr val="bg1"/>
                </a:solidFill>
                <a:latin typeface="Arial" charset="0"/>
                <a:ea typeface="ＭＳ Ｐゴシック" pitchFamily="28" charset="-128"/>
              </a:rPr>
              <a:t> R-Y cavity</a:t>
            </a:r>
          </a:p>
          <a:p>
            <a:pPr marL="517525" indent="-342900" eaLnBrk="1" hangingPunct="1">
              <a:spcBef>
                <a:spcPct val="20000"/>
              </a:spcBef>
              <a:buClr>
                <a:schemeClr val="accent1">
                  <a:lumMod val="40000"/>
                  <a:lumOff val="60000"/>
                </a:schemeClr>
              </a:buClr>
              <a:buSzPct val="130000"/>
              <a:buFont typeface="Arial" pitchFamily="34" charset="0"/>
              <a:buChar char="•"/>
              <a:defRPr/>
            </a:pPr>
            <a:r>
              <a:rPr lang="en-US" sz="2000" b="0" dirty="0">
                <a:solidFill>
                  <a:schemeClr val="bg1"/>
                </a:solidFill>
                <a:latin typeface="Arial" charset="0"/>
                <a:ea typeface="ＭＳ Ｐゴシック" pitchFamily="28" charset="-128"/>
              </a:rPr>
              <a:t>15/19 requirement can be met with </a:t>
            </a:r>
            <a:br>
              <a:rPr lang="en-US" sz="2000" b="0" dirty="0">
                <a:solidFill>
                  <a:schemeClr val="bg1"/>
                </a:solidFill>
                <a:latin typeface="Arial" charset="0"/>
                <a:ea typeface="ＭＳ Ｐゴシック" pitchFamily="28" charset="-128"/>
              </a:rPr>
            </a:br>
            <a:r>
              <a:rPr lang="en-US" sz="2000" b="0" dirty="0">
                <a:solidFill>
                  <a:schemeClr val="bg1"/>
                </a:solidFill>
                <a:latin typeface="Arial" charset="0"/>
                <a:ea typeface="ＭＳ Ｐゴシック" pitchFamily="28" charset="-128"/>
              </a:rPr>
              <a:t>R-13 cavity (interior) </a:t>
            </a:r>
            <a:r>
              <a:rPr lang="en-US" sz="2000" b="0" u="sng" dirty="0">
                <a:solidFill>
                  <a:schemeClr val="bg1"/>
                </a:solidFill>
                <a:latin typeface="Arial" charset="0"/>
                <a:ea typeface="ＭＳ Ｐゴシック" pitchFamily="28" charset="-128"/>
              </a:rPr>
              <a:t>plus</a:t>
            </a:r>
            <a:r>
              <a:rPr lang="en-US" sz="2000" b="0" dirty="0">
                <a:solidFill>
                  <a:schemeClr val="bg1"/>
                </a:solidFill>
                <a:latin typeface="Arial" charset="0"/>
                <a:ea typeface="ＭＳ Ｐゴシック" pitchFamily="28" charset="-128"/>
              </a:rPr>
              <a:t> R-5 continuous (exterior)</a:t>
            </a:r>
          </a:p>
          <a:p>
            <a:pPr marL="517525" indent="-342900" eaLnBrk="1" hangingPunct="1">
              <a:spcBef>
                <a:spcPct val="20000"/>
              </a:spcBef>
              <a:buClr>
                <a:schemeClr val="accent1">
                  <a:lumMod val="40000"/>
                  <a:lumOff val="60000"/>
                </a:schemeClr>
              </a:buClr>
              <a:buSzPct val="130000"/>
              <a:buFont typeface="Arial" pitchFamily="34" charset="0"/>
              <a:buChar char="•"/>
              <a:defRPr/>
            </a:pPr>
            <a:r>
              <a:rPr lang="en-US" sz="2000" b="0" dirty="0">
                <a:solidFill>
                  <a:schemeClr val="bg1"/>
                </a:solidFill>
                <a:latin typeface="Arial" charset="0"/>
                <a:ea typeface="ＭＳ Ｐゴシック" pitchFamily="28" charset="-128"/>
              </a:rPr>
              <a:t>In zone 3, no insulation required in warm-humid counties (footnote f)</a:t>
            </a:r>
          </a:p>
        </p:txBody>
      </p:sp>
      <p:sp>
        <p:nvSpPr>
          <p:cNvPr id="8" name="TextBox 7"/>
          <p:cNvSpPr txBox="1"/>
          <p:nvPr/>
        </p:nvSpPr>
        <p:spPr>
          <a:xfrm>
            <a:off x="2767013" y="1211263"/>
            <a:ext cx="5130800" cy="379412"/>
          </a:xfrm>
          <a:prstGeom prst="rect">
            <a:avLst/>
          </a:prstGeom>
        </p:spPr>
        <p:txBody>
          <a:bodyPr/>
          <a:lstStyle/>
          <a:p>
            <a:pPr algn="ctr" defTabSz="457200" eaLnBrk="1" fontAlgn="auto" hangingPunct="1">
              <a:spcBef>
                <a:spcPct val="20000"/>
              </a:spcBef>
              <a:spcAft>
                <a:spcPts val="0"/>
              </a:spcAft>
              <a:buFont typeface="Arial"/>
              <a:buNone/>
              <a:defRPr/>
            </a:pPr>
            <a:r>
              <a:rPr lang="en-US" dirty="0">
                <a:solidFill>
                  <a:schemeClr val="tx1">
                    <a:lumMod val="50000"/>
                  </a:schemeClr>
                </a:solidFill>
                <a:latin typeface="Arial Narrow"/>
                <a:ea typeface="+mn-ea"/>
                <a:cs typeface="Arial Narrow"/>
              </a:rPr>
              <a:t>Table R402.1.2</a:t>
            </a:r>
            <a:br>
              <a:rPr lang="en-US" dirty="0">
                <a:solidFill>
                  <a:schemeClr val="tx1">
                    <a:lumMod val="50000"/>
                  </a:schemeClr>
                </a:solidFill>
                <a:latin typeface="Arial Narrow"/>
                <a:ea typeface="+mn-ea"/>
                <a:cs typeface="Arial Narrow"/>
              </a:rPr>
            </a:br>
            <a:r>
              <a:rPr lang="en-US" dirty="0">
                <a:solidFill>
                  <a:schemeClr val="tx1">
                    <a:lumMod val="50000"/>
                  </a:schemeClr>
                </a:solidFill>
                <a:latin typeface="Arial Narrow"/>
                <a:ea typeface="+mn-ea"/>
                <a:cs typeface="Arial Narrow"/>
              </a:rPr>
              <a:t>INSULATION AND FENESTRATION REQUIREMENTS BY COMPONENT</a:t>
            </a:r>
          </a:p>
        </p:txBody>
      </p:sp>
      <p:sp>
        <p:nvSpPr>
          <p:cNvPr id="9" name="Rectangle 8"/>
          <p:cNvSpPr/>
          <p:nvPr/>
        </p:nvSpPr>
        <p:spPr>
          <a:xfrm>
            <a:off x="5653088" y="1757363"/>
            <a:ext cx="1317625" cy="4418012"/>
          </a:xfrm>
          <a:prstGeom prst="rect">
            <a:avLst/>
          </a:prstGeom>
          <a:noFill/>
          <a:ln w="47625">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4"/>
          <p:cNvSpPr>
            <a:spLocks noGrp="1" noChangeArrowheads="1"/>
          </p:cNvSpPr>
          <p:nvPr>
            <p:ph idx="1"/>
          </p:nvPr>
        </p:nvSpPr>
        <p:spPr>
          <a:xfrm>
            <a:off x="504825" y="1268413"/>
            <a:ext cx="5564188" cy="4876800"/>
          </a:xfrm>
        </p:spPr>
        <p:txBody>
          <a:bodyPr rtlCol="0">
            <a:normAutofit/>
          </a:bodyPr>
          <a:lstStyle/>
          <a:p>
            <a:pPr marL="0" indent="0" eaLnBrk="1" fontAlgn="auto" hangingPunct="1">
              <a:spcAft>
                <a:spcPts val="0"/>
              </a:spcAft>
              <a:buFont typeface="Arial"/>
              <a:buNone/>
              <a:defRPr/>
            </a:pPr>
            <a:r>
              <a:rPr lang="en-US" dirty="0" smtClean="0"/>
              <a:t>Building Envelope consists of:</a:t>
            </a:r>
          </a:p>
          <a:p>
            <a:pPr lvl="1" eaLnBrk="1" fontAlgn="auto" hangingPunct="1">
              <a:spcAft>
                <a:spcPts val="0"/>
              </a:spcAft>
              <a:buFont typeface="Wingdings" pitchFamily="2" charset="2"/>
              <a:buChar char="ü"/>
              <a:defRPr/>
            </a:pPr>
            <a:r>
              <a:rPr lang="en-US" dirty="0" smtClean="0"/>
              <a:t>Fenestration</a:t>
            </a:r>
          </a:p>
          <a:p>
            <a:pPr lvl="1" eaLnBrk="1" fontAlgn="auto" hangingPunct="1">
              <a:spcAft>
                <a:spcPts val="0"/>
              </a:spcAft>
              <a:buFont typeface="Wingdings" pitchFamily="2" charset="2"/>
              <a:buChar char="ü"/>
              <a:defRPr/>
            </a:pPr>
            <a:r>
              <a:rPr lang="en-US" dirty="0" smtClean="0"/>
              <a:t>Ceilings</a:t>
            </a:r>
          </a:p>
          <a:p>
            <a:pPr lvl="1" eaLnBrk="1" fontAlgn="auto" hangingPunct="1">
              <a:spcAft>
                <a:spcPts val="0"/>
              </a:spcAft>
              <a:buFont typeface="Wingdings" pitchFamily="2" charset="2"/>
              <a:buChar char="ü"/>
              <a:defRPr/>
            </a:pPr>
            <a:r>
              <a:rPr lang="en-US" dirty="0" smtClean="0"/>
              <a:t>Walls</a:t>
            </a:r>
          </a:p>
          <a:p>
            <a:pPr lvl="2" eaLnBrk="1" fontAlgn="auto" hangingPunct="1">
              <a:spcAft>
                <a:spcPts val="0"/>
              </a:spcAft>
              <a:buFont typeface="Arial"/>
              <a:buChar char="•"/>
              <a:defRPr/>
            </a:pPr>
            <a:r>
              <a:rPr lang="en-US" dirty="0" smtClean="0"/>
              <a:t>Above grade</a:t>
            </a:r>
          </a:p>
          <a:p>
            <a:pPr lvl="2" eaLnBrk="1" fontAlgn="auto" hangingPunct="1">
              <a:spcAft>
                <a:spcPts val="0"/>
              </a:spcAft>
              <a:buFont typeface="Arial"/>
              <a:buChar char="•"/>
              <a:defRPr/>
            </a:pPr>
            <a:r>
              <a:rPr lang="en-US" dirty="0" smtClean="0"/>
              <a:t>Below grade</a:t>
            </a:r>
          </a:p>
          <a:p>
            <a:pPr lvl="2" eaLnBrk="1" fontAlgn="auto" hangingPunct="1">
              <a:spcAft>
                <a:spcPts val="0"/>
              </a:spcAft>
              <a:buFont typeface="Arial"/>
              <a:buChar char="•"/>
              <a:defRPr/>
            </a:pPr>
            <a:r>
              <a:rPr lang="en-US" dirty="0" smtClean="0"/>
              <a:t>Mass walls</a:t>
            </a:r>
          </a:p>
          <a:p>
            <a:pPr lvl="1" eaLnBrk="1" fontAlgn="auto" hangingPunct="1">
              <a:spcAft>
                <a:spcPts val="0"/>
              </a:spcAft>
              <a:buFont typeface="Wingdings" pitchFamily="2" charset="2"/>
              <a:buChar char="ü"/>
              <a:defRPr/>
            </a:pPr>
            <a:r>
              <a:rPr lang="en-US" dirty="0" smtClean="0">
                <a:solidFill>
                  <a:schemeClr val="tx1">
                    <a:lumMod val="50000"/>
                  </a:schemeClr>
                </a:solidFill>
              </a:rPr>
              <a:t>Floors</a:t>
            </a:r>
          </a:p>
          <a:p>
            <a:pPr lvl="1" eaLnBrk="1" fontAlgn="auto" hangingPunct="1">
              <a:spcAft>
                <a:spcPts val="0"/>
              </a:spcAft>
              <a:buFont typeface="Wingdings" pitchFamily="2" charset="2"/>
              <a:buChar char="ü"/>
              <a:defRPr/>
            </a:pPr>
            <a:r>
              <a:rPr lang="en-US" b="1" dirty="0" smtClean="0">
                <a:solidFill>
                  <a:srgbClr val="92D050"/>
                </a:solidFill>
              </a:rPr>
              <a:t>Slabs</a:t>
            </a:r>
          </a:p>
          <a:p>
            <a:pPr lvl="1" eaLnBrk="1" fontAlgn="auto" hangingPunct="1">
              <a:spcAft>
                <a:spcPts val="0"/>
              </a:spcAft>
              <a:buFont typeface="Wingdings" pitchFamily="2" charset="2"/>
              <a:buChar char="ü"/>
              <a:defRPr/>
            </a:pPr>
            <a:r>
              <a:rPr lang="en-US" dirty="0" smtClean="0"/>
              <a:t>Crawlspaces</a:t>
            </a:r>
          </a:p>
          <a:p>
            <a:pPr lvl="1" eaLnBrk="1" fontAlgn="auto" hangingPunct="1">
              <a:spcAft>
                <a:spcPts val="0"/>
              </a:spcAft>
              <a:buFontTx/>
              <a:buNone/>
              <a:defRPr/>
            </a:pPr>
            <a:endParaRPr lang="en-US" dirty="0" smtClean="0"/>
          </a:p>
        </p:txBody>
      </p:sp>
      <p:sp>
        <p:nvSpPr>
          <p:cNvPr id="214019" name="Rectangle 23"/>
          <p:cNvSpPr>
            <a:spLocks noGrp="1" noChangeArrowheads="1"/>
          </p:cNvSpPr>
          <p:nvPr>
            <p:ph type="title"/>
          </p:nvPr>
        </p:nvSpPr>
        <p:spPr>
          <a:xfrm>
            <a:off x="473075" y="0"/>
            <a:ext cx="5368925" cy="920750"/>
          </a:xfrm>
        </p:spPr>
        <p:txBody>
          <a:bodyPr/>
          <a:lstStyle/>
          <a:p>
            <a:pPr eaLnBrk="1" hangingPunct="1"/>
            <a:r>
              <a:rPr lang="en-US" altLang="en-US" sz="2400" b="1" smtClean="0"/>
              <a:t>Building Envelope Specific Requirements</a:t>
            </a:r>
          </a:p>
        </p:txBody>
      </p:sp>
      <p:pic>
        <p:nvPicPr>
          <p:cNvPr id="214020"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reeform 10"/>
          <p:cNvSpPr>
            <a:spLocks noChangeArrowheads="1"/>
          </p:cNvSpPr>
          <p:nvPr/>
        </p:nvSpPr>
        <p:spPr bwMode="auto">
          <a:xfrm>
            <a:off x="4278313" y="1828800"/>
            <a:ext cx="3989387"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4758" name="TextBox 11"/>
          <p:cNvSpPr txBox="1">
            <a:spLocks noChangeArrowheads="1"/>
          </p:cNvSpPr>
          <p:nvPr/>
        </p:nvSpPr>
        <p:spPr bwMode="auto">
          <a:xfrm>
            <a:off x="5124450" y="3881438"/>
            <a:ext cx="2274888" cy="369887"/>
          </a:xfrm>
          <a:prstGeom prst="rect">
            <a:avLst/>
          </a:prstGeom>
          <a:noFill/>
          <a:ln w="9525">
            <a:noFill/>
            <a:miter lim="800000"/>
            <a:headEnd/>
            <a:tailEnd/>
          </a:ln>
        </p:spPr>
        <p:txBody>
          <a:bodyPr wrap="none">
            <a:spAutoFit/>
          </a:bodyPr>
          <a:lstStyle/>
          <a:p>
            <a:pPr eaLnBrk="1" hangingPunct="1">
              <a:defRPr/>
            </a:pPr>
            <a:r>
              <a:rPr lang="en-US" sz="1800" dirty="0">
                <a:solidFill>
                  <a:schemeClr val="accent6"/>
                </a:solidFill>
                <a:latin typeface="Arial" charset="0"/>
                <a:ea typeface="ＭＳ Ｐゴシック" pitchFamily="28" charset="-128"/>
              </a:rPr>
              <a:t>Conditioned Space</a:t>
            </a:r>
          </a:p>
        </p:txBody>
      </p:sp>
      <p:sp>
        <p:nvSpPr>
          <p:cNvPr id="214023" name="Text Box 29"/>
          <p:cNvSpPr txBox="1">
            <a:spLocks noChangeArrowheads="1"/>
          </p:cNvSpPr>
          <p:nvPr/>
        </p:nvSpPr>
        <p:spPr bwMode="auto">
          <a:xfrm>
            <a:off x="4425950"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457200" y="1371600"/>
            <a:ext cx="5888038" cy="4981575"/>
          </a:xfrm>
        </p:spPr>
        <p:txBody>
          <a:bodyPr rtlCol="0">
            <a:normAutofit/>
          </a:bodyPr>
          <a:lstStyle/>
          <a:p>
            <a:pPr marL="0" indent="0" eaLnBrk="1" fontAlgn="auto" hangingPunct="1">
              <a:spcBef>
                <a:spcPct val="40000"/>
              </a:spcBef>
              <a:spcAft>
                <a:spcPts val="0"/>
              </a:spcAft>
              <a:buFont typeface="Arial"/>
              <a:buNone/>
              <a:defRPr/>
            </a:pPr>
            <a:r>
              <a:rPr lang="en-US" dirty="0"/>
              <a:t>Applies to slabs with a floor surface &lt; 12 inches below grade</a:t>
            </a:r>
          </a:p>
          <a:p>
            <a:pPr marL="514350" lvl="1" eaLnBrk="1" fontAlgn="auto" hangingPunct="1">
              <a:spcBef>
                <a:spcPct val="40000"/>
              </a:spcBef>
              <a:spcAft>
                <a:spcPts val="0"/>
              </a:spcAft>
              <a:buFont typeface="Wingdings" pitchFamily="2" charset="2"/>
              <a:buChar char="ü"/>
              <a:defRPr/>
            </a:pPr>
            <a:r>
              <a:rPr lang="en-US" sz="1800" dirty="0"/>
              <a:t>R-10 (typically 2 inches) insulation in Zones 4 and above</a:t>
            </a:r>
            <a:endParaRPr lang="en-US" sz="1800" dirty="0">
              <a:solidFill>
                <a:srgbClr val="FF0000"/>
              </a:solidFill>
            </a:endParaRPr>
          </a:p>
          <a:p>
            <a:pPr marL="514350" lvl="1" eaLnBrk="1" fontAlgn="auto" hangingPunct="1">
              <a:spcBef>
                <a:spcPct val="40000"/>
              </a:spcBef>
              <a:spcAft>
                <a:spcPts val="0"/>
              </a:spcAft>
              <a:buFont typeface="Wingdings" pitchFamily="2" charset="2"/>
              <a:buChar char="ü"/>
              <a:defRPr/>
            </a:pPr>
            <a:r>
              <a:rPr lang="en-US" sz="1800" dirty="0"/>
              <a:t>Must extend downward from top of slab a minimum of 24” (Zones </a:t>
            </a:r>
            <a:r>
              <a:rPr lang="en-US" sz="1800" dirty="0" smtClean="0"/>
              <a:t>4 </a:t>
            </a:r>
            <a:r>
              <a:rPr lang="en-US" sz="1800" dirty="0"/>
              <a:t>and 5) or 48” (Zones 6, 7, and 8)</a:t>
            </a:r>
          </a:p>
          <a:p>
            <a:pPr marL="514350" lvl="1" eaLnBrk="1" fontAlgn="auto" hangingPunct="1">
              <a:spcBef>
                <a:spcPct val="40000"/>
              </a:spcBef>
              <a:spcAft>
                <a:spcPts val="0"/>
              </a:spcAft>
              <a:buFont typeface="Wingdings" pitchFamily="2" charset="2"/>
              <a:buChar char="ü"/>
              <a:defRPr/>
            </a:pPr>
            <a:r>
              <a:rPr lang="en-US" sz="1800" dirty="0"/>
              <a:t>Insulation can be vertical or extend horizontally under the slab or out from the building </a:t>
            </a:r>
          </a:p>
          <a:p>
            <a:pPr marL="514350" lvl="1" eaLnBrk="1" fontAlgn="auto" hangingPunct="1">
              <a:spcBef>
                <a:spcPct val="40000"/>
              </a:spcBef>
              <a:spcAft>
                <a:spcPts val="0"/>
              </a:spcAft>
              <a:buFont typeface="Wingdings" pitchFamily="2" charset="2"/>
              <a:buChar char="ü"/>
              <a:defRPr/>
            </a:pPr>
            <a:r>
              <a:rPr lang="en-US" sz="1800" dirty="0"/>
              <a:t>Insulation extending outward must be under 10 inches of soil or </a:t>
            </a:r>
            <a:r>
              <a:rPr lang="en-US" sz="1800" dirty="0" smtClean="0"/>
              <a:t>pavement</a:t>
            </a:r>
          </a:p>
          <a:p>
            <a:pPr marL="800100" lvl="2" indent="-171450" eaLnBrk="1" fontAlgn="auto" hangingPunct="1">
              <a:spcBef>
                <a:spcPct val="40000"/>
              </a:spcBef>
              <a:spcAft>
                <a:spcPts val="0"/>
              </a:spcAft>
              <a:buFont typeface="Arial"/>
              <a:buChar char="•"/>
              <a:defRPr/>
            </a:pPr>
            <a:r>
              <a:rPr lang="en-US" sz="1600" dirty="0" smtClean="0"/>
              <a:t>An additional R-5 is required for heated slabs </a:t>
            </a:r>
          </a:p>
          <a:p>
            <a:pPr marL="800100" lvl="2" indent="-171450" eaLnBrk="1" fontAlgn="auto" hangingPunct="1">
              <a:spcBef>
                <a:spcPct val="40000"/>
              </a:spcBef>
              <a:spcAft>
                <a:spcPts val="0"/>
              </a:spcAft>
              <a:buFont typeface="Arial"/>
              <a:buChar char="•"/>
              <a:defRPr/>
            </a:pPr>
            <a:r>
              <a:rPr lang="en-US" sz="1600" dirty="0" smtClean="0"/>
              <a:t>Insulation to depth of the footing or 2 feet, whichever is less in Zones 1-3 for heated slabs</a:t>
            </a:r>
          </a:p>
          <a:p>
            <a:pPr marL="400050" lvl="2" indent="-171450" eaLnBrk="1" fontAlgn="auto" hangingPunct="1">
              <a:spcBef>
                <a:spcPct val="40000"/>
              </a:spcBef>
              <a:spcAft>
                <a:spcPts val="0"/>
              </a:spcAft>
              <a:buFont typeface="Arial"/>
              <a:buChar char="•"/>
              <a:defRPr/>
            </a:pPr>
            <a:endParaRPr lang="en-US" dirty="0"/>
          </a:p>
        </p:txBody>
      </p:sp>
      <p:sp>
        <p:nvSpPr>
          <p:cNvPr id="216067" name="Rectangle 2"/>
          <p:cNvSpPr>
            <a:spLocks noGrp="1" noChangeArrowheads="1"/>
          </p:cNvSpPr>
          <p:nvPr>
            <p:ph type="title"/>
          </p:nvPr>
        </p:nvSpPr>
        <p:spPr>
          <a:xfrm>
            <a:off x="457200" y="0"/>
            <a:ext cx="5384800" cy="920750"/>
          </a:xfrm>
        </p:spPr>
        <p:txBody>
          <a:bodyPr/>
          <a:lstStyle/>
          <a:p>
            <a:pPr eaLnBrk="1" hangingPunct="1"/>
            <a:r>
              <a:rPr lang="en-US" altLang="en-US" sz="2400" b="1" smtClean="0"/>
              <a:t>Slab Edge Insulation</a:t>
            </a:r>
            <a:br>
              <a:rPr lang="en-US" altLang="en-US" sz="2400" b="1" smtClean="0"/>
            </a:br>
            <a:r>
              <a:rPr lang="en-US" altLang="en-US" sz="2000" b="1" i="1" smtClean="0"/>
              <a:t>Section R402.2.10</a:t>
            </a:r>
            <a:endParaRPr lang="en-US" altLang="en-US" sz="2000" b="1" smtClean="0"/>
          </a:p>
        </p:txBody>
      </p:sp>
      <p:sp>
        <p:nvSpPr>
          <p:cNvPr id="216068" name="Rectangle 4"/>
          <p:cNvSpPr>
            <a:spLocks noChangeArrowheads="1"/>
          </p:cNvSpPr>
          <p:nvPr/>
        </p:nvSpPr>
        <p:spPr bwMode="auto">
          <a:xfrm>
            <a:off x="457200" y="1371600"/>
            <a:ext cx="655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FontTx/>
              <a:buChar char="•"/>
            </a:pPr>
            <a:endParaRPr lang="en-US" altLang="en-US" sz="2800" b="0">
              <a:latin typeface="Times New Roman" pitchFamily="18" charset="0"/>
              <a:cs typeface="Arial" pitchFamily="34" charset="0"/>
            </a:endParaRPr>
          </a:p>
        </p:txBody>
      </p:sp>
      <p:grpSp>
        <p:nvGrpSpPr>
          <p:cNvPr id="216069" name="Group 24"/>
          <p:cNvGrpSpPr>
            <a:grpSpLocks/>
          </p:cNvGrpSpPr>
          <p:nvPr/>
        </p:nvGrpSpPr>
        <p:grpSpPr bwMode="auto">
          <a:xfrm>
            <a:off x="6345238" y="1320800"/>
            <a:ext cx="1946275" cy="4878388"/>
            <a:chOff x="6400800" y="290513"/>
            <a:chExt cx="2371725" cy="6278562"/>
          </a:xfrm>
        </p:grpSpPr>
        <p:grpSp>
          <p:nvGrpSpPr>
            <p:cNvPr id="216073" name="Group 23"/>
            <p:cNvGrpSpPr>
              <a:grpSpLocks/>
            </p:cNvGrpSpPr>
            <p:nvPr/>
          </p:nvGrpSpPr>
          <p:grpSpPr bwMode="auto">
            <a:xfrm>
              <a:off x="6400800" y="290513"/>
              <a:ext cx="2371725" cy="6278562"/>
              <a:chOff x="6400800" y="290513"/>
              <a:chExt cx="2371725" cy="6278562"/>
            </a:xfrm>
          </p:grpSpPr>
          <p:grpSp>
            <p:nvGrpSpPr>
              <p:cNvPr id="216077" name="Group 22"/>
              <p:cNvGrpSpPr>
                <a:grpSpLocks/>
              </p:cNvGrpSpPr>
              <p:nvPr/>
            </p:nvGrpSpPr>
            <p:grpSpPr bwMode="auto">
              <a:xfrm>
                <a:off x="6400800" y="290513"/>
                <a:ext cx="2371725" cy="6278562"/>
                <a:chOff x="6400800" y="290513"/>
                <a:chExt cx="2371725" cy="6278562"/>
              </a:xfrm>
            </p:grpSpPr>
            <p:pic>
              <p:nvPicPr>
                <p:cNvPr id="216081" name="Picture 4" descr="EdgeInsu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0513"/>
                  <a:ext cx="2371725"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6082" name="Group 21"/>
                <p:cNvGrpSpPr>
                  <a:grpSpLocks/>
                </p:cNvGrpSpPr>
                <p:nvPr/>
              </p:nvGrpSpPr>
              <p:grpSpPr bwMode="auto">
                <a:xfrm>
                  <a:off x="6415088" y="304800"/>
                  <a:ext cx="2336800" cy="1452563"/>
                  <a:chOff x="6415088" y="304800"/>
                  <a:chExt cx="2336800" cy="1452563"/>
                </a:xfrm>
              </p:grpSpPr>
              <p:sp>
                <p:nvSpPr>
                  <p:cNvPr id="216083" name="TextBox 5"/>
                  <p:cNvSpPr txBox="1">
                    <a:spLocks noChangeArrowheads="1"/>
                  </p:cNvSpPr>
                  <p:nvPr/>
                </p:nvSpPr>
                <p:spPr bwMode="auto">
                  <a:xfrm>
                    <a:off x="7866063" y="304800"/>
                    <a:ext cx="88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b="0" i="1">
                        <a:cs typeface="Arial" pitchFamily="34" charset="0"/>
                      </a:rPr>
                      <a:t>Figure 2</a:t>
                    </a:r>
                  </a:p>
                </p:txBody>
              </p:sp>
              <p:sp>
                <p:nvSpPr>
                  <p:cNvPr id="216084" name="TextBox 8"/>
                  <p:cNvSpPr txBox="1">
                    <a:spLocks noChangeArrowheads="1"/>
                  </p:cNvSpPr>
                  <p:nvPr/>
                </p:nvSpPr>
                <p:spPr bwMode="auto">
                  <a:xfrm>
                    <a:off x="6415088" y="30480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Flashing</a:t>
                    </a:r>
                  </a:p>
                </p:txBody>
              </p:sp>
              <p:sp>
                <p:nvSpPr>
                  <p:cNvPr id="216085" name="TextBox 9"/>
                  <p:cNvSpPr txBox="1">
                    <a:spLocks noChangeArrowheads="1"/>
                  </p:cNvSpPr>
                  <p:nvPr/>
                </p:nvSpPr>
                <p:spPr bwMode="auto">
                  <a:xfrm>
                    <a:off x="6418263" y="781050"/>
                    <a:ext cx="80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Protection</a:t>
                    </a:r>
                  </a:p>
                  <a:p>
                    <a:pPr eaLnBrk="1" hangingPunct="1">
                      <a:spcBef>
                        <a:spcPct val="0"/>
                      </a:spcBef>
                      <a:buFontTx/>
                      <a:buNone/>
                    </a:pPr>
                    <a:r>
                      <a:rPr lang="en-US" altLang="en-US" sz="1200">
                        <a:latin typeface="Arial Narrow" pitchFamily="34" charset="0"/>
                        <a:cs typeface="Arial" pitchFamily="34" charset="0"/>
                      </a:rPr>
                      <a:t>Board</a:t>
                    </a:r>
                  </a:p>
                </p:txBody>
              </p:sp>
              <p:sp>
                <p:nvSpPr>
                  <p:cNvPr id="216086" name="TextBox 10"/>
                  <p:cNvSpPr txBox="1">
                    <a:spLocks noChangeArrowheads="1"/>
                  </p:cNvSpPr>
                  <p:nvPr/>
                </p:nvSpPr>
                <p:spPr bwMode="auto">
                  <a:xfrm>
                    <a:off x="7662863" y="1295400"/>
                    <a:ext cx="78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cxnSp>
                <p:nvCxnSpPr>
                  <p:cNvPr id="216087" name="Straight Arrow Connector 13"/>
                  <p:cNvCxnSpPr>
                    <a:cxnSpLocks noChangeShapeType="1"/>
                  </p:cNvCxnSpPr>
                  <p:nvPr/>
                </p:nvCxnSpPr>
                <p:spPr bwMode="auto">
                  <a:xfrm rot="10800000">
                    <a:off x="7315200" y="1403350"/>
                    <a:ext cx="368300" cy="1206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6088" name="Straight Arrow Connector 15"/>
                  <p:cNvCxnSpPr>
                    <a:cxnSpLocks noChangeShapeType="1"/>
                  </p:cNvCxnSpPr>
                  <p:nvPr/>
                </p:nvCxnSpPr>
                <p:spPr bwMode="auto">
                  <a:xfrm>
                    <a:off x="6965950" y="1187450"/>
                    <a:ext cx="215900" cy="1206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6089" name="Straight Arrow Connector 18"/>
                  <p:cNvCxnSpPr>
                    <a:cxnSpLocks noChangeShapeType="1"/>
                    <a:stCxn id="216084" idx="2"/>
                  </p:cNvCxnSpPr>
                  <p:nvPr/>
                </p:nvCxnSpPr>
                <p:spPr bwMode="auto">
                  <a:xfrm rot="16200000" flipH="1">
                    <a:off x="6883400" y="463550"/>
                    <a:ext cx="200025" cy="4349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grpSp>
          <p:sp>
            <p:nvSpPr>
              <p:cNvPr id="216078" name="TextBox 20"/>
              <p:cNvSpPr txBox="1">
                <a:spLocks noChangeArrowheads="1"/>
              </p:cNvSpPr>
              <p:nvPr/>
            </p:nvSpPr>
            <p:spPr bwMode="auto">
              <a:xfrm>
                <a:off x="7866063" y="3422650"/>
                <a:ext cx="78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sp>
            <p:nvSpPr>
              <p:cNvPr id="216079" name="TextBox 21"/>
              <p:cNvSpPr txBox="1">
                <a:spLocks noChangeArrowheads="1"/>
              </p:cNvSpPr>
              <p:nvPr/>
            </p:nvSpPr>
            <p:spPr bwMode="auto">
              <a:xfrm>
                <a:off x="8164513" y="3022600"/>
                <a:ext cx="450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cxnSp>
            <p:nvCxnSpPr>
              <p:cNvPr id="216080" name="Straight Arrow Connector 22"/>
              <p:cNvCxnSpPr>
                <a:cxnSpLocks noChangeShapeType="1"/>
              </p:cNvCxnSpPr>
              <p:nvPr/>
            </p:nvCxnSpPr>
            <p:spPr bwMode="auto">
              <a:xfrm rot="10800000">
                <a:off x="7708900" y="3581400"/>
                <a:ext cx="190500" cy="6985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216074" name="TextBox 24"/>
            <p:cNvSpPr txBox="1">
              <a:spLocks noChangeArrowheads="1"/>
            </p:cNvSpPr>
            <p:nvPr/>
          </p:nvSpPr>
          <p:spPr bwMode="auto">
            <a:xfrm>
              <a:off x="7866063" y="5664200"/>
              <a:ext cx="78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sp>
          <p:nvSpPr>
            <p:cNvPr id="216075" name="TextBox 25"/>
            <p:cNvSpPr txBox="1">
              <a:spLocks noChangeArrowheads="1"/>
            </p:cNvSpPr>
            <p:nvPr/>
          </p:nvSpPr>
          <p:spPr bwMode="auto">
            <a:xfrm>
              <a:off x="8164513" y="5143500"/>
              <a:ext cx="450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cxnSp>
          <p:nvCxnSpPr>
            <p:cNvPr id="216076" name="Straight Arrow Connector 26"/>
            <p:cNvCxnSpPr>
              <a:cxnSpLocks noChangeShapeType="1"/>
            </p:cNvCxnSpPr>
            <p:nvPr/>
          </p:nvCxnSpPr>
          <p:spPr bwMode="auto">
            <a:xfrm rot="16200000" flipV="1">
              <a:off x="7972425" y="5591175"/>
              <a:ext cx="152400" cy="4445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216070" name="TextBox 7"/>
          <p:cNvSpPr txBox="1">
            <a:spLocks noChangeArrowheads="1"/>
          </p:cNvSpPr>
          <p:nvPr/>
        </p:nvSpPr>
        <p:spPr bwMode="auto">
          <a:xfrm>
            <a:off x="7404100" y="4646613"/>
            <a:ext cx="88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b="0" i="1">
                <a:cs typeface="Arial" pitchFamily="34" charset="0"/>
              </a:rPr>
              <a:t>Figure 4</a:t>
            </a:r>
          </a:p>
        </p:txBody>
      </p:sp>
      <p:sp>
        <p:nvSpPr>
          <p:cNvPr id="216071" name="TextBox 11"/>
          <p:cNvSpPr txBox="1">
            <a:spLocks noChangeArrowheads="1"/>
          </p:cNvSpPr>
          <p:nvPr/>
        </p:nvSpPr>
        <p:spPr bwMode="auto">
          <a:xfrm>
            <a:off x="7629525" y="1754188"/>
            <a:ext cx="450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sp>
        <p:nvSpPr>
          <p:cNvPr id="216072" name="TextBox 6"/>
          <p:cNvSpPr txBox="1">
            <a:spLocks noChangeArrowheads="1"/>
          </p:cNvSpPr>
          <p:nvPr/>
        </p:nvSpPr>
        <p:spPr bwMode="auto">
          <a:xfrm>
            <a:off x="7377113" y="2982913"/>
            <a:ext cx="88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400" b="0" i="1">
                <a:cs typeface="Arial" pitchFamily="34" charset="0"/>
              </a:rPr>
              <a:t>Figure 3</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59" name="Rectangle 15"/>
          <p:cNvSpPr>
            <a:spLocks noChangeArrowheads="1"/>
          </p:cNvSpPr>
          <p:nvPr/>
        </p:nvSpPr>
        <p:spPr bwMode="auto">
          <a:xfrm>
            <a:off x="457200" y="0"/>
            <a:ext cx="8126413" cy="930275"/>
          </a:xfrm>
          <a:prstGeom prst="rect">
            <a:avLst/>
          </a:prstGeom>
          <a:noFill/>
          <a:ln w="9525">
            <a:noFill/>
            <a:miter lim="800000"/>
            <a:headEnd/>
            <a:tailEnd/>
          </a:ln>
          <a:effectLst/>
        </p:spPr>
        <p:txBody>
          <a:bodyPr lIns="0" tIns="0" rIns="0" bIns="0" anchor="ctr"/>
          <a:lstStyle/>
          <a:p>
            <a:pPr eaLnBrk="1" hangingPunct="1">
              <a:defRPr/>
            </a:pPr>
            <a:r>
              <a:rPr lang="en-US" sz="2400" dirty="0">
                <a:latin typeface="Arial" charset="0"/>
                <a:ea typeface="+mn-ea"/>
              </a:rPr>
              <a:t>Slab Edge Insulation</a:t>
            </a:r>
          </a:p>
          <a:p>
            <a:pPr eaLnBrk="1" hangingPunct="1">
              <a:defRPr/>
            </a:pPr>
            <a:r>
              <a:rPr lang="en-US" sz="2000" i="1" dirty="0">
                <a:latin typeface="Arial" charset="0"/>
                <a:ea typeface="ＭＳ Ｐゴシック" pitchFamily="28" charset="-128"/>
              </a:rPr>
              <a:t>Section R402.2.10</a:t>
            </a:r>
            <a:endParaRPr lang="en-US" sz="2000" dirty="0">
              <a:latin typeface="Arial" charset="0"/>
              <a:ea typeface="+mn-ea"/>
            </a:endParaRPr>
          </a:p>
        </p:txBody>
      </p:sp>
      <p:pic>
        <p:nvPicPr>
          <p:cNvPr id="111619" name="Picture 22"/>
          <p:cNvPicPr>
            <a:picLocks noChangeAspect="1" noChangeArrowheads="1"/>
          </p:cNvPicPr>
          <p:nvPr/>
        </p:nvPicPr>
        <p:blipFill>
          <a:blip r:embed="rId3"/>
          <a:srcRect/>
          <a:stretch>
            <a:fillRect/>
          </a:stretch>
        </p:blipFill>
        <p:spPr bwMode="auto">
          <a:xfrm>
            <a:off x="3587750" y="1160463"/>
            <a:ext cx="5408613" cy="5162550"/>
          </a:xfrm>
          <a:prstGeom prst="rect">
            <a:avLst/>
          </a:prstGeom>
          <a:noFill/>
          <a:ln w="9525">
            <a:solidFill>
              <a:schemeClr val="accent5"/>
            </a:solidFill>
            <a:miter lim="800000"/>
            <a:headEnd/>
            <a:tailEnd/>
          </a:ln>
        </p:spPr>
      </p:pic>
      <p:pic>
        <p:nvPicPr>
          <p:cNvPr id="218116" name="Picture 4" descr="RigidC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606800"/>
            <a:ext cx="320198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7" name="Group 9"/>
          <p:cNvGrpSpPr>
            <a:grpSpLocks/>
          </p:cNvGrpSpPr>
          <p:nvPr/>
        </p:nvGrpSpPr>
        <p:grpSpPr bwMode="auto">
          <a:xfrm>
            <a:off x="2095500" y="3911600"/>
            <a:ext cx="1363663" cy="1503363"/>
            <a:chOff x="2400300" y="4013200"/>
            <a:chExt cx="1363663" cy="1503363"/>
          </a:xfrm>
        </p:grpSpPr>
        <p:sp>
          <p:nvSpPr>
            <p:cNvPr id="218119" name="TextBox 5"/>
            <p:cNvSpPr txBox="1">
              <a:spLocks noChangeArrowheads="1"/>
            </p:cNvSpPr>
            <p:nvPr/>
          </p:nvSpPr>
          <p:spPr bwMode="auto">
            <a:xfrm>
              <a:off x="2982913" y="5054600"/>
              <a:ext cx="78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solidFill>
                    <a:schemeClr val="bg1"/>
                  </a:solidFill>
                  <a:latin typeface="Arial Narrow" pitchFamily="34" charset="0"/>
                  <a:cs typeface="Arial" pitchFamily="34" charset="0"/>
                </a:rPr>
                <a:t>Rigid</a:t>
              </a:r>
              <a:br>
                <a:rPr lang="en-US" altLang="en-US" sz="1200">
                  <a:solidFill>
                    <a:schemeClr val="bg1"/>
                  </a:solidFill>
                  <a:latin typeface="Arial Narrow" pitchFamily="34" charset="0"/>
                  <a:cs typeface="Arial" pitchFamily="34" charset="0"/>
                </a:rPr>
              </a:br>
              <a:r>
                <a:rPr lang="en-US" altLang="en-US" sz="1200">
                  <a:solidFill>
                    <a:schemeClr val="bg1"/>
                  </a:solidFill>
                  <a:latin typeface="Arial Narrow" pitchFamily="34" charset="0"/>
                  <a:cs typeface="Arial" pitchFamily="34" charset="0"/>
                </a:rPr>
                <a:t>Insulation</a:t>
              </a:r>
            </a:p>
          </p:txBody>
        </p:sp>
        <p:sp>
          <p:nvSpPr>
            <p:cNvPr id="218120" name="TextBox 6"/>
            <p:cNvSpPr txBox="1">
              <a:spLocks noChangeArrowheads="1"/>
            </p:cNvSpPr>
            <p:nvPr/>
          </p:nvSpPr>
          <p:spPr bwMode="auto">
            <a:xfrm>
              <a:off x="2976563" y="4597400"/>
              <a:ext cx="450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Slab</a:t>
              </a:r>
            </a:p>
          </p:txBody>
        </p:sp>
        <p:cxnSp>
          <p:nvCxnSpPr>
            <p:cNvPr id="218121" name="Straight Arrow Connector 7"/>
            <p:cNvCxnSpPr>
              <a:cxnSpLocks noChangeShapeType="1"/>
            </p:cNvCxnSpPr>
            <p:nvPr/>
          </p:nvCxnSpPr>
          <p:spPr bwMode="auto">
            <a:xfrm rot="10800000">
              <a:off x="2749550" y="5041900"/>
              <a:ext cx="292100" cy="254000"/>
            </a:xfrm>
            <a:prstGeom prst="straightConnector1">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18122" name="TextBox 9"/>
            <p:cNvSpPr txBox="1">
              <a:spLocks noChangeArrowheads="1"/>
            </p:cNvSpPr>
            <p:nvPr/>
          </p:nvSpPr>
          <p:spPr bwMode="auto">
            <a:xfrm>
              <a:off x="2489200" y="4013200"/>
              <a:ext cx="766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200">
                  <a:latin typeface="Arial Narrow" pitchFamily="34" charset="0"/>
                  <a:cs typeface="Arial" pitchFamily="34" charset="0"/>
                </a:rPr>
                <a:t>Bevel Cut</a:t>
              </a:r>
            </a:p>
          </p:txBody>
        </p:sp>
        <p:cxnSp>
          <p:nvCxnSpPr>
            <p:cNvPr id="218123" name="Straight Arrow Connector 10"/>
            <p:cNvCxnSpPr>
              <a:cxnSpLocks noChangeShapeType="1"/>
            </p:cNvCxnSpPr>
            <p:nvPr/>
          </p:nvCxnSpPr>
          <p:spPr bwMode="auto">
            <a:xfrm rot="5400000">
              <a:off x="2400300" y="4279900"/>
              <a:ext cx="298450" cy="2984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pic>
        <p:nvPicPr>
          <p:cNvPr id="218118" name="Picture 7" descr="000_0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1179513"/>
            <a:ext cx="3221037" cy="2146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4"/>
          <p:cNvSpPr>
            <a:spLocks noGrp="1" noChangeArrowheads="1"/>
          </p:cNvSpPr>
          <p:nvPr>
            <p:ph idx="1"/>
          </p:nvPr>
        </p:nvSpPr>
        <p:spPr>
          <a:xfrm>
            <a:off x="504825" y="1268413"/>
            <a:ext cx="5564188" cy="4876800"/>
          </a:xfrm>
        </p:spPr>
        <p:txBody>
          <a:bodyPr rtlCol="0">
            <a:normAutofit/>
          </a:bodyPr>
          <a:lstStyle/>
          <a:p>
            <a:pPr marL="0" indent="0" eaLnBrk="1" fontAlgn="auto" hangingPunct="1">
              <a:spcAft>
                <a:spcPts val="0"/>
              </a:spcAft>
              <a:buFont typeface="Arial"/>
              <a:buNone/>
              <a:defRPr/>
            </a:pPr>
            <a:r>
              <a:rPr lang="en-US" dirty="0" smtClean="0"/>
              <a:t>Building Envelope consists of:</a:t>
            </a:r>
          </a:p>
          <a:p>
            <a:pPr lvl="1" eaLnBrk="1" fontAlgn="auto" hangingPunct="1">
              <a:spcAft>
                <a:spcPts val="0"/>
              </a:spcAft>
              <a:buFont typeface="Wingdings" pitchFamily="2" charset="2"/>
              <a:buChar char="ü"/>
              <a:defRPr/>
            </a:pPr>
            <a:r>
              <a:rPr lang="en-US" dirty="0" smtClean="0"/>
              <a:t>Fenestration</a:t>
            </a:r>
          </a:p>
          <a:p>
            <a:pPr lvl="1" eaLnBrk="1" fontAlgn="auto" hangingPunct="1">
              <a:spcAft>
                <a:spcPts val="0"/>
              </a:spcAft>
              <a:buFont typeface="Wingdings" pitchFamily="2" charset="2"/>
              <a:buChar char="ü"/>
              <a:defRPr/>
            </a:pPr>
            <a:r>
              <a:rPr lang="en-US" dirty="0" smtClean="0"/>
              <a:t>Ceilings</a:t>
            </a:r>
          </a:p>
          <a:p>
            <a:pPr lvl="1" eaLnBrk="1" fontAlgn="auto" hangingPunct="1">
              <a:spcAft>
                <a:spcPts val="0"/>
              </a:spcAft>
              <a:buFont typeface="Wingdings" pitchFamily="2" charset="2"/>
              <a:buChar char="ü"/>
              <a:defRPr/>
            </a:pPr>
            <a:r>
              <a:rPr lang="en-US" dirty="0" smtClean="0"/>
              <a:t>Walls</a:t>
            </a:r>
          </a:p>
          <a:p>
            <a:pPr lvl="2" eaLnBrk="1" fontAlgn="auto" hangingPunct="1">
              <a:spcAft>
                <a:spcPts val="0"/>
              </a:spcAft>
              <a:buFont typeface="Arial"/>
              <a:buChar char="•"/>
              <a:defRPr/>
            </a:pPr>
            <a:r>
              <a:rPr lang="en-US" dirty="0" smtClean="0"/>
              <a:t>Above grade</a:t>
            </a:r>
          </a:p>
          <a:p>
            <a:pPr lvl="2" eaLnBrk="1" fontAlgn="auto" hangingPunct="1">
              <a:spcAft>
                <a:spcPts val="0"/>
              </a:spcAft>
              <a:buFont typeface="Arial"/>
              <a:buChar char="•"/>
              <a:defRPr/>
            </a:pPr>
            <a:r>
              <a:rPr lang="en-US" dirty="0" smtClean="0"/>
              <a:t>Below grade</a:t>
            </a:r>
          </a:p>
          <a:p>
            <a:pPr lvl="2" eaLnBrk="1" fontAlgn="auto" hangingPunct="1">
              <a:spcAft>
                <a:spcPts val="0"/>
              </a:spcAft>
              <a:buFont typeface="Arial"/>
              <a:buChar char="•"/>
              <a:defRPr/>
            </a:pPr>
            <a:r>
              <a:rPr lang="en-US" dirty="0" smtClean="0"/>
              <a:t>Mass walls</a:t>
            </a:r>
          </a:p>
          <a:p>
            <a:pPr lvl="1" eaLnBrk="1" fontAlgn="auto" hangingPunct="1">
              <a:spcAft>
                <a:spcPts val="0"/>
              </a:spcAft>
              <a:buFont typeface="Wingdings" pitchFamily="2" charset="2"/>
              <a:buChar char="ü"/>
              <a:defRPr/>
            </a:pPr>
            <a:r>
              <a:rPr lang="en-US" dirty="0" smtClean="0">
                <a:solidFill>
                  <a:schemeClr val="tx1">
                    <a:lumMod val="50000"/>
                  </a:schemeClr>
                </a:solidFill>
              </a:rPr>
              <a:t>Floors</a:t>
            </a:r>
          </a:p>
          <a:p>
            <a:pPr lvl="1" eaLnBrk="1" fontAlgn="auto" hangingPunct="1">
              <a:spcAft>
                <a:spcPts val="0"/>
              </a:spcAft>
              <a:buFont typeface="Wingdings" pitchFamily="2" charset="2"/>
              <a:buChar char="ü"/>
              <a:defRPr/>
            </a:pPr>
            <a:r>
              <a:rPr lang="en-US" dirty="0" smtClean="0">
                <a:solidFill>
                  <a:schemeClr val="tx1">
                    <a:lumMod val="50000"/>
                  </a:schemeClr>
                </a:solidFill>
              </a:rPr>
              <a:t>Slabs</a:t>
            </a:r>
          </a:p>
          <a:p>
            <a:pPr lvl="1" eaLnBrk="1" fontAlgn="auto" hangingPunct="1">
              <a:spcAft>
                <a:spcPts val="0"/>
              </a:spcAft>
              <a:buFont typeface="Wingdings" pitchFamily="2" charset="2"/>
              <a:buChar char="ü"/>
              <a:defRPr/>
            </a:pPr>
            <a:r>
              <a:rPr lang="en-US" b="1" dirty="0" smtClean="0">
                <a:solidFill>
                  <a:srgbClr val="92D050"/>
                </a:solidFill>
              </a:rPr>
              <a:t>Crawlspaces</a:t>
            </a:r>
          </a:p>
          <a:p>
            <a:pPr lvl="1" eaLnBrk="1" fontAlgn="auto" hangingPunct="1">
              <a:spcAft>
                <a:spcPts val="0"/>
              </a:spcAft>
              <a:buFontTx/>
              <a:buNone/>
              <a:defRPr/>
            </a:pPr>
            <a:endParaRPr lang="en-US" dirty="0" smtClean="0"/>
          </a:p>
        </p:txBody>
      </p:sp>
      <p:sp>
        <p:nvSpPr>
          <p:cNvPr id="220163" name="Rectangle 23"/>
          <p:cNvSpPr>
            <a:spLocks noGrp="1" noChangeArrowheads="1"/>
          </p:cNvSpPr>
          <p:nvPr>
            <p:ph type="title"/>
          </p:nvPr>
        </p:nvSpPr>
        <p:spPr>
          <a:xfrm>
            <a:off x="473075" y="0"/>
            <a:ext cx="5368925" cy="920750"/>
          </a:xfrm>
        </p:spPr>
        <p:txBody>
          <a:bodyPr/>
          <a:lstStyle/>
          <a:p>
            <a:pPr eaLnBrk="1" hangingPunct="1"/>
            <a:r>
              <a:rPr lang="en-US" altLang="en-US" sz="2400" b="1" smtClean="0"/>
              <a:t>Building Envelope Specific Requirements</a:t>
            </a:r>
          </a:p>
        </p:txBody>
      </p:sp>
      <p:pic>
        <p:nvPicPr>
          <p:cNvPr id="220164" name="Picture 7" descr="ho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1643063"/>
            <a:ext cx="524192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Freeform 10"/>
          <p:cNvSpPr>
            <a:spLocks noChangeArrowheads="1"/>
          </p:cNvSpPr>
          <p:nvPr/>
        </p:nvSpPr>
        <p:spPr bwMode="auto">
          <a:xfrm>
            <a:off x="4278313" y="1828800"/>
            <a:ext cx="3989387" cy="3881438"/>
          </a:xfrm>
          <a:custGeom>
            <a:avLst/>
            <a:gdLst>
              <a:gd name="T0" fmla="*/ 863912 w 3989945"/>
              <a:gd name="T1" fmla="*/ 566811 h 3882184"/>
              <a:gd name="T2" fmla="*/ 1862810 w 3989945"/>
              <a:gd name="T3" fmla="*/ 0 h 3882184"/>
              <a:gd name="T4" fmla="*/ 1871811 w 3989945"/>
              <a:gd name="T5" fmla="*/ 557816 h 3882184"/>
              <a:gd name="T6" fmla="*/ 3338665 w 3989945"/>
              <a:gd name="T7" fmla="*/ 566811 h 3882184"/>
              <a:gd name="T8" fmla="*/ 3338665 w 3989945"/>
              <a:gd name="T9" fmla="*/ 1700434 h 3882184"/>
              <a:gd name="T10" fmla="*/ 3986597 w 3989945"/>
              <a:gd name="T11" fmla="*/ 1700434 h 3882184"/>
              <a:gd name="T12" fmla="*/ 3986597 w 3989945"/>
              <a:gd name="T13" fmla="*/ 2816063 h 3882184"/>
              <a:gd name="T14" fmla="*/ 2618738 w 3989945"/>
              <a:gd name="T15" fmla="*/ 2816063 h 3882184"/>
              <a:gd name="T16" fmla="*/ 2618738 w 3989945"/>
              <a:gd name="T17" fmla="*/ 3877710 h 3882184"/>
              <a:gd name="T18" fmla="*/ 0 w 3989945"/>
              <a:gd name="T19" fmla="*/ 3877710 h 3882184"/>
              <a:gd name="T20" fmla="*/ 0 w 3989945"/>
              <a:gd name="T21" fmla="*/ 1700434 h 3882184"/>
              <a:gd name="T22" fmla="*/ 872913 w 3989945"/>
              <a:gd name="T23" fmla="*/ 1700434 h 3882184"/>
              <a:gd name="T24" fmla="*/ 863912 w 3989945"/>
              <a:gd name="T25" fmla="*/ 566811 h 388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9945"/>
              <a:gd name="T40" fmla="*/ 0 h 3882184"/>
              <a:gd name="T41" fmla="*/ 3989945 w 3989945"/>
              <a:gd name="T42" fmla="*/ 3882184 h 3882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9945" h="3882184">
                <a:moveTo>
                  <a:pt x="864638" y="567465"/>
                </a:moveTo>
                <a:lnTo>
                  <a:pt x="1864376" y="0"/>
                </a:lnTo>
                <a:lnTo>
                  <a:pt x="1873383" y="558458"/>
                </a:lnTo>
                <a:lnTo>
                  <a:pt x="3341467" y="567465"/>
                </a:lnTo>
                <a:lnTo>
                  <a:pt x="3341467" y="1702396"/>
                </a:lnTo>
                <a:lnTo>
                  <a:pt x="3989945" y="1702396"/>
                </a:lnTo>
                <a:lnTo>
                  <a:pt x="3989945" y="2819312"/>
                </a:lnTo>
                <a:lnTo>
                  <a:pt x="2620935" y="2819312"/>
                </a:lnTo>
                <a:lnTo>
                  <a:pt x="2620935" y="3882184"/>
                </a:lnTo>
                <a:lnTo>
                  <a:pt x="0" y="3882184"/>
                </a:lnTo>
                <a:lnTo>
                  <a:pt x="0" y="1702396"/>
                </a:lnTo>
                <a:lnTo>
                  <a:pt x="873645" y="1702396"/>
                </a:lnTo>
                <a:cubicBezTo>
                  <a:pt x="870643" y="1324086"/>
                  <a:pt x="867640" y="945775"/>
                  <a:pt x="864638" y="567465"/>
                </a:cubicBezTo>
                <a:close/>
              </a:path>
            </a:pathLst>
          </a:custGeom>
          <a:noFill/>
          <a:ln w="57150">
            <a:solidFill>
              <a:schemeClr val="accent6"/>
            </a:solidFill>
            <a:round/>
            <a:headEnd/>
            <a:tailEnd/>
          </a:ln>
        </p:spPr>
        <p:txBody>
          <a:bodyPr>
            <a:spAutoFit/>
          </a:bodyPr>
          <a:lstStyle/>
          <a:p>
            <a:pPr eaLnBrk="1" hangingPunct="1">
              <a:defRPr/>
            </a:pPr>
            <a:endParaRPr lang="en-US">
              <a:latin typeface="Arial" charset="0"/>
              <a:ea typeface="ＭＳ Ｐゴシック" pitchFamily="28" charset="-128"/>
            </a:endParaRPr>
          </a:p>
        </p:txBody>
      </p:sp>
      <p:sp>
        <p:nvSpPr>
          <p:cNvPr id="74758" name="TextBox 11"/>
          <p:cNvSpPr txBox="1">
            <a:spLocks noChangeArrowheads="1"/>
          </p:cNvSpPr>
          <p:nvPr/>
        </p:nvSpPr>
        <p:spPr bwMode="auto">
          <a:xfrm>
            <a:off x="5124450" y="3881438"/>
            <a:ext cx="2274888" cy="369887"/>
          </a:xfrm>
          <a:prstGeom prst="rect">
            <a:avLst/>
          </a:prstGeom>
          <a:noFill/>
          <a:ln w="9525">
            <a:noFill/>
            <a:miter lim="800000"/>
            <a:headEnd/>
            <a:tailEnd/>
          </a:ln>
        </p:spPr>
        <p:txBody>
          <a:bodyPr wrap="none">
            <a:spAutoFit/>
          </a:bodyPr>
          <a:lstStyle/>
          <a:p>
            <a:pPr eaLnBrk="1" hangingPunct="1">
              <a:defRPr/>
            </a:pPr>
            <a:r>
              <a:rPr lang="en-US" sz="1800" dirty="0">
                <a:solidFill>
                  <a:schemeClr val="accent6"/>
                </a:solidFill>
                <a:latin typeface="Arial" charset="0"/>
                <a:ea typeface="ＭＳ Ｐゴシック" pitchFamily="28" charset="-128"/>
              </a:rPr>
              <a:t>Conditioned Space</a:t>
            </a:r>
          </a:p>
        </p:txBody>
      </p:sp>
      <p:sp>
        <p:nvSpPr>
          <p:cNvPr id="220167" name="Text Box 29"/>
          <p:cNvSpPr txBox="1">
            <a:spLocks noChangeArrowheads="1"/>
          </p:cNvSpPr>
          <p:nvPr/>
        </p:nvSpPr>
        <p:spPr bwMode="auto">
          <a:xfrm>
            <a:off x="4425950" y="284480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50000"/>
              </a:spcBef>
              <a:buFontTx/>
              <a:buNone/>
            </a:pPr>
            <a:r>
              <a:rPr lang="en-US" altLang="en-US" sz="1400">
                <a:cs typeface="Arial" pitchFamily="34" charset="0"/>
              </a:rPr>
              <a:t>attic</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5" descr="FO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3451225"/>
            <a:ext cx="79565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29"/>
          <p:cNvSpPr>
            <a:spLocks noGrp="1" noChangeArrowheads="1"/>
          </p:cNvSpPr>
          <p:nvPr>
            <p:ph idx="1"/>
          </p:nvPr>
        </p:nvSpPr>
        <p:spPr>
          <a:xfrm>
            <a:off x="577850" y="1096963"/>
            <a:ext cx="8108950" cy="2457450"/>
          </a:xfrm>
        </p:spPr>
        <p:txBody>
          <a:bodyPr rtlCol="0">
            <a:normAutofit/>
          </a:bodyPr>
          <a:lstStyle/>
          <a:p>
            <a:pPr marL="0" indent="0" eaLnBrk="1" fontAlgn="auto" hangingPunct="1">
              <a:spcAft>
                <a:spcPts val="0"/>
              </a:spcAft>
              <a:buFont typeface="Arial"/>
              <a:buNone/>
              <a:defRPr/>
            </a:pPr>
            <a:r>
              <a:rPr lang="en-US" dirty="0" smtClean="0"/>
              <a:t>Implies an unvented crawlspace </a:t>
            </a:r>
            <a:r>
              <a:rPr lang="en-US" sz="2000" i="1" dirty="0" smtClean="0"/>
              <a:t>(aka, conditioned crawlspace)</a:t>
            </a:r>
          </a:p>
          <a:p>
            <a:pPr marL="571500" lvl="1" indent="-342900" eaLnBrk="1" fontAlgn="auto" hangingPunct="1">
              <a:spcAft>
                <a:spcPts val="0"/>
              </a:spcAft>
              <a:buFont typeface="Wingdings" pitchFamily="2" charset="2"/>
              <a:buChar char="ü"/>
              <a:defRPr/>
            </a:pPr>
            <a:r>
              <a:rPr lang="en-US" dirty="0" smtClean="0"/>
              <a:t>Space must be mechanically vented or receive minimal supply air </a:t>
            </a:r>
            <a:r>
              <a:rPr lang="en-US" i="1" dirty="0" smtClean="0"/>
              <a:t>(Refer to IRC)</a:t>
            </a:r>
          </a:p>
          <a:p>
            <a:pPr marL="571500" lvl="1" indent="-342900" eaLnBrk="1" fontAlgn="auto" hangingPunct="1">
              <a:spcAft>
                <a:spcPts val="0"/>
              </a:spcAft>
              <a:buFont typeface="Wingdings" pitchFamily="2" charset="2"/>
              <a:buChar char="ü"/>
              <a:defRPr/>
            </a:pPr>
            <a:r>
              <a:rPr lang="en-US" dirty="0" smtClean="0"/>
              <a:t>Exposed earth must be covered with a continuous Class I vapor retarder</a:t>
            </a:r>
          </a:p>
          <a:p>
            <a:pPr marL="228600" indent="-228600" eaLnBrk="1" fontAlgn="auto" hangingPunct="1">
              <a:spcAft>
                <a:spcPts val="0"/>
              </a:spcAft>
              <a:buFont typeface="Arial"/>
              <a:buChar char="•"/>
              <a:defRPr/>
            </a:pPr>
            <a:endParaRPr lang="en-US" dirty="0" smtClean="0"/>
          </a:p>
        </p:txBody>
      </p:sp>
      <p:sp>
        <p:nvSpPr>
          <p:cNvPr id="222212" name="Rectangle 6"/>
          <p:cNvSpPr>
            <a:spLocks noGrp="1" noChangeArrowheads="1"/>
          </p:cNvSpPr>
          <p:nvPr>
            <p:ph type="title"/>
          </p:nvPr>
        </p:nvSpPr>
        <p:spPr>
          <a:xfrm>
            <a:off x="577850" y="0"/>
            <a:ext cx="5264150" cy="920750"/>
          </a:xfrm>
        </p:spPr>
        <p:txBody>
          <a:bodyPr/>
          <a:lstStyle/>
          <a:p>
            <a:pPr eaLnBrk="1" hangingPunct="1"/>
            <a:r>
              <a:rPr lang="en-US" altLang="en-US" sz="2400" b="1" smtClean="0"/>
              <a:t>Crawlspace Wall Insulation</a:t>
            </a:r>
            <a:br>
              <a:rPr lang="en-US" altLang="en-US" sz="2400" b="1" smtClean="0"/>
            </a:br>
            <a:r>
              <a:rPr lang="en-US" altLang="en-US" sz="2000" b="1" i="1" smtClean="0"/>
              <a:t>Section R402.2.11</a:t>
            </a:r>
            <a:endParaRPr lang="en-US" altLang="en-US" sz="2000" b="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63550" y="0"/>
            <a:ext cx="6456363" cy="914400"/>
          </a:xfrm>
        </p:spPr>
        <p:txBody>
          <a:bodyPr/>
          <a:lstStyle/>
          <a:p>
            <a:pPr eaLnBrk="1" hangingPunct="1"/>
            <a:r>
              <a:rPr lang="en-US" altLang="en-US" sz="2400" b="1" smtClean="0"/>
              <a:t>Scope</a:t>
            </a:r>
            <a:br>
              <a:rPr lang="en-US" altLang="en-US" sz="2400" b="1" smtClean="0"/>
            </a:br>
            <a:r>
              <a:rPr lang="en-US" altLang="en-US" sz="2000" b="1" i="1" smtClean="0"/>
              <a:t>Section R101</a:t>
            </a:r>
            <a:endParaRPr lang="en-US" altLang="en-US" sz="2400" b="1" smtClean="0"/>
          </a:p>
        </p:txBody>
      </p:sp>
      <p:sp>
        <p:nvSpPr>
          <p:cNvPr id="123907" name="Rectangle 6"/>
          <p:cNvSpPr>
            <a:spLocks noGrp="1" noChangeArrowheads="1"/>
          </p:cNvSpPr>
          <p:nvPr>
            <p:ph type="body" sz="half" idx="1"/>
          </p:nvPr>
        </p:nvSpPr>
        <p:spPr>
          <a:xfrm flipH="1">
            <a:off x="4014788" y="1328738"/>
            <a:ext cx="4967287" cy="4854575"/>
          </a:xfrm>
        </p:spPr>
        <p:txBody>
          <a:bodyPr/>
          <a:lstStyle/>
          <a:p>
            <a:pPr eaLnBrk="1" hangingPunct="1">
              <a:buFontTx/>
              <a:buNone/>
            </a:pPr>
            <a:r>
              <a:rPr lang="en-US" altLang="en-US" dirty="0" smtClean="0"/>
              <a:t>Residential Buildings:</a:t>
            </a:r>
          </a:p>
          <a:p>
            <a:pPr lvl="1" eaLnBrk="1" hangingPunct="1">
              <a:spcBef>
                <a:spcPct val="35000"/>
              </a:spcBef>
              <a:buFont typeface="Wingdings" pitchFamily="2" charset="2"/>
              <a:buChar char="ü"/>
            </a:pPr>
            <a:r>
              <a:rPr lang="en-US" altLang="en-US" dirty="0" smtClean="0"/>
              <a:t>One- and two-family dwellings, townhouses of any size and R-2, </a:t>
            </a:r>
            <a:br>
              <a:rPr lang="en-US" altLang="en-US" dirty="0" smtClean="0"/>
            </a:br>
            <a:r>
              <a:rPr lang="en-US" altLang="en-US" dirty="0" smtClean="0"/>
              <a:t>R-3, R-4 ≤ 3 stories</a:t>
            </a:r>
          </a:p>
          <a:p>
            <a:pPr lvl="1" eaLnBrk="1" hangingPunct="1">
              <a:spcBef>
                <a:spcPct val="35000"/>
              </a:spcBef>
              <a:buFont typeface="Wingdings" pitchFamily="2" charset="2"/>
              <a:buChar char="ü"/>
            </a:pPr>
            <a:r>
              <a:rPr lang="en-US" altLang="en-US" dirty="0" smtClean="0"/>
              <a:t>All buildings that are not “residential” by definition are “commercial”</a:t>
            </a:r>
          </a:p>
        </p:txBody>
      </p:sp>
      <p:pic>
        <p:nvPicPr>
          <p:cNvPr id="123908"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3798888"/>
            <a:ext cx="3290887" cy="2193925"/>
          </a:xfrm>
          <a:prstGeom prst="rect">
            <a:avLst/>
          </a:prstGeom>
          <a:noFill/>
          <a:ln w="9525" algn="ctr">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123909" name="Picture 12" descr="house in neva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566863"/>
            <a:ext cx="3262313"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6775" y="1214438"/>
            <a:ext cx="4335463" cy="4886325"/>
          </a:xfrm>
          <a:prstGeom prst="rect">
            <a:avLst/>
          </a:prstGeom>
          <a:gradFill>
            <a:gsLst>
              <a:gs pos="0">
                <a:schemeClr val="accent1">
                  <a:tint val="100000"/>
                  <a:shade val="100000"/>
                  <a:satMod val="130000"/>
                  <a:alpha val="2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188913" y="1214438"/>
            <a:ext cx="4335462" cy="4886325"/>
          </a:xfrm>
          <a:prstGeom prst="rect">
            <a:avLst/>
          </a:prstGeom>
          <a:gradFill>
            <a:gsLst>
              <a:gs pos="0">
                <a:schemeClr val="accent1">
                  <a:tint val="100000"/>
                  <a:shade val="100000"/>
                  <a:satMod val="130000"/>
                  <a:alpha val="26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24260" name="Rectangle 13"/>
          <p:cNvSpPr>
            <a:spLocks noGrp="1" noChangeArrowheads="1"/>
          </p:cNvSpPr>
          <p:nvPr>
            <p:ph sz="half" idx="1"/>
          </p:nvPr>
        </p:nvSpPr>
        <p:spPr>
          <a:xfrm>
            <a:off x="403225" y="1268413"/>
            <a:ext cx="3995738" cy="3949700"/>
          </a:xfrm>
        </p:spPr>
        <p:txBody>
          <a:bodyPr/>
          <a:lstStyle/>
          <a:p>
            <a:pPr eaLnBrk="1" hangingPunct="1">
              <a:lnSpc>
                <a:spcPct val="90000"/>
              </a:lnSpc>
              <a:buFontTx/>
              <a:buNone/>
            </a:pPr>
            <a:r>
              <a:rPr lang="en-US" altLang="en-US" sz="1800" b="1" smtClean="0"/>
              <a:t>Vented Crawlspace Requirements:</a:t>
            </a:r>
            <a:r>
              <a:rPr lang="en-US" altLang="en-US" sz="1600" smtClean="0"/>
              <a:t/>
            </a:r>
            <a:br>
              <a:rPr lang="en-US" altLang="en-US" sz="1600" smtClean="0"/>
            </a:br>
            <a:endParaRPr lang="en-US" altLang="en-US" sz="1600" smtClean="0"/>
          </a:p>
          <a:p>
            <a:pPr eaLnBrk="1" hangingPunct="1">
              <a:lnSpc>
                <a:spcPct val="90000"/>
              </a:lnSpc>
              <a:buFont typeface="Wingdings" pitchFamily="2" charset="2"/>
              <a:buChar char="ü"/>
            </a:pPr>
            <a:r>
              <a:rPr lang="en-US" altLang="en-US" sz="1600" smtClean="0"/>
              <a:t>The raised floor over the crawlspace must be insulated. </a:t>
            </a:r>
          </a:p>
          <a:p>
            <a:pPr eaLnBrk="1" hangingPunct="1">
              <a:lnSpc>
                <a:spcPct val="90000"/>
              </a:lnSpc>
              <a:buFont typeface="Wingdings" pitchFamily="2" charset="2"/>
              <a:buChar char="ü"/>
            </a:pPr>
            <a:r>
              <a:rPr lang="en-US" altLang="en-US" sz="1600" smtClean="0"/>
              <a:t>A vapor retarder may be required as part of the floor assembly. </a:t>
            </a:r>
          </a:p>
          <a:p>
            <a:pPr eaLnBrk="1" hangingPunct="1">
              <a:lnSpc>
                <a:spcPct val="90000"/>
              </a:lnSpc>
              <a:buFont typeface="Wingdings" pitchFamily="2" charset="2"/>
              <a:buChar char="ü"/>
            </a:pPr>
            <a:r>
              <a:rPr lang="en-US" altLang="en-US" sz="1600" smtClean="0"/>
              <a:t>Ventilation openings must exist that are equal to at least 1 square foot for each 150 square feet of crawlspace area and be placed to provide cross-flow </a:t>
            </a:r>
            <a:r>
              <a:rPr lang="en-US" altLang="en-US" sz="1600" i="1" smtClean="0"/>
              <a:t>(IRC 408.1, may be less if ground vapor retarder is installed). </a:t>
            </a:r>
          </a:p>
          <a:p>
            <a:pPr eaLnBrk="1" hangingPunct="1">
              <a:lnSpc>
                <a:spcPct val="90000"/>
              </a:lnSpc>
              <a:buFont typeface="Wingdings" pitchFamily="2" charset="2"/>
              <a:buChar char="ü"/>
            </a:pPr>
            <a:r>
              <a:rPr lang="en-US" altLang="en-US" sz="1600" smtClean="0"/>
              <a:t>Ducts in crawlspace must be sealed and have R-6 insulation. </a:t>
            </a:r>
          </a:p>
        </p:txBody>
      </p:sp>
      <p:sp>
        <p:nvSpPr>
          <p:cNvPr id="224261" name="Rectangle 14"/>
          <p:cNvSpPr>
            <a:spLocks noGrp="1" noChangeArrowheads="1"/>
          </p:cNvSpPr>
          <p:nvPr>
            <p:ph sz="half" idx="2"/>
          </p:nvPr>
        </p:nvSpPr>
        <p:spPr>
          <a:xfrm>
            <a:off x="4683125" y="1258888"/>
            <a:ext cx="4287838" cy="4621212"/>
          </a:xfrm>
        </p:spPr>
        <p:txBody>
          <a:bodyPr/>
          <a:lstStyle/>
          <a:p>
            <a:pPr eaLnBrk="1" hangingPunct="1">
              <a:lnSpc>
                <a:spcPct val="90000"/>
              </a:lnSpc>
              <a:buFontTx/>
              <a:buNone/>
            </a:pPr>
            <a:r>
              <a:rPr lang="en-US" altLang="en-US" sz="1800" b="1" smtClean="0"/>
              <a:t>Unvented Crawlspace Requirements:</a:t>
            </a:r>
            <a:r>
              <a:rPr lang="en-US" altLang="en-US" sz="1600" smtClean="0"/>
              <a:t/>
            </a:r>
            <a:br>
              <a:rPr lang="en-US" altLang="en-US" sz="1600" smtClean="0"/>
            </a:br>
            <a:endParaRPr lang="en-US" altLang="en-US" sz="1600" smtClean="0"/>
          </a:p>
          <a:p>
            <a:pPr eaLnBrk="1" hangingPunct="1">
              <a:lnSpc>
                <a:spcPct val="90000"/>
              </a:lnSpc>
              <a:buFont typeface="Wingdings" pitchFamily="2" charset="2"/>
              <a:buChar char="ü"/>
            </a:pPr>
            <a:r>
              <a:rPr lang="en-US" altLang="en-US" sz="1600" smtClean="0"/>
              <a:t>The crawlspace ground surface must be covered with an approved vapor retarder </a:t>
            </a:r>
            <a:r>
              <a:rPr lang="en-US" altLang="en-US" sz="1600" i="1" smtClean="0"/>
              <a:t>(e.g., plastic sheeting). </a:t>
            </a:r>
          </a:p>
          <a:p>
            <a:pPr eaLnBrk="1" hangingPunct="1">
              <a:lnSpc>
                <a:spcPct val="90000"/>
              </a:lnSpc>
              <a:buFont typeface="Wingdings" pitchFamily="2" charset="2"/>
              <a:buChar char="ü"/>
            </a:pPr>
            <a:r>
              <a:rPr lang="en-US" altLang="en-US" sz="1600" smtClean="0"/>
              <a:t>Crawlspace walls must be insulated to the R-value requirements specific for crawlspace walls </a:t>
            </a:r>
            <a:r>
              <a:rPr lang="en-US" altLang="en-US" sz="1600" i="1" smtClean="0"/>
              <a:t>(IECC Table R402.1.2). </a:t>
            </a:r>
          </a:p>
          <a:p>
            <a:pPr eaLnBrk="1" hangingPunct="1">
              <a:lnSpc>
                <a:spcPct val="90000"/>
              </a:lnSpc>
              <a:buFont typeface="Wingdings" pitchFamily="2" charset="2"/>
              <a:buChar char="ü"/>
            </a:pPr>
            <a:r>
              <a:rPr lang="en-US" altLang="en-US" sz="1600" smtClean="0"/>
              <a:t>Crawlspace wall insulation must extend from the top of the wall to the inside finished grade and then 24” vertically or horizontally. </a:t>
            </a:r>
          </a:p>
          <a:p>
            <a:pPr eaLnBrk="1" hangingPunct="1">
              <a:lnSpc>
                <a:spcPct val="90000"/>
              </a:lnSpc>
              <a:buFont typeface="Wingdings" pitchFamily="2" charset="2"/>
              <a:buChar char="ü"/>
            </a:pPr>
            <a:r>
              <a:rPr lang="en-US" altLang="en-US" sz="1600" smtClean="0"/>
              <a:t>Crawlspaces must be mechanically vented </a:t>
            </a:r>
            <a:r>
              <a:rPr lang="en-US" altLang="en-US" sz="1600" i="1" smtClean="0"/>
              <a:t>(1 cfm exhaust per 50 square feet)</a:t>
            </a:r>
            <a:r>
              <a:rPr lang="en-US" altLang="en-US" sz="1600" smtClean="0"/>
              <a:t> or conditioned </a:t>
            </a:r>
            <a:r>
              <a:rPr lang="en-US" altLang="en-US" sz="1600" i="1" smtClean="0"/>
              <a:t>(heated and cooled as part of the building envelope).</a:t>
            </a:r>
          </a:p>
          <a:p>
            <a:pPr eaLnBrk="1" hangingPunct="1">
              <a:lnSpc>
                <a:spcPct val="90000"/>
              </a:lnSpc>
              <a:buFont typeface="Wingdings" pitchFamily="2" charset="2"/>
              <a:buChar char="ü"/>
            </a:pPr>
            <a:r>
              <a:rPr lang="en-US" altLang="en-US" sz="1600" smtClean="0"/>
              <a:t>Ducts are inside conditioned space and therefore don’t need to be insulated</a:t>
            </a:r>
            <a:r>
              <a:rPr lang="en-US" altLang="en-US" sz="1800" smtClean="0"/>
              <a:t>. </a:t>
            </a:r>
          </a:p>
        </p:txBody>
      </p:sp>
      <p:sp>
        <p:nvSpPr>
          <p:cNvPr id="224262" name="Rectangle 12"/>
          <p:cNvSpPr>
            <a:spLocks noGrp="1" noChangeArrowheads="1"/>
          </p:cNvSpPr>
          <p:nvPr>
            <p:ph type="title"/>
          </p:nvPr>
        </p:nvSpPr>
        <p:spPr>
          <a:xfrm>
            <a:off x="441325" y="0"/>
            <a:ext cx="5400675" cy="920750"/>
          </a:xfrm>
        </p:spPr>
        <p:txBody>
          <a:bodyPr/>
          <a:lstStyle/>
          <a:p>
            <a:pPr eaLnBrk="1" hangingPunct="1"/>
            <a:r>
              <a:rPr lang="en-US" altLang="en-US" sz="2400" b="1" smtClean="0"/>
              <a:t>Vented &amp; Unvented Crawlspaces</a:t>
            </a:r>
            <a:br>
              <a:rPr lang="en-US" altLang="en-US" sz="2400" b="1" smtClean="0"/>
            </a:br>
            <a:r>
              <a:rPr lang="en-US" altLang="en-US" sz="2000" b="1" i="1" smtClean="0"/>
              <a:t>Section R402.2.11</a:t>
            </a:r>
            <a:endParaRPr lang="en-US" altLang="en-US" sz="2000" b="1"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idx="1"/>
          </p:nvPr>
        </p:nvSpPr>
        <p:spPr>
          <a:xfrm>
            <a:off x="488950" y="1323975"/>
            <a:ext cx="8197850" cy="5143500"/>
          </a:xfrm>
        </p:spPr>
        <p:txBody>
          <a:bodyPr/>
          <a:lstStyle/>
          <a:p>
            <a:pPr marL="0" indent="0" eaLnBrk="1" hangingPunct="1">
              <a:buFont typeface="Arial" pitchFamily="34" charset="0"/>
              <a:buNone/>
            </a:pPr>
            <a:r>
              <a:rPr lang="en-US" altLang="en-US" dirty="0" smtClean="0"/>
              <a:t>U-factor Alternative</a:t>
            </a:r>
          </a:p>
          <a:p>
            <a:pPr lvl="1" eaLnBrk="1" hangingPunct="1">
              <a:buFont typeface="Wingdings" pitchFamily="2" charset="2"/>
              <a:buChar char="ü"/>
            </a:pPr>
            <a:r>
              <a:rPr lang="en-US" altLang="en-US" dirty="0" smtClean="0"/>
              <a:t>Similar to Prescriptive R-Value but uses U-factors instead</a:t>
            </a:r>
          </a:p>
          <a:p>
            <a:pPr lvl="2" eaLnBrk="1" hangingPunct="1">
              <a:lnSpc>
                <a:spcPct val="90000"/>
              </a:lnSpc>
            </a:pPr>
            <a:r>
              <a:rPr lang="en-US" altLang="en-US" dirty="0" smtClean="0"/>
              <a:t>Allows for innovative or less common construction techniques such as structural insulated panels or advanced framing</a:t>
            </a:r>
          </a:p>
          <a:p>
            <a:pPr lvl="2" eaLnBrk="1" hangingPunct="1">
              <a:lnSpc>
                <a:spcPct val="90000"/>
              </a:lnSpc>
            </a:pPr>
            <a:r>
              <a:rPr lang="en-US" altLang="en-US" dirty="0" smtClean="0"/>
              <a:t>Allows no trade-offs between building components</a:t>
            </a:r>
          </a:p>
          <a:p>
            <a:pPr marL="0" indent="0" eaLnBrk="1" hangingPunct="1">
              <a:lnSpc>
                <a:spcPct val="130000"/>
              </a:lnSpc>
              <a:buFont typeface="Arial" pitchFamily="34" charset="0"/>
              <a:buNone/>
            </a:pPr>
            <a:r>
              <a:rPr lang="en-US" altLang="en-US" dirty="0" smtClean="0"/>
              <a:t>Total UA Alternative</a:t>
            </a:r>
          </a:p>
          <a:p>
            <a:pPr lvl="1" eaLnBrk="1" hangingPunct="1">
              <a:lnSpc>
                <a:spcPct val="90000"/>
              </a:lnSpc>
              <a:buFont typeface="Wingdings" pitchFamily="2" charset="2"/>
              <a:buChar char="ü"/>
            </a:pPr>
            <a:r>
              <a:rPr lang="en-US" altLang="en-US" dirty="0" smtClean="0"/>
              <a:t>Also uses U-factors in lieu of R-values, but allows trade-offs across all envelope components</a:t>
            </a:r>
          </a:p>
          <a:p>
            <a:pPr lvl="2" eaLnBrk="1" hangingPunct="1"/>
            <a:r>
              <a:rPr lang="en-US" altLang="en-US" dirty="0" smtClean="0"/>
              <a:t>Primary approach used in </a:t>
            </a:r>
            <a:r>
              <a:rPr lang="en-US" altLang="en-US" dirty="0" err="1" smtClean="0"/>
              <a:t>RES</a:t>
            </a:r>
            <a:r>
              <a:rPr lang="en-US" altLang="en-US" i="1" dirty="0" err="1" smtClean="0"/>
              <a:t>check</a:t>
            </a:r>
            <a:r>
              <a:rPr lang="en-US" altLang="en-US" dirty="0" smtClean="0"/>
              <a:t> software</a:t>
            </a:r>
          </a:p>
          <a:p>
            <a:pPr lvl="2" eaLnBrk="1" hangingPunct="1">
              <a:buFontTx/>
              <a:buNone/>
            </a:pPr>
            <a:r>
              <a:rPr lang="en-US" altLang="en-US" dirty="0" smtClean="0"/>
              <a:t>		 UA – U-factor x area of assembly</a:t>
            </a:r>
          </a:p>
          <a:p>
            <a:pPr lvl="2" eaLnBrk="1" hangingPunct="1">
              <a:buFontTx/>
              <a:buNone/>
            </a:pPr>
            <a:endParaRPr lang="en-US" altLang="en-US" dirty="0" smtClean="0"/>
          </a:p>
        </p:txBody>
      </p:sp>
      <p:sp>
        <p:nvSpPr>
          <p:cNvPr id="226307" name="Rectangle 2"/>
          <p:cNvSpPr>
            <a:spLocks noGrp="1" noChangeArrowheads="1"/>
          </p:cNvSpPr>
          <p:nvPr>
            <p:ph type="title"/>
          </p:nvPr>
        </p:nvSpPr>
        <p:spPr>
          <a:xfrm>
            <a:off x="473075" y="0"/>
            <a:ext cx="5368925" cy="920750"/>
          </a:xfrm>
        </p:spPr>
        <p:txBody>
          <a:bodyPr/>
          <a:lstStyle/>
          <a:p>
            <a:pPr eaLnBrk="1" hangingPunct="1"/>
            <a:r>
              <a:rPr lang="en-US" altLang="en-US" sz="2400" b="1" smtClean="0"/>
              <a:t>U-Factor and Total UA Alternatives</a:t>
            </a:r>
            <a:br>
              <a:rPr lang="en-US" altLang="en-US" sz="2400" b="1" smtClean="0"/>
            </a:br>
            <a:r>
              <a:rPr lang="en-US" altLang="en-US" sz="2000" b="1" i="1" smtClean="0"/>
              <a:t>Section R402.1</a:t>
            </a:r>
            <a:endParaRPr lang="en-US" altLang="en-US" sz="2000" b="1"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5"/>
          <p:cNvSpPr>
            <a:spLocks noGrp="1" noChangeArrowheads="1"/>
          </p:cNvSpPr>
          <p:nvPr>
            <p:ph type="title"/>
          </p:nvPr>
        </p:nvSpPr>
        <p:spPr>
          <a:xfrm>
            <a:off x="457200" y="101600"/>
            <a:ext cx="7975600" cy="763588"/>
          </a:xfrm>
        </p:spPr>
        <p:txBody>
          <a:bodyPr/>
          <a:lstStyle/>
          <a:p>
            <a:pPr eaLnBrk="1" hangingPunct="1"/>
            <a:r>
              <a:rPr lang="en-US" altLang="en-US" sz="2400" b="1" smtClean="0"/>
              <a:t>Requirements by Climate Zone </a:t>
            </a:r>
            <a:br>
              <a:rPr lang="en-US" altLang="en-US" sz="2400" b="1" smtClean="0"/>
            </a:br>
            <a:r>
              <a:rPr lang="en-US" altLang="en-US" sz="2000" i="1" smtClean="0"/>
              <a:t>U-Factor Table</a:t>
            </a:r>
          </a:p>
        </p:txBody>
      </p:sp>
      <p:pic>
        <p:nvPicPr>
          <p:cNvPr id="2283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076450"/>
            <a:ext cx="76485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5"/>
          <p:cNvSpPr>
            <a:spLocks noGrp="1" noChangeArrowheads="1"/>
          </p:cNvSpPr>
          <p:nvPr>
            <p:ph type="title"/>
          </p:nvPr>
        </p:nvSpPr>
        <p:spPr>
          <a:xfrm>
            <a:off x="473075" y="0"/>
            <a:ext cx="6502400" cy="898525"/>
          </a:xfrm>
        </p:spPr>
        <p:txBody>
          <a:bodyPr/>
          <a:lstStyle/>
          <a:p>
            <a:pPr eaLnBrk="1" hangingPunct="1"/>
            <a:r>
              <a:rPr lang="en-US" altLang="en-US" sz="2400" b="1" smtClean="0"/>
              <a:t>Mass Walls</a:t>
            </a:r>
            <a:br>
              <a:rPr lang="en-US" altLang="en-US" sz="2400" b="1" smtClean="0"/>
            </a:br>
            <a:r>
              <a:rPr lang="en-US" altLang="en-US" sz="2000" b="1" i="1" smtClean="0"/>
              <a:t>Section R402.2.5 - </a:t>
            </a:r>
            <a:r>
              <a:rPr lang="en-US" altLang="en-US" sz="2000" smtClean="0"/>
              <a:t>U-Factor</a:t>
            </a:r>
          </a:p>
        </p:txBody>
      </p:sp>
      <p:sp>
        <p:nvSpPr>
          <p:cNvPr id="230403" name="Rectangle 6"/>
          <p:cNvSpPr>
            <a:spLocks noGrp="1" noChangeArrowheads="1"/>
          </p:cNvSpPr>
          <p:nvPr>
            <p:ph type="body" sz="half" idx="1"/>
          </p:nvPr>
        </p:nvSpPr>
        <p:spPr>
          <a:xfrm>
            <a:off x="488950" y="1268413"/>
            <a:ext cx="8513763" cy="1692275"/>
          </a:xfrm>
        </p:spPr>
        <p:txBody>
          <a:bodyPr/>
          <a:lstStyle/>
          <a:p>
            <a:pPr marL="0" indent="0" eaLnBrk="1" hangingPunct="1">
              <a:buFont typeface="Arial" pitchFamily="34" charset="0"/>
              <a:buNone/>
            </a:pPr>
            <a:r>
              <a:rPr lang="en-US" altLang="en-US" smtClean="0"/>
              <a:t>Provisions</a:t>
            </a:r>
          </a:p>
          <a:p>
            <a:pPr lvl="1" eaLnBrk="1" hangingPunct="1">
              <a:buFont typeface="Wingdings" pitchFamily="2" charset="2"/>
              <a:buChar char="ü"/>
            </a:pPr>
            <a:r>
              <a:rPr lang="en-US" altLang="en-US" smtClean="0"/>
              <a:t>Apply when wall heat capacity </a:t>
            </a:r>
            <a:r>
              <a:rPr lang="en-US" altLang="en-US" u="sng" smtClean="0"/>
              <a:t>&gt;</a:t>
            </a:r>
            <a:r>
              <a:rPr lang="en-US" altLang="en-US" smtClean="0"/>
              <a:t> 6 Btu/ft</a:t>
            </a:r>
            <a:r>
              <a:rPr lang="en-US" altLang="en-US" baseline="30000" smtClean="0"/>
              <a:t>2</a:t>
            </a:r>
            <a:r>
              <a:rPr lang="en-US" altLang="en-US" smtClean="0"/>
              <a:t>/ºF</a:t>
            </a:r>
          </a:p>
          <a:p>
            <a:pPr lvl="1" eaLnBrk="1" hangingPunct="1">
              <a:buFont typeface="Wingdings" pitchFamily="2" charset="2"/>
              <a:buChar char="ü"/>
            </a:pPr>
            <a:r>
              <a:rPr lang="en-US" altLang="en-US" smtClean="0"/>
              <a:t>When more than half the insulation is on the interior, the mass wall U-factors</a:t>
            </a:r>
          </a:p>
        </p:txBody>
      </p:sp>
      <p:graphicFrame>
        <p:nvGraphicFramePr>
          <p:cNvPr id="2" name="Table 1"/>
          <p:cNvGraphicFramePr>
            <a:graphicFrameLocks noGrp="1"/>
          </p:cNvGraphicFramePr>
          <p:nvPr/>
        </p:nvGraphicFramePr>
        <p:xfrm>
          <a:off x="1712913" y="3184525"/>
          <a:ext cx="6096000" cy="2967040"/>
        </p:xfrm>
        <a:graphic>
          <a:graphicData uri="http://schemas.openxmlformats.org/drawingml/2006/table">
            <a:tbl>
              <a:tblPr firstRow="1" bandRow="1">
                <a:tableStyleId>{5C22544A-7EE6-4342-B048-85BDC9FD1C3A}</a:tableStyleId>
              </a:tblPr>
              <a:tblGrid>
                <a:gridCol w="3048000"/>
                <a:gridCol w="3048000"/>
              </a:tblGrid>
              <a:tr h="370880">
                <a:tc>
                  <a:txBody>
                    <a:bodyPr/>
                    <a:lstStyle/>
                    <a:p>
                      <a:pPr algn="ctr"/>
                      <a:r>
                        <a:rPr lang="en-US" sz="1800" dirty="0" smtClean="0"/>
                        <a:t>Climate</a:t>
                      </a:r>
                      <a:r>
                        <a:rPr lang="en-US" sz="1800" baseline="0" dirty="0" smtClean="0"/>
                        <a:t> Zones</a:t>
                      </a:r>
                      <a:endParaRPr lang="en-US" sz="1800" dirty="0"/>
                    </a:p>
                  </a:txBody>
                  <a:tcPr marT="45725" marB="45725"/>
                </a:tc>
                <a:tc>
                  <a:txBody>
                    <a:bodyPr/>
                    <a:lstStyle/>
                    <a:p>
                      <a:pPr algn="ctr"/>
                      <a:r>
                        <a:rPr lang="en-US" sz="1800" dirty="0" smtClean="0"/>
                        <a:t>U-Factor Maximum</a:t>
                      </a:r>
                      <a:endParaRPr lang="en-US" sz="1800" dirty="0"/>
                    </a:p>
                  </a:txBody>
                  <a:tcPr marT="45725" marB="45725"/>
                </a:tc>
              </a:tr>
              <a:tr h="370880">
                <a:tc>
                  <a:txBody>
                    <a:bodyPr/>
                    <a:lstStyle/>
                    <a:p>
                      <a:pPr algn="ctr"/>
                      <a:r>
                        <a:rPr lang="en-US" sz="1800" b="1" dirty="0" smtClean="0">
                          <a:solidFill>
                            <a:schemeClr val="tx1"/>
                          </a:solidFill>
                        </a:rPr>
                        <a:t>1</a:t>
                      </a:r>
                      <a:endParaRPr lang="en-US" sz="1800" b="1" dirty="0">
                        <a:solidFill>
                          <a:schemeClr val="tx1"/>
                        </a:solidFill>
                      </a:endParaRPr>
                    </a:p>
                  </a:txBody>
                  <a:tcPr marT="45725" marB="45725"/>
                </a:tc>
                <a:tc>
                  <a:txBody>
                    <a:bodyPr/>
                    <a:lstStyle/>
                    <a:p>
                      <a:pPr algn="ctr"/>
                      <a:r>
                        <a:rPr lang="en-US" sz="1800" b="1" dirty="0" smtClean="0">
                          <a:solidFill>
                            <a:schemeClr val="tx1"/>
                          </a:solidFill>
                        </a:rPr>
                        <a:t>0.197 / 0.170</a:t>
                      </a:r>
                      <a:endParaRPr lang="en-US" sz="1800" b="1" dirty="0">
                        <a:solidFill>
                          <a:schemeClr val="tx1"/>
                        </a:solidFill>
                      </a:endParaRPr>
                    </a:p>
                  </a:txBody>
                  <a:tcPr marT="45725" marB="45725"/>
                </a:tc>
              </a:tr>
              <a:tr h="370880">
                <a:tc>
                  <a:txBody>
                    <a:bodyPr/>
                    <a:lstStyle/>
                    <a:p>
                      <a:pPr algn="ctr"/>
                      <a:r>
                        <a:rPr lang="en-US" sz="1800" b="1" dirty="0" smtClean="0">
                          <a:solidFill>
                            <a:schemeClr val="tx1"/>
                          </a:solidFill>
                        </a:rPr>
                        <a:t>2</a:t>
                      </a:r>
                      <a:endParaRPr lang="en-US" sz="1800" b="1" dirty="0">
                        <a:solidFill>
                          <a:schemeClr val="tx1"/>
                        </a:solidFill>
                      </a:endParaRPr>
                    </a:p>
                  </a:txBody>
                  <a:tcPr marT="45725" marB="45725"/>
                </a:tc>
                <a:tc>
                  <a:txBody>
                    <a:bodyPr/>
                    <a:lstStyle/>
                    <a:p>
                      <a:pPr algn="ctr"/>
                      <a:r>
                        <a:rPr lang="en-US" sz="1800" b="1" dirty="0" smtClean="0">
                          <a:solidFill>
                            <a:schemeClr val="tx1"/>
                          </a:solidFill>
                        </a:rPr>
                        <a:t>0.165 / 0.140</a:t>
                      </a:r>
                      <a:endParaRPr lang="en-US" sz="1800" b="1" dirty="0">
                        <a:solidFill>
                          <a:schemeClr val="tx1"/>
                        </a:solidFill>
                      </a:endParaRPr>
                    </a:p>
                  </a:txBody>
                  <a:tcPr marT="45725" marB="45725"/>
                </a:tc>
              </a:tr>
              <a:tr h="370880">
                <a:tc>
                  <a:txBody>
                    <a:bodyPr/>
                    <a:lstStyle/>
                    <a:p>
                      <a:pPr algn="ctr"/>
                      <a:r>
                        <a:rPr lang="en-US" sz="1800" b="1" dirty="0" smtClean="0">
                          <a:solidFill>
                            <a:schemeClr val="tx1"/>
                          </a:solidFill>
                        </a:rPr>
                        <a:t>3</a:t>
                      </a:r>
                      <a:endParaRPr lang="en-US" sz="1800" b="1" dirty="0">
                        <a:solidFill>
                          <a:schemeClr val="tx1"/>
                        </a:solidFill>
                      </a:endParaRPr>
                    </a:p>
                  </a:txBody>
                  <a:tcPr marT="45725" marB="45725"/>
                </a:tc>
                <a:tc>
                  <a:txBody>
                    <a:bodyPr/>
                    <a:lstStyle/>
                    <a:p>
                      <a:pPr algn="ctr"/>
                      <a:r>
                        <a:rPr lang="en-US" sz="1800" b="1" dirty="0" smtClean="0">
                          <a:solidFill>
                            <a:schemeClr val="tx1"/>
                          </a:solidFill>
                        </a:rPr>
                        <a:t>0.098 /</a:t>
                      </a:r>
                      <a:r>
                        <a:rPr lang="en-US" sz="1800" b="1" baseline="0" dirty="0" smtClean="0">
                          <a:solidFill>
                            <a:schemeClr val="tx1"/>
                          </a:solidFill>
                        </a:rPr>
                        <a:t> 0.120</a:t>
                      </a:r>
                      <a:endParaRPr lang="en-US" sz="1800" b="1" dirty="0">
                        <a:solidFill>
                          <a:schemeClr val="tx1"/>
                        </a:solidFill>
                      </a:endParaRPr>
                    </a:p>
                  </a:txBody>
                  <a:tcPr marT="45725" marB="45725"/>
                </a:tc>
              </a:tr>
              <a:tr h="370880">
                <a:tc>
                  <a:txBody>
                    <a:bodyPr/>
                    <a:lstStyle/>
                    <a:p>
                      <a:pPr algn="ctr"/>
                      <a:r>
                        <a:rPr lang="en-US" sz="1800" b="1" dirty="0" smtClean="0">
                          <a:solidFill>
                            <a:schemeClr val="tx1"/>
                          </a:solidFill>
                        </a:rPr>
                        <a:t>4 except Marine</a:t>
                      </a:r>
                      <a:endParaRPr lang="en-US" sz="1800" b="1" dirty="0">
                        <a:solidFill>
                          <a:schemeClr val="tx1"/>
                        </a:solidFill>
                      </a:endParaRPr>
                    </a:p>
                  </a:txBody>
                  <a:tcPr marT="45725" marB="45725"/>
                </a:tc>
                <a:tc>
                  <a:txBody>
                    <a:bodyPr/>
                    <a:lstStyle/>
                    <a:p>
                      <a:pPr algn="ctr"/>
                      <a:r>
                        <a:rPr lang="en-US" sz="1800" b="1" dirty="0" smtClean="0">
                          <a:solidFill>
                            <a:schemeClr val="tx1"/>
                          </a:solidFill>
                        </a:rPr>
                        <a:t>0.098 / 0.087</a:t>
                      </a:r>
                      <a:endParaRPr lang="en-US" sz="1800" b="1" dirty="0">
                        <a:solidFill>
                          <a:schemeClr val="tx1"/>
                        </a:solidFill>
                      </a:endParaRPr>
                    </a:p>
                  </a:txBody>
                  <a:tcPr marT="45725" marB="45725"/>
                </a:tc>
              </a:tr>
              <a:tr h="370880">
                <a:tc>
                  <a:txBody>
                    <a:bodyPr/>
                    <a:lstStyle/>
                    <a:p>
                      <a:pPr algn="ctr"/>
                      <a:r>
                        <a:rPr lang="en-US" sz="1800" b="1" dirty="0" smtClean="0">
                          <a:solidFill>
                            <a:schemeClr val="tx1"/>
                          </a:solidFill>
                        </a:rPr>
                        <a:t>4 Marine</a:t>
                      </a:r>
                      <a:r>
                        <a:rPr lang="en-US" sz="1800" b="1" baseline="0" dirty="0" smtClean="0">
                          <a:solidFill>
                            <a:schemeClr val="tx1"/>
                          </a:solidFill>
                        </a:rPr>
                        <a:t> and 5</a:t>
                      </a:r>
                      <a:endParaRPr lang="en-US" sz="1800" b="1" dirty="0">
                        <a:solidFill>
                          <a:schemeClr val="tx1"/>
                        </a:solidFill>
                      </a:endParaRPr>
                    </a:p>
                  </a:txBody>
                  <a:tcPr marT="45725" marB="45725"/>
                </a:tc>
                <a:tc>
                  <a:txBody>
                    <a:bodyPr/>
                    <a:lstStyle/>
                    <a:p>
                      <a:pPr algn="ctr"/>
                      <a:r>
                        <a:rPr lang="en-US" sz="1800" b="1" dirty="0" smtClean="0">
                          <a:solidFill>
                            <a:schemeClr val="tx1"/>
                          </a:solidFill>
                        </a:rPr>
                        <a:t>0.082 / 0.065</a:t>
                      </a:r>
                      <a:endParaRPr lang="en-US" sz="1800" b="1" dirty="0">
                        <a:solidFill>
                          <a:schemeClr val="tx1"/>
                        </a:solidFill>
                      </a:endParaRPr>
                    </a:p>
                  </a:txBody>
                  <a:tcPr marT="45725" marB="45725"/>
                </a:tc>
              </a:tr>
              <a:tr h="370880">
                <a:tc>
                  <a:txBody>
                    <a:bodyPr/>
                    <a:lstStyle/>
                    <a:p>
                      <a:pPr algn="ctr"/>
                      <a:r>
                        <a:rPr lang="en-US" sz="1800" b="1" dirty="0" smtClean="0">
                          <a:solidFill>
                            <a:schemeClr val="tx1"/>
                          </a:solidFill>
                        </a:rPr>
                        <a:t>6</a:t>
                      </a:r>
                      <a:endParaRPr lang="en-US" sz="1800" b="1" dirty="0">
                        <a:solidFill>
                          <a:schemeClr val="tx1"/>
                        </a:solidFill>
                      </a:endParaRPr>
                    </a:p>
                  </a:txBody>
                  <a:tcPr marT="45725" marB="45725"/>
                </a:tc>
                <a:tc>
                  <a:txBody>
                    <a:bodyPr/>
                    <a:lstStyle/>
                    <a:p>
                      <a:pPr algn="ctr"/>
                      <a:r>
                        <a:rPr lang="en-US" sz="1800" b="1" dirty="0" smtClean="0">
                          <a:solidFill>
                            <a:schemeClr val="tx1"/>
                          </a:solidFill>
                        </a:rPr>
                        <a:t>0.060 / 0.057</a:t>
                      </a:r>
                      <a:endParaRPr lang="en-US" sz="1800" b="1" dirty="0">
                        <a:solidFill>
                          <a:schemeClr val="tx1"/>
                        </a:solidFill>
                      </a:endParaRPr>
                    </a:p>
                  </a:txBody>
                  <a:tcPr marT="45725" marB="45725"/>
                </a:tc>
              </a:tr>
              <a:tr h="370880">
                <a:tc>
                  <a:txBody>
                    <a:bodyPr/>
                    <a:lstStyle/>
                    <a:p>
                      <a:pPr algn="ctr"/>
                      <a:r>
                        <a:rPr lang="en-US" sz="1800" b="1" dirty="0" smtClean="0">
                          <a:solidFill>
                            <a:schemeClr val="tx1"/>
                          </a:solidFill>
                        </a:rPr>
                        <a:t>7 and 8</a:t>
                      </a:r>
                      <a:endParaRPr lang="en-US" sz="1800" b="1" dirty="0">
                        <a:solidFill>
                          <a:schemeClr val="tx1"/>
                        </a:solidFill>
                      </a:endParaRPr>
                    </a:p>
                  </a:txBody>
                  <a:tcPr marT="45725" marB="45725"/>
                </a:tc>
                <a:tc>
                  <a:txBody>
                    <a:bodyPr/>
                    <a:lstStyle/>
                    <a:p>
                      <a:pPr algn="ctr"/>
                      <a:r>
                        <a:rPr lang="en-US" sz="1800" b="1" dirty="0" smtClean="0">
                          <a:solidFill>
                            <a:schemeClr val="tx1"/>
                          </a:solidFill>
                        </a:rPr>
                        <a:t>0.057 / 0.057</a:t>
                      </a:r>
                      <a:endParaRPr lang="en-US" sz="1800" b="1" dirty="0">
                        <a:solidFill>
                          <a:schemeClr val="tx1"/>
                        </a:solidFill>
                      </a:endParaRPr>
                    </a:p>
                  </a:txBody>
                  <a:tcPr marT="45725" marB="45725"/>
                </a:tc>
              </a:tr>
            </a:tbl>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idx="1"/>
          </p:nvPr>
        </p:nvSpPr>
        <p:spPr>
          <a:xfrm>
            <a:off x="488950" y="1385888"/>
            <a:ext cx="8197850" cy="4876800"/>
          </a:xfrm>
        </p:spPr>
        <p:txBody>
          <a:bodyPr lIns="90488" tIns="44450" rIns="90488" bIns="44450" rtlCol="0">
            <a:normAutofit/>
          </a:bodyPr>
          <a:lstStyle/>
          <a:p>
            <a:pPr marL="0" indent="0" eaLnBrk="1" fontAlgn="auto" hangingPunct="1">
              <a:lnSpc>
                <a:spcPct val="90000"/>
              </a:lnSpc>
              <a:spcAft>
                <a:spcPts val="0"/>
              </a:spcAft>
              <a:buFont typeface="Arial"/>
              <a:buNone/>
              <a:defRPr/>
            </a:pPr>
            <a:r>
              <a:rPr lang="en-US" dirty="0" smtClean="0"/>
              <a:t>Hard limits on U-factor in northern U.S. (cannot be exceeded, even in trade-offs or ERI path)</a:t>
            </a:r>
          </a:p>
          <a:p>
            <a:pPr marL="0" indent="0" eaLnBrk="1" fontAlgn="auto" hangingPunct="1">
              <a:lnSpc>
                <a:spcPct val="90000"/>
              </a:lnSpc>
              <a:spcAft>
                <a:spcPts val="0"/>
              </a:spcAft>
              <a:buFont typeface="Arial"/>
              <a:buNone/>
              <a:defRPr/>
            </a:pPr>
            <a:endParaRPr lang="en-US" dirty="0" smtClean="0"/>
          </a:p>
          <a:p>
            <a:pPr eaLnBrk="1" fontAlgn="auto" hangingPunct="1">
              <a:lnSpc>
                <a:spcPct val="90000"/>
              </a:lnSpc>
              <a:spcAft>
                <a:spcPts val="0"/>
              </a:spcAft>
              <a:buFontTx/>
              <a:buNone/>
              <a:defRPr/>
            </a:pPr>
            <a:endParaRPr lang="en-US" dirty="0" smtClean="0"/>
          </a:p>
          <a:p>
            <a:pPr eaLnBrk="1" fontAlgn="auto" hangingPunct="1">
              <a:lnSpc>
                <a:spcPct val="90000"/>
              </a:lnSpc>
              <a:spcAft>
                <a:spcPts val="0"/>
              </a:spcAft>
              <a:buFontTx/>
              <a:buNone/>
              <a:defRPr/>
            </a:pPr>
            <a:endParaRPr lang="en-US" dirty="0" smtClean="0"/>
          </a:p>
          <a:p>
            <a:pPr lvl="1" eaLnBrk="1" fontAlgn="auto" hangingPunct="1">
              <a:spcBef>
                <a:spcPct val="45000"/>
              </a:spcBef>
              <a:spcAft>
                <a:spcPts val="0"/>
              </a:spcAft>
              <a:buFont typeface="Wingdings" pitchFamily="2" charset="2"/>
              <a:buChar char="ü"/>
              <a:defRPr/>
            </a:pPr>
            <a:r>
              <a:rPr lang="en-US" dirty="0" smtClean="0"/>
              <a:t>U-0.75 for skylights in </a:t>
            </a:r>
            <a:r>
              <a:rPr lang="en-US" b="1" dirty="0" smtClean="0">
                <a:solidFill>
                  <a:srgbClr val="92D050"/>
                </a:solidFill>
              </a:rPr>
              <a:t>Zones 4-8</a:t>
            </a:r>
          </a:p>
          <a:p>
            <a:pPr lvl="1" eaLnBrk="1" fontAlgn="auto" hangingPunct="1">
              <a:spcBef>
                <a:spcPct val="45000"/>
              </a:spcBef>
              <a:spcAft>
                <a:spcPts val="0"/>
              </a:spcAft>
              <a:buFont typeface="Wingdings" pitchFamily="2" charset="2"/>
              <a:buChar char="ü"/>
              <a:defRPr/>
            </a:pPr>
            <a:r>
              <a:rPr lang="en-US" dirty="0" smtClean="0"/>
              <a:t>U-factors of individual windows or skylights can be higher if area-weighted average is below these limits.</a:t>
            </a:r>
          </a:p>
          <a:p>
            <a:pPr lvl="1" eaLnBrk="1" fontAlgn="auto" hangingPunct="1">
              <a:lnSpc>
                <a:spcPct val="90000"/>
              </a:lnSpc>
              <a:spcAft>
                <a:spcPts val="0"/>
              </a:spcAft>
              <a:buFont typeface="Arial"/>
              <a:buChar char="–"/>
              <a:defRPr/>
            </a:pPr>
            <a:endParaRPr lang="en-US" dirty="0" smtClean="0"/>
          </a:p>
        </p:txBody>
      </p:sp>
      <p:sp>
        <p:nvSpPr>
          <p:cNvPr id="232451" name="Rectangle 4"/>
          <p:cNvSpPr>
            <a:spLocks noGrp="1" noChangeArrowheads="1"/>
          </p:cNvSpPr>
          <p:nvPr>
            <p:ph type="title"/>
          </p:nvPr>
        </p:nvSpPr>
        <p:spPr>
          <a:xfrm>
            <a:off x="473075" y="0"/>
            <a:ext cx="5368925" cy="920750"/>
          </a:xfrm>
        </p:spPr>
        <p:txBody>
          <a:bodyPr/>
          <a:lstStyle/>
          <a:p>
            <a:pPr eaLnBrk="1" hangingPunct="1"/>
            <a:r>
              <a:rPr lang="en-US" altLang="en-US" sz="2400" b="1" smtClean="0"/>
              <a:t>Fenestration Trade-off Limits</a:t>
            </a:r>
            <a:br>
              <a:rPr lang="en-US" altLang="en-US" sz="2400" b="1" smtClean="0"/>
            </a:br>
            <a:r>
              <a:rPr lang="en-US" altLang="en-US" sz="2400" i="1" smtClean="0"/>
              <a:t>Section R402.5</a:t>
            </a:r>
            <a:endParaRPr lang="en-US" altLang="en-US" sz="2400" smtClean="0"/>
          </a:p>
        </p:txBody>
      </p:sp>
      <p:graphicFrame>
        <p:nvGraphicFramePr>
          <p:cNvPr id="2" name="Table 1"/>
          <p:cNvGraphicFramePr>
            <a:graphicFrameLocks noGrp="1"/>
          </p:cNvGraphicFramePr>
          <p:nvPr/>
        </p:nvGraphicFramePr>
        <p:xfrm>
          <a:off x="1589088" y="2195513"/>
          <a:ext cx="6096000" cy="1112838"/>
        </p:xfrm>
        <a:graphic>
          <a:graphicData uri="http://schemas.openxmlformats.org/drawingml/2006/table">
            <a:tbl>
              <a:tblPr firstRow="1" bandRow="1">
                <a:tableStyleId>{5C22544A-7EE6-4342-B048-85BDC9FD1C3A}</a:tableStyleId>
              </a:tblPr>
              <a:tblGrid>
                <a:gridCol w="3048000"/>
                <a:gridCol w="3048000"/>
              </a:tblGrid>
              <a:tr h="370946">
                <a:tc>
                  <a:txBody>
                    <a:bodyPr/>
                    <a:lstStyle/>
                    <a:p>
                      <a:pPr algn="ctr"/>
                      <a:r>
                        <a:rPr lang="en-US" sz="1800" dirty="0" smtClean="0"/>
                        <a:t>Climate Zones</a:t>
                      </a:r>
                      <a:endParaRPr lang="en-US" sz="1800" dirty="0"/>
                    </a:p>
                  </a:txBody>
                  <a:tcPr marT="45733" marB="45733"/>
                </a:tc>
                <a:tc>
                  <a:txBody>
                    <a:bodyPr/>
                    <a:lstStyle/>
                    <a:p>
                      <a:pPr algn="ctr"/>
                      <a:r>
                        <a:rPr lang="en-US" sz="1800" dirty="0" smtClean="0"/>
                        <a:t>U-Factor Maximum</a:t>
                      </a:r>
                      <a:endParaRPr lang="en-US" sz="1800" dirty="0"/>
                    </a:p>
                  </a:txBody>
                  <a:tcPr marT="45733" marB="45733"/>
                </a:tc>
              </a:tr>
              <a:tr h="370946">
                <a:tc>
                  <a:txBody>
                    <a:bodyPr/>
                    <a:lstStyle/>
                    <a:p>
                      <a:pPr algn="ctr"/>
                      <a:r>
                        <a:rPr lang="en-US" sz="1800" dirty="0" smtClean="0"/>
                        <a:t>4-5</a:t>
                      </a:r>
                      <a:endParaRPr lang="en-US" sz="1800" dirty="0"/>
                    </a:p>
                  </a:txBody>
                  <a:tcPr marT="45733" marB="45733"/>
                </a:tc>
                <a:tc>
                  <a:txBody>
                    <a:bodyPr/>
                    <a:lstStyle/>
                    <a:p>
                      <a:pPr algn="ctr"/>
                      <a:r>
                        <a:rPr lang="en-US" sz="1800" dirty="0" smtClean="0"/>
                        <a:t>0.48</a:t>
                      </a:r>
                      <a:endParaRPr lang="en-US" sz="1800" dirty="0"/>
                    </a:p>
                  </a:txBody>
                  <a:tcPr marT="45733" marB="45733"/>
                </a:tc>
              </a:tr>
              <a:tr h="370946">
                <a:tc>
                  <a:txBody>
                    <a:bodyPr/>
                    <a:lstStyle/>
                    <a:p>
                      <a:pPr algn="ctr"/>
                      <a:r>
                        <a:rPr lang="en-US" sz="1800" dirty="0" smtClean="0"/>
                        <a:t>6-8</a:t>
                      </a:r>
                      <a:endParaRPr lang="en-US" sz="1800" dirty="0"/>
                    </a:p>
                  </a:txBody>
                  <a:tcPr marT="45733" marB="45733"/>
                </a:tc>
                <a:tc>
                  <a:txBody>
                    <a:bodyPr/>
                    <a:lstStyle/>
                    <a:p>
                      <a:pPr algn="ctr"/>
                      <a:r>
                        <a:rPr lang="en-US" sz="1800" dirty="0" smtClean="0"/>
                        <a:t>0.40</a:t>
                      </a:r>
                      <a:endParaRPr lang="en-US" sz="1800" dirty="0"/>
                    </a:p>
                  </a:txBody>
                  <a:tcPr marT="45733" marB="45733"/>
                </a:tc>
              </a:tr>
            </a:tbl>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5"/>
          <p:cNvSpPr>
            <a:spLocks noGrp="1" noChangeArrowheads="1"/>
          </p:cNvSpPr>
          <p:nvPr>
            <p:ph idx="1"/>
          </p:nvPr>
        </p:nvSpPr>
        <p:spPr>
          <a:xfrm>
            <a:off x="387350" y="1608138"/>
            <a:ext cx="4248150" cy="3649662"/>
          </a:xfrm>
        </p:spPr>
        <p:txBody>
          <a:bodyPr/>
          <a:lstStyle/>
          <a:p>
            <a:pPr marL="0" indent="0" eaLnBrk="1" hangingPunct="1">
              <a:buFont typeface="Arial" pitchFamily="34" charset="0"/>
              <a:buNone/>
            </a:pPr>
            <a:r>
              <a:rPr lang="en-US" altLang="en-US" dirty="0" smtClean="0"/>
              <a:t>Hard limit on Solar Heat Gain Coefficient in southern U.S. (Zones 1-3)</a:t>
            </a:r>
          </a:p>
          <a:p>
            <a:pPr marL="511175" lvl="2" indent="-285750" eaLnBrk="1" hangingPunct="1">
              <a:buFont typeface="Wingdings" pitchFamily="2" charset="2"/>
              <a:buChar char="ü"/>
            </a:pPr>
            <a:r>
              <a:rPr lang="en-US" altLang="en-US" dirty="0" smtClean="0"/>
              <a:t>SHGC cannot exceed</a:t>
            </a:r>
            <a:br>
              <a:rPr lang="en-US" altLang="en-US" dirty="0" smtClean="0"/>
            </a:br>
            <a:r>
              <a:rPr lang="en-US" altLang="en-US" dirty="0" smtClean="0"/>
              <a:t>0.50, even in performance trade-offs or ERI path</a:t>
            </a:r>
          </a:p>
          <a:p>
            <a:pPr marL="511175" lvl="2" indent="-285750" eaLnBrk="1" hangingPunct="1">
              <a:buFont typeface="Wingdings" pitchFamily="2" charset="2"/>
              <a:buChar char="ü"/>
            </a:pPr>
            <a:r>
              <a:rPr lang="en-US" altLang="en-US" dirty="0" smtClean="0"/>
              <a:t>SHGCs of individual windows or skylights can be higher if area-weighted average is below this limit.</a:t>
            </a:r>
          </a:p>
          <a:p>
            <a:pPr marL="511175" lvl="2" indent="-285750" eaLnBrk="1" hangingPunct="1">
              <a:buFont typeface="Wingdings" pitchFamily="2" charset="2"/>
              <a:buChar char="ü"/>
            </a:pPr>
            <a:endParaRPr lang="en-US" altLang="en-US" dirty="0" smtClean="0"/>
          </a:p>
          <a:p>
            <a:pPr marL="571500" lvl="1" indent="-225425" eaLnBrk="1" hangingPunct="1">
              <a:buFontTx/>
              <a:buNone/>
            </a:pPr>
            <a:endParaRPr lang="en-US" altLang="en-US" dirty="0" smtClean="0"/>
          </a:p>
        </p:txBody>
      </p:sp>
      <p:sp>
        <p:nvSpPr>
          <p:cNvPr id="234499" name="Rectangle 2"/>
          <p:cNvSpPr>
            <a:spLocks noGrp="1" noChangeArrowheads="1"/>
          </p:cNvSpPr>
          <p:nvPr>
            <p:ph type="title"/>
          </p:nvPr>
        </p:nvSpPr>
        <p:spPr>
          <a:xfrm>
            <a:off x="473075" y="19050"/>
            <a:ext cx="5368925" cy="920750"/>
          </a:xfrm>
        </p:spPr>
        <p:txBody>
          <a:bodyPr/>
          <a:lstStyle/>
          <a:p>
            <a:pPr eaLnBrk="1" hangingPunct="1"/>
            <a:r>
              <a:rPr lang="en-US" altLang="en-US" sz="2400" b="1" smtClean="0"/>
              <a:t>Fenestration Trade-off Limits, cont’d.</a:t>
            </a:r>
          </a:p>
        </p:txBody>
      </p:sp>
      <p:sp>
        <p:nvSpPr>
          <p:cNvPr id="234500" name="Text Box 8"/>
          <p:cNvSpPr txBox="1">
            <a:spLocks noChangeArrowheads="1"/>
          </p:cNvSpPr>
          <p:nvPr/>
        </p:nvSpPr>
        <p:spPr bwMode="auto">
          <a:xfrm>
            <a:off x="5303838" y="4637088"/>
            <a:ext cx="316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pPr>
            <a:r>
              <a:rPr lang="en-US" altLang="en-US" sz="1800">
                <a:cs typeface="Arial" pitchFamily="34" charset="0"/>
              </a:rPr>
              <a:t>Solar Heat Gain Coefficient</a:t>
            </a:r>
          </a:p>
        </p:txBody>
      </p:sp>
      <p:pic>
        <p:nvPicPr>
          <p:cNvPr id="234501" name="Picture 5" descr="Fenestr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365250"/>
            <a:ext cx="43894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8"/>
          <p:cNvSpPr>
            <a:spLocks noGrp="1" noChangeArrowheads="1"/>
          </p:cNvSpPr>
          <p:nvPr>
            <p:ph idx="1"/>
          </p:nvPr>
        </p:nvSpPr>
        <p:spPr>
          <a:xfrm>
            <a:off x="225425" y="1268413"/>
            <a:ext cx="8305800" cy="4876800"/>
          </a:xfrm>
        </p:spPr>
        <p:txBody>
          <a:bodyPr rtlCol="0">
            <a:normAutofit lnSpcReduction="10000"/>
          </a:bodyPr>
          <a:lstStyle/>
          <a:p>
            <a:pPr indent="0" eaLnBrk="1" fontAlgn="auto" hangingPunct="1">
              <a:lnSpc>
                <a:spcPct val="80000"/>
              </a:lnSpc>
              <a:spcAft>
                <a:spcPts val="0"/>
              </a:spcAft>
              <a:buFontTx/>
              <a:buNone/>
              <a:defRPr/>
            </a:pPr>
            <a:r>
              <a:rPr lang="en-US" dirty="0" smtClean="0"/>
              <a:t>Less stringent insulation </a:t>
            </a:r>
          </a:p>
          <a:p>
            <a:pPr indent="0" eaLnBrk="1" fontAlgn="auto" hangingPunct="1">
              <a:lnSpc>
                <a:spcPct val="80000"/>
              </a:lnSpc>
              <a:spcAft>
                <a:spcPts val="0"/>
              </a:spcAft>
              <a:buFontTx/>
              <a:buNone/>
              <a:defRPr/>
            </a:pPr>
            <a:r>
              <a:rPr lang="en-US" dirty="0" smtClean="0"/>
              <a:t>R-value and glazing </a:t>
            </a:r>
          </a:p>
          <a:p>
            <a:pPr indent="0" eaLnBrk="1" fontAlgn="auto" hangingPunct="1">
              <a:lnSpc>
                <a:spcPct val="80000"/>
              </a:lnSpc>
              <a:spcAft>
                <a:spcPts val="0"/>
              </a:spcAft>
              <a:buFontTx/>
              <a:buNone/>
              <a:defRPr/>
            </a:pPr>
            <a:r>
              <a:rPr lang="en-US" dirty="0" smtClean="0"/>
              <a:t>U-factor requirements</a:t>
            </a:r>
          </a:p>
          <a:p>
            <a:pPr indent="0" eaLnBrk="1" fontAlgn="auto" hangingPunct="1">
              <a:spcAft>
                <a:spcPts val="0"/>
              </a:spcAft>
              <a:buFontTx/>
              <a:buNone/>
              <a:defRPr/>
            </a:pPr>
            <a:r>
              <a:rPr lang="en-US" dirty="0" smtClean="0"/>
              <a:t>Sunroom definition:</a:t>
            </a:r>
          </a:p>
          <a:p>
            <a:pPr marL="1027113" lvl="1" indent="-342900" eaLnBrk="1" fontAlgn="auto" hangingPunct="1">
              <a:spcAft>
                <a:spcPts val="0"/>
              </a:spcAft>
              <a:buFont typeface="Wingdings" pitchFamily="2" charset="2"/>
              <a:buChar char="ü"/>
              <a:defRPr/>
            </a:pPr>
            <a:r>
              <a:rPr lang="en-US" dirty="0" smtClean="0"/>
              <a:t>One story structure</a:t>
            </a:r>
          </a:p>
          <a:p>
            <a:pPr marL="1027113" lvl="1" indent="-342900" eaLnBrk="1" fontAlgn="auto" hangingPunct="1">
              <a:spcAft>
                <a:spcPts val="0"/>
              </a:spcAft>
              <a:buFont typeface="Wingdings" pitchFamily="2" charset="2"/>
              <a:buChar char="ü"/>
              <a:defRPr/>
            </a:pPr>
            <a:r>
              <a:rPr lang="en-US" dirty="0" smtClean="0"/>
              <a:t>Glazing area &gt;40% glazing of</a:t>
            </a:r>
            <a:br>
              <a:rPr lang="en-US" dirty="0" smtClean="0"/>
            </a:br>
            <a:r>
              <a:rPr lang="en-US" dirty="0" smtClean="0"/>
              <a:t>gross exterior wall and roof area</a:t>
            </a:r>
          </a:p>
          <a:p>
            <a:pPr marL="1027113" lvl="1" indent="-342900" eaLnBrk="1" fontAlgn="auto" hangingPunct="1">
              <a:spcAft>
                <a:spcPts val="0"/>
              </a:spcAft>
              <a:buFont typeface="Wingdings" pitchFamily="2" charset="2"/>
              <a:buChar char="ü"/>
              <a:defRPr/>
            </a:pPr>
            <a:r>
              <a:rPr lang="en-US" dirty="0" smtClean="0"/>
              <a:t>Separate heating or cooling</a:t>
            </a:r>
            <a:br>
              <a:rPr lang="en-US" dirty="0" smtClean="0"/>
            </a:br>
            <a:r>
              <a:rPr lang="en-US" dirty="0" smtClean="0"/>
              <a:t>system or zone </a:t>
            </a:r>
          </a:p>
          <a:p>
            <a:pPr marL="1027113" lvl="1" indent="-342900" eaLnBrk="1" fontAlgn="auto" hangingPunct="1">
              <a:spcAft>
                <a:spcPts val="0"/>
              </a:spcAft>
              <a:buFont typeface="Wingdings" pitchFamily="2" charset="2"/>
              <a:buChar char="ü"/>
              <a:defRPr/>
            </a:pPr>
            <a:r>
              <a:rPr lang="en-US" dirty="0" smtClean="0"/>
              <a:t>Must be thermally isolated</a:t>
            </a:r>
            <a:br>
              <a:rPr lang="en-US" dirty="0" smtClean="0"/>
            </a:br>
            <a:r>
              <a:rPr lang="en-US" dirty="0" smtClean="0"/>
              <a:t>(both HVAC and physical separation—closeable doors or windows between sunroom and rest of the house)</a:t>
            </a:r>
          </a:p>
          <a:p>
            <a:pPr marL="1027113" lvl="1" indent="-342900" eaLnBrk="1" fontAlgn="auto" hangingPunct="1">
              <a:spcAft>
                <a:spcPts val="0"/>
              </a:spcAft>
              <a:buFont typeface="Wingdings" pitchFamily="2" charset="2"/>
              <a:buChar char="ü"/>
              <a:defRPr/>
            </a:pPr>
            <a:r>
              <a:rPr lang="en-US" dirty="0" smtClean="0"/>
              <a:t>Can always meet Table R402.1.2 requirements with unlimited glass</a:t>
            </a:r>
          </a:p>
        </p:txBody>
      </p:sp>
      <p:sp>
        <p:nvSpPr>
          <p:cNvPr id="236547" name="Rectangle 27"/>
          <p:cNvSpPr>
            <a:spLocks noGrp="1" noChangeArrowheads="1"/>
          </p:cNvSpPr>
          <p:nvPr>
            <p:ph type="title"/>
          </p:nvPr>
        </p:nvSpPr>
        <p:spPr>
          <a:xfrm>
            <a:off x="488950" y="19050"/>
            <a:ext cx="5353050" cy="920750"/>
          </a:xfrm>
        </p:spPr>
        <p:txBody>
          <a:bodyPr/>
          <a:lstStyle/>
          <a:p>
            <a:pPr eaLnBrk="1" hangingPunct="1"/>
            <a:r>
              <a:rPr lang="en-US" altLang="en-US" sz="2400" b="1" smtClean="0"/>
              <a:t>Sunrooms</a:t>
            </a:r>
          </a:p>
        </p:txBody>
      </p:sp>
      <p:pic>
        <p:nvPicPr>
          <p:cNvPr id="5" name="Picture 4"/>
          <p:cNvPicPr>
            <a:picLocks noChangeAspect="1" noChangeArrowheads="1"/>
          </p:cNvPicPr>
          <p:nvPr/>
        </p:nvPicPr>
        <p:blipFill>
          <a:blip r:embed="rId3"/>
          <a:srcRect/>
          <a:stretch>
            <a:fillRect/>
          </a:stretch>
        </p:blipFill>
        <p:spPr bwMode="auto">
          <a:xfrm>
            <a:off x="5218113" y="1430338"/>
            <a:ext cx="3309937" cy="2957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sz="half" idx="1"/>
          </p:nvPr>
        </p:nvSpPr>
        <p:spPr>
          <a:xfrm>
            <a:off x="473075" y="1579563"/>
            <a:ext cx="4240213" cy="4729162"/>
          </a:xfrm>
        </p:spPr>
        <p:txBody>
          <a:bodyPr rtlCol="0">
            <a:normAutofit/>
          </a:bodyPr>
          <a:lstStyle/>
          <a:p>
            <a:pPr eaLnBrk="1" fontAlgn="auto" hangingPunct="1">
              <a:spcAft>
                <a:spcPts val="600"/>
              </a:spcAft>
              <a:buFont typeface="Wingdings" pitchFamily="2" charset="2"/>
              <a:buChar char="ü"/>
              <a:defRPr/>
            </a:pPr>
            <a:r>
              <a:rPr lang="en-US" dirty="0" smtClean="0"/>
              <a:t>Ceiling Insulation	</a:t>
            </a:r>
          </a:p>
          <a:p>
            <a:pPr marL="457200" lvl="1" indent="-228600" eaLnBrk="1" fontAlgn="auto" hangingPunct="1">
              <a:spcAft>
                <a:spcPts val="600"/>
              </a:spcAft>
              <a:buFont typeface="Arial"/>
              <a:buChar char="–"/>
              <a:defRPr/>
            </a:pPr>
            <a:r>
              <a:rPr lang="en-US" sz="1800" b="1" dirty="0" smtClean="0">
                <a:solidFill>
                  <a:srgbClr val="92D050"/>
                </a:solidFill>
              </a:rPr>
              <a:t>Zones 1-4	R-19</a:t>
            </a:r>
          </a:p>
          <a:p>
            <a:pPr marL="457200" lvl="1" indent="-228600" eaLnBrk="1" fontAlgn="auto" hangingPunct="1">
              <a:spcAft>
                <a:spcPts val="600"/>
              </a:spcAft>
              <a:buFont typeface="Arial"/>
              <a:buChar char="–"/>
              <a:defRPr/>
            </a:pPr>
            <a:r>
              <a:rPr lang="en-US" sz="1800" b="1" dirty="0" smtClean="0">
                <a:solidFill>
                  <a:srgbClr val="92D050"/>
                </a:solidFill>
              </a:rPr>
              <a:t>Zones 5-8	R-24</a:t>
            </a:r>
          </a:p>
          <a:p>
            <a:pPr eaLnBrk="1" fontAlgn="auto" hangingPunct="1">
              <a:spcAft>
                <a:spcPts val="600"/>
              </a:spcAft>
              <a:buFont typeface="Wingdings" pitchFamily="2" charset="2"/>
              <a:buChar char="ü"/>
              <a:defRPr/>
            </a:pPr>
            <a:r>
              <a:rPr lang="en-US" dirty="0" smtClean="0"/>
              <a:t>Wall Insulation</a:t>
            </a:r>
          </a:p>
          <a:p>
            <a:pPr marL="457200" lvl="1" indent="-228600" eaLnBrk="1" fontAlgn="auto" hangingPunct="1">
              <a:spcAft>
                <a:spcPts val="600"/>
              </a:spcAft>
              <a:buFont typeface="Arial"/>
              <a:buChar char="–"/>
              <a:defRPr/>
            </a:pPr>
            <a:r>
              <a:rPr lang="en-US" sz="1800" dirty="0" smtClean="0"/>
              <a:t>All zones	R-13</a:t>
            </a:r>
          </a:p>
          <a:p>
            <a:pPr eaLnBrk="1" fontAlgn="auto" hangingPunct="1">
              <a:spcAft>
                <a:spcPts val="600"/>
              </a:spcAft>
              <a:buFont typeface="Wingdings" pitchFamily="2" charset="2"/>
              <a:buChar char="ü"/>
              <a:defRPr/>
            </a:pPr>
            <a:r>
              <a:rPr lang="en-US" dirty="0" smtClean="0"/>
              <a:t>Fenestration U-Factor</a:t>
            </a:r>
          </a:p>
          <a:p>
            <a:pPr marL="457200" lvl="1" indent="-228600" eaLnBrk="1" fontAlgn="auto" hangingPunct="1">
              <a:spcAft>
                <a:spcPts val="600"/>
              </a:spcAft>
              <a:buFont typeface="Arial"/>
              <a:buChar char="–"/>
              <a:defRPr/>
            </a:pPr>
            <a:r>
              <a:rPr lang="en-US" sz="1800" b="1" dirty="0" smtClean="0">
                <a:solidFill>
                  <a:srgbClr val="92D050"/>
                </a:solidFill>
              </a:rPr>
              <a:t>Zones 2-8	0.45</a:t>
            </a:r>
          </a:p>
          <a:p>
            <a:pPr eaLnBrk="1" fontAlgn="auto" hangingPunct="1">
              <a:spcAft>
                <a:spcPts val="600"/>
              </a:spcAft>
              <a:buFont typeface="Wingdings" pitchFamily="2" charset="2"/>
              <a:buChar char="ü"/>
              <a:defRPr/>
            </a:pPr>
            <a:r>
              <a:rPr lang="en-US" dirty="0" smtClean="0"/>
              <a:t>Skylight U-Factor</a:t>
            </a:r>
          </a:p>
          <a:p>
            <a:pPr marL="457200" lvl="1" indent="-228600" eaLnBrk="1" fontAlgn="auto" hangingPunct="1">
              <a:spcAft>
                <a:spcPts val="600"/>
              </a:spcAft>
              <a:buFont typeface="Arial"/>
              <a:buChar char="–"/>
              <a:defRPr/>
            </a:pPr>
            <a:r>
              <a:rPr lang="en-US" sz="1800" b="1" dirty="0" smtClean="0">
                <a:solidFill>
                  <a:srgbClr val="92D050"/>
                </a:solidFill>
              </a:rPr>
              <a:t>Zones 2-8	0.70</a:t>
            </a:r>
          </a:p>
          <a:p>
            <a:pPr marL="228600" indent="-228600" eaLnBrk="1" fontAlgn="auto" hangingPunct="1">
              <a:spcAft>
                <a:spcPts val="0"/>
              </a:spcAft>
              <a:buFont typeface="Arial"/>
              <a:buChar char="•"/>
              <a:defRPr/>
            </a:pPr>
            <a:endParaRPr lang="en-US" dirty="0" smtClean="0"/>
          </a:p>
          <a:p>
            <a:pPr marL="457200" lvl="1" indent="-228600" eaLnBrk="1" fontAlgn="auto" hangingPunct="1">
              <a:spcAft>
                <a:spcPts val="0"/>
              </a:spcAft>
              <a:buFont typeface="Arial"/>
              <a:buChar char="–"/>
              <a:defRPr/>
            </a:pPr>
            <a:endParaRPr lang="en-US" dirty="0" smtClean="0"/>
          </a:p>
          <a:p>
            <a:pPr marL="457200" lvl="1" indent="-228600" eaLnBrk="1" fontAlgn="auto" hangingPunct="1">
              <a:spcAft>
                <a:spcPts val="0"/>
              </a:spcAft>
              <a:buFont typeface="Arial"/>
              <a:buChar char="–"/>
              <a:defRPr/>
            </a:pPr>
            <a:endParaRPr lang="en-US" dirty="0" smtClean="0"/>
          </a:p>
        </p:txBody>
      </p:sp>
      <p:sp>
        <p:nvSpPr>
          <p:cNvPr id="238595" name="Rectangle 2"/>
          <p:cNvSpPr>
            <a:spLocks noGrp="1" noChangeArrowheads="1"/>
          </p:cNvSpPr>
          <p:nvPr>
            <p:ph type="title"/>
          </p:nvPr>
        </p:nvSpPr>
        <p:spPr>
          <a:xfrm>
            <a:off x="488950" y="0"/>
            <a:ext cx="5353050" cy="920750"/>
          </a:xfrm>
        </p:spPr>
        <p:txBody>
          <a:bodyPr/>
          <a:lstStyle/>
          <a:p>
            <a:pPr eaLnBrk="1" hangingPunct="1"/>
            <a:r>
              <a:rPr lang="en-US" altLang="en-US" sz="2400" b="1" smtClean="0"/>
              <a:t>Sunroom Requirements</a:t>
            </a:r>
            <a:br>
              <a:rPr lang="en-US" altLang="en-US" sz="2400" b="1" smtClean="0"/>
            </a:br>
            <a:r>
              <a:rPr lang="en-US" altLang="en-US" sz="2000" b="1" i="1" smtClean="0"/>
              <a:t>Section R402.2.13</a:t>
            </a:r>
            <a:endParaRPr lang="en-US" altLang="en-US" sz="2000" b="1" smtClean="0"/>
          </a:p>
        </p:txBody>
      </p:sp>
      <p:pic>
        <p:nvPicPr>
          <p:cNvPr id="238596" name="Picture 7" descr="Sun_Room_Orig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5138" y="1360488"/>
            <a:ext cx="4632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35006" y="4997669"/>
            <a:ext cx="583324" cy="567561"/>
          </a:xfrm>
          <a:prstGeom prst="rect">
            <a:avLst/>
          </a:prstGeom>
          <a:gradFill>
            <a:gsLst>
              <a:gs pos="19000">
                <a:srgbClr val="E3F7FF"/>
              </a:gs>
              <a:gs pos="0">
                <a:schemeClr val="bg1"/>
              </a:gs>
            </a:gsLst>
            <a:lin ang="16200000" scaled="0"/>
          </a:gradFill>
          <a:ln>
            <a:no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Content Placeholder 1"/>
          <p:cNvSpPr>
            <a:spLocks noGrp="1"/>
          </p:cNvSpPr>
          <p:nvPr>
            <p:ph idx="1"/>
          </p:nvPr>
        </p:nvSpPr>
        <p:spPr/>
        <p:txBody>
          <a:bodyPr/>
          <a:lstStyle/>
          <a:p>
            <a:r>
              <a:rPr lang="en-US" altLang="en-US" dirty="0" smtClean="0"/>
              <a:t>Proposed design to be shown to have an annual energy cost that is less than or equal to the annual energy cost of the standard reference design</a:t>
            </a:r>
          </a:p>
          <a:p>
            <a:r>
              <a:rPr lang="en-US" altLang="en-US" dirty="0" smtClean="0"/>
              <a:t>Specifications for standard reference and proposed design are in Table R504.5.2(1)</a:t>
            </a:r>
          </a:p>
          <a:p>
            <a:pPr lvl="1"/>
            <a:r>
              <a:rPr lang="en-US" altLang="en-US" dirty="0" smtClean="0">
                <a:solidFill>
                  <a:srgbClr val="FF3300"/>
                </a:solidFill>
              </a:rPr>
              <a:t>New in 2018:  Allowance for batch sampling of stacked multifamily units</a:t>
            </a:r>
          </a:p>
          <a:p>
            <a:endParaRPr lang="en-US" altLang="en-US" dirty="0" smtClean="0"/>
          </a:p>
        </p:txBody>
      </p:sp>
      <p:sp>
        <p:nvSpPr>
          <p:cNvPr id="240643" name="Title 2"/>
          <p:cNvSpPr>
            <a:spLocks noGrp="1"/>
          </p:cNvSpPr>
          <p:nvPr>
            <p:ph type="title"/>
          </p:nvPr>
        </p:nvSpPr>
        <p:spPr/>
        <p:txBody>
          <a:bodyPr/>
          <a:lstStyle/>
          <a:p>
            <a:r>
              <a:rPr lang="en-US" altLang="en-US" sz="2400" b="1" dirty="0" smtClean="0"/>
              <a:t>Simulated Performance Alternative</a:t>
            </a:r>
            <a:br>
              <a:rPr lang="en-US" altLang="en-US" sz="2400" b="1" dirty="0" smtClean="0"/>
            </a:br>
            <a:r>
              <a:rPr lang="en-US" altLang="en-US" sz="2400" b="1" i="1" dirty="0" smtClean="0"/>
              <a:t>Section R405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a:spLocks noGrp="1" noChangeArrowheads="1"/>
          </p:cNvSpPr>
          <p:nvPr>
            <p:ph idx="1"/>
          </p:nvPr>
        </p:nvSpPr>
        <p:spPr>
          <a:xfrm>
            <a:off x="488950" y="1123950"/>
            <a:ext cx="8497888" cy="5538788"/>
          </a:xfrm>
        </p:spPr>
        <p:txBody>
          <a:bodyPr/>
          <a:lstStyle/>
          <a:p>
            <a:pPr eaLnBrk="1" hangingPunct="1">
              <a:buFont typeface="Wingdings" pitchFamily="2" charset="2"/>
              <a:buChar char="ü"/>
            </a:pPr>
            <a:r>
              <a:rPr lang="en-US" altLang="en-US" smtClean="0"/>
              <a:t>Requires computer software with specified capabilities (local official may approve other tools)</a:t>
            </a:r>
          </a:p>
          <a:p>
            <a:pPr eaLnBrk="1" hangingPunct="1">
              <a:buFont typeface="Wingdings" pitchFamily="2" charset="2"/>
              <a:buChar char="ü"/>
            </a:pPr>
            <a:r>
              <a:rPr lang="en-US" altLang="en-US" smtClean="0"/>
              <a:t>Includes both envelope and some systems</a:t>
            </a:r>
          </a:p>
          <a:p>
            <a:pPr lvl="1" eaLnBrk="1" hangingPunct="1"/>
            <a:r>
              <a:rPr lang="en-US" altLang="en-US" smtClean="0"/>
              <a:t>Equipment treated equally in standard and proposed design</a:t>
            </a:r>
          </a:p>
          <a:p>
            <a:pPr eaLnBrk="1" hangingPunct="1">
              <a:buFont typeface="Wingdings" pitchFamily="2" charset="2"/>
              <a:buChar char="ü"/>
            </a:pPr>
            <a:r>
              <a:rPr lang="en-US" altLang="en-US" smtClean="0"/>
              <a:t>Allows greatest flexibility</a:t>
            </a:r>
          </a:p>
          <a:p>
            <a:pPr lvl="1" eaLnBrk="1" hangingPunct="1"/>
            <a:r>
              <a:rPr lang="en-US" altLang="en-US" smtClean="0"/>
              <a:t>Can trade off tight duct systems</a:t>
            </a:r>
          </a:p>
          <a:p>
            <a:pPr eaLnBrk="1" hangingPunct="1">
              <a:buFont typeface="Wingdings" pitchFamily="2" charset="2"/>
              <a:buChar char="ü"/>
            </a:pPr>
            <a:r>
              <a:rPr lang="en-US" altLang="en-US" smtClean="0"/>
              <a:t>Defines compliance based on equivalency of calculated energy cost or source energy</a:t>
            </a:r>
          </a:p>
          <a:p>
            <a:pPr eaLnBrk="1" hangingPunct="1">
              <a:buFont typeface="Wingdings" pitchFamily="2" charset="2"/>
              <a:buChar char="ü"/>
            </a:pPr>
            <a:r>
              <a:rPr lang="en-US" altLang="en-US" smtClean="0"/>
              <a:t>Section R405 specifies “ground rules”</a:t>
            </a:r>
          </a:p>
          <a:p>
            <a:pPr lvl="1" eaLnBrk="1" hangingPunct="1"/>
            <a:r>
              <a:rPr lang="en-US" altLang="en-US" smtClean="0"/>
              <a:t>These will generally be “hidden” in compliance software calculation algorithms</a:t>
            </a:r>
          </a:p>
          <a:p>
            <a:pPr lvl="1" eaLnBrk="1" hangingPunct="1"/>
            <a:r>
              <a:rPr lang="en-US" altLang="en-US" smtClean="0"/>
              <a:t>Similar ground rules are used in home federal tax credits and ENERGY STAR Home guidelines</a:t>
            </a:r>
          </a:p>
        </p:txBody>
      </p:sp>
      <p:sp>
        <p:nvSpPr>
          <p:cNvPr id="241667" name="Rectangle 5"/>
          <p:cNvSpPr>
            <a:spLocks noGrp="1" noChangeArrowheads="1"/>
          </p:cNvSpPr>
          <p:nvPr>
            <p:ph type="title"/>
          </p:nvPr>
        </p:nvSpPr>
        <p:spPr>
          <a:xfrm>
            <a:off x="457200" y="0"/>
            <a:ext cx="5384800" cy="920750"/>
          </a:xfrm>
        </p:spPr>
        <p:txBody>
          <a:bodyPr/>
          <a:lstStyle/>
          <a:p>
            <a:pPr eaLnBrk="1" hangingPunct="1"/>
            <a:r>
              <a:rPr lang="en-US" altLang="en-US" sz="2400" b="1" smtClean="0"/>
              <a:t>Simulated Performance Alternative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3825" y="0"/>
            <a:ext cx="7781925" cy="877888"/>
          </a:xfrm>
        </p:spPr>
        <p:txBody>
          <a:bodyPr/>
          <a:lstStyle/>
          <a:p>
            <a:pPr eaLnBrk="1" hangingPunct="1">
              <a:lnSpc>
                <a:spcPct val="100000"/>
              </a:lnSpc>
            </a:pPr>
            <a:r>
              <a:rPr lang="en-US" altLang="en-US" sz="2000" b="1" smtClean="0"/>
              <a:t>Scope</a:t>
            </a:r>
            <a:r>
              <a:rPr lang="en-US" altLang="en-US" sz="2400" smtClean="0"/>
              <a:t/>
            </a:r>
            <a:br>
              <a:rPr lang="en-US" altLang="en-US" sz="2400" smtClean="0"/>
            </a:br>
            <a:r>
              <a:rPr lang="en-US" altLang="en-US" sz="1800" b="1" i="1" smtClean="0"/>
              <a:t>Section R101.4.1 - </a:t>
            </a:r>
            <a:r>
              <a:rPr lang="en-US" altLang="en-US" sz="1800" smtClean="0"/>
              <a:t>Mixed </a:t>
            </a:r>
            <a:r>
              <a:rPr lang="en-US" altLang="en-US" sz="1800" smtClean="0">
                <a:solidFill>
                  <a:srgbClr val="FF0000"/>
                </a:solidFill>
              </a:rPr>
              <a:t>Residential and </a:t>
            </a:r>
            <a:br>
              <a:rPr lang="en-US" altLang="en-US" sz="1800" smtClean="0">
                <a:solidFill>
                  <a:srgbClr val="FF0000"/>
                </a:solidFill>
              </a:rPr>
            </a:br>
            <a:r>
              <a:rPr lang="en-US" altLang="en-US" sz="1800" smtClean="0">
                <a:solidFill>
                  <a:srgbClr val="FF0000"/>
                </a:solidFill>
              </a:rPr>
              <a:t>Commercial Buildings</a:t>
            </a:r>
            <a:r>
              <a:rPr lang="en-US" altLang="en-US" sz="1800" smtClean="0"/>
              <a:t/>
            </a:r>
            <a:br>
              <a:rPr lang="en-US" altLang="en-US" sz="1800" smtClean="0"/>
            </a:br>
            <a:r>
              <a:rPr lang="en-US" altLang="en-US" sz="1800" b="1" i="1" smtClean="0"/>
              <a:t>Section R101.5 </a:t>
            </a:r>
            <a:r>
              <a:rPr lang="en-US" altLang="en-US" sz="1800" smtClean="0"/>
              <a:t>- Compliance</a:t>
            </a:r>
          </a:p>
        </p:txBody>
      </p:sp>
      <p:sp>
        <p:nvSpPr>
          <p:cNvPr id="50179" name="Rectangle 7"/>
          <p:cNvSpPr>
            <a:spLocks noGrp="1" noChangeArrowheads="1"/>
          </p:cNvSpPr>
          <p:nvPr>
            <p:ph type="body" sz="half" idx="1"/>
          </p:nvPr>
        </p:nvSpPr>
        <p:spPr>
          <a:xfrm>
            <a:off x="685800" y="1268413"/>
            <a:ext cx="8026400" cy="4876800"/>
          </a:xfrm>
        </p:spPr>
        <p:txBody>
          <a:bodyPr rtlCol="0">
            <a:normAutofit/>
          </a:bodyPr>
          <a:lstStyle/>
          <a:p>
            <a:pPr marL="400050" eaLnBrk="1" fontAlgn="auto" hangingPunct="1">
              <a:spcBef>
                <a:spcPct val="40000"/>
              </a:spcBef>
              <a:spcAft>
                <a:spcPts val="0"/>
              </a:spcAft>
              <a:buFont typeface="Wingdings" pitchFamily="2" charset="2"/>
              <a:buChar char="ü"/>
              <a:defRPr/>
            </a:pPr>
            <a:r>
              <a:rPr lang="en-US" dirty="0" smtClean="0"/>
              <a:t>Treat the residential </a:t>
            </a:r>
            <a:r>
              <a:rPr lang="en-US" dirty="0" smtClean="0">
                <a:solidFill>
                  <a:srgbClr val="FF0000"/>
                </a:solidFill>
              </a:rPr>
              <a:t>building portion </a:t>
            </a:r>
            <a:r>
              <a:rPr lang="en-US" dirty="0" smtClean="0"/>
              <a:t>under the applicable residential code</a:t>
            </a:r>
          </a:p>
          <a:p>
            <a:pPr marL="400050" eaLnBrk="1" fontAlgn="auto" hangingPunct="1">
              <a:spcBef>
                <a:spcPct val="40000"/>
              </a:spcBef>
              <a:spcAft>
                <a:spcPts val="0"/>
              </a:spcAft>
              <a:buFont typeface="Wingdings" pitchFamily="2" charset="2"/>
              <a:buChar char="ü"/>
              <a:defRPr/>
            </a:pPr>
            <a:r>
              <a:rPr lang="en-US" dirty="0" smtClean="0"/>
              <a:t>Treat the commercial </a:t>
            </a:r>
            <a:r>
              <a:rPr lang="en-US" dirty="0">
                <a:solidFill>
                  <a:srgbClr val="FF0000"/>
                </a:solidFill>
              </a:rPr>
              <a:t>building portion</a:t>
            </a:r>
            <a:r>
              <a:rPr lang="en-US" dirty="0" smtClean="0"/>
              <a:t> under the commercial code</a:t>
            </a:r>
          </a:p>
          <a:p>
            <a:pPr eaLnBrk="1" hangingPunct="1">
              <a:buFont typeface="Wingdings" pitchFamily="2" charset="2"/>
              <a:buChar char="ü"/>
              <a:defRPr/>
            </a:pPr>
            <a:r>
              <a:rPr lang="en-US" altLang="en-US" dirty="0" smtClean="0"/>
              <a:t>Code Official has final authority</a:t>
            </a:r>
          </a:p>
          <a:p>
            <a:pPr lvl="1" eaLnBrk="1" hangingPunct="1">
              <a:defRPr/>
            </a:pPr>
            <a:r>
              <a:rPr lang="en-US" altLang="en-US" dirty="0" smtClean="0"/>
              <a:t>Compliance materials, software, worksheets</a:t>
            </a:r>
          </a:p>
          <a:p>
            <a:pPr marL="57150" indent="0" eaLnBrk="1" fontAlgn="auto" hangingPunct="1">
              <a:spcBef>
                <a:spcPct val="40000"/>
              </a:spcBef>
              <a:spcAft>
                <a:spcPts val="0"/>
              </a:spcAft>
              <a:buFont typeface="Arial" pitchFamily="34" charset="0"/>
              <a:buNone/>
              <a:defRPr/>
            </a:pPr>
            <a:endParaRPr lang="en-US" dirty="0" smtClean="0"/>
          </a:p>
          <a:p>
            <a:pPr eaLnBrk="1" fontAlgn="auto" hangingPunct="1">
              <a:spcAft>
                <a:spcPts val="0"/>
              </a:spcAft>
              <a:buFont typeface="Arial"/>
              <a:buChar char="•"/>
              <a:defRPr/>
            </a:pPr>
            <a:endParaRPr lang="en-US" dirty="0" smtClean="0"/>
          </a:p>
        </p:txBody>
      </p:sp>
      <p:pic>
        <p:nvPicPr>
          <p:cNvPr id="50180" name="Picture 17" descr="Upper appartment and lower restaurant. Example of a mixed-use commercial space.">
            <a:hlinkClick r:id="rId3"/>
          </p:cNvPr>
          <p:cNvPicPr>
            <a:picLocks noChangeAspect="1" noChangeArrowheads="1"/>
          </p:cNvPicPr>
          <p:nvPr/>
        </p:nvPicPr>
        <p:blipFill>
          <a:blip r:embed="rId4"/>
          <a:srcRect/>
          <a:stretch>
            <a:fillRect/>
          </a:stretch>
        </p:blipFill>
        <p:spPr bwMode="auto">
          <a:xfrm>
            <a:off x="5389563" y="3771900"/>
            <a:ext cx="2970212" cy="2592388"/>
          </a:xfrm>
          <a:prstGeom prst="rect">
            <a:avLst/>
          </a:prstGeom>
          <a:ln>
            <a:noFill/>
          </a:ln>
          <a:effectLst>
            <a:outerShdw blurRad="292100" dist="139700" dir="2700000" algn="tl" rotWithShape="0">
              <a:srgbClr val="333333">
                <a:alpha val="65000"/>
              </a:srgbClr>
            </a:outerShdw>
          </a:effectLst>
        </p:spPr>
      </p:pic>
      <p:pic>
        <p:nvPicPr>
          <p:cNvPr id="50181" name="Picture 19" descr="Mixed-use space. Home with a business office.">
            <a:hlinkClick r:id="rId5"/>
          </p:cNvPr>
          <p:cNvPicPr>
            <a:picLocks noChangeAspect="1" noChangeArrowheads="1"/>
          </p:cNvPicPr>
          <p:nvPr/>
        </p:nvPicPr>
        <p:blipFill>
          <a:blip r:embed="rId6"/>
          <a:srcRect/>
          <a:stretch>
            <a:fillRect/>
          </a:stretch>
        </p:blipFill>
        <p:spPr bwMode="auto">
          <a:xfrm>
            <a:off x="1585913" y="3784600"/>
            <a:ext cx="2593975" cy="2592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1"/>
          <p:cNvSpPr>
            <a:spLocks noGrp="1"/>
          </p:cNvSpPr>
          <p:nvPr>
            <p:ph idx="1"/>
          </p:nvPr>
        </p:nvSpPr>
        <p:spPr>
          <a:xfrm>
            <a:off x="457200" y="1204913"/>
            <a:ext cx="8229600" cy="5262562"/>
          </a:xfrm>
        </p:spPr>
        <p:txBody>
          <a:bodyPr/>
          <a:lstStyle/>
          <a:p>
            <a:r>
              <a:rPr lang="en-US" altLang="en-US" dirty="0" smtClean="0"/>
              <a:t>First included in the 2015 IECC, ERI path differs from the traditional prescriptive and performance paths</a:t>
            </a:r>
          </a:p>
          <a:p>
            <a:pPr lvl="1"/>
            <a:r>
              <a:rPr lang="en-US" altLang="en-US" dirty="0" smtClean="0"/>
              <a:t>Unlike the performance path, is not based on the prescriptive requirements</a:t>
            </a:r>
          </a:p>
          <a:p>
            <a:pPr lvl="1"/>
            <a:r>
              <a:rPr lang="en-US" altLang="en-US" dirty="0" smtClean="0"/>
              <a:t>Fundamental requirement is a single rating (ERI) based on </a:t>
            </a:r>
            <a:r>
              <a:rPr lang="en-US" altLang="en-US" dirty="0" smtClean="0">
                <a:solidFill>
                  <a:srgbClr val="FF3300"/>
                </a:solidFill>
              </a:rPr>
              <a:t>ANSI/RESNET/ICC 301-2014</a:t>
            </a:r>
          </a:p>
          <a:p>
            <a:r>
              <a:rPr lang="en-US" altLang="en-US" dirty="0" smtClean="0"/>
              <a:t>Mandatory provisions of the code must be met</a:t>
            </a:r>
          </a:p>
          <a:p>
            <a:pPr lvl="1"/>
            <a:r>
              <a:rPr lang="en-US" altLang="en-US" dirty="0" smtClean="0"/>
              <a:t>Exception:  Ducts not completely inside the building thermal envelope must be insulated to R-6 or greater</a:t>
            </a:r>
          </a:p>
          <a:p>
            <a:r>
              <a:rPr lang="en-US" altLang="en-US" dirty="0" smtClean="0"/>
              <a:t>Hard limit:  Envelope must meet minimum requirements of the 2009 IECC</a:t>
            </a:r>
          </a:p>
          <a:p>
            <a:endParaRPr lang="en-US" altLang="en-US" dirty="0" smtClean="0"/>
          </a:p>
        </p:txBody>
      </p:sp>
      <p:sp>
        <p:nvSpPr>
          <p:cNvPr id="243715" name="Title 2"/>
          <p:cNvSpPr>
            <a:spLocks noGrp="1"/>
          </p:cNvSpPr>
          <p:nvPr>
            <p:ph type="title"/>
          </p:nvPr>
        </p:nvSpPr>
        <p:spPr/>
        <p:txBody>
          <a:bodyPr/>
          <a:lstStyle/>
          <a:p>
            <a:r>
              <a:rPr lang="en-US" altLang="en-US" sz="2400" b="1" dirty="0" smtClean="0"/>
              <a:t>Energy Rating Index</a:t>
            </a:r>
            <a:br>
              <a:rPr lang="en-US" altLang="en-US" sz="2400" b="1" dirty="0" smtClean="0"/>
            </a:br>
            <a:r>
              <a:rPr lang="en-US" altLang="en-US" sz="2400" b="1" i="1" dirty="0" smtClean="0"/>
              <a:t>Section R406</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1"/>
          <p:cNvSpPr>
            <a:spLocks noGrp="1"/>
          </p:cNvSpPr>
          <p:nvPr>
            <p:ph idx="1"/>
          </p:nvPr>
        </p:nvSpPr>
        <p:spPr>
          <a:xfrm>
            <a:off x="457200" y="1204913"/>
            <a:ext cx="8229600" cy="5262562"/>
          </a:xfrm>
        </p:spPr>
        <p:txBody>
          <a:bodyPr/>
          <a:lstStyle/>
          <a:p>
            <a:r>
              <a:rPr lang="en-US" altLang="en-US" dirty="0" smtClean="0"/>
              <a:t>Compliance with this method must be completed by an approved third party and documentation including compliance reports must be reviewed by the code official</a:t>
            </a:r>
          </a:p>
          <a:p>
            <a:r>
              <a:rPr lang="en-US" altLang="en-US" dirty="0" smtClean="0"/>
              <a:t>Compliance is demonstrated if the calculated ERI is ≤ a defined threshold for the zone in which the building is located</a:t>
            </a:r>
          </a:p>
        </p:txBody>
      </p:sp>
      <p:sp>
        <p:nvSpPr>
          <p:cNvPr id="243715" name="Title 2"/>
          <p:cNvSpPr>
            <a:spLocks noGrp="1"/>
          </p:cNvSpPr>
          <p:nvPr>
            <p:ph type="title"/>
          </p:nvPr>
        </p:nvSpPr>
        <p:spPr/>
        <p:txBody>
          <a:bodyPr/>
          <a:lstStyle/>
          <a:p>
            <a:r>
              <a:rPr lang="en-US" altLang="en-US" sz="2400" b="1" dirty="0" smtClean="0"/>
              <a:t>Energy Rating Index (Compliance Alternative)</a:t>
            </a:r>
            <a:br>
              <a:rPr lang="en-US" altLang="en-US" sz="2400" b="1" dirty="0" smtClean="0"/>
            </a:br>
            <a:r>
              <a:rPr lang="en-US" altLang="en-US" sz="2400" b="1" i="1" dirty="0" smtClean="0"/>
              <a:t>Section R406</a:t>
            </a:r>
          </a:p>
        </p:txBody>
      </p:sp>
    </p:spTree>
    <p:extLst>
      <p:ext uri="{BB962C8B-B14F-4D97-AF65-F5344CB8AC3E}">
        <p14:creationId xmlns:p14="http://schemas.microsoft.com/office/powerpoint/2010/main" val="22385139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785938" y="2389188"/>
          <a:ext cx="5080000" cy="3332160"/>
        </p:xfrm>
        <a:graphic>
          <a:graphicData uri="http://schemas.openxmlformats.org/drawingml/2006/table">
            <a:tbl>
              <a:tblPr firstRow="1" bandRow="1">
                <a:tableStyleId>{5C22544A-7EE6-4342-B048-85BDC9FD1C3A}</a:tableStyleId>
              </a:tblPr>
              <a:tblGrid>
                <a:gridCol w="2540000"/>
                <a:gridCol w="2540000"/>
              </a:tblGrid>
              <a:tr h="370801">
                <a:tc>
                  <a:txBody>
                    <a:bodyPr/>
                    <a:lstStyle/>
                    <a:p>
                      <a:pPr algn="ctr"/>
                      <a:r>
                        <a:rPr lang="en-US" sz="1800" dirty="0" smtClean="0"/>
                        <a:t>Climate Zone</a:t>
                      </a:r>
                      <a:endParaRPr lang="en-US" sz="1800" dirty="0"/>
                    </a:p>
                  </a:txBody>
                  <a:tcPr marT="45716" marB="45716"/>
                </a:tc>
                <a:tc>
                  <a:txBody>
                    <a:bodyPr/>
                    <a:lstStyle/>
                    <a:p>
                      <a:pPr algn="ctr"/>
                      <a:r>
                        <a:rPr lang="en-US" sz="1800" dirty="0" err="1" smtClean="0"/>
                        <a:t>ERI</a:t>
                      </a:r>
                      <a:r>
                        <a:rPr lang="en-US" sz="1800" baseline="30000" dirty="0" err="1" smtClean="0"/>
                        <a:t>a</a:t>
                      </a:r>
                      <a:endParaRPr lang="en-US" sz="1800" baseline="30000" dirty="0"/>
                    </a:p>
                  </a:txBody>
                  <a:tcPr marT="45716" marB="45716"/>
                </a:tc>
              </a:tr>
              <a:tr h="370801">
                <a:tc>
                  <a:txBody>
                    <a:bodyPr/>
                    <a:lstStyle/>
                    <a:p>
                      <a:pPr algn="ctr"/>
                      <a:r>
                        <a:rPr lang="en-US" sz="1800" dirty="0" smtClean="0"/>
                        <a:t>1</a:t>
                      </a:r>
                      <a:endParaRPr lang="en-US" sz="1800" dirty="0"/>
                    </a:p>
                  </a:txBody>
                  <a:tcPr marT="45716" marB="45716"/>
                </a:tc>
                <a:tc>
                  <a:txBody>
                    <a:bodyPr/>
                    <a:lstStyle/>
                    <a:p>
                      <a:pPr algn="ctr"/>
                      <a:r>
                        <a:rPr lang="en-US" sz="1800" dirty="0" smtClean="0">
                          <a:solidFill>
                            <a:srgbClr val="FF0000"/>
                          </a:solidFill>
                        </a:rPr>
                        <a:t>57</a:t>
                      </a:r>
                      <a:endParaRPr lang="en-US" sz="1800" dirty="0">
                        <a:solidFill>
                          <a:srgbClr val="FF0000"/>
                        </a:solidFill>
                      </a:endParaRPr>
                    </a:p>
                  </a:txBody>
                  <a:tcPr marT="45716" marB="45716"/>
                </a:tc>
              </a:tr>
              <a:tr h="370801">
                <a:tc>
                  <a:txBody>
                    <a:bodyPr/>
                    <a:lstStyle/>
                    <a:p>
                      <a:pPr algn="ctr"/>
                      <a:r>
                        <a:rPr lang="en-US" sz="1800" dirty="0" smtClean="0"/>
                        <a:t>2</a:t>
                      </a:r>
                      <a:endParaRPr lang="en-US" sz="1800" dirty="0"/>
                    </a:p>
                  </a:txBody>
                  <a:tcPr marT="45716" marB="45716"/>
                </a:tc>
                <a:tc>
                  <a:txBody>
                    <a:bodyPr/>
                    <a:lstStyle/>
                    <a:p>
                      <a:pPr algn="ctr"/>
                      <a:r>
                        <a:rPr lang="en-US" sz="1800" dirty="0" smtClean="0">
                          <a:solidFill>
                            <a:srgbClr val="FF0000"/>
                          </a:solidFill>
                        </a:rPr>
                        <a:t>57</a:t>
                      </a:r>
                      <a:endParaRPr lang="en-US" sz="1800" dirty="0">
                        <a:solidFill>
                          <a:srgbClr val="FF0000"/>
                        </a:solidFill>
                      </a:endParaRPr>
                    </a:p>
                  </a:txBody>
                  <a:tcPr marT="45716" marB="45716"/>
                </a:tc>
              </a:tr>
              <a:tr h="365752">
                <a:tc>
                  <a:txBody>
                    <a:bodyPr/>
                    <a:lstStyle/>
                    <a:p>
                      <a:pPr algn="ctr"/>
                      <a:r>
                        <a:rPr lang="en-US" sz="1800" dirty="0" smtClean="0"/>
                        <a:t>3</a:t>
                      </a:r>
                      <a:endParaRPr lang="en-US" sz="1800" dirty="0"/>
                    </a:p>
                  </a:txBody>
                  <a:tcPr marT="45716" marB="45716"/>
                </a:tc>
                <a:tc>
                  <a:txBody>
                    <a:bodyPr/>
                    <a:lstStyle/>
                    <a:p>
                      <a:pPr algn="ctr"/>
                      <a:r>
                        <a:rPr lang="en-US" sz="1800" dirty="0" smtClean="0">
                          <a:solidFill>
                            <a:srgbClr val="FF0000"/>
                          </a:solidFill>
                        </a:rPr>
                        <a:t>57</a:t>
                      </a:r>
                      <a:endParaRPr lang="en-US" sz="1800" dirty="0">
                        <a:solidFill>
                          <a:srgbClr val="FF0000"/>
                        </a:solidFill>
                      </a:endParaRPr>
                    </a:p>
                  </a:txBody>
                  <a:tcPr marT="45716" marB="45716"/>
                </a:tc>
              </a:tr>
              <a:tr h="370801">
                <a:tc>
                  <a:txBody>
                    <a:bodyPr/>
                    <a:lstStyle/>
                    <a:p>
                      <a:pPr algn="ctr"/>
                      <a:r>
                        <a:rPr lang="en-US" sz="1800" dirty="0" smtClean="0"/>
                        <a:t>4</a:t>
                      </a:r>
                      <a:endParaRPr lang="en-US" sz="1800" dirty="0"/>
                    </a:p>
                  </a:txBody>
                  <a:tcPr marT="45716" marB="45716"/>
                </a:tc>
                <a:tc>
                  <a:txBody>
                    <a:bodyPr/>
                    <a:lstStyle/>
                    <a:p>
                      <a:pPr algn="ctr"/>
                      <a:r>
                        <a:rPr lang="en-US" sz="1800" dirty="0" smtClean="0">
                          <a:solidFill>
                            <a:srgbClr val="FF0000"/>
                          </a:solidFill>
                        </a:rPr>
                        <a:t>62</a:t>
                      </a:r>
                      <a:endParaRPr lang="en-US" sz="1800" dirty="0">
                        <a:solidFill>
                          <a:srgbClr val="FF0000"/>
                        </a:solidFill>
                      </a:endParaRPr>
                    </a:p>
                  </a:txBody>
                  <a:tcPr marT="45716" marB="45716"/>
                </a:tc>
              </a:tr>
              <a:tr h="370801">
                <a:tc>
                  <a:txBody>
                    <a:bodyPr/>
                    <a:lstStyle/>
                    <a:p>
                      <a:pPr algn="ctr"/>
                      <a:r>
                        <a:rPr lang="en-US" sz="1800" dirty="0" smtClean="0"/>
                        <a:t>5</a:t>
                      </a:r>
                      <a:endParaRPr lang="en-US" sz="1800" dirty="0"/>
                    </a:p>
                  </a:txBody>
                  <a:tcPr marT="45716" marB="45716"/>
                </a:tc>
                <a:tc>
                  <a:txBody>
                    <a:bodyPr/>
                    <a:lstStyle/>
                    <a:p>
                      <a:pPr algn="ctr"/>
                      <a:r>
                        <a:rPr lang="en-US" sz="1800" dirty="0" smtClean="0">
                          <a:solidFill>
                            <a:srgbClr val="FF0000"/>
                          </a:solidFill>
                        </a:rPr>
                        <a:t>61</a:t>
                      </a:r>
                      <a:endParaRPr lang="en-US" sz="1800" dirty="0">
                        <a:solidFill>
                          <a:srgbClr val="FF0000"/>
                        </a:solidFill>
                      </a:endParaRPr>
                    </a:p>
                  </a:txBody>
                  <a:tcPr marT="45716" marB="45716"/>
                </a:tc>
              </a:tr>
              <a:tr h="370801">
                <a:tc>
                  <a:txBody>
                    <a:bodyPr/>
                    <a:lstStyle/>
                    <a:p>
                      <a:pPr algn="ctr"/>
                      <a:r>
                        <a:rPr lang="en-US" sz="1800" dirty="0" smtClean="0"/>
                        <a:t>6</a:t>
                      </a:r>
                      <a:endParaRPr lang="en-US" sz="1800" dirty="0"/>
                    </a:p>
                  </a:txBody>
                  <a:tcPr marT="45716" marB="45716"/>
                </a:tc>
                <a:tc>
                  <a:txBody>
                    <a:bodyPr/>
                    <a:lstStyle/>
                    <a:p>
                      <a:pPr algn="ctr"/>
                      <a:r>
                        <a:rPr lang="en-US" sz="1800" dirty="0" smtClean="0">
                          <a:solidFill>
                            <a:srgbClr val="FF0000"/>
                          </a:solidFill>
                        </a:rPr>
                        <a:t>61</a:t>
                      </a:r>
                      <a:endParaRPr lang="en-US" sz="1800" dirty="0">
                        <a:solidFill>
                          <a:srgbClr val="FF0000"/>
                        </a:solidFill>
                      </a:endParaRPr>
                    </a:p>
                  </a:txBody>
                  <a:tcPr marT="45716" marB="45716"/>
                </a:tc>
              </a:tr>
              <a:tr h="370801">
                <a:tc>
                  <a:txBody>
                    <a:bodyPr/>
                    <a:lstStyle/>
                    <a:p>
                      <a:pPr algn="ctr"/>
                      <a:r>
                        <a:rPr lang="en-US" sz="1800" dirty="0" smtClean="0"/>
                        <a:t>7</a:t>
                      </a:r>
                      <a:endParaRPr lang="en-US" sz="1800" dirty="0"/>
                    </a:p>
                  </a:txBody>
                  <a:tcPr marT="45716" marB="45716"/>
                </a:tc>
                <a:tc>
                  <a:txBody>
                    <a:bodyPr/>
                    <a:lstStyle/>
                    <a:p>
                      <a:pPr algn="ctr"/>
                      <a:r>
                        <a:rPr lang="en-US" sz="1800" dirty="0" smtClean="0">
                          <a:solidFill>
                            <a:srgbClr val="FF0000"/>
                          </a:solidFill>
                        </a:rPr>
                        <a:t>58</a:t>
                      </a:r>
                      <a:endParaRPr lang="en-US" sz="1800" dirty="0">
                        <a:solidFill>
                          <a:srgbClr val="FF0000"/>
                        </a:solidFill>
                      </a:endParaRPr>
                    </a:p>
                  </a:txBody>
                  <a:tcPr marT="45716" marB="45716"/>
                </a:tc>
              </a:tr>
              <a:tr h="370801">
                <a:tc>
                  <a:txBody>
                    <a:bodyPr/>
                    <a:lstStyle/>
                    <a:p>
                      <a:pPr algn="ctr"/>
                      <a:r>
                        <a:rPr lang="en-US" sz="1800" dirty="0" smtClean="0"/>
                        <a:t>8</a:t>
                      </a:r>
                      <a:endParaRPr lang="en-US" sz="1800" dirty="0"/>
                    </a:p>
                  </a:txBody>
                  <a:tcPr marT="45716" marB="45716"/>
                </a:tc>
                <a:tc>
                  <a:txBody>
                    <a:bodyPr/>
                    <a:lstStyle/>
                    <a:p>
                      <a:pPr algn="ctr"/>
                      <a:r>
                        <a:rPr lang="en-US" sz="1800" dirty="0" smtClean="0">
                          <a:solidFill>
                            <a:srgbClr val="FF0000"/>
                          </a:solidFill>
                        </a:rPr>
                        <a:t>58</a:t>
                      </a:r>
                      <a:endParaRPr lang="en-US" sz="1800" dirty="0">
                        <a:solidFill>
                          <a:srgbClr val="FF0000"/>
                        </a:solidFill>
                      </a:endParaRPr>
                    </a:p>
                  </a:txBody>
                  <a:tcPr marT="45716" marB="45716"/>
                </a:tc>
              </a:tr>
            </a:tbl>
          </a:graphicData>
        </a:graphic>
      </p:graphicFrame>
      <p:sp>
        <p:nvSpPr>
          <p:cNvPr id="245794" name="Title 2"/>
          <p:cNvSpPr>
            <a:spLocks noGrp="1"/>
          </p:cNvSpPr>
          <p:nvPr>
            <p:ph type="title"/>
          </p:nvPr>
        </p:nvSpPr>
        <p:spPr/>
        <p:txBody>
          <a:bodyPr/>
          <a:lstStyle/>
          <a:p>
            <a:r>
              <a:rPr lang="en-US" altLang="en-US" sz="2800" b="1" smtClean="0"/>
              <a:t>Energy Rating Index</a:t>
            </a:r>
            <a:br>
              <a:rPr lang="en-US" altLang="en-US" sz="2800" b="1" smtClean="0"/>
            </a:br>
            <a:r>
              <a:rPr lang="en-US" altLang="en-US" sz="2800" b="1" i="1" smtClean="0"/>
              <a:t>Section R406</a:t>
            </a:r>
            <a:endParaRPr lang="en-US" altLang="en-US" smtClean="0"/>
          </a:p>
        </p:txBody>
      </p:sp>
      <p:sp>
        <p:nvSpPr>
          <p:cNvPr id="245795" name="Rectangle 3"/>
          <p:cNvSpPr txBox="1">
            <a:spLocks noChangeArrowheads="1"/>
          </p:cNvSpPr>
          <p:nvPr/>
        </p:nvSpPr>
        <p:spPr bwMode="auto">
          <a:xfrm>
            <a:off x="1617663" y="1027113"/>
            <a:ext cx="5232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itchFamily="34" charset="0"/>
              <a:buChar char="•"/>
              <a:defRPr sz="2400">
                <a:solidFill>
                  <a:schemeClr val="tx1"/>
                </a:solidFill>
                <a:latin typeface="Arial" pitchFamily="34" charset="0"/>
              </a:defRPr>
            </a:lvl1pPr>
            <a:lvl2pPr marL="742950" indent="-285750" defTabSz="457200">
              <a:spcBef>
                <a:spcPct val="20000"/>
              </a:spcBef>
              <a:buFont typeface="Arial" pitchFamily="34" charset="0"/>
              <a:buChar char="–"/>
              <a:defRPr sz="2000">
                <a:solidFill>
                  <a:schemeClr val="tx1"/>
                </a:solidFill>
                <a:latin typeface="Arial" pitchFamily="34" charset="0"/>
              </a:defRPr>
            </a:lvl2pPr>
            <a:lvl3pPr marL="1143000" indent="-228600" defTabSz="457200">
              <a:spcBef>
                <a:spcPct val="20000"/>
              </a:spcBef>
              <a:buFont typeface="Arial" pitchFamily="34" charset="0"/>
              <a:buChar char="•"/>
              <a:defRPr>
                <a:solidFill>
                  <a:schemeClr val="tx1"/>
                </a:solidFill>
                <a:latin typeface="Arial" pitchFamily="34" charset="0"/>
              </a:defRPr>
            </a:lvl3pPr>
            <a:lvl4pPr marL="1600200" indent="-228600" defTabSz="457200">
              <a:spcBef>
                <a:spcPct val="20000"/>
              </a:spcBef>
              <a:buFont typeface="Arial" pitchFamily="34" charset="0"/>
              <a:buChar char="–"/>
              <a:defRPr>
                <a:solidFill>
                  <a:schemeClr val="tx1"/>
                </a:solidFill>
                <a:latin typeface="Arial" pitchFamily="34" charset="0"/>
              </a:defRPr>
            </a:lvl4pPr>
            <a:lvl5pPr marL="2057400" indent="-228600" defTabSz="457200">
              <a:spcBef>
                <a:spcPct val="20000"/>
              </a:spcBef>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buFont typeface="Arial" pitchFamily="34" charset="0"/>
              <a:buNone/>
            </a:pPr>
            <a:r>
              <a:rPr lang="en-US" altLang="en-US" b="0">
                <a:cs typeface="Arial" pitchFamily="34" charset="0"/>
              </a:rPr>
              <a:t>Table R406.4</a:t>
            </a:r>
          </a:p>
          <a:p>
            <a:pPr eaLnBrk="1" hangingPunct="1">
              <a:buFont typeface="Arial" pitchFamily="34" charset="0"/>
              <a:buNone/>
            </a:pPr>
            <a:r>
              <a:rPr lang="en-US" altLang="en-US" b="0">
                <a:cs typeface="Arial" pitchFamily="34" charset="0"/>
              </a:rPr>
              <a:t>Maximum Energy Rating Index</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Content Placeholder 1"/>
          <p:cNvSpPr>
            <a:spLocks noGrp="1"/>
          </p:cNvSpPr>
          <p:nvPr>
            <p:ph idx="1"/>
          </p:nvPr>
        </p:nvSpPr>
        <p:spPr>
          <a:xfrm>
            <a:off x="457200" y="1590675"/>
            <a:ext cx="8296275" cy="1714500"/>
          </a:xfrm>
        </p:spPr>
        <p:txBody>
          <a:bodyPr/>
          <a:lstStyle/>
          <a:p>
            <a:r>
              <a:rPr lang="en-US" altLang="en-US" dirty="0" smtClean="0"/>
              <a:t>ERI is determined in accordance with ANSI/</a:t>
            </a:r>
            <a:r>
              <a:rPr lang="en-US" altLang="en-US" dirty="0" smtClean="0">
                <a:solidFill>
                  <a:srgbClr val="FF0000"/>
                </a:solidFill>
              </a:rPr>
              <a:t>RESNET/ICC 301-2014</a:t>
            </a:r>
          </a:p>
          <a:p>
            <a:r>
              <a:rPr lang="en-US" altLang="en-US" dirty="0" smtClean="0">
                <a:solidFill>
                  <a:srgbClr val="FF0000"/>
                </a:solidFill>
              </a:rPr>
              <a:t>Except for buildings covered by IRC, the ERI Reference Design Ventilation rate is changed from 301's spec:</a:t>
            </a:r>
          </a:p>
        </p:txBody>
      </p:sp>
      <p:sp>
        <p:nvSpPr>
          <p:cNvPr id="247811" name="Title 2"/>
          <p:cNvSpPr>
            <a:spLocks noGrp="1"/>
          </p:cNvSpPr>
          <p:nvPr>
            <p:ph type="title"/>
          </p:nvPr>
        </p:nvSpPr>
        <p:spPr/>
        <p:txBody>
          <a:bodyPr/>
          <a:lstStyle/>
          <a:p>
            <a:r>
              <a:rPr lang="en-US" altLang="en-US" sz="2400" b="1" smtClean="0"/>
              <a:t>Energy Rating Index</a:t>
            </a:r>
            <a:br>
              <a:rPr lang="en-US" altLang="en-US" sz="2400" b="1" smtClean="0"/>
            </a:br>
            <a:r>
              <a:rPr lang="en-US" altLang="en-US" sz="2400" b="1" i="1" smtClean="0"/>
              <a:t>Section R406</a:t>
            </a:r>
            <a:endParaRPr lang="en-US" altLang="en-US" smtClean="0"/>
          </a:p>
        </p:txBody>
      </p:sp>
      <p:sp>
        <p:nvSpPr>
          <p:cNvPr id="2" name="TextBox 1"/>
          <p:cNvSpPr txBox="1"/>
          <p:nvPr/>
        </p:nvSpPr>
        <p:spPr>
          <a:xfrm>
            <a:off x="977031" y="3355279"/>
            <a:ext cx="7402882" cy="1524000"/>
          </a:xfrm>
          <a:prstGeom prst="rect">
            <a:avLst/>
          </a:prstGeom>
        </p:spPr>
        <p:txBody>
          <a:bodyPr>
            <a:normAutofit/>
          </a:bodyPr>
          <a:lstStyle/>
          <a:p>
            <a:pPr defTabSz="457200" eaLnBrk="1" fontAlgn="auto" hangingPunct="1">
              <a:spcBef>
                <a:spcPct val="20000"/>
              </a:spcBef>
              <a:spcAft>
                <a:spcPts val="0"/>
              </a:spcAft>
              <a:buFont typeface="Arial"/>
              <a:buNone/>
              <a:defRPr/>
            </a:pPr>
            <a:r>
              <a:rPr lang="en-US" sz="2400" b="0" dirty="0">
                <a:solidFill>
                  <a:srgbClr val="FF0000"/>
                </a:solidFill>
                <a:latin typeface="+mn-lt"/>
                <a:ea typeface="+mn-ea"/>
              </a:rPr>
              <a:t>Equation 4-1</a:t>
            </a:r>
          </a:p>
          <a:p>
            <a:pPr defTabSz="457200" eaLnBrk="1" fontAlgn="auto" hangingPunct="1">
              <a:spcBef>
                <a:spcPct val="20000"/>
              </a:spcBef>
              <a:spcAft>
                <a:spcPts val="0"/>
              </a:spcAft>
              <a:defRPr/>
            </a:pPr>
            <a:r>
              <a:rPr lang="en-US" sz="2400" b="0" dirty="0">
                <a:solidFill>
                  <a:srgbClr val="FF0000"/>
                </a:solidFill>
                <a:latin typeface="+mn-lt"/>
                <a:ea typeface="+mn-ea"/>
              </a:rPr>
              <a:t>Ventilation rate, CFM = (0.01 x total square foot area of house) + [7.5 x (number of bedrooms + 1)]</a:t>
            </a:r>
          </a:p>
        </p:txBody>
      </p:sp>
      <p:sp>
        <p:nvSpPr>
          <p:cNvPr id="3" name="TextBox 2"/>
          <p:cNvSpPr txBox="1"/>
          <p:nvPr/>
        </p:nvSpPr>
        <p:spPr>
          <a:xfrm>
            <a:off x="457200" y="5267325"/>
            <a:ext cx="8296275" cy="638175"/>
          </a:xfrm>
          <a:prstGeom prst="rect">
            <a:avLst/>
          </a:prstGeom>
        </p:spPr>
        <p:txBody>
          <a:bodyPr/>
          <a:lstStyle/>
          <a:p>
            <a:pPr defTabSz="457200" eaLnBrk="1" fontAlgn="auto" hangingPunct="1">
              <a:spcBef>
                <a:spcPct val="20000"/>
              </a:spcBef>
              <a:spcAft>
                <a:spcPts val="0"/>
              </a:spcAft>
              <a:buFont typeface="Arial"/>
              <a:buNone/>
              <a:defRPr/>
            </a:pPr>
            <a:r>
              <a:rPr lang="en-US" sz="2400" b="0" i="1" dirty="0">
                <a:solidFill>
                  <a:srgbClr val="FF0000"/>
                </a:solidFill>
                <a:latin typeface="+mn-lt"/>
                <a:ea typeface="+mn-ea"/>
              </a:rPr>
              <a:t>Energy used to recharge or refuel a vehicle used for transportation on roads not on the building site not included in ERI reference design or rated design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4" name="Group 37"/>
          <p:cNvGrpSpPr>
            <a:grpSpLocks/>
          </p:cNvGrpSpPr>
          <p:nvPr/>
        </p:nvGrpSpPr>
        <p:grpSpPr bwMode="auto">
          <a:xfrm>
            <a:off x="2500313" y="1565275"/>
            <a:ext cx="6588125" cy="4797425"/>
            <a:chOff x="2453528" y="1944624"/>
            <a:chExt cx="6588872" cy="4797552"/>
          </a:xfrm>
        </p:grpSpPr>
        <p:pic>
          <p:nvPicPr>
            <p:cNvPr id="248837" name="Picture 4" descr="house_pl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584" y="1944624"/>
              <a:ext cx="5766816" cy="479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Box 5"/>
            <p:cNvSpPr txBox="1">
              <a:spLocks noChangeArrowheads="1"/>
            </p:cNvSpPr>
            <p:nvPr/>
          </p:nvSpPr>
          <p:spPr bwMode="auto">
            <a:xfrm>
              <a:off x="2453528" y="4629158"/>
              <a:ext cx="646185"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Floor</a:t>
              </a:r>
            </a:p>
          </p:txBody>
        </p:sp>
        <p:sp>
          <p:nvSpPr>
            <p:cNvPr id="119815" name="TextBox 6"/>
            <p:cNvSpPr txBox="1">
              <a:spLocks noChangeArrowheads="1"/>
            </p:cNvSpPr>
            <p:nvPr/>
          </p:nvSpPr>
          <p:spPr bwMode="auto">
            <a:xfrm>
              <a:off x="2453528" y="4318000"/>
              <a:ext cx="876399"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Window</a:t>
              </a:r>
            </a:p>
          </p:txBody>
        </p:sp>
        <p:sp>
          <p:nvSpPr>
            <p:cNvPr id="119816" name="TextBox 7"/>
            <p:cNvSpPr txBox="1">
              <a:spLocks noChangeArrowheads="1"/>
            </p:cNvSpPr>
            <p:nvPr/>
          </p:nvSpPr>
          <p:spPr bwMode="auto">
            <a:xfrm>
              <a:off x="2453528" y="3994141"/>
              <a:ext cx="1132015"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Attic Hatch</a:t>
              </a:r>
            </a:p>
          </p:txBody>
        </p:sp>
        <p:sp>
          <p:nvSpPr>
            <p:cNvPr id="119817" name="TextBox 8"/>
            <p:cNvSpPr txBox="1">
              <a:spLocks noChangeArrowheads="1"/>
            </p:cNvSpPr>
            <p:nvPr/>
          </p:nvSpPr>
          <p:spPr bwMode="auto">
            <a:xfrm>
              <a:off x="2453528" y="4933966"/>
              <a:ext cx="1162182"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Foundation</a:t>
              </a:r>
            </a:p>
          </p:txBody>
        </p:sp>
        <p:cxnSp>
          <p:nvCxnSpPr>
            <p:cNvPr id="119818" name="Straight Connector 10"/>
            <p:cNvCxnSpPr>
              <a:cxnSpLocks noChangeShapeType="1"/>
              <a:stCxn id="119815" idx="3"/>
            </p:cNvCxnSpPr>
            <p:nvPr/>
          </p:nvCxnSpPr>
          <p:spPr bwMode="auto">
            <a:xfrm>
              <a:off x="3329927" y="4471991"/>
              <a:ext cx="1000238" cy="150817"/>
            </a:xfrm>
            <a:prstGeom prst="line">
              <a:avLst/>
            </a:prstGeom>
            <a:noFill/>
            <a:ln w="38100">
              <a:solidFill>
                <a:schemeClr val="accent6"/>
              </a:solidFill>
              <a:round/>
              <a:headEnd/>
              <a:tailEnd/>
            </a:ln>
          </p:spPr>
        </p:cxnSp>
        <p:cxnSp>
          <p:nvCxnSpPr>
            <p:cNvPr id="119819" name="Straight Connector 12"/>
            <p:cNvCxnSpPr>
              <a:cxnSpLocks noChangeShapeType="1"/>
              <a:stCxn id="119816" idx="3"/>
            </p:cNvCxnSpPr>
            <p:nvPr/>
          </p:nvCxnSpPr>
          <p:spPr bwMode="auto">
            <a:xfrm>
              <a:off x="3585543" y="4148132"/>
              <a:ext cx="808130" cy="17463"/>
            </a:xfrm>
            <a:prstGeom prst="line">
              <a:avLst/>
            </a:prstGeom>
            <a:noFill/>
            <a:ln w="38100">
              <a:solidFill>
                <a:schemeClr val="accent6"/>
              </a:solidFill>
              <a:round/>
              <a:headEnd/>
              <a:tailEnd/>
            </a:ln>
          </p:spPr>
        </p:cxnSp>
        <p:cxnSp>
          <p:nvCxnSpPr>
            <p:cNvPr id="119820" name="Straight Connector 14"/>
            <p:cNvCxnSpPr>
              <a:cxnSpLocks noChangeShapeType="1"/>
              <a:stCxn id="119814" idx="3"/>
            </p:cNvCxnSpPr>
            <p:nvPr/>
          </p:nvCxnSpPr>
          <p:spPr bwMode="auto">
            <a:xfrm>
              <a:off x="3099713" y="4783149"/>
              <a:ext cx="931969" cy="468325"/>
            </a:xfrm>
            <a:prstGeom prst="line">
              <a:avLst/>
            </a:prstGeom>
            <a:noFill/>
            <a:ln w="38100">
              <a:solidFill>
                <a:schemeClr val="accent6"/>
              </a:solidFill>
              <a:round/>
              <a:headEnd/>
              <a:tailEnd/>
            </a:ln>
          </p:spPr>
        </p:cxnSp>
        <p:cxnSp>
          <p:nvCxnSpPr>
            <p:cNvPr id="119821" name="Straight Connector 23"/>
            <p:cNvCxnSpPr>
              <a:cxnSpLocks noChangeShapeType="1"/>
              <a:stCxn id="119817" idx="2"/>
            </p:cNvCxnSpPr>
            <p:nvPr/>
          </p:nvCxnSpPr>
          <p:spPr bwMode="auto">
            <a:xfrm rot="16200000" flipH="1">
              <a:off x="3252150" y="5024418"/>
              <a:ext cx="454037" cy="889101"/>
            </a:xfrm>
            <a:prstGeom prst="line">
              <a:avLst/>
            </a:prstGeom>
            <a:noFill/>
            <a:ln w="38100">
              <a:solidFill>
                <a:schemeClr val="accent6"/>
              </a:solidFill>
              <a:round/>
              <a:headEnd/>
              <a:tailEnd/>
            </a:ln>
          </p:spPr>
        </p:cxnSp>
        <p:sp>
          <p:nvSpPr>
            <p:cNvPr id="119822" name="TextBox 24"/>
            <p:cNvSpPr txBox="1">
              <a:spLocks noChangeArrowheads="1"/>
            </p:cNvSpPr>
            <p:nvPr/>
          </p:nvSpPr>
          <p:spPr bwMode="auto">
            <a:xfrm>
              <a:off x="5235143" y="2832060"/>
              <a:ext cx="943082"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Chimney</a:t>
              </a:r>
            </a:p>
          </p:txBody>
        </p:sp>
        <p:sp>
          <p:nvSpPr>
            <p:cNvPr id="119823" name="TextBox 25"/>
            <p:cNvSpPr txBox="1">
              <a:spLocks noChangeArrowheads="1"/>
            </p:cNvSpPr>
            <p:nvPr/>
          </p:nvSpPr>
          <p:spPr bwMode="auto">
            <a:xfrm>
              <a:off x="5559030" y="5365778"/>
              <a:ext cx="1001826"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Plumbing</a:t>
              </a:r>
            </a:p>
          </p:txBody>
        </p:sp>
        <p:sp>
          <p:nvSpPr>
            <p:cNvPr id="119824" name="TextBox 26"/>
            <p:cNvSpPr txBox="1">
              <a:spLocks noChangeArrowheads="1"/>
            </p:cNvSpPr>
            <p:nvPr/>
          </p:nvSpPr>
          <p:spPr bwMode="auto">
            <a:xfrm>
              <a:off x="4987465" y="4603757"/>
              <a:ext cx="741446"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Wiring</a:t>
              </a:r>
            </a:p>
          </p:txBody>
        </p:sp>
        <p:sp>
          <p:nvSpPr>
            <p:cNvPr id="119825" name="TextBox 27"/>
            <p:cNvSpPr txBox="1">
              <a:spLocks noChangeArrowheads="1"/>
            </p:cNvSpPr>
            <p:nvPr/>
          </p:nvSpPr>
          <p:spPr bwMode="auto">
            <a:xfrm>
              <a:off x="6136946" y="4292599"/>
              <a:ext cx="863698" cy="523889"/>
            </a:xfrm>
            <a:prstGeom prst="rect">
              <a:avLst/>
            </a:prstGeom>
            <a:noFill/>
            <a:ln w="9525">
              <a:noFill/>
              <a:miter lim="800000"/>
              <a:headEnd/>
              <a:tailEnd/>
            </a:ln>
          </p:spPr>
          <p:txBody>
            <a:bodyPr wrap="none">
              <a:spAutoFit/>
            </a:bodyPr>
            <a:lstStyle/>
            <a:p>
              <a:pPr algn="r" eaLnBrk="1" hangingPunct="1">
                <a:defRPr/>
              </a:pPr>
              <a:r>
                <a:rPr lang="en-US" dirty="0">
                  <a:solidFill>
                    <a:schemeClr val="accent6"/>
                  </a:solidFill>
                  <a:latin typeface="Arial" charset="0"/>
                  <a:ea typeface="ＭＳ Ｐゴシック" pitchFamily="28" charset="-128"/>
                </a:rPr>
                <a:t>Exterior</a:t>
              </a:r>
            </a:p>
            <a:p>
              <a:pPr algn="r" eaLnBrk="1" hangingPunct="1">
                <a:defRPr/>
              </a:pPr>
              <a:r>
                <a:rPr lang="en-US" dirty="0">
                  <a:solidFill>
                    <a:schemeClr val="accent6"/>
                  </a:solidFill>
                  <a:latin typeface="Arial" charset="0"/>
                  <a:ea typeface="ＭＳ Ｐゴシック" pitchFamily="28" charset="-128"/>
                </a:rPr>
                <a:t>Door</a:t>
              </a:r>
            </a:p>
          </p:txBody>
        </p:sp>
        <p:sp>
          <p:nvSpPr>
            <p:cNvPr id="119826" name="TextBox 28"/>
            <p:cNvSpPr txBox="1">
              <a:spLocks noChangeArrowheads="1"/>
            </p:cNvSpPr>
            <p:nvPr/>
          </p:nvSpPr>
          <p:spPr bwMode="auto">
            <a:xfrm>
              <a:off x="6721212" y="3136869"/>
              <a:ext cx="722394"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Lights</a:t>
              </a:r>
            </a:p>
          </p:txBody>
        </p:sp>
        <p:sp>
          <p:nvSpPr>
            <p:cNvPr id="119827" name="TextBox 29"/>
            <p:cNvSpPr txBox="1">
              <a:spLocks noChangeArrowheads="1"/>
            </p:cNvSpPr>
            <p:nvPr/>
          </p:nvSpPr>
          <p:spPr bwMode="auto">
            <a:xfrm>
              <a:off x="6454482" y="2425650"/>
              <a:ext cx="782726"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Ceiling</a:t>
              </a:r>
            </a:p>
          </p:txBody>
        </p:sp>
        <p:sp>
          <p:nvSpPr>
            <p:cNvPr id="119828" name="TextBox 30"/>
            <p:cNvSpPr txBox="1">
              <a:spLocks noChangeArrowheads="1"/>
            </p:cNvSpPr>
            <p:nvPr/>
          </p:nvSpPr>
          <p:spPr bwMode="auto">
            <a:xfrm>
              <a:off x="2453528" y="3409926"/>
              <a:ext cx="1271731" cy="307983"/>
            </a:xfrm>
            <a:prstGeom prst="rect">
              <a:avLst/>
            </a:prstGeom>
            <a:noFill/>
            <a:ln w="9525">
              <a:noFill/>
              <a:miter lim="800000"/>
              <a:headEnd/>
              <a:tailEnd/>
            </a:ln>
          </p:spPr>
          <p:txBody>
            <a:bodyPr wrap="none">
              <a:spAutoFit/>
            </a:bodyPr>
            <a:lstStyle/>
            <a:p>
              <a:pPr eaLnBrk="1" hangingPunct="1">
                <a:defRPr/>
              </a:pPr>
              <a:r>
                <a:rPr lang="en-US" dirty="0">
                  <a:solidFill>
                    <a:schemeClr val="accent6"/>
                  </a:solidFill>
                  <a:latin typeface="Arial" charset="0"/>
                  <a:ea typeface="ＭＳ Ｐゴシック" pitchFamily="28" charset="-128"/>
                </a:rPr>
                <a:t>Penetrations</a:t>
              </a:r>
            </a:p>
          </p:txBody>
        </p:sp>
        <p:cxnSp>
          <p:nvCxnSpPr>
            <p:cNvPr id="119829" name="Straight Connector 31"/>
            <p:cNvCxnSpPr>
              <a:cxnSpLocks noChangeShapeType="1"/>
              <a:stCxn id="119828" idx="3"/>
            </p:cNvCxnSpPr>
            <p:nvPr/>
          </p:nvCxnSpPr>
          <p:spPr bwMode="auto">
            <a:xfrm flipV="1">
              <a:off x="3725259" y="3511528"/>
              <a:ext cx="261968" cy="52388"/>
            </a:xfrm>
            <a:prstGeom prst="line">
              <a:avLst/>
            </a:prstGeom>
            <a:noFill/>
            <a:ln w="38100">
              <a:solidFill>
                <a:schemeClr val="accent6"/>
              </a:solidFill>
              <a:round/>
              <a:headEnd/>
              <a:tailEnd/>
            </a:ln>
          </p:spPr>
        </p:cxnSp>
      </p:grpSp>
      <p:sp>
        <p:nvSpPr>
          <p:cNvPr id="176131" name="Rectangle 5"/>
          <p:cNvSpPr>
            <a:spLocks noGrp="1" noChangeArrowheads="1"/>
          </p:cNvSpPr>
          <p:nvPr>
            <p:ph idx="1"/>
          </p:nvPr>
        </p:nvSpPr>
        <p:spPr>
          <a:xfrm>
            <a:off x="473075" y="1111250"/>
            <a:ext cx="6418263" cy="2954338"/>
          </a:xfrm>
        </p:spPr>
        <p:txBody>
          <a:bodyPr/>
          <a:lstStyle/>
          <a:p>
            <a:pPr eaLnBrk="1" hangingPunct="1">
              <a:buFont typeface="Wingdings" pitchFamily="2" charset="2"/>
              <a:buChar char="ü"/>
              <a:defRPr/>
            </a:pPr>
            <a:r>
              <a:rPr lang="en-US" altLang="en-US" dirty="0" smtClean="0"/>
              <a:t>Building thermal envelope </a:t>
            </a:r>
            <a:r>
              <a:rPr lang="en-US" altLang="en-US" sz="2000" i="1" dirty="0" smtClean="0"/>
              <a:t>(Section R402.4.1)</a:t>
            </a:r>
            <a:endParaRPr lang="en-US" altLang="en-US" i="1" dirty="0" smtClean="0"/>
          </a:p>
          <a:p>
            <a:pPr eaLnBrk="1" hangingPunct="1">
              <a:buFont typeface="Wingdings" pitchFamily="2" charset="2"/>
              <a:buChar char="ü"/>
              <a:defRPr/>
            </a:pPr>
            <a:r>
              <a:rPr lang="en-US" altLang="en-US" dirty="0" smtClean="0"/>
              <a:t>Recessed lighting</a:t>
            </a:r>
          </a:p>
          <a:p>
            <a:pPr eaLnBrk="1" hangingPunct="1">
              <a:buFont typeface="Wingdings" pitchFamily="2" charset="2"/>
              <a:buChar char="ü"/>
              <a:defRPr/>
            </a:pPr>
            <a:r>
              <a:rPr lang="en-US" altLang="en-US" dirty="0" smtClean="0"/>
              <a:t>Fenestration</a:t>
            </a:r>
            <a:endParaRPr lang="en-US" altLang="en-US" sz="1400" dirty="0" smtClean="0">
              <a:solidFill>
                <a:srgbClr val="FF0000"/>
              </a:solidFill>
            </a:endParaRPr>
          </a:p>
          <a:p>
            <a:pPr eaLnBrk="1" hangingPunct="1">
              <a:buFont typeface="Wingdings" pitchFamily="2" charset="2"/>
              <a:buChar char="ü"/>
              <a:defRPr/>
            </a:pPr>
            <a:r>
              <a:rPr lang="en-US" altLang="en-US" dirty="0" smtClean="0"/>
              <a:t>Fireplaces</a:t>
            </a:r>
          </a:p>
          <a:p>
            <a:pPr eaLnBrk="1" hangingPunct="1">
              <a:buFont typeface="Wingdings" pitchFamily="2" charset="2"/>
              <a:buChar char="ü"/>
              <a:defRPr/>
            </a:pPr>
            <a:r>
              <a:rPr lang="en-US" altLang="en-US" dirty="0" smtClean="0"/>
              <a:t>Rooms with</a:t>
            </a:r>
            <a:r>
              <a:rPr lang="en-US" altLang="en-US" dirty="0"/>
              <a:t> </a:t>
            </a:r>
            <a:endParaRPr lang="en-US" altLang="en-US" dirty="0" smtClean="0"/>
          </a:p>
          <a:p>
            <a:pPr marL="0" indent="0" eaLnBrk="1" hangingPunct="1">
              <a:buFont typeface="Arial" pitchFamily="34" charset="0"/>
              <a:buNone/>
              <a:defRPr/>
            </a:pPr>
            <a:r>
              <a:rPr lang="en-US" altLang="en-US" dirty="0" smtClean="0"/>
              <a:t>fuel burning </a:t>
            </a:r>
          </a:p>
          <a:p>
            <a:pPr marL="0" indent="0" eaLnBrk="1" hangingPunct="1">
              <a:buFont typeface="Arial" pitchFamily="34" charset="0"/>
              <a:buNone/>
              <a:defRPr/>
            </a:pPr>
            <a:r>
              <a:rPr lang="en-US" altLang="en-US" dirty="0" smtClean="0"/>
              <a:t>appliances</a:t>
            </a:r>
          </a:p>
        </p:txBody>
      </p:sp>
      <p:sp>
        <p:nvSpPr>
          <p:cNvPr id="248836" name="Rectangle 4"/>
          <p:cNvSpPr>
            <a:spLocks noGrp="1" noChangeArrowheads="1"/>
          </p:cNvSpPr>
          <p:nvPr>
            <p:ph type="title"/>
          </p:nvPr>
        </p:nvSpPr>
        <p:spPr>
          <a:xfrm>
            <a:off x="488950" y="0"/>
            <a:ext cx="5353050" cy="920750"/>
          </a:xfrm>
        </p:spPr>
        <p:txBody>
          <a:bodyPr/>
          <a:lstStyle/>
          <a:p>
            <a:pPr eaLnBrk="1" hangingPunct="1"/>
            <a:r>
              <a:rPr lang="en-US" altLang="en-US" sz="2400" b="1" smtClean="0"/>
              <a:t>Mandatory Requirements  </a:t>
            </a:r>
            <a:br>
              <a:rPr lang="en-US" altLang="en-US" sz="2400" b="1" smtClean="0"/>
            </a:br>
            <a:r>
              <a:rPr lang="en-US" altLang="en-US" sz="2000" b="1" i="1" smtClean="0"/>
              <a:t>Section R402.4 - </a:t>
            </a:r>
            <a:r>
              <a:rPr lang="en-US" altLang="en-US" sz="2000" smtClean="0"/>
              <a:t>Air Leakage</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8"/>
          <p:cNvSpPr>
            <a:spLocks noGrp="1" noChangeArrowheads="1"/>
          </p:cNvSpPr>
          <p:nvPr>
            <p:ph sz="half" idx="1"/>
          </p:nvPr>
        </p:nvSpPr>
        <p:spPr>
          <a:xfrm>
            <a:off x="473075" y="1268413"/>
            <a:ext cx="3027363" cy="4876800"/>
          </a:xfrm>
        </p:spPr>
        <p:txBody>
          <a:bodyPr/>
          <a:lstStyle/>
          <a:p>
            <a:pPr marL="0" indent="0" eaLnBrk="1" hangingPunct="1">
              <a:spcBef>
                <a:spcPct val="40000"/>
              </a:spcBef>
              <a:buFont typeface="Arial" pitchFamily="34" charset="0"/>
              <a:buNone/>
            </a:pPr>
            <a:r>
              <a:rPr lang="en-US" altLang="en-US" sz="2800" smtClean="0"/>
              <a:t>Building thermal envelope</a:t>
            </a:r>
          </a:p>
        </p:txBody>
      </p:sp>
      <p:sp>
        <p:nvSpPr>
          <p:cNvPr id="250883" name="Rectangle 7"/>
          <p:cNvSpPr>
            <a:spLocks noGrp="1" noChangeArrowheads="1"/>
          </p:cNvSpPr>
          <p:nvPr>
            <p:ph type="title"/>
          </p:nvPr>
        </p:nvSpPr>
        <p:spPr>
          <a:xfrm>
            <a:off x="473075" y="0"/>
            <a:ext cx="5368925" cy="920750"/>
          </a:xfrm>
        </p:spPr>
        <p:txBody>
          <a:bodyPr/>
          <a:lstStyle/>
          <a:p>
            <a:pPr eaLnBrk="1" hangingPunct="1"/>
            <a:r>
              <a:rPr lang="en-US" altLang="en-US" sz="2400" b="1" smtClean="0"/>
              <a:t>Air Leakage Control</a:t>
            </a:r>
            <a:br>
              <a:rPr lang="en-US" altLang="en-US" sz="2400" b="1" smtClean="0"/>
            </a:br>
            <a:r>
              <a:rPr lang="en-US" altLang="en-US" sz="2000" b="1" i="1" smtClean="0"/>
              <a:t>Section R402.4.1</a:t>
            </a:r>
            <a:endParaRPr lang="en-US" altLang="en-US" sz="2000" b="1" smtClean="0"/>
          </a:p>
        </p:txBody>
      </p:sp>
      <p:pic>
        <p:nvPicPr>
          <p:cNvPr id="250884" name="Picture 6" descr="IN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6788" y="1435100"/>
            <a:ext cx="5561012"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p:cNvSpPr>
            <a:spLocks noGrp="1" noChangeArrowheads="1"/>
          </p:cNvSpPr>
          <p:nvPr>
            <p:ph idx="1"/>
          </p:nvPr>
        </p:nvSpPr>
        <p:spPr>
          <a:xfrm>
            <a:off x="504825" y="1308100"/>
            <a:ext cx="8181975" cy="5159375"/>
          </a:xfrm>
        </p:spPr>
        <p:txBody>
          <a:bodyPr/>
          <a:lstStyle/>
          <a:p>
            <a:pPr marL="0" indent="0" eaLnBrk="1" hangingPunct="1">
              <a:buFont typeface="Arial" pitchFamily="34" charset="0"/>
              <a:buNone/>
            </a:pPr>
            <a:r>
              <a:rPr lang="en-US" altLang="en-US" sz="2800" smtClean="0"/>
              <a:t>Requires BOTH:</a:t>
            </a:r>
          </a:p>
          <a:p>
            <a:pPr lvl="1" eaLnBrk="1" hangingPunct="1">
              <a:buFont typeface="Wingdings" pitchFamily="2" charset="2"/>
              <a:buChar char="ü"/>
            </a:pPr>
            <a:r>
              <a:rPr lang="en-US" altLang="en-US" sz="2400" smtClean="0"/>
              <a:t>Whole-house pressure test</a:t>
            </a:r>
          </a:p>
          <a:p>
            <a:pPr lvl="2" eaLnBrk="1" hangingPunct="1">
              <a:buFont typeface="Arial" pitchFamily="34" charset="0"/>
              <a:buNone/>
            </a:pPr>
            <a:endParaRPr lang="en-US" altLang="en-US" sz="2000" smtClean="0"/>
          </a:p>
          <a:p>
            <a:pPr lvl="2" eaLnBrk="1" hangingPunct="1">
              <a:buFont typeface="Arial" pitchFamily="34" charset="0"/>
              <a:buNone/>
            </a:pPr>
            <a:endParaRPr lang="en-US" altLang="en-US" sz="2000" smtClean="0"/>
          </a:p>
          <a:p>
            <a:pPr lvl="2" eaLnBrk="1" hangingPunct="1">
              <a:buFont typeface="Arial" pitchFamily="34" charset="0"/>
              <a:buNone/>
            </a:pPr>
            <a:endParaRPr lang="en-US" altLang="en-US" sz="2000" smtClean="0"/>
          </a:p>
          <a:p>
            <a:pPr lvl="2" eaLnBrk="1" hangingPunct="1"/>
            <a:endParaRPr lang="en-US" altLang="en-US" sz="2000" smtClean="0"/>
          </a:p>
          <a:p>
            <a:pPr lvl="2" eaLnBrk="1" hangingPunct="1"/>
            <a:endParaRPr lang="en-US" altLang="en-US" sz="2000" smtClean="0"/>
          </a:p>
          <a:p>
            <a:pPr lvl="2" eaLnBrk="1" hangingPunct="1"/>
            <a:r>
              <a:rPr lang="en-US" altLang="en-US" sz="2000" smtClean="0"/>
              <a:t>Testing may occur any time after creation of all building envelope penetrations</a:t>
            </a:r>
          </a:p>
          <a:p>
            <a:pPr lvl="1" eaLnBrk="1" hangingPunct="1">
              <a:buFont typeface="Wingdings" pitchFamily="2" charset="2"/>
              <a:buChar char="ü"/>
            </a:pPr>
            <a:r>
              <a:rPr lang="en-US" altLang="en-US" sz="2400" smtClean="0"/>
              <a:t>Field verification of items listed in Table R402.5.1.1 </a:t>
            </a:r>
            <a:endParaRPr lang="en-US" altLang="en-US" sz="2400" smtClean="0">
              <a:solidFill>
                <a:srgbClr val="FF0000"/>
              </a:solidFill>
            </a:endParaRPr>
          </a:p>
          <a:p>
            <a:pPr lvl="1" eaLnBrk="1" hangingPunct="1"/>
            <a:endParaRPr lang="en-US" altLang="en-US" smtClean="0"/>
          </a:p>
        </p:txBody>
      </p:sp>
      <p:sp>
        <p:nvSpPr>
          <p:cNvPr id="252931" name="Rectangle 2"/>
          <p:cNvSpPr>
            <a:spLocks noGrp="1" noChangeArrowheads="1"/>
          </p:cNvSpPr>
          <p:nvPr>
            <p:ph type="title"/>
          </p:nvPr>
        </p:nvSpPr>
        <p:spPr>
          <a:xfrm>
            <a:off x="457200" y="0"/>
            <a:ext cx="5384800" cy="920750"/>
          </a:xfrm>
        </p:spPr>
        <p:txBody>
          <a:bodyPr/>
          <a:lstStyle/>
          <a:p>
            <a:pPr eaLnBrk="1" hangingPunct="1"/>
            <a:r>
              <a:rPr lang="en-US" altLang="en-US" sz="2400" b="1" smtClean="0"/>
              <a:t>Building Thermal Envelope </a:t>
            </a:r>
            <a:br>
              <a:rPr lang="en-US" altLang="en-US" sz="2400" b="1" smtClean="0"/>
            </a:br>
            <a:r>
              <a:rPr lang="en-US" altLang="en-US" sz="2000" b="1" i="1" smtClean="0"/>
              <a:t>Section R402.4.1 – Air Leakage</a:t>
            </a:r>
            <a:endParaRPr lang="en-US" altLang="en-US" sz="2000" b="1" smtClean="0"/>
          </a:p>
        </p:txBody>
      </p:sp>
      <p:graphicFrame>
        <p:nvGraphicFramePr>
          <p:cNvPr id="5" name="Table 4"/>
          <p:cNvGraphicFramePr>
            <a:graphicFrameLocks noGrp="1"/>
          </p:cNvGraphicFramePr>
          <p:nvPr/>
        </p:nvGraphicFramePr>
        <p:xfrm>
          <a:off x="1589088" y="2427288"/>
          <a:ext cx="6096000" cy="1381126"/>
        </p:xfrm>
        <a:graphic>
          <a:graphicData uri="http://schemas.openxmlformats.org/drawingml/2006/table">
            <a:tbl>
              <a:tblPr firstRow="1" bandRow="1">
                <a:tableStyleId>{5C22544A-7EE6-4342-B048-85BDC9FD1C3A}</a:tableStyleId>
              </a:tblPr>
              <a:tblGrid>
                <a:gridCol w="2032000"/>
                <a:gridCol w="2032000"/>
                <a:gridCol w="2032000"/>
              </a:tblGrid>
              <a:tr h="640012">
                <a:tc>
                  <a:txBody>
                    <a:bodyPr/>
                    <a:lstStyle/>
                    <a:p>
                      <a:pPr algn="ctr"/>
                      <a:r>
                        <a:rPr lang="en-US" sz="1800" dirty="0" smtClean="0"/>
                        <a:t>Air Leakage</a:t>
                      </a:r>
                      <a:br>
                        <a:rPr lang="en-US" sz="1800" dirty="0" smtClean="0"/>
                      </a:br>
                      <a:r>
                        <a:rPr lang="en-US" sz="1800" dirty="0" smtClean="0"/>
                        <a:t>Rate</a:t>
                      </a:r>
                      <a:endParaRPr lang="en-US" sz="1800" dirty="0"/>
                    </a:p>
                  </a:txBody>
                  <a:tcPr marT="45686" marB="45686"/>
                </a:tc>
                <a:tc>
                  <a:txBody>
                    <a:bodyPr/>
                    <a:lstStyle/>
                    <a:p>
                      <a:pPr algn="ctr"/>
                      <a:r>
                        <a:rPr lang="en-US" sz="1800" dirty="0" smtClean="0"/>
                        <a:t>Climate </a:t>
                      </a:r>
                      <a:br>
                        <a:rPr lang="en-US" sz="1800" dirty="0" smtClean="0"/>
                      </a:br>
                      <a:r>
                        <a:rPr lang="en-US" sz="1800" dirty="0" smtClean="0"/>
                        <a:t>Zone</a:t>
                      </a:r>
                      <a:endParaRPr lang="en-US" sz="1800" dirty="0"/>
                    </a:p>
                  </a:txBody>
                  <a:tcPr marT="45686" marB="45686"/>
                </a:tc>
                <a:tc>
                  <a:txBody>
                    <a:bodyPr/>
                    <a:lstStyle/>
                    <a:p>
                      <a:pPr algn="ctr"/>
                      <a:r>
                        <a:rPr lang="en-US" sz="1800" dirty="0" smtClean="0"/>
                        <a:t>Test </a:t>
                      </a:r>
                      <a:br>
                        <a:rPr lang="en-US" sz="1800" dirty="0" smtClean="0"/>
                      </a:br>
                      <a:r>
                        <a:rPr lang="en-US" sz="1800" dirty="0" smtClean="0"/>
                        <a:t>Pressure</a:t>
                      </a:r>
                      <a:endParaRPr lang="en-US" sz="1800" dirty="0"/>
                    </a:p>
                  </a:txBody>
                  <a:tcPr marT="45686" marB="45686"/>
                </a:tc>
              </a:tr>
              <a:tr h="370557">
                <a:tc>
                  <a:txBody>
                    <a:bodyPr/>
                    <a:lstStyle/>
                    <a:p>
                      <a:pPr algn="ctr"/>
                      <a:r>
                        <a:rPr lang="en-US" sz="1800" dirty="0" smtClean="0"/>
                        <a:t>≤ 5</a:t>
                      </a:r>
                      <a:r>
                        <a:rPr lang="en-US" sz="1800" baseline="0" dirty="0" smtClean="0"/>
                        <a:t> ACH</a:t>
                      </a:r>
                      <a:endParaRPr lang="en-US" sz="1800" dirty="0"/>
                    </a:p>
                  </a:txBody>
                  <a:tcPr marT="45686" marB="45686"/>
                </a:tc>
                <a:tc>
                  <a:txBody>
                    <a:bodyPr/>
                    <a:lstStyle/>
                    <a:p>
                      <a:pPr algn="ctr"/>
                      <a:r>
                        <a:rPr lang="en-US" sz="1800" dirty="0" smtClean="0"/>
                        <a:t>1-2</a:t>
                      </a:r>
                      <a:endParaRPr lang="en-US" sz="1800" dirty="0"/>
                    </a:p>
                  </a:txBody>
                  <a:tcPr marT="45686" marB="45686"/>
                </a:tc>
                <a:tc>
                  <a:txBody>
                    <a:bodyPr/>
                    <a:lstStyle/>
                    <a:p>
                      <a:pPr algn="ctr"/>
                      <a:r>
                        <a:rPr lang="en-US" sz="1800" dirty="0" smtClean="0"/>
                        <a:t>50 </a:t>
                      </a:r>
                      <a:r>
                        <a:rPr lang="en-US" sz="1800" dirty="0" err="1" smtClean="0"/>
                        <a:t>Pascals</a:t>
                      </a:r>
                      <a:endParaRPr lang="en-US" sz="1800" dirty="0"/>
                    </a:p>
                  </a:txBody>
                  <a:tcPr marT="45686" marB="45686"/>
                </a:tc>
              </a:tr>
              <a:tr h="370557">
                <a:tc>
                  <a:txBody>
                    <a:bodyPr/>
                    <a:lstStyle/>
                    <a:p>
                      <a:pPr algn="ctr"/>
                      <a:r>
                        <a:rPr lang="en-US" sz="1800" dirty="0" smtClean="0"/>
                        <a:t>≤ 3</a:t>
                      </a:r>
                      <a:r>
                        <a:rPr lang="en-US" sz="1800" baseline="0" dirty="0" smtClean="0"/>
                        <a:t> ACH</a:t>
                      </a:r>
                      <a:endParaRPr lang="en-US" sz="1800" dirty="0"/>
                    </a:p>
                  </a:txBody>
                  <a:tcPr marT="45686" marB="45686"/>
                </a:tc>
                <a:tc>
                  <a:txBody>
                    <a:bodyPr/>
                    <a:lstStyle/>
                    <a:p>
                      <a:pPr algn="ctr"/>
                      <a:r>
                        <a:rPr lang="en-US" sz="1800" dirty="0" smtClean="0"/>
                        <a:t>3-8</a:t>
                      </a:r>
                      <a:endParaRPr lang="en-US" sz="1800" dirty="0"/>
                    </a:p>
                  </a:txBody>
                  <a:tcPr marT="45686" marB="45686"/>
                </a:tc>
                <a:tc>
                  <a:txBody>
                    <a:bodyPr/>
                    <a:lstStyle/>
                    <a:p>
                      <a:pPr algn="ctr"/>
                      <a:r>
                        <a:rPr lang="en-US" sz="1800" dirty="0" smtClean="0"/>
                        <a:t>50 </a:t>
                      </a:r>
                      <a:r>
                        <a:rPr lang="en-US" sz="1800" dirty="0" err="1" smtClean="0"/>
                        <a:t>Pascals</a:t>
                      </a:r>
                      <a:endParaRPr lang="en-US" sz="1800" dirty="0"/>
                    </a:p>
                  </a:txBody>
                  <a:tcPr marT="45686" marB="45686"/>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0"/>
            <a:ext cx="5384800" cy="920750"/>
          </a:xfrm>
        </p:spPr>
        <p:txBody>
          <a:bodyPr/>
          <a:lstStyle/>
          <a:p>
            <a:pPr eaLnBrk="1" hangingPunct="1"/>
            <a:r>
              <a:rPr lang="en-US" altLang="en-US" sz="2400" b="1" smtClean="0"/>
              <a:t>Table R402.4.1.1</a:t>
            </a:r>
            <a:br>
              <a:rPr lang="en-US" altLang="en-US" sz="2400" b="1" smtClean="0"/>
            </a:br>
            <a:endParaRPr lang="en-US" altLang="en-US" sz="2000" b="1" smtClean="0">
              <a:solidFill>
                <a:srgbClr val="FF0000"/>
              </a:solidFill>
            </a:endParaRPr>
          </a:p>
        </p:txBody>
      </p:sp>
      <p:graphicFrame>
        <p:nvGraphicFramePr>
          <p:cNvPr id="6" name="Table 5"/>
          <p:cNvGraphicFramePr>
            <a:graphicFrameLocks noGrp="1"/>
          </p:cNvGraphicFramePr>
          <p:nvPr/>
        </p:nvGraphicFramePr>
        <p:xfrm>
          <a:off x="446088" y="1092200"/>
          <a:ext cx="8218488" cy="4989513"/>
        </p:xfrm>
        <a:graphic>
          <a:graphicData uri="http://schemas.openxmlformats.org/drawingml/2006/table">
            <a:tbl>
              <a:tblPr firstRow="1" bandRow="1">
                <a:tableStyleId>{5C22544A-7EE6-4342-B048-85BDC9FD1C3A}</a:tableStyleId>
              </a:tblPr>
              <a:tblGrid>
                <a:gridCol w="1514860"/>
                <a:gridCol w="3351814"/>
                <a:gridCol w="3351814"/>
              </a:tblGrid>
              <a:tr h="640109">
                <a:tc>
                  <a:txBody>
                    <a:bodyPr/>
                    <a:lstStyle/>
                    <a:p>
                      <a:pPr algn="ctr"/>
                      <a:r>
                        <a:rPr lang="en-US" sz="1800" dirty="0" smtClean="0"/>
                        <a:t>Component</a:t>
                      </a:r>
                      <a:endParaRPr lang="en-US" sz="1800" dirty="0"/>
                    </a:p>
                  </a:txBody>
                  <a:tcPr marL="91438" marR="91438" marT="45722" marB="45722"/>
                </a:tc>
                <a:tc>
                  <a:txBody>
                    <a:bodyPr/>
                    <a:lstStyle/>
                    <a:p>
                      <a:pPr algn="ctr"/>
                      <a:r>
                        <a:rPr lang="en-US" sz="1800" dirty="0" smtClean="0"/>
                        <a:t>Air Barrier Criteria</a:t>
                      </a:r>
                      <a:endParaRPr lang="en-US" sz="1800" dirty="0"/>
                    </a:p>
                  </a:txBody>
                  <a:tcPr marL="91438" marR="91438" marT="45722" marB="45722"/>
                </a:tc>
                <a:tc>
                  <a:txBody>
                    <a:bodyPr/>
                    <a:lstStyle/>
                    <a:p>
                      <a:pPr algn="ctr"/>
                      <a:r>
                        <a:rPr lang="en-US" sz="1800" dirty="0" smtClean="0"/>
                        <a:t>Insulation</a:t>
                      </a:r>
                      <a:r>
                        <a:rPr lang="en-US" sz="1800" baseline="0" dirty="0" smtClean="0"/>
                        <a:t> Installation Criteria</a:t>
                      </a:r>
                      <a:endParaRPr lang="en-US" sz="1800" dirty="0"/>
                    </a:p>
                  </a:txBody>
                  <a:tcPr marL="91438" marR="91438" marT="45722" marB="45722"/>
                </a:tc>
              </a:tr>
              <a:tr h="1188774">
                <a:tc>
                  <a:txBody>
                    <a:bodyPr/>
                    <a:lstStyle/>
                    <a:p>
                      <a:r>
                        <a:rPr lang="en-US" sz="1200" dirty="0" smtClean="0"/>
                        <a:t>General</a:t>
                      </a:r>
                      <a:r>
                        <a:rPr lang="en-US" sz="1200" baseline="0" dirty="0" smtClean="0"/>
                        <a:t> requirements</a:t>
                      </a:r>
                      <a:endParaRPr lang="en-US" sz="1200" dirty="0"/>
                    </a:p>
                  </a:txBody>
                  <a:tcPr marL="91438" marR="91438" marT="45722" marB="45722"/>
                </a:tc>
                <a:tc>
                  <a:txBody>
                    <a:bodyPr/>
                    <a:lstStyle/>
                    <a:p>
                      <a:r>
                        <a:rPr lang="en-US" sz="1200" dirty="0" smtClean="0"/>
                        <a:t>A continuous air barrier shall be installed in the building envelope.</a:t>
                      </a:r>
                    </a:p>
                    <a:p>
                      <a:r>
                        <a:rPr lang="en-US" sz="1200" dirty="0" smtClean="0"/>
                        <a:t>The exterior thermal envelope contains a continuous air barrier.</a:t>
                      </a:r>
                    </a:p>
                    <a:p>
                      <a:r>
                        <a:rPr lang="en-US" sz="1200" dirty="0" smtClean="0"/>
                        <a:t>Breaks or joints in the air barrier shall be sealed.</a:t>
                      </a:r>
                    </a:p>
                  </a:txBody>
                  <a:tcPr marL="91438" marR="91438" marT="45722" marB="45722"/>
                </a:tc>
                <a:tc>
                  <a:txBody>
                    <a:bodyPr/>
                    <a:lstStyle/>
                    <a:p>
                      <a:r>
                        <a:rPr lang="en-US" sz="1200" dirty="0" smtClean="0"/>
                        <a:t>Air-permeable</a:t>
                      </a:r>
                      <a:r>
                        <a:rPr lang="en-US" sz="1200" baseline="0" dirty="0" smtClean="0"/>
                        <a:t> insulation shall not be used as a sealing material.</a:t>
                      </a:r>
                      <a:endParaRPr lang="en-US" sz="1200" dirty="0"/>
                    </a:p>
                  </a:txBody>
                  <a:tcPr marL="91438" marR="91438" marT="45722" marB="45722"/>
                </a:tc>
              </a:tr>
              <a:tr h="1188774">
                <a:tc>
                  <a:txBody>
                    <a:bodyPr/>
                    <a:lstStyle/>
                    <a:p>
                      <a:r>
                        <a:rPr lang="en-US" sz="1200" dirty="0" smtClean="0"/>
                        <a:t>Ceiling/attic</a:t>
                      </a:r>
                      <a:endParaRPr lang="en-US" sz="1200" dirty="0"/>
                    </a:p>
                  </a:txBody>
                  <a:tcPr marL="91438" marR="91438" marT="45722" marB="45722"/>
                </a:tc>
                <a:tc>
                  <a:txBody>
                    <a:bodyPr/>
                    <a:lstStyle/>
                    <a:p>
                      <a:r>
                        <a:rPr lang="en-US" sz="1200" kern="1200" dirty="0" smtClean="0">
                          <a:solidFill>
                            <a:schemeClr val="dk1"/>
                          </a:solidFill>
                          <a:latin typeface="+mn-lt"/>
                          <a:ea typeface="+mn-ea"/>
                          <a:cs typeface="+mn-cs"/>
                        </a:rPr>
                        <a:t>The air barrier in any dropped ceiling</a:t>
                      </a:r>
                      <a:r>
                        <a:rPr lang="en-US" sz="1200" kern="1200" baseline="0" dirty="0" smtClean="0">
                          <a:solidFill>
                            <a:schemeClr val="dk1"/>
                          </a:solidFill>
                          <a:latin typeface="+mn-lt"/>
                          <a:ea typeface="+mn-ea"/>
                          <a:cs typeface="+mn-cs"/>
                        </a:rPr>
                        <a:t> </a:t>
                      </a:r>
                      <a:r>
                        <a:rPr lang="en-US" sz="1200" kern="1200" baseline="0" dirty="0" smtClean="0">
                          <a:solidFill>
                            <a:srgbClr val="FF0000"/>
                          </a:solidFill>
                          <a:latin typeface="+mn-lt"/>
                          <a:ea typeface="+mn-ea"/>
                          <a:cs typeface="+mn-cs"/>
                        </a:rPr>
                        <a:t>or</a:t>
                      </a:r>
                      <a:r>
                        <a:rPr lang="en-US" sz="1200" kern="1200" baseline="0" dirty="0" smtClean="0">
                          <a:solidFill>
                            <a:schemeClr val="dk1"/>
                          </a:solidFill>
                          <a:latin typeface="+mn-lt"/>
                          <a:ea typeface="+mn-ea"/>
                          <a:cs typeface="+mn-cs"/>
                        </a:rPr>
                        <a:t> </a:t>
                      </a:r>
                      <a:r>
                        <a:rPr lang="en-US" sz="1200" kern="1200" dirty="0" smtClean="0">
                          <a:solidFill>
                            <a:schemeClr val="dk1"/>
                          </a:solidFill>
                          <a:latin typeface="+mn-lt"/>
                          <a:ea typeface="+mn-ea"/>
                          <a:cs typeface="+mn-cs"/>
                        </a:rPr>
                        <a:t>soffit shall be aligned with the insulation and any gaps in the air barrier sealed.</a:t>
                      </a:r>
                    </a:p>
                    <a:p>
                      <a:r>
                        <a:rPr lang="en-US" sz="1200" kern="1200" dirty="0" smtClean="0">
                          <a:solidFill>
                            <a:schemeClr val="dk1"/>
                          </a:solidFill>
                          <a:latin typeface="+mn-lt"/>
                          <a:ea typeface="+mn-ea"/>
                          <a:cs typeface="+mn-cs"/>
                        </a:rPr>
                        <a:t>Access openings, drop down stair or knee wall doors to unconditioned attic spaces shall be sealed. </a:t>
                      </a:r>
                      <a:endParaRPr lang="en-US" sz="1200" dirty="0"/>
                    </a:p>
                  </a:txBody>
                  <a:tcPr marL="91438" marR="91438" marT="45722" marB="45722"/>
                </a:tc>
                <a:tc>
                  <a:txBody>
                    <a:bodyPr/>
                    <a:lstStyle/>
                    <a:p>
                      <a:r>
                        <a:rPr lang="en-US" sz="1200" dirty="0" smtClean="0"/>
                        <a:t>The insulation in any dropped ceiling/soffit shall be aligned with the air barrier.</a:t>
                      </a:r>
                      <a:endParaRPr lang="en-US" sz="1200" dirty="0"/>
                    </a:p>
                  </a:txBody>
                  <a:tcPr marL="91438" marR="91438" marT="45722" marB="45722"/>
                </a:tc>
              </a:tr>
              <a:tr h="1188774">
                <a:tc>
                  <a:txBody>
                    <a:bodyPr/>
                    <a:lstStyle/>
                    <a:p>
                      <a:r>
                        <a:rPr lang="en-US" sz="1200" dirty="0" smtClean="0"/>
                        <a:t>Walls</a:t>
                      </a:r>
                      <a:endParaRPr lang="en-US" sz="1200" dirty="0"/>
                    </a:p>
                  </a:txBody>
                  <a:tcPr marL="91438" marR="91438" marT="45722" marB="45722"/>
                </a:tc>
                <a:tc>
                  <a:txBody>
                    <a:bodyPr/>
                    <a:lstStyle/>
                    <a:p>
                      <a:r>
                        <a:rPr lang="en-US" sz="1200" kern="1200" dirty="0" smtClean="0">
                          <a:solidFill>
                            <a:schemeClr val="dk1"/>
                          </a:solidFill>
                          <a:latin typeface="+mn-lt"/>
                          <a:ea typeface="+mn-ea"/>
                          <a:cs typeface="+mn-cs"/>
                        </a:rPr>
                        <a:t>The junction of the foundation and sill plate shall be sealed.</a:t>
                      </a:r>
                    </a:p>
                    <a:p>
                      <a:r>
                        <a:rPr lang="en-US" sz="1200" kern="1200" dirty="0" smtClean="0">
                          <a:solidFill>
                            <a:schemeClr val="dk1"/>
                          </a:solidFill>
                          <a:latin typeface="+mn-lt"/>
                          <a:ea typeface="+mn-ea"/>
                          <a:cs typeface="+mn-cs"/>
                        </a:rPr>
                        <a:t>The junction of the top plate and the</a:t>
                      </a:r>
                      <a:r>
                        <a:rPr lang="en-US" sz="1200" kern="1200" baseline="0" dirty="0" smtClean="0">
                          <a:solidFill>
                            <a:schemeClr val="dk1"/>
                          </a:solidFill>
                          <a:latin typeface="+mn-lt"/>
                          <a:ea typeface="+mn-ea"/>
                          <a:cs typeface="+mn-cs"/>
                        </a:rPr>
                        <a:t> top of exterior walls shall be sealed.</a:t>
                      </a:r>
                    </a:p>
                    <a:p>
                      <a:r>
                        <a:rPr lang="en-US" sz="1200" kern="1200" baseline="0" dirty="0" smtClean="0">
                          <a:solidFill>
                            <a:schemeClr val="dk1"/>
                          </a:solidFill>
                          <a:latin typeface="+mn-lt"/>
                          <a:ea typeface="+mn-ea"/>
                          <a:cs typeface="+mn-cs"/>
                        </a:rPr>
                        <a:t>Knee walls shall be sealed.</a:t>
                      </a:r>
                      <a:endParaRPr lang="en-US" sz="1200" kern="1200" dirty="0" smtClean="0">
                        <a:solidFill>
                          <a:schemeClr val="dk1"/>
                        </a:solidFill>
                        <a:latin typeface="+mn-lt"/>
                        <a:ea typeface="+mn-ea"/>
                        <a:cs typeface="+mn-cs"/>
                      </a:endParaRPr>
                    </a:p>
                  </a:txBody>
                  <a:tcPr marL="91438" marR="91438" marT="45722" marB="45722"/>
                </a:tc>
                <a:tc>
                  <a:txBody>
                    <a:bodyPr/>
                    <a:lstStyle/>
                    <a:p>
                      <a:r>
                        <a:rPr lang="en-US" sz="1000" kern="1200" dirty="0" smtClean="0">
                          <a:solidFill>
                            <a:schemeClr val="dk1"/>
                          </a:solidFill>
                          <a:latin typeface="+mn-lt"/>
                          <a:ea typeface="+mn-ea"/>
                          <a:cs typeface="+mn-cs"/>
                        </a:rPr>
                        <a:t>Cavities within</a:t>
                      </a:r>
                      <a:r>
                        <a:rPr lang="en-US" sz="1000" kern="1200" baseline="0" dirty="0" smtClean="0">
                          <a:solidFill>
                            <a:schemeClr val="dk1"/>
                          </a:solidFill>
                          <a:latin typeface="+mn-lt"/>
                          <a:ea typeface="+mn-ea"/>
                          <a:cs typeface="+mn-cs"/>
                        </a:rPr>
                        <a:t> corners and headers of frame walls shall be insulated by completely filling the cavity with a material having a thermal resistance R-value of </a:t>
                      </a:r>
                      <a:r>
                        <a:rPr lang="en-US" sz="1000" kern="1200" baseline="0" dirty="0" smtClean="0">
                          <a:solidFill>
                            <a:srgbClr val="FF0000"/>
                          </a:solidFill>
                          <a:latin typeface="+mn-lt"/>
                          <a:ea typeface="+mn-ea"/>
                          <a:cs typeface="+mn-cs"/>
                        </a:rPr>
                        <a:t>not less than</a:t>
                      </a:r>
                      <a:r>
                        <a:rPr lang="en-US" sz="1000" kern="1200" baseline="0" dirty="0" smtClean="0">
                          <a:solidFill>
                            <a:schemeClr val="dk1"/>
                          </a:solidFill>
                          <a:latin typeface="+mn-lt"/>
                          <a:ea typeface="+mn-ea"/>
                          <a:cs typeface="+mn-cs"/>
                        </a:rPr>
                        <a:t> R-3 per inch.</a:t>
                      </a:r>
                      <a:endParaRPr lang="en-US" sz="1000" kern="1200" dirty="0" smtClean="0">
                        <a:solidFill>
                          <a:schemeClr val="dk1"/>
                        </a:solidFill>
                        <a:latin typeface="+mn-lt"/>
                        <a:ea typeface="+mn-ea"/>
                        <a:cs typeface="+mn-cs"/>
                      </a:endParaRPr>
                    </a:p>
                    <a:p>
                      <a:r>
                        <a:rPr lang="en-US" sz="1000" kern="1200" dirty="0" smtClean="0">
                          <a:solidFill>
                            <a:schemeClr val="dk1"/>
                          </a:solidFill>
                          <a:latin typeface="+mn-lt"/>
                          <a:ea typeface="+mn-ea"/>
                          <a:cs typeface="+mn-cs"/>
                        </a:rPr>
                        <a:t>Exterior thermal envelope insulation for framed walls shall be installed in substantial contact and continuous alignment with the air barrier. </a:t>
                      </a:r>
                    </a:p>
                  </a:txBody>
                  <a:tcPr marL="91438" marR="91438" marT="45722" marB="45722"/>
                </a:tc>
              </a:tr>
              <a:tr h="783082">
                <a:tc>
                  <a:txBody>
                    <a:bodyPr/>
                    <a:lstStyle/>
                    <a:p>
                      <a:r>
                        <a:rPr lang="en-US" sz="1200" dirty="0" smtClean="0"/>
                        <a:t>Windows, skylights and doors</a:t>
                      </a:r>
                      <a:endParaRPr lang="en-US" sz="1200" dirty="0"/>
                    </a:p>
                  </a:txBody>
                  <a:tcPr marL="91438" marR="91438" marT="45722" marB="45722"/>
                </a:tc>
                <a:tc>
                  <a:txBody>
                    <a:bodyPr/>
                    <a:lstStyle/>
                    <a:p>
                      <a:r>
                        <a:rPr lang="en-US" sz="1200" kern="1200" dirty="0" smtClean="0">
                          <a:solidFill>
                            <a:schemeClr val="dk1"/>
                          </a:solidFill>
                          <a:latin typeface="+mn-lt"/>
                          <a:ea typeface="+mn-ea"/>
                          <a:cs typeface="+mn-cs"/>
                        </a:rPr>
                        <a:t>The space between framing and skylights and the jambs of windows and doors shall be sealed.</a:t>
                      </a:r>
                      <a:endParaRPr lang="en-US" sz="1000" dirty="0"/>
                    </a:p>
                  </a:txBody>
                  <a:tcPr marL="91438" marR="91438" marT="45722" marB="45722"/>
                </a:tc>
                <a:tc>
                  <a:txBody>
                    <a:bodyPr/>
                    <a:lstStyle/>
                    <a:p>
                      <a:endParaRPr lang="en-US" sz="1000" dirty="0"/>
                    </a:p>
                  </a:txBody>
                  <a:tcPr marL="91438" marR="91438" marT="45722" marB="45722"/>
                </a:tc>
              </a:tr>
            </a:tbl>
          </a:graphicData>
        </a:graphic>
      </p:graphicFrame>
      <p:sp>
        <p:nvSpPr>
          <p:cNvPr id="7" name="TextBox 6"/>
          <p:cNvSpPr txBox="1"/>
          <p:nvPr/>
        </p:nvSpPr>
        <p:spPr>
          <a:xfrm>
            <a:off x="3551238" y="6186488"/>
            <a:ext cx="3051175" cy="320675"/>
          </a:xfrm>
          <a:prstGeom prst="rect">
            <a:avLst/>
          </a:prstGeom>
        </p:spPr>
        <p:txBody>
          <a:bodyPr>
            <a:normAutofit fontScale="77500" lnSpcReduction="20000"/>
          </a:bodyPr>
          <a:lstStyle/>
          <a:p>
            <a:pPr defTabSz="457200" eaLnBrk="1" fontAlgn="auto" hangingPunct="1">
              <a:spcBef>
                <a:spcPct val="20000"/>
              </a:spcBef>
              <a:spcAft>
                <a:spcPts val="0"/>
              </a:spcAft>
              <a:buFont typeface="Arial"/>
              <a:buNone/>
              <a:defRPr/>
            </a:pPr>
            <a:r>
              <a:rPr lang="en-US" sz="2323" b="0" dirty="0">
                <a:solidFill>
                  <a:schemeClr val="tx1">
                    <a:lumMod val="50000"/>
                  </a:schemeClr>
                </a:solidFill>
                <a:latin typeface="Arial Narrow"/>
                <a:ea typeface="+mn-ea"/>
                <a:cs typeface="Arial Narrow"/>
              </a:rPr>
              <a:t>(partial table)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idx="1"/>
          </p:nvPr>
        </p:nvSpPr>
        <p:spPr>
          <a:xfrm>
            <a:off x="622300" y="1268413"/>
            <a:ext cx="7985125" cy="2171700"/>
          </a:xfrm>
        </p:spPr>
        <p:txBody>
          <a:bodyPr/>
          <a:lstStyle/>
          <a:p>
            <a:pPr eaLnBrk="1" hangingPunct="1">
              <a:defRPr/>
            </a:pPr>
            <a:r>
              <a:rPr lang="en-US" altLang="en-US" dirty="0" smtClean="0"/>
              <a:t>New wood-burning fireplaces shall have tight fitting flue dampers or doors, and outdoor combustion air</a:t>
            </a:r>
          </a:p>
          <a:p>
            <a:pPr eaLnBrk="1" hangingPunct="1">
              <a:defRPr/>
            </a:pPr>
            <a:r>
              <a:rPr lang="en-US" altLang="en-US" dirty="0" smtClean="0"/>
              <a:t>Tight fitting doors on fireplaces that are:</a:t>
            </a:r>
          </a:p>
          <a:p>
            <a:pPr lvl="1" eaLnBrk="1" hangingPunct="1">
              <a:defRPr/>
            </a:pPr>
            <a:r>
              <a:rPr lang="en-US" altLang="en-US" dirty="0" smtClean="0"/>
              <a:t>	Factory built – listed and labeled per UL 127</a:t>
            </a:r>
          </a:p>
          <a:p>
            <a:pPr marL="0" indent="0" eaLnBrk="1" hangingPunct="1">
              <a:buFont typeface="Arial" pitchFamily="34" charset="0"/>
              <a:buNone/>
              <a:defRPr/>
            </a:pPr>
            <a:endParaRPr lang="en-US" altLang="en-US" dirty="0" smtClean="0"/>
          </a:p>
        </p:txBody>
      </p:sp>
      <p:sp>
        <p:nvSpPr>
          <p:cNvPr id="257027" name="Rectangle 2"/>
          <p:cNvSpPr>
            <a:spLocks noGrp="1" noChangeArrowheads="1"/>
          </p:cNvSpPr>
          <p:nvPr>
            <p:ph type="title"/>
          </p:nvPr>
        </p:nvSpPr>
        <p:spPr>
          <a:xfrm>
            <a:off x="457200" y="0"/>
            <a:ext cx="5384800" cy="920750"/>
          </a:xfrm>
        </p:spPr>
        <p:txBody>
          <a:bodyPr/>
          <a:lstStyle/>
          <a:p>
            <a:pPr eaLnBrk="1" hangingPunct="1"/>
            <a:r>
              <a:rPr lang="en-US" altLang="en-US" sz="2400" b="1" smtClean="0"/>
              <a:t>Fireplaces</a:t>
            </a:r>
            <a:br>
              <a:rPr lang="en-US" altLang="en-US" sz="2400" b="1" smtClean="0"/>
            </a:br>
            <a:r>
              <a:rPr lang="en-US" altLang="en-US" sz="2000" b="1" i="1" smtClean="0"/>
              <a:t>Section R402.4.2</a:t>
            </a:r>
            <a:r>
              <a:rPr lang="en-US" altLang="en-US" sz="2000" b="1" smtClean="0"/>
              <a:t>	</a:t>
            </a:r>
            <a:endParaRPr lang="en-US" altLang="en-US" sz="2400" b="1" smtClean="0"/>
          </a:p>
        </p:txBody>
      </p:sp>
      <p:pic>
        <p:nvPicPr>
          <p:cNvPr id="257028" name="Picture 4" descr="fireplace 0_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3578225"/>
            <a:ext cx="4732337" cy="2890838"/>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idx="1"/>
          </p:nvPr>
        </p:nvSpPr>
        <p:spPr>
          <a:xfrm>
            <a:off x="473075" y="3925888"/>
            <a:ext cx="8213725" cy="2416175"/>
          </a:xfrm>
        </p:spPr>
        <p:txBody>
          <a:bodyPr rtlCol="0">
            <a:normAutofit/>
          </a:bodyPr>
          <a:lstStyle/>
          <a:p>
            <a:pPr marL="0" lvl="1" indent="0" eaLnBrk="1" fontAlgn="auto" hangingPunct="1">
              <a:lnSpc>
                <a:spcPct val="90000"/>
              </a:lnSpc>
              <a:spcAft>
                <a:spcPts val="0"/>
              </a:spcAft>
              <a:buFont typeface="Arial"/>
              <a:buNone/>
              <a:defRPr/>
            </a:pPr>
            <a:r>
              <a:rPr lang="en-US" sz="2400" b="1" u="sng" dirty="0" smtClean="0"/>
              <a:t>Exceptions</a:t>
            </a:r>
          </a:p>
          <a:p>
            <a:pPr marL="971550" lvl="2" indent="-342900" eaLnBrk="1" fontAlgn="auto" hangingPunct="1">
              <a:lnSpc>
                <a:spcPct val="90000"/>
              </a:lnSpc>
              <a:spcAft>
                <a:spcPts val="0"/>
              </a:spcAft>
              <a:buFont typeface="Wingdings" pitchFamily="2" charset="2"/>
              <a:buChar char="ü"/>
              <a:defRPr/>
            </a:pPr>
            <a:r>
              <a:rPr lang="en-US" sz="2000" dirty="0" smtClean="0"/>
              <a:t>Site-built windows, skylights, and doors</a:t>
            </a:r>
            <a:endParaRPr lang="en-US" sz="2000" baseline="30000" dirty="0" smtClean="0"/>
          </a:p>
          <a:p>
            <a:pPr marL="457200" lvl="1" indent="-228600" eaLnBrk="1" fontAlgn="auto" hangingPunct="1">
              <a:lnSpc>
                <a:spcPct val="90000"/>
              </a:lnSpc>
              <a:spcAft>
                <a:spcPts val="0"/>
              </a:spcAft>
              <a:buFont typeface="Arial"/>
              <a:buChar char="–"/>
              <a:defRPr/>
            </a:pPr>
            <a:endParaRPr lang="en-US" baseline="30000" dirty="0" smtClean="0"/>
          </a:p>
          <a:p>
            <a:pPr eaLnBrk="1" fontAlgn="auto" hangingPunct="1">
              <a:lnSpc>
                <a:spcPct val="90000"/>
              </a:lnSpc>
              <a:spcAft>
                <a:spcPts val="0"/>
              </a:spcAft>
              <a:buFontTx/>
              <a:buNone/>
              <a:defRPr/>
            </a:pPr>
            <a:endParaRPr lang="en-US" baseline="30000" dirty="0" smtClean="0"/>
          </a:p>
        </p:txBody>
      </p:sp>
      <p:sp>
        <p:nvSpPr>
          <p:cNvPr id="259075" name="Rectangle 3"/>
          <p:cNvSpPr>
            <a:spLocks noGrp="1" noChangeArrowheads="1"/>
          </p:cNvSpPr>
          <p:nvPr>
            <p:ph type="title"/>
          </p:nvPr>
        </p:nvSpPr>
        <p:spPr>
          <a:xfrm>
            <a:off x="473075" y="0"/>
            <a:ext cx="5368925" cy="920750"/>
          </a:xfrm>
        </p:spPr>
        <p:txBody>
          <a:bodyPr/>
          <a:lstStyle/>
          <a:p>
            <a:pPr eaLnBrk="1" hangingPunct="1"/>
            <a:r>
              <a:rPr lang="en-US" altLang="en-US" sz="2400" b="1" smtClean="0"/>
              <a:t>Fenestration Air Leakage</a:t>
            </a:r>
            <a:r>
              <a:rPr lang="en-US" altLang="en-US" smtClean="0"/>
              <a:t/>
            </a:r>
            <a:br>
              <a:rPr lang="en-US" altLang="en-US" smtClean="0"/>
            </a:br>
            <a:r>
              <a:rPr lang="en-US" altLang="en-US" sz="2000" b="1" i="1" smtClean="0"/>
              <a:t>Section R402.4.3</a:t>
            </a:r>
            <a:endParaRPr lang="en-US" altLang="en-US" sz="2000" smtClean="0"/>
          </a:p>
        </p:txBody>
      </p:sp>
      <p:graphicFrame>
        <p:nvGraphicFramePr>
          <p:cNvPr id="2" name="Table 1"/>
          <p:cNvGraphicFramePr>
            <a:graphicFrameLocks noGrp="1"/>
          </p:cNvGraphicFramePr>
          <p:nvPr/>
        </p:nvGraphicFramePr>
        <p:xfrm>
          <a:off x="1260475" y="1292225"/>
          <a:ext cx="6811964" cy="2230438"/>
        </p:xfrm>
        <a:graphic>
          <a:graphicData uri="http://schemas.openxmlformats.org/drawingml/2006/table">
            <a:tbl>
              <a:tblPr firstRow="1" bandRow="1">
                <a:tableStyleId>{5C22544A-7EE6-4342-B048-85BDC9FD1C3A}</a:tableStyleId>
              </a:tblPr>
              <a:tblGrid>
                <a:gridCol w="3405982"/>
                <a:gridCol w="3405982"/>
              </a:tblGrid>
              <a:tr h="823067">
                <a:tc>
                  <a:txBody>
                    <a:bodyPr/>
                    <a:lstStyle/>
                    <a:p>
                      <a:pPr algn="ctr"/>
                      <a:r>
                        <a:rPr lang="en-US" sz="2400" b="1" dirty="0" smtClean="0"/>
                        <a:t>TYPE</a:t>
                      </a:r>
                      <a:endParaRPr lang="en-US" sz="2400" b="1" dirty="0"/>
                    </a:p>
                  </a:txBody>
                  <a:tcPr marL="91457" marR="91457" marT="45726" marB="45726"/>
                </a:tc>
                <a:tc>
                  <a:txBody>
                    <a:bodyPr/>
                    <a:lstStyle/>
                    <a:p>
                      <a:pPr algn="ctr"/>
                      <a:r>
                        <a:rPr lang="en-US" sz="2400" b="1" dirty="0" smtClean="0"/>
                        <a:t>AIR</a:t>
                      </a:r>
                      <a:r>
                        <a:rPr lang="en-US" sz="2400" b="1" baseline="0" dirty="0" smtClean="0"/>
                        <a:t> INFILTRATION RATE</a:t>
                      </a:r>
                      <a:endParaRPr lang="en-US" sz="2400" b="1" dirty="0"/>
                    </a:p>
                  </a:txBody>
                  <a:tcPr marL="91457" marR="91457" marT="45726" marB="45726"/>
                </a:tc>
              </a:tr>
              <a:tr h="891099">
                <a:tc>
                  <a:txBody>
                    <a:bodyPr/>
                    <a:lstStyle/>
                    <a:p>
                      <a:r>
                        <a:rPr lang="en-US" sz="2400" dirty="0" smtClean="0"/>
                        <a:t>Windows,</a:t>
                      </a:r>
                      <a:r>
                        <a:rPr lang="en-US" sz="2400" baseline="0" dirty="0" smtClean="0"/>
                        <a:t> sliding glass doors, and skylights</a:t>
                      </a:r>
                      <a:endParaRPr lang="en-US" sz="2400" dirty="0"/>
                    </a:p>
                  </a:txBody>
                  <a:tcPr marL="91457" marR="91457" marT="45726" marB="45726"/>
                </a:tc>
                <a:tc>
                  <a:txBody>
                    <a:bodyPr/>
                    <a:lstStyle/>
                    <a:p>
                      <a:pPr marL="742950" indent="-285750">
                        <a:buFont typeface="Arial" pitchFamily="34" charset="0"/>
                        <a:buChar char="≤"/>
                      </a:pPr>
                      <a:r>
                        <a:rPr lang="en-US" sz="2400" dirty="0" smtClean="0"/>
                        <a:t>0.3 </a:t>
                      </a:r>
                      <a:r>
                        <a:rPr lang="en-US" sz="2400" dirty="0" err="1" smtClean="0"/>
                        <a:t>cfm</a:t>
                      </a:r>
                      <a:r>
                        <a:rPr lang="en-US" sz="2400" dirty="0" smtClean="0"/>
                        <a:t>/ft</a:t>
                      </a:r>
                      <a:r>
                        <a:rPr lang="en-US" sz="2400" baseline="30000" dirty="0" smtClean="0"/>
                        <a:t>2</a:t>
                      </a:r>
                      <a:endParaRPr lang="en-US" sz="2400" baseline="30000" dirty="0"/>
                    </a:p>
                  </a:txBody>
                  <a:tcPr marL="91457" marR="91457" marT="45726" marB="45726"/>
                </a:tc>
              </a:tr>
              <a:tr h="516272">
                <a:tc>
                  <a:txBody>
                    <a:bodyPr/>
                    <a:lstStyle/>
                    <a:p>
                      <a:r>
                        <a:rPr lang="en-US" sz="2400" dirty="0" smtClean="0"/>
                        <a:t>Swinging doors</a:t>
                      </a:r>
                      <a:endParaRPr lang="en-US" sz="2400" dirty="0"/>
                    </a:p>
                  </a:txBody>
                  <a:tcPr marL="91457" marR="91457" marT="45726" marB="45726"/>
                </a:tc>
                <a:tc>
                  <a:txBody>
                    <a:bodyPr/>
                    <a:lstStyle/>
                    <a:p>
                      <a:pPr marL="7429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0.5 </a:t>
                      </a:r>
                      <a:r>
                        <a:rPr lang="en-US" sz="2400" dirty="0" err="1" smtClean="0"/>
                        <a:t>cfm</a:t>
                      </a:r>
                      <a:r>
                        <a:rPr lang="en-US" sz="2400" dirty="0" smtClean="0"/>
                        <a:t>/ft</a:t>
                      </a:r>
                      <a:r>
                        <a:rPr lang="en-US" sz="2400" baseline="30000" dirty="0" smtClean="0"/>
                        <a:t>2</a:t>
                      </a:r>
                      <a:endParaRPr lang="en-US" sz="2400" dirty="0"/>
                    </a:p>
                  </a:txBody>
                  <a:tcPr marL="91457" marR="91457" marT="45726" marB="45726"/>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98438" y="153988"/>
            <a:ext cx="6035675" cy="655637"/>
          </a:xfrm>
        </p:spPr>
        <p:txBody>
          <a:bodyPr/>
          <a:lstStyle/>
          <a:p>
            <a:r>
              <a:rPr lang="en-US" altLang="en-US" sz="2400" b="1" smtClean="0"/>
              <a:t>Scope</a:t>
            </a:r>
            <a:r>
              <a:rPr lang="en-US" altLang="en-US" sz="2400" smtClean="0"/>
              <a:t/>
            </a:r>
            <a:br>
              <a:rPr lang="en-US" altLang="en-US" sz="2400" smtClean="0"/>
            </a:br>
            <a:r>
              <a:rPr lang="en-US" altLang="en-US" sz="2000" b="1" i="1" smtClean="0"/>
              <a:t>Section R102.1 – </a:t>
            </a:r>
            <a:r>
              <a:rPr lang="en-US" altLang="en-US" sz="2000" smtClean="0"/>
              <a:t>Alternative Materials, Design, and Methods of Construction and Equipment</a:t>
            </a:r>
          </a:p>
        </p:txBody>
      </p:sp>
      <p:sp>
        <p:nvSpPr>
          <p:cNvPr id="128003" name="Text Placeholder 2"/>
          <p:cNvSpPr>
            <a:spLocks noGrp="1"/>
          </p:cNvSpPr>
          <p:nvPr>
            <p:ph type="body" sz="half" idx="1"/>
          </p:nvPr>
        </p:nvSpPr>
        <p:spPr>
          <a:xfrm>
            <a:off x="457200" y="1600200"/>
            <a:ext cx="8175625" cy="4525963"/>
          </a:xfrm>
        </p:spPr>
        <p:txBody>
          <a:bodyPr/>
          <a:lstStyle/>
          <a:p>
            <a:r>
              <a:rPr lang="en-US" altLang="en-US" smtClean="0"/>
              <a:t>The code is not intended to prevent installation of any material or prohibit design or method of construction that is not specifically prescribed in this code</a:t>
            </a:r>
          </a:p>
          <a:p>
            <a:r>
              <a:rPr lang="en-US" altLang="en-US" smtClean="0"/>
              <a:t>Such material, equipment, or design shall be approved by the code official</a:t>
            </a:r>
          </a:p>
          <a:p>
            <a:pPr lvl="1"/>
            <a:r>
              <a:rPr lang="en-US" altLang="en-US" smtClean="0">
                <a:solidFill>
                  <a:srgbClr val="FF0000"/>
                </a:solidFill>
              </a:rPr>
              <a:t>If code official doesn’t approve, will state reasons in writing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1"/>
          <p:cNvSpPr>
            <a:spLocks noGrp="1"/>
          </p:cNvSpPr>
          <p:nvPr>
            <p:ph idx="1"/>
          </p:nvPr>
        </p:nvSpPr>
        <p:spPr>
          <a:xfrm>
            <a:off x="457200" y="973138"/>
            <a:ext cx="8229600" cy="5494337"/>
          </a:xfrm>
        </p:spPr>
        <p:txBody>
          <a:bodyPr/>
          <a:lstStyle/>
          <a:p>
            <a:r>
              <a:rPr lang="en-US" altLang="en-US" smtClean="0"/>
              <a:t>Climate Zones 3-8</a:t>
            </a:r>
          </a:p>
          <a:p>
            <a:r>
              <a:rPr lang="en-US" altLang="en-US" smtClean="0"/>
              <a:t>Open combustion fuel burning appliances where open combustion air ducts provide combustion air</a:t>
            </a:r>
          </a:p>
          <a:p>
            <a:pPr lvl="1"/>
            <a:r>
              <a:rPr lang="en-US" altLang="en-US" smtClean="0"/>
              <a:t>The appliances and combustion air opening shall be located outside the building thermal envelope OR</a:t>
            </a:r>
          </a:p>
          <a:p>
            <a:pPr lvl="1"/>
            <a:r>
              <a:rPr lang="en-US" altLang="en-US" smtClean="0"/>
              <a:t>Enclosed in a room isolated from inside the thermal envelope</a:t>
            </a:r>
          </a:p>
          <a:p>
            <a:pPr lvl="2"/>
            <a:r>
              <a:rPr lang="en-US" altLang="en-US" smtClean="0"/>
              <a:t>Sealed and insulated per Table R402.1.2</a:t>
            </a:r>
          </a:p>
          <a:p>
            <a:pPr lvl="2"/>
            <a:r>
              <a:rPr lang="en-US" altLang="en-US" smtClean="0"/>
              <a:t>Door gasketed and sealed </a:t>
            </a:r>
          </a:p>
          <a:p>
            <a:pPr lvl="2"/>
            <a:r>
              <a:rPr lang="en-US" altLang="en-US" smtClean="0"/>
              <a:t>Any ducts or water lines insulated per R403</a:t>
            </a:r>
          </a:p>
          <a:p>
            <a:pPr lvl="1"/>
            <a:r>
              <a:rPr lang="en-US" altLang="en-US" smtClean="0"/>
              <a:t>Combustion air duct insulated to an R-value of not less than R-8 where it passes through conditioned space</a:t>
            </a:r>
          </a:p>
          <a:p>
            <a:pPr lvl="1"/>
            <a:r>
              <a:rPr lang="en-US" altLang="en-US" smtClean="0"/>
              <a:t>Exceptions:</a:t>
            </a:r>
          </a:p>
          <a:p>
            <a:pPr lvl="2"/>
            <a:r>
              <a:rPr lang="en-US" altLang="en-US" smtClean="0"/>
              <a:t>Direct vent appliances with both intake and exhaust pipes installed continuous to outside</a:t>
            </a:r>
          </a:p>
          <a:p>
            <a:pPr lvl="2"/>
            <a:r>
              <a:rPr lang="en-US" altLang="en-US" smtClean="0"/>
              <a:t>Fireplaces and stoves complying with R402.4.2 and Section R1006-IRC</a:t>
            </a:r>
          </a:p>
          <a:p>
            <a:pPr lvl="2"/>
            <a:endParaRPr lang="en-US" altLang="en-US" smtClean="0"/>
          </a:p>
        </p:txBody>
      </p:sp>
      <p:sp>
        <p:nvSpPr>
          <p:cNvPr id="261123" name="Title 2"/>
          <p:cNvSpPr>
            <a:spLocks noGrp="1"/>
          </p:cNvSpPr>
          <p:nvPr>
            <p:ph type="title"/>
          </p:nvPr>
        </p:nvSpPr>
        <p:spPr>
          <a:xfrm>
            <a:off x="157163" y="0"/>
            <a:ext cx="6184900" cy="920750"/>
          </a:xfrm>
        </p:spPr>
        <p:txBody>
          <a:bodyPr/>
          <a:lstStyle/>
          <a:p>
            <a:r>
              <a:rPr lang="en-US" altLang="en-US" sz="2400" b="1" smtClean="0"/>
              <a:t>Rooms with fuel burning appliances</a:t>
            </a:r>
            <a:br>
              <a:rPr lang="en-US" altLang="en-US" sz="2400" b="1" smtClean="0"/>
            </a:br>
            <a:r>
              <a:rPr lang="en-US" altLang="en-US" sz="2400" b="1" i="1" smtClean="0"/>
              <a:t>Section R402.4.4</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473075" y="1130300"/>
            <a:ext cx="8386763" cy="3176588"/>
          </a:xfrm>
        </p:spPr>
        <p:txBody>
          <a:bodyPr/>
          <a:lstStyle/>
          <a:p>
            <a:pPr eaLnBrk="1" hangingPunct="1">
              <a:lnSpc>
                <a:spcPct val="90000"/>
              </a:lnSpc>
              <a:spcAft>
                <a:spcPts val="600"/>
              </a:spcAft>
              <a:buFont typeface="Wingdings" pitchFamily="2" charset="2"/>
              <a:buChar char="ü"/>
            </a:pPr>
            <a:r>
              <a:rPr lang="en-US" altLang="en-US" smtClean="0">
                <a:cs typeface="Times New Roman" pitchFamily="18" charset="0"/>
              </a:rPr>
              <a:t>Type IC rated and labeled as meeting ASTM  E 283 when tested at 1.57 psf (75 Pa) pressure differential with no more than 2.0 cfm of air movement</a:t>
            </a:r>
          </a:p>
          <a:p>
            <a:pPr eaLnBrk="1" hangingPunct="1">
              <a:lnSpc>
                <a:spcPct val="90000"/>
              </a:lnSpc>
              <a:spcAft>
                <a:spcPts val="600"/>
              </a:spcAft>
              <a:buFont typeface="Wingdings" pitchFamily="2" charset="2"/>
              <a:buChar char="ü"/>
            </a:pPr>
            <a:r>
              <a:rPr lang="en-US" altLang="en-US" smtClean="0"/>
              <a:t>Sealed with a gasket or caulk between the housing and interior wall or ceiling covering                          </a:t>
            </a:r>
          </a:p>
        </p:txBody>
      </p:sp>
      <p:sp>
        <p:nvSpPr>
          <p:cNvPr id="263171" name="Rectangle 3"/>
          <p:cNvSpPr>
            <a:spLocks noGrp="1" noChangeArrowheads="1"/>
          </p:cNvSpPr>
          <p:nvPr>
            <p:ph type="title"/>
          </p:nvPr>
        </p:nvSpPr>
        <p:spPr>
          <a:xfrm>
            <a:off x="473075" y="0"/>
            <a:ext cx="5368925" cy="920750"/>
          </a:xfrm>
        </p:spPr>
        <p:txBody>
          <a:bodyPr/>
          <a:lstStyle/>
          <a:p>
            <a:pPr eaLnBrk="1" hangingPunct="1"/>
            <a:r>
              <a:rPr lang="en-US" altLang="en-US" sz="2400" b="1" dirty="0" smtClean="0"/>
              <a:t>Recessed Lighting Fixtures</a:t>
            </a:r>
            <a:br>
              <a:rPr lang="en-US" altLang="en-US" sz="2400" b="1" dirty="0" smtClean="0"/>
            </a:br>
            <a:r>
              <a:rPr lang="en-US" altLang="en-US" sz="2000" b="1" i="1" dirty="0" smtClean="0"/>
              <a:t>Section R402.4.5</a:t>
            </a:r>
            <a:endParaRPr lang="en-US" altLang="en-US" sz="2000" b="1" dirty="0" smtClean="0"/>
          </a:p>
        </p:txBody>
      </p:sp>
      <p:pic>
        <p:nvPicPr>
          <p:cNvPr id="26317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3373438"/>
            <a:ext cx="408781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4"/>
          <p:cNvSpPr>
            <a:spLocks noGrp="1" noChangeArrowheads="1"/>
          </p:cNvSpPr>
          <p:nvPr>
            <p:ph idx="1"/>
          </p:nvPr>
        </p:nvSpPr>
        <p:spPr>
          <a:xfrm>
            <a:off x="409575" y="2632075"/>
            <a:ext cx="7345363" cy="3513138"/>
          </a:xfrm>
        </p:spPr>
        <p:txBody>
          <a:bodyPr/>
          <a:lstStyle/>
          <a:p>
            <a:pPr marL="0" indent="0" algn="ctr" eaLnBrk="1" hangingPunct="1">
              <a:buFont typeface="Arial" pitchFamily="34" charset="0"/>
              <a:buNone/>
            </a:pPr>
            <a:r>
              <a:rPr lang="en-US" altLang="en-US" smtClean="0"/>
              <a:t>Equipment efficiency set by Federal law, not the </a:t>
            </a:r>
            <a:br>
              <a:rPr lang="en-US" altLang="en-US" smtClean="0"/>
            </a:br>
            <a:r>
              <a:rPr lang="en-US" altLang="en-US" smtClean="0"/>
              <a:t>I-Codes</a:t>
            </a:r>
          </a:p>
        </p:txBody>
      </p:sp>
      <p:sp>
        <p:nvSpPr>
          <p:cNvPr id="265219" name="Rectangle 5"/>
          <p:cNvSpPr>
            <a:spLocks noGrp="1" noChangeArrowheads="1"/>
          </p:cNvSpPr>
          <p:nvPr>
            <p:ph type="title"/>
          </p:nvPr>
        </p:nvSpPr>
        <p:spPr>
          <a:xfrm>
            <a:off x="473075" y="0"/>
            <a:ext cx="5368925" cy="920750"/>
          </a:xfrm>
        </p:spPr>
        <p:txBody>
          <a:bodyPr/>
          <a:lstStyle/>
          <a:p>
            <a:pPr eaLnBrk="1" hangingPunct="1"/>
            <a:r>
              <a:rPr lang="en-US" altLang="en-US" sz="2400" b="1" smtClean="0"/>
              <a:t>Mechanical Systems &amp; Equipment</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5"/>
          <p:cNvSpPr>
            <a:spLocks noGrp="1" noChangeArrowheads="1"/>
          </p:cNvSpPr>
          <p:nvPr>
            <p:ph idx="1"/>
          </p:nvPr>
        </p:nvSpPr>
        <p:spPr>
          <a:xfrm>
            <a:off x="473075" y="1143000"/>
            <a:ext cx="7985125" cy="5391150"/>
          </a:xfrm>
        </p:spPr>
        <p:txBody>
          <a:bodyPr rtlCol="0">
            <a:normAutofit fontScale="92500" lnSpcReduction="10000"/>
          </a:bodyPr>
          <a:lstStyle/>
          <a:p>
            <a:pPr eaLnBrk="1" fontAlgn="auto" hangingPunct="1">
              <a:spcAft>
                <a:spcPts val="0"/>
              </a:spcAft>
              <a:buFont typeface="Wingdings" pitchFamily="2" charset="2"/>
              <a:buChar char="ü"/>
              <a:defRPr/>
            </a:pPr>
            <a:r>
              <a:rPr lang="en-US" dirty="0" smtClean="0"/>
              <a:t>Controls</a:t>
            </a:r>
          </a:p>
          <a:p>
            <a:pPr eaLnBrk="1" fontAlgn="auto" hangingPunct="1">
              <a:spcAft>
                <a:spcPts val="0"/>
              </a:spcAft>
              <a:buFont typeface="Wingdings" pitchFamily="2" charset="2"/>
              <a:buChar char="ü"/>
              <a:defRPr/>
            </a:pPr>
            <a:r>
              <a:rPr lang="en-US" dirty="0" smtClean="0"/>
              <a:t>Heat pump supplementary heat</a:t>
            </a:r>
          </a:p>
          <a:p>
            <a:pPr eaLnBrk="1" fontAlgn="auto" hangingPunct="1">
              <a:spcAft>
                <a:spcPts val="0"/>
              </a:spcAft>
              <a:buFont typeface="Wingdings" pitchFamily="2" charset="2"/>
              <a:buChar char="ü"/>
              <a:defRPr/>
            </a:pPr>
            <a:r>
              <a:rPr lang="en-US" dirty="0" smtClean="0"/>
              <a:t>Hot water boiler outdoor temperature setback </a:t>
            </a:r>
          </a:p>
          <a:p>
            <a:pPr eaLnBrk="1" fontAlgn="auto" hangingPunct="1">
              <a:spcAft>
                <a:spcPts val="0"/>
              </a:spcAft>
              <a:buFont typeface="Wingdings" pitchFamily="2" charset="2"/>
              <a:buChar char="ü"/>
              <a:defRPr/>
            </a:pPr>
            <a:r>
              <a:rPr lang="en-US" dirty="0" smtClean="0"/>
              <a:t>Ducts</a:t>
            </a:r>
          </a:p>
          <a:p>
            <a:pPr lvl="1" eaLnBrk="1" fontAlgn="auto" hangingPunct="1">
              <a:spcAft>
                <a:spcPts val="0"/>
              </a:spcAft>
              <a:buFont typeface="Arial"/>
              <a:buChar char="–"/>
              <a:defRPr/>
            </a:pPr>
            <a:r>
              <a:rPr lang="en-US" dirty="0" smtClean="0"/>
              <a:t>Sealing (Mandatory)</a:t>
            </a:r>
          </a:p>
          <a:p>
            <a:pPr lvl="1" eaLnBrk="1" fontAlgn="auto" hangingPunct="1">
              <a:spcAft>
                <a:spcPts val="0"/>
              </a:spcAft>
              <a:buFont typeface="Arial"/>
              <a:buChar char="–"/>
              <a:defRPr/>
            </a:pPr>
            <a:r>
              <a:rPr lang="en-US" dirty="0" smtClean="0"/>
              <a:t>Insulation (Prescriptive)</a:t>
            </a:r>
          </a:p>
          <a:p>
            <a:pPr eaLnBrk="1" fontAlgn="auto" hangingPunct="1">
              <a:spcAft>
                <a:spcPts val="0"/>
              </a:spcAft>
              <a:buFont typeface="Wingdings" pitchFamily="2" charset="2"/>
              <a:buChar char="ü"/>
              <a:defRPr/>
            </a:pPr>
            <a:r>
              <a:rPr lang="en-US" dirty="0" smtClean="0"/>
              <a:t>HVAC piping insulation</a:t>
            </a:r>
          </a:p>
          <a:p>
            <a:pPr eaLnBrk="1" fontAlgn="auto" hangingPunct="1">
              <a:spcAft>
                <a:spcPts val="0"/>
              </a:spcAft>
              <a:buFont typeface="Wingdings" pitchFamily="2" charset="2"/>
              <a:buChar char="ü"/>
              <a:defRPr/>
            </a:pPr>
            <a:r>
              <a:rPr lang="en-US" dirty="0" smtClean="0"/>
              <a:t>Hot water systems</a:t>
            </a:r>
          </a:p>
          <a:p>
            <a:pPr eaLnBrk="1" fontAlgn="auto" hangingPunct="1">
              <a:spcAft>
                <a:spcPts val="0"/>
              </a:spcAft>
              <a:buFont typeface="Wingdings" pitchFamily="2" charset="2"/>
              <a:buChar char="ü"/>
              <a:defRPr/>
            </a:pPr>
            <a:r>
              <a:rPr lang="en-US" dirty="0" smtClean="0"/>
              <a:t>Ventilation</a:t>
            </a:r>
          </a:p>
          <a:p>
            <a:pPr lvl="1" eaLnBrk="1" fontAlgn="auto" hangingPunct="1">
              <a:spcAft>
                <a:spcPts val="0"/>
              </a:spcAft>
              <a:defRPr/>
            </a:pPr>
            <a:r>
              <a:rPr lang="en-US" dirty="0" smtClean="0"/>
              <a:t>Dampers</a:t>
            </a:r>
          </a:p>
          <a:p>
            <a:pPr eaLnBrk="1" fontAlgn="auto" hangingPunct="1">
              <a:spcAft>
                <a:spcPts val="0"/>
              </a:spcAft>
              <a:buFont typeface="Wingdings" pitchFamily="2" charset="2"/>
              <a:buChar char="ü"/>
              <a:defRPr/>
            </a:pPr>
            <a:r>
              <a:rPr lang="en-US" dirty="0" smtClean="0"/>
              <a:t>Equipment sizing</a:t>
            </a:r>
          </a:p>
          <a:p>
            <a:pPr eaLnBrk="1" fontAlgn="auto" hangingPunct="1">
              <a:spcAft>
                <a:spcPts val="0"/>
              </a:spcAft>
              <a:buFont typeface="Wingdings" pitchFamily="2" charset="2"/>
              <a:buChar char="ü"/>
              <a:defRPr/>
            </a:pPr>
            <a:r>
              <a:rPr lang="en-US" dirty="0" smtClean="0"/>
              <a:t>Systems serving multiple dwelling units</a:t>
            </a:r>
          </a:p>
          <a:p>
            <a:pPr eaLnBrk="1" fontAlgn="auto" hangingPunct="1">
              <a:spcAft>
                <a:spcPts val="0"/>
              </a:spcAft>
              <a:buFont typeface="Wingdings" pitchFamily="2" charset="2"/>
              <a:buChar char="ü"/>
              <a:defRPr/>
            </a:pPr>
            <a:r>
              <a:rPr lang="en-US" dirty="0" smtClean="0"/>
              <a:t>Snow melt controls</a:t>
            </a:r>
          </a:p>
          <a:p>
            <a:pPr eaLnBrk="1" fontAlgn="auto" hangingPunct="1">
              <a:spcAft>
                <a:spcPts val="0"/>
              </a:spcAft>
              <a:buFont typeface="Wingdings" pitchFamily="2" charset="2"/>
              <a:buChar char="ü"/>
              <a:defRPr/>
            </a:pPr>
            <a:r>
              <a:rPr lang="en-US" dirty="0" smtClean="0"/>
              <a:t>Pools and in-ground permanently installed spas</a:t>
            </a:r>
          </a:p>
        </p:txBody>
      </p:sp>
      <p:sp>
        <p:nvSpPr>
          <p:cNvPr id="267267" name="Rectangle 4"/>
          <p:cNvSpPr>
            <a:spLocks noGrp="1" noChangeArrowheads="1"/>
          </p:cNvSpPr>
          <p:nvPr>
            <p:ph type="title"/>
          </p:nvPr>
        </p:nvSpPr>
        <p:spPr>
          <a:xfrm>
            <a:off x="473075" y="0"/>
            <a:ext cx="7532688" cy="885825"/>
          </a:xfrm>
        </p:spPr>
        <p:txBody>
          <a:bodyPr/>
          <a:lstStyle/>
          <a:p>
            <a:pPr eaLnBrk="1" hangingPunct="1">
              <a:lnSpc>
                <a:spcPct val="85000"/>
              </a:lnSpc>
            </a:pPr>
            <a:r>
              <a:rPr lang="en-US" altLang="en-US" sz="2400" b="1" dirty="0" smtClean="0"/>
              <a:t>Requirements for Systems </a:t>
            </a:r>
            <a:r>
              <a:rPr lang="en-US" altLang="en-US" sz="2800" dirty="0" smtClean="0"/>
              <a:t/>
            </a:r>
            <a:br>
              <a:rPr lang="en-US" altLang="en-US" sz="2800" dirty="0" smtClean="0"/>
            </a:br>
            <a:r>
              <a:rPr lang="en-US" altLang="en-US" sz="2000" b="1" i="1" dirty="0" smtClean="0"/>
              <a:t>Section R403</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3" descr="thermosta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219075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Rectangle 3"/>
          <p:cNvSpPr>
            <a:spLocks noGrp="1" noChangeArrowheads="1"/>
          </p:cNvSpPr>
          <p:nvPr>
            <p:ph idx="1"/>
          </p:nvPr>
        </p:nvSpPr>
        <p:spPr>
          <a:xfrm>
            <a:off x="488950" y="1268413"/>
            <a:ext cx="7913688" cy="4876800"/>
          </a:xfrm>
        </p:spPr>
        <p:txBody>
          <a:bodyPr/>
          <a:lstStyle/>
          <a:p>
            <a:pPr marL="688975" lvl="1" indent="-342900" eaLnBrk="1" hangingPunct="1">
              <a:buFont typeface="Wingdings" pitchFamily="2" charset="2"/>
              <a:buChar char="ü"/>
              <a:defRPr/>
            </a:pPr>
            <a:r>
              <a:rPr lang="en-US" altLang="en-US" dirty="0" smtClean="0"/>
              <a:t>At least one programmable thermostat controlling the primary heating/cooling per dwelling unit</a:t>
            </a:r>
          </a:p>
          <a:p>
            <a:pPr marL="688975" lvl="1" indent="-342900" eaLnBrk="1" hangingPunct="1">
              <a:buFont typeface="Wingdings" pitchFamily="2" charset="2"/>
              <a:buChar char="ü"/>
              <a:defRPr/>
            </a:pPr>
            <a:r>
              <a:rPr lang="en-US" altLang="en-US" dirty="0" smtClean="0"/>
              <a:t>Capability to set back or </a:t>
            </a:r>
            <a:br>
              <a:rPr lang="en-US" altLang="en-US" dirty="0" smtClean="0"/>
            </a:br>
            <a:r>
              <a:rPr lang="en-US" altLang="en-US" dirty="0" smtClean="0"/>
              <a:t>temporarily operate the system</a:t>
            </a:r>
            <a:br>
              <a:rPr lang="en-US" altLang="en-US" dirty="0" smtClean="0"/>
            </a:br>
            <a:r>
              <a:rPr lang="en-US" altLang="en-US" dirty="0" smtClean="0"/>
              <a:t>to maintain zone temperatures </a:t>
            </a:r>
          </a:p>
          <a:p>
            <a:pPr marL="1141413" lvl="3" indent="-169863" eaLnBrk="1" hangingPunct="1">
              <a:defRPr/>
            </a:pPr>
            <a:r>
              <a:rPr lang="en-US" altLang="en-US" dirty="0" smtClean="0"/>
              <a:t>Not less than 55ºF (13ºC) or </a:t>
            </a:r>
          </a:p>
          <a:p>
            <a:pPr marL="1141413" lvl="3" indent="-169863" eaLnBrk="1" hangingPunct="1">
              <a:defRPr/>
            </a:pPr>
            <a:r>
              <a:rPr lang="en-US" altLang="en-US" dirty="0" smtClean="0"/>
              <a:t>Not greater than 85ºF (29ºC)</a:t>
            </a:r>
          </a:p>
          <a:p>
            <a:pPr marL="688975" lvl="1" indent="-342900" eaLnBrk="1" hangingPunct="1">
              <a:buFont typeface="Wingdings" pitchFamily="2" charset="2"/>
              <a:buChar char="ü"/>
              <a:defRPr/>
            </a:pPr>
            <a:r>
              <a:rPr lang="en-US" altLang="en-US" dirty="0" smtClean="0"/>
              <a:t>Initially programmed </a:t>
            </a:r>
          </a:p>
          <a:p>
            <a:pPr marL="346075" lvl="1" indent="0" eaLnBrk="1" hangingPunct="1">
              <a:buFont typeface="Arial" pitchFamily="34" charset="0"/>
              <a:buNone/>
              <a:defRPr/>
            </a:pPr>
            <a:r>
              <a:rPr lang="en-US" altLang="en-US" dirty="0" smtClean="0"/>
              <a:t>by manufacturer  with:</a:t>
            </a:r>
          </a:p>
          <a:p>
            <a:pPr marL="1141413" lvl="3" indent="-169863" eaLnBrk="1" hangingPunct="1">
              <a:defRPr/>
            </a:pPr>
            <a:r>
              <a:rPr lang="en-US" altLang="en-US" dirty="0" smtClean="0"/>
              <a:t>heating temperature set point not</a:t>
            </a:r>
            <a:br>
              <a:rPr lang="en-US" altLang="en-US" dirty="0" smtClean="0"/>
            </a:br>
            <a:r>
              <a:rPr lang="en-US" altLang="en-US" dirty="0" smtClean="0"/>
              <a:t>greater than 70ºF (21ºC) and </a:t>
            </a:r>
          </a:p>
          <a:p>
            <a:pPr marL="1141413" lvl="3" indent="-169863" eaLnBrk="1" hangingPunct="1">
              <a:defRPr/>
            </a:pPr>
            <a:r>
              <a:rPr lang="en-US" altLang="en-US" dirty="0" smtClean="0"/>
              <a:t>cooling temperature set point not</a:t>
            </a:r>
            <a:br>
              <a:rPr lang="en-US" altLang="en-US" dirty="0" smtClean="0"/>
            </a:br>
            <a:r>
              <a:rPr lang="en-US" altLang="en-US" dirty="0" smtClean="0"/>
              <a:t>less than 78ºF (26ºC)</a:t>
            </a:r>
          </a:p>
        </p:txBody>
      </p:sp>
      <p:sp>
        <p:nvSpPr>
          <p:cNvPr id="269316" name="Rectangle 2"/>
          <p:cNvSpPr>
            <a:spLocks noGrp="1" noChangeArrowheads="1"/>
          </p:cNvSpPr>
          <p:nvPr>
            <p:ph type="title"/>
          </p:nvPr>
        </p:nvSpPr>
        <p:spPr>
          <a:xfrm>
            <a:off x="488950" y="0"/>
            <a:ext cx="5353050" cy="920750"/>
          </a:xfrm>
        </p:spPr>
        <p:txBody>
          <a:bodyPr/>
          <a:lstStyle/>
          <a:p>
            <a:pPr eaLnBrk="1" hangingPunct="1"/>
            <a:r>
              <a:rPr lang="en-US" altLang="en-US" sz="2400" b="1" smtClean="0"/>
              <a:t>Programmable Thermostat</a:t>
            </a:r>
            <a:r>
              <a:rPr lang="en-US" altLang="en-US" smtClean="0"/>
              <a:t/>
            </a:r>
            <a:br>
              <a:rPr lang="en-US" altLang="en-US" smtClean="0"/>
            </a:br>
            <a:r>
              <a:rPr lang="en-US" altLang="en-US" sz="2000" b="1" i="1" smtClean="0"/>
              <a:t>Section R403.1.1 - </a:t>
            </a:r>
            <a:r>
              <a:rPr lang="en-US" altLang="en-US" sz="2000" smtClean="0"/>
              <a:t>Controls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idx="1"/>
          </p:nvPr>
        </p:nvSpPr>
        <p:spPr>
          <a:xfrm>
            <a:off x="473075" y="1308100"/>
            <a:ext cx="8482013" cy="5159375"/>
          </a:xfrm>
        </p:spPr>
        <p:txBody>
          <a:bodyPr/>
          <a:lstStyle/>
          <a:p>
            <a:pPr marL="0" indent="0" eaLnBrk="1" hangingPunct="1">
              <a:buFont typeface="Arial" pitchFamily="34" charset="0"/>
              <a:buNone/>
            </a:pPr>
            <a:r>
              <a:rPr lang="en-US" altLang="en-US" smtClean="0"/>
              <a:t>Prevent supplementary electric-resistance heat when heat pump can meet the heating load</a:t>
            </a:r>
          </a:p>
          <a:p>
            <a:pPr marL="0" indent="0" eaLnBrk="1" hangingPunct="1">
              <a:buFont typeface="Arial" pitchFamily="34" charset="0"/>
              <a:buNone/>
            </a:pPr>
            <a:endParaRPr lang="en-US" altLang="en-US" smtClean="0"/>
          </a:p>
          <a:p>
            <a:pPr marL="0" indent="0" eaLnBrk="1" hangingPunct="1">
              <a:buFont typeface="Arial" pitchFamily="34" charset="0"/>
              <a:buNone/>
            </a:pPr>
            <a:r>
              <a:rPr lang="en-US" altLang="en-US" b="1" u="sng" smtClean="0"/>
              <a:t>Exception</a:t>
            </a:r>
          </a:p>
          <a:p>
            <a:pPr lvl="1" eaLnBrk="1" hangingPunct="1">
              <a:buFont typeface="Wingdings" pitchFamily="2" charset="2"/>
              <a:buChar char="ü"/>
            </a:pPr>
            <a:r>
              <a:rPr lang="en-US" altLang="en-US" smtClean="0"/>
              <a:t>During defrost</a:t>
            </a:r>
          </a:p>
        </p:txBody>
      </p:sp>
      <p:sp>
        <p:nvSpPr>
          <p:cNvPr id="271363" name="Rectangle 2"/>
          <p:cNvSpPr>
            <a:spLocks noGrp="1" noChangeArrowheads="1"/>
          </p:cNvSpPr>
          <p:nvPr>
            <p:ph type="title"/>
          </p:nvPr>
        </p:nvSpPr>
        <p:spPr>
          <a:xfrm>
            <a:off x="473075" y="0"/>
            <a:ext cx="5368925" cy="920750"/>
          </a:xfrm>
        </p:spPr>
        <p:txBody>
          <a:bodyPr/>
          <a:lstStyle/>
          <a:p>
            <a:pPr eaLnBrk="1" hangingPunct="1"/>
            <a:r>
              <a:rPr lang="en-US" altLang="en-US" sz="2400" b="1" smtClean="0"/>
              <a:t>Heat Pump Supplementary Heat</a:t>
            </a:r>
            <a:r>
              <a:rPr lang="en-US" altLang="en-US" sz="2400" smtClean="0"/>
              <a:t/>
            </a:r>
            <a:br>
              <a:rPr lang="en-US" altLang="en-US" sz="2400" smtClean="0"/>
            </a:br>
            <a:r>
              <a:rPr lang="en-US" altLang="en-US" sz="2000" b="1" i="1" smtClean="0"/>
              <a:t>Section R403.1.2 - </a:t>
            </a:r>
            <a:r>
              <a:rPr lang="en-US" altLang="en-US" sz="2000" smtClean="0"/>
              <a:t>Controls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1"/>
          <p:cNvSpPr>
            <a:spLocks noGrp="1"/>
          </p:cNvSpPr>
          <p:nvPr>
            <p:ph idx="1"/>
          </p:nvPr>
        </p:nvSpPr>
        <p:spPr>
          <a:xfrm>
            <a:off x="457200" y="1344613"/>
            <a:ext cx="8229600" cy="4876800"/>
          </a:xfrm>
        </p:spPr>
        <p:txBody>
          <a:bodyPr/>
          <a:lstStyle/>
          <a:p>
            <a:pPr>
              <a:defRPr/>
            </a:pPr>
            <a:r>
              <a:rPr lang="en-US" altLang="en-US" dirty="0" smtClean="0"/>
              <a:t>One- or two-pipe heating systems must have an outdoor setback control to decrease boiler temperature based on outdoor temperature</a:t>
            </a:r>
          </a:p>
          <a:p>
            <a:pPr>
              <a:defRPr/>
            </a:pPr>
            <a:endParaRPr lang="en-US" altLang="en-US" dirty="0" smtClean="0"/>
          </a:p>
          <a:p>
            <a:pPr marL="0" indent="0">
              <a:buFont typeface="Arial" pitchFamily="34" charset="0"/>
              <a:buNone/>
              <a:defRPr/>
            </a:pPr>
            <a:endParaRPr lang="en-US" altLang="en-US" dirty="0" smtClean="0"/>
          </a:p>
        </p:txBody>
      </p:sp>
      <p:sp>
        <p:nvSpPr>
          <p:cNvPr id="273411" name="Title 2"/>
          <p:cNvSpPr>
            <a:spLocks noGrp="1"/>
          </p:cNvSpPr>
          <p:nvPr>
            <p:ph type="title"/>
          </p:nvPr>
        </p:nvSpPr>
        <p:spPr>
          <a:xfrm>
            <a:off x="131763" y="0"/>
            <a:ext cx="6173787" cy="920750"/>
          </a:xfrm>
        </p:spPr>
        <p:txBody>
          <a:bodyPr/>
          <a:lstStyle/>
          <a:p>
            <a:r>
              <a:rPr lang="en-US" altLang="en-US" sz="2400" b="1" smtClean="0"/>
              <a:t>Hot Water Boiler Outdoor Temp. Setback </a:t>
            </a:r>
            <a:r>
              <a:rPr lang="en-US" altLang="en-US" sz="2400" smtClean="0"/>
              <a:t/>
            </a:r>
            <a:br>
              <a:rPr lang="en-US" altLang="en-US" sz="2400" smtClean="0"/>
            </a:br>
            <a:r>
              <a:rPr lang="en-US" altLang="en-US" sz="2400" b="1" i="1" smtClean="0"/>
              <a:t>Section R403.2</a:t>
            </a:r>
            <a:endParaRPr lang="en-US" altLang="en-US" sz="24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5"/>
          <p:cNvSpPr>
            <a:spLocks noGrp="1" noChangeArrowheads="1"/>
          </p:cNvSpPr>
          <p:nvPr>
            <p:ph idx="1"/>
          </p:nvPr>
        </p:nvSpPr>
        <p:spPr>
          <a:xfrm>
            <a:off x="473075" y="1230313"/>
            <a:ext cx="8482013" cy="5237162"/>
          </a:xfrm>
        </p:spPr>
        <p:txBody>
          <a:bodyPr/>
          <a:lstStyle/>
          <a:p>
            <a:pPr eaLnBrk="1" hangingPunct="1">
              <a:spcBef>
                <a:spcPct val="40000"/>
              </a:spcBef>
              <a:buFont typeface="Wingdings" pitchFamily="2" charset="2"/>
              <a:buChar char="ü"/>
            </a:pPr>
            <a:r>
              <a:rPr lang="en-US" altLang="en-US" smtClean="0"/>
              <a:t>Supply and return ducts in </a:t>
            </a:r>
            <a:r>
              <a:rPr lang="en-US" altLang="en-US" b="1" smtClean="0"/>
              <a:t>attics</a:t>
            </a:r>
            <a:r>
              <a:rPr lang="en-US" altLang="en-US" smtClean="0"/>
              <a:t>:  R-8 where </a:t>
            </a:r>
            <a:r>
              <a:rPr lang="en-US" altLang="en-US" u="sng" smtClean="0"/>
              <a:t>&gt;</a:t>
            </a:r>
            <a:r>
              <a:rPr lang="en-US" altLang="en-US" smtClean="0"/>
              <a:t> 3” diameter, R-6 if &lt; 3”</a:t>
            </a:r>
          </a:p>
          <a:p>
            <a:pPr eaLnBrk="1" hangingPunct="1">
              <a:spcBef>
                <a:spcPct val="40000"/>
              </a:spcBef>
              <a:buFont typeface="Wingdings" pitchFamily="2" charset="2"/>
              <a:buChar char="ü"/>
            </a:pPr>
            <a:r>
              <a:rPr lang="en-US" altLang="en-US" smtClean="0"/>
              <a:t>Other areas:  R-6 where </a:t>
            </a:r>
            <a:r>
              <a:rPr lang="en-US" altLang="en-US" u="sng" smtClean="0"/>
              <a:t>&gt;</a:t>
            </a:r>
            <a:r>
              <a:rPr lang="en-US" altLang="en-US" smtClean="0"/>
              <a:t> 3” diameter, R-4.2 if &lt; 3” </a:t>
            </a:r>
          </a:p>
        </p:txBody>
      </p:sp>
      <p:sp>
        <p:nvSpPr>
          <p:cNvPr id="275459" name="Rectangle 4"/>
          <p:cNvSpPr>
            <a:spLocks noGrp="1" noChangeArrowheads="1"/>
          </p:cNvSpPr>
          <p:nvPr>
            <p:ph type="title"/>
          </p:nvPr>
        </p:nvSpPr>
        <p:spPr>
          <a:xfrm>
            <a:off x="473075" y="0"/>
            <a:ext cx="5368925" cy="920750"/>
          </a:xfrm>
        </p:spPr>
        <p:txBody>
          <a:bodyPr/>
          <a:lstStyle/>
          <a:p>
            <a:pPr eaLnBrk="1" hangingPunct="1"/>
            <a:r>
              <a:rPr lang="en-US" altLang="en-US" sz="2400" b="1" smtClean="0"/>
              <a:t>Duct Insulation</a:t>
            </a:r>
            <a:br>
              <a:rPr lang="en-US" altLang="en-US" sz="2400" b="1" smtClean="0"/>
            </a:br>
            <a:r>
              <a:rPr lang="en-US" altLang="en-US" sz="2000" b="1" i="1" smtClean="0"/>
              <a:t>Section R403.3.1</a:t>
            </a:r>
            <a:r>
              <a:rPr lang="en-US" altLang="en-US" sz="2000" b="1" smtClean="0"/>
              <a:t> - Prescriptive</a:t>
            </a:r>
            <a:endParaRPr lang="en-US" altLang="en-US" sz="2400" b="1" smtClean="0"/>
          </a:p>
        </p:txBody>
      </p:sp>
      <p:graphicFrame>
        <p:nvGraphicFramePr>
          <p:cNvPr id="6" name="Content Placeholder 3"/>
          <p:cNvGraphicFramePr>
            <a:graphicFrameLocks/>
          </p:cNvGraphicFramePr>
          <p:nvPr/>
        </p:nvGraphicFramePr>
        <p:xfrm>
          <a:off x="857832" y="2823460"/>
          <a:ext cx="7772400" cy="3657600"/>
        </p:xfrm>
        <a:graphic>
          <a:graphicData uri="http://schemas.openxmlformats.org/drawingml/2006/table">
            <a:tbl>
              <a:tblPr>
                <a:tableStyleId>{3C2FFA5D-87B4-456A-9821-1D502468CF0F}</a:tableStyleId>
              </a:tblPr>
              <a:tblGrid>
                <a:gridCol w="3886200"/>
                <a:gridCol w="38862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rPr>
                        <a:t>Location</a:t>
                      </a:r>
                      <a:endParaRPr kumimoji="0" lang="en-US" sz="2400" b="1" i="0" u="none" strike="noStrike" cap="none" normalizeH="0" baseline="0" dirty="0" smtClean="0">
                        <a:ln>
                          <a:noFill/>
                        </a:ln>
                        <a:solidFill>
                          <a:srgbClr val="FFFFFF"/>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dk1"/>
                          </a:solidFill>
                          <a:effectLst/>
                          <a:latin typeface="+mn-lt"/>
                          <a:ea typeface="+mn-ea"/>
                        </a:rPr>
                        <a:t>Duct Diameter </a:t>
                      </a:r>
                      <a:r>
                        <a:rPr kumimoji="0" lang="en-US" sz="2400" b="1" i="0" u="sng" strike="noStrike" cap="none" normalizeH="0" baseline="0" dirty="0" smtClean="0">
                          <a:ln>
                            <a:noFill/>
                          </a:ln>
                          <a:solidFill>
                            <a:schemeClr val="dk1"/>
                          </a:solidFill>
                          <a:effectLst/>
                          <a:latin typeface="+mn-lt"/>
                          <a:ea typeface="+mn-ea"/>
                        </a:rPr>
                        <a:t>&gt;</a:t>
                      </a:r>
                      <a:r>
                        <a:rPr kumimoji="0" lang="en-US" sz="2400" b="1" i="0" u="none" strike="noStrike" cap="none" normalizeH="0" baseline="0" dirty="0" smtClean="0">
                          <a:ln>
                            <a:noFill/>
                          </a:ln>
                          <a:solidFill>
                            <a:schemeClr val="dk1"/>
                          </a:solidFill>
                          <a:effectLst/>
                          <a:latin typeface="+mn-lt"/>
                          <a:ea typeface="+mn-ea"/>
                        </a:rPr>
                        <a:t>3” or &lt;3”</a:t>
                      </a:r>
                      <a:endParaRPr kumimoji="0" lang="en-US" sz="2400" b="1" i="0" u="none" strike="noStrike" cap="none" normalizeH="0" baseline="0" dirty="0" smtClean="0">
                        <a:ln>
                          <a:noFill/>
                        </a:ln>
                        <a:solidFill>
                          <a:srgbClr val="FFFFFF"/>
                        </a:solidFill>
                        <a:effectLst/>
                        <a:latin typeface="Arial" pitchFamily="34" charset="0"/>
                        <a:ea typeface="ＭＳ Ｐゴシック" pitchFamily="-107" charset="-128"/>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Attic</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R-8 or R-6</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Conditioned Space</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NR</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Vented Crawlspace</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R-6 or R-4.2</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Conditioned Crawlspace</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NR</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Basement – Conditioned</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ＭＳ Ｐゴシック" pitchFamily="-107" charset="-128"/>
                        </a:rPr>
                        <a:t>NR</a:t>
                      </a: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Basement – Unconditioned</a:t>
                      </a:r>
                      <a:endParaRPr kumimoji="0" lang="en-US" sz="2400" b="0" i="0" u="none" strike="noStrike" cap="none" normalizeH="0" baseline="0" smtClean="0">
                        <a:ln>
                          <a:noFill/>
                        </a:ln>
                        <a:solidFill>
                          <a:srgbClr val="000000"/>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R-6 or R-4.2</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Exterior Walls</a:t>
                      </a:r>
                      <a:endParaRPr kumimoji="0" lang="en-US" sz="2400" b="0" i="0" u="none" strike="noStrike" cap="none" normalizeH="0" baseline="0" smtClean="0">
                        <a:ln>
                          <a:noFill/>
                        </a:ln>
                        <a:solidFill>
                          <a:srgbClr val="000000"/>
                        </a:solidFill>
                        <a:effectLst/>
                        <a:latin typeface="Arial" pitchFamily="34" charset="0"/>
                        <a:ea typeface="ＭＳ Ｐゴシック" pitchFamily="-107"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R-6 or R-4.2</a:t>
                      </a:r>
                      <a:endParaRPr kumimoji="0" lang="en-US" sz="2400" b="0" i="0" u="none" strike="noStrike" cap="none" normalizeH="0" baseline="0" dirty="0" smtClean="0">
                        <a:ln>
                          <a:noFill/>
                        </a:ln>
                        <a:solidFill>
                          <a:srgbClr val="000000"/>
                        </a:solidFill>
                        <a:effectLst/>
                        <a:latin typeface="Arial" pitchFamily="34" charset="0"/>
                        <a:ea typeface="ＭＳ Ｐゴシック" pitchFamily="-107" charset="-128"/>
                      </a:endParaRPr>
                    </a:p>
                  </a:txBody>
                  <a:tcPr horzOverflow="overflow"/>
                </a:tc>
              </a:tr>
            </a:tbl>
          </a:graphicData>
        </a:graphic>
      </p:graphicFrame>
      <p:sp>
        <p:nvSpPr>
          <p:cNvPr id="7" name="TextBox 6"/>
          <p:cNvSpPr txBox="1"/>
          <p:nvPr/>
        </p:nvSpPr>
        <p:spPr>
          <a:xfrm>
            <a:off x="823913" y="2439988"/>
            <a:ext cx="2614612" cy="334962"/>
          </a:xfrm>
          <a:prstGeom prst="rect">
            <a:avLst/>
          </a:prstGeom>
        </p:spPr>
        <p:txBody>
          <a:bodyPr/>
          <a:lstStyle/>
          <a:p>
            <a:pPr defTabSz="457200" eaLnBrk="1" fontAlgn="auto" hangingPunct="1">
              <a:spcBef>
                <a:spcPct val="20000"/>
              </a:spcBef>
              <a:spcAft>
                <a:spcPts val="0"/>
              </a:spcAft>
              <a:buFont typeface="Arial"/>
              <a:buNone/>
              <a:defRPr/>
            </a:pPr>
            <a:r>
              <a:rPr lang="en-US" sz="2400" dirty="0">
                <a:latin typeface="Arial Narrow"/>
                <a:ea typeface="+mn-ea"/>
                <a:cs typeface="Arial Narrow"/>
              </a:rPr>
              <a:t>Examples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5"/>
          <p:cNvSpPr>
            <a:spLocks noGrp="1" noChangeArrowheads="1"/>
          </p:cNvSpPr>
          <p:nvPr>
            <p:ph idx="1"/>
          </p:nvPr>
        </p:nvSpPr>
        <p:spPr>
          <a:xfrm>
            <a:off x="473075" y="1230313"/>
            <a:ext cx="5295900" cy="1976437"/>
          </a:xfrm>
        </p:spPr>
        <p:txBody>
          <a:bodyPr/>
          <a:lstStyle/>
          <a:p>
            <a:pPr eaLnBrk="1" hangingPunct="1">
              <a:spcBef>
                <a:spcPct val="40000"/>
              </a:spcBef>
              <a:buFont typeface="Wingdings" pitchFamily="2" charset="2"/>
              <a:buChar char="ü"/>
            </a:pPr>
            <a:r>
              <a:rPr lang="en-US" altLang="en-US" smtClean="0"/>
              <a:t>Sealing (Mandatory)</a:t>
            </a:r>
          </a:p>
          <a:p>
            <a:pPr lvl="1" eaLnBrk="1" hangingPunct="1">
              <a:spcBef>
                <a:spcPct val="40000"/>
              </a:spcBef>
            </a:pPr>
            <a:r>
              <a:rPr lang="en-US" altLang="en-US" smtClean="0"/>
              <a:t>Joints and seams to comply with IMC or IRC</a:t>
            </a:r>
          </a:p>
          <a:p>
            <a:pPr lvl="1" eaLnBrk="1" hangingPunct="1">
              <a:spcBef>
                <a:spcPct val="40000"/>
              </a:spcBef>
            </a:pPr>
            <a:r>
              <a:rPr lang="en-US" altLang="en-US" smtClean="0"/>
              <a:t>All ducts, air handlers, and filter boxes to be sealed </a:t>
            </a:r>
            <a:r>
              <a:rPr lang="en-US" altLang="en-US" sz="1800" i="1" smtClean="0"/>
              <a:t>(Section R403.3.2.1)</a:t>
            </a:r>
            <a:r>
              <a:rPr lang="en-US" altLang="en-US" smtClean="0"/>
              <a:t>  </a:t>
            </a:r>
          </a:p>
        </p:txBody>
      </p:sp>
      <p:sp>
        <p:nvSpPr>
          <p:cNvPr id="277507" name="Rectangle 4"/>
          <p:cNvSpPr>
            <a:spLocks noGrp="1" noChangeArrowheads="1"/>
          </p:cNvSpPr>
          <p:nvPr>
            <p:ph type="title"/>
          </p:nvPr>
        </p:nvSpPr>
        <p:spPr>
          <a:xfrm>
            <a:off x="473075" y="0"/>
            <a:ext cx="5368925" cy="920750"/>
          </a:xfrm>
        </p:spPr>
        <p:txBody>
          <a:bodyPr/>
          <a:lstStyle/>
          <a:p>
            <a:pPr eaLnBrk="1" hangingPunct="1"/>
            <a:r>
              <a:rPr lang="en-US" altLang="en-US" sz="2400" b="1" smtClean="0"/>
              <a:t>Duct Sealing</a:t>
            </a:r>
            <a:br>
              <a:rPr lang="en-US" altLang="en-US" sz="2400" b="1" smtClean="0"/>
            </a:br>
            <a:r>
              <a:rPr lang="en-US" altLang="en-US" sz="2000" b="1" i="1" smtClean="0"/>
              <a:t>Section R403.3.2</a:t>
            </a:r>
            <a:r>
              <a:rPr lang="en-US" altLang="en-US" sz="2000" b="1" smtClean="0"/>
              <a:t> - Mandatory</a:t>
            </a:r>
            <a:endParaRPr lang="en-US" altLang="en-US" sz="2400" b="1" smtClean="0"/>
          </a:p>
        </p:txBody>
      </p:sp>
      <p:pic>
        <p:nvPicPr>
          <p:cNvPr id="5" name="Picture 4" descr="Floor and duct insulation.">
            <a:hlinkClick r:id="rId3"/>
          </p:cNvPr>
          <p:cNvPicPr>
            <a:picLocks noChangeAspect="1" noChangeArrowheads="1"/>
          </p:cNvPicPr>
          <p:nvPr/>
        </p:nvPicPr>
        <p:blipFill>
          <a:blip r:embed="rId4"/>
          <a:srcRect/>
          <a:stretch>
            <a:fillRect/>
          </a:stretch>
        </p:blipFill>
        <p:spPr bwMode="auto">
          <a:xfrm>
            <a:off x="5846763" y="1312863"/>
            <a:ext cx="2870200" cy="2286000"/>
          </a:xfrm>
          <a:prstGeom prst="rect">
            <a:avLst/>
          </a:prstGeom>
          <a:ln>
            <a:noFill/>
          </a:ln>
          <a:effectLst>
            <a:outerShdw blurRad="292100" dist="139700" dir="2700000" algn="tl" rotWithShape="0">
              <a:srgbClr val="333333">
                <a:alpha val="65000"/>
              </a:srgbClr>
            </a:outerShdw>
          </a:effectLst>
        </p:spPr>
      </p:pic>
      <p:sp>
        <p:nvSpPr>
          <p:cNvPr id="6" name="Rectangle 5"/>
          <p:cNvSpPr txBox="1">
            <a:spLocks noChangeArrowheads="1"/>
          </p:cNvSpPr>
          <p:nvPr/>
        </p:nvSpPr>
        <p:spPr>
          <a:xfrm>
            <a:off x="657225" y="3722688"/>
            <a:ext cx="7686675" cy="2678112"/>
          </a:xfrm>
          <a:prstGeom prst="rect">
            <a:avLst/>
          </a:prstGeom>
        </p:spPr>
        <p:txBody>
          <a:bodyPr>
            <a:normAutofit/>
          </a:bodyPr>
          <a:lstStyle/>
          <a:p>
            <a:pPr marL="342900" indent="-342900" defTabSz="457200" eaLnBrk="1" fontAlgn="auto" hangingPunct="1">
              <a:spcBef>
                <a:spcPct val="40000"/>
              </a:spcBef>
              <a:spcAft>
                <a:spcPts val="0"/>
              </a:spcAft>
              <a:buFont typeface="Arial"/>
              <a:buChar char="•"/>
              <a:defRPr/>
            </a:pPr>
            <a:endParaRPr lang="en-US" sz="2000" b="0" dirty="0">
              <a:latin typeface="+mn-lt"/>
              <a:ea typeface="+mn-ea"/>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Content Placeholder 1"/>
          <p:cNvSpPr>
            <a:spLocks noGrp="1"/>
          </p:cNvSpPr>
          <p:nvPr>
            <p:ph idx="1"/>
          </p:nvPr>
        </p:nvSpPr>
        <p:spPr>
          <a:xfrm>
            <a:off x="157163" y="1123950"/>
            <a:ext cx="8556625" cy="5524500"/>
          </a:xfrm>
        </p:spPr>
        <p:txBody>
          <a:bodyPr/>
          <a:lstStyle/>
          <a:p>
            <a:r>
              <a:rPr lang="en-US" altLang="en-US" sz="2000" smtClean="0"/>
              <a:t>Ducts shall be pressure tested to determine air leakage by either of the following:</a:t>
            </a:r>
          </a:p>
          <a:p>
            <a:pPr lvl="1"/>
            <a:r>
              <a:rPr lang="en-US" altLang="en-US" sz="1800" u="sng" smtClean="0"/>
              <a:t>Rough-in test</a:t>
            </a:r>
          </a:p>
          <a:p>
            <a:pPr lvl="2"/>
            <a:r>
              <a:rPr lang="en-US" altLang="en-US" sz="1600" smtClean="0"/>
              <a:t>Total leakage measured with a pressure differential of 0.1 inch w.g. (25 Pa) </a:t>
            </a:r>
            <a:r>
              <a:rPr lang="en-US" altLang="en-US" sz="1600" u="sng" smtClean="0"/>
              <a:t>across the system</a:t>
            </a:r>
            <a:r>
              <a:rPr lang="en-US" altLang="en-US" sz="1600" smtClean="0"/>
              <a:t> including manufacturer’s air handler enclosure</a:t>
            </a:r>
          </a:p>
          <a:p>
            <a:pPr lvl="3"/>
            <a:r>
              <a:rPr lang="en-US" altLang="en-US" sz="1600" smtClean="0"/>
              <a:t>All registers taped or otherwise sealed</a:t>
            </a:r>
          </a:p>
          <a:p>
            <a:pPr lvl="1"/>
            <a:r>
              <a:rPr lang="en-US" altLang="en-US" sz="1800" u="sng" smtClean="0"/>
              <a:t>Postconstruction test</a:t>
            </a:r>
          </a:p>
          <a:p>
            <a:pPr lvl="2"/>
            <a:r>
              <a:rPr lang="en-US" altLang="en-US" sz="1600" smtClean="0"/>
              <a:t>Total leakage measured with a pressure differential of 0.1 inch w.g. (25 Pa) </a:t>
            </a:r>
            <a:r>
              <a:rPr lang="en-US" altLang="en-US" sz="1600" u="sng" smtClean="0"/>
              <a:t>across the entire system</a:t>
            </a:r>
            <a:r>
              <a:rPr lang="en-US" altLang="en-US" sz="1600" smtClean="0"/>
              <a:t> including manufacturer’s air handler enclosure </a:t>
            </a:r>
          </a:p>
          <a:p>
            <a:pPr lvl="3"/>
            <a:r>
              <a:rPr lang="en-US" altLang="en-US" sz="1600" smtClean="0"/>
              <a:t>All registers taped or otherwise sealed</a:t>
            </a:r>
          </a:p>
          <a:p>
            <a:pPr lvl="1"/>
            <a:r>
              <a:rPr lang="en-US" altLang="en-US" sz="1800" smtClean="0"/>
              <a:t>Exception</a:t>
            </a:r>
            <a:r>
              <a:rPr lang="en-US" altLang="en-US" sz="1800" smtClean="0">
                <a:solidFill>
                  <a:srgbClr val="FF0000"/>
                </a:solidFill>
              </a:rPr>
              <a:t>s</a:t>
            </a:r>
          </a:p>
          <a:p>
            <a:pPr lvl="2"/>
            <a:r>
              <a:rPr lang="en-US" altLang="en-US" sz="1600" smtClean="0"/>
              <a:t>Duct air leakage test not required where ducts and air handlers are entirely within the building thermal envelope</a:t>
            </a:r>
          </a:p>
          <a:p>
            <a:pPr lvl="2"/>
            <a:r>
              <a:rPr lang="en-US" altLang="en-US" sz="1600" smtClean="0">
                <a:solidFill>
                  <a:srgbClr val="FF0000"/>
                </a:solidFill>
              </a:rPr>
              <a:t>Test not required for ducts serving heat or energy recovery ventilators not integrated with ducts serving heating or cooling systems</a:t>
            </a:r>
          </a:p>
          <a:p>
            <a:r>
              <a:rPr lang="en-US" altLang="en-US" sz="2000" smtClean="0"/>
              <a:t>A written report of results of test signed by the party conducting test and provided to code official</a:t>
            </a:r>
          </a:p>
        </p:txBody>
      </p:sp>
      <p:sp>
        <p:nvSpPr>
          <p:cNvPr id="279555" name="Title 2"/>
          <p:cNvSpPr>
            <a:spLocks noGrp="1"/>
          </p:cNvSpPr>
          <p:nvPr>
            <p:ph type="title"/>
          </p:nvPr>
        </p:nvSpPr>
        <p:spPr/>
        <p:txBody>
          <a:bodyPr/>
          <a:lstStyle/>
          <a:p>
            <a:r>
              <a:rPr lang="en-US" altLang="en-US" sz="2400" b="1" smtClean="0"/>
              <a:t>Duct Testing </a:t>
            </a:r>
            <a:br>
              <a:rPr lang="en-US" altLang="en-US" sz="2400" b="1" smtClean="0"/>
            </a:br>
            <a:r>
              <a:rPr lang="en-US" altLang="en-US" sz="2000" b="1" i="1" smtClean="0"/>
              <a:t>Section R403.3.3 - Mandatory</a:t>
            </a:r>
            <a:endParaRPr lang="en-US"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9"/>
          <p:cNvSpPr>
            <a:spLocks noGrp="1" noChangeArrowheads="1"/>
          </p:cNvSpPr>
          <p:nvPr>
            <p:ph idx="1"/>
          </p:nvPr>
        </p:nvSpPr>
        <p:spPr>
          <a:xfrm>
            <a:off x="328613" y="984250"/>
            <a:ext cx="5200650" cy="5297488"/>
          </a:xfrm>
        </p:spPr>
        <p:txBody>
          <a:bodyPr/>
          <a:lstStyle/>
          <a:p>
            <a:pPr eaLnBrk="1" hangingPunct="1">
              <a:buFont typeface="Wingdings" pitchFamily="2" charset="2"/>
              <a:buChar char="ü"/>
            </a:pPr>
            <a:r>
              <a:rPr lang="en-US" altLang="en-US" smtClean="0"/>
              <a:t>Documentation shall be prepared by a registered design professional (where required)</a:t>
            </a:r>
          </a:p>
          <a:p>
            <a:pPr eaLnBrk="1" hangingPunct="1">
              <a:buFont typeface="Wingdings" pitchFamily="2" charset="2"/>
              <a:buChar char="ü"/>
            </a:pPr>
            <a:r>
              <a:rPr lang="en-US" altLang="en-US" smtClean="0"/>
              <a:t>Electronic media can be used</a:t>
            </a:r>
          </a:p>
          <a:p>
            <a:pPr eaLnBrk="1" hangingPunct="1">
              <a:buFont typeface="Wingdings" pitchFamily="2" charset="2"/>
              <a:buChar char="ü"/>
            </a:pPr>
            <a:r>
              <a:rPr lang="en-US" altLang="en-US" smtClean="0"/>
              <a:t>Information required:</a:t>
            </a:r>
          </a:p>
          <a:p>
            <a:pPr lvl="1" eaLnBrk="1" hangingPunct="1">
              <a:buFont typeface="Wingdings" pitchFamily="2" charset="2"/>
              <a:buChar char="ü"/>
            </a:pPr>
            <a:r>
              <a:rPr lang="en-US" altLang="en-US" smtClean="0"/>
              <a:t>Insulation materials and R-values</a:t>
            </a:r>
          </a:p>
          <a:p>
            <a:pPr lvl="1" eaLnBrk="1" hangingPunct="1">
              <a:buFont typeface="Wingdings" pitchFamily="2" charset="2"/>
              <a:buChar char="ü"/>
            </a:pPr>
            <a:r>
              <a:rPr lang="en-US" altLang="en-US" smtClean="0"/>
              <a:t>Fenestration U-factors, SHGC</a:t>
            </a:r>
          </a:p>
          <a:p>
            <a:pPr lvl="1" eaLnBrk="1" hangingPunct="1">
              <a:buFont typeface="Wingdings" pitchFamily="2" charset="2"/>
              <a:buChar char="ü"/>
            </a:pPr>
            <a:r>
              <a:rPr lang="en-US" altLang="en-US" smtClean="0"/>
              <a:t>Area-weighted U-factor and SHGC calculations</a:t>
            </a:r>
          </a:p>
          <a:p>
            <a:pPr lvl="1" eaLnBrk="1" hangingPunct="1">
              <a:buFont typeface="Wingdings" pitchFamily="2" charset="2"/>
              <a:buChar char="ü"/>
            </a:pPr>
            <a:r>
              <a:rPr lang="en-US" altLang="en-US" smtClean="0"/>
              <a:t>Mechanical, SWH, equipment types, sizes, and efficiencies</a:t>
            </a:r>
          </a:p>
          <a:p>
            <a:pPr lvl="1" eaLnBrk="1" hangingPunct="1">
              <a:buFont typeface="Wingdings" pitchFamily="2" charset="2"/>
              <a:buChar char="ü"/>
            </a:pPr>
            <a:r>
              <a:rPr lang="en-US" altLang="en-US" smtClean="0"/>
              <a:t>Equipment and system controls</a:t>
            </a:r>
          </a:p>
          <a:p>
            <a:pPr lvl="1" eaLnBrk="1" hangingPunct="1">
              <a:buFont typeface="Wingdings" pitchFamily="2" charset="2"/>
              <a:buChar char="ü"/>
            </a:pPr>
            <a:r>
              <a:rPr lang="en-US" altLang="en-US" smtClean="0"/>
              <a:t>Duct sealing, duct and pipe insulation and location</a:t>
            </a:r>
          </a:p>
          <a:p>
            <a:pPr lvl="1" eaLnBrk="1" hangingPunct="1">
              <a:buFont typeface="Wingdings" pitchFamily="2" charset="2"/>
              <a:buChar char="ü"/>
            </a:pPr>
            <a:r>
              <a:rPr lang="en-US" altLang="en-US" smtClean="0"/>
              <a:t>Air sealing details</a:t>
            </a:r>
          </a:p>
          <a:p>
            <a:pPr lvl="1" eaLnBrk="1" hangingPunct="1">
              <a:buFont typeface="Wingdings" pitchFamily="2" charset="2"/>
              <a:buChar char="ü"/>
            </a:pPr>
            <a:endParaRPr lang="en-US" altLang="en-US" smtClean="0"/>
          </a:p>
        </p:txBody>
      </p:sp>
      <p:sp>
        <p:nvSpPr>
          <p:cNvPr id="129027" name="Rectangle 8"/>
          <p:cNvSpPr>
            <a:spLocks noGrp="1" noChangeArrowheads="1"/>
          </p:cNvSpPr>
          <p:nvPr>
            <p:ph type="title"/>
          </p:nvPr>
        </p:nvSpPr>
        <p:spPr>
          <a:xfrm>
            <a:off x="392113" y="0"/>
            <a:ext cx="6062662" cy="920750"/>
          </a:xfrm>
        </p:spPr>
        <p:txBody>
          <a:bodyPr/>
          <a:lstStyle/>
          <a:p>
            <a:pPr eaLnBrk="1" hangingPunct="1"/>
            <a:r>
              <a:rPr lang="en-US" altLang="en-US" sz="2000" b="1" smtClean="0"/>
              <a:t>Scope/Construction Documents</a:t>
            </a:r>
            <a:br>
              <a:rPr lang="en-US" altLang="en-US" sz="2000" b="1" smtClean="0"/>
            </a:br>
            <a:r>
              <a:rPr lang="en-US" altLang="en-US" sz="2000" b="1" i="1" smtClean="0"/>
              <a:t>Section R103</a:t>
            </a:r>
            <a:endParaRPr lang="en-US" altLang="en-US" sz="2000" b="1" smtClean="0"/>
          </a:p>
        </p:txBody>
      </p:sp>
      <p:pic>
        <p:nvPicPr>
          <p:cNvPr id="129028" name="Picture 6" descr="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993775"/>
            <a:ext cx="33559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53138" y="4049713"/>
            <a:ext cx="3548062" cy="2379662"/>
          </a:xfrm>
          <a:prstGeom prst="rect">
            <a:avLst/>
          </a:prstGeom>
        </p:spPr>
        <p:txBody>
          <a:bodyPr wrap="none">
            <a:normAutofit/>
          </a:bodyPr>
          <a:lstStyle/>
          <a:p>
            <a:pPr defTabSz="457200" eaLnBrk="1" fontAlgn="auto" hangingPunct="1">
              <a:spcBef>
                <a:spcPct val="20000"/>
              </a:spcBef>
              <a:spcAft>
                <a:spcPts val="0"/>
              </a:spcAft>
              <a:buFont typeface="Arial"/>
              <a:buNone/>
              <a:defRPr/>
            </a:pPr>
            <a:endParaRPr lang="en-US" sz="1600" dirty="0">
              <a:latin typeface="Arial Narrow"/>
              <a:ea typeface="+mn-ea"/>
              <a:cs typeface="Arial Narrow"/>
            </a:endParaRPr>
          </a:p>
        </p:txBody>
      </p:sp>
      <p:sp>
        <p:nvSpPr>
          <p:cNvPr id="129030" name="Content Placeholder 1"/>
          <p:cNvSpPr txBox="1">
            <a:spLocks/>
          </p:cNvSpPr>
          <p:nvPr/>
        </p:nvSpPr>
        <p:spPr bwMode="auto">
          <a:xfrm>
            <a:off x="5689600" y="3884613"/>
            <a:ext cx="32369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itchFamily="34" charset="0"/>
              <a:buChar char="•"/>
              <a:defRPr sz="2400">
                <a:solidFill>
                  <a:schemeClr val="tx1"/>
                </a:solidFill>
                <a:latin typeface="Arial" pitchFamily="34" charset="0"/>
              </a:defRPr>
            </a:lvl1pPr>
            <a:lvl2pPr marL="742950" indent="-285750" defTabSz="457200">
              <a:spcBef>
                <a:spcPct val="20000"/>
              </a:spcBef>
              <a:buFont typeface="Arial" pitchFamily="34" charset="0"/>
              <a:buChar char="–"/>
              <a:defRPr sz="2000">
                <a:solidFill>
                  <a:schemeClr val="tx1"/>
                </a:solidFill>
                <a:latin typeface="Arial" pitchFamily="34" charset="0"/>
              </a:defRPr>
            </a:lvl2pPr>
            <a:lvl3pPr marL="1143000" indent="-228600" defTabSz="457200">
              <a:spcBef>
                <a:spcPct val="20000"/>
              </a:spcBef>
              <a:buFont typeface="Arial" pitchFamily="34" charset="0"/>
              <a:buChar char="•"/>
              <a:defRPr>
                <a:solidFill>
                  <a:schemeClr val="tx1"/>
                </a:solidFill>
                <a:latin typeface="Arial" pitchFamily="34" charset="0"/>
              </a:defRPr>
            </a:lvl3pPr>
            <a:lvl4pPr marL="1600200" indent="-228600" defTabSz="457200">
              <a:spcBef>
                <a:spcPct val="20000"/>
              </a:spcBef>
              <a:buFont typeface="Arial" pitchFamily="34" charset="0"/>
              <a:buChar char="–"/>
              <a:defRPr>
                <a:solidFill>
                  <a:schemeClr val="tx1"/>
                </a:solidFill>
                <a:latin typeface="Arial" pitchFamily="34" charset="0"/>
              </a:defRPr>
            </a:lvl4pPr>
            <a:lvl5pPr marL="2057400" indent="-228600" defTabSz="457200">
              <a:spcBef>
                <a:spcPct val="20000"/>
              </a:spcBef>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buFont typeface="Arial" pitchFamily="34" charset="0"/>
              <a:buNone/>
            </a:pPr>
            <a:r>
              <a:rPr lang="en-US" altLang="en-US">
                <a:cs typeface="Arial" pitchFamily="34" charset="0"/>
              </a:rPr>
              <a:t>The building thermal envelope shall be represented</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idx="1"/>
          </p:nvPr>
        </p:nvSpPr>
        <p:spPr>
          <a:xfrm>
            <a:off x="438150" y="1268413"/>
            <a:ext cx="8421688" cy="5324475"/>
          </a:xfrm>
        </p:spPr>
        <p:txBody>
          <a:bodyPr/>
          <a:lstStyle/>
          <a:p>
            <a:pPr marL="0" indent="0" eaLnBrk="1" hangingPunct="1">
              <a:lnSpc>
                <a:spcPct val="90000"/>
              </a:lnSpc>
              <a:buFont typeface="Arial" pitchFamily="34" charset="0"/>
              <a:buNone/>
            </a:pPr>
            <a:r>
              <a:rPr lang="en-US" altLang="en-US" smtClean="0"/>
              <a:t>Total leakage of ducts, where measured in accordance with Section 403.3.3 shall be as follows: </a:t>
            </a:r>
          </a:p>
          <a:p>
            <a:pPr lvl="1" eaLnBrk="1" hangingPunct="1">
              <a:lnSpc>
                <a:spcPct val="90000"/>
              </a:lnSpc>
              <a:buFont typeface="Wingdings" pitchFamily="2" charset="2"/>
              <a:buChar char="ü"/>
            </a:pPr>
            <a:r>
              <a:rPr lang="en-US" altLang="en-US" u="sng" smtClean="0">
                <a:cs typeface="Arial" pitchFamily="34" charset="0"/>
              </a:rPr>
              <a:t>Rough-in test</a:t>
            </a:r>
          </a:p>
          <a:p>
            <a:pPr lvl="2" eaLnBrk="1" hangingPunct="1">
              <a:lnSpc>
                <a:spcPct val="90000"/>
              </a:lnSpc>
            </a:pPr>
            <a:r>
              <a:rPr lang="en-US" altLang="en-US" smtClean="0"/>
              <a:t>Total leakage </a:t>
            </a:r>
            <a:r>
              <a:rPr lang="en-US" altLang="en-US" smtClean="0">
                <a:cs typeface="Arial" pitchFamily="34" charset="0"/>
              </a:rPr>
              <a:t>≤4 cfm/per 100 ft</a:t>
            </a:r>
            <a:r>
              <a:rPr lang="en-US" altLang="en-US" baseline="30000" smtClean="0">
                <a:cs typeface="Arial" pitchFamily="34" charset="0"/>
              </a:rPr>
              <a:t>2</a:t>
            </a:r>
            <a:r>
              <a:rPr lang="en-US" altLang="en-US" smtClean="0">
                <a:cs typeface="Arial" pitchFamily="34" charset="0"/>
              </a:rPr>
              <a:t> of conditioned floor area</a:t>
            </a:r>
          </a:p>
          <a:p>
            <a:pPr lvl="3" eaLnBrk="1" hangingPunct="1">
              <a:lnSpc>
                <a:spcPct val="90000"/>
              </a:lnSpc>
            </a:pPr>
            <a:r>
              <a:rPr lang="en-US" altLang="en-US" sz="1600" smtClean="0">
                <a:cs typeface="Arial" pitchFamily="34" charset="0"/>
              </a:rPr>
              <a:t>if air handler not installed at time of test</a:t>
            </a:r>
          </a:p>
          <a:p>
            <a:pPr lvl="4" eaLnBrk="1" hangingPunct="1">
              <a:lnSpc>
                <a:spcPct val="90000"/>
              </a:lnSpc>
            </a:pPr>
            <a:r>
              <a:rPr lang="en-US" altLang="en-US" sz="1600" smtClean="0">
                <a:cs typeface="Arial" pitchFamily="34" charset="0"/>
              </a:rPr>
              <a:t>Total air leakage ≤3 cfm/per 100 ft</a:t>
            </a:r>
            <a:r>
              <a:rPr lang="en-US" altLang="en-US" sz="1600" baseline="30000" smtClean="0">
                <a:cs typeface="Arial" pitchFamily="34" charset="0"/>
              </a:rPr>
              <a:t>2</a:t>
            </a:r>
          </a:p>
          <a:p>
            <a:pPr lvl="1" eaLnBrk="1" hangingPunct="1">
              <a:lnSpc>
                <a:spcPct val="90000"/>
              </a:lnSpc>
              <a:buFont typeface="Wingdings" pitchFamily="2" charset="2"/>
              <a:buChar char="ü"/>
            </a:pPr>
            <a:r>
              <a:rPr lang="en-US" altLang="en-US" u="sng" smtClean="0"/>
              <a:t>Postconstruction test</a:t>
            </a:r>
          </a:p>
          <a:p>
            <a:pPr lvl="2" eaLnBrk="1" hangingPunct="1">
              <a:lnSpc>
                <a:spcPct val="90000"/>
              </a:lnSpc>
            </a:pPr>
            <a:r>
              <a:rPr lang="en-US" altLang="en-US" smtClean="0">
                <a:cs typeface="Arial" pitchFamily="34" charset="0"/>
              </a:rPr>
              <a:t>Total leakage</a:t>
            </a:r>
            <a:r>
              <a:rPr lang="en-US" altLang="en-US" smtClean="0"/>
              <a:t> </a:t>
            </a:r>
            <a:r>
              <a:rPr lang="en-US" altLang="en-US" smtClean="0">
                <a:cs typeface="Arial" pitchFamily="34" charset="0"/>
              </a:rPr>
              <a:t>≤4 cfm/per 100 ft</a:t>
            </a:r>
            <a:r>
              <a:rPr lang="en-US" altLang="en-US" baseline="30000" smtClean="0">
                <a:cs typeface="Arial" pitchFamily="34" charset="0"/>
              </a:rPr>
              <a:t>2</a:t>
            </a:r>
            <a:r>
              <a:rPr lang="en-US" altLang="en-US" smtClean="0">
                <a:cs typeface="Arial" pitchFamily="34" charset="0"/>
              </a:rPr>
              <a:t> of conditioned floor area </a:t>
            </a:r>
          </a:p>
        </p:txBody>
      </p:sp>
      <p:sp>
        <p:nvSpPr>
          <p:cNvPr id="280579" name="Rectangle 2"/>
          <p:cNvSpPr>
            <a:spLocks noGrp="1" noChangeArrowheads="1"/>
          </p:cNvSpPr>
          <p:nvPr>
            <p:ph type="title"/>
          </p:nvPr>
        </p:nvSpPr>
        <p:spPr>
          <a:xfrm>
            <a:off x="438150" y="0"/>
            <a:ext cx="5403850" cy="920750"/>
          </a:xfrm>
        </p:spPr>
        <p:txBody>
          <a:bodyPr/>
          <a:lstStyle/>
          <a:p>
            <a:pPr eaLnBrk="1" hangingPunct="1"/>
            <a:r>
              <a:rPr lang="en-US" altLang="en-US" sz="2400" b="1" smtClean="0"/>
              <a:t>Duct Leakage</a:t>
            </a:r>
            <a:br>
              <a:rPr lang="en-US" altLang="en-US" sz="2400" b="1" smtClean="0"/>
            </a:br>
            <a:r>
              <a:rPr lang="en-US" altLang="en-US" sz="2000" b="1" i="1" smtClean="0"/>
              <a:t>Section R403.3.4 - Prescriptive</a:t>
            </a:r>
            <a:endParaRPr lang="en-US" altLang="en-US" sz="2000" b="1"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38150" y="0"/>
            <a:ext cx="5403850" cy="920750"/>
          </a:xfrm>
        </p:spPr>
        <p:txBody>
          <a:bodyPr/>
          <a:lstStyle/>
          <a:p>
            <a:pPr eaLnBrk="1" hangingPunct="1"/>
            <a:r>
              <a:rPr lang="en-US" altLang="en-US" sz="2400" b="1" smtClean="0"/>
              <a:t>Duct Tightness Tests</a:t>
            </a:r>
            <a:br>
              <a:rPr lang="en-US" altLang="en-US" sz="2400" b="1" smtClean="0"/>
            </a:br>
            <a:r>
              <a:rPr lang="en-US" altLang="en-US" sz="2000" b="1" i="1" smtClean="0"/>
              <a:t>Section R403.3.3</a:t>
            </a:r>
            <a:endParaRPr lang="en-US" altLang="en-US" sz="2000" b="1" smtClean="0"/>
          </a:p>
        </p:txBody>
      </p:sp>
      <p:pic>
        <p:nvPicPr>
          <p:cNvPr id="282627" name="Picture 4" descr="Duct In Conditioned Spac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3627438"/>
            <a:ext cx="4114800" cy="2741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2628" name="Picture 5" descr="000_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1176338"/>
            <a:ext cx="4438650" cy="2960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1"/>
          <p:cNvSpPr>
            <a:spLocks noGrp="1"/>
          </p:cNvSpPr>
          <p:nvPr>
            <p:ph idx="1"/>
          </p:nvPr>
        </p:nvSpPr>
        <p:spPr/>
        <p:txBody>
          <a:bodyPr/>
          <a:lstStyle/>
          <a:p>
            <a:pPr marL="0" indent="0" eaLnBrk="1" hangingPunct="1">
              <a:buFont typeface="Arial" pitchFamily="34" charset="0"/>
              <a:buNone/>
            </a:pPr>
            <a:r>
              <a:rPr lang="en-US" altLang="en-US" smtClean="0"/>
              <a:t>Air handlers to have a manufacturer’s designation for an air leakage of ≤ 2% of design air flow rate per ASHRAE 193</a:t>
            </a:r>
          </a:p>
        </p:txBody>
      </p:sp>
      <p:sp>
        <p:nvSpPr>
          <p:cNvPr id="284675" name="Title 2"/>
          <p:cNvSpPr>
            <a:spLocks noGrp="1"/>
          </p:cNvSpPr>
          <p:nvPr>
            <p:ph type="title"/>
          </p:nvPr>
        </p:nvSpPr>
        <p:spPr/>
        <p:txBody>
          <a:bodyPr/>
          <a:lstStyle/>
          <a:p>
            <a:pPr eaLnBrk="1" hangingPunct="1"/>
            <a:r>
              <a:rPr lang="en-US" altLang="en-US" sz="2400" b="1" smtClean="0"/>
              <a:t>Sealed Air Handler</a:t>
            </a:r>
            <a:r>
              <a:rPr lang="en-US" altLang="en-US" smtClean="0">
                <a:solidFill>
                  <a:srgbClr val="FF0000"/>
                </a:solidFill>
              </a:rPr>
              <a:t/>
            </a:r>
            <a:br>
              <a:rPr lang="en-US" altLang="en-US" smtClean="0">
                <a:solidFill>
                  <a:srgbClr val="FF0000"/>
                </a:solidFill>
              </a:rPr>
            </a:br>
            <a:r>
              <a:rPr lang="en-US" altLang="en-US" sz="2000" b="1" i="1" smtClean="0"/>
              <a:t>Section R403.3.2.1 - Mandatory</a:t>
            </a:r>
          </a:p>
        </p:txBody>
      </p:sp>
      <p:pic>
        <p:nvPicPr>
          <p:cNvPr id="2846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3" y="2511425"/>
            <a:ext cx="2725737"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1"/>
          <p:cNvSpPr>
            <a:spLocks noGrp="1"/>
          </p:cNvSpPr>
          <p:nvPr>
            <p:ph idx="1"/>
          </p:nvPr>
        </p:nvSpPr>
        <p:spPr>
          <a:xfrm>
            <a:off x="374650" y="1590675"/>
            <a:ext cx="8229600" cy="4876800"/>
          </a:xfrm>
        </p:spPr>
        <p:txBody>
          <a:bodyPr/>
          <a:lstStyle/>
          <a:p>
            <a:pPr eaLnBrk="1" hangingPunct="1">
              <a:buFont typeface="Arial" pitchFamily="34" charset="0"/>
              <a:buNone/>
            </a:pPr>
            <a:r>
              <a:rPr lang="en-US" altLang="en-US" smtClean="0"/>
              <a:t>Framing cavities cannot be used</a:t>
            </a:r>
            <a:br>
              <a:rPr lang="en-US" altLang="en-US" smtClean="0"/>
            </a:br>
            <a:r>
              <a:rPr lang="en-US" altLang="en-US" smtClean="0"/>
              <a:t> as ducts or plenums</a:t>
            </a:r>
          </a:p>
        </p:txBody>
      </p:sp>
      <p:sp>
        <p:nvSpPr>
          <p:cNvPr id="285699" name="Title 2"/>
          <p:cNvSpPr>
            <a:spLocks noGrp="1"/>
          </p:cNvSpPr>
          <p:nvPr>
            <p:ph type="title"/>
          </p:nvPr>
        </p:nvSpPr>
        <p:spPr/>
        <p:txBody>
          <a:bodyPr/>
          <a:lstStyle/>
          <a:p>
            <a:pPr eaLnBrk="1" hangingPunct="1"/>
            <a:r>
              <a:rPr lang="en-US" altLang="en-US" sz="2400" b="1" smtClean="0"/>
              <a:t>Building Cavities</a:t>
            </a:r>
            <a:r>
              <a:rPr lang="en-US" altLang="en-US" smtClean="0">
                <a:solidFill>
                  <a:srgbClr val="FF0000"/>
                </a:solidFill>
              </a:rPr>
              <a:t/>
            </a:r>
            <a:br>
              <a:rPr lang="en-US" altLang="en-US" smtClean="0">
                <a:solidFill>
                  <a:srgbClr val="FF0000"/>
                </a:solidFill>
              </a:rPr>
            </a:br>
            <a:r>
              <a:rPr lang="en-US" altLang="en-US" sz="2000" b="1" i="1" smtClean="0"/>
              <a:t>Section R403.3.5 - Mandatory</a:t>
            </a:r>
          </a:p>
        </p:txBody>
      </p:sp>
      <p:pic>
        <p:nvPicPr>
          <p:cNvPr id="285700" name="Picture 3" descr="Return Duct Seal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3859213"/>
            <a:ext cx="3656012" cy="2519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5701" name="Picture 4" descr="return du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1201738"/>
            <a:ext cx="3690937" cy="2460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5702" name="Picture 5" descr="Return du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3871913"/>
            <a:ext cx="3762375" cy="2506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1"/>
          <p:cNvSpPr>
            <a:spLocks noGrp="1"/>
          </p:cNvSpPr>
          <p:nvPr>
            <p:ph idx="1"/>
          </p:nvPr>
        </p:nvSpPr>
        <p:spPr>
          <a:xfrm>
            <a:off x="506413" y="2254685"/>
            <a:ext cx="8229600" cy="3785753"/>
          </a:xfrm>
        </p:spPr>
        <p:txBody>
          <a:bodyPr/>
          <a:lstStyle/>
          <a:p>
            <a:pPr marL="457200" indent="-457200">
              <a:buFont typeface="+mj-lt"/>
              <a:buAutoNum type="arabicPeriod"/>
            </a:pPr>
            <a:r>
              <a:rPr lang="en-US" altLang="en-US" dirty="0" smtClean="0">
                <a:solidFill>
                  <a:srgbClr val="FF3300"/>
                </a:solidFill>
              </a:rPr>
              <a:t>Define buried-duct practices that are explicitly allowed</a:t>
            </a:r>
          </a:p>
          <a:p>
            <a:pPr marL="457200" indent="-457200">
              <a:buFont typeface="+mj-lt"/>
              <a:buAutoNum type="arabicPeriod"/>
            </a:pPr>
            <a:r>
              <a:rPr lang="en-US" altLang="en-US" dirty="0" smtClean="0">
                <a:solidFill>
                  <a:srgbClr val="FF3300"/>
                </a:solidFill>
              </a:rPr>
              <a:t>Provide a means to characterize the performance of a buried duct system as an equivalent duct insulation R-value</a:t>
            </a:r>
          </a:p>
          <a:p>
            <a:pPr marL="457200" indent="-457200">
              <a:buFont typeface="+mj-lt"/>
              <a:buAutoNum type="arabicPeriod"/>
            </a:pPr>
            <a:r>
              <a:rPr lang="en-US" altLang="en-US" dirty="0" smtClean="0">
                <a:solidFill>
                  <a:srgbClr val="FF3300"/>
                </a:solidFill>
              </a:rPr>
              <a:t>Allow simplified credit for buried ducts in the performance path</a:t>
            </a:r>
          </a:p>
          <a:p>
            <a:pPr lvl="1" indent="-342900"/>
            <a:r>
              <a:rPr lang="en-US" altLang="en-US" dirty="0" smtClean="0">
                <a:solidFill>
                  <a:srgbClr val="FF3300"/>
                </a:solidFill>
              </a:rPr>
              <a:t>Buried duct system may be considered inside conditioned space if certain requirements are met</a:t>
            </a:r>
          </a:p>
        </p:txBody>
      </p:sp>
      <p:sp>
        <p:nvSpPr>
          <p:cNvPr id="286723" name="Title 2"/>
          <p:cNvSpPr>
            <a:spLocks noGrp="1"/>
          </p:cNvSpPr>
          <p:nvPr>
            <p:ph type="title"/>
          </p:nvPr>
        </p:nvSpPr>
        <p:spPr/>
        <p:txBody>
          <a:bodyPr/>
          <a:lstStyle/>
          <a:p>
            <a:r>
              <a:rPr lang="en-US" altLang="en-US" sz="2400" b="1" dirty="0" smtClean="0">
                <a:solidFill>
                  <a:srgbClr val="FF3300"/>
                </a:solidFill>
              </a:rPr>
              <a:t>Ducts Buried within Ceiling Insulation</a:t>
            </a:r>
            <a:endParaRPr lang="en-US" altLang="en-US" sz="2000" dirty="0" smtClean="0">
              <a:solidFill>
                <a:srgbClr val="FF3300"/>
              </a:solidFill>
            </a:endParaRPr>
          </a:p>
        </p:txBody>
      </p:sp>
      <p:sp>
        <p:nvSpPr>
          <p:cNvPr id="286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spcBef>
                <a:spcPct val="0"/>
              </a:spcBef>
              <a:buFontTx/>
              <a:buNone/>
            </a:pPr>
            <a:fld id="{44D0F6B0-18DF-4F39-8FCB-2C6C8E97321C}" type="slidenum">
              <a:rPr lang="en-US" altLang="en-US" sz="1400"/>
              <a:pPr>
                <a:spcBef>
                  <a:spcPct val="0"/>
                </a:spcBef>
                <a:buFontTx/>
                <a:buNone/>
              </a:pPr>
              <a:t>94</a:t>
            </a:fld>
            <a:endParaRPr lang="en-US" altLang="en-US" sz="1400"/>
          </a:p>
        </p:txBody>
      </p:sp>
      <p:sp>
        <p:nvSpPr>
          <p:cNvPr id="2" name="TextBox 1"/>
          <p:cNvSpPr txBox="1"/>
          <p:nvPr/>
        </p:nvSpPr>
        <p:spPr>
          <a:xfrm>
            <a:off x="475989" y="1415441"/>
            <a:ext cx="8254652" cy="676406"/>
          </a:xfrm>
          <a:prstGeom prst="rect">
            <a:avLst/>
          </a:prstGeom>
        </p:spPr>
        <p:txBody>
          <a:bodyPr vert="horz" wrap="square" lIns="91440" tIns="45720" rIns="91440" bIns="45720" rtlCol="0">
            <a:normAutofit fontScale="92500"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dirty="0" smtClean="0">
                <a:solidFill>
                  <a:schemeClr val="bg2">
                    <a:lumMod val="10000"/>
                  </a:schemeClr>
                </a:solidFill>
                <a:latin typeface="Arial Narrow"/>
                <a:ea typeface="+mn-ea"/>
                <a:cs typeface="Arial Narrow"/>
              </a:rPr>
              <a:t>Prior to </a:t>
            </a:r>
            <a:r>
              <a:rPr kumimoji="0" lang="en-US" sz="2323" b="1" i="0" u="none" strike="noStrike" kern="1200" cap="none" spc="0" normalizeH="0" baseline="0" noProof="0" dirty="0" smtClean="0">
                <a:ln>
                  <a:noFill/>
                </a:ln>
                <a:solidFill>
                  <a:schemeClr val="bg2">
                    <a:lumMod val="10000"/>
                  </a:schemeClr>
                </a:solidFill>
                <a:effectLst/>
                <a:uLnTx/>
                <a:uFillTx/>
                <a:latin typeface="Arial Narrow"/>
                <a:ea typeface="+mn-ea"/>
                <a:cs typeface="Arial Narrow"/>
              </a:rPr>
              <a:t>2018, the IECC did not prohibit</a:t>
            </a:r>
            <a:r>
              <a:rPr kumimoji="0" lang="en-US" sz="2323" b="1" i="0" u="none" strike="noStrike" kern="1200" cap="none" spc="0" normalizeH="0" noProof="0" dirty="0" smtClean="0">
                <a:ln>
                  <a:noFill/>
                </a:ln>
                <a:solidFill>
                  <a:schemeClr val="bg2">
                    <a:lumMod val="10000"/>
                  </a:schemeClr>
                </a:solidFill>
                <a:effectLst/>
                <a:uLnTx/>
                <a:uFillTx/>
                <a:latin typeface="Arial Narrow"/>
                <a:ea typeface="+mn-ea"/>
                <a:cs typeface="Arial Narrow"/>
              </a:rPr>
              <a:t> buried ducts, but neither did it define the practice or make specific allowance for it.  The new provisions:</a:t>
            </a:r>
            <a:endParaRPr kumimoji="0" lang="en-US" sz="2323" b="1" i="0" u="none" strike="noStrike" kern="1200" cap="none" spc="0" normalizeH="0" baseline="0" noProof="0" dirty="0" smtClean="0">
              <a:ln>
                <a:noFill/>
              </a:ln>
              <a:solidFill>
                <a:schemeClr val="bg2">
                  <a:lumMod val="10000"/>
                </a:schemeClr>
              </a:solidFill>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1"/>
          <p:cNvSpPr>
            <a:spLocks noGrp="1"/>
          </p:cNvSpPr>
          <p:nvPr>
            <p:ph idx="1"/>
          </p:nvPr>
        </p:nvSpPr>
        <p:spPr>
          <a:xfrm>
            <a:off x="506413" y="1163638"/>
            <a:ext cx="8229600" cy="4876800"/>
          </a:xfrm>
        </p:spPr>
        <p:txBody>
          <a:bodyPr/>
          <a:lstStyle/>
          <a:p>
            <a:r>
              <a:rPr lang="en-US" altLang="en-US" sz="1800" smtClean="0">
                <a:solidFill>
                  <a:srgbClr val="FF3300"/>
                </a:solidFill>
              </a:rPr>
              <a:t>Where supply and return air ducts are partially or completely buried in ceiling insulation, such ducts shall comply with all of the following:</a:t>
            </a:r>
          </a:p>
          <a:p>
            <a:r>
              <a:rPr lang="en-US" altLang="en-US" sz="1800" smtClean="0">
                <a:solidFill>
                  <a:srgbClr val="FF3300"/>
                </a:solidFill>
              </a:rPr>
              <a:t>1. The supply and return ducts shall have an insulation </a:t>
            </a:r>
            <a:r>
              <a:rPr lang="en-US" altLang="en-US" sz="1800" i="1" smtClean="0">
                <a:solidFill>
                  <a:srgbClr val="FF3300"/>
                </a:solidFill>
              </a:rPr>
              <a:t>R</a:t>
            </a:r>
            <a:r>
              <a:rPr lang="en-US" altLang="en-US" sz="1800" smtClean="0">
                <a:solidFill>
                  <a:srgbClr val="FF3300"/>
                </a:solidFill>
              </a:rPr>
              <a:t>-value not less than R-8.</a:t>
            </a:r>
          </a:p>
          <a:p>
            <a:r>
              <a:rPr lang="en-US" altLang="en-US" sz="1800" smtClean="0">
                <a:solidFill>
                  <a:srgbClr val="FF3300"/>
                </a:solidFill>
              </a:rPr>
              <a:t>2. At all points along each duct, the sum of the ceiling insulation </a:t>
            </a:r>
            <a:r>
              <a:rPr lang="en-US" altLang="en-US" sz="1800" i="1" smtClean="0">
                <a:solidFill>
                  <a:srgbClr val="FF3300"/>
                </a:solidFill>
              </a:rPr>
              <a:t>R</a:t>
            </a:r>
            <a:r>
              <a:rPr lang="en-US" altLang="en-US" sz="1800" smtClean="0">
                <a:solidFill>
                  <a:srgbClr val="FF3300"/>
                </a:solidFill>
              </a:rPr>
              <a:t>-value against and above the top of the duct, and against and below the bottom of the duct, shall be not less than R-19, excluding the </a:t>
            </a:r>
            <a:r>
              <a:rPr lang="en-US" altLang="en-US" sz="1800" i="1" smtClean="0">
                <a:solidFill>
                  <a:srgbClr val="FF3300"/>
                </a:solidFill>
              </a:rPr>
              <a:t>R</a:t>
            </a:r>
            <a:r>
              <a:rPr lang="en-US" altLang="en-US" sz="1800" smtClean="0">
                <a:solidFill>
                  <a:srgbClr val="FF3300"/>
                </a:solidFill>
              </a:rPr>
              <a:t>-value of the duct insulation.</a:t>
            </a:r>
          </a:p>
          <a:p>
            <a:r>
              <a:rPr lang="en-US" altLang="en-US" sz="1800" smtClean="0">
                <a:solidFill>
                  <a:srgbClr val="FF3300"/>
                </a:solidFill>
              </a:rPr>
              <a:t>3. In </a:t>
            </a:r>
            <a:r>
              <a:rPr lang="en-US" altLang="en-US" sz="1800" i="1" smtClean="0">
                <a:solidFill>
                  <a:srgbClr val="FF3300"/>
                </a:solidFill>
              </a:rPr>
              <a:t>Climate Zones </a:t>
            </a:r>
            <a:r>
              <a:rPr lang="en-US" altLang="en-US" sz="1800" smtClean="0">
                <a:solidFill>
                  <a:srgbClr val="FF3300"/>
                </a:solidFill>
              </a:rPr>
              <a:t>1A, 2A and 3A, the supply ducts shall be completely buried within ceiling insulation, insulated to an </a:t>
            </a:r>
            <a:r>
              <a:rPr lang="en-US" altLang="en-US" sz="1800" i="1" smtClean="0">
                <a:solidFill>
                  <a:srgbClr val="FF3300"/>
                </a:solidFill>
              </a:rPr>
              <a:t>R</a:t>
            </a:r>
            <a:r>
              <a:rPr lang="en-US" altLang="en-US" sz="1800" smtClean="0">
                <a:solidFill>
                  <a:srgbClr val="FF3300"/>
                </a:solidFill>
              </a:rPr>
              <a:t>-value of not less than R-13 and in compliance with the vapor retarder requirements of Section 604.11 of the </a:t>
            </a:r>
            <a:r>
              <a:rPr lang="en-US" altLang="en-US" sz="1800" i="1" smtClean="0">
                <a:solidFill>
                  <a:srgbClr val="FF3300"/>
                </a:solidFill>
              </a:rPr>
              <a:t>International Mechanical Code </a:t>
            </a:r>
            <a:r>
              <a:rPr lang="en-US" altLang="en-US" sz="1800" smtClean="0">
                <a:solidFill>
                  <a:srgbClr val="FF3300"/>
                </a:solidFill>
              </a:rPr>
              <a:t>or Section M1601.4.6 of the </a:t>
            </a:r>
            <a:r>
              <a:rPr lang="en-US" altLang="en-US" sz="1800" i="1" smtClean="0">
                <a:solidFill>
                  <a:srgbClr val="FF3300"/>
                </a:solidFill>
              </a:rPr>
              <a:t>International Residential Code</a:t>
            </a:r>
            <a:r>
              <a:rPr lang="en-US" altLang="en-US" sz="1800" smtClean="0">
                <a:solidFill>
                  <a:srgbClr val="FF3300"/>
                </a:solidFill>
              </a:rPr>
              <a:t>, as applicable.</a:t>
            </a:r>
            <a:br>
              <a:rPr lang="en-US" altLang="en-US" sz="1800" smtClean="0">
                <a:solidFill>
                  <a:srgbClr val="FF3300"/>
                </a:solidFill>
              </a:rPr>
            </a:br>
            <a:endParaRPr lang="en-US" altLang="en-US" sz="1800" smtClean="0">
              <a:solidFill>
                <a:srgbClr val="FF3300"/>
              </a:solidFill>
            </a:endParaRPr>
          </a:p>
          <a:p>
            <a:r>
              <a:rPr lang="en-US" altLang="en-US" sz="1800" b="1" smtClean="0">
                <a:solidFill>
                  <a:srgbClr val="FF3300"/>
                </a:solidFill>
              </a:rPr>
              <a:t>Exception: </a:t>
            </a:r>
            <a:r>
              <a:rPr lang="en-US" altLang="en-US" sz="1800" smtClean="0">
                <a:solidFill>
                  <a:srgbClr val="FF3300"/>
                </a:solidFill>
              </a:rPr>
              <a:t>Sections of the supply duct that are less than 3 feet (914 mm) from the supply outlet shall not be required to comply with these requirements.</a:t>
            </a:r>
            <a:endParaRPr lang="en-US" altLang="en-US" smtClean="0">
              <a:solidFill>
                <a:srgbClr val="FF3300"/>
              </a:solidFill>
            </a:endParaRPr>
          </a:p>
        </p:txBody>
      </p:sp>
      <p:sp>
        <p:nvSpPr>
          <p:cNvPr id="286723" name="Title 2"/>
          <p:cNvSpPr>
            <a:spLocks noGrp="1"/>
          </p:cNvSpPr>
          <p:nvPr>
            <p:ph type="title"/>
          </p:nvPr>
        </p:nvSpPr>
        <p:spPr/>
        <p:txBody>
          <a:bodyPr/>
          <a:lstStyle/>
          <a:p>
            <a:r>
              <a:rPr lang="en-US" altLang="en-US" sz="2400" b="1" smtClean="0">
                <a:solidFill>
                  <a:srgbClr val="FF3300"/>
                </a:solidFill>
              </a:rPr>
              <a:t>Ducts Buried within Ceiling Insulation</a:t>
            </a:r>
            <a:r>
              <a:rPr lang="en-US" altLang="en-US" sz="2000" smtClean="0">
                <a:solidFill>
                  <a:srgbClr val="FF3300"/>
                </a:solidFill>
              </a:rPr>
              <a:t/>
            </a:r>
            <a:br>
              <a:rPr lang="en-US" altLang="en-US" sz="2000" smtClean="0">
                <a:solidFill>
                  <a:srgbClr val="FF3300"/>
                </a:solidFill>
              </a:rPr>
            </a:br>
            <a:r>
              <a:rPr lang="en-US" altLang="en-US" sz="2000" b="1" i="1" smtClean="0">
                <a:solidFill>
                  <a:srgbClr val="FF3300"/>
                </a:solidFill>
              </a:rPr>
              <a:t>Section R403.3.6</a:t>
            </a:r>
            <a:endParaRPr lang="en-US" altLang="en-US" sz="2000" smtClean="0">
              <a:solidFill>
                <a:srgbClr val="FF3300"/>
              </a:solidFill>
            </a:endParaRPr>
          </a:p>
        </p:txBody>
      </p:sp>
      <p:sp>
        <p:nvSpPr>
          <p:cNvPr id="286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spcBef>
                <a:spcPct val="0"/>
              </a:spcBef>
              <a:buFontTx/>
              <a:buNone/>
            </a:pPr>
            <a:fld id="{44D0F6B0-18DF-4F39-8FCB-2C6C8E97321C}" type="slidenum">
              <a:rPr lang="en-US" altLang="en-US" sz="1400"/>
              <a:pPr>
                <a:spcBef>
                  <a:spcPct val="0"/>
                </a:spcBef>
                <a:buFontTx/>
                <a:buNone/>
              </a:pPr>
              <a:t>95</a:t>
            </a:fld>
            <a:endParaRPr lang="en-US" altLang="en-US" sz="1400"/>
          </a:p>
        </p:txBody>
      </p:sp>
    </p:spTree>
    <p:extLst>
      <p:ext uri="{BB962C8B-B14F-4D97-AF65-F5344CB8AC3E}">
        <p14:creationId xmlns:p14="http://schemas.microsoft.com/office/powerpoint/2010/main" val="1862805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a:xfrm>
            <a:off x="157163" y="0"/>
            <a:ext cx="6134100" cy="920750"/>
          </a:xfrm>
        </p:spPr>
        <p:txBody>
          <a:bodyPr/>
          <a:lstStyle/>
          <a:p>
            <a:r>
              <a:rPr lang="en-US" altLang="en-US" sz="2400" b="1" smtClean="0">
                <a:solidFill>
                  <a:srgbClr val="FF3300"/>
                </a:solidFill>
              </a:rPr>
              <a:t>Effective R-value of Deeply Buried Ducts</a:t>
            </a:r>
            <a:br>
              <a:rPr lang="en-US" altLang="en-US" sz="2400" b="1" smtClean="0">
                <a:solidFill>
                  <a:srgbClr val="FF3300"/>
                </a:solidFill>
              </a:rPr>
            </a:br>
            <a:r>
              <a:rPr lang="en-US" altLang="en-US" sz="2000" b="1" i="1" smtClean="0">
                <a:solidFill>
                  <a:srgbClr val="FF3300"/>
                </a:solidFill>
              </a:rPr>
              <a:t>Section R403.3.6.1</a:t>
            </a:r>
          </a:p>
        </p:txBody>
      </p:sp>
      <p:sp>
        <p:nvSpPr>
          <p:cNvPr id="288771" name="Content Placeholder 2"/>
          <p:cNvSpPr>
            <a:spLocks noGrp="1"/>
          </p:cNvSpPr>
          <p:nvPr>
            <p:ph idx="1"/>
          </p:nvPr>
        </p:nvSpPr>
        <p:spPr/>
        <p:txBody>
          <a:bodyPr/>
          <a:lstStyle/>
          <a:p>
            <a:r>
              <a:rPr lang="en-US" altLang="en-US" sz="2000" dirty="0" smtClean="0">
                <a:solidFill>
                  <a:srgbClr val="FF3300"/>
                </a:solidFill>
              </a:rPr>
              <a:t>Where using a simulated energy performance analysis, sections of ducts that are: </a:t>
            </a:r>
          </a:p>
          <a:p>
            <a:pPr lvl="1"/>
            <a:r>
              <a:rPr lang="en-US" altLang="en-US" sz="1600" dirty="0" smtClean="0">
                <a:solidFill>
                  <a:srgbClr val="FF3300"/>
                </a:solidFill>
              </a:rPr>
              <a:t>installed in accordance with Section R403.3.6</a:t>
            </a:r>
          </a:p>
          <a:p>
            <a:pPr lvl="1"/>
            <a:r>
              <a:rPr lang="en-US" altLang="en-US" sz="1600" dirty="0" smtClean="0">
                <a:solidFill>
                  <a:srgbClr val="FF3300"/>
                </a:solidFill>
              </a:rPr>
              <a:t>located directly on, or within 5.5 inches (140 mm) of the ceiling</a:t>
            </a:r>
          </a:p>
          <a:p>
            <a:pPr lvl="1"/>
            <a:r>
              <a:rPr lang="en-US" altLang="en-US" sz="1600" dirty="0" smtClean="0">
                <a:solidFill>
                  <a:srgbClr val="FF3300"/>
                </a:solidFill>
              </a:rPr>
              <a:t>surrounded with blown-in attic insulation having an </a:t>
            </a:r>
            <a:r>
              <a:rPr lang="en-US" altLang="en-US" sz="1600" i="1" dirty="0" smtClean="0">
                <a:solidFill>
                  <a:srgbClr val="FF3300"/>
                </a:solidFill>
              </a:rPr>
              <a:t>R</a:t>
            </a:r>
            <a:r>
              <a:rPr lang="en-US" altLang="en-US" sz="1600" dirty="0" smtClean="0">
                <a:solidFill>
                  <a:srgbClr val="FF3300"/>
                </a:solidFill>
              </a:rPr>
              <a:t>-value of R-30 or greater </a:t>
            </a:r>
          </a:p>
          <a:p>
            <a:pPr lvl="1"/>
            <a:r>
              <a:rPr lang="en-US" altLang="en-US" sz="1600" dirty="0" smtClean="0">
                <a:solidFill>
                  <a:srgbClr val="FF3300"/>
                </a:solidFill>
              </a:rPr>
              <a:t>located such that the top of the duct is not less than 3.5 inches (89 mm) below the top of the insulation</a:t>
            </a:r>
          </a:p>
          <a:p>
            <a:r>
              <a:rPr lang="en-US" altLang="en-US" dirty="0" smtClean="0">
                <a:solidFill>
                  <a:srgbClr val="FF3300"/>
                </a:solidFill>
              </a:rPr>
              <a:t>shall be considered as having an effective duct insulation </a:t>
            </a:r>
            <a:r>
              <a:rPr lang="en-US" altLang="en-US" i="1" dirty="0" smtClean="0">
                <a:solidFill>
                  <a:srgbClr val="FF3300"/>
                </a:solidFill>
              </a:rPr>
              <a:t>R</a:t>
            </a:r>
            <a:r>
              <a:rPr lang="en-US" altLang="en-US" dirty="0" smtClean="0">
                <a:solidFill>
                  <a:srgbClr val="FF3300"/>
                </a:solidFill>
              </a:rPr>
              <a:t>-value of R-25</a:t>
            </a:r>
          </a:p>
        </p:txBody>
      </p:sp>
      <p:sp>
        <p:nvSpPr>
          <p:cNvPr id="288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ＭＳ Ｐゴシック" pitchFamily="34" charset="-128"/>
              </a:defRPr>
            </a:lvl1pPr>
            <a:lvl2pPr marL="742950" indent="-285750">
              <a:defRPr sz="1400" b="1">
                <a:solidFill>
                  <a:schemeClr val="tx1"/>
                </a:solidFill>
                <a:latin typeface="Arial" pitchFamily="34" charset="0"/>
                <a:ea typeface="ＭＳ Ｐゴシック" pitchFamily="34" charset="-128"/>
              </a:defRPr>
            </a:lvl2pPr>
            <a:lvl3pPr marL="1143000" indent="-228600">
              <a:defRPr sz="1400" b="1">
                <a:solidFill>
                  <a:schemeClr val="tx1"/>
                </a:solidFill>
                <a:latin typeface="Arial" pitchFamily="34" charset="0"/>
                <a:ea typeface="ＭＳ Ｐゴシック" pitchFamily="34" charset="-128"/>
              </a:defRPr>
            </a:lvl3pPr>
            <a:lvl4pPr marL="1600200" indent="-228600">
              <a:defRPr sz="1400" b="1">
                <a:solidFill>
                  <a:schemeClr val="tx1"/>
                </a:solidFill>
                <a:latin typeface="Arial" pitchFamily="34" charset="0"/>
                <a:ea typeface="ＭＳ Ｐゴシック" pitchFamily="34" charset="-128"/>
              </a:defRPr>
            </a:lvl4pPr>
            <a:lvl5pPr marL="2057400" indent="-22860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C9BCC93A-D771-4C30-ABE2-6CF94EA0E2BF}" type="slidenum">
              <a:rPr lang="en-US" altLang="en-US"/>
              <a:pPr/>
              <a:t>96</a:t>
            </a:fld>
            <a:endParaRPr lang="en-US"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Content Placeholder 1"/>
          <p:cNvSpPr>
            <a:spLocks noGrp="1"/>
          </p:cNvSpPr>
          <p:nvPr>
            <p:ph idx="1"/>
          </p:nvPr>
        </p:nvSpPr>
        <p:spPr>
          <a:xfrm>
            <a:off x="400050" y="1189038"/>
            <a:ext cx="8229600" cy="4876800"/>
          </a:xfrm>
        </p:spPr>
        <p:txBody>
          <a:bodyPr/>
          <a:lstStyle/>
          <a:p>
            <a:pPr marL="0" indent="0">
              <a:spcAft>
                <a:spcPts val="600"/>
              </a:spcAft>
              <a:buFont typeface="Arial" pitchFamily="34" charset="0"/>
              <a:buNone/>
              <a:defRPr/>
            </a:pPr>
            <a:r>
              <a:rPr lang="en-US" sz="1800" dirty="0" smtClean="0">
                <a:solidFill>
                  <a:srgbClr val="FF3300"/>
                </a:solidFill>
              </a:rPr>
              <a:t>For simulated performance path, buried ducts may be considered inside conditioned space if:</a:t>
            </a:r>
            <a:endParaRPr lang="en-US" sz="1800" dirty="0">
              <a:solidFill>
                <a:srgbClr val="FF3300"/>
              </a:solidFill>
            </a:endParaRPr>
          </a:p>
          <a:p>
            <a:pPr>
              <a:spcAft>
                <a:spcPts val="600"/>
              </a:spcAft>
              <a:buFont typeface="+mj-lt"/>
              <a:buAutoNum type="arabicPeriod"/>
              <a:defRPr/>
            </a:pPr>
            <a:r>
              <a:rPr lang="en-US" sz="1800" dirty="0" smtClean="0">
                <a:solidFill>
                  <a:srgbClr val="FF3300"/>
                </a:solidFill>
              </a:rPr>
              <a:t>The </a:t>
            </a:r>
            <a:r>
              <a:rPr lang="en-US" sz="1800" dirty="0">
                <a:solidFill>
                  <a:srgbClr val="FF3300"/>
                </a:solidFill>
              </a:rPr>
              <a:t>duct system </a:t>
            </a:r>
            <a:r>
              <a:rPr lang="en-US" sz="1800" dirty="0" smtClean="0">
                <a:solidFill>
                  <a:srgbClr val="FF3300"/>
                </a:solidFill>
              </a:rPr>
              <a:t>is actually </a:t>
            </a:r>
            <a:r>
              <a:rPr lang="en-US" sz="1800" dirty="0">
                <a:solidFill>
                  <a:srgbClr val="FF3300"/>
                </a:solidFill>
              </a:rPr>
              <a:t>located completely within the continuous air barrier and within the building thermal </a:t>
            </a:r>
            <a:r>
              <a:rPr lang="en-US" sz="1800" dirty="0" smtClean="0">
                <a:solidFill>
                  <a:srgbClr val="FF3300"/>
                </a:solidFill>
              </a:rPr>
              <a:t>envelope, OR</a:t>
            </a:r>
            <a:endParaRPr lang="en-US" sz="1800" dirty="0">
              <a:solidFill>
                <a:srgbClr val="FF3300"/>
              </a:solidFill>
            </a:endParaRPr>
          </a:p>
          <a:p>
            <a:pPr>
              <a:spcAft>
                <a:spcPts val="600"/>
              </a:spcAft>
              <a:buFont typeface="+mj-lt"/>
              <a:buAutoNum type="arabicPeriod"/>
              <a:defRPr/>
            </a:pPr>
            <a:r>
              <a:rPr lang="en-US" sz="1800" dirty="0" smtClean="0">
                <a:solidFill>
                  <a:srgbClr val="FF3300"/>
                </a:solidFill>
              </a:rPr>
              <a:t>The </a:t>
            </a:r>
            <a:r>
              <a:rPr lang="en-US" sz="1800" dirty="0">
                <a:solidFill>
                  <a:srgbClr val="FF3300"/>
                </a:solidFill>
              </a:rPr>
              <a:t>ducts </a:t>
            </a:r>
            <a:r>
              <a:rPr lang="en-US" sz="1800" dirty="0" smtClean="0">
                <a:solidFill>
                  <a:srgbClr val="FF3300"/>
                </a:solidFill>
              </a:rPr>
              <a:t>are buried </a:t>
            </a:r>
            <a:r>
              <a:rPr lang="en-US" sz="1800" dirty="0">
                <a:solidFill>
                  <a:srgbClr val="FF3300"/>
                </a:solidFill>
              </a:rPr>
              <a:t>within ceiling insulation in accordance with Section R403.3.6 and all of the following conditions </a:t>
            </a:r>
            <a:r>
              <a:rPr lang="en-US" sz="1800" dirty="0" smtClean="0">
                <a:solidFill>
                  <a:srgbClr val="FF3300"/>
                </a:solidFill>
              </a:rPr>
              <a:t>exist</a:t>
            </a:r>
            <a:r>
              <a:rPr lang="en-US" sz="1800" dirty="0">
                <a:solidFill>
                  <a:srgbClr val="FF3300"/>
                </a:solidFill>
              </a:rPr>
              <a:t>:</a:t>
            </a:r>
          </a:p>
          <a:p>
            <a:pPr marL="400050" lvl="1" indent="0">
              <a:spcAft>
                <a:spcPts val="600"/>
              </a:spcAft>
              <a:buFont typeface="Arial" pitchFamily="34" charset="0"/>
              <a:buNone/>
              <a:defRPr/>
            </a:pPr>
            <a:r>
              <a:rPr lang="en-US" sz="1600" dirty="0">
                <a:solidFill>
                  <a:srgbClr val="FF3300"/>
                </a:solidFill>
              </a:rPr>
              <a:t>2.1. The air handler is located completely within the </a:t>
            </a:r>
            <a:r>
              <a:rPr lang="en-US" sz="1600" i="1" dirty="0">
                <a:solidFill>
                  <a:srgbClr val="FF3300"/>
                </a:solidFill>
              </a:rPr>
              <a:t>continuous air barrier </a:t>
            </a:r>
            <a:r>
              <a:rPr lang="en-US" sz="1600" dirty="0">
                <a:solidFill>
                  <a:srgbClr val="FF3300"/>
                </a:solidFill>
              </a:rPr>
              <a:t>and within the building thermal envelope.</a:t>
            </a:r>
          </a:p>
          <a:p>
            <a:pPr marL="400050" lvl="1" indent="0">
              <a:spcAft>
                <a:spcPts val="600"/>
              </a:spcAft>
              <a:buFont typeface="Arial" pitchFamily="34" charset="0"/>
              <a:buNone/>
              <a:defRPr/>
            </a:pPr>
            <a:r>
              <a:rPr lang="en-US" sz="1600" dirty="0">
                <a:solidFill>
                  <a:srgbClr val="FF3300"/>
                </a:solidFill>
              </a:rPr>
              <a:t>2.2. The duct leakage, as measured either by a rough-in test of the ducts or a post-construction total system leakage test to outside the building thermal envelope in accordance with Section R403.3.4, is less than or equal to 1.5 cubic feet per minute (42.5 L/min) per 100 square feet (9.29 m2) of conditioned floor area served by the duct system.</a:t>
            </a:r>
          </a:p>
          <a:p>
            <a:pPr marL="400050" lvl="1" indent="0">
              <a:spcAft>
                <a:spcPts val="600"/>
              </a:spcAft>
              <a:buFont typeface="Arial" pitchFamily="34" charset="0"/>
              <a:buNone/>
              <a:defRPr/>
            </a:pPr>
            <a:r>
              <a:rPr lang="en-US" sz="1600" dirty="0">
                <a:solidFill>
                  <a:srgbClr val="FF3300"/>
                </a:solidFill>
              </a:rPr>
              <a:t>2.3. The ceiling insulation </a:t>
            </a:r>
            <a:r>
              <a:rPr lang="en-US" sz="1600" i="1" dirty="0">
                <a:solidFill>
                  <a:srgbClr val="FF3300"/>
                </a:solidFill>
              </a:rPr>
              <a:t>R</a:t>
            </a:r>
            <a:r>
              <a:rPr lang="en-US" sz="1600" dirty="0">
                <a:solidFill>
                  <a:srgbClr val="FF3300"/>
                </a:solidFill>
              </a:rPr>
              <a:t>-value installed against and above the insulated duct is greater than or equal to the proposed ceiling insulation </a:t>
            </a:r>
            <a:r>
              <a:rPr lang="en-US" sz="1600" i="1" dirty="0">
                <a:solidFill>
                  <a:srgbClr val="FF3300"/>
                </a:solidFill>
              </a:rPr>
              <a:t>R</a:t>
            </a:r>
            <a:r>
              <a:rPr lang="en-US" sz="1600" dirty="0">
                <a:solidFill>
                  <a:srgbClr val="FF3300"/>
                </a:solidFill>
              </a:rPr>
              <a:t>-value, less the </a:t>
            </a:r>
            <a:r>
              <a:rPr lang="en-US" sz="1600" i="1" dirty="0">
                <a:solidFill>
                  <a:srgbClr val="FF3300"/>
                </a:solidFill>
              </a:rPr>
              <a:t>R</a:t>
            </a:r>
            <a:r>
              <a:rPr lang="en-US" sz="1600" dirty="0">
                <a:solidFill>
                  <a:srgbClr val="FF3300"/>
                </a:solidFill>
              </a:rPr>
              <a:t>-value of the insulation on the duct.</a:t>
            </a:r>
          </a:p>
          <a:p>
            <a:pPr>
              <a:defRPr/>
            </a:pPr>
            <a:endParaRPr lang="en-US" altLang="en-US" dirty="0" smtClean="0">
              <a:solidFill>
                <a:srgbClr val="FF3300"/>
              </a:solidFill>
            </a:endParaRPr>
          </a:p>
        </p:txBody>
      </p:sp>
      <p:sp>
        <p:nvSpPr>
          <p:cNvPr id="289795" name="Title 2"/>
          <p:cNvSpPr>
            <a:spLocks noGrp="1"/>
          </p:cNvSpPr>
          <p:nvPr>
            <p:ph type="title"/>
          </p:nvPr>
        </p:nvSpPr>
        <p:spPr/>
        <p:txBody>
          <a:bodyPr/>
          <a:lstStyle/>
          <a:p>
            <a:r>
              <a:rPr lang="en-US" altLang="en-US" sz="2400" b="1" smtClean="0">
                <a:solidFill>
                  <a:srgbClr val="FF3300"/>
                </a:solidFill>
              </a:rPr>
              <a:t>Ducts Located in Conditioned Space</a:t>
            </a:r>
            <a:r>
              <a:rPr lang="en-US" altLang="en-US" sz="2000" smtClean="0">
                <a:solidFill>
                  <a:srgbClr val="FF3300"/>
                </a:solidFill>
              </a:rPr>
              <a:t/>
            </a:r>
            <a:br>
              <a:rPr lang="en-US" altLang="en-US" sz="2000" smtClean="0">
                <a:solidFill>
                  <a:srgbClr val="FF3300"/>
                </a:solidFill>
              </a:rPr>
            </a:br>
            <a:r>
              <a:rPr lang="en-US" altLang="en-US" sz="2000" b="1" i="1" smtClean="0">
                <a:solidFill>
                  <a:srgbClr val="FF3300"/>
                </a:solidFill>
              </a:rPr>
              <a:t>Section R403.3.7</a:t>
            </a:r>
            <a:endParaRPr lang="en-US" altLang="en-US" sz="2000" smtClean="0">
              <a:solidFill>
                <a:srgbClr val="FF3300"/>
              </a:solidFill>
            </a:endParaRPr>
          </a:p>
        </p:txBody>
      </p:sp>
      <p:sp>
        <p:nvSpPr>
          <p:cNvPr id="289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Arial" pitchFamily="34" charset="0"/>
              </a:defRPr>
            </a:lvl1pPr>
            <a:lvl2pPr marL="742950" indent="-285750">
              <a:spcBef>
                <a:spcPct val="20000"/>
              </a:spcBef>
              <a:buFont typeface="Arial" pitchFamily="34" charset="0"/>
              <a:buChar char="–"/>
              <a:defRPr sz="2000">
                <a:solidFill>
                  <a:schemeClr val="tx1"/>
                </a:solidFill>
                <a:latin typeface="Arial" pitchFamily="34" charset="0"/>
              </a:defRPr>
            </a:lvl2pPr>
            <a:lvl3pPr marL="1143000" indent="-228600">
              <a:spcBef>
                <a:spcPct val="20000"/>
              </a:spcBef>
              <a:buFont typeface="Arial" pitchFamily="34" charset="0"/>
              <a:buChar char="•"/>
              <a:defRPr>
                <a:solidFill>
                  <a:schemeClr val="tx1"/>
                </a:solidFill>
                <a:latin typeface="Arial" pitchFamily="34" charset="0"/>
              </a:defRPr>
            </a:lvl3pPr>
            <a:lvl4pPr marL="1600200" indent="-228600">
              <a:spcBef>
                <a:spcPct val="20000"/>
              </a:spcBef>
              <a:buFont typeface="Arial" pitchFamily="34" charset="0"/>
              <a:buChar char="–"/>
              <a:defRPr>
                <a:solidFill>
                  <a:schemeClr val="tx1"/>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spcBef>
                <a:spcPct val="0"/>
              </a:spcBef>
              <a:buFontTx/>
              <a:buNone/>
            </a:pPr>
            <a:fld id="{F4A8C968-E60B-4E8A-B405-04C2BB55C973}" type="slidenum">
              <a:rPr lang="en-US" altLang="en-US" sz="1400"/>
              <a:pPr>
                <a:spcBef>
                  <a:spcPct val="0"/>
                </a:spcBef>
                <a:buFontTx/>
                <a:buNone/>
              </a:pPr>
              <a:t>97</a:t>
            </a:fld>
            <a:endParaRPr lang="en-US" altLang="en-US" sz="14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5"/>
          <p:cNvSpPr>
            <a:spLocks noGrp="1" noChangeArrowheads="1"/>
          </p:cNvSpPr>
          <p:nvPr>
            <p:ph type="title"/>
          </p:nvPr>
        </p:nvSpPr>
        <p:spPr>
          <a:xfrm>
            <a:off x="473075" y="0"/>
            <a:ext cx="6383338" cy="930275"/>
          </a:xfrm>
        </p:spPr>
        <p:txBody>
          <a:bodyPr/>
          <a:lstStyle/>
          <a:p>
            <a:pPr eaLnBrk="1" hangingPunct="1"/>
            <a:r>
              <a:rPr lang="en-US" altLang="en-US" sz="2400" b="1" smtClean="0"/>
              <a:t>Mechanical System Piping Insulation</a:t>
            </a:r>
            <a:br>
              <a:rPr lang="en-US" altLang="en-US" sz="2400" b="1" smtClean="0"/>
            </a:br>
            <a:r>
              <a:rPr lang="en-US" altLang="en-US" sz="2000" b="1" i="1" smtClean="0"/>
              <a:t>Section R403.4 - Mandatory</a:t>
            </a:r>
            <a:endParaRPr lang="en-US" altLang="en-US" sz="2000" b="1" smtClean="0"/>
          </a:p>
        </p:txBody>
      </p:sp>
      <p:sp>
        <p:nvSpPr>
          <p:cNvPr id="146435" name="Rectangle 16"/>
          <p:cNvSpPr>
            <a:spLocks noGrp="1" noChangeArrowheads="1"/>
          </p:cNvSpPr>
          <p:nvPr>
            <p:ph type="body" sz="half" idx="1"/>
          </p:nvPr>
        </p:nvSpPr>
        <p:spPr>
          <a:xfrm>
            <a:off x="473075" y="1268413"/>
            <a:ext cx="8181975" cy="4876800"/>
          </a:xfrm>
        </p:spPr>
        <p:txBody>
          <a:bodyPr rtlCol="0">
            <a:normAutofit lnSpcReduction="10000"/>
          </a:bodyPr>
          <a:lstStyle/>
          <a:p>
            <a:pPr eaLnBrk="1" fontAlgn="auto" hangingPunct="1">
              <a:spcBef>
                <a:spcPct val="40000"/>
              </a:spcBef>
              <a:spcAft>
                <a:spcPts val="0"/>
              </a:spcAft>
              <a:buFont typeface="Wingdings" pitchFamily="2" charset="2"/>
              <a:buChar char="ü"/>
              <a:defRPr/>
            </a:pPr>
            <a:r>
              <a:rPr lang="en-US" dirty="0" smtClean="0"/>
              <a:t>R-3 required on </a:t>
            </a:r>
          </a:p>
          <a:p>
            <a:pPr lvl="1" eaLnBrk="1" fontAlgn="auto" hangingPunct="1">
              <a:spcBef>
                <a:spcPct val="40000"/>
              </a:spcBef>
              <a:spcAft>
                <a:spcPts val="0"/>
              </a:spcAft>
              <a:buFont typeface="Arial"/>
              <a:buChar char="–"/>
              <a:defRPr/>
            </a:pPr>
            <a:r>
              <a:rPr lang="en-US" dirty="0" smtClean="0"/>
              <a:t>HVAC systems </a:t>
            </a:r>
          </a:p>
          <a:p>
            <a:pPr lvl="2" eaLnBrk="1" fontAlgn="auto" hangingPunct="1">
              <a:spcBef>
                <a:spcPct val="40000"/>
              </a:spcBef>
              <a:spcAft>
                <a:spcPts val="0"/>
              </a:spcAft>
              <a:buFont typeface="Arial"/>
              <a:buChar char="•"/>
              <a:defRPr/>
            </a:pPr>
            <a:r>
              <a:rPr lang="en-US" dirty="0" smtClean="0"/>
              <a:t>Exception:  Piping that conveys fluids between 55 and 105°F</a:t>
            </a:r>
          </a:p>
          <a:p>
            <a:pPr eaLnBrk="1" fontAlgn="auto" hangingPunct="1">
              <a:spcBef>
                <a:spcPct val="40000"/>
              </a:spcBef>
              <a:spcAft>
                <a:spcPts val="0"/>
              </a:spcAft>
              <a:buFont typeface="Arial"/>
              <a:buChar char="•"/>
              <a:defRPr/>
            </a:pPr>
            <a:r>
              <a:rPr lang="en-US" dirty="0" smtClean="0"/>
              <a:t>If exposed to weather, </a:t>
            </a:r>
          </a:p>
          <a:p>
            <a:pPr lvl="1" eaLnBrk="1" fontAlgn="auto" hangingPunct="1">
              <a:spcBef>
                <a:spcPct val="40000"/>
              </a:spcBef>
              <a:spcAft>
                <a:spcPts val="0"/>
              </a:spcAft>
              <a:buFont typeface="Arial"/>
              <a:buChar char="–"/>
              <a:defRPr/>
            </a:pPr>
            <a:r>
              <a:rPr lang="en-US" dirty="0" smtClean="0"/>
              <a:t>protect from damage, including</a:t>
            </a:r>
          </a:p>
          <a:p>
            <a:pPr lvl="2" eaLnBrk="1" fontAlgn="auto" hangingPunct="1">
              <a:spcBef>
                <a:spcPct val="40000"/>
              </a:spcBef>
              <a:spcAft>
                <a:spcPts val="0"/>
              </a:spcAft>
              <a:buFont typeface="Arial"/>
              <a:buChar char="•"/>
              <a:defRPr/>
            </a:pPr>
            <a:r>
              <a:rPr lang="en-US" dirty="0" smtClean="0"/>
              <a:t>Sunlight</a:t>
            </a:r>
          </a:p>
          <a:p>
            <a:pPr lvl="2" eaLnBrk="1" fontAlgn="auto" hangingPunct="1">
              <a:spcBef>
                <a:spcPct val="40000"/>
              </a:spcBef>
              <a:spcAft>
                <a:spcPts val="0"/>
              </a:spcAft>
              <a:buFont typeface="Arial"/>
              <a:buChar char="•"/>
              <a:defRPr/>
            </a:pPr>
            <a:r>
              <a:rPr lang="en-US" dirty="0" smtClean="0"/>
              <a:t>Moisture</a:t>
            </a:r>
          </a:p>
          <a:p>
            <a:pPr lvl="2" eaLnBrk="1" fontAlgn="auto" hangingPunct="1">
              <a:spcBef>
                <a:spcPct val="40000"/>
              </a:spcBef>
              <a:spcAft>
                <a:spcPts val="0"/>
              </a:spcAft>
              <a:buFont typeface="Arial"/>
              <a:buChar char="•"/>
              <a:defRPr/>
            </a:pPr>
            <a:r>
              <a:rPr lang="en-US" dirty="0" smtClean="0"/>
              <a:t>Equipment maintenance</a:t>
            </a:r>
          </a:p>
          <a:p>
            <a:pPr lvl="2" eaLnBrk="1" fontAlgn="auto" hangingPunct="1">
              <a:spcBef>
                <a:spcPct val="40000"/>
              </a:spcBef>
              <a:spcAft>
                <a:spcPts val="0"/>
              </a:spcAft>
              <a:buFont typeface="Arial"/>
              <a:buChar char="•"/>
              <a:defRPr/>
            </a:pPr>
            <a:r>
              <a:rPr lang="en-US" dirty="0" smtClean="0"/>
              <a:t>Wind</a:t>
            </a:r>
          </a:p>
          <a:p>
            <a:pPr lvl="1" eaLnBrk="1" fontAlgn="auto" hangingPunct="1">
              <a:spcBef>
                <a:spcPct val="40000"/>
              </a:spcBef>
              <a:spcAft>
                <a:spcPts val="0"/>
              </a:spcAft>
              <a:buFont typeface="Arial"/>
              <a:buChar char="–"/>
              <a:defRPr/>
            </a:pPr>
            <a:r>
              <a:rPr lang="en-US" dirty="0" smtClean="0"/>
              <a:t>Provide shielding from solar radiation that can cause degradation of material</a:t>
            </a:r>
          </a:p>
          <a:p>
            <a:pPr lvl="1" eaLnBrk="1" fontAlgn="auto" hangingPunct="1">
              <a:spcBef>
                <a:spcPct val="40000"/>
              </a:spcBef>
              <a:spcAft>
                <a:spcPts val="0"/>
              </a:spcAft>
              <a:buFont typeface="Arial"/>
              <a:buChar char="–"/>
              <a:defRPr/>
            </a:pPr>
            <a:r>
              <a:rPr lang="en-US" dirty="0" smtClean="0"/>
              <a:t>Adhesive tape is not allowed</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1"/>
          <p:cNvSpPr>
            <a:spLocks noGrp="1"/>
          </p:cNvSpPr>
          <p:nvPr>
            <p:ph idx="1"/>
          </p:nvPr>
        </p:nvSpPr>
        <p:spPr/>
        <p:txBody>
          <a:bodyPr/>
          <a:lstStyle/>
          <a:p>
            <a:r>
              <a:rPr lang="en-US" altLang="en-US" smtClean="0"/>
              <a:t>Heated water circulation systems</a:t>
            </a:r>
          </a:p>
          <a:p>
            <a:r>
              <a:rPr lang="en-US" altLang="en-US" smtClean="0"/>
              <a:t>Heat trace systems</a:t>
            </a:r>
          </a:p>
          <a:p>
            <a:r>
              <a:rPr lang="en-US" altLang="en-US" smtClean="0"/>
              <a:t>Demand recirculation water systems</a:t>
            </a:r>
          </a:p>
          <a:p>
            <a:endParaRPr lang="en-US" altLang="en-US" smtClean="0"/>
          </a:p>
        </p:txBody>
      </p:sp>
      <p:sp>
        <p:nvSpPr>
          <p:cNvPr id="292867" name="Title 2"/>
          <p:cNvSpPr>
            <a:spLocks noGrp="1"/>
          </p:cNvSpPr>
          <p:nvPr>
            <p:ph type="title"/>
          </p:nvPr>
        </p:nvSpPr>
        <p:spPr/>
        <p:txBody>
          <a:bodyPr/>
          <a:lstStyle/>
          <a:p>
            <a:r>
              <a:rPr lang="en-US" altLang="en-US" sz="2400" b="1" smtClean="0"/>
              <a:t>Service Hot Water Systems</a:t>
            </a:r>
            <a:br>
              <a:rPr lang="en-US" altLang="en-US" sz="2400" b="1" smtClean="0"/>
            </a:br>
            <a:r>
              <a:rPr lang="en-US" altLang="en-US" sz="2400" b="1" i="1" smtClean="0"/>
              <a:t>Section R403.5 </a:t>
            </a:r>
            <a:endParaRPr lang="en-US" alt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1.xml><?xml version="1.0" encoding="utf-8"?>
<a:theme xmlns:a="http://schemas.openxmlformats.org/drawingml/2006/main" name="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2.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3.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4.xml><?xml version="1.0" encoding="utf-8"?>
<a:theme xmlns:a="http://schemas.openxmlformats.org/drawingml/2006/main" name="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5.xml><?xml version="1.0" encoding="utf-8"?>
<a:theme xmlns:a="http://schemas.openxmlformats.org/drawingml/2006/main" name="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6.xml><?xml version="1.0" encoding="utf-8"?>
<a:theme xmlns:a="http://schemas.openxmlformats.org/drawingml/2006/main" name="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7.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7.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9.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70139</TotalTime>
  <Words>11179</Words>
  <Application>Microsoft Office PowerPoint</Application>
  <PresentationFormat>On-screen Show (4:3)</PresentationFormat>
  <Paragraphs>1548</Paragraphs>
  <Slides>120</Slides>
  <Notes>102</Notes>
  <HiddenSlides>0</HiddenSlides>
  <MMClips>0</MMClips>
  <ScaleCrop>false</ScaleCrop>
  <HeadingPairs>
    <vt:vector size="6" baseType="variant">
      <vt:variant>
        <vt:lpstr>Fonts Used</vt:lpstr>
      </vt:variant>
      <vt:variant>
        <vt:i4>12</vt:i4>
      </vt:variant>
      <vt:variant>
        <vt:lpstr>Theme</vt:lpstr>
      </vt:variant>
      <vt:variant>
        <vt:i4>17</vt:i4>
      </vt:variant>
      <vt:variant>
        <vt:lpstr>Slide Titles</vt:lpstr>
      </vt:variant>
      <vt:variant>
        <vt:i4>120</vt:i4>
      </vt:variant>
    </vt:vector>
  </HeadingPairs>
  <TitlesOfParts>
    <vt:vector size="149" baseType="lpstr">
      <vt:lpstr>ＭＳ Ｐゴシック</vt:lpstr>
      <vt:lpstr>Arial</vt:lpstr>
      <vt:lpstr>Arial Black</vt:lpstr>
      <vt:lpstr>Arial Narrow</vt:lpstr>
      <vt:lpstr>Arial Narrow Bold</vt:lpstr>
      <vt:lpstr>Calibri</vt:lpstr>
      <vt:lpstr>HelveticaNeueLT Std Med</vt:lpstr>
      <vt:lpstr>Symbol</vt:lpstr>
      <vt:lpstr>Times New Roman</vt:lpstr>
      <vt:lpstr>Verdana</vt:lpstr>
      <vt:lpstr>Wingdings</vt:lpstr>
      <vt:lpstr>WP MathA</vt:lpstr>
      <vt:lpstr>Webcast PPT Template</vt:lpstr>
      <vt:lpstr>4_Webcast PPT Template</vt:lpstr>
      <vt:lpstr>5_BECU_Presentation_Template</vt:lpstr>
      <vt:lpstr>1_Default Design</vt:lpstr>
      <vt:lpstr>eere_green</vt:lpstr>
      <vt:lpstr>1_eere_green</vt:lpstr>
      <vt:lpstr>2_eere_green</vt:lpstr>
      <vt:lpstr>3_eere_green</vt:lpstr>
      <vt:lpstr>2_Default Design</vt:lpstr>
      <vt:lpstr>4_eere_green</vt:lpstr>
      <vt:lpstr>5_eere_green</vt:lpstr>
      <vt:lpstr>BECU_Presentation_Template</vt:lpstr>
      <vt:lpstr>1_BECU_Presentation_Template</vt:lpstr>
      <vt:lpstr>2_BECU_Presentation_Template</vt:lpstr>
      <vt:lpstr>3_BECU_Presentation_Template</vt:lpstr>
      <vt:lpstr>4_BECU_Presentation_Template</vt:lpstr>
      <vt:lpstr>6_BECU_Presentation_Template</vt:lpstr>
      <vt:lpstr>PowerPoint Presentation</vt:lpstr>
      <vt:lpstr>Why care about IECC?</vt:lpstr>
      <vt:lpstr>The Family of I-Codes</vt:lpstr>
      <vt:lpstr>Relationship Between IRC &amp; IECC</vt:lpstr>
      <vt:lpstr>Structure of the 2018 IECC</vt:lpstr>
      <vt:lpstr>Scope Section R101</vt:lpstr>
      <vt:lpstr>Scope Section R101.4.1 - Mixed Residential and  Commercial Buildings Section R101.5 - Compliance</vt:lpstr>
      <vt:lpstr>Scope Section R102.1 – Alternative Materials, Design, and Methods of Construction and Equipment</vt:lpstr>
      <vt:lpstr>Scope/Construction Documents Section R103</vt:lpstr>
      <vt:lpstr>Scope Section R104-R109</vt:lpstr>
      <vt:lpstr>Inspections Section R105</vt:lpstr>
      <vt:lpstr>Referenced Codes and Standards Section R107.1</vt:lpstr>
      <vt:lpstr>Certificate Section R401.3</vt:lpstr>
      <vt:lpstr>Certificate (cont’d)</vt:lpstr>
      <vt:lpstr>Overview of Structure</vt:lpstr>
      <vt:lpstr>Compliance</vt:lpstr>
      <vt:lpstr>Climate Zones</vt:lpstr>
      <vt:lpstr>Climate Zones for the 2018 IECC</vt:lpstr>
      <vt:lpstr>Overview of Residential Code Requirements</vt:lpstr>
      <vt:lpstr>IECC Compliance – Three (or Four or Five) Options</vt:lpstr>
      <vt:lpstr>IECC Compliance – Three (or Four or Five or Six) Options</vt:lpstr>
      <vt:lpstr>Building Envelope Specific Requirements</vt:lpstr>
      <vt:lpstr>Insulation and Fenestration  Requirements by Climate Zone</vt:lpstr>
      <vt:lpstr>Tropical Zone Section R401.2.1</vt:lpstr>
      <vt:lpstr>Tropical Zone Section R401.2.1   Continued</vt:lpstr>
      <vt:lpstr>Fenestration Sections R303.1.3/R402.3</vt:lpstr>
      <vt:lpstr>Skylights Section R402.3</vt:lpstr>
      <vt:lpstr>Fenestration  Sections R402.3.1/R402.3.2 - Area-weighted Average</vt:lpstr>
      <vt:lpstr>Fenestration  Section R402.3.2 – Dynamic Glazing</vt:lpstr>
      <vt:lpstr>Building Envelope Specific Requirements</vt:lpstr>
      <vt:lpstr>Ceilings Section R303.1</vt:lpstr>
      <vt:lpstr>Ceilings</vt:lpstr>
      <vt:lpstr>Ceilings with Attics Section R402.2.1</vt:lpstr>
      <vt:lpstr>Ceilings with Attics, Cont’d. Section R402.2.1</vt:lpstr>
      <vt:lpstr>Ceilings without Attic Spaces  Section R402.2.2 - (e.g., vaulted)</vt:lpstr>
      <vt:lpstr>Eave Baffle  Section R402.2.3 </vt:lpstr>
      <vt:lpstr>Steel-Frame Ceilings Section R402.2.6</vt:lpstr>
      <vt:lpstr>Access Hatches and Doors  Section R402.2.4 - Prescriptive</vt:lpstr>
      <vt:lpstr>Building Envelope Specific Requirements</vt:lpstr>
      <vt:lpstr>Walls Covered by IECC</vt:lpstr>
      <vt:lpstr>Above Grade Walls</vt:lpstr>
      <vt:lpstr>Wood-Frame Walls Section R402</vt:lpstr>
      <vt:lpstr>Walls – Insulated Siding Section R303.1</vt:lpstr>
      <vt:lpstr>Steel-Frame Walls Section R402.2.6</vt:lpstr>
      <vt:lpstr>Mass Walls Section R402.2.5</vt:lpstr>
      <vt:lpstr>Mass Wall Requirements Section R402.2.5</vt:lpstr>
      <vt:lpstr>Walls with Partial Structural Sheathing Section R402.2.7</vt:lpstr>
      <vt:lpstr>Building Envelope Specific Requirements</vt:lpstr>
      <vt:lpstr>Floors Over Unconditioned Space Section R402.2.8</vt:lpstr>
      <vt:lpstr>Floors (Over Unconditioned Space) Section 402.2.8</vt:lpstr>
      <vt:lpstr>Steel-Frame Floors Section R402.2.6</vt:lpstr>
      <vt:lpstr>Defining Below-Grade Walls </vt:lpstr>
      <vt:lpstr>Below-Grade Walls </vt:lpstr>
      <vt:lpstr>Basement Walls Section R402.2.9</vt:lpstr>
      <vt:lpstr>Building Envelope Specific Requirements</vt:lpstr>
      <vt:lpstr>Slab Edge Insulation Section R402.2.10</vt:lpstr>
      <vt:lpstr>PowerPoint Presentation</vt:lpstr>
      <vt:lpstr>Building Envelope Specific Requirements</vt:lpstr>
      <vt:lpstr>Crawlspace Wall Insulation Section R402.2.11</vt:lpstr>
      <vt:lpstr>Vented &amp; Unvented Crawlspaces Section R402.2.11</vt:lpstr>
      <vt:lpstr>U-Factor and Total UA Alternatives Section R402.1</vt:lpstr>
      <vt:lpstr>Requirements by Climate Zone  U-Factor Table</vt:lpstr>
      <vt:lpstr>Mass Walls Section R402.2.5 - U-Factor</vt:lpstr>
      <vt:lpstr>Fenestration Trade-off Limits Section R402.5</vt:lpstr>
      <vt:lpstr>Fenestration Trade-off Limits, cont’d.</vt:lpstr>
      <vt:lpstr>Sunrooms</vt:lpstr>
      <vt:lpstr>Sunroom Requirements Section R402.2.13</vt:lpstr>
      <vt:lpstr>Simulated Performance Alternative Section R405</vt:lpstr>
      <vt:lpstr>Simulated Performance Alternative</vt:lpstr>
      <vt:lpstr>Energy Rating Index Section R406</vt:lpstr>
      <vt:lpstr>Energy Rating Index (Compliance Alternative) Section R406</vt:lpstr>
      <vt:lpstr>Energy Rating Index Section R406</vt:lpstr>
      <vt:lpstr>Energy Rating Index Section R406</vt:lpstr>
      <vt:lpstr>Mandatory Requirements   Section R402.4 - Air Leakage</vt:lpstr>
      <vt:lpstr>Air Leakage Control Section R402.4.1</vt:lpstr>
      <vt:lpstr>Building Thermal Envelope  Section R402.4.1 – Air Leakage</vt:lpstr>
      <vt:lpstr>Table R402.4.1.1 </vt:lpstr>
      <vt:lpstr>Fireplaces Section R402.4.2 </vt:lpstr>
      <vt:lpstr>Fenestration Air Leakage Section R402.4.3</vt:lpstr>
      <vt:lpstr>Rooms with fuel burning appliances Section R402.4.4</vt:lpstr>
      <vt:lpstr>Recessed Lighting Fixtures Section R402.4.5</vt:lpstr>
      <vt:lpstr>Mechanical Systems &amp; Equipment</vt:lpstr>
      <vt:lpstr>Requirements for Systems  Section R403</vt:lpstr>
      <vt:lpstr>Programmable Thermostat Section R403.1.1 - Controls</vt:lpstr>
      <vt:lpstr>Heat Pump Supplementary Heat Section R403.1.2 - Controls</vt:lpstr>
      <vt:lpstr>Hot Water Boiler Outdoor Temp. Setback  Section R403.2</vt:lpstr>
      <vt:lpstr>Duct Insulation Section R403.3.1 - Prescriptive</vt:lpstr>
      <vt:lpstr>Duct Sealing Section R403.3.2 - Mandatory</vt:lpstr>
      <vt:lpstr>Duct Testing  Section R403.3.3 - Mandatory</vt:lpstr>
      <vt:lpstr>Duct Leakage Section R403.3.4 - Prescriptive</vt:lpstr>
      <vt:lpstr>Duct Tightness Tests Section R403.3.3</vt:lpstr>
      <vt:lpstr>Sealed Air Handler Section R403.3.2.1 - Mandatory</vt:lpstr>
      <vt:lpstr>Building Cavities Section R403.3.5 - Mandatory</vt:lpstr>
      <vt:lpstr>Ducts Buried within Ceiling Insulation</vt:lpstr>
      <vt:lpstr>Ducts Buried within Ceiling Insulation Section R403.3.6</vt:lpstr>
      <vt:lpstr>Effective R-value of Deeply Buried Ducts Section R403.3.6.1</vt:lpstr>
      <vt:lpstr>Ducts Located in Conditioned Space Section R403.3.7</vt:lpstr>
      <vt:lpstr>Mechanical System Piping Insulation Section R403.4 - Mandatory</vt:lpstr>
      <vt:lpstr>Service Hot Water Systems Section R403.5 </vt:lpstr>
      <vt:lpstr>Heated Water Circulation and Temp. Maintenance Systems Section R403.5.1 - Mandatory</vt:lpstr>
      <vt:lpstr>Heat Trace Systems Section R403.5.1.2</vt:lpstr>
      <vt:lpstr>Demand Recirculation Water Systems Section R403.5.2</vt:lpstr>
      <vt:lpstr>Hot Water Pipe Insulation Section R403.5.3 - Prescriptive</vt:lpstr>
      <vt:lpstr>Drain Water Heat Recovery Units Section R403.5.4</vt:lpstr>
      <vt:lpstr>Mechanical Ventilation Section R403.6</vt:lpstr>
      <vt:lpstr>Equipment Sizing and Efficiency Rating Section R403.7</vt:lpstr>
      <vt:lpstr>Snow Melt System Controls Section R403.9 </vt:lpstr>
      <vt:lpstr>Pools and Permanent Spa Energy Consumption Section R403.10 - Mandatory</vt:lpstr>
      <vt:lpstr>Covers Section R403.10.3</vt:lpstr>
      <vt:lpstr>Portable Spas Section R403.11 - Mandatory</vt:lpstr>
      <vt:lpstr>Systems Section R403.8</vt:lpstr>
      <vt:lpstr>Lighting Equipment  Section R404.1 - Mandatory</vt:lpstr>
      <vt:lpstr>Lighting Equipment  Section R404.1.1 - Mandatory</vt:lpstr>
      <vt:lpstr>Existing Buildings Section R501 - General</vt:lpstr>
      <vt:lpstr>Existing Buildings Section R502 - Additions</vt:lpstr>
      <vt:lpstr>Existing Buildings Section R502 - Additions</vt:lpstr>
      <vt:lpstr>Existing Buildings Section R503 -  Alterations</vt:lpstr>
      <vt:lpstr>Existing Buildings Section R503 -  Alterations</vt:lpstr>
      <vt:lpstr>Existing Buildings Section R503 -  Alterations</vt:lpstr>
      <vt:lpstr>Existing Buildings Section R504 - Repairs</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Bartlett, Rosemarie</cp:lastModifiedBy>
  <cp:revision>1369</cp:revision>
  <dcterms:created xsi:type="dcterms:W3CDTF">2009-03-19T21:19:46Z</dcterms:created>
  <dcterms:modified xsi:type="dcterms:W3CDTF">2018-07-03T19:20:44Z</dcterms:modified>
</cp:coreProperties>
</file>