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5" r:id="rId2"/>
  </p:sldMasterIdLst>
  <p:notesMasterIdLst>
    <p:notesMasterId r:id="rId87"/>
  </p:notesMasterIdLst>
  <p:handoutMasterIdLst>
    <p:handoutMasterId r:id="rId88"/>
  </p:handoutMasterIdLst>
  <p:sldIdLst>
    <p:sldId id="256" r:id="rId3"/>
    <p:sldId id="876" r:id="rId4"/>
    <p:sldId id="877" r:id="rId5"/>
    <p:sldId id="782" r:id="rId6"/>
    <p:sldId id="855" r:id="rId7"/>
    <p:sldId id="784" r:id="rId8"/>
    <p:sldId id="785" r:id="rId9"/>
    <p:sldId id="786" r:id="rId10"/>
    <p:sldId id="787" r:id="rId11"/>
    <p:sldId id="788" r:id="rId12"/>
    <p:sldId id="789" r:id="rId13"/>
    <p:sldId id="864" r:id="rId14"/>
    <p:sldId id="791" r:id="rId15"/>
    <p:sldId id="792" r:id="rId16"/>
    <p:sldId id="793" r:id="rId17"/>
    <p:sldId id="794" r:id="rId18"/>
    <p:sldId id="795" r:id="rId19"/>
    <p:sldId id="796" r:id="rId20"/>
    <p:sldId id="797" r:id="rId21"/>
    <p:sldId id="798" r:id="rId22"/>
    <p:sldId id="878" r:id="rId23"/>
    <p:sldId id="856" r:id="rId24"/>
    <p:sldId id="857" r:id="rId25"/>
    <p:sldId id="800" r:id="rId26"/>
    <p:sldId id="801" r:id="rId27"/>
    <p:sldId id="802" r:id="rId28"/>
    <p:sldId id="804" r:id="rId29"/>
    <p:sldId id="803" r:id="rId30"/>
    <p:sldId id="805" r:id="rId31"/>
    <p:sldId id="806" r:id="rId32"/>
    <p:sldId id="807" r:id="rId33"/>
    <p:sldId id="865" r:id="rId34"/>
    <p:sldId id="808" r:id="rId35"/>
    <p:sldId id="809" r:id="rId36"/>
    <p:sldId id="810" r:id="rId37"/>
    <p:sldId id="811" r:id="rId38"/>
    <p:sldId id="812" r:id="rId39"/>
    <p:sldId id="813" r:id="rId40"/>
    <p:sldId id="814" r:id="rId41"/>
    <p:sldId id="815" r:id="rId42"/>
    <p:sldId id="816" r:id="rId43"/>
    <p:sldId id="817" r:id="rId44"/>
    <p:sldId id="818" r:id="rId45"/>
    <p:sldId id="819" r:id="rId46"/>
    <p:sldId id="821" r:id="rId47"/>
    <p:sldId id="822" r:id="rId48"/>
    <p:sldId id="823" r:id="rId49"/>
    <p:sldId id="824" r:id="rId50"/>
    <p:sldId id="825" r:id="rId51"/>
    <p:sldId id="826" r:id="rId52"/>
    <p:sldId id="867" r:id="rId53"/>
    <p:sldId id="866" r:id="rId54"/>
    <p:sldId id="827" r:id="rId55"/>
    <p:sldId id="828" r:id="rId56"/>
    <p:sldId id="829" r:id="rId57"/>
    <p:sldId id="830" r:id="rId58"/>
    <p:sldId id="831" r:id="rId59"/>
    <p:sldId id="832" r:id="rId60"/>
    <p:sldId id="833" r:id="rId61"/>
    <p:sldId id="834" r:id="rId62"/>
    <p:sldId id="835" r:id="rId63"/>
    <p:sldId id="836" r:id="rId64"/>
    <p:sldId id="837" r:id="rId65"/>
    <p:sldId id="838" r:id="rId66"/>
    <p:sldId id="839" r:id="rId67"/>
    <p:sldId id="840" r:id="rId68"/>
    <p:sldId id="841" r:id="rId69"/>
    <p:sldId id="842" r:id="rId70"/>
    <p:sldId id="843" r:id="rId71"/>
    <p:sldId id="844" r:id="rId72"/>
    <p:sldId id="845" r:id="rId73"/>
    <p:sldId id="846" r:id="rId74"/>
    <p:sldId id="847" r:id="rId75"/>
    <p:sldId id="848" r:id="rId76"/>
    <p:sldId id="849" r:id="rId77"/>
    <p:sldId id="850" r:id="rId78"/>
    <p:sldId id="851" r:id="rId79"/>
    <p:sldId id="852" r:id="rId80"/>
    <p:sldId id="868" r:id="rId81"/>
    <p:sldId id="869" r:id="rId82"/>
    <p:sldId id="870" r:id="rId83"/>
    <p:sldId id="871" r:id="rId84"/>
    <p:sldId id="872" r:id="rId85"/>
    <p:sldId id="873" r:id="rId8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52">
          <p15:clr>
            <a:srgbClr val="A4A3A4"/>
          </p15:clr>
        </p15:guide>
        <p15:guide id="2" pos="4513">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halye, Rahul A" initials="RA" lastIdx="6" clrIdx="0"/>
  <p:cmAuthor id="1" name="Cole, Pam C" initials="CPC" lastIdx="1" clrIdx="1">
    <p:extLst/>
  </p:cmAuthor>
  <p:cmAuthor id="2" name="Athalye, Rahul A" initials="ARA" lastIdx="1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0" autoAdjust="0"/>
    <p:restoredTop sz="87035" autoAdjust="0"/>
  </p:normalViewPr>
  <p:slideViewPr>
    <p:cSldViewPr snapToGrid="0" snapToObjects="1" showGuides="1">
      <p:cViewPr varScale="1">
        <p:scale>
          <a:sx n="112" d="100"/>
          <a:sy n="112" d="100"/>
        </p:scale>
        <p:origin x="-1638" y="-84"/>
      </p:cViewPr>
      <p:guideLst>
        <p:guide orient="horz" pos="852"/>
        <p:guide pos="4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636"/>
    </p:cViewPr>
  </p:sorterViewPr>
  <p:notesViewPr>
    <p:cSldViewPr snapToGrid="0" snapToObject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B1C77E8-B125-8841-BF28-B4892FE3E40B}" type="datetimeFigureOut">
              <a:rPr lang="en-US" smtClean="0"/>
              <a:pPr/>
              <a:t>3/30/2017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45AD4D-6EE7-CF4D-AFB8-A33EB490453F}" type="slidenum">
              <a:rPr lang="en-US" smtClean="0"/>
              <a:pPr/>
              <a:t>‹#›</a:t>
            </a:fld>
            <a:endParaRPr lang="en-US" dirty="0"/>
          </a:p>
        </p:txBody>
      </p:sp>
    </p:spTree>
    <p:extLst>
      <p:ext uri="{BB962C8B-B14F-4D97-AF65-F5344CB8AC3E}">
        <p14:creationId xmlns:p14="http://schemas.microsoft.com/office/powerpoint/2010/main" val="1462341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0BCEB9-F90F-E042-A0C1-F182ED2995CF}" type="datetimeFigureOut">
              <a:rPr lang="en-US" smtClean="0"/>
              <a:pPr/>
              <a:t>3/30/2017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F5B92B-6B67-D242-977C-9031446DA55A}" type="slidenum">
              <a:rPr lang="en-US" smtClean="0"/>
              <a:pPr/>
              <a:t>‹#›</a:t>
            </a:fld>
            <a:endParaRPr lang="en-US" dirty="0"/>
          </a:p>
        </p:txBody>
      </p:sp>
    </p:spTree>
    <p:extLst>
      <p:ext uri="{BB962C8B-B14F-4D97-AF65-F5344CB8AC3E}">
        <p14:creationId xmlns:p14="http://schemas.microsoft.com/office/powerpoint/2010/main" val="42065503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1</a:t>
            </a:fld>
            <a:endParaRPr lang="en-US" dirty="0"/>
          </a:p>
        </p:txBody>
      </p:sp>
    </p:spTree>
    <p:extLst>
      <p:ext uri="{BB962C8B-B14F-4D97-AF65-F5344CB8AC3E}">
        <p14:creationId xmlns:p14="http://schemas.microsoft.com/office/powerpoint/2010/main" val="284397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United States Locations.</a:t>
            </a:r>
            <a:r>
              <a:rPr lang="en-US" dirty="0"/>
              <a:t> </a:t>
            </a:r>
            <a:r>
              <a:rPr lang="en-US" dirty="0" smtClean="0"/>
              <a:t>Appendix B no longer has climate data, refer to Annex 1 for climate locations in Table Annex</a:t>
            </a:r>
            <a:r>
              <a:rPr lang="en-US" baseline="0" dirty="0" smtClean="0"/>
              <a:t> 1-1</a:t>
            </a:r>
            <a:r>
              <a:rPr lang="en-US" dirty="0" smtClean="0"/>
              <a:t> </a:t>
            </a:r>
          </a:p>
          <a:p>
            <a:pPr lvl="0"/>
            <a:endParaRPr lang="en-US" dirty="0" smtClean="0"/>
          </a:p>
          <a:p>
            <a:pPr lvl="0"/>
            <a:r>
              <a:rPr lang="en-US" dirty="0" smtClean="0"/>
              <a:t>Exception</a:t>
            </a:r>
            <a:r>
              <a:rPr lang="en-US" dirty="0"/>
              <a:t>:</a:t>
            </a:r>
          </a:p>
          <a:p>
            <a:pPr lvl="0"/>
            <a:r>
              <a:rPr lang="en-US" dirty="0"/>
              <a:t>If there are recorded historical climatic data available for a construction site, they may be used to determine compliance if approved by the </a:t>
            </a:r>
            <a:r>
              <a:rPr lang="en-US" i="1" dirty="0"/>
              <a:t>building official</a:t>
            </a:r>
            <a:r>
              <a:rPr lang="en-US" dirty="0"/>
              <a:t>.</a:t>
            </a:r>
          </a:p>
          <a:p>
            <a:endParaRPr lang="en-US" dirty="0" smtClean="0"/>
          </a:p>
        </p:txBody>
      </p:sp>
      <p:sp>
        <p:nvSpPr>
          <p:cNvPr id="4" name="Slide Number Placeholder 3"/>
          <p:cNvSpPr>
            <a:spLocks noGrp="1"/>
          </p:cNvSpPr>
          <p:nvPr>
            <p:ph type="sldNum" sz="quarter" idx="10"/>
          </p:nvPr>
        </p:nvSpPr>
        <p:spPr/>
        <p:txBody>
          <a:bodyPr/>
          <a:lstStyle/>
          <a:p>
            <a:fld id="{A5DCB630-35EC-4D59-9C32-41D38FCDA16A}" type="slidenum">
              <a:rPr lang="en-US" smtClean="0"/>
              <a:pPr/>
              <a:t>13</a:t>
            </a:fld>
            <a:endParaRPr lang="en-US"/>
          </a:p>
        </p:txBody>
      </p:sp>
    </p:spTree>
    <p:extLst>
      <p:ext uri="{BB962C8B-B14F-4D97-AF65-F5344CB8AC3E}">
        <p14:creationId xmlns:p14="http://schemas.microsoft.com/office/powerpoint/2010/main" val="390999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4A2EF-8847-4D5B-ADAD-31385833A896}" type="slidenum">
              <a:rPr lang="en-US"/>
              <a:pPr/>
              <a:t>14</a:t>
            </a:fld>
            <a:endParaRPr lang="en-US"/>
          </a:p>
        </p:txBody>
      </p:sp>
      <p:sp>
        <p:nvSpPr>
          <p:cNvPr id="38914" name="Rectangle 2"/>
          <p:cNvSpPr>
            <a:spLocks noGrp="1" noRot="1" noChangeAspect="1" noChangeArrowheads="1" noTextEdit="1"/>
          </p:cNvSpPr>
          <p:nvPr>
            <p:ph type="sldImg"/>
          </p:nvPr>
        </p:nvSpPr>
        <p:spPr>
          <a:xfrm>
            <a:off x="1182688" y="696913"/>
            <a:ext cx="4648200" cy="3486150"/>
          </a:xfrm>
          <a:ln/>
        </p:spPr>
      </p:sp>
      <p:sp>
        <p:nvSpPr>
          <p:cNvPr id="38915" name="Rectangle 3"/>
          <p:cNvSpPr>
            <a:spLocks noGrp="1" noChangeArrowheads="1"/>
          </p:cNvSpPr>
          <p:nvPr>
            <p:ph type="body" idx="1"/>
          </p:nvPr>
        </p:nvSpPr>
        <p:spPr>
          <a:xfrm>
            <a:off x="936344" y="4415790"/>
            <a:ext cx="5137714" cy="4183380"/>
          </a:xfrm>
        </p:spPr>
        <p:txBody>
          <a:bodyPr>
            <a:normAutofit/>
          </a:bodyPr>
          <a:lstStyle/>
          <a:p>
            <a:pPr defTabSz="931723"/>
            <a:r>
              <a:rPr lang="en-US" b="1" dirty="0" smtClean="0"/>
              <a:t>Compliance</a:t>
            </a:r>
            <a:r>
              <a:rPr lang="en-US" b="1" dirty="0"/>
              <a:t>.</a:t>
            </a:r>
            <a:r>
              <a:rPr lang="en-US" dirty="0"/>
              <a:t> For the appropriate climate, </a:t>
            </a:r>
            <a:r>
              <a:rPr lang="en-US" i="1" dirty="0"/>
              <a:t>space-conditioning category</a:t>
            </a:r>
            <a:r>
              <a:rPr lang="en-US" dirty="0"/>
              <a:t>, and </a:t>
            </a:r>
            <a:r>
              <a:rPr lang="en-US" i="1" dirty="0"/>
              <a:t>class of construction</a:t>
            </a:r>
            <a:r>
              <a:rPr lang="en-US" dirty="0"/>
              <a:t>, the </a:t>
            </a:r>
            <a:r>
              <a:rPr lang="en-US" i="1" dirty="0"/>
              <a:t>building envelope</a:t>
            </a:r>
            <a:r>
              <a:rPr lang="en-US" dirty="0"/>
              <a:t> </a:t>
            </a:r>
            <a:r>
              <a:rPr lang="en-US" dirty="0" smtClean="0"/>
              <a:t>to </a:t>
            </a:r>
            <a:r>
              <a:rPr lang="en-US" dirty="0"/>
              <a:t>comply with</a:t>
            </a:r>
          </a:p>
          <a:p>
            <a:pPr marL="171450" lvl="0" indent="-171450">
              <a:buFont typeface="Arial" pitchFamily="34" charset="0"/>
              <a:buChar char="•"/>
            </a:pPr>
            <a:r>
              <a:rPr lang="en-US" dirty="0" smtClean="0"/>
              <a:t>5.1 General</a:t>
            </a:r>
          </a:p>
          <a:p>
            <a:pPr marL="171450" lvl="0" indent="-171450">
              <a:buFont typeface="Arial" pitchFamily="34" charset="0"/>
              <a:buChar char="•"/>
            </a:pPr>
            <a:r>
              <a:rPr lang="en-US" dirty="0" smtClean="0"/>
              <a:t>5.4 Mandatory</a:t>
            </a:r>
          </a:p>
          <a:p>
            <a:pPr marL="171450" lvl="0" indent="-171450">
              <a:buFont typeface="Arial" pitchFamily="34" charset="0"/>
              <a:buChar char="•"/>
            </a:pPr>
            <a:r>
              <a:rPr lang="en-US" dirty="0" smtClean="0"/>
              <a:t>5.7 Submittals</a:t>
            </a:r>
          </a:p>
          <a:p>
            <a:pPr marL="171450" lvl="0" indent="-171450">
              <a:buFont typeface="Arial" pitchFamily="34" charset="0"/>
              <a:buChar char="•"/>
            </a:pPr>
            <a:r>
              <a:rPr lang="en-US" dirty="0" smtClean="0"/>
              <a:t>5.8 Product Information</a:t>
            </a:r>
          </a:p>
          <a:p>
            <a:pPr lvl="0"/>
            <a:r>
              <a:rPr lang="en-US" dirty="0"/>
              <a:t>	</a:t>
            </a:r>
            <a:r>
              <a:rPr lang="en-US" dirty="0" smtClean="0"/>
              <a:t>AND</a:t>
            </a:r>
          </a:p>
          <a:p>
            <a:pPr marL="171450" lvl="0" indent="-171450">
              <a:buFont typeface="Arial" pitchFamily="34" charset="0"/>
              <a:buChar char="•"/>
            </a:pPr>
            <a:r>
              <a:rPr lang="en-US" dirty="0" smtClean="0"/>
              <a:t>Either 5.5 Prescriptive if</a:t>
            </a:r>
          </a:p>
          <a:p>
            <a:pPr marL="628650" lvl="1" indent="-171450">
              <a:buFont typeface="Arial" pitchFamily="34" charset="0"/>
              <a:buChar char="•"/>
            </a:pPr>
            <a:r>
              <a:rPr lang="en-US" dirty="0" smtClean="0"/>
              <a:t>The vertical fenestration area does not exceed 40% of the gross wall area for each space-conditioning category and</a:t>
            </a:r>
          </a:p>
          <a:p>
            <a:pPr marL="628650" lvl="1" indent="-171450">
              <a:buFont typeface="Arial" pitchFamily="34" charset="0"/>
              <a:buChar char="•"/>
            </a:pPr>
            <a:r>
              <a:rPr lang="en-US" dirty="0" smtClean="0"/>
              <a:t>The skylight fenestration area does not exceed 3% of the gross roof area for each space-conditioning category, or</a:t>
            </a:r>
          </a:p>
          <a:p>
            <a:pPr marL="171450" indent="-171450">
              <a:buFont typeface="Arial" pitchFamily="34" charset="0"/>
              <a:buChar char="•"/>
            </a:pPr>
            <a:r>
              <a:rPr lang="en-US" dirty="0" smtClean="0"/>
              <a:t>5.6 Building Envelope Trade-Off Options</a:t>
            </a:r>
          </a:p>
          <a:p>
            <a:pPr marL="171450" indent="-171450">
              <a:buFont typeface="Arial" pitchFamily="34" charset="0"/>
              <a:buChar char="•"/>
            </a:pPr>
            <a:endParaRPr lang="en-US" dirty="0" smtClean="0"/>
          </a:p>
          <a:p>
            <a:pPr marL="171450" indent="-171450">
              <a:buFont typeface="Arial" pitchFamily="34" charset="0"/>
              <a:buChar char="•"/>
            </a:pPr>
            <a:r>
              <a:rPr lang="en-US" dirty="0" smtClean="0"/>
              <a:t>Mandatory requirements will be discussed next.</a:t>
            </a:r>
            <a:endParaRPr lang="en-US" dirty="0"/>
          </a:p>
          <a:p>
            <a:pPr lvl="0"/>
            <a:endParaRPr lang="en-US" sz="2400" dirty="0"/>
          </a:p>
        </p:txBody>
      </p:sp>
    </p:spTree>
    <p:extLst>
      <p:ext uri="{BB962C8B-B14F-4D97-AF65-F5344CB8AC3E}">
        <p14:creationId xmlns:p14="http://schemas.microsoft.com/office/powerpoint/2010/main" val="182984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8662F-7CD3-4E25-9EAE-80E9160D89A6}" type="slidenum">
              <a:rPr lang="en-US"/>
              <a:pPr/>
              <a:t>15</a:t>
            </a:fld>
            <a:endParaRPr lang="en-US"/>
          </a:p>
        </p:txBody>
      </p:sp>
      <p:sp>
        <p:nvSpPr>
          <p:cNvPr id="58370" name="Rectangle 2"/>
          <p:cNvSpPr>
            <a:spLocks noGrp="1" noRot="1" noChangeAspect="1" noChangeArrowheads="1" noTextEdit="1"/>
          </p:cNvSpPr>
          <p:nvPr>
            <p:ph type="sldImg"/>
          </p:nvPr>
        </p:nvSpPr>
        <p:spPr>
          <a:xfrm>
            <a:off x="1182688" y="696913"/>
            <a:ext cx="4648200" cy="3486150"/>
          </a:xfrm>
          <a:ln/>
        </p:spPr>
      </p:sp>
      <p:sp>
        <p:nvSpPr>
          <p:cNvPr id="58371" name="Rectangle 3"/>
          <p:cNvSpPr>
            <a:spLocks noGrp="1" noChangeArrowheads="1"/>
          </p:cNvSpPr>
          <p:nvPr>
            <p:ph type="body" idx="1"/>
          </p:nvPr>
        </p:nvSpPr>
        <p:spPr>
          <a:xfrm>
            <a:off x="936344" y="4415790"/>
            <a:ext cx="5137714" cy="4183380"/>
          </a:xfrm>
        </p:spPr>
        <p:txBody>
          <a:bodyPr/>
          <a:lstStyle/>
          <a:p>
            <a:r>
              <a:rPr lang="en-US" dirty="0"/>
              <a:t>All mandatory provisions must be satisfied regardless of which compliance path (prescriptive, building envelope trade-off, or energy cost budget) is used</a:t>
            </a:r>
            <a:r>
              <a:rPr lang="en-US" dirty="0" smtClean="0"/>
              <a:t>.</a:t>
            </a:r>
          </a:p>
          <a:p>
            <a:endParaRPr lang="en-US" dirty="0" smtClean="0"/>
          </a:p>
          <a:p>
            <a:r>
              <a:rPr lang="en-US" dirty="0" smtClean="0"/>
              <a:t>The amount of insulation required is specified in the prescriptive Section (5.5) or will be determined through the envelope trade-off option (5.6).</a:t>
            </a:r>
            <a:r>
              <a:rPr lang="en-US" baseline="0" dirty="0" smtClean="0"/>
              <a:t> The insulation requirements for labeling, contact, protection, staggering of rigid insulation, and so on, are specified in Section 5.8. Section 5.8 is referenced in Section 5.4.1 and is part of the mandatory requirements.</a:t>
            </a:r>
            <a:r>
              <a:rPr lang="en-US" baseline="0" dirty="0"/>
              <a:t> </a:t>
            </a:r>
            <a:r>
              <a:rPr lang="en-US" dirty="0" smtClean="0"/>
              <a:t>Note </a:t>
            </a:r>
            <a:r>
              <a:rPr lang="en-US" dirty="0"/>
              <a:t>also that Section 5.7 Submittals is “mandatory” as </a:t>
            </a:r>
            <a:r>
              <a:rPr lang="en-US" dirty="0" smtClean="0"/>
              <a:t>well.</a:t>
            </a:r>
          </a:p>
          <a:p>
            <a:endParaRPr lang="en-US" dirty="0" smtClean="0"/>
          </a:p>
        </p:txBody>
      </p:sp>
    </p:spTree>
    <p:extLst>
      <p:ext uri="{BB962C8B-B14F-4D97-AF65-F5344CB8AC3E}">
        <p14:creationId xmlns:p14="http://schemas.microsoft.com/office/powerpoint/2010/main" val="305579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8662F-7CD3-4E25-9EAE-80E9160D89A6}" type="slidenum">
              <a:rPr lang="en-US"/>
              <a:pPr/>
              <a:t>16</a:t>
            </a:fld>
            <a:endParaRPr lang="en-US"/>
          </a:p>
        </p:txBody>
      </p:sp>
      <p:sp>
        <p:nvSpPr>
          <p:cNvPr id="58370" name="Rectangle 2"/>
          <p:cNvSpPr>
            <a:spLocks noGrp="1" noRot="1" noChangeAspect="1" noChangeArrowheads="1" noTextEdit="1"/>
          </p:cNvSpPr>
          <p:nvPr>
            <p:ph type="sldImg"/>
          </p:nvPr>
        </p:nvSpPr>
        <p:spPr>
          <a:xfrm>
            <a:off x="1182688" y="696913"/>
            <a:ext cx="4648200" cy="3486150"/>
          </a:xfrm>
          <a:ln/>
        </p:spPr>
      </p:sp>
      <p:sp>
        <p:nvSpPr>
          <p:cNvPr id="58371" name="Rectangle 3"/>
          <p:cNvSpPr>
            <a:spLocks noGrp="1" noChangeArrowheads="1"/>
          </p:cNvSpPr>
          <p:nvPr>
            <p:ph type="body" idx="1"/>
          </p:nvPr>
        </p:nvSpPr>
        <p:spPr>
          <a:xfrm>
            <a:off x="936344" y="4415790"/>
            <a:ext cx="5137714" cy="4183380"/>
          </a:xfrm>
        </p:spPr>
        <p:txBody>
          <a:bodyPr/>
          <a:lstStyle/>
          <a:p>
            <a:r>
              <a:rPr lang="en-US" dirty="0" smtClean="0"/>
              <a:t>Requirements are described in detail in subsequent slides.</a:t>
            </a:r>
          </a:p>
        </p:txBody>
      </p:sp>
    </p:spTree>
    <p:extLst>
      <p:ext uri="{BB962C8B-B14F-4D97-AF65-F5344CB8AC3E}">
        <p14:creationId xmlns:p14="http://schemas.microsoft.com/office/powerpoint/2010/main" val="283133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5A5DA-E855-4378-8A4A-B2D7E957A3B7}" type="slidenum">
              <a:rPr lang="en-US"/>
              <a:pPr/>
              <a:t>17</a:t>
            </a:fld>
            <a:endParaRPr lang="en-US"/>
          </a:p>
        </p:txBody>
      </p:sp>
      <p:sp>
        <p:nvSpPr>
          <p:cNvPr id="60418" name="Rectangle 2"/>
          <p:cNvSpPr>
            <a:spLocks noGrp="1" noRot="1" noChangeAspect="1" noChangeArrowheads="1" noTextEdit="1"/>
          </p:cNvSpPr>
          <p:nvPr>
            <p:ph type="sldImg"/>
          </p:nvPr>
        </p:nvSpPr>
        <p:spPr>
          <a:xfrm>
            <a:off x="1182688" y="696913"/>
            <a:ext cx="4648200" cy="3486150"/>
          </a:xfrm>
          <a:ln/>
        </p:spPr>
      </p:sp>
      <p:sp>
        <p:nvSpPr>
          <p:cNvPr id="60419" name="Rectangle 3"/>
          <p:cNvSpPr>
            <a:spLocks noGrp="1" noChangeArrowheads="1"/>
          </p:cNvSpPr>
          <p:nvPr>
            <p:ph type="body" idx="1"/>
          </p:nvPr>
        </p:nvSpPr>
        <p:spPr/>
        <p:txBody>
          <a:bodyPr/>
          <a:lstStyle/>
          <a:p>
            <a:r>
              <a:rPr lang="en-US" dirty="0" smtClean="0"/>
              <a:t>Goal </a:t>
            </a:r>
            <a:r>
              <a:rPr lang="en-US" dirty="0"/>
              <a:t>is to </a:t>
            </a:r>
            <a:r>
              <a:rPr lang="en-US" dirty="0" smtClean="0"/>
              <a:t>not</a:t>
            </a:r>
            <a:r>
              <a:rPr lang="en-US" baseline="0" dirty="0" smtClean="0"/>
              <a:t> let uncontrolled air leak into or out of</a:t>
            </a:r>
            <a:r>
              <a:rPr lang="en-US" dirty="0" smtClean="0"/>
              <a:t> </a:t>
            </a:r>
            <a:r>
              <a:rPr lang="en-US" dirty="0"/>
              <a:t>the building</a:t>
            </a:r>
            <a:r>
              <a:rPr lang="en-US" dirty="0" smtClean="0"/>
              <a:t>.</a:t>
            </a:r>
          </a:p>
          <a:p>
            <a:endParaRPr lang="en-US" dirty="0" smtClean="0"/>
          </a:p>
        </p:txBody>
      </p:sp>
    </p:spTree>
    <p:extLst>
      <p:ext uri="{BB962C8B-B14F-4D97-AF65-F5344CB8AC3E}">
        <p14:creationId xmlns:p14="http://schemas.microsoft.com/office/powerpoint/2010/main" val="344871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66AA-0927-4B5A-BBFC-A692D784A2AF}" type="slidenum">
              <a:rPr lang="en-US"/>
              <a:pPr/>
              <a:t>18</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dirty="0" smtClean="0"/>
              <a:t>Single </a:t>
            </a:r>
            <a:r>
              <a:rPr lang="en-US" dirty="0" err="1" smtClean="0"/>
              <a:t>wythe</a:t>
            </a:r>
            <a:r>
              <a:rPr lang="en-US" dirty="0" smtClean="0"/>
              <a:t> in CZ 2B is a result of the public</a:t>
            </a:r>
            <a:r>
              <a:rPr lang="en-US" baseline="0" dirty="0" smtClean="0"/>
              <a:t> review process, and the subcommittee believes that only CZ 2B is cost effective and fits the need where these walls are the most common.</a:t>
            </a:r>
            <a:endParaRPr lang="en-US" dirty="0" smtClean="0"/>
          </a:p>
        </p:txBody>
      </p:sp>
    </p:spTree>
    <p:extLst>
      <p:ext uri="{BB962C8B-B14F-4D97-AF65-F5344CB8AC3E}">
        <p14:creationId xmlns:p14="http://schemas.microsoft.com/office/powerpoint/2010/main" val="194427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66AA-0927-4B5A-BBFC-A692D784A2AF}" type="slidenum">
              <a:rPr lang="en-US"/>
              <a:pPr/>
              <a:t>19</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7867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66AA-0927-4B5A-BBFC-A692D784A2AF}" type="slidenum">
              <a:rPr lang="en-US"/>
              <a:pPr/>
              <a:t>20</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327658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99D4-72F3-4389-B242-63BEAEE01090}" type="slidenum">
              <a:rPr lang="en-US"/>
              <a:pPr/>
              <a:t>24</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8631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83F7A-3A48-4E39-9FBD-80A23A91F949}" type="slidenum">
              <a:rPr lang="en-US"/>
              <a:pPr/>
              <a:t>25</a:t>
            </a:fld>
            <a:endParaRPr lang="en-US"/>
          </a:p>
        </p:txBody>
      </p:sp>
      <p:sp>
        <p:nvSpPr>
          <p:cNvPr id="64514" name="Rectangle 2"/>
          <p:cNvSpPr>
            <a:spLocks noGrp="1" noRot="1" noChangeAspect="1" noChangeArrowheads="1" noTextEdit="1"/>
          </p:cNvSpPr>
          <p:nvPr>
            <p:ph type="sldImg"/>
          </p:nvPr>
        </p:nvSpPr>
        <p:spPr>
          <a:xfrm>
            <a:off x="1182688" y="696913"/>
            <a:ext cx="4648200" cy="3486150"/>
          </a:xfrm>
          <a:ln/>
        </p:spPr>
      </p:sp>
      <p:sp>
        <p:nvSpPr>
          <p:cNvPr id="64515" name="Rectangle 3"/>
          <p:cNvSpPr>
            <a:spLocks noGrp="1" noChangeArrowheads="1"/>
          </p:cNvSpPr>
          <p:nvPr>
            <p:ph type="body" idx="1"/>
          </p:nvPr>
        </p:nvSpPr>
        <p:spPr/>
        <p:txBody>
          <a:bodyPr/>
          <a:lstStyle/>
          <a:p>
            <a:r>
              <a:rPr lang="en-US" dirty="0"/>
              <a:t>Climate dependent requirements shown in </a:t>
            </a:r>
            <a:r>
              <a:rPr lang="en-US" dirty="0" smtClean="0"/>
              <a:t>green </a:t>
            </a:r>
            <a:r>
              <a:rPr lang="en-US" dirty="0"/>
              <a:t>font</a:t>
            </a:r>
          </a:p>
          <a:p>
            <a:endParaRPr lang="en-US" dirty="0"/>
          </a:p>
          <a:p>
            <a:r>
              <a:rPr lang="en-US" dirty="0"/>
              <a:t>Usually consists of a vinyl-wrapped compressible foam block that’s mounted around the perimeter of the door and forms a seal between the truck and the dock when the truck is parked at the dock</a:t>
            </a:r>
            <a:r>
              <a:rPr lang="en-US" dirty="0" smtClean="0"/>
              <a:t>.</a:t>
            </a:r>
          </a:p>
          <a:p>
            <a:endParaRPr lang="en-US" dirty="0" smtClean="0"/>
          </a:p>
          <a:p>
            <a:r>
              <a:rPr lang="en-US" dirty="0" smtClean="0"/>
              <a:t>Typically offered by manufacturers as an option</a:t>
            </a:r>
          </a:p>
          <a:p>
            <a:endParaRPr lang="en-US" dirty="0" smtClean="0"/>
          </a:p>
          <a:p>
            <a:endParaRPr lang="en-US" dirty="0" smtClean="0"/>
          </a:p>
        </p:txBody>
      </p:sp>
    </p:spTree>
    <p:extLst>
      <p:ext uri="{BB962C8B-B14F-4D97-AF65-F5344CB8AC3E}">
        <p14:creationId xmlns:p14="http://schemas.microsoft.com/office/powerpoint/2010/main" val="286521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4</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smtClean="0"/>
              <a:t>Under</a:t>
            </a:r>
            <a:r>
              <a:rPr lang="en-US" baseline="0" dirty="0" smtClean="0"/>
              <a:t> “Compliance Paths”, Simplified is not available for Envelope</a:t>
            </a:r>
          </a:p>
          <a:p>
            <a:endParaRPr lang="en-US" dirty="0"/>
          </a:p>
          <a:p>
            <a:r>
              <a:rPr lang="en-US" dirty="0" smtClean="0"/>
              <a:t>Prescriptive Option = no trade offs; 8 criteria sets (certain rules to being able to use this option)</a:t>
            </a:r>
          </a:p>
          <a:p>
            <a:r>
              <a:rPr lang="en-US" dirty="0" smtClean="0"/>
              <a:t>Trade Off Option = trade offs permitted among</a:t>
            </a:r>
            <a:r>
              <a:rPr lang="en-US" baseline="0" dirty="0" smtClean="0"/>
              <a:t> envelope components; area take offs must be calculated; ENVSTD, </a:t>
            </a:r>
            <a:r>
              <a:rPr lang="en-US" baseline="0" dirty="0" err="1" smtClean="0"/>
              <a:t>COMcheck</a:t>
            </a:r>
            <a:endParaRPr lang="en-US" baseline="0" dirty="0" smtClean="0"/>
          </a:p>
          <a:p>
            <a:r>
              <a:rPr lang="en-US" baseline="0" dirty="0" smtClean="0"/>
              <a:t>ECB = trade offs can be made between envelope, lighting, and/or mechanical (building as a whole)</a:t>
            </a:r>
          </a:p>
          <a:p>
            <a:r>
              <a:rPr lang="en-US" baseline="0" dirty="0" smtClean="0"/>
              <a:t>Simplified = not an option for Envelope</a:t>
            </a:r>
            <a:endParaRPr lang="en-US" dirty="0"/>
          </a:p>
        </p:txBody>
      </p:sp>
    </p:spTree>
    <p:extLst>
      <p:ext uri="{BB962C8B-B14F-4D97-AF65-F5344CB8AC3E}">
        <p14:creationId xmlns:p14="http://schemas.microsoft.com/office/powerpoint/2010/main" val="1535410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011F8-6B16-4F23-9227-D8AAEE490514}" type="slidenum">
              <a:rPr lang="en-US"/>
              <a:pPr/>
              <a:t>26</a:t>
            </a:fld>
            <a:endParaRPr lang="en-US"/>
          </a:p>
        </p:txBody>
      </p:sp>
      <p:sp>
        <p:nvSpPr>
          <p:cNvPr id="66562" name="Rectangle 2"/>
          <p:cNvSpPr>
            <a:spLocks noGrp="1" noRot="1" noChangeAspect="1" noChangeArrowheads="1" noTextEdit="1"/>
          </p:cNvSpPr>
          <p:nvPr>
            <p:ph type="sldImg"/>
          </p:nvPr>
        </p:nvSpPr>
        <p:spPr>
          <a:xfrm>
            <a:off x="1182688" y="696913"/>
            <a:ext cx="4648200" cy="3486150"/>
          </a:xfrm>
          <a:ln/>
        </p:spPr>
      </p:sp>
      <p:sp>
        <p:nvSpPr>
          <p:cNvPr id="66563" name="Rectangle 3"/>
          <p:cNvSpPr>
            <a:spLocks noGrp="1" noChangeArrowheads="1"/>
          </p:cNvSpPr>
          <p:nvPr>
            <p:ph type="body" idx="1"/>
          </p:nvPr>
        </p:nvSpPr>
        <p:spPr>
          <a:xfrm>
            <a:off x="936344" y="4415790"/>
            <a:ext cx="5137714" cy="4183380"/>
          </a:xfrm>
        </p:spPr>
        <p:txBody>
          <a:bodyPr/>
          <a:lstStyle/>
          <a:p>
            <a:pPr defTabSz="914350" fontAlgn="base">
              <a:spcBef>
                <a:spcPct val="30000"/>
              </a:spcBef>
              <a:spcAft>
                <a:spcPct val="0"/>
              </a:spcAft>
              <a:defRPr/>
            </a:pPr>
            <a:r>
              <a:rPr lang="en-US" dirty="0"/>
              <a:t>Climate dependent requirements shown in green font</a:t>
            </a:r>
          </a:p>
          <a:p>
            <a:pPr defTabSz="914350" fontAlgn="base">
              <a:spcBef>
                <a:spcPct val="30000"/>
              </a:spcBef>
              <a:spcAft>
                <a:spcPct val="0"/>
              </a:spcAft>
              <a:defRPr/>
            </a:pPr>
            <a:endParaRPr lang="en-US" b="1" i="1" dirty="0" smtClean="0">
              <a:latin typeface="Arial" charset="0"/>
            </a:endParaRPr>
          </a:p>
          <a:p>
            <a:pPr defTabSz="914350" fontAlgn="base">
              <a:spcBef>
                <a:spcPct val="30000"/>
              </a:spcBef>
              <a:spcAft>
                <a:spcPct val="0"/>
              </a:spcAft>
              <a:defRPr/>
            </a:pPr>
            <a:r>
              <a:rPr lang="en-US" b="1" i="1" dirty="0" smtClean="0"/>
              <a:t>building </a:t>
            </a:r>
            <a:r>
              <a:rPr lang="en-US" b="1" i="1" dirty="0"/>
              <a:t>entrance:</a:t>
            </a:r>
            <a:r>
              <a:rPr lang="en-US" dirty="0"/>
              <a:t> any doorway, set of doors, turnstile, vestibule, or other form of portal that is ordinarily used to gain access to the building by its users and occupants.</a:t>
            </a:r>
          </a:p>
          <a:p>
            <a:endParaRPr lang="en-US" dirty="0" smtClean="0"/>
          </a:p>
          <a:p>
            <a:r>
              <a:rPr lang="en-US" b="1" dirty="0" smtClean="0"/>
              <a:t>Conditioned Vestibules – </a:t>
            </a:r>
            <a:r>
              <a:rPr lang="en-US" dirty="0" smtClean="0"/>
              <a:t>exterior envelope to meet requirements for a conditioned space.</a:t>
            </a:r>
          </a:p>
          <a:p>
            <a:endParaRPr lang="en-US" dirty="0"/>
          </a:p>
          <a:p>
            <a:r>
              <a:rPr lang="en-US" b="1" dirty="0" smtClean="0"/>
              <a:t>Unconditioned Vestibules</a:t>
            </a:r>
            <a:r>
              <a:rPr lang="en-US" dirty="0" smtClean="0"/>
              <a:t> – interior and exterior envelope to meet requirements for a </a:t>
            </a:r>
            <a:r>
              <a:rPr lang="en-US" dirty="0" err="1" smtClean="0"/>
              <a:t>semiheated</a:t>
            </a:r>
            <a:r>
              <a:rPr lang="en-US" dirty="0" smtClean="0"/>
              <a:t> space.</a:t>
            </a:r>
          </a:p>
          <a:p>
            <a:endParaRPr lang="en-US" b="1" dirty="0"/>
          </a:p>
          <a:p>
            <a:endParaRPr lang="en-US" b="1" dirty="0" smtClean="0"/>
          </a:p>
          <a:p>
            <a:r>
              <a:rPr lang="en-US" dirty="0" smtClean="0"/>
              <a:t>Big difference between IECC and 90.1 requirements is number of stories specified in 90.1</a:t>
            </a:r>
          </a:p>
        </p:txBody>
      </p:sp>
    </p:spTree>
    <p:extLst>
      <p:ext uri="{BB962C8B-B14F-4D97-AF65-F5344CB8AC3E}">
        <p14:creationId xmlns:p14="http://schemas.microsoft.com/office/powerpoint/2010/main" val="255173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AEEB0-A48B-44D1-B458-AAB4973C9101}" type="slidenum">
              <a:rPr lang="en-US"/>
              <a:pPr/>
              <a:t>27</a:t>
            </a:fld>
            <a:endParaRPr lang="en-US"/>
          </a:p>
        </p:txBody>
      </p:sp>
      <p:sp>
        <p:nvSpPr>
          <p:cNvPr id="68610" name="Rectangle 2"/>
          <p:cNvSpPr>
            <a:spLocks noGrp="1" noRot="1" noChangeAspect="1" noChangeArrowheads="1" noTextEdit="1"/>
          </p:cNvSpPr>
          <p:nvPr>
            <p:ph type="sldImg"/>
          </p:nvPr>
        </p:nvSpPr>
        <p:spPr>
          <a:xfrm>
            <a:off x="1182688" y="696913"/>
            <a:ext cx="4648200" cy="3486150"/>
          </a:xfrm>
          <a:ln/>
        </p:spPr>
      </p:sp>
      <p:sp>
        <p:nvSpPr>
          <p:cNvPr id="68611" name="Rectangle 3"/>
          <p:cNvSpPr>
            <a:spLocks noGrp="1" noChangeArrowheads="1"/>
          </p:cNvSpPr>
          <p:nvPr>
            <p:ph type="body" idx="1"/>
          </p:nvPr>
        </p:nvSpPr>
        <p:spPr>
          <a:xfrm>
            <a:off x="936344" y="4415790"/>
            <a:ext cx="5137714" cy="4183380"/>
          </a:xfrm>
        </p:spPr>
        <p:txBody>
          <a:bodyPr/>
          <a:lstStyle/>
          <a:p>
            <a:r>
              <a:rPr lang="en-US" dirty="0"/>
              <a:t>Climate dependent requirements shown </a:t>
            </a:r>
            <a:r>
              <a:rPr lang="en-US" dirty="0" smtClean="0"/>
              <a:t>in green</a:t>
            </a:r>
            <a:r>
              <a:rPr lang="en-US" baseline="0" dirty="0" smtClean="0"/>
              <a:t> </a:t>
            </a:r>
            <a:r>
              <a:rPr lang="en-US" dirty="0" smtClean="0"/>
              <a:t>font</a:t>
            </a:r>
            <a:endParaRPr lang="en-US" dirty="0"/>
          </a:p>
          <a:p>
            <a:endParaRPr lang="en-US" dirty="0"/>
          </a:p>
          <a:p>
            <a:r>
              <a:rPr lang="en-US" dirty="0"/>
              <a:t>Not required &lt; 4 stories because stack effect is smaller and stack effect (along with wind effects) is one of the main drivers of infiltration.  Also, low-rise buildings are generally smaller and there is less traffic through the door.  However, large, low-rise buildings have more foot traffic so they are not exempt.</a:t>
            </a:r>
          </a:p>
          <a:p>
            <a:endParaRPr lang="en-US" dirty="0"/>
          </a:p>
          <a:p>
            <a:r>
              <a:rPr lang="en-US" dirty="0"/>
              <a:t>Doesn’t include hot and humid climates even though they could use vestibules too (less temperature gradient usually between indoor and outdoor temperatures</a:t>
            </a:r>
            <a:r>
              <a:rPr lang="en-US" dirty="0" smtClean="0"/>
              <a:t>).</a:t>
            </a:r>
          </a:p>
          <a:p>
            <a:endParaRPr lang="en-US" dirty="0" smtClean="0"/>
          </a:p>
          <a:p>
            <a:endParaRPr lang="en-US" dirty="0"/>
          </a:p>
          <a:p>
            <a:r>
              <a:rPr lang="en-US" dirty="0" smtClean="0"/>
              <a:t>If meet one, exempt from all?  Yes.</a:t>
            </a:r>
          </a:p>
          <a:p>
            <a:endParaRPr lang="en-US" dirty="0" smtClean="0"/>
          </a:p>
          <a:p>
            <a:endParaRPr lang="en-US" dirty="0" smtClean="0"/>
          </a:p>
        </p:txBody>
      </p:sp>
    </p:spTree>
    <p:extLst>
      <p:ext uri="{BB962C8B-B14F-4D97-AF65-F5344CB8AC3E}">
        <p14:creationId xmlns:p14="http://schemas.microsoft.com/office/powerpoint/2010/main" val="3949331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011F8-6B16-4F23-9227-D8AAEE490514}" type="slidenum">
              <a:rPr lang="en-US"/>
              <a:pPr/>
              <a:t>28</a:t>
            </a:fld>
            <a:endParaRPr lang="en-US"/>
          </a:p>
        </p:txBody>
      </p:sp>
      <p:sp>
        <p:nvSpPr>
          <p:cNvPr id="66562" name="Rectangle 2"/>
          <p:cNvSpPr>
            <a:spLocks noGrp="1" noRot="1" noChangeAspect="1" noChangeArrowheads="1" noTextEdit="1"/>
          </p:cNvSpPr>
          <p:nvPr>
            <p:ph type="sldImg"/>
          </p:nvPr>
        </p:nvSpPr>
        <p:spPr>
          <a:xfrm>
            <a:off x="1182688" y="696913"/>
            <a:ext cx="4648200" cy="3486150"/>
          </a:xfrm>
          <a:ln/>
        </p:spPr>
      </p:sp>
      <p:sp>
        <p:nvSpPr>
          <p:cNvPr id="66563" name="Rectangle 3"/>
          <p:cNvSpPr>
            <a:spLocks noGrp="1" noChangeArrowheads="1"/>
          </p:cNvSpPr>
          <p:nvPr>
            <p:ph type="body" idx="1"/>
          </p:nvPr>
        </p:nvSpPr>
        <p:spPr>
          <a:xfrm>
            <a:off x="936344" y="4415790"/>
            <a:ext cx="5137714" cy="4183380"/>
          </a:xfrm>
        </p:spPr>
        <p:txBody>
          <a:bodyPr/>
          <a:lstStyle/>
          <a:p>
            <a:pPr defTabSz="914350" fontAlgn="base">
              <a:spcBef>
                <a:spcPct val="30000"/>
              </a:spcBef>
              <a:spcAft>
                <a:spcPct val="0"/>
              </a:spcAft>
              <a:defRPr/>
            </a:pPr>
            <a:r>
              <a:rPr lang="en-US" dirty="0" smtClean="0"/>
              <a:t>Sometimes,</a:t>
            </a:r>
            <a:r>
              <a:rPr lang="en-US" baseline="0" dirty="0" smtClean="0"/>
              <a:t> vestibules may have a unit heater to heat the space but not all the way to comfort conditions. Such a vestibule would be considered a </a:t>
            </a:r>
            <a:r>
              <a:rPr lang="en-US" baseline="0" dirty="0" err="1" smtClean="0"/>
              <a:t>semiheated</a:t>
            </a:r>
            <a:r>
              <a:rPr lang="en-US" baseline="0" dirty="0" smtClean="0"/>
              <a:t> space.</a:t>
            </a:r>
            <a:endParaRPr lang="en-US" dirty="0" smtClean="0"/>
          </a:p>
        </p:txBody>
      </p:sp>
    </p:spTree>
    <p:extLst>
      <p:ext uri="{BB962C8B-B14F-4D97-AF65-F5344CB8AC3E}">
        <p14:creationId xmlns:p14="http://schemas.microsoft.com/office/powerpoint/2010/main" val="140670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29</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smtClean="0"/>
              <a:t>The following section details the prescriptive envelope requirements.</a:t>
            </a:r>
            <a:endParaRPr lang="en-US" dirty="0"/>
          </a:p>
        </p:txBody>
      </p:sp>
    </p:spTree>
    <p:extLst>
      <p:ext uri="{BB962C8B-B14F-4D97-AF65-F5344CB8AC3E}">
        <p14:creationId xmlns:p14="http://schemas.microsoft.com/office/powerpoint/2010/main" val="112598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98AEE-138C-4030-BFA9-FD07C3DA895F}" type="slidenum">
              <a:rPr lang="en-US"/>
              <a:pPr/>
              <a:t>30</a:t>
            </a:fld>
            <a:endParaRPr lang="en-US"/>
          </a:p>
        </p:txBody>
      </p:sp>
      <p:sp>
        <p:nvSpPr>
          <p:cNvPr id="70658" name="Rectangle 2"/>
          <p:cNvSpPr>
            <a:spLocks noGrp="1" noRot="1" noChangeAspect="1" noChangeArrowheads="1" noTextEdit="1"/>
          </p:cNvSpPr>
          <p:nvPr>
            <p:ph type="sldImg"/>
          </p:nvPr>
        </p:nvSpPr>
        <p:spPr>
          <a:xfrm>
            <a:off x="1182688" y="696913"/>
            <a:ext cx="4648200" cy="3486150"/>
          </a:xfrm>
          <a:ln/>
        </p:spPr>
      </p:sp>
      <p:sp>
        <p:nvSpPr>
          <p:cNvPr id="70659" name="Rectangle 3"/>
          <p:cNvSpPr>
            <a:spLocks noGrp="1" noChangeArrowheads="1"/>
          </p:cNvSpPr>
          <p:nvPr>
            <p:ph type="body" idx="1"/>
          </p:nvPr>
        </p:nvSpPr>
        <p:spPr>
          <a:xfrm>
            <a:off x="936344" y="4415790"/>
            <a:ext cx="5137714" cy="4183380"/>
          </a:xfrm>
        </p:spPr>
        <p:txBody>
          <a:bodyPr/>
          <a:lstStyle/>
          <a:p>
            <a:endParaRPr lang="en-US" dirty="0"/>
          </a:p>
        </p:txBody>
      </p:sp>
    </p:spTree>
    <p:extLst>
      <p:ext uri="{BB962C8B-B14F-4D97-AF65-F5344CB8AC3E}">
        <p14:creationId xmlns:p14="http://schemas.microsoft.com/office/powerpoint/2010/main" val="3944408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7E06A-53AD-4AFE-B6E8-7F08F7650FBF}" type="slidenum">
              <a:rPr lang="en-US"/>
              <a:pPr/>
              <a:t>31</a:t>
            </a:fld>
            <a:endParaRPr lang="en-US"/>
          </a:p>
        </p:txBody>
      </p:sp>
      <p:sp>
        <p:nvSpPr>
          <p:cNvPr id="73730" name="Rectangle 2"/>
          <p:cNvSpPr>
            <a:spLocks noGrp="1" noRot="1" noChangeAspect="1" noChangeArrowheads="1" noTextEdit="1"/>
          </p:cNvSpPr>
          <p:nvPr>
            <p:ph type="sldImg"/>
          </p:nvPr>
        </p:nvSpPr>
        <p:spPr>
          <a:xfrm>
            <a:off x="1182688" y="696913"/>
            <a:ext cx="4648200" cy="3486150"/>
          </a:xfrm>
          <a:ln/>
        </p:spPr>
      </p:sp>
      <p:sp>
        <p:nvSpPr>
          <p:cNvPr id="73731" name="Rectangle 3"/>
          <p:cNvSpPr>
            <a:spLocks noGrp="1" noChangeArrowheads="1"/>
          </p:cNvSpPr>
          <p:nvPr>
            <p:ph type="body" idx="1"/>
          </p:nvPr>
        </p:nvSpPr>
        <p:spPr>
          <a:xfrm>
            <a:off x="936344" y="4415790"/>
            <a:ext cx="5137714" cy="4183380"/>
          </a:xfrm>
        </p:spPr>
        <p:txBody>
          <a:bodyPr/>
          <a:lstStyle/>
          <a:p>
            <a:r>
              <a:rPr lang="en-US" dirty="0"/>
              <a:t>C-factor (thermal conductance) = time rate of steady-state heat flow through unit area of a material or construction, induced by a unit temperature difference between the body surfaces.  Units of </a:t>
            </a:r>
            <a:r>
              <a:rPr lang="en-US" dirty="0" smtClean="0"/>
              <a:t>C-factor </a:t>
            </a:r>
            <a:r>
              <a:rPr lang="en-US" dirty="0"/>
              <a:t>are </a:t>
            </a:r>
            <a:r>
              <a:rPr lang="en-US" dirty="0" smtClean="0"/>
              <a:t>Btu/h-ft2</a:t>
            </a:r>
            <a:r>
              <a:rPr lang="en-US" dirty="0" smtClean="0">
                <a:sym typeface="WP MathA" pitchFamily="2" charset="2"/>
              </a:rPr>
              <a:t>-F</a:t>
            </a:r>
            <a:r>
              <a:rPr lang="en-US" dirty="0">
                <a:sym typeface="WP MathA" pitchFamily="2" charset="2"/>
              </a:rPr>
              <a:t>.  Note that C-factor doesn’t include soil or air films.</a:t>
            </a:r>
          </a:p>
          <a:p>
            <a:endParaRPr lang="en-US" dirty="0">
              <a:sym typeface="WP MathA" pitchFamily="2" charset="2"/>
            </a:endParaRPr>
          </a:p>
          <a:p>
            <a:r>
              <a:rPr lang="en-US" dirty="0">
                <a:sym typeface="WP MathA" pitchFamily="2" charset="2"/>
              </a:rPr>
              <a:t>F-factor – the perimeter heat loss factor for slab-on-grade floors, expressed in </a:t>
            </a:r>
            <a:r>
              <a:rPr lang="en-US" dirty="0" smtClean="0">
                <a:sym typeface="WP MathA" pitchFamily="2" charset="2"/>
              </a:rPr>
              <a:t>Btu/h-</a:t>
            </a:r>
            <a:r>
              <a:rPr lang="en-US" dirty="0" err="1" smtClean="0">
                <a:sym typeface="WP MathA" pitchFamily="2" charset="2"/>
              </a:rPr>
              <a:t>ft</a:t>
            </a:r>
            <a:r>
              <a:rPr lang="en-US" dirty="0" smtClean="0">
                <a:sym typeface="WP MathA" pitchFamily="2" charset="2"/>
              </a:rPr>
              <a:t>-F</a:t>
            </a:r>
          </a:p>
          <a:p>
            <a:endParaRPr lang="en-US" dirty="0" smtClean="0">
              <a:sym typeface="WP MathA" pitchFamily="2" charset="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Rule #3 indicates that area-weighted</a:t>
            </a:r>
            <a:r>
              <a:rPr lang="en-US" baseline="0" dirty="0" smtClean="0"/>
              <a:t> averages across multiple classes of construction or multiple space-conditioning categories are not allowed.</a:t>
            </a:r>
            <a:endParaRPr lang="en-US" dirty="0" smtClean="0"/>
          </a:p>
          <a:p>
            <a:endParaRPr lang="en-US" dirty="0" smtClean="0">
              <a:sym typeface="WP MathA" pitchFamily="2" charset="2"/>
            </a:endParaRPr>
          </a:p>
          <a:p>
            <a:endParaRPr lang="en-US" dirty="0" smtClean="0">
              <a:sym typeface="WP MathA" pitchFamily="2" charset="2"/>
            </a:endParaRPr>
          </a:p>
        </p:txBody>
      </p:sp>
    </p:spTree>
    <p:extLst>
      <p:ext uri="{BB962C8B-B14F-4D97-AF65-F5344CB8AC3E}">
        <p14:creationId xmlns:p14="http://schemas.microsoft.com/office/powerpoint/2010/main" val="1128264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24" indent="-291163" eaLnBrk="0" hangingPunct="0">
              <a:defRPr sz="2400">
                <a:solidFill>
                  <a:schemeClr val="tx1"/>
                </a:solidFill>
                <a:latin typeface="Arial" pitchFamily="34" charset="0"/>
                <a:ea typeface="ＭＳ Ｐゴシック" pitchFamily="34" charset="-128"/>
              </a:defRPr>
            </a:lvl2pPr>
            <a:lvl3pPr marL="1164653" indent="-232930" eaLnBrk="0" hangingPunct="0">
              <a:defRPr sz="2400">
                <a:solidFill>
                  <a:schemeClr val="tx1"/>
                </a:solidFill>
                <a:latin typeface="Arial" pitchFamily="34" charset="0"/>
                <a:ea typeface="ＭＳ Ｐゴシック" pitchFamily="34" charset="-128"/>
              </a:defRPr>
            </a:lvl3pPr>
            <a:lvl4pPr marL="1630514" indent="-232930" eaLnBrk="0" hangingPunct="0">
              <a:defRPr sz="2400">
                <a:solidFill>
                  <a:schemeClr val="tx1"/>
                </a:solidFill>
                <a:latin typeface="Arial" pitchFamily="34" charset="0"/>
                <a:ea typeface="ＭＳ Ｐゴシック" pitchFamily="34" charset="-128"/>
              </a:defRPr>
            </a:lvl4pPr>
            <a:lvl5pPr marL="2096375" indent="-232930" eaLnBrk="0" hangingPunct="0">
              <a:defRPr sz="2400">
                <a:solidFill>
                  <a:schemeClr val="tx1"/>
                </a:solidFill>
                <a:latin typeface="Arial" pitchFamily="34" charset="0"/>
                <a:ea typeface="ＭＳ Ｐゴシック" pitchFamily="34" charset="-128"/>
              </a:defRPr>
            </a:lvl5pPr>
            <a:lvl6pPr marL="2562236"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096"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957"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819"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55FBCC-88E0-41E6-8B45-1262A741F05B}" type="slidenum">
              <a:rPr lang="en-US" sz="1200">
                <a:latin typeface="Calibri" pitchFamily="34" charset="0"/>
              </a:rPr>
              <a:pPr eaLnBrk="1" hangingPunct="1"/>
              <a:t>32</a:t>
            </a:fld>
            <a:endParaRPr lang="en-US" sz="1200">
              <a:latin typeface="Calibri" pitchFamily="34" charset="0"/>
            </a:endParaRPr>
          </a:p>
        </p:txBody>
      </p:sp>
      <p:sp>
        <p:nvSpPr>
          <p:cNvPr id="29698"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936344" y="4415790"/>
            <a:ext cx="5137714"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There is a table for each climate zone.  Requirements are separated by Nonresidential, Residential, and </a:t>
            </a:r>
            <a:r>
              <a:rPr lang="en-US" dirty="0" err="1" smtClean="0">
                <a:ea typeface="ＭＳ Ｐゴシック" pitchFamily="34" charset="-128"/>
              </a:rPr>
              <a:t>Semiheated</a:t>
            </a:r>
            <a:r>
              <a:rPr lang="en-US" dirty="0" smtClean="0">
                <a:ea typeface="ＭＳ Ｐゴシック" pitchFamily="34" charset="-128"/>
              </a:rPr>
              <a:t> columns.  Both U-factor and R-value requirements are given.  Requirements for residential</a:t>
            </a:r>
            <a:r>
              <a:rPr lang="en-US" baseline="0" dirty="0" smtClean="0">
                <a:ea typeface="ＭＳ Ｐゴシック" pitchFamily="34" charset="-128"/>
              </a:rPr>
              <a:t> spaces are a little more stringent than nonresidential because residential spaces are assumed to have continuous heating and cooling.</a:t>
            </a:r>
            <a:endParaRPr lang="en-US" dirty="0" smtClean="0">
              <a:ea typeface="ＭＳ Ｐゴシック" pitchFamily="34" charset="-128"/>
            </a:endParaRPr>
          </a:p>
          <a:p>
            <a:pPr eaLnBrk="1" hangingPunct="1">
              <a:spcBef>
                <a:spcPct val="0"/>
              </a:spcBef>
            </a:pPr>
            <a:endParaRPr lang="en-US" dirty="0">
              <a:ea typeface="ＭＳ Ｐゴシック" pitchFamily="34" charset="-128"/>
            </a:endParaRPr>
          </a:p>
          <a:p>
            <a:pPr eaLnBrk="1" hangingPunct="1">
              <a:spcBef>
                <a:spcPct val="0"/>
              </a:spcBef>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a:ea typeface="ＭＳ Ｐゴシック" pitchFamily="34" charset="-128"/>
              </a:rPr>
              <a:t> </a:t>
            </a:r>
            <a:r>
              <a:rPr lang="en-US" dirty="0" smtClean="0">
                <a:ea typeface="ＭＳ Ｐゴシック" pitchFamily="34" charset="-128"/>
              </a:rPr>
              <a:t>the tables representing climate zones applicable to your training sessions.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a:r>
            <a:r>
              <a:rPr lang="en-US" dirty="0" err="1" smtClean="0">
                <a:ea typeface="ＭＳ Ｐゴシック" pitchFamily="34" charset="-128"/>
              </a:rPr>
              <a:t>ci</a:t>
            </a:r>
            <a:r>
              <a:rPr lang="en-US" dirty="0" smtClean="0">
                <a:ea typeface="ＭＳ Ｐゴシック" pitchFamily="34" charset="-128"/>
              </a:rPr>
              <a:t>” stands for continuous insulation (uninterrupted</a:t>
            </a:r>
            <a:r>
              <a:rPr lang="en-US" baseline="0" dirty="0" smtClean="0">
                <a:ea typeface="ＭＳ Ｐゴシック" pitchFamily="34" charset="-128"/>
              </a:rPr>
              <a:t> by framing members).  “ci” applies to all Insulation Entirely Above Deck and to most of mass walls, mass floors, and below-grade walls.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“fc” = filled cavity</a:t>
            </a:r>
            <a:endParaRPr lang="en-US" dirty="0" smtClean="0">
              <a:ea typeface="ＭＳ Ｐゴシック" pitchFamily="34" charset="-128"/>
            </a:endParaRPr>
          </a:p>
          <a:p>
            <a:pPr eaLnBrk="1" hangingPunct="1">
              <a:spcBef>
                <a:spcPct val="0"/>
              </a:spcBef>
            </a:pPr>
            <a:endParaRPr lang="en-US" b="1" i="1" dirty="0">
              <a:ea typeface="ＭＳ Ｐゴシック" pitchFamily="34" charset="-128"/>
            </a:endParaRPr>
          </a:p>
        </p:txBody>
      </p:sp>
    </p:spTree>
    <p:extLst>
      <p:ext uri="{BB962C8B-B14F-4D97-AF65-F5344CB8AC3E}">
        <p14:creationId xmlns:p14="http://schemas.microsoft.com/office/powerpoint/2010/main" val="689551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24" indent="-291163" eaLnBrk="0" hangingPunct="0">
              <a:defRPr sz="2400">
                <a:solidFill>
                  <a:schemeClr val="tx1"/>
                </a:solidFill>
                <a:latin typeface="Arial" pitchFamily="34" charset="0"/>
                <a:ea typeface="ＭＳ Ｐゴシック" pitchFamily="34" charset="-128"/>
              </a:defRPr>
            </a:lvl2pPr>
            <a:lvl3pPr marL="1164653" indent="-232930" eaLnBrk="0" hangingPunct="0">
              <a:defRPr sz="2400">
                <a:solidFill>
                  <a:schemeClr val="tx1"/>
                </a:solidFill>
                <a:latin typeface="Arial" pitchFamily="34" charset="0"/>
                <a:ea typeface="ＭＳ Ｐゴシック" pitchFamily="34" charset="-128"/>
              </a:defRPr>
            </a:lvl3pPr>
            <a:lvl4pPr marL="1630514" indent="-232930" eaLnBrk="0" hangingPunct="0">
              <a:defRPr sz="2400">
                <a:solidFill>
                  <a:schemeClr val="tx1"/>
                </a:solidFill>
                <a:latin typeface="Arial" pitchFamily="34" charset="0"/>
                <a:ea typeface="ＭＳ Ｐゴシック" pitchFamily="34" charset="-128"/>
              </a:defRPr>
            </a:lvl4pPr>
            <a:lvl5pPr marL="2096375" indent="-232930" eaLnBrk="0" hangingPunct="0">
              <a:defRPr sz="2400">
                <a:solidFill>
                  <a:schemeClr val="tx1"/>
                </a:solidFill>
                <a:latin typeface="Arial" pitchFamily="34" charset="0"/>
                <a:ea typeface="ＭＳ Ｐゴシック" pitchFamily="34" charset="-128"/>
              </a:defRPr>
            </a:lvl5pPr>
            <a:lvl6pPr marL="2562236"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096"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957"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819"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55FBCC-88E0-41E6-8B45-1262A741F05B}" type="slidenum">
              <a:rPr lang="en-US" sz="1200">
                <a:latin typeface="Calibri" pitchFamily="34" charset="0"/>
              </a:rPr>
              <a:pPr eaLnBrk="1" hangingPunct="1"/>
              <a:t>33</a:t>
            </a:fld>
            <a:endParaRPr lang="en-US" sz="1200">
              <a:latin typeface="Calibri" pitchFamily="34" charset="0"/>
            </a:endParaRPr>
          </a:p>
        </p:txBody>
      </p:sp>
      <p:sp>
        <p:nvSpPr>
          <p:cNvPr id="29698"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936344" y="4415790"/>
            <a:ext cx="5137714"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There is a table for each climate zone.  Requirements are separated by Nonresidential, Residential, and </a:t>
            </a:r>
            <a:r>
              <a:rPr lang="en-US" dirty="0" err="1" smtClean="0">
                <a:ea typeface="ＭＳ Ｐゴシック" pitchFamily="34" charset="-128"/>
              </a:rPr>
              <a:t>Semiheated</a:t>
            </a:r>
            <a:r>
              <a:rPr lang="en-US" dirty="0" smtClean="0">
                <a:ea typeface="ＭＳ Ｐゴシック" pitchFamily="34" charset="-128"/>
              </a:rPr>
              <a:t> columns.  Both U-factor and R-value requirements are given.  Requirements for residential</a:t>
            </a:r>
            <a:r>
              <a:rPr lang="en-US" baseline="0" dirty="0" smtClean="0">
                <a:ea typeface="ＭＳ Ｐゴシック" pitchFamily="34" charset="-128"/>
              </a:rPr>
              <a:t> spaces are a little more stringent than nonresidential because residential spaces are assumed to have continuous heating and cooling.</a:t>
            </a:r>
            <a:endParaRPr lang="en-US" dirty="0" smtClean="0">
              <a:ea typeface="ＭＳ Ｐゴシック" pitchFamily="34" charset="-128"/>
            </a:endParaRPr>
          </a:p>
          <a:p>
            <a:pPr eaLnBrk="1" hangingPunct="1">
              <a:spcBef>
                <a:spcPct val="0"/>
              </a:spcBef>
            </a:pPr>
            <a:endParaRPr lang="en-US" dirty="0">
              <a:ea typeface="ＭＳ Ｐゴシック" pitchFamily="34" charset="-128"/>
            </a:endParaRPr>
          </a:p>
          <a:p>
            <a:pPr eaLnBrk="1" hangingPunct="1">
              <a:spcBef>
                <a:spcPct val="0"/>
              </a:spcBef>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a:ea typeface="ＭＳ Ｐゴシック" pitchFamily="34" charset="-128"/>
              </a:rPr>
              <a:t> </a:t>
            </a:r>
            <a:r>
              <a:rPr lang="en-US" dirty="0" smtClean="0">
                <a:ea typeface="ＭＳ Ｐゴシック" pitchFamily="34" charset="-128"/>
              </a:rPr>
              <a:t>the tables representing climate zones applicable to your training sessions.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a:r>
            <a:r>
              <a:rPr lang="en-US" dirty="0" err="1" smtClean="0">
                <a:ea typeface="ＭＳ Ｐゴシック" pitchFamily="34" charset="-128"/>
              </a:rPr>
              <a:t>ci</a:t>
            </a:r>
            <a:r>
              <a:rPr lang="en-US" dirty="0" smtClean="0">
                <a:ea typeface="ＭＳ Ｐゴシック" pitchFamily="34" charset="-128"/>
              </a:rPr>
              <a:t>” stands for continuous insulation (uninterrupted</a:t>
            </a:r>
            <a:r>
              <a:rPr lang="en-US" baseline="0" dirty="0" smtClean="0">
                <a:ea typeface="ＭＳ Ｐゴシック" pitchFamily="34" charset="-128"/>
              </a:rPr>
              <a:t> by framing members).  “ci” applies to all Insulation Entirely Above Deck and to most of mass walls, mass floors, and below-grade walls.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“fc” = filled cavity</a:t>
            </a:r>
            <a:endParaRPr lang="en-US" dirty="0" smtClean="0">
              <a:ea typeface="ＭＳ Ｐゴシック" pitchFamily="34" charset="-128"/>
            </a:endParaRPr>
          </a:p>
          <a:p>
            <a:pPr eaLnBrk="1" hangingPunct="1">
              <a:spcBef>
                <a:spcPct val="0"/>
              </a:spcBef>
            </a:pPr>
            <a:endParaRPr lang="en-US" b="1" i="1" dirty="0">
              <a:ea typeface="ＭＳ Ｐゴシック" pitchFamily="34" charset="-128"/>
            </a:endParaRPr>
          </a:p>
        </p:txBody>
      </p:sp>
    </p:spTree>
    <p:extLst>
      <p:ext uri="{BB962C8B-B14F-4D97-AF65-F5344CB8AC3E}">
        <p14:creationId xmlns:p14="http://schemas.microsoft.com/office/powerpoint/2010/main" val="1198610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24" indent="-291163" eaLnBrk="0" hangingPunct="0">
              <a:defRPr sz="2400">
                <a:solidFill>
                  <a:schemeClr val="tx1"/>
                </a:solidFill>
                <a:latin typeface="Arial" pitchFamily="34" charset="0"/>
                <a:ea typeface="ＭＳ Ｐゴシック" pitchFamily="34" charset="-128"/>
              </a:defRPr>
            </a:lvl2pPr>
            <a:lvl3pPr marL="1164653" indent="-232930" eaLnBrk="0" hangingPunct="0">
              <a:defRPr sz="2400">
                <a:solidFill>
                  <a:schemeClr val="tx1"/>
                </a:solidFill>
                <a:latin typeface="Arial" pitchFamily="34" charset="0"/>
                <a:ea typeface="ＭＳ Ｐゴシック" pitchFamily="34" charset="-128"/>
              </a:defRPr>
            </a:lvl3pPr>
            <a:lvl4pPr marL="1630514" indent="-232930" eaLnBrk="0" hangingPunct="0">
              <a:defRPr sz="2400">
                <a:solidFill>
                  <a:schemeClr val="tx1"/>
                </a:solidFill>
                <a:latin typeface="Arial" pitchFamily="34" charset="0"/>
                <a:ea typeface="ＭＳ Ｐゴシック" pitchFamily="34" charset="-128"/>
              </a:defRPr>
            </a:lvl4pPr>
            <a:lvl5pPr marL="2096375" indent="-232930" eaLnBrk="0" hangingPunct="0">
              <a:defRPr sz="2400">
                <a:solidFill>
                  <a:schemeClr val="tx1"/>
                </a:solidFill>
                <a:latin typeface="Arial" pitchFamily="34" charset="0"/>
                <a:ea typeface="ＭＳ Ｐゴシック" pitchFamily="34" charset="-128"/>
              </a:defRPr>
            </a:lvl5pPr>
            <a:lvl6pPr marL="2562236"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096"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957"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819" indent="-232930" defTabSz="46586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E0D2E09-A6A7-4875-9FC5-AD849FA08966}" type="slidenum">
              <a:rPr lang="en-US" sz="1200">
                <a:latin typeface="Calibri" pitchFamily="34" charset="0"/>
              </a:rPr>
              <a:pPr eaLnBrk="1" hangingPunct="1"/>
              <a:t>34</a:t>
            </a:fld>
            <a:endParaRPr lang="en-US" sz="1200">
              <a:latin typeface="Calibri" pitchFamily="34" charset="0"/>
            </a:endParaRPr>
          </a:p>
        </p:txBody>
      </p:sp>
      <p:sp>
        <p:nvSpPr>
          <p:cNvPr id="31746"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36344" y="4415790"/>
            <a:ext cx="5137714"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Maximum</a:t>
            </a:r>
            <a:r>
              <a:rPr lang="en-US" baseline="0" dirty="0" smtClean="0">
                <a:ea typeface="ＭＳ Ｐゴシック" pitchFamily="34" charset="-128"/>
              </a:rPr>
              <a:t> of 40% WWR and Skylight maximum of 3% to be able to use these tables; otherwise must use Envelope Trade Off Option or ECB.</a:t>
            </a:r>
            <a:endParaRPr lang="en-US" dirty="0" smtClean="0">
              <a:ea typeface="ＭＳ Ｐゴシック" pitchFamily="34" charset="-128"/>
            </a:endParaRP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Compliance </a:t>
            </a:r>
            <a:r>
              <a:rPr lang="en-US" dirty="0">
                <a:ea typeface="ＭＳ Ｐゴシック" pitchFamily="34" charset="-128"/>
              </a:rPr>
              <a:t>with </a:t>
            </a:r>
            <a:r>
              <a:rPr lang="en-US" i="1" dirty="0">
                <a:ea typeface="ＭＳ Ｐゴシック" pitchFamily="34" charset="-128"/>
              </a:rPr>
              <a:t>U-factors</a:t>
            </a:r>
            <a:r>
              <a:rPr lang="en-US" dirty="0">
                <a:ea typeface="ＭＳ Ｐゴシック" pitchFamily="34" charset="-128"/>
              </a:rPr>
              <a:t> and</a:t>
            </a:r>
            <a:r>
              <a:rPr lang="en-US" i="1" dirty="0">
                <a:ea typeface="ＭＳ Ｐゴシック" pitchFamily="34" charset="-128"/>
              </a:rPr>
              <a:t> SHGC </a:t>
            </a:r>
            <a:r>
              <a:rPr lang="en-US" dirty="0">
                <a:ea typeface="ＭＳ Ｐゴシック" pitchFamily="34" charset="-128"/>
              </a:rPr>
              <a:t>shall be demonstrated for the overall fenestration product. Gross wall areas and gross roof areas shall be calculated separately for each </a:t>
            </a:r>
            <a:r>
              <a:rPr lang="en-US" i="1" dirty="0">
                <a:ea typeface="ＭＳ Ｐゴシック" pitchFamily="34" charset="-128"/>
              </a:rPr>
              <a:t>space-conditioning category</a:t>
            </a:r>
            <a:r>
              <a:rPr lang="en-US" dirty="0">
                <a:ea typeface="ＭＳ Ｐゴシック" pitchFamily="34" charset="-128"/>
              </a:rPr>
              <a:t> for the purposes of determining compliance</a:t>
            </a:r>
            <a:r>
              <a:rPr lang="en-US" dirty="0" smtClean="0">
                <a:ea typeface="ＭＳ Ｐゴシック" pitchFamily="34" charset="-128"/>
              </a:rPr>
              <a:t>.</a:t>
            </a:r>
          </a:p>
          <a:p>
            <a:pPr>
              <a:spcBef>
                <a:spcPct val="0"/>
              </a:spcBef>
            </a:pPr>
            <a:endParaRPr lang="en-US" dirty="0">
              <a:ea typeface="ＭＳ Ｐゴシック" pitchFamily="34" charset="-128"/>
            </a:endParaRPr>
          </a:p>
          <a:p>
            <a:pPr>
              <a:spcBef>
                <a:spcPct val="0"/>
              </a:spcBef>
            </a:pPr>
            <a:r>
              <a:rPr lang="en-US" dirty="0">
                <a:ea typeface="ＭＳ Ｐゴシック" pitchFamily="34" charset="-128"/>
              </a:rPr>
              <a:t>If there are multiple assemblies within a single </a:t>
            </a:r>
            <a:r>
              <a:rPr lang="en-US" i="1" dirty="0">
                <a:ea typeface="ＭＳ Ｐゴシック" pitchFamily="34" charset="-128"/>
              </a:rPr>
              <a:t>class of construction</a:t>
            </a:r>
            <a:r>
              <a:rPr lang="en-US" dirty="0">
                <a:ea typeface="ＭＳ Ｐゴシック" pitchFamily="34" charset="-128"/>
              </a:rPr>
              <a:t> for a single </a:t>
            </a:r>
            <a:r>
              <a:rPr lang="en-US" i="1" dirty="0">
                <a:ea typeface="ＭＳ Ｐゴシック" pitchFamily="34" charset="-128"/>
              </a:rPr>
              <a:t>space-conditioning category</a:t>
            </a:r>
            <a:r>
              <a:rPr lang="en-US" dirty="0">
                <a:ea typeface="ＭＳ Ｐゴシック" pitchFamily="34" charset="-128"/>
              </a:rPr>
              <a:t>, compliance shall be based on an area-weighted average </a:t>
            </a:r>
            <a:r>
              <a:rPr lang="en-US" i="1" dirty="0">
                <a:ea typeface="ＭＳ Ｐゴシック" pitchFamily="34" charset="-128"/>
              </a:rPr>
              <a:t>U-factor</a:t>
            </a:r>
            <a:r>
              <a:rPr lang="en-US" dirty="0">
                <a:ea typeface="ＭＳ Ｐゴシック" pitchFamily="34" charset="-128"/>
              </a:rPr>
              <a:t> or </a:t>
            </a:r>
            <a:r>
              <a:rPr lang="en-US" i="1" dirty="0">
                <a:ea typeface="ＭＳ Ｐゴシック" pitchFamily="34" charset="-128"/>
              </a:rPr>
              <a:t>SHGC</a:t>
            </a:r>
            <a:r>
              <a:rPr lang="en-US" dirty="0">
                <a:ea typeface="ＭＳ Ｐゴシック" pitchFamily="34" charset="-128"/>
              </a:rPr>
              <a:t>. It is not acceptable to do an area-weighted average across multiple </a:t>
            </a:r>
            <a:r>
              <a:rPr lang="en-US" i="1" dirty="0">
                <a:ea typeface="ＭＳ Ｐゴシック" pitchFamily="34" charset="-128"/>
              </a:rPr>
              <a:t>classes of construction</a:t>
            </a:r>
            <a:r>
              <a:rPr lang="en-US" dirty="0">
                <a:ea typeface="ＭＳ Ｐゴシック" pitchFamily="34" charset="-128"/>
              </a:rPr>
              <a:t> or multiple </a:t>
            </a:r>
            <a:r>
              <a:rPr lang="en-US" i="1" dirty="0">
                <a:ea typeface="ＭＳ Ｐゴシック" pitchFamily="34" charset="-128"/>
              </a:rPr>
              <a:t>space-conditioning categories</a:t>
            </a:r>
            <a:r>
              <a:rPr lang="en-US" dirty="0">
                <a:ea typeface="ＭＳ Ｐゴシック" pitchFamily="34" charset="-128"/>
              </a:rPr>
              <a:t>.</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493055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smtClean="0">
                <a:ea typeface="ＭＳ Ｐゴシック" pitchFamily="34" charset="-128"/>
              </a:rPr>
              <a:t> </a:t>
            </a:r>
            <a:r>
              <a:rPr lang="en-US" dirty="0" smtClean="0">
                <a:ea typeface="ＭＳ Ｐゴシック" pitchFamily="34" charset="-128"/>
              </a:rPr>
              <a:t>the tables representing climate zones applicable to your training sessions.</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35</a:t>
            </a:fld>
            <a:endParaRPr lang="en-US" dirty="0"/>
          </a:p>
        </p:txBody>
      </p:sp>
    </p:spTree>
    <p:extLst>
      <p:ext uri="{BB962C8B-B14F-4D97-AF65-F5344CB8AC3E}">
        <p14:creationId xmlns:p14="http://schemas.microsoft.com/office/powerpoint/2010/main" val="257340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6</a:t>
            </a:fld>
            <a:endParaRPr lang="en-US"/>
          </a:p>
        </p:txBody>
      </p:sp>
    </p:spTree>
    <p:extLst>
      <p:ext uri="{BB962C8B-B14F-4D97-AF65-F5344CB8AC3E}">
        <p14:creationId xmlns:p14="http://schemas.microsoft.com/office/powerpoint/2010/main" val="2830535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smtClean="0">
                <a:ea typeface="ＭＳ Ｐゴシック" pitchFamily="34" charset="-128"/>
              </a:rPr>
              <a:t> </a:t>
            </a:r>
            <a:r>
              <a:rPr lang="en-US" dirty="0" smtClean="0">
                <a:ea typeface="ＭＳ Ｐゴシック" pitchFamily="34" charset="-128"/>
              </a:rPr>
              <a:t>the tables representing climate zones applicable to your training sessions.</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36</a:t>
            </a:fld>
            <a:endParaRPr lang="en-US" dirty="0"/>
          </a:p>
        </p:txBody>
      </p:sp>
    </p:spTree>
    <p:extLst>
      <p:ext uri="{BB962C8B-B14F-4D97-AF65-F5344CB8AC3E}">
        <p14:creationId xmlns:p14="http://schemas.microsoft.com/office/powerpoint/2010/main" val="2494044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smtClean="0">
                <a:ea typeface="ＭＳ Ｐゴシック" pitchFamily="34" charset="-128"/>
              </a:rPr>
              <a:t> </a:t>
            </a:r>
            <a:r>
              <a:rPr lang="en-US" dirty="0" smtClean="0">
                <a:ea typeface="ＭＳ Ｐゴシック" pitchFamily="34" charset="-128"/>
              </a:rPr>
              <a:t>the tables representing climate zones applicable to your training sessions.</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37</a:t>
            </a:fld>
            <a:endParaRPr lang="en-US" dirty="0"/>
          </a:p>
        </p:txBody>
      </p:sp>
    </p:spTree>
    <p:extLst>
      <p:ext uri="{BB962C8B-B14F-4D97-AF65-F5344CB8AC3E}">
        <p14:creationId xmlns:p14="http://schemas.microsoft.com/office/powerpoint/2010/main" val="1635984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smtClean="0">
                <a:ea typeface="ＭＳ Ｐゴシック" pitchFamily="34" charset="-128"/>
              </a:rPr>
              <a:t> </a:t>
            </a:r>
            <a:r>
              <a:rPr lang="en-US" dirty="0" smtClean="0">
                <a:ea typeface="ＭＳ Ｐゴシック" pitchFamily="34" charset="-128"/>
              </a:rPr>
              <a:t>the tables representing climate zones applicable to your training sessions.</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38</a:t>
            </a:fld>
            <a:endParaRPr lang="en-US" dirty="0"/>
          </a:p>
        </p:txBody>
      </p:sp>
    </p:spTree>
    <p:extLst>
      <p:ext uri="{BB962C8B-B14F-4D97-AF65-F5344CB8AC3E}">
        <p14:creationId xmlns:p14="http://schemas.microsoft.com/office/powerpoint/2010/main" val="41396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smtClean="0">
                <a:ea typeface="ＭＳ Ｐゴシック" pitchFamily="34" charset="-128"/>
              </a:rPr>
              <a:t> </a:t>
            </a:r>
            <a:r>
              <a:rPr lang="en-US" dirty="0" smtClean="0">
                <a:ea typeface="ＭＳ Ｐゴシック" pitchFamily="34" charset="-128"/>
              </a:rPr>
              <a:t>the tables representing climate zones applicable to your training sessions.</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39</a:t>
            </a:fld>
            <a:endParaRPr lang="en-US" dirty="0"/>
          </a:p>
        </p:txBody>
      </p:sp>
    </p:spTree>
    <p:extLst>
      <p:ext uri="{BB962C8B-B14F-4D97-AF65-F5344CB8AC3E}">
        <p14:creationId xmlns:p14="http://schemas.microsoft.com/office/powerpoint/2010/main" val="86966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smtClean="0">
                <a:ea typeface="ＭＳ Ｐゴシック" pitchFamily="34" charset="-128"/>
              </a:rPr>
              <a:t> </a:t>
            </a:r>
            <a:r>
              <a:rPr lang="en-US" dirty="0" smtClean="0">
                <a:ea typeface="ＭＳ Ｐゴシック" pitchFamily="34" charset="-128"/>
              </a:rPr>
              <a:t>the tables representing climate zones applicable to your training sessions.</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40</a:t>
            </a:fld>
            <a:endParaRPr lang="en-US" dirty="0"/>
          </a:p>
        </p:txBody>
      </p:sp>
    </p:spTree>
    <p:extLst>
      <p:ext uri="{BB962C8B-B14F-4D97-AF65-F5344CB8AC3E}">
        <p14:creationId xmlns:p14="http://schemas.microsoft.com/office/powerpoint/2010/main" val="802853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ea typeface="ＭＳ Ｐゴシック" pitchFamily="34" charset="-128"/>
              </a:rPr>
              <a:t>PRESENTERS</a:t>
            </a:r>
            <a:r>
              <a:rPr lang="en-US" dirty="0" smtClean="0">
                <a:ea typeface="ＭＳ Ｐゴシック" pitchFamily="34" charset="-128"/>
              </a:rPr>
              <a:t>:  All</a:t>
            </a:r>
            <a:r>
              <a:rPr lang="en-US" baseline="0" dirty="0" smtClean="0">
                <a:ea typeface="ＭＳ Ｐゴシック" pitchFamily="34" charset="-128"/>
              </a:rPr>
              <a:t> of the tables are provided; u</a:t>
            </a:r>
            <a:r>
              <a:rPr lang="en-US" dirty="0" smtClean="0">
                <a:ea typeface="ＭＳ Ｐゴシック" pitchFamily="34" charset="-128"/>
              </a:rPr>
              <a:t>se </a:t>
            </a:r>
            <a:r>
              <a:rPr lang="en-US" u="sng" dirty="0" smtClean="0">
                <a:ea typeface="ＭＳ Ｐゴシック" pitchFamily="34" charset="-128"/>
              </a:rPr>
              <a:t>only</a:t>
            </a:r>
            <a:r>
              <a:rPr lang="en-US" i="1" dirty="0" smtClean="0">
                <a:ea typeface="ＭＳ Ｐゴシック" pitchFamily="34" charset="-128"/>
              </a:rPr>
              <a:t> </a:t>
            </a:r>
            <a:r>
              <a:rPr lang="en-US" dirty="0" smtClean="0">
                <a:ea typeface="ＭＳ Ｐゴシック" pitchFamily="34" charset="-128"/>
              </a:rPr>
              <a:t>the tables representing climate zones applicable to your training sessions.</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41</a:t>
            </a:fld>
            <a:endParaRPr lang="en-US" dirty="0"/>
          </a:p>
        </p:txBody>
      </p:sp>
    </p:spTree>
    <p:extLst>
      <p:ext uri="{BB962C8B-B14F-4D97-AF65-F5344CB8AC3E}">
        <p14:creationId xmlns:p14="http://schemas.microsoft.com/office/powerpoint/2010/main" val="2595834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5.5.3 refers to Appendix A.</a:t>
            </a:r>
          </a:p>
          <a:p>
            <a:endParaRPr lang="en-US" dirty="0" smtClean="0"/>
          </a:p>
          <a:p>
            <a:r>
              <a:rPr lang="en-US" dirty="0" smtClean="0"/>
              <a:t>Appendix</a:t>
            </a:r>
            <a:r>
              <a:rPr lang="en-US" baseline="0" dirty="0" smtClean="0"/>
              <a:t> A has specifications listed for each class of construction and values for typical construction assemblies that can be used to determine compliance.</a:t>
            </a:r>
          </a:p>
          <a:p>
            <a:endParaRPr lang="en-US" baseline="0" dirty="0" smtClean="0"/>
          </a:p>
          <a:p>
            <a:r>
              <a:rPr lang="en-US" baseline="0" dirty="0" smtClean="0"/>
              <a:t>This is an example of one of the tables in Appendix A – Assembly U-factors for steel-joist floors.</a:t>
            </a:r>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42</a:t>
            </a:fld>
            <a:endParaRPr lang="en-US"/>
          </a:p>
        </p:txBody>
      </p:sp>
    </p:spTree>
    <p:extLst>
      <p:ext uri="{BB962C8B-B14F-4D97-AF65-F5344CB8AC3E}">
        <p14:creationId xmlns:p14="http://schemas.microsoft.com/office/powerpoint/2010/main" val="4167371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C5ECF-FCC2-40D7-9846-553368849D79}" type="slidenum">
              <a:rPr lang="en-US"/>
              <a:pPr/>
              <a:t>43</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pPr defTabSz="914350" fontAlgn="base">
              <a:spcBef>
                <a:spcPct val="30000"/>
              </a:spcBef>
              <a:spcAft>
                <a:spcPct val="0"/>
              </a:spcAft>
              <a:defRPr/>
            </a:pPr>
            <a:r>
              <a:rPr lang="en-US" dirty="0"/>
              <a:t>Some interruptions are inevitable and permitted up to 1%.  Interruptions are typically required to provide structural supports for mechanical or </a:t>
            </a:r>
            <a:r>
              <a:rPr lang="en-US" dirty="0" smtClean="0"/>
              <a:t>other roof-mounted equipment.</a:t>
            </a:r>
          </a:p>
          <a:p>
            <a:endParaRPr lang="en-US" dirty="0" smtClean="0"/>
          </a:p>
        </p:txBody>
      </p:sp>
    </p:spTree>
    <p:extLst>
      <p:ext uri="{BB962C8B-B14F-4D97-AF65-F5344CB8AC3E}">
        <p14:creationId xmlns:p14="http://schemas.microsoft.com/office/powerpoint/2010/main" val="4115820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73146-194F-48AA-AB2A-C52EDC8AD8E5}" type="slidenum">
              <a:rPr lang="en-US"/>
              <a:pPr/>
              <a:t>44</a:t>
            </a:fld>
            <a:endParaRPr lang="en-US"/>
          </a:p>
        </p:txBody>
      </p:sp>
      <p:sp>
        <p:nvSpPr>
          <p:cNvPr id="76802" name="Rectangle 2"/>
          <p:cNvSpPr>
            <a:spLocks noGrp="1" noRot="1" noChangeAspect="1" noChangeArrowheads="1" noTextEdit="1"/>
          </p:cNvSpPr>
          <p:nvPr>
            <p:ph type="sldImg"/>
          </p:nvPr>
        </p:nvSpPr>
        <p:spPr>
          <a:xfrm>
            <a:off x="1182688" y="696913"/>
            <a:ext cx="4648200" cy="3486150"/>
          </a:xfrm>
          <a:ln/>
        </p:spPr>
      </p:sp>
      <p:sp>
        <p:nvSpPr>
          <p:cNvPr id="76803" name="Rectangle 3"/>
          <p:cNvSpPr>
            <a:spLocks noGrp="1" noChangeArrowheads="1"/>
          </p:cNvSpPr>
          <p:nvPr>
            <p:ph type="body" idx="1"/>
          </p:nvPr>
        </p:nvSpPr>
        <p:spPr>
          <a:xfrm>
            <a:off x="936344" y="4415790"/>
            <a:ext cx="5137714" cy="4183380"/>
          </a:xfrm>
        </p:spPr>
        <p:txBody>
          <a:bodyPr/>
          <a:lstStyle/>
          <a:p>
            <a:r>
              <a:rPr lang="en-US" dirty="0"/>
              <a:t>Double-layer – continuous insulation – it is assumed that the insulation boards are installed below the </a:t>
            </a:r>
            <a:r>
              <a:rPr lang="en-US" dirty="0" err="1"/>
              <a:t>purlins</a:t>
            </a:r>
            <a:r>
              <a:rPr lang="en-US" dirty="0"/>
              <a:t> and are uninterrupted by framing members.  Insulation exposed to the conditioned space or </a:t>
            </a:r>
            <a:r>
              <a:rPr lang="en-US" dirty="0" err="1"/>
              <a:t>semiheated</a:t>
            </a:r>
            <a:r>
              <a:rPr lang="en-US" dirty="0"/>
              <a:t> space shall have a facing and all insulation seams shall be continuously sealed to provide a continuous air barrier.</a:t>
            </a:r>
          </a:p>
          <a:p>
            <a:endParaRPr lang="en-US" dirty="0"/>
          </a:p>
          <a:p>
            <a:r>
              <a:rPr lang="en-US" dirty="0"/>
              <a:t>Attics and Other Roofs </a:t>
            </a:r>
            <a:r>
              <a:rPr lang="en-US" dirty="0" smtClean="0"/>
              <a:t>– all roofs that aren’t metal building roofs or don’t have insulation installed above the structural deck.</a:t>
            </a:r>
            <a:endParaRPr lang="en-US" dirty="0"/>
          </a:p>
          <a:p>
            <a:endParaRPr lang="en-US" dirty="0"/>
          </a:p>
          <a:p>
            <a:r>
              <a:rPr lang="en-US" dirty="0"/>
              <a:t>For attics – the Standard permits the insulation depth to be reduced near the eaves since this was accounted for in developing the requirements.</a:t>
            </a:r>
          </a:p>
          <a:p>
            <a:r>
              <a:rPr lang="en-US" dirty="0"/>
              <a:t>Single-rafter roofs – when insulation required by the Standard has a thickness too large to fit in the cavity, it’s only necessary to install insulation at a depth that will fill the cavity and still leave an inch or so for ventilation</a:t>
            </a:r>
            <a:r>
              <a:rPr lang="en-US" dirty="0" smtClean="0"/>
              <a:t>.</a:t>
            </a:r>
          </a:p>
        </p:txBody>
      </p:sp>
    </p:spTree>
    <p:extLst>
      <p:ext uri="{BB962C8B-B14F-4D97-AF65-F5344CB8AC3E}">
        <p14:creationId xmlns:p14="http://schemas.microsoft.com/office/powerpoint/2010/main" val="2062232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Exception: </a:t>
            </a:r>
            <a:r>
              <a:rPr lang="en-US" b="0" u="none" baseline="0" dirty="0" smtClean="0"/>
              <a:t>when insulation does not have an identification mark, the installer of such  insulation shall provide a signed and dated certification for the installed insulation listing the type of insulation, the manufacturer, the rated R-vale of insulation, and where appropriate, the initial  installed thickness, the settled thickness, and the coverage area</a:t>
            </a:r>
          </a:p>
          <a:p>
            <a:endParaRPr lang="en-US" b="0" u="none" baseline="0" dirty="0" smtClean="0"/>
          </a:p>
          <a:p>
            <a:r>
              <a:rPr lang="en-US" b="1" u="sng" baseline="0" dirty="0" smtClean="0"/>
              <a:t>Exception: </a:t>
            </a:r>
            <a:r>
              <a:rPr lang="en-US" b="0" u="none" baseline="0" dirty="0" smtClean="0"/>
              <a:t>where metal building roof and metal building wall insulation is compressed between the roof or wall skin and the structure</a:t>
            </a:r>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45</a:t>
            </a:fld>
            <a:endParaRPr lang="en-US"/>
          </a:p>
        </p:txBody>
      </p:sp>
    </p:spTree>
    <p:extLst>
      <p:ext uri="{BB962C8B-B14F-4D97-AF65-F5344CB8AC3E}">
        <p14:creationId xmlns:p14="http://schemas.microsoft.com/office/powerpoint/2010/main" val="266487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7A98-29D2-47B3-833A-2AF7F24A4324}" type="slidenum">
              <a:rPr lang="en-US"/>
              <a:pPr/>
              <a:t>7</a:t>
            </a:fld>
            <a:endParaRPr lang="en-US"/>
          </a:p>
        </p:txBody>
      </p:sp>
      <p:sp>
        <p:nvSpPr>
          <p:cNvPr id="45058" name="Rectangle 2"/>
          <p:cNvSpPr>
            <a:spLocks noGrp="1" noRot="1" noChangeAspect="1" noChangeArrowheads="1" noTextEdit="1"/>
          </p:cNvSpPr>
          <p:nvPr>
            <p:ph type="sldImg"/>
          </p:nvPr>
        </p:nvSpPr>
        <p:spPr>
          <a:xfrm>
            <a:off x="1182688" y="696913"/>
            <a:ext cx="4648200" cy="3486150"/>
          </a:xfrm>
          <a:ln/>
        </p:spPr>
      </p:sp>
      <p:sp>
        <p:nvSpPr>
          <p:cNvPr id="45059" name="Rectangle 3"/>
          <p:cNvSpPr>
            <a:spLocks noGrp="1" noChangeArrowheads="1"/>
          </p:cNvSpPr>
          <p:nvPr>
            <p:ph type="body" idx="1"/>
          </p:nvPr>
        </p:nvSpPr>
        <p:spPr>
          <a:xfrm>
            <a:off x="936344" y="4415790"/>
            <a:ext cx="5137714" cy="4183380"/>
          </a:xfrm>
        </p:spPr>
        <p:txBody>
          <a:bodyPr/>
          <a:lstStyle/>
          <a:p>
            <a:r>
              <a:rPr lang="en-US" dirty="0"/>
              <a:t>Defining characteristic of nonresidential is </a:t>
            </a:r>
            <a:r>
              <a:rPr lang="en-US" dirty="0" smtClean="0"/>
              <a:t>that no one is sleeping there at</a:t>
            </a:r>
            <a:r>
              <a:rPr lang="en-US" baseline="0" dirty="0" smtClean="0"/>
              <a:t> night and whether it is a dwelling unit (cook, eat, wash, sleep).</a:t>
            </a:r>
            <a:endParaRPr lang="en-US" dirty="0"/>
          </a:p>
          <a:p>
            <a:endParaRPr lang="en-US" dirty="0"/>
          </a:p>
          <a:p>
            <a:r>
              <a:rPr lang="en-US" dirty="0"/>
              <a:t>Unconditioned spaces are enclosed spaces within a building that are not conditioned or </a:t>
            </a:r>
            <a:r>
              <a:rPr lang="en-US" dirty="0" err="1" smtClean="0"/>
              <a:t>semiheated</a:t>
            </a:r>
            <a:r>
              <a:rPr lang="en-US" dirty="0" smtClean="0"/>
              <a:t>; </a:t>
            </a:r>
            <a:r>
              <a:rPr lang="en-US" dirty="0"/>
              <a:t>must be completely enclosed by walls, roofs, floors, and/or other envelope components and space must qualify as a cooled space, heated space, or an indirectly conditioned space</a:t>
            </a:r>
            <a:r>
              <a:rPr lang="en-US" dirty="0" smtClean="0"/>
              <a:t>.</a:t>
            </a:r>
          </a:p>
          <a:p>
            <a:endParaRPr lang="en-US" dirty="0"/>
          </a:p>
          <a:p>
            <a:r>
              <a:rPr lang="en-US" dirty="0" smtClean="0"/>
              <a:t>Indirectly heated spaces don’t have heating or cooling directly (ex:  storage</a:t>
            </a:r>
            <a:r>
              <a:rPr lang="en-US" baseline="0" dirty="0" smtClean="0"/>
              <a:t> room adjacent to conditioned space)</a:t>
            </a:r>
            <a:endParaRPr lang="en-US" dirty="0" smtClean="0"/>
          </a:p>
          <a:p>
            <a:endParaRPr lang="en-US" dirty="0" smtClean="0"/>
          </a:p>
          <a:p>
            <a:r>
              <a:rPr lang="en-US" dirty="0" smtClean="0"/>
              <a:t>Nonresidential</a:t>
            </a:r>
            <a:r>
              <a:rPr lang="en-US" baseline="0" dirty="0" smtClean="0"/>
              <a:t> examples:  retail, offices (not continuously conditioned)</a:t>
            </a:r>
          </a:p>
          <a:p>
            <a:r>
              <a:rPr lang="en-US" baseline="0" dirty="0" smtClean="0"/>
              <a:t>Residential examples:  dwelling units, hotel/motel guest rooms, dormitories (more or less continuously conditioned)</a:t>
            </a:r>
          </a:p>
          <a:p>
            <a:r>
              <a:rPr lang="en-US" baseline="0" dirty="0" err="1" smtClean="0"/>
              <a:t>Semiheated</a:t>
            </a:r>
            <a:r>
              <a:rPr lang="en-US" baseline="0" dirty="0" smtClean="0"/>
              <a:t> example:  warehouse (building official must approve </a:t>
            </a:r>
            <a:r>
              <a:rPr lang="en-US" baseline="0" dirty="0" err="1" smtClean="0"/>
              <a:t>semiheated</a:t>
            </a:r>
            <a:r>
              <a:rPr lang="en-US" baseline="0" dirty="0" smtClean="0"/>
              <a:t> spaces)</a:t>
            </a:r>
            <a:endParaRPr lang="en-US" dirty="0" smtClean="0"/>
          </a:p>
          <a:p>
            <a:endParaRPr lang="en-US" dirty="0" smtClean="0"/>
          </a:p>
          <a:p>
            <a:r>
              <a:rPr lang="en-US" dirty="0"/>
              <a:t>	</a:t>
            </a:r>
          </a:p>
        </p:txBody>
      </p:sp>
    </p:spTree>
    <p:extLst>
      <p:ext uri="{BB962C8B-B14F-4D97-AF65-F5344CB8AC3E}">
        <p14:creationId xmlns:p14="http://schemas.microsoft.com/office/powerpoint/2010/main" val="3476988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Verify that the installed insulation R-value meets or exceeds the R-value shown on the plans or energy code compliance documentation.</a:t>
            </a:r>
          </a:p>
          <a:p>
            <a:endParaRPr lang="en-US" dirty="0" smtClean="0"/>
          </a:p>
          <a:p>
            <a:r>
              <a:rPr lang="en-US" dirty="0" smtClean="0"/>
              <a:t>Applies</a:t>
            </a:r>
            <a:r>
              <a:rPr lang="en-US" baseline="0" dirty="0" smtClean="0"/>
              <a:t> if only time you can check insulation before final roof covering is installed (e.g., roof deck).</a:t>
            </a:r>
            <a:endParaRPr lang="en-US" dirty="0" smtClean="0"/>
          </a:p>
        </p:txBody>
      </p:sp>
      <p:sp>
        <p:nvSpPr>
          <p:cNvPr id="4" name="Slide Number Placeholder 3"/>
          <p:cNvSpPr>
            <a:spLocks noGrp="1"/>
          </p:cNvSpPr>
          <p:nvPr>
            <p:ph type="sldNum" sz="quarter" idx="10"/>
          </p:nvPr>
        </p:nvSpPr>
        <p:spPr/>
        <p:txBody>
          <a:bodyPr/>
          <a:lstStyle/>
          <a:p>
            <a:fld id="{AE130ACF-AC1E-49AD-B0A0-D63B29CDC88E}" type="slidenum">
              <a:rPr lang="en-US" smtClean="0"/>
              <a:pPr/>
              <a:t>46</a:t>
            </a:fld>
            <a:endParaRPr lang="en-US"/>
          </a:p>
        </p:txBody>
      </p:sp>
    </p:spTree>
    <p:extLst>
      <p:ext uri="{BB962C8B-B14F-4D97-AF65-F5344CB8AC3E}">
        <p14:creationId xmlns:p14="http://schemas.microsoft.com/office/powerpoint/2010/main" val="610976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CADB0-B21C-4102-BBF7-8DBB4593683C}" type="slidenum">
              <a:rPr lang="en-US"/>
              <a:pPr/>
              <a:t>47</a:t>
            </a:fld>
            <a:endParaRPr lang="en-US"/>
          </a:p>
        </p:txBody>
      </p:sp>
      <p:sp>
        <p:nvSpPr>
          <p:cNvPr id="78850" name="Rectangle 2"/>
          <p:cNvSpPr>
            <a:spLocks noGrp="1" noRot="1" noChangeAspect="1" noChangeArrowheads="1" noTextEdit="1"/>
          </p:cNvSpPr>
          <p:nvPr>
            <p:ph type="sldImg"/>
          </p:nvPr>
        </p:nvSpPr>
        <p:spPr>
          <a:xfrm>
            <a:off x="1182688" y="696913"/>
            <a:ext cx="4648200" cy="3486150"/>
          </a:xfrm>
          <a:ln/>
        </p:spPr>
      </p:sp>
      <p:sp>
        <p:nvSpPr>
          <p:cNvPr id="78851" name="Rectangle 3"/>
          <p:cNvSpPr>
            <a:spLocks noGrp="1" noChangeArrowheads="1"/>
          </p:cNvSpPr>
          <p:nvPr>
            <p:ph type="body" idx="1"/>
          </p:nvPr>
        </p:nvSpPr>
        <p:spPr>
          <a:xfrm>
            <a:off x="936344" y="4415790"/>
            <a:ext cx="5137714" cy="4183380"/>
          </a:xfrm>
        </p:spPr>
        <p:txBody>
          <a:bodyPr/>
          <a:lstStyle/>
          <a:p>
            <a:r>
              <a:rPr lang="en-US" dirty="0"/>
              <a:t>Qualifying products shall be tested and labeled by the Cool Roof Rating Council.</a:t>
            </a:r>
          </a:p>
          <a:p>
            <a:endParaRPr lang="en-US" dirty="0"/>
          </a:p>
          <a:p>
            <a:r>
              <a:rPr lang="en-US" dirty="0"/>
              <a:t>Solar Reflectance Index must be as calculated by the ASTM E1980 procedure.</a:t>
            </a:r>
          </a:p>
          <a:p>
            <a:endParaRPr lang="en-US" dirty="0"/>
          </a:p>
          <a:p>
            <a:r>
              <a:rPr lang="en-US" dirty="0" smtClean="0"/>
              <a:t>Cool roof can be achieved by applying a coating to the roof’s outside surface or using a material that has both a high reflectance (light color) and a high </a:t>
            </a:r>
            <a:r>
              <a:rPr lang="en-US" dirty="0" err="1" smtClean="0"/>
              <a:t>emittance</a:t>
            </a:r>
            <a:r>
              <a:rPr lang="en-US" dirty="0" smtClean="0"/>
              <a:t>.</a:t>
            </a:r>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1853585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CADB0-B21C-4102-BBF7-8DBB4593683C}" type="slidenum">
              <a:rPr lang="en-US"/>
              <a:pPr/>
              <a:t>48</a:t>
            </a:fld>
            <a:endParaRPr lang="en-US"/>
          </a:p>
        </p:txBody>
      </p:sp>
      <p:sp>
        <p:nvSpPr>
          <p:cNvPr id="78850" name="Rectangle 2"/>
          <p:cNvSpPr>
            <a:spLocks noGrp="1" noRot="1" noChangeAspect="1" noChangeArrowheads="1" noTextEdit="1"/>
          </p:cNvSpPr>
          <p:nvPr>
            <p:ph type="sldImg"/>
          </p:nvPr>
        </p:nvSpPr>
        <p:spPr>
          <a:xfrm>
            <a:off x="1182688" y="696913"/>
            <a:ext cx="4648200" cy="3486150"/>
          </a:xfrm>
          <a:ln/>
        </p:spPr>
      </p:sp>
      <p:sp>
        <p:nvSpPr>
          <p:cNvPr id="78851" name="Rectangle 3"/>
          <p:cNvSpPr>
            <a:spLocks noGrp="1" noChangeArrowheads="1"/>
          </p:cNvSpPr>
          <p:nvPr>
            <p:ph type="body" idx="1"/>
          </p:nvPr>
        </p:nvSpPr>
        <p:spPr>
          <a:xfrm>
            <a:off x="936344" y="4415790"/>
            <a:ext cx="5137714" cy="4183380"/>
          </a:xfrm>
        </p:spPr>
        <p:txBody>
          <a:bodyPr/>
          <a:lstStyle/>
          <a:p>
            <a:r>
              <a:rPr lang="en-US" dirty="0"/>
              <a:t>Qualifying products shall be tested and labeled by </a:t>
            </a:r>
            <a:r>
              <a:rPr lang="en-US" dirty="0" smtClean="0"/>
              <a:t>a nationally recognized accreditation organization, such as the </a:t>
            </a:r>
            <a:r>
              <a:rPr lang="en-US" dirty="0"/>
              <a:t>Cool Roof Rating </a:t>
            </a:r>
            <a:r>
              <a:rPr lang="en-US" dirty="0" smtClean="0"/>
              <a:t>Council CRRC-1.</a:t>
            </a:r>
            <a:endParaRPr lang="en-US" dirty="0"/>
          </a:p>
          <a:p>
            <a:endParaRPr lang="en-US" dirty="0"/>
          </a:p>
          <a:p>
            <a:r>
              <a:rPr lang="en-US" dirty="0" smtClean="0"/>
              <a:t>Cool roof can be achieved by applying a coating to the roof’s outside surface or using a material that has both a high reflectance (light color) and a high </a:t>
            </a:r>
            <a:r>
              <a:rPr lang="en-US" dirty="0" err="1" smtClean="0"/>
              <a:t>emittance</a:t>
            </a:r>
            <a:r>
              <a:rPr lang="en-US" dirty="0" smtClean="0"/>
              <a:t>.</a:t>
            </a:r>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717931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CB630-35EC-4D59-9C32-41D38FCDA16A}" type="slidenum">
              <a:rPr lang="en-US" smtClean="0"/>
              <a:pPr/>
              <a:t>49</a:t>
            </a:fld>
            <a:endParaRPr lang="en-US"/>
          </a:p>
        </p:txBody>
      </p:sp>
    </p:spTree>
    <p:extLst>
      <p:ext uri="{BB962C8B-B14F-4D97-AF65-F5344CB8AC3E}">
        <p14:creationId xmlns:p14="http://schemas.microsoft.com/office/powerpoint/2010/main" val="1725937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52F03-D5D7-49E2-B838-CA8DD1EA5600}" type="slidenum">
              <a:rPr lang="en-US"/>
              <a:pPr/>
              <a:t>50</a:t>
            </a:fld>
            <a:endParaRPr lang="en-US"/>
          </a:p>
        </p:txBody>
      </p:sp>
      <p:sp>
        <p:nvSpPr>
          <p:cNvPr id="80898" name="Rectangle 2"/>
          <p:cNvSpPr>
            <a:spLocks noGrp="1" noRot="1" noChangeAspect="1" noChangeArrowheads="1" noTextEdit="1"/>
          </p:cNvSpPr>
          <p:nvPr>
            <p:ph type="sldImg"/>
          </p:nvPr>
        </p:nvSpPr>
        <p:spPr>
          <a:xfrm>
            <a:off x="1182688" y="696913"/>
            <a:ext cx="4648200" cy="3486150"/>
          </a:xfrm>
          <a:ln/>
        </p:spPr>
      </p:sp>
      <p:sp>
        <p:nvSpPr>
          <p:cNvPr id="80899" name="Rectangle 3"/>
          <p:cNvSpPr>
            <a:spLocks noGrp="1" noChangeArrowheads="1"/>
          </p:cNvSpPr>
          <p:nvPr>
            <p:ph type="body" idx="1"/>
          </p:nvPr>
        </p:nvSpPr>
        <p:spPr>
          <a:xfrm>
            <a:off x="936344" y="4415790"/>
            <a:ext cx="5137714" cy="4183380"/>
          </a:xfrm>
        </p:spPr>
        <p:txBody>
          <a:bodyPr/>
          <a:lstStyle/>
          <a:p>
            <a:r>
              <a:rPr lang="en-US" dirty="0"/>
              <a:t>A mass wall is a heavyweight wall, </a:t>
            </a:r>
            <a:r>
              <a:rPr lang="en-US" dirty="0" smtClean="0"/>
              <a:t>with</a:t>
            </a:r>
            <a:r>
              <a:rPr lang="en-US" baseline="0" dirty="0" smtClean="0"/>
              <a:t> a heat capacity larger than 5 Btu/ft2-F</a:t>
            </a:r>
            <a:r>
              <a:rPr lang="en-US" dirty="0" smtClean="0"/>
              <a:t>.  </a:t>
            </a:r>
            <a:endParaRPr lang="en-US" dirty="0"/>
          </a:p>
          <a:p>
            <a:endParaRPr lang="en-US" dirty="0"/>
          </a:p>
          <a:p>
            <a:r>
              <a:rPr lang="en-US" dirty="0"/>
              <a:t>Comply with R-value criteria or U-factor requirement for the overall assembly, including thermal </a:t>
            </a:r>
            <a:r>
              <a:rPr lang="en-US" dirty="0" smtClean="0"/>
              <a:t>bridges.</a:t>
            </a:r>
            <a:endParaRPr lang="en-US" dirty="0"/>
          </a:p>
          <a:p>
            <a:endParaRPr lang="en-US" dirty="0" smtClean="0"/>
          </a:p>
          <a:p>
            <a:pPr lvl="0"/>
            <a:r>
              <a:rPr lang="en-US" dirty="0"/>
              <a:t>If insulated on the interior, the </a:t>
            </a:r>
            <a:r>
              <a:rPr lang="en-US" i="1" dirty="0"/>
              <a:t>wall</a:t>
            </a:r>
            <a:r>
              <a:rPr lang="en-US" dirty="0"/>
              <a:t> </a:t>
            </a:r>
            <a:r>
              <a:rPr lang="en-US" dirty="0" smtClean="0"/>
              <a:t>is insulated </a:t>
            </a:r>
            <a:r>
              <a:rPr lang="en-US" dirty="0"/>
              <a:t>to the </a:t>
            </a:r>
            <a:r>
              <a:rPr lang="en-US" i="1" dirty="0"/>
              <a:t>above-grade wall</a:t>
            </a:r>
            <a:r>
              <a:rPr lang="en-US" dirty="0"/>
              <a:t> requirements</a:t>
            </a:r>
            <a:r>
              <a:rPr lang="en-US" dirty="0" smtClean="0"/>
              <a:t>.</a:t>
            </a:r>
          </a:p>
          <a:p>
            <a:pPr lvl="0"/>
            <a:endParaRPr lang="en-US" dirty="0"/>
          </a:p>
          <a:p>
            <a:pPr lvl="0"/>
            <a:r>
              <a:rPr lang="en-US" dirty="0"/>
              <a:t>If insulated on the exterior or integral, the </a:t>
            </a:r>
            <a:r>
              <a:rPr lang="en-US" i="1" dirty="0"/>
              <a:t>below-grade wall</a:t>
            </a:r>
            <a:r>
              <a:rPr lang="en-US" dirty="0"/>
              <a:t> portion </a:t>
            </a:r>
            <a:r>
              <a:rPr lang="en-US" dirty="0" smtClean="0"/>
              <a:t>is insulated </a:t>
            </a:r>
            <a:r>
              <a:rPr lang="en-US" dirty="0"/>
              <a:t>to the </a:t>
            </a:r>
            <a:r>
              <a:rPr lang="en-US" i="1" dirty="0"/>
              <a:t>below-grade wall</a:t>
            </a:r>
            <a:r>
              <a:rPr lang="en-US" dirty="0"/>
              <a:t> requirements, and the </a:t>
            </a:r>
            <a:r>
              <a:rPr lang="en-US" i="1" dirty="0"/>
              <a:t>above-grade wall</a:t>
            </a:r>
            <a:r>
              <a:rPr lang="en-US" dirty="0"/>
              <a:t> portion shall be insulated to the </a:t>
            </a:r>
            <a:r>
              <a:rPr lang="en-US" i="1" dirty="0"/>
              <a:t>above-grade wall</a:t>
            </a:r>
            <a:r>
              <a:rPr lang="en-US" dirty="0"/>
              <a:t> requirements.</a:t>
            </a:r>
          </a:p>
          <a:p>
            <a:endParaRPr lang="en-US" dirty="0"/>
          </a:p>
          <a:p>
            <a:r>
              <a:rPr lang="en-US" dirty="0"/>
              <a:t>Exception example – perlite-filled cores on concrete block; applies only when the concrete masonry units are </a:t>
            </a:r>
            <a:r>
              <a:rPr lang="en-US" dirty="0" err="1"/>
              <a:t>ungrouted</a:t>
            </a:r>
            <a:r>
              <a:rPr lang="en-US" dirty="0"/>
              <a:t> or partly grouted</a:t>
            </a:r>
            <a:r>
              <a:rPr lang="en-US" dirty="0" smtClean="0"/>
              <a:t>.</a:t>
            </a:r>
          </a:p>
          <a:p>
            <a:endParaRPr lang="en-US" dirty="0" smtClean="0"/>
          </a:p>
          <a:p>
            <a:r>
              <a:rPr lang="en-US" dirty="0" smtClean="0"/>
              <a:t>Sub-bullets</a:t>
            </a:r>
            <a:r>
              <a:rPr lang="en-US" baseline="0" dirty="0" smtClean="0"/>
              <a:t> under “Mass Walls” come from Appendix A.  Exception itself is unchanged, but language was moved from the Appendix to Section 5 in 90.1-2013.</a:t>
            </a:r>
            <a:endParaRPr lang="en-US" dirty="0" smtClean="0"/>
          </a:p>
          <a:p>
            <a:endParaRPr lang="en-US" dirty="0" smtClean="0"/>
          </a:p>
          <a:p>
            <a:endParaRPr lang="en-US" dirty="0" smtClean="0"/>
          </a:p>
        </p:txBody>
      </p:sp>
    </p:spTree>
    <p:extLst>
      <p:ext uri="{BB962C8B-B14F-4D97-AF65-F5344CB8AC3E}">
        <p14:creationId xmlns:p14="http://schemas.microsoft.com/office/powerpoint/2010/main" val="2973216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53</a:t>
            </a:fld>
            <a:endParaRPr lang="en-US"/>
          </a:p>
        </p:txBody>
      </p:sp>
    </p:spTree>
    <p:extLst>
      <p:ext uri="{BB962C8B-B14F-4D97-AF65-F5344CB8AC3E}">
        <p14:creationId xmlns:p14="http://schemas.microsoft.com/office/powerpoint/2010/main" val="3861793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44123-89AD-4730-BAF0-5C204E28406F}" type="slidenum">
              <a:rPr lang="en-US"/>
              <a:pPr/>
              <a:t>54</a:t>
            </a:fld>
            <a:endParaRPr lang="en-US"/>
          </a:p>
        </p:txBody>
      </p:sp>
      <p:sp>
        <p:nvSpPr>
          <p:cNvPr id="83970" name="Rectangle 2"/>
          <p:cNvSpPr>
            <a:spLocks noGrp="1" noRot="1" noChangeAspect="1" noChangeArrowheads="1" noTextEdit="1"/>
          </p:cNvSpPr>
          <p:nvPr>
            <p:ph type="sldImg"/>
          </p:nvPr>
        </p:nvSpPr>
        <p:spPr>
          <a:xfrm>
            <a:off x="1182688" y="696913"/>
            <a:ext cx="4648200" cy="3486150"/>
          </a:xfrm>
          <a:ln/>
        </p:spPr>
      </p:sp>
      <p:sp>
        <p:nvSpPr>
          <p:cNvPr id="83971" name="Rectangle 3"/>
          <p:cNvSpPr>
            <a:spLocks noGrp="1" noChangeArrowheads="1"/>
          </p:cNvSpPr>
          <p:nvPr>
            <p:ph type="body" idx="1"/>
          </p:nvPr>
        </p:nvSpPr>
        <p:spPr>
          <a:xfrm>
            <a:off x="936344" y="4415790"/>
            <a:ext cx="5137714" cy="4183380"/>
          </a:xfrm>
        </p:spPr>
        <p:txBody>
          <a:bodyPr/>
          <a:lstStyle/>
          <a:p>
            <a:r>
              <a:rPr lang="en-US" dirty="0" smtClean="0"/>
              <a:t>C-factor </a:t>
            </a:r>
            <a:r>
              <a:rPr lang="en-US" dirty="0"/>
              <a:t>includes all layers in the construction assembly but excludes exterior air film and soil effect.</a:t>
            </a:r>
          </a:p>
          <a:p>
            <a:endParaRPr lang="en-US" dirty="0"/>
          </a:p>
          <a:p>
            <a:r>
              <a:rPr lang="en-US" dirty="0"/>
              <a:t>Continuous insulation can </a:t>
            </a:r>
            <a:r>
              <a:rPr lang="en-US" dirty="0" smtClean="0"/>
              <a:t>be </a:t>
            </a:r>
            <a:r>
              <a:rPr lang="en-US" dirty="0"/>
              <a:t>either on the outside or inside</a:t>
            </a:r>
            <a:r>
              <a:rPr lang="en-US" dirty="0" smtClean="0"/>
              <a:t>.</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908528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44123-89AD-4730-BAF0-5C204E28406F}" type="slidenum">
              <a:rPr lang="en-US"/>
              <a:pPr/>
              <a:t>55</a:t>
            </a:fld>
            <a:endParaRPr lang="en-US"/>
          </a:p>
        </p:txBody>
      </p:sp>
      <p:sp>
        <p:nvSpPr>
          <p:cNvPr id="83970" name="Rectangle 2"/>
          <p:cNvSpPr>
            <a:spLocks noGrp="1" noRot="1" noChangeAspect="1" noChangeArrowheads="1" noTextEdit="1"/>
          </p:cNvSpPr>
          <p:nvPr>
            <p:ph type="sldImg"/>
          </p:nvPr>
        </p:nvSpPr>
        <p:spPr>
          <a:xfrm>
            <a:off x="1182688" y="696913"/>
            <a:ext cx="4648200" cy="3486150"/>
          </a:xfrm>
          <a:ln/>
        </p:spPr>
      </p:sp>
      <p:sp>
        <p:nvSpPr>
          <p:cNvPr id="83971" name="Rectangle 3"/>
          <p:cNvSpPr>
            <a:spLocks noGrp="1" noChangeArrowheads="1"/>
          </p:cNvSpPr>
          <p:nvPr>
            <p:ph type="body" idx="1"/>
          </p:nvPr>
        </p:nvSpPr>
        <p:spPr>
          <a:xfrm>
            <a:off x="936344" y="4415790"/>
            <a:ext cx="5137714" cy="4183380"/>
          </a:xfrm>
        </p:spPr>
        <p:txBody>
          <a:bodyPr/>
          <a:lstStyle/>
          <a:p>
            <a:r>
              <a:rPr lang="en-US" dirty="0" smtClean="0"/>
              <a:t>C-factors</a:t>
            </a:r>
            <a:r>
              <a:rPr lang="en-US" baseline="0" dirty="0" smtClean="0"/>
              <a:t> for below-grade walls are taken from Table A4.2.1; excerpt shown above</a:t>
            </a:r>
            <a:endParaRPr lang="en-US" dirty="0" smtClean="0"/>
          </a:p>
        </p:txBody>
      </p:sp>
    </p:spTree>
    <p:extLst>
      <p:ext uri="{BB962C8B-B14F-4D97-AF65-F5344CB8AC3E}">
        <p14:creationId xmlns:p14="http://schemas.microsoft.com/office/powerpoint/2010/main" val="1376138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FB7A8-8457-4E9E-9975-036A39393F65}" type="slidenum">
              <a:rPr lang="en-US"/>
              <a:pPr/>
              <a:t>56</a:t>
            </a:fld>
            <a:endParaRPr lang="en-US"/>
          </a:p>
        </p:txBody>
      </p:sp>
      <p:sp>
        <p:nvSpPr>
          <p:cNvPr id="86018" name="Rectangle 2"/>
          <p:cNvSpPr>
            <a:spLocks noGrp="1" noRot="1" noChangeAspect="1" noChangeArrowheads="1" noTextEdit="1"/>
          </p:cNvSpPr>
          <p:nvPr>
            <p:ph type="sldImg"/>
          </p:nvPr>
        </p:nvSpPr>
        <p:spPr>
          <a:xfrm>
            <a:off x="1182688" y="696913"/>
            <a:ext cx="4648200" cy="3486150"/>
          </a:xfrm>
          <a:ln/>
        </p:spPr>
      </p:sp>
      <p:sp>
        <p:nvSpPr>
          <p:cNvPr id="86019" name="Rectangle 3"/>
          <p:cNvSpPr>
            <a:spLocks noGrp="1" noChangeArrowheads="1"/>
          </p:cNvSpPr>
          <p:nvPr>
            <p:ph type="body" idx="1"/>
          </p:nvPr>
        </p:nvSpPr>
        <p:spPr>
          <a:xfrm>
            <a:off x="936344" y="4415790"/>
            <a:ext cx="5137714" cy="4183380"/>
          </a:xfrm>
        </p:spPr>
        <p:txBody>
          <a:bodyPr/>
          <a:lstStyle/>
          <a:p>
            <a:r>
              <a:rPr lang="en-US" dirty="0"/>
              <a:t>Waffle slab floors – floor is insulated either on interior above the slab or on all exposed surfaces of the </a:t>
            </a:r>
            <a:r>
              <a:rPr lang="en-US" dirty="0" smtClean="0"/>
              <a:t>waffle</a:t>
            </a:r>
          </a:p>
          <a:p>
            <a:endParaRPr lang="en-US" dirty="0" smtClean="0"/>
          </a:p>
          <a:p>
            <a:r>
              <a:rPr lang="en-US" dirty="0" smtClean="0"/>
              <a:t>Insulation in floor</a:t>
            </a:r>
            <a:r>
              <a:rPr lang="en-US" baseline="0" dirty="0" smtClean="0"/>
              <a:t> cavity must be in contact with inside surface.</a:t>
            </a:r>
            <a:endParaRPr lang="en-US" dirty="0" smtClean="0"/>
          </a:p>
        </p:txBody>
      </p:sp>
    </p:spTree>
    <p:extLst>
      <p:ext uri="{BB962C8B-B14F-4D97-AF65-F5344CB8AC3E}">
        <p14:creationId xmlns:p14="http://schemas.microsoft.com/office/powerpoint/2010/main" val="2874731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4E493-3C7E-4A3A-A960-977730DE55E3}" type="slidenum">
              <a:rPr lang="en-US"/>
              <a:pPr/>
              <a:t>57</a:t>
            </a:fld>
            <a:endParaRPr lang="en-US"/>
          </a:p>
        </p:txBody>
      </p:sp>
      <p:sp>
        <p:nvSpPr>
          <p:cNvPr id="88066" name="Rectangle 2"/>
          <p:cNvSpPr>
            <a:spLocks noGrp="1" noRot="1" noChangeAspect="1" noChangeArrowheads="1" noTextEdit="1"/>
          </p:cNvSpPr>
          <p:nvPr>
            <p:ph type="sldImg"/>
          </p:nvPr>
        </p:nvSpPr>
        <p:spPr>
          <a:xfrm>
            <a:off x="1182688" y="696913"/>
            <a:ext cx="4648200" cy="3486150"/>
          </a:xfrm>
          <a:ln/>
        </p:spPr>
      </p:sp>
      <p:sp>
        <p:nvSpPr>
          <p:cNvPr id="88067" name="Rectangle 3"/>
          <p:cNvSpPr>
            <a:spLocks noGrp="1" noChangeArrowheads="1"/>
          </p:cNvSpPr>
          <p:nvPr>
            <p:ph type="body" idx="1"/>
          </p:nvPr>
        </p:nvSpPr>
        <p:spPr>
          <a:xfrm>
            <a:off x="936344" y="4415790"/>
            <a:ext cx="5137714" cy="4183380"/>
          </a:xfrm>
        </p:spPr>
        <p:txBody>
          <a:bodyPr/>
          <a:lstStyle/>
          <a:p>
            <a:r>
              <a:rPr lang="en-US" dirty="0" smtClean="0"/>
              <a:t>For unheated slabs, insulation is required from climate zones 3 and up.</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43799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F1FB9-E7CC-4246-8FD9-1A8F56CA6070}" type="slidenum">
              <a:rPr lang="en-US"/>
              <a:pPr/>
              <a:t>8</a:t>
            </a:fld>
            <a:endParaRPr lang="en-US"/>
          </a:p>
        </p:txBody>
      </p:sp>
      <p:sp>
        <p:nvSpPr>
          <p:cNvPr id="47106" name="Rectangle 2"/>
          <p:cNvSpPr>
            <a:spLocks noGrp="1" noRot="1" noChangeAspect="1" noChangeArrowheads="1" noTextEdit="1"/>
          </p:cNvSpPr>
          <p:nvPr>
            <p:ph type="sldImg"/>
          </p:nvPr>
        </p:nvSpPr>
        <p:spPr>
          <a:xfrm>
            <a:off x="1182688" y="696913"/>
            <a:ext cx="4648200" cy="3486150"/>
          </a:xfrm>
          <a:ln/>
        </p:spPr>
      </p:sp>
      <p:sp>
        <p:nvSpPr>
          <p:cNvPr id="47107" name="Rectangle 3"/>
          <p:cNvSpPr>
            <a:spLocks noGrp="1" noChangeArrowheads="1"/>
          </p:cNvSpPr>
          <p:nvPr>
            <p:ph type="body" idx="1"/>
          </p:nvPr>
        </p:nvSpPr>
        <p:spPr/>
        <p:txBody>
          <a:bodyPr/>
          <a:lstStyle/>
          <a:p>
            <a:r>
              <a:rPr lang="en-US" dirty="0"/>
              <a:t>The gray areas represent the semi-exterior envelope, and the red areas represent exterior envelope.</a:t>
            </a:r>
          </a:p>
          <a:p>
            <a:endParaRPr lang="en-US" dirty="0"/>
          </a:p>
          <a:p>
            <a:r>
              <a:rPr lang="en-US" dirty="0"/>
              <a:t>Semi-exterior envelope is defined under “building envelope” in Section 3:  the elements of a building that separate conditioned space from unconditioned space or that enclose </a:t>
            </a:r>
            <a:r>
              <a:rPr lang="en-US" dirty="0" err="1"/>
              <a:t>semiheated</a:t>
            </a:r>
            <a:r>
              <a:rPr lang="en-US" dirty="0"/>
              <a:t> spaces through which thermal energy may be transferred to or from the exterior, or to or from unconditioned spaces, or to or from conditioned spaces.  </a:t>
            </a:r>
          </a:p>
          <a:p>
            <a:endParaRPr lang="en-US" dirty="0"/>
          </a:p>
          <a:p>
            <a:r>
              <a:rPr lang="en-US" dirty="0"/>
              <a:t>Note that “unconditioned spaces” such as the ventilated attic or the ventilated crawlspace do not have any envelope requirements between these spaces and the exterior BUT there are requirements for the envelope between these spaces and any conditioned or “semi-conditioned” spaces.  The presence of unconditioned spaces or “semi-conditioned” spaces greatly complicates the definition of the building envelope. </a:t>
            </a:r>
            <a:endParaRPr lang="en-US" dirty="0" smtClean="0"/>
          </a:p>
          <a:p>
            <a:endParaRPr lang="en-US" dirty="0"/>
          </a:p>
          <a:p>
            <a:r>
              <a:rPr lang="en-US" dirty="0" smtClean="0"/>
              <a:t>IECC does not have definition for </a:t>
            </a:r>
            <a:r>
              <a:rPr lang="en-US" dirty="0" err="1" smtClean="0"/>
              <a:t>semiheated</a:t>
            </a:r>
            <a:r>
              <a:rPr lang="en-US" dirty="0" smtClean="0"/>
              <a:t> = conditioned</a:t>
            </a:r>
          </a:p>
        </p:txBody>
      </p:sp>
    </p:spTree>
    <p:extLst>
      <p:ext uri="{BB962C8B-B14F-4D97-AF65-F5344CB8AC3E}">
        <p14:creationId xmlns:p14="http://schemas.microsoft.com/office/powerpoint/2010/main" val="3116664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7024" indent="-291163" eaLnBrk="0" hangingPunct="0">
              <a:defRPr sz="2400">
                <a:solidFill>
                  <a:schemeClr val="tx1"/>
                </a:solidFill>
                <a:latin typeface="Arial" pitchFamily="34" charset="0"/>
                <a:ea typeface="MS PGothic" pitchFamily="34" charset="-128"/>
              </a:defRPr>
            </a:lvl2pPr>
            <a:lvl3pPr marL="1164653" indent="-232930" eaLnBrk="0" hangingPunct="0">
              <a:defRPr sz="2400">
                <a:solidFill>
                  <a:schemeClr val="tx1"/>
                </a:solidFill>
                <a:latin typeface="Arial" pitchFamily="34" charset="0"/>
                <a:ea typeface="MS PGothic" pitchFamily="34" charset="-128"/>
              </a:defRPr>
            </a:lvl3pPr>
            <a:lvl4pPr marL="1630514" indent="-232930" eaLnBrk="0" hangingPunct="0">
              <a:defRPr sz="2400">
                <a:solidFill>
                  <a:schemeClr val="tx1"/>
                </a:solidFill>
                <a:latin typeface="Arial" pitchFamily="34" charset="0"/>
                <a:ea typeface="MS PGothic" pitchFamily="34" charset="-128"/>
              </a:defRPr>
            </a:lvl4pPr>
            <a:lvl5pPr marL="2096375" indent="-232930" eaLnBrk="0" hangingPunct="0">
              <a:defRPr sz="2400">
                <a:solidFill>
                  <a:schemeClr val="tx1"/>
                </a:solidFill>
                <a:latin typeface="Arial" pitchFamily="34" charset="0"/>
                <a:ea typeface="MS PGothic" pitchFamily="34" charset="-128"/>
              </a:defRPr>
            </a:lvl5pPr>
            <a:lvl6pPr marL="2562236" indent="-232930" defTabSz="465861" eaLnBrk="0" fontAlgn="base" hangingPunct="0">
              <a:spcBef>
                <a:spcPct val="0"/>
              </a:spcBef>
              <a:spcAft>
                <a:spcPct val="0"/>
              </a:spcAft>
              <a:defRPr sz="2400">
                <a:solidFill>
                  <a:schemeClr val="tx1"/>
                </a:solidFill>
                <a:latin typeface="Arial" pitchFamily="34" charset="0"/>
                <a:ea typeface="MS PGothic" pitchFamily="34" charset="-128"/>
              </a:defRPr>
            </a:lvl6pPr>
            <a:lvl7pPr marL="3028096" indent="-232930" defTabSz="465861" eaLnBrk="0" fontAlgn="base" hangingPunct="0">
              <a:spcBef>
                <a:spcPct val="0"/>
              </a:spcBef>
              <a:spcAft>
                <a:spcPct val="0"/>
              </a:spcAft>
              <a:defRPr sz="2400">
                <a:solidFill>
                  <a:schemeClr val="tx1"/>
                </a:solidFill>
                <a:latin typeface="Arial" pitchFamily="34" charset="0"/>
                <a:ea typeface="MS PGothic" pitchFamily="34" charset="-128"/>
              </a:defRPr>
            </a:lvl7pPr>
            <a:lvl8pPr marL="3493957" indent="-232930" defTabSz="465861" eaLnBrk="0" fontAlgn="base" hangingPunct="0">
              <a:spcBef>
                <a:spcPct val="0"/>
              </a:spcBef>
              <a:spcAft>
                <a:spcPct val="0"/>
              </a:spcAft>
              <a:defRPr sz="2400">
                <a:solidFill>
                  <a:schemeClr val="tx1"/>
                </a:solidFill>
                <a:latin typeface="Arial" pitchFamily="34" charset="0"/>
                <a:ea typeface="MS PGothic" pitchFamily="34" charset="-128"/>
              </a:defRPr>
            </a:lvl8pPr>
            <a:lvl9pPr marL="3959819" indent="-232930" defTabSz="465861"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E3014D2-6BE2-40B9-B91E-9714560C21DC}" type="slidenum">
              <a:rPr lang="en-US" sz="1200">
                <a:latin typeface="Calibri" pitchFamily="34" charset="0"/>
              </a:rPr>
              <a:pPr eaLnBrk="1" hangingPunct="1"/>
              <a:t>58</a:t>
            </a:fld>
            <a:endParaRPr lang="en-US" sz="1200">
              <a:latin typeface="Calibri" pitchFamily="34" charset="0"/>
            </a:endParaRPr>
          </a:p>
        </p:txBody>
      </p:sp>
      <p:sp>
        <p:nvSpPr>
          <p:cNvPr id="9218"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xfrm>
            <a:off x="936344" y="4415790"/>
            <a:ext cx="5137714"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Table 5.5-4 (partial</a:t>
            </a:r>
            <a:r>
              <a:rPr lang="en-US" baseline="0" dirty="0" smtClean="0"/>
              <a:t> table)</a:t>
            </a:r>
            <a:endParaRPr lang="en-US" dirty="0" smtClean="0"/>
          </a:p>
        </p:txBody>
      </p:sp>
    </p:spTree>
    <p:extLst>
      <p:ext uri="{BB962C8B-B14F-4D97-AF65-F5344CB8AC3E}">
        <p14:creationId xmlns:p14="http://schemas.microsoft.com/office/powerpoint/2010/main" val="3182750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82F46-0516-447F-93FE-33B4690964DF}" type="slidenum">
              <a:rPr lang="en-US"/>
              <a:pPr/>
              <a:t>59</a:t>
            </a:fld>
            <a:endParaRPr lang="en-US"/>
          </a:p>
        </p:txBody>
      </p:sp>
      <p:sp>
        <p:nvSpPr>
          <p:cNvPr id="92162" name="Rectangle 2"/>
          <p:cNvSpPr>
            <a:spLocks noGrp="1" noRot="1" noChangeAspect="1" noChangeArrowheads="1" noTextEdit="1"/>
          </p:cNvSpPr>
          <p:nvPr>
            <p:ph type="sldImg"/>
          </p:nvPr>
        </p:nvSpPr>
        <p:spPr>
          <a:xfrm>
            <a:off x="1182688" y="696913"/>
            <a:ext cx="4648200" cy="3486150"/>
          </a:xfrm>
          <a:ln/>
        </p:spPr>
      </p:sp>
      <p:sp>
        <p:nvSpPr>
          <p:cNvPr id="92163" name="Rectangle 3"/>
          <p:cNvSpPr>
            <a:spLocks noGrp="1" noChangeArrowheads="1"/>
          </p:cNvSpPr>
          <p:nvPr>
            <p:ph type="body" idx="1"/>
          </p:nvPr>
        </p:nvSpPr>
        <p:spPr>
          <a:xfrm>
            <a:off x="936344" y="4415790"/>
            <a:ext cx="5137714" cy="4183380"/>
          </a:xfrm>
        </p:spPr>
        <p:txBody>
          <a:bodyPr/>
          <a:lstStyle/>
          <a:p>
            <a:r>
              <a:rPr lang="en-US" dirty="0" smtClean="0"/>
              <a:t>Use default values with caution as the defaults are chosen to be the worst examples of products that might be used.  They may not comply with 90.1-2013.</a:t>
            </a:r>
          </a:p>
        </p:txBody>
      </p:sp>
    </p:spTree>
    <p:extLst>
      <p:ext uri="{BB962C8B-B14F-4D97-AF65-F5344CB8AC3E}">
        <p14:creationId xmlns:p14="http://schemas.microsoft.com/office/powerpoint/2010/main" val="31939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5C025-BCDA-4E1E-94E9-D2E4588F9555}" type="slidenum">
              <a:rPr lang="en-US"/>
              <a:pPr/>
              <a:t>60</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dirty="0"/>
              <a:t>Buildings with vertical fenestration &gt; 40% must use the Trade-Off Method or ECB.</a:t>
            </a:r>
          </a:p>
          <a:p>
            <a:endParaRPr lang="en-US" dirty="0"/>
          </a:p>
          <a:p>
            <a:r>
              <a:rPr lang="en-US" dirty="0"/>
              <a:t>For both windows and skylights, there is a maximum U-factor and a maximum SHGC</a:t>
            </a:r>
            <a:r>
              <a:rPr lang="en-US" dirty="0" smtClean="0"/>
              <a:t>.</a:t>
            </a:r>
          </a:p>
          <a:p>
            <a:endParaRPr lang="en-US" dirty="0" smtClean="0"/>
          </a:p>
          <a:p>
            <a:r>
              <a:rPr lang="en-US" dirty="0" smtClean="0"/>
              <a:t>= vertical if slope is greater than or equal to 60 degrees from horizontal.</a:t>
            </a:r>
          </a:p>
          <a:p>
            <a:r>
              <a:rPr lang="en-US" dirty="0" smtClean="0"/>
              <a:t>= skylight if slope is less than 60</a:t>
            </a:r>
            <a:r>
              <a:rPr lang="en-US" baseline="0" dirty="0" smtClean="0"/>
              <a:t> degrees from horizontal.</a:t>
            </a:r>
          </a:p>
          <a:p>
            <a:endParaRPr lang="en-US" baseline="0" dirty="0" smtClean="0"/>
          </a:p>
          <a:p>
            <a:r>
              <a:rPr lang="en-US" baseline="0" dirty="0" smtClean="0"/>
              <a:t>Ex:  clerestories, roof monitors = vertical</a:t>
            </a:r>
            <a:endParaRPr lang="en-US" dirty="0" smtClean="0"/>
          </a:p>
          <a:p>
            <a:endParaRPr lang="en-US" dirty="0" smtClean="0"/>
          </a:p>
          <a:p>
            <a:pPr lvl="0"/>
            <a:endParaRPr lang="en-US" dirty="0"/>
          </a:p>
          <a:p>
            <a:pPr lvl="0"/>
            <a:endParaRPr lang="en-US" dirty="0"/>
          </a:p>
          <a:p>
            <a:endParaRPr lang="en-US" dirty="0" smtClean="0"/>
          </a:p>
        </p:txBody>
      </p:sp>
    </p:spTree>
    <p:extLst>
      <p:ext uri="{BB962C8B-B14F-4D97-AF65-F5344CB8AC3E}">
        <p14:creationId xmlns:p14="http://schemas.microsoft.com/office/powerpoint/2010/main" val="2999330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5C025-BCDA-4E1E-94E9-D2E4588F9555}" type="slidenum">
              <a:rPr lang="en-US"/>
              <a:pPr/>
              <a:t>61</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dirty="0" smtClean="0"/>
              <a:t>Requirements for skylights in large spaces</a:t>
            </a:r>
          </a:p>
        </p:txBody>
      </p:sp>
    </p:spTree>
    <p:extLst>
      <p:ext uri="{BB962C8B-B14F-4D97-AF65-F5344CB8AC3E}">
        <p14:creationId xmlns:p14="http://schemas.microsoft.com/office/powerpoint/2010/main" val="1510276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5C025-BCDA-4E1E-94E9-D2E4588F9555}" type="slidenum">
              <a:rPr lang="en-US"/>
              <a:pPr/>
              <a:t>62</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728214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49A85-E8B5-4581-B36D-A8F8523A30A1}" type="slidenum">
              <a:rPr lang="en-US"/>
              <a:pPr/>
              <a:t>63</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dirty="0"/>
              <a:t>NFRC’s certification program shifted the basis for skylight ratings to a 20 degree slope in </a:t>
            </a:r>
            <a:r>
              <a:rPr lang="en-US" dirty="0" smtClean="0"/>
              <a:t>2001.</a:t>
            </a:r>
          </a:p>
          <a:p>
            <a:endParaRPr lang="en-US" dirty="0" smtClean="0"/>
          </a:p>
        </p:txBody>
      </p:sp>
    </p:spTree>
    <p:extLst>
      <p:ext uri="{BB962C8B-B14F-4D97-AF65-F5344CB8AC3E}">
        <p14:creationId xmlns:p14="http://schemas.microsoft.com/office/powerpoint/2010/main" val="17772870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8D58-A590-4342-A89B-01EBE5FB81F9}" type="slidenum">
              <a:rPr lang="en-US"/>
              <a:pPr/>
              <a:t>64</a:t>
            </a:fld>
            <a:endParaRPr lang="en-US"/>
          </a:p>
        </p:txBody>
      </p:sp>
      <p:sp>
        <p:nvSpPr>
          <p:cNvPr id="98306" name="Rectangle 2"/>
          <p:cNvSpPr>
            <a:spLocks noGrp="1" noRot="1" noChangeAspect="1" noChangeArrowheads="1" noTextEdit="1"/>
          </p:cNvSpPr>
          <p:nvPr>
            <p:ph type="sldImg"/>
          </p:nvPr>
        </p:nvSpPr>
        <p:spPr>
          <a:xfrm>
            <a:off x="1182688" y="696913"/>
            <a:ext cx="4648200" cy="3486150"/>
          </a:xfrm>
          <a:ln/>
        </p:spPr>
      </p:sp>
      <p:sp>
        <p:nvSpPr>
          <p:cNvPr id="98307" name="Rectangle 3"/>
          <p:cNvSpPr>
            <a:spLocks noGrp="1" noChangeArrowheads="1"/>
          </p:cNvSpPr>
          <p:nvPr>
            <p:ph type="body" idx="1"/>
          </p:nvPr>
        </p:nvSpPr>
        <p:spPr>
          <a:xfrm>
            <a:off x="936344" y="4415790"/>
            <a:ext cx="5137714" cy="4183380"/>
          </a:xfrm>
        </p:spPr>
        <p:txBody>
          <a:bodyPr/>
          <a:lstStyle/>
          <a:p>
            <a:pPr marL="232930" indent="-232930">
              <a:lnSpc>
                <a:spcPct val="90000"/>
              </a:lnSpc>
            </a:pPr>
            <a:r>
              <a:rPr lang="en-US" dirty="0" smtClean="0"/>
              <a:t>Street-level </a:t>
            </a:r>
            <a:r>
              <a:rPr lang="en-US" dirty="0"/>
              <a:t>fenestration if:</a:t>
            </a:r>
          </a:p>
          <a:p>
            <a:pPr marL="232930" indent="-232930">
              <a:lnSpc>
                <a:spcPct val="90000"/>
              </a:lnSpc>
            </a:pPr>
            <a:endParaRPr lang="en-US" dirty="0"/>
          </a:p>
          <a:p>
            <a:pPr marL="232930" indent="-232930">
              <a:lnSpc>
                <a:spcPct val="90000"/>
              </a:lnSpc>
              <a:buFontTx/>
              <a:buChar char="-"/>
            </a:pPr>
            <a:r>
              <a:rPr lang="en-US" dirty="0"/>
              <a:t>Street side of the street-level story is &lt; 20 ft in height</a:t>
            </a:r>
          </a:p>
          <a:p>
            <a:pPr marL="232930" indent="-232930">
              <a:lnSpc>
                <a:spcPct val="90000"/>
              </a:lnSpc>
              <a:buFontTx/>
              <a:buChar char="-"/>
            </a:pPr>
            <a:r>
              <a:rPr lang="en-US" dirty="0"/>
              <a:t>Fenestration has a continuous overhang with weighted average PF &gt; 0.5 and</a:t>
            </a:r>
          </a:p>
          <a:p>
            <a:pPr marL="232930" indent="-232930">
              <a:lnSpc>
                <a:spcPct val="90000"/>
              </a:lnSpc>
              <a:buFontTx/>
              <a:buChar char="-"/>
            </a:pPr>
            <a:r>
              <a:rPr lang="en-US" dirty="0"/>
              <a:t>Street-level fenestration area is &lt; 75% of the gross wall area.</a:t>
            </a:r>
          </a:p>
          <a:p>
            <a:pPr marL="232930" indent="-232930">
              <a:lnSpc>
                <a:spcPct val="90000"/>
              </a:lnSpc>
              <a:buFontTx/>
              <a:buAutoNum type="alphaLcParenBoth"/>
            </a:pPr>
            <a:endParaRPr lang="en-US" dirty="0" smtClean="0"/>
          </a:p>
          <a:p>
            <a:pPr marL="232930" indent="-232930">
              <a:lnSpc>
                <a:spcPct val="90000"/>
              </a:lnSpc>
            </a:pPr>
            <a:endParaRPr lang="en-US" dirty="0" smtClean="0"/>
          </a:p>
        </p:txBody>
      </p:sp>
    </p:spTree>
    <p:extLst>
      <p:ext uri="{BB962C8B-B14F-4D97-AF65-F5344CB8AC3E}">
        <p14:creationId xmlns:p14="http://schemas.microsoft.com/office/powerpoint/2010/main" val="25096162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429D6-AADF-4CF6-B9F6-C1651106DC02}" type="slidenum">
              <a:rPr lang="en-US"/>
              <a:pPr/>
              <a:t>65</a:t>
            </a:fld>
            <a:endParaRPr lang="en-US"/>
          </a:p>
        </p:txBody>
      </p:sp>
      <p:sp>
        <p:nvSpPr>
          <p:cNvPr id="100354" name="Rectangle 2"/>
          <p:cNvSpPr>
            <a:spLocks noGrp="1" noRot="1" noChangeAspect="1" noChangeArrowheads="1" noTextEdit="1"/>
          </p:cNvSpPr>
          <p:nvPr>
            <p:ph type="sldImg"/>
          </p:nvPr>
        </p:nvSpPr>
        <p:spPr>
          <a:xfrm>
            <a:off x="1182688" y="696913"/>
            <a:ext cx="4648200" cy="3486150"/>
          </a:xfrm>
          <a:ln/>
        </p:spPr>
      </p:sp>
      <p:sp>
        <p:nvSpPr>
          <p:cNvPr id="100355" name="Rectangle 3"/>
          <p:cNvSpPr>
            <a:spLocks noGrp="1" noChangeArrowheads="1"/>
          </p:cNvSpPr>
          <p:nvPr>
            <p:ph type="body" idx="1"/>
          </p:nvPr>
        </p:nvSpPr>
        <p:spPr/>
        <p:txBody>
          <a:bodyPr/>
          <a:lstStyle/>
          <a:p>
            <a:r>
              <a:rPr lang="en-US" dirty="0"/>
              <a:t>Conventional overhangs are solid, however, the Standard also offers credit for louvered overhangs and overhangs made of transparent or translucent materials such as tinted or fretted glass.</a:t>
            </a:r>
          </a:p>
          <a:p>
            <a:endParaRPr lang="en-US" dirty="0"/>
          </a:p>
          <a:p>
            <a:r>
              <a:rPr lang="en-US" dirty="0"/>
              <a:t>Credit is offered for louvered overhangs only when the louvers are angled and spaced such that no direct sunlight passes through the louvers at solar noon on the summer solstice (June 21 in the northern hemisphere</a:t>
            </a:r>
            <a:r>
              <a:rPr lang="en-US" dirty="0" smtClean="0"/>
              <a:t>).</a:t>
            </a:r>
          </a:p>
          <a:p>
            <a:endParaRPr lang="en-US" dirty="0" smtClean="0"/>
          </a:p>
        </p:txBody>
      </p:sp>
    </p:spTree>
    <p:extLst>
      <p:ext uri="{BB962C8B-B14F-4D97-AF65-F5344CB8AC3E}">
        <p14:creationId xmlns:p14="http://schemas.microsoft.com/office/powerpoint/2010/main" val="22824226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A3D1C-B3B9-4587-9B56-8F77977269B0}" type="slidenum">
              <a:rPr lang="en-US"/>
              <a:pPr/>
              <a:t>66</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glazing’s effectiveness in rejecting solar heat gain</a:t>
            </a:r>
          </a:p>
          <a:p>
            <a:endParaRPr lang="en-US" dirty="0" smtClean="0"/>
          </a:p>
          <a:p>
            <a:r>
              <a:rPr lang="en-US" dirty="0" smtClean="0"/>
              <a:t>SHGC </a:t>
            </a:r>
            <a:r>
              <a:rPr lang="en-US" dirty="0"/>
              <a:t>must be determined in accordance with NFRC 200 and product must be labeled and certified by manufacturer</a:t>
            </a:r>
            <a:r>
              <a:rPr lang="en-US" dirty="0" smtClean="0"/>
              <a:t>.</a:t>
            </a:r>
          </a:p>
          <a:p>
            <a:endParaRPr lang="en-US" dirty="0" smtClean="0"/>
          </a:p>
          <a:p>
            <a:pPr lvl="0"/>
            <a:r>
              <a:rPr lang="en-US" dirty="0"/>
              <a:t> </a:t>
            </a:r>
          </a:p>
        </p:txBody>
      </p:sp>
    </p:spTree>
    <p:extLst>
      <p:ext uri="{BB962C8B-B14F-4D97-AF65-F5344CB8AC3E}">
        <p14:creationId xmlns:p14="http://schemas.microsoft.com/office/powerpoint/2010/main" val="4181684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8D58-A590-4342-A89B-01EBE5FB81F9}" type="slidenum">
              <a:rPr lang="en-US"/>
              <a:pPr/>
              <a:t>67</a:t>
            </a:fld>
            <a:endParaRPr lang="en-US"/>
          </a:p>
        </p:txBody>
      </p:sp>
      <p:sp>
        <p:nvSpPr>
          <p:cNvPr id="98306" name="Rectangle 2"/>
          <p:cNvSpPr>
            <a:spLocks noGrp="1" noRot="1" noChangeAspect="1" noChangeArrowheads="1" noTextEdit="1"/>
          </p:cNvSpPr>
          <p:nvPr>
            <p:ph type="sldImg"/>
          </p:nvPr>
        </p:nvSpPr>
        <p:spPr>
          <a:xfrm>
            <a:off x="1182688" y="696913"/>
            <a:ext cx="4648200" cy="3486150"/>
          </a:xfrm>
          <a:ln/>
        </p:spPr>
      </p:sp>
      <p:sp>
        <p:nvSpPr>
          <p:cNvPr id="98307" name="Rectangle 3"/>
          <p:cNvSpPr>
            <a:spLocks noGrp="1" noChangeArrowheads="1"/>
          </p:cNvSpPr>
          <p:nvPr>
            <p:ph type="body" idx="1"/>
          </p:nvPr>
        </p:nvSpPr>
        <p:spPr>
          <a:xfrm>
            <a:off x="936344" y="4415790"/>
            <a:ext cx="5137714" cy="4183380"/>
          </a:xfrm>
        </p:spPr>
        <p:txBody>
          <a:bodyPr/>
          <a:lstStyle/>
          <a:p>
            <a:pPr marL="232930" indent="-232930">
              <a:lnSpc>
                <a:spcPct val="90000"/>
              </a:lnSpc>
            </a:pPr>
            <a:endParaRPr lang="en-US" dirty="0" smtClean="0"/>
          </a:p>
        </p:txBody>
      </p:sp>
    </p:spTree>
    <p:extLst>
      <p:ext uri="{BB962C8B-B14F-4D97-AF65-F5344CB8AC3E}">
        <p14:creationId xmlns:p14="http://schemas.microsoft.com/office/powerpoint/2010/main" val="113879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CBC14-B329-439F-B53C-5BDA3201D569}" type="slidenum">
              <a:rPr lang="en-US"/>
              <a:pPr/>
              <a:t>9</a:t>
            </a:fld>
            <a:endParaRPr lang="en-US"/>
          </a:p>
        </p:txBody>
      </p:sp>
      <p:sp>
        <p:nvSpPr>
          <p:cNvPr id="49154" name="Rectangle 2"/>
          <p:cNvSpPr>
            <a:spLocks noGrp="1" noRot="1" noChangeAspect="1" noChangeArrowheads="1" noTextEdit="1"/>
          </p:cNvSpPr>
          <p:nvPr>
            <p:ph type="sldImg"/>
          </p:nvPr>
        </p:nvSpPr>
        <p:spPr>
          <a:xfrm>
            <a:off x="1182688" y="696913"/>
            <a:ext cx="4648200" cy="3486150"/>
          </a:xfrm>
          <a:ln/>
        </p:spPr>
      </p:sp>
      <p:sp>
        <p:nvSpPr>
          <p:cNvPr id="49155" name="Rectangle 3"/>
          <p:cNvSpPr>
            <a:spLocks noGrp="1" noChangeArrowheads="1"/>
          </p:cNvSpPr>
          <p:nvPr>
            <p:ph type="body" idx="1"/>
          </p:nvPr>
        </p:nvSpPr>
        <p:spPr>
          <a:xfrm>
            <a:off x="936344" y="4415790"/>
            <a:ext cx="5137714" cy="4183380"/>
          </a:xfrm>
        </p:spPr>
        <p:txBody>
          <a:bodyPr>
            <a:normAutofit/>
          </a:bodyPr>
          <a:lstStyle/>
          <a:p>
            <a:r>
              <a:rPr lang="en-US" dirty="0"/>
              <a:t>By SPACE, not </a:t>
            </a:r>
            <a:r>
              <a:rPr lang="en-US" dirty="0" smtClean="0"/>
              <a:t>BUILDING</a:t>
            </a:r>
          </a:p>
          <a:p>
            <a:endParaRPr lang="en-US" dirty="0" smtClean="0"/>
          </a:p>
          <a:p>
            <a:r>
              <a:rPr lang="en-US" dirty="0" smtClean="0"/>
              <a:t>Word in italic have a definition</a:t>
            </a:r>
            <a:r>
              <a:rPr lang="en-US" baseline="0" dirty="0" smtClean="0"/>
              <a:t> in Section 3 Definitions</a:t>
            </a:r>
            <a:endParaRPr lang="en-US" dirty="0"/>
          </a:p>
          <a:p>
            <a:endParaRPr lang="en-US" dirty="0"/>
          </a:p>
          <a:p>
            <a:endParaRPr lang="en-US" dirty="0" smtClean="0"/>
          </a:p>
        </p:txBody>
      </p:sp>
    </p:spTree>
    <p:extLst>
      <p:ext uri="{BB962C8B-B14F-4D97-AF65-F5344CB8AC3E}">
        <p14:creationId xmlns:p14="http://schemas.microsoft.com/office/powerpoint/2010/main" val="39433905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5C025-BCDA-4E1E-94E9-D2E4588F9555}" type="slidenum">
              <a:rPr lang="en-US"/>
              <a:pPr/>
              <a:t>68</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SHGC</a:t>
            </a:r>
            <a:r>
              <a:rPr lang="en-US" baseline="0" dirty="0" smtClean="0"/>
              <a:t> trade-off new in 2013 edition. Allows more flexibility in complying prescriptively.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SHGC of east- and west-oriented fenestration used in formula can include effect of overhangs.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Exception for 75% shading applies when shading provided from permanent projections,</a:t>
            </a:r>
            <a:r>
              <a:rPr lang="en-US" baseline="0" dirty="0" smtClean="0"/>
              <a:t> existing buildings, existing permanent infrastructure, or topography at 9am and 3pm on June 21</a:t>
            </a:r>
            <a:endParaRPr lang="en-US" dirty="0" smtClean="0"/>
          </a:p>
          <a:p>
            <a:endParaRPr lang="en-US" dirty="0" smtClean="0"/>
          </a:p>
        </p:txBody>
      </p:sp>
    </p:spTree>
    <p:extLst>
      <p:ext uri="{BB962C8B-B14F-4D97-AF65-F5344CB8AC3E}">
        <p14:creationId xmlns:p14="http://schemas.microsoft.com/office/powerpoint/2010/main" val="40382147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5A417-4452-4849-89D4-E2B2450EDCA9}" type="slidenum">
              <a:rPr lang="en-US"/>
              <a:pPr/>
              <a:t>69</a:t>
            </a:fld>
            <a:endParaRPr lang="en-US"/>
          </a:p>
        </p:txBody>
      </p:sp>
      <p:sp>
        <p:nvSpPr>
          <p:cNvPr id="117762" name="Rectangle 2"/>
          <p:cNvSpPr>
            <a:spLocks noGrp="1" noRot="1" noChangeAspect="1" noChangeArrowheads="1" noTextEdit="1"/>
          </p:cNvSpPr>
          <p:nvPr>
            <p:ph type="sldImg"/>
          </p:nvPr>
        </p:nvSpPr>
        <p:spPr>
          <a:xfrm>
            <a:off x="1190625" y="703263"/>
            <a:ext cx="4630738" cy="3473450"/>
          </a:xfrm>
          <a:ln/>
        </p:spPr>
      </p:sp>
      <p:sp>
        <p:nvSpPr>
          <p:cNvPr id="117763" name="Rectangle 3"/>
          <p:cNvSpPr>
            <a:spLocks noGrp="1" noChangeArrowheads="1"/>
          </p:cNvSpPr>
          <p:nvPr>
            <p:ph type="body" idx="1"/>
          </p:nvPr>
        </p:nvSpPr>
        <p:spPr>
          <a:xfrm>
            <a:off x="936344" y="4415790"/>
            <a:ext cx="5137714" cy="4183380"/>
          </a:xfrm>
        </p:spPr>
        <p:txBody>
          <a:bodyPr lIns="91848" tIns="45922" rIns="91848" bIns="45922"/>
          <a:lstStyle/>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4642857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70</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smtClean="0"/>
              <a:t>The following section details the envelope trade-off option.</a:t>
            </a:r>
          </a:p>
          <a:p>
            <a:endParaRPr lang="en-US" dirty="0"/>
          </a:p>
          <a:p>
            <a:r>
              <a:rPr lang="en-US" dirty="0"/>
              <a:t>Building Envelope Trade-Off Option cannot be used to make trade offs between the building envelope and the lighting or mechanical </a:t>
            </a:r>
            <a:r>
              <a:rPr lang="en-US" dirty="0" smtClean="0"/>
              <a:t>systems</a:t>
            </a:r>
          </a:p>
          <a:p>
            <a:endParaRPr lang="en-US" dirty="0"/>
          </a:p>
          <a:p>
            <a:r>
              <a:rPr lang="en-US" dirty="0"/>
              <a:t>All mandatory provisions must be satisfied regardless of which compliance path (prescriptive, building envelope trade-off, or energy cost budget) is used.</a:t>
            </a:r>
          </a:p>
          <a:p>
            <a:endParaRPr lang="en-US" dirty="0"/>
          </a:p>
          <a:p>
            <a:endParaRPr lang="en-US" dirty="0"/>
          </a:p>
        </p:txBody>
      </p:sp>
    </p:spTree>
    <p:extLst>
      <p:ext uri="{BB962C8B-B14F-4D97-AF65-F5344CB8AC3E}">
        <p14:creationId xmlns:p14="http://schemas.microsoft.com/office/powerpoint/2010/main" val="9231460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BF22B-1A7E-4D24-90BA-EFF589FC9820}" type="slidenum">
              <a:rPr lang="en-US"/>
              <a:pPr/>
              <a:t>71</a:t>
            </a:fld>
            <a:endParaRPr lang="en-US"/>
          </a:p>
        </p:txBody>
      </p:sp>
      <p:sp>
        <p:nvSpPr>
          <p:cNvPr id="102402" name="Rectangle 2"/>
          <p:cNvSpPr>
            <a:spLocks noGrp="1" noRot="1" noChangeAspect="1" noChangeArrowheads="1" noTextEdit="1"/>
          </p:cNvSpPr>
          <p:nvPr>
            <p:ph type="sldImg"/>
          </p:nvPr>
        </p:nvSpPr>
        <p:spPr>
          <a:xfrm>
            <a:off x="1182688" y="696913"/>
            <a:ext cx="4648200" cy="3486150"/>
          </a:xfrm>
          <a:ln/>
        </p:spPr>
      </p:sp>
      <p:sp>
        <p:nvSpPr>
          <p:cNvPr id="102403" name="Rectangle 3"/>
          <p:cNvSpPr>
            <a:spLocks noGrp="1" noChangeArrowheads="1"/>
          </p:cNvSpPr>
          <p:nvPr>
            <p:ph type="body" idx="1"/>
          </p:nvPr>
        </p:nvSpPr>
        <p:spPr>
          <a:xfrm>
            <a:off x="936344" y="4415790"/>
            <a:ext cx="5137714" cy="4183380"/>
          </a:xfrm>
        </p:spPr>
        <p:txBody>
          <a:bodyPr/>
          <a:lstStyle/>
          <a:p>
            <a:pPr marL="232930" indent="-232930"/>
            <a:endParaRPr lang="en-US" dirty="0" smtClean="0"/>
          </a:p>
        </p:txBody>
      </p:sp>
    </p:spTree>
    <p:extLst>
      <p:ext uri="{BB962C8B-B14F-4D97-AF65-F5344CB8AC3E}">
        <p14:creationId xmlns:p14="http://schemas.microsoft.com/office/powerpoint/2010/main" val="14136240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1155A-CF08-4BA7-843F-140B8D2C823D}" type="slidenum">
              <a:rPr lang="en-US"/>
              <a:pPr/>
              <a:t>74</a:t>
            </a:fld>
            <a:endParaRPr lang="en-US"/>
          </a:p>
        </p:txBody>
      </p:sp>
      <p:sp>
        <p:nvSpPr>
          <p:cNvPr id="104450" name="Rectangle 2"/>
          <p:cNvSpPr>
            <a:spLocks noGrp="1" noRot="1" noChangeAspect="1" noChangeArrowheads="1" noTextEdit="1"/>
          </p:cNvSpPr>
          <p:nvPr>
            <p:ph type="sldImg"/>
          </p:nvPr>
        </p:nvSpPr>
        <p:spPr>
          <a:xfrm>
            <a:off x="1182688" y="696913"/>
            <a:ext cx="4648200" cy="3486150"/>
          </a:xfrm>
          <a:ln/>
        </p:spPr>
      </p:sp>
      <p:sp>
        <p:nvSpPr>
          <p:cNvPr id="104451" name="Rectangle 3"/>
          <p:cNvSpPr>
            <a:spLocks noGrp="1" noChangeArrowheads="1"/>
          </p:cNvSpPr>
          <p:nvPr>
            <p:ph type="body" idx="1"/>
          </p:nvPr>
        </p:nvSpPr>
        <p:spPr>
          <a:xfrm>
            <a:off x="847493" y="4415790"/>
            <a:ext cx="5226565" cy="4183380"/>
          </a:xfrm>
        </p:spPr>
        <p:txBody>
          <a:bodyPr>
            <a:noAutofit/>
          </a:bodyPr>
          <a:lstStyle/>
          <a:p>
            <a:pPr lvl="0"/>
            <a:r>
              <a:rPr lang="en-US" sz="1050" dirty="0" smtClean="0"/>
              <a:t>Labeling </a:t>
            </a:r>
            <a:r>
              <a:rPr lang="en-US" sz="1050" dirty="0"/>
              <a:t>of Building Envelope </a:t>
            </a:r>
            <a:r>
              <a:rPr lang="en-US" sz="1050" dirty="0" smtClean="0"/>
              <a:t>Insulation</a:t>
            </a:r>
            <a:r>
              <a:rPr lang="en-US" sz="1050" b="1" dirty="0"/>
              <a:t> </a:t>
            </a:r>
            <a:r>
              <a:rPr lang="en-US" sz="1050" b="1" dirty="0" smtClean="0"/>
              <a:t>- </a:t>
            </a:r>
            <a:r>
              <a:rPr lang="en-US" sz="1050" dirty="0" smtClean="0"/>
              <a:t>The </a:t>
            </a:r>
            <a:r>
              <a:rPr lang="en-US" sz="1050" i="1" dirty="0"/>
              <a:t>rated R-value </a:t>
            </a:r>
            <a:r>
              <a:rPr lang="en-US" sz="1050" dirty="0" smtClean="0"/>
              <a:t>to </a:t>
            </a:r>
            <a:r>
              <a:rPr lang="en-US" sz="1050" dirty="0"/>
              <a:t>be clearly </a:t>
            </a:r>
            <a:r>
              <a:rPr lang="en-US" sz="1050" dirty="0" smtClean="0"/>
              <a:t>identified</a:t>
            </a:r>
            <a:endParaRPr lang="en-US" sz="1050" dirty="0"/>
          </a:p>
          <a:p>
            <a:pPr lvl="0"/>
            <a:endParaRPr lang="en-US" sz="1050" dirty="0"/>
          </a:p>
          <a:p>
            <a:pPr lvl="1"/>
            <a:r>
              <a:rPr lang="en-US" sz="1050" dirty="0"/>
              <a:t>Exception: </a:t>
            </a:r>
            <a:r>
              <a:rPr lang="en-US" sz="1050" dirty="0" smtClean="0"/>
              <a:t> If no identification </a:t>
            </a:r>
            <a:r>
              <a:rPr lang="en-US" sz="1050" dirty="0"/>
              <a:t>mark, </a:t>
            </a:r>
            <a:r>
              <a:rPr lang="en-US" sz="1050" dirty="0" smtClean="0"/>
              <a:t>need </a:t>
            </a:r>
            <a:r>
              <a:rPr lang="en-US" sz="1050" dirty="0"/>
              <a:t>a signed and dated certification for the installed insulation listing the type of insulation, the </a:t>
            </a:r>
            <a:r>
              <a:rPr lang="en-US" sz="1050" i="1" dirty="0"/>
              <a:t>manufacturer</a:t>
            </a:r>
            <a:r>
              <a:rPr lang="en-US" sz="1050" dirty="0"/>
              <a:t>, the </a:t>
            </a:r>
            <a:r>
              <a:rPr lang="en-US" sz="1050" i="1" dirty="0"/>
              <a:t>rated R-value</a:t>
            </a:r>
            <a:r>
              <a:rPr lang="en-US" sz="1050" dirty="0"/>
              <a:t>, and, where appropriate, the initial installed thickness, the settled thickness, and the coverage area.</a:t>
            </a:r>
          </a:p>
          <a:p>
            <a:endParaRPr lang="en-US" sz="1050" dirty="0" smtClean="0"/>
          </a:p>
          <a:p>
            <a:pPr lvl="0"/>
            <a:r>
              <a:rPr lang="en-US" sz="1050" dirty="0"/>
              <a:t>Compliance with Manufacturers’ </a:t>
            </a:r>
            <a:r>
              <a:rPr lang="en-US" sz="1050" dirty="0" smtClean="0"/>
              <a:t>Requirements -</a:t>
            </a:r>
            <a:r>
              <a:rPr lang="en-US" sz="1050" b="1" dirty="0" smtClean="0"/>
              <a:t> </a:t>
            </a:r>
            <a:r>
              <a:rPr lang="en-US" sz="1050" dirty="0"/>
              <a:t>Insulation </a:t>
            </a:r>
            <a:r>
              <a:rPr lang="en-US" sz="1050" dirty="0" smtClean="0"/>
              <a:t>to </a:t>
            </a:r>
            <a:r>
              <a:rPr lang="en-US" sz="1050" dirty="0"/>
              <a:t>be installed in accordance with </a:t>
            </a:r>
            <a:r>
              <a:rPr lang="en-US" sz="1050" i="1" dirty="0"/>
              <a:t>manufacturers’ </a:t>
            </a:r>
            <a:r>
              <a:rPr lang="en-US" sz="1050" dirty="0"/>
              <a:t>recommendations and in such a manner as to achieve </a:t>
            </a:r>
            <a:r>
              <a:rPr lang="en-US" sz="1050" i="1" dirty="0"/>
              <a:t>rated R-value of insulation</a:t>
            </a:r>
            <a:r>
              <a:rPr lang="en-US" sz="1050" dirty="0"/>
              <a:t>.</a:t>
            </a:r>
          </a:p>
          <a:p>
            <a:pPr lvl="0"/>
            <a:endParaRPr lang="en-US" sz="1050" dirty="0"/>
          </a:p>
          <a:p>
            <a:pPr lvl="1"/>
            <a:r>
              <a:rPr lang="en-US" sz="1050" dirty="0"/>
              <a:t>Exception: Where </a:t>
            </a:r>
            <a:r>
              <a:rPr lang="en-US" sz="1050" i="1" dirty="0"/>
              <a:t>metal building roof</a:t>
            </a:r>
            <a:r>
              <a:rPr lang="en-US" sz="1050" dirty="0"/>
              <a:t> and </a:t>
            </a:r>
            <a:r>
              <a:rPr lang="en-US" sz="1050" i="1" dirty="0"/>
              <a:t>metal building wall</a:t>
            </a:r>
            <a:r>
              <a:rPr lang="en-US" sz="1050" dirty="0"/>
              <a:t> insulation is compressed between the </a:t>
            </a:r>
            <a:r>
              <a:rPr lang="en-US" sz="1050" i="1" dirty="0"/>
              <a:t>roof</a:t>
            </a:r>
            <a:r>
              <a:rPr lang="en-US" sz="1050" dirty="0"/>
              <a:t> or </a:t>
            </a:r>
            <a:r>
              <a:rPr lang="en-US" sz="1050" i="1" dirty="0"/>
              <a:t>wall</a:t>
            </a:r>
            <a:r>
              <a:rPr lang="en-US" sz="1050" dirty="0"/>
              <a:t> skin and the structure.</a:t>
            </a:r>
          </a:p>
          <a:p>
            <a:endParaRPr lang="en-US" sz="1050" dirty="0" smtClean="0"/>
          </a:p>
          <a:p>
            <a:pPr lvl="0"/>
            <a:r>
              <a:rPr lang="en-US" sz="1050" dirty="0"/>
              <a:t>Loose-fill Insulation </a:t>
            </a:r>
            <a:r>
              <a:rPr lang="en-US" sz="1050" dirty="0" smtClean="0"/>
              <a:t>Limitation -</a:t>
            </a:r>
            <a:r>
              <a:rPr lang="en-US" sz="1050" b="1" dirty="0" smtClean="0"/>
              <a:t> </a:t>
            </a:r>
            <a:r>
              <a:rPr lang="en-US" sz="1050" dirty="0"/>
              <a:t>Open-blown or poured loose-fill insulation </a:t>
            </a:r>
            <a:r>
              <a:rPr lang="en-US" sz="1050" dirty="0" smtClean="0"/>
              <a:t>not used </a:t>
            </a:r>
            <a:r>
              <a:rPr lang="en-US" sz="1050" dirty="0"/>
              <a:t>in </a:t>
            </a:r>
            <a:r>
              <a:rPr lang="en-US" sz="1050" i="1" dirty="0"/>
              <a:t>attic roof </a:t>
            </a:r>
            <a:r>
              <a:rPr lang="en-US" sz="1050" dirty="0"/>
              <a:t>spaces when the slope of the ceiling is </a:t>
            </a:r>
            <a:r>
              <a:rPr lang="en-US" sz="1050" dirty="0" smtClean="0"/>
              <a:t>&gt;3/12.</a:t>
            </a:r>
            <a:endParaRPr lang="en-US" sz="1050" dirty="0"/>
          </a:p>
          <a:p>
            <a:pPr lvl="0"/>
            <a:endParaRPr lang="en-US" sz="1050" dirty="0"/>
          </a:p>
          <a:p>
            <a:pPr lvl="0"/>
            <a:r>
              <a:rPr lang="en-US" sz="1050" dirty="0" smtClean="0"/>
              <a:t>Baffles -</a:t>
            </a:r>
            <a:r>
              <a:rPr lang="en-US" sz="1050" b="1" dirty="0" smtClean="0"/>
              <a:t> </a:t>
            </a:r>
            <a:r>
              <a:rPr lang="en-US" sz="1050" dirty="0"/>
              <a:t>When eave vents are </a:t>
            </a:r>
            <a:r>
              <a:rPr lang="en-US" sz="1050" dirty="0" smtClean="0"/>
              <a:t>installed baffles provided </a:t>
            </a:r>
            <a:r>
              <a:rPr lang="en-US" sz="1050" dirty="0"/>
              <a:t>to deflect the incoming air above the surface of the insulation.</a:t>
            </a:r>
          </a:p>
          <a:p>
            <a:pPr lvl="0"/>
            <a:endParaRPr lang="en-US" sz="1050" dirty="0"/>
          </a:p>
        </p:txBody>
      </p:sp>
    </p:spTree>
    <p:extLst>
      <p:ext uri="{BB962C8B-B14F-4D97-AF65-F5344CB8AC3E}">
        <p14:creationId xmlns:p14="http://schemas.microsoft.com/office/powerpoint/2010/main" val="2366137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61F75-B01F-41CA-99CE-4426B8D263AA}" type="slidenum">
              <a:rPr lang="en-US"/>
              <a:pPr/>
              <a:t>75</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n-US" dirty="0"/>
              <a:t>There is an exception for assemblies that use reflective materials and rely on an air gap next to the interior surface</a:t>
            </a:r>
            <a:r>
              <a:rPr lang="en-US" dirty="0" smtClean="0"/>
              <a:t>.</a:t>
            </a:r>
          </a:p>
          <a:p>
            <a:endParaRPr lang="en-US" dirty="0" smtClean="0"/>
          </a:p>
          <a:p>
            <a:endParaRPr lang="en-US" dirty="0"/>
          </a:p>
        </p:txBody>
      </p:sp>
    </p:spTree>
    <p:extLst>
      <p:ext uri="{BB962C8B-B14F-4D97-AF65-F5344CB8AC3E}">
        <p14:creationId xmlns:p14="http://schemas.microsoft.com/office/powerpoint/2010/main" val="3930844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16FCA-6AA6-4035-A08F-BA9E161F1497}" type="slidenum">
              <a:rPr lang="en-US"/>
              <a:pPr/>
              <a:t>76</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r>
              <a:rPr lang="en-US" dirty="0" smtClean="0"/>
              <a:t>Penetration to the roof/ceiling area</a:t>
            </a:r>
          </a:p>
          <a:p>
            <a:endParaRPr lang="en-US" dirty="0" smtClean="0"/>
          </a:p>
          <a:p>
            <a:r>
              <a:rPr lang="en-US" dirty="0" smtClean="0"/>
              <a:t>Even </a:t>
            </a:r>
            <a:r>
              <a:rPr lang="en-US" dirty="0"/>
              <a:t>with these exceptions, the infiltration barrier must be maintained – this generally prohibits drop-in ceilings from being used as the exterior </a:t>
            </a:r>
            <a:r>
              <a:rPr lang="en-US" dirty="0" smtClean="0"/>
              <a:t>envelope </a:t>
            </a:r>
            <a:r>
              <a:rPr lang="en-US" dirty="0"/>
              <a:t>element</a:t>
            </a:r>
            <a:r>
              <a:rPr lang="en-US" dirty="0" smtClean="0"/>
              <a:t>.</a:t>
            </a:r>
          </a:p>
          <a:p>
            <a:endParaRPr lang="en-US" dirty="0" smtClean="0"/>
          </a:p>
          <a:p>
            <a:r>
              <a:rPr lang="en-US" dirty="0" smtClean="0"/>
              <a:t>Examples</a:t>
            </a:r>
            <a:r>
              <a:rPr lang="en-US" baseline="0" dirty="0" smtClean="0"/>
              <a:t> of recessed equipment:</a:t>
            </a:r>
          </a:p>
          <a:p>
            <a:pPr>
              <a:buFont typeface="Arial" pitchFamily="34" charset="0"/>
              <a:buChar char="•"/>
            </a:pPr>
            <a:r>
              <a:rPr lang="en-US" baseline="0" dirty="0" smtClean="0"/>
              <a:t>Lighting fixtures</a:t>
            </a:r>
          </a:p>
          <a:p>
            <a:pPr>
              <a:buFont typeface="Arial" pitchFamily="34" charset="0"/>
              <a:buChar char="•"/>
            </a:pPr>
            <a:r>
              <a:rPr lang="en-US" baseline="0" dirty="0" smtClean="0"/>
              <a:t>Wall heaters</a:t>
            </a:r>
          </a:p>
          <a:p>
            <a:pPr>
              <a:buFont typeface="Arial" pitchFamily="34" charset="0"/>
              <a:buChar char="•"/>
            </a:pPr>
            <a:r>
              <a:rPr lang="en-US" baseline="0" dirty="0" smtClean="0"/>
              <a:t>HVAC ducts</a:t>
            </a:r>
          </a:p>
          <a:p>
            <a:pPr>
              <a:buFont typeface="Arial" pitchFamily="34" charset="0"/>
              <a:buChar char="•"/>
            </a:pPr>
            <a:r>
              <a:rPr lang="en-US" baseline="0" dirty="0" smtClean="0"/>
              <a:t>Diffusers</a:t>
            </a:r>
          </a:p>
          <a:p>
            <a:pPr>
              <a:buFont typeface="Arial" pitchFamily="34" charset="0"/>
              <a:buChar char="•"/>
            </a:pPr>
            <a:r>
              <a:rPr lang="en-US" baseline="0" dirty="0" smtClean="0"/>
              <a:t>VAV boxes</a:t>
            </a:r>
          </a:p>
          <a:p>
            <a:pPr>
              <a:buFont typeface="Arial" pitchFamily="34" charset="0"/>
              <a:buChar char="•"/>
            </a:pPr>
            <a:r>
              <a:rPr lang="en-US" baseline="0" dirty="0" smtClean="0"/>
              <a:t>Electrical panels</a:t>
            </a:r>
          </a:p>
          <a:p>
            <a:pPr>
              <a:buFont typeface="Arial" pitchFamily="34" charset="0"/>
              <a:buChar char="•"/>
            </a:pPr>
            <a:endParaRPr lang="en-US" baseline="0" dirty="0" smtClean="0"/>
          </a:p>
          <a:p>
            <a:pPr>
              <a:buFont typeface="Arial" pitchFamily="34" charset="0"/>
              <a:buNone/>
            </a:pPr>
            <a:r>
              <a:rPr lang="en-US" baseline="0" dirty="0" smtClean="0"/>
              <a:t>Exception examples:</a:t>
            </a:r>
          </a:p>
          <a:p>
            <a:pPr marL="232930" indent="-232930">
              <a:buFont typeface="+mj-lt"/>
              <a:buAutoNum type="arabicPeriod"/>
            </a:pPr>
            <a:r>
              <a:rPr lang="en-US" baseline="0" dirty="0" smtClean="0"/>
              <a:t>Lighting fixtures can penetrate insulated ceiling if area of opening is &lt;1% of total ceiling area.</a:t>
            </a:r>
          </a:p>
          <a:p>
            <a:pPr marL="232930" indent="-232930">
              <a:buFont typeface="+mj-lt"/>
              <a:buAutoNum type="arabicPeriod"/>
            </a:pPr>
            <a:r>
              <a:rPr lang="en-US" baseline="0" dirty="0" smtClean="0"/>
              <a:t>Could be achieved if Type IC lighting fixtures are used and additional insulation is placed on top of them.</a:t>
            </a:r>
          </a:p>
          <a:p>
            <a:endParaRPr lang="en-US" baseline="0" dirty="0" smtClean="0"/>
          </a:p>
          <a:p>
            <a:r>
              <a:rPr lang="en-US" dirty="0" smtClean="0"/>
              <a:t>In </a:t>
            </a:r>
            <a:r>
              <a:rPr lang="en-US" dirty="0"/>
              <a:t>all cases, air leakage through or around the recessed equipment to the </a:t>
            </a:r>
            <a:r>
              <a:rPr lang="en-US" i="1" dirty="0"/>
              <a:t>conditioned space </a:t>
            </a:r>
            <a:r>
              <a:rPr lang="en-US" dirty="0" smtClean="0"/>
              <a:t>is limited </a:t>
            </a:r>
            <a:r>
              <a:rPr lang="en-US" dirty="0"/>
              <a:t>in accordance with Section </a:t>
            </a:r>
            <a:r>
              <a:rPr lang="en-US" dirty="0" smtClean="0"/>
              <a:t>5.4.3 (Air Leakage).</a:t>
            </a:r>
          </a:p>
          <a:p>
            <a:endParaRPr lang="en-US" dirty="0"/>
          </a:p>
          <a:p>
            <a:endParaRPr lang="en-US" baseline="0" dirty="0" smtClean="0"/>
          </a:p>
          <a:p>
            <a:endParaRPr lang="en-US" baseline="0" dirty="0" smtClean="0"/>
          </a:p>
          <a:p>
            <a:pPr marL="232930" indent="-232930">
              <a:buFont typeface="+mj-lt"/>
              <a:buAutoNum type="arabicPeriod"/>
            </a:pPr>
            <a:endParaRPr lang="en-US" baseline="0" dirty="0" smtClean="0"/>
          </a:p>
          <a:p>
            <a:pPr marL="232930" indent="-232930">
              <a:buFont typeface="+mj-lt"/>
              <a:buAutoNum type="arabicPeriod"/>
            </a:pPr>
            <a:endParaRPr lang="en-US" baseline="0" dirty="0" smtClean="0"/>
          </a:p>
          <a:p>
            <a:pPr marL="232930" indent="-232930"/>
            <a:endParaRPr lang="en-US" baseline="0" dirty="0" smtClean="0"/>
          </a:p>
        </p:txBody>
      </p:sp>
    </p:spTree>
    <p:extLst>
      <p:ext uri="{BB962C8B-B14F-4D97-AF65-F5344CB8AC3E}">
        <p14:creationId xmlns:p14="http://schemas.microsoft.com/office/powerpoint/2010/main" val="3784153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4BB5C-9FE9-46AC-85D8-5A6BC8C8995A}" type="slidenum">
              <a:rPr lang="en-US"/>
              <a:pPr/>
              <a:t>77</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r>
              <a:rPr lang="en-US" dirty="0"/>
              <a:t>Rigid insulation used at the slab perimeter shall be covered.</a:t>
            </a:r>
          </a:p>
          <a:p>
            <a:endParaRPr lang="en-US" dirty="0"/>
          </a:p>
          <a:p>
            <a:r>
              <a:rPr lang="en-US" dirty="0"/>
              <a:t>If equipment is installed in attics, access must be provided in a way that won’t cause compression or damage to the insulation.  This may mean using walking boards, access panels, and other techniques</a:t>
            </a:r>
            <a:r>
              <a:rPr lang="en-US" dirty="0" smtClean="0"/>
              <a:t>.</a:t>
            </a:r>
          </a:p>
          <a:p>
            <a:endParaRPr lang="en-US" dirty="0" smtClean="0"/>
          </a:p>
          <a:p>
            <a:pPr lvl="0"/>
            <a:r>
              <a:rPr lang="en-US" dirty="0" smtClean="0"/>
              <a:t>Foundation </a:t>
            </a:r>
            <a:r>
              <a:rPr lang="en-US" dirty="0"/>
              <a:t>vents </a:t>
            </a:r>
            <a:r>
              <a:rPr lang="en-US" dirty="0" smtClean="0"/>
              <a:t>to </a:t>
            </a:r>
            <a:r>
              <a:rPr lang="en-US" dirty="0"/>
              <a:t>not interfere with the insulation</a:t>
            </a:r>
            <a:r>
              <a:rPr lang="en-US" dirty="0" smtClean="0"/>
              <a:t>.</a:t>
            </a:r>
          </a:p>
          <a:p>
            <a:pPr lvl="0"/>
            <a:endParaRPr lang="en-US" dirty="0"/>
          </a:p>
          <a:p>
            <a:pPr lvl="0"/>
            <a:endParaRPr lang="en-US" dirty="0" smtClean="0"/>
          </a:p>
          <a:p>
            <a:pPr lvl="0"/>
            <a:endParaRPr lang="en-US" dirty="0"/>
          </a:p>
        </p:txBody>
      </p:sp>
    </p:spTree>
    <p:extLst>
      <p:ext uri="{BB962C8B-B14F-4D97-AF65-F5344CB8AC3E}">
        <p14:creationId xmlns:p14="http://schemas.microsoft.com/office/powerpoint/2010/main" val="41057565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EC92C-ACF2-40E0-AB90-99F2AADA31BD}" type="slidenum">
              <a:rPr lang="en-US"/>
              <a:pPr/>
              <a:t>78</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en-US" dirty="0"/>
              <a:t>Prohibited because the insulation’s continuity is likely to be disturbed by maintenance workers.</a:t>
            </a:r>
          </a:p>
          <a:p>
            <a:endParaRPr lang="en-US" dirty="0"/>
          </a:p>
          <a:p>
            <a:r>
              <a:rPr lang="en-US" dirty="0"/>
              <a:t>Also, suspended ceilings don’t meet the infiltration requirements unless they’re properly sealed</a:t>
            </a:r>
            <a:r>
              <a:rPr lang="en-US" dirty="0" smtClean="0"/>
              <a:t>.</a:t>
            </a:r>
          </a:p>
          <a:p>
            <a:endParaRPr lang="en-US" dirty="0" smtClean="0"/>
          </a:p>
          <a:p>
            <a:endParaRPr lang="en-US" dirty="0"/>
          </a:p>
          <a:p>
            <a:r>
              <a:rPr lang="en-US" dirty="0" smtClean="0"/>
              <a:t>If not totally sealed not part of your thermal envelope</a:t>
            </a:r>
          </a:p>
          <a:p>
            <a:endParaRPr lang="en-US" dirty="0" smtClean="0"/>
          </a:p>
        </p:txBody>
      </p:sp>
    </p:spTree>
    <p:extLst>
      <p:ext uri="{BB962C8B-B14F-4D97-AF65-F5344CB8AC3E}">
        <p14:creationId xmlns:p14="http://schemas.microsoft.com/office/powerpoint/2010/main" val="40255732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80</a:t>
            </a:fld>
            <a:endParaRPr lang="en-US" dirty="0"/>
          </a:p>
        </p:txBody>
      </p:sp>
    </p:spTree>
    <p:extLst>
      <p:ext uri="{BB962C8B-B14F-4D97-AF65-F5344CB8AC3E}">
        <p14:creationId xmlns:p14="http://schemas.microsoft.com/office/powerpoint/2010/main" val="7733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C0E8-3C22-4830-B7FE-7E071BC4BAE1}" type="slidenum">
              <a:rPr lang="en-US"/>
              <a:pPr/>
              <a:t>10</a:t>
            </a:fld>
            <a:endParaRPr lang="en-US"/>
          </a:p>
        </p:txBody>
      </p:sp>
      <p:sp>
        <p:nvSpPr>
          <p:cNvPr id="51202" name="Rectangle 2"/>
          <p:cNvSpPr>
            <a:spLocks noGrp="1" noRot="1" noChangeAspect="1" noChangeArrowheads="1" noTextEdit="1"/>
          </p:cNvSpPr>
          <p:nvPr>
            <p:ph type="sldImg"/>
          </p:nvPr>
        </p:nvSpPr>
        <p:spPr>
          <a:xfrm>
            <a:off x="1182688" y="696913"/>
            <a:ext cx="4648200" cy="3486150"/>
          </a:xfrm>
          <a:ln/>
        </p:spPr>
      </p:sp>
      <p:sp>
        <p:nvSpPr>
          <p:cNvPr id="51203" name="Rectangle 3"/>
          <p:cNvSpPr>
            <a:spLocks noGrp="1" noChangeArrowheads="1"/>
          </p:cNvSpPr>
          <p:nvPr>
            <p:ph type="body" idx="1"/>
          </p:nvPr>
        </p:nvSpPr>
        <p:spPr>
          <a:xfrm>
            <a:off x="936344" y="4415790"/>
            <a:ext cx="5137714" cy="4183380"/>
          </a:xfrm>
        </p:spPr>
        <p:txBody>
          <a:bodyPr/>
          <a:lstStyle/>
          <a:p>
            <a:r>
              <a:rPr lang="en-US" dirty="0" err="1" smtClean="0"/>
              <a:t>Semiheated</a:t>
            </a:r>
            <a:r>
              <a:rPr lang="en-US" dirty="0" smtClean="0"/>
              <a:t> </a:t>
            </a:r>
            <a:r>
              <a:rPr lang="en-US" dirty="0"/>
              <a:t>is heated, but not to comfort levels like conditioned </a:t>
            </a:r>
            <a:r>
              <a:rPr lang="en-US" dirty="0" smtClean="0"/>
              <a:t>space.</a:t>
            </a:r>
          </a:p>
          <a:p>
            <a:endParaRPr lang="en-US" dirty="0" smtClean="0"/>
          </a:p>
          <a:p>
            <a:r>
              <a:rPr lang="en-US" dirty="0" smtClean="0"/>
              <a:t>Additional information in the User’s Manual</a:t>
            </a:r>
          </a:p>
          <a:p>
            <a:endParaRPr lang="en-US" dirty="0" smtClean="0"/>
          </a:p>
          <a:p>
            <a:r>
              <a:rPr lang="en-US" dirty="0" smtClean="0"/>
              <a:t>Must be approved by building official and must be labeled on plans</a:t>
            </a:r>
            <a:endParaRPr lang="en-US" dirty="0"/>
          </a:p>
        </p:txBody>
      </p:sp>
    </p:spTree>
    <p:extLst>
      <p:ext uri="{BB962C8B-B14F-4D97-AF65-F5344CB8AC3E}">
        <p14:creationId xmlns:p14="http://schemas.microsoft.com/office/powerpoint/2010/main" val="117233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7E94F-93BC-46F6-91E1-3C079CF589DA}" type="slidenum">
              <a:rPr lang="en-US"/>
              <a:pPr/>
              <a:t>11</a:t>
            </a:fld>
            <a:endParaRPr lang="en-US"/>
          </a:p>
        </p:txBody>
      </p:sp>
      <p:sp>
        <p:nvSpPr>
          <p:cNvPr id="53250" name="Rectangle 2"/>
          <p:cNvSpPr>
            <a:spLocks noGrp="1" noRot="1" noChangeAspect="1" noChangeArrowheads="1" noTextEdit="1"/>
          </p:cNvSpPr>
          <p:nvPr>
            <p:ph type="sldImg"/>
          </p:nvPr>
        </p:nvSpPr>
        <p:spPr>
          <a:xfrm>
            <a:off x="1182688" y="696913"/>
            <a:ext cx="4648200" cy="3486150"/>
          </a:xfrm>
          <a:ln/>
        </p:spPr>
      </p:sp>
      <p:sp>
        <p:nvSpPr>
          <p:cNvPr id="53251" name="Rectangle 3"/>
          <p:cNvSpPr>
            <a:spLocks noGrp="1" noChangeArrowheads="1"/>
          </p:cNvSpPr>
          <p:nvPr>
            <p:ph type="body" idx="1"/>
          </p:nvPr>
        </p:nvSpPr>
        <p:spPr>
          <a:xfrm>
            <a:off x="936344" y="4415790"/>
            <a:ext cx="5137714" cy="4183380"/>
          </a:xfrm>
        </p:spPr>
        <p:txBody>
          <a:bodyPr/>
          <a:lstStyle/>
          <a:p>
            <a:r>
              <a:rPr lang="en-US" dirty="0" smtClean="0"/>
              <a:t>Altered portions</a:t>
            </a:r>
            <a:r>
              <a:rPr lang="en-US" baseline="0" dirty="0" smtClean="0"/>
              <a:t> of buildings must comply with section 5 for insulation, air leakage, and fenestration.  Alterations listed here don’t have to comply if they don’t increase energy use of building.</a:t>
            </a:r>
            <a:endParaRPr lang="en-US" dirty="0" smtClean="0"/>
          </a:p>
          <a:p>
            <a:endParaRPr lang="en-US" dirty="0" smtClean="0"/>
          </a:p>
          <a:p>
            <a:r>
              <a:rPr lang="en-US" dirty="0" smtClean="0"/>
              <a:t>Roof </a:t>
            </a:r>
            <a:r>
              <a:rPr lang="en-US" dirty="0"/>
              <a:t>membranes – if the roof is stripped down to the level of sheathing or insulation, then the roof must be insulated to the Standard (unless there is insulation below the sheathing).</a:t>
            </a:r>
          </a:p>
          <a:p>
            <a:endParaRPr lang="en-US" dirty="0"/>
          </a:p>
          <a:p>
            <a:r>
              <a:rPr lang="en-US" dirty="0"/>
              <a:t>Replacing exterior doors doesn’t trigger requirement for vestibule or revolving door, however, if a vestibule or revolving door exists, it </a:t>
            </a:r>
            <a:r>
              <a:rPr lang="en-US" dirty="0" smtClean="0"/>
              <a:t>can’t </a:t>
            </a:r>
            <a:r>
              <a:rPr lang="en-US" dirty="0"/>
              <a:t>be removed</a:t>
            </a:r>
            <a:r>
              <a:rPr lang="en-US" dirty="0" smtClean="0"/>
              <a:t>.</a:t>
            </a:r>
          </a:p>
          <a:p>
            <a:endParaRPr lang="en-US" dirty="0"/>
          </a:p>
          <a:p>
            <a:r>
              <a:rPr lang="en-US" dirty="0" smtClean="0"/>
              <a:t>Use </a:t>
            </a:r>
            <a:r>
              <a:rPr lang="en-US" dirty="0" err="1" smtClean="0"/>
              <a:t>COM</a:t>
            </a:r>
            <a:r>
              <a:rPr lang="en-US" i="1" dirty="0" err="1" smtClean="0"/>
              <a:t>check</a:t>
            </a:r>
            <a:r>
              <a:rPr lang="en-US" dirty="0" smtClean="0"/>
              <a:t> for alterations</a:t>
            </a:r>
          </a:p>
          <a:p>
            <a:endParaRPr lang="en-US" dirty="0" smtClean="0"/>
          </a:p>
        </p:txBody>
      </p:sp>
    </p:spTree>
    <p:extLst>
      <p:ext uri="{BB962C8B-B14F-4D97-AF65-F5344CB8AC3E}">
        <p14:creationId xmlns:p14="http://schemas.microsoft.com/office/powerpoint/2010/main" val="289960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12</a:t>
            </a:fld>
            <a:endParaRPr lang="en-US"/>
          </a:p>
        </p:txBody>
      </p:sp>
    </p:spTree>
    <p:extLst>
      <p:ext uri="{BB962C8B-B14F-4D97-AF65-F5344CB8AC3E}">
        <p14:creationId xmlns:p14="http://schemas.microsoft.com/office/powerpoint/2010/main" val="4014621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userDrawn="1"/>
        </p:nvPicPr>
        <p:blipFill>
          <a:blip r:embed="rId2"/>
          <a:srcRect l="680" t="9274" r="862" b="5491"/>
          <a:stretch>
            <a:fillRect/>
          </a:stretch>
        </p:blipFill>
        <p:spPr>
          <a:xfrm>
            <a:off x="0" y="921004"/>
            <a:ext cx="9144000" cy="5936996"/>
          </a:xfrm>
          <a:prstGeom prst="rect">
            <a:avLst/>
          </a:prstGeom>
        </p:spPr>
      </p:pic>
      <p:sp>
        <p:nvSpPr>
          <p:cNvPr id="29" name="Rectangle 28"/>
          <p:cNvSpPr/>
          <p:nvPr userDrawn="1"/>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userDrawn="1"/>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solidFill>
                  <a:schemeClr val="tx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Prepared  by:  </a:t>
            </a: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Pacific Northwest National Laboratory for the U.S. Department of Energy</a:t>
            </a: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67151" y="591095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Pacific Northwest National Laboratory for the U.S. Department of Energy</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userDrawn="1"/>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userDrawn="1">
            <p:ph type="ctrTitle"/>
          </p:nvPr>
        </p:nvSpPr>
        <p:spPr>
          <a:xfrm>
            <a:off x="168100" y="147797"/>
            <a:ext cx="5661200" cy="603505"/>
          </a:xfrm>
        </p:spPr>
        <p:txBody>
          <a:bodyPr>
            <a:normAutofit/>
          </a:bodyPr>
          <a:lstStyle/>
          <a:p>
            <a:r>
              <a:rPr lang="en-US" sz="2000" smtClean="0">
                <a:solidFill>
                  <a:schemeClr val="bg1"/>
                </a:solidFill>
                <a:latin typeface="Arial Narrow Bold"/>
                <a:ea typeface="Arial Narrow" pitchFamily="-108" charset="0"/>
                <a:cs typeface="Arial Narrow Bold"/>
              </a:rPr>
              <a:t>Click to edit Master title style</a:t>
            </a:r>
            <a:endParaRPr lang="en-US" sz="2000" dirty="0">
              <a:latin typeface="Arial Narrow Bold"/>
              <a:cs typeface="Arial Narrow Bold"/>
            </a:endParaRPr>
          </a:p>
        </p:txBody>
      </p:sp>
      <p:sp>
        <p:nvSpPr>
          <p:cNvPr id="15" name="TextBox 14"/>
          <p:cNvSpPr txBox="1"/>
          <p:nvPr userDrawn="1"/>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Rectangle 16"/>
          <p:cNvSpPr/>
          <p:nvPr userDrawn="1"/>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userDrawn="1"/>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50565C"/>
                </a:solidFill>
                <a:effectLst/>
                <a:uLnTx/>
                <a:uFillTx/>
                <a:latin typeface="Arial Narrow Bold"/>
                <a:ea typeface="Arial Narrow" pitchFamily="-108" charset="0"/>
                <a:cs typeface="Arial Narrow Bold"/>
              </a:rPr>
              <a:t>BUILDING ENERGY CODES PROGRAM </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userDrawn="1"/>
        </p:nvPicPr>
        <p:blipFill>
          <a:blip r:embed="rId3"/>
          <a:stretch>
            <a:fillRect/>
          </a:stretch>
        </p:blipFill>
        <p:spPr>
          <a:xfrm>
            <a:off x="6118225" y="266700"/>
            <a:ext cx="2808600" cy="412750"/>
          </a:xfrm>
          <a:prstGeom prst="rect">
            <a:avLst/>
          </a:prstGeom>
        </p:spPr>
      </p:pic>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smtClean="0"/>
              <a:t>Date</a:t>
            </a:r>
            <a:endParaRPr lang="en-US" dirty="0"/>
          </a:p>
        </p:txBody>
      </p:sp>
      <p:sp>
        <p:nvSpPr>
          <p:cNvPr id="21" name="Rectangle 20"/>
          <p:cNvSpPr/>
          <p:nvPr userDrawn="1"/>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a:p>
        </p:txBody>
      </p:sp>
    </p:spTree>
    <p:extLst>
      <p:ext uri="{BB962C8B-B14F-4D97-AF65-F5344CB8AC3E}">
        <p14:creationId xmlns:p14="http://schemas.microsoft.com/office/powerpoint/2010/main" val="315596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3503397" y="6579275"/>
            <a:ext cx="2133600" cy="365125"/>
          </a:xfrm>
          <a:prstGeom prst="rect">
            <a:avLst/>
          </a:prstGeom>
        </p:spPr>
        <p:txBody>
          <a:bodyP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31AEAFE-B012-4E5D-A30A-3EE3F7A869FC}"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7208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Line Title + Content">
    <p:spTree>
      <p:nvGrpSpPr>
        <p:cNvPr id="1" name=""/>
        <p:cNvGrpSpPr/>
        <p:nvPr/>
      </p:nvGrpSpPr>
      <p:grpSpPr>
        <a:xfrm>
          <a:off x="0" y="0"/>
          <a:ext cx="0" cy="0"/>
          <a:chOff x="0" y="0"/>
          <a:chExt cx="0" cy="0"/>
        </a:xfrm>
      </p:grpSpPr>
      <p:sp>
        <p:nvSpPr>
          <p:cNvPr id="8" name="Rectangle 7"/>
          <p:cNvSpPr/>
          <p:nvPr userDrawn="1"/>
        </p:nvSpPr>
        <p:spPr>
          <a:xfrm>
            <a:off x="0" y="1133230"/>
            <a:ext cx="9144000" cy="5724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162213"/>
            <a:ext cx="7110000" cy="384721"/>
          </a:xfrm>
        </p:spPr>
        <p:txBody>
          <a:bodyPr wrap="square" lIns="0" tIns="0" rIns="0" bIns="0" anchor="t" anchorCtr="0">
            <a:spAutoFit/>
          </a:bodyPr>
          <a:lstStyle>
            <a:lvl1pPr algn="l">
              <a:defRPr sz="2500" b="1">
                <a:solidFill>
                  <a:schemeClr val="bg1"/>
                </a:solidFill>
                <a:latin typeface="Arial"/>
                <a:cs typeface="Aria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38722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571B0C3B-3A7D-3848-B824-737E096AF391}" type="datetime4">
              <a:rPr lang="en-US" smtClean="0"/>
              <a:t>March 30, 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19054217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9144000" cy="1828800"/>
          </a:xfrm>
          <a:noFill/>
          <a:ln w="25400">
            <a:noFill/>
          </a:ln>
          <a:effectLst/>
        </p:spPr>
        <p:txBody>
          <a:bodyPr lIns="274320" tIns="274320" rIns="274320" bIns="274320" anchor="ctr">
            <a:noAutofit/>
          </a:bodyPr>
          <a:lstStyle>
            <a:lvl1pPr algn="l">
              <a:defRPr sz="33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274320" y="4800600"/>
            <a:ext cx="8595360" cy="457200"/>
          </a:xfrm>
        </p:spPr>
        <p:txBody>
          <a:bodyPr anchor="t">
            <a:normAutofit/>
          </a:bodyPr>
          <a:lstStyle>
            <a:lvl1pPr marL="0" indent="0" algn="l">
              <a:spcBef>
                <a:spcPts val="0"/>
              </a:spcBef>
              <a:buNone/>
              <a:defRPr cap="all"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4" name="Date Placeholder 3"/>
          <p:cNvSpPr>
            <a:spLocks noGrp="1"/>
          </p:cNvSpPr>
          <p:nvPr>
            <p:ph type="dt" sz="half" idx="10"/>
          </p:nvPr>
        </p:nvSpPr>
        <p:spPr>
          <a:xfrm>
            <a:off x="6858000" y="6356352"/>
            <a:ext cx="1600200" cy="365125"/>
          </a:xfrm>
        </p:spPr>
        <p:txBody>
          <a:bodyPr wrap="none"/>
          <a:lstStyle>
            <a:lvl1pPr algn="r">
              <a:defRPr sz="675">
                <a:solidFill>
                  <a:srgbClr val="FFFFFF"/>
                </a:solidFill>
              </a:defRPr>
            </a:lvl1pPr>
          </a:lstStyle>
          <a:p>
            <a:fld id="{9A080766-0BF8-8348-AE6A-8A4A559F6D3E}" type="datetime4">
              <a:rPr lang="en-US" smtClean="0"/>
              <a:pPr/>
              <a:t>March 30, 2017</a:t>
            </a:fld>
            <a:endParaRPr lang="en-US" dirty="0"/>
          </a:p>
        </p:txBody>
      </p:sp>
      <p:sp>
        <p:nvSpPr>
          <p:cNvPr id="5" name="Footer Placeholder 4"/>
          <p:cNvSpPr>
            <a:spLocks noGrp="1"/>
          </p:cNvSpPr>
          <p:nvPr>
            <p:ph type="ftr" sz="quarter" idx="11"/>
          </p:nvPr>
        </p:nvSpPr>
        <p:spPr>
          <a:xfrm>
            <a:off x="2743200" y="6356352"/>
            <a:ext cx="3657600" cy="365125"/>
          </a:xfrm>
        </p:spPr>
        <p:txBody>
          <a:bodyPr/>
          <a:lstStyle>
            <a:lvl1pPr>
              <a:defRPr sz="675">
                <a:solidFill>
                  <a:srgbClr val="FFFFFF"/>
                </a:solidFill>
              </a:defRPr>
            </a:lvl1pPr>
          </a:lstStyle>
          <a:p>
            <a:endParaRPr lang="en-US"/>
          </a:p>
        </p:txBody>
      </p:sp>
      <p:sp>
        <p:nvSpPr>
          <p:cNvPr id="6" name="Slide Number Placeholder 5"/>
          <p:cNvSpPr>
            <a:spLocks noGrp="1"/>
          </p:cNvSpPr>
          <p:nvPr>
            <p:ph type="sldNum" sz="quarter" idx="12"/>
          </p:nvPr>
        </p:nvSpPr>
        <p:spPr>
          <a:xfrm>
            <a:off x="8741664" y="6356352"/>
            <a:ext cx="301752" cy="365125"/>
          </a:xfrm>
          <a:prstGeom prst="rect">
            <a:avLst/>
          </a:prstGeom>
        </p:spPr>
        <p:txBody>
          <a:bodyPr/>
          <a:lstStyle>
            <a:lvl1pPr algn="l">
              <a:defRPr sz="675" b="1">
                <a:solidFill>
                  <a:srgbClr val="FFFFFF"/>
                </a:solidFill>
              </a:defRPr>
            </a:lvl1pPr>
          </a:lstStyle>
          <a:p>
            <a:fld id="{A505DBE7-0ACF-E348-BBE2-A615BCE1D797}" type="slidenum">
              <a:rPr lang="en-US" smtClean="0"/>
              <a:pPr/>
              <a:t>‹#›</a:t>
            </a:fld>
            <a:endParaRPr lang="en-US"/>
          </a:p>
        </p:txBody>
      </p:sp>
      <p:sp>
        <p:nvSpPr>
          <p:cNvPr id="19" name="Text Placeholder 6"/>
          <p:cNvSpPr>
            <a:spLocks noGrp="1"/>
          </p:cNvSpPr>
          <p:nvPr>
            <p:ph type="body" sz="quarter" idx="14" hasCustomPrompt="1"/>
          </p:nvPr>
        </p:nvSpPr>
        <p:spPr>
          <a:xfrm>
            <a:off x="274320" y="5257800"/>
            <a:ext cx="8595360" cy="274320"/>
          </a:xfrm>
        </p:spPr>
        <p:txBody>
          <a:bodyPr>
            <a:normAutofit/>
          </a:bodyPr>
          <a:lstStyle>
            <a:lvl1pPr marL="0" indent="0">
              <a:spcBef>
                <a:spcPts val="0"/>
              </a:spcBef>
              <a:buNone/>
              <a:defRPr sz="1050" baseline="0">
                <a:solidFill>
                  <a:srgbClr val="FFFFFF"/>
                </a:solidFill>
              </a:defRPr>
            </a:lvl1pPr>
          </a:lstStyle>
          <a:p>
            <a:pPr lvl="0"/>
            <a:r>
              <a:rPr lang="en-US" dirty="0" smtClean="0"/>
              <a:t>Click to add presenter organization</a:t>
            </a:r>
          </a:p>
        </p:txBody>
      </p:sp>
      <p:sp>
        <p:nvSpPr>
          <p:cNvPr id="25" name="Text Placeholder 6"/>
          <p:cNvSpPr>
            <a:spLocks noGrp="1"/>
          </p:cNvSpPr>
          <p:nvPr>
            <p:ph type="body" sz="quarter" idx="15" hasCustomPrompt="1"/>
          </p:nvPr>
        </p:nvSpPr>
        <p:spPr>
          <a:xfrm>
            <a:off x="274320" y="5540477"/>
            <a:ext cx="8595360" cy="274320"/>
          </a:xfrm>
        </p:spPr>
        <p:txBody>
          <a:bodyPr>
            <a:normAutofit/>
          </a:bodyPr>
          <a:lstStyle>
            <a:lvl1pPr marL="0" indent="0">
              <a:spcBef>
                <a:spcPts val="0"/>
              </a:spcBef>
              <a:buNone/>
              <a:defRPr sz="1050" baseline="0">
                <a:solidFill>
                  <a:srgbClr val="FFFFFF"/>
                </a:solidFill>
              </a:defRPr>
            </a:lvl1pPr>
          </a:lstStyle>
          <a:p>
            <a:pPr lvl="0"/>
            <a:r>
              <a:rPr lang="en-US" dirty="0" smtClean="0"/>
              <a:t>Click to add presentation event or location</a:t>
            </a:r>
          </a:p>
        </p:txBody>
      </p:sp>
      <p:pic>
        <p:nvPicPr>
          <p:cNvPr id="9" name="Picture 8"/>
          <p:cNvPicPr>
            <a:picLocks noChangeAspect="1"/>
          </p:cNvPicPr>
          <p:nvPr/>
        </p:nvPicPr>
        <p:blipFill>
          <a:blip r:embed="rId2"/>
          <a:stretch>
            <a:fillRect/>
          </a:stretch>
        </p:blipFill>
        <p:spPr>
          <a:xfrm>
            <a:off x="274321" y="6400800"/>
            <a:ext cx="825500" cy="228600"/>
          </a:xfrm>
          <a:prstGeom prst="rect">
            <a:avLst/>
          </a:prstGeom>
        </p:spPr>
      </p:pic>
    </p:spTree>
    <p:extLst>
      <p:ext uri="{BB962C8B-B14F-4D97-AF65-F5344CB8AC3E}">
        <p14:creationId xmlns:p14="http://schemas.microsoft.com/office/powerpoint/2010/main" val="32569089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5" name="Rectangle 4"/>
          <p:cNvSpPr/>
          <p:nvPr/>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2"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274320" y="1600201"/>
            <a:ext cx="8595360" cy="1089529"/>
          </a:xfrm>
        </p:spPr>
        <p:txBody>
          <a:bodyPr lIns="0" tIns="0" rIns="0" bIns="0">
            <a:spAutoFit/>
          </a:bodyPr>
          <a:lstStyle>
            <a:lvl1pPr marL="257175" indent="-257175">
              <a:buSzPct val="100000"/>
              <a:buFontTx/>
              <a:buBlip>
                <a:blip r:embed="rId2"/>
              </a:buBlip>
              <a:defRPr sz="1500">
                <a:latin typeface="Arial"/>
                <a:cs typeface="Arial"/>
              </a:defRPr>
            </a:lvl1pPr>
            <a:lvl2pPr marL="557213" indent="-214313">
              <a:buSzPct val="100000"/>
              <a:buFontTx/>
              <a:buBlip>
                <a:blip r:embed="rId3"/>
              </a:buBlip>
              <a:defRPr sz="1350">
                <a:latin typeface="Arial"/>
                <a:cs typeface="Arial"/>
              </a:defRPr>
            </a:lvl2pPr>
            <a:lvl3pPr marL="857250" indent="-171450">
              <a:buSzPct val="100000"/>
              <a:buFontTx/>
              <a:buBlip>
                <a:blip r:embed="rId4"/>
              </a:buBlip>
              <a:defRPr sz="1200">
                <a:latin typeface="Arial"/>
                <a:cs typeface="Arial"/>
              </a:defRPr>
            </a:lvl3pPr>
            <a:lvl4pPr marL="1200150" indent="-171450">
              <a:buSzPct val="100000"/>
              <a:buFontTx/>
              <a:buBlip>
                <a:blip r:embed="rId5"/>
              </a:buBlip>
              <a:defRPr sz="1050">
                <a:latin typeface="Arial"/>
                <a:cs typeface="Arial"/>
              </a:defRPr>
            </a:lvl4pPr>
            <a:lvl5pPr marL="1543050" indent="-171450">
              <a:buSzPct val="100000"/>
              <a:buFontTx/>
              <a:buBlip>
                <a:blip r:embed="rId2"/>
              </a:buBlip>
              <a:defRPr sz="1050">
                <a:latin typeface="Arial"/>
                <a:cs typeface="Arial"/>
              </a:defRPr>
            </a:lvl5pPr>
            <a:lvl6pPr marL="1714500"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Date Placeholder 8"/>
          <p:cNvSpPr>
            <a:spLocks noGrp="1"/>
          </p:cNvSpPr>
          <p:nvPr>
            <p:ph type="dt" sz="half" idx="10"/>
          </p:nvPr>
        </p:nvSpPr>
        <p:spPr>
          <a:xfrm>
            <a:off x="6858000" y="6356352"/>
            <a:ext cx="1600200" cy="365125"/>
          </a:xfrm>
        </p:spPr>
        <p:txBody>
          <a:bodyPr lIns="0" tIns="0" rIns="0" bIns="0"/>
          <a:lstStyle>
            <a:lvl1pPr algn="r">
              <a:defRPr sz="675">
                <a:latin typeface="Arial"/>
                <a:cs typeface="Arial"/>
              </a:defRPr>
            </a:lvl1pPr>
          </a:lstStyle>
          <a:p>
            <a:fld id="{1205DB16-F3E1-7B41-BE18-DA9132C94C8C}" type="datetime4">
              <a:rPr lang="en-US" smtClean="0"/>
              <a:pPr/>
              <a:t>March 30, 2017</a:t>
            </a:fld>
            <a:endParaRPr lang="en-US" dirty="0"/>
          </a:p>
        </p:txBody>
      </p:sp>
      <p:sp>
        <p:nvSpPr>
          <p:cNvPr id="11" name="Footer Placeholder 10"/>
          <p:cNvSpPr>
            <a:spLocks noGrp="1"/>
          </p:cNvSpPr>
          <p:nvPr>
            <p:ph type="ftr" sz="quarter" idx="12"/>
          </p:nvPr>
        </p:nvSpPr>
        <p:spPr/>
        <p:txBody>
          <a:bodyPr lIns="0" tIns="0" rIns="0" bIns="0"/>
          <a:lstStyle>
            <a:lvl1pPr>
              <a:defRPr sz="675">
                <a:latin typeface="Arial"/>
                <a:cs typeface="Arial"/>
              </a:defRPr>
            </a:lvl1pPr>
          </a:lstStyle>
          <a:p>
            <a:endParaRPr lang="en-US" dirty="0"/>
          </a:p>
        </p:txBody>
      </p:sp>
      <p:sp>
        <p:nvSpPr>
          <p:cNvPr id="13" name="Slide Number Placeholder 5"/>
          <p:cNvSpPr>
            <a:spLocks noGrp="1"/>
          </p:cNvSpPr>
          <p:nvPr>
            <p:ph type="sldNum" sz="quarter" idx="13"/>
          </p:nvPr>
        </p:nvSpPr>
        <p:spPr>
          <a:xfrm>
            <a:off x="8741664" y="6356352"/>
            <a:ext cx="301752" cy="365125"/>
          </a:xfrm>
          <a:prstGeom prst="rect">
            <a:avLst/>
          </a:prstGeom>
        </p:spPr>
        <p:txBody>
          <a:bodyPr/>
          <a:lstStyle>
            <a:lvl1pPr algn="l">
              <a:defRPr sz="675" b="1">
                <a:solidFill>
                  <a:srgbClr val="707276"/>
                </a:solidFill>
              </a:defRPr>
            </a:lvl1pPr>
          </a:lstStyle>
          <a:p>
            <a:fld id="{03722D57-58D6-9447-A6D5-A97F6C35A8FB}" type="slidenum">
              <a:rPr lang="en-US" smtClean="0"/>
              <a:pPr/>
              <a:t>‹#›</a:t>
            </a:fld>
            <a:endParaRPr lang="en-US" dirty="0"/>
          </a:p>
        </p:txBody>
      </p:sp>
      <p:cxnSp>
        <p:nvCxnSpPr>
          <p:cNvPr id="14" name="Straight Connector 13"/>
          <p:cNvCxnSpPr/>
          <p:nvPr/>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4458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2-Column Content">
    <p:spTree>
      <p:nvGrpSpPr>
        <p:cNvPr id="1" name=""/>
        <p:cNvGrpSpPr/>
        <p:nvPr/>
      </p:nvGrpSpPr>
      <p:grpSpPr>
        <a:xfrm>
          <a:off x="0" y="0"/>
          <a:ext cx="0" cy="0"/>
          <a:chOff x="0" y="0"/>
          <a:chExt cx="0" cy="0"/>
        </a:xfrm>
      </p:grpSpPr>
      <p:sp>
        <p:nvSpPr>
          <p:cNvPr id="11" name="Rectangle 10"/>
          <p:cNvSpPr/>
          <p:nvPr/>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3" name="Content Placeholder 2"/>
          <p:cNvSpPr>
            <a:spLocks noGrp="1"/>
          </p:cNvSpPr>
          <p:nvPr>
            <p:ph sz="half" idx="1"/>
          </p:nvPr>
        </p:nvSpPr>
        <p:spPr>
          <a:xfrm>
            <a:off x="274320" y="1600201"/>
            <a:ext cx="4114800" cy="1089529"/>
          </a:xfrm>
        </p:spPr>
        <p:txBody>
          <a:bodyPr lIns="0" tIns="0" rIns="0" bIns="0">
            <a:spAutoFit/>
          </a:bodyPr>
          <a:lstStyle>
            <a:lvl1pPr marL="257175" indent="-257175">
              <a:buSzPct val="100000"/>
              <a:buFontTx/>
              <a:buBlip>
                <a:blip r:embed="rId2"/>
              </a:buBlip>
              <a:defRPr sz="1500">
                <a:latin typeface="Arial"/>
                <a:cs typeface="Arial"/>
              </a:defRPr>
            </a:lvl1pPr>
            <a:lvl2pPr marL="557213" indent="-214313">
              <a:buSzPct val="100000"/>
              <a:buFontTx/>
              <a:buBlip>
                <a:blip r:embed="rId3"/>
              </a:buBlip>
              <a:defRPr sz="1350">
                <a:latin typeface="Arial"/>
                <a:cs typeface="Arial"/>
              </a:defRPr>
            </a:lvl2pPr>
            <a:lvl3pPr marL="857250" indent="-171450">
              <a:buSzPct val="100000"/>
              <a:buFontTx/>
              <a:buBlip>
                <a:blip r:embed="rId4"/>
              </a:buBlip>
              <a:defRPr sz="1200">
                <a:latin typeface="Arial"/>
                <a:cs typeface="Arial"/>
              </a:defRPr>
            </a:lvl3pPr>
            <a:lvl4pPr marL="1200150" indent="-171450">
              <a:buSzPct val="100000"/>
              <a:buFontTx/>
              <a:buBlip>
                <a:blip r:embed="rId5"/>
              </a:buBlip>
              <a:defRPr sz="1050">
                <a:latin typeface="Arial"/>
                <a:cs typeface="Arial"/>
              </a:defRPr>
            </a:lvl4pPr>
            <a:lvl5pPr marL="1543050" indent="-171450">
              <a:buSzPct val="100000"/>
              <a:buFontTx/>
              <a:buBlip>
                <a:blip r:embed="rId2"/>
              </a:buBlip>
              <a:defRPr sz="1050">
                <a:latin typeface="Arial"/>
                <a:cs typeface="Aria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858000" y="6356352"/>
            <a:ext cx="1600200" cy="365125"/>
          </a:xfrm>
        </p:spPr>
        <p:txBody>
          <a:bodyPr lIns="0" tIns="0" rIns="0" bIns="0"/>
          <a:lstStyle>
            <a:lvl1pPr algn="r">
              <a:defRPr sz="675">
                <a:latin typeface="Arial"/>
                <a:cs typeface="Arial"/>
              </a:defRPr>
            </a:lvl1pPr>
          </a:lstStyle>
          <a:p>
            <a:fld id="{1205DB16-F3E1-7B41-BE18-DA9132C94C8C}" type="datetime4">
              <a:rPr lang="en-US" smtClean="0"/>
              <a:pPr/>
              <a:t>March 30, 2017</a:t>
            </a:fld>
            <a:endParaRPr lang="en-US" dirty="0"/>
          </a:p>
        </p:txBody>
      </p:sp>
      <p:sp>
        <p:nvSpPr>
          <p:cNvPr id="6" name="Footer Placeholder 5"/>
          <p:cNvSpPr>
            <a:spLocks noGrp="1"/>
          </p:cNvSpPr>
          <p:nvPr>
            <p:ph type="ftr" sz="quarter" idx="11"/>
          </p:nvPr>
        </p:nvSpPr>
        <p:spPr/>
        <p:txBody>
          <a:bodyPr lIns="0" tIns="0" rIns="0" bIns="0"/>
          <a:lstStyle>
            <a:lvl1pPr>
              <a:defRPr sz="675">
                <a:latin typeface="Arial"/>
                <a:cs typeface="Arial"/>
              </a:defRPr>
            </a:lvl1pPr>
          </a:lstStyle>
          <a:p>
            <a:endParaRPr lang="en-US" dirty="0"/>
          </a:p>
        </p:txBody>
      </p:sp>
      <p:sp>
        <p:nvSpPr>
          <p:cNvPr id="10" name="Content Placeholder 2"/>
          <p:cNvSpPr>
            <a:spLocks noGrp="1"/>
          </p:cNvSpPr>
          <p:nvPr>
            <p:ph sz="half" idx="13"/>
          </p:nvPr>
        </p:nvSpPr>
        <p:spPr>
          <a:xfrm>
            <a:off x="4754880" y="1600201"/>
            <a:ext cx="4114800" cy="1089529"/>
          </a:xfrm>
        </p:spPr>
        <p:txBody>
          <a:bodyPr lIns="0" tIns="0" rIns="0" bIns="0">
            <a:spAutoFit/>
          </a:bodyPr>
          <a:lstStyle>
            <a:lvl1pPr marL="257175" indent="-257175">
              <a:buSzPct val="100000"/>
              <a:buFontTx/>
              <a:buBlip>
                <a:blip r:embed="rId2"/>
              </a:buBlip>
              <a:defRPr sz="1500">
                <a:latin typeface="Arial"/>
                <a:cs typeface="Arial"/>
              </a:defRPr>
            </a:lvl1pPr>
            <a:lvl2pPr marL="557213" indent="-214313">
              <a:buSzPct val="100000"/>
              <a:buFontTx/>
              <a:buBlip>
                <a:blip r:embed="rId3"/>
              </a:buBlip>
              <a:defRPr sz="1350">
                <a:latin typeface="Arial"/>
                <a:cs typeface="Arial"/>
              </a:defRPr>
            </a:lvl2pPr>
            <a:lvl3pPr marL="857250" indent="-171450">
              <a:buSzPct val="100000"/>
              <a:buFontTx/>
              <a:buBlip>
                <a:blip r:embed="rId4"/>
              </a:buBlip>
              <a:defRPr sz="1200">
                <a:latin typeface="Arial"/>
                <a:cs typeface="Arial"/>
              </a:defRPr>
            </a:lvl3pPr>
            <a:lvl4pPr marL="1200150" indent="-171450">
              <a:buSzPct val="100000"/>
              <a:buFontTx/>
              <a:buBlip>
                <a:blip r:embed="rId5"/>
              </a:buBlip>
              <a:defRPr sz="1050">
                <a:latin typeface="Arial"/>
                <a:cs typeface="Arial"/>
              </a:defRPr>
            </a:lvl4pPr>
            <a:lvl5pPr marL="1543050" indent="-171450">
              <a:buSzPct val="100000"/>
              <a:buFontTx/>
              <a:buBlip>
                <a:blip r:embed="rId2"/>
              </a:buBlip>
              <a:defRPr sz="1050">
                <a:latin typeface="Arial"/>
                <a:cs typeface="Aria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lide Number Placeholder 5"/>
          <p:cNvSpPr>
            <a:spLocks noGrp="1"/>
          </p:cNvSpPr>
          <p:nvPr>
            <p:ph type="sldNum" sz="quarter" idx="14"/>
          </p:nvPr>
        </p:nvSpPr>
        <p:spPr>
          <a:xfrm>
            <a:off x="8741664" y="6356352"/>
            <a:ext cx="301752" cy="365125"/>
          </a:xfrm>
          <a:prstGeom prst="rect">
            <a:avLst/>
          </a:prstGeom>
        </p:spPr>
        <p:txBody>
          <a:bodyPr/>
          <a:lstStyle>
            <a:lvl1pPr algn="l">
              <a:defRPr sz="675" b="1">
                <a:solidFill>
                  <a:srgbClr val="707276"/>
                </a:solidFill>
              </a:defRPr>
            </a:lvl1pPr>
          </a:lstStyle>
          <a:p>
            <a:fld id="{03722D57-58D6-9447-A6D5-A97F6C35A8FB}" type="slidenum">
              <a:rPr lang="en-US" smtClean="0"/>
              <a:pPr/>
              <a:t>‹#›</a:t>
            </a:fld>
            <a:endParaRPr lang="en-US" dirty="0"/>
          </a:p>
        </p:txBody>
      </p:sp>
      <p:cxnSp>
        <p:nvCxnSpPr>
          <p:cNvPr id="17" name="Straight Connector 16"/>
          <p:cNvCxnSpPr/>
          <p:nvPr/>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1397936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2-Column Comparison">
    <p:spTree>
      <p:nvGrpSpPr>
        <p:cNvPr id="1" name=""/>
        <p:cNvGrpSpPr/>
        <p:nvPr/>
      </p:nvGrpSpPr>
      <p:grpSpPr>
        <a:xfrm>
          <a:off x="0" y="0"/>
          <a:ext cx="0" cy="0"/>
          <a:chOff x="0" y="0"/>
          <a:chExt cx="0" cy="0"/>
        </a:xfrm>
      </p:grpSpPr>
      <p:sp>
        <p:nvSpPr>
          <p:cNvPr id="14" name="Rectangle 13"/>
          <p:cNvSpPr/>
          <p:nvPr/>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12" name="Content Placeholder 2"/>
          <p:cNvSpPr>
            <a:spLocks noGrp="1"/>
          </p:cNvSpPr>
          <p:nvPr>
            <p:ph sz="half" idx="13"/>
          </p:nvPr>
        </p:nvSpPr>
        <p:spPr>
          <a:xfrm>
            <a:off x="274320" y="2286001"/>
            <a:ext cx="4114800" cy="1089529"/>
          </a:xfrm>
        </p:spPr>
        <p:txBody>
          <a:bodyPr lIns="0" tIns="0" rIns="0" bIns="0">
            <a:spAutoFit/>
          </a:bodyPr>
          <a:lstStyle>
            <a:lvl1pPr marL="257175" indent="-257175">
              <a:buSzPct val="100000"/>
              <a:buFontTx/>
              <a:buBlip>
                <a:blip r:embed="rId2"/>
              </a:buBlip>
              <a:defRPr sz="1500">
                <a:latin typeface="Arial"/>
                <a:cs typeface="Arial"/>
              </a:defRPr>
            </a:lvl1pPr>
            <a:lvl2pPr marL="557213" indent="-214313">
              <a:buSzPct val="100000"/>
              <a:buFontTx/>
              <a:buBlip>
                <a:blip r:embed="rId3"/>
              </a:buBlip>
              <a:defRPr sz="1350">
                <a:latin typeface="Arial"/>
                <a:cs typeface="Arial"/>
              </a:defRPr>
            </a:lvl2pPr>
            <a:lvl3pPr marL="857250" indent="-171450">
              <a:buSzPct val="100000"/>
              <a:buFontTx/>
              <a:buBlip>
                <a:blip r:embed="rId4"/>
              </a:buBlip>
              <a:defRPr sz="1200">
                <a:latin typeface="Arial"/>
                <a:cs typeface="Arial"/>
              </a:defRPr>
            </a:lvl3pPr>
            <a:lvl4pPr marL="1200150" indent="-171450">
              <a:buSzPct val="100000"/>
              <a:buFontTx/>
              <a:buBlip>
                <a:blip r:embed="rId5"/>
              </a:buBlip>
              <a:defRPr sz="1050">
                <a:latin typeface="Arial"/>
                <a:cs typeface="Arial"/>
              </a:defRPr>
            </a:lvl4pPr>
            <a:lvl5pPr marL="1543050" indent="-171450">
              <a:buSzPct val="100000"/>
              <a:buFontTx/>
              <a:buBlip>
                <a:blip r:embed="rId2"/>
              </a:buBlip>
              <a:defRPr sz="1050">
                <a:latin typeface="Arial"/>
                <a:cs typeface="Aria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half" idx="14"/>
          </p:nvPr>
        </p:nvSpPr>
        <p:spPr>
          <a:xfrm>
            <a:off x="4754880" y="2286001"/>
            <a:ext cx="4114800" cy="1089529"/>
          </a:xfrm>
        </p:spPr>
        <p:txBody>
          <a:bodyPr lIns="0" tIns="0" rIns="0" bIns="0">
            <a:spAutoFit/>
          </a:bodyPr>
          <a:lstStyle>
            <a:lvl1pPr marL="257175" indent="-257175">
              <a:buSzPct val="100000"/>
              <a:buFontTx/>
              <a:buBlip>
                <a:blip r:embed="rId2"/>
              </a:buBlip>
              <a:defRPr sz="1500">
                <a:latin typeface="Arial"/>
                <a:cs typeface="Arial"/>
              </a:defRPr>
            </a:lvl1pPr>
            <a:lvl2pPr marL="557213" indent="-214313">
              <a:buSzPct val="100000"/>
              <a:buFontTx/>
              <a:buBlip>
                <a:blip r:embed="rId3"/>
              </a:buBlip>
              <a:defRPr sz="1350">
                <a:latin typeface="Arial"/>
                <a:cs typeface="Arial"/>
              </a:defRPr>
            </a:lvl2pPr>
            <a:lvl3pPr marL="857250" indent="-171450">
              <a:buSzPct val="100000"/>
              <a:buFontTx/>
              <a:buBlip>
                <a:blip r:embed="rId4"/>
              </a:buBlip>
              <a:defRPr sz="1200">
                <a:latin typeface="Arial"/>
                <a:cs typeface="Arial"/>
              </a:defRPr>
            </a:lvl3pPr>
            <a:lvl4pPr marL="1200150" indent="-171450">
              <a:buSzPct val="100000"/>
              <a:buFontTx/>
              <a:buBlip>
                <a:blip r:embed="rId5"/>
              </a:buBlip>
              <a:defRPr sz="1050">
                <a:latin typeface="Arial"/>
                <a:cs typeface="Arial"/>
              </a:defRPr>
            </a:lvl4pPr>
            <a:lvl5pPr marL="1543050" indent="-171450">
              <a:buSzPct val="100000"/>
              <a:buFontTx/>
              <a:buBlip>
                <a:blip r:embed="rId2"/>
              </a:buBlip>
              <a:defRPr sz="1050">
                <a:latin typeface="Arial"/>
                <a:cs typeface="Aria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274320" y="1600201"/>
            <a:ext cx="4114800" cy="230832"/>
          </a:xfrm>
        </p:spPr>
        <p:txBody>
          <a:bodyPr lIns="0" tIns="0" rIns="0" bIns="0" anchor="t">
            <a:spAutoFit/>
          </a:bodyPr>
          <a:lstStyle>
            <a:lvl1pPr marL="0" indent="0">
              <a:buNone/>
              <a:defRPr sz="15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754880" y="1600201"/>
            <a:ext cx="4114800" cy="230832"/>
          </a:xfrm>
        </p:spPr>
        <p:txBody>
          <a:bodyPr lIns="0" tIns="0" rIns="0" bIns="0" anchor="t">
            <a:spAutoFit/>
          </a:bodyPr>
          <a:lstStyle>
            <a:lvl1pPr marL="0" indent="0">
              <a:buNone/>
              <a:defRPr sz="15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7" name="Date Placeholder 6"/>
          <p:cNvSpPr>
            <a:spLocks noGrp="1"/>
          </p:cNvSpPr>
          <p:nvPr>
            <p:ph type="dt" sz="half" idx="10"/>
          </p:nvPr>
        </p:nvSpPr>
        <p:spPr>
          <a:xfrm>
            <a:off x="6858000" y="6356352"/>
            <a:ext cx="1600200" cy="365125"/>
          </a:xfrm>
        </p:spPr>
        <p:txBody>
          <a:bodyPr lIns="0" tIns="0" rIns="0" bIns="0"/>
          <a:lstStyle>
            <a:lvl1pPr algn="r">
              <a:defRPr sz="675">
                <a:latin typeface="Arial"/>
                <a:cs typeface="Arial"/>
              </a:defRPr>
            </a:lvl1pPr>
          </a:lstStyle>
          <a:p>
            <a:fld id="{1205DB16-F3E1-7B41-BE18-DA9132C94C8C}" type="datetime4">
              <a:rPr lang="en-US" smtClean="0"/>
              <a:pPr/>
              <a:t>March 30, 2017</a:t>
            </a:fld>
            <a:endParaRPr lang="en-US" dirty="0"/>
          </a:p>
        </p:txBody>
      </p:sp>
      <p:sp>
        <p:nvSpPr>
          <p:cNvPr id="8" name="Footer Placeholder 7"/>
          <p:cNvSpPr>
            <a:spLocks noGrp="1"/>
          </p:cNvSpPr>
          <p:nvPr>
            <p:ph type="ftr" sz="quarter" idx="11"/>
          </p:nvPr>
        </p:nvSpPr>
        <p:spPr/>
        <p:txBody>
          <a:bodyPr lIns="0" tIns="0" rIns="0" bIns="0"/>
          <a:lstStyle>
            <a:lvl1pPr>
              <a:defRPr sz="675">
                <a:latin typeface="Arial"/>
                <a:cs typeface="Arial"/>
              </a:defRPr>
            </a:lvl1pPr>
          </a:lstStyle>
          <a:p>
            <a:endParaRPr lang="en-US" dirty="0"/>
          </a:p>
        </p:txBody>
      </p:sp>
      <p:sp>
        <p:nvSpPr>
          <p:cNvPr id="16" name="Slide Number Placeholder 5"/>
          <p:cNvSpPr>
            <a:spLocks noGrp="1"/>
          </p:cNvSpPr>
          <p:nvPr>
            <p:ph type="sldNum" sz="quarter" idx="15"/>
          </p:nvPr>
        </p:nvSpPr>
        <p:spPr>
          <a:xfrm>
            <a:off x="8741664" y="6356352"/>
            <a:ext cx="301752" cy="365125"/>
          </a:xfrm>
          <a:prstGeom prst="rect">
            <a:avLst/>
          </a:prstGeom>
        </p:spPr>
        <p:txBody>
          <a:bodyPr/>
          <a:lstStyle>
            <a:lvl1pPr algn="l">
              <a:defRPr sz="675" b="1">
                <a:solidFill>
                  <a:srgbClr val="707276"/>
                </a:solidFill>
              </a:defRPr>
            </a:lvl1pPr>
          </a:lstStyle>
          <a:p>
            <a:fld id="{03722D57-58D6-9447-A6D5-A97F6C35A8FB}" type="slidenum">
              <a:rPr lang="en-US" smtClean="0"/>
              <a:pPr/>
              <a:t>‹#›</a:t>
            </a:fld>
            <a:endParaRPr lang="en-US" dirty="0"/>
          </a:p>
        </p:txBody>
      </p:sp>
      <p:cxnSp>
        <p:nvCxnSpPr>
          <p:cNvPr id="17" name="Straight Connector 16"/>
          <p:cNvCxnSpPr/>
          <p:nvPr/>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6212221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Picture with Caption">
    <p:spTree>
      <p:nvGrpSpPr>
        <p:cNvPr id="1" name=""/>
        <p:cNvGrpSpPr/>
        <p:nvPr/>
      </p:nvGrpSpPr>
      <p:grpSpPr>
        <a:xfrm>
          <a:off x="0" y="0"/>
          <a:ext cx="0" cy="0"/>
          <a:chOff x="0" y="0"/>
          <a:chExt cx="0" cy="0"/>
        </a:xfrm>
      </p:grpSpPr>
      <p:sp>
        <p:nvSpPr>
          <p:cNvPr id="10" name="Rectangle 9"/>
          <p:cNvSpPr/>
          <p:nvPr/>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3" name="Picture Placeholder 2"/>
          <p:cNvSpPr>
            <a:spLocks noGrp="1"/>
          </p:cNvSpPr>
          <p:nvPr>
            <p:ph type="pic" idx="1"/>
          </p:nvPr>
        </p:nvSpPr>
        <p:spPr>
          <a:xfrm>
            <a:off x="274320" y="3325126"/>
            <a:ext cx="8595360" cy="207749"/>
          </a:xfrm>
        </p:spPr>
        <p:txBody>
          <a:bodyPr lIns="0" tIns="0" rIns="0" bIns="0" anchor="ctr">
            <a:spAutoFit/>
          </a:bodyPr>
          <a:lstStyle>
            <a:lvl1pPr marL="0" indent="0" algn="ctr">
              <a:buNone/>
              <a:defRPr sz="1350" i="1">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274320" y="5486400"/>
            <a:ext cx="8595360" cy="161583"/>
          </a:xfrm>
        </p:spPr>
        <p:txBody>
          <a:bodyPr lIns="0" tIns="0" rIns="0" bIns="0">
            <a:spAutoFit/>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6858000" y="6356352"/>
            <a:ext cx="1600200" cy="365125"/>
          </a:xfrm>
        </p:spPr>
        <p:txBody>
          <a:bodyPr lIns="0" tIns="0" rIns="0" bIns="0"/>
          <a:lstStyle>
            <a:lvl1pPr algn="r">
              <a:defRPr sz="675">
                <a:latin typeface="Arial"/>
                <a:cs typeface="Arial"/>
              </a:defRPr>
            </a:lvl1pPr>
          </a:lstStyle>
          <a:p>
            <a:fld id="{1205DB16-F3E1-7B41-BE18-DA9132C94C8C}" type="datetime4">
              <a:rPr lang="en-US" smtClean="0"/>
              <a:pPr/>
              <a:t>March 30, 2017</a:t>
            </a:fld>
            <a:endParaRPr lang="en-US" dirty="0"/>
          </a:p>
        </p:txBody>
      </p:sp>
      <p:sp>
        <p:nvSpPr>
          <p:cNvPr id="6" name="Footer Placeholder 5"/>
          <p:cNvSpPr>
            <a:spLocks noGrp="1"/>
          </p:cNvSpPr>
          <p:nvPr>
            <p:ph type="ftr" sz="quarter" idx="11"/>
          </p:nvPr>
        </p:nvSpPr>
        <p:spPr/>
        <p:txBody>
          <a:bodyPr lIns="0" tIns="0" rIns="0" bIns="0"/>
          <a:lstStyle>
            <a:lvl1pPr>
              <a:defRPr sz="675">
                <a:latin typeface="Arial"/>
                <a:cs typeface="Arial"/>
              </a:defRPr>
            </a:lvl1pPr>
          </a:lstStyle>
          <a:p>
            <a:endParaRPr lang="en-US" dirty="0"/>
          </a:p>
        </p:txBody>
      </p:sp>
      <p:sp>
        <p:nvSpPr>
          <p:cNvPr id="12" name="Slide Number Placeholder 5"/>
          <p:cNvSpPr>
            <a:spLocks noGrp="1"/>
          </p:cNvSpPr>
          <p:nvPr>
            <p:ph type="sldNum" sz="quarter" idx="13"/>
          </p:nvPr>
        </p:nvSpPr>
        <p:spPr>
          <a:xfrm>
            <a:off x="8741664" y="6356352"/>
            <a:ext cx="301752" cy="365125"/>
          </a:xfrm>
          <a:prstGeom prst="rect">
            <a:avLst/>
          </a:prstGeom>
        </p:spPr>
        <p:txBody>
          <a:bodyPr lIns="0" tIns="0" rIns="0" bIns="0" anchor="ctr" anchorCtr="0"/>
          <a:lstStyle>
            <a:lvl1pPr algn="l">
              <a:defRPr sz="675" b="1">
                <a:solidFill>
                  <a:srgbClr val="707276"/>
                </a:solidFill>
              </a:defRPr>
            </a:lvl1pPr>
          </a:lstStyle>
          <a:p>
            <a:fld id="{03722D57-58D6-9447-A6D5-A97F6C35A8FB}" type="slidenum">
              <a:rPr lang="en-US" smtClean="0"/>
              <a:pPr/>
              <a:t>‹#›</a:t>
            </a:fld>
            <a:endParaRPr lang="en-US" dirty="0"/>
          </a:p>
        </p:txBody>
      </p:sp>
      <p:cxnSp>
        <p:nvCxnSpPr>
          <p:cNvPr id="13" name="Straight Connector 12"/>
          <p:cNvCxnSpPr/>
          <p:nvPr/>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9584386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3" name="Date Placeholder 2"/>
          <p:cNvSpPr>
            <a:spLocks noGrp="1"/>
          </p:cNvSpPr>
          <p:nvPr>
            <p:ph type="dt" sz="half" idx="10"/>
          </p:nvPr>
        </p:nvSpPr>
        <p:spPr/>
        <p:txBody>
          <a:bodyPr lIns="0" tIns="0" rIns="0" bIns="0"/>
          <a:lstStyle>
            <a:lvl1pPr>
              <a:defRPr sz="675">
                <a:latin typeface="Arial"/>
                <a:cs typeface="Arial"/>
              </a:defRPr>
            </a:lvl1pPr>
          </a:lstStyle>
          <a:p>
            <a:fld id="{1205DB16-F3E1-7B41-BE18-DA9132C94C8C}" type="datetime4">
              <a:rPr lang="en-US" smtClean="0"/>
              <a:pPr/>
              <a:t>March 30, 2017</a:t>
            </a:fld>
            <a:endParaRPr lang="en-US" dirty="0"/>
          </a:p>
        </p:txBody>
      </p:sp>
      <p:sp>
        <p:nvSpPr>
          <p:cNvPr id="4" name="Footer Placeholder 3"/>
          <p:cNvSpPr>
            <a:spLocks noGrp="1"/>
          </p:cNvSpPr>
          <p:nvPr>
            <p:ph type="ftr" sz="quarter" idx="11"/>
          </p:nvPr>
        </p:nvSpPr>
        <p:spPr/>
        <p:txBody>
          <a:bodyPr lIns="0" tIns="0" rIns="0" bIns="0"/>
          <a:lstStyle>
            <a:lvl1pPr>
              <a:defRPr sz="675">
                <a:latin typeface="Arial"/>
                <a:cs typeface="Arial"/>
              </a:defRPr>
            </a:lvl1pPr>
          </a:lstStyle>
          <a:p>
            <a:endParaRPr lang="en-US" dirty="0"/>
          </a:p>
        </p:txBody>
      </p:sp>
      <p:sp>
        <p:nvSpPr>
          <p:cNvPr id="10" name="Slide Number Placeholder 5"/>
          <p:cNvSpPr>
            <a:spLocks noGrp="1"/>
          </p:cNvSpPr>
          <p:nvPr>
            <p:ph type="sldNum" sz="quarter" idx="13"/>
          </p:nvPr>
        </p:nvSpPr>
        <p:spPr>
          <a:xfrm>
            <a:off x="8741664" y="6356352"/>
            <a:ext cx="301752" cy="365125"/>
          </a:xfrm>
          <a:prstGeom prst="rect">
            <a:avLst/>
          </a:prstGeom>
        </p:spPr>
        <p:txBody>
          <a:bodyPr lIns="0" tIns="0" rIns="0" bIns="0" anchor="ctr" anchorCtr="0"/>
          <a:lstStyle>
            <a:lvl1pPr algn="l">
              <a:defRPr sz="675" b="1">
                <a:solidFill>
                  <a:srgbClr val="707276"/>
                </a:solidFill>
              </a:defRPr>
            </a:lvl1pPr>
          </a:lstStyle>
          <a:p>
            <a:fld id="{03722D57-58D6-9447-A6D5-A97F6C35A8FB}" type="slidenum">
              <a:rPr lang="en-US" smtClean="0"/>
              <a:pPr/>
              <a:t>‹#›</a:t>
            </a:fld>
            <a:endParaRPr lang="en-US" dirty="0"/>
          </a:p>
        </p:txBody>
      </p:sp>
      <p:cxnSp>
        <p:nvCxnSpPr>
          <p:cNvPr id="11" name="Straight Connector 10"/>
          <p:cNvCxnSpPr/>
          <p:nvPr/>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496881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Color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600201"/>
            <a:ext cx="8595360" cy="1089529"/>
          </a:xfrm>
        </p:spPr>
        <p:txBody>
          <a:bodyPr lIns="0" tIns="0" rIns="0" bIns="0">
            <a:spAutoFit/>
          </a:bodyPr>
          <a:lstStyle>
            <a:lvl1pPr marL="257175" indent="-257175">
              <a:buSzPct val="100000"/>
              <a:buFontTx/>
              <a:buBlip>
                <a:blip r:embed="rId2"/>
              </a:buBlip>
              <a:defRPr sz="1500">
                <a:solidFill>
                  <a:srgbClr val="FFFFFF"/>
                </a:solidFill>
                <a:latin typeface="Arial"/>
                <a:cs typeface="Arial"/>
              </a:defRPr>
            </a:lvl1pPr>
            <a:lvl2pPr marL="557213" indent="-214313">
              <a:buSzPct val="100000"/>
              <a:buFontTx/>
              <a:buBlip>
                <a:blip r:embed="rId3"/>
              </a:buBlip>
              <a:defRPr sz="1350">
                <a:solidFill>
                  <a:srgbClr val="FFFFFF"/>
                </a:solidFill>
                <a:latin typeface="Arial"/>
                <a:cs typeface="Arial"/>
              </a:defRPr>
            </a:lvl2pPr>
            <a:lvl3pPr marL="857250" indent="-171450">
              <a:buSzPct val="100000"/>
              <a:buFontTx/>
              <a:buBlip>
                <a:blip r:embed="rId4"/>
              </a:buBlip>
              <a:defRPr sz="1200">
                <a:solidFill>
                  <a:srgbClr val="FFFFFF"/>
                </a:solidFill>
                <a:latin typeface="Arial"/>
                <a:cs typeface="Arial"/>
              </a:defRPr>
            </a:lvl3pPr>
            <a:lvl4pPr marL="1200150" indent="-171450">
              <a:buSzPct val="100000"/>
              <a:buFontTx/>
              <a:buBlip>
                <a:blip r:embed="rId5"/>
              </a:buBlip>
              <a:defRPr sz="1050">
                <a:solidFill>
                  <a:srgbClr val="FFFFFF"/>
                </a:solidFill>
                <a:latin typeface="Arial"/>
                <a:cs typeface="Arial"/>
              </a:defRPr>
            </a:lvl4pPr>
            <a:lvl5pPr marL="1543050" indent="-171450">
              <a:buSzPct val="100000"/>
              <a:buFontTx/>
              <a:buBlip>
                <a:blip r:embed="rId2"/>
              </a:buBlip>
              <a:defRPr sz="105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lIns="0" tIns="0" rIns="0" bIns="0"/>
          <a:lstStyle>
            <a:lvl1pPr>
              <a:defRPr sz="675">
                <a:solidFill>
                  <a:srgbClr val="FFFFFF"/>
                </a:solidFill>
                <a:latin typeface="Arial"/>
                <a:cs typeface="Arial"/>
              </a:defRPr>
            </a:lvl1pPr>
          </a:lstStyle>
          <a:p>
            <a:fld id="{90AEF710-8C28-6546-9604-880FB4645B21}" type="datetime4">
              <a:rPr lang="en-US" smtClean="0"/>
              <a:pPr/>
              <a:t>March 30, 2017</a:t>
            </a:fld>
            <a:endParaRPr lang="en-US"/>
          </a:p>
        </p:txBody>
      </p:sp>
      <p:sp>
        <p:nvSpPr>
          <p:cNvPr id="11" name="Footer Placeholder 10"/>
          <p:cNvSpPr>
            <a:spLocks noGrp="1"/>
          </p:cNvSpPr>
          <p:nvPr>
            <p:ph type="ftr" sz="quarter" idx="12"/>
          </p:nvPr>
        </p:nvSpPr>
        <p:spPr/>
        <p:txBody>
          <a:bodyPr lIns="0" tIns="0" rIns="0" bIns="0"/>
          <a:lstStyle>
            <a:lvl1pPr>
              <a:defRPr sz="675">
                <a:solidFill>
                  <a:srgbClr val="FFFFFF"/>
                </a:solidFill>
                <a:latin typeface="Arial"/>
                <a:cs typeface="Arial"/>
              </a:defRPr>
            </a:lvl1pPr>
          </a:lstStyle>
          <a:p>
            <a:endParaRPr lang="en-US"/>
          </a:p>
        </p:txBody>
      </p:sp>
      <p:sp>
        <p:nvSpPr>
          <p:cNvPr id="16" name="Slide Number Placeholder 5"/>
          <p:cNvSpPr>
            <a:spLocks noGrp="1"/>
          </p:cNvSpPr>
          <p:nvPr>
            <p:ph type="sldNum" sz="quarter" idx="13"/>
          </p:nvPr>
        </p:nvSpPr>
        <p:spPr>
          <a:xfrm>
            <a:off x="8741664" y="6356352"/>
            <a:ext cx="301752" cy="365125"/>
          </a:xfrm>
          <a:prstGeom prst="rect">
            <a:avLst/>
          </a:prstGeom>
        </p:spPr>
        <p:txBody>
          <a:bodyPr lIns="0" tIns="0" rIns="0" bIns="0" anchor="ctr" anchorCtr="0"/>
          <a:lstStyle>
            <a:lvl1pPr algn="l">
              <a:defRPr sz="675" b="1">
                <a:solidFill>
                  <a:srgbClr val="FFFFFF"/>
                </a:solidFill>
              </a:defRPr>
            </a:lvl1pPr>
          </a:lstStyle>
          <a:p>
            <a:fld id="{A505DBE7-0ACF-E348-BBE2-A615BCE1D797}" type="slidenum">
              <a:rPr lang="en-US" smtClean="0"/>
              <a:pPr/>
              <a:t>‹#›</a:t>
            </a:fld>
            <a:endParaRPr lang="en-US"/>
          </a:p>
        </p:txBody>
      </p:sp>
      <p:sp>
        <p:nvSpPr>
          <p:cNvPr id="17"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4744937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274320" y="1600201"/>
            <a:ext cx="4114800" cy="1089529"/>
          </a:xfrm>
        </p:spPr>
        <p:txBody>
          <a:bodyPr lIns="0" tIns="0" rIns="0" bIns="0">
            <a:spAutoFit/>
          </a:bodyPr>
          <a:lstStyle>
            <a:lvl1pPr marL="257175" indent="-257175">
              <a:buSzPct val="100000"/>
              <a:buFontTx/>
              <a:buBlip>
                <a:blip r:embed="rId2"/>
              </a:buBlip>
              <a:defRPr sz="1500">
                <a:solidFill>
                  <a:srgbClr val="FFFFFF"/>
                </a:solidFill>
                <a:latin typeface="Arial"/>
                <a:cs typeface="Arial"/>
              </a:defRPr>
            </a:lvl1pPr>
            <a:lvl2pPr marL="557213" indent="-214313">
              <a:buSzPct val="100000"/>
              <a:buFontTx/>
              <a:buBlip>
                <a:blip r:embed="rId3"/>
              </a:buBlip>
              <a:defRPr sz="1350">
                <a:solidFill>
                  <a:srgbClr val="FFFFFF"/>
                </a:solidFill>
                <a:latin typeface="Arial"/>
                <a:cs typeface="Arial"/>
              </a:defRPr>
            </a:lvl2pPr>
            <a:lvl3pPr marL="857250" indent="-171450">
              <a:buSzPct val="100000"/>
              <a:buFontTx/>
              <a:buBlip>
                <a:blip r:embed="rId4"/>
              </a:buBlip>
              <a:defRPr sz="1200">
                <a:solidFill>
                  <a:srgbClr val="FFFFFF"/>
                </a:solidFill>
                <a:latin typeface="Arial"/>
                <a:cs typeface="Arial"/>
              </a:defRPr>
            </a:lvl3pPr>
            <a:lvl4pPr marL="1200150" indent="-171450">
              <a:buSzPct val="100000"/>
              <a:buFontTx/>
              <a:buBlip>
                <a:blip r:embed="rId5"/>
              </a:buBlip>
              <a:defRPr sz="1050">
                <a:solidFill>
                  <a:srgbClr val="FFFFFF"/>
                </a:solidFill>
                <a:latin typeface="Arial"/>
                <a:cs typeface="Arial"/>
              </a:defRPr>
            </a:lvl4pPr>
            <a:lvl5pPr marL="1543050" indent="-171450">
              <a:buSzPct val="100000"/>
              <a:buFontTx/>
              <a:buBlip>
                <a:blip r:embed="rId2"/>
              </a:buBlip>
              <a:defRPr sz="105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lIns="0" tIns="0" rIns="0" bIns="0"/>
          <a:lstStyle>
            <a:lvl1pPr>
              <a:defRPr sz="675">
                <a:solidFill>
                  <a:srgbClr val="FFFFFF"/>
                </a:solidFill>
                <a:latin typeface="Arial"/>
                <a:cs typeface="Arial"/>
              </a:defRPr>
            </a:lvl1pPr>
          </a:lstStyle>
          <a:p>
            <a:fld id="{CDDA9E2A-8607-5C4E-8C0A-43148951D912}" type="datetime4">
              <a:rPr lang="en-US" smtClean="0"/>
              <a:pPr/>
              <a:t>March 30, 2017</a:t>
            </a:fld>
            <a:endParaRPr lang="en-US"/>
          </a:p>
        </p:txBody>
      </p:sp>
      <p:sp>
        <p:nvSpPr>
          <p:cNvPr id="6" name="Footer Placeholder 5"/>
          <p:cNvSpPr>
            <a:spLocks noGrp="1"/>
          </p:cNvSpPr>
          <p:nvPr>
            <p:ph type="ftr" sz="quarter" idx="11"/>
          </p:nvPr>
        </p:nvSpPr>
        <p:spPr/>
        <p:txBody>
          <a:bodyPr lIns="0" tIns="0" rIns="0" bIns="0"/>
          <a:lstStyle>
            <a:lvl1pPr>
              <a:defRPr sz="675">
                <a:solidFill>
                  <a:srgbClr val="FFFFFF"/>
                </a:solidFill>
                <a:latin typeface="Arial"/>
                <a:cs typeface="Arial"/>
              </a:defRPr>
            </a:lvl1pPr>
          </a:lstStyle>
          <a:p>
            <a:endParaRPr lang="en-US"/>
          </a:p>
        </p:txBody>
      </p:sp>
      <p:sp>
        <p:nvSpPr>
          <p:cNvPr id="9" name="Content Placeholder 2"/>
          <p:cNvSpPr>
            <a:spLocks noGrp="1"/>
          </p:cNvSpPr>
          <p:nvPr>
            <p:ph idx="14"/>
          </p:nvPr>
        </p:nvSpPr>
        <p:spPr>
          <a:xfrm>
            <a:off x="4754880" y="1600201"/>
            <a:ext cx="4114800" cy="1089529"/>
          </a:xfrm>
        </p:spPr>
        <p:txBody>
          <a:bodyPr lIns="0" tIns="0" rIns="0" bIns="0">
            <a:spAutoFit/>
          </a:bodyPr>
          <a:lstStyle>
            <a:lvl1pPr marL="257175" indent="-257175">
              <a:buSzPct val="100000"/>
              <a:buFontTx/>
              <a:buBlip>
                <a:blip r:embed="rId2"/>
              </a:buBlip>
              <a:defRPr sz="1500">
                <a:solidFill>
                  <a:srgbClr val="FFFFFF"/>
                </a:solidFill>
                <a:latin typeface="Arial"/>
                <a:cs typeface="Arial"/>
              </a:defRPr>
            </a:lvl1pPr>
            <a:lvl2pPr marL="557213" indent="-214313">
              <a:buSzPct val="100000"/>
              <a:buFontTx/>
              <a:buBlip>
                <a:blip r:embed="rId3"/>
              </a:buBlip>
              <a:defRPr sz="1350">
                <a:solidFill>
                  <a:srgbClr val="FFFFFF"/>
                </a:solidFill>
                <a:latin typeface="Arial"/>
                <a:cs typeface="Arial"/>
              </a:defRPr>
            </a:lvl2pPr>
            <a:lvl3pPr marL="857250" indent="-171450">
              <a:buSzPct val="100000"/>
              <a:buFontTx/>
              <a:buBlip>
                <a:blip r:embed="rId4"/>
              </a:buBlip>
              <a:defRPr sz="1200">
                <a:solidFill>
                  <a:srgbClr val="FFFFFF"/>
                </a:solidFill>
                <a:latin typeface="Arial"/>
                <a:cs typeface="Arial"/>
              </a:defRPr>
            </a:lvl3pPr>
            <a:lvl4pPr marL="1200150" indent="-171450">
              <a:buSzPct val="100000"/>
              <a:buFontTx/>
              <a:buBlip>
                <a:blip r:embed="rId5"/>
              </a:buBlip>
              <a:defRPr sz="1050">
                <a:solidFill>
                  <a:srgbClr val="FFFFFF"/>
                </a:solidFill>
                <a:latin typeface="Arial"/>
                <a:cs typeface="Arial"/>
              </a:defRPr>
            </a:lvl4pPr>
            <a:lvl5pPr marL="1543050" indent="-171450">
              <a:buSzPct val="100000"/>
              <a:buFontTx/>
              <a:buBlip>
                <a:blip r:embed="rId2"/>
              </a:buBlip>
              <a:defRPr sz="105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5"/>
          </p:nvPr>
        </p:nvSpPr>
        <p:spPr>
          <a:xfrm>
            <a:off x="8741664" y="6356352"/>
            <a:ext cx="301752" cy="365125"/>
          </a:xfrm>
          <a:prstGeom prst="rect">
            <a:avLst/>
          </a:prstGeom>
        </p:spPr>
        <p:txBody>
          <a:bodyPr lIns="0" tIns="0" rIns="0" bIns="0" anchor="ctr" anchorCtr="0"/>
          <a:lstStyle>
            <a:lvl1pPr algn="l">
              <a:defRPr sz="675" b="1">
                <a:solidFill>
                  <a:srgbClr val="FFFFFF"/>
                </a:solidFill>
              </a:defRPr>
            </a:lvl1pPr>
          </a:lstStyle>
          <a:p>
            <a:fld id="{A505DBE7-0ACF-E348-BBE2-A615BCE1D797}" type="slidenum">
              <a:rPr lang="en-US" smtClean="0"/>
              <a:pPr/>
              <a:t>‹#›</a:t>
            </a:fld>
            <a:endParaRPr lang="en-US"/>
          </a:p>
        </p:txBody>
      </p:sp>
      <p:sp>
        <p:nvSpPr>
          <p:cNvPr id="14"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219742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ull-Color Background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1600201"/>
            <a:ext cx="4114800" cy="230832"/>
          </a:xfrm>
        </p:spPr>
        <p:txBody>
          <a:bodyPr lIns="0" tIns="0" rIns="0" bIns="0" anchor="t">
            <a:spAutoFit/>
          </a:bodyPr>
          <a:lstStyle>
            <a:lvl1pPr marL="0" indent="0">
              <a:buNone/>
              <a:defRPr sz="1500" b="1">
                <a:solidFill>
                  <a:srgbClr val="FFFFFF"/>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754880" y="1600201"/>
            <a:ext cx="4114800" cy="230832"/>
          </a:xfrm>
        </p:spPr>
        <p:txBody>
          <a:bodyPr lIns="0" tIns="0" rIns="0" bIns="0" anchor="t">
            <a:spAutoFit/>
          </a:bodyPr>
          <a:lstStyle>
            <a:lvl1pPr marL="0" indent="0">
              <a:buNone/>
              <a:defRPr sz="1500" b="1">
                <a:solidFill>
                  <a:srgbClr val="FFFFFF"/>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7" name="Date Placeholder 6"/>
          <p:cNvSpPr>
            <a:spLocks noGrp="1"/>
          </p:cNvSpPr>
          <p:nvPr>
            <p:ph type="dt" sz="half" idx="10"/>
          </p:nvPr>
        </p:nvSpPr>
        <p:spPr/>
        <p:txBody>
          <a:bodyPr lIns="0" tIns="0" rIns="0" bIns="0"/>
          <a:lstStyle>
            <a:lvl1pPr>
              <a:defRPr sz="675">
                <a:solidFill>
                  <a:srgbClr val="FFFFFF"/>
                </a:solidFill>
                <a:latin typeface="Arial"/>
                <a:cs typeface="Arial"/>
              </a:defRPr>
            </a:lvl1pPr>
          </a:lstStyle>
          <a:p>
            <a:fld id="{178605C4-A25A-B649-99D1-F205BCD3665C}" type="datetime4">
              <a:rPr lang="en-US" smtClean="0"/>
              <a:pPr/>
              <a:t>March 30, 2017</a:t>
            </a:fld>
            <a:endParaRPr lang="en-US"/>
          </a:p>
        </p:txBody>
      </p:sp>
      <p:sp>
        <p:nvSpPr>
          <p:cNvPr id="8" name="Footer Placeholder 7"/>
          <p:cNvSpPr>
            <a:spLocks noGrp="1"/>
          </p:cNvSpPr>
          <p:nvPr>
            <p:ph type="ftr" sz="quarter" idx="11"/>
          </p:nvPr>
        </p:nvSpPr>
        <p:spPr/>
        <p:txBody>
          <a:bodyPr lIns="0" tIns="0" rIns="0" bIns="0"/>
          <a:lstStyle>
            <a:lvl1pPr>
              <a:defRPr sz="675">
                <a:solidFill>
                  <a:srgbClr val="FFFFFF"/>
                </a:solidFill>
                <a:latin typeface="Arial"/>
                <a:cs typeface="Arial"/>
              </a:defRPr>
            </a:lvl1pPr>
          </a:lstStyle>
          <a:p>
            <a:endParaRPr lang="en-US"/>
          </a:p>
        </p:txBody>
      </p:sp>
      <p:sp>
        <p:nvSpPr>
          <p:cNvPr id="10" name="Content Placeholder 2"/>
          <p:cNvSpPr>
            <a:spLocks noGrp="1"/>
          </p:cNvSpPr>
          <p:nvPr>
            <p:ph idx="13"/>
          </p:nvPr>
        </p:nvSpPr>
        <p:spPr>
          <a:xfrm>
            <a:off x="274320" y="2286001"/>
            <a:ext cx="4114800" cy="1089529"/>
          </a:xfrm>
        </p:spPr>
        <p:txBody>
          <a:bodyPr lIns="0" tIns="0" rIns="0" bIns="0">
            <a:spAutoFit/>
          </a:bodyPr>
          <a:lstStyle>
            <a:lvl1pPr marL="257175" indent="-257175">
              <a:buSzPct val="100000"/>
              <a:buFontTx/>
              <a:buBlip>
                <a:blip r:embed="rId2"/>
              </a:buBlip>
              <a:defRPr sz="1500">
                <a:solidFill>
                  <a:srgbClr val="FFFFFF"/>
                </a:solidFill>
                <a:latin typeface="Arial"/>
                <a:cs typeface="Arial"/>
              </a:defRPr>
            </a:lvl1pPr>
            <a:lvl2pPr marL="557213" indent="-214313">
              <a:buSzPct val="100000"/>
              <a:buFontTx/>
              <a:buBlip>
                <a:blip r:embed="rId3"/>
              </a:buBlip>
              <a:defRPr sz="1350">
                <a:solidFill>
                  <a:srgbClr val="FFFFFF"/>
                </a:solidFill>
                <a:latin typeface="Arial"/>
                <a:cs typeface="Arial"/>
              </a:defRPr>
            </a:lvl2pPr>
            <a:lvl3pPr marL="857250" indent="-171450">
              <a:buSzPct val="100000"/>
              <a:buFontTx/>
              <a:buBlip>
                <a:blip r:embed="rId4"/>
              </a:buBlip>
              <a:defRPr sz="1200">
                <a:solidFill>
                  <a:srgbClr val="FFFFFF"/>
                </a:solidFill>
                <a:latin typeface="Arial"/>
                <a:cs typeface="Arial"/>
              </a:defRPr>
            </a:lvl3pPr>
            <a:lvl4pPr marL="1200150" indent="-171450">
              <a:buSzPct val="100000"/>
              <a:buFontTx/>
              <a:buBlip>
                <a:blip r:embed="rId5"/>
              </a:buBlip>
              <a:defRPr sz="1050">
                <a:solidFill>
                  <a:srgbClr val="FFFFFF"/>
                </a:solidFill>
                <a:latin typeface="Arial"/>
                <a:cs typeface="Arial"/>
              </a:defRPr>
            </a:lvl4pPr>
            <a:lvl5pPr marL="1543050" indent="-171450">
              <a:buSzPct val="100000"/>
              <a:buFontTx/>
              <a:buBlip>
                <a:blip r:embed="rId2"/>
              </a:buBlip>
              <a:defRPr sz="105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754880" y="2286001"/>
            <a:ext cx="4114800" cy="1089529"/>
          </a:xfrm>
        </p:spPr>
        <p:txBody>
          <a:bodyPr lIns="0" tIns="0" rIns="0" bIns="0">
            <a:spAutoFit/>
          </a:bodyPr>
          <a:lstStyle>
            <a:lvl1pPr marL="257175" indent="-257175">
              <a:buSzPct val="100000"/>
              <a:buFontTx/>
              <a:buBlip>
                <a:blip r:embed="rId2"/>
              </a:buBlip>
              <a:defRPr sz="1500">
                <a:solidFill>
                  <a:srgbClr val="FFFFFF"/>
                </a:solidFill>
                <a:latin typeface="Arial"/>
                <a:cs typeface="Arial"/>
              </a:defRPr>
            </a:lvl1pPr>
            <a:lvl2pPr marL="557213" indent="-214313">
              <a:buSzPct val="100000"/>
              <a:buFontTx/>
              <a:buBlip>
                <a:blip r:embed="rId3"/>
              </a:buBlip>
              <a:defRPr sz="1350">
                <a:solidFill>
                  <a:srgbClr val="FFFFFF"/>
                </a:solidFill>
                <a:latin typeface="Arial"/>
                <a:cs typeface="Arial"/>
              </a:defRPr>
            </a:lvl2pPr>
            <a:lvl3pPr marL="857250" indent="-171450">
              <a:buSzPct val="100000"/>
              <a:buFontTx/>
              <a:buBlip>
                <a:blip r:embed="rId4"/>
              </a:buBlip>
              <a:defRPr sz="1200">
                <a:solidFill>
                  <a:srgbClr val="FFFFFF"/>
                </a:solidFill>
                <a:latin typeface="Arial"/>
                <a:cs typeface="Arial"/>
              </a:defRPr>
            </a:lvl3pPr>
            <a:lvl4pPr marL="1200150" indent="-171450">
              <a:buSzPct val="100000"/>
              <a:buFontTx/>
              <a:buBlip>
                <a:blip r:embed="rId5"/>
              </a:buBlip>
              <a:defRPr sz="1050">
                <a:solidFill>
                  <a:srgbClr val="FFFFFF"/>
                </a:solidFill>
                <a:latin typeface="Arial"/>
                <a:cs typeface="Arial"/>
              </a:defRPr>
            </a:lvl4pPr>
            <a:lvl5pPr marL="1543050" indent="-171450">
              <a:buSzPct val="100000"/>
              <a:buFontTx/>
              <a:buBlip>
                <a:blip r:embed="rId2"/>
              </a:buBlip>
              <a:defRPr sz="105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15"/>
          </p:nvPr>
        </p:nvSpPr>
        <p:spPr>
          <a:xfrm>
            <a:off x="8741664" y="6356352"/>
            <a:ext cx="301752" cy="365125"/>
          </a:xfrm>
          <a:prstGeom prst="rect">
            <a:avLst/>
          </a:prstGeom>
        </p:spPr>
        <p:txBody>
          <a:bodyPr lIns="0" tIns="0" rIns="0" bIns="0" anchor="ctr" anchorCtr="0"/>
          <a:lstStyle>
            <a:lvl1pPr algn="l">
              <a:defRPr sz="675" b="1">
                <a:solidFill>
                  <a:srgbClr val="FFFFFF"/>
                </a:solidFill>
              </a:defRPr>
            </a:lvl1pPr>
          </a:lstStyle>
          <a:p>
            <a:fld id="{A505DBE7-0ACF-E348-BBE2-A615BCE1D797}" type="slidenum">
              <a:rPr lang="en-US" smtClean="0"/>
              <a:pPr/>
              <a:t>‹#›</a:t>
            </a:fld>
            <a:endParaRPr lang="en-US"/>
          </a:p>
        </p:txBody>
      </p:sp>
      <p:sp>
        <p:nvSpPr>
          <p:cNvPr id="16"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66299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Color Background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74320" y="3325126"/>
            <a:ext cx="8595360" cy="207749"/>
          </a:xfrm>
        </p:spPr>
        <p:txBody>
          <a:bodyPr lIns="0" tIns="0" rIns="0" bIns="0" anchor="ctr">
            <a:spAutoFit/>
          </a:bodyPr>
          <a:lstStyle>
            <a:lvl1pPr marL="0" indent="0" algn="ctr">
              <a:buNone/>
              <a:defRPr sz="1350" i="1">
                <a:solidFill>
                  <a:srgbClr val="FFFFFF"/>
                </a:solidFill>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274320" y="5486400"/>
            <a:ext cx="8595360" cy="161583"/>
          </a:xfrm>
        </p:spPr>
        <p:txBody>
          <a:bodyPr lIns="0" tIns="0" rIns="0" bIns="0">
            <a:spAutoFit/>
          </a:bodyPr>
          <a:lstStyle>
            <a:lvl1pPr marL="0" indent="0">
              <a:buNone/>
              <a:defRPr sz="1050">
                <a:solidFill>
                  <a:srgbClr val="FFFFFF"/>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lIns="0" tIns="0" rIns="0" bIns="0"/>
          <a:lstStyle>
            <a:lvl1pPr>
              <a:defRPr sz="675">
                <a:solidFill>
                  <a:srgbClr val="FFFFFF"/>
                </a:solidFill>
                <a:latin typeface="Arial"/>
                <a:cs typeface="Arial"/>
              </a:defRPr>
            </a:lvl1pPr>
          </a:lstStyle>
          <a:p>
            <a:fld id="{28CD72E9-4AED-4D4C-8150-C415CA6AC4E9}" type="datetime4">
              <a:rPr lang="en-US" smtClean="0"/>
              <a:pPr/>
              <a:t>March 30, 2017</a:t>
            </a:fld>
            <a:endParaRPr lang="en-US"/>
          </a:p>
        </p:txBody>
      </p:sp>
      <p:sp>
        <p:nvSpPr>
          <p:cNvPr id="6" name="Footer Placeholder 5"/>
          <p:cNvSpPr>
            <a:spLocks noGrp="1"/>
          </p:cNvSpPr>
          <p:nvPr>
            <p:ph type="ftr" sz="quarter" idx="11"/>
          </p:nvPr>
        </p:nvSpPr>
        <p:spPr/>
        <p:txBody>
          <a:bodyPr lIns="0" tIns="0" rIns="0" bIns="0"/>
          <a:lstStyle>
            <a:lvl1pPr>
              <a:defRPr sz="675">
                <a:solidFill>
                  <a:srgbClr val="FFFFFF"/>
                </a:solidFill>
                <a:latin typeface="Arial"/>
                <a:cs typeface="Arial"/>
              </a:defRPr>
            </a:lvl1pPr>
          </a:lstStyle>
          <a:p>
            <a:endParaRPr lang="en-US"/>
          </a:p>
        </p:txBody>
      </p:sp>
      <p:sp>
        <p:nvSpPr>
          <p:cNvPr id="10" name="Slide Number Placeholder 5"/>
          <p:cNvSpPr>
            <a:spLocks noGrp="1"/>
          </p:cNvSpPr>
          <p:nvPr>
            <p:ph type="sldNum" sz="quarter" idx="13"/>
          </p:nvPr>
        </p:nvSpPr>
        <p:spPr>
          <a:xfrm>
            <a:off x="8741664" y="6356352"/>
            <a:ext cx="301752" cy="365125"/>
          </a:xfrm>
          <a:prstGeom prst="rect">
            <a:avLst/>
          </a:prstGeom>
        </p:spPr>
        <p:txBody>
          <a:bodyPr lIns="0" tIns="0" rIns="0" bIns="0" anchor="ctr" anchorCtr="0"/>
          <a:lstStyle>
            <a:lvl1pPr algn="l">
              <a:defRPr sz="675" b="1">
                <a:solidFill>
                  <a:srgbClr val="FFFFFF"/>
                </a:solidFill>
              </a:defRPr>
            </a:lvl1pPr>
          </a:lstStyle>
          <a:p>
            <a:fld id="{A505DBE7-0ACF-E348-BBE2-A615BCE1D797}" type="slidenum">
              <a:rPr lang="en-US" smtClean="0"/>
              <a:pPr/>
              <a:t>‹#›</a:t>
            </a:fld>
            <a:endParaRPr lang="en-US"/>
          </a:p>
        </p:txBody>
      </p:sp>
      <p:sp>
        <p:nvSpPr>
          <p:cNvPr id="12"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8532753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Color Background + 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lIns="0" tIns="0" rIns="0" bIns="0"/>
          <a:lstStyle>
            <a:lvl1pPr>
              <a:defRPr sz="675">
                <a:solidFill>
                  <a:srgbClr val="FFFFFF"/>
                </a:solidFill>
                <a:latin typeface="Arial"/>
                <a:cs typeface="Arial"/>
              </a:defRPr>
            </a:lvl1pPr>
          </a:lstStyle>
          <a:p>
            <a:fld id="{93F589BE-4EC2-DF4F-9D75-1E8273666669}" type="datetime4">
              <a:rPr lang="en-US" smtClean="0"/>
              <a:pPr/>
              <a:t>March 30, 2017</a:t>
            </a:fld>
            <a:endParaRPr lang="en-US"/>
          </a:p>
        </p:txBody>
      </p:sp>
      <p:sp>
        <p:nvSpPr>
          <p:cNvPr id="4" name="Footer Placeholder 3"/>
          <p:cNvSpPr>
            <a:spLocks noGrp="1"/>
          </p:cNvSpPr>
          <p:nvPr>
            <p:ph type="ftr" sz="quarter" idx="11"/>
          </p:nvPr>
        </p:nvSpPr>
        <p:spPr/>
        <p:txBody>
          <a:bodyPr lIns="0" tIns="0" rIns="0" bIns="0"/>
          <a:lstStyle>
            <a:lvl1pPr>
              <a:defRPr sz="675">
                <a:solidFill>
                  <a:srgbClr val="FFFFFF"/>
                </a:solidFill>
                <a:latin typeface="Arial"/>
                <a:cs typeface="Arial"/>
              </a:defRPr>
            </a:lvl1pPr>
          </a:lstStyle>
          <a:p>
            <a:endParaRPr lang="en-US"/>
          </a:p>
        </p:txBody>
      </p:sp>
      <p:sp>
        <p:nvSpPr>
          <p:cNvPr id="8" name="Slide Number Placeholder 5"/>
          <p:cNvSpPr>
            <a:spLocks noGrp="1"/>
          </p:cNvSpPr>
          <p:nvPr>
            <p:ph type="sldNum" sz="quarter" idx="13"/>
          </p:nvPr>
        </p:nvSpPr>
        <p:spPr>
          <a:xfrm>
            <a:off x="8741664" y="6356352"/>
            <a:ext cx="301752" cy="365125"/>
          </a:xfrm>
          <a:prstGeom prst="rect">
            <a:avLst/>
          </a:prstGeom>
        </p:spPr>
        <p:txBody>
          <a:bodyPr lIns="0" tIns="0" rIns="0" bIns="0" anchor="ctr" anchorCtr="0"/>
          <a:lstStyle>
            <a:lvl1pPr algn="l">
              <a:defRPr sz="675" b="1">
                <a:solidFill>
                  <a:srgbClr val="FFFFFF"/>
                </a:solidFill>
              </a:defRPr>
            </a:lvl1pPr>
          </a:lstStyle>
          <a:p>
            <a:fld id="{A505DBE7-0ACF-E348-BBE2-A615BCE1D797}" type="slidenum">
              <a:rPr lang="en-US" smtClean="0"/>
              <a:pPr/>
              <a:t>‹#›</a:t>
            </a:fld>
            <a:endParaRPr lang="en-US"/>
          </a:p>
        </p:txBody>
      </p:sp>
      <p:sp>
        <p:nvSpPr>
          <p:cNvPr id="10" name="Title 1"/>
          <p:cNvSpPr>
            <a:spLocks noGrp="1"/>
          </p:cNvSpPr>
          <p:nvPr>
            <p:ph type="title"/>
          </p:nvPr>
        </p:nvSpPr>
        <p:spPr>
          <a:xfrm>
            <a:off x="274320" y="201168"/>
            <a:ext cx="6629400" cy="868680"/>
          </a:xfrm>
        </p:spPr>
        <p:txBody>
          <a:bodyPr lIns="0" tIns="0" rIns="0" bIns="0" anchor="b" anchorCtr="0">
            <a:noAutofit/>
          </a:bodyPr>
          <a:lstStyle>
            <a:lvl1pPr algn="l">
              <a:defRPr sz="195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5250438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69901" y="1831977"/>
            <a:ext cx="8212138" cy="906463"/>
          </a:xfrm>
        </p:spPr>
        <p:txBody>
          <a:bodyPr lIns="91440" tIns="45720" rIns="91440" bIns="45720"/>
          <a:lstStyle>
            <a:lvl1pPr>
              <a:defRPr sz="3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9" y="2973388"/>
            <a:ext cx="8208962" cy="2279650"/>
          </a:xfrm>
        </p:spPr>
        <p:txBody>
          <a:bodyPr lIns="91440" tIns="45720" rIns="91440" bIns="45720"/>
          <a:lstStyle>
            <a:lvl1pPr marL="0" indent="0">
              <a:defRPr/>
            </a:lvl1pPr>
          </a:lstStyle>
          <a:p>
            <a:r>
              <a:rPr lang="en-US" smtClean="0"/>
              <a:t>Click to edit Master subtitle style</a:t>
            </a:r>
            <a:endParaRPr lang="en-US"/>
          </a:p>
        </p:txBody>
      </p:sp>
    </p:spTree>
    <p:extLst>
      <p:ext uri="{BB962C8B-B14F-4D97-AF65-F5344CB8AC3E}">
        <p14:creationId xmlns:p14="http://schemas.microsoft.com/office/powerpoint/2010/main" val="3015817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1800"/>
            </a:lvl1pPr>
            <a:lvl2pPr>
              <a:defRPr sz="15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99288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Rectangle 4"/>
          <p:cNvSpPr/>
          <p:nvPr userDrawn="1"/>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
        <p:nvSpPr>
          <p:cNvPr id="3" name="Rectangle 2"/>
          <p:cNvSpPr/>
          <p:nvPr userDrawn="1"/>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userDrawn="1"/>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0565C"/>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g"/><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eere_logo_horiz_color.eps"/>
          <p:cNvPicPr>
            <a:picLocks noChangeAspect="1"/>
          </p:cNvPicPr>
          <p:nvPr/>
        </p:nvPicPr>
        <p:blipFill>
          <a:blip r:embed="rId14"/>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solidFill>
                  <a:schemeClr val="tx1"/>
                </a:solidFill>
                <a:latin typeface="HelveticaNeueLT Std Med"/>
                <a:cs typeface="HelveticaNeueLT Std Med"/>
              </a:rPr>
              <a:t>    </a:t>
            </a:r>
            <a:r>
              <a:rPr lang="en-US" b="1" i="0" dirty="0" smtClean="0">
                <a:solidFill>
                  <a:schemeClr val="accent5"/>
                </a:solidFill>
                <a:latin typeface="HelveticaNeueLT Std Med"/>
                <a:cs typeface="HelveticaNeueLT Std Med"/>
              </a:rPr>
              <a:t>BUILDING ENERGY CODES PROGRAM</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www.energycodes.gov</a:t>
            </a:r>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TextBox 17"/>
          <p:cNvSpPr txBox="1"/>
          <p:nvPr/>
        </p:nvSpPr>
        <p:spPr>
          <a:xfrm>
            <a:off x="8485860" y="6309790"/>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0" r:id="rId8"/>
    <p:sldLayoutId id="2147483672" r:id="rId9"/>
    <p:sldLayoutId id="2147483673" r:id="rId10"/>
    <p:sldLayoutId id="2147483674" r:id="rId11"/>
    <p:sldLayoutId id="2147483690" r:id="rId12"/>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opper_PowerPoint_Background_08-19-2011.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0" y="6356352"/>
            <a:ext cx="1600200" cy="365125"/>
          </a:xfrm>
          <a:prstGeom prst="rect">
            <a:avLst/>
          </a:prstGeom>
        </p:spPr>
        <p:txBody>
          <a:bodyPr vert="horz" lIns="0" tIns="0" rIns="0" bIns="0" rtlCol="0" anchor="ctr"/>
          <a:lstStyle>
            <a:lvl1pPr algn="r">
              <a:defRPr sz="675">
                <a:solidFill>
                  <a:srgbClr val="707276"/>
                </a:solidFill>
                <a:latin typeface="Arial"/>
                <a:cs typeface="Arial"/>
              </a:defRPr>
            </a:lvl1pPr>
          </a:lstStyle>
          <a:p>
            <a:pPr fontAlgn="base">
              <a:spcBef>
                <a:spcPct val="0"/>
              </a:spcBef>
              <a:spcAft>
                <a:spcPct val="0"/>
              </a:spcAft>
            </a:pPr>
            <a:fld id="{1205DB16-F3E1-7B41-BE18-DA9132C94C8C}" type="datetime4">
              <a:rPr lang="en-US" smtClean="0">
                <a:ea typeface="ＭＳ Ｐゴシック"/>
              </a:rPr>
              <a:pPr fontAlgn="base">
                <a:spcBef>
                  <a:spcPct val="0"/>
                </a:spcBef>
                <a:spcAft>
                  <a:spcPct val="0"/>
                </a:spcAft>
              </a:pPr>
              <a:t>March 30, 2017</a:t>
            </a:fld>
            <a:endParaRPr lang="en-US" dirty="0">
              <a:ea typeface="ＭＳ Ｐゴシック"/>
            </a:endParaRPr>
          </a:p>
        </p:txBody>
      </p:sp>
      <p:sp>
        <p:nvSpPr>
          <p:cNvPr id="5" name="Footer Placeholder 4"/>
          <p:cNvSpPr>
            <a:spLocks noGrp="1"/>
          </p:cNvSpPr>
          <p:nvPr>
            <p:ph type="ftr" sz="quarter" idx="3"/>
          </p:nvPr>
        </p:nvSpPr>
        <p:spPr>
          <a:xfrm>
            <a:off x="2743200" y="6356352"/>
            <a:ext cx="3657600" cy="365125"/>
          </a:xfrm>
          <a:prstGeom prst="rect">
            <a:avLst/>
          </a:prstGeom>
        </p:spPr>
        <p:txBody>
          <a:bodyPr vert="horz" lIns="0" tIns="0" rIns="0" bIns="0" rtlCol="0" anchor="ctr"/>
          <a:lstStyle>
            <a:lvl1pPr algn="ctr">
              <a:defRPr sz="675">
                <a:solidFill>
                  <a:srgbClr val="707276"/>
                </a:solidFill>
                <a:latin typeface="Arial"/>
                <a:cs typeface="Arial"/>
              </a:defRPr>
            </a:lvl1pPr>
          </a:lstStyle>
          <a:p>
            <a:pPr fontAlgn="base">
              <a:spcBef>
                <a:spcPct val="0"/>
              </a:spcBef>
              <a:spcAft>
                <a:spcPct val="0"/>
              </a:spcAft>
            </a:pPr>
            <a:endParaRPr lang="en-US" dirty="0">
              <a:ea typeface="ＭＳ Ｐゴシック"/>
            </a:endParaRPr>
          </a:p>
        </p:txBody>
      </p:sp>
      <p:sp>
        <p:nvSpPr>
          <p:cNvPr id="17" name="Slide Number Placeholder 5"/>
          <p:cNvSpPr>
            <a:spLocks noGrp="1"/>
          </p:cNvSpPr>
          <p:nvPr>
            <p:ph type="sldNum" sz="quarter" idx="4"/>
          </p:nvPr>
        </p:nvSpPr>
        <p:spPr>
          <a:xfrm>
            <a:off x="8741664" y="6356352"/>
            <a:ext cx="301752" cy="365125"/>
          </a:xfrm>
          <a:prstGeom prst="rect">
            <a:avLst/>
          </a:prstGeom>
        </p:spPr>
        <p:txBody>
          <a:bodyPr lIns="0" tIns="0" bIns="0" anchor="ctr" anchorCtr="0"/>
          <a:lstStyle>
            <a:lvl1pPr algn="l">
              <a:defRPr sz="675" b="1">
                <a:solidFill>
                  <a:srgbClr val="707276"/>
                </a:solidFill>
                <a:latin typeface="Arial"/>
                <a:cs typeface="Arial"/>
              </a:defRPr>
            </a:lvl1pPr>
          </a:lstStyle>
          <a:p>
            <a:pPr fontAlgn="base">
              <a:spcBef>
                <a:spcPct val="0"/>
              </a:spcBef>
              <a:spcAft>
                <a:spcPct val="0"/>
              </a:spcAft>
            </a:pPr>
            <a:fld id="{03722D57-58D6-9447-A6D5-A97F6C35A8FB}" type="slidenum">
              <a:rPr lang="en-US" smtClean="0">
                <a:ea typeface="ＭＳ Ｐゴシック"/>
              </a:rPr>
              <a:pPr fontAlgn="base">
                <a:spcBef>
                  <a:spcPct val="0"/>
                </a:spcBef>
                <a:spcAft>
                  <a:spcPct val="0"/>
                </a:spcAft>
              </a:pPr>
              <a:t>‹#›</a:t>
            </a:fld>
            <a:endParaRPr lang="en-US" dirty="0">
              <a:ea typeface="ＭＳ Ｐゴシック"/>
            </a:endParaRPr>
          </a:p>
        </p:txBody>
      </p:sp>
      <p:cxnSp>
        <p:nvCxnSpPr>
          <p:cNvPr id="18" name="Straight Connector 17"/>
          <p:cNvCxnSpPr/>
          <p:nvPr/>
        </p:nvCxnSpPr>
        <p:spPr>
          <a:xfrm>
            <a:off x="8602255"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16"/>
          <a:stretch>
            <a:fillRect/>
          </a:stretch>
        </p:blipFill>
        <p:spPr>
          <a:xfrm>
            <a:off x="7318623" y="219456"/>
            <a:ext cx="1600200" cy="812800"/>
          </a:xfrm>
          <a:prstGeom prst="rect">
            <a:avLst/>
          </a:prstGeom>
        </p:spPr>
      </p:pic>
    </p:spTree>
    <p:extLst>
      <p:ext uri="{BB962C8B-B14F-4D97-AF65-F5344CB8AC3E}">
        <p14:creationId xmlns:p14="http://schemas.microsoft.com/office/powerpoint/2010/main" val="38722712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Lst>
  <p:timing>
    <p:tnLst>
      <p:par>
        <p:cTn id="1" dur="indefinite" restart="never" nodeType="tmRoot"/>
      </p:par>
    </p:tnLst>
  </p:timing>
  <p:txStyles>
    <p:titleStyle>
      <a:lvl1pPr algn="l" defTabSz="342900" rtl="0" eaLnBrk="1" latinLnBrk="0" hangingPunct="1">
        <a:spcBef>
          <a:spcPct val="0"/>
        </a:spcBef>
        <a:buNone/>
        <a:defRPr sz="1950" b="1" kern="1200">
          <a:solidFill>
            <a:srgbClr val="FFFFFF"/>
          </a:solidFill>
          <a:latin typeface="Arial"/>
          <a:ea typeface="+mj-ea"/>
          <a:cs typeface="Arial"/>
        </a:defRPr>
      </a:lvl1pPr>
    </p:titleStyle>
    <p:bodyStyle>
      <a:lvl1pPr marL="257175" indent="-257175" algn="l" defTabSz="342900" rtl="0" eaLnBrk="1" latinLnBrk="0" hangingPunct="1">
        <a:spcBef>
          <a:spcPct val="20000"/>
        </a:spcBef>
        <a:buSzPct val="100000"/>
        <a:buFontTx/>
        <a:buBlip>
          <a:blip r:embed="rId17"/>
        </a:buBlip>
        <a:defRPr sz="1500" kern="1200">
          <a:solidFill>
            <a:schemeClr val="accent2"/>
          </a:solidFill>
          <a:latin typeface="Arial"/>
          <a:ea typeface="+mn-ea"/>
          <a:cs typeface="Arial"/>
        </a:defRPr>
      </a:lvl1pPr>
      <a:lvl2pPr marL="557213" indent="-214313" algn="l" defTabSz="342900" rtl="0" eaLnBrk="1" latinLnBrk="0" hangingPunct="1">
        <a:spcBef>
          <a:spcPct val="20000"/>
        </a:spcBef>
        <a:buFontTx/>
        <a:buBlip>
          <a:blip r:embed="rId18"/>
        </a:buBlip>
        <a:defRPr sz="1350" kern="1200">
          <a:solidFill>
            <a:schemeClr val="accent2"/>
          </a:solidFill>
          <a:latin typeface="Arial"/>
          <a:ea typeface="+mn-ea"/>
          <a:cs typeface="Arial"/>
        </a:defRPr>
      </a:lvl2pPr>
      <a:lvl3pPr marL="857250" indent="-171450" algn="l" defTabSz="342900" rtl="0" eaLnBrk="1" latinLnBrk="0" hangingPunct="1">
        <a:spcBef>
          <a:spcPct val="20000"/>
        </a:spcBef>
        <a:buSzPct val="100000"/>
        <a:buFontTx/>
        <a:buBlip>
          <a:blip r:embed="rId19"/>
        </a:buBlip>
        <a:defRPr sz="1200" kern="1200">
          <a:solidFill>
            <a:schemeClr val="accent2"/>
          </a:solidFill>
          <a:latin typeface="Arial"/>
          <a:ea typeface="+mn-ea"/>
          <a:cs typeface="Arial"/>
        </a:defRPr>
      </a:lvl3pPr>
      <a:lvl4pPr marL="1200150" indent="-171450" algn="l" defTabSz="342900" rtl="0" eaLnBrk="1" latinLnBrk="0" hangingPunct="1">
        <a:spcBef>
          <a:spcPct val="20000"/>
        </a:spcBef>
        <a:buSzPct val="100000"/>
        <a:buFontTx/>
        <a:buBlip>
          <a:blip r:embed="rId20"/>
        </a:buBlip>
        <a:defRPr sz="1050" kern="1200">
          <a:solidFill>
            <a:schemeClr val="accent2"/>
          </a:solidFill>
          <a:latin typeface="Arial"/>
          <a:ea typeface="+mn-ea"/>
          <a:cs typeface="Arial"/>
        </a:defRPr>
      </a:lvl4pPr>
      <a:lvl5pPr marL="1543050" indent="-171450" algn="l" defTabSz="342900" rtl="0" eaLnBrk="1" latinLnBrk="0" hangingPunct="1">
        <a:spcBef>
          <a:spcPct val="20000"/>
        </a:spcBef>
        <a:buSzPct val="100000"/>
        <a:buFontTx/>
        <a:buBlip>
          <a:blip r:embed="rId17"/>
        </a:buBlip>
        <a:defRPr sz="1050" kern="1200">
          <a:solidFill>
            <a:schemeClr val="accent2"/>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hyperlink" Target="http://energycode.pnl.gov/cocoon/energy/cms/graphic?image_id=97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pnlweb.pnl.gov/projects/BECP/Image%20Library/Image%20Library/Building_Permit.jp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image" Target="../media/image6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168100" y="5253120"/>
            <a:ext cx="4377246" cy="1055367"/>
          </a:xfrm>
        </p:spPr>
        <p:txBody>
          <a:bodyPr>
            <a:normAutofit/>
          </a:bodyPr>
          <a:lstStyle/>
          <a:p>
            <a:r>
              <a:rPr lang="en-US" dirty="0" smtClean="0">
                <a:latin typeface="+mj-lt"/>
              </a:rPr>
              <a:t>ANSI/ASHRAE/IES </a:t>
            </a:r>
            <a:br>
              <a:rPr lang="en-US" dirty="0" smtClean="0">
                <a:latin typeface="+mj-lt"/>
              </a:rPr>
            </a:br>
            <a:r>
              <a:rPr lang="en-US" dirty="0" smtClean="0">
                <a:latin typeface="+mj-lt"/>
              </a:rPr>
              <a:t>Standard 90.1-2016: Envelope</a:t>
            </a:r>
          </a:p>
          <a:p>
            <a:endParaRPr lang="en-US" dirty="0">
              <a:latin typeface="+mj-lt"/>
            </a:endParaRPr>
          </a:p>
        </p:txBody>
      </p:sp>
      <p:sp>
        <p:nvSpPr>
          <p:cNvPr id="7" name="Text Placeholder 5"/>
          <p:cNvSpPr txBox="1">
            <a:spLocks/>
          </p:cNvSpPr>
          <p:nvPr/>
        </p:nvSpPr>
        <p:spPr>
          <a:xfrm>
            <a:off x="168100" y="6460067"/>
            <a:ext cx="2195090" cy="397933"/>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solidFill>
                  <a:srgbClr val="50565C"/>
                </a:solidFill>
                <a:latin typeface="+mj-lt"/>
                <a:cs typeface="Adobe Caslon Pro Bold"/>
              </a:rPr>
              <a:t>March 2017</a:t>
            </a:r>
            <a:r>
              <a:rPr kumimoji="0" lang="en-US" sz="1200" b="0" i="0" u="none" strike="noStrike" kern="1200" cap="none" spc="0" normalizeH="0" baseline="0" noProof="0" dirty="0" smtClean="0">
                <a:ln>
                  <a:noFill/>
                </a:ln>
                <a:solidFill>
                  <a:srgbClr val="50565C"/>
                </a:solidFill>
                <a:effectLst/>
                <a:uLnTx/>
                <a:uFillTx/>
                <a:latin typeface="+mj-lt"/>
                <a:ea typeface="+mn-ea"/>
                <a:cs typeface="Adobe Caslon Pro Bold"/>
              </a:rPr>
              <a:t> – PNNL-SA-124574</a:t>
            </a:r>
            <a:endParaRPr kumimoji="0" lang="en-US" sz="1200" b="0" i="0" u="none" strike="noStrike" kern="1200" cap="none" spc="0" normalizeH="0" baseline="0" noProof="0" dirty="0">
              <a:ln>
                <a:noFill/>
              </a:ln>
              <a:solidFill>
                <a:srgbClr val="50565C"/>
              </a:solidFill>
              <a:effectLst/>
              <a:uLnTx/>
              <a:uFillTx/>
              <a:latin typeface="+mj-lt"/>
              <a:ea typeface="+mn-ea"/>
              <a:cs typeface="Adobe Caslon Pro Bold"/>
            </a:endParaRPr>
          </a:p>
        </p:txBody>
      </p:sp>
      <p:sp>
        <p:nvSpPr>
          <p:cNvPr id="2" name="Text Placeholder 1"/>
          <p:cNvSpPr>
            <a:spLocks noGrp="1"/>
          </p:cNvSpPr>
          <p:nvPr>
            <p:ph type="body" sz="quarter" idx="10"/>
          </p:nvPr>
        </p:nvSpPr>
        <p:spPr>
          <a:xfrm>
            <a:off x="6054500" y="5206075"/>
            <a:ext cx="3082300" cy="1102412"/>
          </a:xfrm>
        </p:spPr>
        <p:txBody>
          <a:bodyPr>
            <a:normAutofit/>
          </a:bodyPr>
          <a:lstStyle/>
          <a:p>
            <a:r>
              <a:rPr lang="en-US" sz="1600" dirty="0" smtClean="0">
                <a:solidFill>
                  <a:schemeClr val="bg1"/>
                </a:solidFill>
              </a:rPr>
              <a:t>Prepared by Pacific Northwest National Laboratory for the </a:t>
            </a:r>
            <a:r>
              <a:rPr lang="en-US" sz="1600" dirty="0" smtClean="0">
                <a:solidFill>
                  <a:schemeClr val="bg1"/>
                </a:solidFill>
              </a:rPr>
              <a:t/>
            </a:r>
            <a:br>
              <a:rPr lang="en-US" sz="1600" dirty="0" smtClean="0">
                <a:solidFill>
                  <a:schemeClr val="bg1"/>
                </a:solidFill>
              </a:rPr>
            </a:br>
            <a:r>
              <a:rPr lang="en-US" sz="1600" dirty="0" smtClean="0">
                <a:solidFill>
                  <a:schemeClr val="bg1"/>
                </a:solidFill>
              </a:rPr>
              <a:t>U.S</a:t>
            </a:r>
            <a:r>
              <a:rPr lang="en-US" sz="1600" dirty="0" smtClean="0">
                <a:solidFill>
                  <a:schemeClr val="bg1"/>
                </a:solidFill>
              </a:rPr>
              <a:t>. Department of Energy</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24563" y="1143000"/>
            <a:ext cx="8262238" cy="4087813"/>
          </a:xfrm>
        </p:spPr>
        <p:txBody>
          <a:bodyPr>
            <a:normAutofit fontScale="92500" lnSpcReduction="10000"/>
          </a:bodyPr>
          <a:lstStyle/>
          <a:p>
            <a:pPr marL="0" indent="0">
              <a:buNone/>
            </a:pPr>
            <a:r>
              <a:rPr lang="en-US" i="1" dirty="0" err="1" smtClean="0">
                <a:solidFill>
                  <a:schemeClr val="tx1">
                    <a:lumMod val="50000"/>
                  </a:schemeClr>
                </a:solidFill>
              </a:rPr>
              <a:t>Semiheated</a:t>
            </a:r>
            <a:r>
              <a:rPr lang="en-US" i="1" dirty="0" smtClean="0">
                <a:solidFill>
                  <a:schemeClr val="tx1">
                    <a:lumMod val="50000"/>
                  </a:schemeClr>
                </a:solidFill>
              </a:rPr>
              <a:t> space</a:t>
            </a:r>
          </a:p>
          <a:p>
            <a:r>
              <a:rPr lang="en-US" dirty="0" smtClean="0">
                <a:solidFill>
                  <a:schemeClr val="tx1">
                    <a:lumMod val="50000"/>
                  </a:schemeClr>
                </a:solidFill>
              </a:rPr>
              <a:t>has </a:t>
            </a:r>
            <a:r>
              <a:rPr lang="en-US" dirty="0">
                <a:solidFill>
                  <a:schemeClr val="tx1">
                    <a:lumMod val="50000"/>
                  </a:schemeClr>
                </a:solidFill>
              </a:rPr>
              <a:t>a heating </a:t>
            </a:r>
            <a:r>
              <a:rPr lang="en-US" i="1" dirty="0">
                <a:solidFill>
                  <a:schemeClr val="tx1">
                    <a:lumMod val="50000"/>
                  </a:schemeClr>
                </a:solidFill>
              </a:rPr>
              <a:t>system</a:t>
            </a:r>
            <a:r>
              <a:rPr lang="en-US" dirty="0">
                <a:solidFill>
                  <a:schemeClr val="tx1">
                    <a:lumMod val="50000"/>
                  </a:schemeClr>
                </a:solidFill>
              </a:rPr>
              <a:t> with a capacity </a:t>
            </a:r>
            <a:r>
              <a:rPr lang="en-US" dirty="0" smtClean="0">
                <a:solidFill>
                  <a:schemeClr val="tx1">
                    <a:lumMod val="50000"/>
                  </a:schemeClr>
                </a:solidFill>
              </a:rPr>
              <a:t>≥ </a:t>
            </a:r>
            <a:r>
              <a:rPr lang="en-US" dirty="0">
                <a:solidFill>
                  <a:schemeClr val="tx1">
                    <a:lumMod val="50000"/>
                  </a:schemeClr>
                </a:solidFill>
              </a:rPr>
              <a:t>3.4 Btu/h</a:t>
            </a:r>
            <a:r>
              <a:rPr lang="en-US" baseline="30000" dirty="0">
                <a:solidFill>
                  <a:schemeClr val="tx1">
                    <a:lumMod val="50000"/>
                  </a:schemeClr>
                </a:solidFill>
              </a:rPr>
              <a:t>.</a:t>
            </a:r>
            <a:r>
              <a:rPr lang="en-US" dirty="0">
                <a:solidFill>
                  <a:schemeClr val="tx1">
                    <a:lumMod val="50000"/>
                  </a:schemeClr>
                </a:solidFill>
              </a:rPr>
              <a:t>ft</a:t>
            </a:r>
            <a:r>
              <a:rPr lang="en-US" baseline="30000" dirty="0">
                <a:solidFill>
                  <a:schemeClr val="tx1">
                    <a:lumMod val="50000"/>
                  </a:schemeClr>
                </a:solidFill>
              </a:rPr>
              <a:t>2 </a:t>
            </a:r>
            <a:r>
              <a:rPr lang="en-US" dirty="0" smtClean="0">
                <a:solidFill>
                  <a:schemeClr val="tx1">
                    <a:lumMod val="50000"/>
                  </a:schemeClr>
                </a:solidFill>
              </a:rPr>
              <a:t>of </a:t>
            </a:r>
            <a:r>
              <a:rPr lang="en-US" i="1" dirty="0">
                <a:solidFill>
                  <a:schemeClr val="tx1">
                    <a:lumMod val="50000"/>
                  </a:schemeClr>
                </a:solidFill>
              </a:rPr>
              <a:t>floor</a:t>
            </a:r>
            <a:r>
              <a:rPr lang="en-US" dirty="0">
                <a:solidFill>
                  <a:schemeClr val="tx1">
                    <a:lumMod val="50000"/>
                  </a:schemeClr>
                </a:solidFill>
              </a:rPr>
              <a:t> area but is not conditioned space</a:t>
            </a:r>
          </a:p>
          <a:p>
            <a:pPr>
              <a:buFont typeface="Arial" panose="020B0604020202020204" pitchFamily="34" charset="0"/>
              <a:buChar char="•"/>
            </a:pPr>
            <a:r>
              <a:rPr lang="en-US" i="1" dirty="0">
                <a:solidFill>
                  <a:schemeClr val="tx1">
                    <a:lumMod val="50000"/>
                  </a:schemeClr>
                </a:solidFill>
              </a:rPr>
              <a:t>Space</a:t>
            </a:r>
            <a:r>
              <a:rPr lang="en-US" dirty="0">
                <a:solidFill>
                  <a:schemeClr val="tx1">
                    <a:lumMod val="50000"/>
                  </a:schemeClr>
                </a:solidFill>
              </a:rPr>
              <a:t> is not cooled at </a:t>
            </a:r>
            <a:r>
              <a:rPr lang="en-US" dirty="0" smtClean="0">
                <a:solidFill>
                  <a:schemeClr val="tx1">
                    <a:lumMod val="50000"/>
                  </a:schemeClr>
                </a:solidFill>
              </a:rPr>
              <a:t>all</a:t>
            </a:r>
          </a:p>
          <a:p>
            <a:pPr marL="0" indent="0">
              <a:buNone/>
            </a:pPr>
            <a:endParaRPr lang="en-US" dirty="0">
              <a:solidFill>
                <a:schemeClr val="tx1">
                  <a:lumMod val="50000"/>
                </a:schemeClr>
              </a:solidFill>
            </a:endParaRPr>
          </a:p>
          <a:p>
            <a:pPr marL="0" indent="0">
              <a:buNone/>
            </a:pPr>
            <a:r>
              <a:rPr lang="en-US" i="1" dirty="0" smtClean="0">
                <a:solidFill>
                  <a:schemeClr val="tx1">
                    <a:lumMod val="50000"/>
                  </a:schemeClr>
                </a:solidFill>
              </a:rPr>
              <a:t>Spaces</a:t>
            </a:r>
            <a:r>
              <a:rPr lang="en-US" dirty="0" smtClean="0">
                <a:solidFill>
                  <a:schemeClr val="tx1">
                    <a:lumMod val="50000"/>
                  </a:schemeClr>
                </a:solidFill>
              </a:rPr>
              <a:t> are assumed </a:t>
            </a:r>
            <a:r>
              <a:rPr lang="en-US" dirty="0">
                <a:solidFill>
                  <a:schemeClr val="tx1">
                    <a:lumMod val="50000"/>
                  </a:schemeClr>
                </a:solidFill>
              </a:rPr>
              <a:t>to be </a:t>
            </a:r>
            <a:r>
              <a:rPr lang="en-US" i="1" dirty="0">
                <a:solidFill>
                  <a:schemeClr val="tx1">
                    <a:lumMod val="50000"/>
                  </a:schemeClr>
                </a:solidFill>
              </a:rPr>
              <a:t>conditioned space </a:t>
            </a:r>
            <a:r>
              <a:rPr lang="en-US" dirty="0" smtClean="0">
                <a:solidFill>
                  <a:schemeClr val="tx1">
                    <a:lumMod val="50000"/>
                  </a:schemeClr>
                </a:solidFill>
              </a:rPr>
              <a:t>and comply with requirements of </a:t>
            </a:r>
            <a:r>
              <a:rPr lang="en-US" i="1" dirty="0" smtClean="0">
                <a:solidFill>
                  <a:schemeClr val="tx1">
                    <a:lumMod val="50000"/>
                  </a:schemeClr>
                </a:solidFill>
              </a:rPr>
              <a:t>conditioned space </a:t>
            </a:r>
            <a:r>
              <a:rPr lang="en-US" dirty="0" smtClean="0">
                <a:solidFill>
                  <a:schemeClr val="tx1">
                    <a:lumMod val="50000"/>
                  </a:schemeClr>
                </a:solidFill>
              </a:rPr>
              <a:t>at time of </a:t>
            </a:r>
            <a:r>
              <a:rPr lang="en-US" i="1" dirty="0" smtClean="0">
                <a:solidFill>
                  <a:schemeClr val="tx1">
                    <a:lumMod val="50000"/>
                  </a:schemeClr>
                </a:solidFill>
              </a:rPr>
              <a:t>construction</a:t>
            </a:r>
            <a:r>
              <a:rPr lang="en-US" dirty="0" smtClean="0">
                <a:solidFill>
                  <a:schemeClr val="tx1">
                    <a:lumMod val="50000"/>
                  </a:schemeClr>
                </a:solidFill>
              </a:rPr>
              <a:t> regardless of whether the mechanical or electrical </a:t>
            </a:r>
            <a:r>
              <a:rPr lang="en-US" i="1" dirty="0" smtClean="0">
                <a:solidFill>
                  <a:schemeClr val="tx1">
                    <a:lumMod val="50000"/>
                  </a:schemeClr>
                </a:solidFill>
              </a:rPr>
              <a:t>equipment</a:t>
            </a:r>
            <a:r>
              <a:rPr lang="en-US" dirty="0" smtClean="0">
                <a:solidFill>
                  <a:schemeClr val="tx1">
                    <a:lumMod val="50000"/>
                  </a:schemeClr>
                </a:solidFill>
              </a:rPr>
              <a:t> is included in the building permit application or installed at that time</a:t>
            </a:r>
          </a:p>
          <a:p>
            <a:pPr marL="0" indent="0">
              <a:buNone/>
            </a:pPr>
            <a:r>
              <a:rPr lang="en-US" dirty="0" smtClean="0">
                <a:solidFill>
                  <a:schemeClr val="tx1">
                    <a:lumMod val="50000"/>
                  </a:schemeClr>
                </a:solidFill>
              </a:rPr>
              <a:t>Exceptions:</a:t>
            </a:r>
            <a:endParaRPr lang="en-US" dirty="0">
              <a:solidFill>
                <a:schemeClr val="tx1">
                  <a:lumMod val="50000"/>
                </a:schemeClr>
              </a:solidFill>
            </a:endParaRPr>
          </a:p>
          <a:p>
            <a:pPr marL="1255713" lvl="2"/>
            <a:r>
              <a:rPr lang="en-US" sz="2000" i="1" dirty="0" smtClean="0">
                <a:solidFill>
                  <a:schemeClr val="tx1">
                    <a:lumMod val="50000"/>
                  </a:schemeClr>
                </a:solidFill>
              </a:rPr>
              <a:t>Space</a:t>
            </a:r>
            <a:r>
              <a:rPr lang="en-US" sz="2000" dirty="0" smtClean="0">
                <a:solidFill>
                  <a:schemeClr val="tx1">
                    <a:lumMod val="50000"/>
                  </a:schemeClr>
                </a:solidFill>
              </a:rPr>
              <a:t> is designated as </a:t>
            </a:r>
            <a:r>
              <a:rPr lang="en-US" sz="2000" i="1" dirty="0" err="1">
                <a:solidFill>
                  <a:schemeClr val="tx1">
                    <a:lumMod val="50000"/>
                  </a:schemeClr>
                </a:solidFill>
              </a:rPr>
              <a:t>semiheated</a:t>
            </a:r>
            <a:r>
              <a:rPr lang="en-US" sz="2000" dirty="0">
                <a:solidFill>
                  <a:schemeClr val="tx1">
                    <a:lumMod val="50000"/>
                  </a:schemeClr>
                </a:solidFill>
              </a:rPr>
              <a:t> or </a:t>
            </a:r>
            <a:r>
              <a:rPr lang="en-US" sz="2000" i="1" dirty="0">
                <a:solidFill>
                  <a:schemeClr val="tx1">
                    <a:lumMod val="50000"/>
                  </a:schemeClr>
                </a:solidFill>
              </a:rPr>
              <a:t>unconditioned</a:t>
            </a:r>
            <a:r>
              <a:rPr lang="en-US" sz="2000" dirty="0">
                <a:solidFill>
                  <a:schemeClr val="tx1">
                    <a:lumMod val="50000"/>
                  </a:schemeClr>
                </a:solidFill>
              </a:rPr>
              <a:t> </a:t>
            </a:r>
            <a:r>
              <a:rPr lang="en-US" sz="2000" b="1" i="1" u="sng" dirty="0">
                <a:solidFill>
                  <a:schemeClr val="tx1">
                    <a:lumMod val="50000"/>
                  </a:schemeClr>
                </a:solidFill>
              </a:rPr>
              <a:t>and</a:t>
            </a:r>
            <a:r>
              <a:rPr lang="en-US" sz="2000" dirty="0">
                <a:solidFill>
                  <a:schemeClr val="tx1">
                    <a:lumMod val="50000"/>
                  </a:schemeClr>
                </a:solidFill>
              </a:rPr>
              <a:t> </a:t>
            </a:r>
          </a:p>
          <a:p>
            <a:pPr marL="1255713" lvl="2"/>
            <a:r>
              <a:rPr lang="en-US" sz="2000" dirty="0">
                <a:solidFill>
                  <a:schemeClr val="tx1">
                    <a:lumMod val="50000"/>
                  </a:schemeClr>
                </a:solidFill>
              </a:rPr>
              <a:t>Approved as such by the building official</a:t>
            </a:r>
          </a:p>
          <a:p>
            <a:pPr>
              <a:buFont typeface="Arial" panose="020B0604020202020204" pitchFamily="34" charset="0"/>
              <a:buChar char="•"/>
            </a:pPr>
            <a:endParaRPr lang="en-US" dirty="0">
              <a:solidFill>
                <a:schemeClr val="tx1">
                  <a:lumMod val="50000"/>
                </a:schemeClr>
              </a:solidFill>
            </a:endParaRPr>
          </a:p>
        </p:txBody>
      </p:sp>
      <p:sp>
        <p:nvSpPr>
          <p:cNvPr id="7" name="Rectangle 4"/>
          <p:cNvSpPr txBox="1">
            <a:spLocks noChangeArrowheads="1"/>
          </p:cNvSpPr>
          <p:nvPr/>
        </p:nvSpPr>
        <p:spPr>
          <a:xfrm>
            <a:off x="153988" y="0"/>
            <a:ext cx="5810779" cy="828942"/>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a:t>
            </a:r>
            <a:r>
              <a:rPr lang="en-US" sz="2400" b="1" dirty="0">
                <a:solidFill>
                  <a:schemeClr val="tx1">
                    <a:lumMod val="50000"/>
                  </a:schemeClr>
                </a:solidFill>
              </a:rPr>
              <a:t>5.1.2</a:t>
            </a:r>
            <a:r>
              <a:rPr lang="en-US" sz="2400" dirty="0">
                <a:solidFill>
                  <a:schemeClr val="tx1">
                    <a:lumMod val="50000"/>
                  </a:schemeClr>
                </a:solidFill>
              </a:rPr>
              <a:t/>
            </a:r>
            <a:br>
              <a:rPr lang="en-US" sz="2400" dirty="0">
                <a:solidFill>
                  <a:schemeClr val="tx1">
                    <a:lumMod val="50000"/>
                  </a:schemeClr>
                </a:solidFill>
              </a:rPr>
            </a:br>
            <a:r>
              <a:rPr lang="en-US" sz="2000" dirty="0">
                <a:solidFill>
                  <a:schemeClr val="tx1">
                    <a:lumMod val="50000"/>
                  </a:schemeClr>
                </a:solidFill>
              </a:rPr>
              <a:t>Space Conditioning Categories &amp; Basis</a:t>
            </a:r>
            <a:endParaRPr lang="en-US" dirty="0">
              <a:solidFill>
                <a:schemeClr val="tx1">
                  <a:lumMod val="50000"/>
                </a:schemeClr>
              </a:solidFill>
            </a:endParaRPr>
          </a:p>
        </p:txBody>
      </p:sp>
    </p:spTree>
    <p:extLst>
      <p:ext uri="{BB962C8B-B14F-4D97-AF65-F5344CB8AC3E}">
        <p14:creationId xmlns:p14="http://schemas.microsoft.com/office/powerpoint/2010/main" val="23714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idx="1"/>
          </p:nvPr>
        </p:nvSpPr>
        <p:spPr>
          <a:xfrm>
            <a:off x="0" y="1219200"/>
            <a:ext cx="9144000" cy="685800"/>
          </a:xfrm>
          <a:solidFill>
            <a:schemeClr val="accent2"/>
          </a:solidFill>
        </p:spPr>
        <p:txBody>
          <a:bodyPr anchor="ctr">
            <a:noAutofit/>
          </a:bodyPr>
          <a:lstStyle/>
          <a:p>
            <a:pPr lvl="1">
              <a:lnSpc>
                <a:spcPct val="75000"/>
              </a:lnSpc>
              <a:buNone/>
            </a:pPr>
            <a:r>
              <a:rPr lang="en-US" sz="2400" b="1" dirty="0" smtClean="0">
                <a:solidFill>
                  <a:schemeClr val="bg2">
                    <a:lumMod val="10000"/>
                  </a:schemeClr>
                </a:solidFill>
              </a:rPr>
              <a:t>Allowed if they don’t increase energy usage of building</a:t>
            </a:r>
            <a:endParaRPr lang="en-US" sz="2400" b="1" dirty="0">
              <a:solidFill>
                <a:schemeClr val="bg2">
                  <a:lumMod val="10000"/>
                </a:schemeClr>
              </a:solidFill>
            </a:endParaRPr>
          </a:p>
        </p:txBody>
      </p:sp>
      <p:sp>
        <p:nvSpPr>
          <p:cNvPr id="52253" name="Text Box 29"/>
          <p:cNvSpPr txBox="1">
            <a:spLocks noChangeArrowheads="1"/>
          </p:cNvSpPr>
          <p:nvPr/>
        </p:nvSpPr>
        <p:spPr bwMode="auto">
          <a:xfrm>
            <a:off x="424561" y="1981200"/>
            <a:ext cx="4154995" cy="3970318"/>
          </a:xfrm>
          <a:prstGeom prst="rect">
            <a:avLst/>
          </a:prstGeom>
          <a:noFill/>
          <a:ln w="9525">
            <a:noFill/>
            <a:miter lim="800000"/>
            <a:headEnd/>
            <a:tailEnd/>
          </a:ln>
          <a:effectLst/>
        </p:spPr>
        <p:txBody>
          <a:bodyPr wrap="square">
            <a:spAutoFit/>
          </a:bodyPr>
          <a:lstStyle/>
          <a:p>
            <a:pPr marL="342900" indent="-342900">
              <a:spcBef>
                <a:spcPct val="50000"/>
              </a:spcBef>
              <a:buFont typeface="Wingdings" pitchFamily="2" charset="2"/>
              <a:buChar char="ü"/>
            </a:pPr>
            <a:r>
              <a:rPr lang="en-US" dirty="0">
                <a:solidFill>
                  <a:schemeClr val="tx1">
                    <a:lumMod val="50000"/>
                  </a:schemeClr>
                </a:solidFill>
              </a:rPr>
              <a:t>Installation of storm </a:t>
            </a:r>
            <a:r>
              <a:rPr lang="en-US" dirty="0" smtClean="0">
                <a:solidFill>
                  <a:schemeClr val="tx1">
                    <a:lumMod val="50000"/>
                  </a:schemeClr>
                </a:solidFill>
              </a:rPr>
              <a:t>windows or glazing panels with low-emissivity coating</a:t>
            </a:r>
            <a:endParaRPr lang="en-US" dirty="0">
              <a:solidFill>
                <a:schemeClr val="tx1">
                  <a:lumMod val="50000"/>
                </a:schemeClr>
              </a:solidFill>
            </a:endParaRPr>
          </a:p>
          <a:p>
            <a:pPr marL="342900" indent="-342900">
              <a:spcBef>
                <a:spcPct val="50000"/>
              </a:spcBef>
              <a:buFont typeface="Wingdings" pitchFamily="2" charset="2"/>
              <a:buChar char="ü"/>
            </a:pPr>
            <a:r>
              <a:rPr lang="en-US" dirty="0">
                <a:solidFill>
                  <a:schemeClr val="tx1">
                    <a:lumMod val="50000"/>
                  </a:schemeClr>
                </a:solidFill>
              </a:rPr>
              <a:t>Replacement of glazing in existing sash and </a:t>
            </a:r>
            <a:r>
              <a:rPr lang="en-US" dirty="0" smtClean="0">
                <a:solidFill>
                  <a:schemeClr val="tx1">
                    <a:lumMod val="50000"/>
                  </a:schemeClr>
                </a:solidFill>
              </a:rPr>
              <a:t>frame provided </a:t>
            </a:r>
            <a:r>
              <a:rPr lang="en-US" i="1" dirty="0" smtClean="0">
                <a:solidFill>
                  <a:schemeClr val="tx1">
                    <a:lumMod val="50000"/>
                  </a:schemeClr>
                </a:solidFill>
              </a:rPr>
              <a:t>U-factor</a:t>
            </a:r>
            <a:r>
              <a:rPr lang="en-US" dirty="0" smtClean="0">
                <a:solidFill>
                  <a:schemeClr val="tx1">
                    <a:lumMod val="50000"/>
                  </a:schemeClr>
                </a:solidFill>
              </a:rPr>
              <a:t> and </a:t>
            </a:r>
            <a:r>
              <a:rPr lang="en-US" i="1" dirty="0" smtClean="0">
                <a:solidFill>
                  <a:schemeClr val="tx1">
                    <a:lumMod val="50000"/>
                  </a:schemeClr>
                </a:solidFill>
              </a:rPr>
              <a:t>SHGC</a:t>
            </a:r>
            <a:r>
              <a:rPr lang="en-US" dirty="0" smtClean="0">
                <a:solidFill>
                  <a:schemeClr val="tx1">
                    <a:lumMod val="50000"/>
                  </a:schemeClr>
                </a:solidFill>
              </a:rPr>
              <a:t> </a:t>
            </a:r>
            <a:r>
              <a:rPr lang="en-US" u="sng" dirty="0" smtClean="0">
                <a:solidFill>
                  <a:schemeClr val="tx1">
                    <a:lumMod val="50000"/>
                  </a:schemeClr>
                </a:solidFill>
              </a:rPr>
              <a:t>&lt;</a:t>
            </a:r>
            <a:r>
              <a:rPr lang="en-US" dirty="0" smtClean="0">
                <a:solidFill>
                  <a:schemeClr val="tx1">
                    <a:lumMod val="50000"/>
                  </a:schemeClr>
                </a:solidFill>
              </a:rPr>
              <a:t> than previous glass</a:t>
            </a:r>
            <a:endParaRPr lang="en-US" u="sng" dirty="0">
              <a:solidFill>
                <a:schemeClr val="tx1">
                  <a:lumMod val="50000"/>
                </a:schemeClr>
              </a:solidFill>
            </a:endParaRPr>
          </a:p>
          <a:p>
            <a:pPr marL="342900" indent="-342900">
              <a:spcBef>
                <a:spcPct val="50000"/>
              </a:spcBef>
              <a:buFont typeface="Wingdings" pitchFamily="2" charset="2"/>
              <a:buChar char="ü"/>
            </a:pPr>
            <a:r>
              <a:rPr lang="en-US" i="1" dirty="0">
                <a:solidFill>
                  <a:schemeClr val="tx1">
                    <a:lumMod val="50000"/>
                  </a:schemeClr>
                </a:solidFill>
              </a:rPr>
              <a:t>Alterations</a:t>
            </a:r>
            <a:r>
              <a:rPr lang="en-US" dirty="0">
                <a:solidFill>
                  <a:schemeClr val="tx1">
                    <a:lumMod val="50000"/>
                  </a:schemeClr>
                </a:solidFill>
              </a:rPr>
              <a:t> to envelope cavities provided they are insulated to full depth with a nominal R-3.0 per in.</a:t>
            </a:r>
          </a:p>
          <a:p>
            <a:pPr marL="342900" indent="-342900">
              <a:spcBef>
                <a:spcPct val="50000"/>
              </a:spcBef>
              <a:buFont typeface="Wingdings" pitchFamily="2" charset="2"/>
              <a:buChar char="ü"/>
            </a:pPr>
            <a:r>
              <a:rPr lang="en-US" i="1" dirty="0" smtClean="0">
                <a:solidFill>
                  <a:schemeClr val="tx1">
                    <a:lumMod val="50000"/>
                  </a:schemeClr>
                </a:solidFill>
              </a:rPr>
              <a:t>Wall</a:t>
            </a:r>
            <a:r>
              <a:rPr lang="en-US" dirty="0" smtClean="0">
                <a:solidFill>
                  <a:schemeClr val="tx1">
                    <a:lumMod val="50000"/>
                  </a:schemeClr>
                </a:solidFill>
              </a:rPr>
              <a:t> </a:t>
            </a:r>
            <a:r>
              <a:rPr lang="en-US" dirty="0">
                <a:solidFill>
                  <a:schemeClr val="tx1">
                    <a:lumMod val="50000"/>
                  </a:schemeClr>
                </a:solidFill>
              </a:rPr>
              <a:t>and </a:t>
            </a:r>
            <a:r>
              <a:rPr lang="en-US" i="1" dirty="0">
                <a:solidFill>
                  <a:schemeClr val="tx1">
                    <a:lumMod val="50000"/>
                  </a:schemeClr>
                </a:solidFill>
              </a:rPr>
              <a:t>floor alterations </a:t>
            </a:r>
            <a:r>
              <a:rPr lang="en-US" dirty="0">
                <a:solidFill>
                  <a:schemeClr val="tx1">
                    <a:lumMod val="50000"/>
                  </a:schemeClr>
                </a:solidFill>
              </a:rPr>
              <a:t>where no new cavities are </a:t>
            </a:r>
            <a:r>
              <a:rPr lang="en-US" dirty="0" smtClean="0">
                <a:solidFill>
                  <a:schemeClr val="tx1">
                    <a:lumMod val="50000"/>
                  </a:schemeClr>
                </a:solidFill>
              </a:rPr>
              <a:t>created</a:t>
            </a:r>
          </a:p>
          <a:p>
            <a:pPr marL="176213" indent="-176213">
              <a:spcBef>
                <a:spcPct val="50000"/>
              </a:spcBef>
              <a:buFontTx/>
              <a:buChar char="•"/>
            </a:pPr>
            <a:endParaRPr lang="en-US" dirty="0">
              <a:solidFill>
                <a:schemeClr val="tx1">
                  <a:lumMod val="50000"/>
                </a:schemeClr>
              </a:solidFill>
            </a:endParaRPr>
          </a:p>
        </p:txBody>
      </p:sp>
      <p:sp>
        <p:nvSpPr>
          <p:cNvPr id="52254" name="Text Box 30"/>
          <p:cNvSpPr txBox="1">
            <a:spLocks noChangeArrowheads="1"/>
          </p:cNvSpPr>
          <p:nvPr/>
        </p:nvSpPr>
        <p:spPr bwMode="auto">
          <a:xfrm>
            <a:off x="4579556" y="1981200"/>
            <a:ext cx="4031044" cy="4385816"/>
          </a:xfrm>
          <a:prstGeom prst="rect">
            <a:avLst/>
          </a:prstGeom>
          <a:noFill/>
          <a:ln w="9525">
            <a:noFill/>
            <a:miter lim="800000"/>
            <a:headEnd/>
            <a:tailEnd/>
          </a:ln>
          <a:effectLst/>
        </p:spPr>
        <p:txBody>
          <a:bodyPr wrap="square">
            <a:spAutoFit/>
          </a:bodyPr>
          <a:lstStyle/>
          <a:p>
            <a:pPr marL="342900" indent="-342900">
              <a:spcBef>
                <a:spcPct val="50000"/>
              </a:spcBef>
              <a:buFont typeface="Wingdings" pitchFamily="2" charset="2"/>
              <a:buChar char="ü"/>
            </a:pPr>
            <a:r>
              <a:rPr lang="en-US" i="1" dirty="0">
                <a:solidFill>
                  <a:schemeClr val="tx1">
                    <a:lumMod val="50000"/>
                  </a:schemeClr>
                </a:solidFill>
              </a:rPr>
              <a:t>Roof</a:t>
            </a:r>
            <a:r>
              <a:rPr lang="en-US" dirty="0">
                <a:solidFill>
                  <a:schemeClr val="tx1">
                    <a:lumMod val="50000"/>
                  </a:schemeClr>
                </a:solidFill>
              </a:rPr>
              <a:t> </a:t>
            </a:r>
            <a:r>
              <a:rPr lang="en-US" i="1" dirty="0">
                <a:solidFill>
                  <a:schemeClr val="tx1">
                    <a:lumMod val="50000"/>
                  </a:schemeClr>
                </a:solidFill>
              </a:rPr>
              <a:t>recovering</a:t>
            </a:r>
          </a:p>
          <a:p>
            <a:pPr marL="342900" indent="-342900">
              <a:spcBef>
                <a:spcPct val="50000"/>
              </a:spcBef>
              <a:buFont typeface="Wingdings" pitchFamily="2" charset="2"/>
              <a:buChar char="ü"/>
            </a:pPr>
            <a:r>
              <a:rPr lang="en-US" dirty="0" smtClean="0">
                <a:solidFill>
                  <a:schemeClr val="tx1">
                    <a:lumMod val="50000"/>
                  </a:schemeClr>
                </a:solidFill>
              </a:rPr>
              <a:t>Removal and replacement </a:t>
            </a:r>
            <a:r>
              <a:rPr lang="en-US" dirty="0">
                <a:solidFill>
                  <a:schemeClr val="tx1">
                    <a:lumMod val="50000"/>
                  </a:schemeClr>
                </a:solidFill>
              </a:rPr>
              <a:t>of </a:t>
            </a:r>
            <a:r>
              <a:rPr lang="en-US" i="1" dirty="0">
                <a:solidFill>
                  <a:schemeClr val="tx1">
                    <a:lumMod val="50000"/>
                  </a:schemeClr>
                </a:solidFill>
              </a:rPr>
              <a:t>roof</a:t>
            </a:r>
            <a:r>
              <a:rPr lang="en-US" dirty="0">
                <a:solidFill>
                  <a:schemeClr val="tx1">
                    <a:lumMod val="50000"/>
                  </a:schemeClr>
                </a:solidFill>
              </a:rPr>
              <a:t> membranes</a:t>
            </a:r>
          </a:p>
          <a:p>
            <a:pPr marL="342900" indent="-342900">
              <a:spcBef>
                <a:spcPct val="50000"/>
              </a:spcBef>
              <a:buFont typeface="Wingdings" pitchFamily="2" charset="2"/>
              <a:buChar char="ü"/>
            </a:pPr>
            <a:r>
              <a:rPr lang="en-US" dirty="0">
                <a:solidFill>
                  <a:schemeClr val="tx1">
                    <a:lumMod val="50000"/>
                  </a:schemeClr>
                </a:solidFill>
              </a:rPr>
              <a:t>Replacement of existing </a:t>
            </a:r>
            <a:r>
              <a:rPr lang="en-US" i="1" dirty="0" smtClean="0">
                <a:solidFill>
                  <a:schemeClr val="tx1">
                    <a:lumMod val="50000"/>
                  </a:schemeClr>
                </a:solidFill>
              </a:rPr>
              <a:t>doors</a:t>
            </a:r>
            <a:r>
              <a:rPr lang="en-US" dirty="0" smtClean="0">
                <a:solidFill>
                  <a:schemeClr val="tx1">
                    <a:lumMod val="50000"/>
                  </a:schemeClr>
                </a:solidFill>
              </a:rPr>
              <a:t> that separate </a:t>
            </a:r>
            <a:r>
              <a:rPr lang="en-US" i="1" dirty="0" smtClean="0">
                <a:solidFill>
                  <a:schemeClr val="tx1">
                    <a:lumMod val="50000"/>
                  </a:schemeClr>
                </a:solidFill>
              </a:rPr>
              <a:t>conditioned space </a:t>
            </a:r>
            <a:r>
              <a:rPr lang="en-US" dirty="0" smtClean="0">
                <a:solidFill>
                  <a:schemeClr val="tx1">
                    <a:lumMod val="50000"/>
                  </a:schemeClr>
                </a:solidFill>
              </a:rPr>
              <a:t>from exterior do not require a vestibule provided existing vestibule is not removed</a:t>
            </a:r>
            <a:endParaRPr lang="en-US" dirty="0">
              <a:solidFill>
                <a:schemeClr val="tx1">
                  <a:lumMod val="50000"/>
                </a:schemeClr>
              </a:solidFill>
            </a:endParaRPr>
          </a:p>
          <a:p>
            <a:pPr marL="342900" indent="-342900">
              <a:spcBef>
                <a:spcPct val="50000"/>
              </a:spcBef>
              <a:buFont typeface="Wingdings" pitchFamily="2" charset="2"/>
              <a:buChar char="ü"/>
            </a:pPr>
            <a:r>
              <a:rPr lang="en-US" dirty="0">
                <a:solidFill>
                  <a:schemeClr val="tx1">
                    <a:lumMod val="50000"/>
                  </a:schemeClr>
                </a:solidFill>
              </a:rPr>
              <a:t>Replacement of existing fenestration, provided area of replacement is no more than 25% of total fenestration area provided </a:t>
            </a:r>
            <a:r>
              <a:rPr lang="en-US" i="1" dirty="0">
                <a:solidFill>
                  <a:schemeClr val="tx1">
                    <a:lumMod val="50000"/>
                  </a:schemeClr>
                </a:solidFill>
              </a:rPr>
              <a:t>U-factor</a:t>
            </a:r>
            <a:r>
              <a:rPr lang="en-US" dirty="0">
                <a:solidFill>
                  <a:schemeClr val="tx1">
                    <a:lumMod val="50000"/>
                  </a:schemeClr>
                </a:solidFill>
              </a:rPr>
              <a:t> and </a:t>
            </a:r>
            <a:r>
              <a:rPr lang="en-US" i="1" dirty="0">
                <a:solidFill>
                  <a:schemeClr val="tx1">
                    <a:lumMod val="50000"/>
                  </a:schemeClr>
                </a:solidFill>
              </a:rPr>
              <a:t>SHGC</a:t>
            </a:r>
            <a:r>
              <a:rPr lang="en-US" dirty="0">
                <a:solidFill>
                  <a:schemeClr val="tx1">
                    <a:lumMod val="50000"/>
                  </a:schemeClr>
                </a:solidFill>
              </a:rPr>
              <a:t> </a:t>
            </a:r>
            <a:r>
              <a:rPr lang="en-US" u="sng" dirty="0">
                <a:solidFill>
                  <a:schemeClr val="tx1">
                    <a:lumMod val="50000"/>
                  </a:schemeClr>
                </a:solidFill>
              </a:rPr>
              <a:t>&lt;</a:t>
            </a:r>
            <a:r>
              <a:rPr lang="en-US" dirty="0">
                <a:solidFill>
                  <a:schemeClr val="tx1">
                    <a:lumMod val="50000"/>
                  </a:schemeClr>
                </a:solidFill>
              </a:rPr>
              <a:t> than previous </a:t>
            </a:r>
            <a:r>
              <a:rPr lang="en-US" dirty="0" smtClean="0">
                <a:solidFill>
                  <a:schemeClr val="tx1">
                    <a:lumMod val="50000"/>
                  </a:schemeClr>
                </a:solidFill>
              </a:rPr>
              <a:t>fenestration</a:t>
            </a:r>
            <a:endParaRPr lang="en-US" dirty="0">
              <a:solidFill>
                <a:schemeClr val="tx1">
                  <a:lumMod val="50000"/>
                </a:schemeClr>
              </a:solidFill>
            </a:endParaRPr>
          </a:p>
        </p:txBody>
      </p:sp>
      <p:sp>
        <p:nvSpPr>
          <p:cNvPr id="8" name="Rectangle 4"/>
          <p:cNvSpPr txBox="1">
            <a:spLocks noChangeArrowheads="1"/>
          </p:cNvSpPr>
          <p:nvPr/>
        </p:nvSpPr>
        <p:spPr>
          <a:xfrm>
            <a:off x="141289" y="0"/>
            <a:ext cx="5713412" cy="803305"/>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a:t>
            </a:r>
          </a:p>
          <a:p>
            <a:pPr>
              <a:lnSpc>
                <a:spcPct val="80000"/>
              </a:lnSpc>
            </a:pPr>
            <a:r>
              <a:rPr lang="en-US" sz="2000" dirty="0" smtClean="0">
                <a:solidFill>
                  <a:schemeClr val="tx1">
                    <a:lumMod val="50000"/>
                  </a:schemeClr>
                </a:solidFill>
              </a:rPr>
              <a:t>Envelope Alteration Exceptions</a:t>
            </a:r>
            <a:endParaRPr lang="en-US" dirty="0">
              <a:solidFill>
                <a:schemeClr val="tx1">
                  <a:lumMod val="50000"/>
                </a:schemeClr>
              </a:solidFill>
            </a:endParaRPr>
          </a:p>
        </p:txBody>
      </p:sp>
    </p:spTree>
    <p:extLst>
      <p:ext uri="{BB962C8B-B14F-4D97-AF65-F5344CB8AC3E}">
        <p14:creationId xmlns:p14="http://schemas.microsoft.com/office/powerpoint/2010/main" val="1103322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3722D57-58D6-9447-A6D5-A97F6C35A8FB}" type="slidenum">
              <a:rPr lang="en-US" smtClean="0"/>
              <a:pPr/>
              <a:t>12</a:t>
            </a:fld>
            <a:endParaRPr lang="en-US"/>
          </a:p>
        </p:txBody>
      </p:sp>
      <p:sp>
        <p:nvSpPr>
          <p:cNvPr id="6" name="Content Placeholder 5"/>
          <p:cNvSpPr>
            <a:spLocks noGrp="1"/>
          </p:cNvSpPr>
          <p:nvPr>
            <p:ph idx="1"/>
          </p:nvPr>
        </p:nvSpPr>
        <p:spPr>
          <a:xfrm>
            <a:off x="369601" y="1013193"/>
            <a:ext cx="7837051" cy="2794611"/>
          </a:xfrm>
        </p:spPr>
        <p:txBody>
          <a:bodyPr/>
          <a:lstStyle/>
          <a:p>
            <a:r>
              <a:rPr lang="en-US" dirty="0" smtClean="0">
                <a:solidFill>
                  <a:srgbClr val="FF0000"/>
                </a:solidFill>
                <a:latin typeface="+mn-lt"/>
              </a:rPr>
              <a:t>More accurately represents recent climate, better data</a:t>
            </a:r>
          </a:p>
          <a:p>
            <a:r>
              <a:rPr lang="en-US" dirty="0" smtClean="0">
                <a:solidFill>
                  <a:srgbClr val="FF0000"/>
                </a:solidFill>
                <a:latin typeface="+mn-lt"/>
              </a:rPr>
              <a:t>Aligns with </a:t>
            </a:r>
            <a:r>
              <a:rPr lang="en-US" dirty="0" smtClean="0">
                <a:solidFill>
                  <a:srgbClr val="FF0000"/>
                </a:solidFill>
                <a:latin typeface="+mn-lt"/>
              </a:rPr>
              <a:t>ASHRAE </a:t>
            </a:r>
            <a:r>
              <a:rPr lang="en-US" dirty="0" smtClean="0">
                <a:solidFill>
                  <a:srgbClr val="FF0000"/>
                </a:solidFill>
                <a:latin typeface="+mn-lt"/>
              </a:rPr>
              <a:t>Standard 169-2013</a:t>
            </a:r>
          </a:p>
          <a:p>
            <a:r>
              <a:rPr lang="en-US" dirty="0" smtClean="0">
                <a:solidFill>
                  <a:srgbClr val="FF0000"/>
                </a:solidFill>
                <a:latin typeface="+mn-lt"/>
              </a:rPr>
              <a:t>Retains same climate zone definitions (based on </a:t>
            </a:r>
            <a:r>
              <a:rPr lang="en-US" dirty="0" smtClean="0">
                <a:solidFill>
                  <a:srgbClr val="FF0000"/>
                </a:solidFill>
                <a:latin typeface="+mn-lt"/>
              </a:rPr>
              <a:t>HDDs</a:t>
            </a:r>
            <a:r>
              <a:rPr lang="en-US" dirty="0" smtClean="0">
                <a:solidFill>
                  <a:srgbClr val="FF0000"/>
                </a:solidFill>
                <a:latin typeface="+mn-lt"/>
              </a:rPr>
              <a:t>)</a:t>
            </a:r>
          </a:p>
          <a:p>
            <a:pPr lvl="1"/>
            <a:r>
              <a:rPr lang="en-US" dirty="0" smtClean="0">
                <a:solidFill>
                  <a:srgbClr val="FF0000"/>
                </a:solidFill>
                <a:latin typeface="+mn-lt"/>
              </a:rPr>
              <a:t>Some U.S. counties have shifted zones</a:t>
            </a:r>
          </a:p>
          <a:p>
            <a:r>
              <a:rPr lang="en-US" dirty="0" smtClean="0">
                <a:solidFill>
                  <a:srgbClr val="FF0000"/>
                </a:solidFill>
                <a:latin typeface="+mn-lt"/>
              </a:rPr>
              <a:t>Reflects weather over </a:t>
            </a:r>
            <a:r>
              <a:rPr lang="en-US" dirty="0">
                <a:solidFill>
                  <a:srgbClr val="FF0000"/>
                </a:solidFill>
                <a:latin typeface="+mn-lt"/>
              </a:rPr>
              <a:t>the most recent 30 years</a:t>
            </a:r>
          </a:p>
          <a:p>
            <a:r>
              <a:rPr lang="en-US" dirty="0">
                <a:solidFill>
                  <a:srgbClr val="FF0000"/>
                </a:solidFill>
                <a:latin typeface="+mn-lt"/>
              </a:rPr>
              <a:t>Adds new Climate Zone 0 (extremely hot)</a:t>
            </a:r>
          </a:p>
          <a:p>
            <a:r>
              <a:rPr lang="en-US" dirty="0">
                <a:solidFill>
                  <a:srgbClr val="FF0000"/>
                </a:solidFill>
                <a:latin typeface="+mn-lt"/>
              </a:rPr>
              <a:t>Approximately </a:t>
            </a:r>
            <a:r>
              <a:rPr lang="en-US" dirty="0" smtClean="0">
                <a:solidFill>
                  <a:srgbClr val="FF0000"/>
                </a:solidFill>
                <a:latin typeface="+mn-lt"/>
              </a:rPr>
              <a:t>10</a:t>
            </a:r>
            <a:r>
              <a:rPr lang="en-US" dirty="0">
                <a:solidFill>
                  <a:srgbClr val="FF0000"/>
                </a:solidFill>
                <a:latin typeface="+mn-lt"/>
              </a:rPr>
              <a:t>% of </a:t>
            </a:r>
            <a:r>
              <a:rPr lang="en-US" dirty="0" smtClean="0">
                <a:solidFill>
                  <a:srgbClr val="FF0000"/>
                </a:solidFill>
                <a:latin typeface="+mn-lt"/>
              </a:rPr>
              <a:t>U.S. </a:t>
            </a:r>
            <a:r>
              <a:rPr lang="en-US" dirty="0">
                <a:solidFill>
                  <a:srgbClr val="FF0000"/>
                </a:solidFill>
                <a:latin typeface="+mn-lt"/>
              </a:rPr>
              <a:t>counties reassigned to a </a:t>
            </a:r>
            <a:r>
              <a:rPr lang="en-US" dirty="0" smtClean="0">
                <a:solidFill>
                  <a:srgbClr val="FF0000"/>
                </a:solidFill>
                <a:latin typeface="+mn-lt"/>
              </a:rPr>
              <a:t>different climate zone with a majority reassigned to a warmer climate zone</a:t>
            </a:r>
            <a:endParaRPr lang="en-US" dirty="0">
              <a:solidFill>
                <a:srgbClr val="FF0000"/>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64" y="4085573"/>
            <a:ext cx="3529578" cy="27724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614" y="4282273"/>
            <a:ext cx="2886735" cy="1948192"/>
          </a:xfrm>
          <a:prstGeom prst="rect">
            <a:avLst/>
          </a:prstGeom>
        </p:spPr>
      </p:pic>
      <p:sp>
        <p:nvSpPr>
          <p:cNvPr id="8" name="Rectangle 4"/>
          <p:cNvSpPr txBox="1">
            <a:spLocks noChangeArrowheads="1"/>
          </p:cNvSpPr>
          <p:nvPr/>
        </p:nvSpPr>
        <p:spPr>
          <a:xfrm>
            <a:off x="141288" y="0"/>
            <a:ext cx="5713412" cy="772357"/>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5.1.4</a:t>
            </a:r>
          </a:p>
          <a:p>
            <a:pPr>
              <a:lnSpc>
                <a:spcPct val="80000"/>
              </a:lnSpc>
            </a:pPr>
            <a:r>
              <a:rPr lang="en-US" sz="2000" dirty="0" smtClean="0">
                <a:solidFill>
                  <a:schemeClr val="tx1">
                    <a:lumMod val="50000"/>
                  </a:schemeClr>
                </a:solidFill>
              </a:rPr>
              <a:t>Climate – </a:t>
            </a:r>
            <a:r>
              <a:rPr lang="en-US" sz="2000" dirty="0" smtClean="0">
                <a:solidFill>
                  <a:srgbClr val="FF0000"/>
                </a:solidFill>
              </a:rPr>
              <a:t>Climate Zone Update</a:t>
            </a:r>
            <a:endParaRPr lang="en-US" dirty="0">
              <a:solidFill>
                <a:srgbClr val="FF0000"/>
              </a:solidFill>
            </a:endParaRPr>
          </a:p>
        </p:txBody>
      </p:sp>
    </p:spTree>
    <p:extLst>
      <p:ext uri="{BB962C8B-B14F-4D97-AF65-F5344CB8AC3E}">
        <p14:creationId xmlns:p14="http://schemas.microsoft.com/office/powerpoint/2010/main" val="327980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sz="half" idx="2"/>
          </p:nvPr>
        </p:nvSpPr>
        <p:spPr>
          <a:xfrm>
            <a:off x="424562" y="1143000"/>
            <a:ext cx="8189213" cy="533400"/>
          </a:xfrm>
        </p:spPr>
        <p:txBody>
          <a:bodyPr>
            <a:normAutofit fontScale="92500"/>
          </a:bodyPr>
          <a:lstStyle/>
          <a:p>
            <a:pPr marL="0" indent="0" eaLnBrk="1" hangingPunct="1">
              <a:buFont typeface="Arial" pitchFamily="34" charset="0"/>
              <a:buNone/>
            </a:pPr>
            <a:r>
              <a:rPr lang="en-US" sz="2200" u="sng" dirty="0" smtClean="0"/>
              <a:t>United States Locations</a:t>
            </a:r>
            <a:r>
              <a:rPr lang="en-US" sz="2200" dirty="0" smtClean="0"/>
              <a:t> – </a:t>
            </a:r>
            <a:r>
              <a:rPr lang="en-US" sz="2200" dirty="0" smtClean="0">
                <a:solidFill>
                  <a:srgbClr val="FF0000"/>
                </a:solidFill>
              </a:rPr>
              <a:t>Use ASHRAE Standard 169 Table Annex 1-1</a:t>
            </a:r>
          </a:p>
        </p:txBody>
      </p:sp>
      <p:sp>
        <p:nvSpPr>
          <p:cNvPr id="11" name="Rectangle 4"/>
          <p:cNvSpPr txBox="1">
            <a:spLocks noChangeArrowheads="1"/>
          </p:cNvSpPr>
          <p:nvPr/>
        </p:nvSpPr>
        <p:spPr>
          <a:xfrm>
            <a:off x="141288" y="0"/>
            <a:ext cx="5713412" cy="828942"/>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5.1.4</a:t>
            </a:r>
          </a:p>
          <a:p>
            <a:pPr>
              <a:lnSpc>
                <a:spcPct val="80000"/>
              </a:lnSpc>
            </a:pPr>
            <a:r>
              <a:rPr lang="en-US" sz="2000" dirty="0" smtClean="0">
                <a:solidFill>
                  <a:schemeClr val="tx1">
                    <a:lumMod val="50000"/>
                  </a:schemeClr>
                </a:solidFill>
              </a:rPr>
              <a:t>Climate</a:t>
            </a:r>
            <a:endParaRPr lang="en-US" dirty="0">
              <a:solidFill>
                <a:schemeClr val="tx1">
                  <a:lumMod val="50000"/>
                </a:schemeClr>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1976438"/>
            <a:ext cx="67341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705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400800" y="1066800"/>
            <a:ext cx="27432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7892" name="Rectangle 4"/>
          <p:cNvSpPr>
            <a:spLocks noChangeArrowheads="1"/>
          </p:cNvSpPr>
          <p:nvPr/>
        </p:nvSpPr>
        <p:spPr bwMode="auto">
          <a:xfrm>
            <a:off x="3048000" y="1066800"/>
            <a:ext cx="3048000" cy="5791200"/>
          </a:xfrm>
          <a:prstGeom prst="rect">
            <a:avLst/>
          </a:prstGeom>
          <a:noFill/>
          <a:ln w="28575" algn="ctr">
            <a:noFill/>
            <a:miter lim="800000"/>
            <a:headEnd/>
            <a:tailEnd/>
          </a:ln>
          <a:effectLst/>
        </p:spPr>
        <p:txBody>
          <a:bodyPr wrap="none" anchor="ctr"/>
          <a:lstStyle/>
          <a:p>
            <a:endParaRPr lang="en-US"/>
          </a:p>
        </p:txBody>
      </p:sp>
      <p:sp>
        <p:nvSpPr>
          <p:cNvPr id="37893" name="Rectangle 5"/>
          <p:cNvSpPr>
            <a:spLocks noChangeArrowheads="1"/>
          </p:cNvSpPr>
          <p:nvPr/>
        </p:nvSpPr>
        <p:spPr bwMode="auto">
          <a:xfrm>
            <a:off x="0" y="1066800"/>
            <a:ext cx="28194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7894"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7896" name="Text Box 8"/>
          <p:cNvSpPr txBox="1">
            <a:spLocks noChangeArrowheads="1"/>
          </p:cNvSpPr>
          <p:nvPr/>
        </p:nvSpPr>
        <p:spPr bwMode="auto">
          <a:xfrm>
            <a:off x="2463795" y="2971800"/>
            <a:ext cx="1905000" cy="1371600"/>
          </a:xfrm>
          <a:prstGeom prst="rect">
            <a:avLst/>
          </a:prstGeom>
          <a:noFill/>
          <a:ln w="6350">
            <a:noFill/>
            <a:miter lim="800000"/>
            <a:headEnd/>
            <a:tailEnd/>
          </a:ln>
          <a:effectLst/>
        </p:spPr>
        <p:txBody>
          <a:bodyPr/>
          <a:lstStyle/>
          <a:p>
            <a:pPr algn="ctr">
              <a:lnSpc>
                <a:spcPct val="80000"/>
              </a:lnSpc>
              <a:spcBef>
                <a:spcPct val="30000"/>
              </a:spcBef>
            </a:pPr>
            <a:r>
              <a:rPr lang="en-US" b="1" dirty="0">
                <a:solidFill>
                  <a:schemeClr val="accent1">
                    <a:lumMod val="75000"/>
                  </a:schemeClr>
                </a:solidFill>
                <a:effectLst>
                  <a:outerShdw blurRad="38100" dist="38100" dir="2700000" algn="tl">
                    <a:srgbClr val="C0C0C0"/>
                  </a:outerShdw>
                </a:effectLst>
              </a:rPr>
              <a:t>Mandatory </a:t>
            </a:r>
          </a:p>
          <a:p>
            <a:pPr algn="ctr">
              <a:lnSpc>
                <a:spcPct val="80000"/>
              </a:lnSpc>
              <a:spcBef>
                <a:spcPct val="30000"/>
              </a:spcBef>
            </a:pPr>
            <a:r>
              <a:rPr lang="en-US" b="1" dirty="0">
                <a:solidFill>
                  <a:schemeClr val="accent1">
                    <a:lumMod val="75000"/>
                  </a:schemeClr>
                </a:solidFill>
                <a:effectLst>
                  <a:outerShdw blurRad="38100" dist="38100" dir="2700000" algn="tl">
                    <a:srgbClr val="C0C0C0"/>
                  </a:outerShdw>
                </a:effectLst>
              </a:rPr>
              <a:t>Provisions</a:t>
            </a:r>
          </a:p>
          <a:p>
            <a:pPr algn="ctr">
              <a:lnSpc>
                <a:spcPct val="110000"/>
              </a:lnSpc>
              <a:spcBef>
                <a:spcPct val="30000"/>
              </a:spcBef>
            </a:pPr>
            <a:r>
              <a:rPr lang="en-US" sz="1400" b="1" dirty="0">
                <a:solidFill>
                  <a:schemeClr val="accent1">
                    <a:lumMod val="75000"/>
                  </a:schemeClr>
                </a:solidFill>
              </a:rPr>
              <a:t>(required for </a:t>
            </a:r>
            <a:r>
              <a:rPr lang="en-US" sz="1400" b="1" dirty="0" smtClean="0">
                <a:solidFill>
                  <a:schemeClr val="accent1">
                    <a:lumMod val="75000"/>
                  </a:schemeClr>
                </a:solidFill>
              </a:rPr>
              <a:t>all </a:t>
            </a:r>
            <a:r>
              <a:rPr lang="en-US" sz="1400" b="1" dirty="0">
                <a:solidFill>
                  <a:schemeClr val="accent1">
                    <a:lumMod val="75000"/>
                  </a:schemeClr>
                </a:solidFill>
              </a:rPr>
              <a:t>compliance options)</a:t>
            </a:r>
          </a:p>
        </p:txBody>
      </p:sp>
      <p:sp>
        <p:nvSpPr>
          <p:cNvPr id="37897" name="Text Box 9"/>
          <p:cNvSpPr txBox="1">
            <a:spLocks noChangeArrowheads="1"/>
          </p:cNvSpPr>
          <p:nvPr/>
        </p:nvSpPr>
        <p:spPr bwMode="auto">
          <a:xfrm>
            <a:off x="228600" y="12954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7898" name="Text Box 10"/>
          <p:cNvSpPr txBox="1">
            <a:spLocks noChangeArrowheads="1"/>
          </p:cNvSpPr>
          <p:nvPr/>
        </p:nvSpPr>
        <p:spPr bwMode="auto">
          <a:xfrm>
            <a:off x="3352800" y="12954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Options</a:t>
            </a:r>
          </a:p>
        </p:txBody>
      </p:sp>
      <p:sp>
        <p:nvSpPr>
          <p:cNvPr id="37899" name="Text Box 11"/>
          <p:cNvSpPr txBox="1">
            <a:spLocks noChangeArrowheads="1"/>
          </p:cNvSpPr>
          <p:nvPr/>
        </p:nvSpPr>
        <p:spPr bwMode="auto">
          <a:xfrm>
            <a:off x="6781800" y="2971800"/>
            <a:ext cx="2362200" cy="946150"/>
          </a:xfrm>
          <a:prstGeom prst="rect">
            <a:avLst/>
          </a:prstGeom>
          <a:noFill/>
          <a:ln w="28575" algn="ctr">
            <a:noFill/>
            <a:miter lim="800000"/>
            <a:headEnd/>
            <a:tailEnd/>
          </a:ln>
          <a:effectLst/>
        </p:spPr>
        <p:txBody>
          <a:bodyPr>
            <a:spAutoFit/>
          </a:bodyPr>
          <a:lstStyle/>
          <a:p>
            <a:pPr algn="ctr">
              <a:spcBef>
                <a:spcPct val="50000"/>
              </a:spcBef>
            </a:pPr>
            <a:r>
              <a:rPr lang="en-US" sz="2800" dirty="0">
                <a:solidFill>
                  <a:schemeClr val="accent6"/>
                </a:solidFill>
                <a:effectLst>
                  <a:outerShdw blurRad="38100" dist="38100" dir="2700000" algn="tl">
                    <a:srgbClr val="C0C0C0"/>
                  </a:outerShdw>
                </a:effectLst>
              </a:rPr>
              <a:t>Energy Code Compliance</a:t>
            </a:r>
          </a:p>
        </p:txBody>
      </p:sp>
      <p:sp>
        <p:nvSpPr>
          <p:cNvPr id="37900" name="Text Box 12"/>
          <p:cNvSpPr txBox="1">
            <a:spLocks noChangeArrowheads="1"/>
          </p:cNvSpPr>
          <p:nvPr/>
        </p:nvSpPr>
        <p:spPr bwMode="auto">
          <a:xfrm>
            <a:off x="4343400" y="2133600"/>
            <a:ext cx="1905000" cy="603250"/>
          </a:xfrm>
          <a:prstGeom prst="rect">
            <a:avLst/>
          </a:prstGeom>
          <a:solidFill>
            <a:schemeClr val="accent1">
              <a:alpha val="54000"/>
            </a:schemeClr>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Prescriptive Option</a:t>
            </a:r>
            <a:endParaRPr lang="en-US" sz="1600" dirty="0">
              <a:solidFill>
                <a:schemeClr val="bg1"/>
              </a:solidFill>
              <a:latin typeface="Arial Black" pitchFamily="34" charset="0"/>
            </a:endParaRPr>
          </a:p>
        </p:txBody>
      </p:sp>
      <p:sp>
        <p:nvSpPr>
          <p:cNvPr id="37901" name="Text Box 13"/>
          <p:cNvSpPr txBox="1">
            <a:spLocks noChangeArrowheads="1"/>
          </p:cNvSpPr>
          <p:nvPr/>
        </p:nvSpPr>
        <p:spPr bwMode="auto">
          <a:xfrm>
            <a:off x="4343400" y="4419600"/>
            <a:ext cx="1905000" cy="603250"/>
          </a:xfrm>
          <a:prstGeom prst="rect">
            <a:avLst/>
          </a:prstGeom>
          <a:solidFill>
            <a:srgbClr val="92D050">
              <a:alpha val="54000"/>
            </a:srgbClr>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Energy Cost Budget</a:t>
            </a:r>
          </a:p>
        </p:txBody>
      </p:sp>
      <p:sp>
        <p:nvSpPr>
          <p:cNvPr id="37902" name="Text Box 14"/>
          <p:cNvSpPr txBox="1">
            <a:spLocks noChangeArrowheads="1"/>
          </p:cNvSpPr>
          <p:nvPr/>
        </p:nvSpPr>
        <p:spPr bwMode="auto">
          <a:xfrm>
            <a:off x="4343400" y="3276600"/>
            <a:ext cx="1905000" cy="603250"/>
          </a:xfrm>
          <a:prstGeom prst="rect">
            <a:avLst/>
          </a:prstGeom>
          <a:solidFill>
            <a:schemeClr val="accent1">
              <a:alpha val="54000"/>
            </a:schemeClr>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
        <p:nvSpPr>
          <p:cNvPr id="37904" name="Text Box 16"/>
          <p:cNvSpPr txBox="1">
            <a:spLocks noChangeArrowheads="1"/>
          </p:cNvSpPr>
          <p:nvPr/>
        </p:nvSpPr>
        <p:spPr bwMode="auto">
          <a:xfrm>
            <a:off x="457200" y="2209800"/>
            <a:ext cx="1905000" cy="388938"/>
          </a:xfrm>
          <a:prstGeom prst="rect">
            <a:avLst/>
          </a:prstGeom>
          <a:solidFill>
            <a:schemeClr val="accent1">
              <a:alpha val="54000"/>
            </a:schemeClr>
          </a:solidFill>
          <a:ln w="22225">
            <a:solidFill>
              <a:srgbClr val="808080"/>
            </a:solidFill>
            <a:miter lim="800000"/>
            <a:headEnd/>
            <a:tailEnd/>
          </a:ln>
          <a:effectLst/>
        </p:spPr>
        <p:txBody>
          <a:bodyPr>
            <a:spAutoFit/>
          </a:bodyPr>
          <a:lstStyle/>
          <a:p>
            <a:pPr algn="ctr">
              <a:spcBef>
                <a:spcPct val="50000"/>
              </a:spcBef>
            </a:pPr>
            <a:r>
              <a:rPr lang="en-US" b="1" dirty="0"/>
              <a:t>Envelope</a:t>
            </a:r>
          </a:p>
        </p:txBody>
      </p:sp>
      <p:sp>
        <p:nvSpPr>
          <p:cNvPr id="37905" name="Text Box 17"/>
          <p:cNvSpPr txBox="1">
            <a:spLocks noChangeArrowheads="1"/>
          </p:cNvSpPr>
          <p:nvPr/>
        </p:nvSpPr>
        <p:spPr bwMode="auto">
          <a:xfrm>
            <a:off x="457200" y="30480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dirty="0"/>
              <a:t>HVAC</a:t>
            </a:r>
          </a:p>
        </p:txBody>
      </p:sp>
      <p:sp>
        <p:nvSpPr>
          <p:cNvPr id="37906" name="Text Box 18"/>
          <p:cNvSpPr txBox="1">
            <a:spLocks noChangeArrowheads="1"/>
          </p:cNvSpPr>
          <p:nvPr/>
        </p:nvSpPr>
        <p:spPr bwMode="auto">
          <a:xfrm>
            <a:off x="457200" y="49450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37907" name="Text Box 19"/>
          <p:cNvSpPr txBox="1">
            <a:spLocks noChangeArrowheads="1"/>
          </p:cNvSpPr>
          <p:nvPr/>
        </p:nvSpPr>
        <p:spPr bwMode="auto">
          <a:xfrm>
            <a:off x="457200" y="37338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37908" name="Text Box 20"/>
          <p:cNvSpPr txBox="1">
            <a:spLocks noChangeArrowheads="1"/>
          </p:cNvSpPr>
          <p:nvPr/>
        </p:nvSpPr>
        <p:spPr bwMode="auto">
          <a:xfrm>
            <a:off x="457200" y="43354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37910" name="Text Box 22"/>
          <p:cNvSpPr txBox="1">
            <a:spLocks noChangeArrowheads="1"/>
          </p:cNvSpPr>
          <p:nvPr/>
        </p:nvSpPr>
        <p:spPr bwMode="auto">
          <a:xfrm>
            <a:off x="457200" y="5562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Other</a:t>
            </a:r>
          </a:p>
        </p:txBody>
      </p:sp>
      <p:sp>
        <p:nvSpPr>
          <p:cNvPr id="24" name="Rectangle 4"/>
          <p:cNvSpPr txBox="1">
            <a:spLocks noChangeArrowheads="1"/>
          </p:cNvSpPr>
          <p:nvPr/>
        </p:nvSpPr>
        <p:spPr>
          <a:xfrm>
            <a:off x="153988" y="0"/>
            <a:ext cx="5713412" cy="777667"/>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Compliance Approach</a:t>
            </a:r>
          </a:p>
          <a:p>
            <a:pPr>
              <a:lnSpc>
                <a:spcPct val="80000"/>
              </a:lnSpc>
            </a:pPr>
            <a:r>
              <a:rPr lang="en-US" sz="2000" dirty="0" smtClean="0">
                <a:solidFill>
                  <a:schemeClr val="tx1">
                    <a:lumMod val="50000"/>
                  </a:schemeClr>
                </a:solidFill>
              </a:rPr>
              <a:t>Building Envelope</a:t>
            </a:r>
            <a:endParaRPr lang="en-US" dirty="0">
              <a:solidFill>
                <a:schemeClr val="tx1">
                  <a:lumMod val="50000"/>
                </a:schemeClr>
              </a:solidFill>
            </a:endParaRPr>
          </a:p>
        </p:txBody>
      </p:sp>
      <p:sp>
        <p:nvSpPr>
          <p:cNvPr id="23" name="Text Box 15"/>
          <p:cNvSpPr txBox="1">
            <a:spLocks noChangeArrowheads="1"/>
          </p:cNvSpPr>
          <p:nvPr/>
        </p:nvSpPr>
        <p:spPr bwMode="auto">
          <a:xfrm>
            <a:off x="4343400" y="5527910"/>
            <a:ext cx="1905000" cy="584775"/>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dirty="0" smtClean="0">
                <a:solidFill>
                  <a:schemeClr val="bg1"/>
                </a:solidFill>
                <a:effectLst>
                  <a:outerShdw blurRad="38100" dist="38100" dir="2700000" algn="tl">
                    <a:srgbClr val="000000"/>
                  </a:outerShdw>
                </a:effectLst>
                <a:latin typeface="Arial Black" pitchFamily="34" charset="0"/>
              </a:rPr>
              <a:t>Performance Rating Method</a:t>
            </a:r>
            <a:endParaRPr lang="en-US" sz="1600" dirty="0">
              <a:solidFill>
                <a:schemeClr val="bg1"/>
              </a:solidFill>
              <a:effectLst>
                <a:outerShdw blurRad="38100" dist="38100" dir="2700000" algn="tl">
                  <a:srgbClr val="000000"/>
                </a:outerShdw>
              </a:effectLst>
              <a:latin typeface="Arial Black" pitchFamily="34" charset="0"/>
            </a:endParaRPr>
          </a:p>
        </p:txBody>
      </p:sp>
    </p:spTree>
    <p:extLst>
      <p:ext uri="{BB962C8B-B14F-4D97-AF65-F5344CB8AC3E}">
        <p14:creationId xmlns:p14="http://schemas.microsoft.com/office/powerpoint/2010/main" val="541104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24562" y="1174044"/>
            <a:ext cx="7805038" cy="5097360"/>
          </a:xfrm>
        </p:spPr>
        <p:txBody>
          <a:bodyPr>
            <a:normAutofit fontScale="62500" lnSpcReduction="20000"/>
          </a:bodyPr>
          <a:lstStyle/>
          <a:p>
            <a:pPr marL="0" indent="0">
              <a:spcAft>
                <a:spcPts val="1800"/>
              </a:spcAft>
              <a:buNone/>
            </a:pPr>
            <a:r>
              <a:rPr lang="en-US" sz="2600" dirty="0">
                <a:solidFill>
                  <a:schemeClr val="tx1">
                    <a:lumMod val="50000"/>
                  </a:schemeClr>
                </a:solidFill>
              </a:rPr>
              <a:t>Insulation </a:t>
            </a:r>
            <a:r>
              <a:rPr lang="en-US" sz="2200" i="1" dirty="0" smtClean="0">
                <a:solidFill>
                  <a:schemeClr val="tx1">
                    <a:lumMod val="50000"/>
                  </a:schemeClr>
                </a:solidFill>
              </a:rPr>
              <a:t>(Section 5.4.1 refers to 5.8.1. through 5.8.1.10)</a:t>
            </a:r>
            <a:endParaRPr lang="en-US" sz="2200" i="1" dirty="0">
              <a:solidFill>
                <a:schemeClr val="tx1">
                  <a:lumMod val="50000"/>
                </a:schemeClr>
              </a:solidFill>
            </a:endParaRPr>
          </a:p>
          <a:p>
            <a:pPr marL="693738">
              <a:spcAft>
                <a:spcPts val="1800"/>
              </a:spcAft>
              <a:buFont typeface="Wingdings" pitchFamily="2" charset="2"/>
              <a:buChar char="ü"/>
            </a:pPr>
            <a:r>
              <a:rPr lang="en-US" sz="2200" dirty="0">
                <a:solidFill>
                  <a:schemeClr val="tx1">
                    <a:lumMod val="50000"/>
                  </a:schemeClr>
                </a:solidFill>
              </a:rPr>
              <a:t>Labeling </a:t>
            </a:r>
            <a:r>
              <a:rPr lang="en-US" sz="2200" i="1" dirty="0">
                <a:solidFill>
                  <a:schemeClr val="tx1">
                    <a:lumMod val="50000"/>
                  </a:schemeClr>
                </a:solidFill>
              </a:rPr>
              <a:t>(Section 5.8.1.1</a:t>
            </a:r>
            <a:r>
              <a:rPr lang="en-US" sz="2200" i="1" dirty="0" smtClean="0">
                <a:solidFill>
                  <a:schemeClr val="tx1">
                    <a:lumMod val="50000"/>
                  </a:schemeClr>
                </a:solidFill>
              </a:rPr>
              <a:t>)</a:t>
            </a:r>
          </a:p>
          <a:p>
            <a:pPr marL="693738">
              <a:spcAft>
                <a:spcPts val="1800"/>
              </a:spcAft>
              <a:buFont typeface="Wingdings" pitchFamily="2" charset="2"/>
              <a:buChar char="ü"/>
            </a:pPr>
            <a:r>
              <a:rPr lang="en-US" sz="2200" i="1" dirty="0" smtClean="0">
                <a:solidFill>
                  <a:schemeClr val="tx1">
                    <a:lumMod val="50000"/>
                  </a:schemeClr>
                </a:solidFill>
              </a:rPr>
              <a:t>Compliance with Manufacturers’ Requirements (Section 5.8.1.2)</a:t>
            </a:r>
          </a:p>
          <a:p>
            <a:pPr marL="693738">
              <a:spcAft>
                <a:spcPts val="1800"/>
              </a:spcAft>
              <a:buFont typeface="Wingdings" pitchFamily="2" charset="2"/>
              <a:buChar char="ü"/>
            </a:pPr>
            <a:r>
              <a:rPr lang="en-US" sz="2200" i="1" dirty="0" smtClean="0">
                <a:solidFill>
                  <a:schemeClr val="tx1">
                    <a:lumMod val="50000"/>
                  </a:schemeClr>
                </a:solidFill>
              </a:rPr>
              <a:t>Loose-Fill Insulation Limitation (Section 5.8.1.3)</a:t>
            </a:r>
          </a:p>
          <a:p>
            <a:pPr marL="693738">
              <a:spcAft>
                <a:spcPts val="1800"/>
              </a:spcAft>
              <a:buFont typeface="Wingdings" pitchFamily="2" charset="2"/>
              <a:buChar char="ü"/>
            </a:pPr>
            <a:r>
              <a:rPr lang="en-US" sz="2200" i="1" dirty="0" smtClean="0">
                <a:solidFill>
                  <a:schemeClr val="tx1">
                    <a:lumMod val="50000"/>
                  </a:schemeClr>
                </a:solidFill>
              </a:rPr>
              <a:t>Baffles (Section 5.8.1.4)</a:t>
            </a:r>
            <a:endParaRPr lang="en-US" sz="2200" i="1" dirty="0">
              <a:solidFill>
                <a:schemeClr val="tx1">
                  <a:lumMod val="50000"/>
                </a:schemeClr>
              </a:solidFill>
            </a:endParaRPr>
          </a:p>
          <a:p>
            <a:pPr marL="693738">
              <a:spcAft>
                <a:spcPts val="1800"/>
              </a:spcAft>
              <a:buFont typeface="Wingdings" pitchFamily="2" charset="2"/>
              <a:buChar char="ü"/>
            </a:pPr>
            <a:r>
              <a:rPr lang="en-US" sz="2200" dirty="0">
                <a:solidFill>
                  <a:schemeClr val="tx1">
                    <a:lumMod val="50000"/>
                  </a:schemeClr>
                </a:solidFill>
              </a:rPr>
              <a:t>Substantial Contact </a:t>
            </a:r>
            <a:r>
              <a:rPr lang="en-US" sz="2200" i="1" dirty="0">
                <a:solidFill>
                  <a:schemeClr val="tx1">
                    <a:lumMod val="50000"/>
                  </a:schemeClr>
                </a:solidFill>
              </a:rPr>
              <a:t>(Section 5.8.1.5)</a:t>
            </a:r>
          </a:p>
          <a:p>
            <a:pPr marL="693738">
              <a:spcAft>
                <a:spcPts val="1800"/>
              </a:spcAft>
              <a:buFont typeface="Wingdings" pitchFamily="2" charset="2"/>
              <a:buChar char="ü"/>
            </a:pPr>
            <a:r>
              <a:rPr lang="en-US" sz="2200" dirty="0">
                <a:solidFill>
                  <a:schemeClr val="tx1">
                    <a:lumMod val="50000"/>
                  </a:schemeClr>
                </a:solidFill>
              </a:rPr>
              <a:t>Recessed Equipment </a:t>
            </a:r>
            <a:r>
              <a:rPr lang="en-US" sz="2200" i="1" dirty="0">
                <a:solidFill>
                  <a:schemeClr val="tx1">
                    <a:lumMod val="50000"/>
                  </a:schemeClr>
                </a:solidFill>
              </a:rPr>
              <a:t>(Section 5.8.1.6)</a:t>
            </a:r>
          </a:p>
          <a:p>
            <a:pPr marL="693738">
              <a:spcAft>
                <a:spcPts val="1800"/>
              </a:spcAft>
              <a:buFont typeface="Wingdings" pitchFamily="2" charset="2"/>
              <a:buChar char="ü"/>
            </a:pPr>
            <a:r>
              <a:rPr lang="en-US" sz="2200" dirty="0">
                <a:solidFill>
                  <a:schemeClr val="tx1">
                    <a:lumMod val="50000"/>
                  </a:schemeClr>
                </a:solidFill>
              </a:rPr>
              <a:t>Insulation Protection </a:t>
            </a:r>
            <a:r>
              <a:rPr lang="en-US" sz="2200" i="1" dirty="0">
                <a:solidFill>
                  <a:schemeClr val="tx1">
                    <a:lumMod val="50000"/>
                  </a:schemeClr>
                </a:solidFill>
              </a:rPr>
              <a:t>(Section 5.8.1.7)</a:t>
            </a:r>
            <a:endParaRPr lang="en-US" sz="2200" dirty="0">
              <a:solidFill>
                <a:schemeClr val="tx1">
                  <a:lumMod val="50000"/>
                </a:schemeClr>
              </a:solidFill>
            </a:endParaRPr>
          </a:p>
          <a:p>
            <a:pPr marL="693738">
              <a:spcAft>
                <a:spcPts val="1800"/>
              </a:spcAft>
              <a:buFont typeface="Wingdings" pitchFamily="2" charset="2"/>
              <a:buChar char="ü"/>
            </a:pPr>
            <a:r>
              <a:rPr lang="en-US" sz="2200" i="1" dirty="0" smtClean="0">
                <a:solidFill>
                  <a:schemeClr val="tx1">
                    <a:lumMod val="50000"/>
                  </a:schemeClr>
                </a:solidFill>
              </a:rPr>
              <a:t>Location of roof insulation (Section </a:t>
            </a:r>
            <a:r>
              <a:rPr lang="en-US" sz="2200" i="1" dirty="0">
                <a:solidFill>
                  <a:schemeClr val="tx1">
                    <a:lumMod val="50000"/>
                  </a:schemeClr>
                </a:solidFill>
              </a:rPr>
              <a:t>5.8.1.8</a:t>
            </a:r>
            <a:r>
              <a:rPr lang="en-US" sz="2200" i="1" dirty="0" smtClean="0">
                <a:solidFill>
                  <a:schemeClr val="tx1">
                    <a:lumMod val="50000"/>
                  </a:schemeClr>
                </a:solidFill>
              </a:rPr>
              <a:t>)</a:t>
            </a:r>
          </a:p>
          <a:p>
            <a:pPr marL="693738">
              <a:spcAft>
                <a:spcPts val="1800"/>
              </a:spcAft>
              <a:buFont typeface="Wingdings" pitchFamily="2" charset="2"/>
              <a:buChar char="ü"/>
            </a:pPr>
            <a:r>
              <a:rPr lang="en-US" sz="2200" i="1" dirty="0" smtClean="0">
                <a:solidFill>
                  <a:schemeClr val="tx1">
                    <a:lumMod val="50000"/>
                  </a:schemeClr>
                </a:solidFill>
              </a:rPr>
              <a:t>Extent of Insulation (Section 5.8.1.9)</a:t>
            </a:r>
          </a:p>
          <a:p>
            <a:pPr marL="693738">
              <a:spcAft>
                <a:spcPts val="1800"/>
              </a:spcAft>
              <a:buFont typeface="Wingdings" pitchFamily="2" charset="2"/>
              <a:buChar char="ü"/>
            </a:pPr>
            <a:r>
              <a:rPr lang="en-US" sz="2200" dirty="0" smtClean="0">
                <a:solidFill>
                  <a:schemeClr val="tx1">
                    <a:lumMod val="50000"/>
                  </a:schemeClr>
                </a:solidFill>
              </a:rPr>
              <a:t>Joints in Rigid Insulation </a:t>
            </a:r>
            <a:r>
              <a:rPr lang="en-US" sz="2200" i="1" dirty="0" smtClean="0">
                <a:solidFill>
                  <a:schemeClr val="tx1">
                    <a:lumMod val="50000"/>
                  </a:schemeClr>
                </a:solidFill>
              </a:rPr>
              <a:t>(Section 5.8.1.10) </a:t>
            </a:r>
            <a:endParaRPr lang="en-US" sz="2200" i="1" dirty="0">
              <a:solidFill>
                <a:schemeClr val="tx1">
                  <a:lumMod val="50000"/>
                </a:schemeClr>
              </a:solidFill>
            </a:endParaRPr>
          </a:p>
          <a:p>
            <a:pPr lvl="1">
              <a:buFontTx/>
              <a:buNone/>
            </a:pPr>
            <a:endParaRPr lang="en-US" sz="2000" dirty="0">
              <a:solidFill>
                <a:schemeClr val="tx1">
                  <a:lumMod val="50000"/>
                </a:schemeClr>
              </a:solidFill>
            </a:endParaRPr>
          </a:p>
          <a:p>
            <a:pPr lvl="1">
              <a:buFontTx/>
              <a:buNone/>
            </a:pPr>
            <a:endParaRPr lang="en-US" sz="2000" dirty="0">
              <a:solidFill>
                <a:schemeClr val="tx1">
                  <a:lumMod val="50000"/>
                </a:schemeClr>
              </a:solidFill>
            </a:endParaRPr>
          </a:p>
          <a:p>
            <a:pPr lvl="1">
              <a:buFontTx/>
              <a:buNone/>
            </a:pPr>
            <a:endParaRPr lang="en-US" sz="2000" dirty="0">
              <a:solidFill>
                <a:schemeClr val="tx1">
                  <a:lumMod val="50000"/>
                </a:schemeClr>
              </a:solidFill>
            </a:endParaRPr>
          </a:p>
          <a:p>
            <a:pPr lvl="1">
              <a:buFontTx/>
              <a:buNone/>
            </a:pPr>
            <a:endParaRPr lang="en-US" sz="2000" dirty="0">
              <a:solidFill>
                <a:schemeClr val="tx1">
                  <a:lumMod val="50000"/>
                </a:schemeClr>
              </a:solidFill>
            </a:endParaRPr>
          </a:p>
        </p:txBody>
      </p:sp>
      <p:sp>
        <p:nvSpPr>
          <p:cNvPr id="5" name="Rectangle 4"/>
          <p:cNvSpPr txBox="1">
            <a:spLocks noChangeArrowheads="1"/>
          </p:cNvSpPr>
          <p:nvPr/>
        </p:nvSpPr>
        <p:spPr>
          <a:xfrm>
            <a:off x="166688" y="0"/>
            <a:ext cx="5713412" cy="786213"/>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a:t>
            </a:r>
          </a:p>
          <a:p>
            <a:pPr>
              <a:lnSpc>
                <a:spcPct val="80000"/>
              </a:lnSpc>
            </a:pPr>
            <a:r>
              <a:rPr lang="en-US" sz="2000" dirty="0" smtClean="0">
                <a:solidFill>
                  <a:schemeClr val="tx1">
                    <a:lumMod val="50000"/>
                  </a:schemeClr>
                </a:solidFill>
              </a:rPr>
              <a:t>Mandatory Provisions</a:t>
            </a:r>
            <a:endParaRPr lang="en-US" dirty="0">
              <a:solidFill>
                <a:schemeClr val="tx1">
                  <a:lumMod val="50000"/>
                </a:schemeClr>
              </a:solidFill>
            </a:endParaRPr>
          </a:p>
        </p:txBody>
      </p:sp>
    </p:spTree>
    <p:extLst>
      <p:ext uri="{BB962C8B-B14F-4D97-AF65-F5344CB8AC3E}">
        <p14:creationId xmlns:p14="http://schemas.microsoft.com/office/powerpoint/2010/main" val="422652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24561" y="1219200"/>
            <a:ext cx="7432505" cy="4087813"/>
          </a:xfrm>
        </p:spPr>
        <p:txBody>
          <a:bodyPr/>
          <a:lstStyle/>
          <a:p>
            <a:pPr marL="693738">
              <a:buFont typeface="Wingdings" pitchFamily="2" charset="2"/>
              <a:buChar char="ü"/>
            </a:pPr>
            <a:r>
              <a:rPr lang="en-US" sz="2000" dirty="0" smtClean="0">
                <a:solidFill>
                  <a:schemeClr val="tx1">
                    <a:lumMod val="50000"/>
                  </a:schemeClr>
                </a:solidFill>
              </a:rPr>
              <a:t>Fenestration </a:t>
            </a:r>
            <a:r>
              <a:rPr lang="en-US" sz="2000" dirty="0">
                <a:solidFill>
                  <a:schemeClr val="tx1">
                    <a:lumMod val="50000"/>
                  </a:schemeClr>
                </a:solidFill>
              </a:rPr>
              <a:t>and </a:t>
            </a:r>
            <a:r>
              <a:rPr lang="en-US" sz="2000" i="1" dirty="0">
                <a:solidFill>
                  <a:schemeClr val="tx1">
                    <a:lumMod val="50000"/>
                  </a:schemeClr>
                </a:solidFill>
              </a:rPr>
              <a:t>Doors</a:t>
            </a:r>
            <a:r>
              <a:rPr lang="en-US" sz="2000" dirty="0">
                <a:solidFill>
                  <a:schemeClr val="tx1">
                    <a:lumMod val="50000"/>
                  </a:schemeClr>
                </a:solidFill>
              </a:rPr>
              <a:t> </a:t>
            </a:r>
            <a:r>
              <a:rPr lang="en-US" sz="2000" i="1" dirty="0">
                <a:solidFill>
                  <a:schemeClr val="tx1">
                    <a:lumMod val="50000"/>
                  </a:schemeClr>
                </a:solidFill>
              </a:rPr>
              <a:t>(Section </a:t>
            </a:r>
            <a:r>
              <a:rPr lang="en-US" sz="2000" i="1" dirty="0" smtClean="0">
                <a:solidFill>
                  <a:schemeClr val="tx1">
                    <a:lumMod val="50000"/>
                  </a:schemeClr>
                </a:solidFill>
              </a:rPr>
              <a:t>5.4.2 that refers to 5.8.2</a:t>
            </a:r>
            <a:r>
              <a:rPr lang="en-US" sz="2000" i="1" dirty="0">
                <a:solidFill>
                  <a:schemeClr val="tx1">
                    <a:lumMod val="50000"/>
                  </a:schemeClr>
                </a:solidFill>
              </a:rPr>
              <a:t>)</a:t>
            </a:r>
          </a:p>
          <a:p>
            <a:pPr marL="693738">
              <a:buFont typeface="Wingdings" pitchFamily="2" charset="2"/>
              <a:buChar char="ü"/>
            </a:pPr>
            <a:r>
              <a:rPr lang="en-US" sz="2000" dirty="0">
                <a:solidFill>
                  <a:schemeClr val="tx1">
                    <a:lumMod val="50000"/>
                  </a:schemeClr>
                </a:solidFill>
              </a:rPr>
              <a:t>Air Leakage </a:t>
            </a:r>
            <a:r>
              <a:rPr lang="en-US" sz="2000" i="1" dirty="0">
                <a:solidFill>
                  <a:schemeClr val="tx1">
                    <a:lumMod val="50000"/>
                  </a:schemeClr>
                </a:solidFill>
              </a:rPr>
              <a:t>(Section 5.4.3)</a:t>
            </a:r>
          </a:p>
          <a:p>
            <a:pPr lvl="1">
              <a:buFontTx/>
              <a:buNone/>
            </a:pPr>
            <a:endParaRPr lang="en-US" sz="2000" dirty="0">
              <a:solidFill>
                <a:schemeClr val="tx1">
                  <a:lumMod val="50000"/>
                </a:schemeClr>
              </a:solidFill>
            </a:endParaRPr>
          </a:p>
          <a:p>
            <a:pPr lvl="1">
              <a:buFontTx/>
              <a:buNone/>
            </a:pPr>
            <a:endParaRPr lang="en-US" sz="2000" dirty="0">
              <a:solidFill>
                <a:schemeClr val="tx1">
                  <a:lumMod val="50000"/>
                </a:schemeClr>
              </a:solidFill>
            </a:endParaRPr>
          </a:p>
          <a:p>
            <a:pPr lvl="1">
              <a:buFontTx/>
              <a:buNone/>
            </a:pPr>
            <a:endParaRPr lang="en-US" sz="2000" dirty="0">
              <a:solidFill>
                <a:schemeClr val="tx1">
                  <a:lumMod val="50000"/>
                </a:schemeClr>
              </a:solidFill>
            </a:endParaRPr>
          </a:p>
          <a:p>
            <a:pPr lvl="1">
              <a:buFontTx/>
              <a:buNone/>
            </a:pPr>
            <a:endParaRPr lang="en-US" sz="2000" dirty="0">
              <a:solidFill>
                <a:schemeClr val="tx1">
                  <a:lumMod val="50000"/>
                </a:schemeClr>
              </a:solidFill>
            </a:endParaRPr>
          </a:p>
        </p:txBody>
      </p:sp>
      <p:pic>
        <p:nvPicPr>
          <p:cNvPr id="7" name="Picture 4" descr="02193"/>
          <p:cNvPicPr>
            <a:picLocks noChangeAspect="1" noChangeArrowheads="1"/>
          </p:cNvPicPr>
          <p:nvPr/>
        </p:nvPicPr>
        <p:blipFill>
          <a:blip r:embed="rId3" cstate="screen"/>
          <a:srcRect/>
          <a:stretch>
            <a:fillRect/>
          </a:stretch>
        </p:blipFill>
        <p:spPr>
          <a:xfrm>
            <a:off x="1072444" y="2576688"/>
            <a:ext cx="3714367" cy="2774784"/>
          </a:xfrm>
          <a:prstGeom prst="rect">
            <a:avLst/>
          </a:prstGeom>
          <a:ln>
            <a:noFill/>
          </a:ln>
          <a:effectLst>
            <a:outerShdw blurRad="292100" dist="139700" dir="2700000" algn="tl" rotWithShape="0">
              <a:srgbClr val="333333">
                <a:alpha val="65000"/>
              </a:srgbClr>
            </a:outerShdw>
          </a:effectLst>
        </p:spPr>
      </p:pic>
      <p:sp>
        <p:nvSpPr>
          <p:cNvPr id="9" name="Rectangle 4"/>
          <p:cNvSpPr txBox="1">
            <a:spLocks noChangeArrowheads="1"/>
          </p:cNvSpPr>
          <p:nvPr/>
        </p:nvSpPr>
        <p:spPr>
          <a:xfrm>
            <a:off x="141288" y="0"/>
            <a:ext cx="5713412" cy="777667"/>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a:t>
            </a:r>
          </a:p>
          <a:p>
            <a:pPr>
              <a:lnSpc>
                <a:spcPct val="80000"/>
              </a:lnSpc>
            </a:pPr>
            <a:r>
              <a:rPr lang="en-US" sz="2000" dirty="0" smtClean="0">
                <a:solidFill>
                  <a:schemeClr val="tx1">
                    <a:lumMod val="50000"/>
                  </a:schemeClr>
                </a:solidFill>
              </a:rPr>
              <a:t>Mandatory Provisions</a:t>
            </a:r>
            <a:endParaRPr lang="en-US" dirty="0">
              <a:solidFill>
                <a:schemeClr val="tx1">
                  <a:lumMod val="50000"/>
                </a:schemeClr>
              </a:solidFill>
            </a:endParaRPr>
          </a:p>
        </p:txBody>
      </p:sp>
      <p:pic>
        <p:nvPicPr>
          <p:cNvPr id="6" name="Picture 8" descr="DSC_00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0263" y="1727861"/>
            <a:ext cx="2838273" cy="4269235"/>
          </a:xfrm>
          <a:prstGeom prst="rect">
            <a:avLst/>
          </a:prstGeom>
          <a:ln w="9525">
            <a:solidFill>
              <a:schemeClr val="accent1">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10263" y="6008385"/>
            <a:ext cx="2393245" cy="19191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100" b="1" dirty="0" smtClean="0">
                <a:latin typeface="Arial Narrow"/>
                <a:cs typeface="Arial Narrow"/>
              </a:rPr>
              <a:t>Photo courtesy of Ken Baker, K energy</a:t>
            </a:r>
            <a:endParaRPr kumimoji="0" lang="en-US" sz="1100" b="1" i="0" u="none" strike="noStrike" kern="1200" cap="none" spc="0" normalizeH="0" baseline="0" noProof="0" dirty="0" smtClean="0">
              <a:ln>
                <a:noFill/>
              </a:ln>
              <a:effectLst/>
              <a:uLnTx/>
              <a:uFillTx/>
              <a:latin typeface="Arial Narrow"/>
              <a:cs typeface="Arial Narrow"/>
            </a:endParaRPr>
          </a:p>
        </p:txBody>
      </p:sp>
    </p:spTree>
    <p:extLst>
      <p:ext uri="{BB962C8B-B14F-4D97-AF65-F5344CB8AC3E}">
        <p14:creationId xmlns:p14="http://schemas.microsoft.com/office/powerpoint/2010/main" val="140048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half" idx="1"/>
          </p:nvPr>
        </p:nvSpPr>
        <p:spPr>
          <a:xfrm>
            <a:off x="153988" y="1313319"/>
            <a:ext cx="4604638" cy="3852333"/>
          </a:xfrm>
        </p:spPr>
        <p:txBody>
          <a:bodyPr>
            <a:normAutofit/>
          </a:bodyPr>
          <a:lstStyle/>
          <a:p>
            <a:pPr marL="693738">
              <a:lnSpc>
                <a:spcPct val="75000"/>
              </a:lnSpc>
              <a:buFont typeface="Arial" panose="020B0604020202020204" pitchFamily="34" charset="0"/>
              <a:buChar char="•"/>
            </a:pPr>
            <a:r>
              <a:rPr lang="en-US" sz="2400" dirty="0" smtClean="0">
                <a:solidFill>
                  <a:schemeClr val="tx1">
                    <a:lumMod val="50000"/>
                  </a:schemeClr>
                </a:solidFill>
              </a:rPr>
              <a:t>Continuous air barrier</a:t>
            </a:r>
          </a:p>
          <a:p>
            <a:pPr marL="693738">
              <a:lnSpc>
                <a:spcPct val="75000"/>
              </a:lnSpc>
              <a:buFont typeface="Arial" panose="020B0604020202020204" pitchFamily="34" charset="0"/>
              <a:buChar char="•"/>
            </a:pPr>
            <a:r>
              <a:rPr lang="en-US" sz="2400" dirty="0" smtClean="0">
                <a:solidFill>
                  <a:schemeClr val="tx1">
                    <a:lumMod val="50000"/>
                  </a:schemeClr>
                </a:solidFill>
              </a:rPr>
              <a:t>Fenestration and doors</a:t>
            </a:r>
          </a:p>
          <a:p>
            <a:pPr marL="693738">
              <a:lnSpc>
                <a:spcPct val="75000"/>
              </a:lnSpc>
              <a:buFont typeface="Arial" panose="020B0604020202020204" pitchFamily="34" charset="0"/>
              <a:buChar char="•"/>
            </a:pPr>
            <a:r>
              <a:rPr lang="en-US" sz="2400" dirty="0" smtClean="0">
                <a:solidFill>
                  <a:schemeClr val="tx1">
                    <a:lumMod val="50000"/>
                  </a:schemeClr>
                </a:solidFill>
              </a:rPr>
              <a:t>Loading dock weather seals</a:t>
            </a:r>
          </a:p>
          <a:p>
            <a:pPr marL="693738">
              <a:lnSpc>
                <a:spcPct val="75000"/>
              </a:lnSpc>
              <a:buFont typeface="Arial" panose="020B0604020202020204" pitchFamily="34" charset="0"/>
              <a:buChar char="•"/>
            </a:pPr>
            <a:r>
              <a:rPr lang="en-US" sz="2400" dirty="0" smtClean="0">
                <a:solidFill>
                  <a:schemeClr val="tx1">
                    <a:lumMod val="50000"/>
                  </a:schemeClr>
                </a:solidFill>
              </a:rPr>
              <a:t>Vestibules</a:t>
            </a:r>
            <a:endParaRPr lang="en-US" sz="2400" dirty="0">
              <a:solidFill>
                <a:schemeClr val="tx1">
                  <a:lumMod val="50000"/>
                </a:schemeClr>
              </a:solidFill>
            </a:endParaRPr>
          </a:p>
        </p:txBody>
      </p:sp>
      <p:pic>
        <p:nvPicPr>
          <p:cNvPr id="59396" name="Picture 4" descr="expand"/>
          <p:cNvPicPr>
            <a:picLocks noGrp="1" noChangeAspect="1" noChangeArrowheads="1"/>
          </p:cNvPicPr>
          <p:nvPr>
            <p:ph sz="half" idx="2"/>
          </p:nvPr>
        </p:nvPicPr>
        <p:blipFill>
          <a:blip r:embed="rId3" cstate="screen"/>
          <a:srcRect/>
          <a:stretch>
            <a:fillRect/>
          </a:stretch>
        </p:blipFill>
        <p:spPr>
          <a:xfrm>
            <a:off x="4876800" y="1676400"/>
            <a:ext cx="3870325" cy="33321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4"/>
          <p:cNvSpPr txBox="1">
            <a:spLocks noChangeArrowheads="1"/>
          </p:cNvSpPr>
          <p:nvPr/>
        </p:nvSpPr>
        <p:spPr>
          <a:xfrm>
            <a:off x="153988" y="0"/>
            <a:ext cx="5713412" cy="777667"/>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a:t>
            </a:r>
          </a:p>
          <a:p>
            <a:pPr>
              <a:lnSpc>
                <a:spcPct val="80000"/>
              </a:lnSpc>
            </a:pPr>
            <a:r>
              <a:rPr lang="en-US" sz="2000" dirty="0" smtClean="0">
                <a:solidFill>
                  <a:schemeClr val="tx1">
                    <a:lumMod val="50000"/>
                  </a:schemeClr>
                </a:solidFill>
              </a:rPr>
              <a:t>Air Leakage</a:t>
            </a:r>
            <a:endParaRPr lang="en-US" dirty="0">
              <a:solidFill>
                <a:schemeClr val="tx1">
                  <a:lumMod val="50000"/>
                </a:schemeClr>
              </a:solidFill>
            </a:endParaRPr>
          </a:p>
        </p:txBody>
      </p:sp>
    </p:spTree>
    <p:extLst>
      <p:ext uri="{BB962C8B-B14F-4D97-AF65-F5344CB8AC3E}">
        <p14:creationId xmlns:p14="http://schemas.microsoft.com/office/powerpoint/2010/main" val="2419425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24561" y="1219200"/>
            <a:ext cx="7511527" cy="5192889"/>
          </a:xfrm>
        </p:spPr>
        <p:txBody>
          <a:bodyPr>
            <a:normAutofit/>
          </a:bodyPr>
          <a:lstStyle/>
          <a:p>
            <a:pPr marL="458788" indent="-228600">
              <a:buFont typeface="Arial" panose="020B0604020202020204" pitchFamily="34" charset="0"/>
              <a:buChar char="•"/>
            </a:pPr>
            <a:r>
              <a:rPr lang="en-US" sz="2100" i="1" dirty="0" smtClean="0">
                <a:solidFill>
                  <a:schemeClr val="tx1">
                    <a:lumMod val="50000"/>
                  </a:schemeClr>
                </a:solidFill>
              </a:rPr>
              <a:t>Continuous air barrier </a:t>
            </a:r>
            <a:r>
              <a:rPr lang="en-US" sz="2100" dirty="0" smtClean="0">
                <a:solidFill>
                  <a:schemeClr val="tx1">
                    <a:lumMod val="50000"/>
                  </a:schemeClr>
                </a:solidFill>
              </a:rPr>
              <a:t>required except in:</a:t>
            </a:r>
          </a:p>
          <a:p>
            <a:pPr marL="863600" lvl="1" indent="-238125"/>
            <a:r>
              <a:rPr lang="en-US" sz="1700" i="1" dirty="0" err="1" smtClean="0">
                <a:solidFill>
                  <a:schemeClr val="tx1">
                    <a:lumMod val="50000"/>
                  </a:schemeClr>
                </a:solidFill>
              </a:rPr>
              <a:t>Semiheated</a:t>
            </a:r>
            <a:r>
              <a:rPr lang="en-US" sz="1700" i="1" dirty="0" smtClean="0">
                <a:solidFill>
                  <a:schemeClr val="tx1">
                    <a:lumMod val="50000"/>
                  </a:schemeClr>
                </a:solidFill>
              </a:rPr>
              <a:t> spaces </a:t>
            </a:r>
            <a:r>
              <a:rPr lang="en-US" sz="1700" dirty="0" smtClean="0">
                <a:solidFill>
                  <a:schemeClr val="tx1">
                    <a:lumMod val="50000"/>
                  </a:schemeClr>
                </a:solidFill>
              </a:rPr>
              <a:t>in climate zones 0-6</a:t>
            </a:r>
          </a:p>
          <a:p>
            <a:pPr marL="863600" lvl="1" indent="-238125"/>
            <a:r>
              <a:rPr lang="en-US" sz="1700" dirty="0" smtClean="0">
                <a:solidFill>
                  <a:schemeClr val="tx1">
                    <a:lumMod val="50000"/>
                  </a:schemeClr>
                </a:solidFill>
              </a:rPr>
              <a:t>Single </a:t>
            </a:r>
            <a:r>
              <a:rPr lang="en-US" sz="1700" dirty="0" err="1" smtClean="0">
                <a:solidFill>
                  <a:schemeClr val="tx1">
                    <a:lumMod val="50000"/>
                  </a:schemeClr>
                </a:solidFill>
              </a:rPr>
              <a:t>wythe</a:t>
            </a:r>
            <a:r>
              <a:rPr lang="en-US" sz="1700" dirty="0" smtClean="0">
                <a:solidFill>
                  <a:schemeClr val="tx1">
                    <a:lumMod val="50000"/>
                  </a:schemeClr>
                </a:solidFill>
              </a:rPr>
              <a:t> concrete masonry </a:t>
            </a:r>
            <a:r>
              <a:rPr lang="en-US" sz="1700" i="1" dirty="0" smtClean="0">
                <a:solidFill>
                  <a:schemeClr val="tx1">
                    <a:lumMod val="50000"/>
                  </a:schemeClr>
                </a:solidFill>
              </a:rPr>
              <a:t>buildings</a:t>
            </a:r>
            <a:r>
              <a:rPr lang="en-US" sz="1700" dirty="0" smtClean="0">
                <a:solidFill>
                  <a:schemeClr val="tx1">
                    <a:lumMod val="50000"/>
                  </a:schemeClr>
                </a:solidFill>
              </a:rPr>
              <a:t> in </a:t>
            </a:r>
            <a:br>
              <a:rPr lang="en-US" sz="1700" dirty="0" smtClean="0">
                <a:solidFill>
                  <a:schemeClr val="tx1">
                    <a:lumMod val="50000"/>
                  </a:schemeClr>
                </a:solidFill>
              </a:rPr>
            </a:br>
            <a:r>
              <a:rPr lang="en-US" sz="1700" dirty="0" smtClean="0">
                <a:solidFill>
                  <a:schemeClr val="tx1">
                    <a:lumMod val="50000"/>
                  </a:schemeClr>
                </a:solidFill>
              </a:rPr>
              <a:t>climate zone 2B</a:t>
            </a:r>
          </a:p>
          <a:p>
            <a:pPr marL="463550" indent="-238125"/>
            <a:r>
              <a:rPr lang="en-US" sz="2100" dirty="0" smtClean="0">
                <a:solidFill>
                  <a:schemeClr val="tx1">
                    <a:lumMod val="50000"/>
                  </a:schemeClr>
                </a:solidFill>
              </a:rPr>
              <a:t>Plans</a:t>
            </a:r>
          </a:p>
          <a:p>
            <a:pPr marL="863600" lvl="1" indent="-238125"/>
            <a:r>
              <a:rPr lang="en-US" sz="1700" i="1" dirty="0" smtClean="0">
                <a:solidFill>
                  <a:schemeClr val="tx1">
                    <a:lumMod val="50000"/>
                  </a:schemeClr>
                </a:solidFill>
              </a:rPr>
              <a:t>Air barrier </a:t>
            </a:r>
            <a:r>
              <a:rPr lang="en-US" sz="1700" dirty="0" smtClean="0">
                <a:solidFill>
                  <a:schemeClr val="tx1">
                    <a:lumMod val="50000"/>
                  </a:schemeClr>
                </a:solidFill>
              </a:rPr>
              <a:t>components identified or noted in construction documents</a:t>
            </a:r>
          </a:p>
          <a:p>
            <a:pPr marL="863600" lvl="1" indent="-238125"/>
            <a:r>
              <a:rPr lang="en-US" sz="1700" dirty="0" smtClean="0">
                <a:solidFill>
                  <a:schemeClr val="tx1">
                    <a:lumMod val="50000"/>
                  </a:schemeClr>
                </a:solidFill>
              </a:rPr>
              <a:t>Joints, intersections, and penetrations of </a:t>
            </a:r>
            <a:r>
              <a:rPr lang="en-US" sz="1700" i="1" dirty="0" smtClean="0">
                <a:solidFill>
                  <a:schemeClr val="tx1">
                    <a:lumMod val="50000"/>
                  </a:schemeClr>
                </a:solidFill>
              </a:rPr>
              <a:t>air barrier </a:t>
            </a:r>
            <a:r>
              <a:rPr lang="en-US" sz="1700" dirty="0" smtClean="0">
                <a:solidFill>
                  <a:schemeClr val="tx1">
                    <a:lumMod val="50000"/>
                  </a:schemeClr>
                </a:solidFill>
              </a:rPr>
              <a:t>components (incl. lighting fixtures) detailed</a:t>
            </a:r>
          </a:p>
          <a:p>
            <a:pPr marL="863600" lvl="1" indent="-238125"/>
            <a:r>
              <a:rPr lang="en-US" sz="1700" dirty="0" smtClean="0">
                <a:solidFill>
                  <a:schemeClr val="tx1">
                    <a:lumMod val="50000"/>
                  </a:schemeClr>
                </a:solidFill>
              </a:rPr>
              <a:t>To extend over all surfaces of </a:t>
            </a:r>
            <a:r>
              <a:rPr lang="en-US" sz="1700" i="1" dirty="0" smtClean="0">
                <a:solidFill>
                  <a:schemeClr val="tx1">
                    <a:lumMod val="50000"/>
                  </a:schemeClr>
                </a:solidFill>
              </a:rPr>
              <a:t>building envelope </a:t>
            </a:r>
            <a:r>
              <a:rPr lang="en-US" sz="1700" dirty="0" smtClean="0">
                <a:solidFill>
                  <a:schemeClr val="tx1">
                    <a:lumMod val="50000"/>
                  </a:schemeClr>
                </a:solidFill>
              </a:rPr>
              <a:t>at lowest </a:t>
            </a:r>
            <a:r>
              <a:rPr lang="en-US" sz="1700" i="1" dirty="0" smtClean="0">
                <a:solidFill>
                  <a:schemeClr val="tx1">
                    <a:lumMod val="50000"/>
                  </a:schemeClr>
                </a:solidFill>
              </a:rPr>
              <a:t>floor</a:t>
            </a:r>
            <a:r>
              <a:rPr lang="en-US" sz="1700" dirty="0" smtClean="0">
                <a:solidFill>
                  <a:schemeClr val="tx1">
                    <a:lumMod val="50000"/>
                  </a:schemeClr>
                </a:solidFill>
              </a:rPr>
              <a:t>, exterior </a:t>
            </a:r>
            <a:r>
              <a:rPr lang="en-US" sz="1700" i="1" dirty="0" smtClean="0">
                <a:solidFill>
                  <a:schemeClr val="tx1">
                    <a:lumMod val="50000"/>
                  </a:schemeClr>
                </a:solidFill>
              </a:rPr>
              <a:t>walls</a:t>
            </a:r>
            <a:r>
              <a:rPr lang="en-US" sz="1700" dirty="0" smtClean="0">
                <a:solidFill>
                  <a:schemeClr val="tx1">
                    <a:lumMod val="50000"/>
                  </a:schemeClr>
                </a:solidFill>
              </a:rPr>
              <a:t>, and ceiling or </a:t>
            </a:r>
            <a:r>
              <a:rPr lang="en-US" sz="1700" i="1" dirty="0" smtClean="0">
                <a:solidFill>
                  <a:schemeClr val="tx1">
                    <a:lumMod val="50000"/>
                  </a:schemeClr>
                </a:solidFill>
              </a:rPr>
              <a:t>roof</a:t>
            </a:r>
          </a:p>
          <a:p>
            <a:pPr marL="863600" lvl="1" indent="-238125"/>
            <a:r>
              <a:rPr lang="en-US" sz="1700" dirty="0" smtClean="0">
                <a:solidFill>
                  <a:schemeClr val="tx1">
                    <a:lumMod val="50000"/>
                  </a:schemeClr>
                </a:solidFill>
              </a:rPr>
              <a:t>Designed to resist positive and negative pressures from wind, stack effect, and mechanical ventilation</a:t>
            </a:r>
            <a:endParaRPr lang="en-US" sz="1700" dirty="0">
              <a:solidFill>
                <a:schemeClr val="tx1">
                  <a:lumMod val="50000"/>
                </a:schemeClr>
              </a:solidFill>
            </a:endParaRPr>
          </a:p>
        </p:txBody>
      </p:sp>
      <p:sp>
        <p:nvSpPr>
          <p:cNvPr id="6" name="Rectangle 4"/>
          <p:cNvSpPr txBox="1">
            <a:spLocks noChangeArrowheads="1"/>
          </p:cNvSpPr>
          <p:nvPr/>
        </p:nvSpPr>
        <p:spPr>
          <a:xfrm>
            <a:off x="153988" y="0"/>
            <a:ext cx="5713412" cy="777667"/>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5.4.3.1</a:t>
            </a:r>
          </a:p>
          <a:p>
            <a:pPr>
              <a:lnSpc>
                <a:spcPct val="80000"/>
              </a:lnSpc>
            </a:pPr>
            <a:r>
              <a:rPr lang="en-US" sz="2000" dirty="0" smtClean="0">
                <a:solidFill>
                  <a:schemeClr val="tx1">
                    <a:lumMod val="50000"/>
                  </a:schemeClr>
                </a:solidFill>
              </a:rPr>
              <a:t>Air Leakage – Continuous Air Barrier</a:t>
            </a:r>
            <a:endParaRPr lang="en-US" dirty="0">
              <a:solidFill>
                <a:schemeClr val="tx1">
                  <a:lumMod val="50000"/>
                </a:schemeClr>
              </a:solidFill>
            </a:endParaRPr>
          </a:p>
        </p:txBody>
      </p:sp>
    </p:spTree>
    <p:extLst>
      <p:ext uri="{BB962C8B-B14F-4D97-AF65-F5344CB8AC3E}">
        <p14:creationId xmlns:p14="http://schemas.microsoft.com/office/powerpoint/2010/main" val="633552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24562" y="1219201"/>
            <a:ext cx="6204838" cy="4662310"/>
          </a:xfrm>
        </p:spPr>
        <p:txBody>
          <a:bodyPr>
            <a:normAutofit/>
          </a:bodyPr>
          <a:lstStyle/>
          <a:p>
            <a:pPr marL="0" indent="0">
              <a:lnSpc>
                <a:spcPct val="90000"/>
              </a:lnSpc>
              <a:buNone/>
            </a:pPr>
            <a:r>
              <a:rPr lang="en-US" sz="2000" dirty="0" smtClean="0">
                <a:solidFill>
                  <a:schemeClr val="tx1">
                    <a:lumMod val="50000"/>
                  </a:schemeClr>
                </a:solidFill>
              </a:rPr>
              <a:t>The following areas are to be wrapped, sealed, caulked, </a:t>
            </a:r>
            <a:r>
              <a:rPr lang="en-US" sz="2000" dirty="0" err="1" smtClean="0">
                <a:solidFill>
                  <a:schemeClr val="tx1">
                    <a:lumMod val="50000"/>
                  </a:schemeClr>
                </a:solidFill>
              </a:rPr>
              <a:t>gasketed</a:t>
            </a:r>
            <a:r>
              <a:rPr lang="en-US" sz="2000" dirty="0" smtClean="0">
                <a:solidFill>
                  <a:schemeClr val="tx1">
                    <a:lumMod val="50000"/>
                  </a:schemeClr>
                </a:solidFill>
              </a:rPr>
              <a:t>, or taped</a:t>
            </a:r>
          </a:p>
          <a:p>
            <a:pPr marL="338138" indent="-168275">
              <a:lnSpc>
                <a:spcPct val="90000"/>
              </a:lnSpc>
            </a:pPr>
            <a:r>
              <a:rPr lang="en-US" sz="2000" dirty="0" smtClean="0">
                <a:solidFill>
                  <a:schemeClr val="tx1">
                    <a:lumMod val="50000"/>
                  </a:schemeClr>
                </a:solidFill>
              </a:rPr>
              <a:t>Joints around </a:t>
            </a:r>
            <a:r>
              <a:rPr lang="en-US" sz="2000" i="1" dirty="0" smtClean="0">
                <a:solidFill>
                  <a:schemeClr val="tx1">
                    <a:lumMod val="50000"/>
                  </a:schemeClr>
                </a:solidFill>
              </a:rPr>
              <a:t>fenestration</a:t>
            </a:r>
            <a:r>
              <a:rPr lang="en-US" sz="2000" dirty="0" smtClean="0">
                <a:solidFill>
                  <a:schemeClr val="tx1">
                    <a:lumMod val="50000"/>
                  </a:schemeClr>
                </a:solidFill>
              </a:rPr>
              <a:t> and </a:t>
            </a:r>
            <a:r>
              <a:rPr lang="en-US" sz="2000" i="1" dirty="0" smtClean="0">
                <a:solidFill>
                  <a:schemeClr val="tx1">
                    <a:lumMod val="50000"/>
                  </a:schemeClr>
                </a:solidFill>
              </a:rPr>
              <a:t>door</a:t>
            </a:r>
            <a:r>
              <a:rPr lang="en-US" sz="2000" dirty="0" smtClean="0">
                <a:solidFill>
                  <a:schemeClr val="tx1">
                    <a:lumMod val="50000"/>
                  </a:schemeClr>
                </a:solidFill>
              </a:rPr>
              <a:t> frames </a:t>
            </a:r>
            <a:br>
              <a:rPr lang="en-US" sz="2000" dirty="0" smtClean="0">
                <a:solidFill>
                  <a:schemeClr val="tx1">
                    <a:lumMod val="50000"/>
                  </a:schemeClr>
                </a:solidFill>
              </a:rPr>
            </a:br>
            <a:r>
              <a:rPr lang="en-US" sz="2000" dirty="0" smtClean="0">
                <a:solidFill>
                  <a:schemeClr val="tx1">
                    <a:lumMod val="50000"/>
                  </a:schemeClr>
                </a:solidFill>
              </a:rPr>
              <a:t>(both manufactured and site-built)</a:t>
            </a:r>
          </a:p>
          <a:p>
            <a:pPr marL="338138" indent="-168275">
              <a:lnSpc>
                <a:spcPct val="90000"/>
              </a:lnSpc>
            </a:pPr>
            <a:r>
              <a:rPr lang="en-US" sz="2000" dirty="0" smtClean="0">
                <a:solidFill>
                  <a:schemeClr val="tx1">
                    <a:lumMod val="50000"/>
                  </a:schemeClr>
                </a:solidFill>
              </a:rPr>
              <a:t>Junctions between </a:t>
            </a:r>
            <a:r>
              <a:rPr lang="en-US" sz="2000" i="1" dirty="0" smtClean="0">
                <a:solidFill>
                  <a:schemeClr val="tx1">
                    <a:lumMod val="50000"/>
                  </a:schemeClr>
                </a:solidFill>
              </a:rPr>
              <a:t>walls</a:t>
            </a:r>
          </a:p>
          <a:p>
            <a:pPr marL="738188" lvl="1" indent="-168275">
              <a:lnSpc>
                <a:spcPct val="90000"/>
              </a:lnSpc>
            </a:pPr>
            <a:r>
              <a:rPr lang="en-US" sz="1600" dirty="0" smtClean="0">
                <a:solidFill>
                  <a:schemeClr val="tx1">
                    <a:lumMod val="50000"/>
                  </a:schemeClr>
                </a:solidFill>
              </a:rPr>
              <a:t>And foundations</a:t>
            </a:r>
          </a:p>
          <a:p>
            <a:pPr marL="738188" lvl="1" indent="-168275">
              <a:lnSpc>
                <a:spcPct val="90000"/>
              </a:lnSpc>
            </a:pPr>
            <a:r>
              <a:rPr lang="en-US" sz="1600" dirty="0" smtClean="0">
                <a:solidFill>
                  <a:schemeClr val="tx1">
                    <a:lumMod val="50000"/>
                  </a:schemeClr>
                </a:solidFill>
              </a:rPr>
              <a:t>At </a:t>
            </a:r>
            <a:r>
              <a:rPr lang="en-US" sz="1600" i="1" dirty="0" smtClean="0">
                <a:solidFill>
                  <a:schemeClr val="tx1">
                    <a:lumMod val="50000"/>
                  </a:schemeClr>
                </a:solidFill>
              </a:rPr>
              <a:t>building</a:t>
            </a:r>
            <a:r>
              <a:rPr lang="en-US" sz="1600" dirty="0" smtClean="0">
                <a:solidFill>
                  <a:schemeClr val="tx1">
                    <a:lumMod val="50000"/>
                  </a:schemeClr>
                </a:solidFill>
              </a:rPr>
              <a:t> corners</a:t>
            </a:r>
          </a:p>
          <a:p>
            <a:pPr marL="738188" lvl="1" indent="-168275">
              <a:lnSpc>
                <a:spcPct val="90000"/>
              </a:lnSpc>
            </a:pPr>
            <a:r>
              <a:rPr lang="en-US" sz="1600" dirty="0" smtClean="0">
                <a:solidFill>
                  <a:schemeClr val="tx1">
                    <a:lumMod val="50000"/>
                  </a:schemeClr>
                </a:solidFill>
              </a:rPr>
              <a:t>And </a:t>
            </a:r>
            <a:r>
              <a:rPr lang="en-US" sz="1600" i="1" dirty="0" smtClean="0">
                <a:solidFill>
                  <a:schemeClr val="tx1">
                    <a:lumMod val="50000"/>
                  </a:schemeClr>
                </a:solidFill>
              </a:rPr>
              <a:t>roofs</a:t>
            </a:r>
            <a:r>
              <a:rPr lang="en-US" sz="1600" dirty="0" smtClean="0">
                <a:solidFill>
                  <a:schemeClr val="tx1">
                    <a:lumMod val="50000"/>
                  </a:schemeClr>
                </a:solidFill>
              </a:rPr>
              <a:t> or </a:t>
            </a:r>
            <a:r>
              <a:rPr lang="en-US" sz="1600" i="1" dirty="0" smtClean="0">
                <a:solidFill>
                  <a:schemeClr val="tx1">
                    <a:lumMod val="50000"/>
                  </a:schemeClr>
                </a:solidFill>
              </a:rPr>
              <a:t>ceilings</a:t>
            </a:r>
          </a:p>
          <a:p>
            <a:pPr marL="338138" indent="-168275">
              <a:lnSpc>
                <a:spcPct val="90000"/>
              </a:lnSpc>
            </a:pPr>
            <a:r>
              <a:rPr lang="en-US" sz="2000" dirty="0" smtClean="0">
                <a:solidFill>
                  <a:schemeClr val="tx1">
                    <a:lumMod val="50000"/>
                  </a:schemeClr>
                </a:solidFill>
              </a:rPr>
              <a:t>Penetrations for </a:t>
            </a:r>
            <a:r>
              <a:rPr lang="en-US" sz="2000" i="1" dirty="0" smtClean="0">
                <a:solidFill>
                  <a:schemeClr val="tx1">
                    <a:lumMod val="50000"/>
                  </a:schemeClr>
                </a:solidFill>
              </a:rPr>
              <a:t>roofs</a:t>
            </a:r>
            <a:r>
              <a:rPr lang="en-US" sz="2000" dirty="0" smtClean="0">
                <a:solidFill>
                  <a:schemeClr val="tx1">
                    <a:lumMod val="50000"/>
                  </a:schemeClr>
                </a:solidFill>
              </a:rPr>
              <a:t>, </a:t>
            </a:r>
            <a:r>
              <a:rPr lang="en-US" sz="2000" i="1" dirty="0" smtClean="0">
                <a:solidFill>
                  <a:schemeClr val="tx1">
                    <a:lumMod val="50000"/>
                  </a:schemeClr>
                </a:solidFill>
              </a:rPr>
              <a:t>walls</a:t>
            </a:r>
            <a:r>
              <a:rPr lang="en-US" sz="2000" dirty="0" smtClean="0">
                <a:solidFill>
                  <a:schemeClr val="tx1">
                    <a:lumMod val="50000"/>
                  </a:schemeClr>
                </a:solidFill>
              </a:rPr>
              <a:t>, and </a:t>
            </a:r>
            <a:r>
              <a:rPr lang="en-US" sz="2000" i="1" dirty="0" smtClean="0">
                <a:solidFill>
                  <a:schemeClr val="tx1">
                    <a:lumMod val="50000"/>
                  </a:schemeClr>
                </a:solidFill>
              </a:rPr>
              <a:t>floors</a:t>
            </a:r>
          </a:p>
          <a:p>
            <a:pPr marL="338138" indent="-168275">
              <a:lnSpc>
                <a:spcPct val="90000"/>
              </a:lnSpc>
            </a:pPr>
            <a:r>
              <a:rPr lang="en-US" sz="2000" dirty="0" smtClean="0">
                <a:solidFill>
                  <a:schemeClr val="tx1">
                    <a:lumMod val="50000"/>
                  </a:schemeClr>
                </a:solidFill>
              </a:rPr>
              <a:t>Building assemblies used as ducts or plenums</a:t>
            </a:r>
          </a:p>
          <a:p>
            <a:pPr marL="338138" indent="-168275">
              <a:lnSpc>
                <a:spcPct val="90000"/>
              </a:lnSpc>
            </a:pPr>
            <a:r>
              <a:rPr lang="en-US" sz="2000" dirty="0" smtClean="0">
                <a:solidFill>
                  <a:schemeClr val="tx1">
                    <a:lumMod val="50000"/>
                  </a:schemeClr>
                </a:solidFill>
              </a:rPr>
              <a:t>Joints, seams, connections between planes, and other changes in </a:t>
            </a:r>
            <a:r>
              <a:rPr lang="en-US" sz="2000" i="1" dirty="0" smtClean="0">
                <a:solidFill>
                  <a:schemeClr val="tx1">
                    <a:lumMod val="50000"/>
                  </a:schemeClr>
                </a:solidFill>
              </a:rPr>
              <a:t>continuous air barrier </a:t>
            </a:r>
            <a:r>
              <a:rPr lang="en-US" sz="2000" dirty="0" smtClean="0">
                <a:solidFill>
                  <a:schemeClr val="tx1">
                    <a:lumMod val="50000"/>
                  </a:schemeClr>
                </a:solidFill>
              </a:rPr>
              <a:t>materials</a:t>
            </a:r>
            <a:endParaRPr lang="en-US" sz="2000" dirty="0">
              <a:solidFill>
                <a:schemeClr val="tx1">
                  <a:lumMod val="50000"/>
                </a:schemeClr>
              </a:solidFill>
            </a:endParaRPr>
          </a:p>
        </p:txBody>
      </p:sp>
      <p:sp>
        <p:nvSpPr>
          <p:cNvPr id="6" name="Rectangle 4"/>
          <p:cNvSpPr txBox="1">
            <a:spLocks noChangeArrowheads="1"/>
          </p:cNvSpPr>
          <p:nvPr/>
        </p:nvSpPr>
        <p:spPr>
          <a:xfrm>
            <a:off x="153988" y="0"/>
            <a:ext cx="5713412" cy="763480"/>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5.4.3.1.2</a:t>
            </a:r>
          </a:p>
          <a:p>
            <a:pPr>
              <a:lnSpc>
                <a:spcPct val="80000"/>
              </a:lnSpc>
            </a:pPr>
            <a:r>
              <a:rPr lang="en-US" sz="2000" dirty="0" smtClean="0">
                <a:solidFill>
                  <a:schemeClr val="tx1">
                    <a:lumMod val="50000"/>
                  </a:schemeClr>
                </a:solidFill>
              </a:rPr>
              <a:t>Air Leakage – Air Barrier Installation</a:t>
            </a:r>
            <a:endParaRPr lang="en-US" dirty="0">
              <a:solidFill>
                <a:schemeClr val="tx1">
                  <a:lumMod val="50000"/>
                </a:schemeClr>
              </a:solidFill>
            </a:endParaRPr>
          </a:p>
        </p:txBody>
      </p:sp>
      <p:pic>
        <p:nvPicPr>
          <p:cNvPr id="2" name="Picture 1" descr="IMG_1896.jpg"/>
          <p:cNvPicPr>
            <a:picLocks noChangeAspect="1"/>
          </p:cNvPicPr>
          <p:nvPr/>
        </p:nvPicPr>
        <p:blipFill rotWithShape="1">
          <a:blip r:embed="rId3">
            <a:extLst>
              <a:ext uri="{28A0092B-C50C-407E-A947-70E740481C1C}">
                <a14:useLocalDpi xmlns:a14="http://schemas.microsoft.com/office/drawing/2010/main" val="0"/>
              </a:ext>
            </a:extLst>
          </a:blip>
          <a:srcRect l="16632" b="23108"/>
          <a:stretch/>
        </p:blipFill>
        <p:spPr>
          <a:xfrm>
            <a:off x="6485466" y="1363135"/>
            <a:ext cx="2187128" cy="3025864"/>
          </a:xfrm>
          <a:prstGeom prst="rect">
            <a:avLst/>
          </a:prstGeom>
          <a:ln w="28575">
            <a:solidFill>
              <a:schemeClr val="accent5"/>
            </a:solidFill>
          </a:ln>
          <a:effectLst>
            <a:reflection stA="50000" endPos="52000" dist="12700" dir="5400000" sy="-100000" algn="bl" rotWithShape="0"/>
          </a:effectLst>
        </p:spPr>
      </p:pic>
    </p:spTree>
    <p:extLst>
      <p:ext uri="{BB962C8B-B14F-4D97-AF65-F5344CB8AC3E}">
        <p14:creationId xmlns:p14="http://schemas.microsoft.com/office/powerpoint/2010/main" val="173054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058" y="1266210"/>
            <a:ext cx="8229600" cy="4876800"/>
          </a:xfrm>
        </p:spPr>
        <p:txBody>
          <a:bodyPr>
            <a:normAutofit/>
          </a:bodyPr>
          <a:lstStyle/>
          <a:p>
            <a:pPr marL="0" indent="0">
              <a:buNone/>
            </a:pPr>
            <a:r>
              <a:rPr lang="en-US" i="1" dirty="0" smtClean="0">
                <a:solidFill>
                  <a:schemeClr val="tx1">
                    <a:lumMod val="50000"/>
                  </a:schemeClr>
                </a:solidFill>
              </a:rPr>
              <a:t>PNNL and DOE would like to thank ASHRAE Standing Standard Project Committee 90.1 for their contributions to the development of this presentation and their technical review of the content.</a:t>
            </a:r>
            <a:endParaRPr lang="en-US" i="1" dirty="0">
              <a:solidFill>
                <a:schemeClr val="tx1">
                  <a:lumMod val="50000"/>
                </a:schemeClr>
              </a:solidFill>
            </a:endParaRPr>
          </a:p>
        </p:txBody>
      </p:sp>
      <p:sp>
        <p:nvSpPr>
          <p:cNvPr id="7" name="Rectangle 25"/>
          <p:cNvSpPr>
            <a:spLocks noGrp="1" noChangeArrowheads="1"/>
          </p:cNvSpPr>
          <p:nvPr>
            <p:ph type="title"/>
          </p:nvPr>
        </p:nvSpPr>
        <p:spPr/>
        <p:txBody>
          <a:bodyPr>
            <a:normAutofit/>
          </a:bodyPr>
          <a:lstStyle/>
          <a:p>
            <a:pPr eaLnBrk="1" hangingPunct="1"/>
            <a:r>
              <a:rPr lang="en-US" altLang="en-US" sz="2400" b="1" dirty="0">
                <a:solidFill>
                  <a:schemeClr val="tx1">
                    <a:lumMod val="50000"/>
                  </a:schemeClr>
                </a:solidFill>
              </a:rPr>
              <a:t>Acknowledgements</a:t>
            </a:r>
          </a:p>
        </p:txBody>
      </p:sp>
    </p:spTree>
    <p:extLst>
      <p:ext uri="{BB962C8B-B14F-4D97-AF65-F5344CB8AC3E}">
        <p14:creationId xmlns:p14="http://schemas.microsoft.com/office/powerpoint/2010/main" val="287271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24561" y="1205361"/>
            <a:ext cx="8121127" cy="4939799"/>
          </a:xfrm>
        </p:spPr>
        <p:txBody>
          <a:bodyPr>
            <a:noAutofit/>
          </a:bodyPr>
          <a:lstStyle/>
          <a:p>
            <a:pPr marL="0" indent="0">
              <a:lnSpc>
                <a:spcPct val="90000"/>
              </a:lnSpc>
              <a:buNone/>
            </a:pPr>
            <a:r>
              <a:rPr lang="en-US" sz="2000" dirty="0" smtClean="0">
                <a:solidFill>
                  <a:srgbClr val="FF0000"/>
                </a:solidFill>
              </a:rPr>
              <a:t>New Whole-Building Testing Option</a:t>
            </a:r>
          </a:p>
          <a:p>
            <a:pPr marL="0" indent="0">
              <a:lnSpc>
                <a:spcPct val="90000"/>
              </a:lnSpc>
              <a:buNone/>
            </a:pPr>
            <a:endParaRPr lang="en-US" sz="2000" dirty="0">
              <a:solidFill>
                <a:srgbClr val="FF0000"/>
              </a:solidFill>
            </a:endParaRPr>
          </a:p>
          <a:p>
            <a:pPr marL="0" indent="0">
              <a:lnSpc>
                <a:spcPct val="90000"/>
              </a:lnSpc>
              <a:buNone/>
            </a:pPr>
            <a:r>
              <a:rPr lang="en-US" sz="2000" dirty="0" smtClean="0">
                <a:solidFill>
                  <a:srgbClr val="FF0000"/>
                </a:solidFill>
              </a:rPr>
              <a:t>3 Options to Comply (a, b, or c):</a:t>
            </a:r>
          </a:p>
          <a:p>
            <a:pPr marL="0" indent="0">
              <a:lnSpc>
                <a:spcPct val="90000"/>
              </a:lnSpc>
              <a:buNone/>
            </a:pPr>
            <a:r>
              <a:rPr lang="en-US" sz="2000" dirty="0" smtClean="0">
                <a:solidFill>
                  <a:srgbClr val="FF0000"/>
                </a:solidFill>
              </a:rPr>
              <a:t>	Whole-Building Testing</a:t>
            </a:r>
          </a:p>
          <a:p>
            <a:pPr marL="0" indent="0">
              <a:lnSpc>
                <a:spcPct val="90000"/>
              </a:lnSpc>
              <a:buNone/>
            </a:pPr>
            <a:r>
              <a:rPr lang="en-US" sz="2000" dirty="0">
                <a:solidFill>
                  <a:srgbClr val="FF0000"/>
                </a:solidFill>
              </a:rPr>
              <a:t>	</a:t>
            </a:r>
            <a:r>
              <a:rPr lang="en-US" sz="2000" dirty="0" smtClean="0">
                <a:solidFill>
                  <a:srgbClr val="FF0000"/>
                </a:solidFill>
              </a:rPr>
              <a:t>Materials Testing </a:t>
            </a:r>
          </a:p>
          <a:p>
            <a:pPr marL="0" indent="0">
              <a:lnSpc>
                <a:spcPct val="90000"/>
              </a:lnSpc>
              <a:buNone/>
            </a:pPr>
            <a:r>
              <a:rPr lang="en-US" sz="2000" dirty="0">
                <a:solidFill>
                  <a:srgbClr val="FF0000"/>
                </a:solidFill>
              </a:rPr>
              <a:t>	</a:t>
            </a:r>
            <a:r>
              <a:rPr lang="en-US" sz="2000" dirty="0" smtClean="0">
                <a:solidFill>
                  <a:srgbClr val="FF0000"/>
                </a:solidFill>
              </a:rPr>
              <a:t>Assemblies of Materials Testing</a:t>
            </a:r>
          </a:p>
          <a:p>
            <a:pPr marL="0" indent="0">
              <a:lnSpc>
                <a:spcPct val="90000"/>
              </a:lnSpc>
              <a:buNone/>
            </a:pPr>
            <a:endParaRPr lang="en-US" sz="1400" dirty="0" smtClean="0">
              <a:solidFill>
                <a:srgbClr val="FF0000"/>
              </a:solidFill>
            </a:endParaRPr>
          </a:p>
          <a:p>
            <a:pPr>
              <a:lnSpc>
                <a:spcPct val="90000"/>
              </a:lnSpc>
            </a:pPr>
            <a:endParaRPr lang="en-US" sz="1400" dirty="0" smtClean="0">
              <a:solidFill>
                <a:srgbClr val="FF0000"/>
              </a:solidFill>
            </a:endParaRPr>
          </a:p>
        </p:txBody>
      </p:sp>
      <p:sp>
        <p:nvSpPr>
          <p:cNvPr id="6" name="Rectangle 4"/>
          <p:cNvSpPr txBox="1">
            <a:spLocks noChangeArrowheads="1"/>
          </p:cNvSpPr>
          <p:nvPr/>
        </p:nvSpPr>
        <p:spPr>
          <a:xfrm>
            <a:off x="153987" y="0"/>
            <a:ext cx="7861123" cy="781235"/>
          </a:xfrm>
          <a:prstGeom prst="rect">
            <a:avLst/>
          </a:prstGeom>
          <a:ln>
            <a:noFill/>
          </a:ln>
        </p:spPr>
        <p:txBody>
          <a:bodyPr vert="horz" lIns="91440" tIns="45720" rIns="91440" bIns="45720" rtlCol="0" anchor="ctr">
            <a:normAutofit lnSpcReduction="10000"/>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5.4.3.1.3</a:t>
            </a:r>
          </a:p>
          <a:p>
            <a:pPr>
              <a:lnSpc>
                <a:spcPct val="80000"/>
              </a:lnSpc>
            </a:pPr>
            <a:r>
              <a:rPr lang="en-US" sz="2000" dirty="0" smtClean="0">
                <a:solidFill>
                  <a:schemeClr val="tx1">
                    <a:lumMod val="50000"/>
                  </a:schemeClr>
                </a:solidFill>
              </a:rPr>
              <a:t>Air Leakage – </a:t>
            </a:r>
            <a:r>
              <a:rPr lang="en-US" sz="2000" dirty="0" smtClean="0">
                <a:solidFill>
                  <a:srgbClr val="FF0000"/>
                </a:solidFill>
              </a:rPr>
              <a:t>Testing,</a:t>
            </a:r>
            <a:r>
              <a:rPr lang="en-US" sz="2000" dirty="0" smtClean="0">
                <a:solidFill>
                  <a:srgbClr val="00853F"/>
                </a:solidFill>
              </a:rPr>
              <a:t> </a:t>
            </a:r>
            <a:r>
              <a:rPr lang="en-US" sz="2000" dirty="0" smtClean="0">
                <a:solidFill>
                  <a:schemeClr val="tx1">
                    <a:lumMod val="50000"/>
                  </a:schemeClr>
                </a:solidFill>
              </a:rPr>
              <a:t>Acceptable Materials, and </a:t>
            </a:r>
            <a:br>
              <a:rPr lang="en-US" sz="2000" dirty="0" smtClean="0">
                <a:solidFill>
                  <a:schemeClr val="tx1">
                    <a:lumMod val="50000"/>
                  </a:schemeClr>
                </a:solidFill>
              </a:rPr>
            </a:br>
            <a:r>
              <a:rPr lang="en-US" sz="2000" dirty="0" smtClean="0">
                <a:solidFill>
                  <a:schemeClr val="tx1">
                    <a:lumMod val="50000"/>
                  </a:schemeClr>
                </a:solidFill>
              </a:rPr>
              <a:t>Assemblies</a:t>
            </a:r>
            <a:endParaRPr lang="en-US" dirty="0">
              <a:solidFill>
                <a:schemeClr val="tx1">
                  <a:lumMod val="50000"/>
                </a:schemeClr>
              </a:solidFill>
            </a:endParaRPr>
          </a:p>
        </p:txBody>
      </p:sp>
    </p:spTree>
    <p:extLst>
      <p:ext uri="{BB962C8B-B14F-4D97-AF65-F5344CB8AC3E}">
        <p14:creationId xmlns:p14="http://schemas.microsoft.com/office/powerpoint/2010/main" val="74588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163" y="1137405"/>
            <a:ext cx="8868304" cy="386617"/>
          </a:xfrm>
        </p:spPr>
        <p:txBody>
          <a:bodyPr>
            <a:noAutofit/>
          </a:bodyPr>
          <a:lstStyle/>
          <a:p>
            <a:pPr marL="0" indent="0">
              <a:lnSpc>
                <a:spcPct val="90000"/>
              </a:lnSpc>
              <a:buNone/>
            </a:pPr>
            <a:r>
              <a:rPr lang="en-US" sz="1800" b="1" dirty="0" smtClean="0">
                <a:solidFill>
                  <a:srgbClr val="FF0000"/>
                </a:solidFill>
              </a:rPr>
              <a:t>Option 1</a:t>
            </a:r>
            <a:r>
              <a:rPr lang="en-US" sz="1800" dirty="0" smtClean="0">
                <a:solidFill>
                  <a:srgbClr val="FF0000"/>
                </a:solidFill>
              </a:rPr>
              <a:t>:  Whole-Building Testing [5.4.3.1.3(a)  </a:t>
            </a:r>
            <a:r>
              <a:rPr lang="en-US" sz="1800" dirty="0" smtClean="0">
                <a:solidFill>
                  <a:srgbClr val="FF0000"/>
                </a:solidFill>
              </a:rPr>
              <a:t>Whole-</a:t>
            </a:r>
            <a:r>
              <a:rPr lang="en-US" sz="1800" i="1" dirty="0" smtClean="0">
                <a:solidFill>
                  <a:srgbClr val="FF0000"/>
                </a:solidFill>
              </a:rPr>
              <a:t>building </a:t>
            </a:r>
            <a:r>
              <a:rPr lang="en-US" sz="1800" dirty="0">
                <a:solidFill>
                  <a:srgbClr val="FF0000"/>
                </a:solidFill>
              </a:rPr>
              <a:t>pressurization </a:t>
            </a:r>
            <a:r>
              <a:rPr lang="en-US" sz="1800" dirty="0" smtClean="0">
                <a:solidFill>
                  <a:srgbClr val="FF0000"/>
                </a:solidFill>
              </a:rPr>
              <a:t>testing</a:t>
            </a:r>
            <a:r>
              <a:rPr lang="en-US" sz="1600" dirty="0" smtClean="0">
                <a:solidFill>
                  <a:srgbClr val="FF0000"/>
                </a:solidFill>
              </a:rPr>
              <a:t>]</a:t>
            </a:r>
          </a:p>
        </p:txBody>
      </p:sp>
      <p:sp>
        <p:nvSpPr>
          <p:cNvPr id="4" name="Rectangle 4"/>
          <p:cNvSpPr txBox="1">
            <a:spLocks noGrp="1" noChangeArrowheads="1"/>
          </p:cNvSpPr>
          <p:nvPr>
            <p:ph type="title"/>
          </p:nvPr>
        </p:nvSpPr>
        <p:spPr>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5.4.3.1.3</a:t>
            </a:r>
          </a:p>
          <a:p>
            <a:pPr>
              <a:lnSpc>
                <a:spcPct val="80000"/>
              </a:lnSpc>
            </a:pPr>
            <a:r>
              <a:rPr lang="en-US" sz="2000" dirty="0" smtClean="0">
                <a:solidFill>
                  <a:schemeClr val="tx1">
                    <a:lumMod val="50000"/>
                  </a:schemeClr>
                </a:solidFill>
              </a:rPr>
              <a:t>Air Leakage – </a:t>
            </a:r>
            <a:r>
              <a:rPr lang="en-US" sz="2000" dirty="0" smtClean="0">
                <a:solidFill>
                  <a:srgbClr val="FF0000"/>
                </a:solidFill>
              </a:rPr>
              <a:t>Testing,</a:t>
            </a:r>
            <a:r>
              <a:rPr lang="en-US" sz="2000" dirty="0" smtClean="0">
                <a:solidFill>
                  <a:srgbClr val="00853F"/>
                </a:solidFill>
              </a:rPr>
              <a:t> </a:t>
            </a:r>
            <a:r>
              <a:rPr lang="en-US" sz="2000" dirty="0" smtClean="0">
                <a:solidFill>
                  <a:schemeClr val="tx1">
                    <a:lumMod val="50000"/>
                  </a:schemeClr>
                </a:solidFill>
              </a:rPr>
              <a:t>Acceptable Materials, and </a:t>
            </a:r>
            <a:br>
              <a:rPr lang="en-US" sz="2000" dirty="0" smtClean="0">
                <a:solidFill>
                  <a:schemeClr val="tx1">
                    <a:lumMod val="50000"/>
                  </a:schemeClr>
                </a:solidFill>
              </a:rPr>
            </a:br>
            <a:r>
              <a:rPr lang="en-US" sz="2000" dirty="0" smtClean="0">
                <a:solidFill>
                  <a:schemeClr val="tx1">
                    <a:lumMod val="50000"/>
                  </a:schemeClr>
                </a:solidFill>
              </a:rPr>
              <a:t>Assemblies </a:t>
            </a:r>
            <a:r>
              <a:rPr lang="en-US" sz="1600" i="1" dirty="0">
                <a:solidFill>
                  <a:schemeClr val="tx1">
                    <a:lumMod val="50000"/>
                  </a:schemeClr>
                </a:solidFill>
              </a:rPr>
              <a:t>(cont’d)</a:t>
            </a:r>
            <a:endParaRPr lang="en-US" sz="1600" dirty="0">
              <a:solidFill>
                <a:schemeClr val="tx1">
                  <a:lumMod val="50000"/>
                </a:schemeClr>
              </a:solidFill>
            </a:endParaRPr>
          </a:p>
        </p:txBody>
      </p:sp>
      <p:sp>
        <p:nvSpPr>
          <p:cNvPr id="21" name="TextBox 20"/>
          <p:cNvSpPr txBox="1"/>
          <p:nvPr/>
        </p:nvSpPr>
        <p:spPr>
          <a:xfrm>
            <a:off x="-285413" y="2648376"/>
            <a:ext cx="6143888" cy="1323439"/>
          </a:xfrm>
          <a:prstGeom prst="rect">
            <a:avLst/>
          </a:prstGeom>
          <a:noFill/>
        </p:spPr>
        <p:txBody>
          <a:bodyPr wrap="square" rtlCol="0">
            <a:spAutoFit/>
          </a:bodyPr>
          <a:lstStyle/>
          <a:p>
            <a:pPr lvl="1"/>
            <a:r>
              <a:rPr lang="en-US" sz="1600" dirty="0" smtClean="0"/>
              <a:t>Can comply by testing only (and all) the following portions and area-weighting measured air leakage:</a:t>
            </a:r>
          </a:p>
          <a:p>
            <a:pPr marL="800100" lvl="1" indent="-342900">
              <a:buFont typeface="+mj-lt"/>
              <a:buAutoNum type="alphaLcParenR"/>
            </a:pPr>
            <a:r>
              <a:rPr lang="en-US" sz="1600" dirty="0" smtClean="0"/>
              <a:t>Floor areas under roof or with building entrances</a:t>
            </a:r>
          </a:p>
          <a:p>
            <a:pPr marL="800100" lvl="1" indent="-342900">
              <a:buFont typeface="+mj-lt"/>
              <a:buAutoNum type="alphaLcParenR"/>
            </a:pPr>
            <a:r>
              <a:rPr lang="en-US" sz="1600" dirty="0" smtClean="0"/>
              <a:t>Representative above-grade wall sections totaling at least 25% of wall area, not including floor area in (a)</a:t>
            </a:r>
          </a:p>
        </p:txBody>
      </p:sp>
      <p:sp>
        <p:nvSpPr>
          <p:cNvPr id="23" name="TextBox 22"/>
          <p:cNvSpPr txBox="1"/>
          <p:nvPr/>
        </p:nvSpPr>
        <p:spPr>
          <a:xfrm>
            <a:off x="1360299" y="2354903"/>
            <a:ext cx="2059679" cy="369332"/>
          </a:xfrm>
          <a:prstGeom prst="rect">
            <a:avLst/>
          </a:prstGeom>
          <a:noFill/>
        </p:spPr>
        <p:txBody>
          <a:bodyPr wrap="none" rtlCol="0">
            <a:spAutoFit/>
          </a:bodyPr>
          <a:lstStyle/>
          <a:p>
            <a:r>
              <a:rPr lang="en-US" dirty="0" smtClean="0">
                <a:solidFill>
                  <a:schemeClr val="accent1">
                    <a:lumMod val="75000"/>
                  </a:schemeClr>
                </a:solidFill>
              </a:rPr>
              <a:t>Buildings &gt; 50,000 sf</a:t>
            </a:r>
            <a:endParaRPr lang="en-US" dirty="0">
              <a:solidFill>
                <a:schemeClr val="accent1">
                  <a:lumMod val="75000"/>
                </a:schemeClr>
              </a:solidFill>
            </a:endParaRPr>
          </a:p>
        </p:txBody>
      </p:sp>
      <p:sp>
        <p:nvSpPr>
          <p:cNvPr id="24" name="TextBox 23"/>
          <p:cNvSpPr txBox="1"/>
          <p:nvPr/>
        </p:nvSpPr>
        <p:spPr>
          <a:xfrm>
            <a:off x="6461455" y="2398899"/>
            <a:ext cx="2059679" cy="369332"/>
          </a:xfrm>
          <a:prstGeom prst="rect">
            <a:avLst/>
          </a:prstGeom>
          <a:noFill/>
        </p:spPr>
        <p:txBody>
          <a:bodyPr wrap="none" rtlCol="0">
            <a:spAutoFit/>
          </a:bodyPr>
          <a:lstStyle/>
          <a:p>
            <a:r>
              <a:rPr lang="en-US" dirty="0" smtClean="0">
                <a:solidFill>
                  <a:schemeClr val="accent1">
                    <a:lumMod val="75000"/>
                  </a:schemeClr>
                </a:solidFill>
              </a:rPr>
              <a:t>Buildings &lt; 50,000 sf</a:t>
            </a:r>
            <a:endParaRPr lang="en-US" dirty="0">
              <a:solidFill>
                <a:schemeClr val="accent1">
                  <a:lumMod val="75000"/>
                </a:schemeClr>
              </a:solidFill>
            </a:endParaRPr>
          </a:p>
        </p:txBody>
      </p:sp>
      <p:cxnSp>
        <p:nvCxnSpPr>
          <p:cNvPr id="25" name="Straight Connector 24"/>
          <p:cNvCxnSpPr/>
          <p:nvPr/>
        </p:nvCxnSpPr>
        <p:spPr>
          <a:xfrm flipV="1">
            <a:off x="1396263" y="1876921"/>
            <a:ext cx="5858" cy="477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095631" y="1876921"/>
            <a:ext cx="0" cy="477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96263" y="1876921"/>
            <a:ext cx="6691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945832" y="1524022"/>
            <a:ext cx="1" cy="3529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06207" y="2702259"/>
            <a:ext cx="4234956" cy="584775"/>
          </a:xfrm>
          <a:prstGeom prst="rect">
            <a:avLst/>
          </a:prstGeom>
          <a:noFill/>
        </p:spPr>
        <p:txBody>
          <a:bodyPr wrap="square" rtlCol="0">
            <a:spAutoFit/>
          </a:bodyPr>
          <a:lstStyle/>
          <a:p>
            <a:pPr lvl="1"/>
            <a:r>
              <a:rPr lang="en-US" sz="1600" dirty="0" smtClean="0"/>
              <a:t>Must comply by testing entire </a:t>
            </a:r>
            <a:br>
              <a:rPr lang="en-US" sz="1600" dirty="0" smtClean="0"/>
            </a:br>
            <a:r>
              <a:rPr lang="en-US" sz="1600" dirty="0" smtClean="0"/>
              <a:t>building</a:t>
            </a:r>
          </a:p>
        </p:txBody>
      </p:sp>
      <p:cxnSp>
        <p:nvCxnSpPr>
          <p:cNvPr id="30" name="Straight Connector 29"/>
          <p:cNvCxnSpPr/>
          <p:nvPr/>
        </p:nvCxnSpPr>
        <p:spPr>
          <a:xfrm>
            <a:off x="1390795" y="4201563"/>
            <a:ext cx="0" cy="390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87679" y="3093567"/>
            <a:ext cx="0" cy="1498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96262" y="4582292"/>
            <a:ext cx="6691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35677" y="4592021"/>
            <a:ext cx="0" cy="24418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5815" y="4830070"/>
            <a:ext cx="8634219" cy="2092881"/>
          </a:xfrm>
          <a:prstGeom prst="rect">
            <a:avLst/>
          </a:prstGeom>
          <a:noFill/>
        </p:spPr>
        <p:txBody>
          <a:bodyPr wrap="square" rtlCol="0">
            <a:spAutoFit/>
          </a:bodyPr>
          <a:lstStyle/>
          <a:p>
            <a:pPr marL="342900" indent="-342900">
              <a:buFont typeface="+mj-lt"/>
              <a:buAutoNum type="arabicPeriod"/>
            </a:pPr>
            <a:r>
              <a:rPr lang="en-US" sz="1600" dirty="0" smtClean="0"/>
              <a:t>Building complies if measured air leakage rate is less than 0.40 cfm/ft</a:t>
            </a:r>
            <a:r>
              <a:rPr lang="en-US" sz="1600" baseline="30000" dirty="0" smtClean="0"/>
              <a:t>2</a:t>
            </a:r>
            <a:r>
              <a:rPr lang="en-US" sz="1600" dirty="0" smtClean="0"/>
              <a:t> at 0.30 in. of water </a:t>
            </a:r>
          </a:p>
          <a:p>
            <a:pPr marL="342900" indent="-342900">
              <a:buFont typeface="+mj-lt"/>
              <a:buAutoNum type="arabicPeriod"/>
            </a:pPr>
            <a:r>
              <a:rPr lang="en-US" sz="1600" dirty="0" smtClean="0"/>
              <a:t>If measured air leakage rate is greater than 0.40 cfm/ft</a:t>
            </a:r>
            <a:r>
              <a:rPr lang="en-US" sz="1600" baseline="30000" dirty="0" smtClean="0"/>
              <a:t>2</a:t>
            </a:r>
            <a:r>
              <a:rPr lang="en-US" sz="1600" dirty="0" smtClean="0"/>
              <a:t> but less than 0.60 cfm/ft</a:t>
            </a:r>
            <a:r>
              <a:rPr lang="en-US" sz="1600" baseline="30000" dirty="0" smtClean="0"/>
              <a:t>2</a:t>
            </a:r>
            <a:endParaRPr lang="en-US" sz="1600" dirty="0" smtClean="0"/>
          </a:p>
          <a:p>
            <a:pPr marL="742950" lvl="1" indent="-285750">
              <a:buFont typeface="Arial" panose="020B0604020202020204" pitchFamily="34" charset="0"/>
              <a:buChar char="•"/>
            </a:pPr>
            <a:r>
              <a:rPr lang="en-US" sz="1600" dirty="0" smtClean="0"/>
              <a:t>Perform diagnostic evaluation (smoke tracer, infrared imaging, etc.) and seal identified leaks</a:t>
            </a:r>
          </a:p>
          <a:p>
            <a:pPr marL="742950" lvl="1" indent="-285750">
              <a:buFont typeface="Arial" panose="020B0604020202020204" pitchFamily="34" charset="0"/>
              <a:buChar char="•"/>
            </a:pPr>
            <a:r>
              <a:rPr lang="en-US" sz="1600" dirty="0" smtClean="0"/>
              <a:t>Perform visual inspection of air barrier and seal identified leaks</a:t>
            </a:r>
          </a:p>
          <a:p>
            <a:pPr marL="742950" lvl="1" indent="-285750">
              <a:buFont typeface="Arial" panose="020B0604020202020204" pitchFamily="34" charset="0"/>
              <a:buChar char="•"/>
            </a:pPr>
            <a:r>
              <a:rPr lang="en-US" sz="1600" dirty="0" smtClean="0"/>
              <a:t>Submit report to code official and building owner identifying corrective actions taken to seal leaks </a:t>
            </a:r>
          </a:p>
          <a:p>
            <a:endParaRPr lang="en-US" dirty="0"/>
          </a:p>
        </p:txBody>
      </p:sp>
    </p:spTree>
    <p:extLst>
      <p:ext uri="{BB962C8B-B14F-4D97-AF65-F5344CB8AC3E}">
        <p14:creationId xmlns:p14="http://schemas.microsoft.com/office/powerpoint/2010/main" val="345672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45142"/>
            <a:ext cx="8499987" cy="4876800"/>
          </a:xfrm>
        </p:spPr>
        <p:txBody>
          <a:bodyPr/>
          <a:lstStyle/>
          <a:p>
            <a:pPr marL="0" indent="0">
              <a:lnSpc>
                <a:spcPct val="90000"/>
              </a:lnSpc>
              <a:buNone/>
            </a:pPr>
            <a:r>
              <a:rPr lang="en-US" b="1" dirty="0" smtClean="0">
                <a:solidFill>
                  <a:schemeClr val="tx1">
                    <a:lumMod val="50000"/>
                  </a:schemeClr>
                </a:solidFill>
              </a:rPr>
              <a:t>Option 2</a:t>
            </a:r>
            <a:r>
              <a:rPr lang="en-US" dirty="0" smtClean="0">
                <a:solidFill>
                  <a:schemeClr val="tx1">
                    <a:lumMod val="50000"/>
                  </a:schemeClr>
                </a:solidFill>
              </a:rPr>
              <a:t>:  Materials Testing [</a:t>
            </a:r>
            <a:r>
              <a:rPr lang="en-US" dirty="0">
                <a:solidFill>
                  <a:srgbClr val="FF0000"/>
                </a:solidFill>
              </a:rPr>
              <a:t>5.4.3.1 (b</a:t>
            </a:r>
            <a:r>
              <a:rPr lang="en-US" dirty="0" smtClean="0">
                <a:solidFill>
                  <a:srgbClr val="FF0000"/>
                </a:solidFill>
              </a:rPr>
              <a:t>)]</a:t>
            </a:r>
            <a:r>
              <a:rPr lang="en-US" dirty="0" smtClean="0">
                <a:solidFill>
                  <a:schemeClr val="tx1">
                    <a:lumMod val="50000"/>
                  </a:schemeClr>
                </a:solidFill>
              </a:rPr>
              <a:t> </a:t>
            </a:r>
            <a:endParaRPr lang="en-US" dirty="0" smtClean="0">
              <a:solidFill>
                <a:srgbClr val="FF0000"/>
              </a:solidFill>
            </a:endParaRPr>
          </a:p>
          <a:p>
            <a:pPr marL="0" indent="0">
              <a:lnSpc>
                <a:spcPct val="90000"/>
              </a:lnSpc>
              <a:buNone/>
            </a:pPr>
            <a:r>
              <a:rPr lang="en-US" sz="2000" dirty="0" smtClean="0">
                <a:solidFill>
                  <a:schemeClr val="tx1">
                    <a:lumMod val="50000"/>
                  </a:schemeClr>
                </a:solidFill>
              </a:rPr>
              <a:t>Materials </a:t>
            </a:r>
            <a:r>
              <a:rPr lang="en-US" sz="2000" dirty="0">
                <a:solidFill>
                  <a:schemeClr val="tx1">
                    <a:lumMod val="50000"/>
                  </a:schemeClr>
                </a:solidFill>
              </a:rPr>
              <a:t>with an air </a:t>
            </a:r>
            <a:r>
              <a:rPr lang="en-US" sz="2000" dirty="0" err="1">
                <a:solidFill>
                  <a:schemeClr val="tx1">
                    <a:lumMod val="50000"/>
                  </a:schemeClr>
                </a:solidFill>
              </a:rPr>
              <a:t>permeance</a:t>
            </a:r>
            <a:r>
              <a:rPr lang="en-US" sz="2000" dirty="0">
                <a:solidFill>
                  <a:schemeClr val="tx1">
                    <a:lumMod val="50000"/>
                  </a:schemeClr>
                </a:solidFill>
              </a:rPr>
              <a:t> of &lt; 0.004 cfm/ft</a:t>
            </a:r>
            <a:r>
              <a:rPr lang="en-US" sz="2000" baseline="30000" dirty="0">
                <a:solidFill>
                  <a:schemeClr val="tx1">
                    <a:lumMod val="50000"/>
                  </a:schemeClr>
                </a:solidFill>
              </a:rPr>
              <a:t>2</a:t>
            </a:r>
            <a:r>
              <a:rPr lang="en-US" sz="2000" dirty="0">
                <a:solidFill>
                  <a:schemeClr val="tx1">
                    <a:lumMod val="50000"/>
                  </a:schemeClr>
                </a:solidFill>
              </a:rPr>
              <a:t> under pressure differential of 0.3 in. of H</a:t>
            </a:r>
            <a:r>
              <a:rPr lang="en-US" sz="2000" baseline="-25000" dirty="0">
                <a:solidFill>
                  <a:schemeClr val="tx1">
                    <a:lumMod val="50000"/>
                  </a:schemeClr>
                </a:solidFill>
              </a:rPr>
              <a:t>2</a:t>
            </a:r>
            <a:r>
              <a:rPr lang="en-US" sz="2000" dirty="0">
                <a:solidFill>
                  <a:schemeClr val="tx1">
                    <a:lumMod val="50000"/>
                  </a:schemeClr>
                </a:solidFill>
              </a:rPr>
              <a:t>O when tested in accordance with  ATM E 2178 </a:t>
            </a:r>
          </a:p>
          <a:p>
            <a:pPr marL="0" indent="0">
              <a:lnSpc>
                <a:spcPct val="90000"/>
              </a:lnSpc>
              <a:buNone/>
            </a:pPr>
            <a:r>
              <a:rPr lang="en-US" sz="2000" dirty="0">
                <a:solidFill>
                  <a:schemeClr val="tx1">
                    <a:lumMod val="50000"/>
                  </a:schemeClr>
                </a:solidFill>
              </a:rPr>
              <a:t>	These materials meet these requirements</a:t>
            </a:r>
          </a:p>
        </p:txBody>
      </p:sp>
      <p:graphicFrame>
        <p:nvGraphicFramePr>
          <p:cNvPr id="4" name="Table 3"/>
          <p:cNvGraphicFramePr>
            <a:graphicFrameLocks noGrp="1"/>
          </p:cNvGraphicFramePr>
          <p:nvPr>
            <p:extLst>
              <p:ext uri="{D42A27DB-BD31-4B8C-83A1-F6EECF244321}">
                <p14:modId xmlns:p14="http://schemas.microsoft.com/office/powerpoint/2010/main" val="2492631956"/>
              </p:ext>
            </p:extLst>
          </p:nvPr>
        </p:nvGraphicFramePr>
        <p:xfrm>
          <a:off x="1516353" y="2471729"/>
          <a:ext cx="6096000" cy="3993535"/>
        </p:xfrm>
        <a:graphic>
          <a:graphicData uri="http://schemas.openxmlformats.org/drawingml/2006/table">
            <a:tbl>
              <a:tblPr firstRow="1" bandRow="1">
                <a:tableStyleId>{5C22544A-7EE6-4342-B048-85BDC9FD1C3A}</a:tableStyleId>
              </a:tblPr>
              <a:tblGrid>
                <a:gridCol w="5091289"/>
                <a:gridCol w="1004711"/>
              </a:tblGrid>
              <a:tr h="449072">
                <a:tc>
                  <a:txBody>
                    <a:bodyPr/>
                    <a:lstStyle/>
                    <a:p>
                      <a:pPr algn="ctr"/>
                      <a:r>
                        <a:rPr lang="en-US" sz="1100" dirty="0" smtClean="0"/>
                        <a:t>Material</a:t>
                      </a:r>
                      <a:endParaRPr lang="en-US" sz="1100" dirty="0"/>
                    </a:p>
                  </a:txBody>
                  <a:tcPr/>
                </a:tc>
                <a:tc>
                  <a:txBody>
                    <a:bodyPr/>
                    <a:lstStyle/>
                    <a:p>
                      <a:pPr algn="ctr"/>
                      <a:r>
                        <a:rPr lang="en-US" sz="1100" dirty="0" smtClean="0"/>
                        <a:t>Thickness (minimum)</a:t>
                      </a:r>
                      <a:endParaRPr lang="en-US" sz="1100" dirty="0"/>
                    </a:p>
                  </a:txBody>
                  <a:tcPr/>
                </a:tc>
              </a:tr>
              <a:tr h="272651">
                <a:tc>
                  <a:txBody>
                    <a:bodyPr/>
                    <a:lstStyle/>
                    <a:p>
                      <a:r>
                        <a:rPr lang="en-US" sz="1100" dirty="0" smtClean="0"/>
                        <a:t>Plywood</a:t>
                      </a:r>
                      <a:endParaRPr lang="en-US" sz="1100" dirty="0"/>
                    </a:p>
                  </a:txBody>
                  <a:tcPr/>
                </a:tc>
                <a:tc>
                  <a:txBody>
                    <a:bodyPr/>
                    <a:lstStyle/>
                    <a:p>
                      <a:pPr algn="ctr"/>
                      <a:r>
                        <a:rPr lang="en-US" sz="1100" dirty="0" smtClean="0"/>
                        <a:t>3/8 in.</a:t>
                      </a:r>
                      <a:endParaRPr lang="en-US" sz="1100" dirty="0"/>
                    </a:p>
                  </a:txBody>
                  <a:tcPr/>
                </a:tc>
              </a:tr>
              <a:tr h="272651">
                <a:tc>
                  <a:txBody>
                    <a:bodyPr/>
                    <a:lstStyle/>
                    <a:p>
                      <a:r>
                        <a:rPr lang="en-US" sz="1100" dirty="0" smtClean="0"/>
                        <a:t>Oriented strand board</a:t>
                      </a:r>
                      <a:endParaRPr lang="en-US" sz="1100" dirty="0"/>
                    </a:p>
                  </a:txBody>
                  <a:tcPr/>
                </a:tc>
                <a:tc>
                  <a:txBody>
                    <a:bodyPr/>
                    <a:lstStyle/>
                    <a:p>
                      <a:pPr algn="ctr"/>
                      <a:r>
                        <a:rPr lang="en-US" sz="1100" dirty="0" smtClean="0"/>
                        <a:t>3/8 in.</a:t>
                      </a:r>
                      <a:endParaRPr lang="en-US" sz="1100" dirty="0"/>
                    </a:p>
                  </a:txBody>
                  <a:tcPr/>
                </a:tc>
              </a:tr>
              <a:tr h="272651">
                <a:tc>
                  <a:txBody>
                    <a:bodyPr/>
                    <a:lstStyle/>
                    <a:p>
                      <a:r>
                        <a:rPr lang="en-US" sz="1100" dirty="0" smtClean="0"/>
                        <a:t>Extruded polystyrene insulation board</a:t>
                      </a:r>
                      <a:endParaRPr lang="en-US" sz="1100" dirty="0"/>
                    </a:p>
                  </a:txBody>
                  <a:tcPr/>
                </a:tc>
                <a:tc>
                  <a:txBody>
                    <a:bodyPr/>
                    <a:lstStyle/>
                    <a:p>
                      <a:pPr algn="ctr"/>
                      <a:r>
                        <a:rPr lang="en-US" sz="1100" dirty="0" smtClean="0"/>
                        <a:t>½</a:t>
                      </a:r>
                      <a:r>
                        <a:rPr lang="en-US" sz="1100" baseline="0" dirty="0" smtClean="0"/>
                        <a:t> in.</a:t>
                      </a:r>
                      <a:endParaRPr lang="en-US" sz="1100" dirty="0"/>
                    </a:p>
                  </a:txBody>
                  <a:tcPr/>
                </a:tc>
              </a:tr>
              <a:tr h="272651">
                <a:tc>
                  <a:txBody>
                    <a:bodyPr/>
                    <a:lstStyle/>
                    <a:p>
                      <a:r>
                        <a:rPr lang="en-US" sz="1100" dirty="0" smtClean="0"/>
                        <a:t>Foil-faced urethane insulation board</a:t>
                      </a:r>
                      <a:endParaRPr lang="en-US" sz="1100" dirty="0"/>
                    </a:p>
                  </a:txBody>
                  <a:tcPr/>
                </a:tc>
                <a:tc>
                  <a:txBody>
                    <a:bodyPr/>
                    <a:lstStyle/>
                    <a:p>
                      <a:pPr algn="ctr"/>
                      <a:r>
                        <a:rPr lang="en-US" sz="1100" dirty="0" smtClean="0"/>
                        <a:t>½ in.</a:t>
                      </a:r>
                      <a:endParaRPr lang="en-US" sz="1100" dirty="0"/>
                    </a:p>
                  </a:txBody>
                  <a:tcPr/>
                </a:tc>
              </a:tr>
              <a:tr h="272651">
                <a:tc>
                  <a:txBody>
                    <a:bodyPr/>
                    <a:lstStyle/>
                    <a:p>
                      <a:r>
                        <a:rPr lang="en-US" sz="1100" dirty="0" smtClean="0"/>
                        <a:t>Exterior gypsum sheathing or interior gypsum board</a:t>
                      </a:r>
                      <a:endParaRPr lang="en-US" sz="1100" dirty="0"/>
                    </a:p>
                  </a:txBody>
                  <a:tcPr/>
                </a:tc>
                <a:tc>
                  <a:txBody>
                    <a:bodyPr/>
                    <a:lstStyle/>
                    <a:p>
                      <a:pPr algn="ctr"/>
                      <a:r>
                        <a:rPr lang="en-US" sz="1100" dirty="0" smtClean="0"/>
                        <a:t>½ in.</a:t>
                      </a:r>
                      <a:endParaRPr lang="en-US" sz="1100" dirty="0"/>
                    </a:p>
                  </a:txBody>
                  <a:tcPr/>
                </a:tc>
              </a:tr>
              <a:tr h="272651">
                <a:tc>
                  <a:txBody>
                    <a:bodyPr/>
                    <a:lstStyle/>
                    <a:p>
                      <a:r>
                        <a:rPr lang="en-US" sz="1100" dirty="0" smtClean="0"/>
                        <a:t>Cement board</a:t>
                      </a:r>
                      <a:endParaRPr lang="en-US" sz="1100" dirty="0"/>
                    </a:p>
                  </a:txBody>
                  <a:tcPr/>
                </a:tc>
                <a:tc>
                  <a:txBody>
                    <a:bodyPr/>
                    <a:lstStyle/>
                    <a:p>
                      <a:pPr algn="ctr"/>
                      <a:r>
                        <a:rPr lang="en-US" sz="1100" dirty="0" smtClean="0"/>
                        <a:t>½ in.</a:t>
                      </a:r>
                      <a:endParaRPr lang="en-US" sz="1100" dirty="0"/>
                    </a:p>
                  </a:txBody>
                  <a:tcPr/>
                </a:tc>
              </a:tr>
              <a:tr h="272651">
                <a:tc>
                  <a:txBody>
                    <a:bodyPr/>
                    <a:lstStyle/>
                    <a:p>
                      <a:r>
                        <a:rPr lang="en-US" sz="1100" dirty="0" smtClean="0"/>
                        <a:t>Built up roofing membrane</a:t>
                      </a:r>
                      <a:endParaRPr lang="en-US" sz="1100" dirty="0"/>
                    </a:p>
                  </a:txBody>
                  <a:tcPr/>
                </a:tc>
                <a:tc>
                  <a:txBody>
                    <a:bodyPr/>
                    <a:lstStyle/>
                    <a:p>
                      <a:pPr algn="ctr"/>
                      <a:endParaRPr lang="en-US" sz="1100" dirty="0"/>
                    </a:p>
                  </a:txBody>
                  <a:tcPr/>
                </a:tc>
              </a:tr>
              <a:tr h="272651">
                <a:tc>
                  <a:txBody>
                    <a:bodyPr/>
                    <a:lstStyle/>
                    <a:p>
                      <a:r>
                        <a:rPr lang="en-US" sz="1100" dirty="0" smtClean="0"/>
                        <a:t>Modified bituminous roof membrane</a:t>
                      </a:r>
                      <a:endParaRPr lang="en-US" sz="1100" dirty="0"/>
                    </a:p>
                  </a:txBody>
                  <a:tcPr/>
                </a:tc>
                <a:tc>
                  <a:txBody>
                    <a:bodyPr/>
                    <a:lstStyle/>
                    <a:p>
                      <a:pPr algn="ctr"/>
                      <a:endParaRPr lang="en-US" sz="1100" dirty="0"/>
                    </a:p>
                  </a:txBody>
                  <a:tcPr/>
                </a:tc>
              </a:tr>
              <a:tr h="272651">
                <a:tc>
                  <a:txBody>
                    <a:bodyPr/>
                    <a:lstStyle/>
                    <a:p>
                      <a:r>
                        <a:rPr lang="en-US" sz="1100" dirty="0" smtClean="0">
                          <a:solidFill>
                            <a:srgbClr val="FF0000"/>
                          </a:solidFill>
                        </a:rPr>
                        <a:t>Single-ply</a:t>
                      </a:r>
                      <a:r>
                        <a:rPr lang="en-US" sz="1100" dirty="0" smtClean="0"/>
                        <a:t> roof membrane</a:t>
                      </a:r>
                      <a:endParaRPr lang="en-US" sz="1100" dirty="0"/>
                    </a:p>
                  </a:txBody>
                  <a:tcPr/>
                </a:tc>
                <a:tc>
                  <a:txBody>
                    <a:bodyPr/>
                    <a:lstStyle/>
                    <a:p>
                      <a:pPr algn="ctr"/>
                      <a:endParaRPr lang="en-US" sz="1100" dirty="0"/>
                    </a:p>
                  </a:txBody>
                  <a:tcPr/>
                </a:tc>
              </a:tr>
              <a:tr h="272651">
                <a:tc>
                  <a:txBody>
                    <a:bodyPr/>
                    <a:lstStyle/>
                    <a:p>
                      <a:r>
                        <a:rPr lang="en-US" sz="1100" dirty="0" smtClean="0"/>
                        <a:t>A Portland cement/sand </a:t>
                      </a:r>
                      <a:r>
                        <a:rPr lang="en-US" sz="1100" dirty="0" err="1" smtClean="0"/>
                        <a:t>parge</a:t>
                      </a:r>
                      <a:r>
                        <a:rPr lang="en-US" sz="1100" dirty="0" smtClean="0"/>
                        <a:t>, stucco, or gypsum plaster</a:t>
                      </a:r>
                      <a:endParaRPr lang="en-US" sz="1100" dirty="0"/>
                    </a:p>
                  </a:txBody>
                  <a:tcPr/>
                </a:tc>
                <a:tc>
                  <a:txBody>
                    <a:bodyPr/>
                    <a:lstStyle/>
                    <a:p>
                      <a:pPr algn="ctr"/>
                      <a:r>
                        <a:rPr lang="en-US" sz="1100" dirty="0" smtClean="0"/>
                        <a:t>½ in. </a:t>
                      </a:r>
                      <a:endParaRPr lang="en-US" sz="1100" dirty="0"/>
                    </a:p>
                  </a:txBody>
                  <a:tcPr/>
                </a:tc>
              </a:tr>
              <a:tr h="272651">
                <a:tc>
                  <a:txBody>
                    <a:bodyPr/>
                    <a:lstStyle/>
                    <a:p>
                      <a:r>
                        <a:rPr lang="en-US" sz="1100" dirty="0" smtClean="0"/>
                        <a:t>Cast-in-place and precast</a:t>
                      </a:r>
                      <a:r>
                        <a:rPr lang="en-US" sz="1100" baseline="0" dirty="0" smtClean="0"/>
                        <a:t> concrete</a:t>
                      </a:r>
                      <a:endParaRPr lang="en-US" sz="1100" dirty="0"/>
                    </a:p>
                  </a:txBody>
                  <a:tcPr/>
                </a:tc>
                <a:tc>
                  <a:txBody>
                    <a:bodyPr/>
                    <a:lstStyle/>
                    <a:p>
                      <a:pPr algn="ctr"/>
                      <a:endParaRPr lang="en-US" sz="1100" dirty="0"/>
                    </a:p>
                  </a:txBody>
                  <a:tcPr/>
                </a:tc>
              </a:tr>
              <a:tr h="272651">
                <a:tc>
                  <a:txBody>
                    <a:bodyPr/>
                    <a:lstStyle/>
                    <a:p>
                      <a:r>
                        <a:rPr lang="en-US" sz="1100" dirty="0" smtClean="0"/>
                        <a:t>Sheet metal</a:t>
                      </a:r>
                      <a:endParaRPr lang="en-US" sz="1100" dirty="0"/>
                    </a:p>
                  </a:txBody>
                  <a:tcPr/>
                </a:tc>
                <a:tc>
                  <a:txBody>
                    <a:bodyPr/>
                    <a:lstStyle/>
                    <a:p>
                      <a:pPr algn="ctr"/>
                      <a:endParaRPr lang="en-US" sz="1100" dirty="0"/>
                    </a:p>
                  </a:txBody>
                  <a:tcPr/>
                </a:tc>
              </a:tr>
              <a:tr h="272651">
                <a:tc>
                  <a:txBody>
                    <a:bodyPr/>
                    <a:lstStyle/>
                    <a:p>
                      <a:r>
                        <a:rPr lang="en-US" sz="1100" dirty="0" smtClean="0"/>
                        <a:t>Closed cell 2 lb/ft</a:t>
                      </a:r>
                      <a:r>
                        <a:rPr lang="en-US" sz="1100" baseline="30000" dirty="0" smtClean="0"/>
                        <a:t>3</a:t>
                      </a:r>
                      <a:r>
                        <a:rPr lang="en-US" sz="1100" dirty="0" smtClean="0"/>
                        <a:t> nominal density spray polyurethane</a:t>
                      </a:r>
                      <a:r>
                        <a:rPr lang="en-US" sz="1100" baseline="0" dirty="0" smtClean="0"/>
                        <a:t> foam</a:t>
                      </a:r>
                      <a:endParaRPr lang="en-US" sz="1100" dirty="0"/>
                    </a:p>
                  </a:txBody>
                  <a:tcPr/>
                </a:tc>
                <a:tc>
                  <a:txBody>
                    <a:bodyPr/>
                    <a:lstStyle/>
                    <a:p>
                      <a:pPr algn="ctr"/>
                      <a:r>
                        <a:rPr lang="en-US" sz="1100" dirty="0" smtClean="0"/>
                        <a:t>1 in.</a:t>
                      </a:r>
                      <a:endParaRPr lang="en-US" sz="1100" dirty="0"/>
                    </a:p>
                  </a:txBody>
                  <a:tcPr/>
                </a:tc>
              </a:tr>
            </a:tbl>
          </a:graphicData>
        </a:graphic>
      </p:graphicFrame>
      <p:sp>
        <p:nvSpPr>
          <p:cNvPr id="5" name="Rectangle 4"/>
          <p:cNvSpPr txBox="1">
            <a:spLocks noGrp="1" noChangeArrowheads="1"/>
          </p:cNvSpPr>
          <p:nvPr>
            <p:ph type="title"/>
          </p:nvPr>
        </p:nvSpPr>
        <p:spPr>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a:solidFill>
                  <a:schemeClr val="tx1">
                    <a:lumMod val="50000"/>
                  </a:schemeClr>
                </a:solidFill>
              </a:rPr>
              <a:t>Section 5 – 5.4.3.1.3</a:t>
            </a:r>
          </a:p>
          <a:p>
            <a:pPr>
              <a:lnSpc>
                <a:spcPct val="80000"/>
              </a:lnSpc>
            </a:pPr>
            <a:r>
              <a:rPr lang="en-US" sz="2000" dirty="0">
                <a:solidFill>
                  <a:schemeClr val="tx1">
                    <a:lumMod val="50000"/>
                  </a:schemeClr>
                </a:solidFill>
              </a:rPr>
              <a:t>Air Leakage – </a:t>
            </a:r>
            <a:r>
              <a:rPr lang="en-US" sz="2000" dirty="0">
                <a:solidFill>
                  <a:srgbClr val="FF0000"/>
                </a:solidFill>
              </a:rPr>
              <a:t>Testing,</a:t>
            </a:r>
            <a:r>
              <a:rPr lang="en-US" sz="2000" dirty="0">
                <a:solidFill>
                  <a:schemeClr val="tx1">
                    <a:lumMod val="50000"/>
                  </a:schemeClr>
                </a:solidFill>
              </a:rPr>
              <a:t> Acceptable Materials, and </a:t>
            </a:r>
            <a:br>
              <a:rPr lang="en-US" sz="2000" dirty="0">
                <a:solidFill>
                  <a:schemeClr val="tx1">
                    <a:lumMod val="50000"/>
                  </a:schemeClr>
                </a:solidFill>
              </a:rPr>
            </a:br>
            <a:r>
              <a:rPr lang="en-US" sz="2000" dirty="0">
                <a:solidFill>
                  <a:schemeClr val="tx1">
                    <a:lumMod val="50000"/>
                  </a:schemeClr>
                </a:solidFill>
              </a:rPr>
              <a:t>Assemblies </a:t>
            </a:r>
            <a:r>
              <a:rPr lang="en-US" sz="1200" i="1" dirty="0">
                <a:solidFill>
                  <a:schemeClr val="tx1">
                    <a:lumMod val="50000"/>
                  </a:schemeClr>
                </a:solidFill>
              </a:rPr>
              <a:t>(cont’d)</a:t>
            </a:r>
          </a:p>
        </p:txBody>
      </p:sp>
    </p:spTree>
    <p:extLst>
      <p:ext uri="{BB962C8B-B14F-4D97-AF65-F5344CB8AC3E}">
        <p14:creationId xmlns:p14="http://schemas.microsoft.com/office/powerpoint/2010/main" val="118079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374" y="1197384"/>
            <a:ext cx="8229600" cy="4876800"/>
          </a:xfrm>
        </p:spPr>
        <p:txBody>
          <a:bodyPr/>
          <a:lstStyle/>
          <a:p>
            <a:pPr marL="0" indent="0">
              <a:buNone/>
            </a:pPr>
            <a:r>
              <a:rPr lang="en-US" b="1" dirty="0" smtClean="0">
                <a:solidFill>
                  <a:schemeClr val="tx1">
                    <a:lumMod val="50000"/>
                  </a:schemeClr>
                </a:solidFill>
              </a:rPr>
              <a:t>Option 3</a:t>
            </a:r>
            <a:r>
              <a:rPr lang="en-US" dirty="0" smtClean="0">
                <a:solidFill>
                  <a:schemeClr val="tx1">
                    <a:lumMod val="50000"/>
                  </a:schemeClr>
                </a:solidFill>
              </a:rPr>
              <a:t>:  Assemblies </a:t>
            </a:r>
            <a:r>
              <a:rPr lang="en-US" dirty="0">
                <a:solidFill>
                  <a:schemeClr val="tx1">
                    <a:lumMod val="50000"/>
                  </a:schemeClr>
                </a:solidFill>
              </a:rPr>
              <a:t>of </a:t>
            </a:r>
            <a:r>
              <a:rPr lang="en-US" dirty="0" smtClean="0">
                <a:solidFill>
                  <a:schemeClr val="tx1">
                    <a:lumMod val="50000"/>
                  </a:schemeClr>
                </a:solidFill>
              </a:rPr>
              <a:t>Materials Testing [</a:t>
            </a:r>
            <a:r>
              <a:rPr lang="en-US" dirty="0">
                <a:solidFill>
                  <a:srgbClr val="FF0000"/>
                </a:solidFill>
              </a:rPr>
              <a:t>5.4.3.1 (c</a:t>
            </a:r>
            <a:r>
              <a:rPr lang="en-US" dirty="0" smtClean="0">
                <a:solidFill>
                  <a:srgbClr val="FF0000"/>
                </a:solidFill>
              </a:rPr>
              <a:t>)</a:t>
            </a:r>
            <a:r>
              <a:rPr lang="en-US" dirty="0" smtClean="0">
                <a:solidFill>
                  <a:schemeClr val="tx1">
                    <a:lumMod val="50000"/>
                  </a:schemeClr>
                </a:solidFill>
              </a:rPr>
              <a:t>]</a:t>
            </a:r>
            <a:endParaRPr lang="en-US" dirty="0">
              <a:solidFill>
                <a:srgbClr val="FF0000"/>
              </a:solidFill>
            </a:endParaRPr>
          </a:p>
          <a:p>
            <a:pPr marL="0" indent="0">
              <a:buNone/>
            </a:pPr>
            <a:r>
              <a:rPr lang="en-US" dirty="0">
                <a:solidFill>
                  <a:schemeClr val="tx1">
                    <a:lumMod val="50000"/>
                  </a:schemeClr>
                </a:solidFill>
              </a:rPr>
              <a:t>Assemblies of materials and components </a:t>
            </a:r>
            <a:r>
              <a:rPr lang="en-US" dirty="0" smtClean="0">
                <a:solidFill>
                  <a:schemeClr val="tx1">
                    <a:lumMod val="50000"/>
                  </a:schemeClr>
                </a:solidFill>
              </a:rPr>
              <a:t>(sealants, tapes, etc.) that have an average air leakage </a:t>
            </a:r>
            <a:r>
              <a:rPr lang="en-US" dirty="0" smtClean="0">
                <a:solidFill>
                  <a:schemeClr val="tx1">
                    <a:lumMod val="50000"/>
                  </a:schemeClr>
                </a:solidFill>
              </a:rPr>
              <a:t>&lt; </a:t>
            </a:r>
            <a:r>
              <a:rPr lang="en-US" dirty="0" smtClean="0">
                <a:solidFill>
                  <a:schemeClr val="tx1">
                    <a:lumMod val="50000"/>
                  </a:schemeClr>
                </a:solidFill>
              </a:rPr>
              <a:t>0.04 cfm/ft</a:t>
            </a:r>
            <a:r>
              <a:rPr lang="en-US" baseline="30000" dirty="0" smtClean="0">
                <a:solidFill>
                  <a:schemeClr val="tx1">
                    <a:lumMod val="50000"/>
                  </a:schemeClr>
                </a:solidFill>
              </a:rPr>
              <a:t>2</a:t>
            </a:r>
            <a:r>
              <a:rPr lang="en-US" dirty="0" smtClean="0">
                <a:solidFill>
                  <a:schemeClr val="tx1">
                    <a:lumMod val="50000"/>
                  </a:schemeClr>
                </a:solidFill>
              </a:rPr>
              <a:t> under a pressure differential of 0.3 in. of H</a:t>
            </a:r>
            <a:r>
              <a:rPr lang="en-US" baseline="-25000" dirty="0" smtClean="0">
                <a:solidFill>
                  <a:schemeClr val="tx1">
                    <a:lumMod val="50000"/>
                  </a:schemeClr>
                </a:solidFill>
              </a:rPr>
              <a:t>2</a:t>
            </a:r>
            <a:r>
              <a:rPr lang="en-US" dirty="0" smtClean="0">
                <a:solidFill>
                  <a:schemeClr val="tx1">
                    <a:lumMod val="50000"/>
                  </a:schemeClr>
                </a:solidFill>
              </a:rPr>
              <a:t>O when tested in accordance with ASTM E 2357, 1677, 1680, or 283.</a:t>
            </a:r>
          </a:p>
          <a:p>
            <a:pPr marL="0" indent="0">
              <a:buNone/>
            </a:pPr>
            <a:r>
              <a:rPr lang="en-US" dirty="0" smtClean="0">
                <a:solidFill>
                  <a:schemeClr val="tx1">
                    <a:lumMod val="50000"/>
                  </a:schemeClr>
                </a:solidFill>
              </a:rPr>
              <a:t>The following assemblies meet these requirements:</a:t>
            </a:r>
          </a:p>
          <a:p>
            <a:pPr marL="0" indent="0">
              <a:buNone/>
            </a:pPr>
            <a:r>
              <a:rPr lang="en-US" dirty="0" smtClean="0">
                <a:solidFill>
                  <a:schemeClr val="tx1">
                    <a:lumMod val="50000"/>
                  </a:schemeClr>
                </a:solidFill>
              </a:rPr>
              <a:t>Concrete masonry </a:t>
            </a:r>
            <a:r>
              <a:rPr lang="en-US" i="1" dirty="0" smtClean="0">
                <a:solidFill>
                  <a:schemeClr val="tx1">
                    <a:lumMod val="50000"/>
                  </a:schemeClr>
                </a:solidFill>
              </a:rPr>
              <a:t>walls</a:t>
            </a:r>
            <a:r>
              <a:rPr lang="en-US" dirty="0" smtClean="0">
                <a:solidFill>
                  <a:schemeClr val="tx1">
                    <a:lumMod val="50000"/>
                  </a:schemeClr>
                </a:solidFill>
              </a:rPr>
              <a:t> that are</a:t>
            </a:r>
          </a:p>
          <a:p>
            <a:pPr marL="857250" lvl="1" indent="-457200">
              <a:buAutoNum type="alphaLcPeriod"/>
            </a:pPr>
            <a:r>
              <a:rPr lang="en-US" dirty="0" smtClean="0">
                <a:solidFill>
                  <a:schemeClr val="tx1">
                    <a:lumMod val="50000"/>
                  </a:schemeClr>
                </a:solidFill>
              </a:rPr>
              <a:t>Fully grouted, or</a:t>
            </a:r>
          </a:p>
          <a:p>
            <a:pPr marL="857250" lvl="1" indent="-457200">
              <a:buAutoNum type="alphaLcPeriod"/>
            </a:pPr>
            <a:r>
              <a:rPr lang="en-US" dirty="0" smtClean="0">
                <a:solidFill>
                  <a:schemeClr val="tx1">
                    <a:lumMod val="50000"/>
                  </a:schemeClr>
                </a:solidFill>
              </a:rPr>
              <a:t>Painted to fill the pores.</a:t>
            </a:r>
            <a:endParaRPr lang="en-US" dirty="0"/>
          </a:p>
        </p:txBody>
      </p:sp>
      <p:sp>
        <p:nvSpPr>
          <p:cNvPr id="4" name="Rectangle 4"/>
          <p:cNvSpPr txBox="1">
            <a:spLocks noGrp="1" noChangeArrowheads="1"/>
          </p:cNvSpPr>
          <p:nvPr>
            <p:ph type="title"/>
          </p:nvPr>
        </p:nvSpPr>
        <p:spPr>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5.4.3.1.3</a:t>
            </a:r>
          </a:p>
          <a:p>
            <a:pPr>
              <a:lnSpc>
                <a:spcPct val="80000"/>
              </a:lnSpc>
            </a:pPr>
            <a:r>
              <a:rPr lang="en-US" sz="2000" dirty="0">
                <a:solidFill>
                  <a:schemeClr val="tx1">
                    <a:lumMod val="50000"/>
                  </a:schemeClr>
                </a:solidFill>
              </a:rPr>
              <a:t>Air Leakage – </a:t>
            </a:r>
            <a:r>
              <a:rPr lang="en-US" sz="2000" dirty="0">
                <a:solidFill>
                  <a:srgbClr val="FF0000"/>
                </a:solidFill>
              </a:rPr>
              <a:t>Testing,</a:t>
            </a:r>
            <a:r>
              <a:rPr lang="en-US" sz="2000" dirty="0">
                <a:solidFill>
                  <a:schemeClr val="tx1">
                    <a:lumMod val="50000"/>
                  </a:schemeClr>
                </a:solidFill>
              </a:rPr>
              <a:t> Acceptable Materials, and </a:t>
            </a:r>
            <a:br>
              <a:rPr lang="en-US" sz="2000" dirty="0">
                <a:solidFill>
                  <a:schemeClr val="tx1">
                    <a:lumMod val="50000"/>
                  </a:schemeClr>
                </a:solidFill>
              </a:rPr>
            </a:br>
            <a:r>
              <a:rPr lang="en-US" sz="2000" dirty="0">
                <a:solidFill>
                  <a:schemeClr val="tx1">
                    <a:lumMod val="50000"/>
                  </a:schemeClr>
                </a:solidFill>
              </a:rPr>
              <a:t>Assemblies </a:t>
            </a:r>
            <a:r>
              <a:rPr lang="en-US" sz="1200" i="1" dirty="0">
                <a:solidFill>
                  <a:schemeClr val="tx1">
                    <a:lumMod val="50000"/>
                  </a:schemeClr>
                </a:solidFill>
              </a:rPr>
              <a:t>(cont’d)</a:t>
            </a:r>
            <a:endParaRPr lang="en-US" dirty="0">
              <a:solidFill>
                <a:schemeClr val="tx1">
                  <a:lumMod val="50000"/>
                </a:schemeClr>
              </a:solidFill>
            </a:endParaRPr>
          </a:p>
        </p:txBody>
      </p:sp>
    </p:spTree>
    <p:extLst>
      <p:ext uri="{BB962C8B-B14F-4D97-AF65-F5344CB8AC3E}">
        <p14:creationId xmlns:p14="http://schemas.microsoft.com/office/powerpoint/2010/main" val="48126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541868" y="5497833"/>
            <a:ext cx="1162754" cy="333577"/>
          </a:xfrm>
        </p:spPr>
        <p:txBody>
          <a:bodyPr>
            <a:noAutofit/>
          </a:bodyPr>
          <a:lstStyle/>
          <a:p>
            <a:pPr marL="0" indent="0">
              <a:buNone/>
            </a:pPr>
            <a:r>
              <a:rPr lang="en-US" sz="1400" b="1" u="sng" dirty="0" smtClean="0"/>
              <a:t>Exceptions</a:t>
            </a:r>
            <a:endParaRPr lang="en-US" sz="1400" b="1" u="sng" dirty="0"/>
          </a:p>
        </p:txBody>
      </p:sp>
      <p:sp>
        <p:nvSpPr>
          <p:cNvPr id="6" name="Rectangle 4"/>
          <p:cNvSpPr txBox="1">
            <a:spLocks noChangeArrowheads="1"/>
          </p:cNvSpPr>
          <p:nvPr/>
        </p:nvSpPr>
        <p:spPr>
          <a:xfrm>
            <a:off x="153988" y="0"/>
            <a:ext cx="5713412" cy="807868"/>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5.4.3.2</a:t>
            </a:r>
          </a:p>
          <a:p>
            <a:pPr>
              <a:lnSpc>
                <a:spcPct val="80000"/>
              </a:lnSpc>
            </a:pPr>
            <a:r>
              <a:rPr lang="en-US" sz="2000" dirty="0" smtClean="0">
                <a:solidFill>
                  <a:schemeClr val="tx1">
                    <a:lumMod val="50000"/>
                  </a:schemeClr>
                </a:solidFill>
              </a:rPr>
              <a:t>Air Leakage – Fenestration </a:t>
            </a:r>
            <a:r>
              <a:rPr lang="en-US" sz="2000" dirty="0">
                <a:solidFill>
                  <a:schemeClr val="tx1">
                    <a:lumMod val="50000"/>
                  </a:schemeClr>
                </a:solidFill>
              </a:rPr>
              <a:t>and Doors</a:t>
            </a:r>
            <a:endParaRPr lang="en-US" dirty="0">
              <a:solidFill>
                <a:schemeClr val="tx1">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37553820"/>
              </p:ext>
            </p:extLst>
          </p:nvPr>
        </p:nvGraphicFramePr>
        <p:xfrm>
          <a:off x="266381" y="982385"/>
          <a:ext cx="8680974" cy="4519187"/>
        </p:xfrm>
        <a:graphic>
          <a:graphicData uri="http://schemas.openxmlformats.org/drawingml/2006/table">
            <a:tbl>
              <a:tblPr firstRow="1" bandRow="1">
                <a:tableStyleId>{5C22544A-7EE6-4342-B048-85BDC9FD1C3A}</a:tableStyleId>
              </a:tblPr>
              <a:tblGrid>
                <a:gridCol w="3586502"/>
                <a:gridCol w="784064"/>
                <a:gridCol w="3696880"/>
                <a:gridCol w="613528"/>
              </a:tblGrid>
              <a:tr h="432500">
                <a:tc>
                  <a:txBody>
                    <a:bodyPr/>
                    <a:lstStyle/>
                    <a:p>
                      <a:pPr algn="ctr"/>
                      <a:r>
                        <a:rPr lang="en-US" sz="1100" dirty="0" smtClean="0"/>
                        <a:t>Product</a:t>
                      </a:r>
                      <a:endParaRPr lang="en-US" sz="1100" dirty="0"/>
                    </a:p>
                  </a:txBody>
                  <a:tcPr/>
                </a:tc>
                <a:tc>
                  <a:txBody>
                    <a:bodyPr/>
                    <a:lstStyle/>
                    <a:p>
                      <a:pPr algn="ctr"/>
                      <a:r>
                        <a:rPr lang="en-US" sz="1100" dirty="0" err="1" smtClean="0"/>
                        <a:t>cfm</a:t>
                      </a:r>
                      <a:r>
                        <a:rPr lang="en-US" sz="1100" dirty="0" smtClean="0"/>
                        <a:t>/ft</a:t>
                      </a:r>
                      <a:r>
                        <a:rPr lang="en-US" sz="1100" baseline="30000" dirty="0" smtClean="0"/>
                        <a:t>2</a:t>
                      </a:r>
                      <a:endParaRPr lang="en-US" sz="1100" baseline="30000" dirty="0"/>
                    </a:p>
                  </a:txBody>
                  <a:tcPr/>
                </a:tc>
                <a:tc>
                  <a:txBody>
                    <a:bodyPr/>
                    <a:lstStyle/>
                    <a:p>
                      <a:pPr algn="ctr"/>
                      <a:r>
                        <a:rPr lang="en-US" sz="1100" dirty="0" smtClean="0"/>
                        <a:t>Procedure</a:t>
                      </a:r>
                      <a:endParaRPr lang="en-US" sz="1100" dirty="0"/>
                    </a:p>
                  </a:txBody>
                  <a:tcPr/>
                </a:tc>
                <a:tc>
                  <a:txBody>
                    <a:bodyPr/>
                    <a:lstStyle/>
                    <a:p>
                      <a:pPr algn="ctr"/>
                      <a:r>
                        <a:rPr lang="en-US" sz="1100" dirty="0" err="1" smtClean="0"/>
                        <a:t>psf</a:t>
                      </a:r>
                      <a:endParaRPr lang="en-US" sz="1100" dirty="0"/>
                    </a:p>
                  </a:txBody>
                  <a:tcPr/>
                </a:tc>
              </a:tr>
              <a:tr h="820868">
                <a:tc>
                  <a:txBody>
                    <a:bodyPr/>
                    <a:lstStyle/>
                    <a:p>
                      <a:r>
                        <a:rPr lang="en-US" sz="1100" dirty="0" smtClean="0">
                          <a:solidFill>
                            <a:schemeClr val="tx1">
                              <a:lumMod val="50000"/>
                            </a:schemeClr>
                          </a:solidFill>
                        </a:rPr>
                        <a:t>Glazed </a:t>
                      </a:r>
                      <a:r>
                        <a:rPr lang="en-US" sz="1100" i="1" dirty="0" smtClean="0">
                          <a:solidFill>
                            <a:schemeClr val="tx1">
                              <a:lumMod val="50000"/>
                            </a:schemeClr>
                          </a:solidFill>
                        </a:rPr>
                        <a:t>swinging entrance</a:t>
                      </a:r>
                      <a:r>
                        <a:rPr lang="en-US" sz="1100" i="1" baseline="0" dirty="0" smtClean="0">
                          <a:solidFill>
                            <a:schemeClr val="tx1">
                              <a:lumMod val="50000"/>
                            </a:schemeClr>
                          </a:solidFill>
                        </a:rPr>
                        <a:t> doors</a:t>
                      </a:r>
                      <a:r>
                        <a:rPr lang="en-US" sz="1100" baseline="0" dirty="0" smtClean="0"/>
                        <a:t>, </a:t>
                      </a:r>
                      <a:r>
                        <a:rPr lang="en-US" sz="1100" baseline="0" dirty="0" smtClean="0">
                          <a:solidFill>
                            <a:srgbClr val="FF0000"/>
                          </a:solidFill>
                        </a:rPr>
                        <a:t>glazed power-operated sliding </a:t>
                      </a:r>
                      <a:r>
                        <a:rPr lang="en-US" sz="1100" i="1" baseline="0" dirty="0" smtClean="0">
                          <a:solidFill>
                            <a:srgbClr val="FF0000"/>
                          </a:solidFill>
                        </a:rPr>
                        <a:t>entrance doors</a:t>
                      </a:r>
                      <a:r>
                        <a:rPr lang="en-US" sz="1100" baseline="0" dirty="0" smtClean="0">
                          <a:solidFill>
                            <a:srgbClr val="FF0000"/>
                          </a:solidFill>
                        </a:rPr>
                        <a:t>, glazed power-operated folding </a:t>
                      </a:r>
                      <a:r>
                        <a:rPr lang="en-US" sz="1100" i="1" baseline="0" dirty="0" smtClean="0">
                          <a:solidFill>
                            <a:srgbClr val="FF0000"/>
                          </a:solidFill>
                        </a:rPr>
                        <a:t>entrance doors</a:t>
                      </a:r>
                      <a:r>
                        <a:rPr lang="en-US" sz="1100" baseline="0" dirty="0" smtClean="0"/>
                        <a:t>, </a:t>
                      </a:r>
                      <a:r>
                        <a:rPr lang="en-US" sz="1100" baseline="0" dirty="0" smtClean="0">
                          <a:solidFill>
                            <a:schemeClr val="tx1">
                              <a:lumMod val="50000"/>
                            </a:schemeClr>
                          </a:solidFill>
                        </a:rPr>
                        <a:t>and revolving </a:t>
                      </a:r>
                      <a:r>
                        <a:rPr lang="en-US" sz="1100" i="1" baseline="0" dirty="0" smtClean="0">
                          <a:solidFill>
                            <a:schemeClr val="tx1">
                              <a:lumMod val="50000"/>
                            </a:schemeClr>
                          </a:solidFill>
                        </a:rPr>
                        <a:t>doors</a:t>
                      </a:r>
                      <a:endParaRPr lang="en-US" sz="1100" i="1" dirty="0">
                        <a:solidFill>
                          <a:schemeClr val="tx1">
                            <a:lumMod val="50000"/>
                          </a:schemeClr>
                        </a:solidFill>
                      </a:endParaRPr>
                    </a:p>
                  </a:txBody>
                  <a:tcPr/>
                </a:tc>
                <a:tc>
                  <a:txBody>
                    <a:bodyPr/>
                    <a:lstStyle/>
                    <a:p>
                      <a:pPr algn="ctr"/>
                      <a:r>
                        <a:rPr lang="en-US" sz="1100" dirty="0" smtClean="0">
                          <a:solidFill>
                            <a:schemeClr val="tx1">
                              <a:lumMod val="50000"/>
                            </a:schemeClr>
                          </a:solidFill>
                        </a:rPr>
                        <a:t>1.0</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AAMA/WDMA/CSA 101/I.S.2/A440, NFRC 400, or ASTM E283</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1.57</a:t>
                      </a:r>
                      <a:endParaRPr lang="en-US" sz="1100" dirty="0">
                        <a:solidFill>
                          <a:schemeClr val="tx1">
                            <a:lumMod val="50000"/>
                          </a:schemeClr>
                        </a:solidFill>
                      </a:endParaRPr>
                    </a:p>
                  </a:txBody>
                  <a:tcPr/>
                </a:tc>
              </a:tr>
              <a:tr h="322169">
                <a:tc>
                  <a:txBody>
                    <a:bodyPr/>
                    <a:lstStyle/>
                    <a:p>
                      <a:r>
                        <a:rPr lang="en-US" sz="1100" dirty="0" err="1" smtClean="0">
                          <a:solidFill>
                            <a:schemeClr val="tx1">
                              <a:lumMod val="50000"/>
                            </a:schemeClr>
                          </a:solidFill>
                        </a:rPr>
                        <a:t>Curtainwall</a:t>
                      </a:r>
                      <a:r>
                        <a:rPr lang="en-US" sz="1100" dirty="0" smtClean="0">
                          <a:solidFill>
                            <a:schemeClr val="tx1">
                              <a:lumMod val="50000"/>
                            </a:schemeClr>
                          </a:solidFill>
                        </a:rPr>
                        <a:t> and storefront glazing</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0.06</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NFRC 400 or ASTM E283</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1.57</a:t>
                      </a:r>
                      <a:endParaRPr lang="en-US" sz="1100" dirty="0">
                        <a:solidFill>
                          <a:schemeClr val="tx1">
                            <a:lumMod val="50000"/>
                          </a:schemeClr>
                        </a:solidFill>
                      </a:endParaRPr>
                    </a:p>
                  </a:txBody>
                  <a:tcPr/>
                </a:tc>
              </a:tr>
              <a:tr h="450153">
                <a:tc>
                  <a:txBody>
                    <a:bodyPr/>
                    <a:lstStyle/>
                    <a:p>
                      <a:r>
                        <a:rPr lang="en-US" sz="1100" dirty="0" smtClean="0">
                          <a:solidFill>
                            <a:schemeClr val="tx1">
                              <a:lumMod val="50000"/>
                            </a:schemeClr>
                          </a:solidFill>
                        </a:rPr>
                        <a:t>Unit</a:t>
                      </a:r>
                      <a:r>
                        <a:rPr lang="en-US" sz="1100" baseline="0" dirty="0" smtClean="0">
                          <a:solidFill>
                            <a:schemeClr val="tx1">
                              <a:lumMod val="50000"/>
                            </a:schemeClr>
                          </a:solidFill>
                        </a:rPr>
                        <a:t> skylights with condensation </a:t>
                      </a:r>
                      <a:r>
                        <a:rPr lang="en-US" sz="1100" baseline="0" dirty="0" err="1" smtClean="0">
                          <a:solidFill>
                            <a:schemeClr val="tx1">
                              <a:lumMod val="50000"/>
                            </a:schemeClr>
                          </a:solidFill>
                        </a:rPr>
                        <a:t>weepage</a:t>
                      </a:r>
                      <a:r>
                        <a:rPr lang="en-US" sz="1100" baseline="0" dirty="0" smtClean="0">
                          <a:solidFill>
                            <a:schemeClr val="tx1">
                              <a:lumMod val="50000"/>
                            </a:schemeClr>
                          </a:solidFill>
                        </a:rPr>
                        <a:t> openings</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0.3</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AAMA/WDMA/CSA 101/I.S.2/A440</a:t>
                      </a:r>
                      <a:r>
                        <a:rPr lang="en-US" sz="1100" baseline="0" dirty="0" smtClean="0">
                          <a:solidFill>
                            <a:schemeClr val="tx1">
                              <a:lumMod val="50000"/>
                            </a:schemeClr>
                          </a:solidFill>
                        </a:rPr>
                        <a:t> or NFRC 400</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1.57</a:t>
                      </a:r>
                      <a:endParaRPr lang="en-US" sz="1100" dirty="0">
                        <a:solidFill>
                          <a:schemeClr val="tx1">
                            <a:lumMod val="50000"/>
                          </a:schemeClr>
                        </a:solidFill>
                      </a:endParaRPr>
                    </a:p>
                  </a:txBody>
                  <a:tcPr/>
                </a:tc>
              </a:tr>
              <a:tr h="450153">
                <a:tc>
                  <a:txBody>
                    <a:bodyPr/>
                    <a:lstStyle/>
                    <a:p>
                      <a:r>
                        <a:rPr lang="en-US" sz="1100" dirty="0" smtClean="0">
                          <a:solidFill>
                            <a:schemeClr val="tx1">
                              <a:lumMod val="50000"/>
                            </a:schemeClr>
                          </a:solidFill>
                        </a:rPr>
                        <a:t>Unit </a:t>
                      </a:r>
                      <a:r>
                        <a:rPr lang="en-US" sz="1100" i="1" dirty="0" smtClean="0">
                          <a:solidFill>
                            <a:schemeClr val="tx1">
                              <a:lumMod val="50000"/>
                            </a:schemeClr>
                          </a:solidFill>
                        </a:rPr>
                        <a:t>skylights</a:t>
                      </a:r>
                      <a:r>
                        <a:rPr lang="en-US" sz="1100" dirty="0" smtClean="0">
                          <a:solidFill>
                            <a:schemeClr val="tx1">
                              <a:lumMod val="50000"/>
                            </a:schemeClr>
                          </a:solidFill>
                        </a:rPr>
                        <a:t> with condensation </a:t>
                      </a:r>
                      <a:r>
                        <a:rPr lang="en-US" sz="1100" dirty="0" err="1" smtClean="0">
                          <a:solidFill>
                            <a:schemeClr val="tx1">
                              <a:lumMod val="50000"/>
                            </a:schemeClr>
                          </a:solidFill>
                        </a:rPr>
                        <a:t>weepage</a:t>
                      </a:r>
                      <a:r>
                        <a:rPr lang="en-US" sz="1100" dirty="0" smtClean="0">
                          <a:solidFill>
                            <a:schemeClr val="tx1">
                              <a:lumMod val="50000"/>
                            </a:schemeClr>
                          </a:solidFill>
                        </a:rPr>
                        <a:t> openings</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0.5</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AAMA/WDMA/CSA 101/I.S.2/A440</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6.24</a:t>
                      </a:r>
                      <a:endParaRPr lang="en-US" sz="1100" dirty="0">
                        <a:solidFill>
                          <a:schemeClr val="tx1">
                            <a:lumMod val="50000"/>
                          </a:schemeClr>
                        </a:solidFill>
                      </a:endParaRPr>
                    </a:p>
                  </a:txBody>
                  <a:tcPr/>
                </a:tc>
              </a:tr>
              <a:tr h="635511">
                <a:tc>
                  <a:txBody>
                    <a:bodyPr/>
                    <a:lstStyle/>
                    <a:p>
                      <a:r>
                        <a:rPr lang="en-US" sz="1100" i="1" dirty="0" err="1" smtClean="0">
                          <a:solidFill>
                            <a:schemeClr val="tx1">
                              <a:lumMod val="50000"/>
                            </a:schemeClr>
                          </a:solidFill>
                        </a:rPr>
                        <a:t>Nonswinging</a:t>
                      </a:r>
                      <a:r>
                        <a:rPr lang="en-US" sz="1100" i="1" baseline="0" dirty="0" smtClean="0">
                          <a:solidFill>
                            <a:schemeClr val="tx1">
                              <a:lumMod val="50000"/>
                            </a:schemeClr>
                          </a:solidFill>
                        </a:rPr>
                        <a:t> doors </a:t>
                      </a:r>
                      <a:r>
                        <a:rPr lang="en-US" sz="1100" baseline="0" dirty="0" smtClean="0">
                          <a:solidFill>
                            <a:schemeClr val="tx1">
                              <a:lumMod val="50000"/>
                            </a:schemeClr>
                          </a:solidFill>
                        </a:rPr>
                        <a:t>for vehicular access and material transportation (min. opening of 32 in/s)</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1.3</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ANSI/DASMA 105, NFRC</a:t>
                      </a:r>
                      <a:r>
                        <a:rPr lang="en-US" sz="1100" baseline="0" dirty="0" smtClean="0">
                          <a:solidFill>
                            <a:schemeClr val="tx1">
                              <a:lumMod val="50000"/>
                            </a:schemeClr>
                          </a:solidFill>
                        </a:rPr>
                        <a:t> 400, or ASTM E283</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1.57</a:t>
                      </a:r>
                      <a:endParaRPr lang="en-US" sz="1100" dirty="0">
                        <a:solidFill>
                          <a:schemeClr val="tx1">
                            <a:lumMod val="50000"/>
                          </a:schemeClr>
                        </a:solidFill>
                      </a:endParaRPr>
                    </a:p>
                  </a:txBody>
                  <a:tcPr/>
                </a:tc>
              </a:tr>
              <a:tr h="635511">
                <a:tc>
                  <a:txBody>
                    <a:bodyPr/>
                    <a:lstStyle/>
                    <a:p>
                      <a:r>
                        <a:rPr lang="en-US" sz="1100" i="1" dirty="0" smtClean="0">
                          <a:solidFill>
                            <a:srgbClr val="FF0000"/>
                          </a:solidFill>
                        </a:rPr>
                        <a:t>Opaque </a:t>
                      </a:r>
                      <a:r>
                        <a:rPr lang="en-US" sz="1100" i="1" dirty="0" err="1" smtClean="0">
                          <a:solidFill>
                            <a:schemeClr val="tx1">
                              <a:lumMod val="50000"/>
                            </a:schemeClr>
                          </a:solidFill>
                        </a:rPr>
                        <a:t>nonswinging</a:t>
                      </a:r>
                      <a:r>
                        <a:rPr lang="en-US" sz="1100" i="1" baseline="0" dirty="0" smtClean="0">
                          <a:solidFill>
                            <a:schemeClr val="tx1">
                              <a:lumMod val="50000"/>
                            </a:schemeClr>
                          </a:solidFill>
                        </a:rPr>
                        <a:t> doors</a:t>
                      </a:r>
                      <a:r>
                        <a:rPr lang="en-US" sz="1100" baseline="0" dirty="0" smtClean="0">
                          <a:solidFill>
                            <a:schemeClr val="tx1">
                              <a:lumMod val="50000"/>
                            </a:schemeClr>
                          </a:solidFill>
                        </a:rPr>
                        <a:t>, glazed sectional garage doors, and upward acting glazed </a:t>
                      </a:r>
                      <a:r>
                        <a:rPr lang="en-US" sz="1100" baseline="0" dirty="0" err="1" smtClean="0">
                          <a:solidFill>
                            <a:schemeClr val="tx1">
                              <a:lumMod val="50000"/>
                            </a:schemeClr>
                          </a:solidFill>
                        </a:rPr>
                        <a:t>nonswinging</a:t>
                      </a:r>
                      <a:r>
                        <a:rPr lang="en-US" sz="1100" baseline="0" dirty="0" smtClean="0">
                          <a:solidFill>
                            <a:schemeClr val="tx1">
                              <a:lumMod val="50000"/>
                            </a:schemeClr>
                          </a:solidFill>
                        </a:rPr>
                        <a:t> doors</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0.4</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ANSI/DASMA 105, NFRC 400, or ASTM E283</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1.57</a:t>
                      </a:r>
                      <a:endParaRPr lang="en-US" sz="1100" dirty="0">
                        <a:solidFill>
                          <a:schemeClr val="tx1">
                            <a:lumMod val="50000"/>
                          </a:schemeClr>
                        </a:solidFill>
                      </a:endParaRPr>
                    </a:p>
                  </a:txBody>
                  <a:tcPr/>
                </a:tc>
              </a:tr>
              <a:tr h="450153">
                <a:tc>
                  <a:txBody>
                    <a:bodyPr/>
                    <a:lstStyle/>
                    <a:p>
                      <a:r>
                        <a:rPr lang="en-US" sz="1100" dirty="0" smtClean="0">
                          <a:solidFill>
                            <a:schemeClr val="tx1">
                              <a:lumMod val="50000"/>
                            </a:schemeClr>
                          </a:solidFill>
                        </a:rPr>
                        <a:t>All other products</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0.2</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AAMA/WDMA/CSA 101/I.S.2/A440</a:t>
                      </a:r>
                      <a:r>
                        <a:rPr lang="en-US" sz="1100" baseline="0" dirty="0" smtClean="0">
                          <a:solidFill>
                            <a:schemeClr val="tx1">
                              <a:lumMod val="50000"/>
                            </a:schemeClr>
                          </a:solidFill>
                        </a:rPr>
                        <a:t> or NFRC 400</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1.57</a:t>
                      </a:r>
                      <a:endParaRPr lang="en-US" sz="1100" dirty="0">
                        <a:solidFill>
                          <a:schemeClr val="tx1">
                            <a:lumMod val="50000"/>
                          </a:schemeClr>
                        </a:solidFill>
                      </a:endParaRPr>
                    </a:p>
                  </a:txBody>
                  <a:tcPr/>
                </a:tc>
              </a:tr>
              <a:tr h="322169">
                <a:tc>
                  <a:txBody>
                    <a:bodyPr/>
                    <a:lstStyle/>
                    <a:p>
                      <a:r>
                        <a:rPr lang="en-US" sz="1100" dirty="0" smtClean="0">
                          <a:solidFill>
                            <a:schemeClr val="tx1">
                              <a:lumMod val="50000"/>
                            </a:schemeClr>
                          </a:solidFill>
                        </a:rPr>
                        <a:t>All other products</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0.3</a:t>
                      </a:r>
                      <a:endParaRPr lang="en-US" sz="1100" dirty="0">
                        <a:solidFill>
                          <a:schemeClr val="tx1">
                            <a:lumMod val="50000"/>
                          </a:schemeClr>
                        </a:solidFill>
                      </a:endParaRPr>
                    </a:p>
                  </a:txBody>
                  <a:tcPr/>
                </a:tc>
                <a:tc>
                  <a:txBody>
                    <a:bodyPr/>
                    <a:lstStyle/>
                    <a:p>
                      <a:r>
                        <a:rPr lang="en-US" sz="1100" dirty="0" smtClean="0">
                          <a:solidFill>
                            <a:schemeClr val="tx1">
                              <a:lumMod val="50000"/>
                            </a:schemeClr>
                          </a:solidFill>
                        </a:rPr>
                        <a:t>AAMA/WDMA/CSA 101/I.S/A440</a:t>
                      </a:r>
                      <a:endParaRPr lang="en-US" sz="1100" dirty="0">
                        <a:solidFill>
                          <a:schemeClr val="tx1">
                            <a:lumMod val="50000"/>
                          </a:schemeClr>
                        </a:solidFill>
                      </a:endParaRPr>
                    </a:p>
                  </a:txBody>
                  <a:tcPr/>
                </a:tc>
                <a:tc>
                  <a:txBody>
                    <a:bodyPr/>
                    <a:lstStyle/>
                    <a:p>
                      <a:pPr algn="ctr"/>
                      <a:r>
                        <a:rPr lang="en-US" sz="1100" dirty="0" smtClean="0">
                          <a:solidFill>
                            <a:schemeClr val="tx1">
                              <a:lumMod val="50000"/>
                            </a:schemeClr>
                          </a:solidFill>
                        </a:rPr>
                        <a:t>6.24</a:t>
                      </a:r>
                      <a:endParaRPr lang="en-US" sz="1100" dirty="0">
                        <a:solidFill>
                          <a:schemeClr val="tx1">
                            <a:lumMod val="50000"/>
                          </a:schemeClr>
                        </a:solidFill>
                      </a:endParaRPr>
                    </a:p>
                  </a:txBody>
                  <a:tcPr/>
                </a:tc>
              </a:tr>
            </a:tbl>
          </a:graphicData>
        </a:graphic>
      </p:graphicFrame>
      <p:sp>
        <p:nvSpPr>
          <p:cNvPr id="5" name="Content Placeholder 1"/>
          <p:cNvSpPr txBox="1">
            <a:spLocks/>
          </p:cNvSpPr>
          <p:nvPr/>
        </p:nvSpPr>
        <p:spPr>
          <a:xfrm>
            <a:off x="266380" y="5831410"/>
            <a:ext cx="4659581" cy="70096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i="1" dirty="0" smtClean="0">
                <a:solidFill>
                  <a:schemeClr val="tx1">
                    <a:lumMod val="50000"/>
                  </a:schemeClr>
                </a:solidFill>
              </a:rPr>
              <a:t>Field-fabricated fenestration </a:t>
            </a:r>
            <a:r>
              <a:rPr lang="en-US" sz="1200" dirty="0" smtClean="0">
                <a:solidFill>
                  <a:schemeClr val="tx1">
                    <a:lumMod val="50000"/>
                  </a:schemeClr>
                </a:solidFill>
              </a:rPr>
              <a:t>and </a:t>
            </a:r>
            <a:r>
              <a:rPr lang="en-US" sz="1200" i="1" dirty="0" smtClean="0">
                <a:solidFill>
                  <a:schemeClr val="tx1">
                    <a:lumMod val="50000"/>
                  </a:schemeClr>
                </a:solidFill>
              </a:rPr>
              <a:t>doors</a:t>
            </a:r>
          </a:p>
          <a:p>
            <a:r>
              <a:rPr lang="en-US" sz="1200" i="1" dirty="0" smtClean="0">
                <a:solidFill>
                  <a:srgbClr val="FF0000"/>
                </a:solidFill>
              </a:rPr>
              <a:t>Metal coiling doors in </a:t>
            </a:r>
            <a:r>
              <a:rPr lang="en-US" sz="1200" i="1" dirty="0" err="1" smtClean="0">
                <a:solidFill>
                  <a:srgbClr val="FF0000"/>
                </a:solidFill>
              </a:rPr>
              <a:t>semiheated</a:t>
            </a:r>
            <a:r>
              <a:rPr lang="en-US" sz="1200" i="1" dirty="0" smtClean="0">
                <a:solidFill>
                  <a:srgbClr val="FF0000"/>
                </a:solidFill>
              </a:rPr>
              <a:t> spaces </a:t>
            </a:r>
            <a:r>
              <a:rPr lang="en-US" sz="1200" dirty="0" smtClean="0">
                <a:solidFill>
                  <a:srgbClr val="FF0000"/>
                </a:solidFill>
              </a:rPr>
              <a:t>in climate zones 0-6 not to exceed 1.0 cfm/ft</a:t>
            </a:r>
            <a:r>
              <a:rPr lang="en-US" sz="1200" baseline="30000" dirty="0" smtClean="0">
                <a:solidFill>
                  <a:srgbClr val="FF0000"/>
                </a:solidFill>
              </a:rPr>
              <a:t>2 </a:t>
            </a:r>
            <a:r>
              <a:rPr lang="en-US" sz="1200" dirty="0" smtClean="0">
                <a:solidFill>
                  <a:srgbClr val="FF0000"/>
                </a:solidFill>
              </a:rPr>
              <a:t>when tested at 1.57 </a:t>
            </a:r>
            <a:r>
              <a:rPr lang="en-US" sz="1200" dirty="0" err="1" smtClean="0">
                <a:solidFill>
                  <a:srgbClr val="FF0000"/>
                </a:solidFill>
              </a:rPr>
              <a:t>psf</a:t>
            </a:r>
            <a:r>
              <a:rPr lang="en-US" sz="1200" dirty="0" smtClean="0">
                <a:solidFill>
                  <a:srgbClr val="FF0000"/>
                </a:solidFill>
              </a:rPr>
              <a:t> in accordance with same procedures as revolving doors</a:t>
            </a:r>
            <a:endParaRPr lang="en-US" sz="1200" baseline="30000" dirty="0">
              <a:solidFill>
                <a:srgbClr val="FF0000"/>
              </a:solidFill>
            </a:endParaRPr>
          </a:p>
        </p:txBody>
      </p:sp>
      <p:sp>
        <p:nvSpPr>
          <p:cNvPr id="8" name="Content Placeholder 2"/>
          <p:cNvSpPr txBox="1">
            <a:spLocks/>
          </p:cNvSpPr>
          <p:nvPr/>
        </p:nvSpPr>
        <p:spPr>
          <a:xfrm>
            <a:off x="5105400" y="5780609"/>
            <a:ext cx="4038600" cy="802569"/>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Font typeface="Arial"/>
              <a:buChar char="•"/>
            </a:pPr>
            <a:r>
              <a:rPr lang="en-US" sz="1100" dirty="0" smtClean="0">
                <a:solidFill>
                  <a:schemeClr val="bg2">
                    <a:lumMod val="10000"/>
                  </a:schemeClr>
                </a:solidFill>
              </a:rPr>
              <a:t>Products in </a:t>
            </a:r>
            <a:r>
              <a:rPr lang="en-US" sz="1100" i="1" dirty="0" smtClean="0">
                <a:solidFill>
                  <a:schemeClr val="bg2">
                    <a:lumMod val="10000"/>
                  </a:schemeClr>
                </a:solidFill>
              </a:rPr>
              <a:t>buildings </a:t>
            </a:r>
            <a:r>
              <a:rPr lang="en-US" sz="1100" dirty="0" smtClean="0">
                <a:solidFill>
                  <a:schemeClr val="bg2">
                    <a:lumMod val="10000"/>
                  </a:schemeClr>
                </a:solidFill>
              </a:rPr>
              <a:t>that comply with a whole building air leakage rate of 0.4 cfm/ft</a:t>
            </a:r>
            <a:r>
              <a:rPr lang="en-US" sz="1100" baseline="30000" dirty="0" smtClean="0">
                <a:solidFill>
                  <a:schemeClr val="bg2">
                    <a:lumMod val="10000"/>
                  </a:schemeClr>
                </a:solidFill>
              </a:rPr>
              <a:t>2</a:t>
            </a:r>
            <a:r>
              <a:rPr lang="en-US" sz="1100" dirty="0" smtClean="0">
                <a:solidFill>
                  <a:schemeClr val="bg2">
                    <a:lumMod val="10000"/>
                  </a:schemeClr>
                </a:solidFill>
              </a:rPr>
              <a:t> under pressure differential of 0.3 in. H</a:t>
            </a:r>
            <a:r>
              <a:rPr lang="en-US" sz="1100" baseline="-25000" dirty="0" smtClean="0">
                <a:solidFill>
                  <a:schemeClr val="bg2">
                    <a:lumMod val="10000"/>
                  </a:schemeClr>
                </a:solidFill>
              </a:rPr>
              <a:t>2</a:t>
            </a:r>
            <a:r>
              <a:rPr lang="en-US" sz="1100" dirty="0" smtClean="0">
                <a:solidFill>
                  <a:schemeClr val="bg2">
                    <a:lumMod val="10000"/>
                  </a:schemeClr>
                </a:solidFill>
              </a:rPr>
              <a:t>O, 1.57 </a:t>
            </a:r>
            <a:r>
              <a:rPr lang="en-US" sz="1100" dirty="0" err="1" smtClean="0">
                <a:solidFill>
                  <a:schemeClr val="bg2">
                    <a:lumMod val="10000"/>
                  </a:schemeClr>
                </a:solidFill>
              </a:rPr>
              <a:t>psf</a:t>
            </a:r>
            <a:r>
              <a:rPr lang="en-US" sz="1100" dirty="0" smtClean="0">
                <a:solidFill>
                  <a:schemeClr val="bg2">
                    <a:lumMod val="10000"/>
                  </a:schemeClr>
                </a:solidFill>
              </a:rPr>
              <a:t> per ASTM E779</a:t>
            </a:r>
          </a:p>
          <a:p>
            <a:pPr marL="0" indent="0">
              <a:buFont typeface="Arial"/>
              <a:buNone/>
            </a:pPr>
            <a:endParaRPr lang="en-US" sz="1100" dirty="0"/>
          </a:p>
        </p:txBody>
      </p:sp>
    </p:spTree>
    <p:extLst>
      <p:ext uri="{BB962C8B-B14F-4D97-AF65-F5344CB8AC3E}">
        <p14:creationId xmlns:p14="http://schemas.microsoft.com/office/powerpoint/2010/main" val="297578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sz="half" idx="1"/>
          </p:nvPr>
        </p:nvSpPr>
        <p:spPr>
          <a:xfrm>
            <a:off x="424563" y="1143000"/>
            <a:ext cx="8643238" cy="4525963"/>
          </a:xfrm>
        </p:spPr>
        <p:txBody>
          <a:bodyPr>
            <a:normAutofit/>
          </a:bodyPr>
          <a:lstStyle/>
          <a:p>
            <a:pPr marL="0" indent="0">
              <a:spcBef>
                <a:spcPct val="45000"/>
              </a:spcBef>
              <a:buNone/>
            </a:pPr>
            <a:r>
              <a:rPr lang="en-US" sz="2400" dirty="0">
                <a:solidFill>
                  <a:schemeClr val="accent1"/>
                </a:solidFill>
              </a:rPr>
              <a:t>In climate zones </a:t>
            </a:r>
            <a:r>
              <a:rPr lang="en-US" sz="2400" dirty="0" smtClean="0">
                <a:solidFill>
                  <a:srgbClr val="FF0000"/>
                </a:solidFill>
              </a:rPr>
              <a:t>0</a:t>
            </a:r>
            <a:r>
              <a:rPr lang="en-US" sz="2400" dirty="0" smtClean="0">
                <a:solidFill>
                  <a:schemeClr val="accent1"/>
                </a:solidFill>
              </a:rPr>
              <a:t> and 4-8</a:t>
            </a:r>
          </a:p>
          <a:p>
            <a:pPr marL="693738">
              <a:spcBef>
                <a:spcPct val="45000"/>
              </a:spcBef>
              <a:buFont typeface="Arial" panose="020B0604020202020204" pitchFamily="34" charset="0"/>
              <a:buChar char="•"/>
            </a:pPr>
            <a:r>
              <a:rPr lang="en-US" sz="2400" dirty="0" smtClean="0">
                <a:solidFill>
                  <a:schemeClr val="tx1">
                    <a:lumMod val="50000"/>
                  </a:schemeClr>
                </a:solidFill>
              </a:rPr>
              <a:t>Cargo </a:t>
            </a:r>
            <a:r>
              <a:rPr lang="en-US" sz="2400" dirty="0">
                <a:solidFill>
                  <a:schemeClr val="tx1">
                    <a:lumMod val="50000"/>
                  </a:schemeClr>
                </a:solidFill>
              </a:rPr>
              <a:t>doors and loading dock doors equipped with </a:t>
            </a:r>
            <a:r>
              <a:rPr lang="en-US" sz="2400" dirty="0" err="1" smtClean="0">
                <a:solidFill>
                  <a:schemeClr val="tx1">
                    <a:lumMod val="50000"/>
                  </a:schemeClr>
                </a:solidFill>
              </a:rPr>
              <a:t>weatherseals</a:t>
            </a:r>
            <a:endParaRPr lang="en-US" sz="2400" dirty="0">
              <a:solidFill>
                <a:schemeClr val="tx1">
                  <a:lumMod val="50000"/>
                </a:schemeClr>
              </a:solidFill>
            </a:endParaRPr>
          </a:p>
          <a:p>
            <a:pPr marL="1433513" lvl="1">
              <a:spcBef>
                <a:spcPct val="45000"/>
              </a:spcBef>
            </a:pPr>
            <a:r>
              <a:rPr lang="en-US" sz="2000" dirty="0">
                <a:solidFill>
                  <a:schemeClr val="tx1">
                    <a:lumMod val="50000"/>
                  </a:schemeClr>
                </a:solidFill>
              </a:rPr>
              <a:t>To restrict infiltration when vehicles are parked in the </a:t>
            </a:r>
            <a:r>
              <a:rPr lang="en-US" sz="2000" dirty="0" smtClean="0">
                <a:solidFill>
                  <a:schemeClr val="tx1">
                    <a:lumMod val="50000"/>
                  </a:schemeClr>
                </a:solidFill>
              </a:rPr>
              <a:t>loading dock/doorway</a:t>
            </a:r>
            <a:endParaRPr lang="en-US" sz="2000" dirty="0">
              <a:solidFill>
                <a:schemeClr val="tx1">
                  <a:lumMod val="50000"/>
                </a:schemeClr>
              </a:solidFill>
            </a:endParaRPr>
          </a:p>
        </p:txBody>
      </p:sp>
      <p:sp>
        <p:nvSpPr>
          <p:cNvPr id="9" name="Rectangle 4"/>
          <p:cNvSpPr txBox="1">
            <a:spLocks noChangeArrowheads="1"/>
          </p:cNvSpPr>
          <p:nvPr/>
        </p:nvSpPr>
        <p:spPr>
          <a:xfrm>
            <a:off x="153988" y="0"/>
            <a:ext cx="5713412" cy="781235"/>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5.4.3.3</a:t>
            </a:r>
          </a:p>
          <a:p>
            <a:pPr>
              <a:lnSpc>
                <a:spcPct val="80000"/>
              </a:lnSpc>
            </a:pPr>
            <a:r>
              <a:rPr lang="en-US" sz="2000" dirty="0" smtClean="0">
                <a:solidFill>
                  <a:schemeClr val="tx1">
                    <a:lumMod val="50000"/>
                  </a:schemeClr>
                </a:solidFill>
              </a:rPr>
              <a:t>Air Leakage – Loading Dock </a:t>
            </a:r>
            <a:r>
              <a:rPr lang="en-US" sz="2000" dirty="0" err="1" smtClean="0">
                <a:solidFill>
                  <a:schemeClr val="tx1">
                    <a:lumMod val="50000"/>
                  </a:schemeClr>
                </a:solidFill>
              </a:rPr>
              <a:t>Weatherseals</a:t>
            </a:r>
            <a:endParaRPr lang="en-US" dirty="0">
              <a:solidFill>
                <a:schemeClr val="tx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88" y="3464783"/>
            <a:ext cx="3476978" cy="23191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66" y="3986706"/>
            <a:ext cx="3772814" cy="2007137"/>
          </a:xfrm>
          <a:prstGeom prst="rect">
            <a:avLst/>
          </a:prstGeom>
        </p:spPr>
      </p:pic>
    </p:spTree>
    <p:extLst>
      <p:ext uri="{BB962C8B-B14F-4D97-AF65-F5344CB8AC3E}">
        <p14:creationId xmlns:p14="http://schemas.microsoft.com/office/powerpoint/2010/main" val="1496252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24563" y="1030110"/>
            <a:ext cx="6204838" cy="5590880"/>
          </a:xfrm>
        </p:spPr>
        <p:txBody>
          <a:bodyPr>
            <a:normAutofit lnSpcReduction="10000"/>
          </a:bodyPr>
          <a:lstStyle/>
          <a:p>
            <a:pPr marL="0" indent="0">
              <a:buNone/>
            </a:pPr>
            <a:r>
              <a:rPr lang="en-US" sz="2600" dirty="0" smtClean="0">
                <a:solidFill>
                  <a:schemeClr val="bg2">
                    <a:lumMod val="10000"/>
                  </a:schemeClr>
                </a:solidFill>
              </a:rPr>
              <a:t>Vestibules </a:t>
            </a:r>
            <a:r>
              <a:rPr lang="en-US" sz="2600" dirty="0">
                <a:solidFill>
                  <a:schemeClr val="bg2">
                    <a:lumMod val="10000"/>
                  </a:schemeClr>
                </a:solidFill>
              </a:rPr>
              <a:t>must </a:t>
            </a:r>
            <a:r>
              <a:rPr lang="en-US" sz="2600" dirty="0" smtClean="0">
                <a:solidFill>
                  <a:schemeClr val="bg2">
                    <a:lumMod val="10000"/>
                  </a:schemeClr>
                </a:solidFill>
              </a:rPr>
              <a:t>have</a:t>
            </a:r>
            <a:endParaRPr lang="en-US" sz="2600" dirty="0">
              <a:solidFill>
                <a:schemeClr val="bg2">
                  <a:lumMod val="10000"/>
                </a:schemeClr>
              </a:solidFill>
            </a:endParaRPr>
          </a:p>
          <a:p>
            <a:pPr marL="863600" indent="-457200"/>
            <a:r>
              <a:rPr lang="en-US" sz="2200" dirty="0">
                <a:solidFill>
                  <a:schemeClr val="bg2">
                    <a:lumMod val="10000"/>
                  </a:schemeClr>
                </a:solidFill>
              </a:rPr>
              <a:t>Self-closing </a:t>
            </a:r>
            <a:r>
              <a:rPr lang="en-US" sz="2200" i="1" dirty="0">
                <a:solidFill>
                  <a:schemeClr val="bg2">
                    <a:lumMod val="10000"/>
                  </a:schemeClr>
                </a:solidFill>
              </a:rPr>
              <a:t>doors </a:t>
            </a:r>
          </a:p>
          <a:p>
            <a:pPr marL="863600" indent="-457200"/>
            <a:r>
              <a:rPr lang="en-US" sz="2200" dirty="0">
                <a:solidFill>
                  <a:schemeClr val="bg2">
                    <a:lumMod val="10000"/>
                  </a:schemeClr>
                </a:solidFill>
              </a:rPr>
              <a:t>Interior and exterior </a:t>
            </a:r>
            <a:r>
              <a:rPr lang="en-US" sz="2200" i="1" dirty="0">
                <a:solidFill>
                  <a:schemeClr val="bg2">
                    <a:lumMod val="10000"/>
                  </a:schemeClr>
                </a:solidFill>
              </a:rPr>
              <a:t>doors</a:t>
            </a:r>
            <a:r>
              <a:rPr lang="en-US" sz="2200" dirty="0">
                <a:solidFill>
                  <a:schemeClr val="bg2">
                    <a:lumMod val="10000"/>
                  </a:schemeClr>
                </a:solidFill>
              </a:rPr>
              <a:t> not open at </a:t>
            </a:r>
            <a:r>
              <a:rPr lang="en-US" sz="2200" dirty="0" smtClean="0">
                <a:solidFill>
                  <a:schemeClr val="bg2">
                    <a:lumMod val="10000"/>
                  </a:schemeClr>
                </a:solidFill>
              </a:rPr>
              <a:t/>
            </a:r>
            <a:br>
              <a:rPr lang="en-US" sz="2200" dirty="0" smtClean="0">
                <a:solidFill>
                  <a:schemeClr val="bg2">
                    <a:lumMod val="10000"/>
                  </a:schemeClr>
                </a:solidFill>
              </a:rPr>
            </a:br>
            <a:r>
              <a:rPr lang="en-US" sz="2200" dirty="0" smtClean="0">
                <a:solidFill>
                  <a:schemeClr val="bg2">
                    <a:lumMod val="10000"/>
                  </a:schemeClr>
                </a:solidFill>
              </a:rPr>
              <a:t>the </a:t>
            </a:r>
            <a:r>
              <a:rPr lang="en-US" sz="2200" dirty="0">
                <a:solidFill>
                  <a:schemeClr val="bg2">
                    <a:lumMod val="10000"/>
                  </a:schemeClr>
                </a:solidFill>
              </a:rPr>
              <a:t>same time</a:t>
            </a:r>
          </a:p>
          <a:p>
            <a:pPr marL="863600" indent="-457200"/>
            <a:r>
              <a:rPr lang="en-US" sz="2200" dirty="0">
                <a:solidFill>
                  <a:schemeClr val="bg2">
                    <a:lumMod val="10000"/>
                  </a:schemeClr>
                </a:solidFill>
              </a:rPr>
              <a:t>Distance between interior and exterior </a:t>
            </a:r>
            <a:r>
              <a:rPr lang="en-US" sz="2200" i="1" dirty="0">
                <a:solidFill>
                  <a:schemeClr val="bg2">
                    <a:lumMod val="10000"/>
                  </a:schemeClr>
                </a:solidFill>
              </a:rPr>
              <a:t>doors</a:t>
            </a:r>
            <a:r>
              <a:rPr lang="en-US" sz="2200" dirty="0">
                <a:solidFill>
                  <a:schemeClr val="bg2">
                    <a:lumMod val="10000"/>
                  </a:schemeClr>
                </a:solidFill>
              </a:rPr>
              <a:t> not </a:t>
            </a:r>
            <a:r>
              <a:rPr lang="en-US" sz="2200" dirty="0" smtClean="0">
                <a:solidFill>
                  <a:schemeClr val="bg2">
                    <a:lumMod val="10000"/>
                  </a:schemeClr>
                </a:solidFill>
              </a:rPr>
              <a:t>&lt; </a:t>
            </a:r>
            <a:r>
              <a:rPr lang="en-US" sz="2200" dirty="0">
                <a:solidFill>
                  <a:schemeClr val="bg2">
                    <a:lumMod val="10000"/>
                  </a:schemeClr>
                </a:solidFill>
              </a:rPr>
              <a:t>7 ft when in closed position </a:t>
            </a:r>
            <a:endParaRPr lang="en-US" sz="2200" dirty="0" smtClean="0">
              <a:solidFill>
                <a:schemeClr val="bg2">
                  <a:lumMod val="10000"/>
                </a:schemeClr>
              </a:solidFill>
            </a:endParaRPr>
          </a:p>
          <a:p>
            <a:pPr marL="863600" indent="-457200"/>
            <a:r>
              <a:rPr lang="en-US" sz="2200" i="1" dirty="0" smtClean="0">
                <a:solidFill>
                  <a:schemeClr val="bg2">
                    <a:lumMod val="10000"/>
                  </a:schemeClr>
                </a:solidFill>
              </a:rPr>
              <a:t>Floor</a:t>
            </a:r>
            <a:r>
              <a:rPr lang="en-US" sz="2200" dirty="0" smtClean="0">
                <a:solidFill>
                  <a:schemeClr val="bg2">
                    <a:lumMod val="10000"/>
                  </a:schemeClr>
                </a:solidFill>
              </a:rPr>
              <a:t> </a:t>
            </a:r>
            <a:r>
              <a:rPr lang="en-US" sz="2200" dirty="0">
                <a:solidFill>
                  <a:schemeClr val="bg2">
                    <a:lumMod val="10000"/>
                  </a:schemeClr>
                </a:solidFill>
              </a:rPr>
              <a:t>area of each vestibule to not exceed the greater of 50 ft</a:t>
            </a:r>
            <a:r>
              <a:rPr lang="en-US" sz="2200" baseline="30000" dirty="0">
                <a:solidFill>
                  <a:schemeClr val="bg2">
                    <a:lumMod val="10000"/>
                  </a:schemeClr>
                </a:solidFill>
              </a:rPr>
              <a:t>2</a:t>
            </a:r>
            <a:r>
              <a:rPr lang="en-US" sz="2200" dirty="0">
                <a:solidFill>
                  <a:schemeClr val="bg2">
                    <a:lumMod val="10000"/>
                  </a:schemeClr>
                </a:solidFill>
              </a:rPr>
              <a:t> or 2% of the gross </a:t>
            </a:r>
            <a:r>
              <a:rPr lang="en-US" sz="2200" i="1" dirty="0">
                <a:solidFill>
                  <a:schemeClr val="bg2">
                    <a:lumMod val="10000"/>
                  </a:schemeClr>
                </a:solidFill>
              </a:rPr>
              <a:t>conditioned floor area </a:t>
            </a:r>
            <a:r>
              <a:rPr lang="en-US" sz="2200" dirty="0">
                <a:solidFill>
                  <a:schemeClr val="bg2">
                    <a:lumMod val="10000"/>
                  </a:schemeClr>
                </a:solidFill>
              </a:rPr>
              <a:t>for that level of the </a:t>
            </a:r>
            <a:r>
              <a:rPr lang="en-US" sz="2200" i="1" dirty="0" smtClean="0">
                <a:solidFill>
                  <a:schemeClr val="bg2">
                    <a:lumMod val="10000"/>
                  </a:schemeClr>
                </a:solidFill>
              </a:rPr>
              <a:t>building</a:t>
            </a:r>
          </a:p>
          <a:p>
            <a:pPr marL="863600" indent="-457200"/>
            <a:r>
              <a:rPr lang="en-US" sz="2200" dirty="0" smtClean="0">
                <a:solidFill>
                  <a:schemeClr val="bg2">
                    <a:lumMod val="10000"/>
                  </a:schemeClr>
                </a:solidFill>
              </a:rPr>
              <a:t>Exterior envelope of conditioned vestibule comply with </a:t>
            </a:r>
            <a:r>
              <a:rPr lang="en-US" sz="2200" i="1" dirty="0" smtClean="0">
                <a:solidFill>
                  <a:schemeClr val="bg2">
                    <a:lumMod val="10000"/>
                  </a:schemeClr>
                </a:solidFill>
              </a:rPr>
              <a:t>conditioned space </a:t>
            </a:r>
            <a:r>
              <a:rPr lang="en-US" sz="2200" dirty="0" smtClean="0">
                <a:solidFill>
                  <a:schemeClr val="bg2">
                    <a:lumMod val="10000"/>
                  </a:schemeClr>
                </a:solidFill>
              </a:rPr>
              <a:t>requirements</a:t>
            </a:r>
          </a:p>
          <a:p>
            <a:pPr marL="863600" indent="-457200"/>
            <a:r>
              <a:rPr lang="en-US" sz="2200" dirty="0" smtClean="0">
                <a:solidFill>
                  <a:schemeClr val="bg2">
                    <a:lumMod val="10000"/>
                  </a:schemeClr>
                </a:solidFill>
              </a:rPr>
              <a:t>Interior/exterior envelope of unconditioned vestibule comply with </a:t>
            </a:r>
            <a:r>
              <a:rPr lang="en-US" sz="2200" i="1" dirty="0" err="1" smtClean="0">
                <a:solidFill>
                  <a:schemeClr val="bg2">
                    <a:lumMod val="10000"/>
                  </a:schemeClr>
                </a:solidFill>
              </a:rPr>
              <a:t>semiheated</a:t>
            </a:r>
            <a:r>
              <a:rPr lang="en-US" sz="2200" i="1" dirty="0" smtClean="0">
                <a:solidFill>
                  <a:schemeClr val="bg2">
                    <a:lumMod val="10000"/>
                  </a:schemeClr>
                </a:solidFill>
              </a:rPr>
              <a:t> space </a:t>
            </a:r>
            <a:r>
              <a:rPr lang="en-US" sz="2200" dirty="0" smtClean="0">
                <a:solidFill>
                  <a:schemeClr val="bg2">
                    <a:lumMod val="10000"/>
                  </a:schemeClr>
                </a:solidFill>
              </a:rPr>
              <a:t>requirements</a:t>
            </a:r>
            <a:endParaRPr lang="en-US" sz="2200" dirty="0">
              <a:solidFill>
                <a:schemeClr val="bg2">
                  <a:lumMod val="10000"/>
                </a:schemeClr>
              </a:solidFill>
            </a:endParaRPr>
          </a:p>
          <a:p>
            <a:pPr marL="863600" indent="-457200"/>
            <a:endParaRPr lang="en-US" sz="2200" i="1" dirty="0" smtClean="0"/>
          </a:p>
          <a:p>
            <a:pPr marL="0" indent="0">
              <a:buNone/>
            </a:pP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720" y="1186743"/>
            <a:ext cx="2363680" cy="4277783"/>
          </a:xfrm>
          <a:prstGeom prst="rect">
            <a:avLst/>
          </a:prstGeom>
          <a:ln>
            <a:noFill/>
          </a:ln>
          <a:effectLst>
            <a:outerShdw blurRad="190500" algn="tl" rotWithShape="0">
              <a:srgbClr val="000000">
                <a:alpha val="70000"/>
              </a:srgbClr>
            </a:outerShdw>
          </a:effectLst>
        </p:spPr>
      </p:pic>
      <p:sp>
        <p:nvSpPr>
          <p:cNvPr id="6" name="Rectangle 4"/>
          <p:cNvSpPr txBox="1">
            <a:spLocks noChangeArrowheads="1"/>
          </p:cNvSpPr>
          <p:nvPr/>
        </p:nvSpPr>
        <p:spPr>
          <a:xfrm>
            <a:off x="166688" y="0"/>
            <a:ext cx="5713412" cy="798990"/>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5.4.3.4</a:t>
            </a:r>
          </a:p>
          <a:p>
            <a:pPr>
              <a:lnSpc>
                <a:spcPct val="80000"/>
              </a:lnSpc>
            </a:pPr>
            <a:r>
              <a:rPr lang="en-US" sz="2000" dirty="0" smtClean="0">
                <a:solidFill>
                  <a:schemeClr val="tx1">
                    <a:lumMod val="50000"/>
                  </a:schemeClr>
                </a:solidFill>
              </a:rPr>
              <a:t>Air Leakage – Vestibules</a:t>
            </a:r>
            <a:endParaRPr lang="en-US" dirty="0">
              <a:solidFill>
                <a:schemeClr val="tx1">
                  <a:lumMod val="50000"/>
                </a:schemeClr>
              </a:solidFill>
            </a:endParaRPr>
          </a:p>
        </p:txBody>
      </p:sp>
    </p:spTree>
    <p:extLst>
      <p:ext uri="{BB962C8B-B14F-4D97-AF65-F5344CB8AC3E}">
        <p14:creationId xmlns:p14="http://schemas.microsoft.com/office/powerpoint/2010/main" val="1426826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sz="half" idx="1"/>
          </p:nvPr>
        </p:nvSpPr>
        <p:spPr>
          <a:xfrm>
            <a:off x="286911" y="1219200"/>
            <a:ext cx="8262238" cy="5029200"/>
          </a:xfrm>
        </p:spPr>
        <p:txBody>
          <a:bodyPr>
            <a:normAutofit/>
          </a:bodyPr>
          <a:lstStyle/>
          <a:p>
            <a:pPr>
              <a:buFont typeface="Arial" panose="020B0604020202020204" pitchFamily="34" charset="0"/>
              <a:buChar char="•"/>
            </a:pPr>
            <a:r>
              <a:rPr lang="en-US" sz="2400" dirty="0">
                <a:solidFill>
                  <a:schemeClr val="tx1">
                    <a:lumMod val="50000"/>
                  </a:schemeClr>
                </a:solidFill>
              </a:rPr>
              <a:t>Non-entrance </a:t>
            </a:r>
            <a:r>
              <a:rPr lang="en-US" sz="2400" i="1" dirty="0" smtClean="0">
                <a:solidFill>
                  <a:schemeClr val="tx1">
                    <a:lumMod val="50000"/>
                  </a:schemeClr>
                </a:solidFill>
              </a:rPr>
              <a:t>doors </a:t>
            </a:r>
            <a:r>
              <a:rPr lang="en-US" sz="2400" dirty="0" smtClean="0">
                <a:solidFill>
                  <a:schemeClr val="tx1">
                    <a:lumMod val="50000"/>
                  </a:schemeClr>
                </a:solidFill>
              </a:rPr>
              <a:t>or</a:t>
            </a:r>
            <a:r>
              <a:rPr lang="en-US" sz="2400" i="1" dirty="0" smtClean="0">
                <a:solidFill>
                  <a:schemeClr val="tx1">
                    <a:lumMod val="50000"/>
                  </a:schemeClr>
                </a:solidFill>
              </a:rPr>
              <a:t> doors </a:t>
            </a:r>
            <a:r>
              <a:rPr lang="en-US" sz="2400" dirty="0" smtClean="0">
                <a:solidFill>
                  <a:schemeClr val="tx1">
                    <a:lumMod val="50000"/>
                  </a:schemeClr>
                </a:solidFill>
              </a:rPr>
              <a:t>opening from </a:t>
            </a:r>
            <a:r>
              <a:rPr lang="en-US" sz="2400" i="1" dirty="0" smtClean="0">
                <a:solidFill>
                  <a:schemeClr val="tx1">
                    <a:lumMod val="50000"/>
                  </a:schemeClr>
                </a:solidFill>
              </a:rPr>
              <a:t>dwellin</a:t>
            </a:r>
            <a:r>
              <a:rPr lang="en-US" i="1" dirty="0" smtClean="0">
                <a:solidFill>
                  <a:schemeClr val="tx1">
                    <a:lumMod val="50000"/>
                  </a:schemeClr>
                </a:solidFill>
              </a:rPr>
              <a:t>g unit</a:t>
            </a:r>
            <a:endParaRPr lang="en-US" sz="2400" i="1" dirty="0">
              <a:solidFill>
                <a:schemeClr val="tx1">
                  <a:lumMod val="50000"/>
                </a:schemeClr>
              </a:solidFill>
            </a:endParaRPr>
          </a:p>
          <a:p>
            <a:pPr>
              <a:buFont typeface="Arial" panose="020B0604020202020204" pitchFamily="34" charset="0"/>
              <a:buChar char="•"/>
            </a:pPr>
            <a:r>
              <a:rPr lang="en-US" sz="2400" i="1" dirty="0">
                <a:solidFill>
                  <a:schemeClr val="tx1">
                    <a:lumMod val="50000"/>
                  </a:schemeClr>
                </a:solidFill>
              </a:rPr>
              <a:t>Building entrances </a:t>
            </a:r>
            <a:r>
              <a:rPr lang="en-US" sz="2400" dirty="0">
                <a:solidFill>
                  <a:schemeClr val="tx1">
                    <a:lumMod val="50000"/>
                  </a:schemeClr>
                </a:solidFill>
              </a:rPr>
              <a:t>with revolving </a:t>
            </a:r>
            <a:r>
              <a:rPr lang="en-US" sz="2400" i="1" dirty="0" smtClean="0">
                <a:solidFill>
                  <a:schemeClr val="tx1">
                    <a:lumMod val="50000"/>
                  </a:schemeClr>
                </a:solidFill>
              </a:rPr>
              <a:t>doors</a:t>
            </a:r>
          </a:p>
          <a:p>
            <a:pPr>
              <a:buFont typeface="Arial" panose="020B0604020202020204" pitchFamily="34" charset="0"/>
              <a:buChar char="•"/>
            </a:pPr>
            <a:r>
              <a:rPr lang="en-US" dirty="0">
                <a:solidFill>
                  <a:schemeClr val="tx1">
                    <a:lumMod val="50000"/>
                  </a:schemeClr>
                </a:solidFill>
              </a:rPr>
              <a:t>All </a:t>
            </a:r>
            <a:r>
              <a:rPr lang="en-US" i="1" dirty="0">
                <a:solidFill>
                  <a:schemeClr val="tx1">
                    <a:lumMod val="50000"/>
                  </a:schemeClr>
                </a:solidFill>
              </a:rPr>
              <a:t>building entrances </a:t>
            </a:r>
            <a:r>
              <a:rPr lang="en-US" dirty="0">
                <a:solidFill>
                  <a:schemeClr val="accent1"/>
                </a:solidFill>
              </a:rPr>
              <a:t>in climate zones 1 and 2 </a:t>
            </a:r>
            <a:r>
              <a:rPr lang="en-US" b="1" dirty="0"/>
              <a:t>OR</a:t>
            </a:r>
            <a:r>
              <a:rPr lang="en-US" dirty="0"/>
              <a:t> </a:t>
            </a:r>
            <a:r>
              <a:rPr lang="en-US" dirty="0">
                <a:solidFill>
                  <a:schemeClr val="tx1">
                    <a:lumMod val="50000"/>
                  </a:schemeClr>
                </a:solidFill>
              </a:rPr>
              <a:t>in </a:t>
            </a:r>
            <a:r>
              <a:rPr lang="en-US" i="1" dirty="0">
                <a:solidFill>
                  <a:schemeClr val="tx1">
                    <a:lumMod val="50000"/>
                  </a:schemeClr>
                </a:solidFill>
              </a:rPr>
              <a:t>buildings</a:t>
            </a:r>
            <a:r>
              <a:rPr lang="en-US" dirty="0">
                <a:solidFill>
                  <a:schemeClr val="tx1">
                    <a:lumMod val="50000"/>
                  </a:schemeClr>
                </a:solidFill>
              </a:rPr>
              <a:t> &lt; 4 stories and &lt; 10,000 ft</a:t>
            </a:r>
            <a:r>
              <a:rPr lang="en-US" baseline="30000" dirty="0">
                <a:solidFill>
                  <a:schemeClr val="tx1">
                    <a:lumMod val="50000"/>
                  </a:schemeClr>
                </a:solidFill>
              </a:rPr>
              <a:t>2</a:t>
            </a:r>
            <a:r>
              <a:rPr lang="en-US" dirty="0">
                <a:solidFill>
                  <a:schemeClr val="tx1">
                    <a:lumMod val="50000"/>
                  </a:schemeClr>
                </a:solidFill>
              </a:rPr>
              <a:t> in gross conditioned floor area </a:t>
            </a:r>
            <a:r>
              <a:rPr lang="en-US" dirty="0">
                <a:solidFill>
                  <a:schemeClr val="accent1"/>
                </a:solidFill>
              </a:rPr>
              <a:t>in climate zone 3 </a:t>
            </a:r>
            <a:r>
              <a:rPr lang="en-US" b="1" dirty="0">
                <a:solidFill>
                  <a:schemeClr val="tx1">
                    <a:lumMod val="50000"/>
                  </a:schemeClr>
                </a:solidFill>
              </a:rPr>
              <a:t>OR</a:t>
            </a:r>
            <a:r>
              <a:rPr lang="en-US" dirty="0">
                <a:solidFill>
                  <a:schemeClr val="tx1">
                    <a:lumMod val="50000"/>
                  </a:schemeClr>
                </a:solidFill>
              </a:rPr>
              <a:t> in buildings </a:t>
            </a: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&lt; </a:t>
            </a:r>
            <a:r>
              <a:rPr lang="en-US" dirty="0">
                <a:solidFill>
                  <a:schemeClr val="tx1">
                    <a:lumMod val="50000"/>
                  </a:schemeClr>
                </a:solidFill>
              </a:rPr>
              <a:t>1000 ft</a:t>
            </a:r>
            <a:r>
              <a:rPr lang="en-US" baseline="30000" dirty="0">
                <a:solidFill>
                  <a:schemeClr val="tx1">
                    <a:lumMod val="50000"/>
                  </a:schemeClr>
                </a:solidFill>
              </a:rPr>
              <a:t>2</a:t>
            </a:r>
            <a:r>
              <a:rPr lang="en-US" dirty="0">
                <a:solidFill>
                  <a:schemeClr val="tx1">
                    <a:lumMod val="50000"/>
                  </a:schemeClr>
                </a:solidFill>
              </a:rPr>
              <a:t> in </a:t>
            </a:r>
            <a:r>
              <a:rPr lang="en-US" i="1" dirty="0">
                <a:solidFill>
                  <a:schemeClr val="tx1">
                    <a:lumMod val="50000"/>
                  </a:schemeClr>
                </a:solidFill>
              </a:rPr>
              <a:t>gross conditioned floor area </a:t>
            </a:r>
            <a:r>
              <a:rPr lang="en-US" dirty="0">
                <a:solidFill>
                  <a:schemeClr val="accent1"/>
                </a:solidFill>
              </a:rPr>
              <a:t>in climate </a:t>
            </a:r>
            <a:r>
              <a:rPr lang="en-US" dirty="0" smtClean="0">
                <a:solidFill>
                  <a:schemeClr val="accent1"/>
                </a:solidFill>
              </a:rPr>
              <a:t>zones </a:t>
            </a:r>
            <a:r>
              <a:rPr lang="en-US" dirty="0" smtClean="0">
                <a:solidFill>
                  <a:srgbClr val="FF0000"/>
                </a:solidFill>
              </a:rPr>
              <a:t>0</a:t>
            </a:r>
            <a:r>
              <a:rPr lang="en-US" dirty="0" smtClean="0">
                <a:solidFill>
                  <a:schemeClr val="accent1"/>
                </a:solidFill>
              </a:rPr>
              <a:t> and </a:t>
            </a:r>
            <a:r>
              <a:rPr lang="en-US" dirty="0">
                <a:solidFill>
                  <a:schemeClr val="accent1"/>
                </a:solidFill>
              </a:rPr>
              <a:t>4-8</a:t>
            </a:r>
          </a:p>
          <a:p>
            <a:pPr>
              <a:buFont typeface="Arial" panose="020B0604020202020204" pitchFamily="34" charset="0"/>
              <a:buChar char="•"/>
            </a:pPr>
            <a:r>
              <a:rPr lang="en-US" sz="2400" dirty="0" smtClean="0">
                <a:solidFill>
                  <a:schemeClr val="tx1">
                    <a:lumMod val="50000"/>
                  </a:schemeClr>
                </a:solidFill>
              </a:rPr>
              <a:t>All </a:t>
            </a:r>
            <a:r>
              <a:rPr lang="en-US" sz="2400" i="1" dirty="0">
                <a:solidFill>
                  <a:schemeClr val="tx1">
                    <a:lumMod val="50000"/>
                  </a:schemeClr>
                </a:solidFill>
              </a:rPr>
              <a:t>doors</a:t>
            </a:r>
            <a:r>
              <a:rPr lang="en-US" sz="2400" dirty="0">
                <a:solidFill>
                  <a:schemeClr val="tx1">
                    <a:lumMod val="50000"/>
                  </a:schemeClr>
                </a:solidFill>
              </a:rPr>
              <a:t> that open from </a:t>
            </a:r>
            <a:r>
              <a:rPr lang="en-US" sz="2400" i="1" dirty="0">
                <a:solidFill>
                  <a:schemeClr val="tx1">
                    <a:lumMod val="50000"/>
                  </a:schemeClr>
                </a:solidFill>
              </a:rPr>
              <a:t>spaces</a:t>
            </a:r>
            <a:r>
              <a:rPr lang="en-US" sz="2400" dirty="0">
                <a:solidFill>
                  <a:schemeClr val="tx1">
                    <a:lumMod val="50000"/>
                  </a:schemeClr>
                </a:solidFill>
              </a:rPr>
              <a:t> </a:t>
            </a:r>
            <a:r>
              <a:rPr lang="en-US" sz="2400" dirty="0" smtClean="0">
                <a:solidFill>
                  <a:schemeClr val="tx1">
                    <a:lumMod val="50000"/>
                  </a:schemeClr>
                </a:solidFill>
              </a:rPr>
              <a:t>&lt; </a:t>
            </a:r>
            <a:r>
              <a:rPr lang="en-US" sz="2400" dirty="0">
                <a:solidFill>
                  <a:schemeClr val="tx1">
                    <a:lumMod val="50000"/>
                  </a:schemeClr>
                </a:solidFill>
              </a:rPr>
              <a:t>3000 ft</a:t>
            </a:r>
            <a:r>
              <a:rPr lang="en-US" sz="2400" baseline="30000" dirty="0">
                <a:solidFill>
                  <a:schemeClr val="tx1">
                    <a:lumMod val="50000"/>
                  </a:schemeClr>
                </a:solidFill>
              </a:rPr>
              <a:t>2  </a:t>
            </a:r>
            <a:r>
              <a:rPr lang="en-US" sz="2400" dirty="0" smtClean="0">
                <a:solidFill>
                  <a:schemeClr val="tx1">
                    <a:lumMod val="50000"/>
                  </a:schemeClr>
                </a:solidFill>
              </a:rPr>
              <a:t>and separate</a:t>
            </a:r>
            <a:r>
              <a:rPr lang="en-US" sz="2400" i="1" dirty="0" smtClean="0">
                <a:solidFill>
                  <a:schemeClr val="tx1">
                    <a:lumMod val="50000"/>
                  </a:schemeClr>
                </a:solidFill>
              </a:rPr>
              <a:t> </a:t>
            </a:r>
            <a:r>
              <a:rPr lang="en-US" sz="2400" dirty="0">
                <a:solidFill>
                  <a:schemeClr val="tx1">
                    <a:lumMod val="50000"/>
                  </a:schemeClr>
                </a:solidFill>
              </a:rPr>
              <a:t>from</a:t>
            </a:r>
            <a:r>
              <a:rPr lang="en-US" sz="2400" i="1" dirty="0">
                <a:solidFill>
                  <a:schemeClr val="tx1">
                    <a:lumMod val="50000"/>
                  </a:schemeClr>
                </a:solidFill>
              </a:rPr>
              <a:t> building </a:t>
            </a:r>
            <a:r>
              <a:rPr lang="en-US" sz="2400" i="1" dirty="0" smtClean="0">
                <a:solidFill>
                  <a:schemeClr val="tx1">
                    <a:lumMod val="50000"/>
                  </a:schemeClr>
                </a:solidFill>
              </a:rPr>
              <a:t>entrance</a:t>
            </a:r>
            <a:endParaRPr lang="en-US" sz="2400" dirty="0" smtClean="0">
              <a:solidFill>
                <a:schemeClr val="tx1">
                  <a:lumMod val="50000"/>
                </a:schemeClr>
              </a:solidFill>
            </a:endParaRPr>
          </a:p>
          <a:p>
            <a:pPr>
              <a:buFont typeface="Arial" panose="020B0604020202020204" pitchFamily="34" charset="0"/>
              <a:buChar char="•"/>
            </a:pPr>
            <a:r>
              <a:rPr lang="en-US" i="1" dirty="0" err="1" smtClean="0">
                <a:solidFill>
                  <a:srgbClr val="FF0000"/>
                </a:solidFill>
              </a:rPr>
              <a:t>Semiheated</a:t>
            </a:r>
            <a:r>
              <a:rPr lang="en-US" i="1" dirty="0" smtClean="0">
                <a:solidFill>
                  <a:srgbClr val="FF0000"/>
                </a:solidFill>
              </a:rPr>
              <a:t> spaces</a:t>
            </a:r>
          </a:p>
          <a:p>
            <a:pPr>
              <a:buFont typeface="Arial" panose="020B0604020202020204" pitchFamily="34" charset="0"/>
              <a:buChar char="•"/>
            </a:pPr>
            <a:r>
              <a:rPr lang="en-US" sz="2400" dirty="0" smtClean="0">
                <a:solidFill>
                  <a:srgbClr val="FF0000"/>
                </a:solidFill>
              </a:rPr>
              <a:t>Enclosed elevator lobbies for </a:t>
            </a:r>
            <a:r>
              <a:rPr lang="en-US" sz="2400" i="1" dirty="0" smtClean="0">
                <a:solidFill>
                  <a:srgbClr val="FF0000"/>
                </a:solidFill>
              </a:rPr>
              <a:t>building entrances</a:t>
            </a:r>
            <a:r>
              <a:rPr lang="en-US" sz="2400" dirty="0" smtClean="0">
                <a:solidFill>
                  <a:srgbClr val="FF0000"/>
                </a:solidFill>
              </a:rPr>
              <a:t> directly from parking garages</a:t>
            </a:r>
            <a:endParaRPr lang="en-US" sz="2400" dirty="0">
              <a:solidFill>
                <a:srgbClr val="FF0000"/>
              </a:solidFill>
            </a:endParaRPr>
          </a:p>
          <a:p>
            <a:pPr>
              <a:lnSpc>
                <a:spcPct val="75000"/>
              </a:lnSpc>
            </a:pPr>
            <a:endParaRPr lang="en-US" sz="2400" dirty="0"/>
          </a:p>
        </p:txBody>
      </p:sp>
      <p:sp>
        <p:nvSpPr>
          <p:cNvPr id="7" name="Rectangle 4"/>
          <p:cNvSpPr txBox="1">
            <a:spLocks noChangeArrowheads="1"/>
          </p:cNvSpPr>
          <p:nvPr/>
        </p:nvSpPr>
        <p:spPr>
          <a:xfrm>
            <a:off x="166688" y="0"/>
            <a:ext cx="5713412" cy="790113"/>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a:t>
            </a:r>
          </a:p>
          <a:p>
            <a:pPr>
              <a:lnSpc>
                <a:spcPct val="80000"/>
              </a:lnSpc>
            </a:pPr>
            <a:r>
              <a:rPr lang="en-US" sz="2000" dirty="0" smtClean="0">
                <a:solidFill>
                  <a:schemeClr val="tx1">
                    <a:lumMod val="50000"/>
                  </a:schemeClr>
                </a:solidFill>
              </a:rPr>
              <a:t>Air Leakage – Vestibules Exceptions</a:t>
            </a:r>
            <a:endParaRPr lang="en-US" dirty="0">
              <a:solidFill>
                <a:schemeClr val="tx1">
                  <a:lumMod val="50000"/>
                </a:schemeClr>
              </a:solidFill>
            </a:endParaRPr>
          </a:p>
        </p:txBody>
      </p:sp>
    </p:spTree>
    <p:extLst>
      <p:ext uri="{BB962C8B-B14F-4D97-AF65-F5344CB8AC3E}">
        <p14:creationId xmlns:p14="http://schemas.microsoft.com/office/powerpoint/2010/main" val="3470702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24563" y="1097844"/>
            <a:ext cx="8143704" cy="5146996"/>
          </a:xfrm>
        </p:spPr>
        <p:txBody>
          <a:bodyPr>
            <a:normAutofit/>
          </a:bodyPr>
          <a:lstStyle/>
          <a:p>
            <a:pPr marL="0" indent="0">
              <a:buNone/>
            </a:pPr>
            <a:r>
              <a:rPr lang="en-US" sz="2600" dirty="0" smtClean="0">
                <a:solidFill>
                  <a:schemeClr val="bg2">
                    <a:lumMod val="10000"/>
                  </a:schemeClr>
                </a:solidFill>
              </a:rPr>
              <a:t>Vestibules opening into large </a:t>
            </a:r>
            <a:r>
              <a:rPr lang="en-US" sz="2600" i="1" dirty="0" smtClean="0">
                <a:solidFill>
                  <a:schemeClr val="bg2">
                    <a:lumMod val="10000"/>
                  </a:schemeClr>
                </a:solidFill>
              </a:rPr>
              <a:t>conditioned spaces </a:t>
            </a:r>
            <a:r>
              <a:rPr lang="en-US" sz="2600" dirty="0" smtClean="0">
                <a:solidFill>
                  <a:schemeClr val="bg2">
                    <a:lumMod val="10000"/>
                  </a:schemeClr>
                </a:solidFill>
              </a:rPr>
              <a:t>(large retail)</a:t>
            </a:r>
          </a:p>
          <a:p>
            <a:r>
              <a:rPr lang="en-US" sz="2600" i="1" dirty="0" smtClean="0">
                <a:solidFill>
                  <a:schemeClr val="bg2">
                    <a:lumMod val="10000"/>
                  </a:schemeClr>
                </a:solidFill>
              </a:rPr>
              <a:t>spaces</a:t>
            </a:r>
            <a:r>
              <a:rPr lang="en-US" sz="2600" dirty="0" smtClean="0">
                <a:solidFill>
                  <a:schemeClr val="bg2">
                    <a:lumMod val="10000"/>
                  </a:schemeClr>
                </a:solidFill>
              </a:rPr>
              <a:t> having a </a:t>
            </a:r>
            <a:r>
              <a:rPr lang="en-US" sz="2600" i="1" dirty="0" smtClean="0">
                <a:solidFill>
                  <a:schemeClr val="bg2">
                    <a:lumMod val="10000"/>
                  </a:schemeClr>
                </a:solidFill>
              </a:rPr>
              <a:t>gross conditioned floor area</a:t>
            </a:r>
            <a:r>
              <a:rPr lang="en-US" sz="2600" dirty="0" smtClean="0">
                <a:solidFill>
                  <a:schemeClr val="bg2">
                    <a:lumMod val="10000"/>
                  </a:schemeClr>
                </a:solidFill>
              </a:rPr>
              <a:t> for that level of the </a:t>
            </a:r>
            <a:r>
              <a:rPr lang="en-US" sz="2600" i="1" dirty="0" smtClean="0">
                <a:solidFill>
                  <a:schemeClr val="bg2">
                    <a:lumMod val="10000"/>
                  </a:schemeClr>
                </a:solidFill>
              </a:rPr>
              <a:t>building</a:t>
            </a:r>
            <a:r>
              <a:rPr lang="en-US" sz="2600" dirty="0" smtClean="0">
                <a:solidFill>
                  <a:schemeClr val="bg2">
                    <a:lumMod val="10000"/>
                  </a:schemeClr>
                </a:solidFill>
              </a:rPr>
              <a:t> of 40,000 ft</a:t>
            </a:r>
            <a:r>
              <a:rPr lang="en-US" sz="2600" baseline="30000" dirty="0" smtClean="0">
                <a:solidFill>
                  <a:schemeClr val="bg2">
                    <a:lumMod val="10000"/>
                  </a:schemeClr>
                </a:solidFill>
              </a:rPr>
              <a:t>2</a:t>
            </a:r>
            <a:r>
              <a:rPr lang="en-US" sz="2600" dirty="0" smtClean="0">
                <a:solidFill>
                  <a:schemeClr val="bg2">
                    <a:lumMod val="10000"/>
                  </a:schemeClr>
                </a:solidFill>
              </a:rPr>
              <a:t> and greater, </a:t>
            </a:r>
          </a:p>
          <a:p>
            <a:r>
              <a:rPr lang="en-US" sz="2600" dirty="0" smtClean="0">
                <a:solidFill>
                  <a:schemeClr val="bg2">
                    <a:lumMod val="10000"/>
                  </a:schemeClr>
                </a:solidFill>
              </a:rPr>
              <a:t>and when the </a:t>
            </a:r>
            <a:r>
              <a:rPr lang="en-US" sz="2600" i="1" dirty="0" smtClean="0">
                <a:solidFill>
                  <a:schemeClr val="bg2">
                    <a:lumMod val="10000"/>
                  </a:schemeClr>
                </a:solidFill>
              </a:rPr>
              <a:t>doors</a:t>
            </a:r>
            <a:r>
              <a:rPr lang="en-US" sz="2600" dirty="0" smtClean="0">
                <a:solidFill>
                  <a:schemeClr val="bg2">
                    <a:lumMod val="10000"/>
                  </a:schemeClr>
                </a:solidFill>
              </a:rPr>
              <a:t> opening into and out of the vestibule are equipped with automatic, electrically driven, self-closing devices, the interior and exterior </a:t>
            </a:r>
            <a:r>
              <a:rPr lang="en-US" sz="2600" i="1" dirty="0" smtClean="0">
                <a:solidFill>
                  <a:schemeClr val="bg2">
                    <a:lumMod val="10000"/>
                  </a:schemeClr>
                </a:solidFill>
              </a:rPr>
              <a:t>doors</a:t>
            </a:r>
            <a:r>
              <a:rPr lang="en-US" sz="2600" dirty="0" smtClean="0">
                <a:solidFill>
                  <a:schemeClr val="bg2">
                    <a:lumMod val="10000"/>
                  </a:schemeClr>
                </a:solidFill>
              </a:rPr>
              <a:t> shall have a minimum distance between them of not less than 16 ft.</a:t>
            </a:r>
            <a:endParaRPr lang="en-US" sz="2200" i="1" dirty="0" smtClean="0">
              <a:solidFill>
                <a:schemeClr val="bg2">
                  <a:lumMod val="10000"/>
                </a:schemeClr>
              </a:solidFill>
            </a:endParaRPr>
          </a:p>
          <a:p>
            <a:pPr marL="0" indent="0">
              <a:buNone/>
            </a:pPr>
            <a:endParaRPr lang="en-US" sz="2400" dirty="0"/>
          </a:p>
        </p:txBody>
      </p:sp>
      <p:sp>
        <p:nvSpPr>
          <p:cNvPr id="6" name="Rectangle 4"/>
          <p:cNvSpPr txBox="1">
            <a:spLocks noChangeArrowheads="1"/>
          </p:cNvSpPr>
          <p:nvPr/>
        </p:nvSpPr>
        <p:spPr>
          <a:xfrm>
            <a:off x="166688" y="0"/>
            <a:ext cx="5713412" cy="781235"/>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5.4.3.4</a:t>
            </a:r>
          </a:p>
          <a:p>
            <a:pPr>
              <a:lnSpc>
                <a:spcPct val="80000"/>
              </a:lnSpc>
            </a:pPr>
            <a:r>
              <a:rPr lang="en-US" sz="2000" dirty="0" smtClean="0">
                <a:solidFill>
                  <a:schemeClr val="tx1">
                    <a:lumMod val="50000"/>
                  </a:schemeClr>
                </a:solidFill>
              </a:rPr>
              <a:t>Air Leakage – Vestibules</a:t>
            </a:r>
            <a:endParaRPr lang="en-US" dirty="0">
              <a:solidFill>
                <a:schemeClr val="tx1">
                  <a:lumMod val="50000"/>
                </a:schemeClr>
              </a:solidFill>
            </a:endParaRPr>
          </a:p>
        </p:txBody>
      </p:sp>
    </p:spTree>
    <p:extLst>
      <p:ext uri="{BB962C8B-B14F-4D97-AF65-F5344CB8AC3E}">
        <p14:creationId xmlns:p14="http://schemas.microsoft.com/office/powerpoint/2010/main" val="2490638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400800" y="1066800"/>
            <a:ext cx="27432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3048000" y="10668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0" y="1066800"/>
            <a:ext cx="28194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2133600" y="2819400"/>
            <a:ext cx="1905000" cy="1371600"/>
          </a:xfrm>
          <a:prstGeom prst="rect">
            <a:avLst/>
          </a:prstGeom>
          <a:noFill/>
          <a:ln w="6350">
            <a:noFill/>
            <a:miter lim="800000"/>
            <a:headEnd/>
            <a:tailEnd/>
          </a:ln>
          <a:effectLst/>
        </p:spPr>
        <p:txBody>
          <a:bodyPr/>
          <a:lstStyle/>
          <a:p>
            <a:pPr algn="ctr">
              <a:lnSpc>
                <a:spcPct val="80000"/>
              </a:lnSpc>
              <a:spcBef>
                <a:spcPct val="30000"/>
              </a:spcBef>
            </a:pPr>
            <a:r>
              <a:rPr lang="en-US" b="1" dirty="0">
                <a:effectLst>
                  <a:outerShdw blurRad="38100" dist="38100" dir="2700000" algn="tl">
                    <a:srgbClr val="C0C0C0"/>
                  </a:outerShdw>
                </a:effectLst>
              </a:rPr>
              <a:t>Mandatory </a:t>
            </a:r>
          </a:p>
          <a:p>
            <a:pPr algn="ctr">
              <a:lnSpc>
                <a:spcPct val="80000"/>
              </a:lnSpc>
              <a:spcBef>
                <a:spcPct val="30000"/>
              </a:spcBef>
            </a:pPr>
            <a:r>
              <a:rPr lang="en-US" b="1" dirty="0">
                <a:effectLst>
                  <a:outerShdw blurRad="38100" dist="38100" dir="2700000" algn="tl">
                    <a:srgbClr val="C0C0C0"/>
                  </a:outerShdw>
                </a:effectLst>
              </a:rPr>
              <a:t>Provisions</a:t>
            </a:r>
          </a:p>
          <a:p>
            <a:pPr algn="ctr">
              <a:lnSpc>
                <a:spcPct val="110000"/>
              </a:lnSpc>
              <a:spcBef>
                <a:spcPct val="30000"/>
              </a:spcBef>
            </a:pPr>
            <a:r>
              <a:rPr lang="en-US" sz="1400" b="1" dirty="0"/>
              <a:t>(required for </a:t>
            </a:r>
            <a:r>
              <a:rPr lang="en-US" sz="1400" b="1" dirty="0" smtClean="0"/>
              <a:t>all </a:t>
            </a:r>
            <a:r>
              <a:rPr lang="en-US" sz="1400" b="1" dirty="0"/>
              <a:t>compliance options)</a:t>
            </a:r>
          </a:p>
        </p:txBody>
      </p:sp>
      <p:sp>
        <p:nvSpPr>
          <p:cNvPr id="35849" name="Text Box 9"/>
          <p:cNvSpPr txBox="1">
            <a:spLocks noChangeArrowheads="1"/>
          </p:cNvSpPr>
          <p:nvPr/>
        </p:nvSpPr>
        <p:spPr bwMode="auto">
          <a:xfrm>
            <a:off x="0" y="11430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3124200" y="11430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Options</a:t>
            </a:r>
          </a:p>
        </p:txBody>
      </p:sp>
      <p:sp>
        <p:nvSpPr>
          <p:cNvPr id="35851" name="Text Box 11"/>
          <p:cNvSpPr txBox="1">
            <a:spLocks noChangeArrowheads="1"/>
          </p:cNvSpPr>
          <p:nvPr/>
        </p:nvSpPr>
        <p:spPr bwMode="auto">
          <a:xfrm>
            <a:off x="6553200" y="2819400"/>
            <a:ext cx="2362200" cy="946150"/>
          </a:xfrm>
          <a:prstGeom prst="rect">
            <a:avLst/>
          </a:prstGeom>
          <a:noFill/>
          <a:ln w="28575" algn="ctr">
            <a:noFill/>
            <a:miter lim="800000"/>
            <a:headEnd/>
            <a:tailEnd/>
          </a:ln>
          <a:effectLst/>
        </p:spPr>
        <p:txBody>
          <a:bodyPr>
            <a:spAutoFit/>
          </a:bodyPr>
          <a:lstStyle/>
          <a:p>
            <a:pPr algn="ctr">
              <a:spcBef>
                <a:spcPct val="50000"/>
              </a:spcBef>
            </a:pPr>
            <a:r>
              <a:rPr lang="en-US" sz="2800"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4114800" y="1981200"/>
            <a:ext cx="1905000" cy="603250"/>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Prescriptive Option</a:t>
            </a:r>
            <a:endParaRPr lang="en-US" sz="1600" dirty="0">
              <a:solidFill>
                <a:schemeClr val="bg1"/>
              </a:solidFill>
              <a:latin typeface="Arial Black" pitchFamily="34" charset="0"/>
            </a:endParaRPr>
          </a:p>
        </p:txBody>
      </p:sp>
      <p:sp>
        <p:nvSpPr>
          <p:cNvPr id="35853" name="Text Box 13"/>
          <p:cNvSpPr txBox="1">
            <a:spLocks noChangeArrowheads="1"/>
          </p:cNvSpPr>
          <p:nvPr/>
        </p:nvSpPr>
        <p:spPr bwMode="auto">
          <a:xfrm>
            <a:off x="4114800" y="4267200"/>
            <a:ext cx="1905000" cy="603250"/>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5854" name="Text Box 14"/>
          <p:cNvSpPr txBox="1">
            <a:spLocks noChangeArrowheads="1"/>
          </p:cNvSpPr>
          <p:nvPr/>
        </p:nvSpPr>
        <p:spPr bwMode="auto">
          <a:xfrm>
            <a:off x="4114800" y="3124200"/>
            <a:ext cx="1905000" cy="603250"/>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Trade Off Option</a:t>
            </a:r>
          </a:p>
        </p:txBody>
      </p:sp>
      <p:sp>
        <p:nvSpPr>
          <p:cNvPr id="35856" name="Text Box 16"/>
          <p:cNvSpPr txBox="1">
            <a:spLocks noChangeArrowheads="1"/>
          </p:cNvSpPr>
          <p:nvPr/>
        </p:nvSpPr>
        <p:spPr bwMode="auto">
          <a:xfrm>
            <a:off x="228600" y="2057400"/>
            <a:ext cx="1905000" cy="388938"/>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b="1"/>
              <a:t>Envelope</a:t>
            </a:r>
          </a:p>
        </p:txBody>
      </p:sp>
      <p:sp>
        <p:nvSpPr>
          <p:cNvPr id="35857" name="Text Box 17"/>
          <p:cNvSpPr txBox="1">
            <a:spLocks noChangeArrowheads="1"/>
          </p:cNvSpPr>
          <p:nvPr/>
        </p:nvSpPr>
        <p:spPr bwMode="auto">
          <a:xfrm>
            <a:off x="228600" y="2895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HVAC</a:t>
            </a:r>
          </a:p>
        </p:txBody>
      </p:sp>
      <p:sp>
        <p:nvSpPr>
          <p:cNvPr id="35858" name="Text Box 18"/>
          <p:cNvSpPr txBox="1">
            <a:spLocks noChangeArrowheads="1"/>
          </p:cNvSpPr>
          <p:nvPr/>
        </p:nvSpPr>
        <p:spPr bwMode="auto">
          <a:xfrm>
            <a:off x="228600" y="47926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35859" name="Text Box 19"/>
          <p:cNvSpPr txBox="1">
            <a:spLocks noChangeArrowheads="1"/>
          </p:cNvSpPr>
          <p:nvPr/>
        </p:nvSpPr>
        <p:spPr bwMode="auto">
          <a:xfrm>
            <a:off x="228600" y="35814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35860" name="Text Box 20"/>
          <p:cNvSpPr txBox="1">
            <a:spLocks noChangeArrowheads="1"/>
          </p:cNvSpPr>
          <p:nvPr/>
        </p:nvSpPr>
        <p:spPr bwMode="auto">
          <a:xfrm>
            <a:off x="228600" y="41830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35861" name="Text Box 21"/>
          <p:cNvSpPr txBox="1">
            <a:spLocks noChangeArrowheads="1"/>
          </p:cNvSpPr>
          <p:nvPr/>
        </p:nvSpPr>
        <p:spPr bwMode="auto">
          <a:xfrm>
            <a:off x="228600" y="54102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Other</a:t>
            </a:r>
          </a:p>
        </p:txBody>
      </p:sp>
      <p:sp>
        <p:nvSpPr>
          <p:cNvPr id="25" name="Rectangle 22"/>
          <p:cNvSpPr txBox="1">
            <a:spLocks noChangeArrowheads="1"/>
          </p:cNvSpPr>
          <p:nvPr/>
        </p:nvSpPr>
        <p:spPr>
          <a:xfrm>
            <a:off x="230188" y="6350"/>
            <a:ext cx="6477000" cy="783763"/>
          </a:xfrm>
          <a:prstGeom prst="rect">
            <a:avLst/>
          </a:prstGeom>
          <a:noFill/>
          <a:ln>
            <a:noFill/>
          </a:ln>
          <a:effectLst/>
        </p:spPr>
        <p:txBody>
          <a:bodyPr vert="horz" lIns="0" tIns="0" rIns="0" bIns="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Compliance Approach</a:t>
            </a:r>
          </a:p>
          <a:p>
            <a:pPr>
              <a:lnSpc>
                <a:spcPct val="80000"/>
              </a:lnSpc>
            </a:pPr>
            <a:r>
              <a:rPr lang="en-US" sz="2000" dirty="0" smtClean="0">
                <a:solidFill>
                  <a:schemeClr val="tx1">
                    <a:lumMod val="50000"/>
                  </a:schemeClr>
                </a:solidFill>
              </a:rPr>
              <a:t>Building Envelope</a:t>
            </a:r>
            <a:endParaRPr lang="en-US" sz="2000" dirty="0">
              <a:solidFill>
                <a:schemeClr val="tx1">
                  <a:lumMod val="50000"/>
                </a:schemeClr>
              </a:solidFill>
            </a:endParaRPr>
          </a:p>
        </p:txBody>
      </p:sp>
      <p:sp>
        <p:nvSpPr>
          <p:cNvPr id="24" name="Text Box 15"/>
          <p:cNvSpPr txBox="1">
            <a:spLocks noChangeArrowheads="1"/>
          </p:cNvSpPr>
          <p:nvPr/>
        </p:nvSpPr>
        <p:spPr bwMode="auto">
          <a:xfrm>
            <a:off x="4120746" y="5362984"/>
            <a:ext cx="1905000" cy="584775"/>
          </a:xfrm>
          <a:prstGeom prst="rect">
            <a:avLst/>
          </a:prstGeom>
          <a:solidFill>
            <a:srgbClr val="969696"/>
          </a:solidFill>
          <a:ln w="22225">
            <a:solidFill>
              <a:srgbClr val="808080"/>
            </a:solidFill>
            <a:miter lim="800000"/>
            <a:headEnd/>
            <a:tailEnd/>
          </a:ln>
          <a:effectLst/>
        </p:spPr>
        <p:txBody>
          <a:bodyPr>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Tree>
    <p:extLst>
      <p:ext uri="{BB962C8B-B14F-4D97-AF65-F5344CB8AC3E}">
        <p14:creationId xmlns:p14="http://schemas.microsoft.com/office/powerpoint/2010/main" val="870125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Comprehensive update to the fenestration prescriptive requirements in Tables 5-5-0 through 5-5-8</a:t>
            </a:r>
          </a:p>
          <a:p>
            <a:r>
              <a:rPr lang="en-US" dirty="0"/>
              <a:t>Orientation requirements for vertical fenestration were tightened</a:t>
            </a:r>
          </a:p>
          <a:p>
            <a:r>
              <a:rPr lang="en-US" dirty="0"/>
              <a:t>SHGC credit for shading by permanent projections was modified to correct how it addressed north-facing fenestration</a:t>
            </a:r>
          </a:p>
          <a:p>
            <a:r>
              <a:rPr lang="en-US" dirty="0"/>
              <a:t>Whole building air leakage testing added as an option</a:t>
            </a:r>
          </a:p>
          <a:p>
            <a:r>
              <a:rPr lang="en-US" dirty="0"/>
              <a:t>Thresholds for conditioned space were lowered</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2400" b="1" dirty="0">
                <a:solidFill>
                  <a:schemeClr val="tx1">
                    <a:lumMod val="50000"/>
                  </a:schemeClr>
                </a:solidFill>
              </a:rPr>
              <a:t>Summary of Changes</a:t>
            </a:r>
          </a:p>
        </p:txBody>
      </p:sp>
    </p:spTree>
    <p:extLst>
      <p:ext uri="{BB962C8B-B14F-4D97-AF65-F5344CB8AC3E}">
        <p14:creationId xmlns:p14="http://schemas.microsoft.com/office/powerpoint/2010/main" val="3414677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24563" y="1143000"/>
            <a:ext cx="8200148" cy="4673600"/>
          </a:xfrm>
        </p:spPr>
        <p:txBody>
          <a:bodyPr>
            <a:normAutofit fontScale="85000" lnSpcReduction="20000"/>
          </a:bodyPr>
          <a:lstStyle/>
          <a:p>
            <a:pPr marL="0" indent="0">
              <a:buNone/>
            </a:pPr>
            <a:r>
              <a:rPr lang="en-US" sz="2800" dirty="0">
                <a:solidFill>
                  <a:schemeClr val="tx1">
                    <a:lumMod val="50000"/>
                  </a:schemeClr>
                </a:solidFill>
                <a:sym typeface="WP MathA" pitchFamily="2" charset="2"/>
              </a:rPr>
              <a:t>Each envelope component must separately meet </a:t>
            </a:r>
            <a:r>
              <a:rPr lang="en-US" sz="2800" dirty="0" smtClean="0">
                <a:solidFill>
                  <a:schemeClr val="tx1">
                    <a:lumMod val="50000"/>
                  </a:schemeClr>
                </a:solidFill>
                <a:sym typeface="WP MathA" pitchFamily="2" charset="2"/>
              </a:rPr>
              <a:t>designated space conditioning requirements:</a:t>
            </a:r>
          </a:p>
          <a:p>
            <a:pPr marL="0" indent="0">
              <a:buNone/>
            </a:pPr>
            <a:r>
              <a:rPr lang="en-US" sz="2800" dirty="0">
                <a:solidFill>
                  <a:schemeClr val="tx1">
                    <a:lumMod val="50000"/>
                  </a:schemeClr>
                </a:solidFill>
                <a:sym typeface="WP MathA" pitchFamily="2" charset="2"/>
              </a:rPr>
              <a:t>	</a:t>
            </a:r>
            <a:r>
              <a:rPr lang="en-US" sz="2800" dirty="0" smtClean="0">
                <a:solidFill>
                  <a:schemeClr val="tx1">
                    <a:lumMod val="50000"/>
                  </a:schemeClr>
                </a:solidFill>
                <a:sym typeface="WP MathA" pitchFamily="2" charset="2"/>
              </a:rPr>
              <a:t>(</a:t>
            </a:r>
            <a:r>
              <a:rPr lang="en-US" sz="2800" i="1" dirty="0" smtClean="0">
                <a:solidFill>
                  <a:schemeClr val="tx1">
                    <a:lumMod val="50000"/>
                  </a:schemeClr>
                </a:solidFill>
                <a:sym typeface="WP MathA" pitchFamily="2" charset="2"/>
              </a:rPr>
              <a:t>Nonresidential, Residential, </a:t>
            </a:r>
            <a:r>
              <a:rPr lang="en-US" sz="2800" dirty="0" smtClean="0">
                <a:solidFill>
                  <a:schemeClr val="tx1">
                    <a:lumMod val="50000"/>
                  </a:schemeClr>
                </a:solidFill>
                <a:sym typeface="WP MathA" pitchFamily="2" charset="2"/>
              </a:rPr>
              <a:t>and/or</a:t>
            </a:r>
            <a:r>
              <a:rPr lang="en-US" sz="2800" i="1" dirty="0" smtClean="0">
                <a:solidFill>
                  <a:schemeClr val="tx1">
                    <a:lumMod val="50000"/>
                  </a:schemeClr>
                </a:solidFill>
                <a:sym typeface="WP MathA" pitchFamily="2" charset="2"/>
              </a:rPr>
              <a:t> </a:t>
            </a:r>
            <a:r>
              <a:rPr lang="en-US" sz="2800" i="1" dirty="0" err="1" smtClean="0">
                <a:solidFill>
                  <a:schemeClr val="tx1">
                    <a:lumMod val="50000"/>
                  </a:schemeClr>
                </a:solidFill>
                <a:sym typeface="WP MathA" pitchFamily="2" charset="2"/>
              </a:rPr>
              <a:t>Semiheated</a:t>
            </a:r>
            <a:r>
              <a:rPr lang="en-US" sz="2800" i="1" dirty="0" smtClean="0">
                <a:solidFill>
                  <a:schemeClr val="tx1">
                    <a:lumMod val="50000"/>
                  </a:schemeClr>
                </a:solidFill>
                <a:sym typeface="WP MathA" pitchFamily="2" charset="2"/>
              </a:rPr>
              <a:t>)</a:t>
            </a:r>
            <a:endParaRPr lang="en-US" sz="2800" i="1" dirty="0">
              <a:solidFill>
                <a:schemeClr val="tx1">
                  <a:lumMod val="50000"/>
                </a:schemeClr>
              </a:solidFill>
              <a:sym typeface="WP MathA" pitchFamily="2" charset="2"/>
            </a:endParaRPr>
          </a:p>
          <a:p>
            <a:pPr marL="0" indent="0">
              <a:buNone/>
            </a:pPr>
            <a:endParaRPr lang="en-US" sz="2600" dirty="0" smtClean="0">
              <a:solidFill>
                <a:schemeClr val="tx1">
                  <a:lumMod val="50000"/>
                </a:schemeClr>
              </a:solidFill>
            </a:endParaRPr>
          </a:p>
          <a:p>
            <a:pPr marL="0" indent="0">
              <a:buNone/>
            </a:pPr>
            <a:r>
              <a:rPr lang="en-US" sz="2600" i="1" dirty="0" smtClean="0">
                <a:solidFill>
                  <a:schemeClr val="tx1">
                    <a:lumMod val="50000"/>
                  </a:schemeClr>
                </a:solidFill>
              </a:rPr>
              <a:t>Opaque</a:t>
            </a:r>
            <a:r>
              <a:rPr lang="en-US" sz="2600" dirty="0" smtClean="0">
                <a:solidFill>
                  <a:schemeClr val="tx1">
                    <a:lumMod val="50000"/>
                  </a:schemeClr>
                </a:solidFill>
              </a:rPr>
              <a:t> Areas (5.5.3)</a:t>
            </a:r>
          </a:p>
          <a:p>
            <a:pPr marL="0" indent="0">
              <a:buNone/>
            </a:pPr>
            <a:r>
              <a:rPr lang="en-US" sz="2600" dirty="0" smtClean="0">
                <a:solidFill>
                  <a:schemeClr val="tx1">
                    <a:lumMod val="50000"/>
                  </a:schemeClr>
                </a:solidFill>
              </a:rPr>
              <a:t>Fenestration (5.5.4)</a:t>
            </a:r>
          </a:p>
          <a:p>
            <a:pPr marL="749300">
              <a:buFont typeface="Arial" panose="020B0604020202020204" pitchFamily="34" charset="0"/>
              <a:buChar char="•"/>
            </a:pPr>
            <a:r>
              <a:rPr lang="en-US" sz="2000" dirty="0" smtClean="0">
                <a:solidFill>
                  <a:schemeClr val="tx1">
                    <a:lumMod val="50000"/>
                  </a:schemeClr>
                </a:solidFill>
              </a:rPr>
              <a:t>WWR </a:t>
            </a:r>
            <a:r>
              <a:rPr lang="en-US" sz="2000" dirty="0" smtClean="0">
                <a:solidFill>
                  <a:schemeClr val="tx1">
                    <a:lumMod val="50000"/>
                  </a:schemeClr>
                </a:solidFill>
                <a:sym typeface="WP MathA" pitchFamily="2" charset="2"/>
              </a:rPr>
              <a:t>≤ </a:t>
            </a:r>
            <a:r>
              <a:rPr lang="en-US" sz="2000" dirty="0">
                <a:solidFill>
                  <a:schemeClr val="tx1">
                    <a:lumMod val="50000"/>
                  </a:schemeClr>
                </a:solidFill>
                <a:sym typeface="WP MathA" pitchFamily="2" charset="2"/>
              </a:rPr>
              <a:t>40% </a:t>
            </a:r>
            <a:r>
              <a:rPr lang="en-US" sz="2000" dirty="0" smtClean="0">
                <a:solidFill>
                  <a:schemeClr val="tx1">
                    <a:lumMod val="50000"/>
                  </a:schemeClr>
                </a:solidFill>
                <a:sym typeface="WP MathA" pitchFamily="2" charset="2"/>
              </a:rPr>
              <a:t>of gross </a:t>
            </a:r>
            <a:r>
              <a:rPr lang="en-US" sz="2000" i="1" dirty="0" smtClean="0">
                <a:solidFill>
                  <a:schemeClr val="tx1">
                    <a:lumMod val="50000"/>
                  </a:schemeClr>
                </a:solidFill>
                <a:sym typeface="WP MathA" pitchFamily="2" charset="2"/>
              </a:rPr>
              <a:t>wall</a:t>
            </a:r>
            <a:r>
              <a:rPr lang="en-US" sz="2000" dirty="0" smtClean="0">
                <a:solidFill>
                  <a:schemeClr val="tx1">
                    <a:lumMod val="50000"/>
                  </a:schemeClr>
                </a:solidFill>
                <a:sym typeface="WP MathA" pitchFamily="2" charset="2"/>
              </a:rPr>
              <a:t> area</a:t>
            </a:r>
          </a:p>
          <a:p>
            <a:pPr marL="749300">
              <a:buFont typeface="Arial" panose="020B0604020202020204" pitchFamily="34" charset="0"/>
              <a:buChar char="•"/>
            </a:pPr>
            <a:r>
              <a:rPr lang="en-US" sz="2000" i="1" dirty="0" smtClean="0">
                <a:solidFill>
                  <a:schemeClr val="tx1">
                    <a:lumMod val="50000"/>
                  </a:schemeClr>
                </a:solidFill>
                <a:sym typeface="WP MathA" pitchFamily="2" charset="2"/>
              </a:rPr>
              <a:t>Skylight</a:t>
            </a:r>
            <a:r>
              <a:rPr lang="en-US" sz="2000" dirty="0" smtClean="0">
                <a:solidFill>
                  <a:schemeClr val="tx1">
                    <a:lumMod val="50000"/>
                  </a:schemeClr>
                </a:solidFill>
                <a:sym typeface="WP MathA" pitchFamily="2" charset="2"/>
              </a:rPr>
              <a:t>-roof ratio ≤ 3% of </a:t>
            </a:r>
            <a:r>
              <a:rPr lang="en-US" sz="2000" i="1" dirty="0" smtClean="0">
                <a:solidFill>
                  <a:schemeClr val="tx1">
                    <a:lumMod val="50000"/>
                  </a:schemeClr>
                </a:solidFill>
                <a:sym typeface="WP MathA" pitchFamily="2" charset="2"/>
              </a:rPr>
              <a:t>roof</a:t>
            </a:r>
            <a:r>
              <a:rPr lang="en-US" sz="2000" dirty="0" smtClean="0">
                <a:solidFill>
                  <a:schemeClr val="tx1">
                    <a:lumMod val="50000"/>
                  </a:schemeClr>
                </a:solidFill>
                <a:sym typeface="WP MathA" pitchFamily="2" charset="2"/>
              </a:rPr>
              <a:t> area</a:t>
            </a:r>
            <a:endParaRPr lang="en-US" dirty="0" smtClean="0">
              <a:solidFill>
                <a:schemeClr val="tx1">
                  <a:lumMod val="50000"/>
                </a:schemeClr>
              </a:solidFill>
            </a:endParaRPr>
          </a:p>
          <a:p>
            <a:pPr marL="0" indent="0">
              <a:buNone/>
            </a:pPr>
            <a:endParaRPr lang="en-US" sz="2600" dirty="0" smtClean="0">
              <a:solidFill>
                <a:schemeClr val="tx1">
                  <a:lumMod val="50000"/>
                </a:schemeClr>
              </a:solidFill>
            </a:endParaRPr>
          </a:p>
          <a:p>
            <a:pPr marL="0" indent="0">
              <a:buNone/>
            </a:pPr>
            <a:r>
              <a:rPr lang="en-US" sz="2600" dirty="0" smtClean="0">
                <a:solidFill>
                  <a:schemeClr val="tx1">
                    <a:lumMod val="50000"/>
                  </a:schemeClr>
                </a:solidFill>
              </a:rPr>
              <a:t>Prescriptive requirements for each component specified by climate zone and space conditioning category (Tables 5.5-0 through 5.5-8)</a:t>
            </a:r>
            <a:endParaRPr lang="en-US" sz="2600" dirty="0">
              <a:solidFill>
                <a:schemeClr val="tx1">
                  <a:lumMod val="50000"/>
                </a:schemeClr>
              </a:solidFill>
            </a:endParaRPr>
          </a:p>
          <a:p>
            <a:pPr marL="982663"/>
            <a:r>
              <a:rPr lang="en-US" sz="2200" dirty="0" smtClean="0">
                <a:solidFill>
                  <a:schemeClr val="tx1">
                    <a:lumMod val="50000"/>
                  </a:schemeClr>
                </a:solidFill>
              </a:rPr>
              <a:t>Insulation </a:t>
            </a:r>
            <a:r>
              <a:rPr lang="en-US" sz="2200" dirty="0">
                <a:solidFill>
                  <a:schemeClr val="tx1">
                    <a:lumMod val="50000"/>
                  </a:schemeClr>
                </a:solidFill>
              </a:rPr>
              <a:t>levels for </a:t>
            </a:r>
            <a:r>
              <a:rPr lang="en-US" sz="2200" i="1" dirty="0">
                <a:solidFill>
                  <a:schemeClr val="tx1">
                    <a:lumMod val="50000"/>
                  </a:schemeClr>
                </a:solidFill>
              </a:rPr>
              <a:t>roofs, walls, </a:t>
            </a:r>
            <a:r>
              <a:rPr lang="en-US" sz="2200" i="1" dirty="0" smtClean="0">
                <a:solidFill>
                  <a:schemeClr val="tx1">
                    <a:lumMod val="50000"/>
                  </a:schemeClr>
                </a:solidFill>
              </a:rPr>
              <a:t>floors </a:t>
            </a:r>
            <a:r>
              <a:rPr lang="en-US" sz="2200" dirty="0" smtClean="0">
                <a:solidFill>
                  <a:schemeClr val="tx1">
                    <a:lumMod val="50000"/>
                  </a:schemeClr>
                </a:solidFill>
              </a:rPr>
              <a:t>and</a:t>
            </a:r>
            <a:r>
              <a:rPr lang="en-US" sz="2200" i="1" dirty="0" smtClean="0">
                <a:solidFill>
                  <a:schemeClr val="tx1">
                    <a:lumMod val="50000"/>
                  </a:schemeClr>
                </a:solidFill>
              </a:rPr>
              <a:t> doors</a:t>
            </a:r>
            <a:endParaRPr lang="en-US" sz="2200" i="1" dirty="0">
              <a:solidFill>
                <a:schemeClr val="tx1">
                  <a:lumMod val="50000"/>
                </a:schemeClr>
              </a:solidFill>
            </a:endParaRPr>
          </a:p>
          <a:p>
            <a:pPr marL="982663"/>
            <a:r>
              <a:rPr lang="en-US" sz="2200" dirty="0">
                <a:solidFill>
                  <a:schemeClr val="tx1">
                    <a:lumMod val="50000"/>
                  </a:schemeClr>
                </a:solidFill>
              </a:rPr>
              <a:t>Fenestration </a:t>
            </a:r>
            <a:r>
              <a:rPr lang="en-US" sz="2200" dirty="0" smtClean="0">
                <a:solidFill>
                  <a:schemeClr val="tx1">
                    <a:lumMod val="50000"/>
                  </a:schemeClr>
                </a:solidFill>
              </a:rPr>
              <a:t>criteria for windows, glazed </a:t>
            </a:r>
            <a:r>
              <a:rPr lang="en-US" sz="2200" i="1" dirty="0" smtClean="0">
                <a:solidFill>
                  <a:schemeClr val="tx1">
                    <a:lumMod val="50000"/>
                  </a:schemeClr>
                </a:solidFill>
              </a:rPr>
              <a:t>doors</a:t>
            </a:r>
            <a:r>
              <a:rPr lang="en-US" sz="2200" dirty="0" smtClean="0">
                <a:solidFill>
                  <a:schemeClr val="tx1">
                    <a:lumMod val="50000"/>
                  </a:schemeClr>
                </a:solidFill>
              </a:rPr>
              <a:t> and </a:t>
            </a:r>
            <a:r>
              <a:rPr lang="en-US" sz="2200" i="1" dirty="0" smtClean="0">
                <a:solidFill>
                  <a:schemeClr val="tx1">
                    <a:lumMod val="50000"/>
                  </a:schemeClr>
                </a:solidFill>
              </a:rPr>
              <a:t>skylights</a:t>
            </a:r>
            <a:endParaRPr lang="en-US" sz="2200" i="1" dirty="0">
              <a:solidFill>
                <a:schemeClr val="tx1">
                  <a:lumMod val="50000"/>
                </a:schemeClr>
              </a:solidFill>
            </a:endParaRPr>
          </a:p>
          <a:p>
            <a:pPr>
              <a:buFontTx/>
              <a:buNone/>
            </a:pPr>
            <a:endParaRPr lang="en-US" dirty="0">
              <a:solidFill>
                <a:schemeClr val="tx1">
                  <a:lumMod val="50000"/>
                </a:schemeClr>
              </a:solidFill>
            </a:endParaRPr>
          </a:p>
        </p:txBody>
      </p:sp>
      <p:sp>
        <p:nvSpPr>
          <p:cNvPr id="69634" name="Rectangle 2"/>
          <p:cNvSpPr>
            <a:spLocks noGrp="1" noChangeArrowheads="1"/>
          </p:cNvSpPr>
          <p:nvPr>
            <p:ph type="title"/>
          </p:nvPr>
        </p:nvSpPr>
        <p:spPr>
          <a:xfrm>
            <a:off x="141288" y="0"/>
            <a:ext cx="8338438" cy="763480"/>
          </a:xfrm>
        </p:spPr>
        <p:txBody>
          <a:bodyPr>
            <a:normAutofit/>
          </a:bodyPr>
          <a:lstStyle/>
          <a:p>
            <a:pPr>
              <a:lnSpc>
                <a:spcPct val="80000"/>
              </a:lnSpc>
            </a:pPr>
            <a:r>
              <a:rPr lang="en-US" sz="2400" b="1" dirty="0" smtClean="0">
                <a:solidFill>
                  <a:schemeClr val="tx1">
                    <a:lumMod val="50000"/>
                  </a:schemeClr>
                </a:solidFill>
              </a:rPr>
              <a:t>Section 5 – 5.5</a:t>
            </a:r>
            <a:r>
              <a:rPr lang="en-US" sz="2000" dirty="0" smtClean="0">
                <a:solidFill>
                  <a:schemeClr val="tx1">
                    <a:lumMod val="50000"/>
                  </a:schemeClr>
                </a:solidFill>
              </a:rPr>
              <a:t/>
            </a:r>
            <a:br>
              <a:rPr lang="en-US" sz="2000" dirty="0" smtClean="0">
                <a:solidFill>
                  <a:schemeClr val="tx1">
                    <a:lumMod val="50000"/>
                  </a:schemeClr>
                </a:solidFill>
              </a:rPr>
            </a:br>
            <a:r>
              <a:rPr lang="en-US" sz="2000" dirty="0" smtClean="0">
                <a:solidFill>
                  <a:schemeClr val="tx1">
                    <a:lumMod val="50000"/>
                  </a:schemeClr>
                </a:solidFill>
              </a:rPr>
              <a:t>Prescriptive </a:t>
            </a:r>
            <a:r>
              <a:rPr lang="en-US" sz="2000" dirty="0">
                <a:solidFill>
                  <a:schemeClr val="tx1">
                    <a:lumMod val="50000"/>
                  </a:schemeClr>
                </a:solidFill>
              </a:rPr>
              <a:t>Building Envelope Option</a:t>
            </a:r>
            <a:endParaRPr lang="en-US" sz="1600" i="1" dirty="0">
              <a:solidFill>
                <a:schemeClr val="tx1">
                  <a:lumMod val="50000"/>
                </a:schemeClr>
              </a:solidFill>
            </a:endParaRPr>
          </a:p>
        </p:txBody>
      </p:sp>
    </p:spTree>
    <p:extLst>
      <p:ext uri="{BB962C8B-B14F-4D97-AF65-F5344CB8AC3E}">
        <p14:creationId xmlns:p14="http://schemas.microsoft.com/office/powerpoint/2010/main" val="724086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424562" y="1143000"/>
            <a:ext cx="8567038" cy="4441825"/>
          </a:xfrm>
        </p:spPr>
        <p:txBody>
          <a:bodyPr>
            <a:normAutofit/>
          </a:bodyPr>
          <a:lstStyle/>
          <a:p>
            <a:pPr marL="0" indent="0">
              <a:buNone/>
            </a:pPr>
            <a:r>
              <a:rPr lang="en-US" dirty="0">
                <a:solidFill>
                  <a:schemeClr val="tx1">
                    <a:lumMod val="50000"/>
                  </a:schemeClr>
                </a:solidFill>
              </a:rPr>
              <a:t>Compliance</a:t>
            </a:r>
          </a:p>
          <a:p>
            <a:pPr marL="749300">
              <a:buFont typeface="Wingdings" pitchFamily="2" charset="2"/>
              <a:buChar char="ü"/>
            </a:pPr>
            <a:r>
              <a:rPr lang="en-US" sz="2000" dirty="0">
                <a:solidFill>
                  <a:schemeClr val="tx1">
                    <a:lumMod val="50000"/>
                  </a:schemeClr>
                </a:solidFill>
              </a:rPr>
              <a:t>Meet or exceed minimum </a:t>
            </a:r>
            <a:r>
              <a:rPr lang="en-US" sz="2000" i="1" dirty="0">
                <a:solidFill>
                  <a:schemeClr val="tx1">
                    <a:lumMod val="50000"/>
                  </a:schemeClr>
                </a:solidFill>
              </a:rPr>
              <a:t>R-values</a:t>
            </a:r>
            <a:r>
              <a:rPr lang="en-US" sz="2000" dirty="0">
                <a:solidFill>
                  <a:schemeClr val="tx1">
                    <a:lumMod val="50000"/>
                  </a:schemeClr>
                </a:solidFill>
              </a:rPr>
              <a:t> in table</a:t>
            </a:r>
          </a:p>
          <a:p>
            <a:pPr marL="1196975" lvl="1" indent="-342900"/>
            <a:r>
              <a:rPr lang="en-US" dirty="0">
                <a:solidFill>
                  <a:schemeClr val="tx1">
                    <a:lumMod val="50000"/>
                  </a:schemeClr>
                </a:solidFill>
              </a:rPr>
              <a:t>Only </a:t>
            </a:r>
            <a:r>
              <a:rPr lang="en-US" i="1" dirty="0">
                <a:solidFill>
                  <a:schemeClr val="tx1">
                    <a:lumMod val="50000"/>
                  </a:schemeClr>
                </a:solidFill>
              </a:rPr>
              <a:t>R-value</a:t>
            </a:r>
            <a:r>
              <a:rPr lang="en-US" dirty="0">
                <a:solidFill>
                  <a:schemeClr val="tx1">
                    <a:lumMod val="50000"/>
                  </a:schemeClr>
                </a:solidFill>
              </a:rPr>
              <a:t> of insulation, not to include air films, </a:t>
            </a:r>
            <a:r>
              <a:rPr lang="en-US" dirty="0" smtClean="0">
                <a:solidFill>
                  <a:schemeClr val="tx1">
                    <a:lumMod val="50000"/>
                  </a:schemeClr>
                </a:solidFill>
              </a:rPr>
              <a:t>etc.</a:t>
            </a:r>
            <a:endParaRPr lang="en-US" dirty="0">
              <a:solidFill>
                <a:schemeClr val="tx1">
                  <a:lumMod val="50000"/>
                </a:schemeClr>
              </a:solidFill>
            </a:endParaRPr>
          </a:p>
          <a:p>
            <a:pPr marL="514350" lvl="1" indent="0">
              <a:buNone/>
            </a:pPr>
            <a:r>
              <a:rPr lang="en-US" b="1" dirty="0" smtClean="0">
                <a:solidFill>
                  <a:schemeClr val="tx1">
                    <a:lumMod val="50000"/>
                  </a:schemeClr>
                </a:solidFill>
              </a:rPr>
              <a:t>				OR</a:t>
            </a:r>
            <a:endParaRPr lang="en-US" b="1" dirty="0">
              <a:solidFill>
                <a:schemeClr val="tx1">
                  <a:lumMod val="50000"/>
                </a:schemeClr>
              </a:solidFill>
            </a:endParaRPr>
          </a:p>
          <a:p>
            <a:pPr marL="749300">
              <a:buFont typeface="Wingdings" pitchFamily="2" charset="2"/>
              <a:buChar char="ü"/>
            </a:pPr>
            <a:r>
              <a:rPr lang="en-US" sz="2000" dirty="0">
                <a:solidFill>
                  <a:schemeClr val="tx1">
                    <a:lumMod val="50000"/>
                  </a:schemeClr>
                </a:solidFill>
              </a:rPr>
              <a:t>Meet maximum </a:t>
            </a:r>
            <a:r>
              <a:rPr lang="en-US" sz="2000" i="1" dirty="0">
                <a:solidFill>
                  <a:schemeClr val="tx1">
                    <a:lumMod val="50000"/>
                  </a:schemeClr>
                </a:solidFill>
              </a:rPr>
              <a:t>U-factor, C-factor, </a:t>
            </a:r>
            <a:r>
              <a:rPr lang="en-US" sz="2000" dirty="0">
                <a:solidFill>
                  <a:schemeClr val="tx1">
                    <a:lumMod val="50000"/>
                  </a:schemeClr>
                </a:solidFill>
              </a:rPr>
              <a:t>or</a:t>
            </a:r>
            <a:r>
              <a:rPr lang="en-US" sz="2000" i="1" dirty="0">
                <a:solidFill>
                  <a:schemeClr val="tx1">
                    <a:lumMod val="50000"/>
                  </a:schemeClr>
                </a:solidFill>
              </a:rPr>
              <a:t> F-factor </a:t>
            </a:r>
            <a:r>
              <a:rPr lang="en-US" sz="2000" dirty="0">
                <a:solidFill>
                  <a:schemeClr val="tx1">
                    <a:lumMod val="50000"/>
                  </a:schemeClr>
                </a:solidFill>
              </a:rPr>
              <a:t>for the entire </a:t>
            </a:r>
            <a:r>
              <a:rPr lang="en-US" sz="2000" dirty="0" smtClean="0">
                <a:solidFill>
                  <a:schemeClr val="tx1">
                    <a:lumMod val="50000"/>
                  </a:schemeClr>
                </a:solidFill>
              </a:rPr>
              <a:t>assembly (typical construction assemblies described in Appendix A)</a:t>
            </a:r>
            <a:endParaRPr lang="en-US" sz="2000" dirty="0">
              <a:solidFill>
                <a:schemeClr val="tx1">
                  <a:lumMod val="50000"/>
                </a:schemeClr>
              </a:solidFill>
            </a:endParaRPr>
          </a:p>
          <a:p>
            <a:pPr marL="514350" lvl="1" indent="0">
              <a:buNone/>
            </a:pPr>
            <a:r>
              <a:rPr lang="en-US" b="1" dirty="0">
                <a:solidFill>
                  <a:schemeClr val="tx1">
                    <a:lumMod val="50000"/>
                  </a:schemeClr>
                </a:solidFill>
              </a:rPr>
              <a:t>	</a:t>
            </a:r>
            <a:r>
              <a:rPr lang="en-US" b="1" dirty="0" smtClean="0">
                <a:solidFill>
                  <a:schemeClr val="tx1">
                    <a:lumMod val="50000"/>
                  </a:schemeClr>
                </a:solidFill>
              </a:rPr>
              <a:t>			OR</a:t>
            </a:r>
            <a:endParaRPr lang="en-US" b="1" dirty="0">
              <a:solidFill>
                <a:schemeClr val="tx1">
                  <a:lumMod val="50000"/>
                </a:schemeClr>
              </a:solidFill>
            </a:endParaRPr>
          </a:p>
          <a:p>
            <a:pPr marL="749300">
              <a:buFont typeface="Wingdings" pitchFamily="2" charset="2"/>
              <a:buChar char="ü"/>
            </a:pPr>
            <a:r>
              <a:rPr lang="en-US" sz="2000" dirty="0">
                <a:solidFill>
                  <a:schemeClr val="tx1">
                    <a:lumMod val="50000"/>
                  </a:schemeClr>
                </a:solidFill>
              </a:rPr>
              <a:t>Perform area-weighted average </a:t>
            </a:r>
            <a:r>
              <a:rPr lang="en-US" sz="2000" i="1" dirty="0">
                <a:solidFill>
                  <a:schemeClr val="tx1">
                    <a:lumMod val="50000"/>
                  </a:schemeClr>
                </a:solidFill>
              </a:rPr>
              <a:t>U-factor, C-factor, </a:t>
            </a:r>
            <a:r>
              <a:rPr lang="en-US" sz="2000" dirty="0">
                <a:solidFill>
                  <a:schemeClr val="tx1">
                    <a:lumMod val="50000"/>
                  </a:schemeClr>
                </a:solidFill>
              </a:rPr>
              <a:t>or</a:t>
            </a:r>
            <a:r>
              <a:rPr lang="en-US" sz="2000" i="1" dirty="0">
                <a:solidFill>
                  <a:schemeClr val="tx1">
                    <a:lumMod val="50000"/>
                  </a:schemeClr>
                </a:solidFill>
              </a:rPr>
              <a:t> </a:t>
            </a:r>
            <a:r>
              <a:rPr lang="en-US" sz="2000" i="1" dirty="0" smtClean="0">
                <a:solidFill>
                  <a:schemeClr val="tx1">
                    <a:lumMod val="50000"/>
                  </a:schemeClr>
                </a:solidFill>
              </a:rPr>
              <a:t>F-factor</a:t>
            </a:r>
            <a:endParaRPr lang="en-US" sz="2000" i="1" dirty="0">
              <a:solidFill>
                <a:schemeClr val="tx1">
                  <a:lumMod val="50000"/>
                </a:schemeClr>
              </a:solidFill>
            </a:endParaRPr>
          </a:p>
          <a:p>
            <a:pPr marL="1196975" lvl="1" indent="-342900"/>
            <a:r>
              <a:rPr lang="en-US" sz="1800" dirty="0">
                <a:solidFill>
                  <a:schemeClr val="tx1">
                    <a:lumMod val="50000"/>
                  </a:schemeClr>
                </a:solidFill>
              </a:rPr>
              <a:t>Only if there are multiple assemblies within a </a:t>
            </a:r>
            <a:r>
              <a:rPr lang="en-US" sz="1800" u="sng" dirty="0">
                <a:solidFill>
                  <a:schemeClr val="tx1">
                    <a:lumMod val="50000"/>
                  </a:schemeClr>
                </a:solidFill>
              </a:rPr>
              <a:t>single</a:t>
            </a:r>
            <a:r>
              <a:rPr lang="en-US" sz="1800" dirty="0">
                <a:solidFill>
                  <a:schemeClr val="tx1">
                    <a:lumMod val="50000"/>
                  </a:schemeClr>
                </a:solidFill>
              </a:rPr>
              <a:t> class of construction for a </a:t>
            </a:r>
            <a:r>
              <a:rPr lang="en-US" sz="1800" u="sng" dirty="0">
                <a:solidFill>
                  <a:schemeClr val="tx1">
                    <a:lumMod val="50000"/>
                  </a:schemeClr>
                </a:solidFill>
              </a:rPr>
              <a:t>single</a:t>
            </a:r>
            <a:r>
              <a:rPr lang="en-US" sz="1800" dirty="0">
                <a:solidFill>
                  <a:schemeClr val="tx1">
                    <a:lumMod val="50000"/>
                  </a:schemeClr>
                </a:solidFill>
              </a:rPr>
              <a:t> </a:t>
            </a:r>
            <a:r>
              <a:rPr lang="en-US" sz="1800" i="1" dirty="0">
                <a:solidFill>
                  <a:schemeClr val="tx1">
                    <a:lumMod val="50000"/>
                  </a:schemeClr>
                </a:solidFill>
              </a:rPr>
              <a:t>space-conditioning</a:t>
            </a:r>
            <a:r>
              <a:rPr lang="en-US" sz="1800" dirty="0">
                <a:solidFill>
                  <a:schemeClr val="tx1">
                    <a:lumMod val="50000"/>
                  </a:schemeClr>
                </a:solidFill>
              </a:rPr>
              <a:t> category</a:t>
            </a:r>
          </a:p>
        </p:txBody>
      </p:sp>
      <p:sp>
        <p:nvSpPr>
          <p:cNvPr id="72706" name="Rectangle 2"/>
          <p:cNvSpPr>
            <a:spLocks noGrp="1" noChangeArrowheads="1"/>
          </p:cNvSpPr>
          <p:nvPr>
            <p:ph type="title"/>
          </p:nvPr>
        </p:nvSpPr>
        <p:spPr>
          <a:xfrm>
            <a:off x="141288" y="0"/>
            <a:ext cx="8567038" cy="816746"/>
          </a:xfrm>
        </p:spPr>
        <p:txBody>
          <a:bodyPr/>
          <a:lstStyle/>
          <a:p>
            <a:pPr>
              <a:lnSpc>
                <a:spcPct val="80000"/>
              </a:lnSpc>
            </a:pPr>
            <a:r>
              <a:rPr lang="en-US" sz="2400" b="1" dirty="0" smtClean="0">
                <a:solidFill>
                  <a:schemeClr val="tx1">
                    <a:lumMod val="50000"/>
                  </a:schemeClr>
                </a:solidFill>
              </a:rPr>
              <a:t>Section 5 – 5.5.3</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Opaque</a:t>
            </a:r>
            <a:r>
              <a:rPr lang="en-US" sz="2000" dirty="0" smtClean="0">
                <a:solidFill>
                  <a:schemeClr val="tx1">
                    <a:lumMod val="50000"/>
                  </a:schemeClr>
                </a:solidFill>
              </a:rPr>
              <a:t> </a:t>
            </a:r>
            <a:r>
              <a:rPr lang="en-US" sz="2000" dirty="0">
                <a:solidFill>
                  <a:schemeClr val="tx1">
                    <a:lumMod val="50000"/>
                  </a:schemeClr>
                </a:solidFill>
              </a:rPr>
              <a:t>Areas</a:t>
            </a:r>
            <a:endParaRPr lang="en-US" sz="1600" i="1" dirty="0">
              <a:solidFill>
                <a:schemeClr val="tx1">
                  <a:lumMod val="50000"/>
                </a:schemeClr>
              </a:solidFill>
            </a:endParaRPr>
          </a:p>
        </p:txBody>
      </p:sp>
    </p:spTree>
    <p:extLst>
      <p:ext uri="{BB962C8B-B14F-4D97-AF65-F5344CB8AC3E}">
        <p14:creationId xmlns:p14="http://schemas.microsoft.com/office/powerpoint/2010/main" val="3620632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92879"/>
            <a:ext cx="67818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Grp="1" noChangeArrowheads="1"/>
          </p:cNvSpPr>
          <p:nvPr>
            <p:ph type="title"/>
          </p:nvPr>
        </p:nvSpPr>
        <p:spPr>
          <a:xfrm>
            <a:off x="157861" y="0"/>
            <a:ext cx="8414639" cy="790113"/>
          </a:xfrm>
        </p:spPr>
        <p:txBody>
          <a:bodyPr/>
          <a:lstStyle/>
          <a:p>
            <a:pPr>
              <a:lnSpc>
                <a:spcPct val="80000"/>
              </a:lnSpc>
            </a:pPr>
            <a:r>
              <a:rPr lang="en-US" sz="2400" b="1" dirty="0" smtClean="0">
                <a:solidFill>
                  <a:schemeClr val="tx1">
                    <a:lumMod val="50000"/>
                  </a:schemeClr>
                </a:solidFill>
              </a:rPr>
              <a:t>Section 5 – 5.5.1</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Opaque</a:t>
            </a:r>
            <a:endParaRPr lang="en-US" sz="1600" i="1" dirty="0">
              <a:solidFill>
                <a:schemeClr val="tx1">
                  <a:lumMod val="50000"/>
                </a:schemeClr>
              </a:solidFill>
            </a:endParaRPr>
          </a:p>
        </p:txBody>
      </p:sp>
      <p:sp>
        <p:nvSpPr>
          <p:cNvPr id="2" name="TextBox 1"/>
          <p:cNvSpPr txBox="1"/>
          <p:nvPr/>
        </p:nvSpPr>
        <p:spPr>
          <a:xfrm>
            <a:off x="2224259" y="6234545"/>
            <a:ext cx="6622473" cy="36021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smtClean="0">
                <a:ln>
                  <a:noFill/>
                </a:ln>
                <a:effectLst/>
                <a:uLnTx/>
                <a:uFillTx/>
                <a:latin typeface="Arial Narrow"/>
                <a:ea typeface="+mn-ea"/>
                <a:cs typeface="Arial Narrow"/>
              </a:rPr>
              <a:t>Reference Table 5.5-0 on page </a:t>
            </a:r>
            <a:r>
              <a:rPr lang="en-US" b="1" dirty="0" smtClean="0">
                <a:latin typeface="Arial Narrow"/>
                <a:cs typeface="Arial Narrow"/>
              </a:rPr>
              <a:t>51</a:t>
            </a:r>
            <a:r>
              <a:rPr kumimoji="0" lang="en-US" b="1" i="0" u="none" strike="noStrike" kern="1200" cap="none" spc="0" normalizeH="0" baseline="0" noProof="0" dirty="0" smtClean="0">
                <a:ln>
                  <a:noFill/>
                </a:ln>
                <a:effectLst/>
                <a:uLnTx/>
                <a:uFillTx/>
                <a:latin typeface="Arial Narrow"/>
                <a:ea typeface="+mn-ea"/>
                <a:cs typeface="Arial Narrow"/>
              </a:rPr>
              <a:t> in 90.1-2016</a:t>
            </a:r>
          </a:p>
        </p:txBody>
      </p:sp>
      <p:graphicFrame>
        <p:nvGraphicFramePr>
          <p:cNvPr id="6" name="Table 5"/>
          <p:cNvGraphicFramePr>
            <a:graphicFrameLocks noGrp="1"/>
          </p:cNvGraphicFramePr>
          <p:nvPr>
            <p:extLst>
              <p:ext uri="{D42A27DB-BD31-4B8C-83A1-F6EECF244321}">
                <p14:modId xmlns:p14="http://schemas.microsoft.com/office/powerpoint/2010/main" val="2700852390"/>
              </p:ext>
            </p:extLst>
          </p:nvPr>
        </p:nvGraphicFramePr>
        <p:xfrm>
          <a:off x="78180" y="2441791"/>
          <a:ext cx="8987640" cy="1828800"/>
        </p:xfrm>
        <a:graphic>
          <a:graphicData uri="http://schemas.openxmlformats.org/drawingml/2006/table">
            <a:tbl>
              <a:tblPr firstRow="1" bandRow="1">
                <a:tableStyleId>{5940675A-B579-460E-94D1-54222C63F5DA}</a:tableStyleId>
              </a:tblPr>
              <a:tblGrid>
                <a:gridCol w="2659416"/>
                <a:gridCol w="987737"/>
                <a:gridCol w="1162756"/>
                <a:gridCol w="1027289"/>
                <a:gridCol w="1207911"/>
                <a:gridCol w="1004711"/>
                <a:gridCol w="937820"/>
              </a:tblGrid>
              <a:tr h="265982">
                <a:tc rowSpan="2">
                  <a:txBody>
                    <a:bodyPr/>
                    <a:lstStyle/>
                    <a:p>
                      <a:pPr algn="ctr"/>
                      <a:r>
                        <a:rPr lang="en-US" sz="1400" b="1" i="1" dirty="0" smtClean="0">
                          <a:solidFill>
                            <a:srgbClr val="FF0000"/>
                          </a:solidFill>
                        </a:rPr>
                        <a:t>Opaque</a:t>
                      </a:r>
                      <a:r>
                        <a:rPr lang="en-US" sz="1400" b="1" i="0" dirty="0" smtClean="0">
                          <a:solidFill>
                            <a:srgbClr val="FF0000"/>
                          </a:solidFill>
                        </a:rPr>
                        <a:t> </a:t>
                      </a:r>
                      <a:r>
                        <a:rPr lang="en-US" sz="1400" b="1" dirty="0" smtClean="0">
                          <a:solidFill>
                            <a:srgbClr val="FF0000"/>
                          </a:solidFill>
                        </a:rPr>
                        <a:t>Elements</a:t>
                      </a:r>
                      <a:endParaRPr lang="en-US" sz="1400" b="1" dirty="0">
                        <a:solidFill>
                          <a:srgbClr val="FF0000"/>
                        </a:solidFill>
                      </a:endParaRPr>
                    </a:p>
                  </a:txBody>
                  <a:tcPr anchor="ctr">
                    <a:solidFill>
                      <a:srgbClr val="92D050"/>
                    </a:solidFill>
                  </a:tcPr>
                </a:tc>
                <a:tc gridSpan="2">
                  <a:txBody>
                    <a:bodyPr/>
                    <a:lstStyle/>
                    <a:p>
                      <a:pPr algn="ctr"/>
                      <a:r>
                        <a:rPr lang="en-US" sz="1400" b="1" i="1" dirty="0" smtClean="0">
                          <a:solidFill>
                            <a:srgbClr val="FF0000"/>
                          </a:solidFill>
                        </a:rPr>
                        <a:t>Nonresidential</a:t>
                      </a:r>
                      <a:endParaRPr lang="en-US" sz="1400" b="1" i="1" dirty="0">
                        <a:solidFill>
                          <a:srgbClr val="FF0000"/>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rgbClr val="FF0000"/>
                          </a:solidFill>
                        </a:rPr>
                        <a:t>Residential</a:t>
                      </a:r>
                      <a:endParaRPr lang="en-US" sz="1400" b="1" i="1" dirty="0">
                        <a:solidFill>
                          <a:srgbClr val="FF0000"/>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rgbClr val="FF0000"/>
                          </a:solidFill>
                        </a:rPr>
                        <a:t>Semiheated</a:t>
                      </a:r>
                      <a:endParaRPr lang="en-US" sz="1400" b="1" i="1" dirty="0">
                        <a:solidFill>
                          <a:srgbClr val="FF0000"/>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rgbClr val="FF0000"/>
                          </a:solidFill>
                        </a:rPr>
                        <a:t>Assembly</a:t>
                      </a:r>
                    </a:p>
                    <a:p>
                      <a:pPr algn="ctr"/>
                      <a:r>
                        <a:rPr lang="en-US" sz="1200" b="1" dirty="0" smtClean="0">
                          <a:solidFill>
                            <a:srgbClr val="FF0000"/>
                          </a:solidFill>
                        </a:rPr>
                        <a:t>Maximum</a:t>
                      </a:r>
                      <a:endParaRPr lang="en-US" sz="1200" b="1" dirty="0">
                        <a:solidFill>
                          <a:srgbClr val="FF0000"/>
                        </a:solidFill>
                      </a:endParaRPr>
                    </a:p>
                  </a:txBody>
                  <a:tcPr>
                    <a:solidFill>
                      <a:srgbClr val="92D050"/>
                    </a:solidFill>
                  </a:tcPr>
                </a:tc>
                <a:tc>
                  <a:txBody>
                    <a:bodyPr/>
                    <a:lstStyle/>
                    <a:p>
                      <a:pPr algn="ctr"/>
                      <a:r>
                        <a:rPr lang="en-US" sz="1200" b="1" dirty="0" smtClean="0">
                          <a:solidFill>
                            <a:srgbClr val="FF0000"/>
                          </a:solidFill>
                        </a:rPr>
                        <a:t>Insulation</a:t>
                      </a:r>
                    </a:p>
                    <a:p>
                      <a:pPr algn="ctr"/>
                      <a:r>
                        <a:rPr lang="en-US" sz="1200" b="1" dirty="0" smtClean="0">
                          <a:solidFill>
                            <a:srgbClr val="FF0000"/>
                          </a:solidFill>
                        </a:rPr>
                        <a:t>Min. </a:t>
                      </a:r>
                      <a:r>
                        <a:rPr lang="en-US" sz="1200" b="1" i="1" dirty="0" smtClean="0">
                          <a:solidFill>
                            <a:srgbClr val="FF0000"/>
                          </a:solidFill>
                        </a:rPr>
                        <a:t>R-Value</a:t>
                      </a:r>
                      <a:endParaRPr lang="en-US" sz="1200" b="1" i="1" dirty="0">
                        <a:solidFill>
                          <a:srgbClr val="FF0000"/>
                        </a:solidFill>
                      </a:endParaRPr>
                    </a:p>
                  </a:txBody>
                  <a:tcPr>
                    <a:solidFill>
                      <a:srgbClr val="92D050"/>
                    </a:solidFill>
                  </a:tcPr>
                </a:tc>
                <a:tc>
                  <a:txBody>
                    <a:bodyPr/>
                    <a:lstStyle/>
                    <a:p>
                      <a:pPr algn="ctr"/>
                      <a:r>
                        <a:rPr lang="en-US" sz="1200" b="1" dirty="0" smtClean="0">
                          <a:solidFill>
                            <a:srgbClr val="FF0000"/>
                          </a:solidFill>
                        </a:rPr>
                        <a:t>Assembly</a:t>
                      </a:r>
                    </a:p>
                    <a:p>
                      <a:pPr algn="ctr"/>
                      <a:r>
                        <a:rPr lang="en-US" sz="1200" b="1" dirty="0" smtClean="0">
                          <a:solidFill>
                            <a:srgbClr val="FF0000"/>
                          </a:solidFill>
                        </a:rPr>
                        <a:t>Maximum</a:t>
                      </a:r>
                      <a:endParaRPr lang="en-US" sz="1200" b="1" dirty="0">
                        <a:solidFill>
                          <a:srgbClr val="FF0000"/>
                        </a:solidFill>
                      </a:endParaRPr>
                    </a:p>
                  </a:txBody>
                  <a:tcPr>
                    <a:solidFill>
                      <a:srgbClr val="92D050"/>
                    </a:solidFill>
                  </a:tcPr>
                </a:tc>
                <a:tc>
                  <a:txBody>
                    <a:bodyPr/>
                    <a:lstStyle/>
                    <a:p>
                      <a:pPr algn="ctr"/>
                      <a:r>
                        <a:rPr lang="en-US" sz="1200" b="1" dirty="0" smtClean="0">
                          <a:solidFill>
                            <a:srgbClr val="FF0000"/>
                          </a:solidFill>
                        </a:rPr>
                        <a:t>Insulation </a:t>
                      </a:r>
                    </a:p>
                    <a:p>
                      <a:pPr algn="ctr"/>
                      <a:r>
                        <a:rPr lang="en-US" sz="1200" b="1" dirty="0" smtClean="0">
                          <a:solidFill>
                            <a:srgbClr val="FF0000"/>
                          </a:solidFill>
                        </a:rPr>
                        <a:t>Min. </a:t>
                      </a:r>
                      <a:r>
                        <a:rPr lang="en-US" sz="1200" b="1" i="1" dirty="0" smtClean="0">
                          <a:solidFill>
                            <a:srgbClr val="FF0000"/>
                          </a:solidFill>
                        </a:rPr>
                        <a:t>R-Value</a:t>
                      </a:r>
                      <a:endParaRPr lang="en-US" sz="1200" b="1" i="1" dirty="0">
                        <a:solidFill>
                          <a:srgbClr val="FF0000"/>
                        </a:solidFill>
                      </a:endParaRPr>
                    </a:p>
                  </a:txBody>
                  <a:tcPr>
                    <a:solidFill>
                      <a:srgbClr val="92D050"/>
                    </a:solidFill>
                  </a:tcPr>
                </a:tc>
                <a:tc>
                  <a:txBody>
                    <a:bodyPr/>
                    <a:lstStyle/>
                    <a:p>
                      <a:pPr algn="ctr"/>
                      <a:r>
                        <a:rPr lang="en-US" sz="1200" b="1" dirty="0" smtClean="0">
                          <a:solidFill>
                            <a:srgbClr val="FF0000"/>
                          </a:solidFill>
                        </a:rPr>
                        <a:t>Assembly</a:t>
                      </a:r>
                    </a:p>
                    <a:p>
                      <a:pPr algn="ctr"/>
                      <a:r>
                        <a:rPr lang="en-US" sz="1200" b="1" dirty="0" smtClean="0">
                          <a:solidFill>
                            <a:srgbClr val="FF0000"/>
                          </a:solidFill>
                        </a:rPr>
                        <a:t>Maximum</a:t>
                      </a:r>
                      <a:endParaRPr lang="en-US" sz="1200" b="1" dirty="0">
                        <a:solidFill>
                          <a:srgbClr val="FF0000"/>
                        </a:solidFill>
                      </a:endParaRPr>
                    </a:p>
                  </a:txBody>
                  <a:tcPr>
                    <a:solidFill>
                      <a:srgbClr val="92D050"/>
                    </a:solidFill>
                  </a:tcPr>
                </a:tc>
                <a:tc>
                  <a:txBody>
                    <a:bodyPr/>
                    <a:lstStyle/>
                    <a:p>
                      <a:pPr algn="ctr"/>
                      <a:r>
                        <a:rPr lang="en-US" sz="1200" b="1" dirty="0" smtClean="0">
                          <a:solidFill>
                            <a:srgbClr val="FF0000"/>
                          </a:solidFill>
                        </a:rPr>
                        <a:t>Insulation</a:t>
                      </a:r>
                    </a:p>
                    <a:p>
                      <a:pPr algn="ctr"/>
                      <a:r>
                        <a:rPr lang="en-US" sz="1200" b="1" dirty="0" smtClean="0">
                          <a:solidFill>
                            <a:srgbClr val="FF0000"/>
                          </a:solidFill>
                        </a:rPr>
                        <a:t>Min.</a:t>
                      </a:r>
                      <a:r>
                        <a:rPr lang="en-US" sz="1200" b="1" baseline="0" dirty="0" smtClean="0">
                          <a:solidFill>
                            <a:srgbClr val="FF0000"/>
                          </a:solidFill>
                        </a:rPr>
                        <a:t> </a:t>
                      </a:r>
                      <a:r>
                        <a:rPr lang="en-US" sz="1200" b="1" i="1" baseline="0" dirty="0" smtClean="0">
                          <a:solidFill>
                            <a:srgbClr val="FF0000"/>
                          </a:solidFill>
                        </a:rPr>
                        <a:t>R-Value</a:t>
                      </a:r>
                      <a:endParaRPr lang="en-US" sz="1200" b="1" i="1" dirty="0">
                        <a:solidFill>
                          <a:srgbClr val="FF0000"/>
                        </a:solidFill>
                      </a:endParaRPr>
                    </a:p>
                  </a:txBody>
                  <a:tcPr>
                    <a:solidFill>
                      <a:srgbClr val="92D050"/>
                    </a:solidFill>
                  </a:tcPr>
                </a:tc>
              </a:tr>
              <a:tr h="851143">
                <a:tc>
                  <a:txBody>
                    <a:bodyPr/>
                    <a:lstStyle/>
                    <a:p>
                      <a:r>
                        <a:rPr lang="en-US" sz="1400" b="1" i="1" u="none" dirty="0" smtClean="0">
                          <a:solidFill>
                            <a:srgbClr val="FF0000"/>
                          </a:solidFill>
                        </a:rPr>
                        <a:t>Roofs</a:t>
                      </a:r>
                    </a:p>
                    <a:p>
                      <a:pPr algn="r"/>
                      <a:r>
                        <a:rPr lang="en-US" sz="1200" i="1" dirty="0" smtClean="0">
                          <a:solidFill>
                            <a:srgbClr val="FF0000"/>
                          </a:solidFill>
                        </a:rPr>
                        <a:t>Insulation</a:t>
                      </a:r>
                      <a:r>
                        <a:rPr lang="en-US" sz="1200" i="1" baseline="0" dirty="0" smtClean="0">
                          <a:solidFill>
                            <a:srgbClr val="FF0000"/>
                          </a:solidFill>
                        </a:rPr>
                        <a:t> </a:t>
                      </a:r>
                      <a:r>
                        <a:rPr lang="en-US" sz="1200" i="1" dirty="0" smtClean="0">
                          <a:solidFill>
                            <a:srgbClr val="FF0000"/>
                          </a:solidFill>
                        </a:rPr>
                        <a:t>Entirely above Deck</a:t>
                      </a:r>
                    </a:p>
                    <a:p>
                      <a:pPr algn="r"/>
                      <a:r>
                        <a:rPr lang="en-US" sz="1200" i="1" dirty="0" smtClean="0">
                          <a:solidFill>
                            <a:srgbClr val="FF0000"/>
                          </a:solidFill>
                        </a:rPr>
                        <a:t>Metal Building</a:t>
                      </a:r>
                    </a:p>
                    <a:p>
                      <a:pPr algn="r"/>
                      <a:r>
                        <a:rPr lang="en-US" sz="1200" i="1" dirty="0" smtClean="0">
                          <a:solidFill>
                            <a:srgbClr val="FF0000"/>
                          </a:solidFill>
                        </a:rPr>
                        <a:t>Attic and Other</a:t>
                      </a:r>
                      <a:endParaRPr lang="en-US" sz="1200" i="1" dirty="0">
                        <a:solidFill>
                          <a:srgbClr val="FF0000"/>
                        </a:solidFill>
                      </a:endParaRPr>
                    </a:p>
                  </a:txBody>
                  <a:tcPr>
                    <a:solidFill>
                      <a:schemeClr val="accent1">
                        <a:lumMod val="40000"/>
                        <a:lumOff val="60000"/>
                      </a:schemeClr>
                    </a:solidFill>
                  </a:tcPr>
                </a:tc>
                <a:tc>
                  <a:txBody>
                    <a:bodyPr/>
                    <a:lstStyle/>
                    <a:p>
                      <a:endParaRPr lang="en-US" sz="1400" dirty="0" smtClean="0">
                        <a:solidFill>
                          <a:srgbClr val="FF0000"/>
                        </a:solidFill>
                      </a:endParaRPr>
                    </a:p>
                    <a:p>
                      <a:r>
                        <a:rPr lang="en-US" sz="1200" dirty="0" smtClean="0">
                          <a:solidFill>
                            <a:srgbClr val="FF0000"/>
                          </a:solidFill>
                        </a:rPr>
                        <a:t>U-0.039</a:t>
                      </a:r>
                    </a:p>
                    <a:p>
                      <a:r>
                        <a:rPr lang="en-US" sz="1200" dirty="0" smtClean="0">
                          <a:solidFill>
                            <a:srgbClr val="FF0000"/>
                          </a:solidFill>
                        </a:rPr>
                        <a:t>U-0.041</a:t>
                      </a:r>
                    </a:p>
                    <a:p>
                      <a:r>
                        <a:rPr lang="en-US" sz="1200" dirty="0" smtClean="0">
                          <a:solidFill>
                            <a:srgbClr val="FF0000"/>
                          </a:solidFill>
                        </a:rPr>
                        <a:t>U-0.027</a:t>
                      </a:r>
                      <a:endParaRPr lang="en-US" sz="1200" dirty="0">
                        <a:solidFill>
                          <a:srgbClr val="FF0000"/>
                        </a:solidFill>
                      </a:endParaRPr>
                    </a:p>
                  </a:txBody>
                  <a:tcPr>
                    <a:solidFill>
                      <a:schemeClr val="accent1">
                        <a:lumMod val="40000"/>
                        <a:lumOff val="60000"/>
                      </a:schemeClr>
                    </a:solidFill>
                  </a:tcPr>
                </a:tc>
                <a:tc>
                  <a:txBody>
                    <a:bodyPr/>
                    <a:lstStyle/>
                    <a:p>
                      <a:endParaRPr lang="en-US" sz="1400" dirty="0" smtClean="0">
                        <a:solidFill>
                          <a:srgbClr val="FF0000"/>
                        </a:solidFill>
                      </a:endParaRPr>
                    </a:p>
                    <a:p>
                      <a:r>
                        <a:rPr lang="en-US" sz="1200" dirty="0" smtClean="0">
                          <a:solidFill>
                            <a:srgbClr val="FF0000"/>
                          </a:solidFill>
                        </a:rPr>
                        <a:t>R-25 </a:t>
                      </a:r>
                      <a:r>
                        <a:rPr lang="en-US" sz="1200" dirty="0" err="1" smtClean="0">
                          <a:solidFill>
                            <a:srgbClr val="FF0000"/>
                          </a:solidFill>
                        </a:rPr>
                        <a:t>c.i.</a:t>
                      </a:r>
                      <a:endParaRPr lang="en-US" sz="1200" dirty="0" smtClean="0">
                        <a:solidFill>
                          <a:srgbClr val="FF0000"/>
                        </a:solidFill>
                      </a:endParaRPr>
                    </a:p>
                    <a:p>
                      <a:r>
                        <a:rPr lang="en-US" sz="1200" dirty="0" smtClean="0">
                          <a:solidFill>
                            <a:srgbClr val="FF0000"/>
                          </a:solidFill>
                        </a:rPr>
                        <a:t>R-10 + 19 FC</a:t>
                      </a:r>
                    </a:p>
                    <a:p>
                      <a:r>
                        <a:rPr lang="en-US" sz="1200" dirty="0" smtClean="0">
                          <a:solidFill>
                            <a:srgbClr val="FF0000"/>
                          </a:solidFill>
                        </a:rPr>
                        <a:t>R-38</a:t>
                      </a:r>
                      <a:endParaRPr lang="en-US" sz="1200" dirty="0">
                        <a:solidFill>
                          <a:srgbClr val="FF0000"/>
                        </a:solidFill>
                      </a:endParaRPr>
                    </a:p>
                  </a:txBody>
                  <a:tcPr>
                    <a:solidFill>
                      <a:schemeClr val="accent1">
                        <a:lumMod val="40000"/>
                        <a:lumOff val="60000"/>
                      </a:schemeClr>
                    </a:solidFill>
                  </a:tcPr>
                </a:tc>
                <a:tc>
                  <a:txBody>
                    <a:bodyPr/>
                    <a:lstStyle/>
                    <a:p>
                      <a:endParaRPr lang="en-US" sz="1400" dirty="0" smtClean="0">
                        <a:solidFill>
                          <a:srgbClr val="FF0000"/>
                        </a:solidFill>
                      </a:endParaRPr>
                    </a:p>
                    <a:p>
                      <a:r>
                        <a:rPr lang="en-US" sz="1200" dirty="0" smtClean="0">
                          <a:solidFill>
                            <a:srgbClr val="FF0000"/>
                          </a:solidFill>
                        </a:rPr>
                        <a:t>U-0.032</a:t>
                      </a:r>
                    </a:p>
                    <a:p>
                      <a:r>
                        <a:rPr lang="en-US" sz="1200" dirty="0" smtClean="0">
                          <a:solidFill>
                            <a:srgbClr val="FF0000"/>
                          </a:solidFill>
                        </a:rPr>
                        <a:t>U-0.041</a:t>
                      </a:r>
                    </a:p>
                    <a:p>
                      <a:r>
                        <a:rPr lang="en-US" sz="1200" dirty="0" smtClean="0">
                          <a:solidFill>
                            <a:srgbClr val="FF0000"/>
                          </a:solidFill>
                        </a:rPr>
                        <a:t>U-0.027</a:t>
                      </a:r>
                      <a:endParaRPr lang="en-US" sz="1200" dirty="0">
                        <a:solidFill>
                          <a:srgbClr val="FF0000"/>
                        </a:solidFill>
                      </a:endParaRPr>
                    </a:p>
                  </a:txBody>
                  <a:tcPr>
                    <a:solidFill>
                      <a:schemeClr val="accent1">
                        <a:lumMod val="40000"/>
                        <a:lumOff val="60000"/>
                      </a:schemeClr>
                    </a:solidFill>
                  </a:tcPr>
                </a:tc>
                <a:tc>
                  <a:txBody>
                    <a:bodyPr/>
                    <a:lstStyle/>
                    <a:p>
                      <a:endParaRPr lang="en-US" sz="1400" dirty="0" smtClean="0">
                        <a:solidFill>
                          <a:srgbClr val="FF0000"/>
                        </a:solidFill>
                      </a:endParaRPr>
                    </a:p>
                    <a:p>
                      <a:r>
                        <a:rPr lang="en-US" sz="1200" dirty="0" smtClean="0">
                          <a:solidFill>
                            <a:srgbClr val="FF0000"/>
                          </a:solidFill>
                        </a:rPr>
                        <a:t>R-30 </a:t>
                      </a:r>
                      <a:r>
                        <a:rPr lang="en-US" sz="1200" dirty="0" err="1" smtClean="0">
                          <a:solidFill>
                            <a:srgbClr val="FF0000"/>
                          </a:solidFill>
                        </a:rPr>
                        <a:t>c.i.</a:t>
                      </a:r>
                      <a:endParaRPr lang="en-US" sz="1200" dirty="0" smtClean="0">
                        <a:solidFill>
                          <a:srgbClr val="FF0000"/>
                        </a:solidFill>
                      </a:endParaRPr>
                    </a:p>
                    <a:p>
                      <a:r>
                        <a:rPr lang="en-US" sz="1200" dirty="0" smtClean="0">
                          <a:solidFill>
                            <a:srgbClr val="FF0000"/>
                          </a:solidFill>
                        </a:rPr>
                        <a:t>R-10 + 19 FC</a:t>
                      </a:r>
                    </a:p>
                    <a:p>
                      <a:r>
                        <a:rPr lang="en-US" sz="1200" dirty="0" smtClean="0">
                          <a:solidFill>
                            <a:srgbClr val="FF0000"/>
                          </a:solidFill>
                        </a:rPr>
                        <a:t>R-38</a:t>
                      </a:r>
                      <a:endParaRPr lang="en-US" sz="1200" dirty="0">
                        <a:solidFill>
                          <a:srgbClr val="FF0000"/>
                        </a:solidFill>
                      </a:endParaRPr>
                    </a:p>
                  </a:txBody>
                  <a:tcPr>
                    <a:solidFill>
                      <a:schemeClr val="accent1">
                        <a:lumMod val="40000"/>
                        <a:lumOff val="60000"/>
                      </a:schemeClr>
                    </a:solidFill>
                  </a:tcPr>
                </a:tc>
                <a:tc>
                  <a:txBody>
                    <a:bodyPr/>
                    <a:lstStyle/>
                    <a:p>
                      <a:endParaRPr lang="en-US" sz="1400" dirty="0" smtClean="0">
                        <a:solidFill>
                          <a:srgbClr val="FF0000"/>
                        </a:solidFill>
                      </a:endParaRPr>
                    </a:p>
                    <a:p>
                      <a:r>
                        <a:rPr lang="en-US" sz="1200" dirty="0" smtClean="0">
                          <a:solidFill>
                            <a:srgbClr val="FF0000"/>
                          </a:solidFill>
                        </a:rPr>
                        <a:t>U-0.218</a:t>
                      </a:r>
                    </a:p>
                    <a:p>
                      <a:r>
                        <a:rPr lang="en-US" sz="1200" dirty="0" smtClean="0">
                          <a:solidFill>
                            <a:srgbClr val="FF0000"/>
                          </a:solidFill>
                        </a:rPr>
                        <a:t>U-0.115</a:t>
                      </a:r>
                    </a:p>
                    <a:p>
                      <a:r>
                        <a:rPr lang="en-US" sz="1200" dirty="0" smtClean="0">
                          <a:solidFill>
                            <a:srgbClr val="FF0000"/>
                          </a:solidFill>
                        </a:rPr>
                        <a:t>U-0.081</a:t>
                      </a:r>
                      <a:endParaRPr lang="en-US" sz="1200" dirty="0">
                        <a:solidFill>
                          <a:srgbClr val="FF0000"/>
                        </a:solidFill>
                      </a:endParaRPr>
                    </a:p>
                  </a:txBody>
                  <a:tcPr>
                    <a:solidFill>
                      <a:schemeClr val="accent1">
                        <a:lumMod val="40000"/>
                        <a:lumOff val="60000"/>
                      </a:schemeClr>
                    </a:solidFill>
                  </a:tcPr>
                </a:tc>
                <a:tc>
                  <a:txBody>
                    <a:bodyPr/>
                    <a:lstStyle/>
                    <a:p>
                      <a:endParaRPr lang="en-US" sz="1600" dirty="0" smtClean="0">
                        <a:solidFill>
                          <a:srgbClr val="FF0000"/>
                        </a:solidFill>
                      </a:endParaRPr>
                    </a:p>
                    <a:p>
                      <a:r>
                        <a:rPr lang="en-US" sz="1200" dirty="0" smtClean="0">
                          <a:solidFill>
                            <a:srgbClr val="FF0000"/>
                          </a:solidFill>
                        </a:rPr>
                        <a:t>R-3.8 </a:t>
                      </a:r>
                      <a:r>
                        <a:rPr lang="en-US" sz="1200" dirty="0" err="1" smtClean="0">
                          <a:solidFill>
                            <a:srgbClr val="FF0000"/>
                          </a:solidFill>
                        </a:rPr>
                        <a:t>c.i</a:t>
                      </a:r>
                      <a:r>
                        <a:rPr lang="en-US" sz="1200" dirty="0" smtClean="0">
                          <a:solidFill>
                            <a:srgbClr val="FF0000"/>
                          </a:solidFill>
                        </a:rPr>
                        <a:t>.</a:t>
                      </a:r>
                    </a:p>
                    <a:p>
                      <a:r>
                        <a:rPr lang="en-US" sz="1200" dirty="0" smtClean="0">
                          <a:solidFill>
                            <a:srgbClr val="FF0000"/>
                          </a:solidFill>
                        </a:rPr>
                        <a:t>R-10</a:t>
                      </a:r>
                    </a:p>
                    <a:p>
                      <a:r>
                        <a:rPr lang="en-US" sz="1200" dirty="0" smtClean="0">
                          <a:solidFill>
                            <a:srgbClr val="FF0000"/>
                          </a:solidFill>
                        </a:rPr>
                        <a:t>R-13</a:t>
                      </a:r>
                      <a:endParaRPr lang="en-US" sz="1200" dirty="0">
                        <a:solidFill>
                          <a:srgbClr val="FF0000"/>
                        </a:solidFill>
                      </a:endParaRPr>
                    </a:p>
                  </a:txBody>
                  <a:tcPr>
                    <a:solidFill>
                      <a:schemeClr val="accent1">
                        <a:lumMod val="40000"/>
                        <a:lumOff val="60000"/>
                      </a:schemeClr>
                    </a:solidFill>
                  </a:tcPr>
                </a:tc>
              </a:tr>
            </a:tbl>
          </a:graphicData>
        </a:graphic>
      </p:graphicFrame>
      <p:sp>
        <p:nvSpPr>
          <p:cNvPr id="3" name="TextBox 2"/>
          <p:cNvSpPr txBox="1"/>
          <p:nvPr/>
        </p:nvSpPr>
        <p:spPr>
          <a:xfrm>
            <a:off x="458788" y="6049167"/>
            <a:ext cx="3097212" cy="276999"/>
          </a:xfrm>
          <a:prstGeom prst="rect">
            <a:avLst/>
          </a:prstGeom>
          <a:noFill/>
        </p:spPr>
        <p:txBody>
          <a:bodyPr wrap="square" rtlCol="0">
            <a:spAutoFit/>
          </a:bodyPr>
          <a:lstStyle/>
          <a:p>
            <a:r>
              <a:rPr lang="en-US" sz="1200" dirty="0" smtClean="0"/>
              <a:t>FC = filled cavity</a:t>
            </a:r>
            <a:endParaRPr lang="en-US" sz="1200" dirty="0"/>
          </a:p>
        </p:txBody>
      </p:sp>
    </p:spTree>
    <p:extLst>
      <p:ext uri="{BB962C8B-B14F-4D97-AF65-F5344CB8AC3E}">
        <p14:creationId xmlns:p14="http://schemas.microsoft.com/office/powerpoint/2010/main" val="885571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690688"/>
            <a:ext cx="66103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Grp="1" noChangeArrowheads="1"/>
          </p:cNvSpPr>
          <p:nvPr>
            <p:ph type="title"/>
          </p:nvPr>
        </p:nvSpPr>
        <p:spPr>
          <a:xfrm>
            <a:off x="157861" y="0"/>
            <a:ext cx="8414639" cy="790113"/>
          </a:xfrm>
        </p:spPr>
        <p:txBody>
          <a:bodyPr/>
          <a:lstStyle/>
          <a:p>
            <a:pPr>
              <a:lnSpc>
                <a:spcPct val="80000"/>
              </a:lnSpc>
            </a:pPr>
            <a:r>
              <a:rPr lang="en-US" sz="2400" b="1" dirty="0" smtClean="0">
                <a:solidFill>
                  <a:schemeClr val="tx1">
                    <a:lumMod val="50000"/>
                  </a:schemeClr>
                </a:solidFill>
              </a:rPr>
              <a:t>Section 5 – 5.5.1</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Opaque</a:t>
            </a:r>
            <a:endParaRPr lang="en-US" sz="1600" i="1" dirty="0">
              <a:solidFill>
                <a:schemeClr val="tx1">
                  <a:lumMod val="50000"/>
                </a:schemeClr>
              </a:solidFill>
            </a:endParaRPr>
          </a:p>
        </p:txBody>
      </p:sp>
      <p:sp>
        <p:nvSpPr>
          <p:cNvPr id="2" name="TextBox 1"/>
          <p:cNvSpPr txBox="1"/>
          <p:nvPr/>
        </p:nvSpPr>
        <p:spPr>
          <a:xfrm>
            <a:off x="2224259" y="6234545"/>
            <a:ext cx="6622473" cy="36021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smtClean="0">
                <a:ln>
                  <a:noFill/>
                </a:ln>
                <a:effectLst/>
                <a:uLnTx/>
                <a:uFillTx/>
                <a:latin typeface="Arial Narrow"/>
                <a:ea typeface="+mn-ea"/>
                <a:cs typeface="Arial Narrow"/>
              </a:rPr>
              <a:t>Reference Table 5.5-1 on page </a:t>
            </a:r>
            <a:r>
              <a:rPr lang="en-US" b="1" dirty="0" smtClean="0">
                <a:latin typeface="Arial Narrow"/>
                <a:cs typeface="Arial Narrow"/>
              </a:rPr>
              <a:t>52</a:t>
            </a:r>
            <a:r>
              <a:rPr kumimoji="0" lang="en-US" b="1" i="0" u="none" strike="noStrike" kern="1200" cap="none" spc="0" normalizeH="0" baseline="0" noProof="0" dirty="0" smtClean="0">
                <a:ln>
                  <a:noFill/>
                </a:ln>
                <a:effectLst/>
                <a:uLnTx/>
                <a:uFillTx/>
                <a:latin typeface="Arial Narrow"/>
                <a:ea typeface="+mn-ea"/>
                <a:cs typeface="Arial Narrow"/>
              </a:rPr>
              <a:t> in 90.1-2016</a:t>
            </a:r>
          </a:p>
        </p:txBody>
      </p:sp>
      <p:graphicFrame>
        <p:nvGraphicFramePr>
          <p:cNvPr id="6" name="Table 5"/>
          <p:cNvGraphicFramePr>
            <a:graphicFrameLocks noGrp="1"/>
          </p:cNvGraphicFramePr>
          <p:nvPr>
            <p:extLst>
              <p:ext uri="{D42A27DB-BD31-4B8C-83A1-F6EECF244321}">
                <p14:modId xmlns:p14="http://schemas.microsoft.com/office/powerpoint/2010/main" val="3516912737"/>
              </p:ext>
            </p:extLst>
          </p:nvPr>
        </p:nvGraphicFramePr>
        <p:xfrm>
          <a:off x="157861" y="2772531"/>
          <a:ext cx="8987640" cy="1828800"/>
        </p:xfrm>
        <a:graphic>
          <a:graphicData uri="http://schemas.openxmlformats.org/drawingml/2006/table">
            <a:tbl>
              <a:tblPr firstRow="1" bandRow="1">
                <a:tableStyleId>{5940675A-B579-460E-94D1-54222C63F5DA}</a:tableStyleId>
              </a:tblPr>
              <a:tblGrid>
                <a:gridCol w="2659416"/>
                <a:gridCol w="987737"/>
                <a:gridCol w="1162756"/>
                <a:gridCol w="1027289"/>
                <a:gridCol w="1207911"/>
                <a:gridCol w="1004711"/>
                <a:gridCol w="937820"/>
              </a:tblGrid>
              <a:tr h="265982">
                <a:tc rowSpan="2">
                  <a:txBody>
                    <a:bodyPr/>
                    <a:lstStyle/>
                    <a:p>
                      <a:pPr algn="ctr"/>
                      <a:r>
                        <a:rPr lang="en-US" sz="1400" b="1" i="1" dirty="0" smtClean="0">
                          <a:solidFill>
                            <a:schemeClr val="tx1">
                              <a:lumMod val="50000"/>
                            </a:schemeClr>
                          </a:solidFill>
                        </a:rPr>
                        <a:t>Opaque</a:t>
                      </a:r>
                      <a:r>
                        <a:rPr lang="en-US" sz="1400" b="1" dirty="0" smtClean="0">
                          <a:solidFill>
                            <a:schemeClr val="tx1">
                              <a:lumMod val="50000"/>
                            </a:schemeClr>
                          </a:solidFill>
                        </a:rPr>
                        <a:t> Elements</a:t>
                      </a:r>
                      <a:endParaRPr lang="en-US" sz="1400" b="1" dirty="0">
                        <a:solidFill>
                          <a:schemeClr val="tx1">
                            <a:lumMod val="50000"/>
                          </a:schemeClr>
                        </a:solidFill>
                      </a:endParaRPr>
                    </a:p>
                  </a:txBody>
                  <a:tcPr anchor="ctr">
                    <a:solidFill>
                      <a:srgbClr val="92D050"/>
                    </a:solidFill>
                  </a:tcPr>
                </a:tc>
                <a:tc gridSpan="2">
                  <a:txBody>
                    <a:bodyPr/>
                    <a:lstStyle/>
                    <a:p>
                      <a:pPr algn="ctr"/>
                      <a:r>
                        <a:rPr lang="en-US" sz="1400" b="1" i="1" dirty="0" smtClean="0">
                          <a:solidFill>
                            <a:schemeClr val="tx1">
                              <a:lumMod val="50000"/>
                            </a:schemeClr>
                          </a:solidFill>
                        </a:rPr>
                        <a:t>Nonresidential</a:t>
                      </a:r>
                      <a:endParaRPr lang="en-US" sz="1400" b="1" i="1" dirty="0">
                        <a:solidFill>
                          <a:schemeClr val="tx1">
                            <a:lumMod val="50000"/>
                          </a:schemeClr>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chemeClr val="tx1">
                              <a:lumMod val="50000"/>
                            </a:schemeClr>
                          </a:solidFill>
                        </a:rPr>
                        <a:t>Residential</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chemeClr val="tx1">
                              <a:lumMod val="50000"/>
                            </a:schemeClr>
                          </a:solidFill>
                        </a:rPr>
                        <a:t>Semiheated</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 </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a:t>
                      </a:r>
                      <a:r>
                        <a:rPr lang="en-US" sz="1200" b="1" baseline="0" dirty="0" smtClean="0">
                          <a:solidFill>
                            <a:schemeClr val="tx1">
                              <a:lumMod val="50000"/>
                            </a:schemeClr>
                          </a:solidFill>
                        </a:rPr>
                        <a:t> </a:t>
                      </a:r>
                      <a:r>
                        <a:rPr lang="en-US" sz="1200" b="1" i="1" baseline="0"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r>
              <a:tr h="851143">
                <a:tc>
                  <a:txBody>
                    <a:bodyPr/>
                    <a:lstStyle/>
                    <a:p>
                      <a:r>
                        <a:rPr lang="en-US" sz="1400" b="1" i="1" u="none" dirty="0" smtClean="0">
                          <a:solidFill>
                            <a:schemeClr val="tx1">
                              <a:lumMod val="50000"/>
                            </a:schemeClr>
                          </a:solidFill>
                        </a:rPr>
                        <a:t>Roofs</a:t>
                      </a:r>
                    </a:p>
                    <a:p>
                      <a:pPr algn="r"/>
                      <a:r>
                        <a:rPr lang="en-US" sz="1200" i="1" dirty="0" smtClean="0">
                          <a:solidFill>
                            <a:schemeClr val="tx1">
                              <a:lumMod val="50000"/>
                            </a:schemeClr>
                          </a:solidFill>
                        </a:rPr>
                        <a:t>Insulation</a:t>
                      </a:r>
                      <a:r>
                        <a:rPr lang="en-US" sz="1200" i="1" baseline="0" dirty="0" smtClean="0">
                          <a:solidFill>
                            <a:schemeClr val="tx1">
                              <a:lumMod val="50000"/>
                            </a:schemeClr>
                          </a:solidFill>
                        </a:rPr>
                        <a:t> </a:t>
                      </a:r>
                      <a:r>
                        <a:rPr lang="en-US" sz="1200" i="1" dirty="0" smtClean="0">
                          <a:solidFill>
                            <a:schemeClr val="tx1">
                              <a:lumMod val="50000"/>
                            </a:schemeClr>
                          </a:solidFill>
                        </a:rPr>
                        <a:t>Entirely above Deck</a:t>
                      </a:r>
                    </a:p>
                    <a:p>
                      <a:pPr algn="r"/>
                      <a:r>
                        <a:rPr lang="en-US" sz="1200" i="1" dirty="0" smtClean="0">
                          <a:solidFill>
                            <a:schemeClr val="tx1">
                              <a:lumMod val="50000"/>
                            </a:schemeClr>
                          </a:solidFill>
                        </a:rPr>
                        <a:t>Metal Building</a:t>
                      </a:r>
                    </a:p>
                    <a:p>
                      <a:pPr algn="r"/>
                      <a:r>
                        <a:rPr lang="en-US" sz="1200" i="1" dirty="0" smtClean="0">
                          <a:solidFill>
                            <a:schemeClr val="tx1">
                              <a:lumMod val="50000"/>
                            </a:schemeClr>
                          </a:solidFill>
                        </a:rPr>
                        <a:t>Attic and Other</a:t>
                      </a:r>
                      <a:endParaRPr lang="en-US" sz="1200" i="1"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U-0.048</a:t>
                      </a:r>
                    </a:p>
                    <a:p>
                      <a:r>
                        <a:rPr lang="en-US" sz="1200" dirty="0" smtClean="0">
                          <a:solidFill>
                            <a:schemeClr val="tx1">
                              <a:lumMod val="50000"/>
                            </a:schemeClr>
                          </a:solidFill>
                        </a:rPr>
                        <a:t>U-0.041</a:t>
                      </a:r>
                    </a:p>
                    <a:p>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R-10 + 19 FC</a:t>
                      </a: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U-0.039</a:t>
                      </a:r>
                    </a:p>
                    <a:p>
                      <a:r>
                        <a:rPr lang="en-US" sz="1200" dirty="0" smtClean="0">
                          <a:solidFill>
                            <a:schemeClr val="tx1">
                              <a:lumMod val="50000"/>
                            </a:schemeClr>
                          </a:solidFill>
                        </a:rPr>
                        <a:t>U-0.041</a:t>
                      </a:r>
                    </a:p>
                    <a:p>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R-10 + 19 FC</a:t>
                      </a: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U-0.218</a:t>
                      </a:r>
                    </a:p>
                    <a:p>
                      <a:r>
                        <a:rPr lang="en-US" sz="1200" dirty="0" smtClean="0">
                          <a:solidFill>
                            <a:schemeClr val="tx1">
                              <a:lumMod val="50000"/>
                            </a:schemeClr>
                          </a:solidFill>
                        </a:rPr>
                        <a:t>U-0.115</a:t>
                      </a:r>
                    </a:p>
                    <a:p>
                      <a:r>
                        <a:rPr lang="en-US" sz="1200" dirty="0" smtClean="0">
                          <a:solidFill>
                            <a:schemeClr val="tx1">
                              <a:lumMod val="50000"/>
                            </a:schemeClr>
                          </a:solidFill>
                        </a:rPr>
                        <a:t>U-0.081</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600" dirty="0" smtClean="0">
                        <a:solidFill>
                          <a:schemeClr val="tx1">
                            <a:lumMod val="50000"/>
                          </a:schemeClr>
                        </a:solidFill>
                      </a:endParaRPr>
                    </a:p>
                    <a:p>
                      <a:r>
                        <a:rPr lang="en-US" sz="1200" dirty="0" smtClean="0">
                          <a:solidFill>
                            <a:schemeClr val="tx1">
                              <a:lumMod val="50000"/>
                            </a:schemeClr>
                          </a:solidFill>
                        </a:rPr>
                        <a:t>R-3.8 </a:t>
                      </a:r>
                      <a:r>
                        <a:rPr lang="en-US" sz="1200" dirty="0" err="1" smtClean="0">
                          <a:solidFill>
                            <a:schemeClr val="tx1">
                              <a:lumMod val="50000"/>
                            </a:schemeClr>
                          </a:solidFill>
                        </a:rPr>
                        <a:t>c.i</a:t>
                      </a:r>
                      <a:r>
                        <a:rPr lang="en-US" sz="1200" dirty="0" smtClean="0">
                          <a:solidFill>
                            <a:schemeClr val="tx1">
                              <a:lumMod val="50000"/>
                            </a:schemeClr>
                          </a:solidFill>
                        </a:rPr>
                        <a:t>.</a:t>
                      </a:r>
                    </a:p>
                    <a:p>
                      <a:r>
                        <a:rPr lang="en-US" sz="1200" dirty="0" smtClean="0">
                          <a:solidFill>
                            <a:schemeClr val="tx1">
                              <a:lumMod val="50000"/>
                            </a:schemeClr>
                          </a:solidFill>
                        </a:rPr>
                        <a:t>R-10</a:t>
                      </a:r>
                    </a:p>
                    <a:p>
                      <a:r>
                        <a:rPr lang="en-US" sz="1200" dirty="0" smtClean="0">
                          <a:solidFill>
                            <a:schemeClr val="tx1">
                              <a:lumMod val="50000"/>
                            </a:schemeClr>
                          </a:solidFill>
                        </a:rPr>
                        <a:t>R-13</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
        <p:nvSpPr>
          <p:cNvPr id="3" name="TextBox 2"/>
          <p:cNvSpPr txBox="1"/>
          <p:nvPr/>
        </p:nvSpPr>
        <p:spPr>
          <a:xfrm>
            <a:off x="458788" y="6049167"/>
            <a:ext cx="3097212" cy="276999"/>
          </a:xfrm>
          <a:prstGeom prst="rect">
            <a:avLst/>
          </a:prstGeom>
          <a:noFill/>
        </p:spPr>
        <p:txBody>
          <a:bodyPr wrap="square" rtlCol="0">
            <a:spAutoFit/>
          </a:bodyPr>
          <a:lstStyle/>
          <a:p>
            <a:r>
              <a:rPr lang="en-US" sz="1200" dirty="0" smtClean="0"/>
              <a:t>FC = filled cavity</a:t>
            </a:r>
            <a:endParaRPr lang="en-US" sz="1200" dirty="0"/>
          </a:p>
        </p:txBody>
      </p:sp>
    </p:spTree>
    <p:extLst>
      <p:ext uri="{BB962C8B-B14F-4D97-AF65-F5344CB8AC3E}">
        <p14:creationId xmlns:p14="http://schemas.microsoft.com/office/powerpoint/2010/main" val="916686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5099" y="0"/>
            <a:ext cx="8382001" cy="790113"/>
          </a:xfrm>
        </p:spPr>
        <p:txBody>
          <a:bodyPr/>
          <a:lstStyle/>
          <a:p>
            <a:pPr>
              <a:lnSpc>
                <a:spcPct val="80000"/>
              </a:lnSpc>
            </a:pPr>
            <a:r>
              <a:rPr lang="en-US" sz="2400" b="1" dirty="0" smtClean="0">
                <a:solidFill>
                  <a:schemeClr val="tx1">
                    <a:lumMod val="50000"/>
                  </a:schemeClr>
                </a:solidFill>
              </a:rPr>
              <a:t>Section 5 – 5.5-1 </a:t>
            </a:r>
            <a:r>
              <a:rPr lang="en-US" sz="2400" b="1" i="1" dirty="0" smtClean="0">
                <a:solidFill>
                  <a:schemeClr val="tx1">
                    <a:lumMod val="50000"/>
                  </a:schemeClr>
                </a:solidFill>
              </a:rPr>
              <a:t>(cont’d)</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Fenestration</a:t>
            </a:r>
            <a:endParaRPr lang="en-US" sz="1600" i="1" dirty="0">
              <a:solidFill>
                <a:schemeClr val="tx1">
                  <a:lumMod val="50000"/>
                </a:schemeClr>
              </a:solidFill>
            </a:endParaRPr>
          </a:p>
        </p:txBody>
      </p:sp>
      <p:sp>
        <p:nvSpPr>
          <p:cNvPr id="11" name="Rectangle 9"/>
          <p:cNvSpPr>
            <a:spLocks noChangeArrowheads="1"/>
          </p:cNvSpPr>
          <p:nvPr/>
        </p:nvSpPr>
        <p:spPr bwMode="auto">
          <a:xfrm>
            <a:off x="446088" y="1073859"/>
            <a:ext cx="838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itchFamily="34" charset="0"/>
              <a:buNone/>
            </a:pPr>
            <a:r>
              <a:rPr lang="en-US" sz="1100" b="1" dirty="0"/>
              <a:t>TABLE 5.5</a:t>
            </a:r>
            <a:r>
              <a:rPr lang="en-US" sz="1100" b="1" dirty="0" smtClean="0"/>
              <a:t>-1  (Cont’d)</a:t>
            </a:r>
            <a:endParaRPr lang="en-US" sz="1100" b="1" dirty="0">
              <a:solidFill>
                <a:srgbClr val="1E1C1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2071688"/>
            <a:ext cx="64960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789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690688"/>
            <a:ext cx="65055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83770" y="6190650"/>
            <a:ext cx="7543800" cy="474134"/>
          </a:xfrm>
          <a:prstGeom prst="rect">
            <a:avLst/>
          </a:prstGeom>
        </p:spPr>
        <p:txBody>
          <a:bodyPr>
            <a:normAutofit/>
          </a:bodyPr>
          <a:lstStyle/>
          <a:p>
            <a:pPr defTabSz="457200" fontAlgn="auto">
              <a:spcBef>
                <a:spcPct val="20000"/>
              </a:spcBef>
              <a:spcAft>
                <a:spcPts val="0"/>
              </a:spcAft>
              <a:defRPr/>
            </a:pPr>
            <a:r>
              <a:rPr lang="en-US" b="1" dirty="0">
                <a:latin typeface="Arial Narrow"/>
                <a:cs typeface="Arial Narrow"/>
              </a:rPr>
              <a:t>Reference Table 5.5-2 on page </a:t>
            </a:r>
            <a:r>
              <a:rPr lang="en-US" b="1" dirty="0" smtClean="0">
                <a:latin typeface="Arial Narrow"/>
                <a:cs typeface="Arial Narrow"/>
              </a:rPr>
              <a:t>53 </a:t>
            </a:r>
            <a:r>
              <a:rPr lang="en-US" b="1" dirty="0">
                <a:latin typeface="Arial Narrow"/>
                <a:cs typeface="Arial Narrow"/>
              </a:rPr>
              <a:t>in </a:t>
            </a:r>
            <a:r>
              <a:rPr lang="en-US" b="1" dirty="0" smtClean="0">
                <a:latin typeface="Arial Narrow"/>
                <a:cs typeface="Arial Narrow"/>
              </a:rPr>
              <a:t>90.1-2016</a:t>
            </a:r>
            <a:endParaRPr lang="en-US" b="1" dirty="0">
              <a:latin typeface="Arial Narrow"/>
              <a:cs typeface="Arial Narrow"/>
            </a:endParaRPr>
          </a:p>
        </p:txBody>
      </p:sp>
      <p:graphicFrame>
        <p:nvGraphicFramePr>
          <p:cNvPr id="5" name="Table 4"/>
          <p:cNvGraphicFramePr>
            <a:graphicFrameLocks noGrp="1"/>
          </p:cNvGraphicFramePr>
          <p:nvPr>
            <p:extLst>
              <p:ext uri="{D42A27DB-BD31-4B8C-83A1-F6EECF244321}">
                <p14:modId xmlns:p14="http://schemas.microsoft.com/office/powerpoint/2010/main" val="3686635693"/>
              </p:ext>
            </p:extLst>
          </p:nvPr>
        </p:nvGraphicFramePr>
        <p:xfrm>
          <a:off x="114023" y="2655800"/>
          <a:ext cx="8987642" cy="1828800"/>
        </p:xfrm>
        <a:graphic>
          <a:graphicData uri="http://schemas.openxmlformats.org/drawingml/2006/table">
            <a:tbl>
              <a:tblPr firstRow="1" bandRow="1">
                <a:tableStyleId>{5940675A-B579-460E-94D1-54222C63F5DA}</a:tableStyleId>
              </a:tblPr>
              <a:tblGrid>
                <a:gridCol w="2696462"/>
                <a:gridCol w="1032032"/>
                <a:gridCol w="1217726"/>
                <a:gridCol w="972474"/>
                <a:gridCol w="1194993"/>
                <a:gridCol w="948267"/>
                <a:gridCol w="925688"/>
              </a:tblGrid>
              <a:tr h="265982">
                <a:tc rowSpan="2">
                  <a:txBody>
                    <a:bodyPr/>
                    <a:lstStyle/>
                    <a:p>
                      <a:pPr algn="ctr"/>
                      <a:r>
                        <a:rPr lang="en-US" sz="1400" b="1" i="1" dirty="0" smtClean="0">
                          <a:solidFill>
                            <a:schemeClr val="tx1">
                              <a:lumMod val="50000"/>
                            </a:schemeClr>
                          </a:solidFill>
                        </a:rPr>
                        <a:t>Opaque</a:t>
                      </a:r>
                      <a:r>
                        <a:rPr lang="en-US" sz="1400" b="1" dirty="0" smtClean="0">
                          <a:solidFill>
                            <a:schemeClr val="tx1">
                              <a:lumMod val="50000"/>
                            </a:schemeClr>
                          </a:solidFill>
                        </a:rPr>
                        <a:t> Elements</a:t>
                      </a:r>
                      <a:endParaRPr lang="en-US" sz="1400" b="1" dirty="0">
                        <a:solidFill>
                          <a:schemeClr val="tx1">
                            <a:lumMod val="50000"/>
                          </a:schemeClr>
                        </a:solidFill>
                      </a:endParaRPr>
                    </a:p>
                  </a:txBody>
                  <a:tcPr anchor="ctr">
                    <a:solidFill>
                      <a:srgbClr val="92D050"/>
                    </a:solidFill>
                  </a:tcPr>
                </a:tc>
                <a:tc gridSpan="2">
                  <a:txBody>
                    <a:bodyPr/>
                    <a:lstStyle/>
                    <a:p>
                      <a:pPr algn="ctr"/>
                      <a:r>
                        <a:rPr lang="en-US" sz="1400" b="1" i="1" dirty="0" smtClean="0">
                          <a:solidFill>
                            <a:schemeClr val="tx1">
                              <a:lumMod val="50000"/>
                            </a:schemeClr>
                          </a:solidFill>
                        </a:rPr>
                        <a:t>Nonresidential</a:t>
                      </a:r>
                      <a:endParaRPr lang="en-US" sz="1400" b="1" i="1" dirty="0">
                        <a:solidFill>
                          <a:schemeClr val="tx1">
                            <a:lumMod val="50000"/>
                          </a:schemeClr>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chemeClr val="tx1">
                              <a:lumMod val="50000"/>
                            </a:schemeClr>
                          </a:solidFill>
                        </a:rPr>
                        <a:t>Residential</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chemeClr val="tx1">
                              <a:lumMod val="50000"/>
                            </a:schemeClr>
                          </a:solidFill>
                        </a:rPr>
                        <a:t>Semiheated</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 </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a:t>
                      </a:r>
                      <a:r>
                        <a:rPr lang="en-US" sz="1200" b="1" baseline="0" dirty="0" smtClean="0">
                          <a:solidFill>
                            <a:schemeClr val="tx1">
                              <a:lumMod val="50000"/>
                            </a:schemeClr>
                          </a:solidFill>
                        </a:rPr>
                        <a:t> </a:t>
                      </a:r>
                      <a:r>
                        <a:rPr lang="en-US" sz="1200" b="1" i="1" baseline="0"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r>
              <a:tr h="851143">
                <a:tc>
                  <a:txBody>
                    <a:bodyPr/>
                    <a:lstStyle/>
                    <a:p>
                      <a:r>
                        <a:rPr lang="en-US" sz="1400" b="1" i="1" u="none" dirty="0" smtClean="0">
                          <a:solidFill>
                            <a:schemeClr val="tx1">
                              <a:lumMod val="50000"/>
                            </a:schemeClr>
                          </a:solidFill>
                        </a:rPr>
                        <a:t>Roofs</a:t>
                      </a:r>
                      <a:br>
                        <a:rPr lang="en-US" sz="1400" b="1" i="1" u="none" dirty="0" smtClean="0">
                          <a:solidFill>
                            <a:schemeClr val="tx1">
                              <a:lumMod val="50000"/>
                            </a:schemeClr>
                          </a:solidFill>
                        </a:rPr>
                      </a:br>
                      <a:r>
                        <a:rPr lang="en-US" sz="1400" b="1" i="1" u="none" baseline="0" dirty="0" smtClean="0">
                          <a:solidFill>
                            <a:schemeClr val="tx1">
                              <a:lumMod val="50000"/>
                            </a:schemeClr>
                          </a:solidFill>
                        </a:rPr>
                        <a:t> </a:t>
                      </a:r>
                      <a:r>
                        <a:rPr lang="en-US" sz="1200" i="1" dirty="0" smtClean="0">
                          <a:solidFill>
                            <a:schemeClr val="tx1">
                              <a:lumMod val="50000"/>
                            </a:schemeClr>
                          </a:solidFill>
                        </a:rPr>
                        <a:t>Insulation</a:t>
                      </a:r>
                      <a:r>
                        <a:rPr lang="en-US" sz="1200" i="1" baseline="0" dirty="0" smtClean="0">
                          <a:solidFill>
                            <a:schemeClr val="tx1">
                              <a:lumMod val="50000"/>
                            </a:schemeClr>
                          </a:solidFill>
                        </a:rPr>
                        <a:t> </a:t>
                      </a:r>
                      <a:r>
                        <a:rPr lang="en-US" sz="1200" i="1" dirty="0" smtClean="0">
                          <a:solidFill>
                            <a:schemeClr val="tx1">
                              <a:lumMod val="50000"/>
                            </a:schemeClr>
                          </a:solidFill>
                        </a:rPr>
                        <a:t>Entirely above Deck</a:t>
                      </a:r>
                    </a:p>
                    <a:p>
                      <a:pPr algn="r"/>
                      <a:r>
                        <a:rPr lang="en-US" sz="1200" i="1" dirty="0" smtClean="0">
                          <a:solidFill>
                            <a:schemeClr val="tx1">
                              <a:lumMod val="50000"/>
                            </a:schemeClr>
                          </a:solidFill>
                        </a:rPr>
                        <a:t>Metal Building</a:t>
                      </a:r>
                    </a:p>
                    <a:p>
                      <a:pPr algn="r"/>
                      <a:r>
                        <a:rPr lang="en-US" sz="1200" i="1" dirty="0" smtClean="0">
                          <a:solidFill>
                            <a:schemeClr val="tx1">
                              <a:lumMod val="50000"/>
                            </a:schemeClr>
                          </a:solidFill>
                        </a:rPr>
                        <a:t>Attic and Other</a:t>
                      </a:r>
                      <a:endParaRPr lang="en-US" sz="1200" i="1"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U-0.039</a:t>
                      </a:r>
                    </a:p>
                    <a:p>
                      <a:r>
                        <a:rPr lang="en-US" sz="1200" dirty="0" smtClean="0">
                          <a:solidFill>
                            <a:schemeClr val="tx1">
                              <a:lumMod val="50000"/>
                            </a:schemeClr>
                          </a:solidFill>
                        </a:rPr>
                        <a:t>U-0.041</a:t>
                      </a:r>
                    </a:p>
                    <a:p>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R-10+R-19 FC</a:t>
                      </a: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U-0.039</a:t>
                      </a:r>
                    </a:p>
                    <a:p>
                      <a:r>
                        <a:rPr lang="en-US" sz="1200" dirty="0" smtClean="0">
                          <a:solidFill>
                            <a:schemeClr val="tx1">
                              <a:lumMod val="50000"/>
                            </a:schemeClr>
                          </a:solidFill>
                        </a:rPr>
                        <a:t>U-0.041</a:t>
                      </a:r>
                    </a:p>
                    <a:p>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R-10+R-19 FC</a:t>
                      </a: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U-0.173</a:t>
                      </a:r>
                    </a:p>
                    <a:p>
                      <a:r>
                        <a:rPr lang="en-US" sz="1200" dirty="0" smtClean="0">
                          <a:solidFill>
                            <a:schemeClr val="tx1">
                              <a:lumMod val="50000"/>
                            </a:schemeClr>
                          </a:solidFill>
                        </a:rPr>
                        <a:t>U-0.096</a:t>
                      </a:r>
                    </a:p>
                    <a:p>
                      <a:r>
                        <a:rPr lang="en-US" sz="1200" dirty="0" smtClean="0">
                          <a:solidFill>
                            <a:schemeClr val="tx1">
                              <a:lumMod val="50000"/>
                            </a:schemeClr>
                          </a:solidFill>
                        </a:rPr>
                        <a:t>U-0.053</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R-16</a:t>
                      </a:r>
                    </a:p>
                    <a:p>
                      <a:r>
                        <a:rPr lang="en-US" sz="1200" dirty="0" smtClean="0">
                          <a:solidFill>
                            <a:schemeClr val="tx1">
                              <a:lumMod val="50000"/>
                            </a:schemeClr>
                          </a:solidFill>
                        </a:rPr>
                        <a:t>R-19</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
        <p:nvSpPr>
          <p:cNvPr id="6" name="Rectangle 2"/>
          <p:cNvSpPr txBox="1">
            <a:spLocks noChangeArrowheads="1"/>
          </p:cNvSpPr>
          <p:nvPr/>
        </p:nvSpPr>
        <p:spPr>
          <a:xfrm>
            <a:off x="157861" y="49160"/>
            <a:ext cx="8414639" cy="914400"/>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 5.5.1</a:t>
            </a:r>
            <a: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br>
            <a:r>
              <a:rPr kumimoji="0" lang="en-US" sz="2000" b="0" i="1" u="none" strike="noStrike" kern="1200" cap="none" spc="0" normalizeH="0" baseline="0" noProof="0" dirty="0" smtClean="0">
                <a:ln>
                  <a:noFill/>
                </a:ln>
                <a:solidFill>
                  <a:schemeClr val="tx1">
                    <a:lumMod val="50000"/>
                  </a:schemeClr>
                </a:solidFill>
                <a:effectLst/>
                <a:uLnTx/>
                <a:uFillTx/>
                <a:latin typeface="+mj-lt"/>
                <a:ea typeface="+mj-ea"/>
                <a:cs typeface="+mj-cs"/>
              </a:rPr>
              <a:t>Opaque</a:t>
            </a:r>
            <a:endParaRPr kumimoji="0" lang="en-US" sz="1600" b="0" i="1"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extLst>
      <p:ext uri="{BB962C8B-B14F-4D97-AF65-F5344CB8AC3E}">
        <p14:creationId xmlns:p14="http://schemas.microsoft.com/office/powerpoint/2010/main" val="2382968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604963"/>
            <a:ext cx="646747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55360" y="6272284"/>
            <a:ext cx="7543800" cy="474134"/>
          </a:xfrm>
          <a:prstGeom prst="rect">
            <a:avLst/>
          </a:prstGeom>
        </p:spPr>
        <p:txBody>
          <a:bodyPr>
            <a:normAutofit/>
          </a:bodyPr>
          <a:lstStyle/>
          <a:p>
            <a:pPr defTabSz="457200" fontAlgn="auto">
              <a:spcBef>
                <a:spcPct val="20000"/>
              </a:spcBef>
              <a:spcAft>
                <a:spcPts val="0"/>
              </a:spcAft>
              <a:defRPr/>
            </a:pPr>
            <a:r>
              <a:rPr lang="en-US" b="1" dirty="0">
                <a:latin typeface="Arial Narrow"/>
                <a:cs typeface="Arial Narrow"/>
              </a:rPr>
              <a:t>Reference Table </a:t>
            </a:r>
            <a:r>
              <a:rPr lang="en-US" b="1" dirty="0" smtClean="0">
                <a:latin typeface="Arial Narrow"/>
                <a:cs typeface="Arial Narrow"/>
              </a:rPr>
              <a:t>5.5-3 </a:t>
            </a:r>
            <a:r>
              <a:rPr lang="en-US" b="1" dirty="0">
                <a:latin typeface="Arial Narrow"/>
                <a:cs typeface="Arial Narrow"/>
              </a:rPr>
              <a:t>on page </a:t>
            </a:r>
            <a:r>
              <a:rPr lang="en-US" b="1" dirty="0" smtClean="0">
                <a:latin typeface="Arial Narrow"/>
                <a:cs typeface="Arial Narrow"/>
              </a:rPr>
              <a:t>54 </a:t>
            </a:r>
            <a:r>
              <a:rPr lang="en-US" b="1" dirty="0">
                <a:latin typeface="Arial Narrow"/>
                <a:cs typeface="Arial Narrow"/>
              </a:rPr>
              <a:t>in </a:t>
            </a:r>
            <a:r>
              <a:rPr lang="en-US" b="1" dirty="0" smtClean="0">
                <a:latin typeface="Arial Narrow"/>
                <a:cs typeface="Arial Narrow"/>
              </a:rPr>
              <a:t>90.1-2016</a:t>
            </a:r>
            <a:endParaRPr lang="en-US" b="1" dirty="0">
              <a:latin typeface="Arial Narrow"/>
              <a:cs typeface="Arial Narrow"/>
            </a:endParaRPr>
          </a:p>
        </p:txBody>
      </p:sp>
      <p:graphicFrame>
        <p:nvGraphicFramePr>
          <p:cNvPr id="7" name="Table 6"/>
          <p:cNvGraphicFramePr>
            <a:graphicFrameLocks noGrp="1"/>
          </p:cNvGraphicFramePr>
          <p:nvPr>
            <p:extLst>
              <p:ext uri="{D42A27DB-BD31-4B8C-83A1-F6EECF244321}">
                <p14:modId xmlns:p14="http://schemas.microsoft.com/office/powerpoint/2010/main" val="2462956250"/>
              </p:ext>
            </p:extLst>
          </p:nvPr>
        </p:nvGraphicFramePr>
        <p:xfrm>
          <a:off x="156358" y="2441791"/>
          <a:ext cx="8848028" cy="1798320"/>
        </p:xfrm>
        <a:graphic>
          <a:graphicData uri="http://schemas.openxmlformats.org/drawingml/2006/table">
            <a:tbl>
              <a:tblPr firstRow="1" bandRow="1">
                <a:tableStyleId>{5940675A-B579-460E-94D1-54222C63F5DA}</a:tableStyleId>
              </a:tblPr>
              <a:tblGrid>
                <a:gridCol w="2496531"/>
                <a:gridCol w="982133"/>
                <a:gridCol w="1216082"/>
                <a:gridCol w="943293"/>
                <a:gridCol w="1204714"/>
                <a:gridCol w="982133"/>
                <a:gridCol w="1023142"/>
              </a:tblGrid>
              <a:tr h="265982">
                <a:tc rowSpan="2">
                  <a:txBody>
                    <a:bodyPr/>
                    <a:lstStyle/>
                    <a:p>
                      <a:pPr algn="ctr"/>
                      <a:r>
                        <a:rPr lang="en-US" sz="1400" b="1" i="1" dirty="0" smtClean="0">
                          <a:solidFill>
                            <a:schemeClr val="tx1">
                              <a:lumMod val="50000"/>
                            </a:schemeClr>
                          </a:solidFill>
                        </a:rPr>
                        <a:t>Opaque</a:t>
                      </a:r>
                      <a:r>
                        <a:rPr lang="en-US" sz="1400" b="1" dirty="0" smtClean="0">
                          <a:solidFill>
                            <a:schemeClr val="tx1">
                              <a:lumMod val="50000"/>
                            </a:schemeClr>
                          </a:solidFill>
                        </a:rPr>
                        <a:t> Elements</a:t>
                      </a:r>
                      <a:endParaRPr lang="en-US" sz="1400" b="1" dirty="0">
                        <a:solidFill>
                          <a:schemeClr val="tx1">
                            <a:lumMod val="50000"/>
                          </a:schemeClr>
                        </a:solidFill>
                      </a:endParaRPr>
                    </a:p>
                  </a:txBody>
                  <a:tcPr anchor="ctr">
                    <a:solidFill>
                      <a:srgbClr val="92D050"/>
                    </a:solidFill>
                  </a:tcPr>
                </a:tc>
                <a:tc gridSpan="2">
                  <a:txBody>
                    <a:bodyPr/>
                    <a:lstStyle/>
                    <a:p>
                      <a:pPr algn="ctr"/>
                      <a:r>
                        <a:rPr lang="en-US" sz="1400" b="1" i="1" dirty="0" smtClean="0">
                          <a:solidFill>
                            <a:schemeClr val="tx1">
                              <a:lumMod val="50000"/>
                            </a:schemeClr>
                          </a:solidFill>
                        </a:rPr>
                        <a:t>Nonresidential</a:t>
                      </a:r>
                      <a:endParaRPr lang="en-US" sz="1400" b="1" i="1" dirty="0">
                        <a:solidFill>
                          <a:schemeClr val="tx1">
                            <a:lumMod val="50000"/>
                          </a:schemeClr>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chemeClr val="tx1">
                              <a:lumMod val="50000"/>
                            </a:schemeClr>
                          </a:solidFill>
                        </a:rPr>
                        <a:t>Residential</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chemeClr val="tx1">
                              <a:lumMod val="50000"/>
                            </a:schemeClr>
                          </a:solidFill>
                        </a:rPr>
                        <a:t>Semiheated</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 </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a:t>
                      </a:r>
                      <a:r>
                        <a:rPr lang="en-US" sz="1200" b="1" baseline="0" dirty="0" smtClean="0">
                          <a:solidFill>
                            <a:schemeClr val="tx1">
                              <a:lumMod val="50000"/>
                            </a:schemeClr>
                          </a:solidFill>
                        </a:rPr>
                        <a:t> </a:t>
                      </a:r>
                      <a:r>
                        <a:rPr lang="en-US" sz="1200" b="1" i="1" baseline="0"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r>
              <a:tr h="851143">
                <a:tc>
                  <a:txBody>
                    <a:bodyPr/>
                    <a:lstStyle/>
                    <a:p>
                      <a:r>
                        <a:rPr lang="en-US" sz="1400" b="1" i="1" u="none" dirty="0" smtClean="0">
                          <a:solidFill>
                            <a:schemeClr val="tx1">
                              <a:lumMod val="50000"/>
                            </a:schemeClr>
                          </a:solidFill>
                        </a:rPr>
                        <a:t>Roofs</a:t>
                      </a:r>
                    </a:p>
                    <a:p>
                      <a:pPr algn="r"/>
                      <a:r>
                        <a:rPr lang="en-US" sz="1200" i="1" dirty="0" smtClean="0">
                          <a:solidFill>
                            <a:schemeClr val="tx1">
                              <a:lumMod val="50000"/>
                            </a:schemeClr>
                          </a:solidFill>
                        </a:rPr>
                        <a:t>Insulation</a:t>
                      </a:r>
                      <a:r>
                        <a:rPr lang="en-US" sz="1200" i="1" baseline="0" dirty="0" smtClean="0">
                          <a:solidFill>
                            <a:schemeClr val="tx1">
                              <a:lumMod val="50000"/>
                            </a:schemeClr>
                          </a:solidFill>
                        </a:rPr>
                        <a:t> </a:t>
                      </a:r>
                      <a:r>
                        <a:rPr lang="en-US" sz="1200" i="1" dirty="0" smtClean="0">
                          <a:solidFill>
                            <a:schemeClr val="tx1">
                              <a:lumMod val="50000"/>
                            </a:schemeClr>
                          </a:solidFill>
                        </a:rPr>
                        <a:t>Entirely above Deck</a:t>
                      </a:r>
                    </a:p>
                    <a:p>
                      <a:pPr algn="r"/>
                      <a:r>
                        <a:rPr lang="en-US" sz="1200" i="1" dirty="0" smtClean="0">
                          <a:solidFill>
                            <a:schemeClr val="tx1">
                              <a:lumMod val="50000"/>
                            </a:schemeClr>
                          </a:solidFill>
                        </a:rPr>
                        <a:t>Metal Building</a:t>
                      </a:r>
                    </a:p>
                    <a:p>
                      <a:pPr algn="r"/>
                      <a:r>
                        <a:rPr lang="en-US" sz="1200" i="1" dirty="0" smtClean="0">
                          <a:solidFill>
                            <a:schemeClr val="tx1">
                              <a:lumMod val="50000"/>
                            </a:schemeClr>
                          </a:solidFill>
                        </a:rPr>
                        <a:t>Attic and Other</a:t>
                      </a:r>
                      <a:endParaRPr lang="en-US" sz="1200" i="1"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U-0.039</a:t>
                      </a:r>
                    </a:p>
                    <a:p>
                      <a:r>
                        <a:rPr lang="en-US" sz="1200" dirty="0" smtClean="0">
                          <a:solidFill>
                            <a:schemeClr val="tx1">
                              <a:lumMod val="50000"/>
                            </a:schemeClr>
                          </a:solidFill>
                        </a:rPr>
                        <a:t>U-0.041</a:t>
                      </a:r>
                    </a:p>
                    <a:p>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R-10+R-19 FC</a:t>
                      </a: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U-0.039</a:t>
                      </a:r>
                    </a:p>
                    <a:p>
                      <a:r>
                        <a:rPr lang="en-US" sz="1200" dirty="0" smtClean="0">
                          <a:solidFill>
                            <a:schemeClr val="tx1">
                              <a:lumMod val="50000"/>
                            </a:schemeClr>
                          </a:solidFill>
                        </a:rPr>
                        <a:t>U-0.041</a:t>
                      </a:r>
                    </a:p>
                    <a:p>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R-10+R-19 FC</a:t>
                      </a: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U-0.119</a:t>
                      </a:r>
                    </a:p>
                    <a:p>
                      <a:r>
                        <a:rPr lang="en-US" sz="1200" dirty="0" smtClean="0">
                          <a:solidFill>
                            <a:schemeClr val="tx1">
                              <a:lumMod val="50000"/>
                            </a:schemeClr>
                          </a:solidFill>
                        </a:rPr>
                        <a:t>U-0.096</a:t>
                      </a:r>
                    </a:p>
                    <a:p>
                      <a:r>
                        <a:rPr lang="en-US" sz="1200" dirty="0" smtClean="0">
                          <a:solidFill>
                            <a:schemeClr val="tx1">
                              <a:lumMod val="50000"/>
                            </a:schemeClr>
                          </a:solidFill>
                        </a:rPr>
                        <a:t>U-0.053</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R-7.6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R-16</a:t>
                      </a:r>
                    </a:p>
                    <a:p>
                      <a:r>
                        <a:rPr lang="en-US" sz="1200" dirty="0" smtClean="0">
                          <a:solidFill>
                            <a:schemeClr val="tx1">
                              <a:lumMod val="50000"/>
                            </a:schemeClr>
                          </a:solidFill>
                        </a:rPr>
                        <a:t>R-19</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
        <p:nvSpPr>
          <p:cNvPr id="8" name="Rectangle 2"/>
          <p:cNvSpPr txBox="1">
            <a:spLocks noChangeArrowheads="1"/>
          </p:cNvSpPr>
          <p:nvPr/>
        </p:nvSpPr>
        <p:spPr>
          <a:xfrm>
            <a:off x="157861" y="0"/>
            <a:ext cx="8414639" cy="914400"/>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 5.5.1</a:t>
            </a:r>
            <a: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br>
            <a:r>
              <a:rPr kumimoji="0" lang="en-US" sz="2000" b="0" i="1" u="none" strike="noStrike" kern="1200" cap="none" spc="0" normalizeH="0" baseline="0" noProof="0" dirty="0" smtClean="0">
                <a:ln>
                  <a:noFill/>
                </a:ln>
                <a:solidFill>
                  <a:schemeClr val="tx1">
                    <a:lumMod val="50000"/>
                  </a:schemeClr>
                </a:solidFill>
                <a:effectLst/>
                <a:uLnTx/>
                <a:uFillTx/>
                <a:latin typeface="+mj-lt"/>
                <a:ea typeface="+mj-ea"/>
                <a:cs typeface="+mj-cs"/>
              </a:rPr>
              <a:t>Opaque</a:t>
            </a:r>
            <a:endParaRPr kumimoji="0" lang="en-US" sz="1600" b="0" i="1"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extLst>
      <p:ext uri="{BB962C8B-B14F-4D97-AF65-F5344CB8AC3E}">
        <p14:creationId xmlns:p14="http://schemas.microsoft.com/office/powerpoint/2010/main" val="294316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666875"/>
            <a:ext cx="64960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02250" y="6235816"/>
            <a:ext cx="7543800" cy="474134"/>
          </a:xfrm>
          <a:prstGeom prst="rect">
            <a:avLst/>
          </a:prstGeom>
        </p:spPr>
        <p:txBody>
          <a:bodyPr>
            <a:normAutofit/>
          </a:bodyPr>
          <a:lstStyle/>
          <a:p>
            <a:pPr defTabSz="457200" fontAlgn="auto">
              <a:spcBef>
                <a:spcPct val="20000"/>
              </a:spcBef>
              <a:spcAft>
                <a:spcPts val="0"/>
              </a:spcAft>
              <a:defRPr/>
            </a:pPr>
            <a:r>
              <a:rPr lang="en-US" b="1" dirty="0">
                <a:latin typeface="Arial Narrow"/>
                <a:cs typeface="Arial Narrow"/>
              </a:rPr>
              <a:t>Reference Table </a:t>
            </a:r>
            <a:r>
              <a:rPr lang="en-US" b="1" dirty="0" smtClean="0">
                <a:latin typeface="Arial Narrow"/>
                <a:cs typeface="Arial Narrow"/>
              </a:rPr>
              <a:t>5.5-4 </a:t>
            </a:r>
            <a:r>
              <a:rPr lang="en-US" b="1" dirty="0">
                <a:latin typeface="Arial Narrow"/>
                <a:cs typeface="Arial Narrow"/>
              </a:rPr>
              <a:t>on page </a:t>
            </a:r>
            <a:r>
              <a:rPr lang="en-US" b="1" dirty="0" smtClean="0">
                <a:latin typeface="Arial Narrow"/>
                <a:cs typeface="Arial Narrow"/>
              </a:rPr>
              <a:t>55 </a:t>
            </a:r>
            <a:r>
              <a:rPr lang="en-US" b="1" dirty="0">
                <a:latin typeface="Arial Narrow"/>
                <a:cs typeface="Arial Narrow"/>
              </a:rPr>
              <a:t>in </a:t>
            </a:r>
            <a:r>
              <a:rPr lang="en-US" b="1" dirty="0" smtClean="0">
                <a:latin typeface="Arial Narrow"/>
                <a:cs typeface="Arial Narrow"/>
              </a:rPr>
              <a:t>90.1-2016</a:t>
            </a:r>
            <a:endParaRPr lang="en-US" b="1" dirty="0">
              <a:latin typeface="Arial Narrow"/>
              <a:cs typeface="Arial Narrow"/>
            </a:endParaRPr>
          </a:p>
        </p:txBody>
      </p:sp>
      <p:graphicFrame>
        <p:nvGraphicFramePr>
          <p:cNvPr id="8" name="Table 7"/>
          <p:cNvGraphicFramePr>
            <a:graphicFrameLocks noGrp="1"/>
          </p:cNvGraphicFramePr>
          <p:nvPr>
            <p:extLst>
              <p:ext uri="{D42A27DB-BD31-4B8C-83A1-F6EECF244321}">
                <p14:modId xmlns:p14="http://schemas.microsoft.com/office/powerpoint/2010/main" val="3832638098"/>
              </p:ext>
            </p:extLst>
          </p:nvPr>
        </p:nvGraphicFramePr>
        <p:xfrm>
          <a:off x="156358" y="2441791"/>
          <a:ext cx="8848028" cy="1981200"/>
        </p:xfrm>
        <a:graphic>
          <a:graphicData uri="http://schemas.openxmlformats.org/drawingml/2006/table">
            <a:tbl>
              <a:tblPr firstRow="1" bandRow="1">
                <a:tableStyleId>{5940675A-B579-460E-94D1-54222C63F5DA}</a:tableStyleId>
              </a:tblPr>
              <a:tblGrid>
                <a:gridCol w="2372353"/>
                <a:gridCol w="925689"/>
                <a:gridCol w="1388533"/>
                <a:gridCol w="951464"/>
                <a:gridCol w="1351470"/>
                <a:gridCol w="948266"/>
                <a:gridCol w="910253"/>
              </a:tblGrid>
              <a:tr h="265982">
                <a:tc rowSpan="2">
                  <a:txBody>
                    <a:bodyPr/>
                    <a:lstStyle/>
                    <a:p>
                      <a:pPr algn="ctr"/>
                      <a:r>
                        <a:rPr lang="en-US" sz="1400" b="1" i="1" dirty="0" smtClean="0">
                          <a:solidFill>
                            <a:schemeClr val="tx1">
                              <a:lumMod val="50000"/>
                            </a:schemeClr>
                          </a:solidFill>
                        </a:rPr>
                        <a:t>Opaque</a:t>
                      </a:r>
                      <a:r>
                        <a:rPr lang="en-US" sz="1400" b="1" dirty="0" smtClean="0">
                          <a:solidFill>
                            <a:schemeClr val="tx1">
                              <a:lumMod val="50000"/>
                            </a:schemeClr>
                          </a:solidFill>
                        </a:rPr>
                        <a:t> Elements</a:t>
                      </a:r>
                      <a:endParaRPr lang="en-US" sz="1400" b="1" dirty="0">
                        <a:solidFill>
                          <a:schemeClr val="tx1">
                            <a:lumMod val="50000"/>
                          </a:schemeClr>
                        </a:solidFill>
                      </a:endParaRPr>
                    </a:p>
                  </a:txBody>
                  <a:tcPr anchor="ctr">
                    <a:solidFill>
                      <a:srgbClr val="92D050"/>
                    </a:solidFill>
                  </a:tcPr>
                </a:tc>
                <a:tc gridSpan="2">
                  <a:txBody>
                    <a:bodyPr/>
                    <a:lstStyle/>
                    <a:p>
                      <a:pPr algn="ctr"/>
                      <a:r>
                        <a:rPr lang="en-US" sz="1400" b="1" i="1" dirty="0" smtClean="0">
                          <a:solidFill>
                            <a:schemeClr val="tx1">
                              <a:lumMod val="50000"/>
                            </a:schemeClr>
                          </a:solidFill>
                        </a:rPr>
                        <a:t>Nonresidential</a:t>
                      </a:r>
                      <a:endParaRPr lang="en-US" sz="1400" b="1" i="1" dirty="0">
                        <a:solidFill>
                          <a:schemeClr val="tx1">
                            <a:lumMod val="50000"/>
                          </a:schemeClr>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chemeClr val="tx1">
                              <a:lumMod val="50000"/>
                            </a:schemeClr>
                          </a:solidFill>
                        </a:rPr>
                        <a:t>Residential</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chemeClr val="tx1">
                              <a:lumMod val="50000"/>
                            </a:schemeClr>
                          </a:solidFill>
                        </a:rPr>
                        <a:t>Semiheated</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 </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a:t>
                      </a:r>
                      <a:r>
                        <a:rPr lang="en-US" sz="1200" b="1" baseline="0" dirty="0" smtClean="0">
                          <a:solidFill>
                            <a:schemeClr val="tx1">
                              <a:lumMod val="50000"/>
                            </a:schemeClr>
                          </a:solidFill>
                        </a:rPr>
                        <a:t> </a:t>
                      </a:r>
                      <a:r>
                        <a:rPr lang="en-US" sz="1200" b="1" i="1" baseline="0"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r>
              <a:tr h="851143">
                <a:tc>
                  <a:txBody>
                    <a:bodyPr/>
                    <a:lstStyle/>
                    <a:p>
                      <a:r>
                        <a:rPr lang="en-US" sz="1400" b="1" i="1" u="none" dirty="0" smtClean="0">
                          <a:solidFill>
                            <a:schemeClr val="tx1">
                              <a:lumMod val="50000"/>
                            </a:schemeClr>
                          </a:solidFill>
                        </a:rPr>
                        <a:t>Roofs</a:t>
                      </a:r>
                    </a:p>
                    <a:p>
                      <a:pPr algn="r"/>
                      <a:r>
                        <a:rPr lang="en-US" sz="1200" i="1" dirty="0" smtClean="0">
                          <a:solidFill>
                            <a:schemeClr val="tx1">
                              <a:lumMod val="50000"/>
                            </a:schemeClr>
                          </a:solidFill>
                        </a:rPr>
                        <a:t>Insulation</a:t>
                      </a:r>
                      <a:r>
                        <a:rPr lang="en-US" sz="1200" i="1" baseline="0" dirty="0" smtClean="0">
                          <a:solidFill>
                            <a:schemeClr val="tx1">
                              <a:lumMod val="50000"/>
                            </a:schemeClr>
                          </a:solidFill>
                        </a:rPr>
                        <a:t> </a:t>
                      </a:r>
                      <a:r>
                        <a:rPr lang="en-US" sz="1200" i="1" dirty="0" smtClean="0">
                          <a:solidFill>
                            <a:schemeClr val="tx1">
                              <a:lumMod val="50000"/>
                            </a:schemeClr>
                          </a:solidFill>
                        </a:rPr>
                        <a:t>Entirely above Deck</a:t>
                      </a:r>
                    </a:p>
                    <a:p>
                      <a:pPr algn="r"/>
                      <a:r>
                        <a:rPr lang="en-US" sz="1200" i="1" dirty="0" smtClean="0">
                          <a:solidFill>
                            <a:schemeClr val="tx1">
                              <a:lumMod val="50000"/>
                            </a:schemeClr>
                          </a:solidFill>
                        </a:rPr>
                        <a:t>Metal Building</a:t>
                      </a:r>
                    </a:p>
                    <a:p>
                      <a:pPr algn="r"/>
                      <a:r>
                        <a:rPr lang="en-US" sz="1200" i="1" dirty="0" smtClean="0">
                          <a:solidFill>
                            <a:schemeClr val="tx1">
                              <a:lumMod val="50000"/>
                            </a:schemeClr>
                          </a:solidFill>
                        </a:rPr>
                        <a:t/>
                      </a:r>
                      <a:br>
                        <a:rPr lang="en-US" sz="1200" i="1" dirty="0" smtClean="0">
                          <a:solidFill>
                            <a:schemeClr val="tx1">
                              <a:lumMod val="50000"/>
                            </a:schemeClr>
                          </a:solidFill>
                        </a:rPr>
                      </a:br>
                      <a:r>
                        <a:rPr lang="en-US" sz="1200" i="1" dirty="0" smtClean="0">
                          <a:solidFill>
                            <a:schemeClr val="tx1">
                              <a:lumMod val="50000"/>
                            </a:schemeClr>
                          </a:solidFill>
                        </a:rPr>
                        <a:t>Attic and Other</a:t>
                      </a:r>
                      <a:endParaRPr lang="en-US" sz="1200" i="1"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U-0.032</a:t>
                      </a:r>
                    </a:p>
                    <a:p>
                      <a:r>
                        <a:rPr lang="en-US" sz="1200" dirty="0" smtClean="0">
                          <a:solidFill>
                            <a:schemeClr val="tx1">
                              <a:lumMod val="50000"/>
                            </a:schemeClr>
                          </a:solidFill>
                        </a:rPr>
                        <a:t>U-0.037</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U-0.021</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R-19+R-11</a:t>
                      </a:r>
                      <a:r>
                        <a:rPr lang="en-US" sz="1200" baseline="0" dirty="0" smtClean="0">
                          <a:solidFill>
                            <a:schemeClr val="tx1">
                              <a:lumMod val="50000"/>
                            </a:schemeClr>
                          </a:solidFill>
                        </a:rPr>
                        <a:t> </a:t>
                      </a:r>
                      <a:r>
                        <a:rPr lang="en-US" sz="1200" baseline="0" dirty="0" err="1" smtClean="0">
                          <a:solidFill>
                            <a:schemeClr val="tx1">
                              <a:lumMod val="50000"/>
                            </a:schemeClr>
                          </a:solidFill>
                        </a:rPr>
                        <a:t>Ls</a:t>
                      </a:r>
                      <a:r>
                        <a:rPr lang="en-US" sz="1200" baseline="0" dirty="0" smtClean="0">
                          <a:solidFill>
                            <a:schemeClr val="tx1">
                              <a:lumMod val="50000"/>
                            </a:schemeClr>
                          </a:solidFill>
                        </a:rPr>
                        <a:t> or R-25+R-8 </a:t>
                      </a:r>
                      <a:r>
                        <a:rPr lang="en-US" sz="1200" baseline="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R-49</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U-0.032</a:t>
                      </a:r>
                    </a:p>
                    <a:p>
                      <a:r>
                        <a:rPr lang="en-US" sz="1200" dirty="0" smtClean="0">
                          <a:solidFill>
                            <a:schemeClr val="tx1">
                              <a:lumMod val="50000"/>
                            </a:schemeClr>
                          </a:solidFill>
                        </a:rPr>
                        <a:t>U-0.037</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U-0.021</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R-19+R-11</a:t>
                      </a:r>
                      <a:r>
                        <a:rPr lang="en-US" sz="1200" baseline="0" dirty="0" smtClean="0">
                          <a:solidFill>
                            <a:schemeClr val="tx1">
                              <a:lumMod val="50000"/>
                            </a:schemeClr>
                          </a:solidFill>
                        </a:rPr>
                        <a:t> </a:t>
                      </a:r>
                      <a:r>
                        <a:rPr lang="en-US" sz="1200" baseline="0" dirty="0" err="1" smtClean="0">
                          <a:solidFill>
                            <a:schemeClr val="tx1">
                              <a:lumMod val="50000"/>
                            </a:schemeClr>
                          </a:solidFill>
                        </a:rPr>
                        <a:t>Ls</a:t>
                      </a:r>
                      <a:r>
                        <a:rPr lang="en-US" sz="1200" baseline="0" dirty="0" smtClean="0">
                          <a:solidFill>
                            <a:schemeClr val="tx1">
                              <a:lumMod val="50000"/>
                            </a:schemeClr>
                          </a:solidFill>
                        </a:rPr>
                        <a:t> or R-25+R-8 </a:t>
                      </a:r>
                      <a:r>
                        <a:rPr lang="en-US" sz="1200" baseline="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R-49</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U-0.093</a:t>
                      </a:r>
                    </a:p>
                    <a:p>
                      <a:r>
                        <a:rPr lang="en-US" sz="1200" dirty="0" smtClean="0">
                          <a:solidFill>
                            <a:schemeClr val="tx1">
                              <a:lumMod val="50000"/>
                            </a:schemeClr>
                          </a:solidFill>
                        </a:rPr>
                        <a:t>U-0.082</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U-0.034</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R-10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R-30</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
        <p:nvSpPr>
          <p:cNvPr id="9" name="Rectangle 2"/>
          <p:cNvSpPr txBox="1">
            <a:spLocks noChangeArrowheads="1"/>
          </p:cNvSpPr>
          <p:nvPr/>
        </p:nvSpPr>
        <p:spPr>
          <a:xfrm>
            <a:off x="157861" y="58992"/>
            <a:ext cx="8414639" cy="914400"/>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 5.5.1</a:t>
            </a:r>
            <a: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br>
            <a:r>
              <a:rPr kumimoji="0" lang="en-US" sz="2000" b="0" i="1" u="none" strike="noStrike" kern="1200" cap="none" spc="0" normalizeH="0" baseline="0" noProof="0" dirty="0" smtClean="0">
                <a:ln>
                  <a:noFill/>
                </a:ln>
                <a:solidFill>
                  <a:schemeClr val="tx1">
                    <a:lumMod val="50000"/>
                  </a:schemeClr>
                </a:solidFill>
                <a:effectLst/>
                <a:uLnTx/>
                <a:uFillTx/>
                <a:latin typeface="+mj-lt"/>
                <a:ea typeface="+mj-ea"/>
                <a:cs typeface="+mj-cs"/>
              </a:rPr>
              <a:t>Opaque</a:t>
            </a:r>
            <a:endParaRPr kumimoji="0" lang="en-US" sz="1600" b="0" i="1"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extLst>
      <p:ext uri="{BB962C8B-B14F-4D97-AF65-F5344CB8AC3E}">
        <p14:creationId xmlns:p14="http://schemas.microsoft.com/office/powerpoint/2010/main" val="3943757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566863"/>
            <a:ext cx="651510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70990" y="6241024"/>
            <a:ext cx="7543800" cy="474134"/>
          </a:xfrm>
          <a:prstGeom prst="rect">
            <a:avLst/>
          </a:prstGeom>
        </p:spPr>
        <p:txBody>
          <a:bodyPr>
            <a:normAutofit/>
          </a:bodyPr>
          <a:lstStyle/>
          <a:p>
            <a:pPr defTabSz="457200" fontAlgn="auto">
              <a:spcBef>
                <a:spcPct val="20000"/>
              </a:spcBef>
              <a:spcAft>
                <a:spcPts val="0"/>
              </a:spcAft>
              <a:defRPr/>
            </a:pPr>
            <a:r>
              <a:rPr lang="en-US" b="1" dirty="0">
                <a:latin typeface="Arial Narrow"/>
                <a:cs typeface="Arial Narrow"/>
              </a:rPr>
              <a:t>Reference Table </a:t>
            </a:r>
            <a:r>
              <a:rPr lang="en-US" b="1" dirty="0" smtClean="0">
                <a:latin typeface="Arial Narrow"/>
                <a:cs typeface="Arial Narrow"/>
              </a:rPr>
              <a:t>5.5-5 </a:t>
            </a:r>
            <a:r>
              <a:rPr lang="en-US" b="1" dirty="0">
                <a:latin typeface="Arial Narrow"/>
                <a:cs typeface="Arial Narrow"/>
              </a:rPr>
              <a:t>on page </a:t>
            </a:r>
            <a:r>
              <a:rPr lang="en-US" b="1" dirty="0" smtClean="0">
                <a:latin typeface="Arial Narrow"/>
                <a:cs typeface="Arial Narrow"/>
              </a:rPr>
              <a:t>56 </a:t>
            </a:r>
            <a:r>
              <a:rPr lang="en-US" b="1" dirty="0">
                <a:latin typeface="Arial Narrow"/>
                <a:cs typeface="Arial Narrow"/>
              </a:rPr>
              <a:t>in </a:t>
            </a:r>
            <a:r>
              <a:rPr lang="en-US" b="1" dirty="0" smtClean="0">
                <a:latin typeface="Arial Narrow"/>
                <a:cs typeface="Arial Narrow"/>
              </a:rPr>
              <a:t>90.1-2016</a:t>
            </a:r>
            <a:endParaRPr lang="en-US" b="1" dirty="0">
              <a:latin typeface="Arial Narrow"/>
              <a:cs typeface="Arial Narrow"/>
            </a:endParaRPr>
          </a:p>
        </p:txBody>
      </p:sp>
      <p:sp>
        <p:nvSpPr>
          <p:cNvPr id="8" name="Rectangle 2"/>
          <p:cNvSpPr txBox="1">
            <a:spLocks noChangeArrowheads="1"/>
          </p:cNvSpPr>
          <p:nvPr/>
        </p:nvSpPr>
        <p:spPr>
          <a:xfrm>
            <a:off x="157861" y="58992"/>
            <a:ext cx="8414639" cy="914400"/>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 5.5.1</a:t>
            </a:r>
            <a: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br>
            <a:r>
              <a:rPr kumimoji="0" lang="en-US" sz="2000" b="0" i="1" u="none" strike="noStrike" kern="1200" cap="none" spc="0" normalizeH="0" baseline="0" noProof="0" dirty="0" smtClean="0">
                <a:ln>
                  <a:noFill/>
                </a:ln>
                <a:solidFill>
                  <a:schemeClr val="tx1">
                    <a:lumMod val="50000"/>
                  </a:schemeClr>
                </a:solidFill>
                <a:effectLst/>
                <a:uLnTx/>
                <a:uFillTx/>
                <a:latin typeface="+mj-lt"/>
                <a:ea typeface="+mj-ea"/>
                <a:cs typeface="+mj-cs"/>
              </a:rPr>
              <a:t>Opaque</a:t>
            </a:r>
            <a:endParaRPr kumimoji="0" lang="en-US" sz="1600" b="0" i="1" u="none" strike="noStrike" kern="1200" cap="none" spc="0" normalizeH="0" baseline="0" noProof="0" dirty="0">
              <a:ln>
                <a:noFill/>
              </a:ln>
              <a:solidFill>
                <a:schemeClr val="tx1">
                  <a:lumMod val="50000"/>
                </a:schemeClr>
              </a:solidFill>
              <a:effectLst/>
              <a:uLnTx/>
              <a:uFillTx/>
              <a:latin typeface="+mj-lt"/>
              <a:ea typeface="+mj-ea"/>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val="1349082045"/>
              </p:ext>
            </p:extLst>
          </p:nvPr>
        </p:nvGraphicFramePr>
        <p:xfrm>
          <a:off x="156358" y="2441791"/>
          <a:ext cx="8848028" cy="1981200"/>
        </p:xfrm>
        <a:graphic>
          <a:graphicData uri="http://schemas.openxmlformats.org/drawingml/2006/table">
            <a:tbl>
              <a:tblPr firstRow="1" bandRow="1">
                <a:tableStyleId>{5940675A-B579-460E-94D1-54222C63F5DA}</a:tableStyleId>
              </a:tblPr>
              <a:tblGrid>
                <a:gridCol w="2372353"/>
                <a:gridCol w="1049867"/>
                <a:gridCol w="1272526"/>
                <a:gridCol w="940096"/>
                <a:gridCol w="1241778"/>
                <a:gridCol w="948266"/>
                <a:gridCol w="1023142"/>
              </a:tblGrid>
              <a:tr h="265982">
                <a:tc rowSpan="2">
                  <a:txBody>
                    <a:bodyPr/>
                    <a:lstStyle/>
                    <a:p>
                      <a:pPr algn="ctr"/>
                      <a:r>
                        <a:rPr lang="en-US" sz="1400" b="1" i="1" dirty="0" smtClean="0">
                          <a:solidFill>
                            <a:schemeClr val="tx1">
                              <a:lumMod val="50000"/>
                            </a:schemeClr>
                          </a:solidFill>
                        </a:rPr>
                        <a:t>Opaque</a:t>
                      </a:r>
                      <a:r>
                        <a:rPr lang="en-US" sz="1400" b="1" dirty="0" smtClean="0">
                          <a:solidFill>
                            <a:schemeClr val="tx1">
                              <a:lumMod val="50000"/>
                            </a:schemeClr>
                          </a:solidFill>
                        </a:rPr>
                        <a:t> Elements</a:t>
                      </a:r>
                      <a:endParaRPr lang="en-US" sz="1400" b="1" dirty="0">
                        <a:solidFill>
                          <a:schemeClr val="tx1">
                            <a:lumMod val="50000"/>
                          </a:schemeClr>
                        </a:solidFill>
                      </a:endParaRPr>
                    </a:p>
                  </a:txBody>
                  <a:tcPr anchor="ctr">
                    <a:solidFill>
                      <a:srgbClr val="92D050"/>
                    </a:solidFill>
                  </a:tcPr>
                </a:tc>
                <a:tc gridSpan="2">
                  <a:txBody>
                    <a:bodyPr/>
                    <a:lstStyle/>
                    <a:p>
                      <a:pPr algn="ctr"/>
                      <a:r>
                        <a:rPr lang="en-US" sz="1400" b="1" i="1" dirty="0" smtClean="0">
                          <a:solidFill>
                            <a:schemeClr val="tx1">
                              <a:lumMod val="50000"/>
                            </a:schemeClr>
                          </a:solidFill>
                        </a:rPr>
                        <a:t>Nonresidential</a:t>
                      </a:r>
                      <a:endParaRPr lang="en-US" sz="1400" b="1" i="1" dirty="0">
                        <a:solidFill>
                          <a:schemeClr val="tx1">
                            <a:lumMod val="50000"/>
                          </a:schemeClr>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chemeClr val="tx1">
                              <a:lumMod val="50000"/>
                            </a:schemeClr>
                          </a:solidFill>
                        </a:rPr>
                        <a:t>Residential</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chemeClr val="tx1">
                              <a:lumMod val="50000"/>
                            </a:schemeClr>
                          </a:solidFill>
                        </a:rPr>
                        <a:t>Semiheated</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 R-Value</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 </a:t>
                      </a:r>
                    </a:p>
                    <a:p>
                      <a:pPr algn="ctr"/>
                      <a:r>
                        <a:rPr lang="en-US" sz="1200" b="1" dirty="0" smtClean="0">
                          <a:solidFill>
                            <a:schemeClr val="tx1">
                              <a:lumMod val="50000"/>
                            </a:schemeClr>
                          </a:solidFill>
                        </a:rPr>
                        <a:t>Min. R-Value</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a:t>
                      </a:r>
                      <a:r>
                        <a:rPr lang="en-US" sz="1200" b="1" baseline="0" dirty="0" smtClean="0">
                          <a:solidFill>
                            <a:schemeClr val="tx1">
                              <a:lumMod val="50000"/>
                            </a:schemeClr>
                          </a:solidFill>
                        </a:rPr>
                        <a:t> R-Value</a:t>
                      </a:r>
                      <a:endParaRPr lang="en-US" sz="1200" b="1" dirty="0">
                        <a:solidFill>
                          <a:schemeClr val="tx1">
                            <a:lumMod val="50000"/>
                          </a:schemeClr>
                        </a:solidFill>
                      </a:endParaRPr>
                    </a:p>
                  </a:txBody>
                  <a:tcPr>
                    <a:solidFill>
                      <a:srgbClr val="92D050"/>
                    </a:solidFill>
                  </a:tcPr>
                </a:tc>
              </a:tr>
              <a:tr h="851143">
                <a:tc>
                  <a:txBody>
                    <a:bodyPr/>
                    <a:lstStyle/>
                    <a:p>
                      <a:r>
                        <a:rPr lang="en-US" sz="1400" b="1" i="1" u="none" dirty="0" smtClean="0">
                          <a:solidFill>
                            <a:schemeClr val="tx1">
                              <a:lumMod val="50000"/>
                            </a:schemeClr>
                          </a:solidFill>
                        </a:rPr>
                        <a:t>Roofs</a:t>
                      </a:r>
                    </a:p>
                    <a:p>
                      <a:pPr algn="r"/>
                      <a:r>
                        <a:rPr lang="en-US" sz="1200" i="1" dirty="0" smtClean="0">
                          <a:solidFill>
                            <a:schemeClr val="tx1">
                              <a:lumMod val="50000"/>
                            </a:schemeClr>
                          </a:solidFill>
                        </a:rPr>
                        <a:t>Insulation</a:t>
                      </a:r>
                      <a:r>
                        <a:rPr lang="en-US" sz="1200" i="1" baseline="0" dirty="0" smtClean="0">
                          <a:solidFill>
                            <a:schemeClr val="tx1">
                              <a:lumMod val="50000"/>
                            </a:schemeClr>
                          </a:solidFill>
                        </a:rPr>
                        <a:t> </a:t>
                      </a:r>
                      <a:r>
                        <a:rPr lang="en-US" sz="1200" i="1" dirty="0" smtClean="0">
                          <a:solidFill>
                            <a:schemeClr val="tx1">
                              <a:lumMod val="50000"/>
                            </a:schemeClr>
                          </a:solidFill>
                        </a:rPr>
                        <a:t>Entirely above Deck</a:t>
                      </a:r>
                    </a:p>
                    <a:p>
                      <a:pPr algn="r"/>
                      <a:r>
                        <a:rPr lang="en-US" sz="1200" i="1" dirty="0" smtClean="0">
                          <a:solidFill>
                            <a:schemeClr val="tx1">
                              <a:lumMod val="50000"/>
                            </a:schemeClr>
                          </a:solidFill>
                        </a:rPr>
                        <a:t>Metal Building</a:t>
                      </a:r>
                    </a:p>
                    <a:p>
                      <a:pPr algn="r"/>
                      <a:r>
                        <a:rPr lang="en-US" sz="1200" i="1" dirty="0" smtClean="0">
                          <a:solidFill>
                            <a:schemeClr val="tx1">
                              <a:lumMod val="50000"/>
                            </a:schemeClr>
                          </a:solidFill>
                        </a:rPr>
                        <a:t/>
                      </a:r>
                      <a:br>
                        <a:rPr lang="en-US" sz="1200" i="1" dirty="0" smtClean="0">
                          <a:solidFill>
                            <a:schemeClr val="tx1">
                              <a:lumMod val="50000"/>
                            </a:schemeClr>
                          </a:solidFill>
                        </a:rPr>
                      </a:br>
                      <a:r>
                        <a:rPr lang="en-US" sz="1200" i="1" dirty="0" smtClean="0">
                          <a:solidFill>
                            <a:schemeClr val="tx1">
                              <a:lumMod val="50000"/>
                            </a:schemeClr>
                          </a:solidFill>
                        </a:rPr>
                        <a:t>Attic and Other</a:t>
                      </a:r>
                      <a:endParaRPr lang="en-US" sz="1200" i="1"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U-0.032</a:t>
                      </a:r>
                    </a:p>
                    <a:p>
                      <a:r>
                        <a:rPr lang="en-US" sz="1200" dirty="0" smtClean="0">
                          <a:solidFill>
                            <a:schemeClr val="tx1">
                              <a:lumMod val="50000"/>
                            </a:schemeClr>
                          </a:solidFill>
                        </a:rPr>
                        <a:t>U-0.037</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U-0.021</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R-19+R-11</a:t>
                      </a:r>
                      <a:r>
                        <a:rPr lang="en-US" sz="1200" baseline="0" dirty="0" smtClean="0">
                          <a:solidFill>
                            <a:schemeClr val="tx1">
                              <a:lumMod val="50000"/>
                            </a:schemeClr>
                          </a:solidFill>
                        </a:rPr>
                        <a:t> </a:t>
                      </a:r>
                      <a:r>
                        <a:rPr lang="en-US" sz="1200" baseline="0" dirty="0" err="1" smtClean="0">
                          <a:solidFill>
                            <a:schemeClr val="tx1">
                              <a:lumMod val="50000"/>
                            </a:schemeClr>
                          </a:solidFill>
                        </a:rPr>
                        <a:t>Ls</a:t>
                      </a:r>
                      <a:r>
                        <a:rPr lang="en-US" sz="1200" baseline="0" dirty="0" smtClean="0">
                          <a:solidFill>
                            <a:schemeClr val="tx1">
                              <a:lumMod val="50000"/>
                            </a:schemeClr>
                          </a:solidFill>
                        </a:rPr>
                        <a:t> or R-25+R-8 </a:t>
                      </a:r>
                      <a:r>
                        <a:rPr lang="en-US" sz="1200" baseline="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R-49</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U-0.032</a:t>
                      </a:r>
                    </a:p>
                    <a:p>
                      <a:r>
                        <a:rPr lang="en-US" sz="1200" dirty="0" smtClean="0">
                          <a:solidFill>
                            <a:schemeClr val="tx1">
                              <a:lumMod val="50000"/>
                            </a:schemeClr>
                          </a:solidFill>
                        </a:rPr>
                        <a:t>U-0.037</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U-0.021</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R-19+R-11</a:t>
                      </a:r>
                      <a:r>
                        <a:rPr lang="en-US" sz="1200" baseline="0" dirty="0" smtClean="0">
                          <a:solidFill>
                            <a:schemeClr val="tx1">
                              <a:lumMod val="50000"/>
                            </a:schemeClr>
                          </a:solidFill>
                        </a:rPr>
                        <a:t> </a:t>
                      </a:r>
                      <a:r>
                        <a:rPr lang="en-US" sz="1200" baseline="0" dirty="0" err="1" smtClean="0">
                          <a:solidFill>
                            <a:schemeClr val="tx1">
                              <a:lumMod val="50000"/>
                            </a:schemeClr>
                          </a:solidFill>
                        </a:rPr>
                        <a:t>Ls</a:t>
                      </a:r>
                      <a:r>
                        <a:rPr lang="en-US" sz="1200" baseline="0" dirty="0" smtClean="0">
                          <a:solidFill>
                            <a:schemeClr val="tx1">
                              <a:lumMod val="50000"/>
                            </a:schemeClr>
                          </a:solidFill>
                        </a:rPr>
                        <a:t> or R-25+R-8 </a:t>
                      </a:r>
                      <a:r>
                        <a:rPr lang="en-US" sz="1200" baseline="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R-49</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U-0.063</a:t>
                      </a:r>
                    </a:p>
                    <a:p>
                      <a:r>
                        <a:rPr lang="en-US" sz="1200" dirty="0" smtClean="0">
                          <a:solidFill>
                            <a:schemeClr val="tx1">
                              <a:lumMod val="50000"/>
                            </a:schemeClr>
                          </a:solidFill>
                        </a:rPr>
                        <a:t>U-0.082</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U-0.034</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R-15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R-30</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90279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595438"/>
            <a:ext cx="651510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05440" y="6253180"/>
            <a:ext cx="7543800" cy="474134"/>
          </a:xfrm>
          <a:prstGeom prst="rect">
            <a:avLst/>
          </a:prstGeom>
        </p:spPr>
        <p:txBody>
          <a:bodyPr>
            <a:normAutofit/>
          </a:bodyPr>
          <a:lstStyle/>
          <a:p>
            <a:pPr defTabSz="457200" fontAlgn="auto">
              <a:spcBef>
                <a:spcPct val="20000"/>
              </a:spcBef>
              <a:spcAft>
                <a:spcPts val="0"/>
              </a:spcAft>
              <a:defRPr/>
            </a:pPr>
            <a:r>
              <a:rPr lang="en-US" b="1" dirty="0">
                <a:latin typeface="Arial Narrow"/>
                <a:cs typeface="Arial Narrow"/>
              </a:rPr>
              <a:t>Reference Table </a:t>
            </a:r>
            <a:r>
              <a:rPr lang="en-US" b="1" dirty="0" smtClean="0">
                <a:latin typeface="Arial Narrow"/>
                <a:cs typeface="Arial Narrow"/>
              </a:rPr>
              <a:t>5.5-6 </a:t>
            </a:r>
            <a:r>
              <a:rPr lang="en-US" b="1" dirty="0">
                <a:latin typeface="Arial Narrow"/>
                <a:cs typeface="Arial Narrow"/>
              </a:rPr>
              <a:t>on page </a:t>
            </a:r>
            <a:r>
              <a:rPr lang="en-US" b="1" dirty="0" smtClean="0">
                <a:latin typeface="Arial Narrow"/>
                <a:cs typeface="Arial Narrow"/>
              </a:rPr>
              <a:t>57 </a:t>
            </a:r>
            <a:r>
              <a:rPr lang="en-US" b="1" dirty="0">
                <a:latin typeface="Arial Narrow"/>
                <a:cs typeface="Arial Narrow"/>
              </a:rPr>
              <a:t>in </a:t>
            </a:r>
            <a:r>
              <a:rPr lang="en-US" b="1" dirty="0" smtClean="0">
                <a:latin typeface="Arial Narrow"/>
                <a:cs typeface="Arial Narrow"/>
              </a:rPr>
              <a:t>90.1-2016</a:t>
            </a:r>
            <a:endParaRPr lang="en-US" b="1" dirty="0">
              <a:latin typeface="Arial Narrow"/>
              <a:cs typeface="Arial Narrow"/>
            </a:endParaRPr>
          </a:p>
        </p:txBody>
      </p:sp>
      <p:graphicFrame>
        <p:nvGraphicFramePr>
          <p:cNvPr id="7" name="Table 6"/>
          <p:cNvGraphicFramePr>
            <a:graphicFrameLocks noGrp="1"/>
          </p:cNvGraphicFramePr>
          <p:nvPr>
            <p:extLst>
              <p:ext uri="{D42A27DB-BD31-4B8C-83A1-F6EECF244321}">
                <p14:modId xmlns:p14="http://schemas.microsoft.com/office/powerpoint/2010/main" val="2692919114"/>
              </p:ext>
            </p:extLst>
          </p:nvPr>
        </p:nvGraphicFramePr>
        <p:xfrm>
          <a:off x="156358" y="2441791"/>
          <a:ext cx="8848028" cy="1615440"/>
        </p:xfrm>
        <a:graphic>
          <a:graphicData uri="http://schemas.openxmlformats.org/drawingml/2006/table">
            <a:tbl>
              <a:tblPr firstRow="1" bandRow="1">
                <a:tableStyleId>{5940675A-B579-460E-94D1-54222C63F5DA}</a:tableStyleId>
              </a:tblPr>
              <a:tblGrid>
                <a:gridCol w="2618105"/>
                <a:gridCol w="943293"/>
                <a:gridCol w="1133348"/>
                <a:gridCol w="943293"/>
                <a:gridCol w="1133348"/>
                <a:gridCol w="943293"/>
                <a:gridCol w="1133348"/>
              </a:tblGrid>
              <a:tr h="265982">
                <a:tc rowSpan="2">
                  <a:txBody>
                    <a:bodyPr/>
                    <a:lstStyle/>
                    <a:p>
                      <a:pPr algn="ctr"/>
                      <a:r>
                        <a:rPr lang="en-US" sz="1400" b="1" i="1" dirty="0" smtClean="0">
                          <a:solidFill>
                            <a:schemeClr val="tx1">
                              <a:lumMod val="50000"/>
                            </a:schemeClr>
                          </a:solidFill>
                        </a:rPr>
                        <a:t>Opaque</a:t>
                      </a:r>
                      <a:r>
                        <a:rPr lang="en-US" sz="1400" b="1" dirty="0" smtClean="0">
                          <a:solidFill>
                            <a:schemeClr val="tx1">
                              <a:lumMod val="50000"/>
                            </a:schemeClr>
                          </a:solidFill>
                        </a:rPr>
                        <a:t> Elements</a:t>
                      </a:r>
                      <a:endParaRPr lang="en-US" sz="1400" b="1" dirty="0">
                        <a:solidFill>
                          <a:schemeClr val="tx1">
                            <a:lumMod val="50000"/>
                          </a:schemeClr>
                        </a:solidFill>
                      </a:endParaRPr>
                    </a:p>
                  </a:txBody>
                  <a:tcPr anchor="ctr">
                    <a:solidFill>
                      <a:srgbClr val="92D050"/>
                    </a:solidFill>
                  </a:tcPr>
                </a:tc>
                <a:tc gridSpan="2">
                  <a:txBody>
                    <a:bodyPr/>
                    <a:lstStyle/>
                    <a:p>
                      <a:pPr algn="ctr"/>
                      <a:r>
                        <a:rPr lang="en-US" sz="1400" b="1" i="1" dirty="0" smtClean="0">
                          <a:solidFill>
                            <a:schemeClr val="tx1">
                              <a:lumMod val="50000"/>
                            </a:schemeClr>
                          </a:solidFill>
                        </a:rPr>
                        <a:t>Nonresidential</a:t>
                      </a:r>
                      <a:endParaRPr lang="en-US" sz="1400" b="1" i="1" dirty="0">
                        <a:solidFill>
                          <a:schemeClr val="tx1">
                            <a:lumMod val="50000"/>
                          </a:schemeClr>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chemeClr val="tx1">
                              <a:lumMod val="50000"/>
                            </a:schemeClr>
                          </a:solidFill>
                        </a:rPr>
                        <a:t>Residential</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chemeClr val="tx1">
                              <a:lumMod val="50000"/>
                            </a:schemeClr>
                          </a:solidFill>
                        </a:rPr>
                        <a:t>Semiheated</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 </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a:t>
                      </a:r>
                      <a:r>
                        <a:rPr lang="en-US" sz="1200" b="1" baseline="0" dirty="0" smtClean="0">
                          <a:solidFill>
                            <a:schemeClr val="tx1">
                              <a:lumMod val="50000"/>
                            </a:schemeClr>
                          </a:solidFill>
                        </a:rPr>
                        <a:t> </a:t>
                      </a:r>
                      <a:r>
                        <a:rPr lang="en-US" sz="1200" b="1" i="1" baseline="0"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r>
              <a:tr h="851143">
                <a:tc>
                  <a:txBody>
                    <a:bodyPr/>
                    <a:lstStyle/>
                    <a:p>
                      <a:r>
                        <a:rPr lang="en-US" sz="1400" b="1" i="1" u="none" dirty="0" smtClean="0">
                          <a:solidFill>
                            <a:schemeClr val="tx1">
                              <a:lumMod val="50000"/>
                            </a:schemeClr>
                          </a:solidFill>
                        </a:rPr>
                        <a:t>Roofs</a:t>
                      </a:r>
                    </a:p>
                    <a:p>
                      <a:pPr algn="r"/>
                      <a:r>
                        <a:rPr lang="en-US" sz="1200" i="1" dirty="0" smtClean="0">
                          <a:solidFill>
                            <a:schemeClr val="tx1">
                              <a:lumMod val="50000"/>
                            </a:schemeClr>
                          </a:solidFill>
                        </a:rPr>
                        <a:t>Insulation</a:t>
                      </a:r>
                      <a:r>
                        <a:rPr lang="en-US" sz="1200" i="1" baseline="0" dirty="0" smtClean="0">
                          <a:solidFill>
                            <a:schemeClr val="tx1">
                              <a:lumMod val="50000"/>
                            </a:schemeClr>
                          </a:solidFill>
                        </a:rPr>
                        <a:t> </a:t>
                      </a:r>
                      <a:r>
                        <a:rPr lang="en-US" sz="1200" i="1" dirty="0" smtClean="0">
                          <a:solidFill>
                            <a:schemeClr val="tx1">
                              <a:lumMod val="50000"/>
                            </a:schemeClr>
                          </a:solidFill>
                        </a:rPr>
                        <a:t>Entirely above Deck</a:t>
                      </a:r>
                    </a:p>
                    <a:p>
                      <a:pPr algn="r"/>
                      <a:r>
                        <a:rPr lang="en-US" sz="1200" i="1" dirty="0" smtClean="0">
                          <a:solidFill>
                            <a:schemeClr val="tx1">
                              <a:lumMod val="50000"/>
                            </a:schemeClr>
                          </a:solidFill>
                        </a:rPr>
                        <a:t>Metal Building</a:t>
                      </a:r>
                    </a:p>
                    <a:p>
                      <a:pPr algn="r"/>
                      <a:r>
                        <a:rPr lang="en-US" sz="1200" i="1" dirty="0" smtClean="0">
                          <a:solidFill>
                            <a:schemeClr val="tx1">
                              <a:lumMod val="50000"/>
                            </a:schemeClr>
                          </a:solidFill>
                        </a:rPr>
                        <a:t>Attic and Other</a:t>
                      </a:r>
                      <a:endParaRPr lang="en-US" sz="1200" i="1"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U-0.032</a:t>
                      </a:r>
                    </a:p>
                    <a:p>
                      <a:r>
                        <a:rPr lang="en-US" sz="1200" dirty="0" smtClean="0">
                          <a:solidFill>
                            <a:schemeClr val="tx1">
                              <a:lumMod val="50000"/>
                            </a:schemeClr>
                          </a:solidFill>
                        </a:rPr>
                        <a:t>U-0.031</a:t>
                      </a:r>
                    </a:p>
                    <a:p>
                      <a:r>
                        <a:rPr lang="en-US" sz="1200" dirty="0" smtClean="0">
                          <a:solidFill>
                            <a:schemeClr val="tx1">
                              <a:lumMod val="50000"/>
                            </a:schemeClr>
                          </a:solidFill>
                        </a:rPr>
                        <a:t>U-0.021</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R-25+R-11 </a:t>
                      </a:r>
                      <a:r>
                        <a:rPr lang="en-US" sz="120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R-49</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U-0.032</a:t>
                      </a:r>
                    </a:p>
                    <a:p>
                      <a:r>
                        <a:rPr lang="en-US" sz="1200" dirty="0" smtClean="0">
                          <a:solidFill>
                            <a:schemeClr val="tx1">
                              <a:lumMod val="50000"/>
                            </a:schemeClr>
                          </a:solidFill>
                        </a:rPr>
                        <a:t>U-0.029</a:t>
                      </a:r>
                    </a:p>
                    <a:p>
                      <a:r>
                        <a:rPr lang="en-US" sz="1200" dirty="0" smtClean="0">
                          <a:solidFill>
                            <a:schemeClr val="tx1">
                              <a:lumMod val="50000"/>
                            </a:schemeClr>
                          </a:solidFill>
                        </a:rPr>
                        <a:t>U-0.021</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R-30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R-30+R-11 </a:t>
                      </a:r>
                      <a:r>
                        <a:rPr lang="en-US" sz="120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R-49</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U-0.063</a:t>
                      </a:r>
                    </a:p>
                    <a:p>
                      <a:r>
                        <a:rPr lang="en-US" sz="1200" dirty="0" smtClean="0">
                          <a:solidFill>
                            <a:schemeClr val="tx1">
                              <a:lumMod val="50000"/>
                            </a:schemeClr>
                          </a:solidFill>
                        </a:rPr>
                        <a:t>U-0.060</a:t>
                      </a:r>
                    </a:p>
                    <a:p>
                      <a:r>
                        <a:rPr lang="en-US" sz="1200" dirty="0" smtClean="0">
                          <a:solidFill>
                            <a:schemeClr val="tx1">
                              <a:lumMod val="50000"/>
                            </a:schemeClr>
                          </a:solidFill>
                        </a:rPr>
                        <a:t>U-0.034</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R-15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R-19+R-19</a:t>
                      </a:r>
                    </a:p>
                    <a:p>
                      <a:r>
                        <a:rPr lang="en-US" sz="1200" dirty="0" smtClean="0">
                          <a:solidFill>
                            <a:schemeClr val="tx1">
                              <a:lumMod val="50000"/>
                            </a:schemeClr>
                          </a:solidFill>
                        </a:rPr>
                        <a:t>R-30</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
        <p:nvSpPr>
          <p:cNvPr id="8" name="Rectangle 2"/>
          <p:cNvSpPr txBox="1">
            <a:spLocks noChangeArrowheads="1"/>
          </p:cNvSpPr>
          <p:nvPr/>
        </p:nvSpPr>
        <p:spPr>
          <a:xfrm>
            <a:off x="157861" y="39328"/>
            <a:ext cx="8414639" cy="914400"/>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 5.5.1</a:t>
            </a:r>
            <a: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br>
            <a:r>
              <a:rPr kumimoji="0" lang="en-US" sz="2000" b="0" i="1" u="none" strike="noStrike" kern="1200" cap="none" spc="0" normalizeH="0" baseline="0" noProof="0" dirty="0" smtClean="0">
                <a:ln>
                  <a:noFill/>
                </a:ln>
                <a:solidFill>
                  <a:schemeClr val="tx1">
                    <a:lumMod val="50000"/>
                  </a:schemeClr>
                </a:solidFill>
                <a:effectLst/>
                <a:uLnTx/>
                <a:uFillTx/>
                <a:latin typeface="+mj-lt"/>
                <a:ea typeface="+mj-ea"/>
                <a:cs typeface="+mj-cs"/>
              </a:rPr>
              <a:t>Opaque</a:t>
            </a:r>
            <a:endParaRPr kumimoji="0" lang="en-US" sz="1600" b="0" i="1"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extLst>
      <p:ext uri="{BB962C8B-B14F-4D97-AF65-F5344CB8AC3E}">
        <p14:creationId xmlns:p14="http://schemas.microsoft.com/office/powerpoint/2010/main" val="241155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400800" y="1066800"/>
            <a:ext cx="27432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3048000" y="10668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0" y="990600"/>
            <a:ext cx="2819400" cy="55626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2362200" y="2819400"/>
            <a:ext cx="1981200" cy="1371600"/>
          </a:xfrm>
          <a:prstGeom prst="rect">
            <a:avLst/>
          </a:prstGeom>
          <a:noFill/>
          <a:ln w="6350">
            <a:noFill/>
            <a:miter lim="800000"/>
            <a:headEnd/>
            <a:tailEnd/>
          </a:ln>
          <a:effectLst/>
        </p:spPr>
        <p:txBody>
          <a:bodyPr/>
          <a:lstStyle/>
          <a:p>
            <a:pPr algn="ctr">
              <a:lnSpc>
                <a:spcPct val="80000"/>
              </a:lnSpc>
              <a:spcBef>
                <a:spcPct val="30000"/>
              </a:spcBef>
            </a:pPr>
            <a:r>
              <a:rPr lang="en-US" b="1" dirty="0">
                <a:effectLst>
                  <a:outerShdw blurRad="38100" dist="38100" dir="2700000" algn="tl">
                    <a:srgbClr val="C0C0C0"/>
                  </a:outerShdw>
                </a:effectLst>
              </a:rPr>
              <a:t>Mandatory </a:t>
            </a:r>
          </a:p>
          <a:p>
            <a:pPr algn="ctr">
              <a:lnSpc>
                <a:spcPct val="80000"/>
              </a:lnSpc>
              <a:spcBef>
                <a:spcPct val="30000"/>
              </a:spcBef>
            </a:pPr>
            <a:r>
              <a:rPr lang="en-US" b="1" dirty="0">
                <a:effectLst>
                  <a:outerShdw blurRad="38100" dist="38100" dir="2700000" algn="tl">
                    <a:srgbClr val="C0C0C0"/>
                  </a:outerShdw>
                </a:effectLst>
              </a:rPr>
              <a:t>Provisions</a:t>
            </a:r>
          </a:p>
          <a:p>
            <a:pPr algn="ctr">
              <a:lnSpc>
                <a:spcPct val="110000"/>
              </a:lnSpc>
              <a:spcBef>
                <a:spcPct val="30000"/>
              </a:spcBef>
            </a:pPr>
            <a:r>
              <a:rPr lang="en-US" sz="1400" b="1" dirty="0"/>
              <a:t>(required for </a:t>
            </a:r>
            <a:r>
              <a:rPr lang="en-US" sz="1400" b="1" dirty="0" smtClean="0"/>
              <a:t>all </a:t>
            </a:r>
            <a:r>
              <a:rPr lang="en-US" sz="1400" b="1" dirty="0"/>
              <a:t>compliance options)</a:t>
            </a:r>
          </a:p>
        </p:txBody>
      </p:sp>
      <p:sp>
        <p:nvSpPr>
          <p:cNvPr id="35849" name="Text Box 9"/>
          <p:cNvSpPr txBox="1">
            <a:spLocks noChangeArrowheads="1"/>
          </p:cNvSpPr>
          <p:nvPr/>
        </p:nvSpPr>
        <p:spPr bwMode="auto">
          <a:xfrm>
            <a:off x="228600" y="11430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3048000" y="1143000"/>
            <a:ext cx="3581400" cy="396875"/>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Options</a:t>
            </a:r>
          </a:p>
        </p:txBody>
      </p:sp>
      <p:sp>
        <p:nvSpPr>
          <p:cNvPr id="35851" name="Text Box 11"/>
          <p:cNvSpPr txBox="1">
            <a:spLocks noChangeArrowheads="1"/>
          </p:cNvSpPr>
          <p:nvPr/>
        </p:nvSpPr>
        <p:spPr bwMode="auto">
          <a:xfrm>
            <a:off x="6781800" y="2819400"/>
            <a:ext cx="2362200" cy="830997"/>
          </a:xfrm>
          <a:prstGeom prst="rect">
            <a:avLst/>
          </a:prstGeom>
          <a:noFill/>
          <a:ln w="28575" algn="ctr">
            <a:noFill/>
            <a:miter lim="800000"/>
            <a:headEnd/>
            <a:tailEnd/>
          </a:ln>
          <a:effectLst/>
        </p:spPr>
        <p:txBody>
          <a:bodyPr>
            <a:spAutoFit/>
          </a:bodyPr>
          <a:lstStyle/>
          <a:p>
            <a:pPr algn="ctr">
              <a:spcBef>
                <a:spcPct val="50000"/>
              </a:spcBef>
            </a:pPr>
            <a:r>
              <a:rPr lang="en-US" sz="2400" b="1"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4343400" y="1981200"/>
            <a:ext cx="1905000" cy="603250"/>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Prescriptive Option</a:t>
            </a:r>
            <a:endParaRPr lang="en-US" sz="1600">
              <a:solidFill>
                <a:schemeClr val="bg1"/>
              </a:solidFill>
              <a:latin typeface="Arial Black" pitchFamily="34" charset="0"/>
            </a:endParaRPr>
          </a:p>
        </p:txBody>
      </p:sp>
      <p:sp>
        <p:nvSpPr>
          <p:cNvPr id="35853" name="Text Box 13"/>
          <p:cNvSpPr txBox="1">
            <a:spLocks noChangeArrowheads="1"/>
          </p:cNvSpPr>
          <p:nvPr/>
        </p:nvSpPr>
        <p:spPr bwMode="auto">
          <a:xfrm>
            <a:off x="4343400" y="4267200"/>
            <a:ext cx="1905000" cy="603250"/>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5854" name="Text Box 14"/>
          <p:cNvSpPr txBox="1">
            <a:spLocks noChangeArrowheads="1"/>
          </p:cNvSpPr>
          <p:nvPr/>
        </p:nvSpPr>
        <p:spPr bwMode="auto">
          <a:xfrm>
            <a:off x="4343400" y="3124200"/>
            <a:ext cx="1905000" cy="603250"/>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Trade Off Option</a:t>
            </a:r>
          </a:p>
        </p:txBody>
      </p:sp>
      <p:sp>
        <p:nvSpPr>
          <p:cNvPr id="35855" name="Text Box 15"/>
          <p:cNvSpPr txBox="1">
            <a:spLocks noChangeArrowheads="1"/>
          </p:cNvSpPr>
          <p:nvPr/>
        </p:nvSpPr>
        <p:spPr bwMode="auto">
          <a:xfrm>
            <a:off x="4343400" y="5365751"/>
            <a:ext cx="1905000" cy="584775"/>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dirty="0" smtClean="0">
                <a:solidFill>
                  <a:schemeClr val="bg1"/>
                </a:solidFill>
                <a:effectLst>
                  <a:outerShdw blurRad="38100" dist="38100" dir="2700000" algn="tl">
                    <a:srgbClr val="000000"/>
                  </a:outerShdw>
                </a:effectLst>
                <a:latin typeface="Arial Black" pitchFamily="34" charset="0"/>
              </a:rPr>
              <a:t>Performance Rating Method</a:t>
            </a:r>
            <a:endParaRPr lang="en-US" sz="1600" dirty="0">
              <a:solidFill>
                <a:schemeClr val="bg1"/>
              </a:solidFill>
              <a:effectLst>
                <a:outerShdw blurRad="38100" dist="38100" dir="2700000" algn="tl">
                  <a:srgbClr val="000000"/>
                </a:outerShdw>
              </a:effectLst>
              <a:latin typeface="Arial Black" pitchFamily="34" charset="0"/>
            </a:endParaRPr>
          </a:p>
        </p:txBody>
      </p:sp>
      <p:sp>
        <p:nvSpPr>
          <p:cNvPr id="35856" name="Text Box 16"/>
          <p:cNvSpPr txBox="1">
            <a:spLocks noChangeArrowheads="1"/>
          </p:cNvSpPr>
          <p:nvPr/>
        </p:nvSpPr>
        <p:spPr bwMode="auto">
          <a:xfrm>
            <a:off x="457200" y="2057400"/>
            <a:ext cx="1905000" cy="388938"/>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b="1" dirty="0"/>
              <a:t>Envelope</a:t>
            </a:r>
          </a:p>
        </p:txBody>
      </p:sp>
      <p:sp>
        <p:nvSpPr>
          <p:cNvPr id="35857" name="Text Box 17"/>
          <p:cNvSpPr txBox="1">
            <a:spLocks noChangeArrowheads="1"/>
          </p:cNvSpPr>
          <p:nvPr/>
        </p:nvSpPr>
        <p:spPr bwMode="auto">
          <a:xfrm>
            <a:off x="457200" y="2895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HVAC</a:t>
            </a:r>
          </a:p>
        </p:txBody>
      </p:sp>
      <p:sp>
        <p:nvSpPr>
          <p:cNvPr id="35858" name="Text Box 18"/>
          <p:cNvSpPr txBox="1">
            <a:spLocks noChangeArrowheads="1"/>
          </p:cNvSpPr>
          <p:nvPr/>
        </p:nvSpPr>
        <p:spPr bwMode="auto">
          <a:xfrm>
            <a:off x="457200" y="47926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35859" name="Text Box 19"/>
          <p:cNvSpPr txBox="1">
            <a:spLocks noChangeArrowheads="1"/>
          </p:cNvSpPr>
          <p:nvPr/>
        </p:nvSpPr>
        <p:spPr bwMode="auto">
          <a:xfrm>
            <a:off x="457200" y="35814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35860" name="Text Box 20"/>
          <p:cNvSpPr txBox="1">
            <a:spLocks noChangeArrowheads="1"/>
          </p:cNvSpPr>
          <p:nvPr/>
        </p:nvSpPr>
        <p:spPr bwMode="auto">
          <a:xfrm>
            <a:off x="457200" y="41830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35861" name="Text Box 21"/>
          <p:cNvSpPr txBox="1">
            <a:spLocks noChangeArrowheads="1"/>
          </p:cNvSpPr>
          <p:nvPr/>
        </p:nvSpPr>
        <p:spPr bwMode="auto">
          <a:xfrm>
            <a:off x="457200" y="54102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Other</a:t>
            </a:r>
          </a:p>
        </p:txBody>
      </p:sp>
      <p:sp>
        <p:nvSpPr>
          <p:cNvPr id="25" name="Rectangle 4"/>
          <p:cNvSpPr txBox="1">
            <a:spLocks noChangeArrowheads="1"/>
          </p:cNvSpPr>
          <p:nvPr/>
        </p:nvSpPr>
        <p:spPr>
          <a:xfrm>
            <a:off x="141288" y="0"/>
            <a:ext cx="5823479" cy="820396"/>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Compliance Paths</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Building Envelope</a:t>
            </a:r>
            <a:endParaRPr lang="en-US" dirty="0">
              <a:solidFill>
                <a:schemeClr val="tx1">
                  <a:lumMod val="50000"/>
                </a:schemeClr>
              </a:solidFill>
            </a:endParaRPr>
          </a:p>
        </p:txBody>
      </p:sp>
    </p:spTree>
    <p:extLst>
      <p:ext uri="{BB962C8B-B14F-4D97-AF65-F5344CB8AC3E}">
        <p14:creationId xmlns:p14="http://schemas.microsoft.com/office/powerpoint/2010/main" val="1527038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557338"/>
            <a:ext cx="654367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0655" y="6241024"/>
            <a:ext cx="7543800" cy="474134"/>
          </a:xfrm>
          <a:prstGeom prst="rect">
            <a:avLst/>
          </a:prstGeom>
        </p:spPr>
        <p:txBody>
          <a:bodyPr>
            <a:normAutofit/>
          </a:bodyPr>
          <a:lstStyle/>
          <a:p>
            <a:pPr defTabSz="457200" fontAlgn="auto">
              <a:spcBef>
                <a:spcPct val="20000"/>
              </a:spcBef>
              <a:spcAft>
                <a:spcPts val="0"/>
              </a:spcAft>
              <a:defRPr/>
            </a:pPr>
            <a:r>
              <a:rPr lang="en-US" b="1" dirty="0">
                <a:latin typeface="Arial Narrow"/>
                <a:cs typeface="Arial Narrow"/>
              </a:rPr>
              <a:t>Reference Table </a:t>
            </a:r>
            <a:r>
              <a:rPr lang="en-US" b="1" dirty="0" smtClean="0">
                <a:latin typeface="Arial Narrow"/>
                <a:cs typeface="Arial Narrow"/>
              </a:rPr>
              <a:t>5.5-7 </a:t>
            </a:r>
            <a:r>
              <a:rPr lang="en-US" b="1" dirty="0">
                <a:latin typeface="Arial Narrow"/>
                <a:cs typeface="Arial Narrow"/>
              </a:rPr>
              <a:t>on page </a:t>
            </a:r>
            <a:r>
              <a:rPr lang="en-US" b="1" dirty="0" smtClean="0">
                <a:latin typeface="Arial Narrow"/>
                <a:cs typeface="Arial Narrow"/>
              </a:rPr>
              <a:t>58 </a:t>
            </a:r>
            <a:r>
              <a:rPr lang="en-US" b="1" dirty="0">
                <a:latin typeface="Arial Narrow"/>
                <a:cs typeface="Arial Narrow"/>
              </a:rPr>
              <a:t>in </a:t>
            </a:r>
            <a:r>
              <a:rPr lang="en-US" b="1" dirty="0" smtClean="0">
                <a:latin typeface="Arial Narrow"/>
                <a:cs typeface="Arial Narrow"/>
              </a:rPr>
              <a:t>90.1-2016</a:t>
            </a:r>
            <a:endParaRPr lang="en-US" b="1" dirty="0">
              <a:latin typeface="Arial Narrow"/>
              <a:cs typeface="Arial Narrow"/>
            </a:endParaRPr>
          </a:p>
        </p:txBody>
      </p:sp>
      <p:graphicFrame>
        <p:nvGraphicFramePr>
          <p:cNvPr id="7" name="Table 6"/>
          <p:cNvGraphicFramePr>
            <a:graphicFrameLocks noGrp="1"/>
          </p:cNvGraphicFramePr>
          <p:nvPr>
            <p:extLst>
              <p:ext uri="{D42A27DB-BD31-4B8C-83A1-F6EECF244321}">
                <p14:modId xmlns:p14="http://schemas.microsoft.com/office/powerpoint/2010/main" val="82044643"/>
              </p:ext>
            </p:extLst>
          </p:nvPr>
        </p:nvGraphicFramePr>
        <p:xfrm>
          <a:off x="156358" y="2441791"/>
          <a:ext cx="8848028" cy="1798320"/>
        </p:xfrm>
        <a:graphic>
          <a:graphicData uri="http://schemas.openxmlformats.org/drawingml/2006/table">
            <a:tbl>
              <a:tblPr firstRow="1" bandRow="1">
                <a:tableStyleId>{5940675A-B579-460E-94D1-54222C63F5DA}</a:tableStyleId>
              </a:tblPr>
              <a:tblGrid>
                <a:gridCol w="2383642"/>
                <a:gridCol w="982133"/>
                <a:gridCol w="1162756"/>
                <a:gridCol w="936978"/>
                <a:gridCol w="1185333"/>
                <a:gridCol w="903111"/>
                <a:gridCol w="1294075"/>
              </a:tblGrid>
              <a:tr h="265982">
                <a:tc rowSpan="2">
                  <a:txBody>
                    <a:bodyPr/>
                    <a:lstStyle/>
                    <a:p>
                      <a:pPr algn="ctr"/>
                      <a:r>
                        <a:rPr lang="en-US" sz="1400" b="1" dirty="0" smtClean="0"/>
                        <a:t>Opaque Elements</a:t>
                      </a:r>
                      <a:endParaRPr lang="en-US" sz="1400" b="1" dirty="0"/>
                    </a:p>
                  </a:txBody>
                  <a:tcPr anchor="ctr">
                    <a:solidFill>
                      <a:srgbClr val="92D050"/>
                    </a:solidFill>
                  </a:tcPr>
                </a:tc>
                <a:tc gridSpan="2">
                  <a:txBody>
                    <a:bodyPr/>
                    <a:lstStyle/>
                    <a:p>
                      <a:pPr algn="ctr"/>
                      <a:r>
                        <a:rPr lang="en-US" sz="1400" b="1" dirty="0" smtClean="0"/>
                        <a:t>Nonresidential</a:t>
                      </a:r>
                      <a:endParaRPr lang="en-US" sz="1400" b="1" dirty="0"/>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dirty="0" smtClean="0"/>
                        <a:t>Residential</a:t>
                      </a:r>
                      <a:endParaRPr lang="en-US" sz="1400" b="1" dirty="0"/>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dirty="0" err="1" smtClean="0"/>
                        <a:t>Semiheated</a:t>
                      </a:r>
                      <a:endParaRPr lang="en-US" sz="1400" b="1" dirty="0"/>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t>Assembly</a:t>
                      </a:r>
                    </a:p>
                    <a:p>
                      <a:pPr algn="ctr"/>
                      <a:r>
                        <a:rPr lang="en-US" sz="1200" b="1" dirty="0" smtClean="0"/>
                        <a:t>Maximum</a:t>
                      </a:r>
                      <a:endParaRPr lang="en-US" sz="1200" b="1" dirty="0"/>
                    </a:p>
                  </a:txBody>
                  <a:tcPr>
                    <a:solidFill>
                      <a:srgbClr val="92D050"/>
                    </a:solidFill>
                  </a:tcPr>
                </a:tc>
                <a:tc>
                  <a:txBody>
                    <a:bodyPr/>
                    <a:lstStyle/>
                    <a:p>
                      <a:pPr algn="ctr"/>
                      <a:r>
                        <a:rPr lang="en-US" sz="1200" b="1" dirty="0" smtClean="0"/>
                        <a:t>Insulation</a:t>
                      </a:r>
                    </a:p>
                    <a:p>
                      <a:pPr algn="ctr"/>
                      <a:r>
                        <a:rPr lang="en-US" sz="1200" b="1" dirty="0" smtClean="0"/>
                        <a:t>Min. R-Value</a:t>
                      </a:r>
                      <a:endParaRPr lang="en-US" sz="1200" b="1" dirty="0"/>
                    </a:p>
                  </a:txBody>
                  <a:tcPr>
                    <a:solidFill>
                      <a:srgbClr val="92D050"/>
                    </a:solidFill>
                  </a:tcPr>
                </a:tc>
                <a:tc>
                  <a:txBody>
                    <a:bodyPr/>
                    <a:lstStyle/>
                    <a:p>
                      <a:pPr algn="ctr"/>
                      <a:r>
                        <a:rPr lang="en-US" sz="1200" b="1" dirty="0" smtClean="0"/>
                        <a:t>Assembly</a:t>
                      </a:r>
                    </a:p>
                    <a:p>
                      <a:pPr algn="ctr"/>
                      <a:r>
                        <a:rPr lang="en-US" sz="1200" b="1" dirty="0" smtClean="0"/>
                        <a:t>Maximum</a:t>
                      </a:r>
                      <a:endParaRPr lang="en-US" sz="1200" b="1" dirty="0"/>
                    </a:p>
                  </a:txBody>
                  <a:tcPr>
                    <a:solidFill>
                      <a:srgbClr val="92D050"/>
                    </a:solidFill>
                  </a:tcPr>
                </a:tc>
                <a:tc>
                  <a:txBody>
                    <a:bodyPr/>
                    <a:lstStyle/>
                    <a:p>
                      <a:pPr algn="ctr"/>
                      <a:r>
                        <a:rPr lang="en-US" sz="1200" b="1" dirty="0" smtClean="0"/>
                        <a:t>Insulation </a:t>
                      </a:r>
                    </a:p>
                    <a:p>
                      <a:pPr algn="ctr"/>
                      <a:r>
                        <a:rPr lang="en-US" sz="1200" b="1" dirty="0" smtClean="0"/>
                        <a:t>Min. R-Value</a:t>
                      </a:r>
                      <a:endParaRPr lang="en-US" sz="1200" b="1" dirty="0"/>
                    </a:p>
                  </a:txBody>
                  <a:tcPr>
                    <a:solidFill>
                      <a:srgbClr val="92D050"/>
                    </a:solidFill>
                  </a:tcPr>
                </a:tc>
                <a:tc>
                  <a:txBody>
                    <a:bodyPr/>
                    <a:lstStyle/>
                    <a:p>
                      <a:pPr algn="ctr"/>
                      <a:r>
                        <a:rPr lang="en-US" sz="1200" b="1" dirty="0" smtClean="0"/>
                        <a:t>Assembly</a:t>
                      </a:r>
                    </a:p>
                    <a:p>
                      <a:pPr algn="ctr"/>
                      <a:r>
                        <a:rPr lang="en-US" sz="1200" b="1" dirty="0" smtClean="0"/>
                        <a:t>Maximum</a:t>
                      </a:r>
                      <a:endParaRPr lang="en-US" sz="1200" b="1" dirty="0"/>
                    </a:p>
                  </a:txBody>
                  <a:tcPr>
                    <a:solidFill>
                      <a:srgbClr val="92D050"/>
                    </a:solidFill>
                  </a:tcPr>
                </a:tc>
                <a:tc>
                  <a:txBody>
                    <a:bodyPr/>
                    <a:lstStyle/>
                    <a:p>
                      <a:pPr algn="ctr"/>
                      <a:r>
                        <a:rPr lang="en-US" sz="1200" b="1" dirty="0" smtClean="0"/>
                        <a:t>Insulation</a:t>
                      </a:r>
                    </a:p>
                    <a:p>
                      <a:pPr algn="ctr"/>
                      <a:r>
                        <a:rPr lang="en-US" sz="1200" b="1" dirty="0" smtClean="0"/>
                        <a:t>Min.</a:t>
                      </a:r>
                      <a:r>
                        <a:rPr lang="en-US" sz="1200" b="1" baseline="0" dirty="0" smtClean="0"/>
                        <a:t> R-Value</a:t>
                      </a:r>
                      <a:endParaRPr lang="en-US" sz="1200" b="1" dirty="0"/>
                    </a:p>
                  </a:txBody>
                  <a:tcPr>
                    <a:solidFill>
                      <a:srgbClr val="92D050"/>
                    </a:solidFill>
                  </a:tcPr>
                </a:tc>
              </a:tr>
              <a:tr h="851143">
                <a:tc>
                  <a:txBody>
                    <a:bodyPr/>
                    <a:lstStyle/>
                    <a:p>
                      <a:r>
                        <a:rPr lang="en-US" sz="1400" b="1" u="none" dirty="0" smtClean="0">
                          <a:solidFill>
                            <a:schemeClr val="tx1">
                              <a:lumMod val="50000"/>
                            </a:schemeClr>
                          </a:solidFill>
                        </a:rPr>
                        <a:t>Roofs</a:t>
                      </a:r>
                    </a:p>
                    <a:p>
                      <a:pPr algn="r"/>
                      <a:r>
                        <a:rPr lang="en-US" sz="1200" dirty="0" smtClean="0">
                          <a:solidFill>
                            <a:schemeClr val="tx1">
                              <a:lumMod val="50000"/>
                            </a:schemeClr>
                          </a:solidFill>
                        </a:rPr>
                        <a:t>Insulation</a:t>
                      </a:r>
                      <a:r>
                        <a:rPr lang="en-US" sz="1200" baseline="0" dirty="0" smtClean="0">
                          <a:solidFill>
                            <a:schemeClr val="tx1">
                              <a:lumMod val="50000"/>
                            </a:schemeClr>
                          </a:solidFill>
                        </a:rPr>
                        <a:t> </a:t>
                      </a:r>
                      <a:r>
                        <a:rPr lang="en-US" sz="1200" dirty="0" smtClean="0">
                          <a:solidFill>
                            <a:schemeClr val="tx1">
                              <a:lumMod val="50000"/>
                            </a:schemeClr>
                          </a:solidFill>
                        </a:rPr>
                        <a:t>Entirely above Deck</a:t>
                      </a:r>
                    </a:p>
                    <a:p>
                      <a:pPr algn="r"/>
                      <a:r>
                        <a:rPr lang="en-US" sz="1200" dirty="0" smtClean="0">
                          <a:solidFill>
                            <a:schemeClr val="tx1">
                              <a:lumMod val="50000"/>
                            </a:schemeClr>
                          </a:solidFill>
                        </a:rPr>
                        <a:t>Metal Building</a:t>
                      </a:r>
                    </a:p>
                    <a:p>
                      <a:pPr algn="r"/>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Attic and Other</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U-0.028</a:t>
                      </a:r>
                    </a:p>
                    <a:p>
                      <a:r>
                        <a:rPr lang="en-US" sz="1200" dirty="0" smtClean="0">
                          <a:solidFill>
                            <a:schemeClr val="tx1">
                              <a:lumMod val="50000"/>
                            </a:schemeClr>
                          </a:solidFill>
                        </a:rPr>
                        <a:t>U-0.029</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U-0.017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R-30+R-11 </a:t>
                      </a:r>
                      <a:r>
                        <a:rPr lang="en-US" sz="120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R-60</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U-0.028</a:t>
                      </a:r>
                    </a:p>
                    <a:p>
                      <a:r>
                        <a:rPr lang="en-US" sz="1200" dirty="0" smtClean="0">
                          <a:solidFill>
                            <a:schemeClr val="tx1">
                              <a:lumMod val="50000"/>
                            </a:schemeClr>
                          </a:solidFill>
                        </a:rPr>
                        <a:t>U-0.029</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U-0.017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R-30+R-11 </a:t>
                      </a:r>
                      <a:r>
                        <a:rPr lang="en-US" sz="120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R-60</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U-0.039</a:t>
                      </a:r>
                    </a:p>
                    <a:p>
                      <a:r>
                        <a:rPr lang="en-US" sz="1200" dirty="0" smtClean="0">
                          <a:solidFill>
                            <a:schemeClr val="tx1">
                              <a:lumMod val="50000"/>
                            </a:schemeClr>
                          </a:solidFill>
                        </a:rPr>
                        <a:t>U-0.037</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R-19+R-11 </a:t>
                      </a:r>
                      <a:r>
                        <a:rPr lang="en-US" sz="1200" dirty="0" err="1" smtClean="0">
                          <a:solidFill>
                            <a:schemeClr val="tx1">
                              <a:lumMod val="50000"/>
                            </a:schemeClr>
                          </a:solidFill>
                        </a:rPr>
                        <a:t>Ls</a:t>
                      </a:r>
                      <a:r>
                        <a:rPr lang="en-US" sz="1200" dirty="0" smtClean="0">
                          <a:solidFill>
                            <a:schemeClr val="tx1">
                              <a:lumMod val="50000"/>
                            </a:schemeClr>
                          </a:solidFill>
                        </a:rPr>
                        <a:t> or R-25+R-8</a:t>
                      </a:r>
                      <a:r>
                        <a:rPr lang="en-US" sz="1200" baseline="0" dirty="0" smtClean="0">
                          <a:solidFill>
                            <a:schemeClr val="tx1">
                              <a:lumMod val="50000"/>
                            </a:schemeClr>
                          </a:solidFill>
                        </a:rPr>
                        <a:t> </a:t>
                      </a:r>
                      <a:r>
                        <a:rPr lang="en-US" sz="1200" baseline="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
        <p:nvSpPr>
          <p:cNvPr id="8" name="Rectangle 2"/>
          <p:cNvSpPr txBox="1">
            <a:spLocks noChangeArrowheads="1"/>
          </p:cNvSpPr>
          <p:nvPr/>
        </p:nvSpPr>
        <p:spPr>
          <a:xfrm>
            <a:off x="157861" y="79898"/>
            <a:ext cx="8414639" cy="834501"/>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 5.5.1</a:t>
            </a:r>
            <a: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br>
            <a:r>
              <a:rPr kumimoji="0" lang="en-US" sz="2000" b="0" i="1" u="none" strike="noStrike" kern="1200" cap="none" spc="0" normalizeH="0" baseline="0" noProof="0" dirty="0" smtClean="0">
                <a:ln>
                  <a:noFill/>
                </a:ln>
                <a:solidFill>
                  <a:schemeClr val="tx1">
                    <a:lumMod val="50000"/>
                  </a:schemeClr>
                </a:solidFill>
                <a:effectLst/>
                <a:uLnTx/>
                <a:uFillTx/>
                <a:latin typeface="+mj-lt"/>
                <a:ea typeface="+mj-ea"/>
                <a:cs typeface="+mj-cs"/>
              </a:rPr>
              <a:t>Opaque</a:t>
            </a:r>
            <a:endParaRPr kumimoji="0" lang="en-US" sz="1600" b="0" i="1"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extLst>
      <p:ext uri="{BB962C8B-B14F-4D97-AF65-F5344CB8AC3E}">
        <p14:creationId xmlns:p14="http://schemas.microsoft.com/office/powerpoint/2010/main" val="209461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576388"/>
            <a:ext cx="64674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25695" y="6236683"/>
            <a:ext cx="7543800" cy="474134"/>
          </a:xfrm>
          <a:prstGeom prst="rect">
            <a:avLst/>
          </a:prstGeom>
        </p:spPr>
        <p:txBody>
          <a:bodyPr>
            <a:normAutofit/>
          </a:bodyPr>
          <a:lstStyle/>
          <a:p>
            <a:pPr defTabSz="457200" fontAlgn="auto">
              <a:spcBef>
                <a:spcPct val="20000"/>
              </a:spcBef>
              <a:spcAft>
                <a:spcPts val="0"/>
              </a:spcAft>
              <a:defRPr/>
            </a:pPr>
            <a:r>
              <a:rPr lang="en-US" b="1" dirty="0">
                <a:latin typeface="Arial Narrow"/>
                <a:cs typeface="Arial Narrow"/>
              </a:rPr>
              <a:t>Reference Table </a:t>
            </a:r>
            <a:r>
              <a:rPr lang="en-US" b="1" dirty="0" smtClean="0">
                <a:latin typeface="Arial Narrow"/>
                <a:cs typeface="Arial Narrow"/>
              </a:rPr>
              <a:t>5.5-8 </a:t>
            </a:r>
            <a:r>
              <a:rPr lang="en-US" b="1" dirty="0">
                <a:latin typeface="Arial Narrow"/>
                <a:cs typeface="Arial Narrow"/>
              </a:rPr>
              <a:t>on page </a:t>
            </a:r>
            <a:r>
              <a:rPr lang="en-US" b="1" dirty="0" smtClean="0">
                <a:latin typeface="Arial Narrow"/>
                <a:cs typeface="Arial Narrow"/>
              </a:rPr>
              <a:t>59 </a:t>
            </a:r>
            <a:r>
              <a:rPr lang="en-US" b="1" dirty="0">
                <a:latin typeface="Arial Narrow"/>
                <a:cs typeface="Arial Narrow"/>
              </a:rPr>
              <a:t>in </a:t>
            </a:r>
            <a:r>
              <a:rPr lang="en-US" b="1" dirty="0" smtClean="0">
                <a:latin typeface="Arial Narrow"/>
                <a:cs typeface="Arial Narrow"/>
              </a:rPr>
              <a:t>90.1-2016</a:t>
            </a:r>
            <a:endParaRPr lang="en-US" b="1" dirty="0">
              <a:latin typeface="Arial Narrow"/>
              <a:cs typeface="Arial Narrow"/>
            </a:endParaRPr>
          </a:p>
        </p:txBody>
      </p:sp>
      <p:sp>
        <p:nvSpPr>
          <p:cNvPr id="8" name="Rectangle 2"/>
          <p:cNvSpPr txBox="1">
            <a:spLocks noChangeArrowheads="1"/>
          </p:cNvSpPr>
          <p:nvPr/>
        </p:nvSpPr>
        <p:spPr>
          <a:xfrm>
            <a:off x="157861" y="71020"/>
            <a:ext cx="8414639" cy="901237"/>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 5.5.1</a:t>
            </a:r>
            <a: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lumMod val="50000"/>
                  </a:schemeClr>
                </a:solidFill>
                <a:effectLst/>
                <a:uLnTx/>
                <a:uFillTx/>
                <a:latin typeface="+mj-lt"/>
                <a:ea typeface="+mj-ea"/>
                <a:cs typeface="+mj-cs"/>
              </a:rPr>
            </a:br>
            <a:r>
              <a:rPr kumimoji="0" lang="en-US" sz="2000" b="0" i="1" u="none" strike="noStrike" kern="1200" cap="none" spc="0" normalizeH="0" baseline="0" noProof="0" dirty="0" smtClean="0">
                <a:ln>
                  <a:noFill/>
                </a:ln>
                <a:solidFill>
                  <a:schemeClr val="tx1">
                    <a:lumMod val="50000"/>
                  </a:schemeClr>
                </a:solidFill>
                <a:effectLst/>
                <a:uLnTx/>
                <a:uFillTx/>
                <a:latin typeface="+mj-lt"/>
                <a:ea typeface="+mj-ea"/>
                <a:cs typeface="+mj-cs"/>
              </a:rPr>
              <a:t>Opaque</a:t>
            </a:r>
            <a:endParaRPr kumimoji="0" lang="en-US" sz="1600" b="0" i="1" u="none" strike="noStrike" kern="1200" cap="none" spc="0" normalizeH="0" baseline="0" noProof="0" dirty="0">
              <a:ln>
                <a:noFill/>
              </a:ln>
              <a:solidFill>
                <a:schemeClr val="tx1">
                  <a:lumMod val="50000"/>
                </a:schemeClr>
              </a:solidFill>
              <a:effectLst/>
              <a:uLnTx/>
              <a:uFillTx/>
              <a:latin typeface="+mj-lt"/>
              <a:ea typeface="+mj-ea"/>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val="2046763125"/>
              </p:ext>
            </p:extLst>
          </p:nvPr>
        </p:nvGraphicFramePr>
        <p:xfrm>
          <a:off x="122491" y="2441791"/>
          <a:ext cx="8970711" cy="1798320"/>
        </p:xfrm>
        <a:graphic>
          <a:graphicData uri="http://schemas.openxmlformats.org/drawingml/2006/table">
            <a:tbl>
              <a:tblPr firstRow="1" bandRow="1">
                <a:tableStyleId>{5940675A-B579-460E-94D1-54222C63F5DA}</a:tableStyleId>
              </a:tblPr>
              <a:tblGrid>
                <a:gridCol w="2405247"/>
                <a:gridCol w="1018642"/>
                <a:gridCol w="1213214"/>
                <a:gridCol w="995752"/>
                <a:gridCol w="1153454"/>
                <a:gridCol w="914400"/>
                <a:gridCol w="1270002"/>
              </a:tblGrid>
              <a:tr h="265982">
                <a:tc rowSpan="2">
                  <a:txBody>
                    <a:bodyPr/>
                    <a:lstStyle/>
                    <a:p>
                      <a:pPr algn="ctr"/>
                      <a:r>
                        <a:rPr lang="en-US" sz="1400" b="1" i="1" dirty="0" smtClean="0">
                          <a:solidFill>
                            <a:schemeClr val="tx1">
                              <a:lumMod val="50000"/>
                            </a:schemeClr>
                          </a:solidFill>
                        </a:rPr>
                        <a:t>Opaque</a:t>
                      </a:r>
                      <a:r>
                        <a:rPr lang="en-US" sz="1400" b="1" dirty="0" smtClean="0">
                          <a:solidFill>
                            <a:schemeClr val="tx1">
                              <a:lumMod val="50000"/>
                            </a:schemeClr>
                          </a:solidFill>
                        </a:rPr>
                        <a:t> Elements</a:t>
                      </a:r>
                      <a:endParaRPr lang="en-US" sz="1400" b="1" dirty="0">
                        <a:solidFill>
                          <a:schemeClr val="tx1">
                            <a:lumMod val="50000"/>
                          </a:schemeClr>
                        </a:solidFill>
                      </a:endParaRPr>
                    </a:p>
                  </a:txBody>
                  <a:tcPr anchor="ctr">
                    <a:solidFill>
                      <a:srgbClr val="92D050"/>
                    </a:solidFill>
                  </a:tcPr>
                </a:tc>
                <a:tc gridSpan="2">
                  <a:txBody>
                    <a:bodyPr/>
                    <a:lstStyle/>
                    <a:p>
                      <a:pPr algn="ctr"/>
                      <a:r>
                        <a:rPr lang="en-US" sz="1400" b="1" i="1" dirty="0" smtClean="0">
                          <a:solidFill>
                            <a:schemeClr val="tx1">
                              <a:lumMod val="50000"/>
                            </a:schemeClr>
                          </a:solidFill>
                        </a:rPr>
                        <a:t>Nonresidential</a:t>
                      </a:r>
                      <a:endParaRPr lang="en-US" sz="1400" b="1" i="1" dirty="0">
                        <a:solidFill>
                          <a:schemeClr val="tx1">
                            <a:lumMod val="50000"/>
                          </a:schemeClr>
                        </a:solidFill>
                      </a:endParaRPr>
                    </a:p>
                  </a:txBody>
                  <a:tcPr>
                    <a:solidFill>
                      <a:srgbClr val="92D050"/>
                    </a:solidFill>
                  </a:tcPr>
                </a:tc>
                <a:tc hMerge="1">
                  <a:txBody>
                    <a:bodyPr/>
                    <a:lstStyle/>
                    <a:p>
                      <a:endParaRPr lang="en-US" dirty="0"/>
                    </a:p>
                  </a:txBody>
                  <a:tcPr>
                    <a:solidFill>
                      <a:schemeClr val="bg1"/>
                    </a:solidFill>
                  </a:tcPr>
                </a:tc>
                <a:tc gridSpan="2">
                  <a:txBody>
                    <a:bodyPr/>
                    <a:lstStyle/>
                    <a:p>
                      <a:pPr algn="ctr"/>
                      <a:r>
                        <a:rPr lang="en-US" sz="1400" b="1" i="1" dirty="0" smtClean="0">
                          <a:solidFill>
                            <a:schemeClr val="tx1">
                              <a:lumMod val="50000"/>
                            </a:schemeClr>
                          </a:solidFill>
                        </a:rPr>
                        <a:t>Residential</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c gridSpan="2">
                  <a:txBody>
                    <a:bodyPr/>
                    <a:lstStyle/>
                    <a:p>
                      <a:pPr algn="ctr"/>
                      <a:r>
                        <a:rPr lang="en-US" sz="1400" b="1" i="1" dirty="0" err="1" smtClean="0">
                          <a:solidFill>
                            <a:schemeClr val="tx1">
                              <a:lumMod val="50000"/>
                            </a:schemeClr>
                          </a:solidFill>
                        </a:rPr>
                        <a:t>Semiheated</a:t>
                      </a:r>
                      <a:endParaRPr lang="en-US" sz="1400" b="1" i="1" dirty="0">
                        <a:solidFill>
                          <a:schemeClr val="tx1">
                            <a:lumMod val="50000"/>
                          </a:schemeClr>
                        </a:solidFill>
                      </a:endParaRPr>
                    </a:p>
                  </a:txBody>
                  <a:tcPr>
                    <a:solidFill>
                      <a:srgbClr val="92D050"/>
                    </a:solidFill>
                  </a:tcPr>
                </a:tc>
                <a:tc hMerge="1">
                  <a:txBody>
                    <a:bodyPr/>
                    <a:lstStyle/>
                    <a:p>
                      <a:pPr algn="ctr"/>
                      <a:endParaRPr lang="en-US" dirty="0"/>
                    </a:p>
                  </a:txBody>
                  <a:tcPr>
                    <a:solidFill>
                      <a:schemeClr val="bg1"/>
                    </a:solidFill>
                  </a:tcPr>
                </a:tc>
              </a:tr>
              <a:tr h="398973">
                <a:tc vMerge="1">
                  <a:txBody>
                    <a:bodyPr/>
                    <a:lstStyle/>
                    <a:p>
                      <a:endParaRPr lang="en-US" sz="1400" dirty="0"/>
                    </a:p>
                  </a:txBody>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 </a:t>
                      </a:r>
                    </a:p>
                    <a:p>
                      <a:pPr algn="ctr"/>
                      <a:r>
                        <a:rPr lang="en-US" sz="1200" b="1" dirty="0" smtClean="0">
                          <a:solidFill>
                            <a:schemeClr val="tx1">
                              <a:lumMod val="50000"/>
                            </a:schemeClr>
                          </a:solidFill>
                        </a:rPr>
                        <a:t>Min. </a:t>
                      </a:r>
                      <a:r>
                        <a:rPr lang="en-US" sz="1200" b="1" i="1"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Assembly</a:t>
                      </a:r>
                    </a:p>
                    <a:p>
                      <a:pPr algn="ctr"/>
                      <a:r>
                        <a:rPr lang="en-US" sz="1200" b="1" dirty="0" smtClean="0">
                          <a:solidFill>
                            <a:schemeClr val="tx1">
                              <a:lumMod val="50000"/>
                            </a:schemeClr>
                          </a:solidFill>
                        </a:rPr>
                        <a:t>Maximum</a:t>
                      </a:r>
                      <a:endParaRPr lang="en-US" sz="1200" b="1" dirty="0">
                        <a:solidFill>
                          <a:schemeClr val="tx1">
                            <a:lumMod val="50000"/>
                          </a:schemeClr>
                        </a:solidFill>
                      </a:endParaRPr>
                    </a:p>
                  </a:txBody>
                  <a:tcPr>
                    <a:solidFill>
                      <a:srgbClr val="92D050"/>
                    </a:solidFill>
                  </a:tcPr>
                </a:tc>
                <a:tc>
                  <a:txBody>
                    <a:bodyPr/>
                    <a:lstStyle/>
                    <a:p>
                      <a:pPr algn="ctr"/>
                      <a:r>
                        <a:rPr lang="en-US" sz="1200" b="1" dirty="0" smtClean="0">
                          <a:solidFill>
                            <a:schemeClr val="tx1">
                              <a:lumMod val="50000"/>
                            </a:schemeClr>
                          </a:solidFill>
                        </a:rPr>
                        <a:t>Insulation</a:t>
                      </a:r>
                    </a:p>
                    <a:p>
                      <a:pPr algn="ctr"/>
                      <a:r>
                        <a:rPr lang="en-US" sz="1200" b="1" dirty="0" smtClean="0">
                          <a:solidFill>
                            <a:schemeClr val="tx1">
                              <a:lumMod val="50000"/>
                            </a:schemeClr>
                          </a:solidFill>
                        </a:rPr>
                        <a:t>Min.</a:t>
                      </a:r>
                      <a:r>
                        <a:rPr lang="en-US" sz="1200" b="1" baseline="0" dirty="0" smtClean="0">
                          <a:solidFill>
                            <a:schemeClr val="tx1">
                              <a:lumMod val="50000"/>
                            </a:schemeClr>
                          </a:solidFill>
                        </a:rPr>
                        <a:t> </a:t>
                      </a:r>
                      <a:r>
                        <a:rPr lang="en-US" sz="1200" b="1" i="1" baseline="0" dirty="0" smtClean="0">
                          <a:solidFill>
                            <a:schemeClr val="tx1">
                              <a:lumMod val="50000"/>
                            </a:schemeClr>
                          </a:solidFill>
                        </a:rPr>
                        <a:t>R-Value</a:t>
                      </a:r>
                      <a:endParaRPr lang="en-US" sz="1200" b="1" i="1" dirty="0">
                        <a:solidFill>
                          <a:schemeClr val="tx1">
                            <a:lumMod val="50000"/>
                          </a:schemeClr>
                        </a:solidFill>
                      </a:endParaRPr>
                    </a:p>
                  </a:txBody>
                  <a:tcPr>
                    <a:solidFill>
                      <a:srgbClr val="92D050"/>
                    </a:solidFill>
                  </a:tcPr>
                </a:tc>
              </a:tr>
              <a:tr h="851143">
                <a:tc>
                  <a:txBody>
                    <a:bodyPr/>
                    <a:lstStyle/>
                    <a:p>
                      <a:r>
                        <a:rPr lang="en-US" sz="1400" b="1" u="none" dirty="0" smtClean="0">
                          <a:solidFill>
                            <a:schemeClr val="tx1">
                              <a:lumMod val="50000"/>
                            </a:schemeClr>
                          </a:solidFill>
                        </a:rPr>
                        <a:t>Roofs</a:t>
                      </a:r>
                    </a:p>
                    <a:p>
                      <a:pPr algn="r"/>
                      <a:r>
                        <a:rPr lang="en-US" sz="1200" dirty="0" smtClean="0">
                          <a:solidFill>
                            <a:schemeClr val="tx1">
                              <a:lumMod val="50000"/>
                            </a:schemeClr>
                          </a:solidFill>
                        </a:rPr>
                        <a:t>Insulation</a:t>
                      </a:r>
                      <a:r>
                        <a:rPr lang="en-US" sz="1200" baseline="0" dirty="0" smtClean="0">
                          <a:solidFill>
                            <a:schemeClr val="tx1">
                              <a:lumMod val="50000"/>
                            </a:schemeClr>
                          </a:solidFill>
                        </a:rPr>
                        <a:t> </a:t>
                      </a:r>
                      <a:r>
                        <a:rPr lang="en-US" sz="1200" dirty="0" smtClean="0">
                          <a:solidFill>
                            <a:schemeClr val="tx1">
                              <a:lumMod val="50000"/>
                            </a:schemeClr>
                          </a:solidFill>
                        </a:rPr>
                        <a:t>Entirely above Deck</a:t>
                      </a:r>
                    </a:p>
                    <a:p>
                      <a:pPr algn="r"/>
                      <a:r>
                        <a:rPr lang="en-US" sz="1200" dirty="0" smtClean="0">
                          <a:solidFill>
                            <a:schemeClr val="tx1">
                              <a:lumMod val="50000"/>
                            </a:schemeClr>
                          </a:solidFill>
                        </a:rPr>
                        <a:t>Metal Building</a:t>
                      </a:r>
                    </a:p>
                    <a:p>
                      <a:pPr algn="r"/>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Attic and Other</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U-0.028</a:t>
                      </a:r>
                    </a:p>
                    <a:p>
                      <a:r>
                        <a:rPr lang="en-US" sz="1200" dirty="0" smtClean="0">
                          <a:solidFill>
                            <a:schemeClr val="tx1">
                              <a:lumMod val="50000"/>
                            </a:schemeClr>
                          </a:solidFill>
                        </a:rPr>
                        <a:t>U-0.026</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U-0.017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R-25+R-11+</a:t>
                      </a:r>
                      <a:br>
                        <a:rPr lang="en-US" sz="1200" dirty="0" smtClean="0">
                          <a:solidFill>
                            <a:schemeClr val="tx1">
                              <a:lumMod val="50000"/>
                            </a:schemeClr>
                          </a:solidFill>
                        </a:rPr>
                      </a:br>
                      <a:r>
                        <a:rPr lang="en-US" sz="1200" dirty="0" smtClean="0">
                          <a:solidFill>
                            <a:schemeClr val="tx1">
                              <a:lumMod val="50000"/>
                            </a:schemeClr>
                          </a:solidFill>
                        </a:rPr>
                        <a:t>R-11 </a:t>
                      </a:r>
                      <a:r>
                        <a:rPr lang="en-US" sz="120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R-60</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U-0.028</a:t>
                      </a:r>
                    </a:p>
                    <a:p>
                      <a:r>
                        <a:rPr lang="en-US" sz="1200" dirty="0" smtClean="0">
                          <a:solidFill>
                            <a:schemeClr val="tx1">
                              <a:lumMod val="50000"/>
                            </a:schemeClr>
                          </a:solidFill>
                        </a:rPr>
                        <a:t>U-0.026</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U-0.017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R-35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R-25+R-11+</a:t>
                      </a:r>
                      <a:br>
                        <a:rPr lang="en-US" sz="1200" dirty="0" smtClean="0">
                          <a:solidFill>
                            <a:schemeClr val="tx1">
                              <a:lumMod val="50000"/>
                            </a:schemeClr>
                          </a:solidFill>
                        </a:rPr>
                      </a:br>
                      <a:r>
                        <a:rPr lang="en-US" sz="1200" dirty="0" smtClean="0">
                          <a:solidFill>
                            <a:schemeClr val="tx1">
                              <a:lumMod val="50000"/>
                            </a:schemeClr>
                          </a:solidFill>
                        </a:rPr>
                        <a:t>R-11 </a:t>
                      </a:r>
                      <a:r>
                        <a:rPr lang="en-US" sz="120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R-60</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U-0.039</a:t>
                      </a:r>
                    </a:p>
                    <a:p>
                      <a:r>
                        <a:rPr lang="en-US" sz="1200" dirty="0" smtClean="0">
                          <a:solidFill>
                            <a:schemeClr val="tx1">
                              <a:lumMod val="50000"/>
                            </a:schemeClr>
                          </a:solidFill>
                        </a:rPr>
                        <a:t>U-0.037</a:t>
                      </a:r>
                    </a:p>
                    <a:p>
                      <a:r>
                        <a:rPr lang="en-US" sz="1200" dirty="0" smtClean="0">
                          <a:solidFill>
                            <a:schemeClr val="tx1">
                              <a:lumMod val="50000"/>
                            </a:schemeClr>
                          </a:solidFill>
                        </a:rPr>
                        <a:t/>
                      </a:r>
                      <a:br>
                        <a:rPr lang="en-US" sz="1200" dirty="0" smtClean="0">
                          <a:solidFill>
                            <a:schemeClr val="tx1">
                              <a:lumMod val="50000"/>
                            </a:schemeClr>
                          </a:solidFill>
                        </a:rPr>
                      </a:br>
                      <a:r>
                        <a:rPr lang="en-US" sz="1200" dirty="0" smtClean="0">
                          <a:solidFill>
                            <a:schemeClr val="tx1">
                              <a:lumMod val="50000"/>
                            </a:schemeClr>
                          </a:solidFill>
                        </a:rPr>
                        <a:t>U-0.027</a:t>
                      </a:r>
                      <a:endParaRPr lang="en-US" sz="1200" dirty="0">
                        <a:solidFill>
                          <a:schemeClr val="tx1">
                            <a:lumMod val="50000"/>
                          </a:schemeClr>
                        </a:solidFill>
                      </a:endParaRPr>
                    </a:p>
                  </a:txBody>
                  <a:tcPr>
                    <a:solidFill>
                      <a:schemeClr val="accent1">
                        <a:lumMod val="40000"/>
                        <a:lumOff val="60000"/>
                      </a:schemeClr>
                    </a:solidFill>
                  </a:tcPr>
                </a:tc>
                <a:tc>
                  <a:txBody>
                    <a:bodyPr/>
                    <a:lstStyle/>
                    <a:p>
                      <a:endParaRPr lang="en-US" sz="1400" dirty="0" smtClean="0">
                        <a:solidFill>
                          <a:schemeClr val="tx1">
                            <a:lumMod val="50000"/>
                          </a:schemeClr>
                        </a:solidFill>
                      </a:endParaRPr>
                    </a:p>
                    <a:p>
                      <a:r>
                        <a:rPr lang="en-US" sz="1200" dirty="0" smtClean="0">
                          <a:solidFill>
                            <a:schemeClr val="tx1">
                              <a:lumMod val="50000"/>
                            </a:schemeClr>
                          </a:solidFill>
                        </a:rPr>
                        <a:t>R-25 </a:t>
                      </a:r>
                      <a:r>
                        <a:rPr lang="en-US" sz="1200" dirty="0" err="1" smtClean="0">
                          <a:solidFill>
                            <a:schemeClr val="tx1">
                              <a:lumMod val="50000"/>
                            </a:schemeClr>
                          </a:solidFill>
                        </a:rPr>
                        <a:t>c.i.</a:t>
                      </a:r>
                      <a:endParaRPr lang="en-US" sz="1200" dirty="0" smtClean="0">
                        <a:solidFill>
                          <a:schemeClr val="tx1">
                            <a:lumMod val="50000"/>
                          </a:schemeClr>
                        </a:solidFill>
                      </a:endParaRPr>
                    </a:p>
                    <a:p>
                      <a:r>
                        <a:rPr lang="en-US" sz="1200" dirty="0" smtClean="0">
                          <a:solidFill>
                            <a:schemeClr val="tx1">
                              <a:lumMod val="50000"/>
                            </a:schemeClr>
                          </a:solidFill>
                        </a:rPr>
                        <a:t>R-19+R-11 </a:t>
                      </a:r>
                      <a:r>
                        <a:rPr lang="en-US" sz="1200" dirty="0" err="1" smtClean="0">
                          <a:solidFill>
                            <a:schemeClr val="tx1">
                              <a:lumMod val="50000"/>
                            </a:schemeClr>
                          </a:solidFill>
                        </a:rPr>
                        <a:t>Ls</a:t>
                      </a:r>
                      <a:r>
                        <a:rPr lang="en-US" sz="1200" dirty="0" smtClean="0">
                          <a:solidFill>
                            <a:schemeClr val="tx1">
                              <a:lumMod val="50000"/>
                            </a:schemeClr>
                          </a:solidFill>
                        </a:rPr>
                        <a:t> or R-25+R-8</a:t>
                      </a:r>
                      <a:r>
                        <a:rPr lang="en-US" sz="1200" baseline="0" dirty="0" smtClean="0">
                          <a:solidFill>
                            <a:schemeClr val="tx1">
                              <a:lumMod val="50000"/>
                            </a:schemeClr>
                          </a:solidFill>
                        </a:rPr>
                        <a:t> </a:t>
                      </a:r>
                      <a:r>
                        <a:rPr lang="en-US" sz="1200" baseline="0" dirty="0" err="1" smtClean="0">
                          <a:solidFill>
                            <a:schemeClr val="tx1">
                              <a:lumMod val="50000"/>
                            </a:schemeClr>
                          </a:solidFill>
                        </a:rPr>
                        <a:t>Ls</a:t>
                      </a:r>
                      <a:endParaRPr lang="en-US" sz="1200" dirty="0" smtClean="0">
                        <a:solidFill>
                          <a:schemeClr val="tx1">
                            <a:lumMod val="50000"/>
                          </a:schemeClr>
                        </a:solidFill>
                      </a:endParaRPr>
                    </a:p>
                    <a:p>
                      <a:r>
                        <a:rPr lang="en-US" sz="1200" dirty="0" smtClean="0">
                          <a:solidFill>
                            <a:schemeClr val="tx1">
                              <a:lumMod val="50000"/>
                            </a:schemeClr>
                          </a:solidFill>
                        </a:rPr>
                        <a:t>R-38</a:t>
                      </a:r>
                      <a:endParaRPr lang="en-US" sz="1200" dirty="0">
                        <a:solidFill>
                          <a:schemeClr val="tx1">
                            <a:lumMod val="50000"/>
                          </a:schemeClr>
                        </a:solidFill>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397121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 y="1676400"/>
            <a:ext cx="915372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53988" y="0"/>
            <a:ext cx="5671438" cy="804779"/>
          </a:xfrm>
        </p:spPr>
        <p:txBody>
          <a:bodyPr/>
          <a:lstStyle/>
          <a:p>
            <a:pPr>
              <a:lnSpc>
                <a:spcPct val="80000"/>
              </a:lnSpc>
            </a:pPr>
            <a:r>
              <a:rPr lang="en-US" sz="2400" b="1" dirty="0" smtClean="0">
                <a:solidFill>
                  <a:schemeClr val="tx1">
                    <a:lumMod val="50000"/>
                  </a:schemeClr>
                </a:solidFill>
              </a:rPr>
              <a:t>Section 5 – A5.3</a:t>
            </a:r>
            <a:r>
              <a:rPr lang="en-US" dirty="0">
                <a:solidFill>
                  <a:schemeClr val="tx1">
                    <a:lumMod val="50000"/>
                  </a:schemeClr>
                </a:solidFill>
              </a:rPr>
              <a:t/>
            </a:r>
            <a:br>
              <a:rPr lang="en-US" dirty="0">
                <a:solidFill>
                  <a:schemeClr val="tx1">
                    <a:lumMod val="50000"/>
                  </a:schemeClr>
                </a:solidFill>
              </a:rPr>
            </a:br>
            <a:r>
              <a:rPr lang="en-US" sz="2000" i="1" dirty="0" smtClean="0">
                <a:solidFill>
                  <a:schemeClr val="tx1">
                    <a:lumMod val="50000"/>
                  </a:schemeClr>
                </a:solidFill>
              </a:rPr>
              <a:t>Opaque</a:t>
            </a:r>
            <a:r>
              <a:rPr lang="en-US" sz="2000" dirty="0" smtClean="0">
                <a:solidFill>
                  <a:schemeClr val="tx1">
                    <a:lumMod val="50000"/>
                  </a:schemeClr>
                </a:solidFill>
              </a:rPr>
              <a:t> Areas</a:t>
            </a:r>
            <a:endParaRPr lang="en-US" sz="2000" dirty="0">
              <a:solidFill>
                <a:schemeClr val="tx1">
                  <a:lumMod val="50000"/>
                </a:schemeClr>
              </a:solidFill>
            </a:endParaRPr>
          </a:p>
        </p:txBody>
      </p:sp>
      <p:sp>
        <p:nvSpPr>
          <p:cNvPr id="5" name="Rectangle 1"/>
          <p:cNvSpPr>
            <a:spLocks noChangeArrowheads="1"/>
          </p:cNvSpPr>
          <p:nvPr/>
        </p:nvSpPr>
        <p:spPr bwMode="auto">
          <a:xfrm>
            <a:off x="1182688" y="151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S MT"/>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96808748"/>
              </p:ext>
            </p:extLst>
          </p:nvPr>
        </p:nvGraphicFramePr>
        <p:xfrm>
          <a:off x="7239" y="2515050"/>
          <a:ext cx="9136765" cy="1280160"/>
        </p:xfrm>
        <a:graphic>
          <a:graphicData uri="http://schemas.openxmlformats.org/drawingml/2006/table">
            <a:tbl>
              <a:tblPr firstRow="1" bandRow="1">
                <a:tableStyleId>{5940675A-B579-460E-94D1-54222C63F5DA}</a:tableStyleId>
              </a:tblPr>
              <a:tblGrid>
                <a:gridCol w="494314"/>
                <a:gridCol w="551042"/>
                <a:gridCol w="518629"/>
                <a:gridCol w="378639"/>
                <a:gridCol w="378639"/>
                <a:gridCol w="378639"/>
                <a:gridCol w="378639"/>
                <a:gridCol w="378639"/>
                <a:gridCol w="378639"/>
                <a:gridCol w="378639"/>
                <a:gridCol w="378639"/>
                <a:gridCol w="378639"/>
                <a:gridCol w="378639"/>
                <a:gridCol w="378639"/>
                <a:gridCol w="378639"/>
                <a:gridCol w="378639"/>
                <a:gridCol w="378639"/>
                <a:gridCol w="378639"/>
                <a:gridCol w="378639"/>
                <a:gridCol w="378639"/>
                <a:gridCol w="378639"/>
                <a:gridCol w="378639"/>
                <a:gridCol w="378639"/>
              </a:tblGrid>
              <a:tr h="483810">
                <a:tc rowSpan="2">
                  <a:txBody>
                    <a:bodyPr/>
                    <a:lstStyle/>
                    <a:p>
                      <a:pPr algn="ctr"/>
                      <a:r>
                        <a:rPr lang="en-US" sz="600" dirty="0" smtClean="0">
                          <a:solidFill>
                            <a:schemeClr val="tx1">
                              <a:lumMod val="50000"/>
                            </a:schemeClr>
                          </a:solidFill>
                        </a:rPr>
                        <a:t>Framing</a:t>
                      </a:r>
                      <a:r>
                        <a:rPr lang="en-US" sz="600" baseline="0" dirty="0" smtClean="0">
                          <a:solidFill>
                            <a:schemeClr val="tx1">
                              <a:lumMod val="50000"/>
                            </a:schemeClr>
                          </a:solidFill>
                        </a:rPr>
                        <a:t> Type and Spacing Width (Actual Depth)</a:t>
                      </a:r>
                      <a:endParaRPr lang="en-US" sz="600" dirty="0">
                        <a:solidFill>
                          <a:schemeClr val="tx1">
                            <a:lumMod val="50000"/>
                          </a:schemeClr>
                        </a:solidFill>
                      </a:endParaRPr>
                    </a:p>
                  </a:txBody>
                  <a:tcPr anchor="ctr">
                    <a:solidFill>
                      <a:srgbClr val="92D050"/>
                    </a:solidFill>
                  </a:tcPr>
                </a:tc>
                <a:tc rowSpan="2">
                  <a:txBody>
                    <a:bodyPr/>
                    <a:lstStyle/>
                    <a:p>
                      <a:pPr algn="ctr"/>
                      <a:r>
                        <a:rPr lang="en-US" sz="600" dirty="0" smtClean="0">
                          <a:solidFill>
                            <a:schemeClr val="tx1">
                              <a:lumMod val="50000"/>
                            </a:schemeClr>
                          </a:solidFill>
                        </a:rPr>
                        <a:t>Cavity</a:t>
                      </a:r>
                    </a:p>
                    <a:p>
                      <a:pPr algn="ctr"/>
                      <a:r>
                        <a:rPr lang="en-US" sz="600" dirty="0" smtClean="0">
                          <a:solidFill>
                            <a:schemeClr val="tx1">
                              <a:lumMod val="50000"/>
                            </a:schemeClr>
                          </a:solidFill>
                        </a:rPr>
                        <a:t>Insulation</a:t>
                      </a:r>
                    </a:p>
                    <a:p>
                      <a:pPr algn="ctr"/>
                      <a:r>
                        <a:rPr lang="en-US" sz="600" dirty="0" smtClean="0">
                          <a:solidFill>
                            <a:schemeClr val="tx1">
                              <a:lumMod val="50000"/>
                            </a:schemeClr>
                          </a:solidFill>
                        </a:rPr>
                        <a:t>R-Value:</a:t>
                      </a:r>
                      <a:r>
                        <a:rPr lang="en-US" sz="600" baseline="0" dirty="0" smtClean="0">
                          <a:solidFill>
                            <a:schemeClr val="tx1">
                              <a:lumMod val="50000"/>
                            </a:schemeClr>
                          </a:solidFill>
                        </a:rPr>
                        <a:t> Rated</a:t>
                      </a:r>
                    </a:p>
                    <a:p>
                      <a:pPr algn="ctr"/>
                      <a:r>
                        <a:rPr lang="en-US" sz="600" baseline="0" dirty="0" smtClean="0">
                          <a:solidFill>
                            <a:schemeClr val="tx1">
                              <a:lumMod val="50000"/>
                            </a:schemeClr>
                          </a:solidFill>
                        </a:rPr>
                        <a:t>(Effective</a:t>
                      </a:r>
                    </a:p>
                    <a:p>
                      <a:pPr algn="ctr"/>
                      <a:r>
                        <a:rPr lang="en-US" sz="600" baseline="0" dirty="0" smtClean="0">
                          <a:solidFill>
                            <a:schemeClr val="tx1">
                              <a:lumMod val="50000"/>
                            </a:schemeClr>
                          </a:solidFill>
                        </a:rPr>
                        <a:t>Installed [See Table A9.2A])</a:t>
                      </a:r>
                      <a:endParaRPr lang="en-US" sz="600" dirty="0">
                        <a:solidFill>
                          <a:schemeClr val="tx1">
                            <a:lumMod val="50000"/>
                          </a:schemeClr>
                        </a:solidFill>
                      </a:endParaRPr>
                    </a:p>
                  </a:txBody>
                  <a:tcPr anchor="ctr">
                    <a:solidFill>
                      <a:srgbClr val="92D050"/>
                    </a:solidFill>
                  </a:tcPr>
                </a:tc>
                <a:tc rowSpan="2">
                  <a:txBody>
                    <a:bodyPr/>
                    <a:lstStyle/>
                    <a:p>
                      <a:pPr algn="ctr"/>
                      <a:r>
                        <a:rPr lang="en-US" sz="600" dirty="0" smtClean="0">
                          <a:solidFill>
                            <a:schemeClr val="tx1">
                              <a:lumMod val="50000"/>
                            </a:schemeClr>
                          </a:solidFill>
                        </a:rPr>
                        <a:t>Overall </a:t>
                      </a:r>
                    </a:p>
                    <a:p>
                      <a:pPr algn="ctr"/>
                      <a:r>
                        <a:rPr lang="en-US" sz="600" dirty="0" smtClean="0">
                          <a:solidFill>
                            <a:schemeClr val="tx1">
                              <a:lumMod val="50000"/>
                            </a:schemeClr>
                          </a:solidFill>
                        </a:rPr>
                        <a:t>U-Factor</a:t>
                      </a:r>
                    </a:p>
                    <a:p>
                      <a:pPr algn="ctr"/>
                      <a:r>
                        <a:rPr lang="en-US" sz="600" dirty="0" smtClean="0">
                          <a:solidFill>
                            <a:schemeClr val="tx1">
                              <a:lumMod val="50000"/>
                            </a:schemeClr>
                          </a:solidFill>
                        </a:rPr>
                        <a:t>For Entire</a:t>
                      </a:r>
                    </a:p>
                    <a:p>
                      <a:pPr algn="ctr"/>
                      <a:r>
                        <a:rPr lang="en-US" sz="600" dirty="0" smtClean="0">
                          <a:solidFill>
                            <a:schemeClr val="tx1">
                              <a:lumMod val="50000"/>
                            </a:schemeClr>
                          </a:solidFill>
                        </a:rPr>
                        <a:t>Base Floor</a:t>
                      </a:r>
                    </a:p>
                    <a:p>
                      <a:pPr algn="ctr"/>
                      <a:r>
                        <a:rPr lang="en-US" sz="600" dirty="0" smtClean="0">
                          <a:solidFill>
                            <a:schemeClr val="tx1">
                              <a:lumMod val="50000"/>
                            </a:schemeClr>
                          </a:solidFill>
                        </a:rPr>
                        <a:t>Assembly</a:t>
                      </a:r>
                      <a:endParaRPr lang="en-US" sz="600" dirty="0">
                        <a:solidFill>
                          <a:schemeClr val="tx1">
                            <a:lumMod val="50000"/>
                          </a:schemeClr>
                        </a:solidFill>
                      </a:endParaRPr>
                    </a:p>
                  </a:txBody>
                  <a:tcPr anchor="ctr">
                    <a:solidFill>
                      <a:srgbClr val="92D050"/>
                    </a:solidFill>
                  </a:tcPr>
                </a:tc>
                <a:tc gridSpan="20">
                  <a:txBody>
                    <a:bodyPr/>
                    <a:lstStyle/>
                    <a:p>
                      <a:pPr algn="l"/>
                      <a:r>
                        <a:rPr lang="en-US" sz="600" dirty="0" smtClean="0">
                          <a:solidFill>
                            <a:schemeClr val="tx1">
                              <a:lumMod val="50000"/>
                            </a:schemeClr>
                          </a:solidFill>
                        </a:rPr>
                        <a:t>Overall U-Factor for Assembly o</a:t>
                      </a:r>
                      <a:r>
                        <a:rPr lang="en-US" sz="600" baseline="0" dirty="0" smtClean="0">
                          <a:solidFill>
                            <a:schemeClr val="tx1">
                              <a:lumMod val="50000"/>
                            </a:schemeClr>
                          </a:solidFill>
                        </a:rPr>
                        <a:t>f Base Floor Plus Continuous Insulation (Uninterrupted by Framing)</a:t>
                      </a:r>
                    </a:p>
                    <a:p>
                      <a:pPr algn="l"/>
                      <a:endParaRPr lang="en-US" sz="600" baseline="0" dirty="0" smtClean="0">
                        <a:solidFill>
                          <a:schemeClr val="tx1">
                            <a:lumMod val="50000"/>
                          </a:schemeClr>
                        </a:solidFill>
                      </a:endParaRPr>
                    </a:p>
                    <a:p>
                      <a:pPr algn="l"/>
                      <a:endParaRPr lang="en-US" sz="600" baseline="0" dirty="0" smtClean="0">
                        <a:solidFill>
                          <a:schemeClr val="tx1">
                            <a:lumMod val="50000"/>
                          </a:schemeClr>
                        </a:solidFill>
                      </a:endParaRPr>
                    </a:p>
                    <a:p>
                      <a:pPr algn="l"/>
                      <a:endParaRPr lang="en-US" sz="600" baseline="0" dirty="0" smtClean="0">
                        <a:solidFill>
                          <a:schemeClr val="tx1">
                            <a:lumMod val="50000"/>
                          </a:schemeClr>
                        </a:solidFill>
                      </a:endParaRPr>
                    </a:p>
                    <a:p>
                      <a:pPr algn="l"/>
                      <a:r>
                        <a:rPr lang="en-US" sz="600" baseline="0" dirty="0" smtClean="0">
                          <a:solidFill>
                            <a:schemeClr val="tx1">
                              <a:lumMod val="50000"/>
                            </a:schemeClr>
                          </a:solidFill>
                        </a:rPr>
                        <a:t>Rated R-Value of Continuous Insulation</a:t>
                      </a:r>
                      <a:endParaRPr lang="en-US" sz="600" dirty="0">
                        <a:solidFill>
                          <a:schemeClr val="tx1">
                            <a:lumMod val="50000"/>
                          </a:schemeClr>
                        </a:solidFill>
                      </a:endParaRPr>
                    </a:p>
                  </a:txBody>
                  <a:tcPr>
                    <a:solidFill>
                      <a:srgbClr val="92D050"/>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322540">
                <a:tc vMerge="1">
                  <a:txBody>
                    <a:bodyPr/>
                    <a:lstStyle/>
                    <a:p>
                      <a:endParaRPr lang="en-US" dirty="0"/>
                    </a:p>
                  </a:txBody>
                  <a:tcPr>
                    <a:solidFill>
                      <a:schemeClr val="bg1"/>
                    </a:solidFill>
                  </a:tcPr>
                </a:tc>
                <a:tc vMerge="1">
                  <a:txBody>
                    <a:bodyPr/>
                    <a:lstStyle/>
                    <a:p>
                      <a:endParaRPr lang="en-US" dirty="0"/>
                    </a:p>
                  </a:txBody>
                  <a:tcPr>
                    <a:solidFill>
                      <a:schemeClr val="bg1"/>
                    </a:solidFill>
                  </a:tcPr>
                </a:tc>
                <a:tc vMerge="1">
                  <a:txBody>
                    <a:bodyPr/>
                    <a:lstStyle/>
                    <a:p>
                      <a:endParaRPr lang="en-US" dirty="0"/>
                    </a:p>
                  </a:txBody>
                  <a:tcPr>
                    <a:solidFill>
                      <a:schemeClr val="bg1"/>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1.00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2.00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3.00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4:00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5.00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6.00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7.00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8.00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9.00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10.00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11.00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12.00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13.00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14.00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15.00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20.00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25.00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30.00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35.00</a:t>
                      </a:r>
                      <a:endParaRPr lang="en-US" sz="600" dirty="0">
                        <a:solidFill>
                          <a:schemeClr val="tx1">
                            <a:lumMod val="50000"/>
                          </a:schemeClr>
                        </a:solidFill>
                      </a:endParaRPr>
                    </a:p>
                  </a:txBody>
                  <a:tcPr>
                    <a:solidFill>
                      <a:srgbClr val="92D050"/>
                    </a:solidFill>
                  </a:tcPr>
                </a:tc>
                <a:tc>
                  <a:txBody>
                    <a:bodyPr/>
                    <a:lstStyle/>
                    <a:p>
                      <a:r>
                        <a:rPr lang="en-US" sz="600" dirty="0" smtClean="0">
                          <a:solidFill>
                            <a:schemeClr val="tx1">
                              <a:lumMod val="50000"/>
                            </a:schemeClr>
                          </a:solidFill>
                        </a:rPr>
                        <a:t>R-</a:t>
                      </a:r>
                    </a:p>
                    <a:p>
                      <a:r>
                        <a:rPr lang="en-US" sz="600" dirty="0" smtClean="0">
                          <a:solidFill>
                            <a:schemeClr val="tx1">
                              <a:lumMod val="50000"/>
                            </a:schemeClr>
                          </a:solidFill>
                        </a:rPr>
                        <a:t>40.00</a:t>
                      </a:r>
                      <a:endParaRPr lang="en-US" sz="600" dirty="0">
                        <a:solidFill>
                          <a:schemeClr val="tx1">
                            <a:lumMod val="50000"/>
                          </a:schemeClr>
                        </a:solidFill>
                      </a:endParaRPr>
                    </a:p>
                  </a:txBody>
                  <a:tcPr>
                    <a:solidFill>
                      <a:srgbClr val="92D050"/>
                    </a:solidFill>
                  </a:tcPr>
                </a:tc>
              </a:tr>
              <a:tr h="322540">
                <a:tc gridSpan="3">
                  <a:txBody>
                    <a:bodyPr/>
                    <a:lstStyle/>
                    <a:p>
                      <a:r>
                        <a:rPr lang="en-US" sz="600" b="1" dirty="0" smtClean="0">
                          <a:solidFill>
                            <a:schemeClr val="tx1">
                              <a:lumMod val="50000"/>
                            </a:schemeClr>
                          </a:solidFill>
                        </a:rPr>
                        <a:t>Steel Joist Floor with Rigid Foam</a:t>
                      </a:r>
                    </a:p>
                    <a:p>
                      <a:endParaRPr lang="en-US" sz="600" dirty="0" smtClean="0">
                        <a:solidFill>
                          <a:schemeClr val="tx1">
                            <a:lumMod val="50000"/>
                          </a:schemeClr>
                        </a:solidFill>
                      </a:endParaRPr>
                    </a:p>
                    <a:p>
                      <a:r>
                        <a:rPr lang="en-US" sz="600" dirty="0" smtClean="0">
                          <a:solidFill>
                            <a:schemeClr val="tx1">
                              <a:lumMod val="50000"/>
                            </a:schemeClr>
                          </a:solidFill>
                        </a:rPr>
                        <a:t>                      None (0.0)             </a:t>
                      </a:r>
                      <a:r>
                        <a:rPr lang="en-US" sz="600" b="1" dirty="0" smtClean="0">
                          <a:solidFill>
                            <a:schemeClr val="tx1">
                              <a:lumMod val="50000"/>
                            </a:schemeClr>
                          </a:solidFill>
                        </a:rPr>
                        <a:t>0.350</a:t>
                      </a:r>
                      <a:endParaRPr lang="en-US" sz="600" dirty="0">
                        <a:solidFill>
                          <a:schemeClr val="tx1">
                            <a:lumMod val="50000"/>
                          </a:schemeClr>
                        </a:solidFill>
                      </a:endParaRPr>
                    </a:p>
                  </a:txBody>
                  <a:tcPr>
                    <a:solidFill>
                      <a:schemeClr val="accent1">
                        <a:lumMod val="40000"/>
                        <a:lumOff val="60000"/>
                      </a:schemeClr>
                    </a:solidFill>
                  </a:tcPr>
                </a:tc>
                <a:tc hMerge="1">
                  <a:txBody>
                    <a:bodyPr/>
                    <a:lstStyle/>
                    <a:p>
                      <a:endParaRPr lang="en-US" sz="600" dirty="0"/>
                    </a:p>
                  </a:txBody>
                  <a:tcPr>
                    <a:solidFill>
                      <a:schemeClr val="bg1"/>
                    </a:solidFill>
                  </a:tcPr>
                </a:tc>
                <a:tc hMerge="1">
                  <a:txBody>
                    <a:bodyPr/>
                    <a:lstStyle/>
                    <a:p>
                      <a:endParaRPr lang="en-US" sz="600" dirty="0"/>
                    </a:p>
                  </a:txBody>
                  <a:tcPr>
                    <a:solidFill>
                      <a:schemeClr val="bg1"/>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0.259</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0.206</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0.171</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0.146</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0.127</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0.113</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0.101</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0.092</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0.084</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0.078</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0.072</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0.067</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0.063</a:t>
                      </a: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0.059</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0.056</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0.044</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0.036</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0.030</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0.026</a:t>
                      </a:r>
                      <a:endParaRPr lang="en-US" sz="600" dirty="0">
                        <a:solidFill>
                          <a:schemeClr val="tx1">
                            <a:lumMod val="50000"/>
                          </a:schemeClr>
                        </a:solidFill>
                      </a:endParaRPr>
                    </a:p>
                  </a:txBody>
                  <a:tcPr>
                    <a:solidFill>
                      <a:schemeClr val="accent1">
                        <a:lumMod val="40000"/>
                        <a:lumOff val="60000"/>
                      </a:schemeClr>
                    </a:solidFill>
                  </a:tcPr>
                </a:tc>
                <a:tc>
                  <a:txBody>
                    <a:bodyPr/>
                    <a:lstStyle/>
                    <a:p>
                      <a:endParaRPr lang="en-US" sz="600" dirty="0" smtClean="0">
                        <a:solidFill>
                          <a:schemeClr val="tx1">
                            <a:lumMod val="50000"/>
                          </a:schemeClr>
                        </a:solidFill>
                      </a:endParaRPr>
                    </a:p>
                    <a:p>
                      <a:endParaRPr lang="en-US" sz="600" dirty="0" smtClean="0">
                        <a:solidFill>
                          <a:schemeClr val="tx1">
                            <a:lumMod val="50000"/>
                          </a:schemeClr>
                        </a:solidFill>
                      </a:endParaRPr>
                    </a:p>
                    <a:p>
                      <a:r>
                        <a:rPr lang="en-US" sz="600" dirty="0" smtClean="0">
                          <a:solidFill>
                            <a:schemeClr val="tx1">
                              <a:lumMod val="50000"/>
                            </a:schemeClr>
                          </a:solidFill>
                        </a:rPr>
                        <a:t>0.023</a:t>
                      </a:r>
                      <a:endParaRPr lang="en-US" sz="600" dirty="0">
                        <a:solidFill>
                          <a:schemeClr val="tx1">
                            <a:lumMod val="50000"/>
                          </a:schemeClr>
                        </a:solidFill>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973792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idx="1"/>
          </p:nvPr>
        </p:nvSpPr>
        <p:spPr>
          <a:xfrm>
            <a:off x="424563" y="1219200"/>
            <a:ext cx="8643238" cy="4191000"/>
          </a:xfrm>
        </p:spPr>
        <p:txBody>
          <a:bodyPr/>
          <a:lstStyle/>
          <a:p>
            <a:pPr marL="0" indent="0">
              <a:lnSpc>
                <a:spcPct val="90000"/>
              </a:lnSpc>
              <a:buNone/>
            </a:pPr>
            <a:r>
              <a:rPr lang="en-US" dirty="0">
                <a:solidFill>
                  <a:schemeClr val="tx1">
                    <a:lumMod val="50000"/>
                  </a:schemeClr>
                </a:solidFill>
              </a:rPr>
              <a:t>Meet or exceed minimum R-value in table for climate </a:t>
            </a:r>
            <a:r>
              <a:rPr lang="en-US" dirty="0" smtClean="0">
                <a:solidFill>
                  <a:schemeClr val="tx1">
                    <a:lumMod val="50000"/>
                  </a:schemeClr>
                </a:solidFill>
              </a:rPr>
              <a:t>zone</a:t>
            </a:r>
          </a:p>
          <a:p>
            <a:pPr marL="0" indent="0">
              <a:lnSpc>
                <a:spcPct val="90000"/>
              </a:lnSpc>
              <a:buNone/>
            </a:pPr>
            <a:endParaRPr lang="en-US" dirty="0">
              <a:solidFill>
                <a:schemeClr val="tx1">
                  <a:lumMod val="50000"/>
                </a:schemeClr>
              </a:solidFill>
            </a:endParaRPr>
          </a:p>
          <a:p>
            <a:pPr marL="0" indent="0">
              <a:lnSpc>
                <a:spcPct val="90000"/>
              </a:lnSpc>
              <a:buNone/>
            </a:pPr>
            <a:r>
              <a:rPr lang="en-US" i="1" dirty="0">
                <a:solidFill>
                  <a:schemeClr val="tx1">
                    <a:lumMod val="50000"/>
                  </a:schemeClr>
                </a:solidFill>
              </a:rPr>
              <a:t>Skylight</a:t>
            </a:r>
            <a:r>
              <a:rPr lang="en-US" dirty="0">
                <a:solidFill>
                  <a:schemeClr val="tx1">
                    <a:lumMod val="50000"/>
                  </a:schemeClr>
                </a:solidFill>
              </a:rPr>
              <a:t> curbs insulated to level of </a:t>
            </a:r>
            <a:r>
              <a:rPr lang="en-US" i="1" dirty="0">
                <a:solidFill>
                  <a:schemeClr val="tx1">
                    <a:lumMod val="50000"/>
                  </a:schemeClr>
                </a:solidFill>
              </a:rPr>
              <a:t>roofs</a:t>
            </a:r>
            <a:r>
              <a:rPr lang="en-US" dirty="0">
                <a:solidFill>
                  <a:schemeClr val="tx1">
                    <a:lumMod val="50000"/>
                  </a:schemeClr>
                </a:solidFill>
              </a:rPr>
              <a:t> with insulation entirely above deck or R-5, whichever is </a:t>
            </a:r>
            <a:r>
              <a:rPr lang="en-US" dirty="0" smtClean="0">
                <a:solidFill>
                  <a:schemeClr val="tx1">
                    <a:lumMod val="50000"/>
                  </a:schemeClr>
                </a:solidFill>
              </a:rPr>
              <a:t>less</a:t>
            </a:r>
          </a:p>
          <a:p>
            <a:pPr marL="0" indent="0">
              <a:lnSpc>
                <a:spcPct val="90000"/>
              </a:lnSpc>
              <a:buNone/>
            </a:pPr>
            <a:endParaRPr lang="en-US" u="sng" dirty="0">
              <a:solidFill>
                <a:schemeClr val="tx1">
                  <a:lumMod val="50000"/>
                </a:schemeClr>
              </a:solidFill>
            </a:endParaRPr>
          </a:p>
          <a:p>
            <a:pPr lvl="1">
              <a:lnSpc>
                <a:spcPct val="90000"/>
              </a:lnSpc>
              <a:buFontTx/>
              <a:buNone/>
            </a:pPr>
            <a:endParaRPr lang="en-US" dirty="0">
              <a:solidFill>
                <a:schemeClr val="tx1">
                  <a:lumMod val="50000"/>
                </a:schemeClr>
              </a:solidFill>
            </a:endParaRPr>
          </a:p>
        </p:txBody>
      </p:sp>
      <p:sp>
        <p:nvSpPr>
          <p:cNvPr id="74755" name="Rectangle 3"/>
          <p:cNvSpPr>
            <a:spLocks noGrp="1" noChangeArrowheads="1"/>
          </p:cNvSpPr>
          <p:nvPr>
            <p:ph type="title"/>
          </p:nvPr>
        </p:nvSpPr>
        <p:spPr>
          <a:xfrm>
            <a:off x="127000" y="0"/>
            <a:ext cx="8490838" cy="781235"/>
          </a:xfrm>
        </p:spPr>
        <p:txBody>
          <a:bodyPr>
            <a:normAutofit/>
          </a:bodyPr>
          <a:lstStyle/>
          <a:p>
            <a:pPr>
              <a:lnSpc>
                <a:spcPct val="80000"/>
              </a:lnSpc>
            </a:pPr>
            <a:r>
              <a:rPr lang="en-US" sz="2400" b="1" dirty="0" smtClean="0">
                <a:solidFill>
                  <a:schemeClr val="tx1">
                    <a:lumMod val="50000"/>
                  </a:schemeClr>
                </a:solidFill>
              </a:rPr>
              <a:t>Section 5 – 5.5.3.1</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Roof</a:t>
            </a:r>
            <a:r>
              <a:rPr lang="en-US" sz="2000" dirty="0" smtClean="0">
                <a:solidFill>
                  <a:schemeClr val="tx1">
                    <a:lumMod val="50000"/>
                  </a:schemeClr>
                </a:solidFill>
              </a:rPr>
              <a:t> </a:t>
            </a:r>
            <a:r>
              <a:rPr lang="en-US" sz="2000" dirty="0">
                <a:solidFill>
                  <a:schemeClr val="tx1">
                    <a:lumMod val="50000"/>
                  </a:schemeClr>
                </a:solidFill>
              </a:rPr>
              <a:t>Insulation</a:t>
            </a:r>
            <a:endParaRPr lang="en-US" sz="1600" i="1" dirty="0">
              <a:solidFill>
                <a:schemeClr val="tx1">
                  <a:lumMod val="50000"/>
                </a:schemeClr>
              </a:solidFill>
            </a:endParaRPr>
          </a:p>
        </p:txBody>
      </p:sp>
      <p:sp>
        <p:nvSpPr>
          <p:cNvPr id="2" name="TextBox 1"/>
          <p:cNvSpPr txBox="1"/>
          <p:nvPr/>
        </p:nvSpPr>
        <p:spPr>
          <a:xfrm>
            <a:off x="3857625" y="5103049"/>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3048065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idx="1"/>
          </p:nvPr>
        </p:nvSpPr>
        <p:spPr>
          <a:xfrm>
            <a:off x="424562" y="1219200"/>
            <a:ext cx="8437216" cy="4492978"/>
          </a:xfrm>
        </p:spPr>
        <p:txBody>
          <a:bodyPr>
            <a:normAutofit fontScale="85000" lnSpcReduction="20000"/>
          </a:bodyPr>
          <a:lstStyle/>
          <a:p>
            <a:pPr marL="0" indent="0">
              <a:lnSpc>
                <a:spcPct val="90000"/>
              </a:lnSpc>
              <a:buNone/>
            </a:pPr>
            <a:r>
              <a:rPr lang="en-US" sz="2800" dirty="0">
                <a:solidFill>
                  <a:schemeClr val="tx1">
                    <a:lumMod val="50000"/>
                  </a:schemeClr>
                </a:solidFill>
              </a:rPr>
              <a:t>Three types of </a:t>
            </a:r>
            <a:r>
              <a:rPr lang="en-US" sz="2800" i="1" dirty="0">
                <a:solidFill>
                  <a:schemeClr val="tx1">
                    <a:lumMod val="50000"/>
                  </a:schemeClr>
                </a:solidFill>
              </a:rPr>
              <a:t>roofs</a:t>
            </a:r>
            <a:r>
              <a:rPr lang="en-US" sz="2800" dirty="0">
                <a:solidFill>
                  <a:schemeClr val="tx1">
                    <a:lumMod val="50000"/>
                  </a:schemeClr>
                </a:solidFill>
              </a:rPr>
              <a:t> are </a:t>
            </a:r>
            <a:r>
              <a:rPr lang="en-US" sz="2800" dirty="0" smtClean="0">
                <a:solidFill>
                  <a:schemeClr val="tx1">
                    <a:lumMod val="50000"/>
                  </a:schemeClr>
                </a:solidFill>
              </a:rPr>
              <a:t>defined</a:t>
            </a:r>
          </a:p>
          <a:p>
            <a:pPr marL="0" indent="0">
              <a:lnSpc>
                <a:spcPct val="90000"/>
              </a:lnSpc>
              <a:buNone/>
            </a:pPr>
            <a:endParaRPr lang="en-US" sz="3100" u="sng" dirty="0" smtClean="0">
              <a:solidFill>
                <a:schemeClr val="tx1">
                  <a:lumMod val="50000"/>
                </a:schemeClr>
              </a:solidFill>
            </a:endParaRPr>
          </a:p>
          <a:p>
            <a:pPr marL="693738">
              <a:lnSpc>
                <a:spcPct val="90000"/>
              </a:lnSpc>
              <a:buFont typeface="Wingdings" pitchFamily="2" charset="2"/>
              <a:buChar char="ü"/>
            </a:pPr>
            <a:r>
              <a:rPr lang="en-US" i="1" dirty="0" smtClean="0">
                <a:solidFill>
                  <a:schemeClr val="tx1">
                    <a:lumMod val="50000"/>
                  </a:schemeClr>
                </a:solidFill>
              </a:rPr>
              <a:t>Roofs</a:t>
            </a:r>
            <a:r>
              <a:rPr lang="en-US" dirty="0" smtClean="0">
                <a:solidFill>
                  <a:schemeClr val="tx1">
                    <a:lumMod val="50000"/>
                  </a:schemeClr>
                </a:solidFill>
              </a:rPr>
              <a:t> </a:t>
            </a:r>
            <a:r>
              <a:rPr lang="en-US" dirty="0">
                <a:solidFill>
                  <a:schemeClr val="tx1">
                    <a:lumMod val="50000"/>
                  </a:schemeClr>
                </a:solidFill>
              </a:rPr>
              <a:t>with insulation entirely above deck</a:t>
            </a:r>
          </a:p>
          <a:p>
            <a:pPr marL="1139825" lvl="1">
              <a:lnSpc>
                <a:spcPct val="90000"/>
              </a:lnSpc>
            </a:pPr>
            <a:r>
              <a:rPr lang="en-US" i="1" dirty="0">
                <a:solidFill>
                  <a:schemeClr val="tx1">
                    <a:lumMod val="50000"/>
                  </a:schemeClr>
                </a:solidFill>
              </a:rPr>
              <a:t>R-value</a:t>
            </a:r>
            <a:r>
              <a:rPr lang="en-US" dirty="0">
                <a:solidFill>
                  <a:schemeClr val="tx1">
                    <a:lumMod val="50000"/>
                  </a:schemeClr>
                </a:solidFill>
              </a:rPr>
              <a:t> is for continuous insulation</a:t>
            </a:r>
          </a:p>
          <a:p>
            <a:pPr marL="1139825" lvl="1">
              <a:lnSpc>
                <a:spcPct val="90000"/>
              </a:lnSpc>
            </a:pPr>
            <a:r>
              <a:rPr lang="en-US" dirty="0" smtClean="0">
                <a:solidFill>
                  <a:schemeClr val="tx1">
                    <a:lumMod val="50000"/>
                  </a:schemeClr>
                </a:solidFill>
              </a:rPr>
              <a:t>Exception:  Interruptions </a:t>
            </a:r>
            <a:r>
              <a:rPr lang="en-US" dirty="0">
                <a:solidFill>
                  <a:schemeClr val="tx1">
                    <a:lumMod val="50000"/>
                  </a:schemeClr>
                </a:solidFill>
              </a:rPr>
              <a:t>for </a:t>
            </a:r>
            <a:r>
              <a:rPr lang="en-US" dirty="0" smtClean="0">
                <a:solidFill>
                  <a:schemeClr val="tx1">
                    <a:lumMod val="50000"/>
                  </a:schemeClr>
                </a:solidFill>
              </a:rPr>
              <a:t>framing and pads for mechanical </a:t>
            </a:r>
            <a:r>
              <a:rPr lang="en-US" dirty="0">
                <a:solidFill>
                  <a:schemeClr val="tx1">
                    <a:lumMod val="50000"/>
                  </a:schemeClr>
                </a:solidFill>
              </a:rPr>
              <a:t>equipment </a:t>
            </a:r>
            <a:r>
              <a:rPr lang="en-US" dirty="0">
                <a:solidFill>
                  <a:schemeClr val="tx1">
                    <a:lumMod val="50000"/>
                  </a:schemeClr>
                </a:solidFill>
                <a:sym typeface="WP MathA" pitchFamily="2" charset="2"/>
              </a:rPr>
              <a:t>≤ 1% of surface of the total roof </a:t>
            </a:r>
            <a:r>
              <a:rPr lang="en-US" dirty="0" smtClean="0">
                <a:solidFill>
                  <a:schemeClr val="tx1">
                    <a:lumMod val="50000"/>
                  </a:schemeClr>
                </a:solidFill>
                <a:sym typeface="WP MathA" pitchFamily="2" charset="2"/>
              </a:rPr>
              <a:t>area</a:t>
            </a:r>
          </a:p>
          <a:p>
            <a:pPr marL="693737">
              <a:lnSpc>
                <a:spcPct val="90000"/>
              </a:lnSpc>
              <a:buFont typeface="Wingdings" pitchFamily="2" charset="2"/>
              <a:buChar char="ü"/>
            </a:pPr>
            <a:r>
              <a:rPr lang="en-US" i="1" dirty="0" smtClean="0">
                <a:solidFill>
                  <a:schemeClr val="tx1">
                    <a:lumMod val="50000"/>
                  </a:schemeClr>
                </a:solidFill>
              </a:rPr>
              <a:t>Metal </a:t>
            </a:r>
            <a:r>
              <a:rPr lang="en-US" i="1" dirty="0">
                <a:solidFill>
                  <a:schemeClr val="tx1">
                    <a:lumMod val="50000"/>
                  </a:schemeClr>
                </a:solidFill>
              </a:rPr>
              <a:t>building </a:t>
            </a:r>
            <a:r>
              <a:rPr lang="en-US" i="1" dirty="0" smtClean="0">
                <a:solidFill>
                  <a:schemeClr val="tx1">
                    <a:lumMod val="50000"/>
                  </a:schemeClr>
                </a:solidFill>
              </a:rPr>
              <a:t>roofs</a:t>
            </a:r>
          </a:p>
          <a:p>
            <a:pPr marL="1201738" lvl="1" indent="-338138">
              <a:lnSpc>
                <a:spcPct val="90000"/>
              </a:lnSpc>
            </a:pPr>
            <a:r>
              <a:rPr lang="en-US" dirty="0" smtClean="0">
                <a:solidFill>
                  <a:schemeClr val="tx1">
                    <a:lumMod val="50000"/>
                  </a:schemeClr>
                </a:solidFill>
              </a:rPr>
              <a:t>First </a:t>
            </a:r>
            <a:r>
              <a:rPr lang="en-US" dirty="0">
                <a:solidFill>
                  <a:schemeClr val="tx1">
                    <a:lumMod val="50000"/>
                  </a:schemeClr>
                </a:solidFill>
              </a:rPr>
              <a:t>value is for insulation</a:t>
            </a:r>
          </a:p>
          <a:p>
            <a:pPr lvl="3"/>
            <a:r>
              <a:rPr lang="en-US" dirty="0">
                <a:solidFill>
                  <a:schemeClr val="tx1">
                    <a:lumMod val="50000"/>
                  </a:schemeClr>
                </a:solidFill>
              </a:rPr>
              <a:t>draped over </a:t>
            </a:r>
            <a:r>
              <a:rPr lang="en-US" dirty="0" err="1">
                <a:solidFill>
                  <a:schemeClr val="tx1">
                    <a:lumMod val="50000"/>
                  </a:schemeClr>
                </a:solidFill>
              </a:rPr>
              <a:t>purlins</a:t>
            </a:r>
            <a:r>
              <a:rPr lang="en-US" dirty="0">
                <a:solidFill>
                  <a:schemeClr val="tx1">
                    <a:lumMod val="50000"/>
                  </a:schemeClr>
                </a:solidFill>
              </a:rPr>
              <a:t> and then compressed when metal spanning members attached or </a:t>
            </a:r>
          </a:p>
          <a:p>
            <a:pPr lvl="3"/>
            <a:r>
              <a:rPr lang="en-US" dirty="0">
                <a:solidFill>
                  <a:schemeClr val="tx1">
                    <a:lumMod val="50000"/>
                  </a:schemeClr>
                </a:solidFill>
              </a:rPr>
              <a:t>hung between </a:t>
            </a:r>
            <a:r>
              <a:rPr lang="en-US" dirty="0" err="1">
                <a:solidFill>
                  <a:schemeClr val="tx1">
                    <a:lumMod val="50000"/>
                  </a:schemeClr>
                </a:solidFill>
              </a:rPr>
              <a:t>purlins</a:t>
            </a:r>
            <a:r>
              <a:rPr lang="en-US" dirty="0">
                <a:solidFill>
                  <a:schemeClr val="tx1">
                    <a:lumMod val="50000"/>
                  </a:schemeClr>
                </a:solidFill>
              </a:rPr>
              <a:t> provided there’s a min. of 1” thermal break between purlins and metal spanning </a:t>
            </a:r>
            <a:r>
              <a:rPr lang="en-US" dirty="0" smtClean="0">
                <a:solidFill>
                  <a:schemeClr val="tx1">
                    <a:lumMod val="50000"/>
                  </a:schemeClr>
                </a:solidFill>
              </a:rPr>
              <a:t>members</a:t>
            </a:r>
          </a:p>
          <a:p>
            <a:pPr marL="1196975" lvl="1"/>
            <a:r>
              <a:rPr lang="en-US" dirty="0" smtClean="0">
                <a:solidFill>
                  <a:schemeClr val="tx1">
                    <a:lumMod val="50000"/>
                  </a:schemeClr>
                </a:solidFill>
              </a:rPr>
              <a:t>Second </a:t>
            </a:r>
            <a:r>
              <a:rPr lang="en-US" dirty="0">
                <a:solidFill>
                  <a:schemeClr val="tx1">
                    <a:lumMod val="50000"/>
                  </a:schemeClr>
                </a:solidFill>
              </a:rPr>
              <a:t>value is for double-layer installations with insulation installed parallel to the purlins</a:t>
            </a:r>
          </a:p>
          <a:p>
            <a:pPr marL="742950" lvl="2" indent="-342900">
              <a:buFont typeface="Wingdings" pitchFamily="2" charset="2"/>
              <a:buChar char="ü"/>
            </a:pPr>
            <a:r>
              <a:rPr lang="en-US" sz="2400" i="1" dirty="0">
                <a:solidFill>
                  <a:schemeClr val="tx1">
                    <a:lumMod val="50000"/>
                  </a:schemeClr>
                </a:solidFill>
              </a:rPr>
              <a:t>Attics</a:t>
            </a:r>
            <a:r>
              <a:rPr lang="en-US" sz="2400" dirty="0">
                <a:solidFill>
                  <a:schemeClr val="tx1">
                    <a:lumMod val="50000"/>
                  </a:schemeClr>
                </a:solidFill>
              </a:rPr>
              <a:t> and other </a:t>
            </a:r>
            <a:r>
              <a:rPr lang="en-US" sz="2400" i="1" dirty="0" smtClean="0">
                <a:solidFill>
                  <a:schemeClr val="tx1">
                    <a:lumMod val="50000"/>
                  </a:schemeClr>
                </a:solidFill>
              </a:rPr>
              <a:t>roofs</a:t>
            </a:r>
          </a:p>
          <a:p>
            <a:pPr marL="1201738" lvl="1" indent="-287338"/>
            <a:r>
              <a:rPr lang="en-US" i="1" dirty="0" smtClean="0">
                <a:solidFill>
                  <a:schemeClr val="tx1">
                    <a:lumMod val="50000"/>
                  </a:schemeClr>
                </a:solidFill>
              </a:rPr>
              <a:t>R-value</a:t>
            </a:r>
            <a:r>
              <a:rPr lang="en-US" dirty="0" smtClean="0">
                <a:solidFill>
                  <a:schemeClr val="tx1">
                    <a:lumMod val="50000"/>
                  </a:schemeClr>
                </a:solidFill>
              </a:rPr>
              <a:t> </a:t>
            </a:r>
            <a:r>
              <a:rPr lang="en-US" dirty="0">
                <a:solidFill>
                  <a:schemeClr val="tx1">
                    <a:lumMod val="50000"/>
                  </a:schemeClr>
                </a:solidFill>
              </a:rPr>
              <a:t>is for insulation installed both inside and outside the roof or entirely inside the roof cavity</a:t>
            </a:r>
          </a:p>
        </p:txBody>
      </p:sp>
      <p:sp>
        <p:nvSpPr>
          <p:cNvPr id="75780" name="Rectangle 4"/>
          <p:cNvSpPr>
            <a:spLocks noGrp="1" noChangeArrowheads="1"/>
          </p:cNvSpPr>
          <p:nvPr>
            <p:ph type="title"/>
          </p:nvPr>
        </p:nvSpPr>
        <p:spPr>
          <a:xfrm>
            <a:off x="141288" y="0"/>
            <a:ext cx="8567038" cy="781235"/>
          </a:xfrm>
        </p:spPr>
        <p:txBody>
          <a:bodyPr/>
          <a:lstStyle/>
          <a:p>
            <a:pPr>
              <a:lnSpc>
                <a:spcPct val="80000"/>
              </a:lnSpc>
            </a:pPr>
            <a:r>
              <a:rPr lang="en-US" sz="2400" b="1" dirty="0" smtClean="0">
                <a:solidFill>
                  <a:schemeClr val="tx1">
                    <a:lumMod val="50000"/>
                  </a:schemeClr>
                </a:solidFill>
              </a:rPr>
              <a:t>Section 5 – 5.5.3.1</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Roof</a:t>
            </a:r>
            <a:r>
              <a:rPr lang="en-US" sz="2000" dirty="0" smtClean="0">
                <a:solidFill>
                  <a:schemeClr val="tx1">
                    <a:lumMod val="50000"/>
                  </a:schemeClr>
                </a:solidFill>
              </a:rPr>
              <a:t> </a:t>
            </a:r>
            <a:r>
              <a:rPr lang="en-US" sz="2000" dirty="0">
                <a:solidFill>
                  <a:schemeClr val="tx1">
                    <a:lumMod val="50000"/>
                  </a:schemeClr>
                </a:solidFill>
              </a:rPr>
              <a:t>Insulation </a:t>
            </a:r>
            <a:r>
              <a:rPr lang="en-US" sz="1200" i="1" dirty="0">
                <a:solidFill>
                  <a:schemeClr val="tx1">
                    <a:lumMod val="50000"/>
                  </a:schemeClr>
                </a:solidFill>
              </a:rPr>
              <a:t>(cont’d)</a:t>
            </a:r>
            <a:endParaRPr lang="en-US" sz="1400" i="1" dirty="0">
              <a:solidFill>
                <a:schemeClr val="tx1">
                  <a:lumMod val="50000"/>
                </a:schemeClr>
              </a:solidFill>
            </a:endParaRPr>
          </a:p>
        </p:txBody>
      </p:sp>
    </p:spTree>
    <p:extLst>
      <p:ext uri="{BB962C8B-B14F-4D97-AF65-F5344CB8AC3E}">
        <p14:creationId xmlns:p14="http://schemas.microsoft.com/office/powerpoint/2010/main" val="2741811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199" y="1216025"/>
            <a:ext cx="7636933" cy="5278560"/>
          </a:xfrm>
        </p:spPr>
        <p:txBody>
          <a:bodyPr>
            <a:normAutofit fontScale="92500" lnSpcReduction="20000"/>
          </a:bodyPr>
          <a:lstStyle/>
          <a:p>
            <a:pPr>
              <a:lnSpc>
                <a:spcPct val="90000"/>
              </a:lnSpc>
              <a:buFont typeface="Wingdings" pitchFamily="2" charset="2"/>
              <a:buChar char="ü"/>
            </a:pPr>
            <a:r>
              <a:rPr lang="en-US" sz="2400" dirty="0" smtClean="0">
                <a:solidFill>
                  <a:schemeClr val="tx1">
                    <a:lumMod val="50000"/>
                  </a:schemeClr>
                </a:solidFill>
              </a:rPr>
              <a:t>Rated </a:t>
            </a:r>
            <a:r>
              <a:rPr lang="en-US" sz="2400" i="1" dirty="0" smtClean="0">
                <a:solidFill>
                  <a:schemeClr val="tx1">
                    <a:lumMod val="50000"/>
                  </a:schemeClr>
                </a:solidFill>
              </a:rPr>
              <a:t>R-value</a:t>
            </a:r>
            <a:r>
              <a:rPr lang="en-US" sz="2400" dirty="0" smtClean="0">
                <a:solidFill>
                  <a:schemeClr val="tx1">
                    <a:lumMod val="50000"/>
                  </a:schemeClr>
                </a:solidFill>
              </a:rPr>
              <a:t> clearly identified by an identification mark applied by manufacturer to each piece of </a:t>
            </a:r>
            <a:r>
              <a:rPr lang="en-US" sz="2400" i="1" dirty="0" smtClean="0">
                <a:solidFill>
                  <a:schemeClr val="tx1">
                    <a:lumMod val="50000"/>
                  </a:schemeClr>
                </a:solidFill>
              </a:rPr>
              <a:t>building envelope </a:t>
            </a:r>
            <a:r>
              <a:rPr lang="en-US" sz="2400" dirty="0" smtClean="0">
                <a:solidFill>
                  <a:schemeClr val="tx1">
                    <a:lumMod val="50000"/>
                  </a:schemeClr>
                </a:solidFill>
              </a:rPr>
              <a:t>insulation</a:t>
            </a:r>
          </a:p>
          <a:p>
            <a:pPr lvl="1">
              <a:lnSpc>
                <a:spcPct val="90000"/>
              </a:lnSpc>
              <a:buFont typeface="Wingdings" pitchFamily="2" charset="2"/>
              <a:buChar char="ü"/>
            </a:pPr>
            <a:r>
              <a:rPr lang="en-US" dirty="0" smtClean="0">
                <a:solidFill>
                  <a:schemeClr val="tx1">
                    <a:lumMod val="50000"/>
                  </a:schemeClr>
                </a:solidFill>
              </a:rPr>
              <a:t>Exception- provide documentation</a:t>
            </a:r>
            <a:br>
              <a:rPr lang="en-US" dirty="0" smtClean="0">
                <a:solidFill>
                  <a:schemeClr val="tx1">
                    <a:lumMod val="50000"/>
                  </a:schemeClr>
                </a:solidFill>
              </a:rPr>
            </a:br>
            <a:endParaRPr lang="en-US" sz="2000" dirty="0" smtClean="0">
              <a:solidFill>
                <a:schemeClr val="tx1">
                  <a:lumMod val="50000"/>
                </a:schemeClr>
              </a:solidFill>
            </a:endParaRPr>
          </a:p>
          <a:p>
            <a:pPr>
              <a:lnSpc>
                <a:spcPct val="90000"/>
              </a:lnSpc>
              <a:buFont typeface="Wingdings" pitchFamily="2" charset="2"/>
              <a:buChar char="ü"/>
            </a:pPr>
            <a:r>
              <a:rPr lang="en-US" sz="2400" dirty="0" smtClean="0">
                <a:solidFill>
                  <a:schemeClr val="tx1">
                    <a:lumMod val="50000"/>
                  </a:schemeClr>
                </a:solidFill>
              </a:rPr>
              <a:t>Per </a:t>
            </a:r>
            <a:r>
              <a:rPr lang="en-US" sz="2400" dirty="0">
                <a:solidFill>
                  <a:schemeClr val="tx1">
                    <a:lumMod val="50000"/>
                  </a:schemeClr>
                </a:solidFill>
              </a:rPr>
              <a:t>manufacturer’s </a:t>
            </a:r>
            <a:r>
              <a:rPr lang="en-US" sz="2400" dirty="0" smtClean="0">
                <a:solidFill>
                  <a:schemeClr val="tx1">
                    <a:lumMod val="50000"/>
                  </a:schemeClr>
                </a:solidFill>
              </a:rPr>
              <a:t>instructions</a:t>
            </a:r>
            <a:br>
              <a:rPr lang="en-US" sz="2400" dirty="0" smtClean="0">
                <a:solidFill>
                  <a:schemeClr val="tx1">
                    <a:lumMod val="50000"/>
                  </a:schemeClr>
                </a:solidFill>
              </a:rPr>
            </a:br>
            <a:endParaRPr lang="en-US" sz="2400" dirty="0">
              <a:solidFill>
                <a:schemeClr val="tx1">
                  <a:lumMod val="50000"/>
                </a:schemeClr>
              </a:solidFill>
            </a:endParaRPr>
          </a:p>
          <a:p>
            <a:pPr>
              <a:lnSpc>
                <a:spcPct val="90000"/>
              </a:lnSpc>
              <a:buFont typeface="Wingdings" pitchFamily="2" charset="2"/>
              <a:buChar char="ü"/>
            </a:pPr>
            <a:r>
              <a:rPr lang="en-US" sz="2400" dirty="0">
                <a:solidFill>
                  <a:schemeClr val="tx1">
                    <a:lumMod val="50000"/>
                  </a:schemeClr>
                </a:solidFill>
              </a:rPr>
              <a:t>Achieve rated </a:t>
            </a:r>
            <a:r>
              <a:rPr lang="en-US" sz="2400" i="1" dirty="0" smtClean="0">
                <a:solidFill>
                  <a:schemeClr val="tx1">
                    <a:lumMod val="50000"/>
                  </a:schemeClr>
                </a:solidFill>
              </a:rPr>
              <a:t>R-value</a:t>
            </a:r>
            <a:br>
              <a:rPr lang="en-US" sz="2400" i="1" dirty="0" smtClean="0">
                <a:solidFill>
                  <a:schemeClr val="tx1">
                    <a:lumMod val="50000"/>
                  </a:schemeClr>
                </a:solidFill>
              </a:rPr>
            </a:br>
            <a:endParaRPr lang="en-US" sz="2400" i="1" dirty="0">
              <a:solidFill>
                <a:schemeClr val="tx1">
                  <a:lumMod val="50000"/>
                </a:schemeClr>
              </a:solidFill>
            </a:endParaRPr>
          </a:p>
          <a:p>
            <a:pPr>
              <a:lnSpc>
                <a:spcPct val="90000"/>
              </a:lnSpc>
              <a:buFont typeface="Wingdings" pitchFamily="2" charset="2"/>
              <a:buChar char="ü"/>
            </a:pPr>
            <a:r>
              <a:rPr lang="en-US" sz="2400" dirty="0">
                <a:solidFill>
                  <a:schemeClr val="tx1">
                    <a:lumMod val="50000"/>
                  </a:schemeClr>
                </a:solidFill>
              </a:rPr>
              <a:t>No open-blown or poured loose-fill insulation when ceiling slope is &gt; </a:t>
            </a:r>
            <a:r>
              <a:rPr lang="en-US" sz="2400" dirty="0" smtClean="0">
                <a:solidFill>
                  <a:schemeClr val="tx1">
                    <a:lumMod val="50000"/>
                  </a:schemeClr>
                </a:solidFill>
              </a:rPr>
              <a:t>3/12</a:t>
            </a:r>
            <a:br>
              <a:rPr lang="en-US" sz="2400" dirty="0" smtClean="0">
                <a:solidFill>
                  <a:schemeClr val="tx1">
                    <a:lumMod val="50000"/>
                  </a:schemeClr>
                </a:solidFill>
              </a:rPr>
            </a:br>
            <a:endParaRPr lang="en-US" sz="2400" dirty="0">
              <a:solidFill>
                <a:schemeClr val="tx1">
                  <a:lumMod val="50000"/>
                </a:schemeClr>
              </a:solidFill>
            </a:endParaRPr>
          </a:p>
          <a:p>
            <a:pPr>
              <a:lnSpc>
                <a:spcPct val="90000"/>
              </a:lnSpc>
              <a:buFont typeface="Wingdings" pitchFamily="2" charset="2"/>
              <a:buChar char="ü"/>
            </a:pPr>
            <a:r>
              <a:rPr lang="en-US" sz="2400" dirty="0">
                <a:solidFill>
                  <a:schemeClr val="tx1">
                    <a:lumMod val="50000"/>
                  </a:schemeClr>
                </a:solidFill>
              </a:rPr>
              <a:t>If eave vents installed</a:t>
            </a:r>
          </a:p>
          <a:p>
            <a:pPr lvl="1">
              <a:lnSpc>
                <a:spcPct val="90000"/>
              </a:lnSpc>
            </a:pPr>
            <a:r>
              <a:rPr lang="en-US" sz="2000" dirty="0">
                <a:solidFill>
                  <a:schemeClr val="tx1">
                    <a:lumMod val="50000"/>
                  </a:schemeClr>
                </a:solidFill>
              </a:rPr>
              <a:t>Provide baffling of air vents to deflect incoming air above the surface of the insulation</a:t>
            </a:r>
          </a:p>
          <a:p>
            <a:pPr marL="0" indent="0">
              <a:lnSpc>
                <a:spcPct val="90000"/>
              </a:lnSpc>
              <a:buNone/>
            </a:pPr>
            <a:endParaRPr lang="en-US" sz="2400" u="sng" dirty="0" smtClean="0">
              <a:solidFill>
                <a:schemeClr val="tx1">
                  <a:lumMod val="50000"/>
                </a:schemeClr>
              </a:solidFill>
            </a:endParaRPr>
          </a:p>
          <a:p>
            <a:pPr lvl="1">
              <a:lnSpc>
                <a:spcPct val="90000"/>
              </a:lnSpc>
            </a:pPr>
            <a:r>
              <a:rPr lang="en-US" sz="2000" dirty="0" smtClean="0">
                <a:solidFill>
                  <a:schemeClr val="tx1">
                    <a:lumMod val="50000"/>
                  </a:schemeClr>
                </a:solidFill>
              </a:rPr>
              <a:t>Metal buildings </a:t>
            </a:r>
            <a:r>
              <a:rPr lang="en-US" sz="2000" b="1" dirty="0" smtClean="0">
                <a:solidFill>
                  <a:schemeClr val="tx1">
                    <a:lumMod val="50000"/>
                  </a:schemeClr>
                </a:solidFill>
              </a:rPr>
              <a:t>Exception</a:t>
            </a:r>
          </a:p>
          <a:p>
            <a:pPr lvl="2">
              <a:lnSpc>
                <a:spcPct val="90000"/>
              </a:lnSpc>
            </a:pPr>
            <a:r>
              <a:rPr lang="en-US" sz="1800" dirty="0" smtClean="0">
                <a:solidFill>
                  <a:schemeClr val="tx1">
                    <a:lumMod val="50000"/>
                  </a:schemeClr>
                </a:solidFill>
              </a:rPr>
              <a:t>if roof and </a:t>
            </a:r>
            <a:r>
              <a:rPr lang="en-US" sz="1800" i="1" dirty="0" smtClean="0">
                <a:solidFill>
                  <a:schemeClr val="tx1">
                    <a:lumMod val="50000"/>
                  </a:schemeClr>
                </a:solidFill>
              </a:rPr>
              <a:t>wall</a:t>
            </a:r>
            <a:r>
              <a:rPr lang="en-US" sz="1800" dirty="0" smtClean="0">
                <a:solidFill>
                  <a:schemeClr val="tx1">
                    <a:lumMod val="50000"/>
                  </a:schemeClr>
                </a:solidFill>
              </a:rPr>
              <a:t> insulation is compressed between </a:t>
            </a:r>
            <a:r>
              <a:rPr lang="en-US" sz="1800" i="1" dirty="0" smtClean="0">
                <a:solidFill>
                  <a:schemeClr val="tx1">
                    <a:lumMod val="50000"/>
                  </a:schemeClr>
                </a:solidFill>
              </a:rPr>
              <a:t>roof</a:t>
            </a:r>
            <a:r>
              <a:rPr lang="en-US" sz="1800" dirty="0" smtClean="0">
                <a:solidFill>
                  <a:schemeClr val="tx1">
                    <a:lumMod val="50000"/>
                  </a:schemeClr>
                </a:solidFill>
              </a:rPr>
              <a:t> or wall skin and the structure</a:t>
            </a:r>
            <a:endParaRPr lang="en-US" sz="1800" dirty="0">
              <a:solidFill>
                <a:schemeClr val="tx1">
                  <a:lumMod val="50000"/>
                </a:schemeClr>
              </a:solidFill>
            </a:endParaRPr>
          </a:p>
        </p:txBody>
      </p:sp>
      <p:sp>
        <p:nvSpPr>
          <p:cNvPr id="105474" name="Rectangle 2"/>
          <p:cNvSpPr>
            <a:spLocks noGrp="1" noChangeArrowheads="1"/>
          </p:cNvSpPr>
          <p:nvPr>
            <p:ph type="title"/>
          </p:nvPr>
        </p:nvSpPr>
        <p:spPr>
          <a:xfrm>
            <a:off x="141288" y="0"/>
            <a:ext cx="8382000" cy="798990"/>
          </a:xfrm>
        </p:spPr>
        <p:txBody>
          <a:bodyPr>
            <a:normAutofit/>
          </a:bodyPr>
          <a:lstStyle/>
          <a:p>
            <a:pPr>
              <a:lnSpc>
                <a:spcPct val="80000"/>
              </a:lnSpc>
            </a:pPr>
            <a:r>
              <a:rPr lang="en-US" sz="2400" b="1" dirty="0" smtClean="0">
                <a:solidFill>
                  <a:schemeClr val="tx1">
                    <a:lumMod val="50000"/>
                  </a:schemeClr>
                </a:solidFill>
              </a:rPr>
              <a:t>Section 5 – 5.8.1</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Insulation </a:t>
            </a:r>
            <a:r>
              <a:rPr lang="en-US" sz="2000" dirty="0">
                <a:solidFill>
                  <a:schemeClr val="tx1">
                    <a:lumMod val="50000"/>
                  </a:schemeClr>
                </a:solidFill>
              </a:rPr>
              <a:t>Installation</a:t>
            </a:r>
            <a:endParaRPr lang="en-US" sz="2000" i="1" dirty="0">
              <a:solidFill>
                <a:schemeClr val="tx1">
                  <a:lumMod val="50000"/>
                </a:schemeClr>
              </a:solidFill>
            </a:endParaRPr>
          </a:p>
        </p:txBody>
      </p:sp>
    </p:spTree>
    <p:extLst>
      <p:ext uri="{BB962C8B-B14F-4D97-AF65-F5344CB8AC3E}">
        <p14:creationId xmlns:p14="http://schemas.microsoft.com/office/powerpoint/2010/main" val="1208593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0" name="Picture 4"/>
          <p:cNvPicPr>
            <a:picLocks noChangeAspect="1" noChangeArrowheads="1"/>
          </p:cNvPicPr>
          <p:nvPr/>
        </p:nvPicPr>
        <p:blipFill>
          <a:blip r:embed="rId3" cstate="screen"/>
          <a:srcRect/>
          <a:stretch>
            <a:fillRect/>
          </a:stretch>
        </p:blipFill>
        <p:spPr bwMode="auto">
          <a:xfrm>
            <a:off x="5575247" y="1141819"/>
            <a:ext cx="3211972" cy="4357910"/>
          </a:xfrm>
          <a:prstGeom prst="rect">
            <a:avLst/>
          </a:prstGeom>
          <a:noFill/>
          <a:ln w="9525">
            <a:noFill/>
            <a:miter lim="800000"/>
            <a:headEnd/>
            <a:tailEnd/>
          </a:ln>
          <a:effectLst>
            <a:reflection stA="50000" endPos="22000" dist="12700" dir="5400000" sy="-100000" algn="bl" rotWithShape="0"/>
          </a:effectLst>
        </p:spPr>
      </p:pic>
      <p:pic>
        <p:nvPicPr>
          <p:cNvPr id="372741" name="Picture 5"/>
          <p:cNvPicPr>
            <a:picLocks noChangeAspect="1" noChangeArrowheads="1"/>
          </p:cNvPicPr>
          <p:nvPr/>
        </p:nvPicPr>
        <p:blipFill>
          <a:blip r:embed="rId4" cstate="screen"/>
          <a:srcRect/>
          <a:stretch>
            <a:fillRect/>
          </a:stretch>
        </p:blipFill>
        <p:spPr bwMode="auto">
          <a:xfrm>
            <a:off x="230188" y="1122900"/>
            <a:ext cx="5062427" cy="3862996"/>
          </a:xfrm>
          <a:prstGeom prst="rect">
            <a:avLst/>
          </a:prstGeom>
          <a:noFill/>
          <a:ln w="9525">
            <a:noFill/>
            <a:miter lim="800000"/>
            <a:headEnd/>
            <a:tailEnd/>
          </a:ln>
          <a:effectLst>
            <a:reflection stA="50000" endPos="26000" dist="12700" dir="5400000" sy="-100000" algn="bl" rotWithShape="0"/>
          </a:effectLst>
        </p:spPr>
      </p:pic>
      <p:sp>
        <p:nvSpPr>
          <p:cNvPr id="10" name="TextBox 9"/>
          <p:cNvSpPr txBox="1"/>
          <p:nvPr/>
        </p:nvSpPr>
        <p:spPr>
          <a:xfrm>
            <a:off x="6769100" y="6261100"/>
            <a:ext cx="1981200" cy="228600"/>
          </a:xfrm>
          <a:prstGeom prst="rect">
            <a:avLst/>
          </a:prstGeom>
        </p:spPr>
        <p:txBody>
          <a:bodyPr vert="horz" wrap="square" lIns="91440" tIns="45720" rIns="91440" bIns="45720" rtlCol="0">
            <a:normAutofit fontScale="4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Photos courtesy</a:t>
            </a:r>
            <a:r>
              <a:rPr kumimoji="0" lang="en-US" sz="2323" b="1" i="0" u="none" strike="noStrike" kern="1200" cap="none" spc="0" normalizeH="0" noProof="0" dirty="0" smtClean="0">
                <a:ln>
                  <a:noFill/>
                </a:ln>
                <a:effectLst/>
                <a:uLnTx/>
                <a:uFillTx/>
                <a:latin typeface="Arial Narrow"/>
                <a:ea typeface="+mn-ea"/>
                <a:cs typeface="Arial Narrow"/>
              </a:rPr>
              <a:t> of MBMA</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1" name="Title 2"/>
          <p:cNvSpPr txBox="1">
            <a:spLocks/>
          </p:cNvSpPr>
          <p:nvPr/>
        </p:nvSpPr>
        <p:spPr>
          <a:xfrm>
            <a:off x="230188" y="114301"/>
            <a:ext cx="5684837" cy="857250"/>
          </a:xfrm>
          <a:prstGeom prst="rect">
            <a:avLst/>
          </a:prstGeom>
        </p:spPr>
        <p:txBody>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lumMod val="50000"/>
                  </a:schemeClr>
                </a:solidFill>
                <a:effectLst/>
                <a:uLnTx/>
                <a:uFillTx/>
                <a:latin typeface="+mj-lt"/>
                <a:ea typeface="+mj-ea"/>
                <a:cs typeface="+mj-cs"/>
              </a:rPr>
              <a:t>Section 5  </a:t>
            </a:r>
          </a:p>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lumMod val="50000"/>
                  </a:schemeClr>
                </a:solidFill>
                <a:effectLst/>
                <a:uLnTx/>
                <a:uFillTx/>
                <a:latin typeface="+mj-lt"/>
                <a:ea typeface="+mj-ea"/>
                <a:cs typeface="+mj-cs"/>
              </a:rPr>
              <a:t>Roof Insulation Examples</a:t>
            </a:r>
            <a:endParaRPr kumimoji="0" lang="en-US" sz="20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pic>
        <p:nvPicPr>
          <p:cNvPr id="7" name="Picture 1"/>
          <p:cNvPicPr>
            <a:picLocks noChangeAspect="1" noChangeArrowheads="1"/>
          </p:cNvPicPr>
          <p:nvPr/>
        </p:nvPicPr>
        <p:blipFill>
          <a:blip r:embed="rId5" cstate="print"/>
          <a:srcRect/>
          <a:stretch>
            <a:fillRect/>
          </a:stretch>
        </p:blipFill>
        <p:spPr bwMode="auto">
          <a:xfrm>
            <a:off x="2761401" y="3054398"/>
            <a:ext cx="3922971" cy="2908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966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idx="1"/>
          </p:nvPr>
        </p:nvSpPr>
        <p:spPr>
          <a:xfrm>
            <a:off x="457200" y="1383891"/>
            <a:ext cx="8229600" cy="3886200"/>
          </a:xfrm>
        </p:spPr>
        <p:txBody>
          <a:bodyPr>
            <a:normAutofit fontScale="85000" lnSpcReduction="20000"/>
          </a:bodyPr>
          <a:lstStyle/>
          <a:p>
            <a:pPr marL="0" indent="0">
              <a:buNone/>
            </a:pPr>
            <a:r>
              <a:rPr lang="en-US" dirty="0" smtClean="0">
                <a:solidFill>
                  <a:schemeClr val="tx1">
                    <a:lumMod val="50000"/>
                  </a:schemeClr>
                </a:solidFill>
              </a:rPr>
              <a:t>Required in </a:t>
            </a:r>
            <a:r>
              <a:rPr lang="en-US" dirty="0" smtClean="0">
                <a:solidFill>
                  <a:schemeClr val="accent1">
                    <a:lumMod val="75000"/>
                  </a:schemeClr>
                </a:solidFill>
              </a:rPr>
              <a:t>climate zones 0-3</a:t>
            </a:r>
            <a:br>
              <a:rPr lang="en-US" dirty="0" smtClean="0">
                <a:solidFill>
                  <a:schemeClr val="accent1">
                    <a:lumMod val="75000"/>
                  </a:schemeClr>
                </a:solidFill>
              </a:rPr>
            </a:br>
            <a:endParaRPr lang="en-US" dirty="0" smtClean="0">
              <a:solidFill>
                <a:schemeClr val="accent1">
                  <a:lumMod val="75000"/>
                </a:schemeClr>
              </a:solidFill>
            </a:endParaRPr>
          </a:p>
          <a:p>
            <a:pPr marL="0" indent="0">
              <a:buNone/>
            </a:pPr>
            <a:r>
              <a:rPr lang="en-US" dirty="0" smtClean="0">
                <a:solidFill>
                  <a:schemeClr val="tx1">
                    <a:lumMod val="50000"/>
                  </a:schemeClr>
                </a:solidFill>
              </a:rPr>
              <a:t>Minimum three-year aged solar </a:t>
            </a:r>
            <a:r>
              <a:rPr lang="en-US" i="1" dirty="0">
                <a:solidFill>
                  <a:schemeClr val="tx1">
                    <a:lumMod val="50000"/>
                  </a:schemeClr>
                </a:solidFill>
              </a:rPr>
              <a:t>reflectance</a:t>
            </a:r>
            <a:r>
              <a:rPr lang="en-US" dirty="0">
                <a:solidFill>
                  <a:schemeClr val="tx1">
                    <a:lumMod val="50000"/>
                  </a:schemeClr>
                </a:solidFill>
              </a:rPr>
              <a:t> of </a:t>
            </a:r>
            <a:r>
              <a:rPr lang="en-US" dirty="0" smtClean="0">
                <a:solidFill>
                  <a:schemeClr val="tx1">
                    <a:lumMod val="50000"/>
                  </a:schemeClr>
                </a:solidFill>
              </a:rPr>
              <a:t>0.55 </a:t>
            </a:r>
            <a:r>
              <a:rPr lang="en-US" dirty="0">
                <a:solidFill>
                  <a:schemeClr val="tx1">
                    <a:lumMod val="50000"/>
                  </a:schemeClr>
                </a:solidFill>
              </a:rPr>
              <a:t>and </a:t>
            </a:r>
            <a:r>
              <a:rPr lang="en-US" dirty="0" smtClean="0">
                <a:solidFill>
                  <a:schemeClr val="tx1">
                    <a:lumMod val="50000"/>
                  </a:schemeClr>
                </a:solidFill>
              </a:rPr>
              <a:t>minimum three-year aged thermal </a:t>
            </a:r>
            <a:r>
              <a:rPr lang="en-US" i="1" dirty="0" err="1" smtClean="0">
                <a:solidFill>
                  <a:schemeClr val="tx1">
                    <a:lumMod val="50000"/>
                  </a:schemeClr>
                </a:solidFill>
              </a:rPr>
              <a:t>emittance</a:t>
            </a:r>
            <a:r>
              <a:rPr lang="en-US" dirty="0" smtClean="0">
                <a:solidFill>
                  <a:schemeClr val="tx1">
                    <a:lumMod val="50000"/>
                  </a:schemeClr>
                </a:solidFill>
              </a:rPr>
              <a:t> </a:t>
            </a:r>
            <a:r>
              <a:rPr lang="en-US" dirty="0">
                <a:solidFill>
                  <a:schemeClr val="tx1">
                    <a:lumMod val="50000"/>
                  </a:schemeClr>
                </a:solidFill>
              </a:rPr>
              <a:t>of 0.75 </a:t>
            </a:r>
            <a:r>
              <a:rPr lang="en-US" dirty="0" smtClean="0">
                <a:solidFill>
                  <a:schemeClr val="tx1">
                    <a:lumMod val="50000"/>
                  </a:schemeClr>
                </a:solidFill>
              </a:rPr>
              <a:t>(tested in accordance with CRRC-1 Standard)</a:t>
            </a:r>
          </a:p>
          <a:p>
            <a:pPr algn="ctr">
              <a:buNone/>
            </a:pPr>
            <a:r>
              <a:rPr lang="en-US" sz="2800" b="1" dirty="0" smtClean="0">
                <a:solidFill>
                  <a:schemeClr val="tx1">
                    <a:lumMod val="50000"/>
                  </a:schemeClr>
                </a:solidFill>
              </a:rPr>
              <a:t>OR</a:t>
            </a:r>
          </a:p>
          <a:p>
            <a:pPr>
              <a:buNone/>
            </a:pPr>
            <a:r>
              <a:rPr lang="en-US" dirty="0" smtClean="0">
                <a:solidFill>
                  <a:schemeClr val="tx1">
                    <a:lumMod val="50000"/>
                  </a:schemeClr>
                </a:solidFill>
              </a:rPr>
              <a:t>Minimum </a:t>
            </a:r>
            <a:r>
              <a:rPr lang="en-US" dirty="0">
                <a:solidFill>
                  <a:schemeClr val="tx1">
                    <a:lumMod val="50000"/>
                  </a:schemeClr>
                </a:solidFill>
              </a:rPr>
              <a:t>Solar </a:t>
            </a:r>
            <a:r>
              <a:rPr lang="en-US" dirty="0" smtClean="0">
                <a:solidFill>
                  <a:schemeClr val="tx1">
                    <a:lumMod val="50000"/>
                  </a:schemeClr>
                </a:solidFill>
              </a:rPr>
              <a:t>Reflectance </a:t>
            </a:r>
            <a:r>
              <a:rPr lang="en-US" dirty="0">
                <a:solidFill>
                  <a:schemeClr val="tx1">
                    <a:lumMod val="50000"/>
                  </a:schemeClr>
                </a:solidFill>
              </a:rPr>
              <a:t>Index of </a:t>
            </a:r>
            <a:r>
              <a:rPr lang="en-US" dirty="0" smtClean="0">
                <a:solidFill>
                  <a:schemeClr val="tx1">
                    <a:lumMod val="50000"/>
                  </a:schemeClr>
                </a:solidFill>
              </a:rPr>
              <a:t>64, based on</a:t>
            </a:r>
          </a:p>
          <a:p>
            <a:r>
              <a:rPr lang="en-US" dirty="0" smtClean="0">
                <a:solidFill>
                  <a:schemeClr val="tx1">
                    <a:lumMod val="50000"/>
                  </a:schemeClr>
                </a:solidFill>
              </a:rPr>
              <a:t>Three-year aged solar </a:t>
            </a:r>
            <a:r>
              <a:rPr lang="en-US" i="1" dirty="0" smtClean="0">
                <a:solidFill>
                  <a:schemeClr val="tx1">
                    <a:lumMod val="50000"/>
                  </a:schemeClr>
                </a:solidFill>
              </a:rPr>
              <a:t>reflectance</a:t>
            </a:r>
          </a:p>
          <a:p>
            <a:r>
              <a:rPr lang="en-US" dirty="0" smtClean="0">
                <a:solidFill>
                  <a:schemeClr val="tx1">
                    <a:lumMod val="50000"/>
                  </a:schemeClr>
                </a:solidFill>
              </a:rPr>
              <a:t>Three-year aged thermal </a:t>
            </a:r>
            <a:r>
              <a:rPr lang="en-US" i="1" dirty="0" err="1" smtClean="0">
                <a:solidFill>
                  <a:schemeClr val="tx1">
                    <a:lumMod val="50000"/>
                  </a:schemeClr>
                </a:solidFill>
              </a:rPr>
              <a:t>emittance</a:t>
            </a:r>
            <a:endParaRPr lang="en-US" i="1" dirty="0" smtClean="0">
              <a:solidFill>
                <a:schemeClr val="tx1">
                  <a:lumMod val="50000"/>
                </a:schemeClr>
              </a:solidFill>
            </a:endParaRPr>
          </a:p>
          <a:p>
            <a:pPr lvl="1"/>
            <a:r>
              <a:rPr lang="en-US" dirty="0" smtClean="0">
                <a:solidFill>
                  <a:schemeClr val="tx1">
                    <a:lumMod val="50000"/>
                  </a:schemeClr>
                </a:solidFill>
              </a:rPr>
              <a:t>Tested in accordance with CRRC-1 Standard </a:t>
            </a:r>
          </a:p>
          <a:p>
            <a:pPr marL="457200" lvl="1" indent="0">
              <a:buNone/>
            </a:pPr>
            <a:r>
              <a:rPr lang="en-US" b="1" dirty="0" smtClean="0">
                <a:solidFill>
                  <a:schemeClr val="tx1">
                    <a:lumMod val="50000"/>
                  </a:schemeClr>
                </a:solidFill>
              </a:rPr>
              <a:t>							   </a:t>
            </a:r>
            <a:r>
              <a:rPr lang="en-US" sz="2800" b="1" dirty="0" smtClean="0">
                <a:solidFill>
                  <a:schemeClr val="tx1">
                    <a:lumMod val="50000"/>
                  </a:schemeClr>
                </a:solidFill>
              </a:rPr>
              <a:t>OR</a:t>
            </a:r>
          </a:p>
          <a:p>
            <a:pPr marL="57150" indent="0">
              <a:buNone/>
            </a:pPr>
            <a:r>
              <a:rPr lang="en-US" dirty="0">
                <a:solidFill>
                  <a:schemeClr val="tx1">
                    <a:lumMod val="50000"/>
                  </a:schemeClr>
                </a:solidFill>
              </a:rPr>
              <a:t>Increase </a:t>
            </a:r>
            <a:r>
              <a:rPr lang="en-US" i="1" dirty="0">
                <a:solidFill>
                  <a:schemeClr val="tx1">
                    <a:lumMod val="50000"/>
                  </a:schemeClr>
                </a:solidFill>
              </a:rPr>
              <a:t>roof </a:t>
            </a:r>
            <a:r>
              <a:rPr lang="en-US" dirty="0">
                <a:solidFill>
                  <a:schemeClr val="tx1">
                    <a:lumMod val="50000"/>
                  </a:schemeClr>
                </a:solidFill>
              </a:rPr>
              <a:t>insulation levels in Table 5.5.3.1.1</a:t>
            </a:r>
          </a:p>
          <a:p>
            <a:pPr lvl="1"/>
            <a:endParaRPr lang="en-US" dirty="0" smtClean="0"/>
          </a:p>
          <a:p>
            <a:pPr lvl="1"/>
            <a:endParaRPr lang="en-US" dirty="0"/>
          </a:p>
          <a:p>
            <a:pPr lvl="1">
              <a:buNone/>
            </a:pPr>
            <a:endParaRPr lang="en-US" dirty="0">
              <a:solidFill>
                <a:srgbClr val="3E58A5"/>
              </a:solidFill>
            </a:endParaRPr>
          </a:p>
        </p:txBody>
      </p:sp>
      <p:sp>
        <p:nvSpPr>
          <p:cNvPr id="77828" name="Rectangle 4"/>
          <p:cNvSpPr>
            <a:spLocks noGrp="1" noChangeArrowheads="1"/>
          </p:cNvSpPr>
          <p:nvPr>
            <p:ph type="title"/>
          </p:nvPr>
        </p:nvSpPr>
        <p:spPr>
          <a:xfrm>
            <a:off x="166688" y="0"/>
            <a:ext cx="8305800" cy="781235"/>
          </a:xfrm>
        </p:spPr>
        <p:txBody>
          <a:bodyPr/>
          <a:lstStyle/>
          <a:p>
            <a:pPr>
              <a:lnSpc>
                <a:spcPct val="80000"/>
              </a:lnSpc>
            </a:pPr>
            <a:r>
              <a:rPr lang="en-US" sz="2400" b="1" dirty="0" smtClean="0">
                <a:solidFill>
                  <a:schemeClr val="tx1">
                    <a:lumMod val="50000"/>
                  </a:schemeClr>
                </a:solidFill>
              </a:rPr>
              <a:t>Section 5 – 5.5.3.1.1</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High </a:t>
            </a:r>
            <a:r>
              <a:rPr lang="en-US" sz="2000" dirty="0">
                <a:solidFill>
                  <a:schemeClr val="tx1">
                    <a:lumMod val="50000"/>
                  </a:schemeClr>
                </a:solidFill>
              </a:rPr>
              <a:t>Albedo Roofs</a:t>
            </a:r>
            <a:endParaRPr lang="en-US" sz="1200" i="1" dirty="0">
              <a:solidFill>
                <a:schemeClr val="tx1">
                  <a:lumMod val="50000"/>
                </a:schemeClr>
              </a:solidFill>
            </a:endParaRPr>
          </a:p>
        </p:txBody>
      </p:sp>
    </p:spTree>
    <p:extLst>
      <p:ext uri="{BB962C8B-B14F-4D97-AF65-F5344CB8AC3E}">
        <p14:creationId xmlns:p14="http://schemas.microsoft.com/office/powerpoint/2010/main" val="1065898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idx="1"/>
          </p:nvPr>
        </p:nvSpPr>
        <p:spPr>
          <a:xfrm>
            <a:off x="457200" y="1295399"/>
            <a:ext cx="8229600" cy="4484511"/>
          </a:xfrm>
        </p:spPr>
        <p:txBody>
          <a:bodyPr>
            <a:normAutofit fontScale="85000" lnSpcReduction="20000"/>
          </a:bodyPr>
          <a:lstStyle/>
          <a:p>
            <a:pPr marL="225425" indent="-225425"/>
            <a:r>
              <a:rPr lang="en-US" dirty="0" smtClean="0">
                <a:solidFill>
                  <a:schemeClr val="tx1">
                    <a:lumMod val="50000"/>
                  </a:schemeClr>
                </a:solidFill>
              </a:rPr>
              <a:t>Ballasted </a:t>
            </a:r>
            <a:r>
              <a:rPr lang="en-US" i="1" dirty="0" smtClean="0">
                <a:solidFill>
                  <a:schemeClr val="tx1">
                    <a:lumMod val="50000"/>
                  </a:schemeClr>
                </a:solidFill>
              </a:rPr>
              <a:t>roofs</a:t>
            </a:r>
            <a:r>
              <a:rPr lang="en-US" dirty="0" smtClean="0">
                <a:solidFill>
                  <a:schemeClr val="tx1">
                    <a:lumMod val="50000"/>
                  </a:schemeClr>
                </a:solidFill>
              </a:rPr>
              <a:t> with minimum stone </a:t>
            </a:r>
            <a:r>
              <a:rPr lang="en-US" i="1" dirty="0" smtClean="0">
                <a:solidFill>
                  <a:schemeClr val="tx1">
                    <a:lumMod val="50000"/>
                  </a:schemeClr>
                </a:solidFill>
              </a:rPr>
              <a:t>ballast</a:t>
            </a:r>
            <a:r>
              <a:rPr lang="en-US" dirty="0" smtClean="0">
                <a:solidFill>
                  <a:schemeClr val="tx1">
                    <a:lumMod val="50000"/>
                  </a:schemeClr>
                </a:solidFill>
              </a:rPr>
              <a:t> of 17 </a:t>
            </a:r>
            <a:r>
              <a:rPr lang="en-US" dirty="0" err="1" smtClean="0">
                <a:solidFill>
                  <a:schemeClr val="tx1">
                    <a:lumMod val="50000"/>
                  </a:schemeClr>
                </a:solidFill>
              </a:rPr>
              <a:t>lb</a:t>
            </a:r>
            <a:r>
              <a:rPr lang="en-US" dirty="0" smtClean="0">
                <a:solidFill>
                  <a:schemeClr val="tx1">
                    <a:lumMod val="50000"/>
                  </a:schemeClr>
                </a:solidFill>
              </a:rPr>
              <a:t>/ft</a:t>
            </a:r>
            <a:r>
              <a:rPr lang="en-US" baseline="30000" dirty="0" smtClean="0">
                <a:solidFill>
                  <a:schemeClr val="tx1">
                    <a:lumMod val="50000"/>
                  </a:schemeClr>
                </a:solidFill>
              </a:rPr>
              <a:t>2</a:t>
            </a:r>
            <a:r>
              <a:rPr lang="en-US" dirty="0" smtClean="0">
                <a:solidFill>
                  <a:schemeClr val="tx1">
                    <a:lumMod val="50000"/>
                  </a:schemeClr>
                </a:solidFill>
              </a:rPr>
              <a:t> or 23 </a:t>
            </a:r>
            <a:r>
              <a:rPr lang="en-US" dirty="0" err="1" smtClean="0">
                <a:solidFill>
                  <a:schemeClr val="tx1">
                    <a:lumMod val="50000"/>
                  </a:schemeClr>
                </a:solidFill>
              </a:rPr>
              <a:t>lb</a:t>
            </a:r>
            <a:r>
              <a:rPr lang="en-US" dirty="0" smtClean="0">
                <a:solidFill>
                  <a:schemeClr val="tx1">
                    <a:lumMod val="50000"/>
                  </a:schemeClr>
                </a:solidFill>
              </a:rPr>
              <a:t>/ft</a:t>
            </a:r>
            <a:r>
              <a:rPr lang="en-US" baseline="30000" dirty="0" smtClean="0">
                <a:solidFill>
                  <a:schemeClr val="tx1">
                    <a:lumMod val="50000"/>
                  </a:schemeClr>
                </a:solidFill>
              </a:rPr>
              <a:t>2</a:t>
            </a:r>
            <a:r>
              <a:rPr lang="en-US" dirty="0" smtClean="0">
                <a:solidFill>
                  <a:schemeClr val="tx1">
                    <a:lumMod val="50000"/>
                  </a:schemeClr>
                </a:solidFill>
              </a:rPr>
              <a:t> pavers</a:t>
            </a:r>
          </a:p>
          <a:p>
            <a:pPr marL="225425" indent="-225425"/>
            <a:r>
              <a:rPr lang="en-US" i="1" dirty="0" smtClean="0">
                <a:solidFill>
                  <a:schemeClr val="tx1">
                    <a:lumMod val="50000"/>
                  </a:schemeClr>
                </a:solidFill>
              </a:rPr>
              <a:t>Vegetated roof systems </a:t>
            </a:r>
            <a:r>
              <a:rPr lang="en-US" dirty="0" smtClean="0">
                <a:solidFill>
                  <a:schemeClr val="tx1">
                    <a:lumMod val="50000"/>
                  </a:schemeClr>
                </a:solidFill>
              </a:rPr>
              <a:t>containing minimum thickness of 2.5 in. of growing medium that covers minimum of 75% of roof area with durable plantings</a:t>
            </a:r>
          </a:p>
          <a:p>
            <a:pPr marL="225425" indent="-225425"/>
            <a:r>
              <a:rPr lang="en-US" i="1" dirty="0" smtClean="0">
                <a:solidFill>
                  <a:schemeClr val="tx1">
                    <a:lumMod val="50000"/>
                  </a:schemeClr>
                </a:solidFill>
              </a:rPr>
              <a:t>Roofs</a:t>
            </a:r>
            <a:r>
              <a:rPr lang="en-US" dirty="0" smtClean="0">
                <a:solidFill>
                  <a:schemeClr val="tx1">
                    <a:lumMod val="50000"/>
                  </a:schemeClr>
                </a:solidFill>
              </a:rPr>
              <a:t>, where a minimum of 75% of the </a:t>
            </a:r>
            <a:r>
              <a:rPr lang="en-US" i="1" dirty="0" smtClean="0">
                <a:solidFill>
                  <a:schemeClr val="tx1">
                    <a:lumMod val="50000"/>
                  </a:schemeClr>
                </a:solidFill>
              </a:rPr>
              <a:t>roof</a:t>
            </a:r>
            <a:r>
              <a:rPr lang="en-US" dirty="0" smtClean="0">
                <a:solidFill>
                  <a:schemeClr val="tx1">
                    <a:lumMod val="50000"/>
                  </a:schemeClr>
                </a:solidFill>
              </a:rPr>
              <a:t> area is:</a:t>
            </a:r>
          </a:p>
          <a:p>
            <a:pPr marL="857250" lvl="1" indent="-457200">
              <a:buFont typeface="+mj-lt"/>
              <a:buAutoNum type="arabicPeriod"/>
            </a:pPr>
            <a:r>
              <a:rPr lang="en-US" dirty="0" smtClean="0">
                <a:solidFill>
                  <a:schemeClr val="tx1">
                    <a:lumMod val="50000"/>
                  </a:schemeClr>
                </a:solidFill>
              </a:rPr>
              <a:t>shaded during peak sun angle on June 21 by permanent components or features of the </a:t>
            </a:r>
            <a:r>
              <a:rPr lang="en-US" i="1" dirty="0" smtClean="0">
                <a:solidFill>
                  <a:schemeClr val="tx1">
                    <a:lumMod val="50000"/>
                  </a:schemeClr>
                </a:solidFill>
              </a:rPr>
              <a:t>building</a:t>
            </a:r>
            <a:endParaRPr lang="en-US" b="1" i="1" dirty="0" smtClean="0">
              <a:solidFill>
                <a:schemeClr val="tx1">
                  <a:lumMod val="50000"/>
                </a:schemeClr>
              </a:solidFill>
            </a:endParaRPr>
          </a:p>
          <a:p>
            <a:pPr marL="857250" lvl="1" indent="-457200">
              <a:buFont typeface="+mj-lt"/>
              <a:buAutoNum type="arabicPeriod"/>
            </a:pPr>
            <a:r>
              <a:rPr lang="en-US" dirty="0" smtClean="0">
                <a:solidFill>
                  <a:schemeClr val="tx1">
                    <a:lumMod val="50000"/>
                  </a:schemeClr>
                </a:solidFill>
              </a:rPr>
              <a:t>covered by off-set PV arrays, </a:t>
            </a:r>
            <a:r>
              <a:rPr lang="en-US" i="1" dirty="0" smtClean="0">
                <a:solidFill>
                  <a:schemeClr val="tx1">
                    <a:lumMod val="50000"/>
                  </a:schemeClr>
                </a:solidFill>
              </a:rPr>
              <a:t>building</a:t>
            </a:r>
            <a:r>
              <a:rPr lang="en-US" dirty="0" smtClean="0">
                <a:solidFill>
                  <a:schemeClr val="tx1">
                    <a:lumMod val="50000"/>
                  </a:schemeClr>
                </a:solidFill>
              </a:rPr>
              <a:t>-integrated PV arrays, or solar air or water collectors </a:t>
            </a:r>
            <a:r>
              <a:rPr lang="en-US" b="1" dirty="0" smtClean="0">
                <a:solidFill>
                  <a:schemeClr val="tx1">
                    <a:lumMod val="50000"/>
                  </a:schemeClr>
                </a:solidFill>
              </a:rPr>
              <a:t>OR</a:t>
            </a:r>
          </a:p>
          <a:p>
            <a:pPr marL="857250" lvl="1" indent="-457200">
              <a:buFont typeface="+mj-lt"/>
              <a:buAutoNum type="arabicPeriod"/>
            </a:pPr>
            <a:r>
              <a:rPr lang="en-US" dirty="0" smtClean="0">
                <a:solidFill>
                  <a:schemeClr val="tx1">
                    <a:lumMod val="50000"/>
                  </a:schemeClr>
                </a:solidFill>
              </a:rPr>
              <a:t>permitted to be interpolated using a combination of 1 and 2 above</a:t>
            </a:r>
            <a:endParaRPr lang="en-US" dirty="0">
              <a:solidFill>
                <a:schemeClr val="tx1">
                  <a:lumMod val="50000"/>
                </a:schemeClr>
              </a:solidFill>
            </a:endParaRPr>
          </a:p>
          <a:p>
            <a:r>
              <a:rPr lang="en-US" dirty="0" smtClean="0">
                <a:solidFill>
                  <a:schemeClr val="tx1">
                    <a:lumMod val="50000"/>
                  </a:schemeClr>
                </a:solidFill>
              </a:rPr>
              <a:t>Steep-sloped </a:t>
            </a:r>
            <a:r>
              <a:rPr lang="en-US" i="1" dirty="0" smtClean="0">
                <a:solidFill>
                  <a:schemeClr val="tx1">
                    <a:lumMod val="50000"/>
                  </a:schemeClr>
                </a:solidFill>
              </a:rPr>
              <a:t>roofs</a:t>
            </a:r>
          </a:p>
          <a:p>
            <a:r>
              <a:rPr lang="en-US" dirty="0" smtClean="0">
                <a:solidFill>
                  <a:schemeClr val="tx1">
                    <a:lumMod val="50000"/>
                  </a:schemeClr>
                </a:solidFill>
              </a:rPr>
              <a:t>Low-sloped </a:t>
            </a:r>
            <a:r>
              <a:rPr lang="en-US" i="1" dirty="0" smtClean="0">
                <a:solidFill>
                  <a:schemeClr val="tx1">
                    <a:lumMod val="50000"/>
                  </a:schemeClr>
                </a:solidFill>
              </a:rPr>
              <a:t>metal building roofs </a:t>
            </a:r>
            <a:r>
              <a:rPr lang="en-US" dirty="0" smtClean="0">
                <a:solidFill>
                  <a:schemeClr val="tx1">
                    <a:lumMod val="50000"/>
                  </a:schemeClr>
                </a:solidFill>
              </a:rPr>
              <a:t>in </a:t>
            </a:r>
            <a:r>
              <a:rPr lang="en-US" dirty="0">
                <a:solidFill>
                  <a:schemeClr val="accent1">
                    <a:lumMod val="75000"/>
                  </a:schemeClr>
                </a:solidFill>
              </a:rPr>
              <a:t>climate zones 2-3</a:t>
            </a:r>
          </a:p>
          <a:p>
            <a:r>
              <a:rPr lang="en-US" i="1" dirty="0" smtClean="0">
                <a:solidFill>
                  <a:schemeClr val="tx1">
                    <a:lumMod val="50000"/>
                  </a:schemeClr>
                </a:solidFill>
              </a:rPr>
              <a:t>Roofs</a:t>
            </a:r>
            <a:r>
              <a:rPr lang="en-US" dirty="0" smtClean="0">
                <a:solidFill>
                  <a:schemeClr val="tx1">
                    <a:lumMod val="50000"/>
                  </a:schemeClr>
                </a:solidFill>
              </a:rPr>
              <a:t> over:   ventilated attics, </a:t>
            </a:r>
            <a:r>
              <a:rPr lang="en-US" i="1" dirty="0" err="1" smtClean="0">
                <a:solidFill>
                  <a:schemeClr val="tx1">
                    <a:lumMod val="50000"/>
                  </a:schemeClr>
                </a:solidFill>
              </a:rPr>
              <a:t>semiheated</a:t>
            </a:r>
            <a:r>
              <a:rPr lang="en-US" i="1" dirty="0" smtClean="0">
                <a:solidFill>
                  <a:schemeClr val="tx1">
                    <a:lumMod val="50000"/>
                  </a:schemeClr>
                </a:solidFill>
              </a:rPr>
              <a:t> spaces</a:t>
            </a:r>
            <a:r>
              <a:rPr lang="en-US" dirty="0" smtClean="0">
                <a:solidFill>
                  <a:schemeClr val="tx1">
                    <a:lumMod val="50000"/>
                  </a:schemeClr>
                </a:solidFill>
              </a:rPr>
              <a:t>, or </a:t>
            </a:r>
            <a:r>
              <a:rPr lang="en-US" i="1" dirty="0" smtClean="0">
                <a:solidFill>
                  <a:schemeClr val="tx1">
                    <a:lumMod val="50000"/>
                  </a:schemeClr>
                </a:solidFill>
              </a:rPr>
              <a:t>conditioned spaces</a:t>
            </a:r>
            <a:r>
              <a:rPr lang="en-US" dirty="0" smtClean="0">
                <a:solidFill>
                  <a:schemeClr val="tx1">
                    <a:lumMod val="50000"/>
                  </a:schemeClr>
                </a:solidFill>
              </a:rPr>
              <a:t> that aren’t </a:t>
            </a:r>
            <a:r>
              <a:rPr lang="en-US" i="1" dirty="0" smtClean="0">
                <a:solidFill>
                  <a:schemeClr val="tx1">
                    <a:lumMod val="50000"/>
                  </a:schemeClr>
                </a:solidFill>
              </a:rPr>
              <a:t>cooled spaces</a:t>
            </a:r>
          </a:p>
          <a:p>
            <a:r>
              <a:rPr lang="en-US" dirty="0" smtClean="0">
                <a:solidFill>
                  <a:schemeClr val="tx1">
                    <a:lumMod val="50000"/>
                  </a:schemeClr>
                </a:solidFill>
              </a:rPr>
              <a:t>Asphaltic membranes in </a:t>
            </a:r>
            <a:r>
              <a:rPr lang="en-US" dirty="0">
                <a:solidFill>
                  <a:schemeClr val="accent1">
                    <a:lumMod val="75000"/>
                  </a:schemeClr>
                </a:solidFill>
              </a:rPr>
              <a:t>climate zones 2-3</a:t>
            </a:r>
            <a:endParaRPr lang="en-US" dirty="0">
              <a:solidFill>
                <a:schemeClr val="accent1">
                  <a:lumMod val="75000"/>
                </a:schemeClr>
              </a:solidFill>
            </a:endParaRPr>
          </a:p>
        </p:txBody>
      </p:sp>
      <p:sp>
        <p:nvSpPr>
          <p:cNvPr id="77828" name="Rectangle 4"/>
          <p:cNvSpPr>
            <a:spLocks noGrp="1" noChangeArrowheads="1"/>
          </p:cNvSpPr>
          <p:nvPr>
            <p:ph type="title"/>
          </p:nvPr>
        </p:nvSpPr>
        <p:spPr>
          <a:xfrm>
            <a:off x="166688" y="0"/>
            <a:ext cx="8305800" cy="807868"/>
          </a:xfrm>
        </p:spPr>
        <p:txBody>
          <a:bodyPr/>
          <a:lstStyle/>
          <a:p>
            <a:pPr>
              <a:lnSpc>
                <a:spcPct val="80000"/>
              </a:lnSpc>
            </a:pPr>
            <a:r>
              <a:rPr lang="en-US" sz="2400" b="1" dirty="0" smtClean="0">
                <a:solidFill>
                  <a:schemeClr val="tx1">
                    <a:lumMod val="50000"/>
                  </a:schemeClr>
                </a:solidFill>
              </a:rPr>
              <a:t>Section 5 – 5.5.3.1</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High </a:t>
            </a:r>
            <a:r>
              <a:rPr lang="en-US" sz="2000" dirty="0">
                <a:solidFill>
                  <a:schemeClr val="tx1">
                    <a:lumMod val="50000"/>
                  </a:schemeClr>
                </a:solidFill>
              </a:rPr>
              <a:t>Albedo </a:t>
            </a:r>
            <a:r>
              <a:rPr lang="en-US" sz="2000" dirty="0" smtClean="0">
                <a:solidFill>
                  <a:schemeClr val="tx1">
                    <a:lumMod val="50000"/>
                  </a:schemeClr>
                </a:solidFill>
              </a:rPr>
              <a:t>Roofs </a:t>
            </a:r>
            <a:r>
              <a:rPr lang="en-US" sz="2000" dirty="0">
                <a:solidFill>
                  <a:schemeClr val="tx1">
                    <a:lumMod val="50000"/>
                  </a:schemeClr>
                </a:solidFill>
              </a:rPr>
              <a:t>– </a:t>
            </a:r>
            <a:r>
              <a:rPr lang="en-US" sz="2000" dirty="0" smtClean="0">
                <a:solidFill>
                  <a:schemeClr val="tx1">
                    <a:lumMod val="50000"/>
                  </a:schemeClr>
                </a:solidFill>
              </a:rPr>
              <a:t>Exceptions</a:t>
            </a:r>
            <a:endParaRPr lang="en-US" sz="1200" i="1" dirty="0">
              <a:solidFill>
                <a:schemeClr val="tx1">
                  <a:lumMod val="50000"/>
                </a:schemeClr>
              </a:solidFill>
            </a:endParaRPr>
          </a:p>
        </p:txBody>
      </p:sp>
    </p:spTree>
    <p:extLst>
      <p:ext uri="{BB962C8B-B14F-4D97-AF65-F5344CB8AC3E}">
        <p14:creationId xmlns:p14="http://schemas.microsoft.com/office/powerpoint/2010/main" val="4187827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988" y="0"/>
            <a:ext cx="5715000" cy="790113"/>
          </a:xfrm>
        </p:spPr>
        <p:txBody>
          <a:bodyPr>
            <a:normAutofit/>
          </a:bodyPr>
          <a:lstStyle/>
          <a:p>
            <a:pPr>
              <a:lnSpc>
                <a:spcPct val="80000"/>
              </a:lnSpc>
            </a:pPr>
            <a:r>
              <a:rPr lang="en-US" sz="2400" b="1" dirty="0" smtClean="0">
                <a:solidFill>
                  <a:schemeClr val="tx1">
                    <a:lumMod val="50000"/>
                  </a:schemeClr>
                </a:solidFill>
              </a:rPr>
              <a:t>Section 5</a:t>
            </a:r>
            <a:r>
              <a:rPr lang="en-US" sz="2400" dirty="0" smtClean="0">
                <a:solidFill>
                  <a:schemeClr val="tx1">
                    <a:lumMod val="50000"/>
                  </a:schemeClr>
                </a:solidFill>
              </a:rPr>
              <a:t/>
            </a:r>
            <a:br>
              <a:rPr lang="en-US" sz="2400" dirty="0" smtClean="0">
                <a:solidFill>
                  <a:schemeClr val="tx1">
                    <a:lumMod val="50000"/>
                  </a:schemeClr>
                </a:solidFill>
              </a:rPr>
            </a:br>
            <a:r>
              <a:rPr lang="en-US" sz="2000" dirty="0" smtClean="0">
                <a:solidFill>
                  <a:schemeClr val="tx1">
                    <a:lumMod val="50000"/>
                  </a:schemeClr>
                </a:solidFill>
              </a:rPr>
              <a:t>High Albedo Roof </a:t>
            </a:r>
            <a:r>
              <a:rPr lang="en-US" sz="2000" dirty="0">
                <a:solidFill>
                  <a:schemeClr val="tx1">
                    <a:lumMod val="50000"/>
                  </a:schemeClr>
                </a:solidFill>
              </a:rPr>
              <a:t>– </a:t>
            </a:r>
            <a:r>
              <a:rPr lang="en-US" sz="2000" i="1" dirty="0" smtClean="0">
                <a:solidFill>
                  <a:schemeClr val="tx1">
                    <a:lumMod val="50000"/>
                  </a:schemeClr>
                </a:solidFill>
              </a:rPr>
              <a:t>Example</a:t>
            </a:r>
            <a:endParaRPr lang="en-US" sz="2400" i="1" dirty="0">
              <a:solidFill>
                <a:schemeClr val="tx1">
                  <a:lumMod val="50000"/>
                </a:schemeClr>
              </a:solidFill>
            </a:endParaRPr>
          </a:p>
        </p:txBody>
      </p:sp>
      <p:pic>
        <p:nvPicPr>
          <p:cNvPr id="4" name="Picture 3" descr="http://resourcecenter.pnl.gov/cocoon/morf/ResourceCenter/dbimages/full/1886.jpg"/>
          <p:cNvPicPr/>
          <p:nvPr/>
        </p:nvPicPr>
        <p:blipFill>
          <a:blip r:embed="rId3" cstate="screen"/>
          <a:srcRect/>
          <a:stretch>
            <a:fillRect/>
          </a:stretch>
        </p:blipFill>
        <p:spPr bwMode="auto">
          <a:xfrm>
            <a:off x="0" y="972572"/>
            <a:ext cx="9144000" cy="5635261"/>
          </a:xfrm>
          <a:prstGeom prst="rect">
            <a:avLst/>
          </a:prstGeom>
          <a:noFill/>
          <a:ln w="9525">
            <a:noFill/>
            <a:miter lim="800000"/>
            <a:headEnd/>
            <a:tailEnd/>
          </a:ln>
        </p:spPr>
      </p:pic>
    </p:spTree>
    <p:extLst>
      <p:ext uri="{BB962C8B-B14F-4D97-AF65-F5344CB8AC3E}">
        <p14:creationId xmlns:p14="http://schemas.microsoft.com/office/powerpoint/2010/main" val="2947304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7049"/>
            <a:ext cx="8229600" cy="4876800"/>
          </a:xfrm>
        </p:spPr>
        <p:txBody>
          <a:bodyPr>
            <a:normAutofit fontScale="85000" lnSpcReduction="20000"/>
          </a:bodyPr>
          <a:lstStyle/>
          <a:p>
            <a:pPr marL="0" indent="0">
              <a:buNone/>
            </a:pPr>
            <a:r>
              <a:rPr lang="en-US" i="1" dirty="0">
                <a:solidFill>
                  <a:schemeClr val="tx1">
                    <a:lumMod val="50000"/>
                  </a:schemeClr>
                </a:solidFill>
              </a:rPr>
              <a:t>Section </a:t>
            </a:r>
            <a:r>
              <a:rPr lang="en-US" i="1" dirty="0" smtClean="0">
                <a:solidFill>
                  <a:schemeClr val="tx1">
                    <a:lumMod val="50000"/>
                  </a:schemeClr>
                </a:solidFill>
              </a:rPr>
              <a:t>5.1 </a:t>
            </a:r>
            <a:r>
              <a:rPr lang="en-US" dirty="0" smtClean="0">
                <a:solidFill>
                  <a:schemeClr val="tx1">
                    <a:lumMod val="50000"/>
                  </a:schemeClr>
                </a:solidFill>
              </a:rPr>
              <a:t>General </a:t>
            </a:r>
            <a:endParaRPr lang="en-US" i="1" dirty="0" smtClean="0">
              <a:solidFill>
                <a:schemeClr val="tx1">
                  <a:lumMod val="50000"/>
                </a:schemeClr>
              </a:solidFill>
            </a:endParaRPr>
          </a:p>
          <a:p>
            <a:pPr lvl="1"/>
            <a:r>
              <a:rPr lang="en-US" dirty="0" smtClean="0">
                <a:solidFill>
                  <a:schemeClr val="tx1">
                    <a:lumMod val="50000"/>
                  </a:schemeClr>
                </a:solidFill>
              </a:rPr>
              <a:t>Scope</a:t>
            </a:r>
          </a:p>
          <a:p>
            <a:pPr lvl="1"/>
            <a:r>
              <a:rPr lang="en-US" dirty="0" smtClean="0">
                <a:solidFill>
                  <a:schemeClr val="tx1">
                    <a:lumMod val="50000"/>
                  </a:schemeClr>
                </a:solidFill>
              </a:rPr>
              <a:t>Space-Conditioning Categories</a:t>
            </a:r>
          </a:p>
          <a:p>
            <a:pPr lvl="1"/>
            <a:r>
              <a:rPr lang="en-US" dirty="0" smtClean="0">
                <a:solidFill>
                  <a:schemeClr val="tx1">
                    <a:lumMod val="50000"/>
                  </a:schemeClr>
                </a:solidFill>
              </a:rPr>
              <a:t>Envelope Alterations</a:t>
            </a:r>
          </a:p>
          <a:p>
            <a:pPr lvl="1"/>
            <a:r>
              <a:rPr lang="en-US" dirty="0" smtClean="0">
                <a:solidFill>
                  <a:schemeClr val="tx1">
                    <a:lumMod val="50000"/>
                  </a:schemeClr>
                </a:solidFill>
              </a:rPr>
              <a:t>Climate</a:t>
            </a:r>
          </a:p>
          <a:p>
            <a:pPr lvl="1"/>
            <a:endParaRPr lang="en-US" dirty="0">
              <a:solidFill>
                <a:schemeClr val="tx1">
                  <a:lumMod val="50000"/>
                </a:schemeClr>
              </a:solidFill>
            </a:endParaRPr>
          </a:p>
          <a:p>
            <a:pPr marL="0" indent="0">
              <a:buNone/>
            </a:pPr>
            <a:r>
              <a:rPr lang="en-US" i="1" dirty="0" smtClean="0">
                <a:solidFill>
                  <a:schemeClr val="tx1">
                    <a:lumMod val="50000"/>
                  </a:schemeClr>
                </a:solidFill>
              </a:rPr>
              <a:t>Section 5.2 </a:t>
            </a:r>
            <a:r>
              <a:rPr lang="en-US" dirty="0" smtClean="0">
                <a:solidFill>
                  <a:schemeClr val="tx1">
                    <a:lumMod val="50000"/>
                  </a:schemeClr>
                </a:solidFill>
              </a:rPr>
              <a:t>Definition of Compliance Paths</a:t>
            </a:r>
          </a:p>
          <a:p>
            <a:pPr marL="0" indent="0">
              <a:buNone/>
            </a:pPr>
            <a:endParaRPr lang="en-US" i="1" dirty="0" smtClean="0">
              <a:solidFill>
                <a:schemeClr val="tx1">
                  <a:lumMod val="50000"/>
                </a:schemeClr>
              </a:solidFill>
            </a:endParaRPr>
          </a:p>
          <a:p>
            <a:pPr marL="0" indent="0">
              <a:buNone/>
            </a:pPr>
            <a:r>
              <a:rPr lang="en-US" i="1" dirty="0" smtClean="0">
                <a:solidFill>
                  <a:schemeClr val="tx1">
                    <a:lumMod val="50000"/>
                  </a:schemeClr>
                </a:solidFill>
              </a:rPr>
              <a:t>Section 5.3 </a:t>
            </a:r>
            <a:r>
              <a:rPr lang="en-US" dirty="0" smtClean="0">
                <a:solidFill>
                  <a:schemeClr val="tx1">
                    <a:lumMod val="50000"/>
                  </a:schemeClr>
                </a:solidFill>
              </a:rPr>
              <a:t>Simplified Building </a:t>
            </a:r>
            <a:r>
              <a:rPr lang="en-US" i="1" dirty="0" smtClean="0">
                <a:solidFill>
                  <a:schemeClr val="tx1">
                    <a:lumMod val="50000"/>
                  </a:schemeClr>
                </a:solidFill>
              </a:rPr>
              <a:t>(</a:t>
            </a:r>
            <a:r>
              <a:rPr lang="en-US" dirty="0" smtClean="0">
                <a:solidFill>
                  <a:schemeClr val="tx1">
                    <a:lumMod val="50000"/>
                  </a:schemeClr>
                </a:solidFill>
              </a:rPr>
              <a:t>Not Used)</a:t>
            </a:r>
          </a:p>
          <a:p>
            <a:pPr marL="0" indent="0">
              <a:buNone/>
            </a:pPr>
            <a:endParaRPr lang="en-US" dirty="0" smtClean="0">
              <a:solidFill>
                <a:schemeClr val="tx1">
                  <a:lumMod val="50000"/>
                </a:schemeClr>
              </a:solidFill>
            </a:endParaRPr>
          </a:p>
          <a:p>
            <a:pPr marL="0" indent="0">
              <a:buNone/>
            </a:pPr>
            <a:r>
              <a:rPr lang="en-US" i="1" dirty="0" smtClean="0">
                <a:solidFill>
                  <a:schemeClr val="tx1">
                    <a:lumMod val="50000"/>
                  </a:schemeClr>
                </a:solidFill>
              </a:rPr>
              <a:t>Section 5.4 </a:t>
            </a:r>
            <a:r>
              <a:rPr lang="en-US" dirty="0" smtClean="0">
                <a:solidFill>
                  <a:schemeClr val="tx1">
                    <a:lumMod val="50000"/>
                  </a:schemeClr>
                </a:solidFill>
              </a:rPr>
              <a:t>Mandatory Provisions </a:t>
            </a:r>
          </a:p>
          <a:p>
            <a:pPr lvl="1"/>
            <a:r>
              <a:rPr lang="en-US" dirty="0" smtClean="0">
                <a:solidFill>
                  <a:schemeClr val="tx1">
                    <a:lumMod val="50000"/>
                  </a:schemeClr>
                </a:solidFill>
              </a:rPr>
              <a:t>Insulation</a:t>
            </a:r>
          </a:p>
          <a:p>
            <a:pPr lvl="1"/>
            <a:r>
              <a:rPr lang="en-US" dirty="0" smtClean="0">
                <a:solidFill>
                  <a:schemeClr val="tx1">
                    <a:lumMod val="50000"/>
                  </a:schemeClr>
                </a:solidFill>
              </a:rPr>
              <a:t>Fenestration and Doors</a:t>
            </a:r>
          </a:p>
          <a:p>
            <a:pPr lvl="1"/>
            <a:r>
              <a:rPr lang="en-US" dirty="0" smtClean="0">
                <a:solidFill>
                  <a:schemeClr val="tx1">
                    <a:lumMod val="50000"/>
                  </a:schemeClr>
                </a:solidFill>
              </a:rPr>
              <a:t>Air Leakage</a:t>
            </a:r>
          </a:p>
          <a:p>
            <a:pPr lvl="1"/>
            <a:r>
              <a:rPr lang="en-US" dirty="0" smtClean="0">
                <a:solidFill>
                  <a:schemeClr val="tx1">
                    <a:lumMod val="50000"/>
                  </a:schemeClr>
                </a:solidFill>
              </a:rPr>
              <a:t>Loading Dock </a:t>
            </a:r>
            <a:r>
              <a:rPr lang="en-US" dirty="0" err="1" smtClean="0">
                <a:solidFill>
                  <a:schemeClr val="tx1">
                    <a:lumMod val="50000"/>
                  </a:schemeClr>
                </a:solidFill>
              </a:rPr>
              <a:t>Weatherseals</a:t>
            </a:r>
            <a:endParaRPr lang="en-US" dirty="0" smtClean="0">
              <a:solidFill>
                <a:schemeClr val="tx1">
                  <a:lumMod val="50000"/>
                </a:schemeClr>
              </a:solidFill>
            </a:endParaRPr>
          </a:p>
          <a:p>
            <a:pPr lvl="1"/>
            <a:r>
              <a:rPr lang="en-US" dirty="0" smtClean="0">
                <a:solidFill>
                  <a:schemeClr val="tx1">
                    <a:lumMod val="50000"/>
                  </a:schemeClr>
                </a:solidFill>
              </a:rPr>
              <a:t>Vestibules</a:t>
            </a:r>
          </a:p>
          <a:p>
            <a:pPr lvl="1"/>
            <a:endParaRPr lang="en-US" dirty="0" smtClean="0">
              <a:solidFill>
                <a:schemeClr val="tx1">
                  <a:lumMod val="50000"/>
                </a:schemeClr>
              </a:solidFill>
            </a:endParaRPr>
          </a:p>
          <a:p>
            <a:pPr lvl="1"/>
            <a:endParaRPr lang="en-US" dirty="0">
              <a:solidFill>
                <a:schemeClr val="tx1">
                  <a:lumMod val="50000"/>
                </a:schemeClr>
              </a:solidFill>
            </a:endParaRPr>
          </a:p>
          <a:p>
            <a:pPr lvl="1"/>
            <a:endParaRPr lang="en-US" dirty="0">
              <a:solidFill>
                <a:schemeClr val="tx1">
                  <a:lumMod val="50000"/>
                </a:schemeClr>
              </a:solidFill>
            </a:endParaRPr>
          </a:p>
        </p:txBody>
      </p:sp>
      <p:sp>
        <p:nvSpPr>
          <p:cNvPr id="3" name="Title 2"/>
          <p:cNvSpPr>
            <a:spLocks noGrp="1"/>
          </p:cNvSpPr>
          <p:nvPr>
            <p:ph type="title"/>
          </p:nvPr>
        </p:nvSpPr>
        <p:spPr/>
        <p:txBody>
          <a:bodyPr>
            <a:normAutofit/>
          </a:bodyPr>
          <a:lstStyle/>
          <a:p>
            <a:r>
              <a:rPr lang="en-US" sz="2400" b="1" dirty="0">
                <a:solidFill>
                  <a:schemeClr val="tx1">
                    <a:lumMod val="50000"/>
                  </a:schemeClr>
                </a:solidFill>
              </a:rPr>
              <a:t>Section 5</a:t>
            </a:r>
            <a:r>
              <a:rPr lang="en-US" sz="2000" dirty="0" smtClean="0">
                <a:solidFill>
                  <a:schemeClr val="tx1">
                    <a:lumMod val="50000"/>
                  </a:schemeClr>
                </a:solidFill>
              </a:rPr>
              <a:t/>
            </a:r>
            <a:br>
              <a:rPr lang="en-US" sz="2000" dirty="0" smtClean="0">
                <a:solidFill>
                  <a:schemeClr val="tx1">
                    <a:lumMod val="50000"/>
                  </a:schemeClr>
                </a:solidFill>
              </a:rPr>
            </a:br>
            <a:r>
              <a:rPr lang="en-US" sz="2000" dirty="0" smtClean="0">
                <a:solidFill>
                  <a:schemeClr val="tx1">
                    <a:lumMod val="50000"/>
                  </a:schemeClr>
                </a:solidFill>
              </a:rPr>
              <a:t>Building Envelope Overview 5.1 – 5.4</a:t>
            </a:r>
            <a:endParaRPr lang="en-US" sz="2000" dirty="0">
              <a:solidFill>
                <a:schemeClr val="tx1">
                  <a:lumMod val="50000"/>
                </a:schemeClr>
              </a:solidFill>
            </a:endParaRPr>
          </a:p>
        </p:txBody>
      </p:sp>
    </p:spTree>
    <p:extLst>
      <p:ext uri="{BB962C8B-B14F-4D97-AF65-F5344CB8AC3E}">
        <p14:creationId xmlns:p14="http://schemas.microsoft.com/office/powerpoint/2010/main" val="44670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457199" y="1142999"/>
            <a:ext cx="8551333" cy="4576313"/>
          </a:xfrm>
        </p:spPr>
        <p:txBody>
          <a:bodyPr>
            <a:normAutofit fontScale="92500" lnSpcReduction="10000"/>
          </a:bodyPr>
          <a:lstStyle/>
          <a:p>
            <a:pPr marL="0" indent="0">
              <a:lnSpc>
                <a:spcPct val="90000"/>
              </a:lnSpc>
              <a:buNone/>
            </a:pPr>
            <a:r>
              <a:rPr lang="en-US" dirty="0">
                <a:solidFill>
                  <a:schemeClr val="tx1">
                    <a:lumMod val="50000"/>
                  </a:schemeClr>
                </a:solidFill>
              </a:rPr>
              <a:t>Meet or exceed </a:t>
            </a:r>
            <a:r>
              <a:rPr lang="en-US" i="1" dirty="0">
                <a:solidFill>
                  <a:schemeClr val="tx1">
                    <a:lumMod val="50000"/>
                  </a:schemeClr>
                </a:solidFill>
              </a:rPr>
              <a:t>R-value</a:t>
            </a:r>
            <a:r>
              <a:rPr lang="en-US" dirty="0">
                <a:solidFill>
                  <a:schemeClr val="tx1">
                    <a:lumMod val="50000"/>
                  </a:schemeClr>
                </a:solidFill>
              </a:rPr>
              <a:t> </a:t>
            </a:r>
            <a:r>
              <a:rPr lang="en-US" dirty="0" smtClean="0">
                <a:solidFill>
                  <a:schemeClr val="tx1">
                    <a:lumMod val="50000"/>
                  </a:schemeClr>
                </a:solidFill>
              </a:rPr>
              <a:t>specified for climate zone in appropriate table</a:t>
            </a:r>
          </a:p>
          <a:p>
            <a:pPr marL="0" indent="0">
              <a:lnSpc>
                <a:spcPct val="90000"/>
              </a:lnSpc>
              <a:buNone/>
            </a:pPr>
            <a:endParaRPr lang="en-US" dirty="0" smtClean="0">
              <a:solidFill>
                <a:schemeClr val="tx1">
                  <a:lumMod val="50000"/>
                </a:schemeClr>
              </a:solidFill>
            </a:endParaRPr>
          </a:p>
          <a:p>
            <a:pPr marL="0" indent="0">
              <a:lnSpc>
                <a:spcPct val="90000"/>
              </a:lnSpc>
              <a:buNone/>
            </a:pPr>
            <a:r>
              <a:rPr lang="en-US" dirty="0" smtClean="0">
                <a:solidFill>
                  <a:schemeClr val="tx1">
                    <a:lumMod val="50000"/>
                  </a:schemeClr>
                </a:solidFill>
              </a:rPr>
              <a:t>When </a:t>
            </a:r>
            <a:r>
              <a:rPr lang="en-US" i="1" dirty="0" smtClean="0">
                <a:solidFill>
                  <a:schemeClr val="tx1">
                    <a:lumMod val="50000"/>
                  </a:schemeClr>
                </a:solidFill>
              </a:rPr>
              <a:t>wall</a:t>
            </a:r>
            <a:r>
              <a:rPr lang="en-US" dirty="0" smtClean="0">
                <a:solidFill>
                  <a:schemeClr val="tx1">
                    <a:lumMod val="50000"/>
                  </a:schemeClr>
                </a:solidFill>
              </a:rPr>
              <a:t> consists of both above-grade and below-grade portion, entire </a:t>
            </a:r>
            <a:r>
              <a:rPr lang="en-US" i="1" dirty="0" smtClean="0">
                <a:solidFill>
                  <a:schemeClr val="tx1">
                    <a:lumMod val="50000"/>
                  </a:schemeClr>
                </a:solidFill>
              </a:rPr>
              <a:t>wall</a:t>
            </a:r>
            <a:r>
              <a:rPr lang="en-US" dirty="0" smtClean="0">
                <a:solidFill>
                  <a:schemeClr val="tx1">
                    <a:lumMod val="50000"/>
                  </a:schemeClr>
                </a:solidFill>
              </a:rPr>
              <a:t> to be insulated on either exterior or interior or be integral</a:t>
            </a:r>
          </a:p>
          <a:p>
            <a:pPr marL="0" indent="0">
              <a:lnSpc>
                <a:spcPct val="90000"/>
              </a:lnSpc>
              <a:buNone/>
            </a:pP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If insulated on interior</a:t>
            </a:r>
          </a:p>
          <a:p>
            <a:pPr lvl="1" indent="-342900">
              <a:lnSpc>
                <a:spcPct val="90000"/>
              </a:lnSpc>
            </a:pPr>
            <a:r>
              <a:rPr lang="en-US" i="1" dirty="0" smtClean="0">
                <a:solidFill>
                  <a:schemeClr val="tx1">
                    <a:lumMod val="50000"/>
                  </a:schemeClr>
                </a:solidFill>
              </a:rPr>
              <a:t>above-grade wall </a:t>
            </a:r>
            <a:r>
              <a:rPr lang="en-US" dirty="0" smtClean="0">
                <a:solidFill>
                  <a:schemeClr val="tx1">
                    <a:lumMod val="50000"/>
                  </a:schemeClr>
                </a:solidFill>
              </a:rPr>
              <a:t>insulation requirements apply</a:t>
            </a:r>
          </a:p>
          <a:p>
            <a:pPr marL="0" indent="0">
              <a:lnSpc>
                <a:spcPct val="90000"/>
              </a:lnSpc>
              <a:buNone/>
            </a:pP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If insulated on exterior or integral</a:t>
            </a:r>
          </a:p>
          <a:p>
            <a:pPr lvl="1" indent="-342900">
              <a:lnSpc>
                <a:spcPct val="90000"/>
              </a:lnSpc>
            </a:pPr>
            <a:r>
              <a:rPr lang="en-US" dirty="0" smtClean="0">
                <a:solidFill>
                  <a:schemeClr val="tx1">
                    <a:lumMod val="50000"/>
                  </a:schemeClr>
                </a:solidFill>
              </a:rPr>
              <a:t>below-grade wall portion to be insulated to the below-grade wall requirements and </a:t>
            </a:r>
          </a:p>
          <a:p>
            <a:pPr lvl="1" indent="-342900">
              <a:lnSpc>
                <a:spcPct val="90000"/>
              </a:lnSpc>
            </a:pPr>
            <a:r>
              <a:rPr lang="en-US" dirty="0" smtClean="0">
                <a:solidFill>
                  <a:schemeClr val="tx1">
                    <a:lumMod val="50000"/>
                  </a:schemeClr>
                </a:solidFill>
              </a:rPr>
              <a:t>above-grade to above-grade </a:t>
            </a:r>
            <a:r>
              <a:rPr lang="en-US" i="1" dirty="0" smtClean="0">
                <a:solidFill>
                  <a:schemeClr val="tx1">
                    <a:lumMod val="50000"/>
                  </a:schemeClr>
                </a:solidFill>
              </a:rPr>
              <a:t>wall</a:t>
            </a:r>
            <a:r>
              <a:rPr lang="en-US" dirty="0" smtClean="0">
                <a:solidFill>
                  <a:schemeClr val="tx1">
                    <a:lumMod val="50000"/>
                  </a:schemeClr>
                </a:solidFill>
              </a:rPr>
              <a:t> requirements</a:t>
            </a:r>
          </a:p>
          <a:p>
            <a:pPr marL="0" indent="0">
              <a:lnSpc>
                <a:spcPct val="90000"/>
              </a:lnSpc>
              <a:buNone/>
            </a:pPr>
            <a:r>
              <a:rPr lang="en-US" dirty="0">
                <a:solidFill>
                  <a:schemeClr val="tx1">
                    <a:lumMod val="50000"/>
                  </a:schemeClr>
                </a:solidFill>
              </a:rPr>
              <a:t>	</a:t>
            </a:r>
          </a:p>
        </p:txBody>
      </p:sp>
      <p:sp>
        <p:nvSpPr>
          <p:cNvPr id="79874" name="Rectangle 2"/>
          <p:cNvSpPr>
            <a:spLocks noGrp="1" noChangeArrowheads="1"/>
          </p:cNvSpPr>
          <p:nvPr>
            <p:ph type="title"/>
          </p:nvPr>
        </p:nvSpPr>
        <p:spPr>
          <a:xfrm>
            <a:off x="107234" y="68826"/>
            <a:ext cx="8534400" cy="781235"/>
          </a:xfrm>
        </p:spPr>
        <p:txBody>
          <a:bodyPr>
            <a:normAutofit/>
          </a:bodyPr>
          <a:lstStyle/>
          <a:p>
            <a:pPr>
              <a:lnSpc>
                <a:spcPct val="80000"/>
              </a:lnSpc>
            </a:pPr>
            <a:r>
              <a:rPr lang="en-US" sz="2400" b="1" dirty="0" smtClean="0">
                <a:solidFill>
                  <a:schemeClr val="tx1">
                    <a:lumMod val="50000"/>
                  </a:schemeClr>
                </a:solidFill>
              </a:rPr>
              <a:t>Section 5 – 5.5.3.2</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Above-Grade </a:t>
            </a:r>
            <a:r>
              <a:rPr lang="en-US" sz="2000" i="1" dirty="0">
                <a:solidFill>
                  <a:schemeClr val="tx1">
                    <a:lumMod val="50000"/>
                  </a:schemeClr>
                </a:solidFill>
              </a:rPr>
              <a:t>Wall</a:t>
            </a:r>
            <a:r>
              <a:rPr lang="en-US" sz="2000" dirty="0">
                <a:solidFill>
                  <a:schemeClr val="tx1">
                    <a:lumMod val="50000"/>
                  </a:schemeClr>
                </a:solidFill>
              </a:rPr>
              <a:t> Insulation</a:t>
            </a:r>
            <a:endParaRPr lang="en-US" sz="2000" i="1" dirty="0">
              <a:solidFill>
                <a:schemeClr val="tx1">
                  <a:lumMod val="50000"/>
                </a:schemeClr>
              </a:solidFill>
            </a:endParaRPr>
          </a:p>
        </p:txBody>
      </p:sp>
    </p:spTree>
    <p:extLst>
      <p:ext uri="{BB962C8B-B14F-4D97-AF65-F5344CB8AC3E}">
        <p14:creationId xmlns:p14="http://schemas.microsoft.com/office/powerpoint/2010/main" val="1949931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1783"/>
            <a:ext cx="8229600" cy="5265692"/>
          </a:xfrm>
        </p:spPr>
        <p:txBody>
          <a:bodyPr>
            <a:normAutofit fontScale="92500" lnSpcReduction="20000"/>
          </a:bodyPr>
          <a:lstStyle/>
          <a:p>
            <a:r>
              <a:rPr lang="en-US" i="1" dirty="0" smtClean="0">
                <a:solidFill>
                  <a:srgbClr val="FF0000"/>
                </a:solidFill>
              </a:rPr>
              <a:t>Above-grade wall </a:t>
            </a:r>
            <a:r>
              <a:rPr lang="en-US" dirty="0" smtClean="0">
                <a:solidFill>
                  <a:srgbClr val="FF0000"/>
                </a:solidFill>
              </a:rPr>
              <a:t>in Climate Zone 0 to meet one of the following:</a:t>
            </a:r>
          </a:p>
          <a:p>
            <a:pPr marL="457200" lvl="1" indent="0">
              <a:buNone/>
            </a:pPr>
            <a:r>
              <a:rPr lang="en-US" dirty="0" smtClean="0">
                <a:solidFill>
                  <a:srgbClr val="FF0000"/>
                </a:solidFill>
              </a:rPr>
              <a:t>A.  East and west </a:t>
            </a:r>
            <a:r>
              <a:rPr lang="en-US" i="1" dirty="0" smtClean="0">
                <a:solidFill>
                  <a:srgbClr val="FF0000"/>
                </a:solidFill>
              </a:rPr>
              <a:t>walls</a:t>
            </a:r>
            <a:r>
              <a:rPr lang="en-US" dirty="0" smtClean="0">
                <a:solidFill>
                  <a:srgbClr val="FF0000"/>
                </a:solidFill>
              </a:rPr>
              <a:t>, minimum of 75% of the opaque wall area to have a minimum SRI 29 </a:t>
            </a:r>
          </a:p>
          <a:p>
            <a:pPr lvl="1"/>
            <a:r>
              <a:rPr lang="en-US" dirty="0" smtClean="0">
                <a:solidFill>
                  <a:srgbClr val="FF0000"/>
                </a:solidFill>
              </a:rPr>
              <a:t>glass </a:t>
            </a:r>
            <a:r>
              <a:rPr lang="en-US" dirty="0" err="1">
                <a:solidFill>
                  <a:srgbClr val="FF0000"/>
                </a:solidFill>
              </a:rPr>
              <a:t>sprandrel</a:t>
            </a:r>
            <a:r>
              <a:rPr lang="en-US" dirty="0">
                <a:solidFill>
                  <a:srgbClr val="FF0000"/>
                </a:solidFill>
              </a:rPr>
              <a:t> areas a minimum solar reflectance of 29% determined in accordance with NFRC 300 or ISO 9050 is </a:t>
            </a:r>
            <a:r>
              <a:rPr lang="en-US" dirty="0" smtClean="0">
                <a:solidFill>
                  <a:srgbClr val="FF0000"/>
                </a:solidFill>
              </a:rPr>
              <a:t>permitted</a:t>
            </a:r>
          </a:p>
          <a:p>
            <a:pPr lvl="1"/>
            <a:r>
              <a:rPr lang="en-US" dirty="0" smtClean="0">
                <a:solidFill>
                  <a:srgbClr val="FF0000"/>
                </a:solidFill>
              </a:rPr>
              <a:t>Each </a:t>
            </a:r>
            <a:r>
              <a:rPr lang="en-US" i="1" dirty="0" smtClean="0">
                <a:solidFill>
                  <a:srgbClr val="FF0000"/>
                </a:solidFill>
              </a:rPr>
              <a:t>wall</a:t>
            </a:r>
            <a:r>
              <a:rPr lang="en-US" dirty="0" smtClean="0">
                <a:solidFill>
                  <a:srgbClr val="FF0000"/>
                </a:solidFill>
              </a:rPr>
              <a:t> is allowed to be considered separately</a:t>
            </a:r>
          </a:p>
          <a:p>
            <a:pPr lvl="1"/>
            <a:endParaRPr lang="en-US" dirty="0">
              <a:solidFill>
                <a:srgbClr val="FF0000"/>
              </a:solidFill>
            </a:endParaRPr>
          </a:p>
          <a:p>
            <a:pPr marL="914400" lvl="1" indent="-457200">
              <a:buAutoNum type="alphaUcPeriod" startAt="2"/>
            </a:pPr>
            <a:r>
              <a:rPr lang="en-US" dirty="0" smtClean="0">
                <a:solidFill>
                  <a:srgbClr val="FF0000"/>
                </a:solidFill>
              </a:rPr>
              <a:t>East and west </a:t>
            </a:r>
            <a:r>
              <a:rPr lang="en-US" i="1" dirty="0" smtClean="0">
                <a:solidFill>
                  <a:srgbClr val="FF0000"/>
                </a:solidFill>
              </a:rPr>
              <a:t>walls</a:t>
            </a:r>
            <a:r>
              <a:rPr lang="en-US" dirty="0" smtClean="0">
                <a:solidFill>
                  <a:srgbClr val="FF0000"/>
                </a:solidFill>
              </a:rPr>
              <a:t>, minimum of 30% of the </a:t>
            </a:r>
            <a:r>
              <a:rPr lang="en-US" i="1" dirty="0" smtClean="0">
                <a:solidFill>
                  <a:srgbClr val="FF0000"/>
                </a:solidFill>
              </a:rPr>
              <a:t>above-grade wall </a:t>
            </a:r>
            <a:r>
              <a:rPr lang="en-US" dirty="0" smtClean="0">
                <a:solidFill>
                  <a:srgbClr val="FF0000"/>
                </a:solidFill>
              </a:rPr>
              <a:t>area be shaded through the use of shade-providing plants, manmade structures, </a:t>
            </a:r>
            <a:r>
              <a:rPr lang="en-US" i="1" dirty="0" smtClean="0">
                <a:solidFill>
                  <a:srgbClr val="FF0000"/>
                </a:solidFill>
              </a:rPr>
              <a:t>existing buildings</a:t>
            </a:r>
            <a:r>
              <a:rPr lang="en-US" dirty="0" smtClean="0">
                <a:solidFill>
                  <a:srgbClr val="FF0000"/>
                </a:solidFill>
              </a:rPr>
              <a:t>, hillsides, permanent </a:t>
            </a:r>
            <a:r>
              <a:rPr lang="en-US" i="1" dirty="0" smtClean="0">
                <a:solidFill>
                  <a:srgbClr val="FF0000"/>
                </a:solidFill>
              </a:rPr>
              <a:t>building</a:t>
            </a:r>
            <a:r>
              <a:rPr lang="en-US" dirty="0" smtClean="0">
                <a:solidFill>
                  <a:srgbClr val="FF0000"/>
                </a:solidFill>
              </a:rPr>
              <a:t> projections, </a:t>
            </a:r>
            <a:r>
              <a:rPr lang="en-US" i="1" dirty="0" smtClean="0">
                <a:solidFill>
                  <a:srgbClr val="FF0000"/>
                </a:solidFill>
              </a:rPr>
              <a:t>on-site renewable energy systems</a:t>
            </a:r>
            <a:r>
              <a:rPr lang="en-US" dirty="0" smtClean="0">
                <a:solidFill>
                  <a:srgbClr val="FF0000"/>
                </a:solidFill>
              </a:rPr>
              <a:t>, or combination</a:t>
            </a:r>
          </a:p>
          <a:p>
            <a:pPr lvl="1"/>
            <a:r>
              <a:rPr lang="en-US" dirty="0" smtClean="0">
                <a:solidFill>
                  <a:srgbClr val="FF0000"/>
                </a:solidFill>
              </a:rPr>
              <a:t>Shade coverage calculated at 10 a.m. for east walls and 3 p.m. for west </a:t>
            </a:r>
            <a:r>
              <a:rPr lang="en-US" i="1" dirty="0" smtClean="0">
                <a:solidFill>
                  <a:srgbClr val="FF0000"/>
                </a:solidFill>
              </a:rPr>
              <a:t>walls</a:t>
            </a:r>
            <a:r>
              <a:rPr lang="en-US" dirty="0" smtClean="0">
                <a:solidFill>
                  <a:srgbClr val="FF0000"/>
                </a:solidFill>
              </a:rPr>
              <a:t> on summer solstice</a:t>
            </a:r>
            <a:endParaRPr lang="en-US" dirty="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The building is allowed to be rotated up to 45 degrees to the nearest cardinal orientation for compliance calculation purposes</a:t>
            </a:r>
            <a:endParaRPr lang="en-US" dirty="0">
              <a:solidFill>
                <a:srgbClr val="FF0000"/>
              </a:solidFill>
            </a:endParaRPr>
          </a:p>
        </p:txBody>
      </p:sp>
      <p:sp>
        <p:nvSpPr>
          <p:cNvPr id="4" name="Rectangle 2"/>
          <p:cNvSpPr>
            <a:spLocks noGrp="1" noChangeArrowheads="1"/>
          </p:cNvSpPr>
          <p:nvPr>
            <p:ph type="title"/>
          </p:nvPr>
        </p:nvSpPr>
        <p:spPr/>
        <p:txBody>
          <a:bodyPr>
            <a:normAutofit/>
          </a:bodyPr>
          <a:lstStyle/>
          <a:p>
            <a:pPr>
              <a:lnSpc>
                <a:spcPct val="80000"/>
              </a:lnSpc>
            </a:pPr>
            <a:r>
              <a:rPr lang="en-US" sz="2400" b="1" dirty="0" smtClean="0">
                <a:solidFill>
                  <a:schemeClr val="tx1">
                    <a:lumMod val="50000"/>
                  </a:schemeClr>
                </a:solidFill>
              </a:rPr>
              <a:t>Section 5 – 5.5.3.2</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Above-Grade </a:t>
            </a:r>
            <a:r>
              <a:rPr lang="en-US" sz="2000" i="1" dirty="0">
                <a:solidFill>
                  <a:schemeClr val="tx1">
                    <a:lumMod val="50000"/>
                  </a:schemeClr>
                </a:solidFill>
              </a:rPr>
              <a:t>Wall </a:t>
            </a:r>
            <a:r>
              <a:rPr lang="en-US" sz="2000" dirty="0" smtClean="0">
                <a:solidFill>
                  <a:schemeClr val="tx1">
                    <a:lumMod val="50000"/>
                  </a:schemeClr>
                </a:solidFill>
              </a:rPr>
              <a:t>Insulation (cont’d)</a:t>
            </a:r>
            <a:endParaRPr lang="en-US" sz="2000" i="1" dirty="0">
              <a:solidFill>
                <a:schemeClr val="tx1">
                  <a:lumMod val="50000"/>
                </a:schemeClr>
              </a:solidFill>
            </a:endParaRPr>
          </a:p>
        </p:txBody>
      </p:sp>
    </p:spTree>
    <p:extLst>
      <p:ext uri="{BB962C8B-B14F-4D97-AF65-F5344CB8AC3E}">
        <p14:creationId xmlns:p14="http://schemas.microsoft.com/office/powerpoint/2010/main" val="720453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90000"/>
              </a:lnSpc>
              <a:buNone/>
            </a:pPr>
            <a:r>
              <a:rPr lang="en-US" dirty="0">
                <a:solidFill>
                  <a:schemeClr val="tx1">
                    <a:lumMod val="50000"/>
                  </a:schemeClr>
                </a:solidFill>
              </a:rPr>
              <a:t>Four types of walls are defined</a:t>
            </a:r>
          </a:p>
          <a:p>
            <a:pPr marL="693738">
              <a:lnSpc>
                <a:spcPct val="90000"/>
              </a:lnSpc>
              <a:buFont typeface="Arial" panose="020B0604020202020204" pitchFamily="34" charset="0"/>
              <a:buChar char="•"/>
            </a:pPr>
            <a:r>
              <a:rPr lang="en-US" sz="2000" dirty="0">
                <a:solidFill>
                  <a:schemeClr val="tx1">
                    <a:lumMod val="50000"/>
                  </a:schemeClr>
                </a:solidFill>
              </a:rPr>
              <a:t>Mass walls </a:t>
            </a:r>
          </a:p>
          <a:p>
            <a:pPr lvl="2">
              <a:lnSpc>
                <a:spcPct val="90000"/>
              </a:lnSpc>
              <a:buFont typeface="Arial" pitchFamily="34" charset="0"/>
              <a:buChar char="–"/>
            </a:pPr>
            <a:r>
              <a:rPr lang="en-US" i="1" dirty="0">
                <a:solidFill>
                  <a:schemeClr val="tx1">
                    <a:lumMod val="50000"/>
                  </a:schemeClr>
                </a:solidFill>
              </a:rPr>
              <a:t>heat capacity (HC) </a:t>
            </a:r>
            <a:r>
              <a:rPr lang="en-US" dirty="0">
                <a:solidFill>
                  <a:schemeClr val="tx1">
                    <a:lumMod val="50000"/>
                  </a:schemeClr>
                </a:solidFill>
              </a:rPr>
              <a:t>determined from Table A3.1-2 or A3.1-3</a:t>
            </a:r>
          </a:p>
          <a:p>
            <a:pPr lvl="2">
              <a:lnSpc>
                <a:spcPct val="90000"/>
              </a:lnSpc>
              <a:buFont typeface="Arial" pitchFamily="34" charset="0"/>
              <a:buChar char="–"/>
            </a:pPr>
            <a:r>
              <a:rPr lang="en-US" i="1" dirty="0">
                <a:solidFill>
                  <a:schemeClr val="tx1">
                    <a:lumMod val="50000"/>
                  </a:schemeClr>
                </a:solidFill>
              </a:rPr>
              <a:t>Rated R-value </a:t>
            </a:r>
            <a:r>
              <a:rPr lang="en-US" dirty="0">
                <a:solidFill>
                  <a:schemeClr val="tx1">
                    <a:lumMod val="50000"/>
                  </a:schemeClr>
                </a:solidFill>
              </a:rPr>
              <a:t>is for </a:t>
            </a:r>
            <a:r>
              <a:rPr lang="en-US" i="1" dirty="0">
                <a:solidFill>
                  <a:schemeClr val="tx1">
                    <a:lumMod val="50000"/>
                  </a:schemeClr>
                </a:solidFill>
              </a:rPr>
              <a:t>continuous insulation </a:t>
            </a:r>
            <a:r>
              <a:rPr lang="en-US" dirty="0">
                <a:solidFill>
                  <a:schemeClr val="tx1">
                    <a:lumMod val="50000"/>
                  </a:schemeClr>
                </a:solidFill>
              </a:rPr>
              <a:t>or when uninterrupted by framing other than metal clips no closer than 24 in. </a:t>
            </a:r>
            <a:r>
              <a:rPr lang="en-US" dirty="0" err="1">
                <a:solidFill>
                  <a:schemeClr val="tx1">
                    <a:lumMod val="50000"/>
                  </a:schemeClr>
                </a:solidFill>
              </a:rPr>
              <a:t>o.c</a:t>
            </a:r>
            <a:r>
              <a:rPr lang="en-US" dirty="0">
                <a:solidFill>
                  <a:schemeClr val="tx1">
                    <a:lumMod val="50000"/>
                  </a:schemeClr>
                </a:solidFill>
              </a:rPr>
              <a:t>. horizontally and 16 in. </a:t>
            </a:r>
            <a:r>
              <a:rPr lang="en-US" dirty="0" err="1">
                <a:solidFill>
                  <a:schemeClr val="tx1">
                    <a:lumMod val="50000"/>
                  </a:schemeClr>
                </a:solidFill>
              </a:rPr>
              <a:t>o.c</a:t>
            </a:r>
            <a:r>
              <a:rPr lang="en-US" dirty="0">
                <a:solidFill>
                  <a:schemeClr val="tx1">
                    <a:lumMod val="50000"/>
                  </a:schemeClr>
                </a:solidFill>
              </a:rPr>
              <a:t>. vertically</a:t>
            </a:r>
          </a:p>
          <a:p>
            <a:pPr marL="808038" lvl="1" indent="0">
              <a:lnSpc>
                <a:spcPct val="90000"/>
              </a:lnSpc>
              <a:buNone/>
            </a:pPr>
            <a:endParaRPr lang="en-US" sz="1800" b="1" u="sng" dirty="0">
              <a:solidFill>
                <a:schemeClr val="tx1">
                  <a:lumMod val="50000"/>
                </a:schemeClr>
              </a:solidFill>
            </a:endParaRPr>
          </a:p>
          <a:p>
            <a:pPr marL="808038" lvl="1" indent="0">
              <a:lnSpc>
                <a:spcPct val="90000"/>
              </a:lnSpc>
              <a:buNone/>
            </a:pPr>
            <a:r>
              <a:rPr lang="en-US" sz="1800" b="1" u="sng" dirty="0">
                <a:solidFill>
                  <a:schemeClr val="tx1">
                    <a:lumMod val="50000"/>
                  </a:schemeClr>
                </a:solidFill>
              </a:rPr>
              <a:t>Exception</a:t>
            </a:r>
          </a:p>
          <a:p>
            <a:pPr lvl="3">
              <a:lnSpc>
                <a:spcPct val="90000"/>
              </a:lnSpc>
              <a:buFont typeface="Arial" pitchFamily="34" charset="0"/>
              <a:buChar char="•"/>
            </a:pPr>
            <a:r>
              <a:rPr lang="en-US" dirty="0">
                <a:solidFill>
                  <a:schemeClr val="tx1">
                    <a:lumMod val="50000"/>
                  </a:schemeClr>
                </a:solidFill>
              </a:rPr>
              <a:t>Requirement of U-0.151</a:t>
            </a:r>
          </a:p>
          <a:p>
            <a:endParaRPr lang="en-US" dirty="0">
              <a:solidFill>
                <a:schemeClr val="tx1">
                  <a:lumMod val="50000"/>
                </a:schemeClr>
              </a:solidFill>
            </a:endParaRPr>
          </a:p>
        </p:txBody>
      </p:sp>
      <p:pic>
        <p:nvPicPr>
          <p:cNvPr id="4" name="Picture 28" descr="DSC00442-1"/>
          <p:cNvPicPr>
            <a:picLocks noChangeAspect="1" noChangeArrowheads="1"/>
          </p:cNvPicPr>
          <p:nvPr/>
        </p:nvPicPr>
        <p:blipFill>
          <a:blip r:embed="rId2" cstate="screen"/>
          <a:srcRect/>
          <a:stretch>
            <a:fillRect/>
          </a:stretch>
        </p:blipFill>
        <p:spPr bwMode="auto">
          <a:xfrm>
            <a:off x="4892321" y="4009858"/>
            <a:ext cx="3246968" cy="2435226"/>
          </a:xfrm>
          <a:prstGeom prst="rect">
            <a:avLst/>
          </a:prstGeom>
          <a:ln>
            <a:noFill/>
          </a:ln>
          <a:effectLst>
            <a:outerShdw blurRad="292100" dist="139700" dir="2700000" algn="tl" rotWithShape="0">
              <a:srgbClr val="333333">
                <a:alpha val="65000"/>
              </a:srgbClr>
            </a:outerShdw>
          </a:effectLst>
        </p:spPr>
      </p:pic>
      <p:sp>
        <p:nvSpPr>
          <p:cNvPr id="5" name="Rectangle 2"/>
          <p:cNvSpPr>
            <a:spLocks noGrp="1" noChangeArrowheads="1"/>
          </p:cNvSpPr>
          <p:nvPr>
            <p:ph type="title"/>
          </p:nvPr>
        </p:nvSpPr>
        <p:spPr/>
        <p:txBody>
          <a:bodyPr>
            <a:normAutofit/>
          </a:bodyPr>
          <a:lstStyle/>
          <a:p>
            <a:pPr>
              <a:lnSpc>
                <a:spcPct val="80000"/>
              </a:lnSpc>
            </a:pPr>
            <a:r>
              <a:rPr lang="en-US" sz="2400" b="1" dirty="0" smtClean="0">
                <a:solidFill>
                  <a:schemeClr val="tx1">
                    <a:lumMod val="50000"/>
                  </a:schemeClr>
                </a:solidFill>
              </a:rPr>
              <a:t>Section 5 – 5.5.3.2</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Above-Grade </a:t>
            </a:r>
            <a:r>
              <a:rPr lang="en-US" sz="2000" i="1" dirty="0">
                <a:solidFill>
                  <a:schemeClr val="tx1">
                    <a:lumMod val="50000"/>
                  </a:schemeClr>
                </a:solidFill>
              </a:rPr>
              <a:t>Wall </a:t>
            </a:r>
            <a:r>
              <a:rPr lang="en-US" sz="2000" dirty="0" smtClean="0">
                <a:solidFill>
                  <a:schemeClr val="tx1">
                    <a:lumMod val="50000"/>
                  </a:schemeClr>
                </a:solidFill>
              </a:rPr>
              <a:t>Insulation (cont’d)</a:t>
            </a:r>
            <a:endParaRPr lang="en-US" sz="2000" i="1" dirty="0">
              <a:solidFill>
                <a:schemeClr val="tx1">
                  <a:lumMod val="50000"/>
                </a:schemeClr>
              </a:solidFill>
            </a:endParaRPr>
          </a:p>
        </p:txBody>
      </p:sp>
    </p:spTree>
    <p:extLst>
      <p:ext uri="{BB962C8B-B14F-4D97-AF65-F5344CB8AC3E}">
        <p14:creationId xmlns:p14="http://schemas.microsoft.com/office/powerpoint/2010/main" val="1699222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7086600" cy="755835"/>
          </a:xfrm>
        </p:spPr>
        <p:txBody>
          <a:bodyPr>
            <a:normAutofit/>
          </a:bodyPr>
          <a:lstStyle/>
          <a:p>
            <a:pPr>
              <a:lnSpc>
                <a:spcPct val="80000"/>
              </a:lnSpc>
            </a:pPr>
            <a:r>
              <a:rPr lang="en-US" sz="2400" b="1" dirty="0" smtClean="0">
                <a:solidFill>
                  <a:schemeClr val="tx1">
                    <a:lumMod val="50000"/>
                  </a:schemeClr>
                </a:solidFill>
              </a:rPr>
              <a:t>Section 5</a:t>
            </a:r>
            <a:r>
              <a:rPr lang="en-US" sz="2000" dirty="0" smtClean="0">
                <a:solidFill>
                  <a:schemeClr val="tx1">
                    <a:lumMod val="50000"/>
                  </a:schemeClr>
                </a:solidFill>
              </a:rPr>
              <a:t/>
            </a:r>
            <a:br>
              <a:rPr lang="en-US" sz="2000" dirty="0" smtClean="0">
                <a:solidFill>
                  <a:schemeClr val="tx1">
                    <a:lumMod val="50000"/>
                  </a:schemeClr>
                </a:solidFill>
              </a:rPr>
            </a:br>
            <a:r>
              <a:rPr lang="en-US" sz="2000" i="1" dirty="0" smtClean="0">
                <a:solidFill>
                  <a:schemeClr val="tx1">
                    <a:lumMod val="50000"/>
                  </a:schemeClr>
                </a:solidFill>
              </a:rPr>
              <a:t>Above-Grade Wall </a:t>
            </a:r>
            <a:r>
              <a:rPr lang="en-US" sz="2000" dirty="0" smtClean="0">
                <a:solidFill>
                  <a:schemeClr val="tx1">
                    <a:lumMod val="50000"/>
                  </a:schemeClr>
                </a:solidFill>
              </a:rPr>
              <a:t>Insulation </a:t>
            </a:r>
            <a:r>
              <a:rPr lang="en-US" sz="1300" i="1" dirty="0" smtClean="0">
                <a:solidFill>
                  <a:schemeClr val="tx1">
                    <a:lumMod val="50000"/>
                  </a:schemeClr>
                </a:solidFill>
              </a:rPr>
              <a:t>(cont’d)</a:t>
            </a:r>
            <a:endParaRPr lang="en-US" sz="2000" dirty="0">
              <a:solidFill>
                <a:schemeClr val="tx1">
                  <a:lumMod val="50000"/>
                </a:schemeClr>
              </a:solidFill>
            </a:endParaRPr>
          </a:p>
        </p:txBody>
      </p:sp>
      <p:sp>
        <p:nvSpPr>
          <p:cNvPr id="3" name="Text Placeholder 2"/>
          <p:cNvSpPr>
            <a:spLocks noGrp="1"/>
          </p:cNvSpPr>
          <p:nvPr>
            <p:ph type="body" sz="half" idx="1"/>
          </p:nvPr>
        </p:nvSpPr>
        <p:spPr>
          <a:xfrm>
            <a:off x="457200" y="1295400"/>
            <a:ext cx="5729111" cy="5562600"/>
          </a:xfrm>
        </p:spPr>
        <p:txBody>
          <a:bodyPr/>
          <a:lstStyle/>
          <a:p>
            <a:pPr marL="4763" lvl="1" indent="0">
              <a:buNone/>
            </a:pPr>
            <a:r>
              <a:rPr lang="en-US" sz="2400" dirty="0">
                <a:solidFill>
                  <a:schemeClr val="tx1">
                    <a:lumMod val="50000"/>
                  </a:schemeClr>
                </a:solidFill>
              </a:rPr>
              <a:t>Four types of </a:t>
            </a:r>
            <a:r>
              <a:rPr lang="en-US" sz="2400" i="1" dirty="0">
                <a:solidFill>
                  <a:schemeClr val="tx1">
                    <a:lumMod val="50000"/>
                  </a:schemeClr>
                </a:solidFill>
              </a:rPr>
              <a:t>walls</a:t>
            </a:r>
            <a:r>
              <a:rPr lang="en-US" sz="2400" dirty="0">
                <a:solidFill>
                  <a:schemeClr val="tx1">
                    <a:lumMod val="50000"/>
                  </a:schemeClr>
                </a:solidFill>
              </a:rPr>
              <a:t> are </a:t>
            </a:r>
            <a:r>
              <a:rPr lang="en-US" sz="2400" dirty="0" smtClean="0">
                <a:solidFill>
                  <a:schemeClr val="tx1">
                    <a:lumMod val="50000"/>
                  </a:schemeClr>
                </a:solidFill>
              </a:rPr>
              <a:t>defined (cont’d)</a:t>
            </a:r>
          </a:p>
          <a:p>
            <a:pPr marL="693738" lvl="1" indent="-342900">
              <a:buFont typeface="Arial" panose="020B0604020202020204" pitchFamily="34" charset="0"/>
              <a:buChar char="•"/>
            </a:pPr>
            <a:r>
              <a:rPr lang="en-US" dirty="0" smtClean="0">
                <a:solidFill>
                  <a:schemeClr val="tx1">
                    <a:lumMod val="50000"/>
                  </a:schemeClr>
                </a:solidFill>
              </a:rPr>
              <a:t>Metal building wall </a:t>
            </a:r>
            <a:r>
              <a:rPr lang="en-US" i="1" dirty="0" smtClean="0">
                <a:solidFill>
                  <a:schemeClr val="tx1">
                    <a:lumMod val="50000"/>
                  </a:schemeClr>
                </a:solidFill>
              </a:rPr>
              <a:t>R-value </a:t>
            </a:r>
          </a:p>
          <a:p>
            <a:pPr marL="1093788" lvl="2" indent="-342900">
              <a:buFont typeface="Arial" pitchFamily="34" charset="0"/>
              <a:buChar char="–"/>
            </a:pPr>
            <a:r>
              <a:rPr lang="en-US" dirty="0" smtClean="0">
                <a:solidFill>
                  <a:schemeClr val="tx1">
                    <a:lumMod val="50000"/>
                  </a:schemeClr>
                </a:solidFill>
              </a:rPr>
              <a:t>for insulation compressed between metal wall panels and the steel structure</a:t>
            </a:r>
          </a:p>
          <a:p>
            <a:pPr marL="693738" lvl="1" indent="-342900">
              <a:buFont typeface="Arial" panose="020B0604020202020204" pitchFamily="34" charset="0"/>
              <a:buChar char="•"/>
            </a:pPr>
            <a:r>
              <a:rPr lang="en-US" dirty="0">
                <a:solidFill>
                  <a:schemeClr val="tx1">
                    <a:lumMod val="50000"/>
                  </a:schemeClr>
                </a:solidFill>
              </a:rPr>
              <a:t>Steel-framed wall </a:t>
            </a:r>
            <a:r>
              <a:rPr lang="en-US" i="1" dirty="0">
                <a:solidFill>
                  <a:schemeClr val="tx1">
                    <a:lumMod val="50000"/>
                  </a:schemeClr>
                </a:solidFill>
              </a:rPr>
              <a:t>R-value </a:t>
            </a:r>
            <a:endParaRPr lang="en-US" i="1" dirty="0" smtClean="0">
              <a:solidFill>
                <a:schemeClr val="tx1">
                  <a:lumMod val="50000"/>
                </a:schemeClr>
              </a:solidFill>
            </a:endParaRPr>
          </a:p>
          <a:p>
            <a:pPr marL="1093788" lvl="2" indent="-342900">
              <a:buFont typeface="Arial" pitchFamily="34" charset="0"/>
              <a:buChar char="–"/>
            </a:pPr>
            <a:r>
              <a:rPr lang="en-US" dirty="0" smtClean="0">
                <a:solidFill>
                  <a:schemeClr val="tx1">
                    <a:lumMod val="50000"/>
                  </a:schemeClr>
                </a:solidFill>
              </a:rPr>
              <a:t>for </a:t>
            </a:r>
            <a:r>
              <a:rPr lang="en-US" dirty="0">
                <a:solidFill>
                  <a:schemeClr val="tx1">
                    <a:lumMod val="50000"/>
                  </a:schemeClr>
                </a:solidFill>
              </a:rPr>
              <a:t>uncompressed insulation installed in the cavity between steel </a:t>
            </a:r>
            <a:r>
              <a:rPr lang="en-US" dirty="0" smtClean="0">
                <a:solidFill>
                  <a:schemeClr val="tx1">
                    <a:lumMod val="50000"/>
                  </a:schemeClr>
                </a:solidFill>
              </a:rPr>
              <a:t>studs; </a:t>
            </a:r>
            <a:r>
              <a:rPr lang="en-US" dirty="0">
                <a:solidFill>
                  <a:schemeClr val="tx1">
                    <a:lumMod val="50000"/>
                  </a:schemeClr>
                </a:solidFill>
              </a:rPr>
              <a:t>also acceptable to be continuous insulation uninterrupted by studs</a:t>
            </a:r>
          </a:p>
          <a:p>
            <a:pPr marL="693738" lvl="1" indent="-342900">
              <a:buFont typeface="Arial" panose="020B0604020202020204" pitchFamily="34" charset="0"/>
              <a:buChar char="•"/>
            </a:pPr>
            <a:r>
              <a:rPr lang="en-US" dirty="0" smtClean="0">
                <a:solidFill>
                  <a:schemeClr val="tx1">
                    <a:lumMod val="50000"/>
                  </a:schemeClr>
                </a:solidFill>
              </a:rPr>
              <a:t>Wood-framed </a:t>
            </a:r>
            <a:r>
              <a:rPr lang="en-US" dirty="0">
                <a:solidFill>
                  <a:schemeClr val="tx1">
                    <a:lumMod val="50000"/>
                  </a:schemeClr>
                </a:solidFill>
              </a:rPr>
              <a:t>and other </a:t>
            </a:r>
            <a:r>
              <a:rPr lang="en-US" i="1" dirty="0">
                <a:solidFill>
                  <a:schemeClr val="tx1">
                    <a:lumMod val="50000"/>
                  </a:schemeClr>
                </a:solidFill>
              </a:rPr>
              <a:t>R-value </a:t>
            </a:r>
            <a:endParaRPr lang="en-US" i="1" dirty="0" smtClean="0">
              <a:solidFill>
                <a:schemeClr val="tx1">
                  <a:lumMod val="50000"/>
                </a:schemeClr>
              </a:solidFill>
            </a:endParaRPr>
          </a:p>
          <a:p>
            <a:pPr marL="1031875" lvl="1" indent="-342900">
              <a:buFont typeface="Arial" pitchFamily="34" charset="0"/>
              <a:buChar char="–"/>
            </a:pPr>
            <a:r>
              <a:rPr lang="en-US" sz="1800" dirty="0" smtClean="0">
                <a:solidFill>
                  <a:schemeClr val="tx1">
                    <a:lumMod val="50000"/>
                  </a:schemeClr>
                </a:solidFill>
              </a:rPr>
              <a:t>for </a:t>
            </a:r>
            <a:r>
              <a:rPr lang="en-US" sz="1800" dirty="0">
                <a:solidFill>
                  <a:schemeClr val="tx1">
                    <a:lumMod val="50000"/>
                  </a:schemeClr>
                </a:solidFill>
              </a:rPr>
              <a:t>uncompressed insulation installed in the cavity between wood studs; also acceptable to be continuous insulation uninterrupted by studs</a:t>
            </a:r>
          </a:p>
          <a:p>
            <a:pPr marL="692150" lvl="2"/>
            <a:endParaRPr lang="en-US" dirty="0" smtClean="0">
              <a:solidFill>
                <a:schemeClr val="tx1">
                  <a:lumMod val="50000"/>
                </a:schemeClr>
              </a:solidFill>
            </a:endParaRPr>
          </a:p>
        </p:txBody>
      </p:sp>
      <p:pic>
        <p:nvPicPr>
          <p:cNvPr id="5" name="Picture 28" descr="DSC00396-1"/>
          <p:cNvPicPr>
            <a:picLocks noChangeAspect="1" noChangeArrowheads="1"/>
          </p:cNvPicPr>
          <p:nvPr/>
        </p:nvPicPr>
        <p:blipFill>
          <a:blip r:embed="rId3" cstate="screen"/>
          <a:srcRect/>
          <a:stretch>
            <a:fillRect/>
          </a:stretch>
        </p:blipFill>
        <p:spPr bwMode="auto">
          <a:xfrm>
            <a:off x="6429022" y="1704622"/>
            <a:ext cx="2455334" cy="3273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0207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57200" y="1066800"/>
            <a:ext cx="8499475" cy="4191000"/>
          </a:xfrm>
        </p:spPr>
        <p:txBody>
          <a:bodyPr/>
          <a:lstStyle/>
          <a:p>
            <a:pPr marL="0" indent="0">
              <a:buNone/>
            </a:pPr>
            <a:r>
              <a:rPr lang="en-US" dirty="0">
                <a:solidFill>
                  <a:schemeClr val="tx1">
                    <a:lumMod val="50000"/>
                  </a:schemeClr>
                </a:solidFill>
              </a:rPr>
              <a:t>Meet or exceed values in appropriate table for climate </a:t>
            </a:r>
            <a:r>
              <a:rPr lang="en-US" dirty="0" smtClean="0">
                <a:solidFill>
                  <a:schemeClr val="tx1">
                    <a:lumMod val="50000"/>
                  </a:schemeClr>
                </a:solidFill>
              </a:rPr>
              <a:t>zone</a:t>
            </a:r>
          </a:p>
          <a:p>
            <a:pPr marL="0" indent="0">
              <a:buNone/>
            </a:pPr>
            <a:endParaRPr lang="en-US" dirty="0">
              <a:solidFill>
                <a:schemeClr val="tx1">
                  <a:lumMod val="50000"/>
                </a:schemeClr>
              </a:solidFill>
            </a:endParaRPr>
          </a:p>
          <a:p>
            <a:pPr marL="0" indent="0">
              <a:buNone/>
            </a:pPr>
            <a:r>
              <a:rPr lang="en-US" i="1" dirty="0">
                <a:solidFill>
                  <a:schemeClr val="tx1">
                    <a:lumMod val="50000"/>
                  </a:schemeClr>
                </a:solidFill>
              </a:rPr>
              <a:t>R-value</a:t>
            </a:r>
            <a:r>
              <a:rPr lang="en-US" dirty="0">
                <a:solidFill>
                  <a:schemeClr val="tx1">
                    <a:lumMod val="50000"/>
                  </a:schemeClr>
                </a:solidFill>
              </a:rPr>
              <a:t> is for continuous </a:t>
            </a:r>
            <a:r>
              <a:rPr lang="en-US" dirty="0" smtClean="0">
                <a:solidFill>
                  <a:schemeClr val="tx1">
                    <a:lumMod val="50000"/>
                  </a:schemeClr>
                </a:solidFill>
              </a:rPr>
              <a:t>insulation</a:t>
            </a:r>
          </a:p>
          <a:p>
            <a:pPr marL="0" indent="0">
              <a:buNone/>
            </a:pPr>
            <a:endParaRPr lang="en-US" sz="2000" u="sng" dirty="0">
              <a:solidFill>
                <a:schemeClr val="tx1">
                  <a:lumMod val="50000"/>
                </a:schemeClr>
              </a:solidFill>
            </a:endParaRPr>
          </a:p>
          <a:p>
            <a:pPr marL="0" indent="0">
              <a:buNone/>
            </a:pPr>
            <a:r>
              <a:rPr lang="en-US" sz="2000" b="1" u="sng" dirty="0" smtClean="0">
                <a:solidFill>
                  <a:schemeClr val="tx1">
                    <a:lumMod val="50000"/>
                  </a:schemeClr>
                </a:solidFill>
              </a:rPr>
              <a:t>Exception</a:t>
            </a:r>
          </a:p>
          <a:p>
            <a:pPr lvl="1">
              <a:buFont typeface="Arial" panose="020B0604020202020204" pitchFamily="34" charset="0"/>
              <a:buChar char="•"/>
            </a:pPr>
            <a:r>
              <a:rPr lang="en-US" sz="1800" dirty="0" smtClean="0">
                <a:solidFill>
                  <a:schemeClr val="tx1">
                    <a:lumMod val="50000"/>
                  </a:schemeClr>
                </a:solidFill>
              </a:rPr>
              <a:t>If </a:t>
            </a:r>
            <a:r>
              <a:rPr lang="en-US" sz="1800" dirty="0">
                <a:solidFill>
                  <a:schemeClr val="tx1">
                    <a:lumMod val="50000"/>
                  </a:schemeClr>
                </a:solidFill>
              </a:rPr>
              <a:t>framing is used, compliance is based on maximum assembly </a:t>
            </a:r>
            <a:r>
              <a:rPr lang="en-US" sz="1800" i="1" dirty="0">
                <a:solidFill>
                  <a:schemeClr val="tx1">
                    <a:lumMod val="50000"/>
                  </a:schemeClr>
                </a:solidFill>
              </a:rPr>
              <a:t>C-facto</a:t>
            </a:r>
            <a:r>
              <a:rPr lang="en-US" sz="1800" dirty="0">
                <a:solidFill>
                  <a:schemeClr val="tx1">
                    <a:lumMod val="50000"/>
                  </a:schemeClr>
                </a:solidFill>
              </a:rPr>
              <a:t>r</a:t>
            </a:r>
          </a:p>
        </p:txBody>
      </p:sp>
      <p:sp>
        <p:nvSpPr>
          <p:cNvPr id="82946" name="Rectangle 2"/>
          <p:cNvSpPr>
            <a:spLocks noGrp="1" noChangeArrowheads="1"/>
          </p:cNvSpPr>
          <p:nvPr>
            <p:ph type="title"/>
          </p:nvPr>
        </p:nvSpPr>
        <p:spPr>
          <a:xfrm>
            <a:off x="166688" y="12700"/>
            <a:ext cx="8229600" cy="786290"/>
          </a:xfrm>
        </p:spPr>
        <p:txBody>
          <a:bodyPr>
            <a:normAutofit/>
          </a:bodyPr>
          <a:lstStyle/>
          <a:p>
            <a:pPr>
              <a:lnSpc>
                <a:spcPct val="80000"/>
              </a:lnSpc>
            </a:pPr>
            <a:r>
              <a:rPr lang="en-US" sz="2400" b="1" dirty="0" smtClean="0">
                <a:solidFill>
                  <a:schemeClr val="tx1">
                    <a:lumMod val="50000"/>
                  </a:schemeClr>
                </a:solidFill>
              </a:rPr>
              <a:t>Section 5 </a:t>
            </a:r>
            <a:r>
              <a:rPr lang="en-US" sz="2400" b="1" dirty="0">
                <a:solidFill>
                  <a:schemeClr val="tx1">
                    <a:lumMod val="50000"/>
                  </a:schemeClr>
                </a:solidFill>
              </a:rPr>
              <a:t>–</a:t>
            </a:r>
            <a:r>
              <a:rPr lang="en-US" sz="2400" b="1" dirty="0" smtClean="0">
                <a:solidFill>
                  <a:schemeClr val="tx1">
                    <a:lumMod val="50000"/>
                  </a:schemeClr>
                </a:solidFill>
              </a:rPr>
              <a:t> 5.5.3.3</a:t>
            </a:r>
            <a:br>
              <a:rPr lang="en-US" sz="2400" b="1" dirty="0" smtClean="0">
                <a:solidFill>
                  <a:schemeClr val="tx1">
                    <a:lumMod val="50000"/>
                  </a:schemeClr>
                </a:solidFill>
              </a:rPr>
            </a:br>
            <a:r>
              <a:rPr lang="en-US" sz="2000" i="1" dirty="0" smtClean="0">
                <a:solidFill>
                  <a:schemeClr val="tx1">
                    <a:lumMod val="50000"/>
                  </a:schemeClr>
                </a:solidFill>
              </a:rPr>
              <a:t>Below-Grade </a:t>
            </a:r>
            <a:r>
              <a:rPr lang="en-US" sz="2000" i="1" dirty="0">
                <a:solidFill>
                  <a:schemeClr val="tx1">
                    <a:lumMod val="50000"/>
                  </a:schemeClr>
                </a:solidFill>
              </a:rPr>
              <a:t>Wall </a:t>
            </a:r>
            <a:r>
              <a:rPr lang="en-US" sz="2000" dirty="0">
                <a:solidFill>
                  <a:schemeClr val="tx1">
                    <a:lumMod val="50000"/>
                  </a:schemeClr>
                </a:solidFill>
              </a:rPr>
              <a:t>Insulation</a:t>
            </a:r>
            <a:endParaRPr lang="en-US" sz="1800" i="1" dirty="0">
              <a:solidFill>
                <a:schemeClr val="tx1">
                  <a:lumMod val="50000"/>
                </a:schemeClr>
              </a:solidFill>
            </a:endParaRPr>
          </a:p>
        </p:txBody>
      </p:sp>
      <p:pic>
        <p:nvPicPr>
          <p:cNvPr id="82972" name="Picture 28" descr="Exterior basement insulation on a below grade wall. This is one method of basement insulation, but may not be recommended in all regions.">
            <a:hlinkClick r:id="rId3"/>
          </p:cNvPr>
          <p:cNvPicPr>
            <a:picLocks noChangeAspect="1" noChangeArrowheads="1"/>
          </p:cNvPicPr>
          <p:nvPr/>
        </p:nvPicPr>
        <p:blipFill>
          <a:blip r:embed="rId4" cstate="screen"/>
          <a:srcRect/>
          <a:stretch>
            <a:fillRect/>
          </a:stretch>
        </p:blipFill>
        <p:spPr bwMode="auto">
          <a:xfrm>
            <a:off x="4138965" y="4008422"/>
            <a:ext cx="2970213" cy="1973263"/>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rotWithShape="1">
          <a:blip r:embed="rId5" cstate="screen"/>
          <a:srcRect t="4304"/>
          <a:stretch/>
        </p:blipFill>
        <p:spPr bwMode="auto">
          <a:xfrm>
            <a:off x="1500569" y="3865510"/>
            <a:ext cx="2355997" cy="225909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421266" y="6228741"/>
            <a:ext cx="2514601" cy="268356"/>
          </a:xfrm>
          <a:prstGeom prst="rect">
            <a:avLst/>
          </a:prstGeom>
        </p:spPr>
        <p:txBody>
          <a:bodyPr vert="horz" wrap="square" lIns="91440" tIns="45720" rIns="91440" bIns="45720" rtlCol="0">
            <a:normAutofit fontScale="4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Photo courtesy</a:t>
            </a:r>
            <a:r>
              <a:rPr kumimoji="0" lang="en-US" sz="2323" b="1" i="0" u="none" strike="noStrike" kern="1200" cap="none" spc="0" normalizeH="0" noProof="0" dirty="0" smtClean="0">
                <a:ln>
                  <a:noFill/>
                </a:ln>
                <a:effectLst/>
                <a:uLnTx/>
                <a:uFillTx/>
                <a:latin typeface="Arial Narrow"/>
                <a:ea typeface="+mn-ea"/>
                <a:cs typeface="Arial Narrow"/>
              </a:rPr>
              <a:t> of Dow Building Solutions</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Tree>
    <p:extLst>
      <p:ext uri="{BB962C8B-B14F-4D97-AF65-F5344CB8AC3E}">
        <p14:creationId xmlns:p14="http://schemas.microsoft.com/office/powerpoint/2010/main" val="181379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611755"/>
            <a:ext cx="64579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6" name="Rectangle 2"/>
          <p:cNvSpPr>
            <a:spLocks noGrp="1" noChangeArrowheads="1"/>
          </p:cNvSpPr>
          <p:nvPr>
            <p:ph type="title"/>
          </p:nvPr>
        </p:nvSpPr>
        <p:spPr>
          <a:xfrm>
            <a:off x="170561" y="0"/>
            <a:ext cx="8490839" cy="798990"/>
          </a:xfrm>
        </p:spPr>
        <p:txBody>
          <a:bodyPr>
            <a:normAutofit/>
          </a:bodyPr>
          <a:lstStyle/>
          <a:p>
            <a:pPr>
              <a:lnSpc>
                <a:spcPct val="80000"/>
              </a:lnSpc>
            </a:pPr>
            <a:r>
              <a:rPr lang="en-US" sz="2400" b="1" dirty="0" smtClean="0">
                <a:solidFill>
                  <a:schemeClr val="tx1">
                    <a:lumMod val="50000"/>
                  </a:schemeClr>
                </a:solidFill>
              </a:rPr>
              <a:t>Section 5 – 5.5.3.3</a:t>
            </a:r>
            <a:r>
              <a:rPr lang="en-US" sz="2400" dirty="0" smtClean="0">
                <a:solidFill>
                  <a:schemeClr val="tx1">
                    <a:lumMod val="50000"/>
                  </a:schemeClr>
                </a:solidFill>
              </a:rPr>
              <a:t/>
            </a:r>
            <a:br>
              <a:rPr lang="en-US" sz="2400" dirty="0" smtClean="0">
                <a:solidFill>
                  <a:schemeClr val="tx1">
                    <a:lumMod val="50000"/>
                  </a:schemeClr>
                </a:solidFill>
              </a:rPr>
            </a:br>
            <a:r>
              <a:rPr lang="en-US" sz="2000" i="1" dirty="0" smtClean="0">
                <a:solidFill>
                  <a:schemeClr val="tx1">
                    <a:lumMod val="50000"/>
                  </a:schemeClr>
                </a:solidFill>
              </a:rPr>
              <a:t>Below-Grade </a:t>
            </a:r>
            <a:r>
              <a:rPr lang="en-US" sz="2000" i="1" dirty="0">
                <a:solidFill>
                  <a:schemeClr val="tx1">
                    <a:lumMod val="50000"/>
                  </a:schemeClr>
                </a:solidFill>
              </a:rPr>
              <a:t>Wall </a:t>
            </a:r>
            <a:r>
              <a:rPr lang="en-US" sz="2000" dirty="0">
                <a:solidFill>
                  <a:schemeClr val="tx1">
                    <a:lumMod val="50000"/>
                  </a:schemeClr>
                </a:solidFill>
              </a:rPr>
              <a:t>Insulation</a:t>
            </a:r>
          </a:p>
        </p:txBody>
      </p:sp>
      <p:graphicFrame>
        <p:nvGraphicFramePr>
          <p:cNvPr id="2" name="Table 1"/>
          <p:cNvGraphicFramePr>
            <a:graphicFrameLocks noGrp="1"/>
          </p:cNvGraphicFramePr>
          <p:nvPr>
            <p:extLst>
              <p:ext uri="{D42A27DB-BD31-4B8C-83A1-F6EECF244321}">
                <p14:modId xmlns:p14="http://schemas.microsoft.com/office/powerpoint/2010/main" val="1131958390"/>
              </p:ext>
            </p:extLst>
          </p:nvPr>
        </p:nvGraphicFramePr>
        <p:xfrm>
          <a:off x="853747" y="2277533"/>
          <a:ext cx="7633124" cy="2418644"/>
        </p:xfrm>
        <a:graphic>
          <a:graphicData uri="http://schemas.openxmlformats.org/drawingml/2006/table">
            <a:tbl>
              <a:tblPr firstRow="1" bandRow="1">
                <a:tableStyleId>{5940675A-B579-460E-94D1-54222C63F5DA}</a:tableStyleId>
              </a:tblPr>
              <a:tblGrid>
                <a:gridCol w="2012003"/>
                <a:gridCol w="2663411"/>
                <a:gridCol w="2957710"/>
              </a:tblGrid>
              <a:tr h="766009">
                <a:tc>
                  <a:txBody>
                    <a:bodyPr/>
                    <a:lstStyle/>
                    <a:p>
                      <a:pPr algn="ctr"/>
                      <a:r>
                        <a:rPr lang="en-US" sz="1200" b="1" dirty="0" smtClean="0">
                          <a:solidFill>
                            <a:schemeClr val="tx1">
                              <a:lumMod val="50000"/>
                            </a:schemeClr>
                          </a:solidFill>
                        </a:rPr>
                        <a:t>Framing Type and Depth</a:t>
                      </a:r>
                      <a:endParaRPr lang="en-US" sz="1200" b="1" dirty="0">
                        <a:solidFill>
                          <a:schemeClr val="tx1">
                            <a:lumMod val="50000"/>
                          </a:schemeClr>
                        </a:solidFill>
                      </a:endParaRPr>
                    </a:p>
                  </a:txBody>
                  <a:tcPr anchor="ctr">
                    <a:solidFill>
                      <a:srgbClr val="92D050"/>
                    </a:solidFill>
                  </a:tcPr>
                </a:tc>
                <a:tc>
                  <a:txBody>
                    <a:bodyPr/>
                    <a:lstStyle/>
                    <a:p>
                      <a:pPr algn="ctr"/>
                      <a:r>
                        <a:rPr lang="en-US" sz="1200" b="1" i="1" dirty="0" smtClean="0">
                          <a:solidFill>
                            <a:schemeClr val="tx1">
                              <a:lumMod val="50000"/>
                            </a:schemeClr>
                          </a:solidFill>
                        </a:rPr>
                        <a:t>Rated</a:t>
                      </a:r>
                      <a:r>
                        <a:rPr lang="en-US" sz="1200" b="1" i="1" baseline="0" dirty="0" smtClean="0">
                          <a:solidFill>
                            <a:schemeClr val="tx1">
                              <a:lumMod val="50000"/>
                            </a:schemeClr>
                          </a:solidFill>
                        </a:rPr>
                        <a:t> R-Value </a:t>
                      </a:r>
                      <a:r>
                        <a:rPr lang="en-US" sz="1200" b="1" baseline="0" dirty="0" smtClean="0">
                          <a:solidFill>
                            <a:schemeClr val="tx1">
                              <a:lumMod val="50000"/>
                            </a:schemeClr>
                          </a:solidFill>
                        </a:rPr>
                        <a:t>of Insulation Alone</a:t>
                      </a:r>
                      <a:endParaRPr lang="en-US" sz="1200" b="1" dirty="0">
                        <a:solidFill>
                          <a:schemeClr val="tx1">
                            <a:lumMod val="50000"/>
                          </a:schemeClr>
                        </a:solidFill>
                      </a:endParaRPr>
                    </a:p>
                  </a:txBody>
                  <a:tcPr anchor="ctr">
                    <a:solidFill>
                      <a:srgbClr val="92D050"/>
                    </a:solidFill>
                  </a:tcPr>
                </a:tc>
                <a:tc>
                  <a:txBody>
                    <a:bodyPr/>
                    <a:lstStyle/>
                    <a:p>
                      <a:pPr algn="ctr"/>
                      <a:r>
                        <a:rPr lang="en-US" sz="1200" b="1" dirty="0" smtClean="0">
                          <a:solidFill>
                            <a:schemeClr val="tx1">
                              <a:lumMod val="50000"/>
                            </a:schemeClr>
                          </a:solidFill>
                        </a:rPr>
                        <a:t>Specified</a:t>
                      </a:r>
                      <a:r>
                        <a:rPr lang="en-US" sz="1200" b="1" baseline="0" dirty="0" smtClean="0">
                          <a:solidFill>
                            <a:schemeClr val="tx1">
                              <a:lumMod val="50000"/>
                            </a:schemeClr>
                          </a:solidFill>
                        </a:rPr>
                        <a:t> C-Factors</a:t>
                      </a:r>
                    </a:p>
                    <a:p>
                      <a:pPr algn="ctr"/>
                      <a:r>
                        <a:rPr lang="en-US" sz="1200" b="1" baseline="0" dirty="0" smtClean="0">
                          <a:solidFill>
                            <a:schemeClr val="tx1">
                              <a:lumMod val="50000"/>
                            </a:schemeClr>
                          </a:solidFill>
                        </a:rPr>
                        <a:t>(Wall Only, without Soil and Air Films)</a:t>
                      </a:r>
                      <a:endParaRPr lang="en-US" sz="1200" b="1" dirty="0">
                        <a:solidFill>
                          <a:schemeClr val="tx1">
                            <a:lumMod val="50000"/>
                          </a:schemeClr>
                        </a:solidFill>
                      </a:endParaRPr>
                    </a:p>
                  </a:txBody>
                  <a:tcPr anchor="ctr">
                    <a:solidFill>
                      <a:srgbClr val="92D050"/>
                    </a:solidFill>
                  </a:tcPr>
                </a:tc>
              </a:tr>
              <a:tr h="377080">
                <a:tc>
                  <a:txBody>
                    <a:bodyPr/>
                    <a:lstStyle/>
                    <a:p>
                      <a:pPr algn="ctr"/>
                      <a:r>
                        <a:rPr lang="en-US" sz="1200" dirty="0" smtClean="0">
                          <a:solidFill>
                            <a:schemeClr val="tx1">
                              <a:lumMod val="50000"/>
                            </a:schemeClr>
                          </a:solidFill>
                        </a:rPr>
                        <a:t>No</a:t>
                      </a:r>
                      <a:r>
                        <a:rPr lang="en-US" sz="1200" baseline="0" dirty="0" smtClean="0">
                          <a:solidFill>
                            <a:schemeClr val="tx1">
                              <a:lumMod val="50000"/>
                            </a:schemeClr>
                          </a:solidFill>
                        </a:rPr>
                        <a:t> Framing</a:t>
                      </a:r>
                      <a:endParaRPr lang="en-US" sz="1200" dirty="0">
                        <a:solidFill>
                          <a:schemeClr val="tx1">
                            <a:lumMod val="50000"/>
                          </a:schemeClr>
                        </a:solidFill>
                      </a:endParaRPr>
                    </a:p>
                  </a:txBody>
                  <a:tcPr anchor="ctr">
                    <a:solidFill>
                      <a:schemeClr val="accent1">
                        <a:lumMod val="40000"/>
                        <a:lumOff val="60000"/>
                      </a:schemeClr>
                    </a:solidFill>
                  </a:tcPr>
                </a:tc>
                <a:tc>
                  <a:txBody>
                    <a:bodyPr/>
                    <a:lstStyle/>
                    <a:p>
                      <a:pPr algn="ctr"/>
                      <a:r>
                        <a:rPr lang="en-US" sz="1200" dirty="0" smtClean="0">
                          <a:solidFill>
                            <a:schemeClr val="tx1">
                              <a:lumMod val="50000"/>
                            </a:schemeClr>
                          </a:solidFill>
                        </a:rPr>
                        <a:t>R-0</a:t>
                      </a:r>
                      <a:endParaRPr lang="en-US" sz="1200" dirty="0">
                        <a:solidFill>
                          <a:schemeClr val="tx1">
                            <a:lumMod val="50000"/>
                          </a:schemeClr>
                        </a:solidFill>
                      </a:endParaRPr>
                    </a:p>
                  </a:txBody>
                  <a:tcPr anchor="ctr">
                    <a:solidFill>
                      <a:schemeClr val="accent1">
                        <a:lumMod val="40000"/>
                        <a:lumOff val="60000"/>
                      </a:schemeClr>
                    </a:solidFill>
                  </a:tcPr>
                </a:tc>
                <a:tc>
                  <a:txBody>
                    <a:bodyPr/>
                    <a:lstStyle/>
                    <a:p>
                      <a:pPr algn="ctr"/>
                      <a:r>
                        <a:rPr lang="en-US" sz="1200" dirty="0" smtClean="0">
                          <a:solidFill>
                            <a:schemeClr val="tx1">
                              <a:lumMod val="50000"/>
                            </a:schemeClr>
                          </a:solidFill>
                        </a:rPr>
                        <a:t>C-1.140</a:t>
                      </a:r>
                      <a:endParaRPr lang="en-US" sz="1200" dirty="0">
                        <a:solidFill>
                          <a:schemeClr val="tx1">
                            <a:lumMod val="50000"/>
                          </a:schemeClr>
                        </a:solidFill>
                      </a:endParaRPr>
                    </a:p>
                  </a:txBody>
                  <a:tcPr anchor="ctr">
                    <a:solidFill>
                      <a:schemeClr val="accent1">
                        <a:lumMod val="40000"/>
                        <a:lumOff val="60000"/>
                      </a:schemeClr>
                    </a:solidFill>
                  </a:tcPr>
                </a:tc>
              </a:tr>
              <a:tr h="418555">
                <a:tc gridSpan="3">
                  <a:txBody>
                    <a:bodyPr/>
                    <a:lstStyle/>
                    <a:p>
                      <a:r>
                        <a:rPr lang="en-US" sz="1200" b="1" dirty="0" smtClean="0">
                          <a:solidFill>
                            <a:schemeClr val="tx1">
                              <a:lumMod val="50000"/>
                            </a:schemeClr>
                          </a:solidFill>
                        </a:rPr>
                        <a:t>Exterior Insulation, Continuous and Uninterrupted</a:t>
                      </a:r>
                      <a:r>
                        <a:rPr lang="en-US" sz="1200" b="1" baseline="0" dirty="0" smtClean="0">
                          <a:solidFill>
                            <a:schemeClr val="tx1">
                              <a:lumMod val="50000"/>
                            </a:schemeClr>
                          </a:solidFill>
                        </a:rPr>
                        <a:t> by Framing</a:t>
                      </a:r>
                      <a:endParaRPr lang="en-US" sz="1200" b="1" dirty="0">
                        <a:solidFill>
                          <a:schemeClr val="tx1">
                            <a:lumMod val="50000"/>
                          </a:schemeClr>
                        </a:solidFill>
                      </a:endParaRPr>
                    </a:p>
                  </a:txBody>
                  <a:tcPr>
                    <a:solidFill>
                      <a:schemeClr val="accent1">
                        <a:lumMod val="40000"/>
                        <a:lumOff val="60000"/>
                      </a:schemeClr>
                    </a:solidFill>
                  </a:tcPr>
                </a:tc>
                <a:tc hMerge="1">
                  <a:txBody>
                    <a:bodyPr/>
                    <a:lstStyle/>
                    <a:p>
                      <a:endParaRPr lang="en-US" sz="1050" dirty="0"/>
                    </a:p>
                  </a:txBody>
                  <a:tcPr>
                    <a:solidFill>
                      <a:schemeClr val="bg1"/>
                    </a:solidFill>
                  </a:tcPr>
                </a:tc>
                <a:tc hMerge="1">
                  <a:txBody>
                    <a:bodyPr/>
                    <a:lstStyle/>
                    <a:p>
                      <a:endParaRPr lang="en-US" sz="1050" dirty="0"/>
                    </a:p>
                  </a:txBody>
                  <a:tcPr>
                    <a:solidFill>
                      <a:schemeClr val="bg1"/>
                    </a:solidFill>
                  </a:tcPr>
                </a:tc>
              </a:tr>
              <a:tr h="857000">
                <a:tc>
                  <a:txBody>
                    <a:bodyPr/>
                    <a:lstStyle/>
                    <a:p>
                      <a:pPr algn="ctr"/>
                      <a:r>
                        <a:rPr lang="en-US" sz="1200" dirty="0" smtClean="0">
                          <a:solidFill>
                            <a:schemeClr val="tx1">
                              <a:lumMod val="50000"/>
                            </a:schemeClr>
                          </a:solidFill>
                        </a:rPr>
                        <a:t>No Framing</a:t>
                      </a:r>
                    </a:p>
                    <a:p>
                      <a:pPr algn="ctr"/>
                      <a:r>
                        <a:rPr lang="en-US" sz="1200" dirty="0" smtClean="0">
                          <a:solidFill>
                            <a:schemeClr val="tx1">
                              <a:lumMod val="50000"/>
                            </a:schemeClr>
                          </a:solidFill>
                        </a:rPr>
                        <a:t>No Framing</a:t>
                      </a:r>
                    </a:p>
                    <a:p>
                      <a:pPr algn="ctr"/>
                      <a:r>
                        <a:rPr lang="en-US" sz="1200" dirty="0" smtClean="0">
                          <a:solidFill>
                            <a:schemeClr val="tx1">
                              <a:lumMod val="50000"/>
                            </a:schemeClr>
                          </a:solidFill>
                        </a:rPr>
                        <a:t>No</a:t>
                      </a:r>
                      <a:r>
                        <a:rPr lang="en-US" sz="1200" baseline="0" dirty="0" smtClean="0">
                          <a:solidFill>
                            <a:schemeClr val="tx1">
                              <a:lumMod val="50000"/>
                            </a:schemeClr>
                          </a:solidFill>
                        </a:rPr>
                        <a:t> Framing</a:t>
                      </a:r>
                      <a:endParaRPr lang="en-US" sz="1200" dirty="0">
                        <a:solidFill>
                          <a:schemeClr val="tx1">
                            <a:lumMod val="50000"/>
                          </a:schemeClr>
                        </a:solidFill>
                      </a:endParaRPr>
                    </a:p>
                  </a:txBody>
                  <a:tcPr anchor="ctr">
                    <a:solidFill>
                      <a:schemeClr val="accent1">
                        <a:lumMod val="40000"/>
                        <a:lumOff val="60000"/>
                      </a:schemeClr>
                    </a:solidFill>
                  </a:tcPr>
                </a:tc>
                <a:tc>
                  <a:txBody>
                    <a:bodyPr/>
                    <a:lstStyle/>
                    <a:p>
                      <a:pPr algn="ctr"/>
                      <a:r>
                        <a:rPr lang="en-US" sz="1200" dirty="0" smtClean="0">
                          <a:solidFill>
                            <a:schemeClr val="tx1">
                              <a:lumMod val="50000"/>
                            </a:schemeClr>
                          </a:solidFill>
                        </a:rPr>
                        <a:t>R-5.0</a:t>
                      </a:r>
                    </a:p>
                    <a:p>
                      <a:pPr algn="ctr"/>
                      <a:r>
                        <a:rPr lang="en-US" sz="1200" dirty="0" smtClean="0">
                          <a:solidFill>
                            <a:schemeClr val="tx1">
                              <a:lumMod val="50000"/>
                            </a:schemeClr>
                          </a:solidFill>
                        </a:rPr>
                        <a:t>R-7.5</a:t>
                      </a:r>
                    </a:p>
                    <a:p>
                      <a:pPr algn="ctr"/>
                      <a:r>
                        <a:rPr lang="en-US" sz="1200" dirty="0" smtClean="0">
                          <a:solidFill>
                            <a:schemeClr val="tx1">
                              <a:lumMod val="50000"/>
                            </a:schemeClr>
                          </a:solidFill>
                        </a:rPr>
                        <a:t>R-10.0</a:t>
                      </a:r>
                      <a:endParaRPr lang="en-US" sz="1200" dirty="0">
                        <a:solidFill>
                          <a:schemeClr val="tx1">
                            <a:lumMod val="50000"/>
                          </a:schemeClr>
                        </a:solidFill>
                      </a:endParaRPr>
                    </a:p>
                  </a:txBody>
                  <a:tcPr anchor="ctr">
                    <a:solidFill>
                      <a:schemeClr val="accent1">
                        <a:lumMod val="40000"/>
                        <a:lumOff val="60000"/>
                      </a:schemeClr>
                    </a:solidFill>
                  </a:tcPr>
                </a:tc>
                <a:tc>
                  <a:txBody>
                    <a:bodyPr/>
                    <a:lstStyle/>
                    <a:p>
                      <a:pPr algn="ctr"/>
                      <a:r>
                        <a:rPr lang="en-US" sz="1200" dirty="0" smtClean="0">
                          <a:solidFill>
                            <a:schemeClr val="tx1">
                              <a:lumMod val="50000"/>
                            </a:schemeClr>
                          </a:solidFill>
                        </a:rPr>
                        <a:t>C-0.170</a:t>
                      </a:r>
                    </a:p>
                    <a:p>
                      <a:pPr algn="ctr"/>
                      <a:r>
                        <a:rPr lang="en-US" sz="1200" dirty="0" smtClean="0">
                          <a:solidFill>
                            <a:schemeClr val="tx1">
                              <a:lumMod val="50000"/>
                            </a:schemeClr>
                          </a:solidFill>
                        </a:rPr>
                        <a:t>C-0.119</a:t>
                      </a:r>
                    </a:p>
                    <a:p>
                      <a:pPr algn="ctr"/>
                      <a:r>
                        <a:rPr lang="en-US" sz="1200" dirty="0" smtClean="0">
                          <a:solidFill>
                            <a:schemeClr val="tx1">
                              <a:lumMod val="50000"/>
                            </a:schemeClr>
                          </a:solidFill>
                        </a:rPr>
                        <a:t>C-0.092</a:t>
                      </a:r>
                      <a:endParaRPr lang="en-US" sz="1200" dirty="0">
                        <a:solidFill>
                          <a:schemeClr val="tx1">
                            <a:lumMod val="50000"/>
                          </a:schemeClr>
                        </a:solidFill>
                      </a:endParaRPr>
                    </a:p>
                  </a:txBody>
                  <a:tcPr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6574977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22" name="Rectangle 30"/>
          <p:cNvSpPr>
            <a:spLocks noGrp="1" noChangeArrowheads="1"/>
          </p:cNvSpPr>
          <p:nvPr>
            <p:ph idx="1"/>
          </p:nvPr>
        </p:nvSpPr>
        <p:spPr>
          <a:xfrm>
            <a:off x="424562" y="1222375"/>
            <a:ext cx="5016682" cy="5246158"/>
          </a:xfrm>
        </p:spPr>
        <p:txBody>
          <a:bodyPr>
            <a:normAutofit fontScale="55000" lnSpcReduction="20000"/>
          </a:bodyPr>
          <a:lstStyle/>
          <a:p>
            <a:pPr marL="0" indent="0">
              <a:lnSpc>
                <a:spcPct val="120000"/>
              </a:lnSpc>
              <a:buNone/>
            </a:pPr>
            <a:r>
              <a:rPr lang="en-US" sz="3600" dirty="0">
                <a:solidFill>
                  <a:schemeClr val="tx1">
                    <a:lumMod val="50000"/>
                  </a:schemeClr>
                </a:solidFill>
              </a:rPr>
              <a:t>Meet or exceed values in appropriate table for </a:t>
            </a:r>
            <a:r>
              <a:rPr lang="en-US" sz="3600" dirty="0" smtClean="0">
                <a:solidFill>
                  <a:schemeClr val="tx1">
                    <a:lumMod val="50000"/>
                  </a:schemeClr>
                </a:solidFill>
              </a:rPr>
              <a:t>climate zone</a:t>
            </a:r>
          </a:p>
          <a:p>
            <a:pPr>
              <a:lnSpc>
                <a:spcPct val="90000"/>
              </a:lnSpc>
            </a:pPr>
            <a:endParaRPr lang="en-US" sz="3600" dirty="0">
              <a:solidFill>
                <a:schemeClr val="tx1">
                  <a:lumMod val="50000"/>
                </a:schemeClr>
              </a:solidFill>
            </a:endParaRPr>
          </a:p>
          <a:p>
            <a:pPr marL="0" indent="0">
              <a:lnSpc>
                <a:spcPct val="120000"/>
              </a:lnSpc>
              <a:buNone/>
            </a:pPr>
            <a:r>
              <a:rPr lang="en-US" sz="3600" dirty="0">
                <a:solidFill>
                  <a:schemeClr val="tx1">
                    <a:lumMod val="50000"/>
                  </a:schemeClr>
                </a:solidFill>
              </a:rPr>
              <a:t>3 classes of floors over </a:t>
            </a:r>
            <a:r>
              <a:rPr lang="en-US" sz="3600" i="1" dirty="0" smtClean="0">
                <a:solidFill>
                  <a:schemeClr val="tx1">
                    <a:lumMod val="50000"/>
                  </a:schemeClr>
                </a:solidFill>
              </a:rPr>
              <a:t>unconditioned </a:t>
            </a:r>
            <a:r>
              <a:rPr lang="en-US" sz="3600" i="1" dirty="0">
                <a:solidFill>
                  <a:schemeClr val="tx1">
                    <a:lumMod val="50000"/>
                  </a:schemeClr>
                </a:solidFill>
              </a:rPr>
              <a:t>space </a:t>
            </a:r>
            <a:r>
              <a:rPr lang="en-US" sz="3600" dirty="0">
                <a:solidFill>
                  <a:schemeClr val="tx1">
                    <a:lumMod val="50000"/>
                  </a:schemeClr>
                </a:solidFill>
              </a:rPr>
              <a:t>are </a:t>
            </a:r>
            <a:r>
              <a:rPr lang="en-US" sz="3600" dirty="0" smtClean="0">
                <a:solidFill>
                  <a:schemeClr val="tx1">
                    <a:lumMod val="50000"/>
                  </a:schemeClr>
                </a:solidFill>
              </a:rPr>
              <a:t>defined</a:t>
            </a:r>
            <a:r>
              <a:rPr lang="en-US" sz="3600" dirty="0">
                <a:solidFill>
                  <a:schemeClr val="tx1">
                    <a:lumMod val="50000"/>
                  </a:schemeClr>
                </a:solidFill>
              </a:rPr>
              <a:t>:</a:t>
            </a:r>
          </a:p>
          <a:p>
            <a:pPr lvl="1">
              <a:lnSpc>
                <a:spcPct val="120000"/>
              </a:lnSpc>
              <a:buFont typeface="Arial" panose="020B0604020202020204" pitchFamily="34" charset="0"/>
              <a:buChar char="•"/>
            </a:pPr>
            <a:r>
              <a:rPr lang="en-US" sz="3300" i="1" dirty="0">
                <a:solidFill>
                  <a:schemeClr val="tx1">
                    <a:lumMod val="50000"/>
                  </a:schemeClr>
                </a:solidFill>
              </a:rPr>
              <a:t>Mass floors</a:t>
            </a:r>
          </a:p>
          <a:p>
            <a:pPr lvl="2">
              <a:lnSpc>
                <a:spcPct val="120000"/>
              </a:lnSpc>
              <a:buFont typeface="Calibri" panose="020F0502020204030204" pitchFamily="34" charset="0"/>
              <a:buChar char="–"/>
            </a:pPr>
            <a:r>
              <a:rPr lang="en-US" sz="2900" i="1" dirty="0">
                <a:solidFill>
                  <a:schemeClr val="tx1">
                    <a:lumMod val="50000"/>
                  </a:schemeClr>
                </a:solidFill>
              </a:rPr>
              <a:t>R-value</a:t>
            </a:r>
            <a:r>
              <a:rPr lang="en-US" sz="2900" dirty="0">
                <a:solidFill>
                  <a:schemeClr val="tx1">
                    <a:lumMod val="50000"/>
                  </a:schemeClr>
                </a:solidFill>
              </a:rPr>
              <a:t> is for continuous insulation</a:t>
            </a:r>
          </a:p>
          <a:p>
            <a:pPr lvl="2">
              <a:lnSpc>
                <a:spcPct val="120000"/>
              </a:lnSpc>
              <a:buFont typeface="Calibri" panose="020F0502020204030204" pitchFamily="34" charset="0"/>
              <a:buChar char="–"/>
            </a:pPr>
            <a:r>
              <a:rPr lang="en-US" sz="2900" dirty="0">
                <a:solidFill>
                  <a:schemeClr val="tx1">
                    <a:lumMod val="50000"/>
                  </a:schemeClr>
                </a:solidFill>
              </a:rPr>
              <a:t>If framing is used, compliance is based on maximum assembly </a:t>
            </a:r>
            <a:r>
              <a:rPr lang="en-US" sz="2900" i="1" dirty="0">
                <a:solidFill>
                  <a:schemeClr val="tx1">
                    <a:lumMod val="50000"/>
                  </a:schemeClr>
                </a:solidFill>
              </a:rPr>
              <a:t>U-factor</a:t>
            </a:r>
          </a:p>
          <a:p>
            <a:pPr lvl="1">
              <a:lnSpc>
                <a:spcPct val="120000"/>
              </a:lnSpc>
              <a:buFont typeface="Arial" panose="020B0604020202020204" pitchFamily="34" charset="0"/>
              <a:buChar char="•"/>
            </a:pPr>
            <a:r>
              <a:rPr lang="en-US" sz="3200" i="1" dirty="0">
                <a:solidFill>
                  <a:schemeClr val="tx1">
                    <a:lumMod val="50000"/>
                  </a:schemeClr>
                </a:solidFill>
              </a:rPr>
              <a:t>Steel-joist floors</a:t>
            </a:r>
          </a:p>
          <a:p>
            <a:pPr lvl="2">
              <a:lnSpc>
                <a:spcPct val="120000"/>
              </a:lnSpc>
              <a:buFont typeface="Calibri" panose="020F0502020204030204" pitchFamily="34" charset="0"/>
              <a:buChar char="–"/>
            </a:pPr>
            <a:r>
              <a:rPr lang="en-US" sz="2900" i="1" dirty="0">
                <a:solidFill>
                  <a:schemeClr val="tx1">
                    <a:lumMod val="50000"/>
                  </a:schemeClr>
                </a:solidFill>
              </a:rPr>
              <a:t>R-value</a:t>
            </a:r>
            <a:r>
              <a:rPr lang="en-US" sz="2900" dirty="0">
                <a:solidFill>
                  <a:schemeClr val="tx1">
                    <a:lumMod val="50000"/>
                  </a:schemeClr>
                </a:solidFill>
              </a:rPr>
              <a:t> is for uncompressed insulation or spray-on insulation, but is also acceptable for continuous insulation</a:t>
            </a:r>
          </a:p>
          <a:p>
            <a:pPr lvl="1">
              <a:lnSpc>
                <a:spcPct val="120000"/>
              </a:lnSpc>
              <a:buFont typeface="Arial" panose="020B0604020202020204" pitchFamily="34" charset="0"/>
              <a:buChar char="•"/>
            </a:pPr>
            <a:r>
              <a:rPr lang="en-US" sz="3300" i="1" dirty="0">
                <a:solidFill>
                  <a:schemeClr val="tx1">
                    <a:lumMod val="50000"/>
                  </a:schemeClr>
                </a:solidFill>
              </a:rPr>
              <a:t>Wood-framed a</a:t>
            </a:r>
            <a:r>
              <a:rPr lang="en-US" sz="3300" dirty="0">
                <a:solidFill>
                  <a:schemeClr val="tx1">
                    <a:lumMod val="50000"/>
                  </a:schemeClr>
                </a:solidFill>
              </a:rPr>
              <a:t>nd others</a:t>
            </a:r>
          </a:p>
          <a:p>
            <a:pPr lvl="2">
              <a:lnSpc>
                <a:spcPct val="120000"/>
              </a:lnSpc>
              <a:buFont typeface="Calibri" panose="020F0502020204030204" pitchFamily="34" charset="0"/>
              <a:buChar char="–"/>
            </a:pPr>
            <a:r>
              <a:rPr lang="en-US" sz="2900" i="1" dirty="0">
                <a:solidFill>
                  <a:schemeClr val="tx1">
                    <a:lumMod val="50000"/>
                  </a:schemeClr>
                </a:solidFill>
              </a:rPr>
              <a:t>R-value</a:t>
            </a:r>
            <a:r>
              <a:rPr lang="en-US" sz="2900" dirty="0">
                <a:solidFill>
                  <a:schemeClr val="tx1">
                    <a:lumMod val="50000"/>
                  </a:schemeClr>
                </a:solidFill>
              </a:rPr>
              <a:t> is for uncompressed insulation, but is also acceptable for continuous insulation</a:t>
            </a:r>
          </a:p>
        </p:txBody>
      </p:sp>
      <p:sp>
        <p:nvSpPr>
          <p:cNvPr id="84996" name="Rectangle 4"/>
          <p:cNvSpPr>
            <a:spLocks noGrp="1" noChangeArrowheads="1"/>
          </p:cNvSpPr>
          <p:nvPr>
            <p:ph type="title"/>
          </p:nvPr>
        </p:nvSpPr>
        <p:spPr>
          <a:xfrm>
            <a:off x="179388" y="0"/>
            <a:ext cx="6904927" cy="781235"/>
          </a:xfrm>
        </p:spPr>
        <p:txBody>
          <a:bodyPr>
            <a:normAutofit/>
          </a:bodyPr>
          <a:lstStyle/>
          <a:p>
            <a:pPr>
              <a:lnSpc>
                <a:spcPct val="80000"/>
              </a:lnSpc>
            </a:pPr>
            <a:r>
              <a:rPr lang="en-US" sz="2400" b="1" dirty="0" smtClean="0">
                <a:solidFill>
                  <a:schemeClr val="tx1">
                    <a:lumMod val="50000"/>
                  </a:schemeClr>
                </a:solidFill>
              </a:rPr>
              <a:t>Section 5 – 5.5.3.4 </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Floor</a:t>
            </a:r>
            <a:r>
              <a:rPr lang="en-US" sz="2000" dirty="0" smtClean="0">
                <a:solidFill>
                  <a:schemeClr val="tx1">
                    <a:lumMod val="50000"/>
                  </a:schemeClr>
                </a:solidFill>
              </a:rPr>
              <a:t> </a:t>
            </a:r>
            <a:r>
              <a:rPr lang="en-US" sz="2000" dirty="0">
                <a:solidFill>
                  <a:schemeClr val="tx1">
                    <a:lumMod val="50000"/>
                  </a:schemeClr>
                </a:solidFill>
              </a:rPr>
              <a:t>Insulation</a:t>
            </a:r>
            <a:endParaRPr lang="en-US" sz="1600" i="1" dirty="0">
              <a:solidFill>
                <a:schemeClr val="tx1">
                  <a:lumMod val="50000"/>
                </a:schemeClr>
              </a:solidFill>
            </a:endParaRPr>
          </a:p>
        </p:txBody>
      </p:sp>
      <p:pic>
        <p:nvPicPr>
          <p:cNvPr id="7" name="Picture 4" descr="Garage Lighting 1"/>
          <p:cNvPicPr>
            <a:picLocks noChangeAspect="1" noChangeArrowheads="1"/>
          </p:cNvPicPr>
          <p:nvPr/>
        </p:nvPicPr>
        <p:blipFill rotWithShape="1">
          <a:blip r:embed="rId3" cstate="screen"/>
          <a:srcRect l="3262"/>
          <a:stretch/>
        </p:blipFill>
        <p:spPr>
          <a:xfrm>
            <a:off x="5441244" y="975776"/>
            <a:ext cx="3390369" cy="2514600"/>
          </a:xfrm>
          <a:prstGeom prst="rect">
            <a:avLst/>
          </a:prstGeom>
          <a:noFill/>
          <a:ln/>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702" y="3659212"/>
            <a:ext cx="21812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614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166688" y="57150"/>
            <a:ext cx="8567039" cy="741840"/>
          </a:xfrm>
        </p:spPr>
        <p:txBody>
          <a:bodyPr>
            <a:normAutofit/>
          </a:bodyPr>
          <a:lstStyle/>
          <a:p>
            <a:pPr>
              <a:lnSpc>
                <a:spcPct val="80000"/>
              </a:lnSpc>
            </a:pPr>
            <a:r>
              <a:rPr lang="en-US" sz="2400" b="1" dirty="0" smtClean="0">
                <a:solidFill>
                  <a:schemeClr val="tx1">
                    <a:lumMod val="50000"/>
                  </a:schemeClr>
                </a:solidFill>
              </a:rPr>
              <a:t>Section 5 – 5.5.3.5</a:t>
            </a:r>
            <a:r>
              <a:rPr lang="en-US" sz="2400" dirty="0" smtClean="0">
                <a:solidFill>
                  <a:schemeClr val="tx1">
                    <a:lumMod val="50000"/>
                  </a:schemeClr>
                </a:solidFill>
              </a:rPr>
              <a:t/>
            </a:r>
            <a:br>
              <a:rPr lang="en-US" sz="2400" dirty="0" smtClean="0">
                <a:solidFill>
                  <a:schemeClr val="tx1">
                    <a:lumMod val="50000"/>
                  </a:schemeClr>
                </a:solidFill>
              </a:rPr>
            </a:br>
            <a:r>
              <a:rPr lang="en-US" sz="2000" i="1" dirty="0" smtClean="0">
                <a:solidFill>
                  <a:schemeClr val="tx1">
                    <a:lumMod val="50000"/>
                  </a:schemeClr>
                </a:solidFill>
              </a:rPr>
              <a:t>Slab-on-Grade </a:t>
            </a:r>
            <a:r>
              <a:rPr lang="en-US" sz="2000" i="1" dirty="0">
                <a:solidFill>
                  <a:schemeClr val="tx1">
                    <a:lumMod val="50000"/>
                  </a:schemeClr>
                </a:solidFill>
              </a:rPr>
              <a:t>Floor </a:t>
            </a:r>
            <a:r>
              <a:rPr lang="en-US" sz="2000" dirty="0">
                <a:solidFill>
                  <a:schemeClr val="tx1">
                    <a:lumMod val="50000"/>
                  </a:schemeClr>
                </a:solidFill>
              </a:rPr>
              <a:t>Insulation</a:t>
            </a:r>
            <a:endParaRPr lang="en-US" sz="2000" i="1" dirty="0">
              <a:solidFill>
                <a:schemeClr val="tx1">
                  <a:lumMod val="50000"/>
                </a:schemeClr>
              </a:solidFill>
            </a:endParaRPr>
          </a:p>
        </p:txBody>
      </p:sp>
      <p:sp>
        <p:nvSpPr>
          <p:cNvPr id="87045" name="Rectangle 5"/>
          <p:cNvSpPr>
            <a:spLocks noGrp="1" noChangeArrowheads="1"/>
          </p:cNvSpPr>
          <p:nvPr>
            <p:ph type="body" sz="half" idx="1"/>
          </p:nvPr>
        </p:nvSpPr>
        <p:spPr>
          <a:xfrm>
            <a:off x="166688" y="1052051"/>
            <a:ext cx="8374862" cy="4140200"/>
          </a:xfrm>
        </p:spPr>
        <p:txBody>
          <a:bodyPr>
            <a:normAutofit fontScale="55000" lnSpcReduction="20000"/>
          </a:bodyPr>
          <a:lstStyle/>
          <a:p>
            <a:pPr marL="0" indent="0">
              <a:buNone/>
            </a:pPr>
            <a:r>
              <a:rPr lang="en-US" sz="2900" dirty="0" smtClean="0">
                <a:solidFill>
                  <a:schemeClr val="tx1">
                    <a:lumMod val="50000"/>
                  </a:schemeClr>
                </a:solidFill>
              </a:rPr>
              <a:t>For the</a:t>
            </a:r>
            <a:r>
              <a:rPr lang="en-US" sz="2900" i="1" dirty="0" smtClean="0">
                <a:solidFill>
                  <a:schemeClr val="tx1">
                    <a:lumMod val="50000"/>
                  </a:schemeClr>
                </a:solidFill>
              </a:rPr>
              <a:t> rated R-value </a:t>
            </a:r>
            <a:r>
              <a:rPr lang="en-US" sz="2900" dirty="0" smtClean="0">
                <a:solidFill>
                  <a:schemeClr val="tx1">
                    <a:lumMod val="50000"/>
                  </a:schemeClr>
                </a:solidFill>
              </a:rPr>
              <a:t>of insulation to be installed around the perimeter of the slab-on-grade floor to the distance specified or exceed the values in the appropriate table for climate zone.</a:t>
            </a:r>
            <a:endParaRPr lang="en-US" sz="2900" i="1" dirty="0" smtClean="0">
              <a:solidFill>
                <a:schemeClr val="tx1">
                  <a:lumMod val="50000"/>
                </a:schemeClr>
              </a:solidFill>
            </a:endParaRPr>
          </a:p>
          <a:p>
            <a:pPr marL="0" indent="0">
              <a:buNone/>
            </a:pPr>
            <a:endParaRPr lang="en-US" sz="2900" i="1" dirty="0">
              <a:solidFill>
                <a:schemeClr val="tx1">
                  <a:lumMod val="50000"/>
                </a:schemeClr>
              </a:solidFill>
            </a:endParaRPr>
          </a:p>
          <a:p>
            <a:pPr marL="0" indent="0">
              <a:buNone/>
            </a:pPr>
            <a:endParaRPr lang="en-US" sz="2900" dirty="0" smtClean="0">
              <a:solidFill>
                <a:schemeClr val="tx1">
                  <a:lumMod val="50000"/>
                </a:schemeClr>
              </a:solidFill>
            </a:endParaRPr>
          </a:p>
          <a:p>
            <a:pPr marL="0" indent="0">
              <a:buNone/>
            </a:pPr>
            <a:r>
              <a:rPr lang="en-US" sz="2900" dirty="0" smtClean="0">
                <a:solidFill>
                  <a:schemeClr val="tx1">
                    <a:lumMod val="50000"/>
                  </a:schemeClr>
                </a:solidFill>
              </a:rPr>
              <a:t>Be </a:t>
            </a:r>
            <a:r>
              <a:rPr lang="en-US" sz="2900" dirty="0">
                <a:solidFill>
                  <a:schemeClr val="tx1">
                    <a:lumMod val="50000"/>
                  </a:schemeClr>
                </a:solidFill>
              </a:rPr>
              <a:t>installed around the perimeter to the distance specified</a:t>
            </a:r>
          </a:p>
          <a:p>
            <a:pPr lvl="1">
              <a:buFont typeface="Arial" panose="020B0604020202020204" pitchFamily="34" charset="0"/>
              <a:buChar char="•"/>
            </a:pPr>
            <a:r>
              <a:rPr lang="en-US" sz="2900" b="1" dirty="0">
                <a:solidFill>
                  <a:schemeClr val="tx1">
                    <a:lumMod val="50000"/>
                  </a:schemeClr>
                </a:solidFill>
              </a:rPr>
              <a:t>Inside foundation </a:t>
            </a:r>
            <a:r>
              <a:rPr lang="en-US" sz="2900" b="1" i="1" dirty="0">
                <a:solidFill>
                  <a:schemeClr val="tx1">
                    <a:lumMod val="50000"/>
                  </a:schemeClr>
                </a:solidFill>
              </a:rPr>
              <a:t>wall</a:t>
            </a:r>
            <a:r>
              <a:rPr lang="en-US" sz="2900" dirty="0">
                <a:solidFill>
                  <a:schemeClr val="tx1">
                    <a:lumMod val="50000"/>
                  </a:schemeClr>
                </a:solidFill>
              </a:rPr>
              <a:t> – extend downward from top of slab a minimum distance specified or to the top of the footing, whichever is less</a:t>
            </a:r>
          </a:p>
          <a:p>
            <a:pPr lvl="1">
              <a:buFont typeface="Arial" panose="020B0604020202020204" pitchFamily="34" charset="0"/>
              <a:buChar char="•"/>
            </a:pPr>
            <a:r>
              <a:rPr lang="en-US" sz="2900" b="1" dirty="0">
                <a:solidFill>
                  <a:schemeClr val="tx1">
                    <a:lumMod val="50000"/>
                  </a:schemeClr>
                </a:solidFill>
              </a:rPr>
              <a:t>Outside foundation </a:t>
            </a:r>
            <a:r>
              <a:rPr lang="en-US" sz="2900" b="1" i="1" dirty="0">
                <a:solidFill>
                  <a:schemeClr val="tx1">
                    <a:lumMod val="50000"/>
                  </a:schemeClr>
                </a:solidFill>
              </a:rPr>
              <a:t>wall</a:t>
            </a:r>
            <a:r>
              <a:rPr lang="en-US" sz="2900" dirty="0">
                <a:solidFill>
                  <a:schemeClr val="tx1">
                    <a:lumMod val="50000"/>
                  </a:schemeClr>
                </a:solidFill>
              </a:rPr>
              <a:t> – extend from top </a:t>
            </a:r>
            <a:r>
              <a:rPr lang="en-US" sz="2900" dirty="0" smtClean="0">
                <a:solidFill>
                  <a:schemeClr val="tx1">
                    <a:lumMod val="50000"/>
                  </a:schemeClr>
                </a:solidFill>
              </a:rPr>
              <a:t/>
            </a:r>
            <a:br>
              <a:rPr lang="en-US" sz="2900" dirty="0" smtClean="0">
                <a:solidFill>
                  <a:schemeClr val="tx1">
                    <a:lumMod val="50000"/>
                  </a:schemeClr>
                </a:solidFill>
              </a:rPr>
            </a:br>
            <a:r>
              <a:rPr lang="en-US" sz="2900" dirty="0" smtClean="0">
                <a:solidFill>
                  <a:schemeClr val="tx1">
                    <a:lumMod val="50000"/>
                  </a:schemeClr>
                </a:solidFill>
              </a:rPr>
              <a:t>of </a:t>
            </a:r>
            <a:r>
              <a:rPr lang="en-US" sz="2900" dirty="0">
                <a:solidFill>
                  <a:schemeClr val="tx1">
                    <a:lumMod val="50000"/>
                  </a:schemeClr>
                </a:solidFill>
              </a:rPr>
              <a:t>the slab or downward to at least the </a:t>
            </a:r>
            <a:r>
              <a:rPr lang="en-US" sz="2900" dirty="0" smtClean="0">
                <a:solidFill>
                  <a:schemeClr val="tx1">
                    <a:lumMod val="50000"/>
                  </a:schemeClr>
                </a:solidFill>
              </a:rPr>
              <a:t/>
            </a:r>
            <a:br>
              <a:rPr lang="en-US" sz="2900" dirty="0" smtClean="0">
                <a:solidFill>
                  <a:schemeClr val="tx1">
                    <a:lumMod val="50000"/>
                  </a:schemeClr>
                </a:solidFill>
              </a:rPr>
            </a:br>
            <a:r>
              <a:rPr lang="en-US" sz="2900" dirty="0" smtClean="0">
                <a:solidFill>
                  <a:schemeClr val="tx1">
                    <a:lumMod val="50000"/>
                  </a:schemeClr>
                </a:solidFill>
              </a:rPr>
              <a:t>bottom </a:t>
            </a:r>
            <a:r>
              <a:rPr lang="en-US" sz="2900" dirty="0">
                <a:solidFill>
                  <a:schemeClr val="tx1">
                    <a:lumMod val="50000"/>
                  </a:schemeClr>
                </a:solidFill>
              </a:rPr>
              <a:t>of the slab and then horizontally </a:t>
            </a:r>
            <a:r>
              <a:rPr lang="en-US" sz="2900" dirty="0" smtClean="0">
                <a:solidFill>
                  <a:schemeClr val="tx1">
                    <a:lumMod val="50000"/>
                  </a:schemeClr>
                </a:solidFill>
              </a:rPr>
              <a:t/>
            </a:r>
            <a:br>
              <a:rPr lang="en-US" sz="2900" dirty="0" smtClean="0">
                <a:solidFill>
                  <a:schemeClr val="tx1">
                    <a:lumMod val="50000"/>
                  </a:schemeClr>
                </a:solidFill>
              </a:rPr>
            </a:br>
            <a:r>
              <a:rPr lang="en-US" sz="2900" dirty="0" smtClean="0">
                <a:solidFill>
                  <a:schemeClr val="tx1">
                    <a:lumMod val="50000"/>
                  </a:schemeClr>
                </a:solidFill>
              </a:rPr>
              <a:t>to </a:t>
            </a:r>
            <a:r>
              <a:rPr lang="en-US" sz="2900" dirty="0">
                <a:solidFill>
                  <a:schemeClr val="tx1">
                    <a:lumMod val="50000"/>
                  </a:schemeClr>
                </a:solidFill>
              </a:rPr>
              <a:t>a minimum distance </a:t>
            </a:r>
            <a:r>
              <a:rPr lang="en-US" sz="2900" dirty="0" smtClean="0">
                <a:solidFill>
                  <a:schemeClr val="tx1">
                    <a:lumMod val="50000"/>
                  </a:schemeClr>
                </a:solidFill>
              </a:rPr>
              <a:t>specified</a:t>
            </a:r>
          </a:p>
          <a:p>
            <a:pPr lvl="1">
              <a:buFont typeface="Arial" panose="020B0604020202020204" pitchFamily="34" charset="0"/>
              <a:buChar char="•"/>
            </a:pPr>
            <a:r>
              <a:rPr lang="en-US" sz="2900" dirty="0" smtClean="0">
                <a:solidFill>
                  <a:schemeClr val="tx1">
                    <a:lumMod val="50000"/>
                  </a:schemeClr>
                </a:solidFill>
              </a:rPr>
              <a:t>In all climate zones, the horizontal insulation extending outside of the foundation to be covered by pavement or by soil a minimum of 10 in. thick </a:t>
            </a:r>
          </a:p>
          <a:p>
            <a:pPr marL="457200" lvl="1" indent="0">
              <a:buNone/>
            </a:pPr>
            <a:r>
              <a:rPr lang="en-US" sz="2000" dirty="0" smtClean="0">
                <a:solidFill>
                  <a:schemeClr val="tx1">
                    <a:lumMod val="50000"/>
                  </a:schemeClr>
                </a:solidFill>
              </a:rPr>
              <a:t/>
            </a:r>
            <a:br>
              <a:rPr lang="en-US" sz="2000" dirty="0" smtClean="0">
                <a:solidFill>
                  <a:schemeClr val="tx1">
                    <a:lumMod val="50000"/>
                  </a:schemeClr>
                </a:solidFill>
              </a:rPr>
            </a:br>
            <a:endParaRPr lang="en-US" sz="2000" dirty="0" smtClean="0">
              <a:solidFill>
                <a:schemeClr val="tx1">
                  <a:lumMod val="50000"/>
                </a:schemeClr>
              </a:solidFill>
            </a:endParaRPr>
          </a:p>
          <a:p>
            <a:pPr marL="0" indent="0">
              <a:buNone/>
            </a:pPr>
            <a:r>
              <a:rPr lang="en-US" sz="2900" dirty="0" smtClean="0">
                <a:solidFill>
                  <a:schemeClr val="tx1">
                    <a:lumMod val="50000"/>
                  </a:schemeClr>
                </a:solidFill>
              </a:rPr>
              <a:t>Exception:  monolithic </a:t>
            </a:r>
            <a:r>
              <a:rPr lang="en-US" sz="2900" i="1" dirty="0" smtClean="0">
                <a:solidFill>
                  <a:schemeClr val="tx1">
                    <a:lumMod val="50000"/>
                  </a:schemeClr>
                </a:solidFill>
              </a:rPr>
              <a:t>slab-on-grade floor</a:t>
            </a:r>
            <a:r>
              <a:rPr lang="en-US" sz="2900" dirty="0" smtClean="0">
                <a:solidFill>
                  <a:schemeClr val="tx1">
                    <a:lumMod val="50000"/>
                  </a:schemeClr>
                </a:solidFill>
              </a:rPr>
              <a:t>, insulation to extend from the top of the </a:t>
            </a:r>
            <a:r>
              <a:rPr lang="en-US" sz="2900" i="1" dirty="0" smtClean="0">
                <a:solidFill>
                  <a:schemeClr val="tx1">
                    <a:lumMod val="50000"/>
                  </a:schemeClr>
                </a:solidFill>
              </a:rPr>
              <a:t>slab-on-grade</a:t>
            </a:r>
            <a:r>
              <a:rPr lang="en-US" sz="2900" dirty="0" smtClean="0">
                <a:solidFill>
                  <a:schemeClr val="tx1">
                    <a:lumMod val="50000"/>
                  </a:schemeClr>
                </a:solidFill>
              </a:rPr>
              <a:t> to the bottom of the footing.</a:t>
            </a:r>
          </a:p>
          <a:p>
            <a:pPr marL="0" indent="0">
              <a:buNone/>
            </a:pPr>
            <a:endParaRPr lang="en-US" sz="2400" dirty="0">
              <a:solidFill>
                <a:schemeClr val="tx1">
                  <a:lumMod val="50000"/>
                </a:schemeClr>
              </a:solidFill>
            </a:endParaRPr>
          </a:p>
        </p:txBody>
      </p:sp>
      <p:pic>
        <p:nvPicPr>
          <p:cNvPr id="265219" name="Picture 3" descr="http://buildipedia.com/media/k2/items/cache/5fbbaa5b3f48d64954a6b8e2ae2287a1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174" y="4867786"/>
            <a:ext cx="1665748" cy="1665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69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166688" y="0"/>
            <a:ext cx="8567039" cy="790113"/>
          </a:xfrm>
        </p:spPr>
        <p:txBody>
          <a:bodyPr>
            <a:normAutofit/>
          </a:bodyPr>
          <a:lstStyle/>
          <a:p>
            <a:pPr>
              <a:lnSpc>
                <a:spcPct val="80000"/>
              </a:lnSpc>
            </a:pPr>
            <a:r>
              <a:rPr lang="en-US" sz="2400" b="1" dirty="0" smtClean="0">
                <a:solidFill>
                  <a:schemeClr val="tx1">
                    <a:lumMod val="50000"/>
                  </a:schemeClr>
                </a:solidFill>
              </a:rPr>
              <a:t>Section 5 – 5.5.3.6</a:t>
            </a:r>
            <a:r>
              <a:rPr lang="en-US" sz="2400" dirty="0" smtClean="0">
                <a:solidFill>
                  <a:schemeClr val="tx1">
                    <a:lumMod val="50000"/>
                  </a:schemeClr>
                </a:solidFill>
              </a:rPr>
              <a:t/>
            </a:r>
            <a:br>
              <a:rPr lang="en-US" sz="2400" dirty="0" smtClean="0">
                <a:solidFill>
                  <a:schemeClr val="tx1">
                    <a:lumMod val="50000"/>
                  </a:schemeClr>
                </a:solidFill>
              </a:rPr>
            </a:br>
            <a:r>
              <a:rPr lang="en-US" sz="2000" i="1" dirty="0" smtClean="0">
                <a:solidFill>
                  <a:schemeClr val="tx1">
                    <a:lumMod val="50000"/>
                  </a:schemeClr>
                </a:solidFill>
              </a:rPr>
              <a:t>Opaque Doors</a:t>
            </a:r>
            <a:endParaRPr lang="en-US" sz="2000" i="1" dirty="0">
              <a:solidFill>
                <a:schemeClr val="tx1">
                  <a:lumMod val="50000"/>
                </a:schemeClr>
              </a:solidFill>
            </a:endParaRPr>
          </a:p>
        </p:txBody>
      </p:sp>
      <p:sp>
        <p:nvSpPr>
          <p:cNvPr id="89091" name="Rectangle 3"/>
          <p:cNvSpPr>
            <a:spLocks noGrp="1" noChangeArrowheads="1"/>
          </p:cNvSpPr>
          <p:nvPr>
            <p:ph type="body" sz="half" idx="1"/>
          </p:nvPr>
        </p:nvSpPr>
        <p:spPr>
          <a:xfrm>
            <a:off x="424561" y="1213564"/>
            <a:ext cx="8643239" cy="990600"/>
          </a:xfrm>
        </p:spPr>
        <p:txBody>
          <a:bodyPr rtlCol="0">
            <a:normAutofit/>
          </a:bodyPr>
          <a:lstStyle/>
          <a:p>
            <a:pPr marL="0" indent="0" algn="ctr" eaLnBrk="1" fontAlgn="auto" hangingPunct="1">
              <a:spcAft>
                <a:spcPts val="0"/>
              </a:spcAft>
              <a:buFont typeface="Arial"/>
              <a:buNone/>
              <a:defRPr/>
            </a:pPr>
            <a:r>
              <a:rPr lang="en-US" sz="2000" i="1" dirty="0" smtClean="0">
                <a:ea typeface="+mn-ea"/>
                <a:cs typeface="+mn-cs"/>
              </a:rPr>
              <a:t>U-factor</a:t>
            </a:r>
            <a:r>
              <a:rPr lang="en-US" sz="2000" dirty="0" smtClean="0">
                <a:ea typeface="+mn-ea"/>
                <a:cs typeface="+mn-cs"/>
              </a:rPr>
              <a:t> not greater than specified for climate zone in </a:t>
            </a:r>
            <a:r>
              <a:rPr lang="en-US" sz="2000" dirty="0">
                <a:ea typeface="+mn-ea"/>
                <a:cs typeface="+mn-cs"/>
              </a:rPr>
              <a:t>appropriate </a:t>
            </a:r>
            <a:r>
              <a:rPr lang="en-US" sz="2000" dirty="0" smtClean="0">
                <a:ea typeface="+mn-ea"/>
                <a:cs typeface="+mn-cs"/>
              </a:rPr>
              <a:t>table</a:t>
            </a:r>
            <a:endParaRPr lang="en-US" sz="2000" dirty="0">
              <a:ea typeface="+mn-ea"/>
              <a:cs typeface="+mn-cs"/>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499" y="1838224"/>
            <a:ext cx="64865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227" y="2724049"/>
            <a:ext cx="64484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388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24561" y="1066800"/>
            <a:ext cx="8490839" cy="5255342"/>
          </a:xfrm>
        </p:spPr>
        <p:txBody>
          <a:bodyPr>
            <a:normAutofit fontScale="92500" lnSpcReduction="20000"/>
          </a:bodyPr>
          <a:lstStyle/>
          <a:p>
            <a:pPr marL="0" indent="0">
              <a:buNone/>
            </a:pPr>
            <a:r>
              <a:rPr lang="en-US" dirty="0">
                <a:solidFill>
                  <a:schemeClr val="tx1">
                    <a:lumMod val="50000"/>
                  </a:schemeClr>
                </a:solidFill>
              </a:rPr>
              <a:t>Criteria apply to </a:t>
            </a:r>
            <a:r>
              <a:rPr lang="en-US" i="1" dirty="0">
                <a:solidFill>
                  <a:schemeClr val="tx1">
                    <a:lumMod val="50000"/>
                  </a:schemeClr>
                </a:solidFill>
              </a:rPr>
              <a:t>fenestration</a:t>
            </a:r>
            <a:r>
              <a:rPr lang="en-US" dirty="0">
                <a:solidFill>
                  <a:schemeClr val="tx1">
                    <a:lumMod val="50000"/>
                  </a:schemeClr>
                </a:solidFill>
              </a:rPr>
              <a:t>, including windows, glass </a:t>
            </a:r>
            <a:r>
              <a:rPr lang="en-US" i="1" dirty="0">
                <a:solidFill>
                  <a:schemeClr val="tx1">
                    <a:lumMod val="50000"/>
                  </a:schemeClr>
                </a:solidFill>
              </a:rPr>
              <a:t>doors</a:t>
            </a:r>
            <a:r>
              <a:rPr lang="en-US" dirty="0">
                <a:solidFill>
                  <a:schemeClr val="tx1">
                    <a:lumMod val="50000"/>
                  </a:schemeClr>
                </a:solidFill>
              </a:rPr>
              <a:t>, glass block, plastic panels, and </a:t>
            </a:r>
            <a:r>
              <a:rPr lang="en-US" i="1" dirty="0">
                <a:solidFill>
                  <a:schemeClr val="tx1">
                    <a:lumMod val="50000"/>
                  </a:schemeClr>
                </a:solidFill>
              </a:rPr>
              <a:t>skylights</a:t>
            </a:r>
          </a:p>
          <a:p>
            <a:r>
              <a:rPr lang="en-US" dirty="0" smtClean="0">
                <a:solidFill>
                  <a:schemeClr val="tx1">
                    <a:lumMod val="50000"/>
                  </a:schemeClr>
                </a:solidFill>
              </a:rPr>
              <a:t>specified by fenestration type, </a:t>
            </a:r>
            <a:r>
              <a:rPr lang="en-US" i="1" dirty="0" smtClean="0">
                <a:solidFill>
                  <a:schemeClr val="tx1">
                    <a:lumMod val="50000"/>
                  </a:schemeClr>
                </a:solidFill>
              </a:rPr>
              <a:t>space-conditioning category </a:t>
            </a:r>
            <a:r>
              <a:rPr lang="en-US" dirty="0" smtClean="0">
                <a:solidFill>
                  <a:schemeClr val="tx1">
                    <a:lumMod val="50000"/>
                  </a:schemeClr>
                </a:solidFill>
              </a:rPr>
              <a:t>and by climate zone</a:t>
            </a:r>
          </a:p>
          <a:p>
            <a:pPr marL="0" indent="0">
              <a:buNone/>
            </a:pPr>
            <a:endParaRPr lang="en-US" dirty="0" smtClean="0">
              <a:solidFill>
                <a:schemeClr val="tx1">
                  <a:lumMod val="50000"/>
                </a:schemeClr>
              </a:solidFill>
            </a:endParaRPr>
          </a:p>
          <a:p>
            <a:pPr marL="0" indent="0">
              <a:buNone/>
            </a:pPr>
            <a:r>
              <a:rPr lang="en-US" dirty="0" smtClean="0">
                <a:solidFill>
                  <a:schemeClr val="tx1">
                    <a:lumMod val="50000"/>
                  </a:schemeClr>
                </a:solidFill>
              </a:rPr>
              <a:t>Compliance with values in Tables 5.5-</a:t>
            </a:r>
            <a:r>
              <a:rPr lang="en-US" dirty="0" smtClean="0">
                <a:solidFill>
                  <a:srgbClr val="FF0000"/>
                </a:solidFill>
              </a:rPr>
              <a:t>0</a:t>
            </a:r>
            <a:r>
              <a:rPr lang="en-US" dirty="0" smtClean="0">
                <a:solidFill>
                  <a:schemeClr val="tx1">
                    <a:lumMod val="50000"/>
                  </a:schemeClr>
                </a:solidFill>
              </a:rPr>
              <a:t> through 5.5-8</a:t>
            </a:r>
          </a:p>
          <a:p>
            <a:pPr lvl="1">
              <a:buFont typeface="Arial" panose="020B0604020202020204" pitchFamily="34" charset="0"/>
              <a:buChar char="•"/>
            </a:pPr>
            <a:r>
              <a:rPr lang="en-US" i="1" dirty="0" smtClean="0">
                <a:solidFill>
                  <a:schemeClr val="tx1">
                    <a:lumMod val="50000"/>
                  </a:schemeClr>
                </a:solidFill>
              </a:rPr>
              <a:t>U-factor</a:t>
            </a:r>
            <a:r>
              <a:rPr lang="en-US" dirty="0" smtClean="0">
                <a:solidFill>
                  <a:schemeClr val="tx1">
                    <a:lumMod val="50000"/>
                  </a:schemeClr>
                </a:solidFill>
              </a:rPr>
              <a:t> not greater than specified</a:t>
            </a:r>
          </a:p>
          <a:p>
            <a:pPr lvl="1">
              <a:buFont typeface="Arial" panose="020B0604020202020204" pitchFamily="34" charset="0"/>
              <a:buChar char="•"/>
            </a:pPr>
            <a:r>
              <a:rPr lang="en-US" i="1" dirty="0">
                <a:solidFill>
                  <a:schemeClr val="tx1">
                    <a:lumMod val="50000"/>
                  </a:schemeClr>
                </a:solidFill>
              </a:rPr>
              <a:t>SHGC </a:t>
            </a:r>
            <a:r>
              <a:rPr lang="en-US" dirty="0">
                <a:solidFill>
                  <a:schemeClr val="tx1">
                    <a:lumMod val="50000"/>
                  </a:schemeClr>
                </a:solidFill>
              </a:rPr>
              <a:t>not greater than </a:t>
            </a:r>
            <a:r>
              <a:rPr lang="en-US" dirty="0" smtClean="0">
                <a:solidFill>
                  <a:schemeClr val="tx1">
                    <a:lumMod val="50000"/>
                  </a:schemeClr>
                </a:solidFill>
              </a:rPr>
              <a:t>specified</a:t>
            </a:r>
          </a:p>
          <a:p>
            <a:pPr lvl="1">
              <a:buFont typeface="Arial" panose="020B0604020202020204" pitchFamily="34" charset="0"/>
              <a:buChar char="•"/>
            </a:pPr>
            <a:r>
              <a:rPr lang="en-US" dirty="0" smtClean="0">
                <a:solidFill>
                  <a:schemeClr val="tx1">
                    <a:lumMod val="50000"/>
                  </a:schemeClr>
                </a:solidFill>
              </a:rPr>
              <a:t>Meet or exceed minimum </a:t>
            </a:r>
            <a:r>
              <a:rPr lang="en-US" i="1" dirty="0" smtClean="0">
                <a:solidFill>
                  <a:schemeClr val="tx1">
                    <a:lumMod val="50000"/>
                  </a:schemeClr>
                </a:solidFill>
              </a:rPr>
              <a:t>VT/SHGC</a:t>
            </a:r>
            <a:endParaRPr lang="en-US" i="1" dirty="0">
              <a:solidFill>
                <a:schemeClr val="tx1">
                  <a:lumMod val="50000"/>
                </a:schemeClr>
              </a:solidFill>
            </a:endParaRPr>
          </a:p>
          <a:p>
            <a:pPr lvl="1">
              <a:buFont typeface="Arial" panose="020B0604020202020204" pitchFamily="34" charset="0"/>
              <a:buChar char="•"/>
            </a:pPr>
            <a:r>
              <a:rPr lang="en-US" dirty="0">
                <a:solidFill>
                  <a:schemeClr val="tx1">
                    <a:lumMod val="50000"/>
                  </a:schemeClr>
                </a:solidFill>
              </a:rPr>
              <a:t>Use NFRC ratings or default values in </a:t>
            </a: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Appendix A</a:t>
            </a:r>
          </a:p>
          <a:p>
            <a:pPr>
              <a:buFont typeface="Arial" panose="020B0604020202020204" pitchFamily="34" charset="0"/>
              <a:buChar char="•"/>
            </a:pPr>
            <a:r>
              <a:rPr lang="en-US" dirty="0" smtClean="0">
                <a:solidFill>
                  <a:schemeClr val="tx1">
                    <a:lumMod val="50000"/>
                  </a:schemeClr>
                </a:solidFill>
              </a:rPr>
              <a:t>Exceptions:</a:t>
            </a:r>
          </a:p>
          <a:p>
            <a:pPr lvl="1">
              <a:buFont typeface="Arial" panose="020B0604020202020204" pitchFamily="34" charset="0"/>
              <a:buChar char="•"/>
            </a:pPr>
            <a:r>
              <a:rPr lang="en-US" dirty="0" smtClean="0">
                <a:solidFill>
                  <a:schemeClr val="tx1">
                    <a:lumMod val="50000"/>
                  </a:schemeClr>
                </a:solidFill>
              </a:rPr>
              <a:t>Area weighting allowed within same </a:t>
            </a:r>
            <a:r>
              <a:rPr lang="en-US" i="1" dirty="0" smtClean="0">
                <a:solidFill>
                  <a:schemeClr val="tx1">
                    <a:lumMod val="50000"/>
                  </a:schemeClr>
                </a:solidFill>
              </a:rPr>
              <a:t>class of</a:t>
            </a:r>
          </a:p>
          <a:p>
            <a:pPr marL="457200" lvl="1" indent="0">
              <a:buNone/>
            </a:pPr>
            <a:r>
              <a:rPr lang="en-US" i="1" dirty="0">
                <a:solidFill>
                  <a:schemeClr val="tx1">
                    <a:lumMod val="50000"/>
                  </a:schemeClr>
                </a:solidFill>
              </a:rPr>
              <a:t> </a:t>
            </a:r>
            <a:r>
              <a:rPr lang="en-US" i="1" dirty="0" smtClean="0">
                <a:solidFill>
                  <a:schemeClr val="tx1">
                    <a:lumMod val="50000"/>
                  </a:schemeClr>
                </a:solidFill>
              </a:rPr>
              <a:t>    construction </a:t>
            </a:r>
            <a:r>
              <a:rPr lang="en-US" dirty="0" smtClean="0">
                <a:solidFill>
                  <a:schemeClr val="tx1">
                    <a:lumMod val="50000"/>
                  </a:schemeClr>
                </a:solidFill>
              </a:rPr>
              <a:t>and </a:t>
            </a:r>
            <a:r>
              <a:rPr lang="en-US" i="1" dirty="0" smtClean="0">
                <a:solidFill>
                  <a:schemeClr val="tx1">
                    <a:lumMod val="50000"/>
                  </a:schemeClr>
                </a:solidFill>
              </a:rPr>
              <a:t>space-conditioning category</a:t>
            </a:r>
          </a:p>
          <a:p>
            <a:pPr lvl="1">
              <a:buFont typeface="Arial" panose="020B0604020202020204" pitchFamily="34" charset="0"/>
              <a:buChar char="•"/>
            </a:pPr>
            <a:r>
              <a:rPr lang="en-US" dirty="0" smtClean="0">
                <a:solidFill>
                  <a:srgbClr val="FF0000"/>
                </a:solidFill>
              </a:rPr>
              <a:t>Area weighting for </a:t>
            </a:r>
            <a:r>
              <a:rPr lang="en-US" i="1" dirty="0" smtClean="0">
                <a:solidFill>
                  <a:srgbClr val="FF0000"/>
                </a:solidFill>
              </a:rPr>
              <a:t>vertical fenestration </a:t>
            </a:r>
            <a:r>
              <a:rPr lang="en-US" dirty="0" smtClean="0">
                <a:solidFill>
                  <a:srgbClr val="FF0000"/>
                </a:solidFill>
              </a:rPr>
              <a:t>allowed across multiple </a:t>
            </a:r>
            <a:r>
              <a:rPr lang="en-US" i="1" dirty="0" smtClean="0">
                <a:solidFill>
                  <a:srgbClr val="FF0000"/>
                </a:solidFill>
              </a:rPr>
              <a:t>classes of construction </a:t>
            </a:r>
            <a:r>
              <a:rPr lang="en-US" dirty="0" smtClean="0">
                <a:solidFill>
                  <a:srgbClr val="FF0000"/>
                </a:solidFill>
              </a:rPr>
              <a:t>for a single </a:t>
            </a:r>
            <a:r>
              <a:rPr lang="en-US" i="1" dirty="0" smtClean="0">
                <a:solidFill>
                  <a:srgbClr val="FF0000"/>
                </a:solidFill>
              </a:rPr>
              <a:t>space-conditioning category</a:t>
            </a:r>
            <a:r>
              <a:rPr lang="en-US" dirty="0" smtClean="0">
                <a:solidFill>
                  <a:srgbClr val="FF0000"/>
                </a:solidFill>
              </a:rPr>
              <a:t>,  but not across multiple </a:t>
            </a:r>
            <a:r>
              <a:rPr lang="en-US" i="1" dirty="0" smtClean="0">
                <a:solidFill>
                  <a:srgbClr val="FF0000"/>
                </a:solidFill>
              </a:rPr>
              <a:t>space-conditioning categories</a:t>
            </a:r>
          </a:p>
          <a:p>
            <a:pPr lvl="1">
              <a:buFont typeface="Arial" panose="020B0604020202020204" pitchFamily="34" charset="0"/>
              <a:buChar char="•"/>
            </a:pPr>
            <a:endParaRPr lang="en-US" dirty="0">
              <a:solidFill>
                <a:schemeClr val="tx1">
                  <a:lumMod val="50000"/>
                </a:schemeClr>
              </a:solidFill>
            </a:endParaRPr>
          </a:p>
        </p:txBody>
      </p:sp>
      <p:sp>
        <p:nvSpPr>
          <p:cNvPr id="91138" name="Rectangle 2"/>
          <p:cNvSpPr>
            <a:spLocks noGrp="1" noChangeArrowheads="1"/>
          </p:cNvSpPr>
          <p:nvPr>
            <p:ph type="title"/>
          </p:nvPr>
        </p:nvSpPr>
        <p:spPr>
          <a:xfrm>
            <a:off x="166688" y="-38100"/>
            <a:ext cx="8490839" cy="819335"/>
          </a:xfrm>
        </p:spPr>
        <p:txBody>
          <a:bodyPr>
            <a:normAutofit/>
          </a:bodyPr>
          <a:lstStyle/>
          <a:p>
            <a:pPr>
              <a:lnSpc>
                <a:spcPct val="80000"/>
              </a:lnSpc>
            </a:pPr>
            <a:r>
              <a:rPr lang="en-US" sz="2400" b="1" dirty="0" smtClean="0">
                <a:solidFill>
                  <a:schemeClr val="tx1">
                    <a:lumMod val="50000"/>
                  </a:schemeClr>
                </a:solidFill>
              </a:rPr>
              <a:t>Section 5 – 5.5.4</a:t>
            </a:r>
            <a:r>
              <a:rPr lang="en-US" sz="2400" dirty="0" smtClean="0">
                <a:solidFill>
                  <a:schemeClr val="tx1">
                    <a:lumMod val="50000"/>
                  </a:schemeClr>
                </a:solidFill>
              </a:rPr>
              <a:t/>
            </a:r>
            <a:br>
              <a:rPr lang="en-US" sz="2400" dirty="0" smtClean="0">
                <a:solidFill>
                  <a:schemeClr val="tx1">
                    <a:lumMod val="50000"/>
                  </a:schemeClr>
                </a:solidFill>
              </a:rPr>
            </a:br>
            <a:r>
              <a:rPr lang="en-US" sz="2000" dirty="0" smtClean="0">
                <a:solidFill>
                  <a:schemeClr val="tx1">
                    <a:lumMod val="50000"/>
                  </a:schemeClr>
                </a:solidFill>
              </a:rPr>
              <a:t>Fenestration</a:t>
            </a:r>
            <a:endParaRPr lang="en-US" sz="1800" i="1" dirty="0">
              <a:solidFill>
                <a:schemeClr val="tx1">
                  <a:lumMod val="50000"/>
                </a:schemeClr>
              </a:solidFill>
            </a:endParaRPr>
          </a:p>
        </p:txBody>
      </p:sp>
      <p:pic>
        <p:nvPicPr>
          <p:cNvPr id="91164" name="Picture 28" descr="1404"/>
          <p:cNvPicPr>
            <a:picLocks noChangeAspect="1" noChangeArrowheads="1"/>
          </p:cNvPicPr>
          <p:nvPr/>
        </p:nvPicPr>
        <p:blipFill rotWithShape="1">
          <a:blip r:embed="rId3" cstate="screen"/>
          <a:srcRect t="3848" b="15988"/>
          <a:stretch/>
        </p:blipFill>
        <p:spPr bwMode="auto">
          <a:xfrm>
            <a:off x="6304644" y="3064076"/>
            <a:ext cx="2610756" cy="1823154"/>
          </a:xfrm>
          <a:prstGeom prst="rect">
            <a:avLst/>
          </a:prstGeom>
          <a:noFill/>
          <a:ln w="38100">
            <a:solidFill>
              <a:srgbClr val="000000"/>
            </a:solidFill>
            <a:miter lim="800000"/>
            <a:headEnd/>
            <a:tailEnd/>
          </a:ln>
          <a:effectLst/>
        </p:spPr>
      </p:pic>
    </p:spTree>
    <p:extLst>
      <p:ext uri="{BB962C8B-B14F-4D97-AF65-F5344CB8AC3E}">
        <p14:creationId xmlns:p14="http://schemas.microsoft.com/office/powerpoint/2010/main" val="39986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idx="1"/>
          </p:nvPr>
        </p:nvSpPr>
        <p:spPr>
          <a:xfrm>
            <a:off x="424562" y="1219200"/>
            <a:ext cx="8719438" cy="4191000"/>
          </a:xfrm>
        </p:spPr>
        <p:txBody>
          <a:bodyPr/>
          <a:lstStyle/>
          <a:p>
            <a:pPr marL="0" indent="0">
              <a:lnSpc>
                <a:spcPct val="90000"/>
              </a:lnSpc>
              <a:buNone/>
            </a:pPr>
            <a:r>
              <a:rPr lang="en-US" dirty="0">
                <a:solidFill>
                  <a:schemeClr val="tx1">
                    <a:lumMod val="50000"/>
                  </a:schemeClr>
                </a:solidFill>
              </a:rPr>
              <a:t>Prescriptive Building Envelope Option </a:t>
            </a:r>
            <a:r>
              <a:rPr lang="en-US" sz="2000" i="1" dirty="0">
                <a:solidFill>
                  <a:schemeClr val="tx1">
                    <a:lumMod val="50000"/>
                  </a:schemeClr>
                </a:solidFill>
              </a:rPr>
              <a:t>(Section 5.5)</a:t>
            </a:r>
          </a:p>
          <a:p>
            <a:pPr marL="693738">
              <a:lnSpc>
                <a:spcPct val="80000"/>
              </a:lnSpc>
              <a:buFont typeface="Arial" panose="020B0604020202020204" pitchFamily="34" charset="0"/>
              <a:buChar char="•"/>
            </a:pPr>
            <a:r>
              <a:rPr lang="en-US" sz="2000" dirty="0">
                <a:solidFill>
                  <a:schemeClr val="tx1">
                    <a:lumMod val="50000"/>
                  </a:schemeClr>
                </a:solidFill>
              </a:rPr>
              <a:t>Opaque Areas</a:t>
            </a:r>
          </a:p>
          <a:p>
            <a:pPr marL="693738">
              <a:lnSpc>
                <a:spcPct val="80000"/>
              </a:lnSpc>
              <a:buFont typeface="Arial" panose="020B0604020202020204" pitchFamily="34" charset="0"/>
              <a:buChar char="•"/>
            </a:pPr>
            <a:r>
              <a:rPr lang="en-US" sz="2000" dirty="0" smtClean="0">
                <a:solidFill>
                  <a:schemeClr val="tx1">
                    <a:lumMod val="50000"/>
                  </a:schemeClr>
                </a:solidFill>
              </a:rPr>
              <a:t>Fenestration</a:t>
            </a:r>
          </a:p>
          <a:p>
            <a:pPr lvl="1">
              <a:lnSpc>
                <a:spcPct val="80000"/>
              </a:lnSpc>
            </a:pPr>
            <a:endParaRPr lang="en-US" dirty="0">
              <a:solidFill>
                <a:schemeClr val="tx1">
                  <a:lumMod val="50000"/>
                </a:schemeClr>
              </a:solidFill>
            </a:endParaRPr>
          </a:p>
          <a:p>
            <a:pPr marL="0" indent="0">
              <a:lnSpc>
                <a:spcPct val="90000"/>
              </a:lnSpc>
              <a:buNone/>
            </a:pPr>
            <a:r>
              <a:rPr lang="en-US" dirty="0">
                <a:solidFill>
                  <a:schemeClr val="tx1">
                    <a:lumMod val="50000"/>
                  </a:schemeClr>
                </a:solidFill>
              </a:rPr>
              <a:t>Building Envelope Trade-Off Option </a:t>
            </a:r>
            <a:r>
              <a:rPr lang="en-US" sz="2000" i="1" dirty="0">
                <a:solidFill>
                  <a:schemeClr val="tx1">
                    <a:lumMod val="50000"/>
                  </a:schemeClr>
                </a:solidFill>
              </a:rPr>
              <a:t>(Section 5.6</a:t>
            </a:r>
            <a:r>
              <a:rPr lang="en-US" sz="2000" i="1" dirty="0" smtClean="0">
                <a:solidFill>
                  <a:schemeClr val="tx1">
                    <a:lumMod val="50000"/>
                  </a:schemeClr>
                </a:solidFill>
              </a:rPr>
              <a:t>)</a:t>
            </a:r>
          </a:p>
          <a:p>
            <a:pPr marL="0" indent="0">
              <a:lnSpc>
                <a:spcPct val="90000"/>
              </a:lnSpc>
              <a:buNone/>
            </a:pPr>
            <a:endParaRPr lang="en-US" sz="2000" i="1" dirty="0">
              <a:solidFill>
                <a:schemeClr val="tx1">
                  <a:lumMod val="50000"/>
                </a:schemeClr>
              </a:solidFill>
            </a:endParaRPr>
          </a:p>
          <a:p>
            <a:pPr marL="0" indent="0">
              <a:lnSpc>
                <a:spcPct val="90000"/>
              </a:lnSpc>
              <a:buNone/>
            </a:pPr>
            <a:r>
              <a:rPr lang="en-US" dirty="0">
                <a:solidFill>
                  <a:schemeClr val="tx1">
                    <a:lumMod val="50000"/>
                  </a:schemeClr>
                </a:solidFill>
              </a:rPr>
              <a:t>Submittals </a:t>
            </a:r>
            <a:r>
              <a:rPr lang="en-US" sz="2000" i="1" dirty="0">
                <a:solidFill>
                  <a:schemeClr val="tx1">
                    <a:lumMod val="50000"/>
                  </a:schemeClr>
                </a:solidFill>
              </a:rPr>
              <a:t>(Section 5.7</a:t>
            </a:r>
            <a:r>
              <a:rPr lang="en-US" sz="2000" i="1" dirty="0" smtClean="0">
                <a:solidFill>
                  <a:schemeClr val="tx1">
                    <a:lumMod val="50000"/>
                  </a:schemeClr>
                </a:solidFill>
              </a:rPr>
              <a:t>)</a:t>
            </a:r>
          </a:p>
          <a:p>
            <a:pPr marL="0" indent="0">
              <a:lnSpc>
                <a:spcPct val="90000"/>
              </a:lnSpc>
              <a:buNone/>
            </a:pPr>
            <a:endParaRPr lang="en-US" i="1" dirty="0">
              <a:solidFill>
                <a:schemeClr val="tx1">
                  <a:lumMod val="50000"/>
                </a:schemeClr>
              </a:solidFill>
            </a:endParaRPr>
          </a:p>
          <a:p>
            <a:pPr marL="0" indent="0">
              <a:lnSpc>
                <a:spcPct val="90000"/>
              </a:lnSpc>
              <a:buNone/>
            </a:pPr>
            <a:r>
              <a:rPr lang="en-US" dirty="0">
                <a:solidFill>
                  <a:schemeClr val="tx1">
                    <a:lumMod val="50000"/>
                  </a:schemeClr>
                </a:solidFill>
              </a:rPr>
              <a:t>Product Information and Installation Requirements </a:t>
            </a:r>
            <a:r>
              <a:rPr lang="en-US" sz="2000" i="1" dirty="0" smtClean="0">
                <a:solidFill>
                  <a:schemeClr val="tx1">
                    <a:lumMod val="50000"/>
                  </a:schemeClr>
                </a:solidFill>
              </a:rPr>
              <a:t>(</a:t>
            </a:r>
            <a:r>
              <a:rPr lang="en-US" sz="2000" i="1" dirty="0">
                <a:solidFill>
                  <a:schemeClr val="tx1">
                    <a:lumMod val="50000"/>
                  </a:schemeClr>
                </a:solidFill>
              </a:rPr>
              <a:t>Section 5.8</a:t>
            </a:r>
            <a:r>
              <a:rPr lang="en-US" sz="2000" i="1" dirty="0" smtClean="0">
                <a:solidFill>
                  <a:schemeClr val="tx1">
                    <a:lumMod val="50000"/>
                  </a:schemeClr>
                </a:solidFill>
              </a:rPr>
              <a:t>)</a:t>
            </a:r>
          </a:p>
          <a:p>
            <a:pPr marL="0" indent="0">
              <a:lnSpc>
                <a:spcPct val="90000"/>
              </a:lnSpc>
              <a:buNone/>
            </a:pPr>
            <a:endParaRPr lang="en-US" sz="2000" i="1" dirty="0">
              <a:solidFill>
                <a:schemeClr val="tx1">
                  <a:lumMod val="50000"/>
                </a:schemeClr>
              </a:solidFill>
            </a:endParaRPr>
          </a:p>
          <a:p>
            <a:pPr marL="0" indent="0">
              <a:lnSpc>
                <a:spcPct val="90000"/>
              </a:lnSpc>
              <a:buNone/>
            </a:pPr>
            <a:r>
              <a:rPr lang="en-US" dirty="0" smtClean="0">
                <a:solidFill>
                  <a:schemeClr val="tx1">
                    <a:lumMod val="50000"/>
                  </a:schemeClr>
                </a:solidFill>
              </a:rPr>
              <a:t>Inspection and Verification </a:t>
            </a:r>
            <a:r>
              <a:rPr lang="en-US" sz="2000" i="1" dirty="0">
                <a:solidFill>
                  <a:schemeClr val="tx1">
                    <a:lumMod val="50000"/>
                  </a:schemeClr>
                </a:solidFill>
              </a:rPr>
              <a:t>(Section 5.9)</a:t>
            </a:r>
          </a:p>
          <a:p>
            <a:endParaRPr lang="en-US" dirty="0">
              <a:solidFill>
                <a:schemeClr val="tx1">
                  <a:lumMod val="50000"/>
                </a:schemeClr>
              </a:solidFill>
            </a:endParaRPr>
          </a:p>
        </p:txBody>
      </p:sp>
      <p:sp>
        <p:nvSpPr>
          <p:cNvPr id="5" name="Rectangle 4"/>
          <p:cNvSpPr txBox="1">
            <a:spLocks noChangeArrowheads="1"/>
          </p:cNvSpPr>
          <p:nvPr/>
        </p:nvSpPr>
        <p:spPr>
          <a:xfrm>
            <a:off x="141288" y="-12700"/>
            <a:ext cx="5823479" cy="850188"/>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Building Envelope Overview </a:t>
            </a:r>
            <a:r>
              <a:rPr lang="en-US" sz="1200" i="1" dirty="0" smtClean="0">
                <a:solidFill>
                  <a:schemeClr val="tx1">
                    <a:lumMod val="50000"/>
                  </a:schemeClr>
                </a:solidFill>
              </a:rPr>
              <a:t>(cont’d)</a:t>
            </a:r>
            <a:endParaRPr lang="en-US" sz="1200" i="1" dirty="0">
              <a:solidFill>
                <a:schemeClr val="tx1">
                  <a:lumMod val="50000"/>
                </a:schemeClr>
              </a:solidFill>
            </a:endParaRPr>
          </a:p>
        </p:txBody>
      </p:sp>
    </p:spTree>
    <p:extLst>
      <p:ext uri="{BB962C8B-B14F-4D97-AF65-F5344CB8AC3E}">
        <p14:creationId xmlns:p14="http://schemas.microsoft.com/office/powerpoint/2010/main" val="32079009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5100" y="0"/>
            <a:ext cx="8733727" cy="790113"/>
          </a:xfrm>
        </p:spPr>
        <p:txBody>
          <a:bodyPr>
            <a:normAutofit/>
          </a:bodyPr>
          <a:lstStyle/>
          <a:p>
            <a:pPr>
              <a:lnSpc>
                <a:spcPct val="80000"/>
              </a:lnSpc>
            </a:pPr>
            <a:r>
              <a:rPr lang="en-US" sz="2400" b="1" dirty="0" smtClean="0">
                <a:solidFill>
                  <a:schemeClr val="tx1">
                    <a:lumMod val="50000"/>
                  </a:schemeClr>
                </a:solidFill>
              </a:rPr>
              <a:t>Section 5 – 5.5.4.2</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Fenestration </a:t>
            </a:r>
            <a:r>
              <a:rPr lang="en-US" sz="2000" dirty="0">
                <a:solidFill>
                  <a:schemeClr val="tx1">
                    <a:lumMod val="50000"/>
                  </a:schemeClr>
                </a:solidFill>
              </a:rPr>
              <a:t>Area</a:t>
            </a:r>
            <a:endParaRPr lang="en-US" sz="1600" i="1" dirty="0">
              <a:solidFill>
                <a:schemeClr val="tx1">
                  <a:lumMod val="50000"/>
                </a:schemeClr>
              </a:solidFill>
            </a:endParaRPr>
          </a:p>
        </p:txBody>
      </p:sp>
      <p:sp>
        <p:nvSpPr>
          <p:cNvPr id="93187" name="Rectangle 3"/>
          <p:cNvSpPr>
            <a:spLocks noGrp="1" noChangeArrowheads="1"/>
          </p:cNvSpPr>
          <p:nvPr>
            <p:ph type="body" sz="half" idx="1"/>
          </p:nvPr>
        </p:nvSpPr>
        <p:spPr>
          <a:xfrm>
            <a:off x="424561" y="1189038"/>
            <a:ext cx="8572683" cy="4525962"/>
          </a:xfrm>
        </p:spPr>
        <p:txBody>
          <a:bodyPr/>
          <a:lstStyle/>
          <a:p>
            <a:pPr marL="0" indent="0">
              <a:buNone/>
            </a:pPr>
            <a:r>
              <a:rPr lang="en-US" dirty="0">
                <a:solidFill>
                  <a:schemeClr val="tx1">
                    <a:lumMod val="50000"/>
                  </a:schemeClr>
                </a:solidFill>
              </a:rPr>
              <a:t>Total </a:t>
            </a:r>
            <a:r>
              <a:rPr lang="en-US" i="1" dirty="0">
                <a:solidFill>
                  <a:schemeClr val="tx1">
                    <a:lumMod val="50000"/>
                  </a:schemeClr>
                </a:solidFill>
              </a:rPr>
              <a:t>vertical fenestration area</a:t>
            </a:r>
            <a:r>
              <a:rPr lang="en-US" dirty="0">
                <a:solidFill>
                  <a:schemeClr val="tx1">
                    <a:lumMod val="50000"/>
                  </a:schemeClr>
                </a:solidFill>
              </a:rPr>
              <a:t> to be </a:t>
            </a:r>
            <a:r>
              <a:rPr lang="en-US" dirty="0" smtClean="0">
                <a:solidFill>
                  <a:schemeClr val="tx1">
                    <a:lumMod val="50000"/>
                  </a:schemeClr>
                </a:solidFill>
              </a:rPr>
              <a:t>smaller than specified values in Tables 5.5-</a:t>
            </a:r>
            <a:r>
              <a:rPr lang="en-US" dirty="0" smtClean="0">
                <a:solidFill>
                  <a:srgbClr val="FF0000"/>
                </a:solidFill>
              </a:rPr>
              <a:t>0</a:t>
            </a:r>
            <a:r>
              <a:rPr lang="en-US" dirty="0" smtClean="0">
                <a:solidFill>
                  <a:schemeClr val="tx1">
                    <a:lumMod val="50000"/>
                  </a:schemeClr>
                </a:solidFill>
              </a:rPr>
              <a:t> through 5.5-8 (40% for all climate zones)</a:t>
            </a:r>
            <a:endParaRPr lang="en-US" dirty="0">
              <a:solidFill>
                <a:schemeClr val="tx1">
                  <a:lumMod val="50000"/>
                </a:schemeClr>
              </a:solidFill>
            </a:endParaRPr>
          </a:p>
          <a:p>
            <a:pPr lvl="1">
              <a:buFont typeface="Arial" panose="020B0604020202020204" pitchFamily="34" charset="0"/>
              <a:buChar char="•"/>
            </a:pPr>
            <a:r>
              <a:rPr lang="en-US" dirty="0">
                <a:solidFill>
                  <a:schemeClr val="tx1">
                    <a:lumMod val="50000"/>
                  </a:schemeClr>
                </a:solidFill>
              </a:rPr>
              <a:t>Including both fixed and operable </a:t>
            </a:r>
            <a:r>
              <a:rPr lang="en-US" i="1" dirty="0">
                <a:solidFill>
                  <a:schemeClr val="tx1">
                    <a:lumMod val="50000"/>
                  </a:schemeClr>
                </a:solidFill>
              </a:rPr>
              <a:t>vertical </a:t>
            </a:r>
            <a:r>
              <a:rPr lang="en-US" i="1" dirty="0" smtClean="0">
                <a:solidFill>
                  <a:schemeClr val="tx1">
                    <a:lumMod val="50000"/>
                  </a:schemeClr>
                </a:solidFill>
              </a:rPr>
              <a:t>fenestration</a:t>
            </a:r>
          </a:p>
          <a:p>
            <a:pPr lvl="1">
              <a:buFont typeface="Arial" panose="020B0604020202020204" pitchFamily="34" charset="0"/>
              <a:buChar char="•"/>
            </a:pPr>
            <a:r>
              <a:rPr lang="en-US" dirty="0" smtClean="0">
                <a:solidFill>
                  <a:schemeClr val="tx1">
                    <a:lumMod val="50000"/>
                  </a:schemeClr>
                </a:solidFill>
              </a:rPr>
              <a:t>Exception: street-level </a:t>
            </a:r>
            <a:r>
              <a:rPr lang="en-US" i="1" dirty="0" smtClean="0">
                <a:solidFill>
                  <a:schemeClr val="tx1">
                    <a:lumMod val="50000"/>
                  </a:schemeClr>
                </a:solidFill>
              </a:rPr>
              <a:t>vertical fenestration </a:t>
            </a:r>
            <a:r>
              <a:rPr lang="en-US" dirty="0" smtClean="0">
                <a:solidFill>
                  <a:schemeClr val="tx1">
                    <a:lumMod val="50000"/>
                  </a:schemeClr>
                </a:solidFill>
              </a:rPr>
              <a:t>(5.5.4.4.1)</a:t>
            </a:r>
            <a:endParaRPr lang="en-US" dirty="0">
              <a:solidFill>
                <a:schemeClr val="tx1">
                  <a:lumMod val="50000"/>
                </a:schemeClr>
              </a:solidFill>
            </a:endParaRPr>
          </a:p>
          <a:p>
            <a:pPr marL="3175" lvl="1" indent="0">
              <a:buNone/>
            </a:pPr>
            <a:endParaRPr lang="en-US" dirty="0" smtClean="0">
              <a:solidFill>
                <a:schemeClr val="tx1">
                  <a:lumMod val="50000"/>
                </a:schemeClr>
              </a:solidFill>
            </a:endParaRPr>
          </a:p>
          <a:p>
            <a:pPr marL="3175" lvl="1" indent="0">
              <a:buNone/>
            </a:pPr>
            <a:r>
              <a:rPr lang="en-US" sz="2200" dirty="0" smtClean="0">
                <a:solidFill>
                  <a:schemeClr val="tx1">
                    <a:lumMod val="50000"/>
                  </a:schemeClr>
                </a:solidFill>
              </a:rPr>
              <a:t>Total </a:t>
            </a:r>
            <a:r>
              <a:rPr lang="en-US" sz="2200" i="1" dirty="0" smtClean="0">
                <a:solidFill>
                  <a:schemeClr val="tx1">
                    <a:lumMod val="50000"/>
                  </a:schemeClr>
                </a:solidFill>
              </a:rPr>
              <a:t>skylight</a:t>
            </a:r>
            <a:r>
              <a:rPr lang="en-US" sz="2200" dirty="0" smtClean="0">
                <a:solidFill>
                  <a:schemeClr val="tx1">
                    <a:lumMod val="50000"/>
                  </a:schemeClr>
                </a:solidFill>
              </a:rPr>
              <a:t> area smaller than specified in Tables 5.5-</a:t>
            </a:r>
            <a:r>
              <a:rPr lang="en-US" sz="2200" dirty="0" smtClean="0">
                <a:solidFill>
                  <a:srgbClr val="FF0000"/>
                </a:solidFill>
              </a:rPr>
              <a:t>0</a:t>
            </a:r>
            <a:r>
              <a:rPr lang="en-US" sz="2200" dirty="0" smtClean="0">
                <a:solidFill>
                  <a:schemeClr val="tx1">
                    <a:lumMod val="50000"/>
                  </a:schemeClr>
                </a:solidFill>
              </a:rPr>
              <a:t> through 5.5-8 (3% of roof area for all climate zones)</a:t>
            </a:r>
          </a:p>
          <a:p>
            <a:pPr marL="746125" lvl="2" indent="-342900"/>
            <a:r>
              <a:rPr lang="en-US" dirty="0" smtClean="0">
                <a:solidFill>
                  <a:schemeClr val="tx1">
                    <a:lumMod val="50000"/>
                  </a:schemeClr>
                </a:solidFill>
              </a:rPr>
              <a:t>Permitted to be no greater than 6% of </a:t>
            </a:r>
            <a:r>
              <a:rPr lang="en-US" i="1" dirty="0" smtClean="0">
                <a:solidFill>
                  <a:schemeClr val="tx1">
                    <a:lumMod val="50000"/>
                  </a:schemeClr>
                </a:solidFill>
              </a:rPr>
              <a:t>gross roof area </a:t>
            </a:r>
            <a:r>
              <a:rPr lang="en-US" dirty="0" smtClean="0">
                <a:solidFill>
                  <a:schemeClr val="tx1">
                    <a:lumMod val="50000"/>
                  </a:schemeClr>
                </a:solidFill>
              </a:rPr>
              <a:t>provided criteria in exception 1 to </a:t>
            </a:r>
            <a:r>
              <a:rPr lang="en-US" i="1" dirty="0" smtClean="0">
                <a:solidFill>
                  <a:schemeClr val="tx1">
                    <a:lumMod val="50000"/>
                  </a:schemeClr>
                </a:solidFill>
              </a:rPr>
              <a:t>skylight SHGC </a:t>
            </a:r>
            <a:r>
              <a:rPr lang="en-US" dirty="0" smtClean="0">
                <a:solidFill>
                  <a:schemeClr val="tx1">
                    <a:lumMod val="50000"/>
                  </a:schemeClr>
                </a:solidFill>
              </a:rPr>
              <a:t>requirements are met (5.5.4.4.2) and </a:t>
            </a:r>
            <a:r>
              <a:rPr lang="en-US" i="1" dirty="0" smtClean="0">
                <a:solidFill>
                  <a:schemeClr val="tx1">
                    <a:lumMod val="50000"/>
                  </a:schemeClr>
                </a:solidFill>
              </a:rPr>
              <a:t>daylight area under skylights</a:t>
            </a:r>
            <a:r>
              <a:rPr lang="en-US" dirty="0" smtClean="0">
                <a:solidFill>
                  <a:schemeClr val="tx1">
                    <a:lumMod val="50000"/>
                  </a:schemeClr>
                </a:solidFill>
              </a:rPr>
              <a:t> is more than or equal to half the </a:t>
            </a:r>
            <a:r>
              <a:rPr lang="en-US" i="1" dirty="0" smtClean="0">
                <a:solidFill>
                  <a:schemeClr val="tx1">
                    <a:lumMod val="50000"/>
                  </a:schemeClr>
                </a:solidFill>
              </a:rPr>
              <a:t>floor</a:t>
            </a:r>
            <a:r>
              <a:rPr lang="en-US" dirty="0" smtClean="0">
                <a:solidFill>
                  <a:schemeClr val="tx1">
                    <a:lumMod val="50000"/>
                  </a:schemeClr>
                </a:solidFill>
              </a:rPr>
              <a:t> area of the </a:t>
            </a:r>
            <a:r>
              <a:rPr lang="en-US" i="1" dirty="0" smtClean="0">
                <a:solidFill>
                  <a:schemeClr val="tx1">
                    <a:lumMod val="50000"/>
                  </a:schemeClr>
                </a:solidFill>
              </a:rPr>
              <a:t>space</a:t>
            </a:r>
            <a:endParaRPr lang="en-US" i="1" dirty="0">
              <a:solidFill>
                <a:schemeClr val="tx1">
                  <a:lumMod val="50000"/>
                </a:schemeClr>
              </a:solidFill>
            </a:endParaRPr>
          </a:p>
        </p:txBody>
      </p:sp>
    </p:spTree>
    <p:extLst>
      <p:ext uri="{BB962C8B-B14F-4D97-AF65-F5344CB8AC3E}">
        <p14:creationId xmlns:p14="http://schemas.microsoft.com/office/powerpoint/2010/main" val="2286476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5100" y="0"/>
            <a:ext cx="8733727" cy="781235"/>
          </a:xfrm>
        </p:spPr>
        <p:txBody>
          <a:bodyPr>
            <a:normAutofit/>
          </a:bodyPr>
          <a:lstStyle/>
          <a:p>
            <a:pPr>
              <a:lnSpc>
                <a:spcPct val="80000"/>
              </a:lnSpc>
            </a:pPr>
            <a:r>
              <a:rPr lang="en-US" sz="2400" b="1" dirty="0" smtClean="0">
                <a:solidFill>
                  <a:schemeClr val="tx1">
                    <a:lumMod val="50000"/>
                  </a:schemeClr>
                </a:solidFill>
              </a:rPr>
              <a:t>Section 5 – 5.5.4.2.3</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Minimum </a:t>
            </a:r>
            <a:r>
              <a:rPr lang="en-US" sz="2000" i="1" dirty="0" smtClean="0">
                <a:solidFill>
                  <a:schemeClr val="tx1">
                    <a:lumMod val="50000"/>
                  </a:schemeClr>
                </a:solidFill>
              </a:rPr>
              <a:t>Skylight</a:t>
            </a:r>
            <a:r>
              <a:rPr lang="en-US" sz="2000" dirty="0" smtClean="0">
                <a:solidFill>
                  <a:schemeClr val="tx1">
                    <a:lumMod val="50000"/>
                  </a:schemeClr>
                </a:solidFill>
              </a:rPr>
              <a:t> Fenestration </a:t>
            </a:r>
            <a:r>
              <a:rPr lang="en-US" sz="2000" dirty="0">
                <a:solidFill>
                  <a:schemeClr val="tx1">
                    <a:lumMod val="50000"/>
                  </a:schemeClr>
                </a:solidFill>
              </a:rPr>
              <a:t>Area</a:t>
            </a:r>
            <a:endParaRPr lang="en-US" sz="1600" i="1" dirty="0">
              <a:solidFill>
                <a:schemeClr val="tx1">
                  <a:lumMod val="50000"/>
                </a:schemeClr>
              </a:solidFill>
            </a:endParaRPr>
          </a:p>
        </p:txBody>
      </p:sp>
      <p:sp>
        <p:nvSpPr>
          <p:cNvPr id="4" name="Text Placeholder 3"/>
          <p:cNvSpPr>
            <a:spLocks noGrp="1"/>
          </p:cNvSpPr>
          <p:nvPr>
            <p:ph type="body" sz="half" idx="1"/>
          </p:nvPr>
        </p:nvSpPr>
        <p:spPr>
          <a:xfrm>
            <a:off x="457199" y="1103484"/>
            <a:ext cx="7907867" cy="1718733"/>
          </a:xfrm>
        </p:spPr>
        <p:txBody>
          <a:bodyPr>
            <a:normAutofit fontScale="92500" lnSpcReduction="20000"/>
          </a:bodyPr>
          <a:lstStyle/>
          <a:p>
            <a:pPr marL="0" indent="0">
              <a:buNone/>
            </a:pPr>
            <a:r>
              <a:rPr lang="en-US" dirty="0" smtClean="0">
                <a:solidFill>
                  <a:schemeClr val="tx1">
                    <a:lumMod val="50000"/>
                  </a:schemeClr>
                </a:solidFill>
              </a:rPr>
              <a:t>Minimum </a:t>
            </a:r>
            <a:r>
              <a:rPr lang="en-US" i="1" dirty="0" smtClean="0">
                <a:solidFill>
                  <a:schemeClr val="tx1">
                    <a:lumMod val="50000"/>
                  </a:schemeClr>
                </a:solidFill>
              </a:rPr>
              <a:t>skylight</a:t>
            </a:r>
            <a:r>
              <a:rPr lang="en-US" dirty="0" smtClean="0">
                <a:solidFill>
                  <a:schemeClr val="tx1">
                    <a:lumMod val="50000"/>
                  </a:schemeClr>
                </a:solidFill>
              </a:rPr>
              <a:t> area must be provided in </a:t>
            </a:r>
            <a:r>
              <a:rPr lang="en-US" i="1" dirty="0" smtClean="0">
                <a:solidFill>
                  <a:schemeClr val="tx1">
                    <a:lumMod val="50000"/>
                  </a:schemeClr>
                </a:solidFill>
              </a:rPr>
              <a:t>enclosed spaces </a:t>
            </a:r>
            <a:r>
              <a:rPr lang="en-US" dirty="0" smtClean="0">
                <a:solidFill>
                  <a:schemeClr val="tx1">
                    <a:lumMod val="50000"/>
                  </a:schemeClr>
                </a:solidFill>
              </a:rPr>
              <a:t>that are</a:t>
            </a:r>
          </a:p>
          <a:p>
            <a:r>
              <a:rPr lang="en-US" dirty="0" smtClean="0">
                <a:solidFill>
                  <a:schemeClr val="tx1">
                    <a:lumMod val="50000"/>
                  </a:schemeClr>
                </a:solidFill>
              </a:rPr>
              <a:t>≥ 2,500 ft</a:t>
            </a:r>
            <a:r>
              <a:rPr lang="en-US" baseline="30000" dirty="0" smtClean="0">
                <a:solidFill>
                  <a:schemeClr val="tx1">
                    <a:lumMod val="50000"/>
                  </a:schemeClr>
                </a:solidFill>
              </a:rPr>
              <a:t>2</a:t>
            </a:r>
            <a:r>
              <a:rPr lang="en-US" dirty="0" smtClean="0">
                <a:solidFill>
                  <a:schemeClr val="tx1">
                    <a:lumMod val="50000"/>
                  </a:schemeClr>
                </a:solidFill>
              </a:rPr>
              <a:t> </a:t>
            </a:r>
          </a:p>
          <a:p>
            <a:r>
              <a:rPr lang="en-US" dirty="0" smtClean="0">
                <a:solidFill>
                  <a:schemeClr val="tx1">
                    <a:lumMod val="50000"/>
                  </a:schemeClr>
                </a:solidFill>
              </a:rPr>
              <a:t>In spaces with ceiling height &gt; 15 ft and</a:t>
            </a:r>
          </a:p>
          <a:p>
            <a:r>
              <a:rPr lang="en-US" dirty="0" smtClean="0">
                <a:solidFill>
                  <a:schemeClr val="tx1">
                    <a:lumMod val="50000"/>
                  </a:schemeClr>
                </a:solidFill>
              </a:rPr>
              <a:t>Space types</a:t>
            </a:r>
          </a:p>
        </p:txBody>
      </p:sp>
      <p:sp>
        <p:nvSpPr>
          <p:cNvPr id="7" name="Text Placeholder 2"/>
          <p:cNvSpPr txBox="1">
            <a:spLocks/>
          </p:cNvSpPr>
          <p:nvPr/>
        </p:nvSpPr>
        <p:spPr>
          <a:xfrm>
            <a:off x="852315" y="2822217"/>
            <a:ext cx="2497650" cy="36293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chemeClr val="tx1">
                    <a:lumMod val="50000"/>
                  </a:schemeClr>
                </a:solidFill>
              </a:rPr>
              <a:t>Office</a:t>
            </a:r>
          </a:p>
          <a:p>
            <a:r>
              <a:rPr lang="en-US" sz="1800" dirty="0" smtClean="0">
                <a:solidFill>
                  <a:schemeClr val="tx1">
                    <a:lumMod val="50000"/>
                  </a:schemeClr>
                </a:solidFill>
              </a:rPr>
              <a:t>Lobby</a:t>
            </a:r>
          </a:p>
          <a:p>
            <a:r>
              <a:rPr lang="en-US" sz="1800" dirty="0" smtClean="0">
                <a:solidFill>
                  <a:schemeClr val="tx1">
                    <a:lumMod val="50000"/>
                  </a:schemeClr>
                </a:solidFill>
              </a:rPr>
              <a:t>Atrium</a:t>
            </a:r>
          </a:p>
          <a:p>
            <a:r>
              <a:rPr lang="en-US" sz="1800" dirty="0" smtClean="0">
                <a:solidFill>
                  <a:schemeClr val="tx1">
                    <a:lumMod val="50000"/>
                  </a:schemeClr>
                </a:solidFill>
              </a:rPr>
              <a:t>Concourse</a:t>
            </a:r>
          </a:p>
          <a:p>
            <a:r>
              <a:rPr lang="en-US" sz="1800" dirty="0" smtClean="0">
                <a:solidFill>
                  <a:schemeClr val="tx1">
                    <a:lumMod val="50000"/>
                  </a:schemeClr>
                </a:solidFill>
              </a:rPr>
              <a:t>Corridor</a:t>
            </a:r>
          </a:p>
          <a:p>
            <a:r>
              <a:rPr lang="en-US" sz="1800" dirty="0" smtClean="0">
                <a:solidFill>
                  <a:schemeClr val="tx1">
                    <a:lumMod val="50000"/>
                  </a:schemeClr>
                </a:solidFill>
              </a:rPr>
              <a:t>Storage (incl. </a:t>
            </a:r>
            <a:r>
              <a:rPr lang="en-US" sz="1800" dirty="0" err="1" smtClean="0">
                <a:solidFill>
                  <a:schemeClr val="tx1">
                    <a:lumMod val="50000"/>
                  </a:schemeClr>
                </a:solidFill>
              </a:rPr>
              <a:t>nonrefrigerated</a:t>
            </a:r>
            <a:r>
              <a:rPr lang="en-US" sz="1800" dirty="0" smtClean="0">
                <a:solidFill>
                  <a:schemeClr val="tx1">
                    <a:lumMod val="50000"/>
                  </a:schemeClr>
                </a:solidFill>
              </a:rPr>
              <a:t> warehouse)</a:t>
            </a:r>
          </a:p>
          <a:p>
            <a:r>
              <a:rPr lang="en-US" sz="1800" dirty="0" smtClean="0">
                <a:solidFill>
                  <a:schemeClr val="tx1">
                    <a:lumMod val="50000"/>
                  </a:schemeClr>
                </a:solidFill>
              </a:rPr>
              <a:t>Gymnasium/fitness/exercise area</a:t>
            </a:r>
          </a:p>
          <a:p>
            <a:r>
              <a:rPr lang="en-US" sz="1800" dirty="0" smtClean="0">
                <a:solidFill>
                  <a:schemeClr val="tx1">
                    <a:lumMod val="50000"/>
                  </a:schemeClr>
                </a:solidFill>
              </a:rPr>
              <a:t>Playing area</a:t>
            </a:r>
          </a:p>
        </p:txBody>
      </p:sp>
      <p:sp>
        <p:nvSpPr>
          <p:cNvPr id="8" name="Content Placeholder 3"/>
          <p:cNvSpPr>
            <a:spLocks noGrp="1"/>
          </p:cNvSpPr>
          <p:nvPr>
            <p:ph sz="half" idx="2"/>
          </p:nvPr>
        </p:nvSpPr>
        <p:spPr>
          <a:xfrm>
            <a:off x="3349965" y="2833325"/>
            <a:ext cx="2181595" cy="3547533"/>
          </a:xfrm>
        </p:spPr>
        <p:txBody>
          <a:bodyPr>
            <a:noAutofit/>
          </a:bodyPr>
          <a:lstStyle/>
          <a:p>
            <a:r>
              <a:rPr lang="en-US" sz="1800" dirty="0" smtClean="0">
                <a:solidFill>
                  <a:schemeClr val="tx1">
                    <a:lumMod val="50000"/>
                  </a:schemeClr>
                </a:solidFill>
              </a:rPr>
              <a:t>Gymnasium seating area</a:t>
            </a:r>
            <a:endParaRPr lang="en-US" sz="1800" dirty="0">
              <a:solidFill>
                <a:schemeClr val="tx1">
                  <a:lumMod val="50000"/>
                </a:schemeClr>
              </a:solidFill>
            </a:endParaRPr>
          </a:p>
          <a:p>
            <a:r>
              <a:rPr lang="en-US" sz="1800" dirty="0" smtClean="0">
                <a:solidFill>
                  <a:schemeClr val="tx1">
                    <a:lumMod val="50000"/>
                  </a:schemeClr>
                </a:solidFill>
              </a:rPr>
              <a:t>Convention exhibit/event space</a:t>
            </a:r>
          </a:p>
          <a:p>
            <a:r>
              <a:rPr lang="en-US" sz="1800" dirty="0" smtClean="0">
                <a:solidFill>
                  <a:schemeClr val="tx1">
                    <a:lumMod val="50000"/>
                  </a:schemeClr>
                </a:solidFill>
              </a:rPr>
              <a:t>Courtroom</a:t>
            </a:r>
          </a:p>
          <a:p>
            <a:r>
              <a:rPr lang="en-US" sz="1800" dirty="0" smtClean="0">
                <a:solidFill>
                  <a:schemeClr val="tx1">
                    <a:lumMod val="50000"/>
                  </a:schemeClr>
                </a:solidFill>
              </a:rPr>
              <a:t>Automotive service</a:t>
            </a:r>
          </a:p>
          <a:p>
            <a:r>
              <a:rPr lang="en-US" sz="1800" dirty="0" smtClean="0">
                <a:solidFill>
                  <a:schemeClr val="tx1">
                    <a:lumMod val="50000"/>
                  </a:schemeClr>
                </a:solidFill>
              </a:rPr>
              <a:t>Fire station engine room</a:t>
            </a:r>
          </a:p>
          <a:p>
            <a:r>
              <a:rPr lang="en-US" sz="1800" dirty="0" smtClean="0">
                <a:solidFill>
                  <a:schemeClr val="tx1">
                    <a:lumMod val="50000"/>
                  </a:schemeClr>
                </a:solidFill>
              </a:rPr>
              <a:t>Manufacturing</a:t>
            </a:r>
          </a:p>
        </p:txBody>
      </p:sp>
      <p:sp>
        <p:nvSpPr>
          <p:cNvPr id="10" name="Content Placeholder 3"/>
          <p:cNvSpPr txBox="1">
            <a:spLocks/>
          </p:cNvSpPr>
          <p:nvPr/>
        </p:nvSpPr>
        <p:spPr>
          <a:xfrm>
            <a:off x="5827899" y="2842249"/>
            <a:ext cx="2650060" cy="3587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chemeClr val="tx1">
                    <a:lumMod val="50000"/>
                  </a:schemeClr>
                </a:solidFill>
              </a:rPr>
              <a:t>Corridor/transition and bay areas</a:t>
            </a:r>
          </a:p>
          <a:p>
            <a:r>
              <a:rPr lang="en-US" sz="1800" dirty="0" smtClean="0">
                <a:solidFill>
                  <a:schemeClr val="tx1">
                    <a:lumMod val="50000"/>
                  </a:schemeClr>
                </a:solidFill>
              </a:rPr>
              <a:t>Retail</a:t>
            </a:r>
          </a:p>
          <a:p>
            <a:r>
              <a:rPr lang="en-US" sz="1800" dirty="0" smtClean="0">
                <a:solidFill>
                  <a:schemeClr val="tx1">
                    <a:lumMod val="50000"/>
                  </a:schemeClr>
                </a:solidFill>
              </a:rPr>
              <a:t>Library reading and stack areas</a:t>
            </a:r>
          </a:p>
          <a:p>
            <a:r>
              <a:rPr lang="en-US" sz="1800" dirty="0" smtClean="0">
                <a:solidFill>
                  <a:schemeClr val="tx1">
                    <a:lumMod val="50000"/>
                  </a:schemeClr>
                </a:solidFill>
              </a:rPr>
              <a:t>Distribution/sorting area</a:t>
            </a:r>
          </a:p>
          <a:p>
            <a:r>
              <a:rPr lang="en-US" sz="1800" dirty="0" smtClean="0">
                <a:solidFill>
                  <a:schemeClr val="tx1">
                    <a:lumMod val="50000"/>
                  </a:schemeClr>
                </a:solidFill>
              </a:rPr>
              <a:t>Transportation</a:t>
            </a:r>
          </a:p>
          <a:p>
            <a:r>
              <a:rPr lang="en-US" sz="1800" dirty="0" smtClean="0">
                <a:solidFill>
                  <a:schemeClr val="tx1">
                    <a:lumMod val="50000"/>
                  </a:schemeClr>
                </a:solidFill>
              </a:rPr>
              <a:t>Baggage and seating areas</a:t>
            </a:r>
          </a:p>
          <a:p>
            <a:r>
              <a:rPr lang="en-US" sz="1800" dirty="0" smtClean="0">
                <a:solidFill>
                  <a:schemeClr val="tx1">
                    <a:lumMod val="50000"/>
                  </a:schemeClr>
                </a:solidFill>
              </a:rPr>
              <a:t>Workshop</a:t>
            </a:r>
          </a:p>
          <a:p>
            <a:endParaRPr lang="en-US" dirty="0"/>
          </a:p>
        </p:txBody>
      </p:sp>
    </p:spTree>
    <p:extLst>
      <p:ext uri="{BB962C8B-B14F-4D97-AF65-F5344CB8AC3E}">
        <p14:creationId xmlns:p14="http://schemas.microsoft.com/office/powerpoint/2010/main" val="345552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5100" y="0"/>
            <a:ext cx="8733727" cy="807868"/>
          </a:xfrm>
        </p:spPr>
        <p:txBody>
          <a:bodyPr>
            <a:normAutofit/>
          </a:bodyPr>
          <a:lstStyle/>
          <a:p>
            <a:pPr>
              <a:lnSpc>
                <a:spcPct val="80000"/>
              </a:lnSpc>
            </a:pPr>
            <a:r>
              <a:rPr lang="en-US" sz="2400" b="1" dirty="0" smtClean="0">
                <a:solidFill>
                  <a:schemeClr val="tx1">
                    <a:lumMod val="50000"/>
                  </a:schemeClr>
                </a:solidFill>
              </a:rPr>
              <a:t>Section 5 – 5.5.4.2.3</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Minimum </a:t>
            </a:r>
            <a:r>
              <a:rPr lang="en-US" sz="2000" i="1" dirty="0" smtClean="0">
                <a:solidFill>
                  <a:schemeClr val="tx1">
                    <a:lumMod val="50000"/>
                  </a:schemeClr>
                </a:solidFill>
              </a:rPr>
              <a:t>Skylight</a:t>
            </a:r>
            <a:r>
              <a:rPr lang="en-US" sz="2000" dirty="0" smtClean="0">
                <a:solidFill>
                  <a:schemeClr val="tx1">
                    <a:lumMod val="50000"/>
                  </a:schemeClr>
                </a:solidFill>
              </a:rPr>
              <a:t> Fenestration </a:t>
            </a:r>
            <a:r>
              <a:rPr lang="en-US" sz="2000" dirty="0">
                <a:solidFill>
                  <a:schemeClr val="tx1">
                    <a:lumMod val="50000"/>
                  </a:schemeClr>
                </a:solidFill>
              </a:rPr>
              <a:t>Area</a:t>
            </a:r>
            <a:endParaRPr lang="en-US" sz="1600" i="1" dirty="0">
              <a:solidFill>
                <a:schemeClr val="tx1">
                  <a:lumMod val="50000"/>
                </a:schemeClr>
              </a:solidFill>
            </a:endParaRPr>
          </a:p>
        </p:txBody>
      </p:sp>
      <p:sp>
        <p:nvSpPr>
          <p:cNvPr id="4" name="Text Placeholder 3"/>
          <p:cNvSpPr>
            <a:spLocks noGrp="1"/>
          </p:cNvSpPr>
          <p:nvPr>
            <p:ph type="body" sz="half" idx="1"/>
          </p:nvPr>
        </p:nvSpPr>
        <p:spPr>
          <a:xfrm>
            <a:off x="457199" y="1147655"/>
            <a:ext cx="7907867" cy="4778022"/>
          </a:xfrm>
        </p:spPr>
        <p:txBody>
          <a:bodyPr>
            <a:normAutofit fontScale="77500" lnSpcReduction="20000"/>
          </a:bodyPr>
          <a:lstStyle/>
          <a:p>
            <a:pPr marL="0" indent="0">
              <a:buNone/>
            </a:pPr>
            <a:r>
              <a:rPr lang="en-US" dirty="0" smtClean="0">
                <a:solidFill>
                  <a:schemeClr val="tx1">
                    <a:lumMod val="50000"/>
                  </a:schemeClr>
                </a:solidFill>
              </a:rPr>
              <a:t>The </a:t>
            </a:r>
            <a:r>
              <a:rPr lang="en-US" i="1" dirty="0" smtClean="0">
                <a:solidFill>
                  <a:schemeClr val="tx1">
                    <a:lumMod val="50000"/>
                  </a:schemeClr>
                </a:solidFill>
              </a:rPr>
              <a:t>skylight </a:t>
            </a:r>
            <a:r>
              <a:rPr lang="en-US" dirty="0" smtClean="0">
                <a:solidFill>
                  <a:schemeClr val="tx1">
                    <a:lumMod val="50000"/>
                  </a:schemeClr>
                </a:solidFill>
              </a:rPr>
              <a:t>area must </a:t>
            </a:r>
            <a:r>
              <a:rPr lang="en-US" i="1" dirty="0" smtClean="0">
                <a:solidFill>
                  <a:schemeClr val="tx1">
                    <a:lumMod val="50000"/>
                  </a:schemeClr>
                </a:solidFill>
              </a:rPr>
              <a:t>daylight</a:t>
            </a:r>
            <a:r>
              <a:rPr lang="en-US" dirty="0" smtClean="0">
                <a:solidFill>
                  <a:schemeClr val="tx1">
                    <a:lumMod val="50000"/>
                  </a:schemeClr>
                </a:solidFill>
              </a:rPr>
              <a:t> a minimum of half the floor area and provided</a:t>
            </a:r>
          </a:p>
          <a:p>
            <a:r>
              <a:rPr lang="en-US" dirty="0" smtClean="0">
                <a:solidFill>
                  <a:schemeClr val="tx1">
                    <a:lumMod val="50000"/>
                  </a:schemeClr>
                </a:solidFill>
              </a:rPr>
              <a:t>Minimum ratio of 3% of </a:t>
            </a:r>
            <a:r>
              <a:rPr lang="en-US" i="1" dirty="0" smtClean="0">
                <a:solidFill>
                  <a:schemeClr val="tx1">
                    <a:lumMod val="50000"/>
                  </a:schemeClr>
                </a:solidFill>
              </a:rPr>
              <a:t>skylight</a:t>
            </a:r>
            <a:r>
              <a:rPr lang="en-US" dirty="0" smtClean="0">
                <a:solidFill>
                  <a:schemeClr val="tx1">
                    <a:lumMod val="50000"/>
                  </a:schemeClr>
                </a:solidFill>
              </a:rPr>
              <a:t> area to </a:t>
            </a:r>
            <a:r>
              <a:rPr lang="en-US" i="1" dirty="0" smtClean="0">
                <a:solidFill>
                  <a:schemeClr val="tx1">
                    <a:lumMod val="50000"/>
                  </a:schemeClr>
                </a:solidFill>
              </a:rPr>
              <a:t>daylight area </a:t>
            </a:r>
            <a:r>
              <a:rPr lang="en-US" dirty="0" smtClean="0">
                <a:solidFill>
                  <a:schemeClr val="tx1">
                    <a:lumMod val="50000"/>
                  </a:schemeClr>
                </a:solidFill>
              </a:rPr>
              <a:t>with a </a:t>
            </a:r>
            <a:r>
              <a:rPr lang="en-US" i="1" dirty="0" smtClean="0">
                <a:solidFill>
                  <a:schemeClr val="tx1">
                    <a:lumMod val="50000"/>
                  </a:schemeClr>
                </a:solidFill>
              </a:rPr>
              <a:t>skylight</a:t>
            </a:r>
            <a:r>
              <a:rPr lang="en-US" dirty="0" smtClean="0">
                <a:solidFill>
                  <a:schemeClr val="tx1">
                    <a:lumMod val="50000"/>
                  </a:schemeClr>
                </a:solidFill>
              </a:rPr>
              <a:t> </a:t>
            </a:r>
            <a:r>
              <a:rPr lang="en-US" i="1" dirty="0" smtClean="0">
                <a:solidFill>
                  <a:schemeClr val="tx1">
                    <a:lumMod val="50000"/>
                  </a:schemeClr>
                </a:solidFill>
              </a:rPr>
              <a:t>VLT</a:t>
            </a:r>
            <a:r>
              <a:rPr lang="en-US" dirty="0" smtClean="0">
                <a:solidFill>
                  <a:schemeClr val="tx1">
                    <a:lumMod val="50000"/>
                  </a:schemeClr>
                </a:solidFill>
              </a:rPr>
              <a:t> at least 0.40 </a:t>
            </a:r>
          </a:p>
          <a:p>
            <a:pPr marL="0" indent="0">
              <a:buNone/>
            </a:pPr>
            <a:r>
              <a:rPr lang="en-US" dirty="0">
                <a:solidFill>
                  <a:schemeClr val="tx1">
                    <a:lumMod val="50000"/>
                  </a:schemeClr>
                </a:solidFill>
              </a:rPr>
              <a:t> </a:t>
            </a:r>
            <a:r>
              <a:rPr lang="en-US" dirty="0" smtClean="0">
                <a:solidFill>
                  <a:schemeClr val="tx1">
                    <a:lumMod val="50000"/>
                  </a:schemeClr>
                </a:solidFill>
              </a:rPr>
              <a:t>     OR</a:t>
            </a:r>
          </a:p>
          <a:p>
            <a:r>
              <a:rPr lang="en-US" dirty="0" smtClean="0">
                <a:solidFill>
                  <a:schemeClr val="tx1">
                    <a:lumMod val="50000"/>
                  </a:schemeClr>
                </a:solidFill>
              </a:rPr>
              <a:t>a minimum </a:t>
            </a:r>
            <a:r>
              <a:rPr lang="en-US" i="1" dirty="0" smtClean="0">
                <a:solidFill>
                  <a:schemeClr val="tx1">
                    <a:lumMod val="50000"/>
                  </a:schemeClr>
                </a:solidFill>
              </a:rPr>
              <a:t>skylight effective aperture </a:t>
            </a:r>
            <a:r>
              <a:rPr lang="en-US" dirty="0" smtClean="0">
                <a:solidFill>
                  <a:schemeClr val="tx1">
                    <a:lumMod val="50000"/>
                  </a:schemeClr>
                </a:solidFill>
              </a:rPr>
              <a:t>of at least 1%</a:t>
            </a:r>
          </a:p>
          <a:p>
            <a:pPr>
              <a:buNone/>
            </a:pPr>
            <a:r>
              <a:rPr lang="en-US" b="1" u="sng" dirty="0" smtClean="0">
                <a:solidFill>
                  <a:schemeClr val="tx1">
                    <a:lumMod val="50000"/>
                  </a:schemeClr>
                </a:solidFill>
              </a:rPr>
              <a:t>Exceptions</a:t>
            </a:r>
          </a:p>
          <a:p>
            <a:r>
              <a:rPr lang="en-US" i="1" dirty="0" smtClean="0">
                <a:solidFill>
                  <a:schemeClr val="tx1">
                    <a:lumMod val="50000"/>
                  </a:schemeClr>
                </a:solidFill>
              </a:rPr>
              <a:t>Enclosed spaces </a:t>
            </a:r>
            <a:r>
              <a:rPr lang="en-US" dirty="0" smtClean="0">
                <a:solidFill>
                  <a:schemeClr val="tx1">
                    <a:lumMod val="50000"/>
                  </a:schemeClr>
                </a:solidFill>
              </a:rPr>
              <a:t>in </a:t>
            </a:r>
            <a:r>
              <a:rPr lang="en-US" dirty="0">
                <a:solidFill>
                  <a:schemeClr val="tx1">
                    <a:lumMod val="50000"/>
                  </a:schemeClr>
                </a:solidFill>
              </a:rPr>
              <a:t>C</a:t>
            </a:r>
            <a:r>
              <a:rPr lang="en-US" dirty="0" smtClean="0">
                <a:solidFill>
                  <a:schemeClr val="tx1">
                    <a:lumMod val="50000"/>
                  </a:schemeClr>
                </a:solidFill>
              </a:rPr>
              <a:t>limate Zones </a:t>
            </a:r>
            <a:r>
              <a:rPr lang="en-US" dirty="0" smtClean="0">
                <a:solidFill>
                  <a:schemeClr val="accent1">
                    <a:lumMod val="75000"/>
                  </a:schemeClr>
                </a:solidFill>
              </a:rPr>
              <a:t>6-8</a:t>
            </a:r>
          </a:p>
          <a:p>
            <a:r>
              <a:rPr lang="en-US" i="1" dirty="0" smtClean="0">
                <a:solidFill>
                  <a:schemeClr val="tx1">
                    <a:lumMod val="50000"/>
                  </a:schemeClr>
                </a:solidFill>
              </a:rPr>
              <a:t>Enclosed spaces</a:t>
            </a:r>
            <a:r>
              <a:rPr lang="en-US" dirty="0" smtClean="0">
                <a:solidFill>
                  <a:schemeClr val="tx1">
                    <a:lumMod val="50000"/>
                  </a:schemeClr>
                </a:solidFill>
              </a:rPr>
              <a:t> under shaded </a:t>
            </a:r>
            <a:r>
              <a:rPr lang="en-US" i="1" dirty="0" smtClean="0">
                <a:solidFill>
                  <a:schemeClr val="tx1">
                    <a:lumMod val="50000"/>
                  </a:schemeClr>
                </a:solidFill>
              </a:rPr>
              <a:t>roofs</a:t>
            </a:r>
            <a:r>
              <a:rPr lang="en-US" dirty="0" smtClean="0">
                <a:solidFill>
                  <a:schemeClr val="tx1">
                    <a:lumMod val="50000"/>
                  </a:schemeClr>
                </a:solidFill>
              </a:rPr>
              <a:t> (beam sunlight blocked for more than 1500 daytime hours between 8 a.m. and 4 p.m.)</a:t>
            </a:r>
          </a:p>
          <a:p>
            <a:r>
              <a:rPr lang="en-US" i="1" dirty="0" smtClean="0">
                <a:solidFill>
                  <a:schemeClr val="tx1">
                    <a:lumMod val="50000"/>
                  </a:schemeClr>
                </a:solidFill>
              </a:rPr>
              <a:t>Daylight area </a:t>
            </a:r>
            <a:r>
              <a:rPr lang="en-US" dirty="0" smtClean="0">
                <a:solidFill>
                  <a:schemeClr val="tx1">
                    <a:lumMod val="50000"/>
                  </a:schemeClr>
                </a:solidFill>
              </a:rPr>
              <a:t>under rooftop monitors is &gt; 50% of floor area</a:t>
            </a:r>
          </a:p>
          <a:p>
            <a:r>
              <a:rPr lang="en-US" dirty="0" smtClean="0">
                <a:solidFill>
                  <a:schemeClr val="tx1">
                    <a:lumMod val="50000"/>
                  </a:schemeClr>
                </a:solidFill>
              </a:rPr>
              <a:t>Documented that 90% of </a:t>
            </a:r>
            <a:r>
              <a:rPr lang="en-US" i="1" dirty="0" smtClean="0">
                <a:solidFill>
                  <a:schemeClr val="tx1">
                    <a:lumMod val="50000"/>
                  </a:schemeClr>
                </a:solidFill>
              </a:rPr>
              <a:t>skylight </a:t>
            </a:r>
            <a:r>
              <a:rPr lang="en-US" dirty="0" smtClean="0">
                <a:solidFill>
                  <a:schemeClr val="tx1">
                    <a:lumMod val="50000"/>
                  </a:schemeClr>
                </a:solidFill>
              </a:rPr>
              <a:t>area is shaded on June 21 (Northern Hemisphere)/December 21 (Southern Hemisphere) at noon by permanent features</a:t>
            </a:r>
          </a:p>
          <a:p>
            <a:r>
              <a:rPr lang="en-US" dirty="0" smtClean="0">
                <a:solidFill>
                  <a:schemeClr val="tx1">
                    <a:lumMod val="50000"/>
                  </a:schemeClr>
                </a:solidFill>
              </a:rPr>
              <a:t>Where total </a:t>
            </a:r>
            <a:r>
              <a:rPr lang="en-US" i="1" dirty="0" smtClean="0">
                <a:solidFill>
                  <a:schemeClr val="tx1">
                    <a:lumMod val="50000"/>
                  </a:schemeClr>
                </a:solidFill>
              </a:rPr>
              <a:t>space </a:t>
            </a:r>
            <a:r>
              <a:rPr lang="en-US" dirty="0" smtClean="0">
                <a:solidFill>
                  <a:schemeClr val="tx1">
                    <a:lumMod val="50000"/>
                  </a:schemeClr>
                </a:solidFill>
              </a:rPr>
              <a:t>area minus the </a:t>
            </a:r>
            <a:r>
              <a:rPr lang="en-US" i="1" dirty="0" smtClean="0">
                <a:solidFill>
                  <a:schemeClr val="tx1">
                    <a:lumMod val="50000"/>
                  </a:schemeClr>
                </a:solidFill>
              </a:rPr>
              <a:t>primary and secondary sidelighted area</a:t>
            </a:r>
            <a:r>
              <a:rPr lang="en-US" dirty="0" smtClean="0">
                <a:solidFill>
                  <a:schemeClr val="tx1">
                    <a:lumMod val="50000"/>
                  </a:schemeClr>
                </a:solidFill>
              </a:rPr>
              <a:t>(s) is &lt; 2,500 </a:t>
            </a:r>
            <a:r>
              <a:rPr lang="en-US" dirty="0" err="1" smtClean="0">
                <a:solidFill>
                  <a:schemeClr val="tx1">
                    <a:lumMod val="50000"/>
                  </a:schemeClr>
                </a:solidFill>
              </a:rPr>
              <a:t>ft</a:t>
            </a:r>
            <a:r>
              <a:rPr lang="en-US" dirty="0" smtClean="0">
                <a:solidFill>
                  <a:schemeClr val="tx1">
                    <a:lumMod val="50000"/>
                  </a:schemeClr>
                </a:solidFill>
              </a:rPr>
              <a:t> and where lighting is controlled according to sidelighting requirements of Section 9.4.1</a:t>
            </a:r>
          </a:p>
          <a:p>
            <a:pPr>
              <a:buNone/>
            </a:pPr>
            <a:endParaRPr lang="en-US" dirty="0" smtClean="0"/>
          </a:p>
        </p:txBody>
      </p:sp>
    </p:spTree>
    <p:extLst>
      <p:ext uri="{BB962C8B-B14F-4D97-AF65-F5344CB8AC3E}">
        <p14:creationId xmlns:p14="http://schemas.microsoft.com/office/powerpoint/2010/main" val="3245278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180976" y="44450"/>
            <a:ext cx="8490839" cy="727907"/>
          </a:xfrm>
        </p:spPr>
        <p:txBody>
          <a:bodyPr>
            <a:normAutofit/>
          </a:bodyPr>
          <a:lstStyle/>
          <a:p>
            <a:pPr>
              <a:lnSpc>
                <a:spcPct val="80000"/>
              </a:lnSpc>
            </a:pPr>
            <a:r>
              <a:rPr lang="en-US" sz="2400" b="1" dirty="0" smtClean="0">
                <a:solidFill>
                  <a:schemeClr val="tx1">
                    <a:lumMod val="50000"/>
                  </a:schemeClr>
                </a:solidFill>
              </a:rPr>
              <a:t>Section 5 – 5.5.4.3 and 5.8.2.3</a:t>
            </a:r>
            <a:r>
              <a:rPr lang="en-US" sz="2800" b="1" dirty="0" smtClean="0">
                <a:solidFill>
                  <a:schemeClr val="tx1">
                    <a:lumMod val="50000"/>
                  </a:schemeClr>
                </a:solidFill>
              </a:rPr>
              <a:t> </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Fenestration</a:t>
            </a:r>
            <a:r>
              <a:rPr lang="en-US" sz="2200" dirty="0" smtClean="0">
                <a:solidFill>
                  <a:schemeClr val="tx1">
                    <a:lumMod val="50000"/>
                  </a:schemeClr>
                </a:solidFill>
              </a:rPr>
              <a:t> </a:t>
            </a:r>
            <a:r>
              <a:rPr lang="en-US" sz="2000" i="1" dirty="0" smtClean="0">
                <a:solidFill>
                  <a:schemeClr val="tx1">
                    <a:lumMod val="50000"/>
                  </a:schemeClr>
                </a:solidFill>
              </a:rPr>
              <a:t>U-Factor</a:t>
            </a:r>
            <a:endParaRPr lang="en-US" sz="2000" i="1" dirty="0">
              <a:solidFill>
                <a:schemeClr val="tx1">
                  <a:lumMod val="50000"/>
                </a:schemeClr>
              </a:solidFill>
            </a:endParaRPr>
          </a:p>
        </p:txBody>
      </p:sp>
      <p:sp>
        <p:nvSpPr>
          <p:cNvPr id="112644" name="Rectangle 4"/>
          <p:cNvSpPr>
            <a:spLocks noGrp="1" noChangeArrowheads="1"/>
          </p:cNvSpPr>
          <p:nvPr>
            <p:ph type="body" sz="half" idx="1"/>
          </p:nvPr>
        </p:nvSpPr>
        <p:spPr>
          <a:xfrm>
            <a:off x="424561" y="1219200"/>
            <a:ext cx="7827617" cy="5080000"/>
          </a:xfrm>
        </p:spPr>
        <p:txBody>
          <a:bodyPr>
            <a:noAutofit/>
          </a:bodyPr>
          <a:lstStyle/>
          <a:p>
            <a:pPr marL="0" indent="0">
              <a:buNone/>
            </a:pPr>
            <a:r>
              <a:rPr lang="en-US" i="1" dirty="0">
                <a:solidFill>
                  <a:schemeClr val="tx1">
                    <a:lumMod val="50000"/>
                  </a:schemeClr>
                </a:solidFill>
              </a:rPr>
              <a:t>U-factor</a:t>
            </a:r>
            <a:r>
              <a:rPr lang="en-US" dirty="0">
                <a:solidFill>
                  <a:schemeClr val="tx1">
                    <a:lumMod val="50000"/>
                  </a:schemeClr>
                </a:solidFill>
              </a:rPr>
              <a:t> not greater than specified in Tables </a:t>
            </a:r>
            <a:r>
              <a:rPr lang="en-US" dirty="0" smtClean="0">
                <a:solidFill>
                  <a:schemeClr val="tx1">
                    <a:lumMod val="50000"/>
                  </a:schemeClr>
                </a:solidFill>
              </a:rPr>
              <a:t>5.5-0 </a:t>
            </a:r>
            <a:r>
              <a:rPr lang="en-US" dirty="0">
                <a:solidFill>
                  <a:schemeClr val="tx1">
                    <a:lumMod val="50000"/>
                  </a:schemeClr>
                </a:solidFill>
              </a:rPr>
              <a:t>through </a:t>
            </a:r>
            <a:r>
              <a:rPr lang="en-US" dirty="0" smtClean="0">
                <a:solidFill>
                  <a:schemeClr val="tx1">
                    <a:lumMod val="50000"/>
                  </a:schemeClr>
                </a:solidFill>
              </a:rPr>
              <a:t>5.5-8 </a:t>
            </a:r>
          </a:p>
          <a:p>
            <a:pPr lvl="1"/>
            <a:r>
              <a:rPr lang="en-US" sz="1800" b="1" u="sng" dirty="0" smtClean="0">
                <a:solidFill>
                  <a:srgbClr val="FF0000"/>
                </a:solidFill>
              </a:rPr>
              <a:t>Exception</a:t>
            </a:r>
            <a:r>
              <a:rPr lang="en-US" sz="1800" dirty="0" smtClean="0">
                <a:solidFill>
                  <a:srgbClr val="FF0000"/>
                </a:solidFill>
              </a:rPr>
              <a:t>:  </a:t>
            </a:r>
            <a:r>
              <a:rPr lang="en-US" sz="1800" i="1" dirty="0" smtClean="0">
                <a:solidFill>
                  <a:srgbClr val="FF0000"/>
                </a:solidFill>
              </a:rPr>
              <a:t>U-factor</a:t>
            </a:r>
            <a:r>
              <a:rPr lang="en-US" sz="1800" dirty="0" smtClean="0">
                <a:solidFill>
                  <a:srgbClr val="FF0000"/>
                </a:solidFill>
              </a:rPr>
              <a:t> for </a:t>
            </a:r>
            <a:r>
              <a:rPr lang="en-US" sz="1800" i="1" dirty="0" smtClean="0">
                <a:solidFill>
                  <a:srgbClr val="FF0000"/>
                </a:solidFill>
              </a:rPr>
              <a:t>skylights</a:t>
            </a:r>
            <a:r>
              <a:rPr lang="en-US" sz="1800" dirty="0" smtClean="0">
                <a:solidFill>
                  <a:srgbClr val="FF0000"/>
                </a:solidFill>
              </a:rPr>
              <a:t> allowed to be increased no greater than</a:t>
            </a:r>
          </a:p>
          <a:p>
            <a:pPr lvl="2"/>
            <a:r>
              <a:rPr lang="en-US" sz="1600" dirty="0" smtClean="0">
                <a:solidFill>
                  <a:srgbClr val="FF0000"/>
                </a:solidFill>
              </a:rPr>
              <a:t>0.90 Btu/h•ft</a:t>
            </a:r>
            <a:r>
              <a:rPr lang="en-US" sz="1600" baseline="30000" dirty="0" smtClean="0">
                <a:solidFill>
                  <a:srgbClr val="FF0000"/>
                </a:solidFill>
              </a:rPr>
              <a:t>2</a:t>
            </a:r>
            <a:r>
              <a:rPr lang="en-US" sz="1600" dirty="0" smtClean="0">
                <a:solidFill>
                  <a:srgbClr val="FF0000"/>
                </a:solidFill>
              </a:rPr>
              <a:t> </a:t>
            </a:r>
            <a:r>
              <a:rPr lang="en-US" sz="1600" dirty="0" smtClean="0">
                <a:solidFill>
                  <a:srgbClr val="FF0000"/>
                </a:solidFill>
                <a:cs typeface="Times New Roman" pitchFamily="18" charset="0"/>
              </a:rPr>
              <a:t>°F in Climate Zone 0-3</a:t>
            </a:r>
          </a:p>
          <a:p>
            <a:pPr lvl="2"/>
            <a:r>
              <a:rPr lang="en-US" sz="1600" dirty="0" smtClean="0">
                <a:solidFill>
                  <a:srgbClr val="FF0000"/>
                </a:solidFill>
              </a:rPr>
              <a:t>0.75 </a:t>
            </a:r>
            <a:r>
              <a:rPr lang="en-US" sz="1600" dirty="0">
                <a:solidFill>
                  <a:srgbClr val="FF0000"/>
                </a:solidFill>
              </a:rPr>
              <a:t>Btu/h•ft</a:t>
            </a:r>
            <a:r>
              <a:rPr lang="en-US" sz="1600" baseline="30000" dirty="0">
                <a:solidFill>
                  <a:srgbClr val="FF0000"/>
                </a:solidFill>
              </a:rPr>
              <a:t>2</a:t>
            </a:r>
            <a:r>
              <a:rPr lang="en-US" sz="1600" dirty="0">
                <a:solidFill>
                  <a:srgbClr val="FF0000"/>
                </a:solidFill>
              </a:rPr>
              <a:t> </a:t>
            </a:r>
            <a:r>
              <a:rPr lang="en-US" sz="1600" dirty="0">
                <a:solidFill>
                  <a:srgbClr val="FF0000"/>
                </a:solidFill>
                <a:cs typeface="Times New Roman" pitchFamily="18" charset="0"/>
              </a:rPr>
              <a:t>°F in Climate Zone </a:t>
            </a:r>
            <a:r>
              <a:rPr lang="en-US" sz="1600" dirty="0" smtClean="0">
                <a:solidFill>
                  <a:srgbClr val="FF0000"/>
                </a:solidFill>
                <a:cs typeface="Times New Roman" pitchFamily="18" charset="0"/>
              </a:rPr>
              <a:t>4-8</a:t>
            </a:r>
          </a:p>
          <a:p>
            <a:pPr marL="914400" lvl="2" indent="0">
              <a:buNone/>
            </a:pPr>
            <a:r>
              <a:rPr lang="en-US" sz="1600" dirty="0" smtClean="0">
                <a:solidFill>
                  <a:srgbClr val="FF0000"/>
                </a:solidFill>
                <a:cs typeface="Times New Roman" pitchFamily="18" charset="0"/>
              </a:rPr>
              <a:t>Provided they have a glazing material or diffuser with a measured haze value greater than 90% when tested in accordance with ASTM D1003</a:t>
            </a:r>
          </a:p>
          <a:p>
            <a:pPr marL="914400" lvl="2" indent="0">
              <a:buNone/>
            </a:pPr>
            <a:r>
              <a:rPr lang="en-US" sz="1600" dirty="0" smtClean="0">
                <a:solidFill>
                  <a:srgbClr val="FF0000"/>
                </a:solidFill>
                <a:cs typeface="Times New Roman" pitchFamily="18" charset="0"/>
              </a:rPr>
              <a:t>Have a skylight VT greater than 0.40 and</a:t>
            </a:r>
          </a:p>
          <a:p>
            <a:pPr marL="914400" lvl="2" indent="0">
              <a:buNone/>
            </a:pPr>
            <a:r>
              <a:rPr lang="en-US" sz="1600" dirty="0" smtClean="0">
                <a:solidFill>
                  <a:srgbClr val="FF0000"/>
                </a:solidFill>
                <a:cs typeface="Times New Roman" pitchFamily="18" charset="0"/>
              </a:rPr>
              <a:t>All general lighting in the daylight area under </a:t>
            </a:r>
            <a:r>
              <a:rPr lang="en-US" sz="1600" i="1" dirty="0" smtClean="0">
                <a:solidFill>
                  <a:srgbClr val="FF0000"/>
                </a:solidFill>
                <a:cs typeface="Times New Roman" pitchFamily="18" charset="0"/>
              </a:rPr>
              <a:t>skylights</a:t>
            </a:r>
            <a:r>
              <a:rPr lang="en-US" sz="1600" dirty="0" smtClean="0">
                <a:solidFill>
                  <a:srgbClr val="FF0000"/>
                </a:solidFill>
                <a:cs typeface="Times New Roman" pitchFamily="18" charset="0"/>
              </a:rPr>
              <a:t> controlled by multi-level </a:t>
            </a:r>
            <a:r>
              <a:rPr lang="en-US" sz="1600" dirty="0" err="1" smtClean="0">
                <a:solidFill>
                  <a:srgbClr val="FF0000"/>
                </a:solidFill>
                <a:cs typeface="Times New Roman" pitchFamily="18" charset="0"/>
              </a:rPr>
              <a:t>photocontrols</a:t>
            </a:r>
            <a:r>
              <a:rPr lang="en-US" sz="1600" dirty="0" smtClean="0">
                <a:solidFill>
                  <a:srgbClr val="FF0000"/>
                </a:solidFill>
                <a:cs typeface="Times New Roman" pitchFamily="18" charset="0"/>
              </a:rPr>
              <a:t> in accordance with Section 9.4.1.1 (f)</a:t>
            </a:r>
          </a:p>
          <a:p>
            <a:pPr marL="0" indent="0">
              <a:buNone/>
            </a:pPr>
            <a:r>
              <a:rPr lang="en-US" sz="1600" dirty="0" smtClean="0">
                <a:solidFill>
                  <a:schemeClr val="tx1">
                    <a:lumMod val="50000"/>
                  </a:schemeClr>
                </a:solidFill>
                <a:cs typeface="Times New Roman" pitchFamily="18" charset="0"/>
              </a:rPr>
              <a:t>Determined in accordance with NFRC 100</a:t>
            </a:r>
            <a:endParaRPr lang="en-US" sz="1600" dirty="0">
              <a:solidFill>
                <a:schemeClr val="tx1">
                  <a:lumMod val="50000"/>
                </a:schemeClr>
              </a:solidFill>
              <a:cs typeface="Times New Roman" pitchFamily="18" charset="0"/>
            </a:endParaRPr>
          </a:p>
          <a:p>
            <a:pPr marL="0" indent="0">
              <a:buNone/>
            </a:pPr>
            <a:r>
              <a:rPr lang="en-US" sz="1600" i="1" dirty="0" smtClean="0">
                <a:solidFill>
                  <a:schemeClr val="tx1">
                    <a:lumMod val="50000"/>
                  </a:schemeClr>
                </a:solidFill>
              </a:rPr>
              <a:t>Skylights</a:t>
            </a:r>
            <a:r>
              <a:rPr lang="en-US" sz="1600" dirty="0" smtClean="0">
                <a:solidFill>
                  <a:schemeClr val="tx1">
                    <a:lumMod val="50000"/>
                  </a:schemeClr>
                </a:solidFill>
              </a:rPr>
              <a:t> </a:t>
            </a:r>
            <a:r>
              <a:rPr lang="en-US" sz="1600" dirty="0">
                <a:solidFill>
                  <a:schemeClr val="tx1">
                    <a:lumMod val="50000"/>
                  </a:schemeClr>
                </a:solidFill>
              </a:rPr>
              <a:t>– determine for a slope of 20</a:t>
            </a:r>
            <a:r>
              <a:rPr lang="en-US" sz="1600" dirty="0">
                <a:solidFill>
                  <a:schemeClr val="tx1">
                    <a:lumMod val="50000"/>
                  </a:schemeClr>
                </a:solidFill>
                <a:cs typeface="Times New Roman" pitchFamily="18" charset="0"/>
              </a:rPr>
              <a:t>° above the </a:t>
            </a:r>
            <a:r>
              <a:rPr lang="en-US" sz="1600" dirty="0" smtClean="0">
                <a:solidFill>
                  <a:schemeClr val="tx1">
                    <a:lumMod val="50000"/>
                  </a:schemeClr>
                </a:solidFill>
                <a:cs typeface="Times New Roman" pitchFamily="18" charset="0"/>
              </a:rPr>
              <a:t>horizontal</a:t>
            </a:r>
          </a:p>
          <a:p>
            <a:pPr marL="0" indent="0">
              <a:buNone/>
            </a:pPr>
            <a:r>
              <a:rPr lang="en-US" sz="1600" b="1" u="sng" dirty="0" smtClean="0">
                <a:solidFill>
                  <a:schemeClr val="tx1">
                    <a:lumMod val="50000"/>
                  </a:schemeClr>
                </a:solidFill>
                <a:cs typeface="Times New Roman" pitchFamily="18" charset="0"/>
              </a:rPr>
              <a:t>Exceptions</a:t>
            </a:r>
            <a:endParaRPr lang="en-US" sz="1600" b="1" u="sng" dirty="0">
              <a:solidFill>
                <a:schemeClr val="tx1">
                  <a:lumMod val="50000"/>
                </a:schemeClr>
              </a:solidFill>
              <a:cs typeface="Times New Roman" pitchFamily="18" charset="0"/>
            </a:endParaRPr>
          </a:p>
          <a:p>
            <a:pPr lvl="1">
              <a:buFont typeface="Arial" panose="020B0604020202020204" pitchFamily="34" charset="0"/>
              <a:buChar char="•"/>
            </a:pPr>
            <a:r>
              <a:rPr lang="en-US" sz="1600" dirty="0" smtClean="0">
                <a:solidFill>
                  <a:schemeClr val="tx1">
                    <a:lumMod val="50000"/>
                  </a:schemeClr>
                </a:solidFill>
              </a:rPr>
              <a:t>A8.1 acceptable for skylights, A8.2 </a:t>
            </a:r>
            <a:r>
              <a:rPr lang="en-US" sz="1600" dirty="0">
                <a:solidFill>
                  <a:schemeClr val="tx1">
                    <a:lumMod val="50000"/>
                  </a:schemeClr>
                </a:solidFill>
              </a:rPr>
              <a:t>acceptable for other vertical </a:t>
            </a:r>
            <a:r>
              <a:rPr lang="en-US" sz="1600" dirty="0" smtClean="0">
                <a:solidFill>
                  <a:schemeClr val="tx1">
                    <a:lumMod val="50000"/>
                  </a:schemeClr>
                </a:solidFill>
              </a:rPr>
              <a:t>fenestration, and A7 acceptable for opaque </a:t>
            </a:r>
            <a:r>
              <a:rPr lang="en-US" sz="1600" dirty="0">
                <a:solidFill>
                  <a:schemeClr val="tx1">
                    <a:lumMod val="50000"/>
                  </a:schemeClr>
                </a:solidFill>
              </a:rPr>
              <a:t>doors</a:t>
            </a:r>
          </a:p>
          <a:p>
            <a:pPr lvl="1">
              <a:buFont typeface="Arial" panose="020B0604020202020204" pitchFamily="34" charset="0"/>
              <a:buChar char="•"/>
            </a:pPr>
            <a:r>
              <a:rPr lang="en-US" sz="1600" dirty="0">
                <a:solidFill>
                  <a:schemeClr val="tx1">
                    <a:lumMod val="50000"/>
                  </a:schemeClr>
                </a:solidFill>
              </a:rPr>
              <a:t>ANSI/DASMA 105 acceptable for </a:t>
            </a:r>
            <a:r>
              <a:rPr lang="en-US" sz="1600" dirty="0" smtClean="0">
                <a:solidFill>
                  <a:srgbClr val="FF0000"/>
                </a:solidFill>
              </a:rPr>
              <a:t>sectional garage doors and metal coiling doors</a:t>
            </a:r>
            <a:endParaRPr lang="en-US" sz="1600" dirty="0">
              <a:solidFill>
                <a:srgbClr val="FF0000"/>
              </a:solidFill>
            </a:endParaRPr>
          </a:p>
        </p:txBody>
      </p:sp>
    </p:spTree>
    <p:extLst>
      <p:ext uri="{BB962C8B-B14F-4D97-AF65-F5344CB8AC3E}">
        <p14:creationId xmlns:p14="http://schemas.microsoft.com/office/powerpoint/2010/main" val="7710607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24561" y="1219200"/>
            <a:ext cx="8290461" cy="4915270"/>
          </a:xfrm>
        </p:spPr>
        <p:txBody>
          <a:bodyPr>
            <a:normAutofit fontScale="77500" lnSpcReduction="20000"/>
          </a:bodyPr>
          <a:lstStyle/>
          <a:p>
            <a:pPr marL="0" indent="0">
              <a:buNone/>
            </a:pPr>
            <a:r>
              <a:rPr lang="en-US" sz="2600" i="1" dirty="0">
                <a:solidFill>
                  <a:schemeClr val="tx1">
                    <a:lumMod val="50000"/>
                  </a:schemeClr>
                </a:solidFill>
              </a:rPr>
              <a:t>Vertical </a:t>
            </a:r>
            <a:r>
              <a:rPr lang="en-US" sz="2600" i="1" dirty="0" smtClean="0">
                <a:solidFill>
                  <a:schemeClr val="tx1">
                    <a:lumMod val="50000"/>
                  </a:schemeClr>
                </a:solidFill>
              </a:rPr>
              <a:t>fenestration </a:t>
            </a:r>
            <a:r>
              <a:rPr lang="en-US" sz="2600" dirty="0" smtClean="0">
                <a:solidFill>
                  <a:schemeClr val="tx1">
                    <a:lumMod val="50000"/>
                  </a:schemeClr>
                </a:solidFill>
              </a:rPr>
              <a:t>(5.5.4.4.1)</a:t>
            </a:r>
            <a:endParaRPr lang="en-US" sz="2600" dirty="0">
              <a:solidFill>
                <a:schemeClr val="tx1">
                  <a:lumMod val="50000"/>
                </a:schemeClr>
              </a:solidFill>
            </a:endParaRPr>
          </a:p>
          <a:p>
            <a:pPr lvl="1">
              <a:buFont typeface="Arial" panose="020B0604020202020204" pitchFamily="34" charset="0"/>
              <a:buChar char="•"/>
            </a:pPr>
            <a:r>
              <a:rPr lang="en-US" sz="2600" i="1" dirty="0">
                <a:solidFill>
                  <a:schemeClr val="tx1">
                    <a:lumMod val="50000"/>
                  </a:schemeClr>
                </a:solidFill>
              </a:rPr>
              <a:t>SHGC</a:t>
            </a:r>
            <a:r>
              <a:rPr lang="en-US" sz="2600" dirty="0">
                <a:solidFill>
                  <a:schemeClr val="tx1">
                    <a:lumMod val="50000"/>
                  </a:schemeClr>
                </a:solidFill>
              </a:rPr>
              <a:t> values &lt; Table value for appropriate total </a:t>
            </a:r>
            <a:r>
              <a:rPr lang="en-US" sz="2600" i="1" dirty="0">
                <a:solidFill>
                  <a:schemeClr val="tx1">
                    <a:lumMod val="50000"/>
                  </a:schemeClr>
                </a:solidFill>
              </a:rPr>
              <a:t>vertical fenestration area</a:t>
            </a:r>
          </a:p>
          <a:p>
            <a:pPr>
              <a:buNone/>
            </a:pPr>
            <a:r>
              <a:rPr lang="en-US" b="1" u="sng" dirty="0" smtClean="0">
                <a:solidFill>
                  <a:schemeClr val="tx1">
                    <a:lumMod val="50000"/>
                  </a:schemeClr>
                </a:solidFill>
              </a:rPr>
              <a:t>Exceptions</a:t>
            </a:r>
            <a:endParaRPr lang="en-US" b="1" dirty="0" smtClean="0">
              <a:solidFill>
                <a:schemeClr val="tx1">
                  <a:lumMod val="50000"/>
                </a:schemeClr>
              </a:solidFill>
            </a:endParaRPr>
          </a:p>
          <a:p>
            <a:pPr marL="232930" indent="-232930">
              <a:lnSpc>
                <a:spcPct val="90000"/>
              </a:lnSpc>
              <a:buFontTx/>
              <a:buChar char="•"/>
            </a:pPr>
            <a:r>
              <a:rPr lang="en-US" dirty="0" smtClean="0">
                <a:solidFill>
                  <a:schemeClr val="tx1">
                    <a:lumMod val="50000"/>
                  </a:schemeClr>
                </a:solidFill>
              </a:rPr>
              <a:t>For</a:t>
            </a:r>
            <a:r>
              <a:rPr lang="en-US" dirty="0" smtClean="0"/>
              <a:t> </a:t>
            </a:r>
            <a:r>
              <a:rPr lang="en-US" dirty="0" smtClean="0">
                <a:solidFill>
                  <a:srgbClr val="FF0000"/>
                </a:solidFill>
              </a:rPr>
              <a:t>south, east, or west-oriented </a:t>
            </a:r>
            <a:r>
              <a:rPr lang="en-US" i="1" dirty="0" smtClean="0">
                <a:solidFill>
                  <a:schemeClr val="tx1">
                    <a:lumMod val="50000"/>
                  </a:schemeClr>
                </a:solidFill>
              </a:rPr>
              <a:t>vertical </a:t>
            </a:r>
            <a:r>
              <a:rPr lang="en-US" i="1" dirty="0">
                <a:solidFill>
                  <a:schemeClr val="tx1">
                    <a:lumMod val="50000"/>
                  </a:schemeClr>
                </a:solidFill>
              </a:rPr>
              <a:t>fenestration </a:t>
            </a:r>
            <a:r>
              <a:rPr lang="en-US" dirty="0">
                <a:solidFill>
                  <a:schemeClr val="tx1">
                    <a:lumMod val="50000"/>
                  </a:schemeClr>
                </a:solidFill>
              </a:rPr>
              <a:t>only, the </a:t>
            </a:r>
            <a:r>
              <a:rPr lang="en-US" i="1" dirty="0">
                <a:solidFill>
                  <a:schemeClr val="tx1">
                    <a:lumMod val="50000"/>
                  </a:schemeClr>
                </a:solidFill>
              </a:rPr>
              <a:t>SHGC</a:t>
            </a:r>
            <a:r>
              <a:rPr lang="en-US" dirty="0">
                <a:solidFill>
                  <a:schemeClr val="tx1">
                    <a:lumMod val="50000"/>
                  </a:schemeClr>
                </a:solidFill>
              </a:rPr>
              <a:t> in the proposed </a:t>
            </a:r>
            <a:r>
              <a:rPr lang="en-US" i="1" dirty="0">
                <a:solidFill>
                  <a:schemeClr val="tx1">
                    <a:lumMod val="50000"/>
                  </a:schemeClr>
                </a:solidFill>
              </a:rPr>
              <a:t>building</a:t>
            </a:r>
            <a:r>
              <a:rPr lang="en-US" dirty="0">
                <a:solidFill>
                  <a:schemeClr val="tx1">
                    <a:lumMod val="50000"/>
                  </a:schemeClr>
                </a:solidFill>
              </a:rPr>
              <a:t> can be reduced by using the multipliers in Table </a:t>
            </a:r>
            <a:r>
              <a:rPr lang="en-US" dirty="0" smtClean="0">
                <a:solidFill>
                  <a:schemeClr val="tx1">
                    <a:lumMod val="50000"/>
                  </a:schemeClr>
                </a:solidFill>
              </a:rPr>
              <a:t>5.5.4.4.1 </a:t>
            </a:r>
            <a:r>
              <a:rPr lang="en-US" dirty="0">
                <a:solidFill>
                  <a:schemeClr val="tx1">
                    <a:lumMod val="50000"/>
                  </a:schemeClr>
                </a:solidFill>
              </a:rPr>
              <a:t>for </a:t>
            </a:r>
            <a:r>
              <a:rPr lang="en-US" i="1" dirty="0" smtClean="0">
                <a:solidFill>
                  <a:schemeClr val="tx1">
                    <a:lumMod val="50000"/>
                  </a:schemeClr>
                </a:solidFill>
              </a:rPr>
              <a:t>fenestration</a:t>
            </a:r>
            <a:r>
              <a:rPr lang="en-US" dirty="0" smtClean="0">
                <a:solidFill>
                  <a:schemeClr val="tx1">
                    <a:lumMod val="50000"/>
                  </a:schemeClr>
                </a:solidFill>
              </a:rPr>
              <a:t> shaded </a:t>
            </a:r>
            <a:r>
              <a:rPr lang="en-US" dirty="0">
                <a:solidFill>
                  <a:schemeClr val="tx1">
                    <a:lumMod val="50000"/>
                  </a:schemeClr>
                </a:solidFill>
              </a:rPr>
              <a:t>by permanent projections that will last as long as the building </a:t>
            </a:r>
            <a:r>
              <a:rPr lang="en-US" dirty="0" smtClean="0">
                <a:solidFill>
                  <a:schemeClr val="tx1">
                    <a:lumMod val="50000"/>
                  </a:schemeClr>
                </a:solidFill>
              </a:rPr>
              <a:t>itself</a:t>
            </a:r>
            <a:endParaRPr lang="en-US" dirty="0">
              <a:solidFill>
                <a:schemeClr val="tx1">
                  <a:lumMod val="50000"/>
                </a:schemeClr>
              </a:solidFill>
            </a:endParaRPr>
          </a:p>
          <a:p>
            <a:pPr marL="232930" indent="-232930">
              <a:lnSpc>
                <a:spcPct val="90000"/>
              </a:lnSpc>
              <a:buFontTx/>
              <a:buChar char="•"/>
            </a:pPr>
            <a:r>
              <a:rPr lang="en-US" dirty="0">
                <a:solidFill>
                  <a:schemeClr val="tx1">
                    <a:lumMod val="50000"/>
                  </a:schemeClr>
                </a:solidFill>
              </a:rPr>
              <a:t>For</a:t>
            </a:r>
            <a:r>
              <a:rPr lang="en-US" dirty="0"/>
              <a:t> </a:t>
            </a:r>
            <a:r>
              <a:rPr lang="en-US" dirty="0">
                <a:solidFill>
                  <a:srgbClr val="FF0000"/>
                </a:solidFill>
              </a:rPr>
              <a:t>south, east, or west-oriented </a:t>
            </a:r>
            <a:r>
              <a:rPr lang="en-US" i="1" dirty="0" smtClean="0">
                <a:solidFill>
                  <a:schemeClr val="tx1">
                    <a:lumMod val="50000"/>
                  </a:schemeClr>
                </a:solidFill>
              </a:rPr>
              <a:t>vertical </a:t>
            </a:r>
            <a:r>
              <a:rPr lang="en-US" i="1" dirty="0">
                <a:solidFill>
                  <a:schemeClr val="tx1">
                    <a:lumMod val="50000"/>
                  </a:schemeClr>
                </a:solidFill>
              </a:rPr>
              <a:t>fenestration </a:t>
            </a:r>
            <a:r>
              <a:rPr lang="en-US" dirty="0">
                <a:solidFill>
                  <a:schemeClr val="tx1">
                    <a:lumMod val="50000"/>
                  </a:schemeClr>
                </a:solidFill>
              </a:rPr>
              <a:t>shaded by partially </a:t>
            </a:r>
            <a:r>
              <a:rPr lang="en-US" i="1" dirty="0">
                <a:solidFill>
                  <a:schemeClr val="tx1">
                    <a:lumMod val="50000"/>
                  </a:schemeClr>
                </a:solidFill>
              </a:rPr>
              <a:t>opaque</a:t>
            </a:r>
            <a:r>
              <a:rPr lang="en-US" dirty="0">
                <a:solidFill>
                  <a:schemeClr val="tx1">
                    <a:lumMod val="50000"/>
                  </a:schemeClr>
                </a:solidFill>
              </a:rPr>
              <a:t> permanent projections that will last as long as the </a:t>
            </a:r>
            <a:r>
              <a:rPr lang="en-US" i="1" dirty="0">
                <a:solidFill>
                  <a:schemeClr val="tx1">
                    <a:lumMod val="50000"/>
                  </a:schemeClr>
                </a:solidFill>
              </a:rPr>
              <a:t>building</a:t>
            </a:r>
            <a:r>
              <a:rPr lang="en-US" dirty="0">
                <a:solidFill>
                  <a:schemeClr val="tx1">
                    <a:lumMod val="50000"/>
                  </a:schemeClr>
                </a:solidFill>
              </a:rPr>
              <a:t> itself, can reduce the PF by multiplying by values in </a:t>
            </a:r>
            <a:r>
              <a:rPr lang="en-US" dirty="0" smtClean="0">
                <a:solidFill>
                  <a:srgbClr val="FF0000"/>
                </a:solidFill>
              </a:rPr>
              <a:t>Table 5.5.4.4.1</a:t>
            </a:r>
            <a:endParaRPr lang="en-US" dirty="0">
              <a:solidFill>
                <a:srgbClr val="FF0000"/>
              </a:solidFill>
            </a:endParaRPr>
          </a:p>
          <a:p>
            <a:pPr marL="232930" indent="-232930">
              <a:lnSpc>
                <a:spcPct val="90000"/>
              </a:lnSpc>
              <a:buFontTx/>
              <a:buChar char="•"/>
            </a:pPr>
            <a:r>
              <a:rPr lang="en-US" dirty="0">
                <a:solidFill>
                  <a:schemeClr val="tx1">
                    <a:lumMod val="50000"/>
                  </a:schemeClr>
                </a:solidFill>
              </a:rPr>
              <a:t>Street-level exception only applies when using the prescriptive compliance </a:t>
            </a:r>
            <a:r>
              <a:rPr lang="en-US" dirty="0" smtClean="0">
                <a:solidFill>
                  <a:schemeClr val="tx1">
                    <a:lumMod val="50000"/>
                  </a:schemeClr>
                </a:solidFill>
              </a:rPr>
              <a:t>option</a:t>
            </a:r>
          </a:p>
          <a:p>
            <a:pPr marL="232930" indent="-232930">
              <a:lnSpc>
                <a:spcPct val="90000"/>
              </a:lnSpc>
              <a:buFontTx/>
              <a:buChar char="•"/>
            </a:pPr>
            <a:r>
              <a:rPr lang="en-US" i="1" dirty="0" smtClean="0">
                <a:solidFill>
                  <a:schemeClr val="tx1">
                    <a:lumMod val="50000"/>
                  </a:schemeClr>
                </a:solidFill>
              </a:rPr>
              <a:t>Dynamic glazing</a:t>
            </a:r>
            <a:r>
              <a:rPr lang="en-US" dirty="0" smtClean="0">
                <a:solidFill>
                  <a:schemeClr val="tx1">
                    <a:lumMod val="50000"/>
                  </a:schemeClr>
                </a:solidFill>
              </a:rPr>
              <a:t> cannot be area-weighted with other fenestration and minimum </a:t>
            </a:r>
            <a:r>
              <a:rPr lang="en-US" i="1" dirty="0" smtClean="0">
                <a:solidFill>
                  <a:schemeClr val="tx1">
                    <a:lumMod val="50000"/>
                  </a:schemeClr>
                </a:solidFill>
              </a:rPr>
              <a:t>SHGC </a:t>
            </a:r>
            <a:r>
              <a:rPr lang="en-US" dirty="0" smtClean="0">
                <a:solidFill>
                  <a:schemeClr val="tx1">
                    <a:lumMod val="50000"/>
                  </a:schemeClr>
                </a:solidFill>
              </a:rPr>
              <a:t>of </a:t>
            </a:r>
            <a:r>
              <a:rPr lang="en-US" i="1" dirty="0" smtClean="0">
                <a:solidFill>
                  <a:schemeClr val="tx1">
                    <a:lumMod val="50000"/>
                  </a:schemeClr>
                </a:solidFill>
              </a:rPr>
              <a:t>dynamic glazing </a:t>
            </a:r>
            <a:r>
              <a:rPr lang="en-US" dirty="0" smtClean="0">
                <a:solidFill>
                  <a:schemeClr val="tx1">
                    <a:lumMod val="50000"/>
                  </a:schemeClr>
                </a:solidFill>
              </a:rPr>
              <a:t>shall be used to show compliance for </a:t>
            </a:r>
            <a:r>
              <a:rPr lang="en-US" i="1" dirty="0" smtClean="0">
                <a:solidFill>
                  <a:schemeClr val="tx1">
                    <a:lumMod val="50000"/>
                  </a:schemeClr>
                </a:solidFill>
              </a:rPr>
              <a:t>dynamic glazing</a:t>
            </a:r>
          </a:p>
          <a:p>
            <a:pPr marL="232930" indent="-232930">
              <a:lnSpc>
                <a:spcPct val="90000"/>
              </a:lnSpc>
              <a:buFontTx/>
              <a:buChar char="•"/>
            </a:pPr>
            <a:r>
              <a:rPr lang="en-US" dirty="0" smtClean="0">
                <a:solidFill>
                  <a:srgbClr val="FF0000"/>
                </a:solidFill>
              </a:rPr>
              <a:t>North-oriented </a:t>
            </a:r>
            <a:r>
              <a:rPr lang="en-US" i="1" dirty="0" smtClean="0">
                <a:solidFill>
                  <a:srgbClr val="FF0000"/>
                </a:solidFill>
              </a:rPr>
              <a:t>vertical fenestration </a:t>
            </a:r>
            <a:r>
              <a:rPr lang="en-US" dirty="0" smtClean="0">
                <a:solidFill>
                  <a:srgbClr val="FF0000"/>
                </a:solidFill>
              </a:rPr>
              <a:t>allowed to have </a:t>
            </a:r>
            <a:r>
              <a:rPr lang="en-US" i="1" dirty="0" smtClean="0">
                <a:solidFill>
                  <a:srgbClr val="FF0000"/>
                </a:solidFill>
              </a:rPr>
              <a:t>SHGC</a:t>
            </a:r>
            <a:r>
              <a:rPr lang="en-US" dirty="0" smtClean="0">
                <a:solidFill>
                  <a:srgbClr val="FF0000"/>
                </a:solidFill>
              </a:rPr>
              <a:t> equal to or less than the area-weighted average </a:t>
            </a:r>
            <a:r>
              <a:rPr lang="en-US" i="1" dirty="0" smtClean="0">
                <a:solidFill>
                  <a:srgbClr val="FF0000"/>
                </a:solidFill>
              </a:rPr>
              <a:t>SHGC</a:t>
            </a:r>
            <a:r>
              <a:rPr lang="en-US" dirty="0" smtClean="0">
                <a:solidFill>
                  <a:srgbClr val="FF0000"/>
                </a:solidFill>
              </a:rPr>
              <a:t> of the south, east, and west-oriented </a:t>
            </a:r>
            <a:r>
              <a:rPr lang="en-US" i="1" dirty="0" smtClean="0">
                <a:solidFill>
                  <a:srgbClr val="FF0000"/>
                </a:solidFill>
              </a:rPr>
              <a:t>vertical fenestration </a:t>
            </a:r>
            <a:r>
              <a:rPr lang="en-US" dirty="0" smtClean="0">
                <a:solidFill>
                  <a:srgbClr val="FF0000"/>
                </a:solidFill>
              </a:rPr>
              <a:t>before any reductions made for permanent projections in Exception 1 and 2 of Section 5.5.4.4.1 </a:t>
            </a:r>
          </a:p>
          <a:p>
            <a:pPr marL="232930" indent="-232930">
              <a:lnSpc>
                <a:spcPct val="90000"/>
              </a:lnSpc>
              <a:buFontTx/>
              <a:buChar char="•"/>
            </a:pPr>
            <a:endParaRPr lang="en-US" dirty="0"/>
          </a:p>
          <a:p>
            <a:pPr>
              <a:buNone/>
            </a:pPr>
            <a:endParaRPr lang="en-US" dirty="0"/>
          </a:p>
        </p:txBody>
      </p:sp>
      <p:sp>
        <p:nvSpPr>
          <p:cNvPr id="97282" name="Rectangle 2"/>
          <p:cNvSpPr>
            <a:spLocks noGrp="1" noChangeArrowheads="1"/>
          </p:cNvSpPr>
          <p:nvPr>
            <p:ph type="title"/>
          </p:nvPr>
        </p:nvSpPr>
        <p:spPr>
          <a:xfrm>
            <a:off x="208661" y="0"/>
            <a:ext cx="8414639" cy="807868"/>
          </a:xfrm>
        </p:spPr>
        <p:txBody>
          <a:bodyPr/>
          <a:lstStyle/>
          <a:p>
            <a:pPr>
              <a:lnSpc>
                <a:spcPct val="80000"/>
              </a:lnSpc>
            </a:pPr>
            <a:r>
              <a:rPr lang="en-US" sz="2400" b="1" dirty="0" smtClean="0">
                <a:solidFill>
                  <a:schemeClr val="tx1">
                    <a:lumMod val="50000"/>
                  </a:schemeClr>
                </a:solidFill>
              </a:rPr>
              <a:t>Section 5 – 5.5.4.4 </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Fenestration </a:t>
            </a:r>
            <a:r>
              <a:rPr lang="en-US" sz="2000" dirty="0">
                <a:solidFill>
                  <a:schemeClr val="tx1">
                    <a:lumMod val="50000"/>
                  </a:schemeClr>
                </a:solidFill>
              </a:rPr>
              <a:t>SHGC</a:t>
            </a:r>
            <a:endParaRPr lang="en-US" sz="1600" i="1" dirty="0">
              <a:solidFill>
                <a:schemeClr val="tx1">
                  <a:lumMod val="50000"/>
                </a:schemeClr>
              </a:solidFill>
            </a:endParaRPr>
          </a:p>
        </p:txBody>
      </p:sp>
    </p:spTree>
    <p:extLst>
      <p:ext uri="{BB962C8B-B14F-4D97-AF65-F5344CB8AC3E}">
        <p14:creationId xmlns:p14="http://schemas.microsoft.com/office/powerpoint/2010/main" val="274753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5577" y="145344"/>
            <a:ext cx="6092824" cy="635891"/>
          </a:xfrm>
        </p:spPr>
        <p:txBody>
          <a:bodyPr>
            <a:normAutofit/>
          </a:bodyPr>
          <a:lstStyle/>
          <a:p>
            <a:r>
              <a:rPr lang="en-US" sz="2400" b="1" dirty="0">
                <a:solidFill>
                  <a:schemeClr val="tx1">
                    <a:lumMod val="50000"/>
                  </a:schemeClr>
                </a:solidFill>
              </a:rPr>
              <a:t>Information – Overhangs</a:t>
            </a:r>
          </a:p>
        </p:txBody>
      </p:sp>
      <p:sp>
        <p:nvSpPr>
          <p:cNvPr id="99331" name="Rectangle 3"/>
          <p:cNvSpPr>
            <a:spLocks noGrp="1" noChangeArrowheads="1"/>
          </p:cNvSpPr>
          <p:nvPr>
            <p:ph type="body" sz="half" idx="1"/>
          </p:nvPr>
        </p:nvSpPr>
        <p:spPr>
          <a:xfrm>
            <a:off x="456229" y="1066800"/>
            <a:ext cx="8154371" cy="4525963"/>
          </a:xfrm>
        </p:spPr>
        <p:txBody>
          <a:bodyPr/>
          <a:lstStyle/>
          <a:p>
            <a:pPr marL="0" indent="0">
              <a:buNone/>
            </a:pPr>
            <a:r>
              <a:rPr lang="en-US" dirty="0">
                <a:solidFill>
                  <a:schemeClr val="tx1">
                    <a:lumMod val="50000"/>
                  </a:schemeClr>
                </a:solidFill>
              </a:rPr>
              <a:t>Standard credits permanent overhangs by adjustment to </a:t>
            </a:r>
            <a:r>
              <a:rPr lang="en-US" i="1" dirty="0" smtClean="0">
                <a:solidFill>
                  <a:schemeClr val="tx1">
                    <a:lumMod val="50000"/>
                  </a:schemeClr>
                </a:solidFill>
              </a:rPr>
              <a:t>SHGC</a:t>
            </a:r>
          </a:p>
          <a:p>
            <a:pPr marL="0" indent="0">
              <a:buNone/>
            </a:pPr>
            <a:endParaRPr lang="en-US" dirty="0">
              <a:solidFill>
                <a:schemeClr val="tx1">
                  <a:lumMod val="50000"/>
                </a:schemeClr>
              </a:solidFill>
            </a:endParaRPr>
          </a:p>
          <a:p>
            <a:pPr marL="0" indent="0">
              <a:buNone/>
            </a:pPr>
            <a:r>
              <a:rPr lang="en-US" dirty="0">
                <a:solidFill>
                  <a:schemeClr val="tx1">
                    <a:lumMod val="50000"/>
                  </a:schemeClr>
                </a:solidFill>
              </a:rPr>
              <a:t>Size of overhang is determined by projection factor</a:t>
            </a:r>
          </a:p>
        </p:txBody>
      </p:sp>
      <p:pic>
        <p:nvPicPr>
          <p:cNvPr id="99332" name="Picture 4" descr="3_gray"/>
          <p:cNvPicPr>
            <a:picLocks noGrp="1" noChangeAspect="1" noChangeArrowheads="1"/>
          </p:cNvPicPr>
          <p:nvPr>
            <p:ph sz="half" idx="2"/>
          </p:nvPr>
        </p:nvPicPr>
        <p:blipFill>
          <a:blip r:embed="rId3" cstate="screen"/>
          <a:srcRect/>
          <a:stretch>
            <a:fillRect/>
          </a:stretch>
        </p:blipFill>
        <p:spPr>
          <a:xfrm>
            <a:off x="1524000" y="2971800"/>
            <a:ext cx="2916237" cy="2851150"/>
          </a:xfrm>
          <a:noFill/>
          <a:ln/>
        </p:spPr>
      </p:pic>
      <p:pic>
        <p:nvPicPr>
          <p:cNvPr id="99333" name="Picture 5" descr="supermarket"/>
          <p:cNvPicPr>
            <a:picLocks noChangeAspect="1" noChangeArrowheads="1"/>
          </p:cNvPicPr>
          <p:nvPr/>
        </p:nvPicPr>
        <p:blipFill>
          <a:blip r:embed="rId4" cstate="screen"/>
          <a:srcRect/>
          <a:stretch>
            <a:fillRect/>
          </a:stretch>
        </p:blipFill>
        <p:spPr bwMode="auto">
          <a:xfrm>
            <a:off x="4668837" y="2971800"/>
            <a:ext cx="3382963" cy="3382963"/>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29763337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456229" y="1140288"/>
            <a:ext cx="8382971" cy="4447713"/>
          </a:xfrm>
        </p:spPr>
        <p:txBody>
          <a:bodyPr/>
          <a:lstStyle/>
          <a:p>
            <a:pPr marL="0" indent="0">
              <a:lnSpc>
                <a:spcPct val="90000"/>
              </a:lnSpc>
              <a:buNone/>
            </a:pPr>
            <a:r>
              <a:rPr lang="en-US" dirty="0" smtClean="0">
                <a:solidFill>
                  <a:schemeClr val="tx1">
                    <a:lumMod val="50000"/>
                  </a:schemeClr>
                </a:solidFill>
              </a:rPr>
              <a:t>Determined in accordance with NFRC </a:t>
            </a:r>
            <a:r>
              <a:rPr lang="en-US" dirty="0">
                <a:solidFill>
                  <a:schemeClr val="tx1">
                    <a:lumMod val="50000"/>
                  </a:schemeClr>
                </a:solidFill>
              </a:rPr>
              <a:t>200</a:t>
            </a:r>
          </a:p>
          <a:p>
            <a:pPr>
              <a:lnSpc>
                <a:spcPct val="90000"/>
              </a:lnSpc>
            </a:pPr>
            <a:endParaRPr lang="en-US" dirty="0" smtClean="0">
              <a:solidFill>
                <a:schemeClr val="tx1">
                  <a:lumMod val="50000"/>
                </a:schemeClr>
              </a:solidFill>
            </a:endParaRPr>
          </a:p>
          <a:p>
            <a:pPr marL="0" indent="0">
              <a:lnSpc>
                <a:spcPct val="90000"/>
              </a:lnSpc>
              <a:buNone/>
            </a:pPr>
            <a:r>
              <a:rPr lang="en-US" b="1" u="sng" dirty="0" smtClean="0">
                <a:solidFill>
                  <a:schemeClr val="tx1">
                    <a:lumMod val="50000"/>
                  </a:schemeClr>
                </a:solidFill>
              </a:rPr>
              <a:t>Exceptions</a:t>
            </a:r>
            <a:endParaRPr lang="en-US" b="1" u="sng" dirty="0">
              <a:solidFill>
                <a:schemeClr val="tx1">
                  <a:lumMod val="50000"/>
                </a:schemeClr>
              </a:solidFill>
            </a:endParaRPr>
          </a:p>
          <a:p>
            <a:pPr lvl="1">
              <a:lnSpc>
                <a:spcPct val="90000"/>
              </a:lnSpc>
              <a:buFont typeface="Arial" panose="020B0604020202020204" pitchFamily="34" charset="0"/>
              <a:buChar char="•"/>
            </a:pPr>
            <a:r>
              <a:rPr lang="en-US" i="1" dirty="0" smtClean="0">
                <a:solidFill>
                  <a:schemeClr val="tx1">
                    <a:lumMod val="50000"/>
                  </a:schemeClr>
                </a:solidFill>
              </a:rPr>
              <a:t>Shading Coefficient (SC) </a:t>
            </a:r>
            <a:r>
              <a:rPr lang="en-US" dirty="0">
                <a:solidFill>
                  <a:schemeClr val="tx1">
                    <a:lumMod val="50000"/>
                  </a:schemeClr>
                </a:solidFill>
              </a:rPr>
              <a:t>x 0.86 is acceptable for overall </a:t>
            </a:r>
            <a:r>
              <a:rPr lang="en-US" i="1" dirty="0">
                <a:solidFill>
                  <a:schemeClr val="tx1">
                    <a:lumMod val="50000"/>
                  </a:schemeClr>
                </a:solidFill>
              </a:rPr>
              <a:t>fenestration</a:t>
            </a:r>
            <a:r>
              <a:rPr lang="en-US" dirty="0">
                <a:solidFill>
                  <a:schemeClr val="tx1">
                    <a:lumMod val="50000"/>
                  </a:schemeClr>
                </a:solidFill>
              </a:rPr>
              <a:t> area (NFRC 300)</a:t>
            </a:r>
          </a:p>
          <a:p>
            <a:pPr lvl="1">
              <a:lnSpc>
                <a:spcPct val="90000"/>
              </a:lnSpc>
              <a:buFont typeface="Arial" panose="020B0604020202020204" pitchFamily="34" charset="0"/>
              <a:buChar char="•"/>
            </a:pPr>
            <a:r>
              <a:rPr lang="en-US" i="1" dirty="0">
                <a:solidFill>
                  <a:schemeClr val="tx1">
                    <a:lumMod val="50000"/>
                  </a:schemeClr>
                </a:solidFill>
              </a:rPr>
              <a:t>SHGC</a:t>
            </a:r>
            <a:r>
              <a:rPr lang="en-US" dirty="0">
                <a:solidFill>
                  <a:schemeClr val="tx1">
                    <a:lumMod val="50000"/>
                  </a:schemeClr>
                </a:solidFill>
              </a:rPr>
              <a:t> of center-of-glass is acceptable (NFRC 300) for overall fenestration area</a:t>
            </a:r>
          </a:p>
          <a:p>
            <a:pPr lvl="1">
              <a:lnSpc>
                <a:spcPct val="90000"/>
              </a:lnSpc>
              <a:buFont typeface="Arial" panose="020B0604020202020204" pitchFamily="34" charset="0"/>
              <a:buChar char="•"/>
            </a:pPr>
            <a:r>
              <a:rPr lang="en-US" i="1" dirty="0">
                <a:solidFill>
                  <a:schemeClr val="tx1">
                    <a:lumMod val="50000"/>
                  </a:schemeClr>
                </a:solidFill>
              </a:rPr>
              <a:t>SHGC</a:t>
            </a:r>
            <a:r>
              <a:rPr lang="en-US" dirty="0">
                <a:solidFill>
                  <a:schemeClr val="tx1">
                    <a:lumMod val="50000"/>
                  </a:schemeClr>
                </a:solidFill>
              </a:rPr>
              <a:t> from A8.1 for </a:t>
            </a:r>
            <a:r>
              <a:rPr lang="en-US" i="1" dirty="0" smtClean="0">
                <a:solidFill>
                  <a:schemeClr val="tx1">
                    <a:lumMod val="50000"/>
                  </a:schemeClr>
                </a:solidFill>
              </a:rPr>
              <a:t>skylights</a:t>
            </a:r>
            <a:r>
              <a:rPr lang="en-US" dirty="0" smtClean="0">
                <a:solidFill>
                  <a:schemeClr val="tx1">
                    <a:lumMod val="50000"/>
                  </a:schemeClr>
                </a:solidFill>
              </a:rPr>
              <a:t> is </a:t>
            </a:r>
            <a:r>
              <a:rPr lang="en-US" dirty="0" smtClean="0">
                <a:solidFill>
                  <a:srgbClr val="FF0000"/>
                </a:solidFill>
              </a:rPr>
              <a:t>an</a:t>
            </a:r>
            <a:r>
              <a:rPr lang="en-US" dirty="0" smtClean="0">
                <a:solidFill>
                  <a:schemeClr val="tx1">
                    <a:lumMod val="50000"/>
                  </a:schemeClr>
                </a:solidFill>
              </a:rPr>
              <a:t> acceptable </a:t>
            </a:r>
            <a:r>
              <a:rPr lang="en-US" dirty="0" smtClean="0">
                <a:solidFill>
                  <a:srgbClr val="FF0000"/>
                </a:solidFill>
              </a:rPr>
              <a:t>alternative for determining compliance</a:t>
            </a:r>
            <a:endParaRPr lang="en-US" dirty="0">
              <a:solidFill>
                <a:srgbClr val="FF0000"/>
              </a:solidFill>
            </a:endParaRPr>
          </a:p>
          <a:p>
            <a:pPr lvl="1">
              <a:lnSpc>
                <a:spcPct val="90000"/>
              </a:lnSpc>
              <a:buFont typeface="Arial" panose="020B0604020202020204" pitchFamily="34" charset="0"/>
              <a:buChar char="•"/>
            </a:pPr>
            <a:r>
              <a:rPr lang="en-US" i="1" dirty="0">
                <a:solidFill>
                  <a:schemeClr val="tx1">
                    <a:lumMod val="50000"/>
                  </a:schemeClr>
                </a:solidFill>
              </a:rPr>
              <a:t>SHGC</a:t>
            </a:r>
            <a:r>
              <a:rPr lang="en-US" dirty="0">
                <a:solidFill>
                  <a:schemeClr val="tx1">
                    <a:lumMod val="50000"/>
                  </a:schemeClr>
                </a:solidFill>
              </a:rPr>
              <a:t> from A8.2 for </a:t>
            </a:r>
            <a:r>
              <a:rPr lang="en-US" i="1" dirty="0" smtClean="0">
                <a:solidFill>
                  <a:schemeClr val="tx1">
                    <a:lumMod val="50000"/>
                  </a:schemeClr>
                </a:solidFill>
              </a:rPr>
              <a:t>vertical fenestration </a:t>
            </a:r>
            <a:r>
              <a:rPr lang="en-US" dirty="0" smtClean="0">
                <a:solidFill>
                  <a:schemeClr val="tx1">
                    <a:lumMod val="50000"/>
                  </a:schemeClr>
                </a:solidFill>
              </a:rPr>
              <a:t>is </a:t>
            </a:r>
            <a:r>
              <a:rPr lang="en-US" dirty="0" smtClean="0">
                <a:solidFill>
                  <a:srgbClr val="FF0000"/>
                </a:solidFill>
              </a:rPr>
              <a:t>an</a:t>
            </a:r>
            <a:r>
              <a:rPr lang="en-US" dirty="0" smtClean="0">
                <a:solidFill>
                  <a:schemeClr val="tx1">
                    <a:lumMod val="50000"/>
                  </a:schemeClr>
                </a:solidFill>
              </a:rPr>
              <a:t> acceptable </a:t>
            </a:r>
            <a:r>
              <a:rPr lang="en-US" dirty="0" smtClean="0">
                <a:solidFill>
                  <a:srgbClr val="FF0000"/>
                </a:solidFill>
              </a:rPr>
              <a:t>alternative for determining compliance</a:t>
            </a:r>
            <a:endParaRPr lang="en-US" dirty="0">
              <a:solidFill>
                <a:srgbClr val="FF0000"/>
              </a:solidFill>
            </a:endParaRPr>
          </a:p>
          <a:p>
            <a:pPr>
              <a:lnSpc>
                <a:spcPct val="90000"/>
              </a:lnSpc>
            </a:pPr>
            <a:endParaRPr lang="en-US" dirty="0">
              <a:solidFill>
                <a:schemeClr val="tx1">
                  <a:lumMod val="50000"/>
                </a:schemeClr>
              </a:solidFill>
            </a:endParaRPr>
          </a:p>
          <a:p>
            <a:pPr lvl="1">
              <a:lnSpc>
                <a:spcPct val="90000"/>
              </a:lnSpc>
            </a:pPr>
            <a:endParaRPr lang="en-US" sz="3200" dirty="0">
              <a:solidFill>
                <a:schemeClr val="tx1">
                  <a:lumMod val="50000"/>
                </a:schemeClr>
              </a:solidFill>
            </a:endParaRPr>
          </a:p>
        </p:txBody>
      </p:sp>
      <p:sp>
        <p:nvSpPr>
          <p:cNvPr id="113666" name="Rectangle 2"/>
          <p:cNvSpPr>
            <a:spLocks noGrp="1" noChangeArrowheads="1"/>
          </p:cNvSpPr>
          <p:nvPr>
            <p:ph type="title"/>
          </p:nvPr>
        </p:nvSpPr>
        <p:spPr>
          <a:xfrm>
            <a:off x="164129" y="0"/>
            <a:ext cx="8535371" cy="772357"/>
          </a:xfrm>
        </p:spPr>
        <p:txBody>
          <a:bodyPr>
            <a:normAutofit/>
          </a:bodyPr>
          <a:lstStyle/>
          <a:p>
            <a:pPr>
              <a:lnSpc>
                <a:spcPct val="80000"/>
              </a:lnSpc>
            </a:pPr>
            <a:r>
              <a:rPr lang="en-US" sz="2400" b="1" dirty="0">
                <a:solidFill>
                  <a:schemeClr val="tx1">
                    <a:lumMod val="50000"/>
                  </a:schemeClr>
                </a:solidFill>
              </a:rPr>
              <a:t>Section 5 –</a:t>
            </a:r>
            <a:r>
              <a:rPr lang="en-US" sz="2400" dirty="0" smtClean="0">
                <a:solidFill>
                  <a:schemeClr val="tx1">
                    <a:lumMod val="50000"/>
                  </a:schemeClr>
                </a:solidFill>
              </a:rPr>
              <a:t> </a:t>
            </a:r>
            <a:r>
              <a:rPr lang="en-US" sz="2400" b="1" dirty="0" smtClean="0">
                <a:solidFill>
                  <a:schemeClr val="tx1">
                    <a:lumMod val="50000"/>
                  </a:schemeClr>
                </a:solidFill>
              </a:rPr>
              <a:t>5.8.2.4</a:t>
            </a:r>
            <a:r>
              <a:rPr lang="en-US" sz="2000" dirty="0" smtClean="0">
                <a:solidFill>
                  <a:schemeClr val="tx1">
                    <a:lumMod val="50000"/>
                  </a:schemeClr>
                </a:solidFill>
              </a:rPr>
              <a:t/>
            </a:r>
            <a:br>
              <a:rPr lang="en-US" sz="2000" dirty="0" smtClean="0">
                <a:solidFill>
                  <a:schemeClr val="tx1">
                    <a:lumMod val="50000"/>
                  </a:schemeClr>
                </a:solidFill>
              </a:rPr>
            </a:br>
            <a:r>
              <a:rPr lang="en-US" sz="2000" i="1" dirty="0" smtClean="0">
                <a:solidFill>
                  <a:schemeClr val="tx1">
                    <a:lumMod val="50000"/>
                  </a:schemeClr>
                </a:solidFill>
              </a:rPr>
              <a:t>Solar </a:t>
            </a:r>
            <a:r>
              <a:rPr lang="en-US" sz="2000" i="1" dirty="0">
                <a:solidFill>
                  <a:schemeClr val="tx1">
                    <a:lumMod val="50000"/>
                  </a:schemeClr>
                </a:solidFill>
              </a:rPr>
              <a:t>Heat Gain </a:t>
            </a:r>
            <a:r>
              <a:rPr lang="en-US" sz="2000" i="1" dirty="0" smtClean="0">
                <a:solidFill>
                  <a:schemeClr val="tx1">
                    <a:lumMod val="50000"/>
                  </a:schemeClr>
                </a:solidFill>
              </a:rPr>
              <a:t>Coefficient (SHGC)</a:t>
            </a:r>
            <a:endParaRPr lang="en-US" sz="1200" i="1" dirty="0">
              <a:solidFill>
                <a:schemeClr val="tx1">
                  <a:lumMod val="50000"/>
                </a:schemeClr>
              </a:solidFill>
            </a:endParaRPr>
          </a:p>
        </p:txBody>
      </p:sp>
    </p:spTree>
    <p:extLst>
      <p:ext uri="{BB962C8B-B14F-4D97-AF65-F5344CB8AC3E}">
        <p14:creationId xmlns:p14="http://schemas.microsoft.com/office/powerpoint/2010/main" val="38238150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24561" y="1065321"/>
            <a:ext cx="8290461" cy="5078028"/>
          </a:xfrm>
        </p:spPr>
        <p:txBody>
          <a:bodyPr>
            <a:normAutofit fontScale="92500" lnSpcReduction="10000"/>
          </a:bodyPr>
          <a:lstStyle/>
          <a:p>
            <a:pPr marL="0" indent="0">
              <a:buNone/>
            </a:pPr>
            <a:r>
              <a:rPr lang="en-US" sz="2000" i="1" dirty="0" smtClean="0">
                <a:solidFill>
                  <a:schemeClr val="tx1">
                    <a:lumMod val="50000"/>
                  </a:schemeClr>
                </a:solidFill>
              </a:rPr>
              <a:t>Skylights</a:t>
            </a:r>
            <a:endParaRPr lang="en-US" sz="2000" i="1" dirty="0">
              <a:solidFill>
                <a:schemeClr val="tx1">
                  <a:lumMod val="50000"/>
                </a:schemeClr>
              </a:solidFill>
            </a:endParaRPr>
          </a:p>
          <a:p>
            <a:pPr lvl="1">
              <a:buFont typeface="Arial" panose="020B0604020202020204" pitchFamily="34" charset="0"/>
              <a:buChar char="•"/>
            </a:pPr>
            <a:r>
              <a:rPr lang="en-US" sz="1800" i="1" dirty="0">
                <a:solidFill>
                  <a:schemeClr val="tx1">
                    <a:lumMod val="50000"/>
                  </a:schemeClr>
                </a:solidFill>
              </a:rPr>
              <a:t>SHGC</a:t>
            </a:r>
            <a:r>
              <a:rPr lang="en-US" sz="1800" dirty="0">
                <a:solidFill>
                  <a:schemeClr val="tx1">
                    <a:lumMod val="50000"/>
                  </a:schemeClr>
                </a:solidFill>
              </a:rPr>
              <a:t> values &lt; Table value for appropriate total </a:t>
            </a:r>
            <a:r>
              <a:rPr lang="en-US" sz="1800" i="1" dirty="0">
                <a:solidFill>
                  <a:schemeClr val="tx1">
                    <a:lumMod val="50000"/>
                  </a:schemeClr>
                </a:solidFill>
              </a:rPr>
              <a:t>skylight</a:t>
            </a:r>
            <a:r>
              <a:rPr lang="en-US" sz="1800" dirty="0">
                <a:solidFill>
                  <a:schemeClr val="tx1">
                    <a:lumMod val="50000"/>
                  </a:schemeClr>
                </a:solidFill>
              </a:rPr>
              <a:t> </a:t>
            </a:r>
            <a:r>
              <a:rPr lang="en-US" sz="1800" dirty="0" smtClean="0">
                <a:solidFill>
                  <a:schemeClr val="tx1">
                    <a:lumMod val="50000"/>
                  </a:schemeClr>
                </a:solidFill>
              </a:rPr>
              <a:t>area</a:t>
            </a:r>
          </a:p>
          <a:p>
            <a:pPr>
              <a:buNone/>
            </a:pPr>
            <a:endParaRPr lang="en-US" sz="2000" dirty="0">
              <a:solidFill>
                <a:schemeClr val="tx1">
                  <a:lumMod val="50000"/>
                </a:schemeClr>
              </a:solidFill>
            </a:endParaRPr>
          </a:p>
          <a:p>
            <a:pPr marL="0" indent="0">
              <a:buNone/>
            </a:pPr>
            <a:r>
              <a:rPr lang="en-US" sz="2000" b="1" u="sng" dirty="0" smtClean="0">
                <a:solidFill>
                  <a:schemeClr val="tx1">
                    <a:lumMod val="50000"/>
                  </a:schemeClr>
                </a:solidFill>
              </a:rPr>
              <a:t>Exceptions:</a:t>
            </a:r>
          </a:p>
          <a:p>
            <a:pPr marL="0" indent="0">
              <a:buNone/>
            </a:pPr>
            <a:r>
              <a:rPr lang="en-US" sz="2000" dirty="0" smtClean="0">
                <a:solidFill>
                  <a:schemeClr val="tx1">
                    <a:lumMod val="50000"/>
                  </a:schemeClr>
                </a:solidFill>
              </a:rPr>
              <a:t>1. If </a:t>
            </a:r>
            <a:r>
              <a:rPr lang="en-US" sz="2000" i="1" dirty="0">
                <a:solidFill>
                  <a:schemeClr val="tx1">
                    <a:lumMod val="50000"/>
                  </a:schemeClr>
                </a:solidFill>
              </a:rPr>
              <a:t>skylights</a:t>
            </a:r>
            <a:endParaRPr lang="en-US" sz="2000" i="1" dirty="0" smtClean="0">
              <a:solidFill>
                <a:schemeClr val="tx1">
                  <a:lumMod val="50000"/>
                </a:schemeClr>
              </a:solidFill>
            </a:endParaRPr>
          </a:p>
          <a:p>
            <a:pPr marL="395288" indent="-225425"/>
            <a:r>
              <a:rPr lang="en-US" sz="2000" dirty="0" smtClean="0">
                <a:solidFill>
                  <a:schemeClr val="tx1">
                    <a:lumMod val="50000"/>
                  </a:schemeClr>
                </a:solidFill>
              </a:rPr>
              <a:t>Have a glazing material or diffuser with measured haze value &gt; 90% when tested according to ASTM D1003, </a:t>
            </a:r>
            <a:r>
              <a:rPr lang="en-US" sz="2000" b="1" dirty="0" smtClean="0">
                <a:solidFill>
                  <a:schemeClr val="tx1">
                    <a:lumMod val="50000"/>
                  </a:schemeClr>
                </a:solidFill>
              </a:rPr>
              <a:t>and</a:t>
            </a:r>
          </a:p>
          <a:p>
            <a:pPr marL="395288" indent="-225425"/>
            <a:r>
              <a:rPr lang="en-US" sz="2000" dirty="0" smtClean="0">
                <a:solidFill>
                  <a:schemeClr val="tx1">
                    <a:lumMod val="50000"/>
                  </a:schemeClr>
                </a:solidFill>
              </a:rPr>
              <a:t>Have a </a:t>
            </a:r>
            <a:r>
              <a:rPr lang="en-US" sz="2000" i="1" dirty="0" smtClean="0">
                <a:solidFill>
                  <a:schemeClr val="tx1">
                    <a:lumMod val="50000"/>
                  </a:schemeClr>
                </a:solidFill>
              </a:rPr>
              <a:t>skylight</a:t>
            </a:r>
            <a:r>
              <a:rPr lang="en-US" sz="2000" dirty="0" smtClean="0">
                <a:solidFill>
                  <a:schemeClr val="tx1">
                    <a:lumMod val="50000"/>
                  </a:schemeClr>
                </a:solidFill>
              </a:rPr>
              <a:t> VT &gt; 0.40, </a:t>
            </a:r>
            <a:r>
              <a:rPr lang="en-US" sz="2000" b="1" dirty="0">
                <a:solidFill>
                  <a:schemeClr val="tx1">
                    <a:lumMod val="50000"/>
                  </a:schemeClr>
                </a:solidFill>
              </a:rPr>
              <a:t>and</a:t>
            </a:r>
            <a:endParaRPr lang="en-US" sz="2000" dirty="0" smtClean="0">
              <a:solidFill>
                <a:schemeClr val="tx1">
                  <a:lumMod val="50000"/>
                </a:schemeClr>
              </a:solidFill>
            </a:endParaRPr>
          </a:p>
          <a:p>
            <a:pPr marL="395288" indent="-225425"/>
            <a:r>
              <a:rPr lang="en-US" sz="2000" dirty="0" smtClean="0">
                <a:solidFill>
                  <a:schemeClr val="tx1">
                    <a:lumMod val="50000"/>
                  </a:schemeClr>
                </a:solidFill>
              </a:rPr>
              <a:t>Have all general lighting in daylight area under </a:t>
            </a:r>
            <a:r>
              <a:rPr lang="en-US" sz="2000" i="1" dirty="0" smtClean="0">
                <a:solidFill>
                  <a:schemeClr val="tx1">
                    <a:lumMod val="50000"/>
                  </a:schemeClr>
                </a:solidFill>
              </a:rPr>
              <a:t>skylights</a:t>
            </a:r>
            <a:r>
              <a:rPr lang="en-US" sz="2000" dirty="0" smtClean="0">
                <a:solidFill>
                  <a:schemeClr val="tx1">
                    <a:lumMod val="50000"/>
                  </a:schemeClr>
                </a:solidFill>
              </a:rPr>
              <a:t> controlled by multilevel </a:t>
            </a:r>
            <a:r>
              <a:rPr lang="en-US" sz="2000" dirty="0" err="1" smtClean="0">
                <a:solidFill>
                  <a:schemeClr val="tx1">
                    <a:lumMod val="50000"/>
                  </a:schemeClr>
                </a:solidFill>
              </a:rPr>
              <a:t>photocontrols</a:t>
            </a:r>
            <a:r>
              <a:rPr lang="en-US" sz="2000" dirty="0" smtClean="0">
                <a:solidFill>
                  <a:schemeClr val="tx1">
                    <a:lumMod val="50000"/>
                  </a:schemeClr>
                </a:solidFill>
              </a:rPr>
              <a:t> per Section 9.4.1.1 (f)</a:t>
            </a:r>
          </a:p>
          <a:p>
            <a:pPr marL="0" indent="0">
              <a:buNone/>
            </a:pPr>
            <a:endParaRPr lang="en-US" sz="2000" dirty="0" smtClean="0">
              <a:solidFill>
                <a:schemeClr val="tx1">
                  <a:lumMod val="50000"/>
                </a:schemeClr>
              </a:solidFill>
            </a:endParaRPr>
          </a:p>
          <a:p>
            <a:pPr marL="0" indent="0">
              <a:buNone/>
            </a:pPr>
            <a:r>
              <a:rPr lang="en-US" sz="2000" i="1" dirty="0" smtClean="0">
                <a:solidFill>
                  <a:schemeClr val="tx1">
                    <a:lumMod val="50000"/>
                  </a:schemeClr>
                </a:solidFill>
              </a:rPr>
              <a:t>2. Dynamic Glazing</a:t>
            </a:r>
          </a:p>
          <a:p>
            <a:pPr marL="395288" indent="-225425"/>
            <a:r>
              <a:rPr lang="en-US" sz="2000" dirty="0" smtClean="0">
                <a:solidFill>
                  <a:schemeClr val="tx1">
                    <a:lumMod val="50000"/>
                  </a:schemeClr>
                </a:solidFill>
              </a:rPr>
              <a:t>Minimum </a:t>
            </a:r>
            <a:r>
              <a:rPr lang="en-US" sz="2000" i="1" dirty="0" smtClean="0">
                <a:solidFill>
                  <a:schemeClr val="tx1">
                    <a:lumMod val="50000"/>
                  </a:schemeClr>
                </a:solidFill>
              </a:rPr>
              <a:t>SHGC</a:t>
            </a:r>
            <a:r>
              <a:rPr lang="en-US" sz="2000" dirty="0" smtClean="0">
                <a:solidFill>
                  <a:schemeClr val="tx1">
                    <a:lumMod val="50000"/>
                  </a:schemeClr>
                </a:solidFill>
              </a:rPr>
              <a:t> is used to demonstrate compliance</a:t>
            </a:r>
          </a:p>
          <a:p>
            <a:pPr marL="395288" indent="-225425"/>
            <a:r>
              <a:rPr lang="en-US" sz="2000" dirty="0" smtClean="0">
                <a:solidFill>
                  <a:schemeClr val="tx1">
                    <a:lumMod val="50000"/>
                  </a:schemeClr>
                </a:solidFill>
              </a:rPr>
              <a:t>Considered separately from other </a:t>
            </a:r>
            <a:r>
              <a:rPr lang="en-US" sz="2000" i="1" dirty="0" smtClean="0">
                <a:solidFill>
                  <a:schemeClr val="tx1">
                    <a:lumMod val="50000"/>
                  </a:schemeClr>
                </a:solidFill>
              </a:rPr>
              <a:t>vertical fenestration</a:t>
            </a:r>
          </a:p>
          <a:p>
            <a:pPr marL="395288" indent="-225425"/>
            <a:r>
              <a:rPr lang="en-US" sz="2000" dirty="0" smtClean="0">
                <a:solidFill>
                  <a:schemeClr val="tx1">
                    <a:lumMod val="50000"/>
                  </a:schemeClr>
                </a:solidFill>
              </a:rPr>
              <a:t>Area-weighted averaging with other </a:t>
            </a:r>
            <a:r>
              <a:rPr lang="en-US" sz="2000" i="1" dirty="0" smtClean="0">
                <a:solidFill>
                  <a:schemeClr val="tx1">
                    <a:lumMod val="50000"/>
                  </a:schemeClr>
                </a:solidFill>
              </a:rPr>
              <a:t>vertical fenestration </a:t>
            </a:r>
            <a:r>
              <a:rPr lang="en-US" sz="2000" dirty="0" smtClean="0">
                <a:solidFill>
                  <a:schemeClr val="tx1">
                    <a:lumMod val="50000"/>
                  </a:schemeClr>
                </a:solidFill>
              </a:rPr>
              <a:t>that isn’t </a:t>
            </a:r>
            <a:r>
              <a:rPr lang="en-US" sz="2000" i="1" dirty="0" smtClean="0">
                <a:solidFill>
                  <a:schemeClr val="tx1">
                    <a:lumMod val="50000"/>
                  </a:schemeClr>
                </a:solidFill>
              </a:rPr>
              <a:t>dynamic glazing </a:t>
            </a:r>
            <a:r>
              <a:rPr lang="en-US" sz="2000" dirty="0" smtClean="0">
                <a:solidFill>
                  <a:schemeClr val="tx1">
                    <a:lumMod val="50000"/>
                  </a:schemeClr>
                </a:solidFill>
              </a:rPr>
              <a:t>isn’t allowed</a:t>
            </a:r>
            <a:endParaRPr lang="en-US" sz="2000" dirty="0">
              <a:solidFill>
                <a:schemeClr val="tx1">
                  <a:lumMod val="50000"/>
                </a:schemeClr>
              </a:solidFill>
            </a:endParaRPr>
          </a:p>
        </p:txBody>
      </p:sp>
      <p:sp>
        <p:nvSpPr>
          <p:cNvPr id="97282" name="Rectangle 2"/>
          <p:cNvSpPr>
            <a:spLocks noGrp="1" noChangeArrowheads="1"/>
          </p:cNvSpPr>
          <p:nvPr>
            <p:ph type="title"/>
          </p:nvPr>
        </p:nvSpPr>
        <p:spPr>
          <a:xfrm>
            <a:off x="208661" y="0"/>
            <a:ext cx="8414639" cy="807868"/>
          </a:xfrm>
        </p:spPr>
        <p:txBody>
          <a:bodyPr/>
          <a:lstStyle/>
          <a:p>
            <a:pPr>
              <a:lnSpc>
                <a:spcPct val="80000"/>
              </a:lnSpc>
            </a:pPr>
            <a:r>
              <a:rPr lang="en-US" sz="2400" b="1" dirty="0" smtClean="0">
                <a:solidFill>
                  <a:schemeClr val="tx1">
                    <a:lumMod val="50000"/>
                  </a:schemeClr>
                </a:solidFill>
              </a:rPr>
              <a:t>Section 5 – 5.5.4.4.2</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Skylight </a:t>
            </a:r>
            <a:r>
              <a:rPr lang="en-US" sz="2000" i="1" dirty="0">
                <a:solidFill>
                  <a:schemeClr val="tx1">
                    <a:lumMod val="50000"/>
                  </a:schemeClr>
                </a:solidFill>
              </a:rPr>
              <a:t>SHGC</a:t>
            </a:r>
            <a:endParaRPr lang="en-US" sz="1600" i="1" dirty="0">
              <a:solidFill>
                <a:schemeClr val="tx1">
                  <a:lumMod val="50000"/>
                </a:schemeClr>
              </a:solidFill>
            </a:endParaRPr>
          </a:p>
        </p:txBody>
      </p:sp>
    </p:spTree>
    <p:extLst>
      <p:ext uri="{BB962C8B-B14F-4D97-AF65-F5344CB8AC3E}">
        <p14:creationId xmlns:p14="http://schemas.microsoft.com/office/powerpoint/2010/main" val="15533094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5100" y="0"/>
            <a:ext cx="8733727" cy="772357"/>
          </a:xfrm>
        </p:spPr>
        <p:txBody>
          <a:bodyPr>
            <a:normAutofit/>
          </a:bodyPr>
          <a:lstStyle/>
          <a:p>
            <a:pPr>
              <a:lnSpc>
                <a:spcPct val="80000"/>
              </a:lnSpc>
            </a:pPr>
            <a:r>
              <a:rPr lang="en-US" sz="2400" b="1" dirty="0" smtClean="0">
                <a:solidFill>
                  <a:schemeClr val="tx1">
                    <a:lumMod val="50000"/>
                  </a:schemeClr>
                </a:solidFill>
              </a:rPr>
              <a:t>Section 5 – 5.5.4.5</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Fenestration Orientation</a:t>
            </a:r>
            <a:endParaRPr lang="en-US" sz="1600" i="1" dirty="0">
              <a:solidFill>
                <a:schemeClr val="tx1">
                  <a:lumMod val="50000"/>
                </a:schemeClr>
              </a:solidFill>
            </a:endParaRPr>
          </a:p>
        </p:txBody>
      </p:sp>
      <p:sp>
        <p:nvSpPr>
          <p:cNvPr id="4" name="Text Placeholder 3"/>
          <p:cNvSpPr>
            <a:spLocks noGrp="1"/>
          </p:cNvSpPr>
          <p:nvPr>
            <p:ph type="body" sz="half" idx="1"/>
          </p:nvPr>
        </p:nvSpPr>
        <p:spPr>
          <a:xfrm>
            <a:off x="457199" y="983961"/>
            <a:ext cx="7907867" cy="5505329"/>
          </a:xfrm>
        </p:spPr>
        <p:txBody>
          <a:bodyPr>
            <a:normAutofit fontScale="62500" lnSpcReduction="20000"/>
          </a:bodyPr>
          <a:lstStyle/>
          <a:p>
            <a:pPr>
              <a:buNone/>
            </a:pPr>
            <a:r>
              <a:rPr lang="en-US" dirty="0" smtClean="0">
                <a:solidFill>
                  <a:srgbClr val="FF0000"/>
                </a:solidFill>
              </a:rPr>
              <a:t>Two options to comply for </a:t>
            </a:r>
            <a:r>
              <a:rPr lang="en-US" i="1" dirty="0" smtClean="0">
                <a:solidFill>
                  <a:srgbClr val="FF0000"/>
                </a:solidFill>
              </a:rPr>
              <a:t>vertical fenestration</a:t>
            </a:r>
            <a:r>
              <a:rPr lang="en-US" dirty="0" smtClean="0">
                <a:solidFill>
                  <a:srgbClr val="FF0000"/>
                </a:solidFill>
              </a:rPr>
              <a:t>:</a:t>
            </a:r>
          </a:p>
          <a:p>
            <a:pPr>
              <a:buNone/>
            </a:pPr>
            <a:r>
              <a:rPr lang="en-US" dirty="0" smtClean="0">
                <a:solidFill>
                  <a:srgbClr val="FF0000"/>
                </a:solidFill>
              </a:rPr>
              <a:t>(a)  For Climate Zones 0 - 8</a:t>
            </a:r>
          </a:p>
          <a:p>
            <a:pPr marL="0" indent="0">
              <a:buNone/>
            </a:pPr>
            <a:r>
              <a:rPr lang="en-US" dirty="0" smtClean="0">
                <a:solidFill>
                  <a:srgbClr val="FF0000"/>
                </a:solidFill>
              </a:rPr>
              <a:t>A</a:t>
            </a:r>
            <a:r>
              <a:rPr lang="en-US" baseline="-25000" dirty="0">
                <a:solidFill>
                  <a:srgbClr val="FF0000"/>
                </a:solidFill>
              </a:rPr>
              <a:t>W</a:t>
            </a:r>
            <a:r>
              <a:rPr lang="en-US" dirty="0" smtClean="0">
                <a:solidFill>
                  <a:srgbClr val="FF0000"/>
                </a:solidFill>
              </a:rPr>
              <a:t> ≤ (A</a:t>
            </a:r>
            <a:r>
              <a:rPr lang="en-US" baseline="-25000" dirty="0" smtClean="0">
                <a:solidFill>
                  <a:srgbClr val="FF0000"/>
                </a:solidFill>
              </a:rPr>
              <a:t>T</a:t>
            </a:r>
            <a:r>
              <a:rPr lang="en-US" dirty="0" smtClean="0">
                <a:solidFill>
                  <a:srgbClr val="FF0000"/>
                </a:solidFill>
              </a:rPr>
              <a:t>)/4 </a:t>
            </a:r>
            <a:r>
              <a:rPr lang="en-US" i="1" dirty="0" smtClean="0">
                <a:solidFill>
                  <a:srgbClr val="FF0000"/>
                </a:solidFill>
              </a:rPr>
              <a:t>and</a:t>
            </a:r>
            <a:r>
              <a:rPr lang="en-US" dirty="0">
                <a:solidFill>
                  <a:srgbClr val="FF0000"/>
                </a:solidFill>
              </a:rPr>
              <a:t> </a:t>
            </a:r>
            <a:r>
              <a:rPr lang="en-US" dirty="0" smtClean="0">
                <a:solidFill>
                  <a:srgbClr val="FF0000"/>
                </a:solidFill>
              </a:rPr>
              <a:t>A</a:t>
            </a:r>
            <a:r>
              <a:rPr lang="en-US" baseline="-25000" dirty="0">
                <a:solidFill>
                  <a:srgbClr val="FF0000"/>
                </a:solidFill>
              </a:rPr>
              <a:t>E</a:t>
            </a:r>
            <a:r>
              <a:rPr lang="en-US" dirty="0" smtClean="0">
                <a:solidFill>
                  <a:srgbClr val="FF0000"/>
                </a:solidFill>
              </a:rPr>
              <a:t> </a:t>
            </a:r>
            <a:r>
              <a:rPr lang="en-US" dirty="0">
                <a:solidFill>
                  <a:srgbClr val="FF0000"/>
                </a:solidFill>
              </a:rPr>
              <a:t>≤ </a:t>
            </a:r>
            <a:r>
              <a:rPr lang="en-US" dirty="0" smtClean="0">
                <a:solidFill>
                  <a:srgbClr val="FF0000"/>
                </a:solidFill>
              </a:rPr>
              <a:t>(A</a:t>
            </a:r>
            <a:r>
              <a:rPr lang="en-US" baseline="-25000" dirty="0" smtClean="0">
                <a:solidFill>
                  <a:srgbClr val="FF0000"/>
                </a:solidFill>
              </a:rPr>
              <a:t>t</a:t>
            </a:r>
            <a:r>
              <a:rPr lang="en-US" dirty="0" smtClean="0">
                <a:solidFill>
                  <a:srgbClr val="FF0000"/>
                </a:solidFill>
              </a:rPr>
              <a:t>)/4     </a:t>
            </a:r>
          </a:p>
          <a:p>
            <a:pPr marL="0" indent="0">
              <a:buNone/>
            </a:pPr>
            <a:r>
              <a:rPr lang="en-US" dirty="0">
                <a:solidFill>
                  <a:srgbClr val="FF0000"/>
                </a:solidFill>
              </a:rPr>
              <a:t>	</a:t>
            </a:r>
            <a:r>
              <a:rPr lang="en-US" dirty="0" smtClean="0">
                <a:solidFill>
                  <a:srgbClr val="FF0000"/>
                </a:solidFill>
              </a:rPr>
              <a:t>	</a:t>
            </a:r>
            <a:r>
              <a:rPr lang="en-US" b="1" dirty="0" smtClean="0">
                <a:solidFill>
                  <a:srgbClr val="FF0000"/>
                </a:solidFill>
              </a:rPr>
              <a:t>OR</a:t>
            </a:r>
          </a:p>
          <a:p>
            <a:pPr marL="457200" indent="-457200">
              <a:buAutoNum type="alphaLcParenBoth" startAt="2"/>
            </a:pPr>
            <a:r>
              <a:rPr lang="en-US" dirty="0" smtClean="0">
                <a:solidFill>
                  <a:srgbClr val="FF0000"/>
                </a:solidFill>
              </a:rPr>
              <a:t>For Climate Zones 0 – 3</a:t>
            </a:r>
          </a:p>
          <a:p>
            <a:pPr marL="0" indent="0">
              <a:buNone/>
            </a:pPr>
            <a:r>
              <a:rPr lang="en-US" dirty="0">
                <a:solidFill>
                  <a:srgbClr val="FF0000"/>
                </a:solidFill>
              </a:rPr>
              <a:t>A</a:t>
            </a:r>
            <a:r>
              <a:rPr lang="en-US" baseline="-25000" dirty="0">
                <a:solidFill>
                  <a:srgbClr val="FF0000"/>
                </a:solidFill>
              </a:rPr>
              <a:t>W</a:t>
            </a:r>
            <a:r>
              <a:rPr lang="en-US" dirty="0">
                <a:solidFill>
                  <a:srgbClr val="FF0000"/>
                </a:solidFill>
              </a:rPr>
              <a:t> x SHGC</a:t>
            </a:r>
            <a:r>
              <a:rPr lang="en-US" baseline="-25000" dirty="0">
                <a:solidFill>
                  <a:srgbClr val="FF0000"/>
                </a:solidFill>
              </a:rPr>
              <a:t>W</a:t>
            </a:r>
            <a:r>
              <a:rPr lang="en-US" dirty="0">
                <a:solidFill>
                  <a:srgbClr val="FF0000"/>
                </a:solidFill>
              </a:rPr>
              <a:t> ≤ (A</a:t>
            </a:r>
            <a:r>
              <a:rPr lang="en-US" baseline="-25000" dirty="0">
                <a:solidFill>
                  <a:srgbClr val="FF0000"/>
                </a:solidFill>
              </a:rPr>
              <a:t>T</a:t>
            </a:r>
            <a:r>
              <a:rPr lang="en-US" dirty="0">
                <a:solidFill>
                  <a:srgbClr val="FF0000"/>
                </a:solidFill>
              </a:rPr>
              <a:t> x SHGC</a:t>
            </a:r>
            <a:r>
              <a:rPr lang="en-US" baseline="-25000" dirty="0">
                <a:solidFill>
                  <a:srgbClr val="FF0000"/>
                </a:solidFill>
              </a:rPr>
              <a:t>C</a:t>
            </a:r>
            <a:r>
              <a:rPr lang="en-US" dirty="0" smtClean="0">
                <a:solidFill>
                  <a:srgbClr val="FF0000"/>
                </a:solidFill>
              </a:rPr>
              <a:t>)/4 </a:t>
            </a:r>
            <a:r>
              <a:rPr lang="en-US" i="1" dirty="0">
                <a:solidFill>
                  <a:srgbClr val="FF0000"/>
                </a:solidFill>
              </a:rPr>
              <a:t>and</a:t>
            </a:r>
          </a:p>
          <a:p>
            <a:pPr>
              <a:buNone/>
            </a:pPr>
            <a:r>
              <a:rPr lang="en-US" dirty="0">
                <a:solidFill>
                  <a:srgbClr val="FF0000"/>
                </a:solidFill>
              </a:rPr>
              <a:t>		 A</a:t>
            </a:r>
            <a:r>
              <a:rPr lang="en-US" baseline="-25000" dirty="0">
                <a:solidFill>
                  <a:srgbClr val="FF0000"/>
                </a:solidFill>
              </a:rPr>
              <a:t>E</a:t>
            </a:r>
            <a:r>
              <a:rPr lang="en-US" dirty="0">
                <a:solidFill>
                  <a:srgbClr val="FF0000"/>
                </a:solidFill>
              </a:rPr>
              <a:t> x SHGC</a:t>
            </a:r>
            <a:r>
              <a:rPr lang="en-US" baseline="-25000" dirty="0">
                <a:solidFill>
                  <a:srgbClr val="FF0000"/>
                </a:solidFill>
              </a:rPr>
              <a:t>E</a:t>
            </a:r>
            <a:r>
              <a:rPr lang="en-US" dirty="0">
                <a:solidFill>
                  <a:srgbClr val="FF0000"/>
                </a:solidFill>
              </a:rPr>
              <a:t> ≤ (A</a:t>
            </a:r>
            <a:r>
              <a:rPr lang="en-US" baseline="-25000" dirty="0">
                <a:solidFill>
                  <a:srgbClr val="FF0000"/>
                </a:solidFill>
              </a:rPr>
              <a:t>T</a:t>
            </a:r>
            <a:r>
              <a:rPr lang="en-US" dirty="0">
                <a:solidFill>
                  <a:srgbClr val="FF0000"/>
                </a:solidFill>
              </a:rPr>
              <a:t> x SHGC</a:t>
            </a:r>
            <a:r>
              <a:rPr lang="en-US" baseline="-25000" dirty="0">
                <a:solidFill>
                  <a:srgbClr val="FF0000"/>
                </a:solidFill>
              </a:rPr>
              <a:t>C</a:t>
            </a:r>
            <a:r>
              <a:rPr lang="en-US" dirty="0" smtClean="0">
                <a:solidFill>
                  <a:srgbClr val="FF0000"/>
                </a:solidFill>
              </a:rPr>
              <a:t>)/4</a:t>
            </a:r>
            <a:endParaRPr lang="en-US" dirty="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	For Climate Zones 4 – 8</a:t>
            </a:r>
          </a:p>
          <a:p>
            <a:pPr marL="0" indent="0">
              <a:buNone/>
            </a:pPr>
            <a:r>
              <a:rPr lang="en-US" dirty="0" smtClean="0">
                <a:solidFill>
                  <a:srgbClr val="FF0000"/>
                </a:solidFill>
              </a:rPr>
              <a:t>A</a:t>
            </a:r>
            <a:r>
              <a:rPr lang="en-US" baseline="-25000" dirty="0" smtClean="0">
                <a:solidFill>
                  <a:srgbClr val="FF0000"/>
                </a:solidFill>
              </a:rPr>
              <a:t>W</a:t>
            </a:r>
            <a:r>
              <a:rPr lang="en-US" dirty="0" smtClean="0">
                <a:solidFill>
                  <a:srgbClr val="FF0000"/>
                </a:solidFill>
              </a:rPr>
              <a:t> </a:t>
            </a:r>
            <a:r>
              <a:rPr lang="en-US" dirty="0">
                <a:solidFill>
                  <a:srgbClr val="FF0000"/>
                </a:solidFill>
              </a:rPr>
              <a:t>x </a:t>
            </a:r>
            <a:r>
              <a:rPr lang="en-US" dirty="0" smtClean="0">
                <a:solidFill>
                  <a:srgbClr val="FF0000"/>
                </a:solidFill>
              </a:rPr>
              <a:t>SHGC</a:t>
            </a:r>
            <a:r>
              <a:rPr lang="en-US" baseline="-25000" dirty="0" smtClean="0">
                <a:solidFill>
                  <a:srgbClr val="FF0000"/>
                </a:solidFill>
              </a:rPr>
              <a:t>W</a:t>
            </a:r>
            <a:r>
              <a:rPr lang="en-US" dirty="0" smtClean="0">
                <a:solidFill>
                  <a:srgbClr val="FF0000"/>
                </a:solidFill>
              </a:rPr>
              <a:t> </a:t>
            </a:r>
            <a:r>
              <a:rPr lang="en-US" dirty="0">
                <a:solidFill>
                  <a:srgbClr val="FF0000"/>
                </a:solidFill>
              </a:rPr>
              <a:t>≤ (</a:t>
            </a:r>
            <a:r>
              <a:rPr lang="en-US" dirty="0" smtClean="0">
                <a:solidFill>
                  <a:srgbClr val="FF0000"/>
                </a:solidFill>
              </a:rPr>
              <a:t>A</a:t>
            </a:r>
            <a:r>
              <a:rPr lang="en-US" baseline="-25000" dirty="0" smtClean="0">
                <a:solidFill>
                  <a:srgbClr val="FF0000"/>
                </a:solidFill>
              </a:rPr>
              <a:t>T</a:t>
            </a:r>
            <a:r>
              <a:rPr lang="en-US" dirty="0" smtClean="0">
                <a:solidFill>
                  <a:srgbClr val="FF0000"/>
                </a:solidFill>
              </a:rPr>
              <a:t> </a:t>
            </a:r>
            <a:r>
              <a:rPr lang="en-US" dirty="0">
                <a:solidFill>
                  <a:srgbClr val="FF0000"/>
                </a:solidFill>
              </a:rPr>
              <a:t>x </a:t>
            </a:r>
            <a:r>
              <a:rPr lang="en-US" dirty="0" smtClean="0">
                <a:solidFill>
                  <a:srgbClr val="FF0000"/>
                </a:solidFill>
              </a:rPr>
              <a:t>SHGC</a:t>
            </a:r>
            <a:r>
              <a:rPr lang="en-US" baseline="-25000" dirty="0">
                <a:solidFill>
                  <a:srgbClr val="FF0000"/>
                </a:solidFill>
              </a:rPr>
              <a:t>C</a:t>
            </a:r>
            <a:r>
              <a:rPr lang="en-US" dirty="0" smtClean="0">
                <a:solidFill>
                  <a:srgbClr val="FF0000"/>
                </a:solidFill>
              </a:rPr>
              <a:t>)/5 </a:t>
            </a:r>
            <a:r>
              <a:rPr lang="en-US" i="1" dirty="0">
                <a:solidFill>
                  <a:srgbClr val="FF0000"/>
                </a:solidFill>
              </a:rPr>
              <a:t>and</a:t>
            </a:r>
          </a:p>
          <a:p>
            <a:pPr>
              <a:buNone/>
            </a:pPr>
            <a:r>
              <a:rPr lang="en-US" dirty="0">
                <a:solidFill>
                  <a:srgbClr val="FF0000"/>
                </a:solidFill>
              </a:rPr>
              <a:t>		 </a:t>
            </a:r>
            <a:r>
              <a:rPr lang="en-US" dirty="0" smtClean="0">
                <a:solidFill>
                  <a:srgbClr val="FF0000"/>
                </a:solidFill>
              </a:rPr>
              <a:t>A</a:t>
            </a:r>
            <a:r>
              <a:rPr lang="en-US" baseline="-25000" dirty="0" smtClean="0">
                <a:solidFill>
                  <a:srgbClr val="FF0000"/>
                </a:solidFill>
              </a:rPr>
              <a:t>E</a:t>
            </a:r>
            <a:r>
              <a:rPr lang="en-US" dirty="0" smtClean="0">
                <a:solidFill>
                  <a:srgbClr val="FF0000"/>
                </a:solidFill>
              </a:rPr>
              <a:t> </a:t>
            </a:r>
            <a:r>
              <a:rPr lang="en-US" dirty="0">
                <a:solidFill>
                  <a:srgbClr val="FF0000"/>
                </a:solidFill>
              </a:rPr>
              <a:t>x </a:t>
            </a:r>
            <a:r>
              <a:rPr lang="en-US" dirty="0" smtClean="0">
                <a:solidFill>
                  <a:srgbClr val="FF0000"/>
                </a:solidFill>
              </a:rPr>
              <a:t>SHGC</a:t>
            </a:r>
            <a:r>
              <a:rPr lang="en-US" baseline="-25000" dirty="0" smtClean="0">
                <a:solidFill>
                  <a:srgbClr val="FF0000"/>
                </a:solidFill>
              </a:rPr>
              <a:t>E</a:t>
            </a:r>
            <a:r>
              <a:rPr lang="en-US" dirty="0" smtClean="0">
                <a:solidFill>
                  <a:srgbClr val="FF0000"/>
                </a:solidFill>
              </a:rPr>
              <a:t> </a:t>
            </a:r>
            <a:r>
              <a:rPr lang="en-US" dirty="0">
                <a:solidFill>
                  <a:srgbClr val="FF0000"/>
                </a:solidFill>
              </a:rPr>
              <a:t>≤ (</a:t>
            </a:r>
            <a:r>
              <a:rPr lang="en-US" dirty="0" smtClean="0">
                <a:solidFill>
                  <a:srgbClr val="FF0000"/>
                </a:solidFill>
              </a:rPr>
              <a:t>A</a:t>
            </a:r>
            <a:r>
              <a:rPr lang="en-US" baseline="-25000" dirty="0" smtClean="0">
                <a:solidFill>
                  <a:srgbClr val="FF0000"/>
                </a:solidFill>
              </a:rPr>
              <a:t>T</a:t>
            </a:r>
            <a:r>
              <a:rPr lang="en-US" dirty="0" smtClean="0">
                <a:solidFill>
                  <a:srgbClr val="FF0000"/>
                </a:solidFill>
              </a:rPr>
              <a:t> </a:t>
            </a:r>
            <a:r>
              <a:rPr lang="en-US" dirty="0">
                <a:solidFill>
                  <a:srgbClr val="FF0000"/>
                </a:solidFill>
              </a:rPr>
              <a:t>x </a:t>
            </a:r>
            <a:r>
              <a:rPr lang="en-US" dirty="0" smtClean="0">
                <a:solidFill>
                  <a:srgbClr val="FF0000"/>
                </a:solidFill>
              </a:rPr>
              <a:t>SHGC</a:t>
            </a:r>
            <a:r>
              <a:rPr lang="en-US" baseline="-25000" dirty="0" smtClean="0">
                <a:solidFill>
                  <a:srgbClr val="FF0000"/>
                </a:solidFill>
              </a:rPr>
              <a:t>C</a:t>
            </a:r>
            <a:r>
              <a:rPr lang="en-US" dirty="0" smtClean="0">
                <a:solidFill>
                  <a:srgbClr val="FF0000"/>
                </a:solidFill>
              </a:rPr>
              <a:t>)/5</a:t>
            </a:r>
            <a:endParaRPr lang="en-US" dirty="0">
              <a:solidFill>
                <a:srgbClr val="FF0000"/>
              </a:solidFill>
            </a:endParaRPr>
          </a:p>
          <a:p>
            <a:pPr>
              <a:buNone/>
            </a:pPr>
            <a:endParaRPr lang="en-US" dirty="0" smtClean="0">
              <a:solidFill>
                <a:schemeClr val="tx1">
                  <a:lumMod val="50000"/>
                </a:schemeClr>
              </a:solidFill>
            </a:endParaRPr>
          </a:p>
          <a:p>
            <a:pPr>
              <a:buNone/>
            </a:pPr>
            <a:r>
              <a:rPr lang="en-US" sz="2200" dirty="0" smtClean="0">
                <a:solidFill>
                  <a:schemeClr val="tx1">
                    <a:lumMod val="50000"/>
                  </a:schemeClr>
                </a:solidFill>
              </a:rPr>
              <a:t>Where,</a:t>
            </a:r>
          </a:p>
          <a:p>
            <a:pPr>
              <a:buNone/>
            </a:pPr>
            <a:r>
              <a:rPr lang="en-US" sz="2200" dirty="0" smtClean="0">
                <a:solidFill>
                  <a:schemeClr val="tx1">
                    <a:lumMod val="50000"/>
                  </a:schemeClr>
                </a:solidFill>
              </a:rPr>
              <a:t>A</a:t>
            </a:r>
            <a:r>
              <a:rPr lang="en-US" sz="2200" baseline="-25000" dirty="0">
                <a:solidFill>
                  <a:schemeClr val="tx1">
                    <a:lumMod val="50000"/>
                  </a:schemeClr>
                </a:solidFill>
              </a:rPr>
              <a:t>W</a:t>
            </a:r>
            <a:r>
              <a:rPr lang="en-US" sz="2200" dirty="0" smtClean="0">
                <a:solidFill>
                  <a:schemeClr val="tx1">
                    <a:lumMod val="50000"/>
                  </a:schemeClr>
                </a:solidFill>
              </a:rPr>
              <a:t> and SHGC</a:t>
            </a:r>
            <a:r>
              <a:rPr lang="en-US" sz="2200" baseline="-25000" dirty="0">
                <a:solidFill>
                  <a:schemeClr val="tx1">
                    <a:lumMod val="50000"/>
                  </a:schemeClr>
                </a:solidFill>
              </a:rPr>
              <a:t>W</a:t>
            </a:r>
            <a:r>
              <a:rPr lang="en-US" sz="2200" dirty="0" smtClean="0">
                <a:solidFill>
                  <a:schemeClr val="tx1">
                    <a:lumMod val="50000"/>
                  </a:schemeClr>
                </a:solidFill>
              </a:rPr>
              <a:t>  = west-oriented </a:t>
            </a:r>
            <a:r>
              <a:rPr lang="en-US" sz="2200" i="1" dirty="0" smtClean="0">
                <a:solidFill>
                  <a:schemeClr val="tx1">
                    <a:lumMod val="50000"/>
                  </a:schemeClr>
                </a:solidFill>
              </a:rPr>
              <a:t>vertical fenestration area </a:t>
            </a:r>
            <a:r>
              <a:rPr lang="en-US" sz="2200" dirty="0" smtClean="0">
                <a:solidFill>
                  <a:schemeClr val="tx1">
                    <a:lumMod val="50000"/>
                  </a:schemeClr>
                </a:solidFill>
              </a:rPr>
              <a:t>and SHGC</a:t>
            </a:r>
          </a:p>
          <a:p>
            <a:pPr marL="0" indent="0">
              <a:buNone/>
            </a:pPr>
            <a:r>
              <a:rPr lang="en-US" sz="2200" dirty="0" smtClean="0">
                <a:solidFill>
                  <a:schemeClr val="tx1">
                    <a:lumMod val="50000"/>
                  </a:schemeClr>
                </a:solidFill>
              </a:rPr>
              <a:t>A</a:t>
            </a:r>
            <a:r>
              <a:rPr lang="en-US" sz="2200" baseline="-25000" dirty="0">
                <a:solidFill>
                  <a:schemeClr val="tx1">
                    <a:lumMod val="50000"/>
                  </a:schemeClr>
                </a:solidFill>
              </a:rPr>
              <a:t>E</a:t>
            </a:r>
            <a:r>
              <a:rPr lang="en-US" sz="2200" dirty="0" smtClean="0">
                <a:solidFill>
                  <a:schemeClr val="tx1">
                    <a:lumMod val="50000"/>
                  </a:schemeClr>
                </a:solidFill>
              </a:rPr>
              <a:t> and SHGC</a:t>
            </a:r>
            <a:r>
              <a:rPr lang="en-US" sz="2200" baseline="-25000" dirty="0" smtClean="0">
                <a:solidFill>
                  <a:schemeClr val="tx1">
                    <a:lumMod val="50000"/>
                  </a:schemeClr>
                </a:solidFill>
              </a:rPr>
              <a:t>E</a:t>
            </a:r>
            <a:r>
              <a:rPr lang="en-US" sz="2200" dirty="0" smtClean="0">
                <a:solidFill>
                  <a:schemeClr val="tx1">
                    <a:lumMod val="50000"/>
                  </a:schemeClr>
                </a:solidFill>
              </a:rPr>
              <a:t>   = east-oriented </a:t>
            </a:r>
            <a:r>
              <a:rPr lang="en-US" sz="2200" i="1" dirty="0" smtClean="0">
                <a:solidFill>
                  <a:schemeClr val="tx1">
                    <a:lumMod val="50000"/>
                  </a:schemeClr>
                </a:solidFill>
              </a:rPr>
              <a:t>vertical fenestration area </a:t>
            </a:r>
            <a:r>
              <a:rPr lang="en-US" sz="2200" dirty="0" smtClean="0">
                <a:solidFill>
                  <a:schemeClr val="tx1">
                    <a:lumMod val="50000"/>
                  </a:schemeClr>
                </a:solidFill>
              </a:rPr>
              <a:t>and SHGC</a:t>
            </a:r>
          </a:p>
          <a:p>
            <a:pPr marL="0" indent="0">
              <a:buNone/>
            </a:pPr>
            <a:r>
              <a:rPr lang="en-US" sz="2200" dirty="0" smtClean="0">
                <a:solidFill>
                  <a:schemeClr val="tx1">
                    <a:lumMod val="50000"/>
                  </a:schemeClr>
                </a:solidFill>
              </a:rPr>
              <a:t>A</a:t>
            </a:r>
            <a:r>
              <a:rPr lang="en-US" sz="2200" baseline="-25000" dirty="0">
                <a:solidFill>
                  <a:schemeClr val="tx1">
                    <a:lumMod val="50000"/>
                  </a:schemeClr>
                </a:solidFill>
              </a:rPr>
              <a:t>T</a:t>
            </a:r>
            <a:r>
              <a:rPr lang="en-US" sz="2200" dirty="0" smtClean="0">
                <a:solidFill>
                  <a:schemeClr val="tx1">
                    <a:lumMod val="50000"/>
                  </a:schemeClr>
                </a:solidFill>
              </a:rPr>
              <a:t> 		      =  total </a:t>
            </a:r>
            <a:r>
              <a:rPr lang="en-US" sz="2200" i="1" dirty="0" smtClean="0">
                <a:solidFill>
                  <a:schemeClr val="tx1">
                    <a:lumMod val="50000"/>
                  </a:schemeClr>
                </a:solidFill>
              </a:rPr>
              <a:t>vertical fenestration area</a:t>
            </a:r>
          </a:p>
          <a:p>
            <a:pPr marL="0" indent="0">
              <a:buNone/>
            </a:pPr>
            <a:r>
              <a:rPr lang="en-US" sz="2200" dirty="0" smtClean="0">
                <a:solidFill>
                  <a:schemeClr val="tx1">
                    <a:lumMod val="50000"/>
                  </a:schemeClr>
                </a:solidFill>
              </a:rPr>
              <a:t>SHGC</a:t>
            </a:r>
            <a:r>
              <a:rPr lang="en-US" sz="2200" baseline="-25000" dirty="0">
                <a:solidFill>
                  <a:schemeClr val="tx1">
                    <a:lumMod val="50000"/>
                  </a:schemeClr>
                </a:solidFill>
              </a:rPr>
              <a:t>C</a:t>
            </a:r>
            <a:r>
              <a:rPr lang="en-US" sz="2200" dirty="0" smtClean="0">
                <a:solidFill>
                  <a:schemeClr val="tx1">
                    <a:lumMod val="50000"/>
                  </a:schemeClr>
                </a:solidFill>
              </a:rPr>
              <a:t>                = SHGC criteria in Tables 5.5-0 through 5.5-8</a:t>
            </a:r>
          </a:p>
          <a:p>
            <a:pPr marL="0" indent="0">
              <a:buNone/>
            </a:pPr>
            <a:endParaRPr lang="en-US" sz="2300" b="1" u="sng" dirty="0" smtClean="0">
              <a:solidFill>
                <a:schemeClr val="tx1">
                  <a:lumMod val="50000"/>
                </a:schemeClr>
              </a:solidFill>
            </a:endParaRPr>
          </a:p>
          <a:p>
            <a:pPr marL="0" indent="0">
              <a:buNone/>
            </a:pPr>
            <a:r>
              <a:rPr lang="en-US" sz="2300" b="1" u="sng" dirty="0" smtClean="0">
                <a:solidFill>
                  <a:schemeClr val="tx1">
                    <a:lumMod val="50000"/>
                  </a:schemeClr>
                </a:solidFill>
              </a:rPr>
              <a:t>Exceptions</a:t>
            </a:r>
            <a:endParaRPr lang="en-US" sz="2300" dirty="0" smtClean="0">
              <a:solidFill>
                <a:schemeClr val="tx1">
                  <a:lumMod val="50000"/>
                </a:schemeClr>
              </a:solidFill>
            </a:endParaRPr>
          </a:p>
          <a:p>
            <a:pPr marL="395288" indent="-169863"/>
            <a:r>
              <a:rPr lang="en-US" sz="2100" dirty="0" smtClean="0">
                <a:solidFill>
                  <a:schemeClr val="tx1">
                    <a:lumMod val="50000"/>
                  </a:schemeClr>
                </a:solidFill>
              </a:rPr>
              <a:t>Complies with Exception 3 of Section 5.5.4.4.1</a:t>
            </a:r>
          </a:p>
          <a:p>
            <a:pPr marL="395288" indent="-169863"/>
            <a:r>
              <a:rPr lang="en-US" sz="2100" i="1" dirty="0" smtClean="0">
                <a:solidFill>
                  <a:schemeClr val="tx1">
                    <a:lumMod val="50000"/>
                  </a:schemeClr>
                </a:solidFill>
              </a:rPr>
              <a:t>Buildings </a:t>
            </a:r>
            <a:r>
              <a:rPr lang="en-US" sz="2100" dirty="0" smtClean="0">
                <a:solidFill>
                  <a:schemeClr val="tx1">
                    <a:lumMod val="50000"/>
                  </a:schemeClr>
                </a:solidFill>
              </a:rPr>
              <a:t>with shade on 75% of the west and east</a:t>
            </a:r>
          </a:p>
          <a:p>
            <a:pPr marL="395288" indent="-169863"/>
            <a:r>
              <a:rPr lang="en-US" sz="2100" i="1" dirty="0" smtClean="0">
                <a:solidFill>
                  <a:schemeClr val="tx1">
                    <a:lumMod val="50000"/>
                  </a:schemeClr>
                </a:solidFill>
              </a:rPr>
              <a:t>Alterations </a:t>
            </a:r>
            <a:r>
              <a:rPr lang="en-US" sz="2100" dirty="0" smtClean="0">
                <a:solidFill>
                  <a:schemeClr val="tx1">
                    <a:lumMod val="50000"/>
                  </a:schemeClr>
                </a:solidFill>
              </a:rPr>
              <a:t>and additions that don’t increase </a:t>
            </a:r>
            <a:r>
              <a:rPr lang="en-US" sz="2100" i="1" dirty="0" smtClean="0">
                <a:solidFill>
                  <a:schemeClr val="tx1">
                    <a:lumMod val="50000"/>
                  </a:schemeClr>
                </a:solidFill>
              </a:rPr>
              <a:t>vertical fenestration area</a:t>
            </a:r>
          </a:p>
          <a:p>
            <a:pPr marL="395288" indent="-169863"/>
            <a:r>
              <a:rPr lang="en-US" sz="2100" i="1" dirty="0" smtClean="0">
                <a:solidFill>
                  <a:schemeClr val="tx1">
                    <a:lumMod val="50000"/>
                  </a:schemeClr>
                </a:solidFill>
              </a:rPr>
              <a:t>Buildings</a:t>
            </a:r>
            <a:r>
              <a:rPr lang="en-US" sz="2100" dirty="0" smtClean="0">
                <a:solidFill>
                  <a:schemeClr val="tx1">
                    <a:lumMod val="50000"/>
                  </a:schemeClr>
                </a:solidFill>
              </a:rPr>
              <a:t> where west- and east-oriented </a:t>
            </a:r>
            <a:r>
              <a:rPr lang="en-US" sz="2100" i="1" dirty="0" smtClean="0">
                <a:solidFill>
                  <a:schemeClr val="tx1">
                    <a:lumMod val="50000"/>
                  </a:schemeClr>
                </a:solidFill>
              </a:rPr>
              <a:t>vertical fenestration area</a:t>
            </a:r>
            <a:r>
              <a:rPr lang="en-US" sz="2100" dirty="0" smtClean="0">
                <a:solidFill>
                  <a:schemeClr val="tx1">
                    <a:lumMod val="50000"/>
                  </a:schemeClr>
                </a:solidFill>
              </a:rPr>
              <a:t> &lt; 20% of </a:t>
            </a:r>
            <a:r>
              <a:rPr lang="en-US" sz="2100" i="1" dirty="0" smtClean="0">
                <a:solidFill>
                  <a:schemeClr val="tx1">
                    <a:lumMod val="50000"/>
                  </a:schemeClr>
                </a:solidFill>
              </a:rPr>
              <a:t>gross wall area </a:t>
            </a:r>
            <a:r>
              <a:rPr lang="en-US" sz="2100" dirty="0" smtClean="0">
                <a:solidFill>
                  <a:schemeClr val="tx1">
                    <a:lumMod val="50000"/>
                  </a:schemeClr>
                </a:solidFill>
              </a:rPr>
              <a:t>for each of those facades and SHGC on those facades &lt; 90% of </a:t>
            </a:r>
            <a:r>
              <a:rPr lang="en-US" sz="2100" dirty="0" err="1" smtClean="0">
                <a:solidFill>
                  <a:schemeClr val="tx1">
                    <a:lumMod val="50000"/>
                  </a:schemeClr>
                </a:solidFill>
              </a:rPr>
              <a:t>SHGC</a:t>
            </a:r>
            <a:r>
              <a:rPr lang="en-US" sz="2100" baseline="-25000" dirty="0" err="1" smtClean="0">
                <a:solidFill>
                  <a:schemeClr val="tx1">
                    <a:lumMod val="50000"/>
                  </a:schemeClr>
                </a:solidFill>
              </a:rPr>
              <a:t>c</a:t>
            </a:r>
            <a:endParaRPr lang="en-US" sz="2100" baseline="-25000" dirty="0" smtClean="0">
              <a:solidFill>
                <a:schemeClr val="tx1">
                  <a:lumMod val="50000"/>
                </a:schemeClr>
              </a:solidFill>
            </a:endParaRPr>
          </a:p>
          <a:p>
            <a:pPr marL="395288" indent="-169863"/>
            <a:r>
              <a:rPr lang="en-US" sz="2100" i="1" dirty="0" smtClean="0">
                <a:solidFill>
                  <a:schemeClr val="tx1">
                    <a:lumMod val="50000"/>
                  </a:schemeClr>
                </a:solidFill>
              </a:rPr>
              <a:t>Buildings</a:t>
            </a:r>
            <a:r>
              <a:rPr lang="en-US" sz="2100" dirty="0" smtClean="0">
                <a:solidFill>
                  <a:schemeClr val="tx1">
                    <a:lumMod val="50000"/>
                  </a:schemeClr>
                </a:solidFill>
              </a:rPr>
              <a:t> in Climate Zone</a:t>
            </a:r>
            <a:r>
              <a:rPr lang="en-US" sz="2100" dirty="0" smtClean="0">
                <a:solidFill>
                  <a:schemeClr val="accent1">
                    <a:lumMod val="75000"/>
                  </a:schemeClr>
                </a:solidFill>
              </a:rPr>
              <a:t> 8</a:t>
            </a:r>
          </a:p>
          <a:p>
            <a:pPr marL="0" indent="0">
              <a:buNone/>
            </a:pPr>
            <a:endParaRPr lang="en-US" dirty="0" smtClean="0"/>
          </a:p>
        </p:txBody>
      </p:sp>
      <p:pic>
        <p:nvPicPr>
          <p:cNvPr id="6" name="Picture 5"/>
          <p:cNvPicPr/>
          <p:nvPr/>
        </p:nvPicPr>
        <p:blipFill>
          <a:blip r:embed="rId3" cstate="print"/>
          <a:srcRect l="63782" t="37607" r="17948" b="20085"/>
          <a:stretch>
            <a:fillRect/>
          </a:stretch>
        </p:blipFill>
        <p:spPr bwMode="auto">
          <a:xfrm>
            <a:off x="6645127" y="1136342"/>
            <a:ext cx="1563628" cy="1357888"/>
          </a:xfrm>
          <a:prstGeom prst="rect">
            <a:avLst/>
          </a:prstGeom>
          <a:noFill/>
          <a:ln w="9525">
            <a:noFill/>
            <a:miter lim="800000"/>
            <a:headEnd/>
            <a:tailEnd/>
          </a:ln>
        </p:spPr>
      </p:pic>
      <p:pic>
        <p:nvPicPr>
          <p:cNvPr id="7" name="Picture 6"/>
          <p:cNvPicPr/>
          <p:nvPr/>
        </p:nvPicPr>
        <p:blipFill>
          <a:blip r:embed="rId4" cstate="print"/>
          <a:srcRect l="63462" t="39744" r="17147" b="22649"/>
          <a:stretch>
            <a:fillRect/>
          </a:stretch>
        </p:blipFill>
        <p:spPr bwMode="auto">
          <a:xfrm>
            <a:off x="6553432" y="2749611"/>
            <a:ext cx="1565892" cy="1138831"/>
          </a:xfrm>
          <a:prstGeom prst="rect">
            <a:avLst/>
          </a:prstGeom>
          <a:noFill/>
          <a:ln w="9525">
            <a:noFill/>
            <a:miter lim="800000"/>
            <a:headEnd/>
            <a:tailEnd/>
          </a:ln>
        </p:spPr>
      </p:pic>
      <p:sp>
        <p:nvSpPr>
          <p:cNvPr id="8" name="Rectangle 7"/>
          <p:cNvSpPr/>
          <p:nvPr/>
        </p:nvSpPr>
        <p:spPr>
          <a:xfrm>
            <a:off x="8252692" y="2376567"/>
            <a:ext cx="481512" cy="400110"/>
          </a:xfrm>
          <a:prstGeom prst="rect">
            <a:avLst/>
          </a:prstGeom>
        </p:spPr>
        <p:txBody>
          <a:bodyPr wrap="square">
            <a:spAutoFit/>
          </a:bodyPr>
          <a:lstStyle/>
          <a:p>
            <a:r>
              <a:rPr lang="en-US" sz="2000" b="1" kern="0" dirty="0" smtClean="0"/>
              <a:t>N</a:t>
            </a:r>
            <a:endParaRPr lang="en-US" sz="2000" dirty="0"/>
          </a:p>
        </p:txBody>
      </p:sp>
      <p:sp>
        <p:nvSpPr>
          <p:cNvPr id="9" name="Rectangle 8"/>
          <p:cNvSpPr/>
          <p:nvPr/>
        </p:nvSpPr>
        <p:spPr>
          <a:xfrm>
            <a:off x="8163394" y="1445711"/>
            <a:ext cx="569387" cy="369332"/>
          </a:xfrm>
          <a:prstGeom prst="rect">
            <a:avLst/>
          </a:prstGeom>
        </p:spPr>
        <p:txBody>
          <a:bodyPr wrap="none">
            <a:spAutoFit/>
          </a:bodyPr>
          <a:lstStyle/>
          <a:p>
            <a:r>
              <a:rPr lang="en-US" b="1" kern="0" dirty="0" smtClean="0"/>
              <a:t>No!</a:t>
            </a:r>
            <a:endParaRPr lang="en-US" dirty="0"/>
          </a:p>
        </p:txBody>
      </p:sp>
      <p:sp>
        <p:nvSpPr>
          <p:cNvPr id="10" name="Rectangle 9"/>
          <p:cNvSpPr/>
          <p:nvPr/>
        </p:nvSpPr>
        <p:spPr>
          <a:xfrm>
            <a:off x="8226848" y="3313701"/>
            <a:ext cx="671979" cy="369332"/>
          </a:xfrm>
          <a:prstGeom prst="rect">
            <a:avLst/>
          </a:prstGeom>
        </p:spPr>
        <p:txBody>
          <a:bodyPr wrap="none">
            <a:spAutoFit/>
          </a:bodyPr>
          <a:lstStyle/>
          <a:p>
            <a:r>
              <a:rPr lang="en-US" b="1" kern="0" dirty="0" smtClean="0"/>
              <a:t>Yes!</a:t>
            </a:r>
            <a:endParaRPr lang="en-US" dirty="0"/>
          </a:p>
        </p:txBody>
      </p:sp>
      <p:sp>
        <p:nvSpPr>
          <p:cNvPr id="5" name="Down Arrow 4"/>
          <p:cNvSpPr/>
          <p:nvPr/>
        </p:nvSpPr>
        <p:spPr>
          <a:xfrm rot="13404337">
            <a:off x="8036822" y="2559111"/>
            <a:ext cx="2286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863271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79389" y="0"/>
            <a:ext cx="5408612" cy="763480"/>
          </a:xfrm>
        </p:spPr>
        <p:txBody>
          <a:bodyPr/>
          <a:lstStyle/>
          <a:p>
            <a:pPr>
              <a:lnSpc>
                <a:spcPct val="80000"/>
              </a:lnSpc>
            </a:pPr>
            <a:r>
              <a:rPr lang="en-US" sz="2400" b="1" dirty="0" smtClean="0">
                <a:solidFill>
                  <a:schemeClr val="tx1">
                    <a:lumMod val="50000"/>
                  </a:schemeClr>
                </a:solidFill>
              </a:rPr>
              <a:t>Section 5 – 5.5.4.6</a:t>
            </a:r>
            <a:r>
              <a:rPr lang="en-US" dirty="0" smtClean="0">
                <a:solidFill>
                  <a:schemeClr val="tx1">
                    <a:lumMod val="50000"/>
                  </a:schemeClr>
                </a:solidFill>
              </a:rPr>
              <a:t/>
            </a:r>
            <a:br>
              <a:rPr lang="en-US" dirty="0" smtClean="0">
                <a:solidFill>
                  <a:schemeClr val="tx1">
                    <a:lumMod val="50000"/>
                  </a:schemeClr>
                </a:solidFill>
              </a:rPr>
            </a:br>
            <a:r>
              <a:rPr lang="en-US" sz="2000" i="1" dirty="0" smtClean="0">
                <a:solidFill>
                  <a:schemeClr val="tx1">
                    <a:lumMod val="50000"/>
                  </a:schemeClr>
                </a:solidFill>
              </a:rPr>
              <a:t>Visible Transmittance/SHGC </a:t>
            </a:r>
            <a:r>
              <a:rPr lang="en-US" sz="2000" dirty="0" smtClean="0">
                <a:solidFill>
                  <a:schemeClr val="tx1">
                    <a:lumMod val="50000"/>
                  </a:schemeClr>
                </a:solidFill>
              </a:rPr>
              <a:t>Ratio</a:t>
            </a:r>
            <a:endParaRPr lang="en-US" sz="2000" dirty="0">
              <a:solidFill>
                <a:schemeClr val="tx1">
                  <a:lumMod val="50000"/>
                </a:schemeClr>
              </a:solidFill>
            </a:endParaRPr>
          </a:p>
        </p:txBody>
      </p:sp>
      <p:sp>
        <p:nvSpPr>
          <p:cNvPr id="116739" name="Rectangle 3"/>
          <p:cNvSpPr>
            <a:spLocks noGrp="1" noChangeArrowheads="1"/>
          </p:cNvSpPr>
          <p:nvPr>
            <p:ph type="body" sz="half" idx="1"/>
          </p:nvPr>
        </p:nvSpPr>
        <p:spPr>
          <a:xfrm>
            <a:off x="456229" y="949911"/>
            <a:ext cx="8611571" cy="5345587"/>
          </a:xfrm>
        </p:spPr>
        <p:txBody>
          <a:bodyPr>
            <a:normAutofit/>
          </a:bodyPr>
          <a:lstStyle/>
          <a:p>
            <a:pPr marL="0" indent="0">
              <a:lnSpc>
                <a:spcPct val="90000"/>
              </a:lnSpc>
              <a:buNone/>
            </a:pPr>
            <a:r>
              <a:rPr lang="en-US" dirty="0" smtClean="0">
                <a:solidFill>
                  <a:schemeClr val="tx1">
                    <a:lumMod val="50000"/>
                  </a:schemeClr>
                </a:solidFill>
              </a:rPr>
              <a:t>When </a:t>
            </a:r>
            <a:r>
              <a:rPr lang="en-US" i="1" dirty="0" smtClean="0">
                <a:solidFill>
                  <a:schemeClr val="tx1">
                    <a:lumMod val="50000"/>
                  </a:schemeClr>
                </a:solidFill>
              </a:rPr>
              <a:t>automatic daylighting controls </a:t>
            </a:r>
            <a:r>
              <a:rPr lang="en-US" dirty="0" smtClean="0">
                <a:solidFill>
                  <a:schemeClr val="tx1">
                    <a:lumMod val="50000"/>
                  </a:schemeClr>
                </a:solidFill>
              </a:rPr>
              <a:t>are required per 9.4.1.1 (e) or (f)</a:t>
            </a:r>
          </a:p>
          <a:p>
            <a:pPr>
              <a:lnSpc>
                <a:spcPct val="90000"/>
              </a:lnSpc>
            </a:pPr>
            <a:r>
              <a:rPr lang="en-US" sz="2000" i="1" dirty="0" smtClean="0">
                <a:solidFill>
                  <a:schemeClr val="tx1">
                    <a:lumMod val="50000"/>
                  </a:schemeClr>
                </a:solidFill>
              </a:rPr>
              <a:t>fenestration</a:t>
            </a:r>
            <a:r>
              <a:rPr lang="en-US" sz="2000" dirty="0" smtClean="0">
                <a:solidFill>
                  <a:schemeClr val="tx1">
                    <a:lumMod val="50000"/>
                  </a:schemeClr>
                </a:solidFill>
              </a:rPr>
              <a:t> to have a ratio of </a:t>
            </a:r>
            <a:r>
              <a:rPr lang="en-US" sz="2000" i="1" dirty="0" smtClean="0">
                <a:solidFill>
                  <a:schemeClr val="tx1">
                    <a:lumMod val="50000"/>
                  </a:schemeClr>
                </a:solidFill>
              </a:rPr>
              <a:t>VT/SHGC</a:t>
            </a:r>
            <a:r>
              <a:rPr lang="en-US" sz="2000" dirty="0" smtClean="0">
                <a:solidFill>
                  <a:schemeClr val="tx1">
                    <a:lumMod val="50000"/>
                  </a:schemeClr>
                </a:solidFill>
              </a:rPr>
              <a:t> not less than listed in Tables 5.5-0 through 5.5-8 (&gt;1.1 for all climate zones)</a:t>
            </a:r>
          </a:p>
          <a:p>
            <a:pPr marL="0" indent="0">
              <a:lnSpc>
                <a:spcPct val="90000"/>
              </a:lnSpc>
              <a:buNone/>
            </a:pPr>
            <a:r>
              <a:rPr lang="en-US" sz="2000" b="1" u="sng" dirty="0" smtClean="0">
                <a:solidFill>
                  <a:schemeClr val="tx1">
                    <a:lumMod val="50000"/>
                  </a:schemeClr>
                </a:solidFill>
              </a:rPr>
              <a:t>Exceptions</a:t>
            </a:r>
            <a:endParaRPr lang="en-US" sz="2000" dirty="0" smtClean="0">
              <a:solidFill>
                <a:schemeClr val="tx1">
                  <a:lumMod val="50000"/>
                </a:schemeClr>
              </a:solidFill>
            </a:endParaRPr>
          </a:p>
          <a:p>
            <a:pPr>
              <a:lnSpc>
                <a:spcPct val="90000"/>
              </a:lnSpc>
            </a:pPr>
            <a:r>
              <a:rPr lang="en-US" sz="2000" dirty="0" smtClean="0">
                <a:solidFill>
                  <a:schemeClr val="tx1">
                    <a:lumMod val="50000"/>
                  </a:schemeClr>
                </a:solidFill>
              </a:rPr>
              <a:t>Can have a </a:t>
            </a:r>
            <a:r>
              <a:rPr lang="en-US" sz="2000" i="1" dirty="0" smtClean="0">
                <a:solidFill>
                  <a:schemeClr val="tx1">
                    <a:lumMod val="50000"/>
                  </a:schemeClr>
                </a:solidFill>
              </a:rPr>
              <a:t>light-to-solar-gain ratio (LSG) </a:t>
            </a:r>
            <a:r>
              <a:rPr lang="en-US" sz="2000" dirty="0" smtClean="0">
                <a:solidFill>
                  <a:schemeClr val="tx1">
                    <a:lumMod val="50000"/>
                  </a:schemeClr>
                </a:solidFill>
              </a:rPr>
              <a:t>of not less than 1.25</a:t>
            </a:r>
          </a:p>
          <a:p>
            <a:pPr lvl="1">
              <a:lnSpc>
                <a:spcPct val="90000"/>
              </a:lnSpc>
            </a:pPr>
            <a:r>
              <a:rPr lang="en-US" sz="1600" dirty="0" smtClean="0">
                <a:solidFill>
                  <a:schemeClr val="tx1">
                    <a:lumMod val="50000"/>
                  </a:schemeClr>
                </a:solidFill>
              </a:rPr>
              <a:t>center-of-glass </a:t>
            </a:r>
            <a:r>
              <a:rPr lang="en-US" sz="1600" i="1" dirty="0" smtClean="0">
                <a:solidFill>
                  <a:schemeClr val="tx1">
                    <a:lumMod val="50000"/>
                  </a:schemeClr>
                </a:solidFill>
              </a:rPr>
              <a:t>SHGC</a:t>
            </a:r>
            <a:r>
              <a:rPr lang="en-US" sz="1600" dirty="0" smtClean="0">
                <a:solidFill>
                  <a:schemeClr val="tx1">
                    <a:lumMod val="50000"/>
                  </a:schemeClr>
                </a:solidFill>
              </a:rPr>
              <a:t> and </a:t>
            </a:r>
            <a:r>
              <a:rPr lang="en-US" sz="1600" i="1" dirty="0" smtClean="0">
                <a:solidFill>
                  <a:schemeClr val="tx1">
                    <a:lumMod val="50000"/>
                  </a:schemeClr>
                </a:solidFill>
              </a:rPr>
              <a:t>VT</a:t>
            </a:r>
            <a:r>
              <a:rPr lang="en-US" sz="1600" dirty="0" smtClean="0">
                <a:solidFill>
                  <a:schemeClr val="tx1">
                    <a:lumMod val="50000"/>
                  </a:schemeClr>
                </a:solidFill>
              </a:rPr>
              <a:t> determined per NFRC 300 and NFRC 301 by independent lab or included in a database published by a government agency and certified by a manufacturer</a:t>
            </a:r>
          </a:p>
          <a:p>
            <a:pPr>
              <a:lnSpc>
                <a:spcPct val="90000"/>
              </a:lnSpc>
            </a:pPr>
            <a:r>
              <a:rPr lang="en-US" sz="2000" i="1" dirty="0" smtClean="0">
                <a:solidFill>
                  <a:schemeClr val="tx1">
                    <a:lumMod val="50000"/>
                  </a:schemeClr>
                </a:solidFill>
              </a:rPr>
              <a:t>Fenestration</a:t>
            </a:r>
            <a:r>
              <a:rPr lang="en-US" sz="2000" dirty="0" smtClean="0">
                <a:solidFill>
                  <a:schemeClr val="tx1">
                    <a:lumMod val="50000"/>
                  </a:schemeClr>
                </a:solidFill>
              </a:rPr>
              <a:t> not covered in scope of NFRC 200</a:t>
            </a:r>
          </a:p>
          <a:p>
            <a:pPr>
              <a:lnSpc>
                <a:spcPct val="90000"/>
              </a:lnSpc>
            </a:pPr>
            <a:r>
              <a:rPr lang="en-US" sz="2000" i="1" dirty="0" smtClean="0">
                <a:solidFill>
                  <a:schemeClr val="tx1">
                    <a:lumMod val="50000"/>
                  </a:schemeClr>
                </a:solidFill>
              </a:rPr>
              <a:t>Enclosed spaces</a:t>
            </a:r>
          </a:p>
          <a:p>
            <a:pPr lvl="1">
              <a:lnSpc>
                <a:spcPct val="90000"/>
              </a:lnSpc>
            </a:pPr>
            <a:r>
              <a:rPr lang="en-US" sz="1600" dirty="0" smtClean="0">
                <a:solidFill>
                  <a:schemeClr val="tx1">
                    <a:lumMod val="50000"/>
                  </a:schemeClr>
                </a:solidFill>
              </a:rPr>
              <a:t>where </a:t>
            </a:r>
            <a:r>
              <a:rPr lang="en-US" sz="1600" i="1" dirty="0" smtClean="0">
                <a:solidFill>
                  <a:schemeClr val="tx1">
                    <a:lumMod val="50000"/>
                  </a:schemeClr>
                </a:solidFill>
              </a:rPr>
              <a:t>daylight area under rooftop monitors </a:t>
            </a:r>
            <a:r>
              <a:rPr lang="en-US" sz="1600" dirty="0" smtClean="0">
                <a:solidFill>
                  <a:schemeClr val="tx1">
                    <a:lumMod val="50000"/>
                  </a:schemeClr>
                </a:solidFill>
              </a:rPr>
              <a:t>is &gt; 50% of </a:t>
            </a:r>
            <a:r>
              <a:rPr lang="en-US" sz="1600" i="1" dirty="0" smtClean="0">
                <a:solidFill>
                  <a:schemeClr val="tx1">
                    <a:lumMod val="50000"/>
                  </a:schemeClr>
                </a:solidFill>
              </a:rPr>
              <a:t>enclosed space floor area</a:t>
            </a:r>
          </a:p>
          <a:p>
            <a:pPr lvl="1">
              <a:lnSpc>
                <a:spcPct val="90000"/>
              </a:lnSpc>
            </a:pPr>
            <a:r>
              <a:rPr lang="en-US" sz="1600" dirty="0" smtClean="0">
                <a:solidFill>
                  <a:schemeClr val="tx1">
                    <a:lumMod val="50000"/>
                  </a:schemeClr>
                </a:solidFill>
              </a:rPr>
              <a:t>with </a:t>
            </a:r>
            <a:r>
              <a:rPr lang="en-US" sz="1600" i="1" dirty="0" smtClean="0">
                <a:solidFill>
                  <a:schemeClr val="tx1">
                    <a:lumMod val="50000"/>
                  </a:schemeClr>
                </a:solidFill>
              </a:rPr>
              <a:t>skylights</a:t>
            </a:r>
            <a:r>
              <a:rPr lang="en-US" sz="1600" dirty="0" smtClean="0">
                <a:solidFill>
                  <a:schemeClr val="tx1">
                    <a:lumMod val="50000"/>
                  </a:schemeClr>
                </a:solidFill>
              </a:rPr>
              <a:t> complying with 5.5.4.2.3</a:t>
            </a:r>
          </a:p>
          <a:p>
            <a:pPr lvl="1">
              <a:lnSpc>
                <a:spcPct val="90000"/>
              </a:lnSpc>
            </a:pPr>
            <a:r>
              <a:rPr lang="en-US" sz="1600" dirty="0" smtClean="0">
                <a:solidFill>
                  <a:schemeClr val="tx1">
                    <a:lumMod val="50000"/>
                  </a:schemeClr>
                </a:solidFill>
              </a:rPr>
              <a:t>where </a:t>
            </a:r>
            <a:r>
              <a:rPr lang="en-US" sz="1600" i="1" dirty="0" err="1" smtClean="0">
                <a:solidFill>
                  <a:schemeClr val="tx1">
                    <a:lumMod val="50000"/>
                  </a:schemeClr>
                </a:solidFill>
              </a:rPr>
              <a:t>sidelighting</a:t>
            </a:r>
            <a:r>
              <a:rPr lang="en-US" sz="1600" i="1" dirty="0" smtClean="0">
                <a:solidFill>
                  <a:schemeClr val="tx1">
                    <a:lumMod val="50000"/>
                  </a:schemeClr>
                </a:solidFill>
              </a:rPr>
              <a:t> effective aperture </a:t>
            </a:r>
            <a:r>
              <a:rPr lang="en-US" sz="1600" dirty="0" smtClean="0">
                <a:solidFill>
                  <a:schemeClr val="tx1">
                    <a:lumMod val="50000"/>
                  </a:schemeClr>
                </a:solidFill>
              </a:rPr>
              <a:t>is ≥ 0.15</a:t>
            </a:r>
          </a:p>
          <a:p>
            <a:pPr>
              <a:lnSpc>
                <a:spcPct val="90000"/>
              </a:lnSpc>
            </a:pPr>
            <a:r>
              <a:rPr lang="en-US" sz="2000" i="1" dirty="0" smtClean="0">
                <a:solidFill>
                  <a:schemeClr val="tx1">
                    <a:lumMod val="50000"/>
                  </a:schemeClr>
                </a:solidFill>
              </a:rPr>
              <a:t>Dynamic glazing</a:t>
            </a:r>
          </a:p>
          <a:p>
            <a:pPr lvl="1">
              <a:lnSpc>
                <a:spcPct val="90000"/>
              </a:lnSpc>
            </a:pPr>
            <a:r>
              <a:rPr lang="en-US" sz="1600" i="1" dirty="0" smtClean="0">
                <a:solidFill>
                  <a:schemeClr val="tx1">
                    <a:lumMod val="50000"/>
                  </a:schemeClr>
                </a:solidFill>
              </a:rPr>
              <a:t>VT/SHGC</a:t>
            </a:r>
            <a:r>
              <a:rPr lang="en-US" sz="1600" dirty="0" smtClean="0">
                <a:solidFill>
                  <a:schemeClr val="tx1">
                    <a:lumMod val="50000"/>
                  </a:schemeClr>
                </a:solidFill>
              </a:rPr>
              <a:t> ratio and </a:t>
            </a:r>
            <a:r>
              <a:rPr lang="en-US" sz="1600" i="1" dirty="0" smtClean="0">
                <a:solidFill>
                  <a:schemeClr val="tx1">
                    <a:lumMod val="50000"/>
                  </a:schemeClr>
                </a:solidFill>
              </a:rPr>
              <a:t>LSG</a:t>
            </a:r>
            <a:r>
              <a:rPr lang="en-US" sz="1600" dirty="0" smtClean="0">
                <a:solidFill>
                  <a:schemeClr val="tx1">
                    <a:lumMod val="50000"/>
                  </a:schemeClr>
                </a:solidFill>
              </a:rPr>
              <a:t> determined using maximum </a:t>
            </a:r>
            <a:r>
              <a:rPr lang="en-US" sz="1600" i="1" dirty="0" smtClean="0">
                <a:solidFill>
                  <a:schemeClr val="tx1">
                    <a:lumMod val="50000"/>
                  </a:schemeClr>
                </a:solidFill>
              </a:rPr>
              <a:t>VT</a:t>
            </a:r>
            <a:r>
              <a:rPr lang="en-US" sz="1600" dirty="0" smtClean="0">
                <a:solidFill>
                  <a:schemeClr val="tx1">
                    <a:lumMod val="50000"/>
                  </a:schemeClr>
                </a:solidFill>
              </a:rPr>
              <a:t> and maximum </a:t>
            </a:r>
            <a:r>
              <a:rPr lang="en-US" sz="1600" i="1" dirty="0" smtClean="0">
                <a:solidFill>
                  <a:schemeClr val="tx1">
                    <a:lumMod val="50000"/>
                  </a:schemeClr>
                </a:solidFill>
              </a:rPr>
              <a:t>SHGC</a:t>
            </a:r>
          </a:p>
          <a:p>
            <a:pPr lvl="1">
              <a:lnSpc>
                <a:spcPct val="90000"/>
              </a:lnSpc>
            </a:pPr>
            <a:r>
              <a:rPr lang="en-US" sz="1600" dirty="0" smtClean="0">
                <a:solidFill>
                  <a:schemeClr val="tx1">
                    <a:lumMod val="50000"/>
                  </a:schemeClr>
                </a:solidFill>
              </a:rPr>
              <a:t>Considered separately from other </a:t>
            </a:r>
            <a:r>
              <a:rPr lang="en-US" sz="1600" i="1" dirty="0" smtClean="0">
                <a:solidFill>
                  <a:schemeClr val="tx1">
                    <a:lumMod val="50000"/>
                  </a:schemeClr>
                </a:solidFill>
              </a:rPr>
              <a:t>fenestration;</a:t>
            </a:r>
            <a:r>
              <a:rPr lang="en-US" sz="1600" dirty="0" smtClean="0">
                <a:solidFill>
                  <a:schemeClr val="tx1">
                    <a:lumMod val="50000"/>
                  </a:schemeClr>
                </a:solidFill>
              </a:rPr>
              <a:t> cannot include </a:t>
            </a:r>
            <a:r>
              <a:rPr lang="en-US" sz="1600" i="1" dirty="0" smtClean="0">
                <a:solidFill>
                  <a:schemeClr val="tx1">
                    <a:lumMod val="50000"/>
                  </a:schemeClr>
                </a:solidFill>
              </a:rPr>
              <a:t>dynamic glazing </a:t>
            </a:r>
            <a:r>
              <a:rPr lang="en-US" sz="1600" dirty="0" smtClean="0">
                <a:solidFill>
                  <a:schemeClr val="tx1">
                    <a:lumMod val="50000"/>
                  </a:schemeClr>
                </a:solidFill>
              </a:rPr>
              <a:t>with other fenestration for area-weighted averaging</a:t>
            </a:r>
            <a:endParaRPr lang="en-US" sz="1600" dirty="0">
              <a:solidFill>
                <a:schemeClr val="tx1">
                  <a:lumMod val="50000"/>
                </a:schemeClr>
              </a:solidFill>
            </a:endParaRPr>
          </a:p>
        </p:txBody>
      </p:sp>
    </p:spTree>
    <p:extLst>
      <p:ext uri="{BB962C8B-B14F-4D97-AF65-F5344CB8AC3E}">
        <p14:creationId xmlns:p14="http://schemas.microsoft.com/office/powerpoint/2010/main" val="200960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24563" y="1143000"/>
            <a:ext cx="5519037" cy="4087813"/>
          </a:xfrm>
        </p:spPr>
        <p:txBody>
          <a:bodyPr>
            <a:normAutofit/>
          </a:bodyPr>
          <a:lstStyle/>
          <a:p>
            <a:pPr marL="0" indent="0">
              <a:buNone/>
            </a:pPr>
            <a:r>
              <a:rPr lang="en-US" sz="2600" dirty="0" smtClean="0">
                <a:solidFill>
                  <a:schemeClr val="tx1">
                    <a:lumMod val="50000"/>
                  </a:schemeClr>
                </a:solidFill>
              </a:rPr>
              <a:t>Separate envelope component requirements </a:t>
            </a:r>
            <a:r>
              <a:rPr lang="en-US" sz="2600" dirty="0">
                <a:solidFill>
                  <a:schemeClr val="tx1">
                    <a:lumMod val="50000"/>
                  </a:schemeClr>
                </a:solidFill>
              </a:rPr>
              <a:t>apply to three </a:t>
            </a:r>
            <a:r>
              <a:rPr lang="en-US" sz="2600" dirty="0" smtClean="0">
                <a:solidFill>
                  <a:schemeClr val="tx1">
                    <a:lumMod val="50000"/>
                  </a:schemeClr>
                </a:solidFill>
              </a:rPr>
              <a:t>types of conditioned spaces</a:t>
            </a:r>
          </a:p>
          <a:p>
            <a:pPr marL="749300">
              <a:buFont typeface="Arial" panose="020B0604020202020204" pitchFamily="34" charset="0"/>
              <a:buChar char="•"/>
            </a:pPr>
            <a:r>
              <a:rPr lang="en-US" sz="2200" i="1" dirty="0" smtClean="0">
                <a:solidFill>
                  <a:schemeClr val="tx1">
                    <a:lumMod val="50000"/>
                  </a:schemeClr>
                </a:solidFill>
              </a:rPr>
              <a:t>Nonresidential</a:t>
            </a:r>
          </a:p>
          <a:p>
            <a:pPr marL="749300">
              <a:buFont typeface="Arial" panose="020B0604020202020204" pitchFamily="34" charset="0"/>
              <a:buChar char="•"/>
            </a:pPr>
            <a:r>
              <a:rPr lang="en-US" sz="2200" i="1" dirty="0" smtClean="0">
                <a:solidFill>
                  <a:schemeClr val="tx1">
                    <a:lumMod val="50000"/>
                  </a:schemeClr>
                </a:solidFill>
              </a:rPr>
              <a:t>Residential</a:t>
            </a:r>
            <a:endParaRPr lang="en-US" sz="2200" i="1" dirty="0">
              <a:solidFill>
                <a:schemeClr val="tx1">
                  <a:lumMod val="50000"/>
                </a:schemeClr>
              </a:solidFill>
            </a:endParaRPr>
          </a:p>
          <a:p>
            <a:pPr marL="749300">
              <a:buFont typeface="Arial" panose="020B0604020202020204" pitchFamily="34" charset="0"/>
              <a:buChar char="•"/>
            </a:pPr>
            <a:r>
              <a:rPr lang="en-US" sz="2200" i="1" dirty="0" err="1">
                <a:solidFill>
                  <a:schemeClr val="tx1">
                    <a:lumMod val="50000"/>
                  </a:schemeClr>
                </a:solidFill>
              </a:rPr>
              <a:t>Semiheated</a:t>
            </a:r>
            <a:endParaRPr lang="en-US" sz="2200" i="1" dirty="0">
              <a:solidFill>
                <a:schemeClr val="tx1">
                  <a:lumMod val="50000"/>
                </a:schemeClr>
              </a:solidFill>
            </a:endParaRPr>
          </a:p>
          <a:p>
            <a:pPr marL="0" indent="0">
              <a:buNone/>
            </a:pPr>
            <a:endParaRPr lang="en-US" sz="2600" dirty="0" smtClean="0">
              <a:solidFill>
                <a:schemeClr val="tx1">
                  <a:lumMod val="50000"/>
                </a:schemeClr>
              </a:solidFill>
            </a:endParaRPr>
          </a:p>
          <a:p>
            <a:pPr marL="0" indent="0">
              <a:buNone/>
            </a:pPr>
            <a:r>
              <a:rPr lang="en-US" sz="2200" i="1" dirty="0" err="1" smtClean="0">
                <a:solidFill>
                  <a:schemeClr val="tx1">
                    <a:lumMod val="50000"/>
                  </a:schemeClr>
                </a:solidFill>
              </a:rPr>
              <a:t>Semiheated</a:t>
            </a:r>
            <a:r>
              <a:rPr lang="en-US" sz="2200" i="1" dirty="0" smtClean="0">
                <a:solidFill>
                  <a:schemeClr val="tx1">
                    <a:lumMod val="50000"/>
                  </a:schemeClr>
                </a:solidFill>
              </a:rPr>
              <a:t> spaces </a:t>
            </a:r>
            <a:r>
              <a:rPr lang="en-US" sz="2200" dirty="0" smtClean="0">
                <a:solidFill>
                  <a:schemeClr val="tx1">
                    <a:lumMod val="50000"/>
                  </a:schemeClr>
                </a:solidFill>
              </a:rPr>
              <a:t>are heated, but not to comfort levels, and not cooled</a:t>
            </a:r>
          </a:p>
          <a:p>
            <a:pPr lvl="2"/>
            <a:endParaRPr lang="en-US" dirty="0">
              <a:solidFill>
                <a:schemeClr val="tx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524000"/>
            <a:ext cx="2743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638800" y="4343400"/>
            <a:ext cx="3505200" cy="9144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i="0" u="none" strike="noStrike" kern="1200" cap="none" spc="0" normalizeH="0" baseline="0" noProof="0" dirty="0" smtClean="0">
                <a:ln>
                  <a:noFill/>
                </a:ln>
                <a:effectLst/>
                <a:uLnTx/>
                <a:uFillTx/>
                <a:latin typeface="+mn-lt"/>
                <a:cs typeface="Arial Narrow"/>
              </a:rPr>
              <a:t>Figure 5-A</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sz="1300" dirty="0" smtClean="0">
                <a:latin typeface="+mn-lt"/>
                <a:cs typeface="Arial Narrow"/>
              </a:rPr>
              <a:t>Examples of Indirectly Conditioned Spaces</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050" i="1" u="none" strike="noStrike" kern="1200" cap="none" spc="0" normalizeH="0" baseline="0" noProof="0" dirty="0" smtClean="0">
                <a:ln>
                  <a:noFill/>
                </a:ln>
                <a:effectLst/>
                <a:uLnTx/>
                <a:uFillTx/>
                <a:latin typeface="+mn-lt"/>
                <a:cs typeface="Arial Narrow"/>
              </a:rPr>
              <a:t>(User’s Manual – 90.1.-2013)</a:t>
            </a:r>
          </a:p>
        </p:txBody>
      </p:sp>
      <p:sp>
        <p:nvSpPr>
          <p:cNvPr id="9" name="Rectangle 4"/>
          <p:cNvSpPr txBox="1">
            <a:spLocks noChangeArrowheads="1"/>
          </p:cNvSpPr>
          <p:nvPr/>
        </p:nvSpPr>
        <p:spPr>
          <a:xfrm>
            <a:off x="141288" y="-38100"/>
            <a:ext cx="5772679" cy="832859"/>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5.1.2</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Space-Conditioning Categories</a:t>
            </a:r>
            <a:endParaRPr lang="en-US" dirty="0">
              <a:solidFill>
                <a:schemeClr val="tx1">
                  <a:lumMod val="50000"/>
                </a:schemeClr>
              </a:solidFill>
            </a:endParaRPr>
          </a:p>
        </p:txBody>
      </p:sp>
    </p:spTree>
    <p:extLst>
      <p:ext uri="{BB962C8B-B14F-4D97-AF65-F5344CB8AC3E}">
        <p14:creationId xmlns:p14="http://schemas.microsoft.com/office/powerpoint/2010/main" val="34340848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22"/>
          <p:cNvSpPr>
            <a:spLocks noGrp="1" noChangeArrowheads="1"/>
          </p:cNvSpPr>
          <p:nvPr>
            <p:ph type="title"/>
          </p:nvPr>
        </p:nvSpPr>
        <p:spPr>
          <a:xfrm>
            <a:off x="242888" y="395287"/>
            <a:ext cx="6934200" cy="398463"/>
          </a:xfrm>
          <a:noFill/>
          <a:ln/>
          <a:effectLst/>
        </p:spPr>
        <p:txBody>
          <a:bodyPr lIns="0" tIns="0" rIns="0" bIns="0"/>
          <a:lstStyle/>
          <a:p>
            <a:pPr>
              <a:lnSpc>
                <a:spcPct val="80000"/>
              </a:lnSpc>
            </a:pPr>
            <a:r>
              <a:rPr lang="en-US" b="1" dirty="0">
                <a:solidFill>
                  <a:schemeClr val="tx1">
                    <a:lumMod val="50000"/>
                  </a:schemeClr>
                </a:solidFill>
              </a:rPr>
              <a:t>Compliance Approaches</a:t>
            </a:r>
          </a:p>
        </p:txBody>
      </p:sp>
      <p:sp>
        <p:nvSpPr>
          <p:cNvPr id="35842" name="Rectangle 2"/>
          <p:cNvSpPr>
            <a:spLocks noChangeArrowheads="1"/>
          </p:cNvSpPr>
          <p:nvPr/>
        </p:nvSpPr>
        <p:spPr bwMode="auto">
          <a:xfrm>
            <a:off x="6400800" y="1066800"/>
            <a:ext cx="27432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3048000" y="10668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0" y="1066800"/>
            <a:ext cx="28194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48768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2196120" y="2895600"/>
            <a:ext cx="1905000" cy="1371600"/>
          </a:xfrm>
          <a:prstGeom prst="rect">
            <a:avLst/>
          </a:prstGeom>
          <a:noFill/>
          <a:ln w="6350">
            <a:noFill/>
            <a:miter lim="800000"/>
            <a:headEnd/>
            <a:tailEnd/>
          </a:ln>
          <a:effectLst/>
        </p:spPr>
        <p:txBody>
          <a:bodyPr/>
          <a:lstStyle/>
          <a:p>
            <a:pPr algn="ctr">
              <a:lnSpc>
                <a:spcPct val="80000"/>
              </a:lnSpc>
              <a:spcBef>
                <a:spcPct val="30000"/>
              </a:spcBef>
            </a:pPr>
            <a:r>
              <a:rPr lang="en-US" b="1" dirty="0">
                <a:effectLst>
                  <a:outerShdw blurRad="38100" dist="38100" dir="2700000" algn="tl">
                    <a:srgbClr val="C0C0C0"/>
                  </a:outerShdw>
                </a:effectLst>
              </a:rPr>
              <a:t>Mandatory </a:t>
            </a:r>
          </a:p>
          <a:p>
            <a:pPr algn="ctr">
              <a:lnSpc>
                <a:spcPct val="80000"/>
              </a:lnSpc>
              <a:spcBef>
                <a:spcPct val="30000"/>
              </a:spcBef>
            </a:pPr>
            <a:r>
              <a:rPr lang="en-US" b="1" dirty="0">
                <a:effectLst>
                  <a:outerShdw blurRad="38100" dist="38100" dir="2700000" algn="tl">
                    <a:srgbClr val="C0C0C0"/>
                  </a:outerShdw>
                </a:effectLst>
              </a:rPr>
              <a:t>Provisions</a:t>
            </a:r>
          </a:p>
          <a:p>
            <a:pPr algn="ctr">
              <a:lnSpc>
                <a:spcPct val="110000"/>
              </a:lnSpc>
              <a:spcBef>
                <a:spcPct val="30000"/>
              </a:spcBef>
            </a:pPr>
            <a:r>
              <a:rPr lang="en-US" sz="1400" b="1" dirty="0"/>
              <a:t>(required for </a:t>
            </a:r>
            <a:r>
              <a:rPr lang="en-US" sz="1400" b="1" dirty="0" smtClean="0"/>
              <a:t>all </a:t>
            </a:r>
            <a:r>
              <a:rPr lang="en-US" sz="1400" b="1" dirty="0"/>
              <a:t>compliance options)</a:t>
            </a:r>
          </a:p>
        </p:txBody>
      </p:sp>
      <p:sp>
        <p:nvSpPr>
          <p:cNvPr id="35849" name="Text Box 9"/>
          <p:cNvSpPr txBox="1">
            <a:spLocks noChangeArrowheads="1"/>
          </p:cNvSpPr>
          <p:nvPr/>
        </p:nvSpPr>
        <p:spPr bwMode="auto">
          <a:xfrm>
            <a:off x="0" y="12192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3124200" y="12192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Options</a:t>
            </a:r>
          </a:p>
        </p:txBody>
      </p:sp>
      <p:sp>
        <p:nvSpPr>
          <p:cNvPr id="35851" name="Text Box 11"/>
          <p:cNvSpPr txBox="1">
            <a:spLocks noChangeArrowheads="1"/>
          </p:cNvSpPr>
          <p:nvPr/>
        </p:nvSpPr>
        <p:spPr bwMode="auto">
          <a:xfrm>
            <a:off x="6553200" y="2895600"/>
            <a:ext cx="2362200" cy="946150"/>
          </a:xfrm>
          <a:prstGeom prst="rect">
            <a:avLst/>
          </a:prstGeom>
          <a:noFill/>
          <a:ln w="28575" algn="ctr">
            <a:noFill/>
            <a:miter lim="800000"/>
            <a:headEnd/>
            <a:tailEnd/>
          </a:ln>
          <a:effectLst/>
        </p:spPr>
        <p:txBody>
          <a:bodyPr>
            <a:spAutoFit/>
          </a:bodyPr>
          <a:lstStyle/>
          <a:p>
            <a:pPr algn="ctr">
              <a:spcBef>
                <a:spcPct val="50000"/>
              </a:spcBef>
            </a:pPr>
            <a:r>
              <a:rPr lang="en-US" sz="2800"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4114800" y="2057400"/>
            <a:ext cx="1905000" cy="603250"/>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Prescriptive Option</a:t>
            </a:r>
            <a:endParaRPr lang="en-US" sz="1600">
              <a:solidFill>
                <a:schemeClr val="bg1"/>
              </a:solidFill>
              <a:latin typeface="Arial Black" pitchFamily="34" charset="0"/>
            </a:endParaRPr>
          </a:p>
        </p:txBody>
      </p:sp>
      <p:sp>
        <p:nvSpPr>
          <p:cNvPr id="35853" name="Text Box 13"/>
          <p:cNvSpPr txBox="1">
            <a:spLocks noChangeArrowheads="1"/>
          </p:cNvSpPr>
          <p:nvPr/>
        </p:nvSpPr>
        <p:spPr bwMode="auto">
          <a:xfrm>
            <a:off x="4114800" y="4343400"/>
            <a:ext cx="1905000" cy="603250"/>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5854" name="Text Box 14"/>
          <p:cNvSpPr txBox="1">
            <a:spLocks noChangeArrowheads="1"/>
          </p:cNvSpPr>
          <p:nvPr/>
        </p:nvSpPr>
        <p:spPr bwMode="auto">
          <a:xfrm>
            <a:off x="4114800" y="3200400"/>
            <a:ext cx="1905000" cy="603250"/>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
        <p:nvSpPr>
          <p:cNvPr id="35856" name="Text Box 16"/>
          <p:cNvSpPr txBox="1">
            <a:spLocks noChangeArrowheads="1"/>
          </p:cNvSpPr>
          <p:nvPr/>
        </p:nvSpPr>
        <p:spPr bwMode="auto">
          <a:xfrm>
            <a:off x="228600" y="2133600"/>
            <a:ext cx="1905000" cy="388938"/>
          </a:xfrm>
          <a:prstGeom prst="rect">
            <a:avLst/>
          </a:prstGeom>
          <a:solidFill>
            <a:srgbClr val="92D050"/>
          </a:solidFill>
          <a:ln w="22225">
            <a:solidFill>
              <a:srgbClr val="808080"/>
            </a:solidFill>
            <a:miter lim="800000"/>
            <a:headEnd/>
            <a:tailEnd/>
          </a:ln>
          <a:effectLst/>
        </p:spPr>
        <p:txBody>
          <a:bodyPr>
            <a:spAutoFit/>
          </a:bodyPr>
          <a:lstStyle/>
          <a:p>
            <a:pPr algn="ctr">
              <a:spcBef>
                <a:spcPct val="50000"/>
              </a:spcBef>
            </a:pPr>
            <a:r>
              <a:rPr lang="en-US" b="1"/>
              <a:t>Envelope</a:t>
            </a:r>
          </a:p>
        </p:txBody>
      </p:sp>
      <p:sp>
        <p:nvSpPr>
          <p:cNvPr id="35857" name="Text Box 17"/>
          <p:cNvSpPr txBox="1">
            <a:spLocks noChangeArrowheads="1"/>
          </p:cNvSpPr>
          <p:nvPr/>
        </p:nvSpPr>
        <p:spPr bwMode="auto">
          <a:xfrm>
            <a:off x="228600" y="29718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HVAC</a:t>
            </a:r>
          </a:p>
        </p:txBody>
      </p:sp>
      <p:sp>
        <p:nvSpPr>
          <p:cNvPr id="35858" name="Text Box 18"/>
          <p:cNvSpPr txBox="1">
            <a:spLocks noChangeArrowheads="1"/>
          </p:cNvSpPr>
          <p:nvPr/>
        </p:nvSpPr>
        <p:spPr bwMode="auto">
          <a:xfrm>
            <a:off x="228600" y="48688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35859" name="Text Box 19"/>
          <p:cNvSpPr txBox="1">
            <a:spLocks noChangeArrowheads="1"/>
          </p:cNvSpPr>
          <p:nvPr/>
        </p:nvSpPr>
        <p:spPr bwMode="auto">
          <a:xfrm>
            <a:off x="228600" y="3657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35860" name="Text Box 20"/>
          <p:cNvSpPr txBox="1">
            <a:spLocks noChangeArrowheads="1"/>
          </p:cNvSpPr>
          <p:nvPr/>
        </p:nvSpPr>
        <p:spPr bwMode="auto">
          <a:xfrm>
            <a:off x="228600" y="42592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35861" name="Text Box 21"/>
          <p:cNvSpPr txBox="1">
            <a:spLocks noChangeArrowheads="1"/>
          </p:cNvSpPr>
          <p:nvPr/>
        </p:nvSpPr>
        <p:spPr bwMode="auto">
          <a:xfrm>
            <a:off x="228600" y="54864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dirty="0"/>
              <a:t>Other</a:t>
            </a:r>
          </a:p>
        </p:txBody>
      </p:sp>
      <p:sp>
        <p:nvSpPr>
          <p:cNvPr id="23" name="Text Box 15"/>
          <p:cNvSpPr txBox="1">
            <a:spLocks noChangeArrowheads="1"/>
          </p:cNvSpPr>
          <p:nvPr/>
        </p:nvSpPr>
        <p:spPr bwMode="auto">
          <a:xfrm>
            <a:off x="4136376" y="5409874"/>
            <a:ext cx="1905000" cy="584775"/>
          </a:xfrm>
          <a:prstGeom prst="rect">
            <a:avLst/>
          </a:prstGeom>
          <a:solidFill>
            <a:srgbClr val="969696"/>
          </a:solidFill>
          <a:ln w="22225">
            <a:solidFill>
              <a:srgbClr val="808080"/>
            </a:solidFill>
            <a:miter lim="800000"/>
            <a:headEnd/>
            <a:tailEnd/>
          </a:ln>
          <a:effectLst/>
        </p:spPr>
        <p:txBody>
          <a:bodyPr>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Tree>
    <p:extLst>
      <p:ext uri="{BB962C8B-B14F-4D97-AF65-F5344CB8AC3E}">
        <p14:creationId xmlns:p14="http://schemas.microsoft.com/office/powerpoint/2010/main" val="27654541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456229" y="1193446"/>
            <a:ext cx="7750793" cy="5049312"/>
          </a:xfrm>
        </p:spPr>
        <p:txBody>
          <a:bodyPr>
            <a:normAutofit fontScale="92500"/>
          </a:bodyPr>
          <a:lstStyle/>
          <a:p>
            <a:pPr marL="0" indent="0">
              <a:lnSpc>
                <a:spcPct val="90000"/>
              </a:lnSpc>
              <a:buNone/>
            </a:pPr>
            <a:r>
              <a:rPr lang="en-US" sz="2400" dirty="0" smtClean="0">
                <a:solidFill>
                  <a:schemeClr val="tx1">
                    <a:lumMod val="50000"/>
                  </a:schemeClr>
                </a:solidFill>
              </a:rPr>
              <a:t>Proposed design must comply with Sections 5.1, 5.4, 5.7, 5.8, </a:t>
            </a:r>
            <a:r>
              <a:rPr lang="en-US" sz="2400" dirty="0" smtClean="0">
                <a:solidFill>
                  <a:srgbClr val="FF0000"/>
                </a:solidFill>
              </a:rPr>
              <a:t>and 5.9</a:t>
            </a:r>
          </a:p>
          <a:p>
            <a:pPr marL="0" indent="0">
              <a:lnSpc>
                <a:spcPct val="90000"/>
              </a:lnSpc>
              <a:buNone/>
            </a:pPr>
            <a:r>
              <a:rPr lang="en-US" i="1" dirty="0" smtClean="0">
                <a:solidFill>
                  <a:srgbClr val="FF0000"/>
                </a:solidFill>
              </a:rPr>
              <a:t>Proposed envelope performance factor (EPF) </a:t>
            </a:r>
            <a:r>
              <a:rPr lang="en-US" dirty="0" smtClean="0">
                <a:solidFill>
                  <a:srgbClr val="FF0000"/>
                </a:solidFill>
              </a:rPr>
              <a:t>of </a:t>
            </a:r>
            <a:r>
              <a:rPr lang="en-US" i="1" dirty="0" smtClean="0">
                <a:solidFill>
                  <a:srgbClr val="FF0000"/>
                </a:solidFill>
              </a:rPr>
              <a:t>proposed design </a:t>
            </a:r>
            <a:r>
              <a:rPr lang="en-US" dirty="0" smtClean="0">
                <a:solidFill>
                  <a:srgbClr val="FF0000"/>
                </a:solidFill>
              </a:rPr>
              <a:t>is less than or equal to the </a:t>
            </a:r>
            <a:r>
              <a:rPr lang="en-US" i="1" dirty="0" smtClean="0">
                <a:solidFill>
                  <a:srgbClr val="FF0000"/>
                </a:solidFill>
              </a:rPr>
              <a:t>proposed envelope performance factor</a:t>
            </a:r>
            <a:r>
              <a:rPr lang="en-US" dirty="0" smtClean="0">
                <a:solidFill>
                  <a:srgbClr val="FF0000"/>
                </a:solidFill>
              </a:rPr>
              <a:t> of the </a:t>
            </a:r>
            <a:r>
              <a:rPr lang="en-US" i="1" dirty="0" smtClean="0">
                <a:solidFill>
                  <a:srgbClr val="FF0000"/>
                </a:solidFill>
              </a:rPr>
              <a:t>base design</a:t>
            </a:r>
            <a:endParaRPr lang="en-US" sz="2400" i="1" dirty="0" smtClean="0">
              <a:solidFill>
                <a:srgbClr val="FF0000"/>
              </a:solidFill>
            </a:endParaRPr>
          </a:p>
          <a:p>
            <a:pPr>
              <a:lnSpc>
                <a:spcPct val="90000"/>
              </a:lnSpc>
            </a:pPr>
            <a:r>
              <a:rPr lang="en-US" sz="2400" dirty="0" smtClean="0">
                <a:solidFill>
                  <a:schemeClr val="tx1">
                    <a:lumMod val="50000"/>
                  </a:schemeClr>
                </a:solidFill>
              </a:rPr>
              <a:t>All </a:t>
            </a:r>
            <a:r>
              <a:rPr lang="en-US" sz="2400" i="1" dirty="0" smtClean="0">
                <a:solidFill>
                  <a:schemeClr val="tx1">
                    <a:lumMod val="50000"/>
                  </a:schemeClr>
                </a:solidFill>
              </a:rPr>
              <a:t>building envelope </a:t>
            </a:r>
            <a:r>
              <a:rPr lang="en-US" sz="2400" dirty="0" smtClean="0">
                <a:solidFill>
                  <a:schemeClr val="tx1">
                    <a:lumMod val="50000"/>
                  </a:schemeClr>
                </a:solidFill>
              </a:rPr>
              <a:t>components shown on drawings or installed in </a:t>
            </a:r>
            <a:r>
              <a:rPr lang="en-US" sz="2400" i="1" dirty="0" smtClean="0">
                <a:solidFill>
                  <a:schemeClr val="tx1">
                    <a:lumMod val="50000"/>
                  </a:schemeClr>
                </a:solidFill>
              </a:rPr>
              <a:t>existing buildings </a:t>
            </a:r>
            <a:r>
              <a:rPr lang="en-US" sz="2400" dirty="0" smtClean="0">
                <a:solidFill>
                  <a:schemeClr val="tx1">
                    <a:lumMod val="50000"/>
                  </a:schemeClr>
                </a:solidFill>
              </a:rPr>
              <a:t>to be included in proposed building design</a:t>
            </a:r>
          </a:p>
          <a:p>
            <a:pPr>
              <a:lnSpc>
                <a:spcPct val="90000"/>
              </a:lnSpc>
            </a:pPr>
            <a:r>
              <a:rPr lang="en-US" dirty="0" smtClean="0">
                <a:solidFill>
                  <a:schemeClr val="tx1">
                    <a:lumMod val="50000"/>
                  </a:schemeClr>
                </a:solidFill>
              </a:rPr>
              <a:t>Fenestration and </a:t>
            </a:r>
            <a:r>
              <a:rPr lang="en-US" i="1" dirty="0" smtClean="0">
                <a:solidFill>
                  <a:schemeClr val="tx1">
                    <a:lumMod val="50000"/>
                  </a:schemeClr>
                </a:solidFill>
              </a:rPr>
              <a:t>opaque</a:t>
            </a:r>
            <a:r>
              <a:rPr lang="en-US" dirty="0" smtClean="0">
                <a:solidFill>
                  <a:schemeClr val="tx1">
                    <a:lumMod val="50000"/>
                  </a:schemeClr>
                </a:solidFill>
              </a:rPr>
              <a:t> envelope types and area used in simulation model to be consistent with design documents</a:t>
            </a:r>
          </a:p>
          <a:p>
            <a:pPr>
              <a:lnSpc>
                <a:spcPct val="90000"/>
              </a:lnSpc>
            </a:pPr>
            <a:r>
              <a:rPr lang="en-US" dirty="0">
                <a:solidFill>
                  <a:schemeClr val="tx1">
                    <a:lumMod val="50000"/>
                  </a:schemeClr>
                </a:solidFill>
              </a:rPr>
              <a:t>Don’t need to separately describe any envelope assembly covering &lt; 5% of total area of that assembly</a:t>
            </a:r>
          </a:p>
          <a:p>
            <a:pPr lvl="1">
              <a:lnSpc>
                <a:spcPct val="90000"/>
              </a:lnSpc>
            </a:pPr>
            <a:r>
              <a:rPr lang="en-US" sz="1400" dirty="0" smtClean="0">
                <a:solidFill>
                  <a:schemeClr val="tx1">
                    <a:lumMod val="50000"/>
                  </a:schemeClr>
                </a:solidFill>
              </a:rPr>
              <a:t>as long as it’s similar to an assembly being modeled</a:t>
            </a:r>
          </a:p>
          <a:p>
            <a:pPr lvl="1">
              <a:lnSpc>
                <a:spcPct val="90000"/>
              </a:lnSpc>
            </a:pPr>
            <a:r>
              <a:rPr lang="en-US" sz="1400" dirty="0" smtClean="0">
                <a:solidFill>
                  <a:schemeClr val="tx1">
                    <a:lumMod val="50000"/>
                  </a:schemeClr>
                </a:solidFill>
              </a:rPr>
              <a:t>if not separately described, add the area of that assembly to an assembly with same orientation and thermal properties</a:t>
            </a:r>
            <a:endParaRPr lang="en-US" sz="1400" dirty="0">
              <a:solidFill>
                <a:schemeClr val="tx1">
                  <a:lumMod val="50000"/>
                </a:schemeClr>
              </a:solidFill>
            </a:endParaRPr>
          </a:p>
        </p:txBody>
      </p:sp>
      <p:sp>
        <p:nvSpPr>
          <p:cNvPr id="101378" name="Rectangle 2"/>
          <p:cNvSpPr>
            <a:spLocks noGrp="1" noChangeArrowheads="1"/>
          </p:cNvSpPr>
          <p:nvPr>
            <p:ph type="title"/>
          </p:nvPr>
        </p:nvSpPr>
        <p:spPr>
          <a:xfrm>
            <a:off x="151429" y="0"/>
            <a:ext cx="8306771" cy="772357"/>
          </a:xfrm>
        </p:spPr>
        <p:txBody>
          <a:bodyPr>
            <a:normAutofit/>
          </a:bodyPr>
          <a:lstStyle/>
          <a:p>
            <a:pPr>
              <a:lnSpc>
                <a:spcPct val="80000"/>
              </a:lnSpc>
            </a:pPr>
            <a:r>
              <a:rPr lang="en-US" sz="2400" b="1" dirty="0" smtClean="0">
                <a:solidFill>
                  <a:srgbClr val="FF0000"/>
                </a:solidFill>
              </a:rPr>
              <a:t>Section 5 – 5.6.1</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Building </a:t>
            </a:r>
            <a:r>
              <a:rPr lang="en-US" sz="2000" dirty="0">
                <a:solidFill>
                  <a:srgbClr val="FF0000"/>
                </a:solidFill>
              </a:rPr>
              <a:t>Envelope Trade-Off </a:t>
            </a:r>
            <a:r>
              <a:rPr lang="en-US" sz="2000" dirty="0" smtClean="0">
                <a:solidFill>
                  <a:srgbClr val="FF0000"/>
                </a:solidFill>
              </a:rPr>
              <a:t>Option “Rules”</a:t>
            </a:r>
            <a:endParaRPr lang="en-US" sz="2000" i="1" dirty="0">
              <a:solidFill>
                <a:srgbClr val="FF0000"/>
              </a:solidFill>
            </a:endParaRPr>
          </a:p>
        </p:txBody>
      </p:sp>
    </p:spTree>
    <p:extLst>
      <p:ext uri="{BB962C8B-B14F-4D97-AF65-F5344CB8AC3E}">
        <p14:creationId xmlns:p14="http://schemas.microsoft.com/office/powerpoint/2010/main" val="31091209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lumMod val="50000"/>
                  </a:schemeClr>
                </a:solidFill>
              </a:rPr>
              <a:t>If building permit will apply to less than the whole building</a:t>
            </a:r>
          </a:p>
          <a:p>
            <a:pPr lvl="1"/>
            <a:r>
              <a:rPr lang="en-US" dirty="0" smtClean="0">
                <a:solidFill>
                  <a:schemeClr val="tx1">
                    <a:lumMod val="50000"/>
                  </a:schemeClr>
                </a:solidFill>
              </a:rPr>
              <a:t>Parameters relating to unmodified existing conditions or future building components to be identical for both proposed EPF and base EPF</a:t>
            </a:r>
          </a:p>
          <a:p>
            <a:r>
              <a:rPr lang="en-US" dirty="0" smtClean="0">
                <a:solidFill>
                  <a:schemeClr val="tx1">
                    <a:lumMod val="50000"/>
                  </a:schemeClr>
                </a:solidFill>
              </a:rPr>
              <a:t>Future components meet prescriptive requirements of Section 5.5</a:t>
            </a:r>
            <a:endParaRPr lang="en-US" dirty="0">
              <a:solidFill>
                <a:schemeClr val="tx1">
                  <a:lumMod val="50000"/>
                </a:schemeClr>
              </a:solidFill>
            </a:endParaRPr>
          </a:p>
        </p:txBody>
      </p:sp>
      <p:sp>
        <p:nvSpPr>
          <p:cNvPr id="4" name="Rectangle 2"/>
          <p:cNvSpPr txBox="1">
            <a:spLocks noChangeArrowheads="1"/>
          </p:cNvSpPr>
          <p:nvPr/>
        </p:nvSpPr>
        <p:spPr>
          <a:xfrm>
            <a:off x="151429" y="0"/>
            <a:ext cx="8306771" cy="7989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2800" b="1" kern="1200">
                <a:solidFill>
                  <a:srgbClr val="50565C"/>
                </a:solidFill>
                <a:latin typeface="+mj-lt"/>
                <a:ea typeface="+mj-ea"/>
                <a:cs typeface="Arial"/>
              </a:defRPr>
            </a:lvl1pPr>
          </a:lstStyle>
          <a:p>
            <a:pPr>
              <a:lnSpc>
                <a:spcPct val="80000"/>
              </a:lnSpc>
            </a:pPr>
            <a:r>
              <a:rPr lang="en-US" sz="2400" dirty="0" smtClean="0">
                <a:solidFill>
                  <a:schemeClr val="tx1">
                    <a:lumMod val="50000"/>
                  </a:schemeClr>
                </a:solidFill>
              </a:rPr>
              <a:t>Section 5 – 5.6.1.2</a:t>
            </a:r>
            <a:r>
              <a:rPr lang="en-US" sz="2000" dirty="0" smtClean="0">
                <a:solidFill>
                  <a:schemeClr val="tx1">
                    <a:lumMod val="50000"/>
                  </a:schemeClr>
                </a:solidFill>
              </a:rPr>
              <a:t/>
            </a:r>
            <a:br>
              <a:rPr lang="en-US" sz="2000" dirty="0" smtClean="0">
                <a:solidFill>
                  <a:schemeClr val="tx1">
                    <a:lumMod val="50000"/>
                  </a:schemeClr>
                </a:solidFill>
              </a:rPr>
            </a:br>
            <a:r>
              <a:rPr lang="en-US" sz="1900" b="0" dirty="0">
                <a:solidFill>
                  <a:schemeClr val="tx1">
                    <a:lumMod val="50000"/>
                  </a:schemeClr>
                </a:solidFill>
                <a:cs typeface="+mj-cs"/>
              </a:rPr>
              <a:t>Trade-Offs Limited to Building Permit</a:t>
            </a:r>
          </a:p>
        </p:txBody>
      </p:sp>
      <p:pic>
        <p:nvPicPr>
          <p:cNvPr id="4098" name="Picture 2" descr="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402" y="4103243"/>
            <a:ext cx="3199517" cy="213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26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3294"/>
            <a:ext cx="8229600" cy="4876800"/>
          </a:xfrm>
        </p:spPr>
        <p:txBody>
          <a:bodyPr>
            <a:normAutofit fontScale="92500" lnSpcReduction="10000"/>
          </a:bodyPr>
          <a:lstStyle/>
          <a:p>
            <a:r>
              <a:rPr lang="en-US" sz="2600" dirty="0">
                <a:solidFill>
                  <a:schemeClr val="tx1">
                    <a:lumMod val="50000"/>
                  </a:schemeClr>
                </a:solidFill>
              </a:rPr>
              <a:t>General – AHJ can require compliance documentation and supplemental information per 4.2.2</a:t>
            </a:r>
          </a:p>
          <a:p>
            <a:r>
              <a:rPr lang="en-US" sz="2600" dirty="0">
                <a:solidFill>
                  <a:schemeClr val="tx1">
                    <a:lumMod val="50000"/>
                  </a:schemeClr>
                </a:solidFill>
              </a:rPr>
              <a:t>Space Conditioning Categories – if building has </a:t>
            </a:r>
            <a:r>
              <a:rPr lang="en-US" sz="2600" i="1" dirty="0" err="1">
                <a:solidFill>
                  <a:schemeClr val="tx1">
                    <a:lumMod val="50000"/>
                  </a:schemeClr>
                </a:solidFill>
              </a:rPr>
              <a:t>semiheated</a:t>
            </a:r>
            <a:r>
              <a:rPr lang="en-US" sz="2600" i="1" dirty="0">
                <a:solidFill>
                  <a:schemeClr val="tx1">
                    <a:lumMod val="50000"/>
                  </a:schemeClr>
                </a:solidFill>
              </a:rPr>
              <a:t> </a:t>
            </a:r>
            <a:r>
              <a:rPr lang="en-US" sz="2600" dirty="0">
                <a:solidFill>
                  <a:schemeClr val="tx1">
                    <a:lumMod val="50000"/>
                  </a:schemeClr>
                </a:solidFill>
              </a:rPr>
              <a:t>or </a:t>
            </a:r>
            <a:r>
              <a:rPr lang="en-US" sz="2600" i="1" dirty="0">
                <a:solidFill>
                  <a:schemeClr val="tx1">
                    <a:lumMod val="50000"/>
                  </a:schemeClr>
                </a:solidFill>
              </a:rPr>
              <a:t>unconditioned spaces </a:t>
            </a:r>
            <a:r>
              <a:rPr lang="en-US" sz="2600" dirty="0">
                <a:solidFill>
                  <a:schemeClr val="tx1">
                    <a:lumMod val="50000"/>
                  </a:schemeClr>
                </a:solidFill>
              </a:rPr>
              <a:t>and compliance is sought using </a:t>
            </a:r>
            <a:r>
              <a:rPr lang="en-US" sz="2600" i="1" dirty="0" err="1">
                <a:solidFill>
                  <a:schemeClr val="tx1">
                    <a:lumMod val="50000"/>
                  </a:schemeClr>
                </a:solidFill>
              </a:rPr>
              <a:t>semiheated</a:t>
            </a:r>
            <a:r>
              <a:rPr lang="en-US" sz="2600" dirty="0">
                <a:solidFill>
                  <a:schemeClr val="tx1">
                    <a:lumMod val="50000"/>
                  </a:schemeClr>
                </a:solidFill>
              </a:rPr>
              <a:t> criteria, </a:t>
            </a:r>
            <a:r>
              <a:rPr lang="en-US" sz="2600" i="1" dirty="0">
                <a:solidFill>
                  <a:schemeClr val="tx1">
                    <a:lumMod val="50000"/>
                  </a:schemeClr>
                </a:solidFill>
              </a:rPr>
              <a:t>spaces</a:t>
            </a:r>
            <a:r>
              <a:rPr lang="en-US" sz="2600" dirty="0">
                <a:solidFill>
                  <a:schemeClr val="tx1">
                    <a:lumMod val="50000"/>
                  </a:schemeClr>
                </a:solidFill>
              </a:rPr>
              <a:t> to be clearly indicated on </a:t>
            </a:r>
            <a:r>
              <a:rPr lang="en-US" sz="2600" i="1" dirty="0">
                <a:solidFill>
                  <a:schemeClr val="tx1">
                    <a:lumMod val="50000"/>
                  </a:schemeClr>
                </a:solidFill>
              </a:rPr>
              <a:t>floor plans</a:t>
            </a:r>
          </a:p>
          <a:p>
            <a:r>
              <a:rPr lang="en-US" sz="2600" dirty="0">
                <a:solidFill>
                  <a:schemeClr val="tx1">
                    <a:lumMod val="50000"/>
                  </a:schemeClr>
                </a:solidFill>
              </a:rPr>
              <a:t>Visible Transmittance – include test results for </a:t>
            </a:r>
            <a:r>
              <a:rPr lang="en-US" sz="2600" i="1" dirty="0">
                <a:solidFill>
                  <a:schemeClr val="tx1">
                    <a:lumMod val="50000"/>
                  </a:schemeClr>
                </a:solidFill>
              </a:rPr>
              <a:t>skylight </a:t>
            </a:r>
            <a:r>
              <a:rPr lang="en-US" sz="2600" dirty="0">
                <a:solidFill>
                  <a:schemeClr val="tx1">
                    <a:lumMod val="50000"/>
                  </a:schemeClr>
                </a:solidFill>
              </a:rPr>
              <a:t>glazing or diffusers (per </a:t>
            </a:r>
            <a:r>
              <a:rPr lang="en-US" sz="2600" dirty="0" smtClean="0">
                <a:solidFill>
                  <a:schemeClr val="tx1">
                    <a:lumMod val="50000"/>
                  </a:schemeClr>
                </a:solidFill>
              </a:rPr>
              <a:t>5.8.2.5)</a:t>
            </a:r>
            <a:endParaRPr lang="en-US" sz="2600" dirty="0">
              <a:solidFill>
                <a:schemeClr val="tx1">
                  <a:lumMod val="50000"/>
                </a:schemeClr>
              </a:solidFill>
            </a:endParaRPr>
          </a:p>
          <a:p>
            <a:r>
              <a:rPr lang="en-US" b="1" i="1" dirty="0" smtClean="0">
                <a:solidFill>
                  <a:schemeClr val="tx1">
                    <a:lumMod val="50000"/>
                  </a:schemeClr>
                </a:solidFill>
              </a:rPr>
              <a:t>Daylight Areas</a:t>
            </a:r>
            <a:r>
              <a:rPr lang="en-US" i="1" dirty="0" smtClean="0">
                <a:solidFill>
                  <a:schemeClr val="tx1">
                    <a:lumMod val="50000"/>
                  </a:schemeClr>
                </a:solidFill>
              </a:rPr>
              <a:t> </a:t>
            </a:r>
            <a:r>
              <a:rPr lang="en-US" dirty="0" smtClean="0">
                <a:solidFill>
                  <a:schemeClr val="tx1">
                    <a:lumMod val="50000"/>
                  </a:schemeClr>
                </a:solidFill>
              </a:rPr>
              <a:t>– documentation to identify </a:t>
            </a:r>
            <a:r>
              <a:rPr lang="en-US" i="1" dirty="0" smtClean="0">
                <a:solidFill>
                  <a:schemeClr val="tx1">
                    <a:lumMod val="50000"/>
                  </a:schemeClr>
                </a:solidFill>
              </a:rPr>
              <a:t>daylight</a:t>
            </a:r>
            <a:r>
              <a:rPr lang="en-US" dirty="0" smtClean="0">
                <a:solidFill>
                  <a:schemeClr val="tx1">
                    <a:lumMod val="50000"/>
                  </a:schemeClr>
                </a:solidFill>
              </a:rPr>
              <a:t> areas on </a:t>
            </a:r>
            <a:r>
              <a:rPr lang="en-US" i="1" dirty="0" smtClean="0">
                <a:solidFill>
                  <a:schemeClr val="tx1">
                    <a:lumMod val="50000"/>
                  </a:schemeClr>
                </a:solidFill>
              </a:rPr>
              <a:t>floor plans</a:t>
            </a:r>
            <a:r>
              <a:rPr lang="en-US" dirty="0" smtClean="0">
                <a:solidFill>
                  <a:schemeClr val="tx1">
                    <a:lumMod val="50000"/>
                  </a:schemeClr>
                </a:solidFill>
              </a:rPr>
              <a:t>, including</a:t>
            </a:r>
          </a:p>
          <a:p>
            <a:pPr lvl="1"/>
            <a:r>
              <a:rPr lang="en-US" i="1" dirty="0" smtClean="0">
                <a:solidFill>
                  <a:schemeClr val="tx1">
                    <a:lumMod val="50000"/>
                  </a:schemeClr>
                </a:solidFill>
              </a:rPr>
              <a:t>Primary </a:t>
            </a:r>
            <a:r>
              <a:rPr lang="en-US" i="1" dirty="0" err="1" smtClean="0">
                <a:solidFill>
                  <a:schemeClr val="tx1">
                    <a:lumMod val="50000"/>
                  </a:schemeClr>
                </a:solidFill>
              </a:rPr>
              <a:t>sidelighted</a:t>
            </a:r>
            <a:r>
              <a:rPr lang="en-US" i="1" dirty="0" smtClean="0">
                <a:solidFill>
                  <a:schemeClr val="tx1">
                    <a:lumMod val="50000"/>
                  </a:schemeClr>
                </a:solidFill>
              </a:rPr>
              <a:t> areas</a:t>
            </a:r>
          </a:p>
          <a:p>
            <a:pPr lvl="1"/>
            <a:r>
              <a:rPr lang="en-US" i="1" dirty="0" smtClean="0">
                <a:solidFill>
                  <a:schemeClr val="tx1">
                    <a:lumMod val="50000"/>
                  </a:schemeClr>
                </a:solidFill>
              </a:rPr>
              <a:t>Secondary </a:t>
            </a:r>
            <a:r>
              <a:rPr lang="en-US" i="1" dirty="0" err="1" smtClean="0">
                <a:solidFill>
                  <a:schemeClr val="tx1">
                    <a:lumMod val="50000"/>
                  </a:schemeClr>
                </a:solidFill>
              </a:rPr>
              <a:t>sidelighted</a:t>
            </a:r>
            <a:r>
              <a:rPr lang="en-US" i="1" dirty="0" smtClean="0">
                <a:solidFill>
                  <a:schemeClr val="tx1">
                    <a:lumMod val="50000"/>
                  </a:schemeClr>
                </a:solidFill>
              </a:rPr>
              <a:t> areas</a:t>
            </a:r>
          </a:p>
          <a:p>
            <a:pPr lvl="1"/>
            <a:r>
              <a:rPr lang="en-US" i="1" dirty="0" smtClean="0">
                <a:solidFill>
                  <a:schemeClr val="tx1">
                    <a:lumMod val="50000"/>
                  </a:schemeClr>
                </a:solidFill>
              </a:rPr>
              <a:t>Daylight area under skylights</a:t>
            </a:r>
          </a:p>
          <a:p>
            <a:pPr lvl="1"/>
            <a:r>
              <a:rPr lang="en-US" i="1" dirty="0" smtClean="0">
                <a:solidFill>
                  <a:schemeClr val="tx1">
                    <a:lumMod val="50000"/>
                  </a:schemeClr>
                </a:solidFill>
              </a:rPr>
              <a:t>Daylight areas under roof monitor</a:t>
            </a:r>
            <a:endParaRPr lang="en-US" i="1" dirty="0">
              <a:solidFill>
                <a:schemeClr val="tx1">
                  <a:lumMod val="50000"/>
                </a:schemeClr>
              </a:solidFill>
            </a:endParaRPr>
          </a:p>
        </p:txBody>
      </p:sp>
      <p:sp>
        <p:nvSpPr>
          <p:cNvPr id="4" name="Rectangle 2"/>
          <p:cNvSpPr txBox="1">
            <a:spLocks noChangeArrowheads="1"/>
          </p:cNvSpPr>
          <p:nvPr/>
        </p:nvSpPr>
        <p:spPr>
          <a:xfrm>
            <a:off x="155374" y="147484"/>
            <a:ext cx="8306771" cy="781235"/>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lang="en-US" sz="2800" b="1" kern="1200">
                <a:solidFill>
                  <a:srgbClr val="50565C"/>
                </a:solidFill>
                <a:latin typeface="+mj-lt"/>
                <a:ea typeface="+mj-ea"/>
                <a:cs typeface="Arial"/>
              </a:defRPr>
            </a:lvl1pPr>
          </a:lstStyle>
          <a:p>
            <a:pPr>
              <a:lnSpc>
                <a:spcPct val="80000"/>
              </a:lnSpc>
            </a:pPr>
            <a:r>
              <a:rPr lang="en-US" sz="2400" dirty="0" smtClean="0">
                <a:solidFill>
                  <a:schemeClr val="tx1">
                    <a:lumMod val="50000"/>
                  </a:schemeClr>
                </a:solidFill>
              </a:rPr>
              <a:t>Section 5 – 5.7</a:t>
            </a:r>
            <a:r>
              <a:rPr lang="en-US" sz="2000" dirty="0" smtClean="0">
                <a:solidFill>
                  <a:schemeClr val="tx1">
                    <a:lumMod val="50000"/>
                  </a:schemeClr>
                </a:solidFill>
              </a:rPr>
              <a:t/>
            </a:r>
            <a:br>
              <a:rPr lang="en-US" sz="2000" dirty="0" smtClean="0">
                <a:solidFill>
                  <a:schemeClr val="tx1">
                    <a:lumMod val="50000"/>
                  </a:schemeClr>
                </a:solidFill>
              </a:rPr>
            </a:br>
            <a:r>
              <a:rPr lang="en-US" sz="1900" b="0" dirty="0">
                <a:solidFill>
                  <a:schemeClr val="tx1">
                    <a:lumMod val="50000"/>
                  </a:schemeClr>
                </a:solidFill>
                <a:cs typeface="+mj-cs"/>
              </a:rPr>
              <a:t>Submittal </a:t>
            </a:r>
            <a:r>
              <a:rPr lang="en-US" sz="1900" b="0" dirty="0">
                <a:solidFill>
                  <a:srgbClr val="FF0000"/>
                </a:solidFill>
                <a:cs typeface="+mj-cs"/>
              </a:rPr>
              <a:t>Document Labeling of </a:t>
            </a:r>
          </a:p>
          <a:p>
            <a:pPr>
              <a:lnSpc>
                <a:spcPct val="80000"/>
              </a:lnSpc>
            </a:pPr>
            <a:r>
              <a:rPr lang="en-US" sz="1900" b="0" dirty="0">
                <a:solidFill>
                  <a:srgbClr val="FF0000"/>
                </a:solidFill>
                <a:cs typeface="+mj-cs"/>
              </a:rPr>
              <a:t>Space-Conditioning Categories</a:t>
            </a:r>
          </a:p>
          <a:p>
            <a:pPr>
              <a:lnSpc>
                <a:spcPct val="80000"/>
              </a:lnSpc>
            </a:pPr>
            <a:endParaRPr lang="en-US" sz="2000" i="1" dirty="0">
              <a:solidFill>
                <a:srgbClr val="00853F"/>
              </a:solidFill>
            </a:endParaRPr>
          </a:p>
        </p:txBody>
      </p:sp>
    </p:spTree>
    <p:extLst>
      <p:ext uri="{BB962C8B-B14F-4D97-AF65-F5344CB8AC3E}">
        <p14:creationId xmlns:p14="http://schemas.microsoft.com/office/powerpoint/2010/main" val="2740151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6229" y="1143000"/>
            <a:ext cx="8535371" cy="4648200"/>
          </a:xfrm>
        </p:spPr>
        <p:txBody>
          <a:bodyPr/>
          <a:lstStyle/>
          <a:p>
            <a:pPr>
              <a:buFont typeface="Wingdings" pitchFamily="2" charset="2"/>
              <a:buChar char="ü"/>
            </a:pPr>
            <a:r>
              <a:rPr lang="en-US" sz="2400" dirty="0">
                <a:solidFill>
                  <a:schemeClr val="tx1">
                    <a:lumMod val="50000"/>
                  </a:schemeClr>
                </a:solidFill>
              </a:rPr>
              <a:t>Labeling of Building Envelope Insulation </a:t>
            </a:r>
            <a:r>
              <a:rPr lang="en-US" sz="2000" i="1" dirty="0">
                <a:solidFill>
                  <a:schemeClr val="tx1">
                    <a:lumMod val="50000"/>
                  </a:schemeClr>
                </a:solidFill>
              </a:rPr>
              <a:t>(Section 5.8.1.1)</a:t>
            </a:r>
          </a:p>
          <a:p>
            <a:pPr>
              <a:lnSpc>
                <a:spcPct val="90000"/>
              </a:lnSpc>
              <a:buFont typeface="Wingdings" pitchFamily="2" charset="2"/>
              <a:buChar char="ü"/>
            </a:pPr>
            <a:r>
              <a:rPr lang="en-US" sz="2400" dirty="0">
                <a:solidFill>
                  <a:schemeClr val="tx1">
                    <a:lumMod val="50000"/>
                  </a:schemeClr>
                </a:solidFill>
              </a:rPr>
              <a:t>Compliance with Manufacturers’ Requirements </a:t>
            </a:r>
            <a:br>
              <a:rPr lang="en-US" sz="2400" dirty="0">
                <a:solidFill>
                  <a:schemeClr val="tx1">
                    <a:lumMod val="50000"/>
                  </a:schemeClr>
                </a:solidFill>
              </a:rPr>
            </a:br>
            <a:r>
              <a:rPr lang="en-US" sz="2000" i="1" dirty="0">
                <a:solidFill>
                  <a:schemeClr val="tx1">
                    <a:lumMod val="50000"/>
                  </a:schemeClr>
                </a:solidFill>
              </a:rPr>
              <a:t>(Section 5.8.1.2)</a:t>
            </a:r>
          </a:p>
          <a:p>
            <a:pPr>
              <a:lnSpc>
                <a:spcPct val="90000"/>
              </a:lnSpc>
              <a:buFont typeface="Wingdings" pitchFamily="2" charset="2"/>
              <a:buChar char="ü"/>
            </a:pPr>
            <a:r>
              <a:rPr lang="en-US" sz="2400" dirty="0">
                <a:solidFill>
                  <a:schemeClr val="tx1">
                    <a:lumMod val="50000"/>
                  </a:schemeClr>
                </a:solidFill>
              </a:rPr>
              <a:t>Loose-Fill Insulation Limitation </a:t>
            </a:r>
            <a:r>
              <a:rPr lang="en-US" sz="2000" i="1" dirty="0">
                <a:solidFill>
                  <a:schemeClr val="tx1">
                    <a:lumMod val="50000"/>
                  </a:schemeClr>
                </a:solidFill>
              </a:rPr>
              <a:t>(Section 5.8.1.3)</a:t>
            </a:r>
            <a:endParaRPr lang="en-US" sz="2400" i="1" dirty="0">
              <a:solidFill>
                <a:schemeClr val="tx1">
                  <a:lumMod val="50000"/>
                </a:schemeClr>
              </a:solidFill>
            </a:endParaRPr>
          </a:p>
          <a:p>
            <a:pPr>
              <a:lnSpc>
                <a:spcPct val="90000"/>
              </a:lnSpc>
              <a:buFont typeface="Wingdings" pitchFamily="2" charset="2"/>
              <a:buChar char="ü"/>
            </a:pPr>
            <a:r>
              <a:rPr lang="en-US" sz="2400" dirty="0">
                <a:solidFill>
                  <a:schemeClr val="tx1">
                    <a:lumMod val="50000"/>
                  </a:schemeClr>
                </a:solidFill>
              </a:rPr>
              <a:t>Baffles </a:t>
            </a:r>
            <a:r>
              <a:rPr lang="en-US" sz="2000" i="1" dirty="0">
                <a:solidFill>
                  <a:schemeClr val="tx1">
                    <a:lumMod val="50000"/>
                  </a:schemeClr>
                </a:solidFill>
              </a:rPr>
              <a:t>(Section 5.8.1.4)</a:t>
            </a:r>
          </a:p>
          <a:p>
            <a:pPr>
              <a:lnSpc>
                <a:spcPct val="90000"/>
              </a:lnSpc>
              <a:buFont typeface="Wingdings" pitchFamily="2" charset="2"/>
              <a:buChar char="ü"/>
            </a:pPr>
            <a:r>
              <a:rPr lang="en-US" sz="2400" dirty="0">
                <a:solidFill>
                  <a:schemeClr val="tx1">
                    <a:lumMod val="50000"/>
                  </a:schemeClr>
                </a:solidFill>
              </a:rPr>
              <a:t>Substantial Contact </a:t>
            </a:r>
            <a:r>
              <a:rPr lang="en-US" sz="2000" i="1" dirty="0">
                <a:solidFill>
                  <a:schemeClr val="tx1">
                    <a:lumMod val="50000"/>
                  </a:schemeClr>
                </a:solidFill>
              </a:rPr>
              <a:t>(Section 5.8.1.5)</a:t>
            </a:r>
          </a:p>
          <a:p>
            <a:pPr>
              <a:lnSpc>
                <a:spcPct val="90000"/>
              </a:lnSpc>
              <a:buFont typeface="Wingdings" pitchFamily="2" charset="2"/>
              <a:buChar char="ü"/>
            </a:pPr>
            <a:r>
              <a:rPr lang="en-US" sz="2400" dirty="0">
                <a:solidFill>
                  <a:schemeClr val="tx1">
                    <a:lumMod val="50000"/>
                  </a:schemeClr>
                </a:solidFill>
              </a:rPr>
              <a:t>Recessed Equipment </a:t>
            </a:r>
            <a:r>
              <a:rPr lang="en-US" sz="2000" i="1" dirty="0">
                <a:solidFill>
                  <a:schemeClr val="tx1">
                    <a:lumMod val="50000"/>
                  </a:schemeClr>
                </a:solidFill>
              </a:rPr>
              <a:t>(Section 5.8.1.6)</a:t>
            </a:r>
          </a:p>
          <a:p>
            <a:pPr>
              <a:lnSpc>
                <a:spcPct val="90000"/>
              </a:lnSpc>
              <a:buFont typeface="Wingdings" pitchFamily="2" charset="2"/>
              <a:buChar char="ü"/>
            </a:pPr>
            <a:r>
              <a:rPr lang="en-US" sz="2400" dirty="0">
                <a:solidFill>
                  <a:schemeClr val="tx1">
                    <a:lumMod val="50000"/>
                  </a:schemeClr>
                </a:solidFill>
              </a:rPr>
              <a:t>Insulation Protection </a:t>
            </a:r>
            <a:r>
              <a:rPr lang="en-US" sz="2000" i="1" dirty="0">
                <a:solidFill>
                  <a:schemeClr val="tx1">
                    <a:lumMod val="50000"/>
                  </a:schemeClr>
                </a:solidFill>
              </a:rPr>
              <a:t>(Section 5.8.1.7)</a:t>
            </a:r>
          </a:p>
          <a:p>
            <a:pPr>
              <a:lnSpc>
                <a:spcPct val="90000"/>
              </a:lnSpc>
              <a:buFont typeface="Wingdings" pitchFamily="2" charset="2"/>
              <a:buChar char="ü"/>
            </a:pPr>
            <a:r>
              <a:rPr lang="en-US" sz="2400" dirty="0">
                <a:solidFill>
                  <a:schemeClr val="tx1">
                    <a:lumMod val="50000"/>
                  </a:schemeClr>
                </a:solidFill>
              </a:rPr>
              <a:t>Location of Roof Insulation </a:t>
            </a:r>
            <a:r>
              <a:rPr lang="en-US" sz="2000" i="1" dirty="0">
                <a:solidFill>
                  <a:schemeClr val="tx1">
                    <a:lumMod val="50000"/>
                  </a:schemeClr>
                </a:solidFill>
              </a:rPr>
              <a:t>(Section 5.8.1.8)</a:t>
            </a:r>
          </a:p>
          <a:p>
            <a:pPr>
              <a:lnSpc>
                <a:spcPct val="90000"/>
              </a:lnSpc>
              <a:buFont typeface="Wingdings" pitchFamily="2" charset="2"/>
              <a:buChar char="ü"/>
            </a:pPr>
            <a:r>
              <a:rPr lang="en-US" sz="2400" dirty="0">
                <a:solidFill>
                  <a:schemeClr val="tx1">
                    <a:lumMod val="50000"/>
                  </a:schemeClr>
                </a:solidFill>
              </a:rPr>
              <a:t>Extent of Insulation </a:t>
            </a:r>
            <a:r>
              <a:rPr lang="en-US" sz="2000" i="1" dirty="0">
                <a:solidFill>
                  <a:schemeClr val="tx1">
                    <a:lumMod val="50000"/>
                  </a:schemeClr>
                </a:solidFill>
              </a:rPr>
              <a:t>(Section 5.8.1.9</a:t>
            </a:r>
            <a:r>
              <a:rPr lang="en-US" sz="2000" i="1" dirty="0" smtClean="0">
                <a:solidFill>
                  <a:schemeClr val="tx1">
                    <a:lumMod val="50000"/>
                  </a:schemeClr>
                </a:solidFill>
              </a:rPr>
              <a:t>)</a:t>
            </a:r>
          </a:p>
          <a:p>
            <a:pPr>
              <a:lnSpc>
                <a:spcPct val="90000"/>
              </a:lnSpc>
              <a:buFont typeface="Wingdings" pitchFamily="2" charset="2"/>
              <a:buChar char="ü"/>
            </a:pPr>
            <a:r>
              <a:rPr lang="en-US" dirty="0" smtClean="0">
                <a:solidFill>
                  <a:schemeClr val="tx1">
                    <a:lumMod val="50000"/>
                  </a:schemeClr>
                </a:solidFill>
              </a:rPr>
              <a:t>Joints in Rigid Insulation </a:t>
            </a:r>
            <a:r>
              <a:rPr lang="en-US" sz="2000" i="1" dirty="0" smtClean="0">
                <a:solidFill>
                  <a:schemeClr val="tx1">
                    <a:lumMod val="50000"/>
                  </a:schemeClr>
                </a:solidFill>
              </a:rPr>
              <a:t>(Section 5.8.1.10)</a:t>
            </a:r>
            <a:endParaRPr lang="en-US" i="1" dirty="0">
              <a:solidFill>
                <a:schemeClr val="tx1">
                  <a:lumMod val="50000"/>
                </a:schemeClr>
              </a:solidFill>
            </a:endParaRPr>
          </a:p>
        </p:txBody>
      </p:sp>
      <p:sp>
        <p:nvSpPr>
          <p:cNvPr id="103426" name="Rectangle 2"/>
          <p:cNvSpPr>
            <a:spLocks noGrp="1" noChangeArrowheads="1"/>
          </p:cNvSpPr>
          <p:nvPr>
            <p:ph type="title"/>
          </p:nvPr>
        </p:nvSpPr>
        <p:spPr>
          <a:xfrm>
            <a:off x="153988" y="12700"/>
            <a:ext cx="8078171" cy="777413"/>
          </a:xfrm>
        </p:spPr>
        <p:txBody>
          <a:bodyPr>
            <a:normAutofit/>
          </a:bodyPr>
          <a:lstStyle/>
          <a:p>
            <a:pPr>
              <a:lnSpc>
                <a:spcPct val="80000"/>
              </a:lnSpc>
            </a:pPr>
            <a:r>
              <a:rPr lang="en-US" sz="2400" b="1" dirty="0" smtClean="0">
                <a:solidFill>
                  <a:schemeClr val="tx1">
                    <a:lumMod val="50000"/>
                  </a:schemeClr>
                </a:solidFill>
              </a:rPr>
              <a:t>Section 5 – 5.8</a:t>
            </a:r>
            <a:r>
              <a:rPr lang="en-US" sz="2000" dirty="0" smtClean="0">
                <a:solidFill>
                  <a:schemeClr val="tx1">
                    <a:lumMod val="50000"/>
                  </a:schemeClr>
                </a:solidFill>
              </a:rPr>
              <a:t/>
            </a:r>
            <a:br>
              <a:rPr lang="en-US" sz="2000" dirty="0" smtClean="0">
                <a:solidFill>
                  <a:schemeClr val="tx1">
                    <a:lumMod val="50000"/>
                  </a:schemeClr>
                </a:solidFill>
              </a:rPr>
            </a:br>
            <a:r>
              <a:rPr lang="en-US" sz="1900" dirty="0" smtClean="0">
                <a:solidFill>
                  <a:schemeClr val="tx1">
                    <a:lumMod val="50000"/>
                  </a:schemeClr>
                </a:solidFill>
              </a:rPr>
              <a:t>Product </a:t>
            </a:r>
            <a:r>
              <a:rPr lang="en-US" sz="1900" dirty="0">
                <a:solidFill>
                  <a:schemeClr val="tx1">
                    <a:lumMod val="50000"/>
                  </a:schemeClr>
                </a:solidFill>
              </a:rPr>
              <a:t>Information and Installation </a:t>
            </a:r>
            <a:r>
              <a:rPr lang="en-US" sz="1900" dirty="0" smtClean="0">
                <a:solidFill>
                  <a:schemeClr val="tx1">
                    <a:lumMod val="50000"/>
                  </a:schemeClr>
                </a:solidFill>
              </a:rPr>
              <a:t>Requirements</a:t>
            </a:r>
            <a:endParaRPr lang="en-US" sz="1900" i="1" dirty="0">
              <a:solidFill>
                <a:schemeClr val="tx1">
                  <a:lumMod val="50000"/>
                </a:schemeClr>
              </a:solidFill>
            </a:endParaRPr>
          </a:p>
        </p:txBody>
      </p:sp>
    </p:spTree>
    <p:extLst>
      <p:ext uri="{BB962C8B-B14F-4D97-AF65-F5344CB8AC3E}">
        <p14:creationId xmlns:p14="http://schemas.microsoft.com/office/powerpoint/2010/main" val="10105309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23" name="Picture 27" descr="insulation_contact2_r1"/>
          <p:cNvPicPr>
            <a:picLocks noChangeAspect="1" noChangeArrowheads="1"/>
          </p:cNvPicPr>
          <p:nvPr/>
        </p:nvPicPr>
        <p:blipFill>
          <a:blip r:embed="rId3" cstate="screen"/>
          <a:srcRect/>
          <a:stretch>
            <a:fillRect/>
          </a:stretch>
        </p:blipFill>
        <p:spPr bwMode="auto">
          <a:xfrm>
            <a:off x="4089400" y="1946691"/>
            <a:ext cx="4495800" cy="3992147"/>
          </a:xfrm>
          <a:prstGeom prst="rect">
            <a:avLst/>
          </a:prstGeom>
          <a:noFill/>
          <a:ln w="38100">
            <a:noFill/>
            <a:miter lim="800000"/>
            <a:headEnd/>
            <a:tailEnd/>
          </a:ln>
        </p:spPr>
      </p:pic>
      <p:sp>
        <p:nvSpPr>
          <p:cNvPr id="106498" name="Rectangle 2"/>
          <p:cNvSpPr>
            <a:spLocks noGrp="1" noChangeArrowheads="1"/>
          </p:cNvSpPr>
          <p:nvPr>
            <p:ph type="title"/>
          </p:nvPr>
        </p:nvSpPr>
        <p:spPr>
          <a:xfrm>
            <a:off x="164129" y="0"/>
            <a:ext cx="8306771" cy="781235"/>
          </a:xfrm>
        </p:spPr>
        <p:txBody>
          <a:bodyPr>
            <a:normAutofit/>
          </a:bodyPr>
          <a:lstStyle/>
          <a:p>
            <a:pPr>
              <a:lnSpc>
                <a:spcPct val="80000"/>
              </a:lnSpc>
            </a:pPr>
            <a:r>
              <a:rPr lang="en-US" sz="2400" b="1" dirty="0" smtClean="0">
                <a:solidFill>
                  <a:schemeClr val="tx1">
                    <a:lumMod val="50000"/>
                  </a:schemeClr>
                </a:solidFill>
              </a:rPr>
              <a:t>Section 5 – 5.8.1.5</a:t>
            </a:r>
            <a:r>
              <a:rPr lang="en-US" sz="2000" dirty="0" smtClean="0">
                <a:solidFill>
                  <a:schemeClr val="tx1">
                    <a:lumMod val="50000"/>
                  </a:schemeClr>
                </a:solidFill>
              </a:rPr>
              <a:t/>
            </a:r>
            <a:br>
              <a:rPr lang="en-US" sz="2000" dirty="0" smtClean="0">
                <a:solidFill>
                  <a:schemeClr val="tx1">
                    <a:lumMod val="50000"/>
                  </a:schemeClr>
                </a:solidFill>
              </a:rPr>
            </a:br>
            <a:r>
              <a:rPr lang="en-US" sz="2000" dirty="0" smtClean="0">
                <a:solidFill>
                  <a:schemeClr val="tx1">
                    <a:lumMod val="50000"/>
                  </a:schemeClr>
                </a:solidFill>
              </a:rPr>
              <a:t>Insulation </a:t>
            </a:r>
            <a:r>
              <a:rPr lang="en-US" sz="2000" b="1" dirty="0">
                <a:solidFill>
                  <a:schemeClr val="tx1">
                    <a:lumMod val="50000"/>
                  </a:schemeClr>
                </a:solidFill>
              </a:rPr>
              <a:t>–</a:t>
            </a:r>
            <a:r>
              <a:rPr lang="en-US" sz="2000" dirty="0" smtClean="0">
                <a:solidFill>
                  <a:schemeClr val="tx1">
                    <a:lumMod val="50000"/>
                  </a:schemeClr>
                </a:solidFill>
              </a:rPr>
              <a:t> </a:t>
            </a:r>
            <a:r>
              <a:rPr lang="en-US" sz="2000" dirty="0">
                <a:solidFill>
                  <a:schemeClr val="tx1">
                    <a:lumMod val="50000"/>
                  </a:schemeClr>
                </a:solidFill>
              </a:rPr>
              <a:t>Substantial Contact</a:t>
            </a:r>
            <a:endParaRPr lang="en-US" sz="2000" i="1" dirty="0">
              <a:solidFill>
                <a:schemeClr val="tx1">
                  <a:lumMod val="50000"/>
                </a:schemeClr>
              </a:solidFill>
            </a:endParaRPr>
          </a:p>
        </p:txBody>
      </p:sp>
      <p:sp>
        <p:nvSpPr>
          <p:cNvPr id="106499" name="Rectangle 3"/>
          <p:cNvSpPr>
            <a:spLocks noGrp="1" noChangeArrowheads="1"/>
          </p:cNvSpPr>
          <p:nvPr>
            <p:ph type="body" sz="half" idx="1"/>
          </p:nvPr>
        </p:nvSpPr>
        <p:spPr>
          <a:xfrm>
            <a:off x="456229" y="1341437"/>
            <a:ext cx="8459171" cy="4525963"/>
          </a:xfrm>
        </p:spPr>
        <p:txBody>
          <a:bodyPr/>
          <a:lstStyle/>
          <a:p>
            <a:pPr marL="0" indent="0">
              <a:buNone/>
            </a:pPr>
            <a:r>
              <a:rPr lang="en-US" dirty="0">
                <a:solidFill>
                  <a:schemeClr val="tx1">
                    <a:lumMod val="50000"/>
                  </a:schemeClr>
                </a:solidFill>
              </a:rPr>
              <a:t>Install insulation in a </a:t>
            </a:r>
            <a:r>
              <a:rPr lang="en-US" dirty="0" smtClean="0">
                <a:solidFill>
                  <a:schemeClr val="tx1">
                    <a:lumMod val="50000"/>
                  </a:schemeClr>
                </a:solidFill>
              </a:rPr>
              <a:t>permanent manner </a:t>
            </a:r>
            <a:r>
              <a:rPr lang="en-US" dirty="0">
                <a:solidFill>
                  <a:schemeClr val="tx1">
                    <a:lumMod val="50000"/>
                  </a:schemeClr>
                </a:solidFill>
              </a:rPr>
              <a:t>in substantial contact </a:t>
            </a:r>
            <a:r>
              <a:rPr lang="en-US" dirty="0" smtClean="0">
                <a:solidFill>
                  <a:schemeClr val="tx1">
                    <a:lumMod val="50000"/>
                  </a:schemeClr>
                </a:solidFill>
              </a:rPr>
              <a:t>with </a:t>
            </a:r>
            <a:r>
              <a:rPr lang="en-US" dirty="0">
                <a:solidFill>
                  <a:schemeClr val="tx1">
                    <a:lumMod val="50000"/>
                  </a:schemeClr>
                </a:solidFill>
              </a:rPr>
              <a:t>inside surface</a:t>
            </a:r>
          </a:p>
          <a:p>
            <a:pPr marL="0" indent="0">
              <a:buNone/>
            </a:pPr>
            <a:endParaRPr lang="en-US" dirty="0" smtClean="0">
              <a:solidFill>
                <a:schemeClr val="tx1">
                  <a:lumMod val="50000"/>
                </a:schemeClr>
              </a:solidFill>
            </a:endParaRPr>
          </a:p>
          <a:p>
            <a:pPr marL="0" indent="0">
              <a:buNone/>
            </a:pPr>
            <a:r>
              <a:rPr lang="en-US" dirty="0" smtClean="0">
                <a:solidFill>
                  <a:schemeClr val="tx1">
                    <a:lumMod val="50000"/>
                  </a:schemeClr>
                </a:solidFill>
              </a:rPr>
              <a:t>Flexible </a:t>
            </a:r>
            <a:r>
              <a:rPr lang="en-US" dirty="0" err="1">
                <a:solidFill>
                  <a:schemeClr val="tx1">
                    <a:lumMod val="50000"/>
                  </a:schemeClr>
                </a:solidFill>
              </a:rPr>
              <a:t>batt</a:t>
            </a:r>
            <a:r>
              <a:rPr lang="en-US" dirty="0">
                <a:solidFill>
                  <a:schemeClr val="tx1">
                    <a:lumMod val="50000"/>
                  </a:schemeClr>
                </a:solidFill>
              </a:rPr>
              <a:t> insulation </a:t>
            </a:r>
            <a:br>
              <a:rPr lang="en-US" dirty="0">
                <a:solidFill>
                  <a:schemeClr val="tx1">
                    <a:lumMod val="50000"/>
                  </a:schemeClr>
                </a:solidFill>
              </a:rPr>
            </a:br>
            <a:r>
              <a:rPr lang="en-US" dirty="0">
                <a:solidFill>
                  <a:schemeClr val="tx1">
                    <a:lumMod val="50000"/>
                  </a:schemeClr>
                </a:solidFill>
              </a:rPr>
              <a:t>in </a:t>
            </a:r>
            <a:r>
              <a:rPr lang="en-US" i="1" dirty="0">
                <a:solidFill>
                  <a:schemeClr val="tx1">
                    <a:lumMod val="50000"/>
                  </a:schemeClr>
                </a:solidFill>
              </a:rPr>
              <a:t>floor</a:t>
            </a:r>
            <a:r>
              <a:rPr lang="en-US" dirty="0">
                <a:solidFill>
                  <a:schemeClr val="tx1">
                    <a:lumMod val="50000"/>
                  </a:schemeClr>
                </a:solidFill>
              </a:rPr>
              <a:t> </a:t>
            </a:r>
            <a:r>
              <a:rPr lang="en-US" dirty="0" smtClean="0">
                <a:solidFill>
                  <a:schemeClr val="tx1">
                    <a:lumMod val="50000"/>
                  </a:schemeClr>
                </a:solidFill>
              </a:rPr>
              <a:t>cavities</a:t>
            </a:r>
          </a:p>
          <a:p>
            <a:pPr marL="693738">
              <a:buFont typeface="Arial" panose="020B0604020202020204" pitchFamily="34" charset="0"/>
              <a:buChar char="•"/>
            </a:pPr>
            <a:r>
              <a:rPr lang="en-US" sz="2000" dirty="0" smtClean="0">
                <a:solidFill>
                  <a:schemeClr val="tx1">
                    <a:lumMod val="50000"/>
                  </a:schemeClr>
                </a:solidFill>
              </a:rPr>
              <a:t>Supported </a:t>
            </a:r>
            <a:r>
              <a:rPr lang="en-US" sz="2000" dirty="0">
                <a:solidFill>
                  <a:schemeClr val="tx1">
                    <a:lumMod val="50000"/>
                  </a:schemeClr>
                </a:solidFill>
              </a:rPr>
              <a:t>in a </a:t>
            </a:r>
            <a:br>
              <a:rPr lang="en-US" sz="2000" dirty="0">
                <a:solidFill>
                  <a:schemeClr val="tx1">
                    <a:lumMod val="50000"/>
                  </a:schemeClr>
                </a:solidFill>
              </a:rPr>
            </a:br>
            <a:r>
              <a:rPr lang="en-US" sz="2000" dirty="0">
                <a:solidFill>
                  <a:schemeClr val="tx1">
                    <a:lumMod val="50000"/>
                  </a:schemeClr>
                </a:solidFill>
              </a:rPr>
              <a:t>permanent manner by </a:t>
            </a:r>
            <a:br>
              <a:rPr lang="en-US" sz="2000" dirty="0">
                <a:solidFill>
                  <a:schemeClr val="tx1">
                    <a:lumMod val="50000"/>
                  </a:schemeClr>
                </a:solidFill>
              </a:rPr>
            </a:br>
            <a:r>
              <a:rPr lang="en-US" sz="2000" dirty="0">
                <a:solidFill>
                  <a:schemeClr val="tx1">
                    <a:lumMod val="50000"/>
                  </a:schemeClr>
                </a:solidFill>
              </a:rPr>
              <a:t>supports no more than </a:t>
            </a:r>
            <a:br>
              <a:rPr lang="en-US" sz="2000" dirty="0">
                <a:solidFill>
                  <a:schemeClr val="tx1">
                    <a:lumMod val="50000"/>
                  </a:schemeClr>
                </a:solidFill>
              </a:rPr>
            </a:br>
            <a:r>
              <a:rPr lang="en-US" sz="2000" dirty="0">
                <a:solidFill>
                  <a:schemeClr val="tx1">
                    <a:lumMod val="50000"/>
                  </a:schemeClr>
                </a:solidFill>
              </a:rPr>
              <a:t>24 in. on center (</a:t>
            </a:r>
            <a:r>
              <a:rPr lang="en-US" sz="2000" dirty="0" err="1">
                <a:solidFill>
                  <a:schemeClr val="tx1">
                    <a:lumMod val="50000"/>
                  </a:schemeClr>
                </a:solidFill>
              </a:rPr>
              <a:t>o.c</a:t>
            </a:r>
            <a:r>
              <a:rPr lang="en-US" sz="2000" dirty="0">
                <a:solidFill>
                  <a:schemeClr val="tx1">
                    <a:lumMod val="50000"/>
                  </a:schemeClr>
                </a:solidFill>
              </a:rPr>
              <a:t>.)</a:t>
            </a:r>
          </a:p>
        </p:txBody>
      </p:sp>
    </p:spTree>
    <p:extLst>
      <p:ext uri="{BB962C8B-B14F-4D97-AF65-F5344CB8AC3E}">
        <p14:creationId xmlns:p14="http://schemas.microsoft.com/office/powerpoint/2010/main" val="28617464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6229" y="1196975"/>
            <a:ext cx="8306771" cy="4889193"/>
          </a:xfrm>
        </p:spPr>
        <p:txBody>
          <a:bodyPr>
            <a:normAutofit fontScale="92500" lnSpcReduction="10000"/>
          </a:bodyPr>
          <a:lstStyle/>
          <a:p>
            <a:pPr marL="0" indent="0">
              <a:lnSpc>
                <a:spcPct val="90000"/>
              </a:lnSpc>
              <a:buNone/>
            </a:pPr>
            <a:r>
              <a:rPr lang="en-US" dirty="0" smtClean="0">
                <a:solidFill>
                  <a:schemeClr val="tx1">
                    <a:lumMod val="50000"/>
                  </a:schemeClr>
                </a:solidFill>
              </a:rPr>
              <a:t>Recessed </a:t>
            </a:r>
            <a:r>
              <a:rPr lang="en-US" i="1" dirty="0" smtClean="0">
                <a:solidFill>
                  <a:schemeClr val="tx1">
                    <a:lumMod val="50000"/>
                  </a:schemeClr>
                </a:solidFill>
              </a:rPr>
              <a:t>equipment </a:t>
            </a:r>
            <a:r>
              <a:rPr lang="en-US" dirty="0" smtClean="0">
                <a:solidFill>
                  <a:schemeClr val="tx1">
                    <a:lumMod val="50000"/>
                  </a:schemeClr>
                </a:solidFill>
              </a:rPr>
              <a:t>should not affect </a:t>
            </a:r>
            <a:r>
              <a:rPr lang="en-US" dirty="0">
                <a:solidFill>
                  <a:schemeClr val="tx1">
                    <a:lumMod val="50000"/>
                  </a:schemeClr>
                </a:solidFill>
              </a:rPr>
              <a:t>insulation thickness</a:t>
            </a:r>
          </a:p>
          <a:p>
            <a:pPr lvl="1">
              <a:lnSpc>
                <a:spcPct val="90000"/>
              </a:lnSpc>
              <a:buFont typeface="Arial" panose="020B0604020202020204" pitchFamily="34" charset="0"/>
              <a:buChar char="•"/>
            </a:pPr>
            <a:r>
              <a:rPr lang="en-US" sz="2000" dirty="0">
                <a:solidFill>
                  <a:schemeClr val="tx1">
                    <a:lumMod val="50000"/>
                  </a:schemeClr>
                </a:solidFill>
              </a:rPr>
              <a:t>Lighting fixtures</a:t>
            </a:r>
          </a:p>
          <a:p>
            <a:pPr lvl="1">
              <a:lnSpc>
                <a:spcPct val="90000"/>
              </a:lnSpc>
              <a:buFont typeface="Arial" panose="020B0604020202020204" pitchFamily="34" charset="0"/>
              <a:buChar char="•"/>
            </a:pPr>
            <a:r>
              <a:rPr lang="en-US" sz="2000" dirty="0">
                <a:solidFill>
                  <a:schemeClr val="tx1">
                    <a:lumMod val="50000"/>
                  </a:schemeClr>
                </a:solidFill>
              </a:rPr>
              <a:t>HVAC </a:t>
            </a:r>
            <a:r>
              <a:rPr lang="en-US" sz="2000" i="1" dirty="0">
                <a:solidFill>
                  <a:schemeClr val="tx1">
                    <a:lumMod val="50000"/>
                  </a:schemeClr>
                </a:solidFill>
              </a:rPr>
              <a:t>equipment</a:t>
            </a:r>
            <a:r>
              <a:rPr lang="en-US" sz="2000" dirty="0">
                <a:solidFill>
                  <a:schemeClr val="tx1">
                    <a:lumMod val="50000"/>
                  </a:schemeClr>
                </a:solidFill>
              </a:rPr>
              <a:t> (includes </a:t>
            </a:r>
            <a:r>
              <a:rPr lang="en-US" sz="2000" i="1" dirty="0">
                <a:solidFill>
                  <a:schemeClr val="tx1">
                    <a:lumMod val="50000"/>
                  </a:schemeClr>
                </a:solidFill>
              </a:rPr>
              <a:t>wall</a:t>
            </a:r>
            <a:r>
              <a:rPr lang="en-US" sz="2000" dirty="0">
                <a:solidFill>
                  <a:schemeClr val="tx1">
                    <a:lumMod val="50000"/>
                  </a:schemeClr>
                </a:solidFill>
              </a:rPr>
              <a:t> heaters, ducts, and plenums)</a:t>
            </a:r>
          </a:p>
          <a:p>
            <a:pPr lvl="1">
              <a:lnSpc>
                <a:spcPct val="90000"/>
              </a:lnSpc>
              <a:buFont typeface="Arial" panose="020B0604020202020204" pitchFamily="34" charset="0"/>
              <a:buChar char="•"/>
            </a:pPr>
            <a:r>
              <a:rPr lang="en-US" sz="2000" dirty="0" smtClean="0">
                <a:solidFill>
                  <a:schemeClr val="tx1">
                    <a:lumMod val="50000"/>
                  </a:schemeClr>
                </a:solidFill>
              </a:rPr>
              <a:t>Other</a:t>
            </a:r>
          </a:p>
          <a:p>
            <a:pPr marL="457200" lvl="1" indent="0">
              <a:lnSpc>
                <a:spcPct val="90000"/>
              </a:lnSpc>
              <a:buNone/>
            </a:pPr>
            <a:endParaRPr lang="en-US" dirty="0" smtClean="0">
              <a:solidFill>
                <a:schemeClr val="tx1">
                  <a:lumMod val="50000"/>
                </a:schemeClr>
              </a:solidFill>
            </a:endParaRPr>
          </a:p>
          <a:p>
            <a:pPr marL="57150" indent="0">
              <a:lnSpc>
                <a:spcPct val="90000"/>
              </a:lnSpc>
              <a:buNone/>
            </a:pPr>
            <a:r>
              <a:rPr lang="en-US" b="1" u="sng" dirty="0" smtClean="0">
                <a:solidFill>
                  <a:schemeClr val="tx1">
                    <a:lumMod val="50000"/>
                  </a:schemeClr>
                </a:solidFill>
              </a:rPr>
              <a:t>Except </a:t>
            </a:r>
            <a:r>
              <a:rPr lang="en-US" b="1" u="sng" dirty="0">
                <a:solidFill>
                  <a:schemeClr val="tx1">
                    <a:lumMod val="50000"/>
                  </a:schemeClr>
                </a:solidFill>
              </a:rPr>
              <a:t>when</a:t>
            </a:r>
          </a:p>
          <a:p>
            <a:pPr lvl="1">
              <a:lnSpc>
                <a:spcPct val="90000"/>
              </a:lnSpc>
              <a:buFont typeface="Arial" panose="020B0604020202020204" pitchFamily="34" charset="0"/>
              <a:buChar char="•"/>
            </a:pPr>
            <a:r>
              <a:rPr lang="en-US" sz="2000" dirty="0">
                <a:solidFill>
                  <a:schemeClr val="tx1">
                    <a:lumMod val="50000"/>
                  </a:schemeClr>
                </a:solidFill>
              </a:rPr>
              <a:t>Total combined area affected (include necessary clearances) is </a:t>
            </a:r>
            <a:br>
              <a:rPr lang="en-US" sz="2000" dirty="0">
                <a:solidFill>
                  <a:schemeClr val="tx1">
                    <a:lumMod val="50000"/>
                  </a:schemeClr>
                </a:solidFill>
              </a:rPr>
            </a:br>
            <a:r>
              <a:rPr lang="en-US" sz="2000" dirty="0">
                <a:solidFill>
                  <a:schemeClr val="tx1">
                    <a:lumMod val="50000"/>
                  </a:schemeClr>
                </a:solidFill>
              </a:rPr>
              <a:t>&lt; 1% of </a:t>
            </a:r>
            <a:r>
              <a:rPr lang="en-US" sz="2000" i="1" dirty="0">
                <a:solidFill>
                  <a:schemeClr val="tx1">
                    <a:lumMod val="50000"/>
                  </a:schemeClr>
                </a:solidFill>
              </a:rPr>
              <a:t>opaque</a:t>
            </a:r>
            <a:r>
              <a:rPr lang="en-US" sz="2000" dirty="0">
                <a:solidFill>
                  <a:schemeClr val="tx1">
                    <a:lumMod val="50000"/>
                  </a:schemeClr>
                </a:solidFill>
              </a:rPr>
              <a:t> area of the assembly, </a:t>
            </a:r>
            <a:r>
              <a:rPr lang="en-US" sz="2000" b="1" dirty="0">
                <a:solidFill>
                  <a:schemeClr val="tx1">
                    <a:lumMod val="50000"/>
                  </a:schemeClr>
                </a:solidFill>
              </a:rPr>
              <a:t>OR</a:t>
            </a:r>
          </a:p>
          <a:p>
            <a:pPr lvl="1">
              <a:lnSpc>
                <a:spcPct val="90000"/>
              </a:lnSpc>
              <a:buFont typeface="Arial" panose="020B0604020202020204" pitchFamily="34" charset="0"/>
              <a:buChar char="•"/>
            </a:pPr>
            <a:r>
              <a:rPr lang="en-US" sz="2000" dirty="0">
                <a:solidFill>
                  <a:schemeClr val="tx1">
                    <a:lumMod val="50000"/>
                  </a:schemeClr>
                </a:solidFill>
              </a:rPr>
              <a:t>Entire </a:t>
            </a:r>
            <a:r>
              <a:rPr lang="en-US" sz="2000" i="1" dirty="0">
                <a:solidFill>
                  <a:schemeClr val="tx1">
                    <a:lumMod val="50000"/>
                  </a:schemeClr>
                </a:solidFill>
              </a:rPr>
              <a:t>roof, wall, </a:t>
            </a:r>
            <a:r>
              <a:rPr lang="en-US" sz="2000" dirty="0">
                <a:solidFill>
                  <a:schemeClr val="tx1">
                    <a:lumMod val="50000"/>
                  </a:schemeClr>
                </a:solidFill>
              </a:rPr>
              <a:t>or </a:t>
            </a:r>
            <a:r>
              <a:rPr lang="en-US" sz="2000" i="1" dirty="0">
                <a:solidFill>
                  <a:schemeClr val="tx1">
                    <a:lumMod val="50000"/>
                  </a:schemeClr>
                </a:solidFill>
              </a:rPr>
              <a:t>floor </a:t>
            </a:r>
            <a:r>
              <a:rPr lang="en-US" sz="2000" dirty="0">
                <a:solidFill>
                  <a:schemeClr val="tx1">
                    <a:lumMod val="50000"/>
                  </a:schemeClr>
                </a:solidFill>
              </a:rPr>
              <a:t>is covered with insulation to the full depth required, </a:t>
            </a:r>
            <a:r>
              <a:rPr lang="en-US" sz="2000" b="1" dirty="0">
                <a:solidFill>
                  <a:schemeClr val="tx1">
                    <a:lumMod val="50000"/>
                  </a:schemeClr>
                </a:solidFill>
              </a:rPr>
              <a:t>OR</a:t>
            </a:r>
          </a:p>
          <a:p>
            <a:pPr lvl="1">
              <a:lnSpc>
                <a:spcPct val="90000"/>
              </a:lnSpc>
              <a:buFont typeface="Arial" panose="020B0604020202020204" pitchFamily="34" charset="0"/>
              <a:buChar char="•"/>
            </a:pPr>
            <a:r>
              <a:rPr lang="en-US" sz="2000" dirty="0">
                <a:solidFill>
                  <a:schemeClr val="tx1">
                    <a:lumMod val="50000"/>
                  </a:schemeClr>
                </a:solidFill>
              </a:rPr>
              <a:t>Effects of reduced insulation are included in area-weighted </a:t>
            </a:r>
            <a:r>
              <a:rPr lang="en-US" sz="2000" dirty="0" smtClean="0">
                <a:solidFill>
                  <a:schemeClr val="tx1">
                    <a:lumMod val="50000"/>
                  </a:schemeClr>
                </a:solidFill>
              </a:rPr>
              <a:t>calculations and compressed insulation values from Table A9.4.3</a:t>
            </a:r>
          </a:p>
          <a:p>
            <a:pPr marL="0" indent="0">
              <a:lnSpc>
                <a:spcPct val="90000"/>
              </a:lnSpc>
              <a:buNone/>
            </a:pPr>
            <a:endParaRPr lang="en-US" sz="2400" dirty="0" smtClean="0">
              <a:solidFill>
                <a:schemeClr val="tx1">
                  <a:lumMod val="50000"/>
                </a:schemeClr>
              </a:solidFill>
            </a:endParaRPr>
          </a:p>
          <a:p>
            <a:pPr marL="0" indent="0">
              <a:lnSpc>
                <a:spcPct val="90000"/>
              </a:lnSpc>
              <a:buNone/>
            </a:pPr>
            <a:r>
              <a:rPr lang="en-US" sz="2400" dirty="0" smtClean="0">
                <a:solidFill>
                  <a:schemeClr val="tx1">
                    <a:lumMod val="50000"/>
                  </a:schemeClr>
                </a:solidFill>
              </a:rPr>
              <a:t>In all cases, air leakage to be limited through or around recessed </a:t>
            </a:r>
            <a:r>
              <a:rPr lang="en-US" sz="2400" i="1" dirty="0" smtClean="0">
                <a:solidFill>
                  <a:schemeClr val="tx1">
                    <a:lumMod val="50000"/>
                  </a:schemeClr>
                </a:solidFill>
              </a:rPr>
              <a:t>equipment</a:t>
            </a:r>
            <a:r>
              <a:rPr lang="en-US" sz="2400" dirty="0" smtClean="0">
                <a:solidFill>
                  <a:schemeClr val="tx1">
                    <a:lumMod val="50000"/>
                  </a:schemeClr>
                </a:solidFill>
              </a:rPr>
              <a:t> to the </a:t>
            </a:r>
            <a:r>
              <a:rPr lang="en-US" sz="2400" i="1" dirty="0" smtClean="0">
                <a:solidFill>
                  <a:schemeClr val="tx1">
                    <a:lumMod val="50000"/>
                  </a:schemeClr>
                </a:solidFill>
              </a:rPr>
              <a:t>conditioned space </a:t>
            </a:r>
            <a:r>
              <a:rPr lang="en-US" sz="2400" dirty="0" smtClean="0">
                <a:solidFill>
                  <a:schemeClr val="tx1">
                    <a:lumMod val="50000"/>
                  </a:schemeClr>
                </a:solidFill>
              </a:rPr>
              <a:t>in accordance with Section 5.4.3 (Air leakage)</a:t>
            </a:r>
            <a:endParaRPr lang="en-US" sz="2400" dirty="0">
              <a:solidFill>
                <a:schemeClr val="tx1">
                  <a:lumMod val="50000"/>
                </a:schemeClr>
              </a:solidFill>
            </a:endParaRPr>
          </a:p>
        </p:txBody>
      </p:sp>
      <p:sp>
        <p:nvSpPr>
          <p:cNvPr id="107522" name="Rectangle 2"/>
          <p:cNvSpPr>
            <a:spLocks noGrp="1" noChangeArrowheads="1"/>
          </p:cNvSpPr>
          <p:nvPr>
            <p:ph type="title"/>
          </p:nvPr>
        </p:nvSpPr>
        <p:spPr>
          <a:xfrm>
            <a:off x="166688" y="0"/>
            <a:ext cx="8459171" cy="798990"/>
          </a:xfrm>
        </p:spPr>
        <p:txBody>
          <a:bodyPr/>
          <a:lstStyle/>
          <a:p>
            <a:pPr>
              <a:lnSpc>
                <a:spcPct val="80000"/>
              </a:lnSpc>
            </a:pPr>
            <a:r>
              <a:rPr lang="en-US" sz="2400" b="1" dirty="0" smtClean="0">
                <a:solidFill>
                  <a:schemeClr val="tx1">
                    <a:lumMod val="50000"/>
                  </a:schemeClr>
                </a:solidFill>
              </a:rPr>
              <a:t>Section 5 – 5.8.1.6</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Recessed Equipment</a:t>
            </a:r>
            <a:endParaRPr lang="en-US" sz="2000" i="1" dirty="0">
              <a:solidFill>
                <a:schemeClr val="tx1">
                  <a:lumMod val="50000"/>
                </a:schemeClr>
              </a:solidFill>
            </a:endParaRPr>
          </a:p>
        </p:txBody>
      </p:sp>
    </p:spTree>
    <p:extLst>
      <p:ext uri="{BB962C8B-B14F-4D97-AF65-F5344CB8AC3E}">
        <p14:creationId xmlns:p14="http://schemas.microsoft.com/office/powerpoint/2010/main" val="3541992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terior_insulation.jpg"/>
          <p:cNvPicPr>
            <a:picLocks noChangeAspect="1"/>
          </p:cNvPicPr>
          <p:nvPr/>
        </p:nvPicPr>
        <p:blipFill>
          <a:blip r:embed="rId3" cstate="screen"/>
          <a:stretch>
            <a:fillRect/>
          </a:stretch>
        </p:blipFill>
        <p:spPr>
          <a:xfrm>
            <a:off x="4837768" y="2221087"/>
            <a:ext cx="3798232" cy="2508957"/>
          </a:xfrm>
          <a:prstGeom prst="rect">
            <a:avLst/>
          </a:prstGeom>
          <a:ln>
            <a:noFill/>
          </a:ln>
          <a:effectLst>
            <a:outerShdw blurRad="190500" algn="tl" rotWithShape="0">
              <a:srgbClr val="000000">
                <a:alpha val="70000"/>
              </a:srgbClr>
            </a:outerShdw>
          </a:effectLst>
        </p:spPr>
      </p:pic>
      <p:sp>
        <p:nvSpPr>
          <p:cNvPr id="108549" name="Rectangle 5"/>
          <p:cNvSpPr>
            <a:spLocks noGrp="1" noChangeArrowheads="1"/>
          </p:cNvSpPr>
          <p:nvPr>
            <p:ph idx="1"/>
          </p:nvPr>
        </p:nvSpPr>
        <p:spPr>
          <a:xfrm>
            <a:off x="456227" y="1219200"/>
            <a:ext cx="4262529" cy="4724400"/>
          </a:xfrm>
        </p:spPr>
        <p:txBody>
          <a:bodyPr>
            <a:normAutofit lnSpcReduction="10000"/>
          </a:bodyPr>
          <a:lstStyle/>
          <a:p>
            <a:pPr marL="0" indent="0">
              <a:lnSpc>
                <a:spcPct val="90000"/>
              </a:lnSpc>
              <a:buNone/>
            </a:pPr>
            <a:r>
              <a:rPr lang="en-US" dirty="0">
                <a:solidFill>
                  <a:schemeClr val="tx1">
                    <a:lumMod val="50000"/>
                  </a:schemeClr>
                </a:solidFill>
              </a:rPr>
              <a:t>Insulation Protection </a:t>
            </a:r>
          </a:p>
          <a:p>
            <a:pPr lvl="1">
              <a:lnSpc>
                <a:spcPct val="90000"/>
              </a:lnSpc>
              <a:buFont typeface="Arial" panose="020B0604020202020204" pitchFamily="34" charset="0"/>
              <a:buChar char="•"/>
            </a:pPr>
            <a:r>
              <a:rPr lang="en-US" dirty="0">
                <a:solidFill>
                  <a:schemeClr val="tx1">
                    <a:lumMod val="50000"/>
                  </a:schemeClr>
                </a:solidFill>
              </a:rPr>
              <a:t>Cover exterior insulation </a:t>
            </a:r>
            <a:r>
              <a:rPr lang="en-US" dirty="0" smtClean="0">
                <a:solidFill>
                  <a:schemeClr val="tx1">
                    <a:lumMod val="50000"/>
                  </a:schemeClr>
                </a:solidFill>
              </a:rPr>
              <a:t>with </a:t>
            </a:r>
            <a:r>
              <a:rPr lang="en-US" dirty="0">
                <a:solidFill>
                  <a:schemeClr val="tx1">
                    <a:lumMod val="50000"/>
                  </a:schemeClr>
                </a:solidFill>
              </a:rPr>
              <a:t>protective material</a:t>
            </a:r>
          </a:p>
          <a:p>
            <a:pPr lvl="2">
              <a:lnSpc>
                <a:spcPct val="90000"/>
              </a:lnSpc>
              <a:buFont typeface="Arial" pitchFamily="34" charset="0"/>
              <a:buChar char="–"/>
            </a:pPr>
            <a:r>
              <a:rPr lang="en-US" sz="1800" dirty="0">
                <a:solidFill>
                  <a:schemeClr val="tx1">
                    <a:lumMod val="50000"/>
                  </a:schemeClr>
                </a:solidFill>
              </a:rPr>
              <a:t>Sunlight</a:t>
            </a:r>
          </a:p>
          <a:p>
            <a:pPr lvl="2">
              <a:lnSpc>
                <a:spcPct val="90000"/>
              </a:lnSpc>
              <a:buFont typeface="Arial" pitchFamily="34" charset="0"/>
              <a:buChar char="–"/>
            </a:pPr>
            <a:r>
              <a:rPr lang="en-US" sz="1800" dirty="0">
                <a:solidFill>
                  <a:schemeClr val="tx1">
                    <a:lumMod val="50000"/>
                  </a:schemeClr>
                </a:solidFill>
              </a:rPr>
              <a:t>Moisture</a:t>
            </a:r>
          </a:p>
          <a:p>
            <a:pPr lvl="2">
              <a:lnSpc>
                <a:spcPct val="90000"/>
              </a:lnSpc>
              <a:buFont typeface="Arial" pitchFamily="34" charset="0"/>
              <a:buChar char="–"/>
            </a:pPr>
            <a:r>
              <a:rPr lang="en-US" sz="1800" dirty="0">
                <a:solidFill>
                  <a:schemeClr val="tx1">
                    <a:lumMod val="50000"/>
                  </a:schemeClr>
                </a:solidFill>
              </a:rPr>
              <a:t>Landscaping operations</a:t>
            </a:r>
          </a:p>
          <a:p>
            <a:pPr lvl="2">
              <a:lnSpc>
                <a:spcPct val="90000"/>
              </a:lnSpc>
              <a:buFont typeface="Arial" pitchFamily="34" charset="0"/>
              <a:buChar char="–"/>
            </a:pPr>
            <a:r>
              <a:rPr lang="en-US" sz="1800" i="1" dirty="0">
                <a:solidFill>
                  <a:schemeClr val="tx1">
                    <a:lumMod val="50000"/>
                  </a:schemeClr>
                </a:solidFill>
              </a:rPr>
              <a:t>Equipment</a:t>
            </a:r>
            <a:r>
              <a:rPr lang="en-US" sz="1800" dirty="0">
                <a:solidFill>
                  <a:schemeClr val="tx1">
                    <a:lumMod val="50000"/>
                  </a:schemeClr>
                </a:solidFill>
              </a:rPr>
              <a:t> maintenance</a:t>
            </a:r>
          </a:p>
          <a:p>
            <a:pPr lvl="2">
              <a:lnSpc>
                <a:spcPct val="90000"/>
              </a:lnSpc>
              <a:buFont typeface="Arial" pitchFamily="34" charset="0"/>
              <a:buChar char="–"/>
            </a:pPr>
            <a:r>
              <a:rPr lang="en-US" sz="1800" dirty="0">
                <a:solidFill>
                  <a:schemeClr val="tx1">
                    <a:lumMod val="50000"/>
                  </a:schemeClr>
                </a:solidFill>
              </a:rPr>
              <a:t>Wind</a:t>
            </a:r>
          </a:p>
          <a:p>
            <a:pPr lvl="1">
              <a:lnSpc>
                <a:spcPct val="90000"/>
              </a:lnSpc>
              <a:buFont typeface="Arial" panose="020B0604020202020204" pitchFamily="34" charset="0"/>
              <a:buChar char="•"/>
            </a:pPr>
            <a:r>
              <a:rPr lang="en-US" dirty="0">
                <a:solidFill>
                  <a:schemeClr val="tx1">
                    <a:lumMod val="50000"/>
                  </a:schemeClr>
                </a:solidFill>
              </a:rPr>
              <a:t>Access to attics and mechanical rooms without damaging or compressing insulation</a:t>
            </a:r>
          </a:p>
          <a:p>
            <a:pPr lvl="1">
              <a:lnSpc>
                <a:spcPct val="90000"/>
              </a:lnSpc>
              <a:buFont typeface="Arial" panose="020B0604020202020204" pitchFamily="34" charset="0"/>
              <a:buChar char="•"/>
            </a:pPr>
            <a:r>
              <a:rPr lang="en-US" dirty="0">
                <a:solidFill>
                  <a:schemeClr val="tx1">
                    <a:lumMod val="50000"/>
                  </a:schemeClr>
                </a:solidFill>
              </a:rPr>
              <a:t>Insulation materials in ground contact to have a water absorption rate </a:t>
            </a:r>
            <a:r>
              <a:rPr lang="en-US" dirty="0">
                <a:solidFill>
                  <a:schemeClr val="tx1">
                    <a:lumMod val="50000"/>
                  </a:schemeClr>
                </a:solidFill>
                <a:sym typeface="WP MathA" pitchFamily="2" charset="2"/>
              </a:rPr>
              <a:t>≤ 0.3% </a:t>
            </a:r>
            <a:r>
              <a:rPr lang="en-US" i="1" dirty="0">
                <a:solidFill>
                  <a:schemeClr val="tx1">
                    <a:lumMod val="50000"/>
                  </a:schemeClr>
                </a:solidFill>
                <a:sym typeface="WP MathA" pitchFamily="2" charset="2"/>
              </a:rPr>
              <a:t>(ASTM C272)</a:t>
            </a:r>
            <a:endParaRPr lang="en-US" i="1" dirty="0">
              <a:solidFill>
                <a:schemeClr val="tx1">
                  <a:lumMod val="50000"/>
                </a:schemeClr>
              </a:solidFill>
            </a:endParaRPr>
          </a:p>
        </p:txBody>
      </p:sp>
      <p:sp>
        <p:nvSpPr>
          <p:cNvPr id="108548" name="Rectangle 4"/>
          <p:cNvSpPr>
            <a:spLocks noGrp="1" noChangeArrowheads="1"/>
          </p:cNvSpPr>
          <p:nvPr>
            <p:ph type="title"/>
          </p:nvPr>
        </p:nvSpPr>
        <p:spPr>
          <a:xfrm>
            <a:off x="176829" y="0"/>
            <a:ext cx="8459171" cy="772357"/>
          </a:xfrm>
        </p:spPr>
        <p:txBody>
          <a:bodyPr/>
          <a:lstStyle/>
          <a:p>
            <a:pPr>
              <a:lnSpc>
                <a:spcPct val="80000"/>
              </a:lnSpc>
            </a:pPr>
            <a:r>
              <a:rPr lang="en-US" sz="2400" b="1" dirty="0" smtClean="0">
                <a:solidFill>
                  <a:schemeClr val="tx1">
                    <a:lumMod val="50000"/>
                  </a:schemeClr>
                </a:solidFill>
              </a:rPr>
              <a:t>Section 5 – 5.8.1.7</a:t>
            </a:r>
            <a:r>
              <a:rPr lang="en-US" sz="2800" dirty="0" smtClean="0">
                <a:solidFill>
                  <a:schemeClr val="tx1">
                    <a:lumMod val="50000"/>
                  </a:schemeClr>
                </a:solidFill>
              </a:rPr>
              <a:t/>
            </a:r>
            <a:br>
              <a:rPr lang="en-US" sz="2800" dirty="0" smtClean="0">
                <a:solidFill>
                  <a:schemeClr val="tx1">
                    <a:lumMod val="50000"/>
                  </a:schemeClr>
                </a:solidFill>
              </a:rPr>
            </a:br>
            <a:r>
              <a:rPr lang="en-US" sz="2000" dirty="0" smtClean="0">
                <a:solidFill>
                  <a:schemeClr val="tx1">
                    <a:lumMod val="50000"/>
                  </a:schemeClr>
                </a:solidFill>
              </a:rPr>
              <a:t>Insulation </a:t>
            </a:r>
            <a:r>
              <a:rPr lang="en-US" sz="2000" dirty="0">
                <a:solidFill>
                  <a:schemeClr val="tx1">
                    <a:lumMod val="50000"/>
                  </a:schemeClr>
                </a:solidFill>
              </a:rPr>
              <a:t>Protection</a:t>
            </a:r>
            <a:endParaRPr lang="en-US" sz="2000" i="1" dirty="0">
              <a:solidFill>
                <a:schemeClr val="tx1">
                  <a:lumMod val="50000"/>
                </a:schemeClr>
              </a:solidFill>
            </a:endParaRPr>
          </a:p>
        </p:txBody>
      </p:sp>
      <p:sp>
        <p:nvSpPr>
          <p:cNvPr id="2" name="TextBox 1"/>
          <p:cNvSpPr txBox="1"/>
          <p:nvPr/>
        </p:nvSpPr>
        <p:spPr>
          <a:xfrm>
            <a:off x="7651285" y="4351867"/>
            <a:ext cx="1140178" cy="4572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b="1" i="1" dirty="0" smtClean="0">
                <a:solidFill>
                  <a:srgbClr val="FF0000"/>
                </a:solidFill>
                <a:latin typeface="Arial Narrow"/>
                <a:cs typeface="Arial Narrow"/>
              </a:rPr>
              <a:t>Example</a:t>
            </a:r>
            <a:endParaRPr kumimoji="0" lang="en-US" b="1" i="1" u="none" strike="noStrike" kern="1200" cap="none" spc="0" normalizeH="0" baseline="0" noProof="0" dirty="0" smtClean="0">
              <a:ln>
                <a:noFill/>
              </a:ln>
              <a:solidFill>
                <a:srgbClr val="FF0000"/>
              </a:solidFill>
              <a:effectLst/>
              <a:uLnTx/>
              <a:uFillTx/>
              <a:latin typeface="Arial Narrow"/>
              <a:cs typeface="Arial Narrow"/>
            </a:endParaRPr>
          </a:p>
        </p:txBody>
      </p:sp>
    </p:spTree>
    <p:extLst>
      <p:ext uri="{BB962C8B-B14F-4D97-AF65-F5344CB8AC3E}">
        <p14:creationId xmlns:p14="http://schemas.microsoft.com/office/powerpoint/2010/main" val="15392120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64129" y="0"/>
            <a:ext cx="8459171" cy="790113"/>
          </a:xfrm>
        </p:spPr>
        <p:txBody>
          <a:bodyPr/>
          <a:lstStyle/>
          <a:p>
            <a:pPr>
              <a:lnSpc>
                <a:spcPct val="80000"/>
              </a:lnSpc>
            </a:pPr>
            <a:r>
              <a:rPr lang="en-US" sz="2400" b="1" dirty="0" smtClean="0">
                <a:solidFill>
                  <a:schemeClr val="tx1">
                    <a:lumMod val="50000"/>
                  </a:schemeClr>
                </a:solidFill>
              </a:rPr>
              <a:t>Section 5 – 5.8.1.8</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Location of </a:t>
            </a:r>
            <a:r>
              <a:rPr lang="en-US" sz="2000" i="1" dirty="0" smtClean="0">
                <a:solidFill>
                  <a:schemeClr val="tx1">
                    <a:lumMod val="50000"/>
                  </a:schemeClr>
                </a:solidFill>
              </a:rPr>
              <a:t>Roof</a:t>
            </a:r>
            <a:r>
              <a:rPr lang="en-US" sz="2000" dirty="0" smtClean="0">
                <a:solidFill>
                  <a:schemeClr val="tx1">
                    <a:lumMod val="50000"/>
                  </a:schemeClr>
                </a:solidFill>
              </a:rPr>
              <a:t> Insulation</a:t>
            </a:r>
            <a:endParaRPr lang="en-US" sz="2800" i="1" dirty="0">
              <a:solidFill>
                <a:schemeClr val="tx1">
                  <a:lumMod val="50000"/>
                </a:schemeClr>
              </a:solidFill>
            </a:endParaRPr>
          </a:p>
        </p:txBody>
      </p:sp>
      <p:sp>
        <p:nvSpPr>
          <p:cNvPr id="109571" name="Rectangle 3"/>
          <p:cNvSpPr>
            <a:spLocks noGrp="1" noChangeArrowheads="1"/>
          </p:cNvSpPr>
          <p:nvPr>
            <p:ph type="body" sz="half" idx="1"/>
          </p:nvPr>
        </p:nvSpPr>
        <p:spPr>
          <a:xfrm>
            <a:off x="456229" y="1341437"/>
            <a:ext cx="4801571" cy="4525963"/>
          </a:xfrm>
        </p:spPr>
        <p:txBody>
          <a:bodyPr>
            <a:normAutofit/>
          </a:bodyPr>
          <a:lstStyle/>
          <a:p>
            <a:pPr marL="0" indent="0">
              <a:buNone/>
            </a:pPr>
            <a:r>
              <a:rPr lang="en-US" sz="2400" i="1" dirty="0">
                <a:solidFill>
                  <a:schemeClr val="tx1">
                    <a:lumMod val="50000"/>
                  </a:schemeClr>
                </a:solidFill>
              </a:rPr>
              <a:t>Roof</a:t>
            </a:r>
            <a:r>
              <a:rPr lang="en-US" sz="2400" dirty="0">
                <a:solidFill>
                  <a:schemeClr val="tx1">
                    <a:lumMod val="50000"/>
                  </a:schemeClr>
                </a:solidFill>
              </a:rPr>
              <a:t> Insulation</a:t>
            </a:r>
          </a:p>
          <a:p>
            <a:pPr lvl="1">
              <a:buFont typeface="Arial" panose="020B0604020202020204" pitchFamily="34" charset="0"/>
              <a:buChar char="•"/>
            </a:pPr>
            <a:r>
              <a:rPr lang="en-US" sz="2000" dirty="0">
                <a:solidFill>
                  <a:schemeClr val="tx1">
                    <a:lumMod val="50000"/>
                  </a:schemeClr>
                </a:solidFill>
              </a:rPr>
              <a:t>Not installed on a suspended ceiling with removable ceiling </a:t>
            </a:r>
            <a:r>
              <a:rPr lang="en-US" sz="2000" dirty="0" smtClean="0">
                <a:solidFill>
                  <a:schemeClr val="tx1">
                    <a:lumMod val="50000"/>
                  </a:schemeClr>
                </a:solidFill>
              </a:rPr>
              <a:t>panels</a:t>
            </a:r>
          </a:p>
          <a:p>
            <a:pPr lvl="1">
              <a:buFont typeface="Arial" panose="020B0604020202020204" pitchFamily="34" charset="0"/>
              <a:buChar char="•"/>
            </a:pPr>
            <a:r>
              <a:rPr lang="en-US" sz="2000" dirty="0" smtClean="0">
                <a:solidFill>
                  <a:schemeClr val="tx1">
                    <a:lumMod val="50000"/>
                  </a:schemeClr>
                </a:solidFill>
              </a:rPr>
              <a:t>Non-compliant</a:t>
            </a:r>
            <a:endParaRPr lang="en-US" sz="2000" dirty="0">
              <a:solidFill>
                <a:schemeClr val="tx1">
                  <a:lumMod val="50000"/>
                </a:schemeClr>
              </a:solidFill>
            </a:endParaRPr>
          </a:p>
        </p:txBody>
      </p:sp>
      <p:pic>
        <p:nvPicPr>
          <p:cNvPr id="7" name="Picture 6" descr="000_0008"/>
          <p:cNvPicPr>
            <a:picLocks noChangeAspect="1" noChangeArrowheads="1"/>
          </p:cNvPicPr>
          <p:nvPr/>
        </p:nvPicPr>
        <p:blipFill>
          <a:blip r:embed="rId3" cstate="screen"/>
          <a:srcRect/>
          <a:stretch>
            <a:fillRect/>
          </a:stretch>
        </p:blipFill>
        <p:spPr bwMode="auto">
          <a:xfrm>
            <a:off x="990600" y="3277928"/>
            <a:ext cx="3886200" cy="2589472"/>
          </a:xfrm>
          <a:prstGeom prst="rect">
            <a:avLst/>
          </a:prstGeom>
          <a:ln>
            <a:noFill/>
          </a:ln>
          <a:effectLst>
            <a:outerShdw blurRad="292100" dist="139700" dir="2700000" algn="tl" rotWithShape="0">
              <a:srgbClr val="333333">
                <a:alpha val="65000"/>
              </a:srgbClr>
            </a:outerShdw>
          </a:effectLst>
        </p:spPr>
      </p:pic>
      <p:pic>
        <p:nvPicPr>
          <p:cNvPr id="8" name="Picture 7" descr="000_0002"/>
          <p:cNvPicPr>
            <a:picLocks noChangeAspect="1" noChangeArrowheads="1"/>
          </p:cNvPicPr>
          <p:nvPr/>
        </p:nvPicPr>
        <p:blipFill>
          <a:blip r:embed="rId4" cstate="screen"/>
          <a:srcRect/>
          <a:stretch>
            <a:fillRect/>
          </a:stretch>
        </p:blipFill>
        <p:spPr bwMode="auto">
          <a:xfrm>
            <a:off x="5325672" y="1430867"/>
            <a:ext cx="3581400" cy="2707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7883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4701"/>
            <a:ext cx="8229600" cy="4876800"/>
          </a:xfrm>
        </p:spPr>
        <p:txBody>
          <a:bodyPr>
            <a:normAutofit/>
          </a:bodyPr>
          <a:lstStyle/>
          <a:p>
            <a:r>
              <a:rPr lang="en-US" dirty="0" smtClean="0">
                <a:solidFill>
                  <a:schemeClr val="tx1">
                    <a:lumMod val="50000"/>
                  </a:schemeClr>
                </a:solidFill>
              </a:rPr>
              <a:t>Insulation should extend over the full component area to the required </a:t>
            </a:r>
            <a:r>
              <a:rPr lang="en-US" i="1" dirty="0">
                <a:solidFill>
                  <a:schemeClr val="tx1">
                    <a:lumMod val="50000"/>
                  </a:schemeClr>
                </a:solidFill>
              </a:rPr>
              <a:t>r</a:t>
            </a:r>
            <a:r>
              <a:rPr lang="en-US" i="1" dirty="0" smtClean="0">
                <a:solidFill>
                  <a:schemeClr val="tx1">
                    <a:lumMod val="50000"/>
                  </a:schemeClr>
                </a:solidFill>
              </a:rPr>
              <a:t>ated R-value of insulation</a:t>
            </a:r>
          </a:p>
          <a:p>
            <a:pPr lvl="1"/>
            <a:r>
              <a:rPr lang="en-US" sz="2400" i="1" dirty="0" smtClean="0">
                <a:solidFill>
                  <a:schemeClr val="tx1">
                    <a:lumMod val="50000"/>
                  </a:schemeClr>
                </a:solidFill>
              </a:rPr>
              <a:t>U-factor</a:t>
            </a:r>
          </a:p>
          <a:p>
            <a:pPr lvl="1"/>
            <a:r>
              <a:rPr lang="en-US" sz="2400" i="1" dirty="0" smtClean="0">
                <a:solidFill>
                  <a:schemeClr val="tx1">
                    <a:lumMod val="50000"/>
                  </a:schemeClr>
                </a:solidFill>
              </a:rPr>
              <a:t>C-factor  </a:t>
            </a:r>
            <a:r>
              <a:rPr lang="en-US" sz="2400" dirty="0" smtClean="0">
                <a:solidFill>
                  <a:schemeClr val="tx1">
                    <a:lumMod val="50000"/>
                  </a:schemeClr>
                </a:solidFill>
              </a:rPr>
              <a:t>OR</a:t>
            </a:r>
          </a:p>
          <a:p>
            <a:pPr lvl="1"/>
            <a:r>
              <a:rPr lang="en-US" sz="2400" i="1" dirty="0" smtClean="0">
                <a:solidFill>
                  <a:schemeClr val="tx1">
                    <a:lumMod val="50000"/>
                  </a:schemeClr>
                </a:solidFill>
              </a:rPr>
              <a:t>F-factor</a:t>
            </a:r>
          </a:p>
          <a:p>
            <a:pPr marL="457200" lvl="1" indent="0">
              <a:buNone/>
            </a:pPr>
            <a:r>
              <a:rPr lang="en-US" sz="2400" dirty="0" smtClean="0">
                <a:solidFill>
                  <a:schemeClr val="tx1">
                    <a:lumMod val="50000"/>
                  </a:schemeClr>
                </a:solidFill>
              </a:rPr>
              <a:t>Unless otherwise allowed in Section 5.8.1</a:t>
            </a:r>
          </a:p>
          <a:p>
            <a:pPr marL="457200" lvl="1" indent="0">
              <a:buNone/>
            </a:pPr>
            <a:endParaRPr lang="en-US" sz="2400" dirty="0">
              <a:solidFill>
                <a:schemeClr val="tx1">
                  <a:lumMod val="50000"/>
                </a:schemeClr>
              </a:solidFill>
            </a:endParaRPr>
          </a:p>
        </p:txBody>
      </p:sp>
      <p:sp>
        <p:nvSpPr>
          <p:cNvPr id="4" name="Rectangle 2"/>
          <p:cNvSpPr>
            <a:spLocks noGrp="1" noChangeArrowheads="1"/>
          </p:cNvSpPr>
          <p:nvPr>
            <p:ph type="title"/>
          </p:nvPr>
        </p:nvSpPr>
        <p:spPr/>
        <p:txBody>
          <a:bodyPr/>
          <a:lstStyle/>
          <a:p>
            <a:pPr>
              <a:lnSpc>
                <a:spcPct val="80000"/>
              </a:lnSpc>
            </a:pPr>
            <a:r>
              <a:rPr lang="en-US" sz="2400" b="1" dirty="0" smtClean="0">
                <a:solidFill>
                  <a:schemeClr val="tx1">
                    <a:lumMod val="50000"/>
                  </a:schemeClr>
                </a:solidFill>
              </a:rPr>
              <a:t>Section 5 – 5.8.1.9</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Extent of Insulation</a:t>
            </a:r>
            <a:endParaRPr lang="en-US" sz="2800" i="1" dirty="0">
              <a:solidFill>
                <a:schemeClr val="tx1">
                  <a:lumMod val="50000"/>
                </a:schemeClr>
              </a:solidFill>
            </a:endParaRPr>
          </a:p>
        </p:txBody>
      </p:sp>
    </p:spTree>
    <p:extLst>
      <p:ext uri="{BB962C8B-B14F-4D97-AF65-F5344CB8AC3E}">
        <p14:creationId xmlns:p14="http://schemas.microsoft.com/office/powerpoint/2010/main" val="391721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envelopes_diagram"/>
          <p:cNvPicPr>
            <a:picLocks noChangeAspect="1" noChangeArrowheads="1"/>
          </p:cNvPicPr>
          <p:nvPr/>
        </p:nvPicPr>
        <p:blipFill>
          <a:blip r:embed="rId3" cstate="screen"/>
          <a:srcRect/>
          <a:stretch>
            <a:fillRect/>
          </a:stretch>
        </p:blipFill>
        <p:spPr bwMode="auto">
          <a:xfrm>
            <a:off x="609600" y="1558018"/>
            <a:ext cx="7953375" cy="3951288"/>
          </a:xfrm>
          <a:prstGeom prst="rect">
            <a:avLst/>
          </a:prstGeom>
          <a:noFill/>
        </p:spPr>
      </p:pic>
      <p:sp>
        <p:nvSpPr>
          <p:cNvPr id="6" name="Rectangle 4"/>
          <p:cNvSpPr txBox="1">
            <a:spLocks noChangeArrowheads="1"/>
          </p:cNvSpPr>
          <p:nvPr/>
        </p:nvSpPr>
        <p:spPr>
          <a:xfrm>
            <a:off x="153988" y="0"/>
            <a:ext cx="5772679" cy="786213"/>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Building Envelope</a:t>
            </a:r>
            <a:endParaRPr lang="en-US" dirty="0">
              <a:solidFill>
                <a:schemeClr val="tx1">
                  <a:lumMod val="50000"/>
                </a:schemeClr>
              </a:solidFill>
            </a:endParaRPr>
          </a:p>
        </p:txBody>
      </p:sp>
    </p:spTree>
    <p:extLst>
      <p:ext uri="{BB962C8B-B14F-4D97-AF65-F5344CB8AC3E}">
        <p14:creationId xmlns:p14="http://schemas.microsoft.com/office/powerpoint/2010/main" val="10462452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4701"/>
            <a:ext cx="8229600" cy="4876800"/>
          </a:xfrm>
        </p:spPr>
        <p:txBody>
          <a:bodyPr/>
          <a:lstStyle/>
          <a:p>
            <a:pPr marL="57150" indent="0">
              <a:buNone/>
            </a:pPr>
            <a:r>
              <a:rPr lang="en-US" dirty="0" smtClean="0">
                <a:solidFill>
                  <a:schemeClr val="tx1">
                    <a:lumMod val="50000"/>
                  </a:schemeClr>
                </a:solidFill>
              </a:rPr>
              <a:t>Where 2 or more layers of rigid insulation board are used in a </a:t>
            </a:r>
            <a:r>
              <a:rPr lang="en-US" i="1" dirty="0" smtClean="0">
                <a:solidFill>
                  <a:schemeClr val="tx1">
                    <a:lumMod val="50000"/>
                  </a:schemeClr>
                </a:solidFill>
              </a:rPr>
              <a:t>construction</a:t>
            </a:r>
            <a:r>
              <a:rPr lang="en-US" dirty="0" smtClean="0">
                <a:solidFill>
                  <a:schemeClr val="tx1">
                    <a:lumMod val="50000"/>
                  </a:schemeClr>
                </a:solidFill>
              </a:rPr>
              <a:t> assembly</a:t>
            </a:r>
          </a:p>
          <a:p>
            <a:pPr marL="457200" lvl="1" indent="0">
              <a:buNone/>
            </a:pPr>
            <a:r>
              <a:rPr lang="en-US" dirty="0">
                <a:solidFill>
                  <a:schemeClr val="tx1">
                    <a:lumMod val="50000"/>
                  </a:schemeClr>
                </a:solidFill>
              </a:rPr>
              <a:t>	</a:t>
            </a:r>
            <a:endParaRPr lang="en-US" dirty="0" smtClean="0">
              <a:solidFill>
                <a:schemeClr val="tx1">
                  <a:lumMod val="50000"/>
                </a:schemeClr>
              </a:solidFill>
            </a:endParaRPr>
          </a:p>
          <a:p>
            <a:pPr lvl="1">
              <a:buFont typeface="Arial" panose="020B0604020202020204" pitchFamily="34" charset="0"/>
              <a:buChar char="•"/>
            </a:pPr>
            <a:r>
              <a:rPr lang="en-US" dirty="0">
                <a:solidFill>
                  <a:schemeClr val="tx1">
                    <a:lumMod val="50000"/>
                  </a:schemeClr>
                </a:solidFill>
              </a:rPr>
              <a:t>	</a:t>
            </a:r>
            <a:r>
              <a:rPr lang="en-US" dirty="0" smtClean="0">
                <a:solidFill>
                  <a:schemeClr val="tx1">
                    <a:lumMod val="50000"/>
                  </a:schemeClr>
                </a:solidFill>
              </a:rPr>
              <a:t>the edge joints between each layer of boards to be staggered</a:t>
            </a:r>
            <a:endParaRPr lang="en-US" dirty="0">
              <a:solidFill>
                <a:schemeClr val="tx1">
                  <a:lumMod val="50000"/>
                </a:schemeClr>
              </a:solidFill>
            </a:endParaRPr>
          </a:p>
        </p:txBody>
      </p:sp>
      <p:sp>
        <p:nvSpPr>
          <p:cNvPr id="4" name="Rectangle 2"/>
          <p:cNvSpPr>
            <a:spLocks noGrp="1" noChangeArrowheads="1"/>
          </p:cNvSpPr>
          <p:nvPr>
            <p:ph type="title"/>
          </p:nvPr>
        </p:nvSpPr>
        <p:spPr/>
        <p:txBody>
          <a:bodyPr/>
          <a:lstStyle/>
          <a:p>
            <a:pPr>
              <a:lnSpc>
                <a:spcPct val="80000"/>
              </a:lnSpc>
            </a:pPr>
            <a:r>
              <a:rPr lang="en-US" sz="2400" b="1" dirty="0" smtClean="0">
                <a:solidFill>
                  <a:schemeClr val="tx1">
                    <a:lumMod val="50000"/>
                  </a:schemeClr>
                </a:solidFill>
              </a:rPr>
              <a:t>Section 5 – 5.8.1.10</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Joints in Rigid Insulation</a:t>
            </a:r>
            <a:endParaRPr lang="en-US" sz="2800" i="1" dirty="0">
              <a:solidFill>
                <a:schemeClr val="tx1">
                  <a:lumMod val="50000"/>
                </a:schemeClr>
              </a:solidFill>
            </a:endParaRPr>
          </a:p>
        </p:txBody>
      </p:sp>
    </p:spTree>
    <p:extLst>
      <p:ext uri="{BB962C8B-B14F-4D97-AF65-F5344CB8AC3E}">
        <p14:creationId xmlns:p14="http://schemas.microsoft.com/office/powerpoint/2010/main" val="3518395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4915"/>
            <a:ext cx="8229600" cy="4876800"/>
          </a:xfrm>
        </p:spPr>
        <p:txBody>
          <a:bodyPr/>
          <a:lstStyle/>
          <a:p>
            <a:pPr marL="0" indent="0">
              <a:buNone/>
            </a:pPr>
            <a:r>
              <a:rPr lang="en-US" dirty="0" smtClean="0">
                <a:solidFill>
                  <a:schemeClr val="tx1">
                    <a:lumMod val="50000"/>
                  </a:schemeClr>
                </a:solidFill>
              </a:rPr>
              <a:t>Required Inspections:</a:t>
            </a:r>
          </a:p>
          <a:p>
            <a:r>
              <a:rPr lang="en-US" i="1" dirty="0" smtClean="0">
                <a:solidFill>
                  <a:schemeClr val="tx1">
                    <a:lumMod val="50000"/>
                  </a:schemeClr>
                </a:solidFill>
              </a:rPr>
              <a:t>Fenestration</a:t>
            </a:r>
            <a:r>
              <a:rPr lang="en-US" dirty="0" smtClean="0">
                <a:solidFill>
                  <a:schemeClr val="tx1">
                    <a:lumMod val="50000"/>
                  </a:schemeClr>
                </a:solidFill>
              </a:rPr>
              <a:t> and </a:t>
            </a:r>
            <a:r>
              <a:rPr lang="en-US" i="1" dirty="0" smtClean="0">
                <a:solidFill>
                  <a:schemeClr val="tx1">
                    <a:lumMod val="50000"/>
                  </a:schemeClr>
                </a:solidFill>
              </a:rPr>
              <a:t>doors</a:t>
            </a:r>
          </a:p>
          <a:p>
            <a:pPr lvl="1"/>
            <a:r>
              <a:rPr lang="en-US" dirty="0" smtClean="0">
                <a:solidFill>
                  <a:schemeClr val="tx1">
                    <a:lumMod val="50000"/>
                  </a:schemeClr>
                </a:solidFill>
              </a:rPr>
              <a:t>Air leakage testing where applicable conducted by independent third  party</a:t>
            </a:r>
          </a:p>
          <a:p>
            <a:pPr lvl="1"/>
            <a:r>
              <a:rPr lang="en-US" dirty="0" smtClean="0">
                <a:solidFill>
                  <a:schemeClr val="tx1">
                    <a:lumMod val="50000"/>
                  </a:schemeClr>
                </a:solidFill>
              </a:rPr>
              <a:t>Operation of </a:t>
            </a:r>
            <a:r>
              <a:rPr lang="en-US" i="1" dirty="0" smtClean="0">
                <a:solidFill>
                  <a:schemeClr val="tx1">
                    <a:lumMod val="50000"/>
                  </a:schemeClr>
                </a:solidFill>
              </a:rPr>
              <a:t>door</a:t>
            </a:r>
            <a:r>
              <a:rPr lang="en-US" dirty="0" smtClean="0">
                <a:solidFill>
                  <a:schemeClr val="tx1">
                    <a:lumMod val="50000"/>
                  </a:schemeClr>
                </a:solidFill>
              </a:rPr>
              <a:t> and closer or operating mechanism inspected for conformance with the </a:t>
            </a:r>
            <a:r>
              <a:rPr lang="en-US" i="1" dirty="0" smtClean="0">
                <a:solidFill>
                  <a:schemeClr val="tx1">
                    <a:lumMod val="50000"/>
                  </a:schemeClr>
                </a:solidFill>
              </a:rPr>
              <a:t>manufacturer’s</a:t>
            </a:r>
            <a:r>
              <a:rPr lang="en-US" dirty="0" smtClean="0">
                <a:solidFill>
                  <a:schemeClr val="tx1">
                    <a:lumMod val="50000"/>
                  </a:schemeClr>
                </a:solidFill>
              </a:rPr>
              <a:t> instructions</a:t>
            </a:r>
          </a:p>
          <a:p>
            <a:pPr lvl="1"/>
            <a:r>
              <a:rPr lang="en-US" dirty="0" smtClean="0">
                <a:solidFill>
                  <a:schemeClr val="tx1">
                    <a:lumMod val="50000"/>
                  </a:schemeClr>
                </a:solidFill>
              </a:rPr>
              <a:t>Seals or gaskets installed per </a:t>
            </a:r>
            <a:r>
              <a:rPr lang="en-US" i="1" dirty="0" smtClean="0">
                <a:solidFill>
                  <a:schemeClr val="tx1">
                    <a:lumMod val="50000"/>
                  </a:schemeClr>
                </a:solidFill>
              </a:rPr>
              <a:t>manufacturer’s</a:t>
            </a:r>
            <a:r>
              <a:rPr lang="en-US" dirty="0" smtClean="0">
                <a:solidFill>
                  <a:schemeClr val="tx1">
                    <a:lumMod val="50000"/>
                  </a:schemeClr>
                </a:solidFill>
              </a:rPr>
              <a:t> instructions</a:t>
            </a:r>
          </a:p>
          <a:p>
            <a:r>
              <a:rPr lang="en-US" dirty="0" smtClean="0">
                <a:solidFill>
                  <a:schemeClr val="tx1">
                    <a:lumMod val="50000"/>
                  </a:schemeClr>
                </a:solidFill>
              </a:rPr>
              <a:t>Loading dock </a:t>
            </a:r>
            <a:r>
              <a:rPr lang="en-US" dirty="0" err="1" smtClean="0">
                <a:solidFill>
                  <a:schemeClr val="tx1">
                    <a:lumMod val="50000"/>
                  </a:schemeClr>
                </a:solidFill>
              </a:rPr>
              <a:t>weatherseals</a:t>
            </a:r>
            <a:endParaRPr lang="en-US" dirty="0" smtClean="0">
              <a:solidFill>
                <a:schemeClr val="tx1">
                  <a:lumMod val="50000"/>
                </a:schemeClr>
              </a:solidFill>
            </a:endParaRPr>
          </a:p>
          <a:p>
            <a:pPr lvl="1"/>
            <a:r>
              <a:rPr lang="en-US" dirty="0" smtClean="0">
                <a:solidFill>
                  <a:schemeClr val="tx1">
                    <a:lumMod val="50000"/>
                  </a:schemeClr>
                </a:solidFill>
              </a:rPr>
              <a:t>Ensure that the seals are in good condition</a:t>
            </a:r>
          </a:p>
        </p:txBody>
      </p:sp>
      <p:sp>
        <p:nvSpPr>
          <p:cNvPr id="4" name="Rectangle 2"/>
          <p:cNvSpPr>
            <a:spLocks noGrp="1" noChangeArrowheads="1"/>
          </p:cNvSpPr>
          <p:nvPr>
            <p:ph type="title"/>
          </p:nvPr>
        </p:nvSpPr>
        <p:spPr/>
        <p:txBody>
          <a:bodyPr/>
          <a:lstStyle/>
          <a:p>
            <a:pPr>
              <a:lnSpc>
                <a:spcPct val="80000"/>
              </a:lnSpc>
            </a:pPr>
            <a:r>
              <a:rPr lang="en-US" sz="2400" b="1" dirty="0" smtClean="0">
                <a:solidFill>
                  <a:schemeClr val="tx1">
                    <a:lumMod val="50000"/>
                  </a:schemeClr>
                </a:solidFill>
              </a:rPr>
              <a:t>Section 5 – 5.9 </a:t>
            </a:r>
            <a:r>
              <a:rPr lang="en-US" dirty="0" smtClean="0">
                <a:solidFill>
                  <a:schemeClr val="tx1">
                    <a:lumMod val="50000"/>
                  </a:schemeClr>
                </a:solidFill>
              </a:rPr>
              <a:t/>
            </a:r>
            <a:br>
              <a:rPr lang="en-US" dirty="0" smtClean="0">
                <a:solidFill>
                  <a:schemeClr val="tx1">
                    <a:lumMod val="50000"/>
                  </a:schemeClr>
                </a:solidFill>
              </a:rPr>
            </a:br>
            <a:r>
              <a:rPr lang="en-US" sz="2000" dirty="0">
                <a:solidFill>
                  <a:schemeClr val="tx1">
                    <a:lumMod val="50000"/>
                  </a:schemeClr>
                </a:solidFill>
              </a:rPr>
              <a:t>Inspection</a:t>
            </a:r>
          </a:p>
        </p:txBody>
      </p:sp>
    </p:spTree>
    <p:extLst>
      <p:ext uri="{BB962C8B-B14F-4D97-AF65-F5344CB8AC3E}">
        <p14:creationId xmlns:p14="http://schemas.microsoft.com/office/powerpoint/2010/main" val="27287845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823" y="1042034"/>
            <a:ext cx="8229600" cy="5419725"/>
          </a:xfrm>
        </p:spPr>
        <p:txBody>
          <a:bodyPr>
            <a:normAutofit lnSpcReduction="10000"/>
          </a:bodyPr>
          <a:lstStyle/>
          <a:p>
            <a:r>
              <a:rPr lang="en-US" dirty="0" smtClean="0">
                <a:solidFill>
                  <a:schemeClr val="tx1">
                    <a:lumMod val="50000"/>
                  </a:schemeClr>
                </a:solidFill>
              </a:rPr>
              <a:t>Opaque building envelope air tightness</a:t>
            </a:r>
          </a:p>
          <a:p>
            <a:pPr lvl="1"/>
            <a:r>
              <a:rPr lang="en-US" i="1" dirty="0" smtClean="0">
                <a:solidFill>
                  <a:schemeClr val="tx1">
                    <a:lumMod val="50000"/>
                  </a:schemeClr>
                </a:solidFill>
              </a:rPr>
              <a:t>Opaque roof, above-grade walls</a:t>
            </a:r>
            <a:r>
              <a:rPr lang="en-US" dirty="0" smtClean="0">
                <a:solidFill>
                  <a:schemeClr val="tx1">
                    <a:lumMod val="50000"/>
                  </a:schemeClr>
                </a:solidFill>
              </a:rPr>
              <a:t>, and </a:t>
            </a:r>
            <a:r>
              <a:rPr lang="en-US" i="1" dirty="0" smtClean="0">
                <a:solidFill>
                  <a:schemeClr val="tx1">
                    <a:lumMod val="50000"/>
                  </a:schemeClr>
                </a:solidFill>
              </a:rPr>
              <a:t>below-grade walls</a:t>
            </a:r>
            <a:r>
              <a:rPr lang="en-US" dirty="0" smtClean="0">
                <a:solidFill>
                  <a:schemeClr val="tx1">
                    <a:lumMod val="50000"/>
                  </a:schemeClr>
                </a:solidFill>
              </a:rPr>
              <a:t>, and </a:t>
            </a:r>
            <a:r>
              <a:rPr lang="en-US" i="1" dirty="0" smtClean="0">
                <a:solidFill>
                  <a:schemeClr val="tx1">
                    <a:lumMod val="50000"/>
                  </a:schemeClr>
                </a:solidFill>
              </a:rPr>
              <a:t>floors</a:t>
            </a:r>
            <a:r>
              <a:rPr lang="en-US" dirty="0" smtClean="0">
                <a:solidFill>
                  <a:schemeClr val="tx1">
                    <a:lumMod val="50000"/>
                  </a:schemeClr>
                </a:solidFill>
              </a:rPr>
              <a:t> subject to the following inspections:</a:t>
            </a:r>
          </a:p>
          <a:p>
            <a:pPr lvl="2"/>
            <a:r>
              <a:rPr lang="en-US" dirty="0" smtClean="0">
                <a:solidFill>
                  <a:schemeClr val="tx1">
                    <a:lumMod val="50000"/>
                  </a:schemeClr>
                </a:solidFill>
              </a:rPr>
              <a:t>Use of compliant materials and assemblies per Section 5.4.3.1.3</a:t>
            </a:r>
          </a:p>
          <a:p>
            <a:pPr lvl="2"/>
            <a:r>
              <a:rPr lang="en-US" dirty="0" smtClean="0">
                <a:solidFill>
                  <a:schemeClr val="tx1">
                    <a:lumMod val="50000"/>
                  </a:schemeClr>
                </a:solidFill>
              </a:rPr>
              <a:t>Integration with adjoining </a:t>
            </a:r>
            <a:r>
              <a:rPr lang="en-US" i="1" dirty="0" smtClean="0">
                <a:solidFill>
                  <a:schemeClr val="tx1">
                    <a:lumMod val="50000"/>
                  </a:schemeClr>
                </a:solidFill>
              </a:rPr>
              <a:t>fenestration</a:t>
            </a:r>
            <a:r>
              <a:rPr lang="en-US" dirty="0" smtClean="0">
                <a:solidFill>
                  <a:schemeClr val="tx1">
                    <a:lumMod val="50000"/>
                  </a:schemeClr>
                </a:solidFill>
              </a:rPr>
              <a:t> and </a:t>
            </a:r>
            <a:r>
              <a:rPr lang="en-US" i="1" dirty="0" smtClean="0">
                <a:solidFill>
                  <a:schemeClr val="tx1">
                    <a:lumMod val="50000"/>
                  </a:schemeClr>
                </a:solidFill>
              </a:rPr>
              <a:t>continuous air barrier </a:t>
            </a:r>
            <a:r>
              <a:rPr lang="en-US" dirty="0" smtClean="0">
                <a:solidFill>
                  <a:schemeClr val="tx1">
                    <a:lumMod val="50000"/>
                  </a:schemeClr>
                </a:solidFill>
              </a:rPr>
              <a:t>elements</a:t>
            </a:r>
          </a:p>
          <a:p>
            <a:r>
              <a:rPr lang="en-US" dirty="0" smtClean="0">
                <a:solidFill>
                  <a:schemeClr val="tx1">
                    <a:lumMod val="50000"/>
                  </a:schemeClr>
                </a:solidFill>
              </a:rPr>
              <a:t>Fenestration</a:t>
            </a:r>
          </a:p>
          <a:p>
            <a:pPr lvl="1"/>
            <a:r>
              <a:rPr lang="en-US" dirty="0" smtClean="0">
                <a:solidFill>
                  <a:schemeClr val="tx1">
                    <a:lumMod val="50000"/>
                  </a:schemeClr>
                </a:solidFill>
              </a:rPr>
              <a:t>Skylights size and location in relation to designed </a:t>
            </a:r>
            <a:r>
              <a:rPr lang="en-US" i="1" dirty="0" smtClean="0">
                <a:solidFill>
                  <a:schemeClr val="tx1">
                    <a:lumMod val="50000"/>
                  </a:schemeClr>
                </a:solidFill>
              </a:rPr>
              <a:t>primary </a:t>
            </a:r>
            <a:r>
              <a:rPr lang="en-US" i="1" dirty="0" err="1" smtClean="0">
                <a:solidFill>
                  <a:schemeClr val="tx1">
                    <a:lumMod val="50000"/>
                  </a:schemeClr>
                </a:solidFill>
              </a:rPr>
              <a:t>sidelighted</a:t>
            </a:r>
            <a:r>
              <a:rPr lang="en-US" i="1" dirty="0" smtClean="0">
                <a:solidFill>
                  <a:schemeClr val="tx1">
                    <a:lumMod val="50000"/>
                  </a:schemeClr>
                </a:solidFill>
              </a:rPr>
              <a:t> area</a:t>
            </a:r>
            <a:r>
              <a:rPr lang="en-US" dirty="0" smtClean="0">
                <a:solidFill>
                  <a:schemeClr val="tx1">
                    <a:lumMod val="50000"/>
                  </a:schemeClr>
                </a:solidFill>
              </a:rPr>
              <a:t> and </a:t>
            </a:r>
            <a:r>
              <a:rPr lang="en-US" i="1" dirty="0" smtClean="0">
                <a:solidFill>
                  <a:schemeClr val="tx1">
                    <a:lumMod val="50000"/>
                  </a:schemeClr>
                </a:solidFill>
              </a:rPr>
              <a:t>secondary lighted area </a:t>
            </a:r>
            <a:r>
              <a:rPr lang="en-US" dirty="0" smtClean="0">
                <a:solidFill>
                  <a:schemeClr val="tx1">
                    <a:lumMod val="50000"/>
                  </a:schemeClr>
                </a:solidFill>
              </a:rPr>
              <a:t>below</a:t>
            </a:r>
          </a:p>
          <a:p>
            <a:pPr lvl="1"/>
            <a:r>
              <a:rPr lang="en-US" i="1" dirty="0" smtClean="0">
                <a:solidFill>
                  <a:schemeClr val="tx1">
                    <a:lumMod val="50000"/>
                  </a:schemeClr>
                </a:solidFill>
              </a:rPr>
              <a:t>Roof monitor</a:t>
            </a:r>
            <a:r>
              <a:rPr lang="en-US" dirty="0" smtClean="0">
                <a:solidFill>
                  <a:schemeClr val="tx1">
                    <a:lumMod val="50000"/>
                  </a:schemeClr>
                </a:solidFill>
              </a:rPr>
              <a:t> size and location in relation to designed </a:t>
            </a:r>
            <a:r>
              <a:rPr lang="en-US" i="1" dirty="0" smtClean="0">
                <a:solidFill>
                  <a:schemeClr val="tx1">
                    <a:lumMod val="50000"/>
                  </a:schemeClr>
                </a:solidFill>
              </a:rPr>
              <a:t>primary </a:t>
            </a:r>
            <a:r>
              <a:rPr lang="en-US" i="1" dirty="0" err="1" smtClean="0">
                <a:solidFill>
                  <a:schemeClr val="tx1">
                    <a:lumMod val="50000"/>
                  </a:schemeClr>
                </a:solidFill>
              </a:rPr>
              <a:t>sidelighted</a:t>
            </a:r>
            <a:r>
              <a:rPr lang="en-US" i="1" dirty="0" smtClean="0">
                <a:solidFill>
                  <a:schemeClr val="tx1">
                    <a:lumMod val="50000"/>
                  </a:schemeClr>
                </a:solidFill>
              </a:rPr>
              <a:t> area </a:t>
            </a:r>
            <a:r>
              <a:rPr lang="en-US" dirty="0" smtClean="0">
                <a:solidFill>
                  <a:schemeClr val="tx1">
                    <a:lumMod val="50000"/>
                  </a:schemeClr>
                </a:solidFill>
              </a:rPr>
              <a:t>and </a:t>
            </a:r>
            <a:r>
              <a:rPr lang="en-US" i="1" dirty="0" smtClean="0">
                <a:solidFill>
                  <a:schemeClr val="tx1">
                    <a:lumMod val="50000"/>
                  </a:schemeClr>
                </a:solidFill>
              </a:rPr>
              <a:t>secondary lighted area </a:t>
            </a:r>
            <a:r>
              <a:rPr lang="en-US" dirty="0" smtClean="0">
                <a:solidFill>
                  <a:schemeClr val="tx1">
                    <a:lumMod val="50000"/>
                  </a:schemeClr>
                </a:solidFill>
              </a:rPr>
              <a:t>below</a:t>
            </a:r>
          </a:p>
          <a:p>
            <a:pPr lvl="1"/>
            <a:r>
              <a:rPr lang="en-US" i="1" dirty="0" smtClean="0">
                <a:solidFill>
                  <a:schemeClr val="tx1">
                    <a:lumMod val="50000"/>
                  </a:schemeClr>
                </a:solidFill>
              </a:rPr>
              <a:t>Dynamic glazing </a:t>
            </a:r>
            <a:r>
              <a:rPr lang="en-US" dirty="0" smtClean="0">
                <a:solidFill>
                  <a:schemeClr val="tx1">
                    <a:lumMod val="50000"/>
                  </a:schemeClr>
                </a:solidFill>
              </a:rPr>
              <a:t>with </a:t>
            </a:r>
            <a:r>
              <a:rPr lang="en-US" i="1" dirty="0" smtClean="0">
                <a:solidFill>
                  <a:schemeClr val="tx1">
                    <a:lumMod val="50000"/>
                  </a:schemeClr>
                </a:solidFill>
              </a:rPr>
              <a:t>SHGC</a:t>
            </a:r>
            <a:r>
              <a:rPr lang="en-US" dirty="0" smtClean="0">
                <a:solidFill>
                  <a:schemeClr val="tx1">
                    <a:lumMod val="50000"/>
                  </a:schemeClr>
                </a:solidFill>
              </a:rPr>
              <a:t> and </a:t>
            </a:r>
            <a:r>
              <a:rPr lang="en-US" i="1" dirty="0" smtClean="0">
                <a:solidFill>
                  <a:schemeClr val="tx1">
                    <a:lumMod val="50000"/>
                  </a:schemeClr>
                </a:solidFill>
              </a:rPr>
              <a:t>U-factor</a:t>
            </a:r>
            <a:r>
              <a:rPr lang="en-US" dirty="0" smtClean="0">
                <a:solidFill>
                  <a:schemeClr val="tx1">
                    <a:lumMod val="50000"/>
                  </a:schemeClr>
                </a:solidFill>
              </a:rPr>
              <a:t> per Section 5.5.4.4.1 and 5.5.4.4.2 and testing of the operation of conformance per </a:t>
            </a:r>
            <a:r>
              <a:rPr lang="en-US" i="1" dirty="0" smtClean="0">
                <a:solidFill>
                  <a:schemeClr val="tx1">
                    <a:lumMod val="50000"/>
                  </a:schemeClr>
                </a:solidFill>
              </a:rPr>
              <a:t>manufacturer’s</a:t>
            </a:r>
            <a:r>
              <a:rPr lang="en-US" dirty="0" smtClean="0">
                <a:solidFill>
                  <a:schemeClr val="tx1">
                    <a:lumMod val="50000"/>
                  </a:schemeClr>
                </a:solidFill>
              </a:rPr>
              <a:t> instructions.</a:t>
            </a:r>
          </a:p>
          <a:p>
            <a:pPr lvl="1"/>
            <a:r>
              <a:rPr lang="en-US" dirty="0" smtClean="0">
                <a:solidFill>
                  <a:schemeClr val="tx1">
                    <a:lumMod val="50000"/>
                  </a:schemeClr>
                </a:solidFill>
              </a:rPr>
              <a:t>Permanent </a:t>
            </a:r>
            <a:r>
              <a:rPr lang="en-US" i="1" dirty="0" smtClean="0">
                <a:solidFill>
                  <a:schemeClr val="tx1">
                    <a:lumMod val="50000"/>
                  </a:schemeClr>
                </a:solidFill>
              </a:rPr>
              <a:t>fenestration</a:t>
            </a:r>
            <a:r>
              <a:rPr lang="en-US" dirty="0" smtClean="0">
                <a:solidFill>
                  <a:schemeClr val="tx1">
                    <a:lumMod val="50000"/>
                  </a:schemeClr>
                </a:solidFill>
              </a:rPr>
              <a:t> projections installation and performance per Section 5.5.4.4.1 and </a:t>
            </a:r>
            <a:r>
              <a:rPr lang="en-US" i="1" dirty="0" smtClean="0">
                <a:solidFill>
                  <a:schemeClr val="tx1">
                    <a:lumMod val="50000"/>
                  </a:schemeClr>
                </a:solidFill>
              </a:rPr>
              <a:t>construction documents</a:t>
            </a:r>
            <a:r>
              <a:rPr lang="en-US" dirty="0" smtClean="0">
                <a:solidFill>
                  <a:schemeClr val="tx1">
                    <a:lumMod val="50000"/>
                  </a:schemeClr>
                </a:solidFill>
              </a:rPr>
              <a:t>.</a:t>
            </a:r>
            <a:endParaRPr lang="en-US" dirty="0">
              <a:solidFill>
                <a:schemeClr val="tx1">
                  <a:lumMod val="50000"/>
                </a:schemeClr>
              </a:solidFill>
            </a:endParaRPr>
          </a:p>
        </p:txBody>
      </p:sp>
      <p:sp>
        <p:nvSpPr>
          <p:cNvPr id="4" name="Rectangle 2"/>
          <p:cNvSpPr>
            <a:spLocks noGrp="1" noChangeArrowheads="1"/>
          </p:cNvSpPr>
          <p:nvPr>
            <p:ph type="title"/>
          </p:nvPr>
        </p:nvSpPr>
        <p:spPr/>
        <p:txBody>
          <a:bodyPr/>
          <a:lstStyle/>
          <a:p>
            <a:pPr>
              <a:lnSpc>
                <a:spcPct val="80000"/>
              </a:lnSpc>
            </a:pPr>
            <a:r>
              <a:rPr lang="en-US" sz="2400" b="1" dirty="0" smtClean="0">
                <a:solidFill>
                  <a:schemeClr val="tx1">
                    <a:lumMod val="50000"/>
                  </a:schemeClr>
                </a:solidFill>
              </a:rPr>
              <a:t>Section 5 – 5.9 </a:t>
            </a:r>
            <a:r>
              <a:rPr lang="en-US" dirty="0" smtClean="0">
                <a:solidFill>
                  <a:schemeClr val="tx1">
                    <a:lumMod val="50000"/>
                  </a:schemeClr>
                </a:solidFill>
              </a:rPr>
              <a:t/>
            </a:r>
            <a:br>
              <a:rPr lang="en-US" dirty="0" smtClean="0">
                <a:solidFill>
                  <a:schemeClr val="tx1">
                    <a:lumMod val="50000"/>
                  </a:schemeClr>
                </a:solidFill>
              </a:rPr>
            </a:br>
            <a:r>
              <a:rPr lang="en-US" sz="2000" dirty="0">
                <a:solidFill>
                  <a:schemeClr val="tx1">
                    <a:lumMod val="50000"/>
                  </a:schemeClr>
                </a:solidFill>
              </a:rPr>
              <a:t>Inspection </a:t>
            </a:r>
            <a:r>
              <a:rPr lang="en-US" sz="1400" i="1" dirty="0" smtClean="0">
                <a:solidFill>
                  <a:schemeClr val="tx1">
                    <a:lumMod val="50000"/>
                  </a:schemeClr>
                </a:solidFill>
              </a:rPr>
              <a:t>(cont’d)</a:t>
            </a:r>
            <a:endParaRPr lang="en-US" sz="2000" i="1" dirty="0">
              <a:solidFill>
                <a:schemeClr val="tx1">
                  <a:lumMod val="50000"/>
                </a:schemeClr>
              </a:solidFill>
            </a:endParaRPr>
          </a:p>
        </p:txBody>
      </p:sp>
    </p:spTree>
    <p:extLst>
      <p:ext uri="{BB962C8B-B14F-4D97-AF65-F5344CB8AC3E}">
        <p14:creationId xmlns:p14="http://schemas.microsoft.com/office/powerpoint/2010/main" val="852746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4583"/>
            <a:ext cx="8229600" cy="4876800"/>
          </a:xfrm>
        </p:spPr>
        <p:txBody>
          <a:bodyPr/>
          <a:lstStyle/>
          <a:p>
            <a:r>
              <a:rPr lang="en-US" dirty="0" smtClean="0">
                <a:solidFill>
                  <a:schemeClr val="tx1">
                    <a:lumMod val="50000"/>
                  </a:schemeClr>
                </a:solidFill>
              </a:rPr>
              <a:t>Building Envelope Performance</a:t>
            </a:r>
          </a:p>
          <a:p>
            <a:pPr lvl="1"/>
            <a:r>
              <a:rPr lang="en-US" dirty="0" smtClean="0">
                <a:solidFill>
                  <a:schemeClr val="tx1">
                    <a:lumMod val="50000"/>
                  </a:schemeClr>
                </a:solidFill>
              </a:rPr>
              <a:t>Verified per Section 4.2.5</a:t>
            </a:r>
          </a:p>
          <a:p>
            <a:r>
              <a:rPr lang="en-US" dirty="0" smtClean="0">
                <a:solidFill>
                  <a:schemeClr val="tx1">
                    <a:lumMod val="50000"/>
                  </a:schemeClr>
                </a:solidFill>
              </a:rPr>
              <a:t>Air Leakage</a:t>
            </a:r>
          </a:p>
          <a:p>
            <a:pPr lvl="1"/>
            <a:r>
              <a:rPr lang="en-US" dirty="0" smtClean="0">
                <a:solidFill>
                  <a:schemeClr val="tx1">
                    <a:lumMod val="50000"/>
                  </a:schemeClr>
                </a:solidFill>
              </a:rPr>
              <a:t>In accordance with one of the following methods:</a:t>
            </a:r>
          </a:p>
          <a:p>
            <a:pPr marL="1257300" lvl="2" indent="-342900">
              <a:buAutoNum type="alphaLcPeriod"/>
            </a:pPr>
            <a:r>
              <a:rPr lang="en-US" dirty="0" smtClean="0">
                <a:solidFill>
                  <a:schemeClr val="tx1">
                    <a:lumMod val="50000"/>
                  </a:schemeClr>
                </a:solidFill>
              </a:rPr>
              <a:t>An air barrier design and installation program implemented to include:</a:t>
            </a:r>
          </a:p>
          <a:p>
            <a:pPr marL="1714500" lvl="3" indent="-342900">
              <a:buAutoNum type="arabicPeriod"/>
            </a:pPr>
            <a:r>
              <a:rPr lang="en-US" dirty="0" smtClean="0">
                <a:solidFill>
                  <a:schemeClr val="tx1">
                    <a:lumMod val="50000"/>
                  </a:schemeClr>
                </a:solidFill>
              </a:rPr>
              <a:t>Design review conducted to assess compliance with requirements in Sections 5.4.3.1.1, 5.4.3.1.2 and applicable portions of 5.4.3.1.3</a:t>
            </a:r>
          </a:p>
          <a:p>
            <a:pPr marL="1714500" lvl="3" indent="-342900">
              <a:buFont typeface="Arial"/>
              <a:buAutoNum type="arabicPeriod"/>
            </a:pPr>
            <a:r>
              <a:rPr lang="en-US" dirty="0" smtClean="0">
                <a:solidFill>
                  <a:schemeClr val="tx1">
                    <a:lumMod val="50000"/>
                  </a:schemeClr>
                </a:solidFill>
              </a:rPr>
              <a:t>Periodic field inspection of </a:t>
            </a:r>
            <a:r>
              <a:rPr lang="en-US" i="1" dirty="0" smtClean="0">
                <a:solidFill>
                  <a:schemeClr val="tx1">
                    <a:lumMod val="50000"/>
                  </a:schemeClr>
                </a:solidFill>
              </a:rPr>
              <a:t>continuous air barrier </a:t>
            </a:r>
            <a:r>
              <a:rPr lang="en-US" dirty="0" smtClean="0">
                <a:solidFill>
                  <a:schemeClr val="tx1">
                    <a:lumMod val="50000"/>
                  </a:schemeClr>
                </a:solidFill>
              </a:rPr>
              <a:t>components  and assemblies conducted during </a:t>
            </a:r>
            <a:r>
              <a:rPr lang="en-US" i="1" dirty="0" smtClean="0">
                <a:solidFill>
                  <a:schemeClr val="tx1">
                    <a:lumMod val="50000"/>
                  </a:schemeClr>
                </a:solidFill>
              </a:rPr>
              <a:t>construction</a:t>
            </a:r>
            <a:r>
              <a:rPr lang="en-US" dirty="0" smtClean="0">
                <a:solidFill>
                  <a:schemeClr val="tx1">
                    <a:lumMod val="50000"/>
                  </a:schemeClr>
                </a:solidFill>
              </a:rPr>
              <a:t> while the air barrier is still accessible for inspection and </a:t>
            </a:r>
            <a:r>
              <a:rPr lang="en-US" i="1" dirty="0" smtClean="0">
                <a:solidFill>
                  <a:schemeClr val="tx1">
                    <a:lumMod val="50000"/>
                  </a:schemeClr>
                </a:solidFill>
              </a:rPr>
              <a:t>repair</a:t>
            </a:r>
            <a:r>
              <a:rPr lang="en-US" dirty="0" smtClean="0">
                <a:solidFill>
                  <a:schemeClr val="tx1">
                    <a:lumMod val="50000"/>
                  </a:schemeClr>
                </a:solidFill>
              </a:rPr>
              <a:t> to verify compliance with Sections </a:t>
            </a:r>
            <a:r>
              <a:rPr lang="en-US" dirty="0">
                <a:solidFill>
                  <a:schemeClr val="tx1">
                    <a:lumMod val="50000"/>
                  </a:schemeClr>
                </a:solidFill>
              </a:rPr>
              <a:t>5.4.3.1.1, 5.4.3.1.2 and applicable portions of 5.4.3.1.3</a:t>
            </a:r>
          </a:p>
          <a:p>
            <a:pPr marL="1714500" lvl="3" indent="-342900">
              <a:buAutoNum type="arabicPeriod"/>
            </a:pPr>
            <a:r>
              <a:rPr lang="en-US" dirty="0" smtClean="0">
                <a:solidFill>
                  <a:schemeClr val="tx1">
                    <a:lumMod val="50000"/>
                  </a:schemeClr>
                </a:solidFill>
              </a:rPr>
              <a:t>Reporting in compliance with Section 4.2.5</a:t>
            </a:r>
            <a:endParaRPr lang="en-US" dirty="0">
              <a:solidFill>
                <a:schemeClr val="tx1">
                  <a:lumMod val="50000"/>
                </a:schemeClr>
              </a:solidFill>
            </a:endParaRPr>
          </a:p>
        </p:txBody>
      </p:sp>
      <p:sp>
        <p:nvSpPr>
          <p:cNvPr id="4" name="Rectangle 2"/>
          <p:cNvSpPr>
            <a:spLocks noGrp="1" noChangeArrowheads="1"/>
          </p:cNvSpPr>
          <p:nvPr>
            <p:ph type="title"/>
          </p:nvPr>
        </p:nvSpPr>
        <p:spPr/>
        <p:txBody>
          <a:bodyPr/>
          <a:lstStyle/>
          <a:p>
            <a:pPr>
              <a:lnSpc>
                <a:spcPct val="80000"/>
              </a:lnSpc>
            </a:pPr>
            <a:r>
              <a:rPr lang="en-US" sz="2400" b="1" dirty="0" smtClean="0">
                <a:solidFill>
                  <a:schemeClr val="tx1">
                    <a:lumMod val="50000"/>
                  </a:schemeClr>
                </a:solidFill>
              </a:rPr>
              <a:t>Section 5 – 5.9 </a:t>
            </a:r>
            <a:r>
              <a:rPr lang="en-US" dirty="0" smtClean="0">
                <a:solidFill>
                  <a:schemeClr val="tx1">
                    <a:lumMod val="50000"/>
                  </a:schemeClr>
                </a:solidFill>
              </a:rPr>
              <a:t/>
            </a:r>
            <a:br>
              <a:rPr lang="en-US" dirty="0" smtClean="0">
                <a:solidFill>
                  <a:schemeClr val="tx1">
                    <a:lumMod val="50000"/>
                  </a:schemeClr>
                </a:solidFill>
              </a:rPr>
            </a:br>
            <a:r>
              <a:rPr lang="en-US" sz="2000" dirty="0">
                <a:solidFill>
                  <a:schemeClr val="tx1">
                    <a:lumMod val="50000"/>
                  </a:schemeClr>
                </a:solidFill>
              </a:rPr>
              <a:t>Verification</a:t>
            </a:r>
          </a:p>
        </p:txBody>
      </p:sp>
    </p:spTree>
    <p:extLst>
      <p:ext uri="{BB962C8B-B14F-4D97-AF65-F5344CB8AC3E}">
        <p14:creationId xmlns:p14="http://schemas.microsoft.com/office/powerpoint/2010/main" val="3536377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lumMod val="50000"/>
                  </a:schemeClr>
                </a:solidFill>
              </a:rPr>
              <a:t>Air Leakage cont’d</a:t>
            </a:r>
          </a:p>
          <a:p>
            <a:pPr marL="457200" lvl="1" indent="0">
              <a:buNone/>
            </a:pPr>
            <a:r>
              <a:rPr lang="en-US" dirty="0">
                <a:solidFill>
                  <a:schemeClr val="tx1">
                    <a:lumMod val="50000"/>
                  </a:schemeClr>
                </a:solidFill>
              </a:rPr>
              <a:t>	</a:t>
            </a:r>
            <a:r>
              <a:rPr lang="en-US" dirty="0" smtClean="0">
                <a:solidFill>
                  <a:schemeClr val="tx1">
                    <a:lumMod val="50000"/>
                  </a:schemeClr>
                </a:solidFill>
              </a:rPr>
              <a:t>b.  A </a:t>
            </a:r>
            <a:r>
              <a:rPr lang="en-US" i="1" dirty="0" smtClean="0">
                <a:solidFill>
                  <a:schemeClr val="tx1">
                    <a:lumMod val="50000"/>
                  </a:schemeClr>
                </a:solidFill>
              </a:rPr>
              <a:t>whole-building</a:t>
            </a:r>
            <a:r>
              <a:rPr lang="en-US" dirty="0" smtClean="0">
                <a:solidFill>
                  <a:schemeClr val="tx1">
                    <a:lumMod val="50000"/>
                  </a:schemeClr>
                </a:solidFill>
              </a:rPr>
              <a:t> air leakage verification program implemented to include the following elements:</a:t>
            </a:r>
          </a:p>
          <a:p>
            <a:pPr marL="457200" lvl="1" indent="0">
              <a:buNone/>
            </a:pPr>
            <a:r>
              <a:rPr lang="en-US" dirty="0">
                <a:solidFill>
                  <a:schemeClr val="tx1">
                    <a:lumMod val="50000"/>
                  </a:schemeClr>
                </a:solidFill>
              </a:rPr>
              <a:t>	</a:t>
            </a:r>
            <a:r>
              <a:rPr lang="en-US" dirty="0" smtClean="0">
                <a:solidFill>
                  <a:schemeClr val="tx1">
                    <a:lumMod val="50000"/>
                  </a:schemeClr>
                </a:solidFill>
              </a:rPr>
              <a:t>	1.  whole-building pressurization testing performed in accordance with Section 5.4.3.1.3(a) and use of any exceptions documented</a:t>
            </a:r>
          </a:p>
          <a:p>
            <a:pPr marL="457200" lvl="1" indent="0">
              <a:buNone/>
            </a:pPr>
            <a:r>
              <a:rPr lang="en-US" dirty="0">
                <a:solidFill>
                  <a:schemeClr val="tx1">
                    <a:lumMod val="50000"/>
                  </a:schemeClr>
                </a:solidFill>
              </a:rPr>
              <a:t>	</a:t>
            </a:r>
            <a:r>
              <a:rPr lang="en-US" dirty="0" smtClean="0">
                <a:solidFill>
                  <a:schemeClr val="tx1">
                    <a:lumMod val="50000"/>
                  </a:schemeClr>
                </a:solidFill>
              </a:rPr>
              <a:t>	2.  Reporting in compliance with Section 4.2.5</a:t>
            </a:r>
            <a:endParaRPr lang="en-US" dirty="0">
              <a:solidFill>
                <a:schemeClr val="tx1">
                  <a:lumMod val="50000"/>
                </a:schemeClr>
              </a:solidFill>
            </a:endParaRPr>
          </a:p>
        </p:txBody>
      </p:sp>
      <p:sp>
        <p:nvSpPr>
          <p:cNvPr id="4" name="Rectangle 2"/>
          <p:cNvSpPr>
            <a:spLocks noGrp="1" noChangeArrowheads="1"/>
          </p:cNvSpPr>
          <p:nvPr>
            <p:ph type="title"/>
          </p:nvPr>
        </p:nvSpPr>
        <p:spPr/>
        <p:txBody>
          <a:bodyPr/>
          <a:lstStyle/>
          <a:p>
            <a:pPr>
              <a:lnSpc>
                <a:spcPct val="80000"/>
              </a:lnSpc>
            </a:pPr>
            <a:r>
              <a:rPr lang="en-US" sz="2400" b="1" dirty="0" smtClean="0">
                <a:solidFill>
                  <a:schemeClr val="tx1">
                    <a:lumMod val="50000"/>
                  </a:schemeClr>
                </a:solidFill>
              </a:rPr>
              <a:t>Section 5 – 5.9 </a:t>
            </a:r>
            <a:r>
              <a:rPr lang="en-US" dirty="0" smtClean="0">
                <a:solidFill>
                  <a:schemeClr val="tx1">
                    <a:lumMod val="50000"/>
                  </a:schemeClr>
                </a:solidFill>
              </a:rPr>
              <a:t/>
            </a:r>
            <a:br>
              <a:rPr lang="en-US" dirty="0" smtClean="0">
                <a:solidFill>
                  <a:schemeClr val="tx1">
                    <a:lumMod val="50000"/>
                  </a:schemeClr>
                </a:solidFill>
              </a:rPr>
            </a:br>
            <a:r>
              <a:rPr lang="en-US" sz="2000" dirty="0">
                <a:solidFill>
                  <a:schemeClr val="tx1">
                    <a:lumMod val="50000"/>
                  </a:schemeClr>
                </a:solidFill>
              </a:rPr>
              <a:t>Verification </a:t>
            </a:r>
            <a:r>
              <a:rPr lang="en-US" sz="1400" i="1" dirty="0" smtClean="0">
                <a:solidFill>
                  <a:schemeClr val="tx1">
                    <a:lumMod val="50000"/>
                  </a:schemeClr>
                </a:solidFill>
              </a:rPr>
              <a:t>(cont’d)</a:t>
            </a:r>
            <a:endParaRPr lang="en-US" sz="2000" i="1" dirty="0">
              <a:solidFill>
                <a:schemeClr val="tx1">
                  <a:lumMod val="50000"/>
                </a:schemeClr>
              </a:solidFill>
            </a:endParaRPr>
          </a:p>
        </p:txBody>
      </p:sp>
    </p:spTree>
    <p:extLst>
      <p:ext uri="{BB962C8B-B14F-4D97-AF65-F5344CB8AC3E}">
        <p14:creationId xmlns:p14="http://schemas.microsoft.com/office/powerpoint/2010/main" val="267959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24563" y="1066800"/>
            <a:ext cx="8643238" cy="3733800"/>
          </a:xfrm>
        </p:spPr>
        <p:txBody>
          <a:bodyPr>
            <a:normAutofit/>
          </a:bodyPr>
          <a:lstStyle/>
          <a:p>
            <a:pPr marL="0" indent="0">
              <a:buNone/>
            </a:pPr>
            <a:r>
              <a:rPr lang="en-US" dirty="0" smtClean="0">
                <a:solidFill>
                  <a:schemeClr val="tx1">
                    <a:lumMod val="50000"/>
                  </a:schemeClr>
                </a:solidFill>
                <a:latin typeface="+mj-lt"/>
              </a:rPr>
              <a:t>Envelope </a:t>
            </a:r>
            <a:r>
              <a:rPr lang="en-US" dirty="0">
                <a:solidFill>
                  <a:schemeClr val="tx1">
                    <a:lumMod val="50000"/>
                  </a:schemeClr>
                </a:solidFill>
                <a:latin typeface="+mj-lt"/>
              </a:rPr>
              <a:t>Requirements Are Specified by </a:t>
            </a:r>
            <a:r>
              <a:rPr lang="en-US" dirty="0" smtClean="0">
                <a:solidFill>
                  <a:schemeClr val="tx1">
                    <a:lumMod val="50000"/>
                  </a:schemeClr>
                </a:solidFill>
                <a:latin typeface="+mj-lt"/>
              </a:rPr>
              <a:t>Space-Conditioning Categories </a:t>
            </a:r>
          </a:p>
          <a:p>
            <a:pPr marL="749300">
              <a:buFont typeface="Arial" panose="020B0604020202020204" pitchFamily="34" charset="0"/>
              <a:buChar char="•"/>
            </a:pPr>
            <a:r>
              <a:rPr lang="en-US" dirty="0" smtClean="0">
                <a:solidFill>
                  <a:schemeClr val="tx1">
                    <a:lumMod val="50000"/>
                  </a:schemeClr>
                </a:solidFill>
              </a:rPr>
              <a:t>Conditioned space must be</a:t>
            </a:r>
            <a:endParaRPr lang="en-US" dirty="0">
              <a:solidFill>
                <a:schemeClr val="tx1">
                  <a:lumMod val="50000"/>
                </a:schemeClr>
              </a:solidFill>
            </a:endParaRPr>
          </a:p>
          <a:p>
            <a:pPr marL="1257300" lvl="2"/>
            <a:r>
              <a:rPr lang="en-US" sz="1400" dirty="0" smtClean="0">
                <a:solidFill>
                  <a:schemeClr val="tx1">
                    <a:lumMod val="50000"/>
                  </a:schemeClr>
                </a:solidFill>
              </a:rPr>
              <a:t>a </a:t>
            </a:r>
            <a:r>
              <a:rPr lang="en-US" sz="1400" i="1" dirty="0" smtClean="0">
                <a:solidFill>
                  <a:schemeClr val="tx1">
                    <a:lumMod val="50000"/>
                  </a:schemeClr>
                </a:solidFill>
              </a:rPr>
              <a:t>cooled space </a:t>
            </a:r>
            <a:r>
              <a:rPr lang="en-US" sz="1400" dirty="0" smtClean="0">
                <a:solidFill>
                  <a:schemeClr val="tx1">
                    <a:lumMod val="50000"/>
                  </a:schemeClr>
                </a:solidFill>
              </a:rPr>
              <a:t>with a cooling system sensible cooling output capacity larger than 3.4 Btu/h∙ft</a:t>
            </a:r>
            <a:r>
              <a:rPr lang="en-US" sz="1400" baseline="30000" dirty="0" smtClean="0">
                <a:solidFill>
                  <a:schemeClr val="tx1">
                    <a:lumMod val="50000"/>
                  </a:schemeClr>
                </a:solidFill>
              </a:rPr>
              <a:t>2 </a:t>
            </a:r>
            <a:r>
              <a:rPr lang="en-US" sz="1400" dirty="0" smtClean="0">
                <a:solidFill>
                  <a:schemeClr val="tx1">
                    <a:lumMod val="50000"/>
                  </a:schemeClr>
                </a:solidFill>
              </a:rPr>
              <a:t> of floor area</a:t>
            </a:r>
            <a:endParaRPr lang="en-US" sz="1400" baseline="30000" dirty="0">
              <a:solidFill>
                <a:schemeClr val="tx1">
                  <a:lumMod val="50000"/>
                </a:schemeClr>
              </a:solidFill>
            </a:endParaRPr>
          </a:p>
          <a:p>
            <a:pPr marL="1257300" lvl="2"/>
            <a:r>
              <a:rPr lang="en-US" sz="1400" dirty="0" smtClean="0">
                <a:solidFill>
                  <a:schemeClr val="tx1">
                    <a:lumMod val="50000"/>
                  </a:schemeClr>
                </a:solidFill>
              </a:rPr>
              <a:t>a </a:t>
            </a:r>
            <a:r>
              <a:rPr lang="en-US" sz="1400" i="1" dirty="0" smtClean="0">
                <a:solidFill>
                  <a:schemeClr val="tx1">
                    <a:lumMod val="50000"/>
                  </a:schemeClr>
                </a:solidFill>
              </a:rPr>
              <a:t>heated space </a:t>
            </a:r>
            <a:r>
              <a:rPr lang="en-US" sz="1400" dirty="0" smtClean="0">
                <a:solidFill>
                  <a:schemeClr val="tx1">
                    <a:lumMod val="50000"/>
                  </a:schemeClr>
                </a:solidFill>
              </a:rPr>
              <a:t>with a heating system output capacity larger than that specified in table below</a:t>
            </a:r>
          </a:p>
          <a:p>
            <a:pPr marL="1257300" lvl="2"/>
            <a:r>
              <a:rPr lang="en-US" sz="1400" dirty="0" smtClean="0">
                <a:solidFill>
                  <a:schemeClr val="tx1">
                    <a:lumMod val="50000"/>
                  </a:schemeClr>
                </a:solidFill>
              </a:rPr>
              <a:t>Or, an </a:t>
            </a:r>
            <a:r>
              <a:rPr lang="en-US" sz="1400" i="1" dirty="0" smtClean="0">
                <a:solidFill>
                  <a:schemeClr val="tx1">
                    <a:lumMod val="50000"/>
                  </a:schemeClr>
                </a:solidFill>
              </a:rPr>
              <a:t>indirectly conditioned space</a:t>
            </a:r>
          </a:p>
        </p:txBody>
      </p:sp>
      <p:sp>
        <p:nvSpPr>
          <p:cNvPr id="9" name="Rectangle 4"/>
          <p:cNvSpPr txBox="1">
            <a:spLocks noChangeArrowheads="1"/>
          </p:cNvSpPr>
          <p:nvPr/>
        </p:nvSpPr>
        <p:spPr>
          <a:xfrm>
            <a:off x="153988" y="-1"/>
            <a:ext cx="5937779" cy="786213"/>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solidFill>
                  <a:schemeClr val="tx1">
                    <a:lumMod val="50000"/>
                  </a:schemeClr>
                </a:solidFill>
              </a:rPr>
              <a:t>Section 5 – 5.1.2</a:t>
            </a:r>
            <a:r>
              <a:rPr lang="en-US" dirty="0" smtClean="0">
                <a:solidFill>
                  <a:schemeClr val="tx1">
                    <a:lumMod val="50000"/>
                  </a:schemeClr>
                </a:solidFill>
              </a:rPr>
              <a:t/>
            </a:r>
            <a:br>
              <a:rPr lang="en-US" dirty="0" smtClean="0">
                <a:solidFill>
                  <a:schemeClr val="tx1">
                    <a:lumMod val="50000"/>
                  </a:schemeClr>
                </a:solidFill>
              </a:rPr>
            </a:br>
            <a:r>
              <a:rPr lang="en-US" sz="2000" dirty="0" smtClean="0">
                <a:solidFill>
                  <a:schemeClr val="tx1">
                    <a:lumMod val="50000"/>
                  </a:schemeClr>
                </a:solidFill>
              </a:rPr>
              <a:t>Space Conditioning Categories &amp; Basis</a:t>
            </a:r>
            <a:endParaRPr lang="en-US" dirty="0">
              <a:solidFill>
                <a:schemeClr val="tx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49773392"/>
              </p:ext>
            </p:extLst>
          </p:nvPr>
        </p:nvGraphicFramePr>
        <p:xfrm>
          <a:off x="2300749" y="3571957"/>
          <a:ext cx="4070556" cy="2830220"/>
        </p:xfrm>
        <a:graphic>
          <a:graphicData uri="http://schemas.openxmlformats.org/drawingml/2006/table">
            <a:tbl>
              <a:tblPr firstRow="1" bandRow="1">
                <a:tableStyleId>{5C22544A-7EE6-4342-B048-85BDC9FD1C3A}</a:tableStyleId>
              </a:tblPr>
              <a:tblGrid>
                <a:gridCol w="2035278"/>
                <a:gridCol w="2035278"/>
              </a:tblGrid>
              <a:tr h="283022">
                <a:tc>
                  <a:txBody>
                    <a:bodyPr/>
                    <a:lstStyle/>
                    <a:p>
                      <a:pPr algn="ctr"/>
                      <a:r>
                        <a:rPr lang="en-US" sz="1000" dirty="0" smtClean="0">
                          <a:solidFill>
                            <a:srgbClr val="FF0000"/>
                          </a:solidFill>
                        </a:rPr>
                        <a:t>Heating Output, Btu/h∙ft</a:t>
                      </a:r>
                      <a:r>
                        <a:rPr lang="en-US" sz="1000" baseline="30000" dirty="0" smtClean="0">
                          <a:solidFill>
                            <a:srgbClr val="FF0000"/>
                          </a:solidFill>
                        </a:rPr>
                        <a:t>2</a:t>
                      </a:r>
                      <a:endParaRPr lang="en-US" sz="1000" baseline="30000" dirty="0">
                        <a:solidFill>
                          <a:srgbClr val="FF0000"/>
                        </a:solidFill>
                      </a:endParaRPr>
                    </a:p>
                  </a:txBody>
                  <a:tcPr/>
                </a:tc>
                <a:tc>
                  <a:txBody>
                    <a:bodyPr/>
                    <a:lstStyle/>
                    <a:p>
                      <a:pPr algn="ctr"/>
                      <a:r>
                        <a:rPr lang="en-US" sz="1000" dirty="0" smtClean="0">
                          <a:solidFill>
                            <a:srgbClr val="FF0000"/>
                          </a:solidFill>
                        </a:rPr>
                        <a:t>Climate Zone</a:t>
                      </a:r>
                      <a:endParaRPr lang="en-US" sz="1000" dirty="0">
                        <a:solidFill>
                          <a:srgbClr val="FF0000"/>
                        </a:solidFill>
                      </a:endParaRPr>
                    </a:p>
                  </a:txBody>
                  <a:tcPr/>
                </a:tc>
              </a:tr>
              <a:tr h="283022">
                <a:tc>
                  <a:txBody>
                    <a:bodyPr/>
                    <a:lstStyle/>
                    <a:p>
                      <a:pPr algn="ctr"/>
                      <a:r>
                        <a:rPr lang="en-US" sz="1000" dirty="0" smtClean="0">
                          <a:solidFill>
                            <a:srgbClr val="FF0000"/>
                          </a:solidFill>
                        </a:rPr>
                        <a:t>&gt;5</a:t>
                      </a:r>
                    </a:p>
                  </a:txBody>
                  <a:tcPr/>
                </a:tc>
                <a:tc>
                  <a:txBody>
                    <a:bodyPr/>
                    <a:lstStyle/>
                    <a:p>
                      <a:pPr algn="ctr"/>
                      <a:r>
                        <a:rPr lang="en-US" sz="1000" dirty="0" smtClean="0">
                          <a:solidFill>
                            <a:srgbClr val="FF0000"/>
                          </a:solidFill>
                        </a:rPr>
                        <a:t>0, 1, 2</a:t>
                      </a:r>
                      <a:endParaRPr lang="en-US" sz="1000" dirty="0">
                        <a:solidFill>
                          <a:srgbClr val="FF0000"/>
                        </a:solidFill>
                      </a:endParaRPr>
                    </a:p>
                  </a:txBody>
                  <a:tcPr/>
                </a:tc>
              </a:tr>
              <a:tr h="283022">
                <a:tc>
                  <a:txBody>
                    <a:bodyPr/>
                    <a:lstStyle/>
                    <a:p>
                      <a:pPr algn="ctr"/>
                      <a:r>
                        <a:rPr lang="en-US" sz="1000" dirty="0" smtClean="0">
                          <a:solidFill>
                            <a:srgbClr val="FF0000"/>
                          </a:solidFill>
                        </a:rPr>
                        <a:t>&gt;9</a:t>
                      </a:r>
                      <a:endParaRPr lang="en-US" sz="1000" dirty="0">
                        <a:solidFill>
                          <a:srgbClr val="FF0000"/>
                        </a:solidFill>
                      </a:endParaRPr>
                    </a:p>
                  </a:txBody>
                  <a:tcPr/>
                </a:tc>
                <a:tc>
                  <a:txBody>
                    <a:bodyPr/>
                    <a:lstStyle/>
                    <a:p>
                      <a:pPr algn="ctr"/>
                      <a:r>
                        <a:rPr lang="en-US" sz="1000" dirty="0" smtClean="0">
                          <a:solidFill>
                            <a:srgbClr val="FF0000"/>
                          </a:solidFill>
                        </a:rPr>
                        <a:t>3A,</a:t>
                      </a:r>
                      <a:r>
                        <a:rPr lang="en-US" sz="1000" baseline="0" dirty="0" smtClean="0">
                          <a:solidFill>
                            <a:srgbClr val="FF0000"/>
                          </a:solidFill>
                        </a:rPr>
                        <a:t> 3B</a:t>
                      </a:r>
                      <a:endParaRPr lang="en-US" sz="1000" dirty="0">
                        <a:solidFill>
                          <a:srgbClr val="FF0000"/>
                        </a:solidFill>
                      </a:endParaRPr>
                    </a:p>
                  </a:txBody>
                  <a:tcPr/>
                </a:tc>
              </a:tr>
              <a:tr h="283022">
                <a:tc>
                  <a:txBody>
                    <a:bodyPr/>
                    <a:lstStyle/>
                    <a:p>
                      <a:pPr algn="ctr"/>
                      <a:r>
                        <a:rPr lang="en-US" sz="1000" dirty="0" smtClean="0">
                          <a:solidFill>
                            <a:srgbClr val="FF0000"/>
                          </a:solidFill>
                        </a:rPr>
                        <a:t>&gt;7</a:t>
                      </a:r>
                      <a:endParaRPr lang="en-US" sz="1000" dirty="0">
                        <a:solidFill>
                          <a:srgbClr val="FF0000"/>
                        </a:solidFill>
                      </a:endParaRPr>
                    </a:p>
                  </a:txBody>
                  <a:tcPr/>
                </a:tc>
                <a:tc>
                  <a:txBody>
                    <a:bodyPr/>
                    <a:lstStyle/>
                    <a:p>
                      <a:pPr algn="ctr"/>
                      <a:r>
                        <a:rPr lang="en-US" sz="1000" dirty="0" smtClean="0">
                          <a:solidFill>
                            <a:srgbClr val="FF0000"/>
                          </a:solidFill>
                        </a:rPr>
                        <a:t>3C</a:t>
                      </a:r>
                      <a:endParaRPr lang="en-US" sz="1000" dirty="0">
                        <a:solidFill>
                          <a:srgbClr val="FF0000"/>
                        </a:solidFill>
                      </a:endParaRPr>
                    </a:p>
                  </a:txBody>
                  <a:tcPr/>
                </a:tc>
              </a:tr>
              <a:tr h="283022">
                <a:tc>
                  <a:txBody>
                    <a:bodyPr/>
                    <a:lstStyle/>
                    <a:p>
                      <a:pPr algn="ctr"/>
                      <a:r>
                        <a:rPr lang="en-US" sz="1000" dirty="0" smtClean="0">
                          <a:solidFill>
                            <a:srgbClr val="FF0000"/>
                          </a:solidFill>
                        </a:rPr>
                        <a:t>&gt;10</a:t>
                      </a:r>
                      <a:endParaRPr lang="en-US" sz="1000" dirty="0">
                        <a:solidFill>
                          <a:srgbClr val="FF0000"/>
                        </a:solidFill>
                      </a:endParaRPr>
                    </a:p>
                  </a:txBody>
                  <a:tcPr/>
                </a:tc>
                <a:tc>
                  <a:txBody>
                    <a:bodyPr/>
                    <a:lstStyle/>
                    <a:p>
                      <a:pPr algn="ctr"/>
                      <a:r>
                        <a:rPr lang="en-US" sz="1000" dirty="0" smtClean="0">
                          <a:solidFill>
                            <a:srgbClr val="FF0000"/>
                          </a:solidFill>
                        </a:rPr>
                        <a:t>4A,</a:t>
                      </a:r>
                      <a:r>
                        <a:rPr lang="en-US" sz="1000" baseline="0" dirty="0" smtClean="0">
                          <a:solidFill>
                            <a:srgbClr val="FF0000"/>
                          </a:solidFill>
                        </a:rPr>
                        <a:t> 4B</a:t>
                      </a:r>
                      <a:endParaRPr lang="en-US" sz="1000" dirty="0">
                        <a:solidFill>
                          <a:srgbClr val="FF0000"/>
                        </a:solidFill>
                      </a:endParaRPr>
                    </a:p>
                  </a:txBody>
                  <a:tcPr/>
                </a:tc>
              </a:tr>
              <a:tr h="283022">
                <a:tc>
                  <a:txBody>
                    <a:bodyPr/>
                    <a:lstStyle/>
                    <a:p>
                      <a:pPr algn="ctr"/>
                      <a:r>
                        <a:rPr lang="en-US" sz="1000" dirty="0" smtClean="0">
                          <a:solidFill>
                            <a:srgbClr val="FF0000"/>
                          </a:solidFill>
                        </a:rPr>
                        <a:t>&gt;8</a:t>
                      </a:r>
                      <a:endParaRPr lang="en-US" sz="1000" dirty="0">
                        <a:solidFill>
                          <a:srgbClr val="FF0000"/>
                        </a:solidFill>
                      </a:endParaRPr>
                    </a:p>
                  </a:txBody>
                  <a:tcPr/>
                </a:tc>
                <a:tc>
                  <a:txBody>
                    <a:bodyPr/>
                    <a:lstStyle/>
                    <a:p>
                      <a:pPr algn="ctr"/>
                      <a:r>
                        <a:rPr lang="en-US" sz="1000" dirty="0" smtClean="0">
                          <a:solidFill>
                            <a:srgbClr val="FF0000"/>
                          </a:solidFill>
                        </a:rPr>
                        <a:t>4C</a:t>
                      </a:r>
                      <a:endParaRPr lang="en-US" sz="1000" dirty="0">
                        <a:solidFill>
                          <a:srgbClr val="FF0000"/>
                        </a:solidFill>
                      </a:endParaRPr>
                    </a:p>
                  </a:txBody>
                  <a:tcPr/>
                </a:tc>
              </a:tr>
              <a:tr h="283022">
                <a:tc>
                  <a:txBody>
                    <a:bodyPr/>
                    <a:lstStyle/>
                    <a:p>
                      <a:pPr algn="ctr"/>
                      <a:r>
                        <a:rPr lang="en-US" sz="1000" dirty="0" smtClean="0">
                          <a:solidFill>
                            <a:srgbClr val="FF0000"/>
                          </a:solidFill>
                        </a:rPr>
                        <a:t>&gt;12</a:t>
                      </a:r>
                      <a:endParaRPr lang="en-US" sz="1000" dirty="0">
                        <a:solidFill>
                          <a:srgbClr val="FF0000"/>
                        </a:solidFill>
                      </a:endParaRPr>
                    </a:p>
                  </a:txBody>
                  <a:tcPr/>
                </a:tc>
                <a:tc>
                  <a:txBody>
                    <a:bodyPr/>
                    <a:lstStyle/>
                    <a:p>
                      <a:pPr algn="ctr"/>
                      <a:r>
                        <a:rPr lang="en-US" sz="1000" dirty="0" smtClean="0">
                          <a:solidFill>
                            <a:srgbClr val="FF0000"/>
                          </a:solidFill>
                        </a:rPr>
                        <a:t>5</a:t>
                      </a:r>
                      <a:endParaRPr lang="en-US" sz="1000" dirty="0">
                        <a:solidFill>
                          <a:srgbClr val="FF0000"/>
                        </a:solidFill>
                      </a:endParaRPr>
                    </a:p>
                  </a:txBody>
                  <a:tcPr/>
                </a:tc>
              </a:tr>
              <a:tr h="283022">
                <a:tc>
                  <a:txBody>
                    <a:bodyPr/>
                    <a:lstStyle/>
                    <a:p>
                      <a:pPr algn="ctr"/>
                      <a:r>
                        <a:rPr lang="en-US" sz="1000" dirty="0" smtClean="0">
                          <a:solidFill>
                            <a:srgbClr val="FF0000"/>
                          </a:solidFill>
                        </a:rPr>
                        <a:t>&gt;14</a:t>
                      </a:r>
                      <a:endParaRPr lang="en-US" sz="1000" dirty="0">
                        <a:solidFill>
                          <a:srgbClr val="FF0000"/>
                        </a:solidFill>
                      </a:endParaRPr>
                    </a:p>
                  </a:txBody>
                  <a:tcPr/>
                </a:tc>
                <a:tc>
                  <a:txBody>
                    <a:bodyPr/>
                    <a:lstStyle/>
                    <a:p>
                      <a:pPr algn="ctr"/>
                      <a:r>
                        <a:rPr lang="en-US" sz="1000" dirty="0" smtClean="0">
                          <a:solidFill>
                            <a:srgbClr val="FF0000"/>
                          </a:solidFill>
                        </a:rPr>
                        <a:t>6</a:t>
                      </a:r>
                      <a:endParaRPr lang="en-US" sz="1000" dirty="0">
                        <a:solidFill>
                          <a:srgbClr val="FF0000"/>
                        </a:solidFill>
                      </a:endParaRPr>
                    </a:p>
                  </a:txBody>
                  <a:tcPr/>
                </a:tc>
              </a:tr>
              <a:tr h="283022">
                <a:tc>
                  <a:txBody>
                    <a:bodyPr/>
                    <a:lstStyle/>
                    <a:p>
                      <a:pPr algn="ctr"/>
                      <a:r>
                        <a:rPr lang="en-US" sz="1000" dirty="0" smtClean="0">
                          <a:solidFill>
                            <a:srgbClr val="FF0000"/>
                          </a:solidFill>
                        </a:rPr>
                        <a:t>&gt;16</a:t>
                      </a:r>
                      <a:endParaRPr lang="en-US" sz="1000" dirty="0">
                        <a:solidFill>
                          <a:srgbClr val="FF0000"/>
                        </a:solidFill>
                      </a:endParaRPr>
                    </a:p>
                  </a:txBody>
                  <a:tcPr/>
                </a:tc>
                <a:tc>
                  <a:txBody>
                    <a:bodyPr/>
                    <a:lstStyle/>
                    <a:p>
                      <a:pPr algn="ctr"/>
                      <a:r>
                        <a:rPr lang="en-US" sz="1000" dirty="0" smtClean="0">
                          <a:solidFill>
                            <a:srgbClr val="FF0000"/>
                          </a:solidFill>
                        </a:rPr>
                        <a:t>7</a:t>
                      </a:r>
                      <a:endParaRPr lang="en-US" sz="1000" dirty="0">
                        <a:solidFill>
                          <a:srgbClr val="FF0000"/>
                        </a:solidFill>
                      </a:endParaRPr>
                    </a:p>
                  </a:txBody>
                  <a:tcPr/>
                </a:tc>
              </a:tr>
              <a:tr h="283022">
                <a:tc>
                  <a:txBody>
                    <a:bodyPr/>
                    <a:lstStyle/>
                    <a:p>
                      <a:pPr algn="ctr"/>
                      <a:r>
                        <a:rPr lang="en-US" sz="1000" dirty="0" smtClean="0">
                          <a:solidFill>
                            <a:srgbClr val="FF0000"/>
                          </a:solidFill>
                        </a:rPr>
                        <a:t>&gt;19</a:t>
                      </a:r>
                      <a:endParaRPr lang="en-US" sz="1000" dirty="0">
                        <a:solidFill>
                          <a:srgbClr val="FF0000"/>
                        </a:solidFill>
                      </a:endParaRPr>
                    </a:p>
                  </a:txBody>
                  <a:tcPr/>
                </a:tc>
                <a:tc>
                  <a:txBody>
                    <a:bodyPr/>
                    <a:lstStyle/>
                    <a:p>
                      <a:pPr algn="ctr"/>
                      <a:r>
                        <a:rPr lang="en-US" sz="1000" dirty="0" smtClean="0">
                          <a:solidFill>
                            <a:srgbClr val="FF0000"/>
                          </a:solidFill>
                        </a:rPr>
                        <a:t>8</a:t>
                      </a:r>
                      <a:endParaRPr lang="en-US" sz="1000" dirty="0">
                        <a:solidFill>
                          <a:srgbClr val="FF0000"/>
                        </a:solidFill>
                      </a:endParaRPr>
                    </a:p>
                  </a:txBody>
                  <a:tcPr/>
                </a:tc>
              </a:tr>
            </a:tbl>
          </a:graphicData>
        </a:graphic>
      </p:graphicFrame>
    </p:spTree>
    <p:extLst>
      <p:ext uri="{BB962C8B-B14F-4D97-AF65-F5344CB8AC3E}">
        <p14:creationId xmlns:p14="http://schemas.microsoft.com/office/powerpoint/2010/main" val="2428608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PNNL_Powerpoint_Templat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BECU_Presentation_Template.potx</Template>
  <TotalTime>18243</TotalTime>
  <Words>8424</Words>
  <Application>Microsoft Office PowerPoint</Application>
  <PresentationFormat>On-screen Show (4:3)</PresentationFormat>
  <Paragraphs>1637</Paragraphs>
  <Slides>84</Slides>
  <Notes>69</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BECU_Presentation_Template</vt:lpstr>
      <vt:lpstr>PNNL_Powerpoint_Template</vt:lpstr>
      <vt:lpstr>PowerPoint Presentation</vt:lpstr>
      <vt:lpstr>Acknowledgements</vt:lpstr>
      <vt:lpstr>Summary of Changes</vt:lpstr>
      <vt:lpstr>PowerPoint Presentation</vt:lpstr>
      <vt:lpstr>Section 5 Building Envelope Overview 5.1 – 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5 – 5.4.3.1.3 Air Leakage – Testing, Acceptable Materials, and  Assemblies (cont’d)</vt:lpstr>
      <vt:lpstr>Section 5 – 5.4.3.1.3 Air Leakage – Testing, Acceptable Materials, and  Assemblies (cont’d)</vt:lpstr>
      <vt:lpstr>Section 5 – 5.4.3.1.3 Air Leakage – Testing, Acceptable Materials, and  Assemblies (cont’d)</vt:lpstr>
      <vt:lpstr>PowerPoint Presentation</vt:lpstr>
      <vt:lpstr>PowerPoint Presentation</vt:lpstr>
      <vt:lpstr>PowerPoint Presentation</vt:lpstr>
      <vt:lpstr>PowerPoint Presentation</vt:lpstr>
      <vt:lpstr>PowerPoint Presentation</vt:lpstr>
      <vt:lpstr>PowerPoint Presentation</vt:lpstr>
      <vt:lpstr>Section 5 – 5.5 Prescriptive Building Envelope Option</vt:lpstr>
      <vt:lpstr>Section 5 – 5.5.3 Opaque Areas</vt:lpstr>
      <vt:lpstr>Section 5 – 5.5.1 Opaque</vt:lpstr>
      <vt:lpstr>Section 5 – 5.5.1 Opaque</vt:lpstr>
      <vt:lpstr>Section 5 – 5.5-1 (cont’d) Fenestration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5 – A5.3 Opaque Areas</vt:lpstr>
      <vt:lpstr>Section 5 – 5.5.3.1 Roof Insulation</vt:lpstr>
      <vt:lpstr>Section 5 – 5.5.3.1 Roof Insulation (cont’d)</vt:lpstr>
      <vt:lpstr>Section 5 – 5.8.1 Insulation Installation</vt:lpstr>
      <vt:lpstr>PowerPoint Presentation</vt:lpstr>
      <vt:lpstr>Section 5 – 5.5.3.1.1 High Albedo Roofs</vt:lpstr>
      <vt:lpstr>Section 5 – 5.5.3.1 High Albedo Roofs – Exceptions</vt:lpstr>
      <vt:lpstr>Section 5 High Albedo Roof – Example</vt:lpstr>
      <vt:lpstr>Section 5 – 5.5.3.2 Above-Grade Wall Insulation</vt:lpstr>
      <vt:lpstr>Section 5 – 5.5.3.2 Above-Grade Wall Insulation (cont’d)</vt:lpstr>
      <vt:lpstr>Section 5 – 5.5.3.2 Above-Grade Wall Insulation (cont’d)</vt:lpstr>
      <vt:lpstr>Section 5 Above-Grade Wall Insulation (cont’d)</vt:lpstr>
      <vt:lpstr>Section 5 – 5.5.3.3 Below-Grade Wall Insulation</vt:lpstr>
      <vt:lpstr>Section 5 – 5.5.3.3 Below-Grade Wall Insulation</vt:lpstr>
      <vt:lpstr>Section 5 – 5.5.3.4  Floor Insulation</vt:lpstr>
      <vt:lpstr>Section 5 – 5.5.3.5 Slab-on-Grade Floor Insulation</vt:lpstr>
      <vt:lpstr>Section 5 – 5.5.3.6 Opaque Doors</vt:lpstr>
      <vt:lpstr>Section 5 – 5.5.4 Fenestration</vt:lpstr>
      <vt:lpstr>Section 5 – 5.5.4.2 Fenestration Area</vt:lpstr>
      <vt:lpstr>Section 5 – 5.5.4.2.3 Minimum Skylight Fenestration Area</vt:lpstr>
      <vt:lpstr>Section 5 – 5.5.4.2.3 Minimum Skylight Fenestration Area</vt:lpstr>
      <vt:lpstr>Section 5 – 5.5.4.3 and 5.8.2.3  Fenestration U-Factor</vt:lpstr>
      <vt:lpstr>Section 5 – 5.5.4.4  Fenestration SHGC</vt:lpstr>
      <vt:lpstr>Information – Overhangs</vt:lpstr>
      <vt:lpstr>Section 5 – 5.8.2.4 Solar Heat Gain Coefficient (SHGC)</vt:lpstr>
      <vt:lpstr>Section 5 – 5.5.4.4.2 Skylight SHGC</vt:lpstr>
      <vt:lpstr>Section 5 – 5.5.4.5 Fenestration Orientation</vt:lpstr>
      <vt:lpstr>Section 5 – 5.5.4.6 Visible Transmittance/SHGC Ratio</vt:lpstr>
      <vt:lpstr>Compliance Approaches</vt:lpstr>
      <vt:lpstr>Section 5 – 5.6.1 Building Envelope Trade-Off Option “Rules”</vt:lpstr>
      <vt:lpstr>PowerPoint Presentation</vt:lpstr>
      <vt:lpstr>PowerPoint Presentation</vt:lpstr>
      <vt:lpstr>Section 5 – 5.8 Product Information and Installation Requirements</vt:lpstr>
      <vt:lpstr>Section 5 – 5.8.1.5 Insulation – Substantial Contact</vt:lpstr>
      <vt:lpstr>Section 5 – 5.8.1.6 Recessed Equipment</vt:lpstr>
      <vt:lpstr>Section 5 – 5.8.1.7 Insulation Protection</vt:lpstr>
      <vt:lpstr>Section 5 – 5.8.1.8 Location of Roof Insulation</vt:lpstr>
      <vt:lpstr>Section 5 – 5.8.1.9 Extent of Insulation</vt:lpstr>
      <vt:lpstr>Section 5 – 5.8.1.10 Joints in Rigid Insulation</vt:lpstr>
      <vt:lpstr>Section 5 – 5.9  Inspection</vt:lpstr>
      <vt:lpstr>Section 5 – 5.9  Inspection (cont’d)</vt:lpstr>
      <vt:lpstr>Section 5 – 5.9  Verification</vt:lpstr>
      <vt:lpstr>Section 5 – 5.9  Verification (cont’d)</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 Member</dc:creator>
  <cp:lastModifiedBy>test</cp:lastModifiedBy>
  <cp:revision>419</cp:revision>
  <cp:lastPrinted>2011-02-24T21:09:36Z</cp:lastPrinted>
  <dcterms:created xsi:type="dcterms:W3CDTF">2010-07-16T17:29:44Z</dcterms:created>
  <dcterms:modified xsi:type="dcterms:W3CDTF">2017-03-30T22:08:20Z</dcterms:modified>
</cp:coreProperties>
</file>