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177"/>
  </p:notesMasterIdLst>
  <p:handoutMasterIdLst>
    <p:handoutMasterId r:id="rId178"/>
  </p:handoutMasterIdLst>
  <p:sldIdLst>
    <p:sldId id="256" r:id="rId2"/>
    <p:sldId id="547" r:id="rId3"/>
    <p:sldId id="495" r:id="rId4"/>
    <p:sldId id="543" r:id="rId5"/>
    <p:sldId id="539" r:id="rId6"/>
    <p:sldId id="496" r:id="rId7"/>
    <p:sldId id="540" r:id="rId8"/>
    <p:sldId id="541" r:id="rId9"/>
    <p:sldId id="542" r:id="rId10"/>
    <p:sldId id="511" r:id="rId11"/>
    <p:sldId id="545" r:id="rId12"/>
    <p:sldId id="349" r:id="rId13"/>
    <p:sldId id="350" r:id="rId14"/>
    <p:sldId id="351" r:id="rId15"/>
    <p:sldId id="497" r:id="rId16"/>
    <p:sldId id="352" r:id="rId17"/>
    <p:sldId id="353" r:id="rId18"/>
    <p:sldId id="354" r:id="rId19"/>
    <p:sldId id="355" r:id="rId20"/>
    <p:sldId id="357" r:id="rId21"/>
    <p:sldId id="358" r:id="rId22"/>
    <p:sldId id="359" r:id="rId23"/>
    <p:sldId id="360" r:id="rId24"/>
    <p:sldId id="361" r:id="rId25"/>
    <p:sldId id="368" r:id="rId26"/>
    <p:sldId id="519" r:id="rId27"/>
    <p:sldId id="369" r:id="rId28"/>
    <p:sldId id="362" r:id="rId29"/>
    <p:sldId id="363" r:id="rId30"/>
    <p:sldId id="364" r:id="rId31"/>
    <p:sldId id="366" r:id="rId32"/>
    <p:sldId id="371" r:id="rId33"/>
    <p:sldId id="372" r:id="rId34"/>
    <p:sldId id="373" r:id="rId35"/>
    <p:sldId id="374" r:id="rId36"/>
    <p:sldId id="375" r:id="rId37"/>
    <p:sldId id="376" r:id="rId38"/>
    <p:sldId id="377" r:id="rId39"/>
    <p:sldId id="378" r:id="rId40"/>
    <p:sldId id="379" r:id="rId41"/>
    <p:sldId id="380" r:id="rId42"/>
    <p:sldId id="381" r:id="rId43"/>
    <p:sldId id="382" r:id="rId44"/>
    <p:sldId id="383" r:id="rId45"/>
    <p:sldId id="384" r:id="rId46"/>
    <p:sldId id="385" r:id="rId47"/>
    <p:sldId id="386" r:id="rId48"/>
    <p:sldId id="509" r:id="rId49"/>
    <p:sldId id="387" r:id="rId50"/>
    <p:sldId id="388" r:id="rId51"/>
    <p:sldId id="389" r:id="rId52"/>
    <p:sldId id="390" r:id="rId53"/>
    <p:sldId id="391" r:id="rId54"/>
    <p:sldId id="392" r:id="rId55"/>
    <p:sldId id="393" r:id="rId56"/>
    <p:sldId id="394" r:id="rId57"/>
    <p:sldId id="395" r:id="rId58"/>
    <p:sldId id="396" r:id="rId59"/>
    <p:sldId id="531" r:id="rId60"/>
    <p:sldId id="532" r:id="rId61"/>
    <p:sldId id="397" r:id="rId62"/>
    <p:sldId id="398" r:id="rId63"/>
    <p:sldId id="399" r:id="rId64"/>
    <p:sldId id="400" r:id="rId65"/>
    <p:sldId id="401" r:id="rId66"/>
    <p:sldId id="402" r:id="rId67"/>
    <p:sldId id="403" r:id="rId68"/>
    <p:sldId id="544" r:id="rId69"/>
    <p:sldId id="405" r:id="rId70"/>
    <p:sldId id="406" r:id="rId71"/>
    <p:sldId id="407" r:id="rId72"/>
    <p:sldId id="408" r:id="rId73"/>
    <p:sldId id="409" r:id="rId74"/>
    <p:sldId id="410" r:id="rId75"/>
    <p:sldId id="411" r:id="rId76"/>
    <p:sldId id="412" r:id="rId77"/>
    <p:sldId id="413" r:id="rId78"/>
    <p:sldId id="414" r:id="rId79"/>
    <p:sldId id="415" r:id="rId80"/>
    <p:sldId id="416" r:id="rId81"/>
    <p:sldId id="417" r:id="rId82"/>
    <p:sldId id="418" r:id="rId83"/>
    <p:sldId id="419" r:id="rId84"/>
    <p:sldId id="420" r:id="rId85"/>
    <p:sldId id="421" r:id="rId86"/>
    <p:sldId id="422" r:id="rId87"/>
    <p:sldId id="423" r:id="rId88"/>
    <p:sldId id="424" r:id="rId89"/>
    <p:sldId id="425" r:id="rId90"/>
    <p:sldId id="426" r:id="rId91"/>
    <p:sldId id="427" r:id="rId92"/>
    <p:sldId id="428" r:id="rId93"/>
    <p:sldId id="429" r:id="rId94"/>
    <p:sldId id="430" r:id="rId95"/>
    <p:sldId id="431" r:id="rId96"/>
    <p:sldId id="432" r:id="rId97"/>
    <p:sldId id="433" r:id="rId98"/>
    <p:sldId id="434" r:id="rId99"/>
    <p:sldId id="435" r:id="rId100"/>
    <p:sldId id="436" r:id="rId101"/>
    <p:sldId id="437" r:id="rId102"/>
    <p:sldId id="438" r:id="rId103"/>
    <p:sldId id="513" r:id="rId104"/>
    <p:sldId id="439" r:id="rId105"/>
    <p:sldId id="533" r:id="rId106"/>
    <p:sldId id="440" r:id="rId107"/>
    <p:sldId id="441" r:id="rId108"/>
    <p:sldId id="442" r:id="rId109"/>
    <p:sldId id="546" r:id="rId110"/>
    <p:sldId id="443" r:id="rId111"/>
    <p:sldId id="445" r:id="rId112"/>
    <p:sldId id="446" r:id="rId113"/>
    <p:sldId id="447" r:id="rId114"/>
    <p:sldId id="448" r:id="rId115"/>
    <p:sldId id="535" r:id="rId116"/>
    <p:sldId id="449" r:id="rId117"/>
    <p:sldId id="450" r:id="rId118"/>
    <p:sldId id="451" r:id="rId119"/>
    <p:sldId id="452" r:id="rId120"/>
    <p:sldId id="453" r:id="rId121"/>
    <p:sldId id="536" r:id="rId122"/>
    <p:sldId id="548" r:id="rId123"/>
    <p:sldId id="454" r:id="rId124"/>
    <p:sldId id="455" r:id="rId125"/>
    <p:sldId id="456" r:id="rId126"/>
    <p:sldId id="457" r:id="rId127"/>
    <p:sldId id="458" r:id="rId128"/>
    <p:sldId id="459" r:id="rId129"/>
    <p:sldId id="460" r:id="rId130"/>
    <p:sldId id="461" r:id="rId131"/>
    <p:sldId id="462" r:id="rId132"/>
    <p:sldId id="463" r:id="rId133"/>
    <p:sldId id="464" r:id="rId134"/>
    <p:sldId id="465" r:id="rId135"/>
    <p:sldId id="466" r:id="rId136"/>
    <p:sldId id="467" r:id="rId137"/>
    <p:sldId id="468" r:id="rId138"/>
    <p:sldId id="469" r:id="rId139"/>
    <p:sldId id="470" r:id="rId140"/>
    <p:sldId id="471" r:id="rId141"/>
    <p:sldId id="472" r:id="rId142"/>
    <p:sldId id="537" r:id="rId143"/>
    <p:sldId id="538" r:id="rId144"/>
    <p:sldId id="500" r:id="rId145"/>
    <p:sldId id="501" r:id="rId146"/>
    <p:sldId id="502" r:id="rId147"/>
    <p:sldId id="503" r:id="rId148"/>
    <p:sldId id="504" r:id="rId149"/>
    <p:sldId id="505" r:id="rId150"/>
    <p:sldId id="506" r:id="rId151"/>
    <p:sldId id="507" r:id="rId152"/>
    <p:sldId id="508" r:id="rId153"/>
    <p:sldId id="522" r:id="rId154"/>
    <p:sldId id="473" r:id="rId155"/>
    <p:sldId id="523" r:id="rId156"/>
    <p:sldId id="474" r:id="rId157"/>
    <p:sldId id="475" r:id="rId158"/>
    <p:sldId id="476" r:id="rId159"/>
    <p:sldId id="477" r:id="rId160"/>
    <p:sldId id="478" r:id="rId161"/>
    <p:sldId id="479" r:id="rId162"/>
    <p:sldId id="480" r:id="rId163"/>
    <p:sldId id="481" r:id="rId164"/>
    <p:sldId id="482" r:id="rId165"/>
    <p:sldId id="483" r:id="rId166"/>
    <p:sldId id="484" r:id="rId167"/>
    <p:sldId id="485" r:id="rId168"/>
    <p:sldId id="486" r:id="rId169"/>
    <p:sldId id="487" r:id="rId170"/>
    <p:sldId id="488" r:id="rId171"/>
    <p:sldId id="489" r:id="rId172"/>
    <p:sldId id="490" r:id="rId173"/>
    <p:sldId id="491" r:id="rId174"/>
    <p:sldId id="492" r:id="rId175"/>
    <p:sldId id="493" r:id="rId17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852">
          <p15:clr>
            <a:srgbClr val="A4A3A4"/>
          </p15:clr>
        </p15:guide>
        <p15:guide id="2" pos="4513">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ing Liu" initials="BL" lastIdx="27" clrIdx="0"/>
  <p:cmAuthor id="1" name="Reid Hart" initials="PRH" lastIdx="4" clrIdx="1"/>
  <p:cmAuthor id="2" name="D3A746" initials="RB" lastIdx="0"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80" autoAdjust="0"/>
    <p:restoredTop sz="82412" autoAdjust="0"/>
  </p:normalViewPr>
  <p:slideViewPr>
    <p:cSldViewPr snapToGrid="0" snapToObjects="1" showGuides="1">
      <p:cViewPr varScale="1">
        <p:scale>
          <a:sx n="106" d="100"/>
          <a:sy n="106" d="100"/>
        </p:scale>
        <p:origin x="-1818" y="-84"/>
      </p:cViewPr>
      <p:guideLst>
        <p:guide orient="horz" pos="852"/>
        <p:guide pos="45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notesViewPr>
    <p:cSldViewPr snapToGrid="0" snapToObjects="1">
      <p:cViewPr>
        <p:scale>
          <a:sx n="100" d="100"/>
          <a:sy n="100" d="100"/>
        </p:scale>
        <p:origin x="-1500" y="95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B1C77E8-B125-8841-BF28-B4892FE3E40B}" type="datetimeFigureOut">
              <a:rPr lang="en-US" smtClean="0"/>
              <a:pPr/>
              <a:t>3/30/2017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F45AD4D-6EE7-CF4D-AFB8-A33EB490453F}" type="slidenum">
              <a:rPr lang="en-US" smtClean="0"/>
              <a:pPr/>
              <a:t>‹#›</a:t>
            </a:fld>
            <a:endParaRPr lang="en-US" dirty="0"/>
          </a:p>
        </p:txBody>
      </p:sp>
    </p:spTree>
    <p:extLst>
      <p:ext uri="{BB962C8B-B14F-4D97-AF65-F5344CB8AC3E}">
        <p14:creationId xmlns:p14="http://schemas.microsoft.com/office/powerpoint/2010/main" val="14623415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60BCEB9-F90F-E042-A0C1-F182ED2995CF}" type="datetimeFigureOut">
              <a:rPr lang="en-US" smtClean="0"/>
              <a:pPr/>
              <a:t>3/30/2017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FF5B92B-6B67-D242-977C-9031446DA55A}" type="slidenum">
              <a:rPr lang="en-US" smtClean="0"/>
              <a:pPr/>
              <a:t>‹#›</a:t>
            </a:fld>
            <a:endParaRPr lang="en-US" dirty="0"/>
          </a:p>
        </p:txBody>
      </p:sp>
    </p:spTree>
    <p:extLst>
      <p:ext uri="{BB962C8B-B14F-4D97-AF65-F5344CB8AC3E}">
        <p14:creationId xmlns:p14="http://schemas.microsoft.com/office/powerpoint/2010/main" val="42065503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a:t>
            </a:fld>
            <a:endParaRPr lang="en-US" dirty="0"/>
          </a:p>
        </p:txBody>
      </p:sp>
    </p:spTree>
    <p:extLst>
      <p:ext uri="{BB962C8B-B14F-4D97-AF65-F5344CB8AC3E}">
        <p14:creationId xmlns:p14="http://schemas.microsoft.com/office/powerpoint/2010/main" val="2843978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395976-B6C9-4BCB-9842-CB9A2093847A}" type="slidenum">
              <a:rPr lang="en-US"/>
              <a:pPr/>
              <a:t>13</a:t>
            </a:fld>
            <a:endParaRPr lang="en-US"/>
          </a:p>
        </p:txBody>
      </p:sp>
      <p:sp>
        <p:nvSpPr>
          <p:cNvPr id="121858" name="Rectangle 2"/>
          <p:cNvSpPr>
            <a:spLocks noGrp="1" noRot="1" noChangeAspect="1" noChangeArrowheads="1" noTextEdit="1"/>
          </p:cNvSpPr>
          <p:nvPr>
            <p:ph type="sldImg"/>
          </p:nvPr>
        </p:nvSpPr>
        <p:spPr>
          <a:xfrm>
            <a:off x="1182688" y="696913"/>
            <a:ext cx="4648200" cy="3486150"/>
          </a:xfrm>
          <a:ln/>
        </p:spPr>
      </p:sp>
      <p:sp>
        <p:nvSpPr>
          <p:cNvPr id="121859" name="Rectangle 3"/>
          <p:cNvSpPr>
            <a:spLocks noGrp="1" noChangeArrowheads="1"/>
          </p:cNvSpPr>
          <p:nvPr>
            <p:ph type="body" idx="1"/>
          </p:nvPr>
        </p:nvSpPr>
        <p:spPr>
          <a:xfrm>
            <a:off x="936344" y="4415790"/>
            <a:ext cx="5137714" cy="4183380"/>
          </a:xfrm>
        </p:spPr>
        <p:txBody>
          <a:bodyPr/>
          <a:lstStyle/>
          <a:p>
            <a:pPr lvl="0"/>
            <a:r>
              <a:rPr lang="en-US" dirty="0" smtClean="0"/>
              <a:t>New </a:t>
            </a:r>
            <a:r>
              <a:rPr lang="en-US" dirty="0"/>
              <a:t>HVAC equipment as a direct replacement of existing HVAC equipment </a:t>
            </a:r>
            <a:r>
              <a:rPr lang="en-US" dirty="0" smtClean="0"/>
              <a:t>must comply </a:t>
            </a:r>
            <a:r>
              <a:rPr lang="en-US" dirty="0"/>
              <a:t>with the specific minimum </a:t>
            </a:r>
            <a:r>
              <a:rPr lang="en-US" i="1" dirty="0"/>
              <a:t>efficiency</a:t>
            </a:r>
            <a:r>
              <a:rPr lang="en-US" dirty="0"/>
              <a:t> requirements applicable to that equipment.</a:t>
            </a:r>
          </a:p>
          <a:p>
            <a:pPr lvl="0"/>
            <a:endParaRPr lang="en-US" dirty="0"/>
          </a:p>
          <a:p>
            <a:pPr lvl="0"/>
            <a:r>
              <a:rPr lang="en-US" dirty="0"/>
              <a:t>New cooling systems installed to serve previously uncooled spaces </a:t>
            </a:r>
            <a:r>
              <a:rPr lang="en-US" dirty="0" smtClean="0"/>
              <a:t>must </a:t>
            </a:r>
            <a:r>
              <a:rPr lang="en-US" dirty="0"/>
              <a:t>comply with this section as described in Section 6.2.</a:t>
            </a:r>
          </a:p>
          <a:p>
            <a:pPr lvl="0"/>
            <a:endParaRPr lang="en-US" i="1" dirty="0"/>
          </a:p>
          <a:p>
            <a:pPr lvl="0"/>
            <a:r>
              <a:rPr lang="en-US" i="1" dirty="0"/>
              <a:t>Alterations</a:t>
            </a:r>
            <a:r>
              <a:rPr lang="en-US" dirty="0"/>
              <a:t> to existing cooling systems </a:t>
            </a:r>
            <a:r>
              <a:rPr lang="en-US" dirty="0" smtClean="0"/>
              <a:t>must </a:t>
            </a:r>
            <a:r>
              <a:rPr lang="en-US" dirty="0"/>
              <a:t>not decrease economizer capability unless the system complies with Section 6.5.1.</a:t>
            </a:r>
          </a:p>
          <a:p>
            <a:pPr lvl="0"/>
            <a:endParaRPr lang="en-US" dirty="0"/>
          </a:p>
          <a:p>
            <a:pPr lvl="0"/>
            <a:r>
              <a:rPr lang="en-US" dirty="0"/>
              <a:t>New and replacement ductwork </a:t>
            </a:r>
            <a:r>
              <a:rPr lang="en-US" dirty="0" smtClean="0"/>
              <a:t>must </a:t>
            </a:r>
            <a:r>
              <a:rPr lang="en-US" dirty="0"/>
              <a:t>comply with Sections 6.4.4.1 and 6.4.4.2.</a:t>
            </a:r>
          </a:p>
          <a:p>
            <a:pPr lvl="0"/>
            <a:endParaRPr lang="en-US" dirty="0"/>
          </a:p>
          <a:p>
            <a:pPr lvl="0"/>
            <a:r>
              <a:rPr lang="en-US" dirty="0"/>
              <a:t>New and replacement piping </a:t>
            </a:r>
            <a:r>
              <a:rPr lang="en-US" dirty="0" smtClean="0"/>
              <a:t>must </a:t>
            </a:r>
            <a:r>
              <a:rPr lang="en-US" dirty="0"/>
              <a:t>comply with Section 6.4.4.1</a:t>
            </a:r>
            <a:r>
              <a:rPr lang="en-US" dirty="0" smtClean="0"/>
              <a:t>.</a:t>
            </a:r>
          </a:p>
          <a:p>
            <a:pPr lvl="0"/>
            <a:endParaRPr lang="en-US" dirty="0"/>
          </a:p>
          <a:p>
            <a:endParaRPr lang="en-US" dirty="0"/>
          </a:p>
        </p:txBody>
      </p:sp>
    </p:spTree>
    <p:extLst>
      <p:ext uri="{BB962C8B-B14F-4D97-AF65-F5344CB8AC3E}">
        <p14:creationId xmlns:p14="http://schemas.microsoft.com/office/powerpoint/2010/main" val="8461594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Each component provides some energy savings:</a:t>
            </a:r>
            <a:endParaRPr lang="en-US" b="1" dirty="0" smtClean="0">
              <a:solidFill>
                <a:srgbClr val="FF0000"/>
              </a:solidFill>
            </a:endParaRPr>
          </a:p>
          <a:p>
            <a:pPr>
              <a:lnSpc>
                <a:spcPct val="125000"/>
              </a:lnSpc>
              <a:spcBef>
                <a:spcPts val="200"/>
              </a:spcBef>
              <a:buFont typeface="+mj-lt"/>
              <a:buNone/>
            </a:pPr>
            <a:r>
              <a:rPr lang="en-US" i="1" dirty="0" smtClean="0">
                <a:solidFill>
                  <a:srgbClr val="FF0000"/>
                </a:solidFill>
              </a:rPr>
              <a:t>a. turn off the terminal fan except when space heating is required or if required for ventilation;</a:t>
            </a:r>
          </a:p>
          <a:p>
            <a:pPr>
              <a:lnSpc>
                <a:spcPct val="125000"/>
              </a:lnSpc>
              <a:spcBef>
                <a:spcPts val="200"/>
              </a:spcBef>
              <a:buFont typeface="+mj-lt"/>
              <a:buNone/>
            </a:pPr>
            <a:r>
              <a:rPr lang="en-US" b="1" dirty="0" smtClean="0">
                <a:solidFill>
                  <a:srgbClr val="FF0000"/>
                </a:solidFill>
              </a:rPr>
              <a:t>Fan energy is saved during</a:t>
            </a:r>
            <a:r>
              <a:rPr lang="en-US" b="1" baseline="0" dirty="0" smtClean="0">
                <a:solidFill>
                  <a:srgbClr val="FF0000"/>
                </a:solidFill>
              </a:rPr>
              <a:t> most hours when heating is not required</a:t>
            </a:r>
            <a:endParaRPr lang="en-US" dirty="0" smtClean="0">
              <a:solidFill>
                <a:srgbClr val="FF0000"/>
              </a:solidFill>
            </a:endParaRPr>
          </a:p>
          <a:p>
            <a:pPr>
              <a:lnSpc>
                <a:spcPct val="125000"/>
              </a:lnSpc>
              <a:spcBef>
                <a:spcPts val="200"/>
              </a:spcBef>
              <a:buFont typeface="+mj-lt"/>
              <a:buNone/>
            </a:pPr>
            <a:r>
              <a:rPr lang="en-US" i="1" dirty="0" smtClean="0">
                <a:solidFill>
                  <a:srgbClr val="FF0000"/>
                </a:solidFill>
              </a:rPr>
              <a:t>b. turn on the terminal fan as the first stage of heating before the heating coil is activated; and</a:t>
            </a:r>
          </a:p>
          <a:p>
            <a:pPr>
              <a:lnSpc>
                <a:spcPct val="125000"/>
              </a:lnSpc>
              <a:spcBef>
                <a:spcPts val="200"/>
              </a:spcBef>
              <a:buFont typeface="+mj-lt"/>
              <a:buNone/>
            </a:pPr>
            <a:r>
              <a:rPr lang="en-US" b="1" i="0" dirty="0" smtClean="0">
                <a:solidFill>
                  <a:srgbClr val="FF0000"/>
                </a:solidFill>
              </a:rPr>
              <a:t>Turning on the terminal fan will use warmer return air, possibly avoiding, and reducing the need for heating</a:t>
            </a:r>
            <a:r>
              <a:rPr lang="en-US" b="1" i="0" baseline="0" dirty="0" smtClean="0">
                <a:solidFill>
                  <a:srgbClr val="FF0000"/>
                </a:solidFill>
              </a:rPr>
              <a:t> in the space.</a:t>
            </a:r>
            <a:endParaRPr lang="en-US" b="1" i="0" dirty="0" smtClean="0">
              <a:solidFill>
                <a:srgbClr val="FF0000"/>
              </a:solidFill>
            </a:endParaRPr>
          </a:p>
          <a:p>
            <a:pPr>
              <a:lnSpc>
                <a:spcPct val="125000"/>
              </a:lnSpc>
              <a:spcBef>
                <a:spcPts val="200"/>
              </a:spcBef>
              <a:buFont typeface="+mj-lt"/>
              <a:buNone/>
            </a:pPr>
            <a:r>
              <a:rPr lang="en-US" i="1" dirty="0" smtClean="0">
                <a:solidFill>
                  <a:srgbClr val="FF0000"/>
                </a:solidFill>
              </a:rPr>
              <a:t>c. during heating for warmup or setback temperature control, either</a:t>
            </a:r>
          </a:p>
          <a:p>
            <a:pPr marL="685800" lvl="1" indent="-228600">
              <a:lnSpc>
                <a:spcPct val="125000"/>
              </a:lnSpc>
              <a:spcBef>
                <a:spcPts val="200"/>
              </a:spcBef>
              <a:buFont typeface="+mj-lt"/>
              <a:buAutoNum type="arabicPeriod"/>
            </a:pPr>
            <a:r>
              <a:rPr lang="en-US" i="1" dirty="0" smtClean="0">
                <a:solidFill>
                  <a:srgbClr val="FF0000"/>
                </a:solidFill>
              </a:rPr>
              <a:t>operate the terminal fan and heating coil without primary air or</a:t>
            </a:r>
          </a:p>
          <a:p>
            <a:pPr marL="457200" lvl="1" indent="0">
              <a:lnSpc>
                <a:spcPct val="125000"/>
              </a:lnSpc>
              <a:spcBef>
                <a:spcPts val="200"/>
              </a:spcBef>
              <a:buFont typeface="+mj-lt"/>
              <a:buNone/>
            </a:pPr>
            <a:r>
              <a:rPr lang="en-US" b="1" i="0" dirty="0" smtClean="0">
                <a:solidFill>
                  <a:srgbClr val="FF0000"/>
                </a:solidFill>
              </a:rPr>
              <a:t>Turning off primary air</a:t>
            </a:r>
            <a:r>
              <a:rPr lang="en-US" b="1" i="0" baseline="0" dirty="0" smtClean="0">
                <a:solidFill>
                  <a:srgbClr val="FF0000"/>
                </a:solidFill>
              </a:rPr>
              <a:t> during when unoccupied and ventilation is not needed reduces reheat of primary air.</a:t>
            </a:r>
            <a:endParaRPr lang="en-US" b="1" i="0" dirty="0" smtClean="0">
              <a:solidFill>
                <a:srgbClr val="FF0000"/>
              </a:solidFill>
            </a:endParaRPr>
          </a:p>
          <a:p>
            <a:pPr lvl="1">
              <a:lnSpc>
                <a:spcPct val="125000"/>
              </a:lnSpc>
              <a:spcBef>
                <a:spcPts val="200"/>
              </a:spcBef>
              <a:buFont typeface="+mj-lt"/>
              <a:buNone/>
            </a:pPr>
            <a:r>
              <a:rPr lang="en-US" i="1" dirty="0" smtClean="0">
                <a:solidFill>
                  <a:srgbClr val="FF0000"/>
                </a:solidFill>
              </a:rPr>
              <a:t>2. reverse the terminal damper logic and provide heating from the central air handler through primary air.</a:t>
            </a:r>
          </a:p>
          <a:p>
            <a:pPr lvl="1">
              <a:lnSpc>
                <a:spcPct val="125000"/>
              </a:lnSpc>
              <a:spcBef>
                <a:spcPts val="200"/>
              </a:spcBef>
              <a:buFont typeface="+mj-lt"/>
              <a:buNone/>
            </a:pPr>
            <a:r>
              <a:rPr lang="en-US" b="1" i="0" dirty="0" smtClean="0">
                <a:solidFill>
                  <a:srgbClr val="FF0000"/>
                </a:solidFill>
              </a:rPr>
              <a:t>With</a:t>
            </a:r>
            <a:r>
              <a:rPr lang="en-US" b="1" i="0" baseline="0" dirty="0" smtClean="0">
                <a:solidFill>
                  <a:srgbClr val="FF0000"/>
                </a:solidFill>
              </a:rPr>
              <a:t> electric reheat systems, it may be better to use a central gas furnace for warm up, and this provision allows that.</a:t>
            </a:r>
            <a:endParaRPr lang="en-US" b="1" i="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105</a:t>
            </a:fld>
            <a:endParaRPr lang="en-US" dirty="0"/>
          </a:p>
        </p:txBody>
      </p:sp>
    </p:spTree>
    <p:extLst>
      <p:ext uri="{BB962C8B-B14F-4D97-AF65-F5344CB8AC3E}">
        <p14:creationId xmlns:p14="http://schemas.microsoft.com/office/powerpoint/2010/main" val="20125907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CC1274-FD35-4D8C-A9D8-5FF81EEF64BD}" type="slidenum">
              <a:rPr lang="en-US"/>
              <a:pPr/>
              <a:t>106</a:t>
            </a:fld>
            <a:endParaRPr lang="en-US"/>
          </a:p>
        </p:txBody>
      </p:sp>
      <p:sp>
        <p:nvSpPr>
          <p:cNvPr id="245762" name="Rectangle 2"/>
          <p:cNvSpPr>
            <a:spLocks noGrp="1" noRot="1" noChangeAspect="1" noChangeArrowheads="1" noTextEdit="1"/>
          </p:cNvSpPr>
          <p:nvPr>
            <p:ph type="sldImg"/>
          </p:nvPr>
        </p:nvSpPr>
        <p:spPr>
          <a:xfrm>
            <a:off x="1182688" y="696913"/>
            <a:ext cx="4648200" cy="3486150"/>
          </a:xfrm>
          <a:ln/>
        </p:spPr>
      </p:sp>
      <p:sp>
        <p:nvSpPr>
          <p:cNvPr id="245763" name="Rectangle 3"/>
          <p:cNvSpPr>
            <a:spLocks noGrp="1" noChangeArrowheads="1"/>
          </p:cNvSpPr>
          <p:nvPr>
            <p:ph type="body" idx="1"/>
          </p:nvPr>
        </p:nvSpPr>
        <p:spPr>
          <a:xfrm>
            <a:off x="936344" y="4415790"/>
            <a:ext cx="5137714" cy="4183380"/>
          </a:xfrm>
        </p:spPr>
        <p:txBody>
          <a:bodyPr/>
          <a:lstStyle/>
          <a:p>
            <a:r>
              <a:rPr lang="en-US" dirty="0"/>
              <a:t>i.e., set point is </a:t>
            </a:r>
            <a:r>
              <a:rPr lang="en-US" dirty="0" smtClean="0"/>
              <a:t>reset </a:t>
            </a:r>
            <a:r>
              <a:rPr lang="en-US" dirty="0"/>
              <a:t>lower until one zone damper is nearly wide </a:t>
            </a:r>
            <a:r>
              <a:rPr lang="en-US" dirty="0" smtClean="0"/>
              <a:t>open</a:t>
            </a:r>
          </a:p>
          <a:p>
            <a:endParaRPr lang="en-US" dirty="0" smtClean="0"/>
          </a:p>
          <a:p>
            <a:endParaRPr lang="en-US" dirty="0"/>
          </a:p>
        </p:txBody>
      </p:sp>
    </p:spTree>
    <p:extLst>
      <p:ext uri="{BB962C8B-B14F-4D97-AF65-F5344CB8AC3E}">
        <p14:creationId xmlns:p14="http://schemas.microsoft.com/office/powerpoint/2010/main" val="42611114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CC1274-FD35-4D8C-A9D8-5FF81EEF64BD}" type="slidenum">
              <a:rPr lang="en-US"/>
              <a:pPr/>
              <a:t>107</a:t>
            </a:fld>
            <a:endParaRPr lang="en-US"/>
          </a:p>
        </p:txBody>
      </p:sp>
      <p:sp>
        <p:nvSpPr>
          <p:cNvPr id="245762" name="Rectangle 2"/>
          <p:cNvSpPr>
            <a:spLocks noGrp="1" noRot="1" noChangeAspect="1" noChangeArrowheads="1" noTextEdit="1"/>
          </p:cNvSpPr>
          <p:nvPr>
            <p:ph type="sldImg"/>
          </p:nvPr>
        </p:nvSpPr>
        <p:spPr>
          <a:xfrm>
            <a:off x="1182688" y="696913"/>
            <a:ext cx="4648200" cy="3486150"/>
          </a:xfrm>
          <a:ln/>
        </p:spPr>
      </p:sp>
      <p:sp>
        <p:nvSpPr>
          <p:cNvPr id="245763" name="Rectangle 3"/>
          <p:cNvSpPr>
            <a:spLocks noGrp="1" noChangeArrowheads="1"/>
          </p:cNvSpPr>
          <p:nvPr>
            <p:ph type="body" idx="1"/>
          </p:nvPr>
        </p:nvSpPr>
        <p:spPr>
          <a:xfrm>
            <a:off x="936344" y="4415790"/>
            <a:ext cx="5137714" cy="4183380"/>
          </a:xfrm>
        </p:spPr>
        <p:txBody>
          <a:bodyPr/>
          <a:lstStyle/>
          <a:p>
            <a:endParaRPr lang="en-US" dirty="0" smtClean="0"/>
          </a:p>
          <a:p>
            <a:endParaRPr lang="en-US" dirty="0"/>
          </a:p>
        </p:txBody>
      </p:sp>
    </p:spTree>
    <p:extLst>
      <p:ext uri="{BB962C8B-B14F-4D97-AF65-F5344CB8AC3E}">
        <p14:creationId xmlns:p14="http://schemas.microsoft.com/office/powerpoint/2010/main" val="4338732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C29C7-D58A-45AC-84B7-DCBB36909F62}" type="slidenum">
              <a:rPr lang="en-US"/>
              <a:pPr/>
              <a:t>108</a:t>
            </a:fld>
            <a:endParaRPr lang="en-US"/>
          </a:p>
        </p:txBody>
      </p:sp>
      <p:sp>
        <p:nvSpPr>
          <p:cNvPr id="247810" name="Rectangle 2"/>
          <p:cNvSpPr>
            <a:spLocks noGrp="1" noRot="1" noChangeAspect="1" noChangeArrowheads="1" noTextEdit="1"/>
          </p:cNvSpPr>
          <p:nvPr>
            <p:ph type="sldImg"/>
          </p:nvPr>
        </p:nvSpPr>
        <p:spPr>
          <a:xfrm>
            <a:off x="1182688" y="696913"/>
            <a:ext cx="4648200" cy="3486150"/>
          </a:xfrm>
          <a:ln/>
        </p:spPr>
      </p:sp>
      <p:sp>
        <p:nvSpPr>
          <p:cNvPr id="247811" name="Rectangle 3"/>
          <p:cNvSpPr>
            <a:spLocks noGrp="1" noChangeArrowheads="1"/>
          </p:cNvSpPr>
          <p:nvPr>
            <p:ph type="body" idx="1"/>
          </p:nvPr>
        </p:nvSpPr>
        <p:spPr>
          <a:xfrm>
            <a:off x="936344" y="4415790"/>
            <a:ext cx="5137714" cy="4183380"/>
          </a:xfrm>
        </p:spPr>
        <p:txBody>
          <a:bodyPr/>
          <a:lstStyle/>
          <a:p>
            <a:r>
              <a:rPr lang="en-US" dirty="0" smtClean="0"/>
              <a:t>Total pump </a:t>
            </a:r>
            <a:r>
              <a:rPr lang="en-US" dirty="0"/>
              <a:t>system power is the sum of the motor nameplate hp of all pumps that are required to operate at design conditions to supply fluid from the heating or cooling source to all heat transfer devices (e.g., coils, heat exchanger) and return it to the source</a:t>
            </a:r>
            <a:r>
              <a:rPr lang="en-US" dirty="0" smtClean="0"/>
              <a:t>.</a:t>
            </a:r>
          </a:p>
        </p:txBody>
      </p:sp>
    </p:spTree>
    <p:extLst>
      <p:ext uri="{BB962C8B-B14F-4D97-AF65-F5344CB8AC3E}">
        <p14:creationId xmlns:p14="http://schemas.microsoft.com/office/powerpoint/2010/main" val="7572381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CC1274-FD35-4D8C-A9D8-5FF81EEF64BD}" type="slidenum">
              <a:rPr lang="en-US"/>
              <a:pPr/>
              <a:t>109</a:t>
            </a:fld>
            <a:endParaRPr lang="en-US"/>
          </a:p>
        </p:txBody>
      </p:sp>
      <p:sp>
        <p:nvSpPr>
          <p:cNvPr id="245762" name="Rectangle 2"/>
          <p:cNvSpPr>
            <a:spLocks noGrp="1" noRot="1" noChangeAspect="1" noChangeArrowheads="1" noTextEdit="1"/>
          </p:cNvSpPr>
          <p:nvPr>
            <p:ph type="sldImg"/>
          </p:nvPr>
        </p:nvSpPr>
        <p:spPr>
          <a:xfrm>
            <a:off x="1182688" y="696913"/>
            <a:ext cx="4648200" cy="3486150"/>
          </a:xfrm>
          <a:ln/>
        </p:spPr>
      </p:sp>
      <p:sp>
        <p:nvSpPr>
          <p:cNvPr id="245763" name="Rectangle 3"/>
          <p:cNvSpPr>
            <a:spLocks noGrp="1" noChangeArrowheads="1"/>
          </p:cNvSpPr>
          <p:nvPr>
            <p:ph type="body" idx="1"/>
          </p:nvPr>
        </p:nvSpPr>
        <p:spPr>
          <a:xfrm>
            <a:off x="936344" y="4415790"/>
            <a:ext cx="5137714" cy="4183380"/>
          </a:xfrm>
        </p:spPr>
        <p:txBody>
          <a:bodyPr/>
          <a:lstStyle/>
          <a:p>
            <a:r>
              <a:rPr lang="en-US" dirty="0" smtClean="0"/>
              <a:t>This provision simply limits ventilation to an amount reasonably close to the minimums required by the mechanical code of 62.1.</a:t>
            </a:r>
          </a:p>
          <a:p>
            <a:r>
              <a:rPr lang="en-US" dirty="0" smtClean="0"/>
              <a:t>Excess ventilation results in excessive heating and</a:t>
            </a:r>
            <a:r>
              <a:rPr lang="en-US" baseline="0" dirty="0" smtClean="0"/>
              <a:t> cooling of outside air.</a:t>
            </a:r>
            <a:endParaRPr lang="en-US" dirty="0" smtClean="0"/>
          </a:p>
          <a:p>
            <a:endParaRPr lang="en-US" dirty="0"/>
          </a:p>
        </p:txBody>
      </p:sp>
    </p:spTree>
    <p:extLst>
      <p:ext uri="{BB962C8B-B14F-4D97-AF65-F5344CB8AC3E}">
        <p14:creationId xmlns:p14="http://schemas.microsoft.com/office/powerpoint/2010/main" val="876748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AE60AF-FB09-4144-84BF-DE4708582C28}" type="slidenum">
              <a:rPr lang="en-US"/>
              <a:pPr/>
              <a:t>110</a:t>
            </a:fld>
            <a:endParaRPr lang="en-US"/>
          </a:p>
        </p:txBody>
      </p:sp>
      <p:sp>
        <p:nvSpPr>
          <p:cNvPr id="249858" name="Rectangle 2"/>
          <p:cNvSpPr>
            <a:spLocks noGrp="1" noRot="1" noChangeAspect="1" noChangeArrowheads="1" noTextEdit="1"/>
          </p:cNvSpPr>
          <p:nvPr>
            <p:ph type="sldImg"/>
          </p:nvPr>
        </p:nvSpPr>
        <p:spPr>
          <a:xfrm>
            <a:off x="1182688" y="696913"/>
            <a:ext cx="4648200" cy="3486150"/>
          </a:xfrm>
          <a:ln/>
        </p:spPr>
      </p:sp>
      <p:sp>
        <p:nvSpPr>
          <p:cNvPr id="249859" name="Rectangle 3"/>
          <p:cNvSpPr>
            <a:spLocks noGrp="1" noChangeArrowheads="1"/>
          </p:cNvSpPr>
          <p:nvPr>
            <p:ph type="body" idx="1"/>
          </p:nvPr>
        </p:nvSpPr>
        <p:spPr>
          <a:xfrm>
            <a:off x="936344" y="4415790"/>
            <a:ext cx="5137714" cy="4183380"/>
          </a:xfrm>
        </p:spPr>
        <p:txBody>
          <a:bodyPr>
            <a:normAutofit lnSpcReduction="10000"/>
          </a:bodyPr>
          <a:lstStyle/>
          <a:p>
            <a:r>
              <a:rPr lang="en-US" sz="1100" dirty="0">
                <a:cs typeface="Times New Roman" pitchFamily="18" charset="0"/>
                <a:sym typeface="WP MathA" pitchFamily="2" charset="2"/>
              </a:rPr>
              <a:t>Controlled as a function of desired flow or to maintain a minimum required differential pressure</a:t>
            </a:r>
          </a:p>
          <a:p>
            <a:r>
              <a:rPr lang="en-US" sz="1100" dirty="0">
                <a:cs typeface="Times New Roman" pitchFamily="18" charset="0"/>
                <a:sym typeface="WP MathA" pitchFamily="2" charset="2"/>
              </a:rPr>
              <a:t>Differential pressure measured at or near the most remote heat exchanger or heat exchanger requiring greatest differential </a:t>
            </a:r>
            <a:r>
              <a:rPr lang="en-US" sz="1100" dirty="0" smtClean="0">
                <a:cs typeface="Times New Roman" pitchFamily="18" charset="0"/>
                <a:sym typeface="WP MathA" pitchFamily="2" charset="2"/>
              </a:rPr>
              <a:t>pressure</a:t>
            </a:r>
          </a:p>
          <a:p>
            <a:endParaRPr lang="en-US" sz="1100" dirty="0">
              <a:cs typeface="Times New Roman" pitchFamily="18" charset="0"/>
              <a:sym typeface="WP MathA" pitchFamily="2" charset="2"/>
            </a:endParaRPr>
          </a:p>
          <a:p>
            <a:r>
              <a:rPr lang="en-US" sz="1100" dirty="0"/>
              <a:t>No specific type of pump flow or pressure control is required.</a:t>
            </a:r>
          </a:p>
          <a:p>
            <a:r>
              <a:rPr lang="en-US" sz="1100" dirty="0"/>
              <a:t>Pumps that ride their pump curves will still use less energy at low flows than at design flow</a:t>
            </a:r>
            <a:r>
              <a:rPr lang="en-US" sz="1100" dirty="0" smtClean="0"/>
              <a:t>.</a:t>
            </a:r>
          </a:p>
          <a:p>
            <a:endParaRPr lang="en-US" sz="1100" dirty="0" smtClean="0"/>
          </a:p>
          <a:p>
            <a:r>
              <a:rPr lang="en-US" dirty="0" smtClean="0"/>
              <a:t>In 2016, the requirements </a:t>
            </a:r>
          </a:p>
          <a:p>
            <a:pPr lvl="1"/>
            <a:r>
              <a:rPr lang="en-US" dirty="0" smtClean="0">
                <a:solidFill>
                  <a:srgbClr val="FF0000"/>
                </a:solidFill>
              </a:rPr>
              <a:t>modified to clarify that apply to both heating and cooling pumping systems</a:t>
            </a:r>
          </a:p>
          <a:p>
            <a:pPr lvl="1"/>
            <a:r>
              <a:rPr lang="en-US" dirty="0" smtClean="0">
                <a:solidFill>
                  <a:srgbClr val="FF0000"/>
                </a:solidFill>
              </a:rPr>
              <a:t>used to be based on a requirement for variable flow with motors larger than 10 HP - changed to require variable flow on systems with more than 3 control valves and with motor HP or combined motor horsepower for parallel systems exceeds the values shown table 6.5.4.2</a:t>
            </a:r>
          </a:p>
          <a:p>
            <a:pPr lvl="1"/>
            <a:r>
              <a:rPr lang="en-US" dirty="0" smtClean="0">
                <a:solidFill>
                  <a:srgbClr val="FF0000"/>
                </a:solidFill>
              </a:rPr>
              <a:t>also require turndown to 25% flow or the limits of required flow for heat and cooling</a:t>
            </a:r>
          </a:p>
          <a:p>
            <a:r>
              <a:rPr lang="en-US" dirty="0" smtClean="0"/>
              <a:t>There are some exceptions for primary pumps, electric heat heating systems, when there are freeze protection issues and for heat recovery runaround loops</a:t>
            </a:r>
          </a:p>
          <a:p>
            <a:endParaRPr lang="en-US" sz="1100" dirty="0"/>
          </a:p>
          <a:p>
            <a:endParaRPr lang="en-US" sz="1100" dirty="0">
              <a:cs typeface="Times New Roman" pitchFamily="18" charset="0"/>
              <a:sym typeface="WP MathA" pitchFamily="2" charset="2"/>
            </a:endParaRPr>
          </a:p>
          <a:p>
            <a:endParaRPr lang="en-US" sz="1600" dirty="0" smtClean="0"/>
          </a:p>
          <a:p>
            <a:pPr lvl="0"/>
            <a:r>
              <a:rPr lang="en-US" sz="1600" dirty="0">
                <a:latin typeface="Arial" charset="0"/>
              </a:rPr>
              <a:t> </a:t>
            </a:r>
          </a:p>
        </p:txBody>
      </p:sp>
    </p:spTree>
    <p:extLst>
      <p:ext uri="{BB962C8B-B14F-4D97-AF65-F5344CB8AC3E}">
        <p14:creationId xmlns:p14="http://schemas.microsoft.com/office/powerpoint/2010/main" val="2721607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5F80B4-31FE-4E2D-BD16-E3D35D9C7D12}" type="slidenum">
              <a:rPr lang="en-US"/>
              <a:pPr/>
              <a:t>111</a:t>
            </a:fld>
            <a:endParaRPr lang="en-US"/>
          </a:p>
        </p:txBody>
      </p:sp>
      <p:sp>
        <p:nvSpPr>
          <p:cNvPr id="253954" name="Rectangle 2"/>
          <p:cNvSpPr>
            <a:spLocks noGrp="1" noRot="1" noChangeAspect="1" noChangeArrowheads="1" noTextEdit="1"/>
          </p:cNvSpPr>
          <p:nvPr>
            <p:ph type="sldImg"/>
          </p:nvPr>
        </p:nvSpPr>
        <p:spPr>
          <a:xfrm>
            <a:off x="1182688" y="696913"/>
            <a:ext cx="4648200" cy="3486150"/>
          </a:xfrm>
          <a:ln/>
        </p:spPr>
      </p:sp>
      <p:sp>
        <p:nvSpPr>
          <p:cNvPr id="253955" name="Rectangle 3"/>
          <p:cNvSpPr>
            <a:spLocks noGrp="1" noChangeArrowheads="1"/>
          </p:cNvSpPr>
          <p:nvPr>
            <p:ph type="body" idx="1"/>
          </p:nvPr>
        </p:nvSpPr>
        <p:spPr>
          <a:xfrm>
            <a:off x="936344" y="4415790"/>
            <a:ext cx="5137714" cy="4183380"/>
          </a:xfrm>
        </p:spPr>
        <p:txBody>
          <a:bodyPr/>
          <a:lstStyle/>
          <a:p>
            <a:r>
              <a:rPr lang="en-US" dirty="0"/>
              <a:t>Essentially requires that flow through chillers (or boilers), when piped in parallel, must be shutoff when the chillers (or boilers) are inactive</a:t>
            </a:r>
            <a:r>
              <a:rPr lang="en-US" dirty="0" smtClean="0"/>
              <a:t>.</a:t>
            </a:r>
          </a:p>
          <a:p>
            <a:endParaRPr lang="en-US" dirty="0" smtClean="0"/>
          </a:p>
          <a:p>
            <a:pPr lvl="0"/>
            <a:r>
              <a:rPr lang="en-US" dirty="0"/>
              <a:t>When a chilled-water plant includes more than one chiller, provisions shall be made so that the flow in the chiller plant can be automatically reduced, correspondingly, when a chiller is shut down. Chillers referred to in this section, piped in series for the purpose of increased temperature differential, shall be considered as one chiller.</a:t>
            </a:r>
          </a:p>
          <a:p>
            <a:pPr lvl="0"/>
            <a:endParaRPr lang="en-US" dirty="0"/>
          </a:p>
          <a:p>
            <a:r>
              <a:rPr lang="en-US" dirty="0"/>
              <a:t>When a boiler plant includes more than one boiler, provisions shall be made so that the flow in the boiler plant can be automatically reduced, correspondingly, when a boiler is shut down.</a:t>
            </a:r>
          </a:p>
          <a:p>
            <a:endParaRPr lang="en-US" dirty="0" smtClean="0"/>
          </a:p>
          <a:p>
            <a:endParaRPr lang="en-US" dirty="0"/>
          </a:p>
          <a:p>
            <a:r>
              <a:rPr lang="en-US" dirty="0" smtClean="0"/>
              <a:t>Recommendation – go into 90.1 Users Manual</a:t>
            </a:r>
          </a:p>
        </p:txBody>
      </p:sp>
    </p:spTree>
    <p:extLst>
      <p:ext uri="{BB962C8B-B14F-4D97-AF65-F5344CB8AC3E}">
        <p14:creationId xmlns:p14="http://schemas.microsoft.com/office/powerpoint/2010/main" val="8215043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0FA241-30B5-4AC8-8DDA-A201099A8FAD}" type="slidenum">
              <a:rPr lang="en-US"/>
              <a:pPr/>
              <a:t>112</a:t>
            </a:fld>
            <a:endParaRPr lang="en-US"/>
          </a:p>
        </p:txBody>
      </p:sp>
      <p:sp>
        <p:nvSpPr>
          <p:cNvPr id="256002" name="Rectangle 2"/>
          <p:cNvSpPr>
            <a:spLocks noGrp="1" noRot="1" noChangeAspect="1" noChangeArrowheads="1" noTextEdit="1"/>
          </p:cNvSpPr>
          <p:nvPr>
            <p:ph type="sldImg"/>
          </p:nvPr>
        </p:nvSpPr>
        <p:spPr>
          <a:xfrm>
            <a:off x="1182688" y="696913"/>
            <a:ext cx="4648200" cy="3486150"/>
          </a:xfrm>
          <a:ln/>
        </p:spPr>
      </p:sp>
      <p:sp>
        <p:nvSpPr>
          <p:cNvPr id="256003" name="Rectangle 3"/>
          <p:cNvSpPr>
            <a:spLocks noGrp="1" noChangeArrowheads="1"/>
          </p:cNvSpPr>
          <p:nvPr>
            <p:ph type="body" idx="1"/>
          </p:nvPr>
        </p:nvSpPr>
        <p:spPr>
          <a:xfrm>
            <a:off x="936344" y="4415790"/>
            <a:ext cx="5137714" cy="4183380"/>
          </a:xfrm>
        </p:spPr>
        <p:txBody>
          <a:bodyPr/>
          <a:lstStyle/>
          <a:p>
            <a:r>
              <a:rPr lang="en-US" dirty="0"/>
              <a:t>Resetting primary chilled water or hot water temperatures at part load improves the efficiency of primary equipment and reduces energy losses through piping</a:t>
            </a:r>
            <a:r>
              <a:rPr lang="en-US" dirty="0" smtClean="0"/>
              <a:t>.</a:t>
            </a:r>
          </a:p>
          <a:p>
            <a:endParaRPr lang="en-US" dirty="0" smtClean="0"/>
          </a:p>
        </p:txBody>
      </p:sp>
    </p:spTree>
    <p:extLst>
      <p:ext uri="{BB962C8B-B14F-4D97-AF65-F5344CB8AC3E}">
        <p14:creationId xmlns:p14="http://schemas.microsoft.com/office/powerpoint/2010/main" val="42613089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459AA8-B88C-41F4-93AE-B4D9A0A466B3}" type="slidenum">
              <a:rPr lang="en-US"/>
              <a:pPr/>
              <a:t>113</a:t>
            </a:fld>
            <a:endParaRPr lang="en-US"/>
          </a:p>
        </p:txBody>
      </p:sp>
      <p:sp>
        <p:nvSpPr>
          <p:cNvPr id="258050" name="Rectangle 2"/>
          <p:cNvSpPr>
            <a:spLocks noGrp="1" noRot="1" noChangeAspect="1" noChangeArrowheads="1" noTextEdit="1"/>
          </p:cNvSpPr>
          <p:nvPr>
            <p:ph type="sldImg"/>
          </p:nvPr>
        </p:nvSpPr>
        <p:spPr>
          <a:xfrm>
            <a:off x="1182688" y="696913"/>
            <a:ext cx="4648200" cy="3486150"/>
          </a:xfrm>
          <a:ln/>
        </p:spPr>
      </p:sp>
      <p:sp>
        <p:nvSpPr>
          <p:cNvPr id="258051"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37771971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459AA8-B88C-41F4-93AE-B4D9A0A466B3}" type="slidenum">
              <a:rPr lang="en-US"/>
              <a:pPr/>
              <a:t>114</a:t>
            </a:fld>
            <a:endParaRPr lang="en-US"/>
          </a:p>
        </p:txBody>
      </p:sp>
      <p:sp>
        <p:nvSpPr>
          <p:cNvPr id="258050" name="Rectangle 2"/>
          <p:cNvSpPr>
            <a:spLocks noGrp="1" noRot="1" noChangeAspect="1" noChangeArrowheads="1" noTextEdit="1"/>
          </p:cNvSpPr>
          <p:nvPr>
            <p:ph type="sldImg"/>
          </p:nvPr>
        </p:nvSpPr>
        <p:spPr>
          <a:xfrm>
            <a:off x="1182688" y="696913"/>
            <a:ext cx="4648200" cy="3486150"/>
          </a:xfrm>
          <a:ln/>
        </p:spPr>
      </p:sp>
      <p:sp>
        <p:nvSpPr>
          <p:cNvPr id="258051"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146273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9D330B-B20C-4CB8-8B38-18487D08DC65}" type="slidenum">
              <a:rPr lang="en-US"/>
              <a:pPr/>
              <a:t>14</a:t>
            </a:fld>
            <a:endParaRPr lang="en-US"/>
          </a:p>
        </p:txBody>
      </p:sp>
      <p:sp>
        <p:nvSpPr>
          <p:cNvPr id="123906" name="Rectangle 2"/>
          <p:cNvSpPr>
            <a:spLocks noGrp="1" noRot="1" noChangeAspect="1" noChangeArrowheads="1" noTextEdit="1"/>
          </p:cNvSpPr>
          <p:nvPr>
            <p:ph type="sldImg"/>
          </p:nvPr>
        </p:nvSpPr>
        <p:spPr>
          <a:xfrm>
            <a:off x="1182688" y="696913"/>
            <a:ext cx="4648200" cy="3486150"/>
          </a:xfrm>
          <a:ln/>
        </p:spPr>
      </p:sp>
      <p:sp>
        <p:nvSpPr>
          <p:cNvPr id="123907" name="Rectangle 3"/>
          <p:cNvSpPr>
            <a:spLocks noGrp="1" noChangeArrowheads="1"/>
          </p:cNvSpPr>
          <p:nvPr>
            <p:ph type="body" idx="1"/>
          </p:nvPr>
        </p:nvSpPr>
        <p:spPr>
          <a:xfrm>
            <a:off x="936344" y="4415790"/>
            <a:ext cx="5137714" cy="4183380"/>
          </a:xfrm>
        </p:spPr>
        <p:txBody>
          <a:bodyPr/>
          <a:lstStyle/>
          <a:p>
            <a:pPr lvl="0"/>
            <a:endParaRPr lang="en-US" dirty="0"/>
          </a:p>
        </p:txBody>
      </p:sp>
      <p:sp>
        <p:nvSpPr>
          <p:cNvPr id="2" name="TextBox 1"/>
          <p:cNvSpPr txBox="1"/>
          <p:nvPr/>
        </p:nvSpPr>
        <p:spPr>
          <a:xfrm>
            <a:off x="1182688" y="472108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3048286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smtClean="0"/>
              <a:t>Energy is saved by delivering the same cooling with less water flow.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smtClean="0"/>
              <a:t>A bigger temperature difference across the coil reduces water flow.</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smtClean="0"/>
              <a:t>Less water flow means less pumping.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smtClean="0"/>
              <a:t>In some cases chiller efficiency may be enhanced as well.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smtClean="0"/>
              <a:t>Some chiller types operate more efficiently with a higher temperature difference at the chiller.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smtClean="0"/>
              <a:t>Increasing the coil temperature difference is necessary to increase the system temperature difference.</a:t>
            </a:r>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115</a:t>
            </a:fld>
            <a:endParaRPr lang="en-US" dirty="0"/>
          </a:p>
        </p:txBody>
      </p:sp>
    </p:spTree>
    <p:extLst>
      <p:ext uri="{BB962C8B-B14F-4D97-AF65-F5344CB8AC3E}">
        <p14:creationId xmlns:p14="http://schemas.microsoft.com/office/powerpoint/2010/main" val="195207369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C93AEA-E102-42AE-9EF3-B520C0F45D33}" type="slidenum">
              <a:rPr lang="en-US"/>
              <a:pPr/>
              <a:t>116</a:t>
            </a:fld>
            <a:endParaRPr lang="en-US"/>
          </a:p>
        </p:txBody>
      </p:sp>
      <p:sp>
        <p:nvSpPr>
          <p:cNvPr id="260098" name="Rectangle 2"/>
          <p:cNvSpPr>
            <a:spLocks noGrp="1" noRot="1" noChangeAspect="1" noChangeArrowheads="1" noTextEdit="1"/>
          </p:cNvSpPr>
          <p:nvPr>
            <p:ph type="sldImg"/>
          </p:nvPr>
        </p:nvSpPr>
        <p:spPr>
          <a:xfrm>
            <a:off x="1182688" y="696913"/>
            <a:ext cx="4648200" cy="3486150"/>
          </a:xfrm>
          <a:ln/>
        </p:spPr>
      </p:sp>
      <p:sp>
        <p:nvSpPr>
          <p:cNvPr id="260099"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22179676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FFFFA-C7B1-4F8C-AF8A-B6B4B09ABBEF}" type="slidenum">
              <a:rPr lang="en-US"/>
              <a:pPr/>
              <a:t>117</a:t>
            </a:fld>
            <a:endParaRPr lang="en-US"/>
          </a:p>
        </p:txBody>
      </p:sp>
      <p:sp>
        <p:nvSpPr>
          <p:cNvPr id="262146" name="Rectangle 2"/>
          <p:cNvSpPr>
            <a:spLocks noGrp="1" noRot="1" noChangeAspect="1" noChangeArrowheads="1" noTextEdit="1"/>
          </p:cNvSpPr>
          <p:nvPr>
            <p:ph type="sldImg"/>
          </p:nvPr>
        </p:nvSpPr>
        <p:spPr>
          <a:xfrm>
            <a:off x="1182688" y="696913"/>
            <a:ext cx="4648200" cy="3486150"/>
          </a:xfrm>
          <a:ln/>
        </p:spPr>
      </p:sp>
      <p:sp>
        <p:nvSpPr>
          <p:cNvPr id="262147" name="Rectangle 3"/>
          <p:cNvSpPr>
            <a:spLocks noGrp="1" noChangeArrowheads="1"/>
          </p:cNvSpPr>
          <p:nvPr>
            <p:ph type="body" idx="1"/>
          </p:nvPr>
        </p:nvSpPr>
        <p:spPr>
          <a:xfrm>
            <a:off x="936344" y="4415790"/>
            <a:ext cx="5137714" cy="4183380"/>
          </a:xfrm>
        </p:spPr>
        <p:txBody>
          <a:bodyPr/>
          <a:lstStyle/>
          <a:p>
            <a:r>
              <a:rPr lang="en-US" dirty="0" smtClean="0"/>
              <a:t>When cooling tower fans are 5 hp and above, you must have the capability to reduce fan speed.  Today, usually people use variable-speed drives on their tower fans.  </a:t>
            </a:r>
          </a:p>
          <a:p>
            <a:endParaRPr lang="en-US" dirty="0" smtClean="0"/>
          </a:p>
          <a:p>
            <a:r>
              <a:rPr lang="en-US" dirty="0" smtClean="0"/>
              <a:t>Including the service factor may mean that for some motors or fan arrays, the total</a:t>
            </a:r>
            <a:r>
              <a:rPr lang="en-US" baseline="0" dirty="0" smtClean="0"/>
              <a:t> horsepower may exceed 5, even though the motor nameplate is less than 5 hp</a:t>
            </a:r>
            <a:endParaRPr lang="en-US" dirty="0" smtClean="0"/>
          </a:p>
          <a:p>
            <a:endParaRPr lang="en-US" dirty="0" smtClean="0"/>
          </a:p>
          <a:p>
            <a:r>
              <a:rPr lang="en-US" dirty="0" smtClean="0"/>
              <a:t>There are several exceptions. </a:t>
            </a:r>
            <a:endParaRPr lang="en-US" dirty="0"/>
          </a:p>
          <a:p>
            <a:endParaRPr lang="en-US" dirty="0" smtClean="0"/>
          </a:p>
          <a:p>
            <a:endParaRPr lang="en-US" dirty="0" smtClean="0"/>
          </a:p>
        </p:txBody>
      </p:sp>
    </p:spTree>
    <p:extLst>
      <p:ext uri="{BB962C8B-B14F-4D97-AF65-F5344CB8AC3E}">
        <p14:creationId xmlns:p14="http://schemas.microsoft.com/office/powerpoint/2010/main" val="12091403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B8AD6-3893-4700-927B-367CC55C0DF7}" type="slidenum">
              <a:rPr lang="en-US"/>
              <a:pPr/>
              <a:t>118</a:t>
            </a:fld>
            <a:endParaRPr lang="en-US"/>
          </a:p>
        </p:txBody>
      </p:sp>
      <p:sp>
        <p:nvSpPr>
          <p:cNvPr id="268290" name="Rectangle 2"/>
          <p:cNvSpPr>
            <a:spLocks noGrp="1" noRot="1" noChangeAspect="1" noChangeArrowheads="1" noTextEdit="1"/>
          </p:cNvSpPr>
          <p:nvPr>
            <p:ph type="sldImg"/>
          </p:nvPr>
        </p:nvSpPr>
        <p:spPr>
          <a:xfrm>
            <a:off x="1182688" y="696913"/>
            <a:ext cx="4648200" cy="3486150"/>
          </a:xfrm>
          <a:ln/>
        </p:spPr>
      </p:sp>
      <p:sp>
        <p:nvSpPr>
          <p:cNvPr id="268291" name="Rectangle 3"/>
          <p:cNvSpPr>
            <a:spLocks noGrp="1" noChangeArrowheads="1"/>
          </p:cNvSpPr>
          <p:nvPr>
            <p:ph type="body" idx="1"/>
          </p:nvPr>
        </p:nvSpPr>
        <p:spPr>
          <a:xfrm>
            <a:off x="936344" y="4415790"/>
            <a:ext cx="5137714" cy="4183380"/>
          </a:xfrm>
        </p:spPr>
        <p:txBody>
          <a:bodyPr>
            <a:normAutofit/>
          </a:bodyPr>
          <a:lstStyle/>
          <a:p>
            <a:endParaRPr lang="en-US" dirty="0">
              <a:cs typeface="Arial" pitchFamily="34" charset="0"/>
              <a:sym typeface="WP MathA" pitchFamily="2" charset="2"/>
            </a:endParaRPr>
          </a:p>
        </p:txBody>
      </p:sp>
    </p:spTree>
    <p:extLst>
      <p:ext uri="{BB962C8B-B14F-4D97-AF65-F5344CB8AC3E}">
        <p14:creationId xmlns:p14="http://schemas.microsoft.com/office/powerpoint/2010/main" val="92903689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B8AD6-3893-4700-927B-367CC55C0DF7}" type="slidenum">
              <a:rPr lang="en-US"/>
              <a:pPr/>
              <a:t>119</a:t>
            </a:fld>
            <a:endParaRPr lang="en-US"/>
          </a:p>
        </p:txBody>
      </p:sp>
      <p:sp>
        <p:nvSpPr>
          <p:cNvPr id="268290" name="Rectangle 2"/>
          <p:cNvSpPr>
            <a:spLocks noGrp="1" noRot="1" noChangeAspect="1" noChangeArrowheads="1" noTextEdit="1"/>
          </p:cNvSpPr>
          <p:nvPr>
            <p:ph type="sldImg"/>
          </p:nvPr>
        </p:nvSpPr>
        <p:spPr>
          <a:xfrm>
            <a:off x="1182688" y="696913"/>
            <a:ext cx="4648200" cy="3486150"/>
          </a:xfrm>
          <a:ln/>
        </p:spPr>
      </p:sp>
      <p:sp>
        <p:nvSpPr>
          <p:cNvPr id="268291" name="Rectangle 3"/>
          <p:cNvSpPr>
            <a:spLocks noGrp="1" noChangeArrowheads="1"/>
          </p:cNvSpPr>
          <p:nvPr>
            <p:ph type="body" idx="1"/>
          </p:nvPr>
        </p:nvSpPr>
        <p:spPr>
          <a:xfrm>
            <a:off x="936344" y="4415790"/>
            <a:ext cx="5137714" cy="4183380"/>
          </a:xfrm>
        </p:spPr>
        <p:txBody>
          <a:bodyPr>
            <a:normAutofit/>
          </a:bodyPr>
          <a:lstStyle/>
          <a:p>
            <a:r>
              <a:rPr lang="en-US" dirty="0" smtClean="0">
                <a:cs typeface="Arial" pitchFamily="34" charset="0"/>
                <a:sym typeface="WP MathA" pitchFamily="2" charset="2"/>
              </a:rPr>
              <a:t>Saves energy by using larger tower area with lower fan speeds</a:t>
            </a:r>
            <a:endParaRPr lang="en-US" dirty="0">
              <a:cs typeface="Arial" pitchFamily="34" charset="0"/>
              <a:sym typeface="WP MathA" pitchFamily="2" charset="2"/>
            </a:endParaRPr>
          </a:p>
        </p:txBody>
      </p:sp>
    </p:spTree>
    <p:extLst>
      <p:ext uri="{BB962C8B-B14F-4D97-AF65-F5344CB8AC3E}">
        <p14:creationId xmlns:p14="http://schemas.microsoft.com/office/powerpoint/2010/main" val="2164715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B8AD6-3893-4700-927B-367CC55C0DF7}" type="slidenum">
              <a:rPr lang="en-US"/>
              <a:pPr/>
              <a:t>120</a:t>
            </a:fld>
            <a:endParaRPr lang="en-US"/>
          </a:p>
        </p:txBody>
      </p:sp>
      <p:sp>
        <p:nvSpPr>
          <p:cNvPr id="268290" name="Rectangle 2"/>
          <p:cNvSpPr>
            <a:spLocks noGrp="1" noRot="1" noChangeAspect="1" noChangeArrowheads="1" noTextEdit="1"/>
          </p:cNvSpPr>
          <p:nvPr>
            <p:ph type="sldImg"/>
          </p:nvPr>
        </p:nvSpPr>
        <p:spPr>
          <a:xfrm>
            <a:off x="1182688" y="696913"/>
            <a:ext cx="4648200" cy="3486150"/>
          </a:xfrm>
          <a:ln/>
        </p:spPr>
      </p:sp>
      <p:sp>
        <p:nvSpPr>
          <p:cNvPr id="268291" name="Rectangle 3"/>
          <p:cNvSpPr>
            <a:spLocks noGrp="1" noChangeArrowheads="1"/>
          </p:cNvSpPr>
          <p:nvPr>
            <p:ph type="body" idx="1"/>
          </p:nvPr>
        </p:nvSpPr>
        <p:spPr>
          <a:xfrm>
            <a:off x="936344" y="4415790"/>
            <a:ext cx="5137714" cy="4183380"/>
          </a:xfrm>
        </p:spPr>
        <p:txBody>
          <a:bodyPr>
            <a:normAutofit/>
          </a:bodyPr>
          <a:lstStyle/>
          <a:p>
            <a:r>
              <a:rPr lang="en-US" dirty="0">
                <a:cs typeface="Arial" pitchFamily="34" charset="0"/>
                <a:sym typeface="WP MathA" pitchFamily="2" charset="2"/>
              </a:rPr>
              <a:t>Note:  probably only a very small percentage of buildings meet all three situations</a:t>
            </a:r>
          </a:p>
          <a:p>
            <a:pPr>
              <a:buFont typeface="Arial" pitchFamily="34" charset="0"/>
              <a:buChar char="•"/>
            </a:pPr>
            <a:r>
              <a:rPr lang="en-US" dirty="0">
                <a:cs typeface="Arial" pitchFamily="34" charset="0"/>
                <a:sym typeface="WP MathA" pitchFamily="2" charset="2"/>
              </a:rPr>
              <a:t>Hospitals</a:t>
            </a:r>
          </a:p>
          <a:p>
            <a:pPr>
              <a:buFont typeface="Arial" pitchFamily="34" charset="0"/>
              <a:buChar char="•"/>
            </a:pPr>
            <a:r>
              <a:rPr lang="en-US" dirty="0">
                <a:cs typeface="Arial" pitchFamily="34" charset="0"/>
                <a:sym typeface="WP MathA" pitchFamily="2" charset="2"/>
              </a:rPr>
              <a:t>Hotels</a:t>
            </a:r>
          </a:p>
          <a:p>
            <a:pPr>
              <a:buFont typeface="Arial" pitchFamily="34" charset="0"/>
              <a:buChar char="•"/>
            </a:pPr>
            <a:r>
              <a:rPr lang="en-US" dirty="0">
                <a:cs typeface="Arial" pitchFamily="34" charset="0"/>
                <a:sym typeface="WP MathA" pitchFamily="2" charset="2"/>
              </a:rPr>
              <a:t>Correctional facilities </a:t>
            </a:r>
          </a:p>
          <a:p>
            <a:pPr>
              <a:buFont typeface="Arial" pitchFamily="34" charset="0"/>
              <a:buChar char="•"/>
            </a:pPr>
            <a:r>
              <a:rPr lang="en-US" dirty="0">
                <a:cs typeface="Arial" pitchFamily="34" charset="0"/>
                <a:sym typeface="WP MathA" pitchFamily="2" charset="2"/>
              </a:rPr>
              <a:t>Dormitories</a:t>
            </a:r>
          </a:p>
          <a:p>
            <a:pPr>
              <a:buFontTx/>
              <a:buNone/>
            </a:pPr>
            <a:endParaRPr lang="en-US" dirty="0">
              <a:cs typeface="Arial" pitchFamily="34" charset="0"/>
              <a:sym typeface="WP MathA" pitchFamily="2" charset="2"/>
            </a:endParaRPr>
          </a:p>
          <a:p>
            <a:pPr lvl="0"/>
            <a:r>
              <a:rPr lang="en-US" dirty="0">
                <a:cs typeface="Arial" pitchFamily="34" charset="0"/>
              </a:rPr>
              <a:t> </a:t>
            </a:r>
          </a:p>
          <a:p>
            <a:pPr lvl="0"/>
            <a:r>
              <a:rPr lang="en-US" dirty="0">
                <a:cs typeface="Arial" pitchFamily="34" charset="0"/>
              </a:rPr>
              <a:t>Exceptions:</a:t>
            </a:r>
          </a:p>
          <a:p>
            <a:pPr marL="228587" indent="-228587">
              <a:buFont typeface="+mj-lt"/>
              <a:buAutoNum type="alphaLcParenR"/>
            </a:pPr>
            <a:r>
              <a:rPr lang="en-US" dirty="0">
                <a:cs typeface="Arial" pitchFamily="34" charset="0"/>
              </a:rPr>
              <a:t>Facilities that employ condenser heat recovery for space heating with a heat recovery design exceeding 30% of the peak water-cooled condenser load at design conditions.</a:t>
            </a:r>
          </a:p>
          <a:p>
            <a:pPr marL="228587" indent="-228587">
              <a:buFont typeface="+mj-lt"/>
              <a:buAutoNum type="alphaLcParenR"/>
            </a:pPr>
            <a:r>
              <a:rPr lang="en-US" dirty="0">
                <a:cs typeface="Arial" pitchFamily="34" charset="0"/>
              </a:rPr>
              <a:t>Facilities that provide 60% of their service water heating from</a:t>
            </a:r>
            <a:r>
              <a:rPr lang="en-US" i="1" dirty="0">
                <a:cs typeface="Arial" pitchFamily="34" charset="0"/>
              </a:rPr>
              <a:t> site-solar</a:t>
            </a:r>
            <a:r>
              <a:rPr lang="en-US" dirty="0">
                <a:cs typeface="Arial" pitchFamily="34" charset="0"/>
              </a:rPr>
              <a:t> or</a:t>
            </a:r>
            <a:r>
              <a:rPr lang="en-US" i="1" dirty="0">
                <a:cs typeface="Arial" pitchFamily="34" charset="0"/>
              </a:rPr>
              <a:t> site-recovered</a:t>
            </a:r>
            <a:r>
              <a:rPr lang="en-US" dirty="0">
                <a:cs typeface="Arial" pitchFamily="34" charset="0"/>
              </a:rPr>
              <a:t> </a:t>
            </a:r>
            <a:r>
              <a:rPr lang="en-US" i="1" dirty="0">
                <a:cs typeface="Arial" pitchFamily="34" charset="0"/>
              </a:rPr>
              <a:t>energy</a:t>
            </a:r>
            <a:r>
              <a:rPr lang="en-US" dirty="0">
                <a:cs typeface="Arial" pitchFamily="34" charset="0"/>
              </a:rPr>
              <a:t> or from other sources</a:t>
            </a:r>
            <a:r>
              <a:rPr lang="en-US" dirty="0" smtClean="0">
                <a:cs typeface="Arial" pitchFamily="34" charset="0"/>
              </a:rPr>
              <a:t>.</a:t>
            </a:r>
          </a:p>
          <a:p>
            <a:pPr>
              <a:buFontTx/>
              <a:buNone/>
            </a:pPr>
            <a:endParaRPr lang="en-US" dirty="0">
              <a:cs typeface="Arial" pitchFamily="34" charset="0"/>
              <a:sym typeface="WP MathA" pitchFamily="2" charset="2"/>
            </a:endParaRPr>
          </a:p>
          <a:p>
            <a:pPr>
              <a:buFontTx/>
              <a:buNone/>
            </a:pPr>
            <a:r>
              <a:rPr lang="en-US" dirty="0" smtClean="0">
                <a:cs typeface="Arial" pitchFamily="34" charset="0"/>
                <a:sym typeface="WP MathA" pitchFamily="2" charset="2"/>
              </a:rPr>
              <a:t>A lot of waste heat; collect waste heat to heat water</a:t>
            </a:r>
          </a:p>
          <a:p>
            <a:pPr>
              <a:buFontTx/>
              <a:buNone/>
            </a:pPr>
            <a:r>
              <a:rPr lang="en-US" dirty="0" smtClean="0">
                <a:cs typeface="Arial" pitchFamily="34" charset="0"/>
                <a:sym typeface="WP MathA" pitchFamily="2" charset="2"/>
              </a:rPr>
              <a:t>Ex: 1000 bed nursing home or 75 room hotel (SWH load &gt;1M </a:t>
            </a:r>
            <a:r>
              <a:rPr lang="en-US" dirty="0" err="1" smtClean="0">
                <a:cs typeface="Arial" pitchFamily="34" charset="0"/>
                <a:sym typeface="WP MathA" pitchFamily="2" charset="2"/>
              </a:rPr>
              <a:t>btu</a:t>
            </a:r>
            <a:r>
              <a:rPr lang="en-US" dirty="0" smtClean="0">
                <a:cs typeface="Arial" pitchFamily="34" charset="0"/>
                <a:sym typeface="WP MathA" pitchFamily="2" charset="2"/>
              </a:rPr>
              <a:t>/h)</a:t>
            </a:r>
            <a:endParaRPr lang="en-US" dirty="0">
              <a:cs typeface="Arial" pitchFamily="34" charset="0"/>
              <a:sym typeface="WP MathA" pitchFamily="2" charset="2"/>
            </a:endParaRPr>
          </a:p>
        </p:txBody>
      </p:sp>
    </p:spTree>
    <p:extLst>
      <p:ext uri="{BB962C8B-B14F-4D97-AF65-F5344CB8AC3E}">
        <p14:creationId xmlns:p14="http://schemas.microsoft.com/office/powerpoint/2010/main" val="102863974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Transfer air can supply many areas with large exhaust requirements, such as restrooms, locker</a:t>
            </a:r>
            <a:r>
              <a:rPr lang="en-US" baseline="0" dirty="0" smtClean="0"/>
              <a:t> rooms, and kitchens.</a:t>
            </a:r>
          </a:p>
          <a:p>
            <a:r>
              <a:rPr lang="en-US" baseline="0" dirty="0" smtClean="0"/>
              <a:t>Kitchens already had transfer air requirements.</a:t>
            </a:r>
          </a:p>
          <a:p>
            <a:r>
              <a:rPr lang="en-US" baseline="0" dirty="0" smtClean="0"/>
              <a:t>This adds other areas with exhaust air needs.</a:t>
            </a:r>
          </a:p>
          <a:p>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smtClean="0"/>
              <a:t>When transfer air is used instead of supply air, it means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smtClean="0"/>
              <a:t>less fan energy and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smtClean="0"/>
              <a:t>less heating and cooling of supply air.</a:t>
            </a:r>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121</a:t>
            </a:fld>
            <a:endParaRPr lang="en-US" dirty="0"/>
          </a:p>
        </p:txBody>
      </p:sp>
    </p:spTree>
    <p:extLst>
      <p:ext uri="{BB962C8B-B14F-4D97-AF65-F5344CB8AC3E}">
        <p14:creationId xmlns:p14="http://schemas.microsoft.com/office/powerpoint/2010/main" val="128618140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allows transfer air not to be used where it is not appropriate.</a:t>
            </a:r>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122</a:t>
            </a:fld>
            <a:endParaRPr lang="en-US" dirty="0"/>
          </a:p>
        </p:txBody>
      </p:sp>
    </p:spTree>
    <p:extLst>
      <p:ext uri="{BB962C8B-B14F-4D97-AF65-F5344CB8AC3E}">
        <p14:creationId xmlns:p14="http://schemas.microsoft.com/office/powerpoint/2010/main" val="6621048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4BAD0-4DE3-4182-B59E-33E122FD917D}" type="slidenum">
              <a:rPr lang="en-US"/>
              <a:pPr/>
              <a:t>123</a:t>
            </a:fld>
            <a:endParaRPr lang="en-US"/>
          </a:p>
        </p:txBody>
      </p:sp>
      <p:sp>
        <p:nvSpPr>
          <p:cNvPr id="270338" name="Rectangle 2"/>
          <p:cNvSpPr>
            <a:spLocks noGrp="1" noRot="1" noChangeAspect="1" noChangeArrowheads="1" noTextEdit="1"/>
          </p:cNvSpPr>
          <p:nvPr>
            <p:ph type="sldImg"/>
          </p:nvPr>
        </p:nvSpPr>
        <p:spPr>
          <a:xfrm>
            <a:off x="1182688" y="696913"/>
            <a:ext cx="4648200" cy="3486150"/>
          </a:xfrm>
          <a:ln/>
        </p:spPr>
      </p:sp>
      <p:sp>
        <p:nvSpPr>
          <p:cNvPr id="270339" name="Rectangle 3"/>
          <p:cNvSpPr>
            <a:spLocks noGrp="1" noChangeArrowheads="1"/>
          </p:cNvSpPr>
          <p:nvPr>
            <p:ph type="body" idx="1"/>
          </p:nvPr>
        </p:nvSpPr>
        <p:spPr>
          <a:xfrm>
            <a:off x="936344" y="4415790"/>
            <a:ext cx="5137714" cy="4183380"/>
          </a:xfrm>
        </p:spPr>
        <p:txBody>
          <a:bodyPr/>
          <a:lstStyle/>
          <a:p>
            <a:pPr marL="228587" indent="-228587">
              <a:buFont typeface="+mj-lt"/>
              <a:buNone/>
            </a:pPr>
            <a:endParaRPr lang="en-US" dirty="0" smtClean="0"/>
          </a:p>
        </p:txBody>
      </p:sp>
    </p:spTree>
    <p:extLst>
      <p:ext uri="{BB962C8B-B14F-4D97-AF65-F5344CB8AC3E}">
        <p14:creationId xmlns:p14="http://schemas.microsoft.com/office/powerpoint/2010/main" val="9319719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4BAD0-4DE3-4182-B59E-33E122FD917D}" type="slidenum">
              <a:rPr lang="en-US"/>
              <a:pPr/>
              <a:t>124</a:t>
            </a:fld>
            <a:endParaRPr lang="en-US"/>
          </a:p>
        </p:txBody>
      </p:sp>
      <p:sp>
        <p:nvSpPr>
          <p:cNvPr id="270338" name="Rectangle 2"/>
          <p:cNvSpPr>
            <a:spLocks noGrp="1" noRot="1" noChangeAspect="1" noChangeArrowheads="1" noTextEdit="1"/>
          </p:cNvSpPr>
          <p:nvPr>
            <p:ph type="sldImg"/>
          </p:nvPr>
        </p:nvSpPr>
        <p:spPr>
          <a:xfrm>
            <a:off x="1182688" y="696913"/>
            <a:ext cx="4648200" cy="3486150"/>
          </a:xfrm>
          <a:ln/>
        </p:spPr>
      </p:sp>
      <p:sp>
        <p:nvSpPr>
          <p:cNvPr id="270339" name="Rectangle 3"/>
          <p:cNvSpPr>
            <a:spLocks noGrp="1" noChangeArrowheads="1"/>
          </p:cNvSpPr>
          <p:nvPr>
            <p:ph type="body" idx="1"/>
          </p:nvPr>
        </p:nvSpPr>
        <p:spPr>
          <a:xfrm>
            <a:off x="936344" y="4415790"/>
            <a:ext cx="5137714" cy="4183380"/>
          </a:xfrm>
        </p:spPr>
        <p:txBody>
          <a:bodyPr/>
          <a:lstStyle/>
          <a:p>
            <a:pPr marL="228587" indent="-228587">
              <a:buFont typeface="+mj-lt"/>
              <a:buNone/>
            </a:pPr>
            <a:endParaRPr lang="en-US" dirty="0" smtClean="0"/>
          </a:p>
        </p:txBody>
      </p:sp>
    </p:spTree>
    <p:extLst>
      <p:ext uri="{BB962C8B-B14F-4D97-AF65-F5344CB8AC3E}">
        <p14:creationId xmlns:p14="http://schemas.microsoft.com/office/powerpoint/2010/main" val="83608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11 - simulation</a:t>
            </a:r>
            <a:endParaRPr lang="en-US" dirty="0"/>
          </a:p>
        </p:txBody>
      </p:sp>
      <p:sp>
        <p:nvSpPr>
          <p:cNvPr id="4" name="Slide Number Placeholder 3"/>
          <p:cNvSpPr>
            <a:spLocks noGrp="1"/>
          </p:cNvSpPr>
          <p:nvPr>
            <p:ph type="sldNum" sz="quarter" idx="10"/>
          </p:nvPr>
        </p:nvSpPr>
        <p:spPr/>
        <p:txBody>
          <a:bodyPr/>
          <a:lstStyle/>
          <a:p>
            <a:fld id="{A5DCB630-35EC-4D59-9C32-41D38FCDA16A}" type="slidenum">
              <a:rPr lang="en-US" smtClean="0"/>
              <a:pPr/>
              <a:t>16</a:t>
            </a:fld>
            <a:endParaRPr lang="en-US"/>
          </a:p>
        </p:txBody>
      </p:sp>
    </p:spTree>
    <p:extLst>
      <p:ext uri="{BB962C8B-B14F-4D97-AF65-F5344CB8AC3E}">
        <p14:creationId xmlns:p14="http://schemas.microsoft.com/office/powerpoint/2010/main" val="237885907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4BAD0-4DE3-4182-B59E-33E122FD917D}" type="slidenum">
              <a:rPr lang="en-US"/>
              <a:pPr/>
              <a:t>125</a:t>
            </a:fld>
            <a:endParaRPr lang="en-US"/>
          </a:p>
        </p:txBody>
      </p:sp>
      <p:sp>
        <p:nvSpPr>
          <p:cNvPr id="270338" name="Rectangle 2"/>
          <p:cNvSpPr>
            <a:spLocks noGrp="1" noRot="1" noChangeAspect="1" noChangeArrowheads="1" noTextEdit="1"/>
          </p:cNvSpPr>
          <p:nvPr>
            <p:ph type="sldImg"/>
          </p:nvPr>
        </p:nvSpPr>
        <p:spPr>
          <a:xfrm>
            <a:off x="1182688" y="696913"/>
            <a:ext cx="4648200" cy="3486150"/>
          </a:xfrm>
          <a:ln/>
        </p:spPr>
      </p:sp>
      <p:sp>
        <p:nvSpPr>
          <p:cNvPr id="270339" name="Rectangle 3"/>
          <p:cNvSpPr>
            <a:spLocks noGrp="1" noChangeArrowheads="1"/>
          </p:cNvSpPr>
          <p:nvPr>
            <p:ph type="body" idx="1"/>
          </p:nvPr>
        </p:nvSpPr>
        <p:spPr>
          <a:xfrm>
            <a:off x="936344" y="4415790"/>
            <a:ext cx="5137714" cy="4183380"/>
          </a:xfrm>
        </p:spPr>
        <p:txBody>
          <a:bodyPr/>
          <a:lstStyle/>
          <a:p>
            <a:pPr marL="228587" indent="-228587">
              <a:buFont typeface="+mj-lt"/>
              <a:buNone/>
            </a:pPr>
            <a:endParaRPr lang="en-US" dirty="0" smtClean="0"/>
          </a:p>
        </p:txBody>
      </p:sp>
    </p:spTree>
    <p:extLst>
      <p:ext uri="{BB962C8B-B14F-4D97-AF65-F5344CB8AC3E}">
        <p14:creationId xmlns:p14="http://schemas.microsoft.com/office/powerpoint/2010/main" val="529611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4BAD0-4DE3-4182-B59E-33E122FD917D}" type="slidenum">
              <a:rPr lang="en-US"/>
              <a:pPr/>
              <a:t>126</a:t>
            </a:fld>
            <a:endParaRPr lang="en-US"/>
          </a:p>
        </p:txBody>
      </p:sp>
      <p:sp>
        <p:nvSpPr>
          <p:cNvPr id="270338" name="Rectangle 2"/>
          <p:cNvSpPr>
            <a:spLocks noGrp="1" noRot="1" noChangeAspect="1" noChangeArrowheads="1" noTextEdit="1"/>
          </p:cNvSpPr>
          <p:nvPr>
            <p:ph type="sldImg"/>
          </p:nvPr>
        </p:nvSpPr>
        <p:spPr>
          <a:xfrm>
            <a:off x="1182688" y="696913"/>
            <a:ext cx="4648200" cy="3486150"/>
          </a:xfrm>
          <a:ln/>
        </p:spPr>
      </p:sp>
      <p:sp>
        <p:nvSpPr>
          <p:cNvPr id="270339" name="Rectangle 3"/>
          <p:cNvSpPr>
            <a:spLocks noGrp="1" noChangeArrowheads="1"/>
          </p:cNvSpPr>
          <p:nvPr>
            <p:ph type="body" idx="1"/>
          </p:nvPr>
        </p:nvSpPr>
        <p:spPr>
          <a:xfrm>
            <a:off x="936344" y="4415790"/>
            <a:ext cx="5137714" cy="4183380"/>
          </a:xfrm>
        </p:spPr>
        <p:txBody>
          <a:bodyPr/>
          <a:lstStyle/>
          <a:p>
            <a:pPr marL="228587" indent="-228587">
              <a:buFont typeface="+mj-lt"/>
              <a:buNone/>
            </a:pPr>
            <a:endParaRPr lang="en-US" dirty="0" smtClean="0"/>
          </a:p>
        </p:txBody>
      </p:sp>
    </p:spTree>
    <p:extLst>
      <p:ext uri="{BB962C8B-B14F-4D97-AF65-F5344CB8AC3E}">
        <p14:creationId xmlns:p14="http://schemas.microsoft.com/office/powerpoint/2010/main" val="127683113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DACDD4-9E27-46E5-94F4-E10303ACB2E6}" type="slidenum">
              <a:rPr lang="en-US"/>
              <a:pPr/>
              <a:t>127</a:t>
            </a:fld>
            <a:endParaRPr lang="en-US"/>
          </a:p>
        </p:txBody>
      </p:sp>
      <p:sp>
        <p:nvSpPr>
          <p:cNvPr id="274434" name="Rectangle 2"/>
          <p:cNvSpPr>
            <a:spLocks noGrp="1" noRot="1" noChangeAspect="1" noChangeArrowheads="1" noTextEdit="1"/>
          </p:cNvSpPr>
          <p:nvPr>
            <p:ph type="sldImg"/>
          </p:nvPr>
        </p:nvSpPr>
        <p:spPr>
          <a:xfrm>
            <a:off x="1182688" y="696913"/>
            <a:ext cx="4648200" cy="3486150"/>
          </a:xfrm>
          <a:ln/>
        </p:spPr>
      </p:sp>
      <p:sp>
        <p:nvSpPr>
          <p:cNvPr id="274435" name="Rectangle 3"/>
          <p:cNvSpPr>
            <a:spLocks noGrp="1" noChangeArrowheads="1"/>
          </p:cNvSpPr>
          <p:nvPr>
            <p:ph type="body" idx="1"/>
          </p:nvPr>
        </p:nvSpPr>
        <p:spPr>
          <a:xfrm>
            <a:off x="936344" y="4415790"/>
            <a:ext cx="5137714" cy="4183380"/>
          </a:xfrm>
        </p:spPr>
        <p:txBody>
          <a:bodyPr/>
          <a:lstStyle/>
          <a:p>
            <a:r>
              <a:rPr lang="en-US" dirty="0" smtClean="0"/>
              <a:t>Basically means </a:t>
            </a:r>
            <a:r>
              <a:rPr lang="en-US" dirty="0"/>
              <a:t>that you have to treat radiant heating systems used indoors in the same way that you treat other heating systems.  This affects which buildings are within the scope of the Standard, the </a:t>
            </a:r>
            <a:r>
              <a:rPr lang="en-US" dirty="0" err="1" smtClean="0"/>
              <a:t>semiheated</a:t>
            </a:r>
            <a:r>
              <a:rPr lang="en-US" dirty="0" smtClean="0"/>
              <a:t> </a:t>
            </a:r>
            <a:r>
              <a:rPr lang="en-US" dirty="0"/>
              <a:t>building vs. conditioned building spaces, zone thermostat controls, reheat, and a host of other controls related to simultaneous heating and cooling.  In all of these, radiant heating is to be considered just like any other heating system, and the requirements of 6.5.8.2 are there purely to emphasize this</a:t>
            </a:r>
            <a:r>
              <a:rPr lang="en-US" dirty="0" smtClean="0"/>
              <a:t>.</a:t>
            </a:r>
          </a:p>
          <a:p>
            <a:endParaRPr lang="en-US" dirty="0" smtClean="0"/>
          </a:p>
          <a:p>
            <a:endParaRPr lang="en-US" dirty="0" smtClean="0"/>
          </a:p>
        </p:txBody>
      </p:sp>
    </p:spTree>
    <p:extLst>
      <p:ext uri="{BB962C8B-B14F-4D97-AF65-F5344CB8AC3E}">
        <p14:creationId xmlns:p14="http://schemas.microsoft.com/office/powerpoint/2010/main" val="30039587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128</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r>
              <a:rPr lang="en-US" dirty="0"/>
              <a:t>With hot-gas bypass systems, hot gas from the compressor discharge is injected into the compressor suction to false load the compressor so that it will operate stably at its lowest stage of unloading</a:t>
            </a:r>
            <a:r>
              <a:rPr lang="en-US" dirty="0" smtClean="0"/>
              <a:t>.</a:t>
            </a:r>
          </a:p>
          <a:p>
            <a:endParaRPr lang="en-US" dirty="0" smtClean="0"/>
          </a:p>
          <a:p>
            <a:pPr defTabSz="931723">
              <a:defRPr/>
            </a:pPr>
            <a:r>
              <a:rPr lang="en-US" dirty="0" smtClean="0"/>
              <a:t>There’s also a limitation on hot gas bypass (NOT hot gas reheat but hot gas BYPASS.) Hot gas bypass is generally used to keep a compressor from cycling … and is very energy IN-efficient. The hot gas bypass limitation applies to systems over 7.5 tons and the limits are noted above. It’s important to understand that this limit also applies to chillers.</a:t>
            </a:r>
          </a:p>
          <a:p>
            <a:pPr defTabSz="931723">
              <a:defRPr/>
            </a:pPr>
            <a:endParaRPr lang="en-US" dirty="0" smtClean="0"/>
          </a:p>
          <a:p>
            <a:pPr defTabSz="931723" fontAlgn="base">
              <a:spcBef>
                <a:spcPct val="30000"/>
              </a:spcBef>
              <a:spcAft>
                <a:spcPct val="0"/>
              </a:spcAft>
              <a:defRPr/>
            </a:pPr>
            <a:r>
              <a:rPr lang="en-US" b="1" dirty="0"/>
              <a:t>Hot Gas Bypass Limitation.</a:t>
            </a:r>
            <a:r>
              <a:rPr lang="en-US" dirty="0"/>
              <a:t> Cooling systems shall not use hot gas bypass or other evaporator pressure control systems unless the system is designed with multiple steps of unloading or continuous capacity modulation. The capacity of the hot gas bypass shall be limited as indicated in Table 6.5.9</a:t>
            </a:r>
            <a:r>
              <a:rPr lang="en-US" dirty="0" smtClean="0"/>
              <a:t>.</a:t>
            </a:r>
          </a:p>
          <a:p>
            <a:pPr defTabSz="931723">
              <a:defRPr/>
            </a:pPr>
            <a:endParaRPr lang="en-US" dirty="0" smtClean="0"/>
          </a:p>
          <a:p>
            <a:pPr defTabSz="931723">
              <a:defRPr/>
            </a:pPr>
            <a:endParaRPr lang="en-US" dirty="0" smtClean="0"/>
          </a:p>
          <a:p>
            <a:endParaRPr lang="en-US" dirty="0"/>
          </a:p>
        </p:txBody>
      </p:sp>
    </p:spTree>
    <p:extLst>
      <p:ext uri="{BB962C8B-B14F-4D97-AF65-F5344CB8AC3E}">
        <p14:creationId xmlns:p14="http://schemas.microsoft.com/office/powerpoint/2010/main" val="18397488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129</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400948182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130</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41675713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131</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r>
              <a:rPr lang="en-US" dirty="0" smtClean="0"/>
              <a:t>The required motors are much more efficient than older shaded pole motors</a:t>
            </a:r>
            <a:endParaRPr lang="en-US" dirty="0"/>
          </a:p>
        </p:txBody>
      </p:sp>
    </p:spTree>
    <p:extLst>
      <p:ext uri="{BB962C8B-B14F-4D97-AF65-F5344CB8AC3E}">
        <p14:creationId xmlns:p14="http://schemas.microsoft.com/office/powerpoint/2010/main" val="21336225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132</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338509916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133</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77675073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134</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508783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159913-075E-47FF-821F-411D153DE9D6}" type="slidenum">
              <a:rPr lang="en-US"/>
              <a:pPr/>
              <a:t>17</a:t>
            </a:fld>
            <a:endParaRPr lang="en-US"/>
          </a:p>
        </p:txBody>
      </p:sp>
      <p:sp>
        <p:nvSpPr>
          <p:cNvPr id="126978" name="Rectangle 2"/>
          <p:cNvSpPr>
            <a:spLocks noGrp="1" noRot="1" noChangeAspect="1" noChangeArrowheads="1" noTextEdit="1"/>
          </p:cNvSpPr>
          <p:nvPr>
            <p:ph type="sldImg"/>
          </p:nvPr>
        </p:nvSpPr>
        <p:spPr>
          <a:xfrm>
            <a:off x="1182688" y="696913"/>
            <a:ext cx="4648200" cy="3486150"/>
          </a:xfrm>
          <a:ln/>
        </p:spPr>
      </p:sp>
      <p:sp>
        <p:nvSpPr>
          <p:cNvPr id="126979" name="Rectangle 3"/>
          <p:cNvSpPr>
            <a:spLocks noGrp="1" noChangeArrowheads="1"/>
          </p:cNvSpPr>
          <p:nvPr>
            <p:ph type="body" idx="1"/>
          </p:nvPr>
        </p:nvSpPr>
        <p:spPr>
          <a:xfrm>
            <a:off x="936344" y="4415790"/>
            <a:ext cx="5137714" cy="4183380"/>
          </a:xfrm>
        </p:spPr>
        <p:txBody>
          <a:bodyPr/>
          <a:lstStyle/>
          <a:p>
            <a:r>
              <a:rPr lang="en-US" dirty="0"/>
              <a:t>Buildings must meet ALL of these requirements before the simplified approach option may be used.</a:t>
            </a:r>
          </a:p>
          <a:p>
            <a:endParaRPr lang="en-US" dirty="0"/>
          </a:p>
          <a:p>
            <a:r>
              <a:rPr lang="en-US" dirty="0"/>
              <a:t>The Simplified Approach was included so that small buildings could comply with the standard with minimal effort, but be subjected to the same stringency as is in the rest of the standard. Since the requirements fit on two pages it is ideal for a small commercial building. The committee included this simplified approach because 80 to 85% of the building stock is this type of building. </a:t>
            </a:r>
            <a:endParaRPr lang="en-US" dirty="0" smtClean="0"/>
          </a:p>
          <a:p>
            <a:endParaRPr lang="en-US" dirty="0"/>
          </a:p>
          <a:p>
            <a:endParaRPr lang="en-US" dirty="0"/>
          </a:p>
        </p:txBody>
      </p:sp>
    </p:spTree>
    <p:extLst>
      <p:ext uri="{BB962C8B-B14F-4D97-AF65-F5344CB8AC3E}">
        <p14:creationId xmlns:p14="http://schemas.microsoft.com/office/powerpoint/2010/main" val="24793325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135</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00719937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C9B545-20CC-4275-884A-3430ABC12644}" type="slidenum">
              <a:rPr lang="en-US"/>
              <a:pPr/>
              <a:t>136</a:t>
            </a:fld>
            <a:endParaRPr lang="en-US"/>
          </a:p>
        </p:txBody>
      </p:sp>
      <p:sp>
        <p:nvSpPr>
          <p:cNvPr id="278530" name="Rectangle 2"/>
          <p:cNvSpPr>
            <a:spLocks noGrp="1" noRot="1" noChangeAspect="1" noChangeArrowheads="1" noTextEdit="1"/>
          </p:cNvSpPr>
          <p:nvPr>
            <p:ph type="sldImg"/>
          </p:nvPr>
        </p:nvSpPr>
        <p:spPr>
          <a:xfrm>
            <a:off x="1182688" y="696913"/>
            <a:ext cx="4648200" cy="3486150"/>
          </a:xfrm>
          <a:ln/>
        </p:spPr>
      </p:sp>
      <p:sp>
        <p:nvSpPr>
          <p:cNvPr id="278531" name="Rectangle 3"/>
          <p:cNvSpPr>
            <a:spLocks noGrp="1" noChangeArrowheads="1"/>
          </p:cNvSpPr>
          <p:nvPr>
            <p:ph type="body" idx="1"/>
          </p:nvPr>
        </p:nvSpPr>
        <p:spPr>
          <a:xfrm>
            <a:off x="936344" y="4415790"/>
            <a:ext cx="5137714" cy="4183380"/>
          </a:xfrm>
        </p:spPr>
        <p:txBody>
          <a:bodyPr/>
          <a:lstStyle/>
          <a:p>
            <a:r>
              <a:rPr lang="en-US" dirty="0"/>
              <a:t>Note: Completion Requirements in section 6.7 are referenced by section 6.4.5</a:t>
            </a:r>
            <a:r>
              <a:rPr lang="en-US" dirty="0" smtClean="0"/>
              <a:t>.</a:t>
            </a:r>
          </a:p>
          <a:p>
            <a:endParaRPr lang="en-US" dirty="0"/>
          </a:p>
          <a:p>
            <a:r>
              <a:rPr lang="en-US" dirty="0" smtClean="0"/>
              <a:t>Each described in subsequent sections.</a:t>
            </a:r>
          </a:p>
          <a:p>
            <a:endParaRPr lang="en-US" dirty="0" smtClean="0"/>
          </a:p>
        </p:txBody>
      </p:sp>
    </p:spTree>
    <p:extLst>
      <p:ext uri="{BB962C8B-B14F-4D97-AF65-F5344CB8AC3E}">
        <p14:creationId xmlns:p14="http://schemas.microsoft.com/office/powerpoint/2010/main" val="368642656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4D7CF1-EEAB-4282-81C5-C4C806B05293}" type="slidenum">
              <a:rPr lang="en-US"/>
              <a:pPr/>
              <a:t>137</a:t>
            </a:fld>
            <a:endParaRPr lang="en-US"/>
          </a:p>
        </p:txBody>
      </p:sp>
      <p:sp>
        <p:nvSpPr>
          <p:cNvPr id="280578" name="Rectangle 2"/>
          <p:cNvSpPr>
            <a:spLocks noGrp="1" noRot="1" noChangeAspect="1" noChangeArrowheads="1" noTextEdit="1"/>
          </p:cNvSpPr>
          <p:nvPr>
            <p:ph type="sldImg"/>
          </p:nvPr>
        </p:nvSpPr>
        <p:spPr>
          <a:xfrm>
            <a:off x="1182688" y="696913"/>
            <a:ext cx="4648200" cy="3486150"/>
          </a:xfrm>
          <a:ln/>
        </p:spPr>
      </p:sp>
      <p:sp>
        <p:nvSpPr>
          <p:cNvPr id="280579"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85722335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BCBF02-4435-4E78-99ED-A0CDACDC0C0A}" type="slidenum">
              <a:rPr lang="en-US"/>
              <a:pPr/>
              <a:t>138</a:t>
            </a:fld>
            <a:endParaRPr lang="en-US"/>
          </a:p>
        </p:txBody>
      </p:sp>
      <p:sp>
        <p:nvSpPr>
          <p:cNvPr id="282626" name="Rectangle 2"/>
          <p:cNvSpPr>
            <a:spLocks noGrp="1" noRot="1" noChangeAspect="1" noChangeArrowheads="1" noTextEdit="1"/>
          </p:cNvSpPr>
          <p:nvPr>
            <p:ph type="sldImg"/>
          </p:nvPr>
        </p:nvSpPr>
        <p:spPr>
          <a:xfrm>
            <a:off x="1182688" y="696913"/>
            <a:ext cx="4648200" cy="3486150"/>
          </a:xfrm>
          <a:ln/>
        </p:spPr>
      </p:sp>
      <p:sp>
        <p:nvSpPr>
          <p:cNvPr id="282627" name="Rectangle 3"/>
          <p:cNvSpPr>
            <a:spLocks noGrp="1" noChangeArrowheads="1"/>
          </p:cNvSpPr>
          <p:nvPr>
            <p:ph type="body" idx="1"/>
          </p:nvPr>
        </p:nvSpPr>
        <p:spPr>
          <a:xfrm>
            <a:off x="936344" y="4415790"/>
            <a:ext cx="5137714" cy="4183380"/>
          </a:xfrm>
        </p:spPr>
        <p:txBody>
          <a:bodyPr/>
          <a:lstStyle/>
          <a:p>
            <a:r>
              <a:rPr lang="en-US" dirty="0"/>
              <a:t>To include </a:t>
            </a:r>
            <a:r>
              <a:rPr lang="en-US" dirty="0" smtClean="0"/>
              <a:t>submittal </a:t>
            </a:r>
            <a:r>
              <a:rPr lang="en-US" dirty="0"/>
              <a:t>data stating equipment size and selected options for each piece of equipment requiring </a:t>
            </a:r>
            <a:r>
              <a:rPr lang="en-US" dirty="0" smtClean="0"/>
              <a:t>maintenance operation </a:t>
            </a:r>
            <a:r>
              <a:rPr lang="en-US" dirty="0"/>
              <a:t>manuals and maintenance manuals for each piece of equipment requiring maintenance, except equipment not furnished as part of the project.  Required routine maintenance actions shall be clearly identified</a:t>
            </a:r>
          </a:p>
          <a:p>
            <a:endParaRPr lang="en-US" dirty="0" smtClean="0"/>
          </a:p>
          <a:p>
            <a:r>
              <a:rPr lang="en-US" dirty="0" smtClean="0"/>
              <a:t>Names </a:t>
            </a:r>
            <a:r>
              <a:rPr lang="en-US" dirty="0"/>
              <a:t>and addresses of at least one service agency</a:t>
            </a:r>
          </a:p>
          <a:p>
            <a:endParaRPr lang="en-US" dirty="0"/>
          </a:p>
          <a:p>
            <a:r>
              <a:rPr lang="en-US" dirty="0" smtClean="0"/>
              <a:t>HVAC </a:t>
            </a:r>
            <a:r>
              <a:rPr lang="en-US" dirty="0"/>
              <a:t>controls system maintenance and calibration information, including wiring diagrams, schematics, and control sequence descriptions.  Desired or field determined set points shall be permanently recorded on control drawings at control devices or, for digital control systems, in programming comments.</a:t>
            </a:r>
          </a:p>
          <a:p>
            <a:endParaRPr lang="en-US" dirty="0"/>
          </a:p>
          <a:p>
            <a:r>
              <a:rPr lang="en-US" dirty="0" smtClean="0"/>
              <a:t>A </a:t>
            </a:r>
            <a:r>
              <a:rPr lang="en-US" dirty="0"/>
              <a:t>complete narrative of how each system is intended to operate, including suggested set </a:t>
            </a:r>
            <a:r>
              <a:rPr lang="en-US" dirty="0" smtClean="0"/>
              <a:t>points</a:t>
            </a:r>
          </a:p>
          <a:p>
            <a:endParaRPr lang="en-US" dirty="0" smtClean="0"/>
          </a:p>
          <a:p>
            <a:endParaRPr lang="en-US" dirty="0" smtClean="0"/>
          </a:p>
        </p:txBody>
      </p:sp>
    </p:spTree>
    <p:extLst>
      <p:ext uri="{BB962C8B-B14F-4D97-AF65-F5344CB8AC3E}">
        <p14:creationId xmlns:p14="http://schemas.microsoft.com/office/powerpoint/2010/main" val="129305597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941E77-F6A2-4E29-9C00-B5A217C6AE00}" type="slidenum">
              <a:rPr lang="en-US"/>
              <a:pPr/>
              <a:t>139</a:t>
            </a:fld>
            <a:endParaRPr lang="en-US"/>
          </a:p>
        </p:txBody>
      </p:sp>
      <p:sp>
        <p:nvSpPr>
          <p:cNvPr id="284674" name="Rectangle 2"/>
          <p:cNvSpPr>
            <a:spLocks noGrp="1" noRot="1" noChangeAspect="1" noChangeArrowheads="1" noTextEdit="1"/>
          </p:cNvSpPr>
          <p:nvPr>
            <p:ph type="sldImg"/>
          </p:nvPr>
        </p:nvSpPr>
        <p:spPr>
          <a:xfrm>
            <a:off x="1182688" y="696913"/>
            <a:ext cx="4648200" cy="3486150"/>
          </a:xfrm>
          <a:ln/>
        </p:spPr>
      </p:sp>
      <p:sp>
        <p:nvSpPr>
          <p:cNvPr id="284675" name="Rectangle 3"/>
          <p:cNvSpPr>
            <a:spLocks noGrp="1" noChangeArrowheads="1"/>
          </p:cNvSpPr>
          <p:nvPr>
            <p:ph type="body" idx="1"/>
          </p:nvPr>
        </p:nvSpPr>
        <p:spPr>
          <a:xfrm>
            <a:off x="936344" y="4415790"/>
            <a:ext cx="5137714" cy="4183380"/>
          </a:xfrm>
        </p:spPr>
        <p:txBody>
          <a:bodyPr>
            <a:normAutofit/>
          </a:bodyPr>
          <a:lstStyle/>
          <a:p>
            <a:r>
              <a:rPr lang="en-US" dirty="0">
                <a:sym typeface="WP MathA" pitchFamily="2" charset="2"/>
              </a:rPr>
              <a:t>In accordance with generally accepted engineering standards</a:t>
            </a:r>
          </a:p>
          <a:p>
            <a:endParaRPr lang="en-US" dirty="0">
              <a:sym typeface="WP MathA" pitchFamily="2" charset="2"/>
            </a:endParaRPr>
          </a:p>
          <a:p>
            <a:pPr lvl="0"/>
            <a:endParaRPr lang="en-US" sz="1800" b="1" dirty="0">
              <a:latin typeface="Arial" charset="0"/>
            </a:endParaRPr>
          </a:p>
          <a:p>
            <a:endParaRPr lang="en-US" dirty="0">
              <a:sym typeface="WP MathA" pitchFamily="2" charset="2"/>
            </a:endParaRPr>
          </a:p>
        </p:txBody>
      </p:sp>
    </p:spTree>
    <p:extLst>
      <p:ext uri="{BB962C8B-B14F-4D97-AF65-F5344CB8AC3E}">
        <p14:creationId xmlns:p14="http://schemas.microsoft.com/office/powerpoint/2010/main" val="305218621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86666C-143B-4B4A-A04E-16486DBAAAD1}" type="slidenum">
              <a:rPr lang="en-US"/>
              <a:pPr/>
              <a:t>140</a:t>
            </a:fld>
            <a:endParaRPr lang="en-US"/>
          </a:p>
        </p:txBody>
      </p:sp>
      <p:sp>
        <p:nvSpPr>
          <p:cNvPr id="286722" name="Rectangle 2"/>
          <p:cNvSpPr>
            <a:spLocks noGrp="1" noRot="1" noChangeAspect="1" noChangeArrowheads="1" noTextEdit="1"/>
          </p:cNvSpPr>
          <p:nvPr>
            <p:ph type="sldImg"/>
          </p:nvPr>
        </p:nvSpPr>
        <p:spPr>
          <a:xfrm>
            <a:off x="1182688" y="696913"/>
            <a:ext cx="4648200" cy="3486150"/>
          </a:xfrm>
          <a:ln/>
        </p:spPr>
      </p:sp>
      <p:sp>
        <p:nvSpPr>
          <p:cNvPr id="28672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56887375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48DA1C-F9D9-40BF-AE86-D9C7B5284D0C}" type="slidenum">
              <a:rPr lang="en-US"/>
              <a:pPr/>
              <a:t>141</a:t>
            </a:fld>
            <a:endParaRPr lang="en-US"/>
          </a:p>
        </p:txBody>
      </p:sp>
      <p:sp>
        <p:nvSpPr>
          <p:cNvPr id="288770" name="Rectangle 2"/>
          <p:cNvSpPr>
            <a:spLocks noGrp="1" noRot="1" noChangeAspect="1" noChangeArrowheads="1" noTextEdit="1"/>
          </p:cNvSpPr>
          <p:nvPr>
            <p:ph type="sldImg"/>
          </p:nvPr>
        </p:nvSpPr>
        <p:spPr>
          <a:xfrm>
            <a:off x="1182688" y="696913"/>
            <a:ext cx="4648200" cy="3486150"/>
          </a:xfrm>
          <a:ln/>
        </p:spPr>
      </p:sp>
      <p:sp>
        <p:nvSpPr>
          <p:cNvPr id="288771" name="Rectangle 3"/>
          <p:cNvSpPr>
            <a:spLocks noGrp="1" noChangeArrowheads="1"/>
          </p:cNvSpPr>
          <p:nvPr>
            <p:ph type="body" idx="1"/>
          </p:nvPr>
        </p:nvSpPr>
        <p:spPr>
          <a:xfrm>
            <a:off x="936344" y="4415790"/>
            <a:ext cx="5137714" cy="4183380"/>
          </a:xfrm>
        </p:spPr>
        <p:txBody>
          <a:bodyPr/>
          <a:lstStyle/>
          <a:p>
            <a:r>
              <a:rPr lang="en-US" dirty="0" smtClean="0"/>
              <a:t>Commissioning helps to ensure that building systems are designed,</a:t>
            </a:r>
            <a:r>
              <a:rPr lang="en-US" baseline="0" dirty="0" smtClean="0"/>
              <a:t> installed and operating as intended.</a:t>
            </a:r>
          </a:p>
          <a:p>
            <a:endParaRPr lang="en-US" baseline="0" dirty="0" smtClean="0"/>
          </a:p>
          <a:p>
            <a:r>
              <a:rPr lang="en-US" baseline="0" dirty="0" smtClean="0"/>
              <a:t>Can range from simple start-up procedure t at projects and to a formal process conducted by an independent “commissioning agent” that carries through the entire design and construction process.</a:t>
            </a:r>
          </a:p>
          <a:p>
            <a:endParaRPr lang="en-US" baseline="0" dirty="0" smtClean="0"/>
          </a:p>
          <a:p>
            <a:r>
              <a:rPr lang="en-US" baseline="0" dirty="0" smtClean="0"/>
              <a:t>For most projects, some level in between is probably the most cost effective.</a:t>
            </a:r>
          </a:p>
          <a:p>
            <a:endParaRPr lang="en-US" dirty="0"/>
          </a:p>
          <a:p>
            <a:endParaRPr lang="en-US" baseline="0" dirty="0" smtClean="0"/>
          </a:p>
          <a:p>
            <a:endParaRPr lang="en-US" dirty="0"/>
          </a:p>
        </p:txBody>
      </p:sp>
    </p:spTree>
    <p:extLst>
      <p:ext uri="{BB962C8B-B14F-4D97-AF65-F5344CB8AC3E}">
        <p14:creationId xmlns:p14="http://schemas.microsoft.com/office/powerpoint/2010/main" val="344513937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48DA1C-F9D9-40BF-AE86-D9C7B5284D0C}" type="slidenum">
              <a:rPr lang="en-US"/>
              <a:pPr/>
              <a:t>142</a:t>
            </a:fld>
            <a:endParaRPr lang="en-US"/>
          </a:p>
        </p:txBody>
      </p:sp>
      <p:sp>
        <p:nvSpPr>
          <p:cNvPr id="288770" name="Rectangle 2"/>
          <p:cNvSpPr>
            <a:spLocks noGrp="1" noRot="1" noChangeAspect="1" noChangeArrowheads="1" noTextEdit="1"/>
          </p:cNvSpPr>
          <p:nvPr>
            <p:ph type="sldImg"/>
          </p:nvPr>
        </p:nvSpPr>
        <p:spPr>
          <a:xfrm>
            <a:off x="1182688" y="696913"/>
            <a:ext cx="4648200" cy="3486150"/>
          </a:xfrm>
          <a:ln/>
        </p:spPr>
      </p:sp>
      <p:sp>
        <p:nvSpPr>
          <p:cNvPr id="288771" name="Rectangle 3"/>
          <p:cNvSpPr>
            <a:spLocks noGrp="1" noChangeArrowheads="1"/>
          </p:cNvSpPr>
          <p:nvPr>
            <p:ph type="body" idx="1"/>
          </p:nvPr>
        </p:nvSpPr>
        <p:spPr>
          <a:xfrm>
            <a:off x="936344" y="4415790"/>
            <a:ext cx="5137714" cy="4183380"/>
          </a:xfrm>
        </p:spPr>
        <p:txBody>
          <a:bodyPr/>
          <a:lstStyle/>
          <a:p>
            <a:r>
              <a:rPr lang="en-US" dirty="0" smtClean="0"/>
              <a:t>Commissioning helps to ensure that building systems are designed,</a:t>
            </a:r>
            <a:r>
              <a:rPr lang="en-US" baseline="0" dirty="0" smtClean="0"/>
              <a:t> installed and operating as intended.</a:t>
            </a:r>
          </a:p>
          <a:p>
            <a:endParaRPr lang="en-US" baseline="0" dirty="0" smtClean="0"/>
          </a:p>
          <a:p>
            <a:r>
              <a:rPr lang="en-US" baseline="0" dirty="0" smtClean="0"/>
              <a:t>Can range from simple start-up procedure t at projects and to a formal process conducted by an independent “commissioning agent” that carries through the entire design and construction process.</a:t>
            </a:r>
          </a:p>
          <a:p>
            <a:endParaRPr lang="en-US" baseline="0" dirty="0" smtClean="0"/>
          </a:p>
          <a:p>
            <a:r>
              <a:rPr lang="en-US" baseline="0" dirty="0" smtClean="0"/>
              <a:t>For most projects, some level in between is probably the most cost effective.</a:t>
            </a:r>
          </a:p>
          <a:p>
            <a:endParaRPr lang="en-US" dirty="0"/>
          </a:p>
          <a:p>
            <a:endParaRPr lang="en-US" baseline="0" dirty="0" smtClean="0"/>
          </a:p>
          <a:p>
            <a:endParaRPr lang="en-US" dirty="0"/>
          </a:p>
        </p:txBody>
      </p:sp>
    </p:spTree>
    <p:extLst>
      <p:ext uri="{BB962C8B-B14F-4D97-AF65-F5344CB8AC3E}">
        <p14:creationId xmlns:p14="http://schemas.microsoft.com/office/powerpoint/2010/main" val="409435184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48DA1C-F9D9-40BF-AE86-D9C7B5284D0C}" type="slidenum">
              <a:rPr lang="en-US"/>
              <a:pPr/>
              <a:t>143</a:t>
            </a:fld>
            <a:endParaRPr lang="en-US"/>
          </a:p>
        </p:txBody>
      </p:sp>
      <p:sp>
        <p:nvSpPr>
          <p:cNvPr id="288770" name="Rectangle 2"/>
          <p:cNvSpPr>
            <a:spLocks noGrp="1" noRot="1" noChangeAspect="1" noChangeArrowheads="1" noTextEdit="1"/>
          </p:cNvSpPr>
          <p:nvPr>
            <p:ph type="sldImg"/>
          </p:nvPr>
        </p:nvSpPr>
        <p:spPr>
          <a:xfrm>
            <a:off x="1182688" y="696913"/>
            <a:ext cx="4648200" cy="3486150"/>
          </a:xfrm>
          <a:ln/>
        </p:spPr>
      </p:sp>
      <p:sp>
        <p:nvSpPr>
          <p:cNvPr id="288771" name="Rectangle 3"/>
          <p:cNvSpPr>
            <a:spLocks noGrp="1" noChangeArrowheads="1"/>
          </p:cNvSpPr>
          <p:nvPr>
            <p:ph type="body" idx="1"/>
          </p:nvPr>
        </p:nvSpPr>
        <p:spPr>
          <a:xfrm>
            <a:off x="936344" y="4415790"/>
            <a:ext cx="5137714" cy="4183380"/>
          </a:xfrm>
        </p:spPr>
        <p:txBody>
          <a:bodyPr/>
          <a:lstStyle/>
          <a:p>
            <a:r>
              <a:rPr lang="en-US" dirty="0" smtClean="0"/>
              <a:t>Commissioning helps to ensure that building systems are designed,</a:t>
            </a:r>
            <a:r>
              <a:rPr lang="en-US" baseline="0" dirty="0" smtClean="0"/>
              <a:t> installed and operating as intended.</a:t>
            </a:r>
          </a:p>
          <a:p>
            <a:endParaRPr lang="en-US" baseline="0" dirty="0" smtClean="0"/>
          </a:p>
          <a:p>
            <a:r>
              <a:rPr lang="en-US" baseline="0" dirty="0" smtClean="0"/>
              <a:t>Can range from simple start-up procedure t at projects and to a formal process conducted by an independent “commissioning agent” that carries through the entire design and construction process.</a:t>
            </a:r>
          </a:p>
          <a:p>
            <a:endParaRPr lang="en-US" baseline="0" dirty="0" smtClean="0"/>
          </a:p>
          <a:p>
            <a:r>
              <a:rPr lang="en-US" baseline="0" dirty="0" smtClean="0"/>
              <a:t>For most projects, some level in between is probably the most cost effective.</a:t>
            </a:r>
          </a:p>
          <a:p>
            <a:endParaRPr lang="en-US" dirty="0"/>
          </a:p>
          <a:p>
            <a:endParaRPr lang="en-US" baseline="0" dirty="0" smtClean="0"/>
          </a:p>
          <a:p>
            <a:endParaRPr lang="en-US" dirty="0"/>
          </a:p>
        </p:txBody>
      </p:sp>
    </p:spTree>
    <p:extLst>
      <p:ext uri="{BB962C8B-B14F-4D97-AF65-F5344CB8AC3E}">
        <p14:creationId xmlns:p14="http://schemas.microsoft.com/office/powerpoint/2010/main" val="23212335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Note that as defined in EPACT federal requirements override and preempt any state or city implemented efficiency, but if the values are approved by DOE then states can implement the ASHRAE 90.1 requirements on </a:t>
            </a:r>
            <a:r>
              <a:rPr lang="en-US" sz="1200" b="1" dirty="0" smtClean="0"/>
              <a:t>new construction</a:t>
            </a:r>
            <a:r>
              <a:rPr lang="en-US" sz="1200" dirty="0" smtClean="0"/>
              <a:t>, but </a:t>
            </a:r>
            <a:r>
              <a:rPr lang="en-US" sz="1200" b="1" dirty="0" smtClean="0"/>
              <a:t>not on replacement units</a:t>
            </a:r>
            <a:r>
              <a:rPr lang="en-US" sz="1200" dirty="0" smtClean="0"/>
              <a:t>.</a:t>
            </a:r>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144</a:t>
            </a:fld>
            <a:endParaRPr lang="en-US" dirty="0"/>
          </a:p>
        </p:txBody>
      </p:sp>
    </p:spTree>
    <p:extLst>
      <p:ext uri="{BB962C8B-B14F-4D97-AF65-F5344CB8AC3E}">
        <p14:creationId xmlns:p14="http://schemas.microsoft.com/office/powerpoint/2010/main" val="3757216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Item r is new in 90.1-2013</a:t>
            </a:r>
          </a:p>
          <a:p>
            <a:endParaRPr lang="en-US" dirty="0" smtClean="0"/>
          </a:p>
          <a:p>
            <a:r>
              <a:rPr lang="en-US" dirty="0" smtClean="0"/>
              <a:t>Note:  the section numbers following the items refer to the sections where the detailed requirements exist.  For ease of presentation, the</a:t>
            </a:r>
            <a:r>
              <a:rPr lang="en-US" baseline="0" dirty="0" smtClean="0"/>
              <a:t> slides representing those detailed requirements have been moved into this Simplified Approach section and may not appear later in the presentation.</a:t>
            </a:r>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18</a:t>
            </a:fld>
            <a:endParaRPr lang="en-US" dirty="0"/>
          </a:p>
        </p:txBody>
      </p:sp>
    </p:spTree>
    <p:extLst>
      <p:ext uri="{BB962C8B-B14F-4D97-AF65-F5344CB8AC3E}">
        <p14:creationId xmlns:p14="http://schemas.microsoft.com/office/powerpoint/2010/main" val="393089463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912" eaLnBrk="0" hangingPunct="0">
              <a:spcBef>
                <a:spcPct val="30000"/>
              </a:spcBef>
              <a:defRPr sz="1200">
                <a:solidFill>
                  <a:schemeClr val="tx1"/>
                </a:solidFill>
                <a:latin typeface="Times" pitchFamily="18" charset="0"/>
              </a:defRPr>
            </a:lvl1pPr>
            <a:lvl2pPr marL="748406" indent="-287848" defTabSz="925912" eaLnBrk="0" hangingPunct="0">
              <a:spcBef>
                <a:spcPct val="30000"/>
              </a:spcBef>
              <a:defRPr sz="1200">
                <a:solidFill>
                  <a:schemeClr val="tx1"/>
                </a:solidFill>
                <a:latin typeface="Times" pitchFamily="18" charset="0"/>
              </a:defRPr>
            </a:lvl2pPr>
            <a:lvl3pPr marL="1151393" indent="-230279" defTabSz="925912" eaLnBrk="0" hangingPunct="0">
              <a:spcBef>
                <a:spcPct val="30000"/>
              </a:spcBef>
              <a:defRPr sz="1200">
                <a:solidFill>
                  <a:schemeClr val="tx1"/>
                </a:solidFill>
                <a:latin typeface="Times" pitchFamily="18" charset="0"/>
              </a:defRPr>
            </a:lvl3pPr>
            <a:lvl4pPr marL="1611950" indent="-230279" defTabSz="925912" eaLnBrk="0" hangingPunct="0">
              <a:spcBef>
                <a:spcPct val="30000"/>
              </a:spcBef>
              <a:defRPr sz="1200">
                <a:solidFill>
                  <a:schemeClr val="tx1"/>
                </a:solidFill>
                <a:latin typeface="Times" pitchFamily="18" charset="0"/>
              </a:defRPr>
            </a:lvl4pPr>
            <a:lvl5pPr marL="2072507" indent="-230279" defTabSz="925912" eaLnBrk="0" hangingPunct="0">
              <a:spcBef>
                <a:spcPct val="30000"/>
              </a:spcBef>
              <a:defRPr sz="1200">
                <a:solidFill>
                  <a:schemeClr val="tx1"/>
                </a:solidFill>
                <a:latin typeface="Times" pitchFamily="18" charset="0"/>
              </a:defRPr>
            </a:lvl5pPr>
            <a:lvl6pPr marL="2533064" indent="-230279" defTabSz="925912" eaLnBrk="0" fontAlgn="base" hangingPunct="0">
              <a:spcBef>
                <a:spcPct val="30000"/>
              </a:spcBef>
              <a:spcAft>
                <a:spcPct val="0"/>
              </a:spcAft>
              <a:defRPr sz="1200">
                <a:solidFill>
                  <a:schemeClr val="tx1"/>
                </a:solidFill>
                <a:latin typeface="Times" pitchFamily="18" charset="0"/>
              </a:defRPr>
            </a:lvl6pPr>
            <a:lvl7pPr marL="2993621" indent="-230279" defTabSz="925912" eaLnBrk="0" fontAlgn="base" hangingPunct="0">
              <a:spcBef>
                <a:spcPct val="30000"/>
              </a:spcBef>
              <a:spcAft>
                <a:spcPct val="0"/>
              </a:spcAft>
              <a:defRPr sz="1200">
                <a:solidFill>
                  <a:schemeClr val="tx1"/>
                </a:solidFill>
                <a:latin typeface="Times" pitchFamily="18" charset="0"/>
              </a:defRPr>
            </a:lvl7pPr>
            <a:lvl8pPr marL="3454179" indent="-230279" defTabSz="925912" eaLnBrk="0" fontAlgn="base" hangingPunct="0">
              <a:spcBef>
                <a:spcPct val="30000"/>
              </a:spcBef>
              <a:spcAft>
                <a:spcPct val="0"/>
              </a:spcAft>
              <a:defRPr sz="1200">
                <a:solidFill>
                  <a:schemeClr val="tx1"/>
                </a:solidFill>
                <a:latin typeface="Times" pitchFamily="18" charset="0"/>
              </a:defRPr>
            </a:lvl8pPr>
            <a:lvl9pPr marL="3914736" indent="-230279" defTabSz="925912" eaLnBrk="0" fontAlgn="base" hangingPunct="0">
              <a:spcBef>
                <a:spcPct val="30000"/>
              </a:spcBef>
              <a:spcAft>
                <a:spcPct val="0"/>
              </a:spcAft>
              <a:defRPr sz="1200">
                <a:solidFill>
                  <a:schemeClr val="tx1"/>
                </a:solidFill>
                <a:latin typeface="Times" pitchFamily="18" charset="0"/>
              </a:defRPr>
            </a:lvl9pPr>
          </a:lstStyle>
          <a:p>
            <a:pPr>
              <a:spcBef>
                <a:spcPct val="0"/>
              </a:spcBef>
            </a:pPr>
            <a:fld id="{424CB1FF-015D-416C-B6CE-E5C3563EC943}" type="slidenum">
              <a:rPr lang="en-US" altLang="en-US">
                <a:solidFill>
                  <a:srgbClr val="000000"/>
                </a:solidFill>
              </a:rPr>
              <a:pPr>
                <a:spcBef>
                  <a:spcPct val="0"/>
                </a:spcBef>
              </a:pPr>
              <a:t>145</a:t>
            </a:fld>
            <a:endParaRPr lang="en-US" altLang="en-US" dirty="0">
              <a:solidFill>
                <a:srgbClr val="000000"/>
              </a:solidFill>
            </a:endParaRPr>
          </a:p>
        </p:txBody>
      </p:sp>
    </p:spTree>
    <p:extLst>
      <p:ext uri="{BB962C8B-B14F-4D97-AF65-F5344CB8AC3E}">
        <p14:creationId xmlns:p14="http://schemas.microsoft.com/office/powerpoint/2010/main" val="410182940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Higher IEER values mean less energy use on a year-round basis.</a:t>
            </a:r>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149</a:t>
            </a:fld>
            <a:endParaRPr lang="en-US" dirty="0"/>
          </a:p>
        </p:txBody>
      </p:sp>
    </p:spTree>
    <p:extLst>
      <p:ext uri="{BB962C8B-B14F-4D97-AF65-F5344CB8AC3E}">
        <p14:creationId xmlns:p14="http://schemas.microsoft.com/office/powerpoint/2010/main" val="371656791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Classifications added to reflect the trend in the industry to higher computer room operating temperatures</a:t>
            </a:r>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150</a:t>
            </a:fld>
            <a:endParaRPr lang="en-US" dirty="0"/>
          </a:p>
        </p:txBody>
      </p:sp>
    </p:spTree>
    <p:extLst>
      <p:ext uri="{BB962C8B-B14F-4D97-AF65-F5344CB8AC3E}">
        <p14:creationId xmlns:p14="http://schemas.microsoft.com/office/powerpoint/2010/main" val="375835373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brand new efficiency table and prior to this there were no efficiency requirements for pool dehumidifiers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151</a:t>
            </a:fld>
            <a:endParaRPr lang="en-US" dirty="0"/>
          </a:p>
        </p:txBody>
      </p:sp>
    </p:spTree>
    <p:extLst>
      <p:ext uri="{BB962C8B-B14F-4D97-AF65-F5344CB8AC3E}">
        <p14:creationId xmlns:p14="http://schemas.microsoft.com/office/powerpoint/2010/main" val="238725561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61F928-D12D-4BB7-8809-C131E61910A3}" type="slidenum">
              <a:rPr lang="en-US" smtClean="0"/>
              <a:pPr/>
              <a:t>153</a:t>
            </a:fld>
            <a:endParaRPr lang="en-US" dirty="0"/>
          </a:p>
        </p:txBody>
      </p:sp>
    </p:spTree>
    <p:extLst>
      <p:ext uri="{BB962C8B-B14F-4D97-AF65-F5344CB8AC3E}">
        <p14:creationId xmlns:p14="http://schemas.microsoft.com/office/powerpoint/2010/main" val="321615305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FF4D7D-67E2-4207-9C29-3043CA02FFF7}" type="slidenum">
              <a:rPr lang="en-US"/>
              <a:pPr/>
              <a:t>154</a:t>
            </a:fld>
            <a:endParaRPr lang="en-US"/>
          </a:p>
        </p:txBody>
      </p:sp>
      <p:sp>
        <p:nvSpPr>
          <p:cNvPr id="292866" name="Rectangle 2"/>
          <p:cNvSpPr>
            <a:spLocks noGrp="1" noRot="1" noChangeAspect="1" noChangeArrowheads="1" noTextEdit="1"/>
          </p:cNvSpPr>
          <p:nvPr>
            <p:ph type="sldImg"/>
          </p:nvPr>
        </p:nvSpPr>
        <p:spPr>
          <a:xfrm>
            <a:off x="1182688" y="696913"/>
            <a:ext cx="4648200" cy="3486150"/>
          </a:xfrm>
          <a:ln/>
        </p:spPr>
      </p:sp>
      <p:sp>
        <p:nvSpPr>
          <p:cNvPr id="292867" name="Rectangle 3"/>
          <p:cNvSpPr>
            <a:spLocks noGrp="1" noChangeArrowheads="1"/>
          </p:cNvSpPr>
          <p:nvPr>
            <p:ph type="body" idx="1"/>
          </p:nvPr>
        </p:nvSpPr>
        <p:spPr/>
        <p:txBody>
          <a:bodyPr/>
          <a:lstStyle/>
          <a:p>
            <a:r>
              <a:rPr lang="en-US" dirty="0"/>
              <a:t>Grayed out options under Compliance Options are not available for SWH. </a:t>
            </a:r>
          </a:p>
          <a:p>
            <a:endParaRPr lang="en-US" dirty="0"/>
          </a:p>
          <a:p>
            <a:r>
              <a:rPr lang="en-US" dirty="0"/>
              <a:t>There are </a:t>
            </a:r>
            <a:r>
              <a:rPr lang="en-US" dirty="0" smtClean="0"/>
              <a:t>now three compliance </a:t>
            </a:r>
            <a:r>
              <a:rPr lang="en-US" dirty="0"/>
              <a:t>approaches available for SWH:  </a:t>
            </a:r>
            <a:r>
              <a:rPr lang="en-US" dirty="0" smtClean="0"/>
              <a:t>Prescriptive, ECB, and Appendix G.  </a:t>
            </a:r>
            <a:r>
              <a:rPr lang="en-US" dirty="0"/>
              <a:t>The Simplified Mechanical Approach does not require that the Mandatory Provisions be met.</a:t>
            </a:r>
          </a:p>
        </p:txBody>
      </p:sp>
    </p:spTree>
    <p:extLst>
      <p:ext uri="{BB962C8B-B14F-4D97-AF65-F5344CB8AC3E}">
        <p14:creationId xmlns:p14="http://schemas.microsoft.com/office/powerpoint/2010/main" val="310387374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155</a:t>
            </a:fld>
            <a:endParaRPr lang="en-US" dirty="0"/>
          </a:p>
        </p:txBody>
      </p:sp>
    </p:spTree>
    <p:extLst>
      <p:ext uri="{BB962C8B-B14F-4D97-AF65-F5344CB8AC3E}">
        <p14:creationId xmlns:p14="http://schemas.microsoft.com/office/powerpoint/2010/main" val="146931070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fld id="{A5DCB630-35EC-4D59-9C32-41D38FCDA16A}" type="slidenum">
              <a:rPr lang="en-US" smtClean="0"/>
              <a:pPr/>
              <a:t>156</a:t>
            </a:fld>
            <a:endParaRPr lang="en-US"/>
          </a:p>
        </p:txBody>
      </p:sp>
    </p:spTree>
    <p:extLst>
      <p:ext uri="{BB962C8B-B14F-4D97-AF65-F5344CB8AC3E}">
        <p14:creationId xmlns:p14="http://schemas.microsoft.com/office/powerpoint/2010/main" val="80621466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BF3BE0-D512-46D2-9475-CFAFB672BE46}" type="slidenum">
              <a:rPr lang="en-US"/>
              <a:pPr/>
              <a:t>157</a:t>
            </a:fld>
            <a:endParaRPr lang="en-US"/>
          </a:p>
        </p:txBody>
      </p:sp>
      <p:sp>
        <p:nvSpPr>
          <p:cNvPr id="294914" name="Rectangle 2"/>
          <p:cNvSpPr>
            <a:spLocks noGrp="1" noRot="1" noChangeAspect="1" noChangeArrowheads="1" noTextEdit="1"/>
          </p:cNvSpPr>
          <p:nvPr>
            <p:ph type="sldImg"/>
          </p:nvPr>
        </p:nvSpPr>
        <p:spPr>
          <a:xfrm>
            <a:off x="1182688" y="696913"/>
            <a:ext cx="4648200" cy="3486150"/>
          </a:xfrm>
          <a:ln/>
        </p:spPr>
      </p:sp>
      <p:sp>
        <p:nvSpPr>
          <p:cNvPr id="294915"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20097569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D15A7E-6477-436A-B75D-BF13E700DA18}" type="slidenum">
              <a:rPr lang="en-US"/>
              <a:pPr/>
              <a:t>158</a:t>
            </a:fld>
            <a:endParaRPr lang="en-US"/>
          </a:p>
        </p:txBody>
      </p:sp>
      <p:sp>
        <p:nvSpPr>
          <p:cNvPr id="296962" name="Rectangle 2"/>
          <p:cNvSpPr>
            <a:spLocks noGrp="1" noRot="1" noChangeAspect="1" noChangeArrowheads="1" noTextEdit="1"/>
          </p:cNvSpPr>
          <p:nvPr>
            <p:ph type="sldImg"/>
          </p:nvPr>
        </p:nvSpPr>
        <p:spPr>
          <a:xfrm>
            <a:off x="1182688" y="696913"/>
            <a:ext cx="4648200" cy="3486150"/>
          </a:xfrm>
          <a:ln/>
        </p:spPr>
      </p:sp>
      <p:sp>
        <p:nvSpPr>
          <p:cNvPr id="296963" name="Rectangle 3"/>
          <p:cNvSpPr>
            <a:spLocks noGrp="1" noChangeArrowheads="1"/>
          </p:cNvSpPr>
          <p:nvPr>
            <p:ph type="body" idx="1"/>
          </p:nvPr>
        </p:nvSpPr>
        <p:spPr>
          <a:xfrm>
            <a:off x="936344" y="4415790"/>
            <a:ext cx="5137714" cy="4183380"/>
          </a:xfrm>
        </p:spPr>
        <p:txBody>
          <a:bodyPr/>
          <a:lstStyle/>
          <a:p>
            <a:r>
              <a:rPr lang="en-US" dirty="0"/>
              <a:t>Minor alterations to </a:t>
            </a:r>
            <a:r>
              <a:rPr lang="en-US" dirty="0" smtClean="0"/>
              <a:t>SWH </a:t>
            </a:r>
            <a:r>
              <a:rPr lang="en-US" dirty="0"/>
              <a:t>systems, such as extending the pipes to new fixtures or installing valves, wouldn’t trigger requirements</a:t>
            </a:r>
            <a:r>
              <a:rPr lang="en-US" dirty="0" smtClean="0"/>
              <a:t>.</a:t>
            </a:r>
          </a:p>
          <a:p>
            <a:pPr lvl="0"/>
            <a:endParaRPr lang="en-US" dirty="0">
              <a:latin typeface="Arial" charset="0"/>
            </a:endParaRPr>
          </a:p>
          <a:p>
            <a:pPr lvl="0"/>
            <a:r>
              <a:rPr lang="en-US" dirty="0"/>
              <a:t>Exception:</a:t>
            </a:r>
          </a:p>
          <a:p>
            <a:pPr lvl="0"/>
            <a:r>
              <a:rPr lang="en-US" dirty="0"/>
              <a:t>Compliance </a:t>
            </a:r>
            <a:r>
              <a:rPr lang="en-US" dirty="0" smtClean="0"/>
              <a:t>isn’t required </a:t>
            </a:r>
            <a:r>
              <a:rPr lang="en-US" dirty="0"/>
              <a:t>where there is insufficient space or access to meet these requirements.</a:t>
            </a:r>
          </a:p>
          <a:p>
            <a:endParaRPr lang="en-US" dirty="0"/>
          </a:p>
        </p:txBody>
      </p:sp>
    </p:spTree>
    <p:extLst>
      <p:ext uri="{BB962C8B-B14F-4D97-AF65-F5344CB8AC3E}">
        <p14:creationId xmlns:p14="http://schemas.microsoft.com/office/powerpoint/2010/main" val="1881042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8C6A2-1EFF-4687-B08E-B7D2B5D0BECD}" type="slidenum">
              <a:rPr lang="en-US"/>
              <a:pPr/>
              <a:t>19</a:t>
            </a:fld>
            <a:endParaRPr lang="en-US"/>
          </a:p>
        </p:txBody>
      </p:sp>
      <p:sp>
        <p:nvSpPr>
          <p:cNvPr id="178178" name="Rectangle 2"/>
          <p:cNvSpPr>
            <a:spLocks noGrp="1" noRot="1" noChangeAspect="1" noChangeArrowheads="1" noTextEdit="1"/>
          </p:cNvSpPr>
          <p:nvPr>
            <p:ph type="sldImg"/>
          </p:nvPr>
        </p:nvSpPr>
        <p:spPr>
          <a:xfrm>
            <a:off x="1182688" y="696913"/>
            <a:ext cx="4648200" cy="3486150"/>
          </a:xfrm>
          <a:ln/>
        </p:spPr>
      </p:sp>
      <p:sp>
        <p:nvSpPr>
          <p:cNvPr id="178179" name="Rectangle 3"/>
          <p:cNvSpPr>
            <a:spLocks noGrp="1" noChangeArrowheads="1"/>
          </p:cNvSpPr>
          <p:nvPr>
            <p:ph type="body" idx="1"/>
          </p:nvPr>
        </p:nvSpPr>
        <p:spPr>
          <a:xfrm>
            <a:off x="936344" y="4415790"/>
            <a:ext cx="5137714" cy="4183380"/>
          </a:xfrm>
        </p:spPr>
        <p:txBody>
          <a:bodyPr/>
          <a:lstStyle/>
          <a:p>
            <a:r>
              <a:rPr lang="en-US" dirty="0" smtClean="0"/>
              <a:t>Requirements referenced in 6.3.2b</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effective dates in the 90.1-2013</a:t>
            </a:r>
            <a:r>
              <a:rPr lang="en-US" baseline="0" dirty="0" smtClean="0"/>
              <a:t> table </a:t>
            </a:r>
            <a:r>
              <a:rPr lang="en-US" dirty="0" smtClean="0"/>
              <a:t>are now in the past so a DX units ≥65,000 Btu/h and chilled water units greater than ¼ </a:t>
            </a:r>
            <a:r>
              <a:rPr lang="en-US" dirty="0" err="1" smtClean="0"/>
              <a:t>hp</a:t>
            </a:r>
            <a:r>
              <a:rPr lang="en-US" dirty="0" smtClean="0"/>
              <a:t> require a minimum of 2 stages of fan control</a:t>
            </a:r>
          </a:p>
          <a:p>
            <a:endParaRPr lang="en-US" dirty="0"/>
          </a:p>
        </p:txBody>
      </p:sp>
    </p:spTree>
    <p:extLst>
      <p:ext uri="{BB962C8B-B14F-4D97-AF65-F5344CB8AC3E}">
        <p14:creationId xmlns:p14="http://schemas.microsoft.com/office/powerpoint/2010/main" val="240405976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D15A7E-6477-436A-B75D-BF13E700DA18}" type="slidenum">
              <a:rPr lang="en-US"/>
              <a:pPr/>
              <a:t>159</a:t>
            </a:fld>
            <a:endParaRPr lang="en-US"/>
          </a:p>
        </p:txBody>
      </p:sp>
      <p:sp>
        <p:nvSpPr>
          <p:cNvPr id="296962" name="Rectangle 2"/>
          <p:cNvSpPr>
            <a:spLocks noGrp="1" noRot="1" noChangeAspect="1" noChangeArrowheads="1" noTextEdit="1"/>
          </p:cNvSpPr>
          <p:nvPr>
            <p:ph type="sldImg"/>
          </p:nvPr>
        </p:nvSpPr>
        <p:spPr>
          <a:xfrm>
            <a:off x="1182688" y="696913"/>
            <a:ext cx="4648200" cy="3486150"/>
          </a:xfrm>
          <a:ln/>
        </p:spPr>
      </p:sp>
      <p:sp>
        <p:nvSpPr>
          <p:cNvPr id="296963" name="Rectangle 3"/>
          <p:cNvSpPr>
            <a:spLocks noGrp="1" noChangeArrowheads="1"/>
          </p:cNvSpPr>
          <p:nvPr>
            <p:ph type="body" idx="1"/>
          </p:nvPr>
        </p:nvSpPr>
        <p:spPr>
          <a:xfrm>
            <a:off x="936344" y="4415790"/>
            <a:ext cx="5137714" cy="4183380"/>
          </a:xfrm>
        </p:spPr>
        <p:txBody>
          <a:bodyPr/>
          <a:lstStyle/>
          <a:p>
            <a:r>
              <a:rPr lang="en-US" dirty="0"/>
              <a:t>Minor alterations to </a:t>
            </a:r>
            <a:r>
              <a:rPr lang="en-US" dirty="0" smtClean="0"/>
              <a:t>SWH </a:t>
            </a:r>
            <a:r>
              <a:rPr lang="en-US" dirty="0"/>
              <a:t>systems, such as extending the pipes to new fixtures or installing valves, wouldn’t trigger requirements</a:t>
            </a:r>
            <a:r>
              <a:rPr lang="en-US" dirty="0" smtClean="0"/>
              <a:t>.</a:t>
            </a:r>
          </a:p>
          <a:p>
            <a:pPr lvl="0"/>
            <a:endParaRPr lang="en-US" dirty="0">
              <a:latin typeface="Arial" charset="0"/>
            </a:endParaRPr>
          </a:p>
          <a:p>
            <a:pPr lvl="0"/>
            <a:r>
              <a:rPr lang="en-US" dirty="0"/>
              <a:t>Exception:</a:t>
            </a:r>
          </a:p>
          <a:p>
            <a:pPr lvl="0"/>
            <a:r>
              <a:rPr lang="en-US" dirty="0"/>
              <a:t>Compliance </a:t>
            </a:r>
            <a:r>
              <a:rPr lang="en-US" dirty="0" smtClean="0"/>
              <a:t>isn’t required </a:t>
            </a:r>
            <a:r>
              <a:rPr lang="en-US" dirty="0"/>
              <a:t>where there is insufficient space or access to meet these requirements.</a:t>
            </a:r>
          </a:p>
          <a:p>
            <a:endParaRPr lang="en-US" dirty="0"/>
          </a:p>
        </p:txBody>
      </p:sp>
    </p:spTree>
    <p:extLst>
      <p:ext uri="{BB962C8B-B14F-4D97-AF65-F5344CB8AC3E}">
        <p14:creationId xmlns:p14="http://schemas.microsoft.com/office/powerpoint/2010/main" val="216866323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FE269B-59B3-4084-A8B8-1828CA33425C}" type="slidenum">
              <a:rPr lang="en-US"/>
              <a:pPr/>
              <a:t>160</a:t>
            </a:fld>
            <a:endParaRPr lang="en-US"/>
          </a:p>
        </p:txBody>
      </p:sp>
      <p:sp>
        <p:nvSpPr>
          <p:cNvPr id="300034" name="Rectangle 2"/>
          <p:cNvSpPr>
            <a:spLocks noGrp="1" noRot="1" noChangeAspect="1" noChangeArrowheads="1" noTextEdit="1"/>
          </p:cNvSpPr>
          <p:nvPr>
            <p:ph type="sldImg"/>
          </p:nvPr>
        </p:nvSpPr>
        <p:spPr>
          <a:xfrm>
            <a:off x="1182688" y="696913"/>
            <a:ext cx="4648200" cy="3486150"/>
          </a:xfrm>
          <a:ln/>
        </p:spPr>
      </p:sp>
      <p:sp>
        <p:nvSpPr>
          <p:cNvPr id="300035" name="Rectangle 3"/>
          <p:cNvSpPr>
            <a:spLocks noGrp="1" noChangeArrowheads="1"/>
          </p:cNvSpPr>
          <p:nvPr>
            <p:ph type="body" idx="1"/>
          </p:nvPr>
        </p:nvSpPr>
        <p:spPr>
          <a:xfrm>
            <a:off x="936344" y="4415790"/>
            <a:ext cx="5137714" cy="4183380"/>
          </a:xfrm>
        </p:spPr>
        <p:txBody>
          <a:bodyPr/>
          <a:lstStyle/>
          <a:p>
            <a:pPr defTabSz="914350" fontAlgn="base">
              <a:spcBef>
                <a:spcPct val="30000"/>
              </a:spcBef>
              <a:spcAft>
                <a:spcPct val="0"/>
              </a:spcAft>
              <a:defRPr/>
            </a:pPr>
            <a:r>
              <a:rPr lang="en-US" b="0" dirty="0" smtClean="0">
                <a:latin typeface="Arial" charset="0"/>
              </a:rPr>
              <a:t>The</a:t>
            </a:r>
            <a:r>
              <a:rPr lang="en-US" b="0" baseline="0" dirty="0" smtClean="0">
                <a:latin typeface="Arial" charset="0"/>
              </a:rPr>
              <a:t> appropriate method depends on the type of application (food service, laundry, etc.) and the type of system (instantaneous or storage).</a:t>
            </a:r>
            <a:endParaRPr lang="en-US" b="0" dirty="0">
              <a:latin typeface="Arial" charset="0"/>
            </a:endParaRPr>
          </a:p>
          <a:p>
            <a:endParaRPr lang="en-US" dirty="0" smtClean="0"/>
          </a:p>
          <a:p>
            <a:endParaRPr lang="en-US" dirty="0" smtClean="0"/>
          </a:p>
          <a:p>
            <a:endParaRPr lang="en-US" dirty="0"/>
          </a:p>
        </p:txBody>
      </p:sp>
    </p:spTree>
    <p:extLst>
      <p:ext uri="{BB962C8B-B14F-4D97-AF65-F5344CB8AC3E}">
        <p14:creationId xmlns:p14="http://schemas.microsoft.com/office/powerpoint/2010/main" val="242614446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591862-A807-4948-BF3F-EFE3D5F9C7EC}" type="slidenum">
              <a:rPr lang="en-US"/>
              <a:pPr/>
              <a:t>161</a:t>
            </a:fld>
            <a:endParaRPr lang="en-US"/>
          </a:p>
        </p:txBody>
      </p:sp>
      <p:sp>
        <p:nvSpPr>
          <p:cNvPr id="302082"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64658482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24" indent="-291163" eaLnBrk="0" hangingPunct="0">
              <a:defRPr sz="2400">
                <a:solidFill>
                  <a:schemeClr val="tx1"/>
                </a:solidFill>
                <a:latin typeface="Arial" pitchFamily="34" charset="0"/>
                <a:ea typeface="ＭＳ Ｐゴシック" pitchFamily="34" charset="-128"/>
              </a:defRPr>
            </a:lvl2pPr>
            <a:lvl3pPr marL="1164653" indent="-232930" eaLnBrk="0" hangingPunct="0">
              <a:defRPr sz="2400">
                <a:solidFill>
                  <a:schemeClr val="tx1"/>
                </a:solidFill>
                <a:latin typeface="Arial" pitchFamily="34" charset="0"/>
                <a:ea typeface="ＭＳ Ｐゴシック" pitchFamily="34" charset="-128"/>
              </a:defRPr>
            </a:lvl3pPr>
            <a:lvl4pPr marL="1630514" indent="-232930" eaLnBrk="0" hangingPunct="0">
              <a:defRPr sz="2400">
                <a:solidFill>
                  <a:schemeClr val="tx1"/>
                </a:solidFill>
                <a:latin typeface="Arial" pitchFamily="34" charset="0"/>
                <a:ea typeface="ＭＳ Ｐゴシック" pitchFamily="34" charset="-128"/>
              </a:defRPr>
            </a:lvl4pPr>
            <a:lvl5pPr marL="2096375" indent="-232930" eaLnBrk="0" hangingPunct="0">
              <a:defRPr sz="2400">
                <a:solidFill>
                  <a:schemeClr val="tx1"/>
                </a:solidFill>
                <a:latin typeface="Arial" pitchFamily="34" charset="0"/>
                <a:ea typeface="ＭＳ Ｐゴシック" pitchFamily="34" charset="-128"/>
              </a:defRPr>
            </a:lvl5pPr>
            <a:lvl6pPr marL="2562236"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096"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3957"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59819"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7570E3F-D34C-41BE-BE21-7034A5DC2700}" type="slidenum">
              <a:rPr lang="en-US" sz="1200">
                <a:latin typeface="Calibri" pitchFamily="34" charset="0"/>
              </a:rPr>
              <a:pPr eaLnBrk="1" hangingPunct="1"/>
              <a:t>162</a:t>
            </a:fld>
            <a:endParaRPr lang="en-US" sz="1200">
              <a:latin typeface="Calibri" pitchFamily="34" charset="0"/>
            </a:endParaRPr>
          </a:p>
        </p:txBody>
      </p:sp>
      <p:sp>
        <p:nvSpPr>
          <p:cNvPr id="87042" name="Rectangle 2"/>
          <p:cNvSpPr>
            <a:spLocks noGrp="1" noRot="1" noChangeAspect="1" noChangeArrowheads="1" noTextEdit="1"/>
          </p:cNvSpPr>
          <p:nvPr>
            <p:ph type="sldImg"/>
          </p:nvPr>
        </p:nvSpPr>
        <p:spPr bwMode="auto">
          <a:xfrm>
            <a:off x="1182688"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noChangeArrowheads="1"/>
          </p:cNvSpPr>
          <p:nvPr>
            <p:ph type="body" idx="1"/>
          </p:nvPr>
        </p:nvSpPr>
        <p:spPr bwMode="auto">
          <a:xfrm>
            <a:off x="936344" y="4415790"/>
            <a:ext cx="5137714"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ct val="0"/>
              </a:spcBef>
              <a:buFont typeface="Calibri" pitchFamily="34" charset="0"/>
              <a:buNone/>
            </a:pPr>
            <a:endParaRPr lang="en-US" dirty="0" smtClean="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55947040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A7329A-0A14-4AC6-B01D-637FB0400A22}" type="slidenum">
              <a:rPr lang="en-US"/>
              <a:pPr/>
              <a:t>163</a:t>
            </a:fld>
            <a:endParaRPr lang="en-US"/>
          </a:p>
        </p:txBody>
      </p:sp>
      <p:sp>
        <p:nvSpPr>
          <p:cNvPr id="304130" name="Rectangle 2"/>
          <p:cNvSpPr>
            <a:spLocks noGrp="1" noRot="1" noChangeAspect="1" noChangeArrowheads="1" noTextEdit="1"/>
          </p:cNvSpPr>
          <p:nvPr>
            <p:ph type="sldImg"/>
          </p:nvPr>
        </p:nvSpPr>
        <p:spPr>
          <a:xfrm>
            <a:off x="1182688" y="696913"/>
            <a:ext cx="4648200" cy="3486150"/>
          </a:xfrm>
          <a:ln/>
        </p:spPr>
      </p:sp>
      <p:sp>
        <p:nvSpPr>
          <p:cNvPr id="304131" name="Rectangle 3"/>
          <p:cNvSpPr>
            <a:spLocks noGrp="1" noChangeArrowheads="1"/>
          </p:cNvSpPr>
          <p:nvPr>
            <p:ph type="body" idx="1"/>
          </p:nvPr>
        </p:nvSpPr>
        <p:spPr>
          <a:xfrm>
            <a:off x="936344" y="4415790"/>
            <a:ext cx="5137714" cy="4183380"/>
          </a:xfrm>
        </p:spPr>
        <p:txBody>
          <a:bodyPr/>
          <a:lstStyle/>
          <a:p>
            <a:r>
              <a:rPr lang="en-US" dirty="0" smtClean="0"/>
              <a:t>Previously, branch piping connected to a recirculation or heat-trace</a:t>
            </a:r>
            <a:r>
              <a:rPr lang="en-US" baseline="0" dirty="0" smtClean="0"/>
              <a:t> pipe where temperature was maintained could be uninsulated.</a:t>
            </a:r>
          </a:p>
          <a:p>
            <a:endParaRPr lang="en-US" baseline="0" dirty="0" smtClean="0"/>
          </a:p>
          <a:p>
            <a:r>
              <a:rPr lang="en-US" baseline="0" dirty="0" smtClean="0"/>
              <a:t>Uninsulated piping loses heat quickly, meaning, that the water would be cold and likely dumped by the user until hot water was available at the fixture.</a:t>
            </a:r>
          </a:p>
          <a:p>
            <a:endParaRPr lang="en-US" dirty="0" smtClean="0"/>
          </a:p>
          <a:p>
            <a:r>
              <a:rPr lang="en-US" dirty="0" smtClean="0"/>
              <a:t>Insulating the run-out branch piping slows the heat loss and means that when the next user shows up at the fixture several</a:t>
            </a:r>
            <a:r>
              <a:rPr lang="en-US" baseline="0" dirty="0" smtClean="0"/>
              <a:t> minutes later, the water is more likely to be at an acceptable temperature and not dumped.</a:t>
            </a:r>
            <a:endParaRPr lang="en-US" dirty="0" smtClean="0"/>
          </a:p>
          <a:p>
            <a:endParaRPr lang="en-US" b="1" u="sng" dirty="0"/>
          </a:p>
        </p:txBody>
      </p:sp>
    </p:spTree>
    <p:extLst>
      <p:ext uri="{BB962C8B-B14F-4D97-AF65-F5344CB8AC3E}">
        <p14:creationId xmlns:p14="http://schemas.microsoft.com/office/powerpoint/2010/main" val="339093794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2D10F-9DFD-4ED2-A962-3CC53B120A2F}" type="slidenum">
              <a:rPr lang="en-US"/>
              <a:pPr/>
              <a:t>164</a:t>
            </a:fld>
            <a:endParaRPr lang="en-US"/>
          </a:p>
        </p:txBody>
      </p:sp>
      <p:sp>
        <p:nvSpPr>
          <p:cNvPr id="131074" name="Rectangle 2"/>
          <p:cNvSpPr>
            <a:spLocks noGrp="1" noRot="1" noChangeAspect="1" noChangeArrowheads="1" noTextEdit="1"/>
          </p:cNvSpPr>
          <p:nvPr>
            <p:ph type="sldImg"/>
          </p:nvPr>
        </p:nvSpPr>
        <p:spPr>
          <a:xfrm>
            <a:off x="1182688" y="696913"/>
            <a:ext cx="4648200" cy="3486150"/>
          </a:xfrm>
          <a:ln/>
        </p:spPr>
      </p:sp>
      <p:sp>
        <p:nvSpPr>
          <p:cNvPr id="131075" name="Rectangle 3"/>
          <p:cNvSpPr>
            <a:spLocks noGrp="1" noChangeArrowheads="1"/>
          </p:cNvSpPr>
          <p:nvPr>
            <p:ph type="body" idx="1"/>
          </p:nvPr>
        </p:nvSpPr>
        <p:spPr>
          <a:xfrm>
            <a:off x="936344" y="4415790"/>
            <a:ext cx="5137714" cy="4183380"/>
          </a:xfrm>
        </p:spPr>
        <p:txBody>
          <a:bodyPr/>
          <a:lstStyle/>
          <a:p>
            <a:endParaRPr lang="en-US" dirty="0" smtClean="0"/>
          </a:p>
        </p:txBody>
      </p:sp>
    </p:spTree>
    <p:extLst>
      <p:ext uri="{BB962C8B-B14F-4D97-AF65-F5344CB8AC3E}">
        <p14:creationId xmlns:p14="http://schemas.microsoft.com/office/powerpoint/2010/main" val="16858746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C69D4-46E3-4F7A-9EB5-8128F6B6C897}" type="slidenum">
              <a:rPr lang="en-US"/>
              <a:pPr/>
              <a:t>165</a:t>
            </a:fld>
            <a:endParaRPr lang="en-US"/>
          </a:p>
        </p:txBody>
      </p:sp>
      <p:sp>
        <p:nvSpPr>
          <p:cNvPr id="306178" name="Rectangle 2"/>
          <p:cNvSpPr>
            <a:spLocks noGrp="1" noRot="1" noChangeAspect="1" noChangeArrowheads="1" noTextEdit="1"/>
          </p:cNvSpPr>
          <p:nvPr>
            <p:ph type="sldImg"/>
          </p:nvPr>
        </p:nvSpPr>
        <p:spPr>
          <a:xfrm>
            <a:off x="1182688" y="696913"/>
            <a:ext cx="4648200" cy="3486150"/>
          </a:xfrm>
          <a:ln/>
        </p:spPr>
      </p:sp>
      <p:sp>
        <p:nvSpPr>
          <p:cNvPr id="306179" name="Rectangle 3"/>
          <p:cNvSpPr>
            <a:spLocks noGrp="1" noChangeArrowheads="1"/>
          </p:cNvSpPr>
          <p:nvPr>
            <p:ph type="body" idx="1"/>
          </p:nvPr>
        </p:nvSpPr>
        <p:spPr>
          <a:xfrm>
            <a:off x="936344" y="4415790"/>
            <a:ext cx="5137714" cy="4183380"/>
          </a:xfrm>
        </p:spPr>
        <p:txBody>
          <a:bodyPr/>
          <a:lstStyle/>
          <a:p>
            <a:r>
              <a:rPr lang="en-US" dirty="0" smtClean="0"/>
              <a:t>Each discussed in subsequent slides.</a:t>
            </a:r>
            <a:endParaRPr lang="en-US" dirty="0"/>
          </a:p>
        </p:txBody>
      </p:sp>
    </p:spTree>
    <p:extLst>
      <p:ext uri="{BB962C8B-B14F-4D97-AF65-F5344CB8AC3E}">
        <p14:creationId xmlns:p14="http://schemas.microsoft.com/office/powerpoint/2010/main" val="258518333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6BEF1-FE20-4982-A13C-C8540E813E39}" type="slidenum">
              <a:rPr lang="en-US"/>
              <a:pPr/>
              <a:t>166</a:t>
            </a:fld>
            <a:endParaRPr lang="en-US"/>
          </a:p>
        </p:txBody>
      </p:sp>
      <p:sp>
        <p:nvSpPr>
          <p:cNvPr id="308226" name="Rectangle 2"/>
          <p:cNvSpPr>
            <a:spLocks noGrp="1" noRot="1" noChangeAspect="1" noChangeArrowheads="1" noTextEdit="1"/>
          </p:cNvSpPr>
          <p:nvPr>
            <p:ph type="sldImg"/>
          </p:nvPr>
        </p:nvSpPr>
        <p:spPr>
          <a:xfrm>
            <a:off x="1182688" y="696913"/>
            <a:ext cx="4648200" cy="3486150"/>
          </a:xfrm>
          <a:ln/>
        </p:spPr>
      </p:sp>
      <p:sp>
        <p:nvSpPr>
          <p:cNvPr id="308227" name="Rectangle 3"/>
          <p:cNvSpPr>
            <a:spLocks noGrp="1" noChangeArrowheads="1"/>
          </p:cNvSpPr>
          <p:nvPr>
            <p:ph type="body" idx="1"/>
          </p:nvPr>
        </p:nvSpPr>
        <p:spPr>
          <a:xfrm>
            <a:off x="936344" y="4415790"/>
            <a:ext cx="5137714" cy="4183380"/>
          </a:xfrm>
        </p:spPr>
        <p:txBody>
          <a:bodyPr/>
          <a:lstStyle/>
          <a:p>
            <a:r>
              <a:rPr lang="en-US" dirty="0"/>
              <a:t>In addition to the potential energy savings, maintaining water temperature as low as possible reduces corrosion and scaling of water heaters and components.</a:t>
            </a:r>
          </a:p>
          <a:p>
            <a:r>
              <a:rPr lang="en-US" dirty="0"/>
              <a:t>Another important benefit is improved safety with respect to scalding</a:t>
            </a:r>
            <a:r>
              <a:rPr lang="en-US" dirty="0" smtClean="0"/>
              <a:t>.</a:t>
            </a:r>
          </a:p>
          <a:p>
            <a:endParaRPr lang="en-US" dirty="0" smtClean="0"/>
          </a:p>
        </p:txBody>
      </p:sp>
    </p:spTree>
    <p:extLst>
      <p:ext uri="{BB962C8B-B14F-4D97-AF65-F5344CB8AC3E}">
        <p14:creationId xmlns:p14="http://schemas.microsoft.com/office/powerpoint/2010/main" val="403666026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96E59E-1E3C-4E5C-B5FA-BB3DDDCB02D7}" type="slidenum">
              <a:rPr lang="en-US"/>
              <a:pPr/>
              <a:t>167</a:t>
            </a:fld>
            <a:endParaRPr lang="en-US"/>
          </a:p>
        </p:txBody>
      </p:sp>
      <p:sp>
        <p:nvSpPr>
          <p:cNvPr id="310274" name="Rectangle 2"/>
          <p:cNvSpPr>
            <a:spLocks noGrp="1" noRot="1" noChangeAspect="1" noChangeArrowheads="1" noTextEdit="1"/>
          </p:cNvSpPr>
          <p:nvPr>
            <p:ph type="sldImg"/>
          </p:nvPr>
        </p:nvSpPr>
        <p:spPr>
          <a:xfrm>
            <a:off x="1182688" y="696913"/>
            <a:ext cx="4648200" cy="3486150"/>
          </a:xfrm>
          <a:ln/>
        </p:spPr>
      </p:sp>
      <p:sp>
        <p:nvSpPr>
          <p:cNvPr id="310275" name="Rectangle 3"/>
          <p:cNvSpPr>
            <a:spLocks noGrp="1" noChangeArrowheads="1"/>
          </p:cNvSpPr>
          <p:nvPr>
            <p:ph type="body" idx="1"/>
          </p:nvPr>
        </p:nvSpPr>
        <p:spPr>
          <a:xfrm>
            <a:off x="936344" y="4415790"/>
            <a:ext cx="5137714" cy="4183380"/>
          </a:xfrm>
        </p:spPr>
        <p:txBody>
          <a:bodyPr/>
          <a:lstStyle/>
          <a:p>
            <a:pPr defTabSz="914350" fontAlgn="base">
              <a:spcBef>
                <a:spcPct val="30000"/>
              </a:spcBef>
              <a:spcAft>
                <a:spcPct val="0"/>
              </a:spcAft>
              <a:defRPr/>
            </a:pPr>
            <a:r>
              <a:rPr lang="en-US" dirty="0" smtClean="0">
                <a:latin typeface="Arial" charset="0"/>
              </a:rPr>
              <a:t>Applies to systems </a:t>
            </a:r>
            <a:r>
              <a:rPr lang="en-US" dirty="0">
                <a:latin typeface="Arial" charset="0"/>
              </a:rPr>
              <a:t>designed to maintain usage temperatures in hot-water pipes, such as recirculating hot-water systems or heat </a:t>
            </a:r>
            <a:r>
              <a:rPr lang="en-US" dirty="0" smtClean="0">
                <a:latin typeface="Arial" charset="0"/>
              </a:rPr>
              <a:t>trace</a:t>
            </a:r>
            <a:r>
              <a:rPr lang="en-US" dirty="0">
                <a:latin typeface="Arial" charset="0"/>
              </a:rPr>
              <a:t>.</a:t>
            </a:r>
            <a:endParaRPr lang="en-US" b="1" u="sng" dirty="0"/>
          </a:p>
        </p:txBody>
      </p:sp>
    </p:spTree>
    <p:extLst>
      <p:ext uri="{BB962C8B-B14F-4D97-AF65-F5344CB8AC3E}">
        <p14:creationId xmlns:p14="http://schemas.microsoft.com/office/powerpoint/2010/main" val="200653605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103848-8171-4941-832A-DE5C5BB4C98F}" type="slidenum">
              <a:rPr lang="en-US"/>
              <a:pPr/>
              <a:t>168</a:t>
            </a:fld>
            <a:endParaRPr lang="en-US"/>
          </a:p>
        </p:txBody>
      </p:sp>
      <p:sp>
        <p:nvSpPr>
          <p:cNvPr id="312322" name="Rectangle 2"/>
          <p:cNvSpPr>
            <a:spLocks noGrp="1" noRot="1" noChangeAspect="1" noChangeArrowheads="1" noTextEdit="1"/>
          </p:cNvSpPr>
          <p:nvPr>
            <p:ph type="sldImg"/>
          </p:nvPr>
        </p:nvSpPr>
        <p:spPr>
          <a:xfrm>
            <a:off x="1182688" y="696913"/>
            <a:ext cx="4648200" cy="3486150"/>
          </a:xfrm>
          <a:ln/>
        </p:spPr>
      </p:sp>
      <p:sp>
        <p:nvSpPr>
          <p:cNvPr id="312323" name="Rectangle 3"/>
          <p:cNvSpPr>
            <a:spLocks noGrp="1" noChangeArrowheads="1"/>
          </p:cNvSpPr>
          <p:nvPr>
            <p:ph type="body" idx="1"/>
          </p:nvPr>
        </p:nvSpPr>
        <p:spPr>
          <a:xfrm>
            <a:off x="936344" y="4415790"/>
            <a:ext cx="5137714" cy="4183380"/>
          </a:xfrm>
        </p:spPr>
        <p:txBody>
          <a:bodyPr/>
          <a:lstStyle/>
          <a:p>
            <a:endParaRPr lang="en-US" b="1" i="1" dirty="0"/>
          </a:p>
        </p:txBody>
      </p:sp>
    </p:spTree>
    <p:extLst>
      <p:ext uri="{BB962C8B-B14F-4D97-AF65-F5344CB8AC3E}">
        <p14:creationId xmlns:p14="http://schemas.microsoft.com/office/powerpoint/2010/main" val="707069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24" indent="-291163" eaLnBrk="0" hangingPunct="0">
              <a:defRPr sz="2400">
                <a:solidFill>
                  <a:schemeClr val="tx1"/>
                </a:solidFill>
                <a:latin typeface="Arial" pitchFamily="34" charset="0"/>
                <a:ea typeface="ＭＳ Ｐゴシック" pitchFamily="34" charset="-128"/>
              </a:defRPr>
            </a:lvl2pPr>
            <a:lvl3pPr marL="1164653" indent="-232930" eaLnBrk="0" hangingPunct="0">
              <a:defRPr sz="2400">
                <a:solidFill>
                  <a:schemeClr val="tx1"/>
                </a:solidFill>
                <a:latin typeface="Arial" pitchFamily="34" charset="0"/>
                <a:ea typeface="ＭＳ Ｐゴシック" pitchFamily="34" charset="-128"/>
              </a:defRPr>
            </a:lvl3pPr>
            <a:lvl4pPr marL="1630514" indent="-232930" eaLnBrk="0" hangingPunct="0">
              <a:defRPr sz="2400">
                <a:solidFill>
                  <a:schemeClr val="tx1"/>
                </a:solidFill>
                <a:latin typeface="Arial" pitchFamily="34" charset="0"/>
                <a:ea typeface="ＭＳ Ｐゴシック" pitchFamily="34" charset="-128"/>
              </a:defRPr>
            </a:lvl4pPr>
            <a:lvl5pPr marL="2096375" indent="-232930" eaLnBrk="0" hangingPunct="0">
              <a:defRPr sz="2400">
                <a:solidFill>
                  <a:schemeClr val="tx1"/>
                </a:solidFill>
                <a:latin typeface="Arial" pitchFamily="34" charset="0"/>
                <a:ea typeface="ＭＳ Ｐゴシック" pitchFamily="34" charset="-128"/>
              </a:defRPr>
            </a:lvl5pPr>
            <a:lvl6pPr marL="2562236"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096"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3957"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59819"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CDB5EAE-832F-49C2-8D8D-5F3CFC268F40}" type="slidenum">
              <a:rPr lang="en-US" sz="1200">
                <a:latin typeface="Calibri" pitchFamily="34" charset="0"/>
              </a:rPr>
              <a:pPr eaLnBrk="1" hangingPunct="1"/>
              <a:t>20</a:t>
            </a:fld>
            <a:endParaRPr lang="en-US" sz="1200">
              <a:latin typeface="Calibri" pitchFamily="34" charset="0"/>
            </a:endParaRPr>
          </a:p>
        </p:txBody>
      </p:sp>
      <p:sp>
        <p:nvSpPr>
          <p:cNvPr id="2" name="Notes Placeholder 1"/>
          <p:cNvSpPr>
            <a:spLocks noGrp="1"/>
          </p:cNvSpPr>
          <p:nvPr>
            <p:ph type="body" sz="quarter" idx="10"/>
          </p:nvPr>
        </p:nvSpPr>
        <p:spPr/>
        <p:txBody>
          <a:bodyPr/>
          <a:lstStyle/>
          <a:p>
            <a:r>
              <a:rPr lang="en-US" dirty="0" smtClean="0"/>
              <a:t>6.8.1-1 – air conditioners</a:t>
            </a:r>
          </a:p>
          <a:p>
            <a:r>
              <a:rPr lang="en-US" dirty="0" smtClean="0"/>
              <a:t>6.8.1-2– heat pumps</a:t>
            </a:r>
          </a:p>
          <a:p>
            <a:r>
              <a:rPr lang="en-US" dirty="0" smtClean="0"/>
              <a:t>6.8.1-4</a:t>
            </a:r>
            <a:r>
              <a:rPr lang="en-US" baseline="0" dirty="0" smtClean="0"/>
              <a:t> – packaged terminal and room air conditioners and heat pumps</a:t>
            </a:r>
          </a:p>
        </p:txBody>
      </p:sp>
    </p:spTree>
    <p:extLst>
      <p:ext uri="{BB962C8B-B14F-4D97-AF65-F5344CB8AC3E}">
        <p14:creationId xmlns:p14="http://schemas.microsoft.com/office/powerpoint/2010/main" val="412805867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C6D32B-2604-4152-8B43-6A2F27E83CB6}" type="slidenum">
              <a:rPr lang="en-US"/>
              <a:pPr/>
              <a:t>169</a:t>
            </a:fld>
            <a:endParaRPr lang="en-US"/>
          </a:p>
        </p:txBody>
      </p:sp>
      <p:sp>
        <p:nvSpPr>
          <p:cNvPr id="314370" name="Rectangle 2"/>
          <p:cNvSpPr>
            <a:spLocks noGrp="1" noRot="1" noChangeAspect="1" noChangeArrowheads="1" noTextEdit="1"/>
          </p:cNvSpPr>
          <p:nvPr>
            <p:ph type="sldImg"/>
          </p:nvPr>
        </p:nvSpPr>
        <p:spPr>
          <a:xfrm>
            <a:off x="1182688" y="696913"/>
            <a:ext cx="4648200" cy="3486150"/>
          </a:xfrm>
          <a:ln/>
        </p:spPr>
      </p:sp>
      <p:sp>
        <p:nvSpPr>
          <p:cNvPr id="314371"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136143346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092311-24B4-4224-8FBC-1B22AB2ACF54}" type="slidenum">
              <a:rPr lang="en-US"/>
              <a:pPr/>
              <a:t>170</a:t>
            </a:fld>
            <a:endParaRPr lang="en-US"/>
          </a:p>
        </p:txBody>
      </p:sp>
      <p:sp>
        <p:nvSpPr>
          <p:cNvPr id="316418" name="Rectangle 2"/>
          <p:cNvSpPr>
            <a:spLocks noGrp="1" noRot="1" noChangeAspect="1" noChangeArrowheads="1" noTextEdit="1"/>
          </p:cNvSpPr>
          <p:nvPr>
            <p:ph type="sldImg"/>
          </p:nvPr>
        </p:nvSpPr>
        <p:spPr>
          <a:xfrm>
            <a:off x="1182688" y="696913"/>
            <a:ext cx="4648200" cy="3486150"/>
          </a:xfrm>
          <a:ln/>
        </p:spPr>
      </p:sp>
      <p:sp>
        <p:nvSpPr>
          <p:cNvPr id="316419" name="Rectangle 3"/>
          <p:cNvSpPr>
            <a:spLocks noGrp="1" noChangeArrowheads="1"/>
          </p:cNvSpPr>
          <p:nvPr>
            <p:ph type="body" idx="1"/>
          </p:nvPr>
        </p:nvSpPr>
        <p:spPr>
          <a:xfrm>
            <a:off x="936344" y="4415790"/>
            <a:ext cx="5137714" cy="4183380"/>
          </a:xfrm>
        </p:spPr>
        <p:txBody>
          <a:bodyPr/>
          <a:lstStyle/>
          <a:p>
            <a:r>
              <a:rPr lang="en-US" dirty="0">
                <a:cs typeface="Times New Roman" pitchFamily="18" charset="0"/>
                <a:sym typeface="WP MathA" pitchFamily="2" charset="2"/>
              </a:rPr>
              <a:t>Pools heated to &gt; 90°F to have pool cover with a minimum insulation value of R-12</a:t>
            </a:r>
          </a:p>
          <a:p>
            <a:r>
              <a:rPr lang="en-US" dirty="0" smtClean="0">
                <a:cs typeface="Times New Roman" pitchFamily="18" charset="0"/>
                <a:sym typeface="WP MathA" pitchFamily="2" charset="2"/>
              </a:rPr>
              <a:t>Exception from covers</a:t>
            </a:r>
            <a:endParaRPr lang="en-US" dirty="0">
              <a:cs typeface="Times New Roman" pitchFamily="18" charset="0"/>
              <a:sym typeface="WP MathA" pitchFamily="2" charset="2"/>
            </a:endParaRPr>
          </a:p>
          <a:p>
            <a:pPr lvl="1"/>
            <a:r>
              <a:rPr lang="en-US" dirty="0">
                <a:cs typeface="Times New Roman" pitchFamily="18" charset="0"/>
                <a:sym typeface="WP MathA" pitchFamily="2" charset="2"/>
              </a:rPr>
              <a:t>Pools deriving &gt; 60% of energy for heating from site-recovered energy or solar energy </a:t>
            </a:r>
            <a:r>
              <a:rPr lang="en-US" dirty="0" smtClean="0">
                <a:cs typeface="Times New Roman" pitchFamily="18" charset="0"/>
                <a:sym typeface="WP MathA" pitchFamily="2" charset="2"/>
              </a:rPr>
              <a:t>source</a:t>
            </a:r>
          </a:p>
          <a:p>
            <a:pPr lvl="1"/>
            <a:endParaRPr lang="en-US" dirty="0" smtClean="0">
              <a:cs typeface="Times New Roman" pitchFamily="18" charset="0"/>
              <a:sym typeface="WP MathA" pitchFamily="2" charset="2"/>
            </a:endParaRPr>
          </a:p>
          <a:p>
            <a:pPr lvl="0"/>
            <a:r>
              <a:rPr lang="en-US" dirty="0" smtClean="0">
                <a:cs typeface="Times New Roman" pitchFamily="18" charset="0"/>
                <a:sym typeface="WP MathA" pitchFamily="2" charset="2"/>
              </a:rPr>
              <a:t>Time Switch Exceptions</a:t>
            </a:r>
            <a:endParaRPr lang="en-US" dirty="0">
              <a:cs typeface="Times New Roman" pitchFamily="18" charset="0"/>
              <a:sym typeface="WP MathA" pitchFamily="2" charset="2"/>
            </a:endParaRPr>
          </a:p>
          <a:p>
            <a:pPr lvl="1"/>
            <a:r>
              <a:rPr lang="en-US" dirty="0">
                <a:cs typeface="Times New Roman" pitchFamily="18" charset="0"/>
                <a:sym typeface="WP MathA" pitchFamily="2" charset="2"/>
              </a:rPr>
              <a:t>Where public health standards require 24-hr pump operation</a:t>
            </a:r>
          </a:p>
          <a:p>
            <a:pPr lvl="1"/>
            <a:r>
              <a:rPr lang="en-US" dirty="0">
                <a:cs typeface="Times New Roman" pitchFamily="18" charset="0"/>
                <a:sym typeface="WP MathA" pitchFamily="2" charset="2"/>
              </a:rPr>
              <a:t>Where pumps are required to operate solar and waste heat recovery pool heating </a:t>
            </a:r>
            <a:r>
              <a:rPr lang="en-US" dirty="0" smtClean="0">
                <a:cs typeface="Times New Roman" pitchFamily="18" charset="0"/>
                <a:sym typeface="WP MathA" pitchFamily="2" charset="2"/>
              </a:rPr>
              <a:t>systems</a:t>
            </a:r>
          </a:p>
          <a:p>
            <a:pPr lvl="1"/>
            <a:endParaRPr lang="en-US" dirty="0">
              <a:cs typeface="Times New Roman" pitchFamily="18" charset="0"/>
              <a:sym typeface="WP MathA" pitchFamily="2" charset="2"/>
            </a:endParaRPr>
          </a:p>
          <a:p>
            <a:pPr lvl="1"/>
            <a:endParaRPr lang="en-US" dirty="0" smtClean="0">
              <a:cs typeface="Times New Roman" pitchFamily="18" charset="0"/>
              <a:sym typeface="WP MathA" pitchFamily="2" charset="2"/>
            </a:endParaRPr>
          </a:p>
          <a:p>
            <a:pPr lvl="1"/>
            <a:endParaRPr lang="en-US" dirty="0">
              <a:cs typeface="Times New Roman" pitchFamily="18" charset="0"/>
              <a:sym typeface="WP MathA" pitchFamily="2" charset="2"/>
            </a:endParaRPr>
          </a:p>
          <a:p>
            <a:pPr lvl="1"/>
            <a:endParaRPr lang="en-US" dirty="0" smtClean="0">
              <a:cs typeface="Times New Roman" pitchFamily="18" charset="0"/>
              <a:sym typeface="WP MathA" pitchFamily="2" charset="2"/>
            </a:endParaRPr>
          </a:p>
        </p:txBody>
      </p:sp>
    </p:spTree>
    <p:extLst>
      <p:ext uri="{BB962C8B-B14F-4D97-AF65-F5344CB8AC3E}">
        <p14:creationId xmlns:p14="http://schemas.microsoft.com/office/powerpoint/2010/main" val="236630459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B9787C-48AF-4F65-81E8-3EBAC840028E}" type="slidenum">
              <a:rPr lang="en-US"/>
              <a:pPr/>
              <a:t>171</a:t>
            </a:fld>
            <a:endParaRPr lang="en-US"/>
          </a:p>
        </p:txBody>
      </p:sp>
      <p:sp>
        <p:nvSpPr>
          <p:cNvPr id="318466" name="Rectangle 2"/>
          <p:cNvSpPr>
            <a:spLocks noGrp="1" noRot="1" noChangeAspect="1" noChangeArrowheads="1" noTextEdit="1"/>
          </p:cNvSpPr>
          <p:nvPr>
            <p:ph type="sldImg"/>
          </p:nvPr>
        </p:nvSpPr>
        <p:spPr>
          <a:xfrm>
            <a:off x="1182688" y="696913"/>
            <a:ext cx="4648200" cy="3486150"/>
          </a:xfrm>
          <a:ln/>
        </p:spPr>
      </p:sp>
      <p:sp>
        <p:nvSpPr>
          <p:cNvPr id="318467" name="Rectangle 3"/>
          <p:cNvSpPr>
            <a:spLocks noGrp="1" noChangeArrowheads="1"/>
          </p:cNvSpPr>
          <p:nvPr>
            <p:ph type="body" idx="1"/>
          </p:nvPr>
        </p:nvSpPr>
        <p:spPr>
          <a:xfrm>
            <a:off x="936344" y="4415790"/>
            <a:ext cx="5137714" cy="4183380"/>
          </a:xfrm>
        </p:spPr>
        <p:txBody>
          <a:bodyPr/>
          <a:lstStyle/>
          <a:p>
            <a:r>
              <a:rPr lang="en-US" dirty="0" smtClean="0"/>
              <a:t>Storage </a:t>
            </a:r>
            <a:r>
              <a:rPr lang="en-US" dirty="0"/>
              <a:t>heaters with integral heat traps on both inlet and outlet piping satisfy this requirement</a:t>
            </a:r>
            <a:r>
              <a:rPr lang="en-US" dirty="0" smtClean="0"/>
              <a:t>.</a:t>
            </a:r>
          </a:p>
          <a:p>
            <a:endParaRPr lang="en-US" dirty="0" smtClean="0"/>
          </a:p>
          <a:p>
            <a:pPr defTabSz="914350" fontAlgn="base">
              <a:spcBef>
                <a:spcPct val="30000"/>
              </a:spcBef>
              <a:spcAft>
                <a:spcPct val="0"/>
              </a:spcAft>
              <a:defRPr/>
            </a:pPr>
            <a:r>
              <a:rPr lang="en-US" dirty="0" smtClean="0">
                <a:latin typeface="Arial" charset="0"/>
              </a:rPr>
              <a:t>A </a:t>
            </a:r>
            <a:r>
              <a:rPr lang="en-US" dirty="0">
                <a:latin typeface="Arial" charset="0"/>
              </a:rPr>
              <a:t>heat trap is a means to counteract the natural convection of heated water in a vertical pipe run. </a:t>
            </a:r>
            <a:endParaRPr lang="en-US" dirty="0" smtClean="0">
              <a:latin typeface="Arial" charset="0"/>
            </a:endParaRPr>
          </a:p>
          <a:p>
            <a:pPr defTabSz="914350" fontAlgn="base">
              <a:spcBef>
                <a:spcPct val="30000"/>
              </a:spcBef>
              <a:spcAft>
                <a:spcPct val="0"/>
              </a:spcAft>
              <a:defRPr/>
            </a:pPr>
            <a:endParaRPr lang="en-US" dirty="0">
              <a:latin typeface="Arial" charset="0"/>
            </a:endParaRPr>
          </a:p>
          <a:p>
            <a:pPr defTabSz="914350" fontAlgn="base">
              <a:spcBef>
                <a:spcPct val="30000"/>
              </a:spcBef>
              <a:spcAft>
                <a:spcPct val="0"/>
              </a:spcAft>
              <a:defRPr/>
            </a:pPr>
            <a:endParaRPr lang="en-US" dirty="0" smtClean="0">
              <a:latin typeface="Arial" charset="0"/>
            </a:endParaRPr>
          </a:p>
        </p:txBody>
      </p:sp>
    </p:spTree>
    <p:extLst>
      <p:ext uri="{BB962C8B-B14F-4D97-AF65-F5344CB8AC3E}">
        <p14:creationId xmlns:p14="http://schemas.microsoft.com/office/powerpoint/2010/main" val="99009933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3EB7AE-108B-4E00-92A6-9C263DA7C518}" type="slidenum">
              <a:rPr lang="en-US"/>
              <a:pPr/>
              <a:t>172</a:t>
            </a:fld>
            <a:endParaRPr lang="en-US"/>
          </a:p>
        </p:txBody>
      </p:sp>
      <p:sp>
        <p:nvSpPr>
          <p:cNvPr id="320514"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11880337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FA459-7EAA-4FB0-9809-D20780308384}" type="slidenum">
              <a:rPr lang="en-US"/>
              <a:pPr/>
              <a:t>173</a:t>
            </a:fld>
            <a:endParaRPr lang="en-US"/>
          </a:p>
        </p:txBody>
      </p:sp>
      <p:sp>
        <p:nvSpPr>
          <p:cNvPr id="322562" name="Rectangle 2"/>
          <p:cNvSpPr>
            <a:spLocks noGrp="1" noRot="1" noChangeAspect="1" noChangeArrowheads="1" noTextEdit="1"/>
          </p:cNvSpPr>
          <p:nvPr>
            <p:ph type="sldImg"/>
          </p:nvPr>
        </p:nvSpPr>
        <p:spPr>
          <a:xfrm>
            <a:off x="1182688" y="696913"/>
            <a:ext cx="4648200" cy="3486150"/>
          </a:xfrm>
          <a:ln/>
        </p:spPr>
      </p:sp>
      <p:sp>
        <p:nvSpPr>
          <p:cNvPr id="322563" name="Rectangle 3"/>
          <p:cNvSpPr>
            <a:spLocks noGrp="1" noChangeArrowheads="1"/>
          </p:cNvSpPr>
          <p:nvPr>
            <p:ph type="body" idx="1"/>
          </p:nvPr>
        </p:nvSpPr>
        <p:spPr>
          <a:xfrm>
            <a:off x="936344" y="4415790"/>
            <a:ext cx="5137714" cy="4183380"/>
          </a:xfrm>
        </p:spPr>
        <p:txBody>
          <a:bodyPr/>
          <a:lstStyle/>
          <a:p>
            <a:pPr lvl="0"/>
            <a:endParaRPr lang="en-US" dirty="0">
              <a:latin typeface="Arial" charset="0"/>
            </a:endParaRPr>
          </a:p>
        </p:txBody>
      </p:sp>
    </p:spTree>
    <p:extLst>
      <p:ext uri="{BB962C8B-B14F-4D97-AF65-F5344CB8AC3E}">
        <p14:creationId xmlns:p14="http://schemas.microsoft.com/office/powerpoint/2010/main" val="312970623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FA459-7EAA-4FB0-9809-D20780308384}" type="slidenum">
              <a:rPr lang="en-US"/>
              <a:pPr/>
              <a:t>174</a:t>
            </a:fld>
            <a:endParaRPr lang="en-US"/>
          </a:p>
        </p:txBody>
      </p:sp>
      <p:sp>
        <p:nvSpPr>
          <p:cNvPr id="322562" name="Rectangle 2"/>
          <p:cNvSpPr>
            <a:spLocks noGrp="1" noRot="1" noChangeAspect="1" noChangeArrowheads="1" noTextEdit="1"/>
          </p:cNvSpPr>
          <p:nvPr>
            <p:ph type="sldImg"/>
          </p:nvPr>
        </p:nvSpPr>
        <p:spPr>
          <a:xfrm>
            <a:off x="1182688" y="696913"/>
            <a:ext cx="4648200" cy="3486150"/>
          </a:xfrm>
          <a:ln/>
        </p:spPr>
      </p:sp>
      <p:sp>
        <p:nvSpPr>
          <p:cNvPr id="322563" name="Rectangle 3"/>
          <p:cNvSpPr>
            <a:spLocks noGrp="1" noChangeArrowheads="1"/>
          </p:cNvSpPr>
          <p:nvPr>
            <p:ph type="body" idx="1"/>
          </p:nvPr>
        </p:nvSpPr>
        <p:spPr>
          <a:xfrm>
            <a:off x="936344" y="4415790"/>
            <a:ext cx="5137714" cy="4183380"/>
          </a:xfrm>
        </p:spPr>
        <p:txBody>
          <a:bodyPr/>
          <a:lstStyle/>
          <a:p>
            <a:pPr lvl="0"/>
            <a:endParaRPr lang="en-US" dirty="0">
              <a:latin typeface="Arial" charset="0"/>
            </a:endParaRPr>
          </a:p>
        </p:txBody>
      </p:sp>
    </p:spTree>
    <p:extLst>
      <p:ext uri="{BB962C8B-B14F-4D97-AF65-F5344CB8AC3E}">
        <p14:creationId xmlns:p14="http://schemas.microsoft.com/office/powerpoint/2010/main" val="32054405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DB7AA8-4B80-4365-A52F-91812704767A}" type="slidenum">
              <a:rPr lang="en-US"/>
              <a:pPr/>
              <a:t>175</a:t>
            </a:fld>
            <a:endParaRPr lang="en-US"/>
          </a:p>
        </p:txBody>
      </p:sp>
      <p:sp>
        <p:nvSpPr>
          <p:cNvPr id="324610" name="Rectangle 2"/>
          <p:cNvSpPr>
            <a:spLocks noGrp="1" noRot="1" noChangeAspect="1" noChangeArrowheads="1" noTextEdit="1"/>
          </p:cNvSpPr>
          <p:nvPr>
            <p:ph type="sldImg"/>
          </p:nvPr>
        </p:nvSpPr>
        <p:spPr>
          <a:xfrm>
            <a:off x="1182688" y="696913"/>
            <a:ext cx="4648200" cy="3486150"/>
          </a:xfrm>
          <a:ln/>
        </p:spPr>
      </p:sp>
      <p:sp>
        <p:nvSpPr>
          <p:cNvPr id="324611" name="Rectangle 3"/>
          <p:cNvSpPr>
            <a:spLocks noGrp="1" noChangeArrowheads="1"/>
          </p:cNvSpPr>
          <p:nvPr>
            <p:ph type="body" idx="1"/>
          </p:nvPr>
        </p:nvSpPr>
        <p:spPr>
          <a:xfrm>
            <a:off x="936344" y="4415790"/>
            <a:ext cx="5137714" cy="4183380"/>
          </a:xfrm>
        </p:spPr>
        <p:txBody>
          <a:bodyPr/>
          <a:lstStyle/>
          <a:p>
            <a:endParaRPr lang="en-US" b="1" i="1" dirty="0"/>
          </a:p>
        </p:txBody>
      </p:sp>
    </p:spTree>
    <p:extLst>
      <p:ext uri="{BB962C8B-B14F-4D97-AF65-F5344CB8AC3E}">
        <p14:creationId xmlns:p14="http://schemas.microsoft.com/office/powerpoint/2010/main" val="2265631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869433-345E-4E09-A9CC-2E0131EA5C2E}" type="slidenum">
              <a:rPr lang="en-US"/>
              <a:pPr/>
              <a:t>21</a:t>
            </a:fld>
            <a:endParaRPr lang="en-US"/>
          </a:p>
        </p:txBody>
      </p:sp>
      <p:sp>
        <p:nvSpPr>
          <p:cNvPr id="129026" name="Rectangle 2"/>
          <p:cNvSpPr>
            <a:spLocks noGrp="1" noRot="1" noChangeAspect="1" noChangeArrowheads="1" noTextEdit="1"/>
          </p:cNvSpPr>
          <p:nvPr>
            <p:ph type="sldImg"/>
          </p:nvPr>
        </p:nvSpPr>
        <p:spPr>
          <a:xfrm>
            <a:off x="1182688" y="696913"/>
            <a:ext cx="4648200" cy="3486150"/>
          </a:xfrm>
          <a:ln/>
        </p:spPr>
      </p:sp>
      <p:sp>
        <p:nvSpPr>
          <p:cNvPr id="129027" name="Rectangle 3"/>
          <p:cNvSpPr>
            <a:spLocks noGrp="1" noChangeArrowheads="1"/>
          </p:cNvSpPr>
          <p:nvPr>
            <p:ph type="body" idx="1"/>
          </p:nvPr>
        </p:nvSpPr>
        <p:spPr>
          <a:xfrm>
            <a:off x="936344" y="4415790"/>
            <a:ext cx="5137714" cy="4183380"/>
          </a:xfrm>
        </p:spPr>
        <p:txBody>
          <a:bodyPr/>
          <a:lstStyle/>
          <a:p>
            <a:r>
              <a:rPr lang="en-US" dirty="0"/>
              <a:t>Table </a:t>
            </a:r>
            <a:r>
              <a:rPr lang="en-US" dirty="0" smtClean="0">
                <a:solidFill>
                  <a:srgbClr val="FF0000"/>
                </a:solidFill>
              </a:rPr>
              <a:t>6.5.1-2</a:t>
            </a:r>
            <a:r>
              <a:rPr lang="en-US" dirty="0" smtClean="0"/>
              <a:t> </a:t>
            </a:r>
            <a:r>
              <a:rPr lang="en-US" dirty="0"/>
              <a:t>is the table to review for eliminating the required </a:t>
            </a:r>
            <a:r>
              <a:rPr lang="en-US" dirty="0" smtClean="0"/>
              <a:t>Economizer</a:t>
            </a:r>
          </a:p>
          <a:p>
            <a:endParaRPr lang="en-US" dirty="0" smtClean="0"/>
          </a:p>
        </p:txBody>
      </p:sp>
    </p:spTree>
    <p:extLst>
      <p:ext uri="{BB962C8B-B14F-4D97-AF65-F5344CB8AC3E}">
        <p14:creationId xmlns:p14="http://schemas.microsoft.com/office/powerpoint/2010/main" val="3324438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869433-345E-4E09-A9CC-2E0131EA5C2E}" type="slidenum">
              <a:rPr lang="en-US"/>
              <a:pPr/>
              <a:t>22</a:t>
            </a:fld>
            <a:endParaRPr lang="en-US"/>
          </a:p>
        </p:txBody>
      </p:sp>
      <p:sp>
        <p:nvSpPr>
          <p:cNvPr id="129026" name="Rectangle 2"/>
          <p:cNvSpPr>
            <a:spLocks noGrp="1" noRot="1" noChangeAspect="1" noChangeArrowheads="1" noTextEdit="1"/>
          </p:cNvSpPr>
          <p:nvPr>
            <p:ph type="sldImg"/>
          </p:nvPr>
        </p:nvSpPr>
        <p:spPr>
          <a:xfrm>
            <a:off x="1182688" y="696913"/>
            <a:ext cx="4648200" cy="3486150"/>
          </a:xfrm>
          <a:ln/>
        </p:spPr>
      </p:sp>
      <p:sp>
        <p:nvSpPr>
          <p:cNvPr id="129027" name="Rectangle 3"/>
          <p:cNvSpPr>
            <a:spLocks noGrp="1" noChangeArrowheads="1"/>
          </p:cNvSpPr>
          <p:nvPr>
            <p:ph type="body" idx="1"/>
          </p:nvPr>
        </p:nvSpPr>
        <p:spPr>
          <a:xfrm>
            <a:off x="936344" y="4415790"/>
            <a:ext cx="5137714" cy="4183380"/>
          </a:xfrm>
        </p:spPr>
        <p:txBody>
          <a:bodyPr/>
          <a:lstStyle/>
          <a:p>
            <a:r>
              <a:rPr lang="en-US" dirty="0"/>
              <a:t>Table </a:t>
            </a:r>
            <a:r>
              <a:rPr lang="en-US" dirty="0" smtClean="0"/>
              <a:t>6.5.1-2 </a:t>
            </a:r>
            <a:r>
              <a:rPr lang="en-US" dirty="0"/>
              <a:t>is the table to review for eliminating the required </a:t>
            </a:r>
            <a:r>
              <a:rPr lang="en-US" dirty="0" smtClean="0"/>
              <a:t>Economizer</a:t>
            </a:r>
          </a:p>
          <a:p>
            <a:endParaRPr lang="en-US" dirty="0"/>
          </a:p>
          <a:p>
            <a:endParaRPr lang="en-US" dirty="0" smtClean="0"/>
          </a:p>
          <a:p>
            <a:r>
              <a:rPr lang="en-US" dirty="0" smtClean="0"/>
              <a:t>No trade-offs</a:t>
            </a:r>
          </a:p>
          <a:p>
            <a:endParaRPr lang="en-US" dirty="0" smtClean="0"/>
          </a:p>
        </p:txBody>
      </p:sp>
    </p:spTree>
    <p:extLst>
      <p:ext uri="{BB962C8B-B14F-4D97-AF65-F5344CB8AC3E}">
        <p14:creationId xmlns:p14="http://schemas.microsoft.com/office/powerpoint/2010/main" val="1953007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B96F4D-F6DD-4BB1-A522-E85A6ECD9C3F}" type="slidenum">
              <a:rPr lang="en-US"/>
              <a:pPr/>
              <a:t>23</a:t>
            </a:fld>
            <a:endParaRPr lang="en-US"/>
          </a:p>
        </p:txBody>
      </p:sp>
      <p:sp>
        <p:nvSpPr>
          <p:cNvPr id="195586" name="Rectangle 2"/>
          <p:cNvSpPr>
            <a:spLocks noGrp="1" noRot="1" noChangeAspect="1" noChangeArrowheads="1" noTextEdit="1"/>
          </p:cNvSpPr>
          <p:nvPr>
            <p:ph type="sldImg"/>
          </p:nvPr>
        </p:nvSpPr>
        <p:spPr>
          <a:xfrm>
            <a:off x="1182688" y="696913"/>
            <a:ext cx="4648200" cy="3486150"/>
          </a:xfrm>
          <a:ln/>
        </p:spPr>
      </p:sp>
      <p:sp>
        <p:nvSpPr>
          <p:cNvPr id="195587" name="Rectangle 3"/>
          <p:cNvSpPr>
            <a:spLocks noGrp="1" noChangeArrowheads="1"/>
          </p:cNvSpPr>
          <p:nvPr>
            <p:ph type="body" idx="1"/>
          </p:nvPr>
        </p:nvSpPr>
        <p:spPr>
          <a:xfrm>
            <a:off x="936344" y="4415790"/>
            <a:ext cx="5137714" cy="4183380"/>
          </a:xfrm>
        </p:spPr>
        <p:txBody>
          <a:bodyPr>
            <a:normAutofit/>
          </a:bodyPr>
          <a:lstStyle/>
          <a:p>
            <a:r>
              <a:rPr lang="en-US" sz="1050" dirty="0">
                <a:sym typeface="WP MathA" pitchFamily="2" charset="2"/>
              </a:rPr>
              <a:t>Most systems have to have an economizer</a:t>
            </a:r>
            <a:r>
              <a:rPr lang="en-US" sz="1050" dirty="0" smtClean="0">
                <a:sym typeface="WP MathA" pitchFamily="2" charset="2"/>
              </a:rPr>
              <a:t>.</a:t>
            </a:r>
          </a:p>
          <a:p>
            <a:endParaRPr lang="en-US" sz="1050" dirty="0" smtClean="0">
              <a:sym typeface="WP MathA" pitchFamily="2" charset="2"/>
            </a:endParaRPr>
          </a:p>
          <a:p>
            <a:r>
              <a:rPr lang="en-US" sz="1050" dirty="0"/>
              <a:t>Economizers are not required in all climates. In fact, the requirement is both size- and climate-dependent. </a:t>
            </a:r>
            <a:endParaRPr lang="en-US" sz="1050" dirty="0" smtClean="0"/>
          </a:p>
          <a:p>
            <a:endParaRPr lang="en-US" sz="1050" dirty="0"/>
          </a:p>
          <a:p>
            <a:r>
              <a:rPr lang="en-US" sz="1050" dirty="0"/>
              <a:t>Remember that climates go from hot (1) to cold (8), and are moist (A), dry (B), or marine (C</a:t>
            </a:r>
            <a:r>
              <a:rPr lang="en-US" sz="1050" dirty="0" smtClean="0"/>
              <a:t>).</a:t>
            </a:r>
          </a:p>
          <a:p>
            <a:endParaRPr lang="en-US" sz="1050" dirty="0"/>
          </a:p>
          <a:p>
            <a:r>
              <a:rPr lang="en-US" sz="1050" dirty="0"/>
              <a:t>When an economizer is required, it may be either an air or water economizer – at the discretion of the building owner and design team</a:t>
            </a:r>
          </a:p>
          <a:p>
            <a:endParaRPr lang="en-US" sz="1050" dirty="0" smtClean="0">
              <a:sym typeface="WP MathA" pitchFamily="2" charset="2"/>
            </a:endParaRPr>
          </a:p>
          <a:p>
            <a:r>
              <a:rPr lang="en-US" sz="1050" dirty="0"/>
              <a:t>Control of the economizers must be integrated so that mechanical and economizer cooling can take place simultaneously</a:t>
            </a:r>
            <a:r>
              <a:rPr lang="en-US" sz="1050" dirty="0" smtClean="0"/>
              <a:t>.</a:t>
            </a:r>
          </a:p>
          <a:p>
            <a:endParaRPr lang="en-US" sz="1050" dirty="0"/>
          </a:p>
          <a:p>
            <a:r>
              <a:rPr lang="en-US" sz="1050" dirty="0"/>
              <a:t>In all cases, the economizer must not increase the heating energy in the system. In effect, this disallows systems, such as single-fan double-duct, because they can greatly increase the heating energy usage. However, these systems could be used in locations that do not require economizers</a:t>
            </a:r>
            <a:r>
              <a:rPr lang="en-US" sz="1050" dirty="0" smtClean="0"/>
              <a:t>.</a:t>
            </a:r>
          </a:p>
          <a:p>
            <a:endParaRPr lang="en-US" sz="1050" dirty="0"/>
          </a:p>
          <a:p>
            <a:endParaRPr lang="en-US" sz="1050" dirty="0">
              <a:sym typeface="WP MathA" pitchFamily="2" charset="2"/>
            </a:endParaRPr>
          </a:p>
          <a:p>
            <a:endParaRPr lang="en-US" sz="1050" dirty="0">
              <a:sym typeface="WP MathA" pitchFamily="2" charset="2"/>
            </a:endParaRPr>
          </a:p>
        </p:txBody>
      </p:sp>
    </p:spTree>
    <p:extLst>
      <p:ext uri="{BB962C8B-B14F-4D97-AF65-F5344CB8AC3E}">
        <p14:creationId xmlns:p14="http://schemas.microsoft.com/office/powerpoint/2010/main" val="173460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Section 6.6 was in the prior version of the standard but was missing.  With the new PUE for data centers this path is now an option</a:t>
            </a:r>
          </a:p>
          <a:p>
            <a:r>
              <a:rPr lang="en-US" dirty="0" smtClean="0"/>
              <a:t>Appendix G is also now a compliance path and will be covered later in this presentation.</a:t>
            </a:r>
            <a:endParaRPr lang="en-US" dirty="0"/>
          </a:p>
        </p:txBody>
      </p:sp>
      <p:sp>
        <p:nvSpPr>
          <p:cNvPr id="4" name="Slide Number Placeholder 3"/>
          <p:cNvSpPr>
            <a:spLocks noGrp="1"/>
          </p:cNvSpPr>
          <p:nvPr>
            <p:ph type="sldNum" sz="quarter" idx="10"/>
          </p:nvPr>
        </p:nvSpPr>
        <p:spPr/>
        <p:txBody>
          <a:bodyPr/>
          <a:lstStyle/>
          <a:p>
            <a:fld id="{8361F928-D12D-4BB7-8809-C131E61910A3}" type="slidenum">
              <a:rPr lang="en-US" smtClean="0"/>
              <a:pPr/>
              <a:t>3</a:t>
            </a:fld>
            <a:endParaRPr lang="en-US" dirty="0"/>
          </a:p>
        </p:txBody>
      </p:sp>
    </p:spTree>
    <p:extLst>
      <p:ext uri="{BB962C8B-B14F-4D97-AF65-F5344CB8AC3E}">
        <p14:creationId xmlns:p14="http://schemas.microsoft.com/office/powerpoint/2010/main" val="3216153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C7B61-81CD-49C2-915D-5609A77E3D2E}" type="slidenum">
              <a:rPr lang="en-US"/>
              <a:pPr/>
              <a:t>24</a:t>
            </a:fld>
            <a:endParaRPr lang="en-US"/>
          </a:p>
        </p:txBody>
      </p:sp>
      <p:sp>
        <p:nvSpPr>
          <p:cNvPr id="464898" name="Rectangle 2"/>
          <p:cNvSpPr>
            <a:spLocks noGrp="1" noRot="1" noChangeAspect="1" noChangeArrowheads="1" noTextEdit="1"/>
          </p:cNvSpPr>
          <p:nvPr>
            <p:ph type="sldImg"/>
          </p:nvPr>
        </p:nvSpPr>
        <p:spPr>
          <a:xfrm>
            <a:off x="623888" y="885825"/>
            <a:ext cx="4103687" cy="3078163"/>
          </a:xfrm>
          <a:ln/>
        </p:spPr>
      </p:sp>
      <p:sp>
        <p:nvSpPr>
          <p:cNvPr id="464899" name="Rectangle 3"/>
          <p:cNvSpPr>
            <a:spLocks noGrp="1" noChangeArrowheads="1"/>
          </p:cNvSpPr>
          <p:nvPr>
            <p:ph type="body" idx="1"/>
          </p:nvPr>
        </p:nvSpPr>
        <p:spPr>
          <a:xfrm>
            <a:off x="611789" y="4297973"/>
            <a:ext cx="5908533" cy="4380283"/>
          </a:xfrm>
        </p:spPr>
        <p:txBody>
          <a:bodyPr/>
          <a:lstStyle/>
          <a:p>
            <a:r>
              <a:rPr lang="en-US" dirty="0" smtClean="0"/>
              <a:t>There </a:t>
            </a:r>
            <a:r>
              <a:rPr lang="en-US" dirty="0"/>
              <a:t>are numerous exceptions including:</a:t>
            </a:r>
          </a:p>
          <a:p>
            <a:pPr marL="642178" lvl="1" indent="-176317">
              <a:buFontTx/>
              <a:buChar char="•"/>
            </a:pPr>
            <a:r>
              <a:rPr lang="en-US" dirty="0"/>
              <a:t>Systems with condenser heat recovery</a:t>
            </a:r>
          </a:p>
          <a:p>
            <a:pPr marL="642178" lvl="1" indent="-176317">
              <a:buFontTx/>
              <a:buChar char="•"/>
            </a:pPr>
            <a:r>
              <a:rPr lang="en-US" dirty="0"/>
              <a:t>Systems that operate less than 20 hours per week</a:t>
            </a:r>
          </a:p>
          <a:p>
            <a:pPr marL="642178" lvl="1" indent="-176317">
              <a:buFontTx/>
              <a:buChar char="•"/>
            </a:pPr>
            <a:r>
              <a:rPr lang="en-US" dirty="0"/>
              <a:t>Supermarket systems</a:t>
            </a:r>
          </a:p>
          <a:p>
            <a:pPr marL="642178" lvl="1" indent="-176317">
              <a:buFontTx/>
              <a:buChar char="•"/>
            </a:pPr>
            <a:r>
              <a:rPr lang="en-US" dirty="0"/>
              <a:t>Where equipment efficiency has been increased to a level listed in the standard. This increased efficiency is intended to offset the reduced cost of cooling by the economizer.</a:t>
            </a:r>
          </a:p>
          <a:p>
            <a:endParaRPr lang="en-US" dirty="0" smtClean="0"/>
          </a:p>
          <a:p>
            <a:endParaRPr lang="en-US" b="1" u="sng" dirty="0"/>
          </a:p>
          <a:p>
            <a:endParaRPr lang="en-US" dirty="0"/>
          </a:p>
          <a:p>
            <a:endParaRPr lang="en-US" dirty="0"/>
          </a:p>
        </p:txBody>
      </p:sp>
    </p:spTree>
    <p:extLst>
      <p:ext uri="{BB962C8B-B14F-4D97-AF65-F5344CB8AC3E}">
        <p14:creationId xmlns:p14="http://schemas.microsoft.com/office/powerpoint/2010/main" val="3106645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EB2E9C-F2F9-4A4E-B923-4B22AB2BB979}" type="slidenum">
              <a:rPr lang="en-US"/>
              <a:pPr/>
              <a:t>25</a:t>
            </a:fld>
            <a:endParaRPr lang="en-US"/>
          </a:p>
        </p:txBody>
      </p:sp>
      <p:sp>
        <p:nvSpPr>
          <p:cNvPr id="264194" name="Rectangle 2"/>
          <p:cNvSpPr>
            <a:spLocks noGrp="1" noRot="1" noChangeAspect="1" noChangeArrowheads="1" noTextEdit="1"/>
          </p:cNvSpPr>
          <p:nvPr>
            <p:ph type="sldImg"/>
          </p:nvPr>
        </p:nvSpPr>
        <p:spPr>
          <a:xfrm>
            <a:off x="1182688" y="696913"/>
            <a:ext cx="4648200" cy="3486150"/>
          </a:xfrm>
          <a:ln/>
        </p:spPr>
      </p:sp>
      <p:sp>
        <p:nvSpPr>
          <p:cNvPr id="264195" name="Rectangle 3"/>
          <p:cNvSpPr>
            <a:spLocks noGrp="1" noChangeArrowheads="1"/>
          </p:cNvSpPr>
          <p:nvPr>
            <p:ph type="body" idx="1"/>
          </p:nvPr>
        </p:nvSpPr>
        <p:spPr>
          <a:xfrm>
            <a:off x="936344" y="4415790"/>
            <a:ext cx="5137714" cy="4183380"/>
          </a:xfrm>
        </p:spPr>
        <p:txBody>
          <a:bodyPr/>
          <a:lstStyle/>
          <a:p>
            <a:r>
              <a:rPr lang="en-US" dirty="0" smtClean="0"/>
              <a:t>Heat recovery with 50% effectiveness (enthalpy change) is required on the airside when individual fan systems have capacities of 5,000 </a:t>
            </a:r>
            <a:r>
              <a:rPr lang="en-US" dirty="0" err="1" smtClean="0"/>
              <a:t>cfm</a:t>
            </a:r>
            <a:r>
              <a:rPr lang="en-US" dirty="0" smtClean="0"/>
              <a:t>, of which 70% or more is outdoor air.  Must be able to bypass or control air as required by 6.5.1.1 for systems with air economizer</a:t>
            </a:r>
          </a:p>
          <a:p>
            <a:endParaRPr lang="en-US" dirty="0" smtClean="0"/>
          </a:p>
          <a:p>
            <a:r>
              <a:rPr lang="en-US" dirty="0" smtClean="0"/>
              <a:t>This effectiveness can be calculated at either heating or cooling design. For cooling design, it must represent total energy transfer—not just sensible. For heating design, effectiveness can be based on sensible heat.</a:t>
            </a:r>
          </a:p>
          <a:p>
            <a:r>
              <a:rPr lang="en-US" dirty="0" smtClean="0"/>
              <a:t>There are several exceptions, including the fact that if there are many small exhaust air ducts, it isn’t cost-effective to recover the heat.</a:t>
            </a:r>
          </a:p>
          <a:p>
            <a:endParaRPr lang="en-US" dirty="0" smtClean="0"/>
          </a:p>
        </p:txBody>
      </p:sp>
    </p:spTree>
    <p:extLst>
      <p:ext uri="{BB962C8B-B14F-4D97-AF65-F5344CB8AC3E}">
        <p14:creationId xmlns:p14="http://schemas.microsoft.com/office/powerpoint/2010/main" val="2947416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F1D589-28A4-4859-8122-3ABA54024928}" type="slidenum">
              <a:rPr lang="en-US"/>
              <a:pPr/>
              <a:t>27</a:t>
            </a:fld>
            <a:endParaRPr lang="en-US"/>
          </a:p>
        </p:txBody>
      </p:sp>
      <p:sp>
        <p:nvSpPr>
          <p:cNvPr id="266242" name="Rectangle 2"/>
          <p:cNvSpPr>
            <a:spLocks noGrp="1" noRot="1" noChangeAspect="1" noChangeArrowheads="1" noTextEdit="1"/>
          </p:cNvSpPr>
          <p:nvPr>
            <p:ph type="sldImg"/>
          </p:nvPr>
        </p:nvSpPr>
        <p:spPr>
          <a:xfrm>
            <a:off x="1182688" y="696913"/>
            <a:ext cx="4648200" cy="3486150"/>
          </a:xfrm>
          <a:ln/>
        </p:spPr>
      </p:sp>
      <p:sp>
        <p:nvSpPr>
          <p:cNvPr id="266243" name="Rectangle 3"/>
          <p:cNvSpPr>
            <a:spLocks noGrp="1" noChangeArrowheads="1"/>
          </p:cNvSpPr>
          <p:nvPr>
            <p:ph type="body" idx="1"/>
          </p:nvPr>
        </p:nvSpPr>
        <p:spPr>
          <a:xfrm>
            <a:off x="936344" y="4415790"/>
            <a:ext cx="5137714" cy="4183380"/>
          </a:xfrm>
        </p:spPr>
        <p:txBody>
          <a:bodyPr/>
          <a:lstStyle/>
          <a:p>
            <a:r>
              <a:rPr lang="en-US" dirty="0"/>
              <a:t>The </a:t>
            </a:r>
            <a:r>
              <a:rPr lang="en-US" dirty="0" smtClean="0"/>
              <a:t>next to last </a:t>
            </a:r>
            <a:r>
              <a:rPr lang="en-US" dirty="0"/>
              <a:t>exception refers to systems like wrap around heat pipes providing reheat after the cooling </a:t>
            </a:r>
            <a:r>
              <a:rPr lang="en-US" dirty="0" smtClean="0"/>
              <a:t>coil, or systems that reject cooling condensing energy as reheat.</a:t>
            </a:r>
          </a:p>
          <a:p>
            <a:endParaRPr lang="en-US" dirty="0" smtClean="0"/>
          </a:p>
          <a:p>
            <a:r>
              <a:rPr lang="en-US" dirty="0" smtClean="0"/>
              <a:t>Some </a:t>
            </a:r>
            <a:r>
              <a:rPr lang="en-US" dirty="0" smtClean="0"/>
              <a:t>of the </a:t>
            </a:r>
            <a:r>
              <a:rPr lang="en-US" dirty="0" smtClean="0"/>
              <a:t>exemptions for toxic, flammable, point and corrosive fumes and for commercial kitchen hoods were eliminated.</a:t>
            </a:r>
            <a:endParaRPr lang="en-US" dirty="0"/>
          </a:p>
        </p:txBody>
      </p:sp>
    </p:spTree>
    <p:extLst>
      <p:ext uri="{BB962C8B-B14F-4D97-AF65-F5344CB8AC3E}">
        <p14:creationId xmlns:p14="http://schemas.microsoft.com/office/powerpoint/2010/main" val="2716490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2D10F-9DFD-4ED2-A962-3CC53B120A2F}" type="slidenum">
              <a:rPr lang="en-US"/>
              <a:pPr/>
              <a:t>28</a:t>
            </a:fld>
            <a:endParaRPr lang="en-US"/>
          </a:p>
        </p:txBody>
      </p:sp>
      <p:sp>
        <p:nvSpPr>
          <p:cNvPr id="131074" name="Rectangle 2"/>
          <p:cNvSpPr>
            <a:spLocks noGrp="1" noRot="1" noChangeAspect="1" noChangeArrowheads="1" noTextEdit="1"/>
          </p:cNvSpPr>
          <p:nvPr>
            <p:ph type="sldImg"/>
          </p:nvPr>
        </p:nvSpPr>
        <p:spPr>
          <a:xfrm>
            <a:off x="1182688" y="696913"/>
            <a:ext cx="4648200" cy="3486150"/>
          </a:xfrm>
          <a:ln/>
        </p:spPr>
      </p:sp>
      <p:sp>
        <p:nvSpPr>
          <p:cNvPr id="131075" name="Rectangle 3"/>
          <p:cNvSpPr>
            <a:spLocks noGrp="1" noChangeArrowheads="1"/>
          </p:cNvSpPr>
          <p:nvPr>
            <p:ph type="body" idx="1"/>
          </p:nvPr>
        </p:nvSpPr>
        <p:spPr>
          <a:xfrm>
            <a:off x="936344" y="4415790"/>
            <a:ext cx="5137714" cy="4183380"/>
          </a:xfrm>
        </p:spPr>
        <p:txBody>
          <a:bodyPr>
            <a:normAutofit/>
          </a:bodyPr>
          <a:lstStyle/>
          <a:p>
            <a:r>
              <a:rPr lang="en-US" dirty="0"/>
              <a:t>It is important to remember that the simplified approach has the same stringency as the rest of the </a:t>
            </a:r>
            <a:r>
              <a:rPr lang="en-US" dirty="0" smtClean="0"/>
              <a:t>standard; </a:t>
            </a:r>
            <a:r>
              <a:rPr lang="en-US" dirty="0"/>
              <a:t>they have just been put on two pages for single-zone air- or </a:t>
            </a:r>
            <a:r>
              <a:rPr lang="en-US" dirty="0" err="1"/>
              <a:t>evaporatively</a:t>
            </a:r>
            <a:r>
              <a:rPr lang="en-US" dirty="0"/>
              <a:t>-cooled systems. In doing this the committee had to balance simplicity (fewer pages) with which requirements to include. Therefore some systems, such as those requiring heat recovery or water cooled systems are not included in the simplified approach</a:t>
            </a:r>
            <a:r>
              <a:rPr lang="en-US" dirty="0" smtClean="0"/>
              <a:t>.</a:t>
            </a:r>
          </a:p>
          <a:p>
            <a:endParaRPr lang="en-US" dirty="0"/>
          </a:p>
          <a:p>
            <a:pPr marL="232930" indent="-232930">
              <a:buFont typeface="+mj-lt"/>
              <a:buAutoNum type="alphaLcParenR"/>
            </a:pPr>
            <a:r>
              <a:rPr lang="en-US" i="1" dirty="0" smtClean="0"/>
              <a:t>Systems</a:t>
            </a:r>
            <a:r>
              <a:rPr lang="en-US" dirty="0" smtClean="0"/>
              <a:t> serving spaces other than hotel/motel guest rooms, and other than those requiring continuous operation, which have both a cooling or heating capacity greater than 15,000 Btu/h and a supply fan motor power greater than 3/4 </a:t>
            </a:r>
            <a:r>
              <a:rPr lang="en-US" dirty="0" err="1" smtClean="0"/>
              <a:t>hp</a:t>
            </a:r>
            <a:r>
              <a:rPr lang="en-US" dirty="0" smtClean="0"/>
              <a:t>, shall be provided with a time clock that (1) can start and stop the system under different schedules for seven different day-types per week, (2) is capable of retaining programming and time setting during a loss of power for a period of at least ten hours, (3) includes an accessible manual override that allows temporary operation of the system for up to two hours, (4) is capable of temperature setback down to 55°F during off hours, and (5) is capable of temperature setup to 90°F during off hours.</a:t>
            </a:r>
          </a:p>
          <a:p>
            <a:pPr marL="232930" indent="-232930">
              <a:buFont typeface="+mj-lt"/>
              <a:buAutoNum type="alphaLcParenR"/>
            </a:pPr>
            <a:endParaRPr lang="en-US" dirty="0"/>
          </a:p>
          <a:p>
            <a:r>
              <a:rPr lang="en-US" i="1" dirty="0" smtClean="0"/>
              <a:t>Need to be able to control the system – 24/7 schedule</a:t>
            </a:r>
          </a:p>
          <a:p>
            <a:pPr marL="232930" indent="-232930">
              <a:buFont typeface="+mj-lt"/>
              <a:buAutoNum type="alphaLcParenR"/>
            </a:pPr>
            <a:endParaRPr lang="en-US" dirty="0" smtClean="0"/>
          </a:p>
          <a:p>
            <a:endParaRPr lang="en-US" dirty="0" smtClean="0"/>
          </a:p>
        </p:txBody>
      </p:sp>
    </p:spTree>
    <p:extLst>
      <p:ext uri="{BB962C8B-B14F-4D97-AF65-F5344CB8AC3E}">
        <p14:creationId xmlns:p14="http://schemas.microsoft.com/office/powerpoint/2010/main" val="612048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585F0-3800-4E33-91DB-39EBAF74001B}" type="slidenum">
              <a:rPr lang="en-US"/>
              <a:pPr/>
              <a:t>29</a:t>
            </a:fld>
            <a:endParaRPr lang="en-US"/>
          </a:p>
        </p:txBody>
      </p:sp>
      <p:sp>
        <p:nvSpPr>
          <p:cNvPr id="133122" name="Rectangle 2"/>
          <p:cNvSpPr>
            <a:spLocks noGrp="1" noRot="1" noChangeAspect="1" noChangeArrowheads="1" noTextEdit="1"/>
          </p:cNvSpPr>
          <p:nvPr>
            <p:ph type="sldImg"/>
          </p:nvPr>
        </p:nvSpPr>
        <p:spPr>
          <a:xfrm>
            <a:off x="1182688" y="696913"/>
            <a:ext cx="4648200" cy="3486150"/>
          </a:xfrm>
          <a:ln/>
        </p:spPr>
      </p:sp>
      <p:sp>
        <p:nvSpPr>
          <p:cNvPr id="133123"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3552538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2D10F-9DFD-4ED2-A962-3CC53B120A2F}" type="slidenum">
              <a:rPr lang="en-US"/>
              <a:pPr/>
              <a:t>30</a:t>
            </a:fld>
            <a:endParaRPr lang="en-US"/>
          </a:p>
        </p:txBody>
      </p:sp>
      <p:sp>
        <p:nvSpPr>
          <p:cNvPr id="131074" name="Rectangle 2"/>
          <p:cNvSpPr>
            <a:spLocks noGrp="1" noRot="1" noChangeAspect="1" noChangeArrowheads="1" noTextEdit="1"/>
          </p:cNvSpPr>
          <p:nvPr>
            <p:ph type="sldImg"/>
          </p:nvPr>
        </p:nvSpPr>
        <p:spPr>
          <a:xfrm>
            <a:off x="1182688" y="696913"/>
            <a:ext cx="4648200" cy="3486150"/>
          </a:xfrm>
          <a:ln/>
        </p:spPr>
      </p:sp>
      <p:sp>
        <p:nvSpPr>
          <p:cNvPr id="131075" name="Rectangle 3"/>
          <p:cNvSpPr>
            <a:spLocks noGrp="1" noChangeArrowheads="1"/>
          </p:cNvSpPr>
          <p:nvPr>
            <p:ph type="body" idx="1"/>
          </p:nvPr>
        </p:nvSpPr>
        <p:spPr>
          <a:xfrm>
            <a:off x="936344" y="4415790"/>
            <a:ext cx="5137714" cy="4183380"/>
          </a:xfrm>
        </p:spPr>
        <p:txBody>
          <a:bodyPr>
            <a:normAutofit/>
          </a:bodyPr>
          <a:lstStyle/>
          <a:p>
            <a:pPr marL="232930" indent="-232930">
              <a:buFont typeface="+mj-lt"/>
              <a:buAutoNum type="alphaLcParenR"/>
            </a:pPr>
            <a:r>
              <a:rPr lang="en-US" dirty="0"/>
              <a:t>Except for piping within </a:t>
            </a:r>
            <a:r>
              <a:rPr lang="en-US" i="1" dirty="0"/>
              <a:t>manufacturers’ </a:t>
            </a:r>
            <a:r>
              <a:rPr lang="en-US" dirty="0"/>
              <a:t>units, HVAC piping shall be insulated in accordance with Table </a:t>
            </a:r>
            <a:r>
              <a:rPr lang="en-US" dirty="0" smtClean="0"/>
              <a:t>6.8.3-1/3-2. </a:t>
            </a:r>
            <a:r>
              <a:rPr lang="en-US" dirty="0"/>
              <a:t>Insulation exposed to weather shall be suitable for outdoor service, e.g., protected by aluminum, sheet metal, painted canvas, or plastic cover. Cellular foam insulation shall be protected as above or painted with a coating that is water retardant and provides shielding from solar radiation.</a:t>
            </a:r>
          </a:p>
          <a:p>
            <a:pPr marL="232930" indent="-232930">
              <a:buFont typeface="+mj-lt"/>
              <a:buAutoNum type="alphaLcParenR"/>
            </a:pPr>
            <a:r>
              <a:rPr lang="en-US" dirty="0"/>
              <a:t>Ductwork and plenums shall be insulated in accordance with Tables </a:t>
            </a:r>
            <a:r>
              <a:rPr lang="en-US" dirty="0" smtClean="0"/>
              <a:t>6.8.2-1 </a:t>
            </a:r>
            <a:r>
              <a:rPr lang="en-US" dirty="0"/>
              <a:t>and </a:t>
            </a:r>
            <a:r>
              <a:rPr lang="en-US" dirty="0" smtClean="0"/>
              <a:t>6.8.2-2 </a:t>
            </a:r>
            <a:r>
              <a:rPr lang="en-US" dirty="0"/>
              <a:t>and shall be sealed in accordance with </a:t>
            </a:r>
            <a:r>
              <a:rPr lang="en-US" dirty="0" smtClean="0"/>
              <a:t>6.4.4.2.</a:t>
            </a:r>
            <a:endParaRPr lang="en-US" dirty="0"/>
          </a:p>
          <a:p>
            <a:endParaRPr lang="en-US" sz="1400" dirty="0" smtClean="0"/>
          </a:p>
        </p:txBody>
      </p:sp>
    </p:spTree>
    <p:extLst>
      <p:ext uri="{BB962C8B-B14F-4D97-AF65-F5344CB8AC3E}">
        <p14:creationId xmlns:p14="http://schemas.microsoft.com/office/powerpoint/2010/main" val="1069564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0F18F8-7886-4C9D-AD0C-7F760D4AB356}" type="slidenum">
              <a:rPr lang="en-US"/>
              <a:pPr/>
              <a:t>31</a:t>
            </a:fld>
            <a:endParaRPr lang="en-US"/>
          </a:p>
        </p:txBody>
      </p:sp>
      <p:sp>
        <p:nvSpPr>
          <p:cNvPr id="186370" name="Rectangle 2"/>
          <p:cNvSpPr>
            <a:spLocks noGrp="1" noRot="1" noChangeAspect="1" noChangeArrowheads="1" noTextEdit="1"/>
          </p:cNvSpPr>
          <p:nvPr>
            <p:ph type="sldImg"/>
          </p:nvPr>
        </p:nvSpPr>
        <p:spPr>
          <a:xfrm>
            <a:off x="1182688" y="696913"/>
            <a:ext cx="4648200" cy="3486150"/>
          </a:xfrm>
          <a:ln/>
        </p:spPr>
      </p:sp>
      <p:sp>
        <p:nvSpPr>
          <p:cNvPr id="186371" name="Rectangle 3"/>
          <p:cNvSpPr>
            <a:spLocks noGrp="1" noChangeArrowheads="1"/>
          </p:cNvSpPr>
          <p:nvPr>
            <p:ph type="body" idx="1"/>
          </p:nvPr>
        </p:nvSpPr>
        <p:spPr>
          <a:xfrm>
            <a:off x="936344" y="4415790"/>
            <a:ext cx="5137714" cy="4183380"/>
          </a:xfrm>
        </p:spPr>
        <p:txBody>
          <a:bodyPr/>
          <a:lstStyle/>
          <a:p>
            <a:r>
              <a:rPr lang="en-US" dirty="0"/>
              <a:t>The values in the table are minimum thicknesses of insulation having a conductivity falling in the range listed, when tested at the mean rating temperature listed, for each fluid design temperature range category</a:t>
            </a:r>
            <a:r>
              <a:rPr lang="en-US" dirty="0" smtClean="0"/>
              <a:t>.</a:t>
            </a:r>
          </a:p>
          <a:p>
            <a:endParaRPr lang="en-US" dirty="0" smtClean="0"/>
          </a:p>
          <a:p>
            <a:endParaRPr lang="en-US" dirty="0"/>
          </a:p>
        </p:txBody>
      </p:sp>
    </p:spTree>
    <p:extLst>
      <p:ext uri="{BB962C8B-B14F-4D97-AF65-F5344CB8AC3E}">
        <p14:creationId xmlns:p14="http://schemas.microsoft.com/office/powerpoint/2010/main" val="3852019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8C6A2-1EFF-4687-B08E-B7D2B5D0BECD}" type="slidenum">
              <a:rPr lang="en-US"/>
              <a:pPr/>
              <a:t>32</a:t>
            </a:fld>
            <a:endParaRPr lang="en-US"/>
          </a:p>
        </p:txBody>
      </p:sp>
      <p:sp>
        <p:nvSpPr>
          <p:cNvPr id="178178" name="Rectangle 2"/>
          <p:cNvSpPr>
            <a:spLocks noGrp="1" noRot="1" noChangeAspect="1" noChangeArrowheads="1" noTextEdit="1"/>
          </p:cNvSpPr>
          <p:nvPr>
            <p:ph type="sldImg"/>
          </p:nvPr>
        </p:nvSpPr>
        <p:spPr>
          <a:xfrm>
            <a:off x="1182688" y="696913"/>
            <a:ext cx="4648200" cy="3486150"/>
          </a:xfrm>
          <a:ln/>
        </p:spPr>
      </p:sp>
      <p:sp>
        <p:nvSpPr>
          <p:cNvPr id="178179" name="Rectangle 3"/>
          <p:cNvSpPr>
            <a:spLocks noGrp="1" noChangeArrowheads="1"/>
          </p:cNvSpPr>
          <p:nvPr>
            <p:ph type="body" idx="1"/>
          </p:nvPr>
        </p:nvSpPr>
        <p:spPr>
          <a:xfrm>
            <a:off x="936344" y="4415790"/>
            <a:ext cx="5137714" cy="4183380"/>
          </a:xfrm>
        </p:spPr>
        <p:txBody>
          <a:bodyPr/>
          <a:lstStyle/>
          <a:p>
            <a:r>
              <a:rPr lang="en-US" dirty="0"/>
              <a:t>Typically applies to assembly spaces such as theaters, meeting rooms, ballrooms, </a:t>
            </a:r>
            <a:r>
              <a:rPr lang="en-US" dirty="0" smtClean="0"/>
              <a:t>school auditoriums, cafeterias, and other high occupancy areas.</a:t>
            </a:r>
          </a:p>
          <a:p>
            <a:r>
              <a:rPr lang="en-US" dirty="0" smtClean="0"/>
              <a:t>In 2013 extended to classrooms,</a:t>
            </a:r>
            <a:r>
              <a:rPr lang="en-US" baseline="0" dirty="0" smtClean="0"/>
              <a:t> break rooms, and conference rooms.</a:t>
            </a:r>
            <a:endParaRPr lang="en-US" dirty="0" smtClean="0"/>
          </a:p>
          <a:p>
            <a:endParaRPr lang="en-US" dirty="0"/>
          </a:p>
        </p:txBody>
      </p:sp>
    </p:spTree>
    <p:extLst>
      <p:ext uri="{BB962C8B-B14F-4D97-AF65-F5344CB8AC3E}">
        <p14:creationId xmlns:p14="http://schemas.microsoft.com/office/powerpoint/2010/main" val="1040229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8C6A2-1EFF-4687-B08E-B7D2B5D0BECD}" type="slidenum">
              <a:rPr lang="en-US"/>
              <a:pPr/>
              <a:t>33</a:t>
            </a:fld>
            <a:endParaRPr lang="en-US"/>
          </a:p>
        </p:txBody>
      </p:sp>
      <p:sp>
        <p:nvSpPr>
          <p:cNvPr id="178178" name="Rectangle 2"/>
          <p:cNvSpPr>
            <a:spLocks noGrp="1" noRot="1" noChangeAspect="1" noChangeArrowheads="1" noTextEdit="1"/>
          </p:cNvSpPr>
          <p:nvPr>
            <p:ph type="sldImg"/>
          </p:nvPr>
        </p:nvSpPr>
        <p:spPr>
          <a:xfrm>
            <a:off x="1182688" y="696913"/>
            <a:ext cx="4648200" cy="3486150"/>
          </a:xfrm>
          <a:ln/>
        </p:spPr>
      </p:sp>
      <p:sp>
        <p:nvSpPr>
          <p:cNvPr id="178179" name="Rectangle 3"/>
          <p:cNvSpPr>
            <a:spLocks noGrp="1" noChangeArrowheads="1"/>
          </p:cNvSpPr>
          <p:nvPr>
            <p:ph type="body" idx="1"/>
          </p:nvPr>
        </p:nvSpPr>
        <p:spPr>
          <a:xfrm>
            <a:off x="936344" y="4415790"/>
            <a:ext cx="5137714" cy="4183380"/>
          </a:xfrm>
        </p:spPr>
        <p:txBody>
          <a:bodyPr/>
          <a:lstStyle/>
          <a:p>
            <a:r>
              <a:rPr lang="en-US" dirty="0"/>
              <a:t>Typically applies to assembly spaces such as theaters, meeting rooms, ballrooms, </a:t>
            </a:r>
            <a:r>
              <a:rPr lang="en-US" dirty="0" smtClean="0"/>
              <a:t>school auditoriums, cafeterias, and other high occupancy areas.</a:t>
            </a:r>
          </a:p>
          <a:p>
            <a:endParaRPr lang="en-US" dirty="0"/>
          </a:p>
        </p:txBody>
      </p:sp>
    </p:spTree>
    <p:extLst>
      <p:ext uri="{BB962C8B-B14F-4D97-AF65-F5344CB8AC3E}">
        <p14:creationId xmlns:p14="http://schemas.microsoft.com/office/powerpoint/2010/main" val="1206647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1CDCD1-5EF4-4FE6-B9B2-02E723D6138C}" type="slidenum">
              <a:rPr lang="en-US"/>
              <a:pPr/>
              <a:t>34</a:t>
            </a:fld>
            <a:endParaRPr lang="en-US"/>
          </a:p>
        </p:txBody>
      </p:sp>
      <p:sp>
        <p:nvSpPr>
          <p:cNvPr id="119810" name="Rectangle 2"/>
          <p:cNvSpPr>
            <a:spLocks noGrp="1" noRot="1" noChangeAspect="1" noChangeArrowheads="1" noTextEdit="1"/>
          </p:cNvSpPr>
          <p:nvPr>
            <p:ph type="sldImg"/>
          </p:nvPr>
        </p:nvSpPr>
        <p:spPr>
          <a:xfrm>
            <a:off x="1182688" y="696913"/>
            <a:ext cx="4648200" cy="3486150"/>
          </a:xfrm>
          <a:ln/>
        </p:spPr>
      </p:sp>
      <p:sp>
        <p:nvSpPr>
          <p:cNvPr id="119811" name="Rectangle 3"/>
          <p:cNvSpPr>
            <a:spLocks noGrp="1" noChangeArrowheads="1"/>
          </p:cNvSpPr>
          <p:nvPr>
            <p:ph type="body" idx="1"/>
          </p:nvPr>
        </p:nvSpPr>
        <p:spPr/>
        <p:txBody>
          <a:bodyPr/>
          <a:lstStyle/>
          <a:p>
            <a:r>
              <a:rPr lang="en-US" dirty="0"/>
              <a:t>There are three compliance options for HVAC:  Simplified, Prescriptive Path, and ECB.  When the simplified approach is used, the Mandatory Provisions do not apply.  Grayed out option under Compliance Options is not available for HVAC.  </a:t>
            </a:r>
            <a:endParaRPr lang="en-US" dirty="0" smtClean="0"/>
          </a:p>
          <a:p>
            <a:endParaRPr lang="en-US" dirty="0"/>
          </a:p>
          <a:p>
            <a:r>
              <a:rPr lang="en-US" dirty="0" smtClean="0"/>
              <a:t>Pick IECC OR ASHRAE for entire code application</a:t>
            </a:r>
            <a:endParaRPr lang="en-US" dirty="0"/>
          </a:p>
        </p:txBody>
      </p:sp>
    </p:spTree>
    <p:extLst>
      <p:ext uri="{BB962C8B-B14F-4D97-AF65-F5344CB8AC3E}">
        <p14:creationId xmlns:p14="http://schemas.microsoft.com/office/powerpoint/2010/main" val="1756002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5</a:t>
            </a:fld>
            <a:endParaRPr lang="en-US"/>
          </a:p>
        </p:txBody>
      </p:sp>
    </p:spTree>
    <p:extLst>
      <p:ext uri="{BB962C8B-B14F-4D97-AF65-F5344CB8AC3E}">
        <p14:creationId xmlns:p14="http://schemas.microsoft.com/office/powerpoint/2010/main" val="2481210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C0FB59-53AE-4173-9A04-1341BD16895D}" type="slidenum">
              <a:rPr lang="en-US"/>
              <a:pPr/>
              <a:t>35</a:t>
            </a:fld>
            <a:endParaRPr lang="en-US"/>
          </a:p>
        </p:txBody>
      </p:sp>
      <p:sp>
        <p:nvSpPr>
          <p:cNvPr id="135170" name="Rectangle 2"/>
          <p:cNvSpPr>
            <a:spLocks noGrp="1" noRot="1" noChangeAspect="1" noChangeArrowheads="1" noTextEdit="1"/>
          </p:cNvSpPr>
          <p:nvPr>
            <p:ph type="sldImg"/>
          </p:nvPr>
        </p:nvSpPr>
        <p:spPr>
          <a:xfrm>
            <a:off x="1182688" y="696913"/>
            <a:ext cx="4648200" cy="3486150"/>
          </a:xfrm>
          <a:ln/>
        </p:spPr>
      </p:sp>
      <p:sp>
        <p:nvSpPr>
          <p:cNvPr id="135171" name="Rectangle 3"/>
          <p:cNvSpPr>
            <a:spLocks noGrp="1" noChangeArrowheads="1"/>
          </p:cNvSpPr>
          <p:nvPr>
            <p:ph type="body" idx="1"/>
          </p:nvPr>
        </p:nvSpPr>
        <p:spPr>
          <a:xfrm>
            <a:off x="936344" y="4415790"/>
            <a:ext cx="5137714" cy="4183380"/>
          </a:xfrm>
        </p:spPr>
        <p:txBody>
          <a:bodyPr/>
          <a:lstStyle/>
          <a:p>
            <a:r>
              <a:rPr lang="en-US" dirty="0" smtClean="0"/>
              <a:t>All mandatory provisions must be met regardless of whether the Prescriptive or ECB compliance path is used.  </a:t>
            </a:r>
          </a:p>
          <a:p>
            <a:endParaRPr lang="en-US" dirty="0" smtClean="0"/>
          </a:p>
          <a:p>
            <a:r>
              <a:rPr lang="en-US" dirty="0" smtClean="0"/>
              <a:t>The mandatory requirements</a:t>
            </a:r>
            <a:r>
              <a:rPr lang="en-US" baseline="0" dirty="0" smtClean="0"/>
              <a:t> that apply to the Simplified Approach were previously discussed in the presentation.  </a:t>
            </a:r>
          </a:p>
          <a:p>
            <a:endParaRPr lang="en-US" baseline="0" dirty="0" smtClean="0"/>
          </a:p>
          <a:p>
            <a:r>
              <a:rPr lang="en-US" baseline="0" dirty="0" smtClean="0"/>
              <a:t>The remaining requirements discussed in this section more likely apply to complex systems.</a:t>
            </a:r>
            <a:endParaRPr lang="en-US" dirty="0" smtClean="0"/>
          </a:p>
          <a:p>
            <a:endParaRPr lang="en-US" dirty="0" smtClean="0"/>
          </a:p>
          <a:p>
            <a:pPr marL="232930" indent="-232930" defTabSz="931723">
              <a:buFont typeface="+mj-lt"/>
              <a:buAutoNum type="alphaLcParenR"/>
            </a:pPr>
            <a:endParaRPr lang="en-US" dirty="0"/>
          </a:p>
          <a:p>
            <a:pPr marL="232930" indent="-232930">
              <a:buFont typeface="+mj-lt"/>
              <a:buAutoNum type="alphaLcParenR"/>
            </a:pPr>
            <a:endParaRPr lang="en-US" dirty="0"/>
          </a:p>
          <a:p>
            <a:endParaRPr lang="en-US" dirty="0" smtClean="0"/>
          </a:p>
        </p:txBody>
      </p:sp>
    </p:spTree>
    <p:extLst>
      <p:ext uri="{BB962C8B-B14F-4D97-AF65-F5344CB8AC3E}">
        <p14:creationId xmlns:p14="http://schemas.microsoft.com/office/powerpoint/2010/main" val="2753568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5DCB630-35EC-4D59-9C32-41D38FCDA16A}" type="slidenum">
              <a:rPr lang="en-US" smtClean="0"/>
              <a:pPr/>
              <a:t>36</a:t>
            </a:fld>
            <a:endParaRPr lang="en-US"/>
          </a:p>
        </p:txBody>
      </p:sp>
      <p:sp>
        <p:nvSpPr>
          <p:cNvPr id="5" name="Notes Placeholder 4"/>
          <p:cNvSpPr>
            <a:spLocks noGrp="1"/>
          </p:cNvSpPr>
          <p:nvPr>
            <p:ph type="body" idx="1"/>
          </p:nvPr>
        </p:nvSpPr>
        <p:spPr/>
        <p:txBody>
          <a:bodyPr>
            <a:normAutofit/>
          </a:bodyPr>
          <a:lstStyle/>
          <a:p>
            <a:r>
              <a:rPr lang="en-US" dirty="0" smtClean="0"/>
              <a:t>Tables 6.8.1A – 6.8.1P</a:t>
            </a:r>
            <a:endParaRPr lang="en-US" dirty="0"/>
          </a:p>
        </p:txBody>
      </p:sp>
    </p:spTree>
    <p:extLst>
      <p:ext uri="{BB962C8B-B14F-4D97-AF65-F5344CB8AC3E}">
        <p14:creationId xmlns:p14="http://schemas.microsoft.com/office/powerpoint/2010/main" val="291568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44F09-6726-42A5-B018-F2086670C4AC}" type="slidenum">
              <a:rPr lang="en-US"/>
              <a:pPr/>
              <a:t>37</a:t>
            </a:fld>
            <a:endParaRPr lang="en-US"/>
          </a:p>
        </p:txBody>
      </p:sp>
      <p:sp>
        <p:nvSpPr>
          <p:cNvPr id="523266" name="Rectangle 2"/>
          <p:cNvSpPr>
            <a:spLocks noGrp="1" noRot="1" noChangeAspect="1" noChangeArrowheads="1" noTextEdit="1"/>
          </p:cNvSpPr>
          <p:nvPr>
            <p:ph type="sldImg"/>
          </p:nvPr>
        </p:nvSpPr>
        <p:spPr>
          <a:xfrm>
            <a:off x="1182688" y="696913"/>
            <a:ext cx="4648200" cy="3486150"/>
          </a:xfrm>
          <a:ln/>
        </p:spPr>
      </p:sp>
      <p:sp>
        <p:nvSpPr>
          <p:cNvPr id="523267"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1308081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16F4D4-6284-4273-A849-EBA7BA9C61AC}" type="slidenum">
              <a:rPr lang="en-US"/>
              <a:pPr/>
              <a:t>38</a:t>
            </a:fld>
            <a:endParaRPr lang="en-US"/>
          </a:p>
        </p:txBody>
      </p:sp>
      <p:sp>
        <p:nvSpPr>
          <p:cNvPr id="525314" name="Rectangle 2"/>
          <p:cNvSpPr>
            <a:spLocks noGrp="1" noRot="1" noChangeAspect="1" noChangeArrowheads="1" noTextEdit="1"/>
          </p:cNvSpPr>
          <p:nvPr>
            <p:ph type="sldImg"/>
          </p:nvPr>
        </p:nvSpPr>
        <p:spPr>
          <a:xfrm>
            <a:off x="1182688" y="696913"/>
            <a:ext cx="4648200" cy="3486150"/>
          </a:xfrm>
          <a:ln/>
        </p:spPr>
      </p:sp>
      <p:sp>
        <p:nvSpPr>
          <p:cNvPr id="525315"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315343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A0073A-A018-4CC3-BC6E-1ED8B89C8A8E}" type="slidenum">
              <a:rPr lang="en-US"/>
              <a:pPr/>
              <a:t>39</a:t>
            </a:fld>
            <a:endParaRPr lang="en-US"/>
          </a:p>
        </p:txBody>
      </p:sp>
      <p:sp>
        <p:nvSpPr>
          <p:cNvPr id="141314" name="Rectangle 2"/>
          <p:cNvSpPr>
            <a:spLocks noGrp="1" noRot="1" noChangeAspect="1" noChangeArrowheads="1" noTextEdit="1"/>
          </p:cNvSpPr>
          <p:nvPr>
            <p:ph type="sldImg"/>
          </p:nvPr>
        </p:nvSpPr>
        <p:spPr>
          <a:xfrm>
            <a:off x="1182688" y="696913"/>
            <a:ext cx="4648200" cy="3486150"/>
          </a:xfrm>
          <a:ln/>
        </p:spPr>
      </p:sp>
      <p:sp>
        <p:nvSpPr>
          <p:cNvPr id="141315" name="Rectangle 3"/>
          <p:cNvSpPr>
            <a:spLocks noGrp="1" noChangeArrowheads="1"/>
          </p:cNvSpPr>
          <p:nvPr>
            <p:ph type="body" idx="1"/>
          </p:nvPr>
        </p:nvSpPr>
        <p:spPr>
          <a:xfrm>
            <a:off x="936344" y="4415790"/>
            <a:ext cx="5137714" cy="4183380"/>
          </a:xfrm>
        </p:spPr>
        <p:txBody>
          <a:bodyPr/>
          <a:lstStyle/>
          <a:p>
            <a:r>
              <a:rPr lang="en-US" dirty="0"/>
              <a:t>Load calculations required, but there’s no corresponding requirement to use the calculations for equipment sizing.</a:t>
            </a:r>
          </a:p>
          <a:p>
            <a:endParaRPr lang="en-US" dirty="0"/>
          </a:p>
          <a:p>
            <a:r>
              <a:rPr lang="en-US" dirty="0"/>
              <a:t>Enforcement agencies should request a summary of the load calculations (don’t need to require the entire detailed calculation package</a:t>
            </a:r>
            <a:r>
              <a:rPr lang="en-US" dirty="0" smtClean="0"/>
              <a:t>). </a:t>
            </a:r>
          </a:p>
          <a:p>
            <a:endParaRPr lang="en-US" dirty="0" smtClean="0"/>
          </a:p>
          <a:p>
            <a:r>
              <a:rPr lang="en-US" b="0" u="none" dirty="0" smtClean="0"/>
              <a:t>ANSI/ASHRAE/ACCA Standard 183-2007 </a:t>
            </a:r>
            <a:r>
              <a:rPr lang="en-US" b="0" i="1" u="none" dirty="0" smtClean="0"/>
              <a:t>Peak Cooling and Heating Load Calculations in Buildings Except</a:t>
            </a:r>
            <a:r>
              <a:rPr lang="en-US" b="0" i="1" u="none" baseline="0" dirty="0" smtClean="0"/>
              <a:t> Low-Rise Residential Buildings</a:t>
            </a:r>
            <a:endParaRPr lang="en-US" b="0" i="1" u="none" dirty="0" smtClean="0"/>
          </a:p>
          <a:p>
            <a:pPr>
              <a:buFont typeface="Arial" pitchFamily="34" charset="0"/>
              <a:buChar char="•"/>
            </a:pPr>
            <a:endParaRPr lang="en-US" b="0" u="none" dirty="0" smtClean="0"/>
          </a:p>
          <a:p>
            <a:pPr defTabSz="931723"/>
            <a:endParaRPr lang="en-US" dirty="0"/>
          </a:p>
          <a:p>
            <a:pPr defTabSz="931723"/>
            <a:endParaRPr lang="en-US" dirty="0" smtClean="0"/>
          </a:p>
          <a:p>
            <a:pPr>
              <a:buFont typeface="Arial" pitchFamily="34" charset="0"/>
              <a:buChar char="•"/>
            </a:pPr>
            <a:endParaRPr lang="en-US" b="0" u="none" dirty="0"/>
          </a:p>
        </p:txBody>
      </p:sp>
    </p:spTree>
    <p:extLst>
      <p:ext uri="{BB962C8B-B14F-4D97-AF65-F5344CB8AC3E}">
        <p14:creationId xmlns:p14="http://schemas.microsoft.com/office/powerpoint/2010/main" val="2673313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A0073A-A018-4CC3-BC6E-1ED8B89C8A8E}" type="slidenum">
              <a:rPr lang="en-US"/>
              <a:pPr/>
              <a:t>40</a:t>
            </a:fld>
            <a:endParaRPr lang="en-US"/>
          </a:p>
        </p:txBody>
      </p:sp>
      <p:sp>
        <p:nvSpPr>
          <p:cNvPr id="141314" name="Rectangle 2"/>
          <p:cNvSpPr>
            <a:spLocks noGrp="1" noRot="1" noChangeAspect="1" noChangeArrowheads="1" noTextEdit="1"/>
          </p:cNvSpPr>
          <p:nvPr>
            <p:ph type="sldImg"/>
          </p:nvPr>
        </p:nvSpPr>
        <p:spPr>
          <a:xfrm>
            <a:off x="1182688" y="696913"/>
            <a:ext cx="4648200" cy="3486150"/>
          </a:xfrm>
          <a:ln/>
        </p:spPr>
      </p:sp>
      <p:sp>
        <p:nvSpPr>
          <p:cNvPr id="141315" name="Rectangle 3"/>
          <p:cNvSpPr>
            <a:spLocks noGrp="1" noChangeArrowheads="1"/>
          </p:cNvSpPr>
          <p:nvPr>
            <p:ph type="body" idx="1"/>
          </p:nvPr>
        </p:nvSpPr>
        <p:spPr>
          <a:xfrm>
            <a:off x="936344" y="4415790"/>
            <a:ext cx="5137714" cy="4183380"/>
          </a:xfrm>
        </p:spPr>
        <p:txBody>
          <a:bodyPr/>
          <a:lstStyle/>
          <a:p>
            <a:pPr>
              <a:buFont typeface="Arial" pitchFamily="34" charset="0"/>
              <a:buChar char="•"/>
            </a:pPr>
            <a:endParaRPr lang="en-US" b="0" u="none" dirty="0"/>
          </a:p>
        </p:txBody>
      </p:sp>
    </p:spTree>
    <p:extLst>
      <p:ext uri="{BB962C8B-B14F-4D97-AF65-F5344CB8AC3E}">
        <p14:creationId xmlns:p14="http://schemas.microsoft.com/office/powerpoint/2010/main" val="2626584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586914-3B3B-42E9-BD64-BE15CC930F13}" type="slidenum">
              <a:rPr lang="en-US"/>
              <a:pPr/>
              <a:t>41</a:t>
            </a:fld>
            <a:endParaRPr lang="en-US"/>
          </a:p>
        </p:txBody>
      </p:sp>
      <p:sp>
        <p:nvSpPr>
          <p:cNvPr id="143362" name="Rectangle 2"/>
          <p:cNvSpPr>
            <a:spLocks noGrp="1" noRot="1" noChangeAspect="1" noChangeArrowheads="1" noTextEdit="1"/>
          </p:cNvSpPr>
          <p:nvPr>
            <p:ph type="sldImg"/>
          </p:nvPr>
        </p:nvSpPr>
        <p:spPr>
          <a:xfrm>
            <a:off x="1182688" y="696913"/>
            <a:ext cx="4648200" cy="3486150"/>
          </a:xfrm>
          <a:ln/>
        </p:spPr>
      </p:sp>
      <p:sp>
        <p:nvSpPr>
          <p:cNvPr id="143363" name="Rectangle 3"/>
          <p:cNvSpPr>
            <a:spLocks noGrp="1" noChangeArrowheads="1"/>
          </p:cNvSpPr>
          <p:nvPr>
            <p:ph type="body" idx="1"/>
          </p:nvPr>
        </p:nvSpPr>
        <p:spPr>
          <a:xfrm>
            <a:off x="936344" y="4415790"/>
            <a:ext cx="5137714" cy="4183380"/>
          </a:xfrm>
        </p:spPr>
        <p:txBody>
          <a:bodyPr>
            <a:normAutofit/>
          </a:bodyPr>
          <a:lstStyle/>
          <a:p>
            <a:r>
              <a:rPr lang="en-US" sz="1100" dirty="0">
                <a:latin typeface="Arial" pitchFamily="34" charset="0"/>
                <a:cs typeface="Arial" pitchFamily="34" charset="0"/>
              </a:rPr>
              <a:t>A dwelling unit can be considered a single </a:t>
            </a:r>
            <a:r>
              <a:rPr lang="en-US" sz="1100" dirty="0" smtClean="0">
                <a:latin typeface="Arial" pitchFamily="34" charset="0"/>
                <a:cs typeface="Arial" pitchFamily="34" charset="0"/>
              </a:rPr>
              <a:t>zone</a:t>
            </a:r>
            <a:endParaRPr lang="en-US" sz="1100" dirty="0">
              <a:latin typeface="Arial" pitchFamily="34" charset="0"/>
              <a:cs typeface="Arial" pitchFamily="34" charset="0"/>
            </a:endParaRPr>
          </a:p>
          <a:p>
            <a:r>
              <a:rPr lang="en-US" sz="1100" dirty="0">
                <a:latin typeface="Arial" pitchFamily="34" charset="0"/>
                <a:cs typeface="Arial" pitchFamily="34" charset="0"/>
              </a:rPr>
              <a:t>Whole idea is to maintain control of energy use; keep thermal control; shut off stuff when it’s not needed.  </a:t>
            </a:r>
            <a:endParaRPr lang="en-US" sz="1100" dirty="0" smtClean="0">
              <a:latin typeface="Arial" pitchFamily="34" charset="0"/>
              <a:cs typeface="Arial" pitchFamily="34" charset="0"/>
            </a:endParaRPr>
          </a:p>
          <a:p>
            <a:pPr algn="just">
              <a:lnSpc>
                <a:spcPts val="1223"/>
              </a:lnSpc>
              <a:spcBef>
                <a:spcPts val="204"/>
              </a:spcBef>
              <a:tabLst>
                <a:tab pos="1863444" algn="l"/>
              </a:tabLst>
            </a:pPr>
            <a:endParaRPr lang="en-US" sz="1100" dirty="0">
              <a:latin typeface="Arial" pitchFamily="34" charset="0"/>
              <a:cs typeface="Arial" pitchFamily="34" charset="0"/>
            </a:endParaRPr>
          </a:p>
          <a:p>
            <a:pPr algn="just">
              <a:lnSpc>
                <a:spcPts val="1223"/>
              </a:lnSpc>
              <a:spcBef>
                <a:spcPts val="306"/>
              </a:spcBef>
              <a:tabLst>
                <a:tab pos="672911" algn="l"/>
                <a:tab pos="931723" algn="l"/>
                <a:tab pos="1164653" algn="l"/>
                <a:tab pos="1397583" algn="l"/>
                <a:tab pos="1630514" algn="l"/>
                <a:tab pos="1863444" algn="l"/>
                <a:tab pos="2096375" algn="l"/>
                <a:tab pos="2329306" algn="l"/>
                <a:tab pos="2562236" algn="l"/>
                <a:tab pos="2795166" algn="l"/>
                <a:tab pos="3028096" algn="l"/>
                <a:tab pos="3261027" algn="l"/>
                <a:tab pos="3726888" algn="l"/>
                <a:tab pos="4192749" algn="l"/>
                <a:tab pos="4658610" algn="l"/>
                <a:tab pos="5124472" algn="l"/>
                <a:tab pos="5590333" algn="l"/>
              </a:tabLst>
            </a:pPr>
            <a:r>
              <a:rPr lang="en-US" sz="1100" dirty="0" smtClean="0">
                <a:solidFill>
                  <a:srgbClr val="000000"/>
                </a:solidFill>
                <a:latin typeface="Arial" pitchFamily="34" charset="0"/>
                <a:ea typeface="Times New Roman"/>
                <a:cs typeface="Arial" pitchFamily="34" charset="0"/>
              </a:rPr>
              <a:t>Exception</a:t>
            </a:r>
            <a:r>
              <a:rPr lang="en-US" sz="1100" dirty="0">
                <a:solidFill>
                  <a:srgbClr val="000000"/>
                </a:solidFill>
                <a:latin typeface="Arial" pitchFamily="34" charset="0"/>
                <a:ea typeface="Times New Roman"/>
                <a:cs typeface="Arial" pitchFamily="34" charset="0"/>
              </a:rPr>
              <a:t>: Independent perimeter systems that are designed to offset only </a:t>
            </a:r>
            <a:r>
              <a:rPr lang="en-US" sz="1100" i="1" dirty="0">
                <a:solidFill>
                  <a:srgbClr val="000000"/>
                </a:solidFill>
                <a:latin typeface="Arial" pitchFamily="34" charset="0"/>
                <a:ea typeface="Times New Roman"/>
                <a:cs typeface="Arial" pitchFamily="34" charset="0"/>
              </a:rPr>
              <a:t>building envelope </a:t>
            </a:r>
            <a:r>
              <a:rPr lang="en-US" sz="1100" dirty="0">
                <a:solidFill>
                  <a:srgbClr val="000000"/>
                </a:solidFill>
                <a:latin typeface="Arial" pitchFamily="34" charset="0"/>
                <a:ea typeface="Times New Roman"/>
                <a:cs typeface="Arial" pitchFamily="34" charset="0"/>
              </a:rPr>
              <a:t>loads shall be permitted to serve one or more </a:t>
            </a:r>
            <a:r>
              <a:rPr lang="en-US" sz="1100" i="1" dirty="0">
                <a:solidFill>
                  <a:srgbClr val="000000"/>
                </a:solidFill>
                <a:latin typeface="Arial" pitchFamily="34" charset="0"/>
                <a:ea typeface="Times New Roman"/>
                <a:cs typeface="Arial" pitchFamily="34" charset="0"/>
              </a:rPr>
              <a:t>zones </a:t>
            </a:r>
            <a:r>
              <a:rPr lang="en-US" sz="1100" dirty="0">
                <a:solidFill>
                  <a:srgbClr val="000000"/>
                </a:solidFill>
                <a:latin typeface="Arial" pitchFamily="34" charset="0"/>
                <a:ea typeface="Times New Roman"/>
                <a:cs typeface="Arial" pitchFamily="34" charset="0"/>
              </a:rPr>
              <a:t>also served by an interior system provided</a:t>
            </a:r>
          </a:p>
          <a:p>
            <a:pPr marL="349396" indent="-349396" algn="just">
              <a:lnSpc>
                <a:spcPts val="1223"/>
              </a:lnSpc>
              <a:spcBef>
                <a:spcPts val="1019"/>
              </a:spcBef>
              <a:buFont typeface="+mj-lt"/>
              <a:buAutoNum type="alphaLcParenR"/>
              <a:tabLst>
                <a:tab pos="465861" algn="l"/>
              </a:tabLst>
            </a:pPr>
            <a:r>
              <a:rPr lang="en-US" sz="1100" spc="-10" dirty="0">
                <a:solidFill>
                  <a:srgbClr val="000000"/>
                </a:solidFill>
                <a:latin typeface="Arial" pitchFamily="34" charset="0"/>
                <a:ea typeface="Times New Roman"/>
                <a:cs typeface="Arial" pitchFamily="34" charset="0"/>
              </a:rPr>
              <a:t>the perimeter system includes at least one thermostatic control zone for each building exposure having exterior walls facing only one </a:t>
            </a:r>
            <a:r>
              <a:rPr lang="en-US" sz="1100" i="1" spc="-10" dirty="0">
                <a:solidFill>
                  <a:srgbClr val="000000"/>
                </a:solidFill>
                <a:latin typeface="Arial" pitchFamily="34" charset="0"/>
                <a:ea typeface="Times New Roman"/>
                <a:cs typeface="Arial" pitchFamily="34" charset="0"/>
              </a:rPr>
              <a:t>orientation</a:t>
            </a:r>
            <a:r>
              <a:rPr lang="en-US" sz="1100" spc="-10" dirty="0">
                <a:solidFill>
                  <a:srgbClr val="000000"/>
                </a:solidFill>
                <a:latin typeface="Arial" pitchFamily="34" charset="0"/>
                <a:ea typeface="Times New Roman"/>
                <a:cs typeface="Arial" pitchFamily="34" charset="0"/>
              </a:rPr>
              <a:t> for 50 contiguous feet or more</a:t>
            </a:r>
            <a:r>
              <a:rPr lang="en-US" sz="1100" i="1" spc="-10" dirty="0">
                <a:solidFill>
                  <a:srgbClr val="000000"/>
                </a:solidFill>
                <a:latin typeface="Arial" pitchFamily="34" charset="0"/>
                <a:ea typeface="Times New Roman"/>
                <a:cs typeface="Arial" pitchFamily="34" charset="0"/>
              </a:rPr>
              <a:t>,</a:t>
            </a:r>
            <a:r>
              <a:rPr lang="en-US" sz="1100" spc="-10" dirty="0">
                <a:solidFill>
                  <a:srgbClr val="000000"/>
                </a:solidFill>
                <a:latin typeface="Arial" pitchFamily="34" charset="0"/>
                <a:ea typeface="Times New Roman"/>
                <a:cs typeface="Arial" pitchFamily="34" charset="0"/>
              </a:rPr>
              <a:t> and</a:t>
            </a:r>
            <a:endParaRPr lang="en-US" sz="1100" dirty="0">
              <a:solidFill>
                <a:srgbClr val="000000"/>
              </a:solidFill>
              <a:latin typeface="Arial" pitchFamily="34" charset="0"/>
              <a:ea typeface="Times New Roman"/>
              <a:cs typeface="Arial" pitchFamily="34" charset="0"/>
            </a:endParaRPr>
          </a:p>
          <a:p>
            <a:pPr marL="349396" indent="-349396" algn="just">
              <a:lnSpc>
                <a:spcPts val="1223"/>
              </a:lnSpc>
              <a:spcAft>
                <a:spcPts val="1019"/>
              </a:spcAft>
              <a:buFont typeface="+mj-lt"/>
              <a:buAutoNum type="alphaLcParenR"/>
              <a:tabLst>
                <a:tab pos="465861" algn="l"/>
              </a:tabLst>
            </a:pPr>
            <a:r>
              <a:rPr lang="en-US" sz="1100" spc="-10" dirty="0">
                <a:solidFill>
                  <a:srgbClr val="000000"/>
                </a:solidFill>
                <a:latin typeface="Arial" pitchFamily="34" charset="0"/>
                <a:ea typeface="Times New Roman"/>
                <a:cs typeface="Arial" pitchFamily="34" charset="0"/>
              </a:rPr>
              <a:t>the perimeter system heating and cooling supply is controlled by a thermostatic control(s) located within the zones(s) served by the </a:t>
            </a:r>
            <a:r>
              <a:rPr lang="en-US" sz="1100" spc="-10" dirty="0" smtClean="0">
                <a:solidFill>
                  <a:srgbClr val="000000"/>
                </a:solidFill>
                <a:latin typeface="Arial" pitchFamily="34" charset="0"/>
                <a:ea typeface="Times New Roman"/>
                <a:cs typeface="Arial" pitchFamily="34" charset="0"/>
              </a:rPr>
              <a:t>system.</a:t>
            </a:r>
          </a:p>
          <a:p>
            <a:pPr algn="just">
              <a:lnSpc>
                <a:spcPts val="1223"/>
              </a:lnSpc>
              <a:spcAft>
                <a:spcPts val="1019"/>
              </a:spcAft>
              <a:tabLst>
                <a:tab pos="465861" algn="l"/>
              </a:tabLst>
            </a:pPr>
            <a:r>
              <a:rPr lang="en-US" sz="1100" dirty="0" smtClean="0">
                <a:latin typeface="Arial" pitchFamily="34" charset="0"/>
                <a:ea typeface="Times New Roman"/>
                <a:cs typeface="Arial" pitchFamily="34" charset="0"/>
              </a:rPr>
              <a:t>Exterior </a:t>
            </a:r>
            <a:r>
              <a:rPr lang="en-US" sz="1100" dirty="0">
                <a:latin typeface="Arial" pitchFamily="34" charset="0"/>
                <a:ea typeface="Times New Roman"/>
                <a:cs typeface="Arial" pitchFamily="34" charset="0"/>
              </a:rPr>
              <a:t>walls are considered to have different </a:t>
            </a:r>
            <a:r>
              <a:rPr lang="en-US" sz="1100" i="1" dirty="0">
                <a:latin typeface="Arial" pitchFamily="34" charset="0"/>
                <a:ea typeface="Times New Roman"/>
                <a:cs typeface="Arial" pitchFamily="34" charset="0"/>
              </a:rPr>
              <a:t>orientations</a:t>
            </a:r>
            <a:r>
              <a:rPr lang="en-US" sz="1100" dirty="0">
                <a:latin typeface="Arial" pitchFamily="34" charset="0"/>
                <a:ea typeface="Times New Roman"/>
                <a:cs typeface="Arial" pitchFamily="34" charset="0"/>
              </a:rPr>
              <a:t> if the directions they face differ by more than 45 degrees.</a:t>
            </a:r>
          </a:p>
          <a:p>
            <a:pPr indent="232930" algn="just"/>
            <a:endParaRPr lang="en-US" sz="1100" dirty="0" smtClean="0">
              <a:latin typeface="Arial" pitchFamily="34" charset="0"/>
              <a:ea typeface="Times New Roman"/>
              <a:cs typeface="Arial" pitchFamily="34" charset="0"/>
            </a:endParaRPr>
          </a:p>
          <a:p>
            <a:endParaRPr lang="en-US" sz="1100" dirty="0" smtClean="0">
              <a:latin typeface="Arial" pitchFamily="34" charset="0"/>
              <a:cs typeface="Arial" pitchFamily="34" charset="0"/>
            </a:endParaRPr>
          </a:p>
        </p:txBody>
      </p:sp>
    </p:spTree>
    <p:extLst>
      <p:ext uri="{BB962C8B-B14F-4D97-AF65-F5344CB8AC3E}">
        <p14:creationId xmlns:p14="http://schemas.microsoft.com/office/powerpoint/2010/main" val="4274520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115537-24C5-42FA-ADCC-35F5738EDA60}" type="slidenum">
              <a:rPr lang="en-US"/>
              <a:pPr/>
              <a:t>42</a:t>
            </a:fld>
            <a:endParaRPr lang="en-US"/>
          </a:p>
        </p:txBody>
      </p:sp>
      <p:sp>
        <p:nvSpPr>
          <p:cNvPr id="145410" name="Rectangle 2"/>
          <p:cNvSpPr>
            <a:spLocks noGrp="1" noRot="1" noChangeAspect="1" noChangeArrowheads="1" noTextEdit="1"/>
          </p:cNvSpPr>
          <p:nvPr>
            <p:ph type="sldImg"/>
          </p:nvPr>
        </p:nvSpPr>
        <p:spPr>
          <a:xfrm>
            <a:off x="1182688" y="696913"/>
            <a:ext cx="4648200" cy="3486150"/>
          </a:xfrm>
          <a:ln/>
        </p:spPr>
      </p:sp>
      <p:sp>
        <p:nvSpPr>
          <p:cNvPr id="145411" name="Rectangle 3"/>
          <p:cNvSpPr>
            <a:spLocks noGrp="1" noChangeArrowheads="1"/>
          </p:cNvSpPr>
          <p:nvPr>
            <p:ph type="body" idx="1"/>
          </p:nvPr>
        </p:nvSpPr>
        <p:spPr>
          <a:xfrm>
            <a:off x="936344" y="4415790"/>
            <a:ext cx="5137714" cy="4183380"/>
          </a:xfrm>
        </p:spPr>
        <p:txBody>
          <a:bodyPr/>
          <a:lstStyle/>
          <a:p>
            <a:r>
              <a:rPr lang="en-US" dirty="0"/>
              <a:t>Requirement because one control zone could </a:t>
            </a:r>
            <a:r>
              <a:rPr lang="en-US" dirty="0" smtClean="0"/>
              <a:t>fight </a:t>
            </a:r>
            <a:r>
              <a:rPr lang="en-US" dirty="0"/>
              <a:t>with the others if their </a:t>
            </a:r>
            <a:r>
              <a:rPr lang="en-US" dirty="0" err="1"/>
              <a:t>setpoints</a:t>
            </a:r>
            <a:r>
              <a:rPr lang="en-US" dirty="0"/>
              <a:t> are close to each other</a:t>
            </a:r>
            <a:r>
              <a:rPr lang="en-US" dirty="0" smtClean="0"/>
              <a:t>.</a:t>
            </a:r>
          </a:p>
          <a:p>
            <a:endParaRPr lang="en-US" dirty="0" smtClean="0"/>
          </a:p>
          <a:p>
            <a:endParaRPr lang="en-US" dirty="0" smtClean="0"/>
          </a:p>
          <a:p>
            <a:endParaRPr lang="en-US" dirty="0"/>
          </a:p>
        </p:txBody>
      </p:sp>
    </p:spTree>
    <p:extLst>
      <p:ext uri="{BB962C8B-B14F-4D97-AF65-F5344CB8AC3E}">
        <p14:creationId xmlns:p14="http://schemas.microsoft.com/office/powerpoint/2010/main" val="40048618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D77232-2BB6-417A-81DC-9C02ED3C08E7}" type="slidenum">
              <a:rPr lang="en-US"/>
              <a:pPr/>
              <a:t>43</a:t>
            </a:fld>
            <a:endParaRPr lang="en-US"/>
          </a:p>
        </p:txBody>
      </p:sp>
      <p:sp>
        <p:nvSpPr>
          <p:cNvPr id="147458" name="Rectangle 2"/>
          <p:cNvSpPr>
            <a:spLocks noGrp="1" noRot="1" noChangeAspect="1" noChangeArrowheads="1" noTextEdit="1"/>
          </p:cNvSpPr>
          <p:nvPr>
            <p:ph type="sldImg"/>
          </p:nvPr>
        </p:nvSpPr>
        <p:spPr>
          <a:xfrm>
            <a:off x="1182688" y="696913"/>
            <a:ext cx="4648200" cy="3486150"/>
          </a:xfrm>
          <a:ln/>
        </p:spPr>
      </p:sp>
      <p:sp>
        <p:nvSpPr>
          <p:cNvPr id="147459" name="Rectangle 3"/>
          <p:cNvSpPr>
            <a:spLocks noGrp="1" noChangeArrowheads="1"/>
          </p:cNvSpPr>
          <p:nvPr>
            <p:ph type="body" idx="1"/>
          </p:nvPr>
        </p:nvSpPr>
        <p:spPr>
          <a:xfrm>
            <a:off x="936344" y="4415790"/>
            <a:ext cx="5137714" cy="4183380"/>
          </a:xfrm>
        </p:spPr>
        <p:txBody>
          <a:bodyPr/>
          <a:lstStyle/>
          <a:p>
            <a:r>
              <a:rPr lang="en-US" dirty="0"/>
              <a:t>Whole idea is to maintain control of energy use; keep thermal control; shut off stuff when it’s not needed.  These only cover presence of controls – nothing in the Standard says how you use them.</a:t>
            </a:r>
          </a:p>
          <a:p>
            <a:endParaRPr lang="en-US" dirty="0"/>
          </a:p>
          <a:p>
            <a:endParaRPr lang="en-US" dirty="0"/>
          </a:p>
        </p:txBody>
      </p:sp>
    </p:spTree>
    <p:extLst>
      <p:ext uri="{BB962C8B-B14F-4D97-AF65-F5344CB8AC3E}">
        <p14:creationId xmlns:p14="http://schemas.microsoft.com/office/powerpoint/2010/main" val="776274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0E3C63-3BCF-45D0-AE86-97803B6D73E2}" type="slidenum">
              <a:rPr lang="en-US"/>
              <a:pPr/>
              <a:t>44</a:t>
            </a:fld>
            <a:endParaRPr lang="en-US"/>
          </a:p>
        </p:txBody>
      </p:sp>
      <p:sp>
        <p:nvSpPr>
          <p:cNvPr id="149506" name="Rectangle 2"/>
          <p:cNvSpPr>
            <a:spLocks noGrp="1" noRot="1" noChangeAspect="1" noChangeArrowheads="1" noTextEdit="1"/>
          </p:cNvSpPr>
          <p:nvPr>
            <p:ph type="sldImg"/>
          </p:nvPr>
        </p:nvSpPr>
        <p:spPr>
          <a:xfrm>
            <a:off x="1182688" y="696913"/>
            <a:ext cx="4648200" cy="3486150"/>
          </a:xfrm>
          <a:ln/>
        </p:spPr>
      </p:sp>
      <p:sp>
        <p:nvSpPr>
          <p:cNvPr id="149507" name="Rectangle 3"/>
          <p:cNvSpPr>
            <a:spLocks noGrp="1" noChangeArrowheads="1"/>
          </p:cNvSpPr>
          <p:nvPr>
            <p:ph type="body" idx="1"/>
          </p:nvPr>
        </p:nvSpPr>
        <p:spPr>
          <a:xfrm>
            <a:off x="936344" y="4415790"/>
            <a:ext cx="5137714" cy="4183380"/>
          </a:xfrm>
        </p:spPr>
        <p:txBody>
          <a:bodyPr>
            <a:normAutofit/>
          </a:bodyPr>
          <a:lstStyle/>
          <a:p>
            <a:r>
              <a:rPr lang="en-US" sz="1100" dirty="0">
                <a:sym typeface="WP MathA" pitchFamily="2" charset="2"/>
              </a:rPr>
              <a:t>Occupancy sensor to shut off system if no occupancy for up to 30 </a:t>
            </a:r>
            <a:r>
              <a:rPr lang="en-US" sz="1100" dirty="0" smtClean="0">
                <a:sym typeface="WP MathA" pitchFamily="2" charset="2"/>
              </a:rPr>
              <a:t>minutes</a:t>
            </a:r>
          </a:p>
          <a:p>
            <a:endParaRPr lang="en-US" sz="1100" dirty="0">
              <a:sym typeface="WP MathA" pitchFamily="2" charset="2"/>
            </a:endParaRPr>
          </a:p>
          <a:p>
            <a:r>
              <a:rPr lang="en-US" sz="1100" dirty="0" smtClean="0">
                <a:sym typeface="WP MathA" pitchFamily="2" charset="2"/>
              </a:rPr>
              <a:t>Interlock </a:t>
            </a:r>
            <a:r>
              <a:rPr lang="en-US" sz="1100" dirty="0">
                <a:sym typeface="WP MathA" pitchFamily="2" charset="2"/>
              </a:rPr>
              <a:t>to security system that shuts off system when security system is </a:t>
            </a:r>
            <a:r>
              <a:rPr lang="en-US" sz="1100" dirty="0" smtClean="0">
                <a:sym typeface="WP MathA" pitchFamily="2" charset="2"/>
              </a:rPr>
              <a:t>activated</a:t>
            </a:r>
          </a:p>
          <a:p>
            <a:endParaRPr lang="en-US" sz="1100" dirty="0">
              <a:sym typeface="WP MathA" pitchFamily="2" charset="2"/>
            </a:endParaRPr>
          </a:p>
          <a:p>
            <a:r>
              <a:rPr lang="en-US" sz="1100" dirty="0" smtClean="0">
                <a:sym typeface="WP MathA" pitchFamily="2" charset="2"/>
              </a:rPr>
              <a:t>Controls </a:t>
            </a:r>
            <a:r>
              <a:rPr lang="en-US" sz="1100" dirty="0">
                <a:sym typeface="WP MathA" pitchFamily="2" charset="2"/>
              </a:rPr>
              <a:t>to keep the information because people likely wouldn’t reprogram them if they didn’t and programmed settings were </a:t>
            </a:r>
            <a:r>
              <a:rPr lang="en-US" sz="1100" dirty="0" smtClean="0">
                <a:sym typeface="WP MathA" pitchFamily="2" charset="2"/>
              </a:rPr>
              <a:t>lost</a:t>
            </a:r>
          </a:p>
          <a:p>
            <a:endParaRPr lang="en-US" sz="1100" dirty="0">
              <a:sym typeface="WP MathA" pitchFamily="2" charset="2"/>
            </a:endParaRPr>
          </a:p>
          <a:p>
            <a:endParaRPr lang="en-US" sz="1100" dirty="0">
              <a:sym typeface="WP MathA" pitchFamily="2" charset="2"/>
            </a:endParaRPr>
          </a:p>
        </p:txBody>
      </p:sp>
    </p:spTree>
    <p:extLst>
      <p:ext uri="{BB962C8B-B14F-4D97-AF65-F5344CB8AC3E}">
        <p14:creationId xmlns:p14="http://schemas.microsoft.com/office/powerpoint/2010/main" val="4055840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climate zone changes represent more recent climatic data.</a:t>
            </a:r>
          </a:p>
          <a:p>
            <a:r>
              <a:rPr lang="en-US" dirty="0" smtClean="0"/>
              <a:t>In general, counties are warmer, and the lines between zones have mostly moved northerly.</a:t>
            </a:r>
          </a:p>
          <a:p>
            <a:r>
              <a:rPr lang="en-US" dirty="0" smtClean="0"/>
              <a:t>As a result, some building insulation requirements may have gotten less stringent in certain counties.</a:t>
            </a:r>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6</a:t>
            </a:fld>
            <a:endParaRPr lang="en-US" dirty="0"/>
          </a:p>
        </p:txBody>
      </p:sp>
    </p:spTree>
    <p:extLst>
      <p:ext uri="{BB962C8B-B14F-4D97-AF65-F5344CB8AC3E}">
        <p14:creationId xmlns:p14="http://schemas.microsoft.com/office/powerpoint/2010/main" val="3895782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9D92CA-02BD-4345-ACB6-1D23ADE9B599}" type="slidenum">
              <a:rPr lang="en-US"/>
              <a:pPr/>
              <a:t>45</a:t>
            </a:fld>
            <a:endParaRPr lang="en-US"/>
          </a:p>
        </p:txBody>
      </p:sp>
      <p:sp>
        <p:nvSpPr>
          <p:cNvPr id="151554" name="Rectangle 2"/>
          <p:cNvSpPr>
            <a:spLocks noGrp="1" noRot="1" noChangeAspect="1" noChangeArrowheads="1" noTextEdit="1"/>
          </p:cNvSpPr>
          <p:nvPr>
            <p:ph type="sldImg"/>
          </p:nvPr>
        </p:nvSpPr>
        <p:spPr>
          <a:xfrm>
            <a:off x="1182688" y="696913"/>
            <a:ext cx="4648200" cy="3486150"/>
          </a:xfrm>
          <a:ln/>
        </p:spPr>
      </p:sp>
      <p:sp>
        <p:nvSpPr>
          <p:cNvPr id="151555" name="Rectangle 3"/>
          <p:cNvSpPr>
            <a:spLocks noGrp="1" noChangeArrowheads="1"/>
          </p:cNvSpPr>
          <p:nvPr>
            <p:ph type="body" idx="1"/>
          </p:nvPr>
        </p:nvSpPr>
        <p:spPr>
          <a:xfrm>
            <a:off x="936344" y="4415790"/>
            <a:ext cx="5137714" cy="4183380"/>
          </a:xfrm>
        </p:spPr>
        <p:txBody>
          <a:bodyPr/>
          <a:lstStyle/>
          <a:p>
            <a:r>
              <a:rPr lang="en-US" dirty="0"/>
              <a:t>Note that these are capabilities, not settings</a:t>
            </a:r>
          </a:p>
          <a:p>
            <a:endParaRPr lang="en-US" dirty="0"/>
          </a:p>
          <a:p>
            <a:r>
              <a:rPr lang="en-US" dirty="0"/>
              <a:t>Setback controls prevent spaces from becoming so cold or so hot during off-hours that the HVAC system can’t bring them back up to a comfortable range </a:t>
            </a:r>
            <a:r>
              <a:rPr lang="en-US" dirty="0" smtClean="0"/>
              <a:t>in </a:t>
            </a:r>
            <a:r>
              <a:rPr lang="en-US" dirty="0"/>
              <a:t>a reasonable period of time</a:t>
            </a:r>
            <a:r>
              <a:rPr lang="en-US" dirty="0" smtClean="0"/>
              <a:t>.</a:t>
            </a:r>
          </a:p>
          <a:p>
            <a:pPr lvl="0"/>
            <a:endParaRPr lang="en-US" dirty="0" smtClean="0"/>
          </a:p>
          <a:p>
            <a:pPr lvl="0"/>
            <a:r>
              <a:rPr lang="en-US" dirty="0" smtClean="0"/>
              <a:t>Exception</a:t>
            </a:r>
            <a:r>
              <a:rPr lang="en-US" dirty="0"/>
              <a:t>:</a:t>
            </a:r>
          </a:p>
          <a:p>
            <a:pPr lvl="0"/>
            <a:r>
              <a:rPr lang="en-US" dirty="0"/>
              <a:t>Radiant floor and ceiling heating </a:t>
            </a:r>
            <a:r>
              <a:rPr lang="en-US" i="1" dirty="0"/>
              <a:t>systems</a:t>
            </a:r>
            <a:r>
              <a:rPr lang="en-US" i="1" dirty="0" smtClean="0"/>
              <a:t>.</a:t>
            </a:r>
          </a:p>
          <a:p>
            <a:pPr lvl="0"/>
            <a:endParaRPr lang="en-US" i="1" dirty="0"/>
          </a:p>
          <a:p>
            <a:pPr lvl="0"/>
            <a:endParaRPr lang="en-US" i="1" dirty="0" smtClean="0"/>
          </a:p>
          <a:p>
            <a:endParaRPr lang="en-US" dirty="0"/>
          </a:p>
        </p:txBody>
      </p:sp>
    </p:spTree>
    <p:extLst>
      <p:ext uri="{BB962C8B-B14F-4D97-AF65-F5344CB8AC3E}">
        <p14:creationId xmlns:p14="http://schemas.microsoft.com/office/powerpoint/2010/main" val="32322542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B8604D-72D4-4478-8987-24D4242F507B}" type="slidenum">
              <a:rPr lang="en-US"/>
              <a:pPr/>
              <a:t>46</a:t>
            </a:fld>
            <a:endParaRPr lang="en-US"/>
          </a:p>
        </p:txBody>
      </p:sp>
      <p:sp>
        <p:nvSpPr>
          <p:cNvPr id="153602" name="Rectangle 2"/>
          <p:cNvSpPr>
            <a:spLocks noGrp="1" noRot="1" noChangeAspect="1" noChangeArrowheads="1" noTextEdit="1"/>
          </p:cNvSpPr>
          <p:nvPr>
            <p:ph type="sldImg"/>
          </p:nvPr>
        </p:nvSpPr>
        <p:spPr>
          <a:xfrm>
            <a:off x="1182688" y="696913"/>
            <a:ext cx="4648200" cy="3486150"/>
          </a:xfrm>
          <a:ln/>
        </p:spPr>
      </p:sp>
      <p:sp>
        <p:nvSpPr>
          <p:cNvPr id="153603" name="Rectangle 3"/>
          <p:cNvSpPr>
            <a:spLocks noGrp="1" noChangeArrowheads="1"/>
          </p:cNvSpPr>
          <p:nvPr>
            <p:ph type="body" idx="1"/>
          </p:nvPr>
        </p:nvSpPr>
        <p:spPr>
          <a:xfrm>
            <a:off x="936344" y="4415790"/>
            <a:ext cx="5137714" cy="4183380"/>
          </a:xfrm>
        </p:spPr>
        <p:txBody>
          <a:bodyPr/>
          <a:lstStyle/>
          <a:p>
            <a:r>
              <a:rPr lang="en-US" dirty="0"/>
              <a:t>Ideally, optimum start controls will start the system to provide just enough warm-up or cool-down time to bring the spaces served by the system to occupied </a:t>
            </a:r>
            <a:r>
              <a:rPr lang="en-US" dirty="0" err="1"/>
              <a:t>setpoint</a:t>
            </a:r>
            <a:r>
              <a:rPr lang="en-US" dirty="0"/>
              <a:t> temperatures at exactly the occupied hour, no sooner and no later</a:t>
            </a:r>
            <a:r>
              <a:rPr lang="en-US" dirty="0" smtClean="0"/>
              <a:t>.</a:t>
            </a:r>
          </a:p>
          <a:p>
            <a:endParaRPr lang="en-US" dirty="0" smtClean="0"/>
          </a:p>
          <a:p>
            <a:r>
              <a:rPr lang="en-US" dirty="0" smtClean="0"/>
              <a:t>Adding the outside air</a:t>
            </a:r>
            <a:r>
              <a:rPr lang="en-US" baseline="0" dirty="0" smtClean="0"/>
              <a:t> input will start early enough in extreme conditions so that temperature is adequate when the space becomes occupied, avoiding disabling the optimum start feature.</a:t>
            </a:r>
            <a:endParaRPr lang="en-US" dirty="0" smtClean="0"/>
          </a:p>
          <a:p>
            <a:endParaRPr lang="en-US" dirty="0"/>
          </a:p>
          <a:p>
            <a:r>
              <a:rPr lang="en-US" dirty="0" smtClean="0"/>
              <a:t>Regulates the mechanical systems in the morning (starting later for energy savings)</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26316552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E2FF61-E93E-4573-A0B6-EB06F8AC4C3D}" type="slidenum">
              <a:rPr lang="en-US"/>
              <a:pPr/>
              <a:t>47</a:t>
            </a:fld>
            <a:endParaRPr lang="en-US"/>
          </a:p>
        </p:txBody>
      </p:sp>
      <p:sp>
        <p:nvSpPr>
          <p:cNvPr id="155650" name="Rectangle 2"/>
          <p:cNvSpPr>
            <a:spLocks noGrp="1" noRot="1" noChangeAspect="1" noChangeArrowheads="1" noTextEdit="1"/>
          </p:cNvSpPr>
          <p:nvPr>
            <p:ph type="sldImg"/>
          </p:nvPr>
        </p:nvSpPr>
        <p:spPr>
          <a:xfrm>
            <a:off x="1182688" y="696913"/>
            <a:ext cx="4648200" cy="3486150"/>
          </a:xfrm>
          <a:ln/>
        </p:spPr>
      </p:sp>
      <p:sp>
        <p:nvSpPr>
          <p:cNvPr id="155651" name="Rectangle 3"/>
          <p:cNvSpPr>
            <a:spLocks noGrp="1" noChangeArrowheads="1"/>
          </p:cNvSpPr>
          <p:nvPr>
            <p:ph type="body" idx="1"/>
          </p:nvPr>
        </p:nvSpPr>
        <p:spPr>
          <a:xfrm>
            <a:off x="936344" y="4415790"/>
            <a:ext cx="5137714" cy="4183380"/>
          </a:xfrm>
        </p:spPr>
        <p:txBody>
          <a:bodyPr>
            <a:normAutofit/>
          </a:bodyPr>
          <a:lstStyle/>
          <a:p>
            <a:r>
              <a:rPr lang="en-US" sz="1100" dirty="0">
                <a:sym typeface="WP MathA" pitchFamily="2" charset="2"/>
              </a:rPr>
              <a:t>HVAC systems serving zones intended to operate or be occupied </a:t>
            </a:r>
            <a:r>
              <a:rPr lang="en-US" sz="1100" dirty="0" err="1">
                <a:sym typeface="WP MathA" pitchFamily="2" charset="2"/>
              </a:rPr>
              <a:t>nonsimultaneously</a:t>
            </a:r>
            <a:r>
              <a:rPr lang="en-US" sz="1100" dirty="0">
                <a:sym typeface="WP MathA" pitchFamily="2" charset="2"/>
              </a:rPr>
              <a:t> to be divided into isolation areas</a:t>
            </a:r>
          </a:p>
          <a:p>
            <a:endParaRPr lang="en-US" sz="1100" dirty="0" smtClean="0"/>
          </a:p>
          <a:p>
            <a:pPr lvl="0"/>
            <a:r>
              <a:rPr lang="en-US" sz="1100" dirty="0" smtClean="0"/>
              <a:t>Zones can </a:t>
            </a:r>
            <a:r>
              <a:rPr lang="en-US" sz="1100" dirty="0"/>
              <a:t>be grouped into a single isolation area provided it does not exceed 25,000 ft</a:t>
            </a:r>
            <a:r>
              <a:rPr lang="en-US" sz="1100" baseline="30000" dirty="0"/>
              <a:t>2</a:t>
            </a:r>
            <a:r>
              <a:rPr lang="en-US" sz="1100" dirty="0"/>
              <a:t> of conditioned floor area nor include more than one floor. </a:t>
            </a:r>
            <a:endParaRPr lang="en-US" sz="1100" dirty="0" smtClean="0"/>
          </a:p>
          <a:p>
            <a:pPr lvl="0"/>
            <a:endParaRPr lang="en-US" sz="1100" dirty="0"/>
          </a:p>
          <a:p>
            <a:pPr lvl="0"/>
            <a:r>
              <a:rPr lang="en-US" sz="1100" dirty="0" smtClean="0"/>
              <a:t>Each </a:t>
            </a:r>
            <a:r>
              <a:rPr lang="en-US" sz="1100" dirty="0"/>
              <a:t>isolation area </a:t>
            </a:r>
            <a:r>
              <a:rPr lang="en-US" sz="1100" dirty="0" smtClean="0"/>
              <a:t>to </a:t>
            </a:r>
            <a:r>
              <a:rPr lang="en-US" sz="1100" dirty="0"/>
              <a:t>be equipped with </a:t>
            </a:r>
            <a:r>
              <a:rPr lang="en-US" sz="1100" i="1" dirty="0"/>
              <a:t>isolation devices</a:t>
            </a:r>
            <a:r>
              <a:rPr lang="en-US" sz="1100" dirty="0"/>
              <a:t> capable of automatically shutting off the supply of conditioned air and </a:t>
            </a:r>
            <a:r>
              <a:rPr lang="en-US" sz="1100" i="1" dirty="0"/>
              <a:t>outdoor air </a:t>
            </a:r>
            <a:r>
              <a:rPr lang="en-US" sz="1100" dirty="0"/>
              <a:t>to and exhaust air from the area. </a:t>
            </a:r>
            <a:endParaRPr lang="en-US" sz="1100" dirty="0" smtClean="0"/>
          </a:p>
          <a:p>
            <a:pPr lvl="0"/>
            <a:endParaRPr lang="en-US" sz="1100" dirty="0"/>
          </a:p>
          <a:p>
            <a:pPr lvl="0"/>
            <a:r>
              <a:rPr lang="en-US" sz="1100" dirty="0" smtClean="0"/>
              <a:t>For </a:t>
            </a:r>
            <a:r>
              <a:rPr lang="en-US" sz="1100" dirty="0"/>
              <a:t>central systems and plants, controls and devices </a:t>
            </a:r>
            <a:r>
              <a:rPr lang="en-US" sz="1100" dirty="0" smtClean="0"/>
              <a:t>to </a:t>
            </a:r>
            <a:r>
              <a:rPr lang="en-US" sz="1100" dirty="0"/>
              <a:t>be provided to allow stable system and equipment operation for any length of time while serving only the smallest isolation area served by the system or plant.</a:t>
            </a:r>
          </a:p>
          <a:p>
            <a:pPr lvl="0"/>
            <a:endParaRPr lang="en-US" sz="1100" dirty="0"/>
          </a:p>
          <a:p>
            <a:pPr lvl="0"/>
            <a:r>
              <a:rPr lang="en-US" sz="1100" dirty="0"/>
              <a:t>Exceptions:</a:t>
            </a:r>
          </a:p>
          <a:p>
            <a:pPr lvl="0"/>
            <a:r>
              <a:rPr lang="en-US" sz="1100" dirty="0"/>
              <a:t>Isolation devices and controls are not required for the following:</a:t>
            </a:r>
          </a:p>
          <a:p>
            <a:pPr marL="232930" indent="-232930">
              <a:buFont typeface="+mj-lt"/>
              <a:buAutoNum type="alphaLcParenR"/>
            </a:pPr>
            <a:r>
              <a:rPr lang="en-US" sz="1100" dirty="0"/>
              <a:t>Exhaust air and </a:t>
            </a:r>
            <a:r>
              <a:rPr lang="en-US" sz="1100" i="1" dirty="0"/>
              <a:t>outdoor air</a:t>
            </a:r>
            <a:r>
              <a:rPr lang="en-US" sz="1100" dirty="0"/>
              <a:t> connections to isolation </a:t>
            </a:r>
            <a:r>
              <a:rPr lang="en-US" sz="1100" i="1" dirty="0"/>
              <a:t>zones</a:t>
            </a:r>
            <a:r>
              <a:rPr lang="en-US" sz="1100" dirty="0"/>
              <a:t> when the fan system to which they connect is 5000 </a:t>
            </a:r>
            <a:r>
              <a:rPr lang="en-US" sz="1100" dirty="0" err="1"/>
              <a:t>cfm</a:t>
            </a:r>
            <a:r>
              <a:rPr lang="en-US" sz="1100" dirty="0"/>
              <a:t> and smaller.</a:t>
            </a:r>
          </a:p>
          <a:p>
            <a:pPr marL="232930" indent="-232930">
              <a:buFont typeface="+mj-lt"/>
              <a:buAutoNum type="alphaLcParenR"/>
            </a:pPr>
            <a:r>
              <a:rPr lang="en-US" sz="1100" dirty="0"/>
              <a:t>Exhaust airflow from a single isolation </a:t>
            </a:r>
            <a:r>
              <a:rPr lang="en-US" sz="1100" i="1" dirty="0"/>
              <a:t>zone </a:t>
            </a:r>
            <a:r>
              <a:rPr lang="en-US" sz="1100" dirty="0"/>
              <a:t>of less than 10% of the design airflow of the exhaust system to which it connects.</a:t>
            </a:r>
          </a:p>
          <a:p>
            <a:pPr marL="232930" indent="-232930">
              <a:buFont typeface="+mj-lt"/>
              <a:buAutoNum type="alphaLcParenR"/>
            </a:pPr>
            <a:r>
              <a:rPr lang="en-US" sz="1100" i="1" dirty="0"/>
              <a:t>Zones</a:t>
            </a:r>
            <a:r>
              <a:rPr lang="en-US" sz="1100" dirty="0"/>
              <a:t> intended to operate continuously or intended to be inoperative only when all other </a:t>
            </a:r>
            <a:r>
              <a:rPr lang="en-US" sz="1100" i="1" dirty="0"/>
              <a:t>zones</a:t>
            </a:r>
            <a:r>
              <a:rPr lang="en-US" sz="1100" dirty="0"/>
              <a:t> are inoperative.</a:t>
            </a:r>
          </a:p>
          <a:p>
            <a:endParaRPr lang="en-US" sz="1100" dirty="0" smtClean="0"/>
          </a:p>
        </p:txBody>
      </p:sp>
    </p:spTree>
    <p:extLst>
      <p:ext uri="{BB962C8B-B14F-4D97-AF65-F5344CB8AC3E}">
        <p14:creationId xmlns:p14="http://schemas.microsoft.com/office/powerpoint/2010/main" val="4204576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New requirements were added for hotel and motel guest room control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lvl="1" indent="-342900"/>
            <a:r>
              <a:rPr lang="en-US" dirty="0" smtClean="0">
                <a:solidFill>
                  <a:srgbClr val="FF0000"/>
                </a:solidFill>
              </a:rPr>
              <a:t>When unrented and unoccupied, HVAC set points automatically reset to 80°F or higher (cooling) and to 60°F or lower (heating). </a:t>
            </a:r>
          </a:p>
          <a:p>
            <a:pPr lvl="2" indent="-342900"/>
            <a:r>
              <a:rPr lang="en-US" dirty="0" smtClean="0">
                <a:solidFill>
                  <a:srgbClr val="FF0000"/>
                </a:solidFill>
              </a:rPr>
              <a:t>Unrented and unoccupied guest rooms are indicated by:</a:t>
            </a:r>
          </a:p>
          <a:p>
            <a:pPr lvl="3" indent="-342900">
              <a:buFont typeface="+mj-lt"/>
              <a:buAutoNum type="alphaLcPeriod"/>
            </a:pPr>
            <a:r>
              <a:rPr lang="en-US" dirty="0" smtClean="0">
                <a:solidFill>
                  <a:srgbClr val="FF0000"/>
                </a:solidFill>
              </a:rPr>
              <a:t>Continuously unoccupied for up to 16 hours</a:t>
            </a:r>
          </a:p>
          <a:p>
            <a:pPr lvl="3" indent="-342900">
              <a:buFont typeface="+mj-lt"/>
              <a:buAutoNum type="alphaLcPeriod"/>
            </a:pPr>
            <a:r>
              <a:rPr lang="en-US" dirty="0" smtClean="0">
                <a:solidFill>
                  <a:srgbClr val="FF0000"/>
                </a:solidFill>
              </a:rPr>
              <a:t>A networked guest room control system indicates the guest room is unrented and the guest room is unoccupied for up to 30 minutes.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48</a:t>
            </a:fld>
            <a:endParaRPr lang="en-US" dirty="0"/>
          </a:p>
        </p:txBody>
      </p:sp>
    </p:spTree>
    <p:extLst>
      <p:ext uri="{BB962C8B-B14F-4D97-AF65-F5344CB8AC3E}">
        <p14:creationId xmlns:p14="http://schemas.microsoft.com/office/powerpoint/2010/main" val="10817339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B38CF7-5BEE-4D5D-AD4C-9732A8D4879D}" type="slidenum">
              <a:rPr lang="en-US"/>
              <a:pPr/>
              <a:t>49</a:t>
            </a:fld>
            <a:endParaRPr lang="en-US"/>
          </a:p>
        </p:txBody>
      </p:sp>
      <p:sp>
        <p:nvSpPr>
          <p:cNvPr id="157698" name="Rectangle 2"/>
          <p:cNvSpPr>
            <a:spLocks noGrp="1" noRot="1" noChangeAspect="1" noChangeArrowheads="1" noTextEdit="1"/>
          </p:cNvSpPr>
          <p:nvPr>
            <p:ph type="sldImg"/>
          </p:nvPr>
        </p:nvSpPr>
        <p:spPr>
          <a:xfrm>
            <a:off x="1182688" y="696913"/>
            <a:ext cx="4648200" cy="3486150"/>
          </a:xfrm>
          <a:ln/>
        </p:spPr>
      </p:sp>
      <p:sp>
        <p:nvSpPr>
          <p:cNvPr id="157699" name="Rectangle 3"/>
          <p:cNvSpPr>
            <a:spLocks noGrp="1" noChangeArrowheads="1"/>
          </p:cNvSpPr>
          <p:nvPr>
            <p:ph type="body" idx="1"/>
          </p:nvPr>
        </p:nvSpPr>
        <p:spPr>
          <a:xfrm>
            <a:off x="936344" y="4415790"/>
            <a:ext cx="5137714" cy="4183380"/>
          </a:xfrm>
        </p:spPr>
        <p:txBody>
          <a:bodyPr/>
          <a:lstStyle/>
          <a:p>
            <a:r>
              <a:rPr lang="en-US" dirty="0"/>
              <a:t>Shut off air leakage to outdoors; </a:t>
            </a:r>
            <a:r>
              <a:rPr lang="en-US" dirty="0" smtClean="0"/>
              <a:t>don’t </a:t>
            </a:r>
            <a:r>
              <a:rPr lang="en-US" dirty="0"/>
              <a:t>use heat you don’t need; don’t waste energy you don’t need to</a:t>
            </a:r>
            <a:r>
              <a:rPr lang="en-US" dirty="0" smtClean="0"/>
              <a:t>.</a:t>
            </a:r>
          </a:p>
          <a:p>
            <a:endParaRPr lang="en-US" dirty="0" smtClean="0"/>
          </a:p>
          <a:p>
            <a:endParaRPr lang="en-US" dirty="0"/>
          </a:p>
        </p:txBody>
      </p:sp>
    </p:spTree>
    <p:extLst>
      <p:ext uri="{BB962C8B-B14F-4D97-AF65-F5344CB8AC3E}">
        <p14:creationId xmlns:p14="http://schemas.microsoft.com/office/powerpoint/2010/main" val="4301823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BDE2EE-5EE5-4889-B9BB-583C99FA48D9}" type="slidenum">
              <a:rPr lang="en-US"/>
              <a:pPr/>
              <a:t>50</a:t>
            </a:fld>
            <a:endParaRPr lang="en-US"/>
          </a:p>
        </p:txBody>
      </p:sp>
      <p:sp>
        <p:nvSpPr>
          <p:cNvPr id="163842" name="Rectangle 2"/>
          <p:cNvSpPr>
            <a:spLocks noGrp="1" noRot="1" noChangeAspect="1" noChangeArrowheads="1" noTextEdit="1"/>
          </p:cNvSpPr>
          <p:nvPr>
            <p:ph type="sldImg"/>
          </p:nvPr>
        </p:nvSpPr>
        <p:spPr>
          <a:xfrm>
            <a:off x="1182688" y="696913"/>
            <a:ext cx="4648200" cy="3486150"/>
          </a:xfrm>
          <a:ln/>
        </p:spPr>
      </p:sp>
      <p:sp>
        <p:nvSpPr>
          <p:cNvPr id="163843" name="Rectangle 3"/>
          <p:cNvSpPr>
            <a:spLocks noGrp="1" noChangeArrowheads="1"/>
          </p:cNvSpPr>
          <p:nvPr>
            <p:ph type="body" idx="1"/>
          </p:nvPr>
        </p:nvSpPr>
        <p:spPr>
          <a:xfrm>
            <a:off x="936344" y="4415790"/>
            <a:ext cx="5137714" cy="4183380"/>
          </a:xfrm>
        </p:spPr>
        <p:txBody>
          <a:bodyPr/>
          <a:lstStyle/>
          <a:p>
            <a:r>
              <a:rPr lang="en-US" dirty="0">
                <a:sym typeface="WP MathA" pitchFamily="2" charset="2"/>
              </a:rPr>
              <a:t>Motorized dampers for outdoor air supply and exhaust systems to automatically shut when systems aren’t in use</a:t>
            </a:r>
          </a:p>
          <a:p>
            <a:endParaRPr lang="en-US" sz="1000" dirty="0">
              <a:sym typeface="WP MathA" pitchFamily="2" charset="2"/>
            </a:endParaRPr>
          </a:p>
        </p:txBody>
      </p:sp>
    </p:spTree>
    <p:extLst>
      <p:ext uri="{BB962C8B-B14F-4D97-AF65-F5344CB8AC3E}">
        <p14:creationId xmlns:p14="http://schemas.microsoft.com/office/powerpoint/2010/main" val="3823411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826C5F-60F4-4994-AF5E-E0CBB8210A08}" type="slidenum">
              <a:rPr lang="en-US"/>
              <a:pPr/>
              <a:t>51</a:t>
            </a:fld>
            <a:endParaRPr lang="en-US"/>
          </a:p>
        </p:txBody>
      </p:sp>
      <p:sp>
        <p:nvSpPr>
          <p:cNvPr id="165890" name="Rectangle 2"/>
          <p:cNvSpPr>
            <a:spLocks noGrp="1" noRot="1" noChangeAspect="1" noChangeArrowheads="1" noTextEdit="1"/>
          </p:cNvSpPr>
          <p:nvPr>
            <p:ph type="sldImg"/>
          </p:nvPr>
        </p:nvSpPr>
        <p:spPr>
          <a:xfrm>
            <a:off x="1182688" y="696913"/>
            <a:ext cx="4648200" cy="3486150"/>
          </a:xfrm>
          <a:ln/>
        </p:spPr>
      </p:sp>
      <p:sp>
        <p:nvSpPr>
          <p:cNvPr id="165891"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5557670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fld id="{A5DCB630-35EC-4D59-9C32-41D38FCDA16A}" type="slidenum">
              <a:rPr lang="en-US" smtClean="0"/>
              <a:pPr/>
              <a:t>52</a:t>
            </a:fld>
            <a:endParaRPr lang="en-US"/>
          </a:p>
        </p:txBody>
      </p:sp>
    </p:spTree>
    <p:extLst>
      <p:ext uri="{BB962C8B-B14F-4D97-AF65-F5344CB8AC3E}">
        <p14:creationId xmlns:p14="http://schemas.microsoft.com/office/powerpoint/2010/main" val="8951663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fld id="{A5DCB630-35EC-4D59-9C32-41D38FCDA16A}" type="slidenum">
              <a:rPr lang="en-US" smtClean="0"/>
              <a:pPr/>
              <a:t>53</a:t>
            </a:fld>
            <a:endParaRPr lang="en-US"/>
          </a:p>
        </p:txBody>
      </p:sp>
    </p:spTree>
    <p:extLst>
      <p:ext uri="{BB962C8B-B14F-4D97-AF65-F5344CB8AC3E}">
        <p14:creationId xmlns:p14="http://schemas.microsoft.com/office/powerpoint/2010/main" val="6849735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D98C7B-08D6-4FAB-9459-69551DB2BD7E}" type="slidenum">
              <a:rPr lang="en-US"/>
              <a:pPr/>
              <a:t>54</a:t>
            </a:fld>
            <a:endParaRPr lang="en-US"/>
          </a:p>
        </p:txBody>
      </p:sp>
      <p:sp>
        <p:nvSpPr>
          <p:cNvPr id="167938" name="Rectangle 2"/>
          <p:cNvSpPr>
            <a:spLocks noGrp="1" noRot="1" noChangeAspect="1" noChangeArrowheads="1" noTextEdit="1"/>
          </p:cNvSpPr>
          <p:nvPr>
            <p:ph type="sldImg"/>
          </p:nvPr>
        </p:nvSpPr>
        <p:spPr>
          <a:xfrm>
            <a:off x="1182688" y="696913"/>
            <a:ext cx="4648200" cy="3486150"/>
          </a:xfrm>
          <a:ln/>
        </p:spPr>
      </p:sp>
      <p:sp>
        <p:nvSpPr>
          <p:cNvPr id="167939" name="Rectangle 3"/>
          <p:cNvSpPr>
            <a:spLocks noGrp="1" noChangeArrowheads="1"/>
          </p:cNvSpPr>
          <p:nvPr>
            <p:ph type="body" idx="1"/>
          </p:nvPr>
        </p:nvSpPr>
        <p:spPr>
          <a:xfrm>
            <a:off x="936344" y="4415790"/>
            <a:ext cx="5137714" cy="4183380"/>
          </a:xfrm>
        </p:spPr>
        <p:txBody>
          <a:bodyPr/>
          <a:lstStyle/>
          <a:p>
            <a:pPr algn="just">
              <a:lnSpc>
                <a:spcPts val="1223"/>
              </a:lnSpc>
              <a:spcBef>
                <a:spcPts val="204"/>
              </a:spcBef>
              <a:tabLst>
                <a:tab pos="1863444" algn="l"/>
              </a:tabLst>
            </a:pPr>
            <a:r>
              <a:rPr lang="en-US" b="1" dirty="0">
                <a:solidFill>
                  <a:srgbClr val="000000"/>
                </a:solidFill>
                <a:ea typeface="Times New Roman"/>
                <a:cs typeface="Times New Roman PS MT"/>
              </a:rPr>
              <a:t>Heat Pump Auxiliary Heat Control.</a:t>
            </a:r>
            <a:r>
              <a:rPr lang="en-US" dirty="0">
                <a:solidFill>
                  <a:srgbClr val="000000"/>
                </a:solidFill>
                <a:ea typeface="Times New Roman"/>
                <a:cs typeface="Times New Roman PS MT"/>
              </a:rPr>
              <a:t> Heat pumps equipped with internal electric resistance heaters shall have controls that prevent supplemental heater operation when the heating load can be met by the heat pump alone during both steady-state operation and setback recovery. Supplemental heater operation is permitted during outdoor coil defrost cycles.</a:t>
            </a:r>
          </a:p>
          <a:p>
            <a:endParaRPr lang="en-US" dirty="0" smtClean="0"/>
          </a:p>
        </p:txBody>
      </p:sp>
    </p:spTree>
    <p:extLst>
      <p:ext uri="{BB962C8B-B14F-4D97-AF65-F5344CB8AC3E}">
        <p14:creationId xmlns:p14="http://schemas.microsoft.com/office/powerpoint/2010/main" val="327710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7</a:t>
            </a:fld>
            <a:endParaRPr lang="en-US"/>
          </a:p>
        </p:txBody>
      </p:sp>
    </p:spTree>
    <p:extLst>
      <p:ext uri="{BB962C8B-B14F-4D97-AF65-F5344CB8AC3E}">
        <p14:creationId xmlns:p14="http://schemas.microsoft.com/office/powerpoint/2010/main" val="29017207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9FAA82-2505-4746-8411-00DA756B1C18}" type="slidenum">
              <a:rPr lang="en-US"/>
              <a:pPr/>
              <a:t>55</a:t>
            </a:fld>
            <a:endParaRPr lang="en-US"/>
          </a:p>
        </p:txBody>
      </p:sp>
      <p:sp>
        <p:nvSpPr>
          <p:cNvPr id="174082" name="Rectangle 2"/>
          <p:cNvSpPr>
            <a:spLocks noGrp="1" noRot="1" noChangeAspect="1" noChangeArrowheads="1" noTextEdit="1"/>
          </p:cNvSpPr>
          <p:nvPr>
            <p:ph type="sldImg"/>
          </p:nvPr>
        </p:nvSpPr>
        <p:spPr>
          <a:xfrm>
            <a:off x="1182688" y="696913"/>
            <a:ext cx="4648200" cy="3486150"/>
          </a:xfrm>
          <a:ln/>
        </p:spPr>
      </p:sp>
      <p:sp>
        <p:nvSpPr>
          <p:cNvPr id="174083" name="Rectangle 3"/>
          <p:cNvSpPr>
            <a:spLocks noGrp="1" noChangeArrowheads="1"/>
          </p:cNvSpPr>
          <p:nvPr>
            <p:ph type="body" idx="1"/>
          </p:nvPr>
        </p:nvSpPr>
        <p:spPr>
          <a:xfrm>
            <a:off x="936344" y="4415790"/>
            <a:ext cx="5137714" cy="4183380"/>
          </a:xfrm>
        </p:spPr>
        <p:txBody>
          <a:bodyPr/>
          <a:lstStyle/>
          <a:p>
            <a:r>
              <a:rPr lang="en-US" dirty="0"/>
              <a:t>Exception 1 – provided because technically, this process both dehumidifies and humidifies the </a:t>
            </a:r>
            <a:r>
              <a:rPr lang="en-US" dirty="0" smtClean="0"/>
              <a:t>air</a:t>
            </a:r>
          </a:p>
          <a:p>
            <a:endParaRPr lang="en-US" dirty="0" smtClean="0"/>
          </a:p>
          <a:p>
            <a:r>
              <a:rPr lang="en-US" dirty="0" smtClean="0"/>
              <a:t>Warmest/coldest zone latitude needed to allow for multi-zone systems</a:t>
            </a:r>
          </a:p>
          <a:p>
            <a:endParaRPr lang="en-US" dirty="0" smtClean="0"/>
          </a:p>
          <a:p>
            <a:r>
              <a:rPr lang="en-US" dirty="0" smtClean="0"/>
              <a:t>When humidity control within 30% to 60% deadband is required</a:t>
            </a:r>
            <a:r>
              <a:rPr lang="en-US" baseline="0" dirty="0" smtClean="0"/>
              <a:t> by accreditation, a 10% deadband must be maintained.</a:t>
            </a:r>
          </a:p>
          <a:p>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In very special cases (process or high value archival storage) </a:t>
            </a:r>
            <a:r>
              <a:rPr lang="en-US" dirty="0" smtClean="0">
                <a:solidFill>
                  <a:srgbClr val="FF0000"/>
                </a:solidFill>
                <a:sym typeface="WP MathA" pitchFamily="2" charset="2"/>
              </a:rPr>
              <a:t>± 5% RH needs to be maintained, and a deadband is typically not possible for that tight of control.</a:t>
            </a:r>
          </a:p>
          <a:p>
            <a:endParaRPr lang="en-US" dirty="0" smtClean="0"/>
          </a:p>
          <a:p>
            <a:endParaRPr lang="en-US" dirty="0" smtClean="0"/>
          </a:p>
          <a:p>
            <a:endParaRPr lang="en-US" dirty="0"/>
          </a:p>
          <a:p>
            <a:pPr lvl="0"/>
            <a:r>
              <a:rPr lang="en-US" dirty="0"/>
              <a:t> </a:t>
            </a:r>
          </a:p>
          <a:p>
            <a:endParaRPr lang="en-US" dirty="0"/>
          </a:p>
        </p:txBody>
      </p:sp>
    </p:spTree>
    <p:extLst>
      <p:ext uri="{BB962C8B-B14F-4D97-AF65-F5344CB8AC3E}">
        <p14:creationId xmlns:p14="http://schemas.microsoft.com/office/powerpoint/2010/main" val="41003796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087177-CB5A-4E0C-9158-385981A12DCD}" type="slidenum">
              <a:rPr lang="en-US"/>
              <a:pPr/>
              <a:t>56</a:t>
            </a:fld>
            <a:endParaRPr lang="en-US"/>
          </a:p>
        </p:txBody>
      </p:sp>
      <p:sp>
        <p:nvSpPr>
          <p:cNvPr id="176130" name="Rectangle 2"/>
          <p:cNvSpPr>
            <a:spLocks noGrp="1" noRot="1" noChangeAspect="1" noChangeArrowheads="1" noTextEdit="1"/>
          </p:cNvSpPr>
          <p:nvPr>
            <p:ph type="sldImg"/>
          </p:nvPr>
        </p:nvSpPr>
        <p:spPr>
          <a:xfrm>
            <a:off x="1182688" y="696913"/>
            <a:ext cx="4648200" cy="3486150"/>
          </a:xfrm>
          <a:ln/>
        </p:spPr>
      </p:sp>
      <p:sp>
        <p:nvSpPr>
          <p:cNvPr id="176131" name="Rectangle 3"/>
          <p:cNvSpPr>
            <a:spLocks noGrp="1" noChangeArrowheads="1"/>
          </p:cNvSpPr>
          <p:nvPr>
            <p:ph type="body" idx="1"/>
          </p:nvPr>
        </p:nvSpPr>
        <p:spPr>
          <a:xfrm>
            <a:off x="936344" y="4415790"/>
            <a:ext cx="5137714" cy="4183380"/>
          </a:xfrm>
        </p:spPr>
        <p:txBody>
          <a:bodyPr/>
          <a:lstStyle/>
          <a:p>
            <a:endParaRPr lang="en-US" b="1" i="1" dirty="0"/>
          </a:p>
        </p:txBody>
      </p:sp>
    </p:spTree>
    <p:extLst>
      <p:ext uri="{BB962C8B-B14F-4D97-AF65-F5344CB8AC3E}">
        <p14:creationId xmlns:p14="http://schemas.microsoft.com/office/powerpoint/2010/main" val="3724633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087177-CB5A-4E0C-9158-385981A12DCD}" type="slidenum">
              <a:rPr lang="en-US"/>
              <a:pPr/>
              <a:t>57</a:t>
            </a:fld>
            <a:endParaRPr lang="en-US"/>
          </a:p>
        </p:txBody>
      </p:sp>
      <p:sp>
        <p:nvSpPr>
          <p:cNvPr id="176130" name="Rectangle 2"/>
          <p:cNvSpPr>
            <a:spLocks noGrp="1" noRot="1" noChangeAspect="1" noChangeArrowheads="1" noTextEdit="1"/>
          </p:cNvSpPr>
          <p:nvPr>
            <p:ph type="sldImg"/>
          </p:nvPr>
        </p:nvSpPr>
        <p:spPr>
          <a:xfrm>
            <a:off x="1182688" y="696913"/>
            <a:ext cx="4648200" cy="3486150"/>
          </a:xfrm>
          <a:ln/>
        </p:spPr>
      </p:sp>
      <p:sp>
        <p:nvSpPr>
          <p:cNvPr id="176131" name="Rectangle 3"/>
          <p:cNvSpPr>
            <a:spLocks noGrp="1" noChangeArrowheads="1"/>
          </p:cNvSpPr>
          <p:nvPr>
            <p:ph type="body" idx="1"/>
          </p:nvPr>
        </p:nvSpPr>
        <p:spPr>
          <a:xfrm>
            <a:off x="936344" y="4415790"/>
            <a:ext cx="5137714" cy="4183380"/>
          </a:xfrm>
        </p:spPr>
        <p:txBody>
          <a:bodyPr/>
          <a:lstStyle/>
          <a:p>
            <a:r>
              <a:rPr lang="en-US" b="0" i="0" dirty="0" smtClean="0"/>
              <a:t>Note:  requirements of 6.4.3.8</a:t>
            </a:r>
            <a:r>
              <a:rPr lang="en-US" b="0" i="0" baseline="0" dirty="0" smtClean="0"/>
              <a:t> Ventilation Controls for High-Occupancy Areas are described in slides 25-26</a:t>
            </a:r>
            <a:endParaRPr lang="en-US" b="0" i="0" dirty="0"/>
          </a:p>
        </p:txBody>
      </p:sp>
    </p:spTree>
    <p:extLst>
      <p:ext uri="{BB962C8B-B14F-4D97-AF65-F5344CB8AC3E}">
        <p14:creationId xmlns:p14="http://schemas.microsoft.com/office/powerpoint/2010/main" val="7047316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087177-CB5A-4E0C-9158-385981A12DCD}" type="slidenum">
              <a:rPr lang="en-US"/>
              <a:pPr/>
              <a:t>58</a:t>
            </a:fld>
            <a:endParaRPr lang="en-US"/>
          </a:p>
        </p:txBody>
      </p:sp>
      <p:sp>
        <p:nvSpPr>
          <p:cNvPr id="176130" name="Rectangle 2"/>
          <p:cNvSpPr>
            <a:spLocks noGrp="1" noRot="1" noChangeAspect="1" noChangeArrowheads="1" noTextEdit="1"/>
          </p:cNvSpPr>
          <p:nvPr>
            <p:ph type="sldImg"/>
          </p:nvPr>
        </p:nvSpPr>
        <p:spPr>
          <a:xfrm>
            <a:off x="1182688" y="696913"/>
            <a:ext cx="4648200" cy="3486150"/>
          </a:xfrm>
          <a:ln/>
        </p:spPr>
      </p:sp>
      <p:sp>
        <p:nvSpPr>
          <p:cNvPr id="176131" name="Rectangle 3"/>
          <p:cNvSpPr>
            <a:spLocks noGrp="1" noChangeArrowheads="1"/>
          </p:cNvSpPr>
          <p:nvPr>
            <p:ph type="body" idx="1"/>
          </p:nvPr>
        </p:nvSpPr>
        <p:spPr>
          <a:xfrm>
            <a:off x="936344" y="4415790"/>
            <a:ext cx="5137714" cy="4183380"/>
          </a:xfrm>
        </p:spPr>
        <p:txBody>
          <a:bodyPr/>
          <a:lstStyle/>
          <a:p>
            <a:r>
              <a:rPr lang="en-US" b="0" i="0" dirty="0" smtClean="0"/>
              <a:t>Part of the table is shown for illustrative</a:t>
            </a:r>
            <a:r>
              <a:rPr lang="en-US" b="0" i="0" baseline="0" dirty="0" smtClean="0"/>
              <a:t> purposes</a:t>
            </a:r>
            <a:endParaRPr lang="en-US" b="0" i="0" dirty="0"/>
          </a:p>
        </p:txBody>
      </p:sp>
    </p:spTree>
    <p:extLst>
      <p:ext uri="{BB962C8B-B14F-4D97-AF65-F5344CB8AC3E}">
        <p14:creationId xmlns:p14="http://schemas.microsoft.com/office/powerpoint/2010/main" val="29388704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087177-CB5A-4E0C-9158-385981A12DCD}" type="slidenum">
              <a:rPr lang="en-US"/>
              <a:pPr/>
              <a:t>59</a:t>
            </a:fld>
            <a:endParaRPr lang="en-US"/>
          </a:p>
        </p:txBody>
      </p:sp>
      <p:sp>
        <p:nvSpPr>
          <p:cNvPr id="176130" name="Rectangle 2"/>
          <p:cNvSpPr>
            <a:spLocks noGrp="1" noRot="1" noChangeAspect="1" noChangeArrowheads="1" noTextEdit="1"/>
          </p:cNvSpPr>
          <p:nvPr>
            <p:ph type="sldImg"/>
          </p:nvPr>
        </p:nvSpPr>
        <p:spPr>
          <a:xfrm>
            <a:off x="1182688" y="696913"/>
            <a:ext cx="4648200" cy="3486150"/>
          </a:xfrm>
          <a:ln/>
        </p:spPr>
      </p:sp>
      <p:sp>
        <p:nvSpPr>
          <p:cNvPr id="176131" name="Rectangle 3"/>
          <p:cNvSpPr>
            <a:spLocks noGrp="1" noChangeArrowheads="1"/>
          </p:cNvSpPr>
          <p:nvPr>
            <p:ph type="body" idx="1"/>
          </p:nvPr>
        </p:nvSpPr>
        <p:spPr>
          <a:xfrm>
            <a:off x="936344" y="4415790"/>
            <a:ext cx="5137714" cy="4183380"/>
          </a:xfrm>
        </p:spPr>
        <p:txBody>
          <a:bodyPr/>
          <a:lstStyle/>
          <a:p>
            <a:endParaRPr lang="en-US" b="0" i="0" dirty="0"/>
          </a:p>
        </p:txBody>
      </p:sp>
    </p:spTree>
    <p:extLst>
      <p:ext uri="{BB962C8B-B14F-4D97-AF65-F5344CB8AC3E}">
        <p14:creationId xmlns:p14="http://schemas.microsoft.com/office/powerpoint/2010/main" val="19650952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087177-CB5A-4E0C-9158-385981A12DCD}" type="slidenum">
              <a:rPr lang="en-US"/>
              <a:pPr/>
              <a:t>60</a:t>
            </a:fld>
            <a:endParaRPr lang="en-US"/>
          </a:p>
        </p:txBody>
      </p:sp>
      <p:sp>
        <p:nvSpPr>
          <p:cNvPr id="176130" name="Rectangle 2"/>
          <p:cNvSpPr>
            <a:spLocks noGrp="1" noRot="1" noChangeAspect="1" noChangeArrowheads="1" noTextEdit="1"/>
          </p:cNvSpPr>
          <p:nvPr>
            <p:ph type="sldImg"/>
          </p:nvPr>
        </p:nvSpPr>
        <p:spPr>
          <a:xfrm>
            <a:off x="1182688" y="696913"/>
            <a:ext cx="4648200" cy="3486150"/>
          </a:xfrm>
          <a:ln/>
        </p:spPr>
      </p:sp>
      <p:sp>
        <p:nvSpPr>
          <p:cNvPr id="176131" name="Rectangle 3"/>
          <p:cNvSpPr>
            <a:spLocks noGrp="1" noChangeArrowheads="1"/>
          </p:cNvSpPr>
          <p:nvPr>
            <p:ph type="body" idx="1"/>
          </p:nvPr>
        </p:nvSpPr>
        <p:spPr>
          <a:xfrm>
            <a:off x="936344" y="4415790"/>
            <a:ext cx="5137714" cy="4183380"/>
          </a:xfrm>
        </p:spPr>
        <p:txBody>
          <a:bodyPr/>
          <a:lstStyle/>
          <a:p>
            <a:endParaRPr lang="en-US" b="0" i="0" dirty="0"/>
          </a:p>
        </p:txBody>
      </p:sp>
    </p:spTree>
    <p:extLst>
      <p:ext uri="{BB962C8B-B14F-4D97-AF65-F5344CB8AC3E}">
        <p14:creationId xmlns:p14="http://schemas.microsoft.com/office/powerpoint/2010/main" val="2409000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96202E-4EB9-4860-86C3-FE7015E533AE}" type="slidenum">
              <a:rPr lang="en-US"/>
              <a:pPr/>
              <a:t>61</a:t>
            </a:fld>
            <a:endParaRPr lang="en-US"/>
          </a:p>
        </p:txBody>
      </p:sp>
      <p:sp>
        <p:nvSpPr>
          <p:cNvPr id="180226" name="Rectangle 2"/>
          <p:cNvSpPr>
            <a:spLocks noGrp="1" noRot="1" noChangeAspect="1" noChangeArrowheads="1" noTextEdit="1"/>
          </p:cNvSpPr>
          <p:nvPr>
            <p:ph type="sldImg"/>
          </p:nvPr>
        </p:nvSpPr>
        <p:spPr>
          <a:xfrm>
            <a:off x="1182688" y="696913"/>
            <a:ext cx="4648200" cy="3486150"/>
          </a:xfrm>
          <a:ln/>
        </p:spPr>
      </p:sp>
      <p:sp>
        <p:nvSpPr>
          <p:cNvPr id="180227" name="Rectangle 3"/>
          <p:cNvSpPr>
            <a:spLocks noGrp="1" noChangeArrowheads="1"/>
          </p:cNvSpPr>
          <p:nvPr>
            <p:ph type="body" idx="1"/>
          </p:nvPr>
        </p:nvSpPr>
        <p:spPr>
          <a:xfrm>
            <a:off x="936344" y="4415790"/>
            <a:ext cx="5137714" cy="4183380"/>
          </a:xfrm>
        </p:spPr>
        <p:txBody>
          <a:bodyPr/>
          <a:lstStyle/>
          <a:p>
            <a:pPr lvl="0"/>
            <a:r>
              <a:rPr lang="en-US" dirty="0" smtClean="0"/>
              <a:t>Each of these is discussed in subsequent slides.</a:t>
            </a:r>
          </a:p>
          <a:p>
            <a:pPr lvl="0"/>
            <a:endParaRPr lang="en-US" dirty="0"/>
          </a:p>
          <a:p>
            <a:pPr lvl="0"/>
            <a:r>
              <a:rPr lang="en-US" dirty="0" smtClean="0"/>
              <a:t>3</a:t>
            </a:r>
            <a:r>
              <a:rPr lang="en-US" baseline="30000" dirty="0" smtClean="0"/>
              <a:t>rd</a:t>
            </a:r>
            <a:r>
              <a:rPr lang="en-US" dirty="0" smtClean="0"/>
              <a:t> bullet – already discussed in ASHRAE simple system</a:t>
            </a:r>
            <a:endParaRPr lang="en-US" dirty="0"/>
          </a:p>
          <a:p>
            <a:endParaRPr lang="en-US" b="1" u="sng" dirty="0"/>
          </a:p>
        </p:txBody>
      </p:sp>
    </p:spTree>
    <p:extLst>
      <p:ext uri="{BB962C8B-B14F-4D97-AF65-F5344CB8AC3E}">
        <p14:creationId xmlns:p14="http://schemas.microsoft.com/office/powerpoint/2010/main" val="10220589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655D31-8ED1-48EA-B0B9-BA9455FB8DA1}" type="slidenum">
              <a:rPr lang="en-US"/>
              <a:pPr/>
              <a:t>62</a:t>
            </a:fld>
            <a:endParaRPr lang="en-US"/>
          </a:p>
        </p:txBody>
      </p:sp>
      <p:sp>
        <p:nvSpPr>
          <p:cNvPr id="182274" name="Rectangle 2"/>
          <p:cNvSpPr>
            <a:spLocks noGrp="1" noRot="1" noChangeAspect="1" noChangeArrowheads="1" noTextEdit="1"/>
          </p:cNvSpPr>
          <p:nvPr>
            <p:ph type="sldImg"/>
          </p:nvPr>
        </p:nvSpPr>
        <p:spPr>
          <a:xfrm>
            <a:off x="1182688" y="696913"/>
            <a:ext cx="4648200" cy="3486150"/>
          </a:xfrm>
          <a:ln/>
        </p:spPr>
      </p:sp>
      <p:sp>
        <p:nvSpPr>
          <p:cNvPr id="182275" name="Rectangle 3"/>
          <p:cNvSpPr>
            <a:spLocks noGrp="1" noChangeArrowheads="1"/>
          </p:cNvSpPr>
          <p:nvPr>
            <p:ph type="body" idx="1"/>
          </p:nvPr>
        </p:nvSpPr>
        <p:spPr>
          <a:xfrm>
            <a:off x="936344" y="4415790"/>
            <a:ext cx="5137714" cy="4183380"/>
          </a:xfrm>
        </p:spPr>
        <p:txBody>
          <a:bodyPr/>
          <a:lstStyle/>
          <a:p>
            <a:r>
              <a:rPr lang="en-US" dirty="0"/>
              <a:t>An example – insulation that may be damaged by workers maintaining equipment (if it has to be walked on or over to access equipment) must be protected from damage, such as by enclosing it in plastic or metal jacket (piping) or canvas wrap (ductwork</a:t>
            </a:r>
            <a:r>
              <a:rPr lang="en-US" dirty="0" smtClean="0"/>
              <a:t>).</a:t>
            </a:r>
          </a:p>
          <a:p>
            <a:endParaRPr lang="en-US" dirty="0" smtClean="0"/>
          </a:p>
          <a:p>
            <a:endParaRPr lang="en-US" dirty="0" smtClean="0"/>
          </a:p>
        </p:txBody>
      </p:sp>
    </p:spTree>
    <p:extLst>
      <p:ext uri="{BB962C8B-B14F-4D97-AF65-F5344CB8AC3E}">
        <p14:creationId xmlns:p14="http://schemas.microsoft.com/office/powerpoint/2010/main" val="8396985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4E827D-55F3-4D20-BE64-57B20AF738EC}" type="slidenum">
              <a:rPr lang="en-US"/>
              <a:pPr/>
              <a:t>63</a:t>
            </a:fld>
            <a:endParaRPr lang="en-US"/>
          </a:p>
        </p:txBody>
      </p:sp>
      <p:sp>
        <p:nvSpPr>
          <p:cNvPr id="184322" name="Rectangle 2"/>
          <p:cNvSpPr>
            <a:spLocks noGrp="1" noRot="1" noChangeAspect="1" noChangeArrowheads="1" noTextEdit="1"/>
          </p:cNvSpPr>
          <p:nvPr>
            <p:ph type="sldImg"/>
          </p:nvPr>
        </p:nvSpPr>
        <p:spPr>
          <a:xfrm>
            <a:off x="1182688" y="696913"/>
            <a:ext cx="4648200" cy="3486150"/>
          </a:xfrm>
          <a:ln/>
        </p:spPr>
      </p:sp>
      <p:sp>
        <p:nvSpPr>
          <p:cNvPr id="184323" name="Rectangle 3"/>
          <p:cNvSpPr>
            <a:spLocks noGrp="1" noChangeArrowheads="1"/>
          </p:cNvSpPr>
          <p:nvPr>
            <p:ph type="body" idx="1"/>
          </p:nvPr>
        </p:nvSpPr>
        <p:spPr>
          <a:xfrm>
            <a:off x="936344" y="4415790"/>
            <a:ext cx="5137714" cy="4183380"/>
          </a:xfrm>
        </p:spPr>
        <p:txBody>
          <a:bodyPr/>
          <a:lstStyle/>
          <a:p>
            <a:r>
              <a:rPr lang="en-US" dirty="0"/>
              <a:t>Tables list duct insulation requirements as a function of the duct application (e.g., cooling-only supply duct); climate; and duct or plenum location (e.g., ventilated attic</a:t>
            </a:r>
            <a:r>
              <a:rPr lang="en-US" dirty="0" smtClean="0"/>
              <a:t>).</a:t>
            </a:r>
          </a:p>
          <a:p>
            <a:endParaRPr lang="en-US" dirty="0" smtClean="0"/>
          </a:p>
          <a:p>
            <a:endParaRPr lang="en-US" dirty="0"/>
          </a:p>
          <a:p>
            <a:r>
              <a:rPr lang="en-US" dirty="0" smtClean="0"/>
              <a:t>Last bullet – IECC does not have</a:t>
            </a:r>
          </a:p>
          <a:p>
            <a:endParaRPr lang="en-US" dirty="0" smtClean="0"/>
          </a:p>
        </p:txBody>
      </p:sp>
    </p:spTree>
    <p:extLst>
      <p:ext uri="{BB962C8B-B14F-4D97-AF65-F5344CB8AC3E}">
        <p14:creationId xmlns:p14="http://schemas.microsoft.com/office/powerpoint/2010/main" val="28232963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CF16C-ABCF-4C76-BAA1-D559D52EE54A}" type="slidenum">
              <a:rPr lang="en-US"/>
              <a:pPr/>
              <a:t>64</a:t>
            </a:fld>
            <a:endParaRPr lang="en-US"/>
          </a:p>
        </p:txBody>
      </p:sp>
      <p:sp>
        <p:nvSpPr>
          <p:cNvPr id="190466" name="Rectangle 2"/>
          <p:cNvSpPr>
            <a:spLocks noGrp="1" noRot="1" noChangeAspect="1" noChangeArrowheads="1" noTextEdit="1"/>
          </p:cNvSpPr>
          <p:nvPr>
            <p:ph type="sldImg"/>
          </p:nvPr>
        </p:nvSpPr>
        <p:spPr>
          <a:xfrm>
            <a:off x="1182688" y="696913"/>
            <a:ext cx="4648200" cy="3486150"/>
          </a:xfrm>
          <a:ln/>
        </p:spPr>
      </p:sp>
      <p:sp>
        <p:nvSpPr>
          <p:cNvPr id="190467" name="Rectangle 3"/>
          <p:cNvSpPr>
            <a:spLocks noGrp="1" noChangeArrowheads="1"/>
          </p:cNvSpPr>
          <p:nvPr>
            <p:ph type="body" idx="1"/>
          </p:nvPr>
        </p:nvSpPr>
        <p:spPr>
          <a:xfrm>
            <a:off x="936344" y="4415790"/>
            <a:ext cx="5137714" cy="4183380"/>
          </a:xfrm>
        </p:spPr>
        <p:txBody>
          <a:bodyPr/>
          <a:lstStyle/>
          <a:p>
            <a:r>
              <a:rPr lang="en-US" dirty="0"/>
              <a:t>Goes beyond SMACNA standards.</a:t>
            </a:r>
          </a:p>
          <a:p>
            <a:endParaRPr lang="en-US" dirty="0"/>
          </a:p>
          <a:p>
            <a:r>
              <a:rPr lang="en-US" dirty="0"/>
              <a:t>Testing is only required for duct sections of high pressure systems with a design duct pressure class rating in excess of 3 in. </a:t>
            </a:r>
            <a:r>
              <a:rPr lang="en-US" dirty="0" err="1"/>
              <a:t>w.c</a:t>
            </a:r>
            <a:r>
              <a:rPr lang="en-US" dirty="0" smtClean="0"/>
              <a:t>.</a:t>
            </a:r>
          </a:p>
          <a:p>
            <a:endParaRPr lang="en-US" dirty="0" smtClean="0"/>
          </a:p>
          <a:p>
            <a:r>
              <a:rPr lang="en-US" dirty="0" smtClean="0"/>
              <a:t>Sections to be selected by building owner or representative.  Positive pressure leakage testing is</a:t>
            </a:r>
            <a:r>
              <a:rPr lang="en-US" baseline="0" dirty="0" smtClean="0"/>
              <a:t> acceptable for negative pressure ductwork.</a:t>
            </a:r>
            <a:endParaRPr lang="en-US" dirty="0" smtClean="0"/>
          </a:p>
          <a:p>
            <a:endParaRPr lang="en-US" dirty="0" smtClean="0"/>
          </a:p>
        </p:txBody>
      </p:sp>
    </p:spTree>
    <p:extLst>
      <p:ext uri="{BB962C8B-B14F-4D97-AF65-F5344CB8AC3E}">
        <p14:creationId xmlns:p14="http://schemas.microsoft.com/office/powerpoint/2010/main" val="1347475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8</a:t>
            </a:fld>
            <a:endParaRPr lang="en-US"/>
          </a:p>
        </p:txBody>
      </p:sp>
    </p:spTree>
    <p:extLst>
      <p:ext uri="{BB962C8B-B14F-4D97-AF65-F5344CB8AC3E}">
        <p14:creationId xmlns:p14="http://schemas.microsoft.com/office/powerpoint/2010/main" val="29017207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CF16C-ABCF-4C76-BAA1-D559D52EE54A}" type="slidenum">
              <a:rPr lang="en-US"/>
              <a:pPr/>
              <a:t>65</a:t>
            </a:fld>
            <a:endParaRPr lang="en-US"/>
          </a:p>
        </p:txBody>
      </p:sp>
      <p:sp>
        <p:nvSpPr>
          <p:cNvPr id="190466" name="Rectangle 2"/>
          <p:cNvSpPr>
            <a:spLocks noGrp="1" noRot="1" noChangeAspect="1" noChangeArrowheads="1" noTextEdit="1"/>
          </p:cNvSpPr>
          <p:nvPr>
            <p:ph type="sldImg"/>
          </p:nvPr>
        </p:nvSpPr>
        <p:spPr>
          <a:xfrm>
            <a:off x="1182688" y="696913"/>
            <a:ext cx="4648200" cy="3486150"/>
          </a:xfrm>
          <a:ln/>
        </p:spPr>
      </p:sp>
      <p:sp>
        <p:nvSpPr>
          <p:cNvPr id="190467" name="Rectangle 3"/>
          <p:cNvSpPr>
            <a:spLocks noGrp="1" noChangeArrowheads="1"/>
          </p:cNvSpPr>
          <p:nvPr>
            <p:ph type="body" idx="1"/>
          </p:nvPr>
        </p:nvSpPr>
        <p:spPr>
          <a:xfrm>
            <a:off x="936344" y="4415790"/>
            <a:ext cx="5137714" cy="4183380"/>
          </a:xfrm>
        </p:spPr>
        <p:txBody>
          <a:bodyPr/>
          <a:lstStyle/>
          <a:p>
            <a:endParaRPr lang="en-US" dirty="0" smtClean="0"/>
          </a:p>
        </p:txBody>
      </p:sp>
    </p:spTree>
    <p:extLst>
      <p:ext uri="{BB962C8B-B14F-4D97-AF65-F5344CB8AC3E}">
        <p14:creationId xmlns:p14="http://schemas.microsoft.com/office/powerpoint/2010/main" val="28347297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CF16C-ABCF-4C76-BAA1-D559D52EE54A}" type="slidenum">
              <a:rPr lang="en-US"/>
              <a:pPr/>
              <a:t>66</a:t>
            </a:fld>
            <a:endParaRPr lang="en-US"/>
          </a:p>
        </p:txBody>
      </p:sp>
      <p:sp>
        <p:nvSpPr>
          <p:cNvPr id="190466" name="Rectangle 2"/>
          <p:cNvSpPr>
            <a:spLocks noGrp="1" noRot="1" noChangeAspect="1" noChangeArrowheads="1" noTextEdit="1"/>
          </p:cNvSpPr>
          <p:nvPr>
            <p:ph type="sldImg"/>
          </p:nvPr>
        </p:nvSpPr>
        <p:spPr>
          <a:xfrm>
            <a:off x="1182688" y="696913"/>
            <a:ext cx="4648200" cy="3486150"/>
          </a:xfrm>
          <a:ln/>
        </p:spPr>
      </p:sp>
      <p:sp>
        <p:nvSpPr>
          <p:cNvPr id="190467" name="Rectangle 3"/>
          <p:cNvSpPr>
            <a:spLocks noGrp="1" noChangeArrowheads="1"/>
          </p:cNvSpPr>
          <p:nvPr>
            <p:ph type="body" idx="1"/>
          </p:nvPr>
        </p:nvSpPr>
        <p:spPr>
          <a:xfrm>
            <a:off x="936344" y="4415790"/>
            <a:ext cx="5137714" cy="4183380"/>
          </a:xfrm>
        </p:spPr>
        <p:txBody>
          <a:bodyPr/>
          <a:lstStyle/>
          <a:p>
            <a:endParaRPr lang="en-US" dirty="0" smtClean="0"/>
          </a:p>
        </p:txBody>
      </p:sp>
    </p:spTree>
    <p:extLst>
      <p:ext uri="{BB962C8B-B14F-4D97-AF65-F5344CB8AC3E}">
        <p14:creationId xmlns:p14="http://schemas.microsoft.com/office/powerpoint/2010/main" val="15637261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CF16C-ABCF-4C76-BAA1-D559D52EE54A}" type="slidenum">
              <a:rPr lang="en-US"/>
              <a:pPr/>
              <a:t>67</a:t>
            </a:fld>
            <a:endParaRPr lang="en-US"/>
          </a:p>
        </p:txBody>
      </p:sp>
      <p:sp>
        <p:nvSpPr>
          <p:cNvPr id="190466" name="Rectangle 2"/>
          <p:cNvSpPr>
            <a:spLocks noGrp="1" noRot="1" noChangeAspect="1" noChangeArrowheads="1" noTextEdit="1"/>
          </p:cNvSpPr>
          <p:nvPr>
            <p:ph type="sldImg"/>
          </p:nvPr>
        </p:nvSpPr>
        <p:spPr>
          <a:xfrm>
            <a:off x="1182688" y="696913"/>
            <a:ext cx="4648200" cy="3486150"/>
          </a:xfrm>
          <a:ln/>
        </p:spPr>
      </p:sp>
      <p:sp>
        <p:nvSpPr>
          <p:cNvPr id="190467" name="Rectangle 3"/>
          <p:cNvSpPr>
            <a:spLocks noGrp="1" noChangeArrowheads="1"/>
          </p:cNvSpPr>
          <p:nvPr>
            <p:ph type="body" idx="1"/>
          </p:nvPr>
        </p:nvSpPr>
        <p:spPr>
          <a:xfrm>
            <a:off x="936344" y="4415790"/>
            <a:ext cx="5137714" cy="4183380"/>
          </a:xfrm>
        </p:spPr>
        <p:txBody>
          <a:bodyPr/>
          <a:lstStyle/>
          <a:p>
            <a:endParaRPr lang="en-US" dirty="0" smtClean="0"/>
          </a:p>
        </p:txBody>
      </p:sp>
    </p:spTree>
    <p:extLst>
      <p:ext uri="{BB962C8B-B14F-4D97-AF65-F5344CB8AC3E}">
        <p14:creationId xmlns:p14="http://schemas.microsoft.com/office/powerpoint/2010/main" val="27330272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1CDCD1-5EF4-4FE6-B9B2-02E723D6138C}" type="slidenum">
              <a:rPr lang="en-US"/>
              <a:pPr/>
              <a:t>68</a:t>
            </a:fld>
            <a:endParaRPr lang="en-US"/>
          </a:p>
        </p:txBody>
      </p:sp>
      <p:sp>
        <p:nvSpPr>
          <p:cNvPr id="119810" name="Rectangle 2"/>
          <p:cNvSpPr>
            <a:spLocks noGrp="1" noRot="1" noChangeAspect="1" noChangeArrowheads="1" noTextEdit="1"/>
          </p:cNvSpPr>
          <p:nvPr>
            <p:ph type="sldImg"/>
          </p:nvPr>
        </p:nvSpPr>
        <p:spPr>
          <a:xfrm>
            <a:off x="1182688" y="696913"/>
            <a:ext cx="4648200" cy="3486150"/>
          </a:xfrm>
          <a:ln/>
        </p:spPr>
      </p:sp>
      <p:sp>
        <p:nvSpPr>
          <p:cNvPr id="119811" name="Rectangle 3"/>
          <p:cNvSpPr>
            <a:spLocks noGrp="1" noChangeArrowheads="1"/>
          </p:cNvSpPr>
          <p:nvPr>
            <p:ph type="body" idx="1"/>
          </p:nvPr>
        </p:nvSpPr>
        <p:spPr/>
        <p:txBody>
          <a:bodyPr/>
          <a:lstStyle/>
          <a:p>
            <a:r>
              <a:rPr lang="en-US" dirty="0"/>
              <a:t>There are </a:t>
            </a:r>
            <a:r>
              <a:rPr lang="en-US" dirty="0" smtClean="0"/>
              <a:t>four </a:t>
            </a:r>
            <a:r>
              <a:rPr lang="en-US" dirty="0"/>
              <a:t>compliance options for HVAC:  Simplified, Prescriptive Path, </a:t>
            </a:r>
            <a:r>
              <a:rPr lang="en-US" dirty="0" smtClean="0"/>
              <a:t>ECB, and Appendix G.  </a:t>
            </a:r>
            <a:r>
              <a:rPr lang="en-US" dirty="0"/>
              <a:t>When the simplified approach is used, the Mandatory Provisions do not apply.  Grayed out option under Compliance Options is not available for HVAC.  </a:t>
            </a:r>
            <a:endParaRPr lang="en-US" dirty="0" smtClean="0"/>
          </a:p>
          <a:p>
            <a:endParaRPr lang="en-US" dirty="0"/>
          </a:p>
          <a:p>
            <a:r>
              <a:rPr lang="en-US" dirty="0" smtClean="0"/>
              <a:t>Pick IECC OR ASHRAE for entire code application</a:t>
            </a:r>
            <a:endParaRPr lang="en-US" dirty="0"/>
          </a:p>
        </p:txBody>
      </p:sp>
    </p:spTree>
    <p:extLst>
      <p:ext uri="{BB962C8B-B14F-4D97-AF65-F5344CB8AC3E}">
        <p14:creationId xmlns:p14="http://schemas.microsoft.com/office/powerpoint/2010/main" val="3534927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section will be discussed in subsequent sections.</a:t>
            </a:r>
            <a:endParaRPr lang="en-US" dirty="0"/>
          </a:p>
        </p:txBody>
      </p:sp>
      <p:sp>
        <p:nvSpPr>
          <p:cNvPr id="4" name="Slide Number Placeholder 3"/>
          <p:cNvSpPr>
            <a:spLocks noGrp="1"/>
          </p:cNvSpPr>
          <p:nvPr>
            <p:ph type="sldNum" sz="quarter" idx="10"/>
          </p:nvPr>
        </p:nvSpPr>
        <p:spPr/>
        <p:txBody>
          <a:bodyPr/>
          <a:lstStyle/>
          <a:p>
            <a:fld id="{A5DCB630-35EC-4D59-9C32-41D38FCDA16A}" type="slidenum">
              <a:rPr lang="en-US" smtClean="0"/>
              <a:pPr/>
              <a:t>69</a:t>
            </a:fld>
            <a:endParaRPr lang="en-US"/>
          </a:p>
        </p:txBody>
      </p:sp>
    </p:spTree>
    <p:extLst>
      <p:ext uri="{BB962C8B-B14F-4D97-AF65-F5344CB8AC3E}">
        <p14:creationId xmlns:p14="http://schemas.microsoft.com/office/powerpoint/2010/main" val="40753564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E7909B-8678-4DE3-AA2E-6FFE9A48019C}" type="slidenum">
              <a:rPr lang="en-US"/>
              <a:pPr/>
              <a:t>70</a:t>
            </a:fld>
            <a:endParaRPr lang="en-US"/>
          </a:p>
        </p:txBody>
      </p:sp>
      <p:sp>
        <p:nvSpPr>
          <p:cNvPr id="199682" name="Rectangle 2"/>
          <p:cNvSpPr>
            <a:spLocks noGrp="1" noRot="1" noChangeAspect="1" noChangeArrowheads="1" noTextEdit="1"/>
          </p:cNvSpPr>
          <p:nvPr>
            <p:ph type="sldImg"/>
          </p:nvPr>
        </p:nvSpPr>
        <p:spPr>
          <a:xfrm>
            <a:off x="1182688" y="696913"/>
            <a:ext cx="4648200" cy="3486150"/>
          </a:xfrm>
          <a:ln/>
        </p:spPr>
      </p:sp>
      <p:sp>
        <p:nvSpPr>
          <p:cNvPr id="199683" name="Rectangle 3"/>
          <p:cNvSpPr>
            <a:spLocks noGrp="1" noChangeArrowheads="1"/>
          </p:cNvSpPr>
          <p:nvPr>
            <p:ph type="body" idx="1"/>
          </p:nvPr>
        </p:nvSpPr>
        <p:spPr>
          <a:xfrm>
            <a:off x="936344" y="4415790"/>
            <a:ext cx="5137714" cy="4183380"/>
          </a:xfrm>
        </p:spPr>
        <p:txBody>
          <a:bodyPr/>
          <a:lstStyle/>
          <a:p>
            <a:endParaRPr lang="en-US" b="0" i="1" dirty="0"/>
          </a:p>
          <a:p>
            <a:r>
              <a:rPr lang="en-US" b="0" dirty="0" smtClean="0"/>
              <a:t>Not an IECC requirement</a:t>
            </a:r>
            <a:endParaRPr lang="en-US" b="0" dirty="0"/>
          </a:p>
        </p:txBody>
      </p:sp>
    </p:spTree>
    <p:extLst>
      <p:ext uri="{BB962C8B-B14F-4D97-AF65-F5344CB8AC3E}">
        <p14:creationId xmlns:p14="http://schemas.microsoft.com/office/powerpoint/2010/main" val="4480099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07FFF2-747A-4B27-9C9B-FB7CF4FF9EBD}" type="slidenum">
              <a:rPr lang="en-US"/>
              <a:pPr/>
              <a:t>71</a:t>
            </a:fld>
            <a:endParaRPr lang="en-US"/>
          </a:p>
        </p:txBody>
      </p:sp>
      <p:sp>
        <p:nvSpPr>
          <p:cNvPr id="201730" name="Rectangle 2"/>
          <p:cNvSpPr>
            <a:spLocks noGrp="1" noRot="1" noChangeAspect="1" noChangeArrowheads="1" noTextEdit="1"/>
          </p:cNvSpPr>
          <p:nvPr>
            <p:ph type="sldImg"/>
          </p:nvPr>
        </p:nvSpPr>
        <p:spPr>
          <a:xfrm>
            <a:off x="1182688" y="696913"/>
            <a:ext cx="4648200" cy="3486150"/>
          </a:xfrm>
          <a:ln/>
        </p:spPr>
      </p:sp>
      <p:sp>
        <p:nvSpPr>
          <p:cNvPr id="201731" name="Rectangle 3"/>
          <p:cNvSpPr>
            <a:spLocks noGrp="1" noChangeArrowheads="1"/>
          </p:cNvSpPr>
          <p:nvPr>
            <p:ph type="body" idx="1"/>
          </p:nvPr>
        </p:nvSpPr>
        <p:spPr>
          <a:xfrm>
            <a:off x="936344" y="4415790"/>
            <a:ext cx="5137714" cy="4183380"/>
          </a:xfrm>
        </p:spPr>
        <p:txBody>
          <a:bodyPr/>
          <a:lstStyle/>
          <a:p>
            <a:r>
              <a:rPr lang="en-US" dirty="0"/>
              <a:t>There are several common high limit controllers:</a:t>
            </a:r>
          </a:p>
          <a:p>
            <a:pPr>
              <a:buFontTx/>
              <a:buChar char="-"/>
            </a:pPr>
            <a:r>
              <a:rPr lang="en-US" dirty="0"/>
              <a:t>Fixed Dry-Bulb Temperature High Limit</a:t>
            </a:r>
          </a:p>
          <a:p>
            <a:pPr>
              <a:buFontTx/>
              <a:buChar char="-"/>
            </a:pPr>
            <a:r>
              <a:rPr lang="en-US" dirty="0"/>
              <a:t>Differential Dry-Bulb Temperature High Limit</a:t>
            </a:r>
          </a:p>
          <a:p>
            <a:pPr>
              <a:buFontTx/>
              <a:buChar char="-"/>
            </a:pPr>
            <a:r>
              <a:rPr lang="en-US" dirty="0"/>
              <a:t>Fixed Enthalpy High </a:t>
            </a:r>
            <a:r>
              <a:rPr lang="en-US" dirty="0" smtClean="0"/>
              <a:t>Limit now requires dry-bulb in combination</a:t>
            </a:r>
            <a:endParaRPr lang="en-US" dirty="0"/>
          </a:p>
          <a:p>
            <a:pPr marL="0" marR="0" indent="0" algn="l" defTabSz="457200" rtl="0" eaLnBrk="1" fontAlgn="auto" latinLnBrk="0" hangingPunct="1">
              <a:lnSpc>
                <a:spcPct val="100000"/>
              </a:lnSpc>
              <a:spcBef>
                <a:spcPts val="0"/>
              </a:spcBef>
              <a:spcAft>
                <a:spcPts val="0"/>
              </a:spcAft>
              <a:buClrTx/>
              <a:buSzTx/>
              <a:buFontTx/>
              <a:buChar char="-"/>
              <a:tabLst/>
              <a:defRPr/>
            </a:pPr>
            <a:r>
              <a:rPr lang="en-US" dirty="0"/>
              <a:t>Differential Enthalpy High </a:t>
            </a:r>
            <a:r>
              <a:rPr lang="en-US" dirty="0" smtClean="0"/>
              <a:t>Limit now requires dry-bulb in combination</a:t>
            </a:r>
          </a:p>
          <a:p>
            <a:pPr>
              <a:buFontTx/>
              <a:buNone/>
            </a:pPr>
            <a:endParaRPr lang="en-US" dirty="0" smtClean="0"/>
          </a:p>
          <a:p>
            <a:pPr>
              <a:buFontTx/>
              <a:buNone/>
            </a:pPr>
            <a:r>
              <a:rPr lang="en-US" dirty="0" smtClean="0"/>
              <a:t>No longer allowed</a:t>
            </a:r>
            <a:endParaRPr lang="en-US" dirty="0"/>
          </a:p>
          <a:p>
            <a:pPr>
              <a:buFontTx/>
              <a:buChar char="-"/>
            </a:pPr>
            <a:r>
              <a:rPr lang="en-US" dirty="0"/>
              <a:t>Electronic Hybrid Enthalpy/Temperature </a:t>
            </a:r>
            <a:r>
              <a:rPr lang="en-US" dirty="0" smtClean="0"/>
              <a:t>Controllers</a:t>
            </a:r>
            <a:endParaRPr lang="en-US" dirty="0"/>
          </a:p>
          <a:p>
            <a:pPr>
              <a:buFontTx/>
              <a:buChar char="-"/>
            </a:pPr>
            <a:r>
              <a:rPr lang="en-US" dirty="0"/>
              <a:t>Dew Point and Dry-Bulb Temperature High </a:t>
            </a:r>
            <a:r>
              <a:rPr lang="en-US" dirty="0" smtClean="0"/>
              <a:t>Limit</a:t>
            </a:r>
          </a:p>
          <a:p>
            <a:pPr>
              <a:buFontTx/>
              <a:buChar char="-"/>
            </a:pPr>
            <a:endParaRPr lang="en-US" dirty="0"/>
          </a:p>
          <a:p>
            <a:pPr>
              <a:buFontTx/>
              <a:buChar char="-"/>
            </a:pPr>
            <a:endParaRPr lang="en-US" dirty="0" smtClean="0"/>
          </a:p>
          <a:p>
            <a:r>
              <a:rPr lang="en-US" dirty="0" smtClean="0"/>
              <a:t>Bring in 100% air – need to exhaust 100% of the air</a:t>
            </a:r>
          </a:p>
          <a:p>
            <a:pPr>
              <a:buFontTx/>
              <a:buChar char="-"/>
            </a:pPr>
            <a:endParaRPr lang="en-US" dirty="0" smtClean="0"/>
          </a:p>
          <a:p>
            <a:pPr>
              <a:buFontTx/>
              <a:buChar char="-"/>
            </a:pPr>
            <a:endParaRPr lang="en-US" dirty="0" smtClean="0"/>
          </a:p>
          <a:p>
            <a:pPr>
              <a:buFontTx/>
              <a:buChar char="-"/>
            </a:pPr>
            <a:endParaRPr lang="en-US" dirty="0" smtClean="0"/>
          </a:p>
        </p:txBody>
      </p:sp>
    </p:spTree>
    <p:extLst>
      <p:ext uri="{BB962C8B-B14F-4D97-AF65-F5344CB8AC3E}">
        <p14:creationId xmlns:p14="http://schemas.microsoft.com/office/powerpoint/2010/main" val="975923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869433-345E-4E09-A9CC-2E0131EA5C2E}" type="slidenum">
              <a:rPr lang="en-US"/>
              <a:pPr/>
              <a:t>72</a:t>
            </a:fld>
            <a:endParaRPr lang="en-US"/>
          </a:p>
        </p:txBody>
      </p:sp>
      <p:sp>
        <p:nvSpPr>
          <p:cNvPr id="129026" name="Rectangle 2"/>
          <p:cNvSpPr>
            <a:spLocks noGrp="1" noRot="1" noChangeAspect="1" noChangeArrowheads="1" noTextEdit="1"/>
          </p:cNvSpPr>
          <p:nvPr>
            <p:ph type="sldImg"/>
          </p:nvPr>
        </p:nvSpPr>
        <p:spPr>
          <a:xfrm>
            <a:off x="1182688" y="696913"/>
            <a:ext cx="4648200" cy="3486150"/>
          </a:xfrm>
          <a:ln/>
        </p:spPr>
      </p:sp>
      <p:sp>
        <p:nvSpPr>
          <p:cNvPr id="129027" name="Rectangle 3"/>
          <p:cNvSpPr>
            <a:spLocks noGrp="1" noChangeArrowheads="1"/>
          </p:cNvSpPr>
          <p:nvPr>
            <p:ph type="body" idx="1"/>
          </p:nvPr>
        </p:nvSpPr>
        <p:spPr>
          <a:xfrm>
            <a:off x="936344" y="4415790"/>
            <a:ext cx="5137714" cy="4183380"/>
          </a:xfrm>
        </p:spPr>
        <p:txBody>
          <a:bodyPr/>
          <a:lstStyle/>
          <a:p>
            <a:endParaRPr lang="en-US" dirty="0" smtClean="0"/>
          </a:p>
        </p:txBody>
      </p:sp>
    </p:spTree>
    <p:extLst>
      <p:ext uri="{BB962C8B-B14F-4D97-AF65-F5344CB8AC3E}">
        <p14:creationId xmlns:p14="http://schemas.microsoft.com/office/powerpoint/2010/main" val="33291556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64704B-439E-4B3D-BDD8-C8EC8857FBD0}" type="slidenum">
              <a:rPr lang="en-US"/>
              <a:pPr/>
              <a:t>73</a:t>
            </a:fld>
            <a:endParaRPr lang="en-US"/>
          </a:p>
        </p:txBody>
      </p:sp>
      <p:sp>
        <p:nvSpPr>
          <p:cNvPr id="203778" name="Rectangle 2"/>
          <p:cNvSpPr>
            <a:spLocks noGrp="1" noRot="1" noChangeAspect="1" noChangeArrowheads="1" noTextEdit="1"/>
          </p:cNvSpPr>
          <p:nvPr>
            <p:ph type="sldImg"/>
          </p:nvPr>
        </p:nvSpPr>
        <p:spPr>
          <a:xfrm>
            <a:off x="1182688" y="696913"/>
            <a:ext cx="4648200" cy="3486150"/>
          </a:xfrm>
          <a:ln/>
        </p:spPr>
      </p:sp>
      <p:sp>
        <p:nvSpPr>
          <p:cNvPr id="203779" name="Rectangle 3"/>
          <p:cNvSpPr>
            <a:spLocks noGrp="1" noChangeArrowheads="1"/>
          </p:cNvSpPr>
          <p:nvPr>
            <p:ph type="body" idx="1"/>
          </p:nvPr>
        </p:nvSpPr>
        <p:spPr>
          <a:xfrm>
            <a:off x="936344" y="4415790"/>
            <a:ext cx="5137714" cy="4183380"/>
          </a:xfrm>
        </p:spPr>
        <p:txBody>
          <a:bodyPr/>
          <a:lstStyle/>
          <a:p>
            <a:r>
              <a:rPr lang="en-US" dirty="0"/>
              <a:t>Section 6.5.1.1.4 references the requirements in 6.4.3.3.4, making this section both mandatory and prescriptive!</a:t>
            </a:r>
          </a:p>
          <a:p>
            <a:endParaRPr lang="en-US" dirty="0"/>
          </a:p>
          <a:p>
            <a:r>
              <a:rPr lang="en-US" dirty="0"/>
              <a:t>When the system is in the 100% OA mode, leakage through the return damper will increase supply air temperatures, forcing the mechanical cooling system to operate at colder OA temperatures and increases the cooling load once the mechanical cooling is on</a:t>
            </a:r>
            <a:r>
              <a:rPr lang="en-US" dirty="0" smtClean="0"/>
              <a:t>.</a:t>
            </a:r>
          </a:p>
          <a:p>
            <a:endParaRPr lang="en-US" dirty="0" smtClean="0"/>
          </a:p>
        </p:txBody>
      </p:sp>
    </p:spTree>
    <p:extLst>
      <p:ext uri="{BB962C8B-B14F-4D97-AF65-F5344CB8AC3E}">
        <p14:creationId xmlns:p14="http://schemas.microsoft.com/office/powerpoint/2010/main" val="15584785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583D82-4E52-4783-BED3-872AC649C862}" type="slidenum">
              <a:rPr lang="en-US"/>
              <a:pPr/>
              <a:t>74</a:t>
            </a:fld>
            <a:endParaRPr lang="en-US"/>
          </a:p>
        </p:txBody>
      </p:sp>
      <p:sp>
        <p:nvSpPr>
          <p:cNvPr id="205826" name="Rectangle 2"/>
          <p:cNvSpPr>
            <a:spLocks noGrp="1" noRot="1" noChangeAspect="1" noChangeArrowheads="1" noTextEdit="1"/>
          </p:cNvSpPr>
          <p:nvPr>
            <p:ph type="sldImg"/>
          </p:nvPr>
        </p:nvSpPr>
        <p:spPr>
          <a:xfrm>
            <a:off x="1182688" y="696913"/>
            <a:ext cx="4648200" cy="3486150"/>
          </a:xfrm>
          <a:ln/>
        </p:spPr>
      </p:sp>
      <p:sp>
        <p:nvSpPr>
          <p:cNvPr id="205827" name="Rectangle 3"/>
          <p:cNvSpPr>
            <a:spLocks noGrp="1" noChangeArrowheads="1"/>
          </p:cNvSpPr>
          <p:nvPr>
            <p:ph type="body" idx="1"/>
          </p:nvPr>
        </p:nvSpPr>
        <p:spPr>
          <a:xfrm>
            <a:off x="936344" y="4415790"/>
            <a:ext cx="5137714" cy="4183380"/>
          </a:xfrm>
        </p:spPr>
        <p:txBody>
          <a:bodyPr/>
          <a:lstStyle/>
          <a:p>
            <a:r>
              <a:rPr lang="en-US" dirty="0"/>
              <a:t>With economizer systems, without the relief, the building can become </a:t>
            </a:r>
            <a:r>
              <a:rPr lang="en-US" dirty="0" err="1"/>
              <a:t>overpressurized</a:t>
            </a:r>
            <a:r>
              <a:rPr lang="en-US" dirty="0"/>
              <a:t>, causing exterior doors to stand open and causing whistling at elevator and stair doors.  When these problems occur, operators are apt to disable the economizer</a:t>
            </a:r>
            <a:r>
              <a:rPr lang="en-US" dirty="0" smtClean="0"/>
              <a:t>.</a:t>
            </a:r>
          </a:p>
          <a:p>
            <a:endParaRPr lang="en-US" dirty="0" smtClean="0"/>
          </a:p>
          <a:p>
            <a:endParaRPr lang="en-US" dirty="0" smtClean="0"/>
          </a:p>
          <a:p>
            <a:endParaRPr lang="en-US" b="1" u="sng" dirty="0"/>
          </a:p>
        </p:txBody>
      </p:sp>
    </p:spTree>
    <p:extLst>
      <p:ext uri="{BB962C8B-B14F-4D97-AF65-F5344CB8AC3E}">
        <p14:creationId xmlns:p14="http://schemas.microsoft.com/office/powerpoint/2010/main" val="2531701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9</a:t>
            </a:fld>
            <a:endParaRPr lang="en-US"/>
          </a:p>
        </p:txBody>
      </p:sp>
    </p:spTree>
    <p:extLst>
      <p:ext uri="{BB962C8B-B14F-4D97-AF65-F5344CB8AC3E}">
        <p14:creationId xmlns:p14="http://schemas.microsoft.com/office/powerpoint/2010/main" val="29017207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583D82-4E52-4783-BED3-872AC649C862}" type="slidenum">
              <a:rPr lang="en-US"/>
              <a:pPr/>
              <a:t>75</a:t>
            </a:fld>
            <a:endParaRPr lang="en-US"/>
          </a:p>
        </p:txBody>
      </p:sp>
      <p:sp>
        <p:nvSpPr>
          <p:cNvPr id="205826" name="Rectangle 2"/>
          <p:cNvSpPr>
            <a:spLocks noGrp="1" noRot="1" noChangeAspect="1" noChangeArrowheads="1" noTextEdit="1"/>
          </p:cNvSpPr>
          <p:nvPr>
            <p:ph type="sldImg"/>
          </p:nvPr>
        </p:nvSpPr>
        <p:spPr>
          <a:xfrm>
            <a:off x="1182688" y="696913"/>
            <a:ext cx="4648200" cy="3486150"/>
          </a:xfrm>
          <a:ln/>
        </p:spPr>
      </p:sp>
      <p:sp>
        <p:nvSpPr>
          <p:cNvPr id="205827" name="Rectangle 3"/>
          <p:cNvSpPr>
            <a:spLocks noGrp="1" noChangeArrowheads="1"/>
          </p:cNvSpPr>
          <p:nvPr>
            <p:ph type="body" idx="1"/>
          </p:nvPr>
        </p:nvSpPr>
        <p:spPr>
          <a:xfrm>
            <a:off x="936344" y="4415790"/>
            <a:ext cx="5137714" cy="4183380"/>
          </a:xfrm>
        </p:spPr>
        <p:txBody>
          <a:bodyPr/>
          <a:lstStyle/>
          <a:p>
            <a:endParaRPr lang="en-US" dirty="0" smtClean="0"/>
          </a:p>
          <a:p>
            <a:endParaRPr lang="en-US" dirty="0" smtClean="0"/>
          </a:p>
          <a:p>
            <a:endParaRPr lang="en-US" b="1" u="sng" dirty="0"/>
          </a:p>
        </p:txBody>
      </p:sp>
    </p:spTree>
    <p:extLst>
      <p:ext uri="{BB962C8B-B14F-4D97-AF65-F5344CB8AC3E}">
        <p14:creationId xmlns:p14="http://schemas.microsoft.com/office/powerpoint/2010/main" val="2456520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25D82C-15E2-4BF7-9C3A-577E9AD149D6}" type="slidenum">
              <a:rPr lang="en-US"/>
              <a:pPr/>
              <a:t>76</a:t>
            </a:fld>
            <a:endParaRPr lang="en-US"/>
          </a:p>
        </p:txBody>
      </p:sp>
      <p:sp>
        <p:nvSpPr>
          <p:cNvPr id="207874" name="Rectangle 2"/>
          <p:cNvSpPr>
            <a:spLocks noGrp="1" noRot="1" noChangeAspect="1" noChangeArrowheads="1" noTextEdit="1"/>
          </p:cNvSpPr>
          <p:nvPr>
            <p:ph type="sldImg"/>
          </p:nvPr>
        </p:nvSpPr>
        <p:spPr>
          <a:xfrm>
            <a:off x="1182688" y="696913"/>
            <a:ext cx="4648200" cy="3486150"/>
          </a:xfrm>
          <a:ln/>
        </p:spPr>
      </p:sp>
      <p:sp>
        <p:nvSpPr>
          <p:cNvPr id="207875" name="Rectangle 3"/>
          <p:cNvSpPr>
            <a:spLocks noGrp="1" noChangeArrowheads="1"/>
          </p:cNvSpPr>
          <p:nvPr>
            <p:ph type="body" idx="1"/>
          </p:nvPr>
        </p:nvSpPr>
        <p:spPr>
          <a:xfrm>
            <a:off x="936344" y="4415790"/>
            <a:ext cx="5137714" cy="4183380"/>
          </a:xfrm>
        </p:spPr>
        <p:txBody>
          <a:bodyPr/>
          <a:lstStyle/>
          <a:p>
            <a:endParaRPr lang="en-US" dirty="0" smtClean="0">
              <a:cs typeface="Times New Roman" pitchFamily="18" charset="0"/>
              <a:sym typeface="WP MathA" pitchFamily="2" charset="2"/>
            </a:endParaRPr>
          </a:p>
        </p:txBody>
      </p:sp>
    </p:spTree>
    <p:extLst>
      <p:ext uri="{BB962C8B-B14F-4D97-AF65-F5344CB8AC3E}">
        <p14:creationId xmlns:p14="http://schemas.microsoft.com/office/powerpoint/2010/main" val="3645001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8B8A4A-E13C-437A-9BA2-C792DBB9BCEB}" type="slidenum">
              <a:rPr lang="en-US"/>
              <a:pPr/>
              <a:t>77</a:t>
            </a:fld>
            <a:endParaRPr lang="en-US"/>
          </a:p>
        </p:txBody>
      </p:sp>
      <p:sp>
        <p:nvSpPr>
          <p:cNvPr id="209922" name="Rectangle 2"/>
          <p:cNvSpPr>
            <a:spLocks noGrp="1" noRot="1" noChangeAspect="1" noChangeArrowheads="1" noTextEdit="1"/>
          </p:cNvSpPr>
          <p:nvPr>
            <p:ph type="sldImg"/>
          </p:nvPr>
        </p:nvSpPr>
        <p:spPr>
          <a:xfrm>
            <a:off x="1182688" y="696913"/>
            <a:ext cx="4648200" cy="3486150"/>
          </a:xfrm>
          <a:ln/>
        </p:spPr>
      </p:sp>
      <p:sp>
        <p:nvSpPr>
          <p:cNvPr id="209923" name="Rectangle 3"/>
          <p:cNvSpPr>
            <a:spLocks noGrp="1" noChangeArrowheads="1"/>
          </p:cNvSpPr>
          <p:nvPr>
            <p:ph type="body" idx="1"/>
          </p:nvPr>
        </p:nvSpPr>
        <p:spPr>
          <a:xfrm>
            <a:off x="936344" y="4415790"/>
            <a:ext cx="5137714" cy="4183380"/>
          </a:xfrm>
        </p:spPr>
        <p:txBody>
          <a:bodyPr/>
          <a:lstStyle/>
          <a:p>
            <a:r>
              <a:rPr lang="en-US" dirty="0"/>
              <a:t>Unlike airside economizers, water economizers have parasitic energy losses that reduce the cooling energy savings.  One of these losses comes from possible increases in pumping energy.  This requirement attempts to limit those losses</a:t>
            </a:r>
            <a:r>
              <a:rPr lang="en-US" dirty="0" smtClean="0"/>
              <a:t>.</a:t>
            </a:r>
          </a:p>
          <a:p>
            <a:endParaRPr lang="en-US" dirty="0"/>
          </a:p>
          <a:p>
            <a:r>
              <a:rPr lang="en-US" dirty="0" smtClean="0"/>
              <a:t>Save pumping energy</a:t>
            </a:r>
          </a:p>
          <a:p>
            <a:endParaRPr lang="en-US" dirty="0" smtClean="0"/>
          </a:p>
          <a:p>
            <a:endParaRPr lang="en-US" dirty="0"/>
          </a:p>
        </p:txBody>
      </p:sp>
    </p:spTree>
    <p:extLst>
      <p:ext uri="{BB962C8B-B14F-4D97-AF65-F5344CB8AC3E}">
        <p14:creationId xmlns:p14="http://schemas.microsoft.com/office/powerpoint/2010/main" val="36422664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E0983A-4745-42D9-BCD1-7B7EE7091D9C}" type="slidenum">
              <a:rPr lang="en-US"/>
              <a:pPr/>
              <a:t>78</a:t>
            </a:fld>
            <a:endParaRPr lang="en-US"/>
          </a:p>
        </p:txBody>
      </p:sp>
      <p:sp>
        <p:nvSpPr>
          <p:cNvPr id="211970" name="Rectangle 2"/>
          <p:cNvSpPr>
            <a:spLocks noGrp="1" noRot="1" noChangeAspect="1" noChangeArrowheads="1" noTextEdit="1"/>
          </p:cNvSpPr>
          <p:nvPr>
            <p:ph type="sldImg"/>
          </p:nvPr>
        </p:nvSpPr>
        <p:spPr>
          <a:xfrm>
            <a:off x="1182688" y="696913"/>
            <a:ext cx="4648200" cy="3486150"/>
          </a:xfrm>
          <a:ln/>
        </p:spPr>
      </p:sp>
      <p:sp>
        <p:nvSpPr>
          <p:cNvPr id="211971" name="Rectangle 3"/>
          <p:cNvSpPr>
            <a:spLocks noGrp="1" noChangeArrowheads="1"/>
          </p:cNvSpPr>
          <p:nvPr>
            <p:ph type="body" idx="1"/>
          </p:nvPr>
        </p:nvSpPr>
        <p:spPr>
          <a:xfrm>
            <a:off x="936344" y="4415790"/>
            <a:ext cx="5137714" cy="4183380"/>
          </a:xfrm>
        </p:spPr>
        <p:txBody>
          <a:bodyPr/>
          <a:lstStyle/>
          <a:p>
            <a:endParaRPr lang="en-US" dirty="0" smtClean="0"/>
          </a:p>
        </p:txBody>
      </p:sp>
    </p:spTree>
    <p:extLst>
      <p:ext uri="{BB962C8B-B14F-4D97-AF65-F5344CB8AC3E}">
        <p14:creationId xmlns:p14="http://schemas.microsoft.com/office/powerpoint/2010/main" val="28838766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E0983A-4745-42D9-BCD1-7B7EE7091D9C}" type="slidenum">
              <a:rPr lang="en-US"/>
              <a:pPr/>
              <a:t>79</a:t>
            </a:fld>
            <a:endParaRPr lang="en-US"/>
          </a:p>
        </p:txBody>
      </p:sp>
      <p:sp>
        <p:nvSpPr>
          <p:cNvPr id="211970" name="Rectangle 2"/>
          <p:cNvSpPr>
            <a:spLocks noGrp="1" noRot="1" noChangeAspect="1" noChangeArrowheads="1" noTextEdit="1"/>
          </p:cNvSpPr>
          <p:nvPr>
            <p:ph type="sldImg"/>
          </p:nvPr>
        </p:nvSpPr>
        <p:spPr>
          <a:xfrm>
            <a:off x="1182688" y="696913"/>
            <a:ext cx="4648200" cy="3486150"/>
          </a:xfrm>
          <a:ln/>
        </p:spPr>
      </p:sp>
      <p:sp>
        <p:nvSpPr>
          <p:cNvPr id="211971" name="Rectangle 3"/>
          <p:cNvSpPr>
            <a:spLocks noGrp="1" noChangeArrowheads="1"/>
          </p:cNvSpPr>
          <p:nvPr>
            <p:ph type="body" idx="1"/>
          </p:nvPr>
        </p:nvSpPr>
        <p:spPr>
          <a:xfrm>
            <a:off x="936344" y="4415790"/>
            <a:ext cx="5137714" cy="4183380"/>
          </a:xfrm>
        </p:spPr>
        <p:txBody>
          <a:bodyPr/>
          <a:lstStyle/>
          <a:p>
            <a:endParaRPr lang="en-US" dirty="0" smtClean="0"/>
          </a:p>
        </p:txBody>
      </p:sp>
    </p:spTree>
    <p:extLst>
      <p:ext uri="{BB962C8B-B14F-4D97-AF65-F5344CB8AC3E}">
        <p14:creationId xmlns:p14="http://schemas.microsoft.com/office/powerpoint/2010/main" val="4506749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E0983A-4745-42D9-BCD1-7B7EE7091D9C}" type="slidenum">
              <a:rPr lang="en-US"/>
              <a:pPr/>
              <a:t>80</a:t>
            </a:fld>
            <a:endParaRPr lang="en-US"/>
          </a:p>
        </p:txBody>
      </p:sp>
      <p:sp>
        <p:nvSpPr>
          <p:cNvPr id="211970" name="Rectangle 2"/>
          <p:cNvSpPr>
            <a:spLocks noGrp="1" noRot="1" noChangeAspect="1" noChangeArrowheads="1" noTextEdit="1"/>
          </p:cNvSpPr>
          <p:nvPr>
            <p:ph type="sldImg"/>
          </p:nvPr>
        </p:nvSpPr>
        <p:spPr>
          <a:xfrm>
            <a:off x="1182688" y="696913"/>
            <a:ext cx="4648200" cy="3486150"/>
          </a:xfrm>
          <a:ln/>
        </p:spPr>
      </p:sp>
      <p:sp>
        <p:nvSpPr>
          <p:cNvPr id="211971" name="Rectangle 3"/>
          <p:cNvSpPr>
            <a:spLocks noGrp="1" noChangeArrowheads="1"/>
          </p:cNvSpPr>
          <p:nvPr>
            <p:ph type="body" idx="1"/>
          </p:nvPr>
        </p:nvSpPr>
        <p:spPr>
          <a:xfrm>
            <a:off x="936344" y="4415790"/>
            <a:ext cx="5137714" cy="4183380"/>
          </a:xfrm>
        </p:spPr>
        <p:txBody>
          <a:bodyPr/>
          <a:lstStyle/>
          <a:p>
            <a:endParaRPr lang="en-US" dirty="0" smtClean="0"/>
          </a:p>
        </p:txBody>
      </p:sp>
    </p:spTree>
    <p:extLst>
      <p:ext uri="{BB962C8B-B14F-4D97-AF65-F5344CB8AC3E}">
        <p14:creationId xmlns:p14="http://schemas.microsoft.com/office/powerpoint/2010/main" val="34889354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CC0A4B-5AD1-49CD-ADC2-88CFCEF8D7ED}" type="slidenum">
              <a:rPr lang="en-US"/>
              <a:pPr/>
              <a:t>81</a:t>
            </a:fld>
            <a:endParaRPr lang="en-US"/>
          </a:p>
        </p:txBody>
      </p:sp>
      <p:sp>
        <p:nvSpPr>
          <p:cNvPr id="214018" name="Rectangle 2"/>
          <p:cNvSpPr>
            <a:spLocks noGrp="1" noRot="1" noChangeAspect="1" noChangeArrowheads="1" noTextEdit="1"/>
          </p:cNvSpPr>
          <p:nvPr>
            <p:ph type="sldImg"/>
          </p:nvPr>
        </p:nvSpPr>
        <p:spPr>
          <a:xfrm>
            <a:off x="1182688" y="696913"/>
            <a:ext cx="4648200" cy="3486150"/>
          </a:xfrm>
          <a:ln/>
        </p:spPr>
      </p:sp>
      <p:sp>
        <p:nvSpPr>
          <p:cNvPr id="214019" name="Rectangle 3"/>
          <p:cNvSpPr>
            <a:spLocks noGrp="1" noChangeArrowheads="1"/>
          </p:cNvSpPr>
          <p:nvPr>
            <p:ph type="body" idx="1"/>
          </p:nvPr>
        </p:nvSpPr>
        <p:spPr>
          <a:xfrm>
            <a:off x="936344" y="4415790"/>
            <a:ext cx="5137714" cy="4183380"/>
          </a:xfrm>
        </p:spPr>
        <p:txBody>
          <a:bodyPr/>
          <a:lstStyle/>
          <a:p>
            <a:r>
              <a:rPr lang="en-US" dirty="0"/>
              <a:t>This </a:t>
            </a:r>
            <a:r>
              <a:rPr lang="en-US" dirty="0" smtClean="0"/>
              <a:t>simply requires that heating and economizer controls be coordinated so they</a:t>
            </a:r>
            <a:r>
              <a:rPr lang="en-US" baseline="0" dirty="0" smtClean="0"/>
              <a:t> are mutually exclusive</a:t>
            </a:r>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3632319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E0983A-4745-42D9-BCD1-7B7EE7091D9C}" type="slidenum">
              <a:rPr lang="en-US"/>
              <a:pPr/>
              <a:t>82</a:t>
            </a:fld>
            <a:endParaRPr lang="en-US"/>
          </a:p>
        </p:txBody>
      </p:sp>
      <p:sp>
        <p:nvSpPr>
          <p:cNvPr id="211970" name="Rectangle 2"/>
          <p:cNvSpPr>
            <a:spLocks noGrp="1" noRot="1" noChangeAspect="1" noChangeArrowheads="1" noTextEdit="1"/>
          </p:cNvSpPr>
          <p:nvPr>
            <p:ph type="sldImg"/>
          </p:nvPr>
        </p:nvSpPr>
        <p:spPr>
          <a:xfrm>
            <a:off x="1182688" y="696913"/>
            <a:ext cx="4648200" cy="3486150"/>
          </a:xfrm>
          <a:ln/>
        </p:spPr>
      </p:sp>
      <p:sp>
        <p:nvSpPr>
          <p:cNvPr id="211971" name="Rectangle 3"/>
          <p:cNvSpPr>
            <a:spLocks noGrp="1" noChangeArrowheads="1"/>
          </p:cNvSpPr>
          <p:nvPr>
            <p:ph type="body" idx="1"/>
          </p:nvPr>
        </p:nvSpPr>
        <p:spPr>
          <a:xfrm>
            <a:off x="936344" y="4415790"/>
            <a:ext cx="5137714" cy="4183380"/>
          </a:xfrm>
        </p:spPr>
        <p:txBody>
          <a:bodyPr/>
          <a:lstStyle/>
          <a:p>
            <a:endParaRPr lang="en-US" dirty="0" smtClean="0"/>
          </a:p>
        </p:txBody>
      </p:sp>
    </p:spTree>
    <p:extLst>
      <p:ext uri="{BB962C8B-B14F-4D97-AF65-F5344CB8AC3E}">
        <p14:creationId xmlns:p14="http://schemas.microsoft.com/office/powerpoint/2010/main" val="20624621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0194EA-DB79-455B-9AF5-3B4E016D61FB}" type="slidenum">
              <a:rPr lang="en-US"/>
              <a:pPr/>
              <a:t>83</a:t>
            </a:fld>
            <a:endParaRPr lang="en-US"/>
          </a:p>
        </p:txBody>
      </p:sp>
      <p:sp>
        <p:nvSpPr>
          <p:cNvPr id="220162" name="Rectangle 2"/>
          <p:cNvSpPr>
            <a:spLocks noGrp="1" noRot="1" noChangeAspect="1" noChangeArrowheads="1" noTextEdit="1"/>
          </p:cNvSpPr>
          <p:nvPr>
            <p:ph type="sldImg"/>
          </p:nvPr>
        </p:nvSpPr>
        <p:spPr>
          <a:xfrm>
            <a:off x="1182688" y="696913"/>
            <a:ext cx="4648200" cy="3486150"/>
          </a:xfrm>
          <a:ln/>
        </p:spPr>
      </p:sp>
      <p:sp>
        <p:nvSpPr>
          <p:cNvPr id="220163" name="Rectangle 3"/>
          <p:cNvSpPr>
            <a:spLocks noGrp="1" noChangeArrowheads="1"/>
          </p:cNvSpPr>
          <p:nvPr>
            <p:ph type="body" idx="1"/>
          </p:nvPr>
        </p:nvSpPr>
        <p:spPr>
          <a:xfrm>
            <a:off x="936344" y="4415790"/>
            <a:ext cx="5137714" cy="4183380"/>
          </a:xfrm>
        </p:spPr>
        <p:txBody>
          <a:bodyPr/>
          <a:lstStyle/>
          <a:p>
            <a:r>
              <a:rPr lang="en-US" dirty="0"/>
              <a:t>Single-zone systems will inherently meet these requirements, provided their controls are capable of sequencing typical heating and cooling</a:t>
            </a:r>
            <a:r>
              <a:rPr lang="en-US" dirty="0" smtClean="0"/>
              <a:t>.</a:t>
            </a:r>
          </a:p>
          <a:p>
            <a:endParaRPr lang="en-US" dirty="0"/>
          </a:p>
          <a:p>
            <a:r>
              <a:rPr lang="en-US" dirty="0" smtClean="0"/>
              <a:t>Discourages cooling air then reheating</a:t>
            </a:r>
          </a:p>
          <a:p>
            <a:endParaRPr lang="en-US" dirty="0" smtClean="0"/>
          </a:p>
          <a:p>
            <a:pPr lvl="0"/>
            <a:r>
              <a:rPr lang="en-US" dirty="0"/>
              <a:t> </a:t>
            </a:r>
          </a:p>
        </p:txBody>
      </p:sp>
    </p:spTree>
    <p:extLst>
      <p:ext uri="{BB962C8B-B14F-4D97-AF65-F5344CB8AC3E}">
        <p14:creationId xmlns:p14="http://schemas.microsoft.com/office/powerpoint/2010/main" val="16306898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F38404-09E8-4537-8FCB-F635274AE4DD}" type="slidenum">
              <a:rPr lang="en-US"/>
              <a:pPr/>
              <a:t>84</a:t>
            </a:fld>
            <a:endParaRPr lang="en-US"/>
          </a:p>
        </p:txBody>
      </p:sp>
      <p:sp>
        <p:nvSpPr>
          <p:cNvPr id="222210" name="Rectangle 2"/>
          <p:cNvSpPr>
            <a:spLocks noGrp="1" noRot="1" noChangeAspect="1" noChangeArrowheads="1" noTextEdit="1"/>
          </p:cNvSpPr>
          <p:nvPr>
            <p:ph type="sldImg"/>
          </p:nvPr>
        </p:nvSpPr>
        <p:spPr>
          <a:xfrm>
            <a:off x="1182688" y="696913"/>
            <a:ext cx="4648200" cy="3486150"/>
          </a:xfrm>
          <a:ln/>
        </p:spPr>
      </p:sp>
      <p:sp>
        <p:nvSpPr>
          <p:cNvPr id="222211"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3741293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1CDCD1-5EF4-4FE6-B9B2-02E723D6138C}" type="slidenum">
              <a:rPr lang="en-US"/>
              <a:pPr/>
              <a:t>11</a:t>
            </a:fld>
            <a:endParaRPr lang="en-US"/>
          </a:p>
        </p:txBody>
      </p:sp>
      <p:sp>
        <p:nvSpPr>
          <p:cNvPr id="119810" name="Rectangle 2"/>
          <p:cNvSpPr>
            <a:spLocks noGrp="1" noRot="1" noChangeAspect="1" noChangeArrowheads="1" noTextEdit="1"/>
          </p:cNvSpPr>
          <p:nvPr>
            <p:ph type="sldImg"/>
          </p:nvPr>
        </p:nvSpPr>
        <p:spPr>
          <a:xfrm>
            <a:off x="1182688" y="696913"/>
            <a:ext cx="4648200" cy="3486150"/>
          </a:xfrm>
          <a:ln/>
        </p:spPr>
      </p:sp>
      <p:sp>
        <p:nvSpPr>
          <p:cNvPr id="119811" name="Rectangle 3"/>
          <p:cNvSpPr>
            <a:spLocks noGrp="1" noChangeArrowheads="1"/>
          </p:cNvSpPr>
          <p:nvPr>
            <p:ph type="body" idx="1"/>
          </p:nvPr>
        </p:nvSpPr>
        <p:spPr/>
        <p:txBody>
          <a:bodyPr/>
          <a:lstStyle/>
          <a:p>
            <a:r>
              <a:rPr lang="en-US" dirty="0"/>
              <a:t>There are </a:t>
            </a:r>
            <a:r>
              <a:rPr lang="en-US" dirty="0" smtClean="0"/>
              <a:t>four </a:t>
            </a:r>
            <a:r>
              <a:rPr lang="en-US" dirty="0"/>
              <a:t>compliance options for HVAC:  Simplified, Prescriptive Path, </a:t>
            </a:r>
            <a:r>
              <a:rPr lang="en-US" dirty="0" smtClean="0"/>
              <a:t>ECB, and Appendix G..  </a:t>
            </a:r>
            <a:r>
              <a:rPr lang="en-US" dirty="0"/>
              <a:t>When the simplified approach is used, the Mandatory Provisions do not apply.  Grayed out option under Compliance Options is not available for HVAC.  </a:t>
            </a:r>
            <a:endParaRPr lang="en-US" dirty="0" smtClean="0"/>
          </a:p>
          <a:p>
            <a:endParaRPr lang="en-US" dirty="0"/>
          </a:p>
          <a:p>
            <a:r>
              <a:rPr lang="en-US" dirty="0" smtClean="0"/>
              <a:t>Pick IECC OR ASHRAE for entire code application</a:t>
            </a:r>
            <a:endParaRPr lang="en-US" dirty="0"/>
          </a:p>
        </p:txBody>
      </p:sp>
    </p:spTree>
    <p:extLst>
      <p:ext uri="{BB962C8B-B14F-4D97-AF65-F5344CB8AC3E}">
        <p14:creationId xmlns:p14="http://schemas.microsoft.com/office/powerpoint/2010/main" val="26647360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0194EA-DB79-455B-9AF5-3B4E016D61FB}" type="slidenum">
              <a:rPr lang="en-US"/>
              <a:pPr/>
              <a:t>85</a:t>
            </a:fld>
            <a:endParaRPr lang="en-US"/>
          </a:p>
        </p:txBody>
      </p:sp>
      <p:sp>
        <p:nvSpPr>
          <p:cNvPr id="220162" name="Rectangle 2"/>
          <p:cNvSpPr>
            <a:spLocks noGrp="1" noRot="1" noChangeAspect="1" noChangeArrowheads="1" noTextEdit="1"/>
          </p:cNvSpPr>
          <p:nvPr>
            <p:ph type="sldImg"/>
          </p:nvPr>
        </p:nvSpPr>
        <p:spPr>
          <a:xfrm>
            <a:off x="1182688" y="696913"/>
            <a:ext cx="4648200" cy="3486150"/>
          </a:xfrm>
          <a:ln/>
        </p:spPr>
      </p:sp>
      <p:sp>
        <p:nvSpPr>
          <p:cNvPr id="220163" name="Rectangle 3"/>
          <p:cNvSpPr>
            <a:spLocks noGrp="1" noChangeArrowheads="1"/>
          </p:cNvSpPr>
          <p:nvPr>
            <p:ph type="body" idx="1"/>
          </p:nvPr>
        </p:nvSpPr>
        <p:spPr>
          <a:xfrm>
            <a:off x="936344" y="4415790"/>
            <a:ext cx="5137714" cy="4183380"/>
          </a:xfrm>
        </p:spPr>
        <p:txBody>
          <a:bodyPr/>
          <a:lstStyle/>
          <a:p>
            <a:r>
              <a:rPr lang="en-US" dirty="0"/>
              <a:t>Single-zone systems will inherently meet these requirements, provided their controls are capable of sequencing typical heating and cooling</a:t>
            </a:r>
            <a:r>
              <a:rPr lang="en-US" dirty="0" smtClean="0"/>
              <a:t>.</a:t>
            </a:r>
          </a:p>
          <a:p>
            <a:endParaRPr lang="en-US" dirty="0"/>
          </a:p>
          <a:p>
            <a:r>
              <a:rPr lang="en-US" dirty="0" smtClean="0"/>
              <a:t>Discourages cooling air then reheating</a:t>
            </a:r>
          </a:p>
          <a:p>
            <a:endParaRPr lang="en-US" dirty="0" smtClean="0"/>
          </a:p>
          <a:p>
            <a:pPr lvl="0"/>
            <a:r>
              <a:rPr lang="en-US" dirty="0"/>
              <a:t> </a:t>
            </a:r>
          </a:p>
        </p:txBody>
      </p:sp>
    </p:spTree>
    <p:extLst>
      <p:ext uri="{BB962C8B-B14F-4D97-AF65-F5344CB8AC3E}">
        <p14:creationId xmlns:p14="http://schemas.microsoft.com/office/powerpoint/2010/main" val="41194561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ADB1F4-02D8-4CBF-9E22-75A85FC7F019}" type="slidenum">
              <a:rPr lang="en-US"/>
              <a:pPr/>
              <a:t>86</a:t>
            </a:fld>
            <a:endParaRPr lang="en-US"/>
          </a:p>
        </p:txBody>
      </p:sp>
      <p:sp>
        <p:nvSpPr>
          <p:cNvPr id="224258" name="Rectangle 2"/>
          <p:cNvSpPr>
            <a:spLocks noGrp="1" noRot="1" noChangeAspect="1" noChangeArrowheads="1" noTextEdit="1"/>
          </p:cNvSpPr>
          <p:nvPr>
            <p:ph type="sldImg"/>
          </p:nvPr>
        </p:nvSpPr>
        <p:spPr>
          <a:xfrm>
            <a:off x="1182688" y="696913"/>
            <a:ext cx="4648200" cy="3486150"/>
          </a:xfrm>
          <a:ln/>
        </p:spPr>
      </p:sp>
      <p:sp>
        <p:nvSpPr>
          <p:cNvPr id="224259"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6056897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47CC63-367F-4001-8787-F291598E369F}" type="slidenum">
              <a:rPr lang="en-US"/>
              <a:pPr/>
              <a:t>87</a:t>
            </a:fld>
            <a:endParaRPr lang="en-US"/>
          </a:p>
        </p:txBody>
      </p:sp>
      <p:sp>
        <p:nvSpPr>
          <p:cNvPr id="226306" name="Rectangle 2"/>
          <p:cNvSpPr>
            <a:spLocks noGrp="1" noRot="1" noChangeAspect="1" noChangeArrowheads="1" noTextEdit="1"/>
          </p:cNvSpPr>
          <p:nvPr>
            <p:ph type="sldImg"/>
          </p:nvPr>
        </p:nvSpPr>
        <p:spPr>
          <a:xfrm>
            <a:off x="1182688" y="696913"/>
            <a:ext cx="4648200" cy="3486150"/>
          </a:xfrm>
          <a:ln/>
        </p:spPr>
      </p:sp>
      <p:sp>
        <p:nvSpPr>
          <p:cNvPr id="226307" name="Rectangle 3"/>
          <p:cNvSpPr>
            <a:spLocks noGrp="1" noChangeArrowheads="1"/>
          </p:cNvSpPr>
          <p:nvPr>
            <p:ph type="body" idx="1"/>
          </p:nvPr>
        </p:nvSpPr>
        <p:spPr>
          <a:xfrm>
            <a:off x="936344" y="4415790"/>
            <a:ext cx="5137714" cy="4183380"/>
          </a:xfrm>
        </p:spPr>
        <p:txBody>
          <a:bodyPr/>
          <a:lstStyle/>
          <a:p>
            <a:r>
              <a:rPr lang="en-US" dirty="0"/>
              <a:t>Three-pipe systems use a common return for both hot water and chilled water and cause heated water and cooled water to be mixed with each other, increasing both heating and cooling energy usage</a:t>
            </a:r>
            <a:r>
              <a:rPr lang="en-US" dirty="0" smtClean="0"/>
              <a:t>.</a:t>
            </a:r>
          </a:p>
          <a:p>
            <a:endParaRPr lang="en-US" dirty="0" smtClean="0"/>
          </a:p>
          <a:p>
            <a:endParaRPr lang="en-US" dirty="0"/>
          </a:p>
          <a:p>
            <a:endParaRPr lang="en-US" b="1" i="1" dirty="0" smtClean="0"/>
          </a:p>
        </p:txBody>
      </p:sp>
    </p:spTree>
    <p:extLst>
      <p:ext uri="{BB962C8B-B14F-4D97-AF65-F5344CB8AC3E}">
        <p14:creationId xmlns:p14="http://schemas.microsoft.com/office/powerpoint/2010/main" val="26748827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F78EF-9DC3-4271-AAAB-1E0ED7FA93C4}" type="slidenum">
              <a:rPr lang="en-US"/>
              <a:pPr/>
              <a:t>88</a:t>
            </a:fld>
            <a:endParaRPr lang="en-US"/>
          </a:p>
        </p:txBody>
      </p:sp>
      <p:sp>
        <p:nvSpPr>
          <p:cNvPr id="228354" name="Rectangle 2"/>
          <p:cNvSpPr>
            <a:spLocks noGrp="1" noRot="1" noChangeAspect="1" noChangeArrowheads="1" noTextEdit="1"/>
          </p:cNvSpPr>
          <p:nvPr>
            <p:ph type="sldImg"/>
          </p:nvPr>
        </p:nvSpPr>
        <p:spPr>
          <a:xfrm>
            <a:off x="1182688" y="696913"/>
            <a:ext cx="4648200" cy="3486150"/>
          </a:xfrm>
          <a:ln/>
        </p:spPr>
      </p:sp>
      <p:sp>
        <p:nvSpPr>
          <p:cNvPr id="228355" name="Rectangle 3"/>
          <p:cNvSpPr>
            <a:spLocks noGrp="1" noChangeArrowheads="1"/>
          </p:cNvSpPr>
          <p:nvPr>
            <p:ph type="body" idx="1"/>
          </p:nvPr>
        </p:nvSpPr>
        <p:spPr>
          <a:xfrm>
            <a:off x="936344" y="4415790"/>
            <a:ext cx="5137714" cy="4183380"/>
          </a:xfrm>
        </p:spPr>
        <p:txBody>
          <a:bodyPr/>
          <a:lstStyle/>
          <a:p>
            <a:r>
              <a:rPr lang="en-US" dirty="0"/>
              <a:t>Two-pipe changeover systems use a common distribution system to alternately supply heated or chilled water to fan-coils and air-handlers</a:t>
            </a:r>
            <a:r>
              <a:rPr lang="en-US" dirty="0" smtClean="0"/>
              <a:t>.  One pipe in and one pipe out.  Changeover happens at specified times of the year.</a:t>
            </a:r>
          </a:p>
          <a:p>
            <a:endParaRPr lang="en-US" dirty="0" smtClean="0"/>
          </a:p>
        </p:txBody>
      </p:sp>
    </p:spTree>
    <p:extLst>
      <p:ext uri="{BB962C8B-B14F-4D97-AF65-F5344CB8AC3E}">
        <p14:creationId xmlns:p14="http://schemas.microsoft.com/office/powerpoint/2010/main" val="37075426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D26688-7A85-44CE-9590-50B010035888}" type="slidenum">
              <a:rPr lang="en-US"/>
              <a:pPr/>
              <a:t>89</a:t>
            </a:fld>
            <a:endParaRPr lang="en-US" dirty="0"/>
          </a:p>
        </p:txBody>
      </p:sp>
      <p:sp>
        <p:nvSpPr>
          <p:cNvPr id="230402" name="Rectangle 2"/>
          <p:cNvSpPr>
            <a:spLocks noGrp="1" noRot="1" noChangeAspect="1" noChangeArrowheads="1" noTextEdit="1"/>
          </p:cNvSpPr>
          <p:nvPr>
            <p:ph type="sldImg"/>
          </p:nvPr>
        </p:nvSpPr>
        <p:spPr>
          <a:xfrm>
            <a:off x="1182688" y="696913"/>
            <a:ext cx="4648200" cy="3486150"/>
          </a:xfrm>
          <a:ln/>
        </p:spPr>
      </p:sp>
      <p:sp>
        <p:nvSpPr>
          <p:cNvPr id="230403" name="Rectangle 3"/>
          <p:cNvSpPr>
            <a:spLocks noGrp="1" noChangeArrowheads="1"/>
          </p:cNvSpPr>
          <p:nvPr>
            <p:ph type="body" idx="1"/>
          </p:nvPr>
        </p:nvSpPr>
        <p:spPr>
          <a:xfrm>
            <a:off x="936344" y="4415790"/>
            <a:ext cx="5137714" cy="4183380"/>
          </a:xfrm>
        </p:spPr>
        <p:txBody>
          <a:bodyPr/>
          <a:lstStyle/>
          <a:p>
            <a:r>
              <a:rPr lang="en-US" dirty="0" smtClean="0">
                <a:cs typeface="Arial" pitchFamily="34" charset="0"/>
              </a:rPr>
              <a:t>Ex:  water loop through</a:t>
            </a:r>
            <a:r>
              <a:rPr lang="en-US" baseline="0" dirty="0" smtClean="0">
                <a:cs typeface="Arial" pitchFamily="34" charset="0"/>
              </a:rPr>
              <a:t> building and heat pumps are placed around and use water loop as a heat source for heating and a heat sink for cooling.</a:t>
            </a:r>
            <a:endParaRPr lang="en-US" dirty="0" smtClean="0">
              <a:cs typeface="Arial" pitchFamily="34" charset="0"/>
            </a:endParaRPr>
          </a:p>
          <a:p>
            <a:endParaRPr lang="en-US" dirty="0" smtClean="0">
              <a:cs typeface="Arial" pitchFamily="34" charset="0"/>
            </a:endParaRPr>
          </a:p>
          <a:p>
            <a:r>
              <a:rPr lang="en-US" dirty="0" smtClean="0">
                <a:cs typeface="Arial" pitchFamily="34" charset="0"/>
              </a:rPr>
              <a:t>Requirements </a:t>
            </a:r>
            <a:r>
              <a:rPr lang="en-US" dirty="0">
                <a:cs typeface="Arial" pitchFamily="34" charset="0"/>
              </a:rPr>
              <a:t>are meant to limit the unnecessary use of the central heating and cooling sources</a:t>
            </a:r>
            <a:r>
              <a:rPr lang="en-US" dirty="0" smtClean="0">
                <a:cs typeface="Arial" pitchFamily="34" charset="0"/>
              </a:rPr>
              <a:t>.</a:t>
            </a:r>
          </a:p>
          <a:p>
            <a:endParaRPr lang="en-US" dirty="0" smtClean="0">
              <a:cs typeface="Arial" pitchFamily="34" charset="0"/>
            </a:endParaRPr>
          </a:p>
          <a:p>
            <a:pPr lvl="0"/>
            <a:r>
              <a:rPr lang="en-US" dirty="0" smtClean="0">
                <a:cs typeface="Arial" pitchFamily="34" charset="0"/>
              </a:rPr>
              <a:t>For </a:t>
            </a:r>
            <a:r>
              <a:rPr lang="en-US" dirty="0">
                <a:cs typeface="Arial" pitchFamily="34" charset="0"/>
              </a:rPr>
              <a:t>climate zones 3 through 8, if a closed-circuit tower (fluid cooler) is used, either an automatic valve </a:t>
            </a:r>
            <a:r>
              <a:rPr lang="en-US" dirty="0" smtClean="0">
                <a:cs typeface="Arial" pitchFamily="34" charset="0"/>
              </a:rPr>
              <a:t>must </a:t>
            </a:r>
            <a:r>
              <a:rPr lang="en-US" dirty="0">
                <a:cs typeface="Arial" pitchFamily="34" charset="0"/>
              </a:rPr>
              <a:t>be installed to bypass all but a minimal flow of water around the tower (for freeze protection) or low-leakage positive closure dampers shall be provided. </a:t>
            </a:r>
            <a:endParaRPr lang="en-US" dirty="0" smtClean="0">
              <a:cs typeface="Arial" pitchFamily="34" charset="0"/>
            </a:endParaRPr>
          </a:p>
          <a:p>
            <a:pPr lvl="0"/>
            <a:endParaRPr lang="en-US" dirty="0">
              <a:cs typeface="Arial" pitchFamily="34" charset="0"/>
            </a:endParaRPr>
          </a:p>
          <a:p>
            <a:pPr lvl="0"/>
            <a:r>
              <a:rPr lang="en-US" dirty="0" smtClean="0">
                <a:cs typeface="Arial" pitchFamily="34" charset="0"/>
              </a:rPr>
              <a:t>If </a:t>
            </a:r>
            <a:r>
              <a:rPr lang="en-US" dirty="0">
                <a:cs typeface="Arial" pitchFamily="34" charset="0"/>
              </a:rPr>
              <a:t>an open-circuit tower is used directly in the heat pump loop, an automatic valve </a:t>
            </a:r>
            <a:r>
              <a:rPr lang="en-US" dirty="0" smtClean="0">
                <a:cs typeface="Arial" pitchFamily="34" charset="0"/>
              </a:rPr>
              <a:t>must </a:t>
            </a:r>
            <a:r>
              <a:rPr lang="en-US" dirty="0">
                <a:cs typeface="Arial" pitchFamily="34" charset="0"/>
              </a:rPr>
              <a:t>be installed to bypass all heat pump water flow around the tower. </a:t>
            </a:r>
            <a:endParaRPr lang="en-US" dirty="0" smtClean="0">
              <a:cs typeface="Arial" pitchFamily="34" charset="0"/>
            </a:endParaRPr>
          </a:p>
          <a:p>
            <a:pPr lvl="0"/>
            <a:endParaRPr lang="en-US" dirty="0">
              <a:cs typeface="Arial" pitchFamily="34" charset="0"/>
            </a:endParaRPr>
          </a:p>
          <a:p>
            <a:pPr lvl="0"/>
            <a:r>
              <a:rPr lang="en-US" dirty="0" smtClean="0">
                <a:cs typeface="Arial" pitchFamily="34" charset="0"/>
              </a:rPr>
              <a:t>If </a:t>
            </a:r>
            <a:r>
              <a:rPr lang="en-US" dirty="0">
                <a:cs typeface="Arial" pitchFamily="34" charset="0"/>
              </a:rPr>
              <a:t>an open-circuit tower is used in conjunction with a separate heat exchanger to isolate the tower from the heat pump loop, then heat loss </a:t>
            </a:r>
            <a:r>
              <a:rPr lang="en-US" dirty="0" smtClean="0">
                <a:cs typeface="Arial" pitchFamily="34" charset="0"/>
              </a:rPr>
              <a:t>must </a:t>
            </a:r>
            <a:r>
              <a:rPr lang="en-US" dirty="0">
                <a:cs typeface="Arial" pitchFamily="34" charset="0"/>
              </a:rPr>
              <a:t>be controlled by shutting down the circulation pump on the cooling tower loop</a:t>
            </a:r>
            <a:r>
              <a:rPr lang="en-US" dirty="0" smtClean="0">
                <a:cs typeface="Arial" pitchFamily="34" charset="0"/>
              </a:rPr>
              <a:t>.</a:t>
            </a:r>
          </a:p>
          <a:p>
            <a:pPr lvl="0"/>
            <a:endParaRPr lang="en-US" dirty="0">
              <a:latin typeface="Arial" pitchFamily="34" charset="0"/>
              <a:cs typeface="Arial" pitchFamily="34" charset="0"/>
            </a:endParaRPr>
          </a:p>
          <a:p>
            <a:pPr lvl="0"/>
            <a:endParaRPr lang="en-US" dirty="0">
              <a:latin typeface="Arial" pitchFamily="34" charset="0"/>
              <a:cs typeface="Arial" pitchFamily="34" charset="0"/>
            </a:endParaRPr>
          </a:p>
        </p:txBody>
      </p:sp>
    </p:spTree>
    <p:extLst>
      <p:ext uri="{BB962C8B-B14F-4D97-AF65-F5344CB8AC3E}">
        <p14:creationId xmlns:p14="http://schemas.microsoft.com/office/powerpoint/2010/main" val="26484515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06C6E7-ABBE-49B6-8BB7-56A5F4E58E0A}" type="slidenum">
              <a:rPr lang="en-US"/>
              <a:pPr/>
              <a:t>90</a:t>
            </a:fld>
            <a:endParaRPr lang="en-US"/>
          </a:p>
        </p:txBody>
      </p:sp>
      <p:sp>
        <p:nvSpPr>
          <p:cNvPr id="232450" name="Rectangle 2"/>
          <p:cNvSpPr>
            <a:spLocks noGrp="1" noRot="1" noChangeAspect="1" noChangeArrowheads="1" noTextEdit="1"/>
          </p:cNvSpPr>
          <p:nvPr>
            <p:ph type="sldImg"/>
          </p:nvPr>
        </p:nvSpPr>
        <p:spPr>
          <a:xfrm>
            <a:off x="1182688" y="696913"/>
            <a:ext cx="4648200" cy="3486150"/>
          </a:xfrm>
          <a:ln/>
        </p:spPr>
      </p:sp>
      <p:sp>
        <p:nvSpPr>
          <p:cNvPr id="232451" name="Rectangle 3"/>
          <p:cNvSpPr>
            <a:spLocks noGrp="1" noChangeArrowheads="1"/>
          </p:cNvSpPr>
          <p:nvPr>
            <p:ph type="body" idx="1"/>
          </p:nvPr>
        </p:nvSpPr>
        <p:spPr>
          <a:xfrm>
            <a:off x="936344" y="4415790"/>
            <a:ext cx="5137714" cy="4183380"/>
          </a:xfrm>
        </p:spPr>
        <p:txBody>
          <a:bodyPr/>
          <a:lstStyle/>
          <a:p>
            <a:pPr lvl="0"/>
            <a:r>
              <a:rPr lang="en-US" dirty="0">
                <a:latin typeface="Arial" charset="0"/>
              </a:rPr>
              <a:t> </a:t>
            </a:r>
          </a:p>
        </p:txBody>
      </p:sp>
    </p:spTree>
    <p:extLst>
      <p:ext uri="{BB962C8B-B14F-4D97-AF65-F5344CB8AC3E}">
        <p14:creationId xmlns:p14="http://schemas.microsoft.com/office/powerpoint/2010/main" val="31987650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587" indent="-228587">
              <a:buFont typeface="+mj-lt"/>
              <a:buAutoNum type="alphaLcParenR"/>
            </a:pPr>
            <a:endParaRPr lang="en-US" b="1" u="sng" dirty="0" smtClean="0"/>
          </a:p>
          <a:p>
            <a:endParaRPr lang="en-US" dirty="0"/>
          </a:p>
        </p:txBody>
      </p:sp>
      <p:sp>
        <p:nvSpPr>
          <p:cNvPr id="4" name="Slide Number Placeholder 3"/>
          <p:cNvSpPr>
            <a:spLocks noGrp="1"/>
          </p:cNvSpPr>
          <p:nvPr>
            <p:ph type="sldNum" sz="quarter" idx="10"/>
          </p:nvPr>
        </p:nvSpPr>
        <p:spPr/>
        <p:txBody>
          <a:bodyPr/>
          <a:lstStyle/>
          <a:p>
            <a:fld id="{A5DCB630-35EC-4D59-9C32-41D38FCDA16A}" type="slidenum">
              <a:rPr lang="en-US" smtClean="0"/>
              <a:pPr/>
              <a:t>91</a:t>
            </a:fld>
            <a:endParaRPr lang="en-US"/>
          </a:p>
        </p:txBody>
      </p:sp>
    </p:spTree>
    <p:extLst>
      <p:ext uri="{BB962C8B-B14F-4D97-AF65-F5344CB8AC3E}">
        <p14:creationId xmlns:p14="http://schemas.microsoft.com/office/powerpoint/2010/main" val="30619061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4A7620-3994-4D6D-8062-BCECD3639EBF}" type="slidenum">
              <a:rPr lang="en-US"/>
              <a:pPr/>
              <a:t>92</a:t>
            </a:fld>
            <a:endParaRPr lang="en-US"/>
          </a:p>
        </p:txBody>
      </p:sp>
      <p:sp>
        <p:nvSpPr>
          <p:cNvPr id="235522" name="Rectangle 2"/>
          <p:cNvSpPr>
            <a:spLocks noGrp="1" noRot="1" noChangeAspect="1" noChangeArrowheads="1" noTextEdit="1"/>
          </p:cNvSpPr>
          <p:nvPr>
            <p:ph type="sldImg"/>
          </p:nvPr>
        </p:nvSpPr>
        <p:spPr>
          <a:xfrm>
            <a:off x="1182688" y="696913"/>
            <a:ext cx="4648200" cy="3486150"/>
          </a:xfrm>
          <a:ln/>
        </p:spPr>
      </p:sp>
      <p:sp>
        <p:nvSpPr>
          <p:cNvPr id="235523" name="Rectangle 3"/>
          <p:cNvSpPr>
            <a:spLocks noGrp="1" noChangeArrowheads="1"/>
          </p:cNvSpPr>
          <p:nvPr>
            <p:ph type="body" idx="1"/>
          </p:nvPr>
        </p:nvSpPr>
        <p:spPr>
          <a:xfrm>
            <a:off x="936344" y="4415790"/>
            <a:ext cx="5137714" cy="4183380"/>
          </a:xfrm>
        </p:spPr>
        <p:txBody>
          <a:bodyPr/>
          <a:lstStyle/>
          <a:p>
            <a:endParaRPr lang="en-US" dirty="0" smtClean="0"/>
          </a:p>
        </p:txBody>
      </p:sp>
    </p:spTree>
    <p:extLst>
      <p:ext uri="{BB962C8B-B14F-4D97-AF65-F5344CB8AC3E}">
        <p14:creationId xmlns:p14="http://schemas.microsoft.com/office/powerpoint/2010/main" val="3464079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4A7620-3994-4D6D-8062-BCECD3639EBF}" type="slidenum">
              <a:rPr lang="en-US"/>
              <a:pPr/>
              <a:t>93</a:t>
            </a:fld>
            <a:endParaRPr lang="en-US"/>
          </a:p>
        </p:txBody>
      </p:sp>
      <p:sp>
        <p:nvSpPr>
          <p:cNvPr id="235522" name="Rectangle 2"/>
          <p:cNvSpPr>
            <a:spLocks noGrp="1" noRot="1" noChangeAspect="1" noChangeArrowheads="1" noTextEdit="1"/>
          </p:cNvSpPr>
          <p:nvPr>
            <p:ph type="sldImg"/>
          </p:nvPr>
        </p:nvSpPr>
        <p:spPr>
          <a:xfrm>
            <a:off x="1182688" y="696913"/>
            <a:ext cx="4648200" cy="3486150"/>
          </a:xfrm>
          <a:ln/>
        </p:spPr>
      </p:sp>
      <p:sp>
        <p:nvSpPr>
          <p:cNvPr id="235523" name="Rectangle 3"/>
          <p:cNvSpPr>
            <a:spLocks noGrp="1" noChangeArrowheads="1"/>
          </p:cNvSpPr>
          <p:nvPr>
            <p:ph type="body" idx="1"/>
          </p:nvPr>
        </p:nvSpPr>
        <p:spPr>
          <a:xfrm>
            <a:off x="936344" y="4415790"/>
            <a:ext cx="5137714" cy="4183380"/>
          </a:xfrm>
        </p:spPr>
        <p:txBody>
          <a:bodyPr/>
          <a:lstStyle/>
          <a:p>
            <a:r>
              <a:rPr lang="en-US" dirty="0" smtClean="0"/>
              <a:t>A DOAS unit separates the ventilation air from systems or air used for heating or cooling.</a:t>
            </a:r>
          </a:p>
          <a:p>
            <a:r>
              <a:rPr lang="en-US" dirty="0" smtClean="0"/>
              <a:t>Generally this improves energy efficiency, as it reduces techniques like reheat.</a:t>
            </a:r>
          </a:p>
          <a:p>
            <a:r>
              <a:rPr lang="en-US" dirty="0" smtClean="0"/>
              <a:t>However, some control strategies will preheat</a:t>
            </a:r>
            <a:r>
              <a:rPr lang="en-US" baseline="0" dirty="0" smtClean="0"/>
              <a:t> the air delivered by the DOAS to the space temperature setpoint (usually 70 to 75 degrees F).</a:t>
            </a:r>
          </a:p>
          <a:p>
            <a:r>
              <a:rPr lang="en-US" baseline="0" dirty="0" smtClean="0"/>
              <a:t>This “neutral temperature” control strategy results in heating air that would provide beneficial cooling inside the building.</a:t>
            </a:r>
          </a:p>
          <a:p>
            <a:r>
              <a:rPr lang="en-US" baseline="0" dirty="0" smtClean="0"/>
              <a:t>So this restriction maintains less preheating of separately processed ventilation air</a:t>
            </a:r>
          </a:p>
          <a:p>
            <a:r>
              <a:rPr lang="en-US" baseline="0" dirty="0" smtClean="0"/>
              <a:t>That saves both heating the air at the ventilation unit and </a:t>
            </a:r>
            <a:r>
              <a:rPr lang="en-US" baseline="0" dirty="0" err="1" smtClean="0"/>
              <a:t>recooling</a:t>
            </a:r>
            <a:r>
              <a:rPr lang="en-US" baseline="0" dirty="0" smtClean="0"/>
              <a:t> the air in the space with mechanical cooling.</a:t>
            </a:r>
            <a:endParaRPr lang="en-US" dirty="0" smtClean="0"/>
          </a:p>
          <a:p>
            <a:endParaRPr lang="en-US" dirty="0" smtClean="0"/>
          </a:p>
        </p:txBody>
      </p:sp>
    </p:spTree>
    <p:extLst>
      <p:ext uri="{BB962C8B-B14F-4D97-AF65-F5344CB8AC3E}">
        <p14:creationId xmlns:p14="http://schemas.microsoft.com/office/powerpoint/2010/main" val="17465729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C209EB-33C8-480D-AA63-E6748201A0CF}" type="slidenum">
              <a:rPr lang="en-US"/>
              <a:pPr/>
              <a:t>94</a:t>
            </a:fld>
            <a:endParaRPr lang="en-US"/>
          </a:p>
        </p:txBody>
      </p:sp>
      <p:sp>
        <p:nvSpPr>
          <p:cNvPr id="237570" name="Rectangle 2"/>
          <p:cNvSpPr>
            <a:spLocks noGrp="1" noRot="1" noChangeAspect="1" noChangeArrowheads="1" noTextEdit="1"/>
          </p:cNvSpPr>
          <p:nvPr>
            <p:ph type="sldImg"/>
          </p:nvPr>
        </p:nvSpPr>
        <p:spPr>
          <a:xfrm>
            <a:off x="1182688" y="696913"/>
            <a:ext cx="4648200" cy="3486150"/>
          </a:xfrm>
          <a:ln/>
        </p:spPr>
      </p:sp>
      <p:sp>
        <p:nvSpPr>
          <p:cNvPr id="237571" name="Rectangle 3"/>
          <p:cNvSpPr>
            <a:spLocks noGrp="1" noChangeArrowheads="1"/>
          </p:cNvSpPr>
          <p:nvPr>
            <p:ph type="body" idx="1"/>
          </p:nvPr>
        </p:nvSpPr>
        <p:spPr>
          <a:xfrm>
            <a:off x="936344" y="4415790"/>
            <a:ext cx="5137714" cy="4183380"/>
          </a:xfrm>
        </p:spPr>
        <p:txBody>
          <a:bodyPr/>
          <a:lstStyle/>
          <a:p>
            <a:r>
              <a:rPr lang="en-US" dirty="0"/>
              <a:t>Fan system power is the sum of the nominal power demand (nameplate </a:t>
            </a:r>
            <a:r>
              <a:rPr lang="en-US" dirty="0" err="1"/>
              <a:t>hp</a:t>
            </a:r>
            <a:r>
              <a:rPr lang="en-US" dirty="0"/>
              <a:t>) of all fans in a system that are required to operate at design conditions to supply air from the heating or cooling source (such as coils) to the conditioned spaces and return </a:t>
            </a:r>
            <a:r>
              <a:rPr lang="en-US" dirty="0" smtClean="0"/>
              <a:t>it </a:t>
            </a:r>
            <a:r>
              <a:rPr lang="en-US" dirty="0"/>
              <a:t>back to the source or exhaust it to the outdoors</a:t>
            </a:r>
            <a:r>
              <a:rPr lang="en-US" dirty="0" smtClean="0"/>
              <a:t>.</a:t>
            </a:r>
          </a:p>
          <a:p>
            <a:endParaRPr lang="en-US" dirty="0"/>
          </a:p>
          <a:p>
            <a:r>
              <a:rPr lang="en-US" dirty="0" smtClean="0"/>
              <a:t>Subsequent slides discuss each of these.</a:t>
            </a:r>
          </a:p>
          <a:p>
            <a:endParaRPr lang="en-US" dirty="0"/>
          </a:p>
          <a:p>
            <a:endParaRPr lang="en-US" dirty="0" smtClean="0"/>
          </a:p>
          <a:p>
            <a:endParaRPr lang="en-US" dirty="0"/>
          </a:p>
        </p:txBody>
      </p:sp>
    </p:spTree>
    <p:extLst>
      <p:ext uri="{BB962C8B-B14F-4D97-AF65-F5344CB8AC3E}">
        <p14:creationId xmlns:p14="http://schemas.microsoft.com/office/powerpoint/2010/main" val="3116323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395976-B6C9-4BCB-9842-CB9A2093847A}" type="slidenum">
              <a:rPr lang="en-US"/>
              <a:pPr/>
              <a:t>12</a:t>
            </a:fld>
            <a:endParaRPr lang="en-US" dirty="0"/>
          </a:p>
        </p:txBody>
      </p:sp>
      <p:sp>
        <p:nvSpPr>
          <p:cNvPr id="121858" name="Rectangle 2"/>
          <p:cNvSpPr>
            <a:spLocks noGrp="1" noRot="1" noChangeAspect="1" noChangeArrowheads="1" noTextEdit="1"/>
          </p:cNvSpPr>
          <p:nvPr>
            <p:ph type="sldImg"/>
          </p:nvPr>
        </p:nvSpPr>
        <p:spPr>
          <a:xfrm>
            <a:off x="1182688" y="696913"/>
            <a:ext cx="4648200" cy="3486150"/>
          </a:xfrm>
          <a:ln/>
        </p:spPr>
      </p:sp>
      <p:sp>
        <p:nvSpPr>
          <p:cNvPr id="121859" name="Rectangle 3"/>
          <p:cNvSpPr>
            <a:spLocks noGrp="1" noChangeArrowheads="1"/>
          </p:cNvSpPr>
          <p:nvPr>
            <p:ph type="body" idx="1"/>
          </p:nvPr>
        </p:nvSpPr>
        <p:spPr>
          <a:xfrm>
            <a:off x="936344" y="4415790"/>
            <a:ext cx="5137714" cy="4183380"/>
          </a:xfrm>
        </p:spPr>
        <p:txBody>
          <a:bodyPr/>
          <a:lstStyle/>
          <a:p>
            <a:pPr lvl="0"/>
            <a:r>
              <a:rPr lang="en-US" dirty="0" smtClean="0"/>
              <a:t>Exceptions</a:t>
            </a:r>
            <a:r>
              <a:rPr lang="en-US" dirty="0"/>
              <a:t>: When HVAC to an </a:t>
            </a:r>
            <a:r>
              <a:rPr lang="en-US" i="1" dirty="0"/>
              <a:t>addition</a:t>
            </a:r>
            <a:r>
              <a:rPr lang="en-US" dirty="0"/>
              <a:t> is provided by existing </a:t>
            </a:r>
            <a:r>
              <a:rPr lang="en-US" i="1" dirty="0"/>
              <a:t>HVAC</a:t>
            </a:r>
            <a:r>
              <a:rPr lang="en-US" dirty="0"/>
              <a:t> </a:t>
            </a:r>
            <a:r>
              <a:rPr lang="en-US" i="1" dirty="0"/>
              <a:t>systems</a:t>
            </a:r>
            <a:r>
              <a:rPr lang="en-US" dirty="0"/>
              <a:t> and equipment, </a:t>
            </a:r>
            <a:r>
              <a:rPr lang="en-US" dirty="0" smtClean="0"/>
              <a:t>existing </a:t>
            </a:r>
            <a:r>
              <a:rPr lang="en-US" i="1" dirty="0"/>
              <a:t>systems </a:t>
            </a:r>
            <a:r>
              <a:rPr lang="en-US" dirty="0"/>
              <a:t>and </a:t>
            </a:r>
            <a:r>
              <a:rPr lang="en-US" i="1" dirty="0"/>
              <a:t>equipment</a:t>
            </a:r>
            <a:r>
              <a:rPr lang="en-US" dirty="0"/>
              <a:t> </a:t>
            </a:r>
            <a:r>
              <a:rPr lang="en-US" dirty="0" smtClean="0"/>
              <a:t>aren’t required </a:t>
            </a:r>
            <a:r>
              <a:rPr lang="en-US" dirty="0"/>
              <a:t>to </a:t>
            </a:r>
            <a:r>
              <a:rPr lang="en-US" dirty="0" smtClean="0"/>
              <a:t>comply. </a:t>
            </a:r>
            <a:r>
              <a:rPr lang="en-US" dirty="0"/>
              <a:t>However, any new </a:t>
            </a:r>
            <a:r>
              <a:rPr lang="en-US" i="1" dirty="0"/>
              <a:t>systems</a:t>
            </a:r>
            <a:r>
              <a:rPr lang="en-US" dirty="0"/>
              <a:t> or </a:t>
            </a:r>
            <a:r>
              <a:rPr lang="en-US" i="1" dirty="0"/>
              <a:t>equipment</a:t>
            </a:r>
            <a:r>
              <a:rPr lang="en-US" dirty="0"/>
              <a:t> installed must comply with specific requirements applicable to those </a:t>
            </a:r>
            <a:r>
              <a:rPr lang="en-US" i="1" dirty="0"/>
              <a:t>systems</a:t>
            </a:r>
            <a:r>
              <a:rPr lang="en-US" dirty="0"/>
              <a:t> and </a:t>
            </a:r>
            <a:r>
              <a:rPr lang="en-US" i="1" dirty="0"/>
              <a:t>equipment</a:t>
            </a:r>
            <a:r>
              <a:rPr lang="en-US" dirty="0" smtClean="0"/>
              <a:t>.</a:t>
            </a:r>
          </a:p>
          <a:p>
            <a:pPr lvl="0"/>
            <a:endParaRPr lang="en-US" dirty="0"/>
          </a:p>
          <a:p>
            <a:endParaRPr lang="en-US" dirty="0"/>
          </a:p>
        </p:txBody>
      </p:sp>
    </p:spTree>
    <p:extLst>
      <p:ext uri="{BB962C8B-B14F-4D97-AF65-F5344CB8AC3E}">
        <p14:creationId xmlns:p14="http://schemas.microsoft.com/office/powerpoint/2010/main" val="1070689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0A0828-C00D-4415-89C5-7D88178A803C}" type="slidenum">
              <a:rPr lang="en-US"/>
              <a:pPr/>
              <a:t>95</a:t>
            </a:fld>
            <a:endParaRPr lang="en-US"/>
          </a:p>
        </p:txBody>
      </p:sp>
      <p:sp>
        <p:nvSpPr>
          <p:cNvPr id="239618" name="Rectangle 2"/>
          <p:cNvSpPr>
            <a:spLocks noGrp="1" noRot="1" noChangeAspect="1" noChangeArrowheads="1" noTextEdit="1"/>
          </p:cNvSpPr>
          <p:nvPr>
            <p:ph type="sldImg"/>
          </p:nvPr>
        </p:nvSpPr>
        <p:spPr>
          <a:xfrm>
            <a:off x="1182688" y="696913"/>
            <a:ext cx="4648200" cy="3486150"/>
          </a:xfrm>
          <a:ln/>
        </p:spPr>
      </p:sp>
      <p:sp>
        <p:nvSpPr>
          <p:cNvPr id="239619" name="Rectangle 3"/>
          <p:cNvSpPr>
            <a:spLocks noGrp="1" noChangeArrowheads="1"/>
          </p:cNvSpPr>
          <p:nvPr>
            <p:ph type="body" idx="1"/>
          </p:nvPr>
        </p:nvSpPr>
        <p:spPr>
          <a:xfrm>
            <a:off x="936344" y="4415790"/>
            <a:ext cx="5137714" cy="4183380"/>
          </a:xfrm>
        </p:spPr>
        <p:txBody>
          <a:bodyPr>
            <a:normAutofit/>
          </a:bodyPr>
          <a:lstStyle/>
          <a:p>
            <a:pPr marL="228587" indent="-228587">
              <a:buFont typeface="+mj-lt"/>
              <a:buNone/>
            </a:pPr>
            <a:endParaRPr lang="en-US" dirty="0" smtClean="0"/>
          </a:p>
        </p:txBody>
      </p:sp>
    </p:spTree>
    <p:extLst>
      <p:ext uri="{BB962C8B-B14F-4D97-AF65-F5344CB8AC3E}">
        <p14:creationId xmlns:p14="http://schemas.microsoft.com/office/powerpoint/2010/main" val="40560281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0A0828-C00D-4415-89C5-7D88178A803C}" type="slidenum">
              <a:rPr lang="en-US"/>
              <a:pPr/>
              <a:t>96</a:t>
            </a:fld>
            <a:endParaRPr lang="en-US"/>
          </a:p>
        </p:txBody>
      </p:sp>
      <p:sp>
        <p:nvSpPr>
          <p:cNvPr id="239618" name="Rectangle 2"/>
          <p:cNvSpPr>
            <a:spLocks noGrp="1" noRot="1" noChangeAspect="1" noChangeArrowheads="1" noTextEdit="1"/>
          </p:cNvSpPr>
          <p:nvPr>
            <p:ph type="sldImg"/>
          </p:nvPr>
        </p:nvSpPr>
        <p:spPr>
          <a:xfrm>
            <a:off x="1182688" y="696913"/>
            <a:ext cx="4648200" cy="3486150"/>
          </a:xfrm>
          <a:ln/>
        </p:spPr>
      </p:sp>
      <p:sp>
        <p:nvSpPr>
          <p:cNvPr id="239619" name="Rectangle 3"/>
          <p:cNvSpPr>
            <a:spLocks noGrp="1" noChangeArrowheads="1"/>
          </p:cNvSpPr>
          <p:nvPr>
            <p:ph type="body" idx="1"/>
          </p:nvPr>
        </p:nvSpPr>
        <p:spPr>
          <a:xfrm>
            <a:off x="936344" y="4415790"/>
            <a:ext cx="5137714" cy="4183380"/>
          </a:xfrm>
        </p:spPr>
        <p:txBody>
          <a:bodyPr/>
          <a:lstStyle/>
          <a:p>
            <a:pPr marL="228587" indent="-228587">
              <a:buFont typeface="+mj-lt"/>
              <a:buNone/>
            </a:pPr>
            <a:endParaRPr lang="en-US" dirty="0" smtClean="0"/>
          </a:p>
        </p:txBody>
      </p:sp>
    </p:spTree>
    <p:extLst>
      <p:ext uri="{BB962C8B-B14F-4D97-AF65-F5344CB8AC3E}">
        <p14:creationId xmlns:p14="http://schemas.microsoft.com/office/powerpoint/2010/main" val="28080170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0A0828-C00D-4415-89C5-7D88178A803C}" type="slidenum">
              <a:rPr lang="en-US"/>
              <a:pPr/>
              <a:t>97</a:t>
            </a:fld>
            <a:endParaRPr lang="en-US"/>
          </a:p>
        </p:txBody>
      </p:sp>
      <p:sp>
        <p:nvSpPr>
          <p:cNvPr id="239618" name="Rectangle 2"/>
          <p:cNvSpPr>
            <a:spLocks noGrp="1" noRot="1" noChangeAspect="1" noChangeArrowheads="1" noTextEdit="1"/>
          </p:cNvSpPr>
          <p:nvPr>
            <p:ph type="sldImg"/>
          </p:nvPr>
        </p:nvSpPr>
        <p:spPr>
          <a:xfrm>
            <a:off x="1182688" y="696913"/>
            <a:ext cx="4648200" cy="3486150"/>
          </a:xfrm>
          <a:ln/>
        </p:spPr>
      </p:sp>
      <p:sp>
        <p:nvSpPr>
          <p:cNvPr id="239619" name="Rectangle 3"/>
          <p:cNvSpPr>
            <a:spLocks noGrp="1" noChangeArrowheads="1"/>
          </p:cNvSpPr>
          <p:nvPr>
            <p:ph type="body" idx="1"/>
          </p:nvPr>
        </p:nvSpPr>
        <p:spPr>
          <a:xfrm>
            <a:off x="936344" y="4415790"/>
            <a:ext cx="5137714" cy="4183380"/>
          </a:xfrm>
        </p:spPr>
        <p:txBody>
          <a:bodyPr/>
          <a:lstStyle/>
          <a:p>
            <a:pPr marL="228587" indent="-228587">
              <a:buFont typeface="+mj-lt"/>
              <a:buNone/>
            </a:pPr>
            <a:r>
              <a:rPr lang="en-US" dirty="0" smtClean="0"/>
              <a:t>The fully ducted return credit increases the allowable</a:t>
            </a:r>
            <a:r>
              <a:rPr lang="en-US" baseline="0" dirty="0" smtClean="0"/>
              <a:t> fan size.</a:t>
            </a:r>
          </a:p>
          <a:p>
            <a:pPr marL="228587" indent="-228587">
              <a:buFont typeface="+mj-lt"/>
              <a:buNone/>
            </a:pPr>
            <a:r>
              <a:rPr lang="en-US" baseline="0" dirty="0" smtClean="0"/>
              <a:t>A larger fan would use more energy.</a:t>
            </a:r>
          </a:p>
          <a:p>
            <a:pPr marL="228587" indent="-228587">
              <a:buFont typeface="+mj-lt"/>
              <a:buNone/>
            </a:pPr>
            <a:r>
              <a:rPr lang="en-US" baseline="0" dirty="0" smtClean="0"/>
              <a:t>This change only allows the credit where those return ducts are required by other codes or accreditation standards.</a:t>
            </a:r>
          </a:p>
          <a:p>
            <a:pPr marL="228587" indent="-228587">
              <a:buFont typeface="+mj-lt"/>
              <a:buNone/>
            </a:pPr>
            <a:r>
              <a:rPr lang="en-US" baseline="0" dirty="0" smtClean="0"/>
              <a:t>You could still use fully ducted air return in other situations, but you would need to have a more efficient fan system.</a:t>
            </a:r>
          </a:p>
          <a:p>
            <a:pPr marL="228587" indent="-228587">
              <a:buFont typeface="+mj-lt"/>
              <a:buNone/>
            </a:pPr>
            <a:r>
              <a:rPr lang="en-US" baseline="0" dirty="0" smtClean="0"/>
              <a:t>That can be achieved with larger ducts or a more efficient fan or fan motor.</a:t>
            </a:r>
            <a:endParaRPr lang="en-US" dirty="0" smtClean="0"/>
          </a:p>
        </p:txBody>
      </p:sp>
    </p:spTree>
    <p:extLst>
      <p:ext uri="{BB962C8B-B14F-4D97-AF65-F5344CB8AC3E}">
        <p14:creationId xmlns:p14="http://schemas.microsoft.com/office/powerpoint/2010/main" val="39040808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fld id="{A5DCB630-35EC-4D59-9C32-41D38FCDA16A}" type="slidenum">
              <a:rPr lang="en-US" smtClean="0"/>
              <a:pPr/>
              <a:t>98</a:t>
            </a:fld>
            <a:endParaRPr lang="en-US"/>
          </a:p>
        </p:txBody>
      </p:sp>
    </p:spTree>
    <p:extLst>
      <p:ext uri="{BB962C8B-B14F-4D97-AF65-F5344CB8AC3E}">
        <p14:creationId xmlns:p14="http://schemas.microsoft.com/office/powerpoint/2010/main" val="11292835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C209EB-33C8-480D-AA63-E6748201A0CF}" type="slidenum">
              <a:rPr lang="en-US"/>
              <a:pPr/>
              <a:t>99</a:t>
            </a:fld>
            <a:endParaRPr lang="en-US"/>
          </a:p>
        </p:txBody>
      </p:sp>
      <p:sp>
        <p:nvSpPr>
          <p:cNvPr id="237570" name="Rectangle 2"/>
          <p:cNvSpPr>
            <a:spLocks noGrp="1" noRot="1" noChangeAspect="1" noChangeArrowheads="1" noTextEdit="1"/>
          </p:cNvSpPr>
          <p:nvPr>
            <p:ph type="sldImg"/>
          </p:nvPr>
        </p:nvSpPr>
        <p:spPr>
          <a:xfrm>
            <a:off x="1182688" y="696913"/>
            <a:ext cx="4648200" cy="3486150"/>
          </a:xfrm>
          <a:ln/>
        </p:spPr>
      </p:sp>
      <p:sp>
        <p:nvSpPr>
          <p:cNvPr id="237571" name="Rectangle 3"/>
          <p:cNvSpPr>
            <a:spLocks noGrp="1" noChangeArrowheads="1"/>
          </p:cNvSpPr>
          <p:nvPr>
            <p:ph type="body" idx="1"/>
          </p:nvPr>
        </p:nvSpPr>
        <p:spPr>
          <a:xfrm>
            <a:off x="936344" y="4415790"/>
            <a:ext cx="5137714" cy="4183380"/>
          </a:xfrm>
        </p:spPr>
        <p:txBody>
          <a:bodyPr/>
          <a:lstStyle/>
          <a:p>
            <a:endParaRPr lang="en-US" dirty="0"/>
          </a:p>
          <a:p>
            <a:endParaRPr lang="en-US" dirty="0" smtClean="0"/>
          </a:p>
          <a:p>
            <a:endParaRPr lang="en-US" dirty="0"/>
          </a:p>
        </p:txBody>
      </p:sp>
    </p:spTree>
    <p:extLst>
      <p:ext uri="{BB962C8B-B14F-4D97-AF65-F5344CB8AC3E}">
        <p14:creationId xmlns:p14="http://schemas.microsoft.com/office/powerpoint/2010/main" val="3059884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CA2C4-1F25-4E61-B3B7-FAA07DF17FA6}" type="slidenum">
              <a:rPr lang="en-US"/>
              <a:pPr/>
              <a:t>100</a:t>
            </a:fld>
            <a:endParaRPr lang="en-US"/>
          </a:p>
        </p:txBody>
      </p:sp>
      <p:sp>
        <p:nvSpPr>
          <p:cNvPr id="241666" name="Rectangle 2"/>
          <p:cNvSpPr>
            <a:spLocks noGrp="1" noRot="1" noChangeAspect="1" noChangeArrowheads="1" noTextEdit="1"/>
          </p:cNvSpPr>
          <p:nvPr>
            <p:ph type="sldImg"/>
          </p:nvPr>
        </p:nvSpPr>
        <p:spPr>
          <a:xfrm>
            <a:off x="1182688" y="696913"/>
            <a:ext cx="4648200" cy="3486150"/>
          </a:xfrm>
          <a:ln/>
        </p:spPr>
      </p:sp>
      <p:sp>
        <p:nvSpPr>
          <p:cNvPr id="241667"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31872997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55A715-ABC0-4875-ACC0-1F6841FDE0D7}" type="slidenum">
              <a:rPr lang="en-US"/>
              <a:pPr/>
              <a:t>101</a:t>
            </a:fld>
            <a:endParaRPr lang="en-US"/>
          </a:p>
        </p:txBody>
      </p:sp>
      <p:sp>
        <p:nvSpPr>
          <p:cNvPr id="243714" name="Rectangle 2"/>
          <p:cNvSpPr>
            <a:spLocks noGrp="1" noRot="1" noChangeAspect="1" noChangeArrowheads="1" noTextEdit="1"/>
          </p:cNvSpPr>
          <p:nvPr>
            <p:ph type="sldImg"/>
          </p:nvPr>
        </p:nvSpPr>
        <p:spPr>
          <a:xfrm>
            <a:off x="1182688" y="696913"/>
            <a:ext cx="4648200" cy="3486150"/>
          </a:xfrm>
          <a:ln/>
        </p:spPr>
      </p:sp>
      <p:sp>
        <p:nvSpPr>
          <p:cNvPr id="243715"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35304636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CC1274-FD35-4D8C-A9D8-5FF81EEF64BD}" type="slidenum">
              <a:rPr lang="en-US"/>
              <a:pPr/>
              <a:t>102</a:t>
            </a:fld>
            <a:endParaRPr lang="en-US"/>
          </a:p>
        </p:txBody>
      </p:sp>
      <p:sp>
        <p:nvSpPr>
          <p:cNvPr id="245762" name="Rectangle 2"/>
          <p:cNvSpPr>
            <a:spLocks noGrp="1" noRot="1" noChangeAspect="1" noChangeArrowheads="1" noTextEdit="1"/>
          </p:cNvSpPr>
          <p:nvPr>
            <p:ph type="sldImg"/>
          </p:nvPr>
        </p:nvSpPr>
        <p:spPr>
          <a:xfrm>
            <a:off x="1182688" y="696913"/>
            <a:ext cx="4648200" cy="3486150"/>
          </a:xfrm>
          <a:ln/>
        </p:spPr>
      </p:sp>
      <p:sp>
        <p:nvSpPr>
          <p:cNvPr id="245763" name="Rectangle 3"/>
          <p:cNvSpPr>
            <a:spLocks noGrp="1" noChangeArrowheads="1"/>
          </p:cNvSpPr>
          <p:nvPr>
            <p:ph type="body" idx="1"/>
          </p:nvPr>
        </p:nvSpPr>
        <p:spPr>
          <a:xfrm>
            <a:off x="936344" y="4415790"/>
            <a:ext cx="5137714" cy="4183380"/>
          </a:xfrm>
        </p:spPr>
        <p:txBody>
          <a:bodyPr/>
          <a:lstStyle/>
          <a:p>
            <a:r>
              <a:rPr lang="en-US" dirty="0"/>
              <a:t>i.e., set point is </a:t>
            </a:r>
            <a:r>
              <a:rPr lang="en-US" dirty="0" smtClean="0"/>
              <a:t>reset </a:t>
            </a:r>
            <a:r>
              <a:rPr lang="en-US" dirty="0"/>
              <a:t>lower until one zone damper is nearly wide </a:t>
            </a:r>
            <a:r>
              <a:rPr lang="en-US" dirty="0" smtClean="0"/>
              <a:t>open</a:t>
            </a:r>
          </a:p>
          <a:p>
            <a:endParaRPr lang="en-US" dirty="0" smtClean="0"/>
          </a:p>
          <a:p>
            <a:endParaRPr lang="en-US" dirty="0"/>
          </a:p>
        </p:txBody>
      </p:sp>
    </p:spTree>
    <p:extLst>
      <p:ext uri="{BB962C8B-B14F-4D97-AF65-F5344CB8AC3E}">
        <p14:creationId xmlns:p14="http://schemas.microsoft.com/office/powerpoint/2010/main" val="2573858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An important part of effective use of an air economizer is building exhaust </a:t>
            </a:r>
            <a:br>
              <a:rPr lang="en-US" dirty="0" smtClean="0"/>
            </a:br>
            <a:r>
              <a:rPr lang="en-US" dirty="0" smtClean="0"/>
              <a:t>control during the economizer operation.</a:t>
            </a:r>
          </a:p>
          <a:p>
            <a:pPr marL="0" indent="0">
              <a:buNone/>
            </a:pPr>
            <a:r>
              <a:rPr lang="en-US" dirty="0" smtClean="0"/>
              <a:t>A new requirement has been added to section 6.5.3.2 for Fan Control</a:t>
            </a:r>
          </a:p>
          <a:p>
            <a:pPr marL="0" indent="0">
              <a:buNone/>
            </a:pPr>
            <a:endParaRPr lang="en-US" dirty="0" smtClean="0"/>
          </a:p>
          <a:p>
            <a:pPr marL="0" indent="0">
              <a:buNone/>
            </a:pPr>
            <a:r>
              <a:rPr lang="en-US" dirty="0" smtClean="0"/>
              <a:t>This will allow the space pressurization to be</a:t>
            </a:r>
            <a:r>
              <a:rPr lang="en-US" baseline="0" dirty="0" smtClean="0"/>
              <a:t> better controlled, resulting in more effective use of economizer air.</a:t>
            </a:r>
          </a:p>
          <a:p>
            <a:pPr marL="0" indent="0">
              <a:buNone/>
            </a:pPr>
            <a:r>
              <a:rPr lang="en-US" baseline="0" dirty="0" smtClean="0"/>
              <a:t>If the relief fan is simply on/off it can result in pressure variations that reduce the amount of economizer air used, resulting in more cooling.</a:t>
            </a:r>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103</a:t>
            </a:fld>
            <a:endParaRPr lang="en-US" dirty="0"/>
          </a:p>
        </p:txBody>
      </p:sp>
    </p:spTree>
    <p:extLst>
      <p:ext uri="{BB962C8B-B14F-4D97-AF65-F5344CB8AC3E}">
        <p14:creationId xmlns:p14="http://schemas.microsoft.com/office/powerpoint/2010/main" val="10241077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CC1274-FD35-4D8C-A9D8-5FF81EEF64BD}" type="slidenum">
              <a:rPr lang="en-US"/>
              <a:pPr/>
              <a:t>104</a:t>
            </a:fld>
            <a:endParaRPr lang="en-US"/>
          </a:p>
        </p:txBody>
      </p:sp>
      <p:sp>
        <p:nvSpPr>
          <p:cNvPr id="245762" name="Rectangle 2"/>
          <p:cNvSpPr>
            <a:spLocks noGrp="1" noRot="1" noChangeAspect="1" noChangeArrowheads="1" noTextEdit="1"/>
          </p:cNvSpPr>
          <p:nvPr>
            <p:ph type="sldImg"/>
          </p:nvPr>
        </p:nvSpPr>
        <p:spPr>
          <a:xfrm>
            <a:off x="1182688" y="696913"/>
            <a:ext cx="4648200" cy="3486150"/>
          </a:xfrm>
          <a:ln/>
        </p:spPr>
      </p:sp>
      <p:sp>
        <p:nvSpPr>
          <p:cNvPr id="245763" name="Rectangle 3"/>
          <p:cNvSpPr>
            <a:spLocks noGrp="1" noChangeArrowheads="1"/>
          </p:cNvSpPr>
          <p:nvPr>
            <p:ph type="body" idx="1"/>
          </p:nvPr>
        </p:nvSpPr>
        <p:spPr>
          <a:xfrm>
            <a:off x="936344" y="4415790"/>
            <a:ext cx="5137714" cy="4183380"/>
          </a:xfrm>
        </p:spPr>
        <p:txBody>
          <a:bodyPr/>
          <a:lstStyle/>
          <a:p>
            <a:r>
              <a:rPr lang="en-US" dirty="0" smtClean="0"/>
              <a:t>This control sequence</a:t>
            </a:r>
            <a:r>
              <a:rPr lang="en-US" baseline="0" dirty="0" smtClean="0"/>
              <a:t> does not require full calculation of multi-space equation in real time.</a:t>
            </a:r>
          </a:p>
          <a:p>
            <a:r>
              <a:rPr lang="en-US" baseline="0" dirty="0" smtClean="0"/>
              <a:t>It does require that the critical zone primary ventilation requirements be re-evaluated in real time, based on the ratio of actual airflow to design minimum airflow.</a:t>
            </a:r>
          </a:p>
          <a:p>
            <a:r>
              <a:rPr lang="en-US" baseline="0" dirty="0" smtClean="0"/>
              <a:t>There is significant savings from this strategy.</a:t>
            </a:r>
            <a:endParaRPr lang="en-US" dirty="0" smtClean="0"/>
          </a:p>
          <a:p>
            <a:endParaRPr lang="en-US" dirty="0" smtClean="0"/>
          </a:p>
          <a:p>
            <a:r>
              <a:rPr lang="en-US" dirty="0" smtClean="0"/>
              <a:t>Further evaluation of the interaction of ventilation optimization and energy recovery ventilation showed that </a:t>
            </a:r>
          </a:p>
          <a:p>
            <a:r>
              <a:rPr lang="en-US" dirty="0" smtClean="0"/>
              <a:t>both of these strategies together saved more</a:t>
            </a:r>
            <a:r>
              <a:rPr lang="en-US" baseline="0" dirty="0" smtClean="0"/>
              <a:t> energy than either of them alone.</a:t>
            </a:r>
            <a:endParaRPr lang="en-US" dirty="0" smtClean="0"/>
          </a:p>
          <a:p>
            <a:endParaRPr lang="en-US" dirty="0"/>
          </a:p>
        </p:txBody>
      </p:sp>
    </p:spTree>
    <p:extLst>
      <p:ext uri="{BB962C8B-B14F-4D97-AF65-F5344CB8AC3E}">
        <p14:creationId xmlns:p14="http://schemas.microsoft.com/office/powerpoint/2010/main" val="3414674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spTree>
      <p:nvGrpSpPr>
        <p:cNvPr id="1" name=""/>
        <p:cNvGrpSpPr/>
        <p:nvPr/>
      </p:nvGrpSpPr>
      <p:grpSpPr>
        <a:xfrm>
          <a:off x="0" y="0"/>
          <a:ext cx="0" cy="0"/>
          <a:chOff x="0" y="0"/>
          <a:chExt cx="0" cy="0"/>
        </a:xfrm>
      </p:grpSpPr>
      <p:pic>
        <p:nvPicPr>
          <p:cNvPr id="45" name="Picture 44" descr="shutterstock_40645864.jpg"/>
          <p:cNvPicPr>
            <a:picLocks noChangeAspect="1"/>
          </p:cNvPicPr>
          <p:nvPr userDrawn="1"/>
        </p:nvPicPr>
        <p:blipFill>
          <a:blip r:embed="rId2"/>
          <a:srcRect l="680" t="9274" r="862" b="5491"/>
          <a:stretch>
            <a:fillRect/>
          </a:stretch>
        </p:blipFill>
        <p:spPr>
          <a:xfrm>
            <a:off x="0" y="921004"/>
            <a:ext cx="9144000" cy="5936996"/>
          </a:xfrm>
          <a:prstGeom prst="rect">
            <a:avLst/>
          </a:prstGeom>
        </p:spPr>
      </p:pic>
      <p:sp>
        <p:nvSpPr>
          <p:cNvPr id="29" name="Rectangle 28"/>
          <p:cNvSpPr/>
          <p:nvPr userDrawn="1"/>
        </p:nvSpPr>
        <p:spPr>
          <a:xfrm>
            <a:off x="-1" y="5093208"/>
            <a:ext cx="4572001" cy="1764792"/>
          </a:xfrm>
          <a:prstGeom prst="rect">
            <a:avLst/>
          </a:prstGeom>
          <a:gradFill>
            <a:gsLst>
              <a:gs pos="2000">
                <a:schemeClr val="accent1">
                  <a:tint val="100000"/>
                  <a:shade val="100000"/>
                  <a:satMod val="130000"/>
                </a:schemeClr>
              </a:gs>
              <a:gs pos="100000">
                <a:schemeClr val="accent1">
                  <a:tint val="50000"/>
                  <a:shade val="100000"/>
                  <a:satMod val="35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AC143"/>
              </a:solidFill>
            </a:endParaRPr>
          </a:p>
        </p:txBody>
      </p:sp>
      <p:sp>
        <p:nvSpPr>
          <p:cNvPr id="9" name="Rectangle 8"/>
          <p:cNvSpPr/>
          <p:nvPr userDrawn="1"/>
        </p:nvSpPr>
        <p:spPr>
          <a:xfrm flipH="1">
            <a:off x="4570747" y="5096138"/>
            <a:ext cx="1261872" cy="1764792"/>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0" name="Rectangle 9"/>
          <p:cNvSpPr/>
          <p:nvPr userDrawn="1"/>
        </p:nvSpPr>
        <p:spPr>
          <a:xfrm flipH="1">
            <a:off x="5833872" y="5093208"/>
            <a:ext cx="3310128" cy="1764792"/>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8" name="Text Placeholder 17"/>
          <p:cNvSpPr>
            <a:spLocks noGrp="1"/>
          </p:cNvSpPr>
          <p:nvPr>
            <p:ph type="body" sz="quarter" idx="10" hasCustomPrompt="1"/>
          </p:nvPr>
        </p:nvSpPr>
        <p:spPr>
          <a:xfrm>
            <a:off x="6054500" y="5206075"/>
            <a:ext cx="3082300"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Narrow"/>
                <a:ea typeface="+mj-ea"/>
                <a:cs typeface="Arial Narrow"/>
              </a:rPr>
              <a:t>Presenter Name(s)</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24" name="Text Placeholder 22"/>
          <p:cNvSpPr>
            <a:spLocks noGrp="1"/>
          </p:cNvSpPr>
          <p:nvPr userDrawn="1">
            <p:ph type="body" sz="quarter" idx="12" hasCustomPrompt="1"/>
          </p:nvPr>
        </p:nvSpPr>
        <p:spPr>
          <a:xfrm>
            <a:off x="6054450" y="5543500"/>
            <a:ext cx="3089550"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Arial Narrow"/>
                <a:cs typeface="Arial Narrow"/>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srgbClr val="FFFFFF"/>
                </a:solidFill>
                <a:effectLst/>
                <a:uLnTx/>
                <a:uFillTx/>
                <a:latin typeface="Arial Narrow"/>
                <a:ea typeface="+mj-ea"/>
                <a:cs typeface="Arial Narrow"/>
              </a:rPr>
              <a:t>Department of Energy</a:t>
            </a:r>
            <a:br>
              <a:rPr kumimoji="0" lang="en-US" sz="1200" b="0" i="0" u="none" strike="noStrike" kern="1200" cap="none" spc="0" normalizeH="0" baseline="0" noProof="0" dirty="0" smtClean="0">
                <a:ln>
                  <a:noFill/>
                </a:ln>
                <a:solidFill>
                  <a:srgbClr val="FFFFFF"/>
                </a:solidFill>
                <a:effectLst/>
                <a:uLnTx/>
                <a:uFillTx/>
                <a:latin typeface="Arial Narrow"/>
                <a:ea typeface="+mj-ea"/>
                <a:cs typeface="Arial Narrow"/>
              </a:rPr>
            </a:br>
            <a:r>
              <a:rPr kumimoji="0" lang="en-US" sz="1200" b="0" i="0" u="none" strike="noStrike" kern="1200" cap="none" spc="0" normalizeH="0" baseline="0" noProof="0" dirty="0" smtClean="0">
                <a:ln>
                  <a:noFill/>
                </a:ln>
                <a:solidFill>
                  <a:srgbClr val="FFFFFF"/>
                </a:solidFill>
                <a:effectLst/>
                <a:uLnTx/>
                <a:uFillTx/>
                <a:latin typeface="Arial Narrow"/>
                <a:ea typeface="+mj-ea"/>
                <a:cs typeface="Arial Narrow"/>
              </a:rPr>
              <a:t>Energy Efficiency &amp; Renewable Energy</a:t>
            </a:r>
            <a:br>
              <a:rPr kumimoji="0" lang="en-US" sz="1200" b="0" i="0" u="none" strike="noStrike" kern="1200" cap="none" spc="0" normalizeH="0" baseline="0" noProof="0" dirty="0" smtClean="0">
                <a:ln>
                  <a:noFill/>
                </a:ln>
                <a:solidFill>
                  <a:srgbClr val="FFFFFF"/>
                </a:solidFill>
                <a:effectLst/>
                <a:uLnTx/>
                <a:uFillTx/>
                <a:latin typeface="Arial Narrow"/>
                <a:ea typeface="+mj-ea"/>
                <a:cs typeface="Arial Narrow"/>
              </a:rPr>
            </a:br>
            <a:r>
              <a:rPr kumimoji="0" lang="en-US" sz="1200" b="0" i="0" u="none" strike="noStrike" kern="1200" cap="none" spc="0" normalizeH="0" baseline="0" noProof="0" dirty="0" smtClean="0">
                <a:ln>
                  <a:noFill/>
                </a:ln>
                <a:solidFill>
                  <a:srgbClr val="FFFFFF"/>
                </a:solidFill>
                <a:effectLst/>
                <a:uLnTx/>
                <a:uFillTx/>
                <a:latin typeface="Arial Narrow"/>
                <a:ea typeface="+mj-ea"/>
                <a:cs typeface="Arial Narrow"/>
              </a:rPr>
              <a:t>email.address@somewhere.gov</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23" name="Rectangle 22"/>
          <p:cNvSpPr/>
          <p:nvPr userDrawn="1"/>
        </p:nvSpPr>
        <p:spPr>
          <a:xfrm flipH="1" flipV="1">
            <a:off x="0" y="912537"/>
            <a:ext cx="4572000" cy="54864"/>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userDrawn="1"/>
        </p:nvSpPr>
        <p:spPr>
          <a:xfrm flipH="1" flipV="1">
            <a:off x="4572000" y="912537"/>
            <a:ext cx="1261872" cy="54864"/>
          </a:xfrm>
          <a:prstGeom prst="rect">
            <a:avLst/>
          </a:prstGeom>
          <a:solidFill>
            <a:srgbClr val="FFD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userDrawn="1"/>
        </p:nvSpPr>
        <p:spPr>
          <a:xfrm flipH="1" flipV="1">
            <a:off x="5833872" y="912537"/>
            <a:ext cx="3310128"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a:spLocks noGrp="1"/>
          </p:cNvSpPr>
          <p:nvPr userDrawn="1">
            <p:ph type="ctrTitle"/>
          </p:nvPr>
        </p:nvSpPr>
        <p:spPr>
          <a:xfrm>
            <a:off x="168100" y="147797"/>
            <a:ext cx="5661200" cy="603505"/>
          </a:xfrm>
        </p:spPr>
        <p:txBody>
          <a:bodyPr>
            <a:normAutofit/>
          </a:bodyPr>
          <a:lstStyle/>
          <a:p>
            <a:r>
              <a:rPr lang="en-US" sz="2000" smtClean="0">
                <a:solidFill>
                  <a:schemeClr val="bg1"/>
                </a:solidFill>
                <a:latin typeface="Arial Narrow Bold"/>
                <a:ea typeface="Arial Narrow" pitchFamily="-108" charset="0"/>
                <a:cs typeface="Arial Narrow Bold"/>
              </a:rPr>
              <a:t>Click to edit Master title style</a:t>
            </a:r>
            <a:endParaRPr lang="en-US" sz="2000" dirty="0">
              <a:latin typeface="Arial Narrow Bold"/>
              <a:cs typeface="Arial Narrow Bold"/>
            </a:endParaRPr>
          </a:p>
        </p:txBody>
      </p:sp>
      <p:sp>
        <p:nvSpPr>
          <p:cNvPr id="15" name="TextBox 14"/>
          <p:cNvSpPr txBox="1"/>
          <p:nvPr userDrawn="1"/>
        </p:nvSpPr>
        <p:spPr>
          <a:xfrm>
            <a:off x="177800" y="846667"/>
            <a:ext cx="9144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smtClean="0">
              <a:ln>
                <a:noFill/>
              </a:ln>
              <a:solidFill>
                <a:srgbClr val="FFFFFF"/>
              </a:solidFill>
              <a:effectLst/>
              <a:uLnTx/>
              <a:uFillTx/>
              <a:latin typeface="Arial Narrow"/>
              <a:ea typeface="+mn-ea"/>
              <a:cs typeface="Arial Narrow"/>
            </a:endParaRPr>
          </a:p>
        </p:txBody>
      </p:sp>
      <p:sp>
        <p:nvSpPr>
          <p:cNvPr id="17" name="Rectangle 16"/>
          <p:cNvSpPr/>
          <p:nvPr userDrawn="1"/>
        </p:nvSpPr>
        <p:spPr>
          <a:xfrm>
            <a:off x="-26654" y="0"/>
            <a:ext cx="9144000" cy="880716"/>
          </a:xfrm>
          <a:prstGeom prst="rect">
            <a:avLst/>
          </a:prstGeom>
          <a:gradFill>
            <a:gsLst>
              <a:gs pos="97000">
                <a:schemeClr val="accent1">
                  <a:tint val="100000"/>
                  <a:shade val="100000"/>
                  <a:satMod val="130000"/>
                </a:schemeClr>
              </a:gs>
              <a:gs pos="47000">
                <a:schemeClr val="accent1">
                  <a:tint val="50000"/>
                  <a:shade val="100000"/>
                  <a:satMod val="350000"/>
                </a:schemeClr>
              </a:gs>
              <a:gs pos="0">
                <a:schemeClr val="accent1">
                  <a:tint val="100000"/>
                  <a:shade val="100000"/>
                  <a:satMod val="13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userDrawn="1"/>
        </p:nvSpPr>
        <p:spPr>
          <a:xfrm>
            <a:off x="168100" y="147797"/>
            <a:ext cx="5661200" cy="603505"/>
          </a:xfrm>
          <a:prstGeom prst="rect">
            <a:avLst/>
          </a:prstGeom>
          <a:ln>
            <a:noFill/>
          </a:ln>
        </p:spPr>
        <p:txBody>
          <a:bodyPr vert="horz" lIns="91440" tIns="45720" rIns="91440" bIns="45720" rtlCol="0" anchor="ctr">
            <a:normAutofit/>
          </a:bodyPr>
          <a:lstStyle/>
          <a:p>
            <a:pPr marL="0" marR="0" lvl="0" indent="0" algn="l" defTabSz="457200" rtl="0" eaLnBrk="1" fontAlgn="auto" latinLnBrk="0" hangingPunct="1">
              <a:lnSpc>
                <a:spcPts val="28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50565C"/>
                </a:solidFill>
                <a:effectLst/>
                <a:uLnTx/>
                <a:uFillTx/>
                <a:latin typeface="Arial Narrow Bold"/>
                <a:ea typeface="Arial Narrow" pitchFamily="-108" charset="0"/>
                <a:cs typeface="Arial Narrow Bold"/>
              </a:rPr>
              <a:t>BUILDING ENERGY CODES PROGRAM</a:t>
            </a:r>
            <a:endParaRPr kumimoji="0" lang="en-US" sz="2000" b="1" i="0" u="none" strike="noStrike" kern="1200" cap="none" spc="0" normalizeH="0" baseline="0" noProof="0" dirty="0">
              <a:ln>
                <a:noFill/>
              </a:ln>
              <a:solidFill>
                <a:schemeClr val="accent6"/>
              </a:solidFill>
              <a:effectLst/>
              <a:uLnTx/>
              <a:uFillTx/>
              <a:latin typeface="Arial Narrow Bold"/>
              <a:ea typeface="+mj-ea"/>
              <a:cs typeface="Arial Narrow Bold"/>
            </a:endParaRPr>
          </a:p>
        </p:txBody>
      </p:sp>
      <p:pic>
        <p:nvPicPr>
          <p:cNvPr id="28" name="Picture 27" descr="eere_logo_horiz_color.eps"/>
          <p:cNvPicPr>
            <a:picLocks noChangeAspect="1"/>
          </p:cNvPicPr>
          <p:nvPr userDrawn="1"/>
        </p:nvPicPr>
        <p:blipFill>
          <a:blip r:embed="rId3"/>
          <a:stretch>
            <a:fillRect/>
          </a:stretch>
        </p:blipFill>
        <p:spPr>
          <a:xfrm>
            <a:off x="6118225" y="266700"/>
            <a:ext cx="2808600" cy="412750"/>
          </a:xfrm>
          <a:prstGeom prst="rect">
            <a:avLst/>
          </a:prstGeom>
        </p:spPr>
      </p:pic>
      <p:sp>
        <p:nvSpPr>
          <p:cNvPr id="3" name="Subtitle 2"/>
          <p:cNvSpPr>
            <a:spLocks noGrp="1"/>
          </p:cNvSpPr>
          <p:nvPr userDrawn="1">
            <p:ph type="subTitle" idx="1" hasCustomPrompt="1"/>
          </p:nvPr>
        </p:nvSpPr>
        <p:spPr>
          <a:xfrm>
            <a:off x="163046" y="5253120"/>
            <a:ext cx="4382300" cy="1175040"/>
          </a:xfrm>
          <a:prstGeom prst="rect">
            <a:avLst/>
          </a:prstGeom>
        </p:spPr>
        <p:txBody>
          <a:bodyPr>
            <a:normAutofit/>
          </a:bodyPr>
          <a:lstStyle>
            <a:lvl1pPr marL="0" indent="0" algn="l">
              <a:buNone/>
              <a:defRPr sz="2400" b="0" i="0">
                <a:solidFill>
                  <a:srgbClr val="50565C"/>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Title</a:t>
            </a:r>
            <a:endParaRPr lang="en-US" dirty="0"/>
          </a:p>
        </p:txBody>
      </p:sp>
      <p:sp>
        <p:nvSpPr>
          <p:cNvPr id="19" name="Text Placeholder 18"/>
          <p:cNvSpPr>
            <a:spLocks noGrp="1"/>
          </p:cNvSpPr>
          <p:nvPr userDrawn="1">
            <p:ph type="body" sz="quarter" idx="13" hasCustomPrompt="1"/>
          </p:nvPr>
        </p:nvSpPr>
        <p:spPr>
          <a:xfrm>
            <a:off x="168100" y="5672913"/>
            <a:ext cx="1390650" cy="288687"/>
          </a:xfrm>
        </p:spPr>
        <p:txBody>
          <a:bodyPr>
            <a:normAutofit/>
          </a:bodyPr>
          <a:lstStyle>
            <a:lvl1pPr>
              <a:buNone/>
              <a:defRPr sz="1200">
                <a:solidFill>
                  <a:srgbClr val="50565C"/>
                </a:solidFill>
                <a:latin typeface="Arial Narrow" pitchFamily="34" charset="0"/>
              </a:defRPr>
            </a:lvl1pPr>
            <a:lvl5pPr>
              <a:defRPr/>
            </a:lvl5pPr>
          </a:lstStyle>
          <a:p>
            <a:pPr lvl="0"/>
            <a:r>
              <a:rPr lang="en-US" dirty="0" smtClean="0"/>
              <a:t>Date</a:t>
            </a:r>
            <a:endParaRPr lang="en-US" dirty="0"/>
          </a:p>
        </p:txBody>
      </p:sp>
      <p:sp>
        <p:nvSpPr>
          <p:cNvPr id="21" name="Rectangle 20"/>
          <p:cNvSpPr/>
          <p:nvPr userDrawn="1"/>
        </p:nvSpPr>
        <p:spPr>
          <a:xfrm flipH="1">
            <a:off x="0" y="5053394"/>
            <a:ext cx="9144000" cy="491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Line Title + Content">
    <p:spTree>
      <p:nvGrpSpPr>
        <p:cNvPr id="1" name=""/>
        <p:cNvGrpSpPr/>
        <p:nvPr/>
      </p:nvGrpSpPr>
      <p:grpSpPr>
        <a:xfrm>
          <a:off x="0" y="0"/>
          <a:ext cx="0" cy="0"/>
          <a:chOff x="0" y="0"/>
          <a:chExt cx="0" cy="0"/>
        </a:xfrm>
      </p:grpSpPr>
      <p:sp>
        <p:nvSpPr>
          <p:cNvPr id="13" name="Rectangle 12"/>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7" name="Title 1"/>
          <p:cNvSpPr>
            <a:spLocks noGrp="1"/>
          </p:cNvSpPr>
          <p:nvPr>
            <p:ph type="title"/>
          </p:nvPr>
        </p:nvSpPr>
        <p:spPr>
          <a:xfrm>
            <a:off x="457200" y="356614"/>
            <a:ext cx="6629400" cy="621792"/>
          </a:xfrm>
        </p:spPr>
        <p:txBody>
          <a:bodyPr lIns="0" tIns="0" rIns="0" bIns="0" anchor="t" anchorCtr="0">
            <a:spAutoFit/>
          </a:bodyPr>
          <a:lstStyle>
            <a:lvl1pPr algn="l">
              <a:defRPr sz="2500" b="1">
                <a:solidFill>
                  <a:srgbClr val="FFFFFF"/>
                </a:solidFill>
                <a:latin typeface="Arial"/>
                <a:cs typeface="Arial"/>
              </a:defRPr>
            </a:lvl1pPr>
          </a:lstStyle>
          <a:p>
            <a:r>
              <a:rPr lang="en-US" dirty="0"/>
              <a:t>Click to edit Master title style</a:t>
            </a:r>
          </a:p>
        </p:txBody>
      </p:sp>
      <p:sp>
        <p:nvSpPr>
          <p:cNvPr id="8" name="Content Placeholder 2"/>
          <p:cNvSpPr>
            <a:spLocks noGrp="1"/>
          </p:cNvSpPr>
          <p:nvPr>
            <p:ph idx="1"/>
          </p:nvPr>
        </p:nvSpPr>
        <p:spPr>
          <a:xfrm>
            <a:off x="457200" y="1371596"/>
            <a:ext cx="8229600" cy="4800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8"/>
          <p:cNvSpPr>
            <a:spLocks noGrp="1"/>
          </p:cNvSpPr>
          <p:nvPr>
            <p:ph type="dt" sz="half" idx="10"/>
          </p:nvPr>
        </p:nvSpPr>
        <p:spPr>
          <a:xfrm>
            <a:off x="457200" y="6356350"/>
            <a:ext cx="2133600" cy="365125"/>
          </a:xfrm>
          <a:prstGeom prst="rect">
            <a:avLst/>
          </a:prstGeom>
        </p:spPr>
        <p:txBody>
          <a:bodyPr lIns="0" tIns="0" rIns="0" bIns="0"/>
          <a:lstStyle>
            <a:lvl1pPr>
              <a:defRPr sz="900">
                <a:latin typeface="Arial"/>
                <a:cs typeface="Arial"/>
              </a:defRPr>
            </a:lvl1pPr>
          </a:lstStyle>
          <a:p>
            <a:fld id="{D11E647B-2526-554A-8D8B-54D170A77B52}" type="datetime4">
              <a:rPr lang="en-US" smtClean="0"/>
              <a:pPr/>
              <a:t>March 30, 2017</a:t>
            </a:fld>
            <a:endParaRPr lang="en-US" dirty="0"/>
          </a:p>
        </p:txBody>
      </p:sp>
      <p:sp>
        <p:nvSpPr>
          <p:cNvPr id="10" name="Slide Number Placeholder 9"/>
          <p:cNvSpPr>
            <a:spLocks noGrp="1"/>
          </p:cNvSpPr>
          <p:nvPr>
            <p:ph type="sldNum" sz="quarter" idx="11"/>
          </p:nvPr>
        </p:nvSpPr>
        <p:spPr>
          <a:xfrm>
            <a:off x="6553200" y="6356350"/>
            <a:ext cx="2133600" cy="365125"/>
          </a:xfrm>
          <a:prstGeom prst="rect">
            <a:avLst/>
          </a:prstGeo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1" name="Footer Placeholder 10"/>
          <p:cNvSpPr>
            <a:spLocks noGrp="1"/>
          </p:cNvSpPr>
          <p:nvPr>
            <p:ph type="ftr" sz="quarter" idx="12"/>
          </p:nvPr>
        </p:nvSpPr>
        <p:spPr>
          <a:xfrm>
            <a:off x="3124200" y="6356350"/>
            <a:ext cx="2895600" cy="365125"/>
          </a:xfrm>
          <a:prstGeom prst="rect">
            <a:avLst/>
          </a:prstGeom>
        </p:spPr>
        <p:txBody>
          <a:bodyPr lIns="0" tIns="0" rIns="0" bIns="0"/>
          <a:lstStyle>
            <a:lvl1pPr>
              <a:defRPr sz="900">
                <a:latin typeface="Arial"/>
                <a:cs typeface="Arial"/>
              </a:defRPr>
            </a:lvl1pPr>
          </a:lstStyle>
          <a:p>
            <a:endParaRPr lang="en-US"/>
          </a:p>
        </p:txBody>
      </p:sp>
    </p:spTree>
    <p:extLst>
      <p:ext uri="{BB962C8B-B14F-4D97-AF65-F5344CB8AC3E}">
        <p14:creationId xmlns:p14="http://schemas.microsoft.com/office/powerpoint/2010/main" val="101408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lvl1pPr>
              <a:defRPr>
                <a:solidFill>
                  <a:srgbClr val="50565C"/>
                </a:solidFill>
              </a:defRPr>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lvl1pPr>
              <a:defRPr>
                <a:solidFill>
                  <a:srgbClr val="50565C"/>
                </a:solidFill>
              </a:defRPr>
            </a:lvl1pPr>
          </a:lstStyle>
          <a:p>
            <a:r>
              <a:rPr lang="en-US" dirty="0"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1709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85975"/>
            <a:ext cx="4040188"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31709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85975"/>
            <a:ext cx="4041775"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8"/>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238250"/>
            <a:ext cx="5111750" cy="528637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908000"/>
            <a:ext cx="3008313"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Title 6"/>
          <p:cNvSpPr>
            <a:spLocks noGrp="1"/>
          </p:cNvSpPr>
          <p:nvPr>
            <p:ph type="title"/>
          </p:nvPr>
        </p:nvSpPr>
        <p:spPr/>
        <p:txBody>
          <a:bodyPr/>
          <a:lstStyle>
            <a:lvl1pPr>
              <a:defRPr>
                <a:solidFill>
                  <a:srgbClr val="50565C"/>
                </a:solidFil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0565C"/>
                </a:solidFill>
              </a:defRPr>
            </a:lvl1p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5" name="Rectangle 4"/>
          <p:cNvSpPr/>
          <p:nvPr userDrawn="1"/>
        </p:nvSpPr>
        <p:spPr>
          <a:xfrm flipH="1">
            <a:off x="5833872" y="5254081"/>
            <a:ext cx="3310128" cy="13624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rgbClr val="50565C"/>
                </a:solidFill>
              </a:defRPr>
            </a:lvl1pPr>
          </a:lstStyle>
          <a:p>
            <a:r>
              <a:rPr lang="en-US" dirty="0" smtClean="0"/>
              <a:t>Click to edit Master title style</a:t>
            </a:r>
            <a:endParaRPr lang="en-US" dirty="0"/>
          </a:p>
        </p:txBody>
      </p:sp>
      <p:sp>
        <p:nvSpPr>
          <p:cNvPr id="3" name="Rectangle 2"/>
          <p:cNvSpPr/>
          <p:nvPr userDrawn="1"/>
        </p:nvSpPr>
        <p:spPr>
          <a:xfrm flipH="1">
            <a:off x="0" y="5254081"/>
            <a:ext cx="4572000" cy="13624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flipH="1">
            <a:off x="4572000" y="5254081"/>
            <a:ext cx="1261872" cy="13624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p:cNvSpPr txBox="1">
            <a:spLocks/>
          </p:cNvSpPr>
          <p:nvPr userDrawn="1"/>
        </p:nvSpPr>
        <p:spPr>
          <a:xfrm>
            <a:off x="685800" y="3081845"/>
            <a:ext cx="7772400" cy="1020763"/>
          </a:xfrm>
          <a:prstGeom prst="rect">
            <a:avLst/>
          </a:prstGeom>
        </p:spPr>
        <p:txBody>
          <a:bodyPr vert="horz" lIns="91440" tIns="45720" rIns="91440" bIns="45720" rtlCol="0" anchor="ctr">
            <a:normAutofit/>
          </a:bodyPr>
          <a:lstStyle>
            <a:lvl1pPr>
              <a:defRPr>
                <a:solidFill>
                  <a:schemeClr val="tx1"/>
                </a:solidFill>
              </a:defRPr>
            </a:lvl1pPr>
          </a:lstStyle>
          <a:p>
            <a:pPr marL="0" marR="0" lvl="0" indent="0" algn="l"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0" normalizeH="0" baseline="0" noProof="0" dirty="0" smtClean="0">
                <a:ln>
                  <a:noFill/>
                </a:ln>
                <a:solidFill>
                  <a:schemeClr val="tx1"/>
                </a:solidFill>
                <a:effectLst/>
                <a:uLnTx/>
                <a:uFillTx/>
                <a:latin typeface="+mj-lt"/>
                <a:ea typeface="+mj-ea"/>
                <a:cs typeface="+mj-cs"/>
              </a:rPr>
              <a:t>Click to edit Master title style</a:t>
            </a:r>
            <a:endParaRPr kumimoji="0" lang="en-US" sz="26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Subtitle 2"/>
          <p:cNvSpPr>
            <a:spLocks noGrp="1"/>
          </p:cNvSpPr>
          <p:nvPr>
            <p:ph type="subTitle" idx="1"/>
          </p:nvPr>
        </p:nvSpPr>
        <p:spPr>
          <a:xfrm>
            <a:off x="685800" y="4102608"/>
            <a:ext cx="6400800" cy="990600"/>
          </a:xfr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50565C"/>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6705600" cy="487362"/>
          </a:xfrm>
        </p:spPr>
        <p:txBody>
          <a:bodyPr/>
          <a:lstStyle>
            <a:lvl1pPr>
              <a:defRPr>
                <a:solidFill>
                  <a:srgbClr val="50565C"/>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7010400" y="6457950"/>
            <a:ext cx="2133600" cy="476250"/>
          </a:xfrm>
          <a:prstGeom prst="rect">
            <a:avLst/>
          </a:prstGeom>
        </p:spPr>
        <p:txBody>
          <a:bodyPr/>
          <a:lstStyle>
            <a:lvl1pPr>
              <a:defRPr/>
            </a:lvl1pPr>
          </a:lstStyle>
          <a:p>
            <a:fld id="{5C288CC2-CEF3-42EC-B2DC-BDB28B6A6BA0}" type="slidenum">
              <a:rPr lang="en-US" smtClean="0"/>
              <a:pPr/>
              <a:t>‹#›</a:t>
            </a:fld>
            <a:endParaRPr lang="en-US"/>
          </a:p>
        </p:txBody>
      </p:sp>
    </p:spTree>
    <p:extLst>
      <p:ext uri="{BB962C8B-B14F-4D97-AF65-F5344CB8AC3E}">
        <p14:creationId xmlns:p14="http://schemas.microsoft.com/office/powerpoint/2010/main" val="3181324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26654" y="0"/>
            <a:ext cx="9144000" cy="921004"/>
          </a:xfrm>
          <a:prstGeom prst="rect">
            <a:avLst/>
          </a:prstGeom>
          <a:gradFill>
            <a:gsLst>
              <a:gs pos="97000">
                <a:schemeClr val="accent1">
                  <a:tint val="100000"/>
                  <a:shade val="100000"/>
                  <a:satMod val="130000"/>
                </a:schemeClr>
              </a:gs>
              <a:gs pos="47000">
                <a:schemeClr val="accent1">
                  <a:tint val="50000"/>
                  <a:shade val="100000"/>
                  <a:satMod val="350000"/>
                </a:schemeClr>
              </a:gs>
              <a:gs pos="0">
                <a:schemeClr val="accent1">
                  <a:tint val="100000"/>
                  <a:shade val="100000"/>
                  <a:satMod val="13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0" y="6611112"/>
            <a:ext cx="9144000" cy="246888"/>
          </a:xfrm>
          <a:prstGeom prst="rect">
            <a:avLst/>
          </a:prstGeom>
          <a:gradFill>
            <a:gsLst>
              <a:gs pos="97000">
                <a:schemeClr val="accent1">
                  <a:tint val="100000"/>
                  <a:shade val="100000"/>
                  <a:satMod val="130000"/>
                </a:schemeClr>
              </a:gs>
              <a:gs pos="0">
                <a:schemeClr val="accent1">
                  <a:tint val="100000"/>
                  <a:shade val="100000"/>
                  <a:satMod val="13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6654" y="0"/>
            <a:ext cx="9170654" cy="921004"/>
          </a:xfrm>
          <a:prstGeom prst="rect">
            <a:avLst/>
          </a:prstGeom>
          <a:gradFill>
            <a:gsLst>
              <a:gs pos="97000">
                <a:schemeClr val="accent1">
                  <a:tint val="100000"/>
                  <a:shade val="100000"/>
                  <a:satMod val="130000"/>
                </a:schemeClr>
              </a:gs>
              <a:gs pos="47000">
                <a:schemeClr val="accent1">
                  <a:tint val="50000"/>
                  <a:shade val="100000"/>
                  <a:satMod val="350000"/>
                </a:schemeClr>
              </a:gs>
              <a:gs pos="0">
                <a:schemeClr val="accent1">
                  <a:tint val="100000"/>
                  <a:shade val="100000"/>
                  <a:satMod val="13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eere_logo_horiz_color.eps"/>
          <p:cNvPicPr>
            <a:picLocks noChangeAspect="1"/>
          </p:cNvPicPr>
          <p:nvPr/>
        </p:nvPicPr>
        <p:blipFill>
          <a:blip r:embed="rId12"/>
          <a:stretch>
            <a:fillRect/>
          </a:stretch>
        </p:blipFill>
        <p:spPr>
          <a:xfrm>
            <a:off x="6118225" y="266700"/>
            <a:ext cx="2808600" cy="412750"/>
          </a:xfrm>
          <a:prstGeom prst="rect">
            <a:avLst/>
          </a:prstGeom>
        </p:spPr>
      </p:pic>
      <p:sp>
        <p:nvSpPr>
          <p:cNvPr id="14" name="Title Placeholder 13"/>
          <p:cNvSpPr>
            <a:spLocks noGrp="1"/>
          </p:cNvSpPr>
          <p:nvPr>
            <p:ph type="title"/>
          </p:nvPr>
        </p:nvSpPr>
        <p:spPr>
          <a:xfrm>
            <a:off x="157163" y="0"/>
            <a:ext cx="5684837" cy="921004"/>
          </a:xfrm>
          <a:prstGeom prst="rect">
            <a:avLst/>
          </a:prstGeom>
          <a:ln>
            <a:noFill/>
          </a:ln>
        </p:spPr>
        <p:txBody>
          <a:bodyPr vert="horz" lIns="91440" tIns="45720" rIns="91440" bIns="45720" rtlCol="0" anchor="ctr">
            <a:normAutofit/>
          </a:bodyPr>
          <a:lstStyle/>
          <a:p>
            <a:r>
              <a:rPr lang="en-US" dirty="0" smtClean="0"/>
              <a:t>Title = Arial bold 26pt</a:t>
            </a:r>
            <a:endParaRPr lang="en-US" dirty="0"/>
          </a:p>
        </p:txBody>
      </p:sp>
      <p:sp>
        <p:nvSpPr>
          <p:cNvPr id="15" name="Text Placeholder 14"/>
          <p:cNvSpPr>
            <a:spLocks noGrp="1"/>
          </p:cNvSpPr>
          <p:nvPr>
            <p:ph type="body" idx="1"/>
          </p:nvPr>
        </p:nvSpPr>
        <p:spPr>
          <a:xfrm>
            <a:off x="457200" y="1590675"/>
            <a:ext cx="8229600" cy="4810887"/>
          </a:xfrm>
          <a:prstGeom prst="rect">
            <a:avLst/>
          </a:prstGeom>
        </p:spPr>
        <p:txBody>
          <a:bodyPr vert="horz" lIns="91440" tIns="45720" rIns="91440" bIns="45720" rtlCol="0">
            <a:normAutofit/>
          </a:bodyPr>
          <a:lstStyle/>
          <a:p>
            <a:pPr lvl="0"/>
            <a:r>
              <a:rPr lang="en-US" dirty="0" smtClean="0"/>
              <a:t>Arial 24pt</a:t>
            </a:r>
          </a:p>
          <a:p>
            <a:pPr lvl="1"/>
            <a:r>
              <a:rPr lang="en-US" dirty="0" smtClean="0"/>
              <a:t>Arial 20pt</a:t>
            </a:r>
          </a:p>
          <a:p>
            <a:pPr lvl="2"/>
            <a:r>
              <a:rPr lang="en-US" dirty="0" smtClean="0"/>
              <a:t>Arial 18pt</a:t>
            </a:r>
          </a:p>
          <a:p>
            <a:pPr lvl="3"/>
            <a:r>
              <a:rPr lang="en-US" dirty="0" smtClean="0"/>
              <a:t>Arial 18pt</a:t>
            </a:r>
          </a:p>
          <a:p>
            <a:pPr lvl="4"/>
            <a:r>
              <a:rPr lang="en-US" dirty="0" smtClean="0"/>
              <a:t>Arial 18pt</a:t>
            </a:r>
            <a:endParaRPr lang="en-US" dirty="0"/>
          </a:p>
        </p:txBody>
      </p:sp>
      <p:sp>
        <p:nvSpPr>
          <p:cNvPr id="17" name="Text Placeholder 9"/>
          <p:cNvSpPr txBox="1">
            <a:spLocks/>
          </p:cNvSpPr>
          <p:nvPr/>
        </p:nvSpPr>
        <p:spPr>
          <a:xfrm>
            <a:off x="63167" y="6616800"/>
            <a:ext cx="7286625" cy="241200"/>
          </a:xfrm>
          <a:prstGeom prst="rect">
            <a:avLst/>
          </a:prstGeom>
        </p:spPr>
        <p:txBody>
          <a:bodyPr vert="horz" lIns="91440" tIns="45720" rIns="91440" bIns="45720" rtlCol="0">
            <a:normAutofit lnSpcReduction="10000"/>
          </a:bodyPr>
          <a:lstStyle>
            <a:lvl1pPr>
              <a:buNone/>
              <a:defRPr sz="1000" baseline="0">
                <a:solidFill>
                  <a:schemeClr val="bg1"/>
                </a:solidFill>
                <a:latin typeface="Arial" pitchFamily="34" charset="0"/>
                <a:cs typeface="Arial" pitchFamily="34" charset="0"/>
              </a:defRPr>
            </a:lvl1p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b="0" i="0" dirty="0" smtClean="0">
                <a:solidFill>
                  <a:schemeClr val="tx1"/>
                </a:solidFill>
                <a:latin typeface="HelveticaNeueLT Std Med"/>
                <a:cs typeface="HelveticaNeueLT Std Med"/>
              </a:rPr>
              <a:t>    </a:t>
            </a:r>
            <a:r>
              <a:rPr lang="en-US" b="1" i="0" dirty="0" smtClean="0">
                <a:solidFill>
                  <a:schemeClr val="accent5"/>
                </a:solidFill>
                <a:latin typeface="HelveticaNeueLT Std Med"/>
                <a:cs typeface="HelveticaNeueLT Std Med"/>
              </a:rPr>
              <a:t>BUILDING ENERGY CODES PROGRAM</a:t>
            </a:r>
            <a:endParaRPr kumimoji="0" lang="en-US" sz="1000" b="1" i="0" u="none" strike="noStrike" kern="1200" cap="none" spc="0" normalizeH="0" baseline="0" noProof="0" dirty="0">
              <a:ln w="0" cap="flat" cmpd="sng" algn="ctr">
                <a:noFill/>
                <a:prstDash val="solid"/>
                <a:round/>
                <a:headEnd type="none" w="med" len="med"/>
                <a:tailEnd type="none" w="med" len="med"/>
              </a:ln>
              <a:solidFill>
                <a:schemeClr val="accent6"/>
              </a:solidFill>
              <a:effectLst/>
              <a:uLnTx/>
              <a:uFillTx/>
              <a:latin typeface="HelveticaNeueLT Std Med"/>
              <a:ea typeface="+mn-ea"/>
              <a:cs typeface="HelveticaNeueLT Std Med"/>
            </a:endParaRPr>
          </a:p>
        </p:txBody>
      </p:sp>
      <p:sp>
        <p:nvSpPr>
          <p:cNvPr id="23" name="Rectangle 22"/>
          <p:cNvSpPr/>
          <p:nvPr/>
        </p:nvSpPr>
        <p:spPr>
          <a:xfrm flipH="1" flipV="1">
            <a:off x="0" y="921004"/>
            <a:ext cx="4572000" cy="5486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flipH="1" flipV="1">
            <a:off x="4572000" y="921004"/>
            <a:ext cx="1261872"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flipH="1" flipV="1">
            <a:off x="5833872" y="921004"/>
            <a:ext cx="3310128"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9"/>
          <p:cNvSpPr txBox="1">
            <a:spLocks/>
          </p:cNvSpPr>
          <p:nvPr/>
        </p:nvSpPr>
        <p:spPr>
          <a:xfrm>
            <a:off x="5476875" y="6616800"/>
            <a:ext cx="3667125" cy="241200"/>
          </a:xfrm>
          <a:prstGeom prst="rect">
            <a:avLst/>
          </a:prstGeom>
        </p:spPr>
        <p:txBody>
          <a:bodyPr vert="horz" lIns="91440" tIns="45720" rIns="91440" bIns="45720" rtlCol="0">
            <a:normAutofit lnSpcReduction="10000"/>
          </a:bodyPr>
          <a:lstStyle>
            <a:lvl1pPr>
              <a:buNone/>
              <a:defRPr sz="1000" baseline="0">
                <a:solidFill>
                  <a:schemeClr val="bg1"/>
                </a:solidFill>
                <a:latin typeface="Arial" pitchFamily="34" charset="0"/>
                <a:cs typeface="Arial" pitchFamily="34" charset="0"/>
              </a:defRPr>
            </a:lvl1pPr>
          </a:lstStyle>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r>
              <a:rPr kumimoji="0" lang="en-US" sz="10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www.energycodes.gov</a:t>
            </a:r>
            <a:endParaRPr kumimoji="0" lang="en-US" sz="10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8" name="TextBox 17"/>
          <p:cNvSpPr txBox="1"/>
          <p:nvPr/>
        </p:nvSpPr>
        <p:spPr>
          <a:xfrm>
            <a:off x="8485860" y="6309790"/>
            <a:ext cx="647700" cy="160386"/>
          </a:xfrm>
          <a:prstGeom prst="rect">
            <a:avLst/>
          </a:prstGeom>
        </p:spPr>
        <p:txBody>
          <a:bodyPr vert="horz" wrap="square" lIns="91440" tIns="45720" rIns="91440" bIns="45720" rtlCol="0">
            <a:no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fld id="{8C3BC11C-2E2F-ED43-873A-15A9AEB936B5}" type="slidenum">
              <a:rPr kumimoji="0" lang="en-US" sz="1000" b="0" i="0" u="none" strike="noStrike" kern="1200" cap="none" spc="0" normalizeH="0" baseline="0" noProof="0" smtClean="0">
                <a:ln>
                  <a:noFill/>
                </a:ln>
                <a:solidFill>
                  <a:schemeClr val="tx2"/>
                </a:solidFill>
                <a:effectLst/>
                <a:uLnTx/>
                <a:uFillTx/>
                <a:latin typeface="Arial Narrow"/>
                <a:ea typeface="+mn-ea"/>
                <a:cs typeface="Arial Narrow"/>
              </a:rPr>
              <a:pPr marL="0" marR="0" indent="0" algn="r" defTabSz="457200" rtl="0" eaLnBrk="1" fontAlgn="auto" latinLnBrk="0" hangingPunct="1">
                <a:lnSpc>
                  <a:spcPct val="100000"/>
                </a:lnSpc>
                <a:spcBef>
                  <a:spcPct val="20000"/>
                </a:spcBef>
                <a:spcAft>
                  <a:spcPts val="0"/>
                </a:spcAft>
                <a:buClrTx/>
                <a:buSzTx/>
                <a:buFont typeface="Arial"/>
                <a:buNone/>
                <a:tabLst/>
              </a:pPr>
              <a:t>‹#›</a:t>
            </a:fld>
            <a:endParaRPr kumimoji="0" lang="en-US" sz="1000" b="0" i="0" u="none" strike="noStrike" kern="1200" cap="none" spc="0" normalizeH="0" baseline="0" noProof="0" dirty="0" smtClean="0">
              <a:ln>
                <a:noFill/>
              </a:ln>
              <a:solidFill>
                <a:schemeClr val="tx2"/>
              </a:solidFill>
              <a:effectLst/>
              <a:uLnTx/>
              <a:uFillTx/>
              <a:latin typeface="Arial Narrow"/>
              <a:ea typeface="+mn-ea"/>
              <a:cs typeface="Arial Narrow"/>
            </a:endParaRPr>
          </a:p>
        </p:txBody>
      </p:sp>
      <p:sp>
        <p:nvSpPr>
          <p:cNvPr id="20" name="Rectangle 19"/>
          <p:cNvSpPr/>
          <p:nvPr/>
        </p:nvSpPr>
        <p:spPr>
          <a:xfrm flipH="1">
            <a:off x="0" y="6567679"/>
            <a:ext cx="9144000" cy="491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9" r:id="rId7"/>
    <p:sldLayoutId id="2147483670" r:id="rId8"/>
    <p:sldLayoutId id="2147483671" r:id="rId9"/>
    <p:sldLayoutId id="2147483672" r:id="rId10"/>
  </p:sldLayoutIdLst>
  <p:timing>
    <p:tnLst>
      <p:par>
        <p:cTn id="1" dur="indefinite" restart="never" nodeType="tmRoot"/>
      </p:par>
    </p:tnLst>
  </p:timing>
  <p:hf hdr="0" dt="0"/>
  <p:txStyles>
    <p:title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baseline="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www.energycodes.gov/kitchen-exhaust-code-notes"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emf"/></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8.xml"/><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1.xml"/><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images.ibsys.com/2002/0725/1577384.jp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3.png"/><Relationship Id="rId7" Type="http://schemas.openxmlformats.org/officeDocument/2006/relationships/image" Target="../media/image12.jpeg"/><Relationship Id="rId12"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6.pn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jpg"/><Relationship Id="rId4" Type="http://schemas.openxmlformats.org/officeDocument/2006/relationships/image" Target="../media/image4.png"/><Relationship Id="rId9" Type="http://schemas.openxmlformats.org/officeDocument/2006/relationships/image" Target="../media/image14.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3.wmf"/><Relationship Id="rId4" Type="http://schemas.openxmlformats.org/officeDocument/2006/relationships/oleObject" Target="../embeddings/oleObject1.bin"/></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168100" y="5253120"/>
            <a:ext cx="4377246" cy="1055367"/>
          </a:xfrm>
        </p:spPr>
        <p:txBody>
          <a:bodyPr>
            <a:normAutofit/>
          </a:bodyPr>
          <a:lstStyle/>
          <a:p>
            <a:r>
              <a:rPr lang="en-US" dirty="0" smtClean="0">
                <a:latin typeface="+mj-lt"/>
              </a:rPr>
              <a:t>ANSI/ASHRAE/IES</a:t>
            </a:r>
            <a:br>
              <a:rPr lang="en-US" dirty="0" smtClean="0">
                <a:latin typeface="+mj-lt"/>
              </a:rPr>
            </a:br>
            <a:r>
              <a:rPr lang="en-US" dirty="0" smtClean="0">
                <a:latin typeface="+mj-lt"/>
              </a:rPr>
              <a:t>Standard 90.1-2016:  HVAC</a:t>
            </a:r>
          </a:p>
          <a:p>
            <a:endParaRPr lang="en-US" dirty="0">
              <a:latin typeface="+mj-lt"/>
            </a:endParaRPr>
          </a:p>
        </p:txBody>
      </p:sp>
      <p:sp>
        <p:nvSpPr>
          <p:cNvPr id="11" name="Text Placeholder 5"/>
          <p:cNvSpPr>
            <a:spLocks noGrp="1"/>
          </p:cNvSpPr>
          <p:nvPr>
            <p:ph type="body" sz="quarter" idx="13"/>
          </p:nvPr>
        </p:nvSpPr>
        <p:spPr>
          <a:xfrm>
            <a:off x="168100" y="6460067"/>
            <a:ext cx="2134036" cy="288687"/>
          </a:xfrm>
        </p:spPr>
        <p:txBody>
          <a:bodyPr>
            <a:normAutofit fontScale="85000" lnSpcReduction="10000"/>
          </a:bodyPr>
          <a:lstStyle/>
          <a:p>
            <a:r>
              <a:rPr lang="en-US" dirty="0" smtClean="0">
                <a:latin typeface="+mj-lt"/>
                <a:cs typeface="Adobe Caslon Pro Bold"/>
              </a:rPr>
              <a:t>March 2017 – PNNL-SA-124554</a:t>
            </a:r>
            <a:endParaRPr lang="en-US" dirty="0">
              <a:latin typeface="+mj-lt"/>
              <a:cs typeface="Adobe Caslon Pro Bold"/>
            </a:endParaRPr>
          </a:p>
        </p:txBody>
      </p:sp>
      <p:sp>
        <p:nvSpPr>
          <p:cNvPr id="5" name="Text Placeholder 4"/>
          <p:cNvSpPr>
            <a:spLocks noGrp="1"/>
          </p:cNvSpPr>
          <p:nvPr>
            <p:ph type="body" sz="quarter" idx="10"/>
          </p:nvPr>
        </p:nvSpPr>
        <p:spPr>
          <a:xfrm>
            <a:off x="6054500" y="5206075"/>
            <a:ext cx="3082300" cy="979572"/>
          </a:xfrm>
        </p:spPr>
        <p:txBody>
          <a:bodyPr>
            <a:normAutofit lnSpcReduction="10000"/>
          </a:bodyPr>
          <a:lstStyle/>
          <a:p>
            <a:r>
              <a:rPr lang="en-US" dirty="0" smtClean="0"/>
              <a:t>Prepared by Pacific Northwest National Laboratory for the </a:t>
            </a:r>
            <a:br>
              <a:rPr lang="en-US" dirty="0" smtClean="0"/>
            </a:br>
            <a:r>
              <a:rPr lang="en-US" dirty="0" smtClean="0"/>
              <a:t>U.S. Department of Energy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US" b="1" dirty="0">
                <a:solidFill>
                  <a:srgbClr val="00853F"/>
                </a:solidFill>
              </a:rPr>
              <a:t>Miscellaneous Controls Requirement</a:t>
            </a:r>
          </a:p>
        </p:txBody>
      </p:sp>
      <p:sp>
        <p:nvSpPr>
          <p:cNvPr id="3" name="Content Placeholder 2"/>
          <p:cNvSpPr>
            <a:spLocks noGrp="1"/>
          </p:cNvSpPr>
          <p:nvPr>
            <p:ph idx="1"/>
          </p:nvPr>
        </p:nvSpPr>
        <p:spPr>
          <a:xfrm>
            <a:off x="228600" y="990600"/>
            <a:ext cx="8610600" cy="5257800"/>
          </a:xfrm>
        </p:spPr>
        <p:txBody>
          <a:bodyPr>
            <a:normAutofit/>
          </a:bodyPr>
          <a:lstStyle/>
          <a:p>
            <a:pPr marL="0" indent="0">
              <a:buNone/>
            </a:pPr>
            <a:r>
              <a:rPr lang="en-US" b="1" dirty="0" smtClean="0"/>
              <a:t>Control Setpoint Configuration Requirements</a:t>
            </a:r>
          </a:p>
          <a:p>
            <a:r>
              <a:rPr lang="en-US" dirty="0" smtClean="0"/>
              <a:t>In many of the controls requirements it was stated that controls must be capable of some configuration.  This has been changed to not only require that they are capable but they shall be configured to the defined requirement.</a:t>
            </a:r>
            <a:br>
              <a:rPr lang="en-US" dirty="0" smtClean="0"/>
            </a:br>
            <a:r>
              <a:rPr lang="en-US" dirty="0" smtClean="0"/>
              <a:t/>
            </a:r>
            <a:br>
              <a:rPr lang="en-US" dirty="0" smtClean="0"/>
            </a:br>
            <a:r>
              <a:rPr lang="en-US" dirty="0" smtClean="0"/>
              <a:t>Example </a:t>
            </a:r>
            <a:r>
              <a:rPr lang="en-US" dirty="0"/>
              <a:t>in 6.4.3.4  Ventilation </a:t>
            </a:r>
            <a:r>
              <a:rPr lang="en-US" dirty="0" smtClean="0"/>
              <a:t>outdoor air </a:t>
            </a:r>
            <a:r>
              <a:rPr lang="en-US" dirty="0"/>
              <a:t>and exhaust/relief dampers shall be capable of and </a:t>
            </a:r>
            <a:r>
              <a:rPr lang="en-US" b="1" dirty="0"/>
              <a:t>configured to </a:t>
            </a:r>
            <a:r>
              <a:rPr lang="en-US" dirty="0" smtClean="0"/>
              <a:t>automatically…</a:t>
            </a:r>
          </a:p>
          <a:p>
            <a:endParaRPr lang="en-US" dirty="0"/>
          </a:p>
          <a:p>
            <a:endParaRPr lang="en-US" dirty="0" smtClean="0"/>
          </a:p>
          <a:p>
            <a:pPr marL="0" indent="0">
              <a:buNone/>
            </a:pPr>
            <a:r>
              <a:rPr lang="en-US" dirty="0" smtClean="0"/>
              <a:t/>
            </a:r>
            <a:br>
              <a:rPr lang="en-US" dirty="0" smtClean="0"/>
            </a:br>
            <a:endParaRPr lang="en-US" dirty="0" smtClean="0"/>
          </a:p>
          <a:p>
            <a:endParaRPr lang="en-US" dirty="0"/>
          </a:p>
        </p:txBody>
      </p:sp>
    </p:spTree>
    <p:extLst>
      <p:ext uri="{BB962C8B-B14F-4D97-AF65-F5344CB8AC3E}">
        <p14:creationId xmlns:p14="http://schemas.microsoft.com/office/powerpoint/2010/main" val="223307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idx="1"/>
          </p:nvPr>
        </p:nvSpPr>
        <p:spPr>
          <a:xfrm>
            <a:off x="456229" y="1134924"/>
            <a:ext cx="8065096" cy="4792532"/>
          </a:xfrm>
        </p:spPr>
        <p:txBody>
          <a:bodyPr>
            <a:noAutofit/>
          </a:bodyPr>
          <a:lstStyle/>
          <a:p>
            <a:pPr marL="0" indent="0">
              <a:buNone/>
            </a:pPr>
            <a:r>
              <a:rPr lang="en-US" sz="1800" dirty="0" smtClean="0">
                <a:cs typeface="Times New Roman" pitchFamily="18" charset="0"/>
                <a:sym typeface="WP MathA" pitchFamily="2" charset="2"/>
              </a:rPr>
              <a:t>DX cooling, chilled water, and evaporative cooling systems to be designed to vary indoor fan airflow as a function of load</a:t>
            </a:r>
          </a:p>
          <a:p>
            <a:r>
              <a:rPr lang="en-US" sz="1800" dirty="0" smtClean="0">
                <a:cs typeface="Times New Roman" pitchFamily="18" charset="0"/>
                <a:sym typeface="WP MathA" pitchFamily="2" charset="2"/>
              </a:rPr>
              <a:t>Cooling units that control capacity of mechanical cooling directly based on space temperature to have at least 2 stages of fan control</a:t>
            </a:r>
          </a:p>
          <a:p>
            <a:pPr lvl="1"/>
            <a:r>
              <a:rPr lang="en-US" sz="1600" dirty="0" smtClean="0">
                <a:cs typeface="Times New Roman" pitchFamily="18" charset="0"/>
                <a:sym typeface="WP MathA" pitchFamily="2" charset="2"/>
              </a:rPr>
              <a:t>Low or minimum</a:t>
            </a:r>
          </a:p>
          <a:p>
            <a:pPr lvl="2"/>
            <a:r>
              <a:rPr lang="en-US" sz="1400" dirty="0" smtClean="0">
                <a:cs typeface="Times New Roman" pitchFamily="18" charset="0"/>
                <a:sym typeface="WP MathA" pitchFamily="2" charset="2"/>
              </a:rPr>
              <a:t>Speed ≤ 66 % of full speed</a:t>
            </a:r>
          </a:p>
          <a:p>
            <a:pPr lvl="2"/>
            <a:r>
              <a:rPr lang="en-US" sz="1400" dirty="0">
                <a:cs typeface="Times New Roman" pitchFamily="18" charset="0"/>
                <a:sym typeface="WP MathA" pitchFamily="2" charset="2"/>
              </a:rPr>
              <a:t>Draw </a:t>
            </a:r>
            <a:r>
              <a:rPr lang="en-US" sz="1400" dirty="0" smtClean="0">
                <a:cs typeface="Times New Roman" pitchFamily="18" charset="0"/>
                <a:sym typeface="WP MathA" pitchFamily="2" charset="2"/>
              </a:rPr>
              <a:t>≤ 40% of fan power at full fan speed</a:t>
            </a:r>
          </a:p>
          <a:p>
            <a:pPr lvl="2"/>
            <a:r>
              <a:rPr lang="en-US" sz="1400" dirty="0" smtClean="0">
                <a:cs typeface="Times New Roman" pitchFamily="18" charset="0"/>
                <a:sym typeface="WP MathA" pitchFamily="2" charset="2"/>
              </a:rPr>
              <a:t>Used during periods of low cooling load and ventilation-only operation</a:t>
            </a:r>
          </a:p>
          <a:p>
            <a:r>
              <a:rPr lang="en-US" sz="1800" dirty="0" smtClean="0">
                <a:cs typeface="Times New Roman" pitchFamily="18" charset="0"/>
                <a:sym typeface="WP MathA" pitchFamily="2" charset="2"/>
              </a:rPr>
              <a:t>All other units, including DX cooling and chilled-water units that control space temperature by modulating airflow to have modulating fan control</a:t>
            </a:r>
          </a:p>
          <a:p>
            <a:pPr lvl="1"/>
            <a:r>
              <a:rPr lang="en-US" sz="1600" dirty="0">
                <a:cs typeface="Times New Roman" pitchFamily="18" charset="0"/>
                <a:sym typeface="WP MathA" pitchFamily="2" charset="2"/>
              </a:rPr>
              <a:t>Minimum speed </a:t>
            </a:r>
            <a:endParaRPr lang="en-US" sz="1600" dirty="0" smtClean="0">
              <a:cs typeface="Times New Roman" pitchFamily="18" charset="0"/>
              <a:sym typeface="WP MathA" pitchFamily="2" charset="2"/>
            </a:endParaRPr>
          </a:p>
          <a:p>
            <a:pPr lvl="2"/>
            <a:r>
              <a:rPr lang="en-US" sz="1400" dirty="0" smtClean="0">
                <a:cs typeface="Times New Roman" pitchFamily="18" charset="0"/>
                <a:sym typeface="WP MathA" pitchFamily="2" charset="2"/>
              </a:rPr>
              <a:t>≤ 50% of full speed</a:t>
            </a:r>
          </a:p>
          <a:p>
            <a:pPr lvl="2"/>
            <a:r>
              <a:rPr lang="en-US" sz="1400" dirty="0">
                <a:cs typeface="Times New Roman" pitchFamily="18" charset="0"/>
                <a:sym typeface="WP MathA" pitchFamily="2" charset="2"/>
              </a:rPr>
              <a:t>Draw </a:t>
            </a:r>
            <a:r>
              <a:rPr lang="en-US" sz="1400" dirty="0" smtClean="0">
                <a:cs typeface="Times New Roman" pitchFamily="18" charset="0"/>
                <a:sym typeface="WP MathA" pitchFamily="2" charset="2"/>
              </a:rPr>
              <a:t>≤ 30% of power at full fan speed</a:t>
            </a:r>
          </a:p>
          <a:p>
            <a:pPr lvl="1"/>
            <a:r>
              <a:rPr lang="en-US" sz="1600" dirty="0" smtClean="0">
                <a:cs typeface="Times New Roman" pitchFamily="18" charset="0"/>
                <a:sym typeface="WP MathA" pitchFamily="2" charset="2"/>
              </a:rPr>
              <a:t>Low or minimum speed</a:t>
            </a:r>
          </a:p>
          <a:p>
            <a:pPr lvl="2"/>
            <a:r>
              <a:rPr lang="en-US" sz="1400" dirty="0" smtClean="0">
                <a:cs typeface="Times New Roman" pitchFamily="18" charset="0"/>
                <a:sym typeface="WP MathA" pitchFamily="2" charset="2"/>
              </a:rPr>
              <a:t>Used during periods of low cooling load and ventilation-only operation</a:t>
            </a:r>
          </a:p>
          <a:p>
            <a:r>
              <a:rPr lang="en-US" sz="1800" dirty="0" smtClean="0">
                <a:cs typeface="Times New Roman" pitchFamily="18" charset="0"/>
                <a:sym typeface="WP MathA" pitchFamily="2" charset="2"/>
              </a:rPr>
              <a:t>Exceptions for cycling fans without ventilation or fans that need a higher speed to meet 62.1 ventilation requirements</a:t>
            </a:r>
            <a:endParaRPr lang="en-US" sz="1800" dirty="0">
              <a:cs typeface="Times New Roman" pitchFamily="18" charset="0"/>
              <a:sym typeface="WP MathA" pitchFamily="2" charset="2"/>
            </a:endParaRPr>
          </a:p>
        </p:txBody>
      </p:sp>
      <p:sp>
        <p:nvSpPr>
          <p:cNvPr id="240642" name="Rectangle 2"/>
          <p:cNvSpPr>
            <a:spLocks noGrp="1" noChangeArrowheads="1"/>
          </p:cNvSpPr>
          <p:nvPr>
            <p:ph type="title"/>
          </p:nvPr>
        </p:nvSpPr>
        <p:spPr>
          <a:xfrm>
            <a:off x="228601" y="50800"/>
            <a:ext cx="8648700" cy="901700"/>
          </a:xfrm>
        </p:spPr>
        <p:txBody>
          <a:bodyPr>
            <a:normAutofit/>
          </a:bodyPr>
          <a:lstStyle/>
          <a:p>
            <a:pPr>
              <a:lnSpc>
                <a:spcPct val="80000"/>
              </a:lnSpc>
            </a:pPr>
            <a:r>
              <a:rPr lang="en-US" sz="2400" b="1" dirty="0" smtClean="0">
                <a:solidFill>
                  <a:srgbClr val="00853F"/>
                </a:solidFill>
              </a:rPr>
              <a:t>Section 6 – 6.5.3.2.1 </a:t>
            </a:r>
            <a:r>
              <a:rPr lang="en-US" sz="2000" dirty="0" smtClean="0">
                <a:solidFill>
                  <a:srgbClr val="00853F"/>
                </a:solidFill>
              </a:rPr>
              <a:t/>
            </a:r>
            <a:br>
              <a:rPr lang="en-US" sz="2000" dirty="0" smtClean="0">
                <a:solidFill>
                  <a:srgbClr val="00853F"/>
                </a:solidFill>
              </a:rPr>
            </a:br>
            <a:r>
              <a:rPr lang="en-US" sz="2000" dirty="0">
                <a:solidFill>
                  <a:srgbClr val="00853F"/>
                </a:solidFill>
              </a:rPr>
              <a:t>Fan Control</a:t>
            </a:r>
          </a:p>
        </p:txBody>
      </p:sp>
    </p:spTree>
    <p:extLst>
      <p:ext uri="{BB962C8B-B14F-4D97-AF65-F5344CB8AC3E}">
        <p14:creationId xmlns:p14="http://schemas.microsoft.com/office/powerpoint/2010/main" val="15757842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3"/>
          <p:cNvSpPr>
            <a:spLocks noGrp="1" noChangeArrowheads="1"/>
          </p:cNvSpPr>
          <p:nvPr>
            <p:ph idx="1"/>
          </p:nvPr>
        </p:nvSpPr>
        <p:spPr>
          <a:xfrm>
            <a:off x="456229" y="1371600"/>
            <a:ext cx="8155959" cy="4441825"/>
          </a:xfrm>
        </p:spPr>
        <p:txBody>
          <a:bodyPr/>
          <a:lstStyle/>
          <a:p>
            <a:pPr marL="0" indent="0">
              <a:buNone/>
            </a:pPr>
            <a:r>
              <a:rPr lang="en-US" dirty="0" smtClean="0">
                <a:cs typeface="Times New Roman" pitchFamily="18" charset="0"/>
                <a:sym typeface="WP MathA" pitchFamily="2" charset="2"/>
              </a:rPr>
              <a:t>Located </a:t>
            </a:r>
            <a:r>
              <a:rPr lang="en-US" dirty="0">
                <a:cs typeface="Times New Roman" pitchFamily="18" charset="0"/>
                <a:sym typeface="WP MathA" pitchFamily="2" charset="2"/>
              </a:rPr>
              <a:t>so controller set point is ≤ </a:t>
            </a:r>
            <a:r>
              <a:rPr lang="en-US" dirty="0" smtClean="0">
                <a:cs typeface="Times New Roman" pitchFamily="18" charset="0"/>
                <a:sym typeface="WP MathA" pitchFamily="2" charset="2"/>
              </a:rPr>
              <a:t>1.2 in. </a:t>
            </a:r>
            <a:r>
              <a:rPr lang="en-US" dirty="0" err="1" smtClean="0">
                <a:cs typeface="Times New Roman" pitchFamily="18" charset="0"/>
                <a:sym typeface="WP MathA" pitchFamily="2" charset="2"/>
              </a:rPr>
              <a:t>wc</a:t>
            </a:r>
            <a:endParaRPr lang="en-US" dirty="0">
              <a:cs typeface="Times New Roman" pitchFamily="18" charset="0"/>
              <a:sym typeface="WP MathA" pitchFamily="2" charset="2"/>
            </a:endParaRPr>
          </a:p>
          <a:p>
            <a:pPr lvl="1">
              <a:buFont typeface="Wingdings" pitchFamily="2" charset="2"/>
              <a:buChar char="ü"/>
            </a:pPr>
            <a:r>
              <a:rPr lang="en-US" dirty="0">
                <a:cs typeface="Times New Roman" pitchFamily="18" charset="0"/>
                <a:sym typeface="WP MathA" pitchFamily="2" charset="2"/>
              </a:rPr>
              <a:t>Except for </a:t>
            </a:r>
            <a:r>
              <a:rPr lang="en-US" dirty="0" smtClean="0">
                <a:cs typeface="Times New Roman" pitchFamily="18" charset="0"/>
                <a:sym typeface="WP MathA" pitchFamily="2" charset="2"/>
              </a:rPr>
              <a:t>systems complying with VAV setpoint reset requirements</a:t>
            </a:r>
          </a:p>
          <a:p>
            <a:pPr lvl="1"/>
            <a:endParaRPr lang="en-US" dirty="0">
              <a:cs typeface="Times New Roman" pitchFamily="18" charset="0"/>
              <a:sym typeface="WP MathA" pitchFamily="2" charset="2"/>
            </a:endParaRPr>
          </a:p>
          <a:p>
            <a:pPr marL="0" indent="0">
              <a:buNone/>
            </a:pPr>
            <a:r>
              <a:rPr lang="en-US" dirty="0">
                <a:cs typeface="Times New Roman" pitchFamily="18" charset="0"/>
                <a:sym typeface="WP MathA" pitchFamily="2" charset="2"/>
              </a:rPr>
              <a:t>Install multiple sensors in each major branch if sensor would be located downstream of a major duct split</a:t>
            </a:r>
          </a:p>
          <a:p>
            <a:pPr lvl="1"/>
            <a:endParaRPr lang="en-US" sz="2800" dirty="0">
              <a:cs typeface="Times New Roman" pitchFamily="18" charset="0"/>
              <a:sym typeface="WP MathA" pitchFamily="2" charset="2"/>
            </a:endParaRPr>
          </a:p>
        </p:txBody>
      </p:sp>
      <p:sp>
        <p:nvSpPr>
          <p:cNvPr id="242690" name="Rectangle 2"/>
          <p:cNvSpPr>
            <a:spLocks noGrp="1" noChangeArrowheads="1"/>
          </p:cNvSpPr>
          <p:nvPr>
            <p:ph type="title"/>
          </p:nvPr>
        </p:nvSpPr>
        <p:spPr>
          <a:xfrm>
            <a:off x="228601" y="50800"/>
            <a:ext cx="8648700" cy="889000"/>
          </a:xfrm>
        </p:spPr>
        <p:txBody>
          <a:bodyPr>
            <a:normAutofit/>
          </a:bodyPr>
          <a:lstStyle/>
          <a:p>
            <a:pPr>
              <a:lnSpc>
                <a:spcPct val="80000"/>
              </a:lnSpc>
            </a:pPr>
            <a:r>
              <a:rPr lang="en-US" sz="2400" b="1" dirty="0" smtClean="0">
                <a:solidFill>
                  <a:srgbClr val="00853F"/>
                </a:solidFill>
              </a:rPr>
              <a:t>Section 6 – 6.5.3.2.2 </a:t>
            </a:r>
            <a:r>
              <a:rPr lang="en-US" sz="2000" dirty="0" smtClean="0">
                <a:solidFill>
                  <a:srgbClr val="00853F"/>
                </a:solidFill>
              </a:rPr>
              <a:t/>
            </a:r>
            <a:br>
              <a:rPr lang="en-US" sz="2000" dirty="0" smtClean="0">
                <a:solidFill>
                  <a:srgbClr val="00853F"/>
                </a:solidFill>
              </a:rPr>
            </a:br>
            <a:r>
              <a:rPr lang="en-US" sz="2000" dirty="0">
                <a:solidFill>
                  <a:srgbClr val="00853F"/>
                </a:solidFill>
              </a:rPr>
              <a:t>VAV </a:t>
            </a:r>
            <a:r>
              <a:rPr lang="en-US" sz="2000" dirty="0" smtClean="0">
                <a:solidFill>
                  <a:srgbClr val="00853F"/>
                </a:solidFill>
              </a:rPr>
              <a:t>Static </a:t>
            </a:r>
            <a:r>
              <a:rPr lang="en-US" sz="2000" dirty="0">
                <a:solidFill>
                  <a:srgbClr val="00853F"/>
                </a:solidFill>
              </a:rPr>
              <a:t>Pressure Sensor Location</a:t>
            </a:r>
            <a:endParaRPr lang="en-US" sz="2000" i="1" dirty="0">
              <a:solidFill>
                <a:srgbClr val="00853F"/>
              </a:solidFill>
            </a:endParaRPr>
          </a:p>
        </p:txBody>
      </p:sp>
    </p:spTree>
    <p:extLst>
      <p:ext uri="{BB962C8B-B14F-4D97-AF65-F5344CB8AC3E}">
        <p14:creationId xmlns:p14="http://schemas.microsoft.com/office/powerpoint/2010/main" val="75771091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idx="1"/>
          </p:nvPr>
        </p:nvSpPr>
        <p:spPr>
          <a:xfrm>
            <a:off x="456229" y="1295400"/>
            <a:ext cx="7747971" cy="4441825"/>
          </a:xfrm>
        </p:spPr>
        <p:txBody>
          <a:bodyPr/>
          <a:lstStyle/>
          <a:p>
            <a:pPr marL="0" indent="0">
              <a:buNone/>
            </a:pPr>
            <a:r>
              <a:rPr lang="en-US" dirty="0">
                <a:cs typeface="Times New Roman" pitchFamily="18" charset="0"/>
                <a:sym typeface="WP MathA" pitchFamily="2" charset="2"/>
              </a:rPr>
              <a:t>For </a:t>
            </a:r>
            <a:r>
              <a:rPr lang="en-US" dirty="0" smtClean="0">
                <a:cs typeface="Times New Roman" pitchFamily="18" charset="0"/>
                <a:sym typeface="WP MathA" pitchFamily="2" charset="2"/>
              </a:rPr>
              <a:t>systems </a:t>
            </a:r>
            <a:r>
              <a:rPr lang="en-US" dirty="0">
                <a:cs typeface="Times New Roman" pitchFamily="18" charset="0"/>
                <a:sym typeface="WP MathA" pitchFamily="2" charset="2"/>
              </a:rPr>
              <a:t>with direct digital control of individual zone </a:t>
            </a:r>
            <a:r>
              <a:rPr lang="en-US" dirty="0" smtClean="0">
                <a:cs typeface="Times New Roman" pitchFamily="18" charset="0"/>
                <a:sym typeface="WP MathA" pitchFamily="2" charset="2"/>
              </a:rPr>
              <a:t>reporting </a:t>
            </a:r>
            <a:r>
              <a:rPr lang="en-US" dirty="0">
                <a:cs typeface="Times New Roman" pitchFamily="18" charset="0"/>
                <a:sym typeface="WP MathA" pitchFamily="2" charset="2"/>
              </a:rPr>
              <a:t>to the central control panel</a:t>
            </a:r>
          </a:p>
          <a:p>
            <a:pPr lvl="1">
              <a:buFont typeface="Arial" panose="020B0604020202020204" pitchFamily="34" charset="0"/>
              <a:buChar char="•"/>
            </a:pPr>
            <a:r>
              <a:rPr lang="en-US" dirty="0">
                <a:cs typeface="Times New Roman" pitchFamily="18" charset="0"/>
                <a:sym typeface="WP MathA" pitchFamily="2" charset="2"/>
              </a:rPr>
              <a:t>Static pressure set point reset based on zone requiring the most </a:t>
            </a:r>
            <a:r>
              <a:rPr lang="en-US" dirty="0" smtClean="0">
                <a:cs typeface="Times New Roman" pitchFamily="18" charset="0"/>
                <a:sym typeface="WP MathA" pitchFamily="2" charset="2"/>
              </a:rPr>
              <a:t>pressure</a:t>
            </a:r>
          </a:p>
          <a:p>
            <a:pPr lvl="1">
              <a:buFont typeface="Arial" panose="020B0604020202020204" pitchFamily="34" charset="0"/>
              <a:buChar char="•"/>
            </a:pPr>
            <a:r>
              <a:rPr lang="en-US" dirty="0" smtClean="0">
                <a:cs typeface="Times New Roman" pitchFamily="18" charset="0"/>
                <a:sym typeface="WP MathA" pitchFamily="2" charset="2"/>
              </a:rPr>
              <a:t>Controls to:</a:t>
            </a:r>
          </a:p>
          <a:p>
            <a:pPr lvl="2">
              <a:buFont typeface="Calibri" panose="020F0502020204030204" pitchFamily="34" charset="0"/>
              <a:buChar char="–"/>
            </a:pPr>
            <a:r>
              <a:rPr lang="en-US" dirty="0" smtClean="0">
                <a:cs typeface="Times New Roman" pitchFamily="18" charset="0"/>
                <a:sym typeface="WP MathA" pitchFamily="2" charset="2"/>
              </a:rPr>
              <a:t>Monitor zone damper positions or other indicator of need for static pressure</a:t>
            </a:r>
          </a:p>
          <a:p>
            <a:pPr lvl="2">
              <a:buFont typeface="Calibri" panose="020F0502020204030204" pitchFamily="34" charset="0"/>
              <a:buChar char="–"/>
            </a:pPr>
            <a:r>
              <a:rPr lang="en-US" dirty="0" smtClean="0">
                <a:cs typeface="Times New Roman" pitchFamily="18" charset="0"/>
                <a:sym typeface="WP MathA" pitchFamily="2" charset="2"/>
              </a:rPr>
              <a:t>Automatically detect zones that may be excessively driving reset logic and generate alarm</a:t>
            </a:r>
          </a:p>
          <a:p>
            <a:pPr lvl="2">
              <a:buFont typeface="Calibri" panose="020F0502020204030204" pitchFamily="34" charset="0"/>
              <a:buChar char="–"/>
            </a:pPr>
            <a:r>
              <a:rPr lang="en-US" dirty="0" smtClean="0">
                <a:cs typeface="Times New Roman" pitchFamily="18" charset="0"/>
                <a:sym typeface="WP MathA" pitchFamily="2" charset="2"/>
              </a:rPr>
              <a:t>Readily allow operator removal of zone(s) from reset algorithm</a:t>
            </a:r>
            <a:endParaRPr lang="en-US" dirty="0">
              <a:cs typeface="Times New Roman" pitchFamily="18" charset="0"/>
              <a:sym typeface="WP MathA" pitchFamily="2" charset="2"/>
            </a:endParaRPr>
          </a:p>
          <a:p>
            <a:pPr lvl="1"/>
            <a:endParaRPr lang="en-US" dirty="0">
              <a:cs typeface="Times New Roman" pitchFamily="18" charset="0"/>
              <a:sym typeface="WP MathA" pitchFamily="2" charset="2"/>
            </a:endParaRPr>
          </a:p>
        </p:txBody>
      </p:sp>
      <p:sp>
        <p:nvSpPr>
          <p:cNvPr id="244738" name="Rectangle 2"/>
          <p:cNvSpPr>
            <a:spLocks noGrp="1" noChangeArrowheads="1"/>
          </p:cNvSpPr>
          <p:nvPr>
            <p:ph type="title"/>
          </p:nvPr>
        </p:nvSpPr>
        <p:spPr>
          <a:xfrm>
            <a:off x="215901" y="12700"/>
            <a:ext cx="8636000" cy="914400"/>
          </a:xfrm>
        </p:spPr>
        <p:txBody>
          <a:bodyPr/>
          <a:lstStyle/>
          <a:p>
            <a:pPr>
              <a:lnSpc>
                <a:spcPct val="80000"/>
              </a:lnSpc>
            </a:pPr>
            <a:r>
              <a:rPr lang="en-US" sz="2400" b="1" dirty="0" smtClean="0">
                <a:solidFill>
                  <a:srgbClr val="00853F"/>
                </a:solidFill>
              </a:rPr>
              <a:t>Section 6 – 6.5.3.2.3</a:t>
            </a:r>
            <a:r>
              <a:rPr lang="en-US" dirty="0" smtClean="0">
                <a:solidFill>
                  <a:srgbClr val="00853F"/>
                </a:solidFill>
              </a:rPr>
              <a:t/>
            </a:r>
            <a:br>
              <a:rPr lang="en-US" dirty="0" smtClean="0">
                <a:solidFill>
                  <a:srgbClr val="00853F"/>
                </a:solidFill>
              </a:rPr>
            </a:br>
            <a:r>
              <a:rPr lang="en-US" sz="2000" dirty="0" smtClean="0">
                <a:solidFill>
                  <a:srgbClr val="00853F"/>
                </a:solidFill>
              </a:rPr>
              <a:t>VAV </a:t>
            </a:r>
            <a:r>
              <a:rPr lang="en-US" sz="2000" dirty="0" err="1" smtClean="0">
                <a:solidFill>
                  <a:srgbClr val="00853F"/>
                </a:solidFill>
              </a:rPr>
              <a:t>Setpoint</a:t>
            </a:r>
            <a:r>
              <a:rPr lang="en-US" sz="2000" dirty="0" smtClean="0">
                <a:solidFill>
                  <a:srgbClr val="00853F"/>
                </a:solidFill>
              </a:rPr>
              <a:t> </a:t>
            </a:r>
            <a:r>
              <a:rPr lang="en-US" sz="2000" dirty="0">
                <a:solidFill>
                  <a:srgbClr val="00853F"/>
                </a:solidFill>
              </a:rPr>
              <a:t>Reset</a:t>
            </a:r>
            <a:endParaRPr lang="en-US" sz="2000" i="1" dirty="0">
              <a:solidFill>
                <a:srgbClr val="00853F"/>
              </a:solidFill>
            </a:endParaRPr>
          </a:p>
        </p:txBody>
      </p:sp>
    </p:spTree>
    <p:extLst>
      <p:ext uri="{BB962C8B-B14F-4D97-AF65-F5344CB8AC3E}">
        <p14:creationId xmlns:p14="http://schemas.microsoft.com/office/powerpoint/2010/main" val="7057599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901" y="1219200"/>
            <a:ext cx="7073810" cy="4876800"/>
          </a:xfrm>
        </p:spPr>
        <p:txBody>
          <a:bodyPr>
            <a:normAutofit fontScale="85000" lnSpcReduction="20000"/>
          </a:bodyPr>
          <a:lstStyle/>
          <a:p>
            <a:pPr marL="0" indent="0">
              <a:buNone/>
            </a:pPr>
            <a:r>
              <a:rPr lang="en-US" dirty="0" smtClean="0">
                <a:solidFill>
                  <a:srgbClr val="FF0000"/>
                </a:solidFill>
              </a:rPr>
              <a:t>Return </a:t>
            </a:r>
            <a:r>
              <a:rPr lang="en-US" dirty="0">
                <a:solidFill>
                  <a:srgbClr val="FF0000"/>
                </a:solidFill>
              </a:rPr>
              <a:t>and relief fans used to meet Section 6.5.1.1.5 shall comply with </a:t>
            </a:r>
            <a:r>
              <a:rPr lang="en-US" dirty="0" smtClean="0">
                <a:solidFill>
                  <a:srgbClr val="FF0000"/>
                </a:solidFill>
              </a:rPr>
              <a:t>all </a:t>
            </a:r>
            <a:r>
              <a:rPr lang="en-US" dirty="0">
                <a:solidFill>
                  <a:srgbClr val="FF0000"/>
                </a:solidFill>
              </a:rPr>
              <a:t>of the following:</a:t>
            </a:r>
          </a:p>
          <a:p>
            <a:pPr>
              <a:buFont typeface="+mj-lt"/>
              <a:buAutoNum type="alphaLcPeriod"/>
            </a:pPr>
            <a:r>
              <a:rPr lang="en-US" dirty="0" smtClean="0">
                <a:solidFill>
                  <a:srgbClr val="FF0000"/>
                </a:solidFill>
              </a:rPr>
              <a:t>Relief </a:t>
            </a:r>
            <a:r>
              <a:rPr lang="en-US" dirty="0">
                <a:solidFill>
                  <a:srgbClr val="FF0000"/>
                </a:solidFill>
              </a:rPr>
              <a:t>air rate shall be controlled to maintain building pressure </a:t>
            </a:r>
            <a:r>
              <a:rPr lang="en-US" dirty="0" smtClean="0">
                <a:solidFill>
                  <a:srgbClr val="FF0000"/>
                </a:solidFill>
              </a:rPr>
              <a:t>either directly</a:t>
            </a:r>
            <a:r>
              <a:rPr lang="en-US" dirty="0">
                <a:solidFill>
                  <a:srgbClr val="FF0000"/>
                </a:solidFill>
              </a:rPr>
              <a:t>, or </a:t>
            </a:r>
            <a:r>
              <a:rPr lang="en-US" dirty="0" smtClean="0">
                <a:solidFill>
                  <a:srgbClr val="FF0000"/>
                </a:solidFill>
              </a:rPr>
              <a:t>indirectly through </a:t>
            </a:r>
            <a:r>
              <a:rPr lang="en-US" dirty="0">
                <a:solidFill>
                  <a:srgbClr val="FF0000"/>
                </a:solidFill>
              </a:rPr>
              <a:t>differential supply-return airflow tracking. </a:t>
            </a:r>
            <a:r>
              <a:rPr lang="en-US" dirty="0" smtClean="0">
                <a:solidFill>
                  <a:srgbClr val="FF0000"/>
                </a:solidFill>
              </a:rPr>
              <a:t/>
            </a:r>
            <a:br>
              <a:rPr lang="en-US" dirty="0" smtClean="0">
                <a:solidFill>
                  <a:srgbClr val="FF0000"/>
                </a:solidFill>
              </a:rPr>
            </a:br>
            <a:r>
              <a:rPr lang="en-US" dirty="0" smtClean="0">
                <a:solidFill>
                  <a:srgbClr val="FF0000"/>
                </a:solidFill>
              </a:rPr>
              <a:t>Systems </a:t>
            </a:r>
            <a:r>
              <a:rPr lang="en-US" dirty="0">
                <a:solidFill>
                  <a:srgbClr val="FF0000"/>
                </a:solidFill>
              </a:rPr>
              <a:t>with constant </a:t>
            </a:r>
            <a:r>
              <a:rPr lang="en-US" dirty="0" smtClean="0">
                <a:solidFill>
                  <a:srgbClr val="FF0000"/>
                </a:solidFill>
              </a:rPr>
              <a:t>speed or </a:t>
            </a:r>
            <a:r>
              <a:rPr lang="en-US" dirty="0">
                <a:solidFill>
                  <a:srgbClr val="FF0000"/>
                </a:solidFill>
              </a:rPr>
              <a:t>multispeed supply fans shall also be </a:t>
            </a:r>
            <a:r>
              <a:rPr lang="en-US" dirty="0" smtClean="0">
                <a:solidFill>
                  <a:srgbClr val="FF0000"/>
                </a:solidFill>
              </a:rPr>
              <a:t> allowed </a:t>
            </a:r>
            <a:r>
              <a:rPr lang="en-US" dirty="0">
                <a:solidFill>
                  <a:srgbClr val="FF0000"/>
                </a:solidFill>
              </a:rPr>
              <a:t>to control the relief system based </a:t>
            </a:r>
            <a:r>
              <a:rPr lang="en-US" dirty="0" smtClean="0">
                <a:solidFill>
                  <a:srgbClr val="FF0000"/>
                </a:solidFill>
              </a:rPr>
              <a:t>on outdoor </a:t>
            </a:r>
            <a:r>
              <a:rPr lang="en-US" dirty="0">
                <a:solidFill>
                  <a:srgbClr val="FF0000"/>
                </a:solidFill>
              </a:rPr>
              <a:t>air damper </a:t>
            </a:r>
            <a:r>
              <a:rPr lang="en-US" dirty="0" smtClean="0">
                <a:solidFill>
                  <a:srgbClr val="FF0000"/>
                </a:solidFill>
              </a:rPr>
              <a:t> position</a:t>
            </a:r>
            <a:r>
              <a:rPr lang="en-US" dirty="0">
                <a:solidFill>
                  <a:srgbClr val="FF0000"/>
                </a:solidFill>
              </a:rPr>
              <a:t>.</a:t>
            </a:r>
          </a:p>
          <a:p>
            <a:pPr>
              <a:buFont typeface="+mj-lt"/>
              <a:buAutoNum type="alphaLcPeriod"/>
            </a:pPr>
            <a:r>
              <a:rPr lang="en-US" dirty="0" smtClean="0">
                <a:solidFill>
                  <a:srgbClr val="FF0000"/>
                </a:solidFill>
              </a:rPr>
              <a:t>Fans </a:t>
            </a:r>
            <a:r>
              <a:rPr lang="en-US" dirty="0">
                <a:solidFill>
                  <a:srgbClr val="FF0000"/>
                </a:solidFill>
              </a:rPr>
              <a:t>shall have variable-speed control or other devices that will result in total </a:t>
            </a:r>
            <a:r>
              <a:rPr lang="en-US" dirty="0" smtClean="0">
                <a:solidFill>
                  <a:srgbClr val="FF0000"/>
                </a:solidFill>
              </a:rPr>
              <a:t>return/relief </a:t>
            </a:r>
            <a:r>
              <a:rPr lang="en-US" dirty="0">
                <a:solidFill>
                  <a:srgbClr val="FF0000"/>
                </a:solidFill>
              </a:rPr>
              <a:t>fan system demand of no more than 30% of total design power at 50% of </a:t>
            </a:r>
            <a:r>
              <a:rPr lang="en-US" dirty="0" smtClean="0">
                <a:solidFill>
                  <a:srgbClr val="FF0000"/>
                </a:solidFill>
              </a:rPr>
              <a:t>total design </a:t>
            </a:r>
            <a:r>
              <a:rPr lang="en-US" dirty="0">
                <a:solidFill>
                  <a:srgbClr val="FF0000"/>
                </a:solidFill>
              </a:rPr>
              <a:t>fan flow</a:t>
            </a:r>
            <a:r>
              <a:rPr lang="en-US" dirty="0" smtClean="0">
                <a:solidFill>
                  <a:srgbClr val="FF0000"/>
                </a:solidFill>
              </a:rPr>
              <a:t>.</a:t>
            </a:r>
            <a:br>
              <a:rPr lang="en-US" dirty="0" smtClean="0">
                <a:solidFill>
                  <a:srgbClr val="FF0000"/>
                </a:solidFill>
              </a:rPr>
            </a:br>
            <a:endParaRPr lang="en-US" dirty="0">
              <a:solidFill>
                <a:srgbClr val="FF0000"/>
              </a:solidFill>
            </a:endParaRPr>
          </a:p>
          <a:p>
            <a:pPr marL="0" indent="0">
              <a:buNone/>
            </a:pPr>
            <a:r>
              <a:rPr lang="en-US" b="1" dirty="0">
                <a:solidFill>
                  <a:srgbClr val="FF0000"/>
                </a:solidFill>
              </a:rPr>
              <a:t>Exceptions </a:t>
            </a:r>
            <a:endParaRPr lang="en-US" b="1" dirty="0" smtClean="0">
              <a:solidFill>
                <a:srgbClr val="FF0000"/>
              </a:solidFill>
            </a:endParaRPr>
          </a:p>
          <a:p>
            <a:pPr marL="457200" indent="-457200">
              <a:buFont typeface="+mj-lt"/>
              <a:buAutoNum type="arabicPeriod"/>
            </a:pPr>
            <a:r>
              <a:rPr lang="en-US" dirty="0" smtClean="0">
                <a:solidFill>
                  <a:srgbClr val="FF0000"/>
                </a:solidFill>
              </a:rPr>
              <a:t>Return </a:t>
            </a:r>
            <a:r>
              <a:rPr lang="en-US" dirty="0">
                <a:solidFill>
                  <a:srgbClr val="FF0000"/>
                </a:solidFill>
              </a:rPr>
              <a:t>or relief fans with total motor size less than or equal to 0.5 hp</a:t>
            </a:r>
            <a:r>
              <a:rPr lang="en-US" dirty="0" smtClean="0">
                <a:solidFill>
                  <a:srgbClr val="FF0000"/>
                </a:solidFill>
              </a:rPr>
              <a:t>.</a:t>
            </a:r>
          </a:p>
          <a:p>
            <a:pPr marL="457200" indent="-457200">
              <a:buFont typeface="+mj-lt"/>
              <a:buAutoNum type="arabicPeriod"/>
            </a:pPr>
            <a:r>
              <a:rPr lang="en-US" dirty="0" smtClean="0">
                <a:solidFill>
                  <a:srgbClr val="FF0000"/>
                </a:solidFill>
              </a:rPr>
              <a:t>Staged relief fans with a minimum of four stages.</a:t>
            </a:r>
            <a:endParaRPr lang="en-US" dirty="0">
              <a:solidFill>
                <a:srgbClr val="FF0000"/>
              </a:solidFill>
            </a:endParaRPr>
          </a:p>
        </p:txBody>
      </p:sp>
      <p:pic>
        <p:nvPicPr>
          <p:cNvPr id="5" name="Picture 15" descr="Ecmzr+PE SRT.jpg"/>
          <p:cNvPicPr>
            <a:picLocks noChangeAspect="1"/>
          </p:cNvPicPr>
          <p:nvPr/>
        </p:nvPicPr>
        <p:blipFill>
          <a:blip r:embed="rId3" cstate="print"/>
          <a:srcRect/>
          <a:stretch>
            <a:fillRect/>
          </a:stretch>
        </p:blipFill>
        <p:spPr bwMode="auto">
          <a:xfrm>
            <a:off x="7211539" y="2095500"/>
            <a:ext cx="1540534" cy="952500"/>
          </a:xfrm>
          <a:prstGeom prst="rect">
            <a:avLst/>
          </a:prstGeom>
          <a:noFill/>
          <a:ln w="9525">
            <a:noFill/>
            <a:miter lim="800000"/>
            <a:headEnd/>
            <a:tailEnd/>
          </a:ln>
        </p:spPr>
      </p:pic>
      <p:pic>
        <p:nvPicPr>
          <p:cNvPr id="6" name="Picture 5" descr="_MAD0175.jpg"/>
          <p:cNvPicPr>
            <a:picLocks noChangeAspect="1"/>
          </p:cNvPicPr>
          <p:nvPr/>
        </p:nvPicPr>
        <p:blipFill>
          <a:blip r:embed="rId4" cstate="print"/>
          <a:stretch>
            <a:fillRect/>
          </a:stretch>
        </p:blipFill>
        <p:spPr>
          <a:xfrm>
            <a:off x="7289711" y="990600"/>
            <a:ext cx="1452666" cy="971834"/>
          </a:xfrm>
          <a:prstGeom prst="rect">
            <a:avLst/>
          </a:prstGeom>
          <a:ln w="3175">
            <a:solidFill>
              <a:schemeClr val="tx1">
                <a:lumMod val="95000"/>
                <a:lumOff val="5000"/>
              </a:schemeClr>
            </a:solidFill>
          </a:ln>
        </p:spPr>
      </p:pic>
      <p:pic>
        <p:nvPicPr>
          <p:cNvPr id="7" name="Picture 6" descr="_MAD0199.jpg"/>
          <p:cNvPicPr>
            <a:picLocks noChangeAspect="1"/>
          </p:cNvPicPr>
          <p:nvPr/>
        </p:nvPicPr>
        <p:blipFill>
          <a:blip r:embed="rId5" cstate="print"/>
          <a:stretch>
            <a:fillRect/>
          </a:stretch>
        </p:blipFill>
        <p:spPr>
          <a:xfrm>
            <a:off x="7253200" y="3172691"/>
            <a:ext cx="1449653" cy="969818"/>
          </a:xfrm>
          <a:prstGeom prst="rect">
            <a:avLst/>
          </a:prstGeom>
          <a:ln w="3175">
            <a:solidFill>
              <a:schemeClr val="tx1">
                <a:lumMod val="95000"/>
                <a:lumOff val="5000"/>
              </a:schemeClr>
            </a:solidFill>
          </a:ln>
        </p:spPr>
      </p:pic>
      <p:sp>
        <p:nvSpPr>
          <p:cNvPr id="8" name="Rectangle 2"/>
          <p:cNvSpPr txBox="1">
            <a:spLocks noChangeArrowheads="1"/>
          </p:cNvSpPr>
          <p:nvPr/>
        </p:nvSpPr>
        <p:spPr>
          <a:xfrm>
            <a:off x="215901" y="12700"/>
            <a:ext cx="8636000" cy="914400"/>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smtClean="0">
                <a:solidFill>
                  <a:srgbClr val="FF0000"/>
                </a:solidFill>
              </a:rPr>
              <a:t>Section 6 – 6.5.3.2.4</a:t>
            </a:r>
            <a:r>
              <a:rPr lang="en-US" dirty="0" smtClean="0">
                <a:solidFill>
                  <a:srgbClr val="FF0000"/>
                </a:solidFill>
              </a:rPr>
              <a:t/>
            </a:r>
            <a:br>
              <a:rPr lang="en-US" dirty="0" smtClean="0">
                <a:solidFill>
                  <a:srgbClr val="FF0000"/>
                </a:solidFill>
              </a:rPr>
            </a:br>
            <a:r>
              <a:rPr lang="en-US" sz="2000" dirty="0" smtClean="0">
                <a:solidFill>
                  <a:srgbClr val="FF0000"/>
                </a:solidFill>
              </a:rPr>
              <a:t>Return and Relief Fan Control</a:t>
            </a:r>
            <a:endParaRPr lang="en-US" sz="2000" i="1" dirty="0">
              <a:solidFill>
                <a:srgbClr val="FF0000"/>
              </a:solidFill>
            </a:endParaRPr>
          </a:p>
        </p:txBody>
      </p:sp>
    </p:spTree>
    <p:extLst>
      <p:ext uri="{BB962C8B-B14F-4D97-AF65-F5344CB8AC3E}">
        <p14:creationId xmlns:p14="http://schemas.microsoft.com/office/powerpoint/2010/main" val="355440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idx="1"/>
          </p:nvPr>
        </p:nvSpPr>
        <p:spPr>
          <a:xfrm>
            <a:off x="456229" y="1295400"/>
            <a:ext cx="7747971" cy="4441825"/>
          </a:xfrm>
        </p:spPr>
        <p:txBody>
          <a:bodyPr>
            <a:normAutofit lnSpcReduction="10000"/>
          </a:bodyPr>
          <a:lstStyle/>
          <a:p>
            <a:pPr marL="0" indent="0">
              <a:buNone/>
            </a:pPr>
            <a:r>
              <a:rPr lang="en-US" dirty="0" smtClean="0">
                <a:cs typeface="Times New Roman" pitchFamily="18" charset="0"/>
                <a:sym typeface="WP MathA" pitchFamily="2" charset="2"/>
              </a:rPr>
              <a:t>In multiple-zone VAV systems with DDC of individual zone boxes reporting to central control panel</a:t>
            </a:r>
            <a:endParaRPr lang="en-US" dirty="0">
              <a:cs typeface="Times New Roman" pitchFamily="18" charset="0"/>
              <a:sym typeface="WP MathA" pitchFamily="2" charset="2"/>
            </a:endParaRPr>
          </a:p>
          <a:p>
            <a:pPr lvl="1">
              <a:buFont typeface="Arial" panose="020B0604020202020204" pitchFamily="34" charset="0"/>
              <a:buChar char="•"/>
            </a:pPr>
            <a:r>
              <a:rPr lang="en-US" dirty="0" smtClean="0">
                <a:cs typeface="Times New Roman" pitchFamily="18" charset="0"/>
                <a:sym typeface="WP MathA" pitchFamily="2" charset="2"/>
              </a:rPr>
              <a:t>Include means to automatically reduce outdoor air intake flow below design rates in response to changes in system ventilation efficiency as per Standard 62.1, Appendix A</a:t>
            </a:r>
          </a:p>
          <a:p>
            <a:pPr>
              <a:buNone/>
            </a:pPr>
            <a:r>
              <a:rPr lang="en-US" b="1" u="sng" dirty="0" smtClean="0">
                <a:cs typeface="Times New Roman" pitchFamily="18" charset="0"/>
                <a:sym typeface="WP MathA" pitchFamily="2" charset="2"/>
              </a:rPr>
              <a:t>Exceptions</a:t>
            </a:r>
          </a:p>
          <a:p>
            <a:pPr lvl="1">
              <a:buFont typeface="Arial" panose="020B0604020202020204" pitchFamily="34" charset="0"/>
              <a:buChar char="•"/>
            </a:pPr>
            <a:r>
              <a:rPr lang="en-US" sz="2100" dirty="0" smtClean="0">
                <a:cs typeface="Times New Roman" pitchFamily="18" charset="0"/>
                <a:sym typeface="WP MathA" pitchFamily="2" charset="2"/>
              </a:rPr>
              <a:t>VAV systems with zonal transfer fans that recirculate air from other zones without directly mixing it with outdoor air, dual-duct dual-fan VAV systems, and VAV systems with fan-powered terminal units</a:t>
            </a:r>
          </a:p>
          <a:p>
            <a:pPr lvl="1">
              <a:buFont typeface="Arial" panose="020B0604020202020204" pitchFamily="34" charset="0"/>
              <a:buChar char="•"/>
            </a:pPr>
            <a:r>
              <a:rPr lang="en-US" sz="2100" dirty="0" smtClean="0">
                <a:cs typeface="Times New Roman" pitchFamily="18" charset="0"/>
                <a:sym typeface="WP MathA" pitchFamily="2" charset="2"/>
              </a:rPr>
              <a:t>Systems where total design exhaust airflow is &gt; 70% of total outdoor air intake flow requirements</a:t>
            </a:r>
          </a:p>
          <a:p>
            <a:pPr lvl="1">
              <a:buFont typeface="Arial" panose="020B0604020202020204" pitchFamily="34" charset="0"/>
              <a:buChar char="•"/>
            </a:pPr>
            <a:r>
              <a:rPr lang="en-US" sz="2100" dirty="0" smtClean="0">
                <a:solidFill>
                  <a:srgbClr val="FF0000"/>
                </a:solidFill>
                <a:cs typeface="Times New Roman" pitchFamily="18" charset="0"/>
                <a:sym typeface="WP MathA" pitchFamily="2" charset="2"/>
              </a:rPr>
              <a:t>Removed exception when there is ERV</a:t>
            </a:r>
            <a:endParaRPr lang="en-US" sz="2100" dirty="0">
              <a:solidFill>
                <a:srgbClr val="FF0000"/>
              </a:solidFill>
              <a:cs typeface="Times New Roman" pitchFamily="18" charset="0"/>
              <a:sym typeface="WP MathA" pitchFamily="2" charset="2"/>
            </a:endParaRPr>
          </a:p>
          <a:p>
            <a:pPr lvl="1"/>
            <a:endParaRPr lang="en-US" dirty="0">
              <a:cs typeface="Times New Roman" pitchFamily="18" charset="0"/>
              <a:sym typeface="WP MathA" pitchFamily="2" charset="2"/>
            </a:endParaRPr>
          </a:p>
        </p:txBody>
      </p:sp>
      <p:sp>
        <p:nvSpPr>
          <p:cNvPr id="244738" name="Rectangle 2"/>
          <p:cNvSpPr>
            <a:spLocks noGrp="1" noChangeArrowheads="1"/>
          </p:cNvSpPr>
          <p:nvPr>
            <p:ph type="title"/>
          </p:nvPr>
        </p:nvSpPr>
        <p:spPr>
          <a:xfrm>
            <a:off x="215901" y="12700"/>
            <a:ext cx="8636000" cy="914400"/>
          </a:xfrm>
        </p:spPr>
        <p:txBody>
          <a:bodyPr/>
          <a:lstStyle/>
          <a:p>
            <a:pPr>
              <a:lnSpc>
                <a:spcPct val="80000"/>
              </a:lnSpc>
            </a:pPr>
            <a:r>
              <a:rPr lang="en-US" sz="2400" b="1" dirty="0" smtClean="0">
                <a:solidFill>
                  <a:srgbClr val="00853F"/>
                </a:solidFill>
              </a:rPr>
              <a:t>Section 6 – 6.5.3.3</a:t>
            </a:r>
            <a:r>
              <a:rPr lang="en-US" dirty="0" smtClean="0">
                <a:solidFill>
                  <a:srgbClr val="00853F"/>
                </a:solidFill>
              </a:rPr>
              <a:t/>
            </a:r>
            <a:br>
              <a:rPr lang="en-US" dirty="0" smtClean="0">
                <a:solidFill>
                  <a:srgbClr val="00853F"/>
                </a:solidFill>
              </a:rPr>
            </a:br>
            <a:r>
              <a:rPr lang="en-US" sz="2000" dirty="0" smtClean="0">
                <a:solidFill>
                  <a:srgbClr val="00853F"/>
                </a:solidFill>
              </a:rPr>
              <a:t>Multiple-zone VAV System Ventilation Optimization </a:t>
            </a:r>
            <a:br>
              <a:rPr lang="en-US" sz="2000" dirty="0" smtClean="0">
                <a:solidFill>
                  <a:srgbClr val="00853F"/>
                </a:solidFill>
              </a:rPr>
            </a:br>
            <a:r>
              <a:rPr lang="en-US" sz="2000" dirty="0" smtClean="0">
                <a:solidFill>
                  <a:srgbClr val="00853F"/>
                </a:solidFill>
              </a:rPr>
              <a:t>Control</a:t>
            </a:r>
            <a:endParaRPr lang="en-US" sz="2000" i="1" dirty="0">
              <a:solidFill>
                <a:srgbClr val="00853F"/>
              </a:solidFill>
            </a:endParaRPr>
          </a:p>
        </p:txBody>
      </p:sp>
    </p:spTree>
    <p:extLst>
      <p:ext uri="{BB962C8B-B14F-4D97-AF65-F5344CB8AC3E}">
        <p14:creationId xmlns:p14="http://schemas.microsoft.com/office/powerpoint/2010/main" val="426088432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5981" y="12700"/>
            <a:ext cx="8636000" cy="914400"/>
          </a:xfrm>
        </p:spPr>
        <p:txBody>
          <a:bodyPr/>
          <a:lstStyle/>
          <a:p>
            <a:pPr>
              <a:lnSpc>
                <a:spcPct val="80000"/>
              </a:lnSpc>
            </a:pPr>
            <a:r>
              <a:rPr lang="en-US" sz="2400" b="1" dirty="0" smtClean="0">
                <a:solidFill>
                  <a:srgbClr val="00853F"/>
                </a:solidFill>
              </a:rPr>
              <a:t>Section 6 – </a:t>
            </a:r>
            <a:r>
              <a:rPr lang="en-US" sz="2400" b="1" dirty="0" smtClean="0">
                <a:solidFill>
                  <a:srgbClr val="FF0000"/>
                </a:solidFill>
              </a:rPr>
              <a:t>6.5.3.</a:t>
            </a:r>
            <a:r>
              <a:rPr lang="en-US" sz="2400" b="1" dirty="0">
                <a:solidFill>
                  <a:srgbClr val="FF0000"/>
                </a:solidFill>
              </a:rPr>
              <a:t>4</a:t>
            </a:r>
            <a:r>
              <a:rPr lang="en-US" dirty="0" smtClean="0">
                <a:solidFill>
                  <a:srgbClr val="FF0000"/>
                </a:solidFill>
              </a:rPr>
              <a:t/>
            </a:r>
            <a:br>
              <a:rPr lang="en-US" dirty="0" smtClean="0">
                <a:solidFill>
                  <a:srgbClr val="FF0000"/>
                </a:solidFill>
              </a:rPr>
            </a:br>
            <a:r>
              <a:rPr lang="en-US" sz="2000" dirty="0" smtClean="0">
                <a:solidFill>
                  <a:srgbClr val="FF0000"/>
                </a:solidFill>
              </a:rPr>
              <a:t>Parallel-Flow Fan-Powered VAV Air Terminal Control</a:t>
            </a:r>
            <a:endParaRPr lang="en-US" sz="2000" i="1" dirty="0">
              <a:solidFill>
                <a:srgbClr val="FF0000"/>
              </a:solidFill>
            </a:endParaRPr>
          </a:p>
        </p:txBody>
      </p:sp>
      <p:sp>
        <p:nvSpPr>
          <p:cNvPr id="5" name="Content Placeholder 2"/>
          <p:cNvSpPr>
            <a:spLocks noGrp="1"/>
          </p:cNvSpPr>
          <p:nvPr>
            <p:ph idx="1"/>
          </p:nvPr>
        </p:nvSpPr>
        <p:spPr>
          <a:xfrm>
            <a:off x="457200" y="1345223"/>
            <a:ext cx="8229600" cy="5122252"/>
          </a:xfrm>
        </p:spPr>
        <p:txBody>
          <a:bodyPr>
            <a:normAutofit fontScale="85000" lnSpcReduction="10000"/>
          </a:bodyPr>
          <a:lstStyle/>
          <a:p>
            <a:pPr marL="0" indent="0">
              <a:lnSpc>
                <a:spcPct val="125000"/>
              </a:lnSpc>
              <a:spcBef>
                <a:spcPts val="200"/>
              </a:spcBef>
              <a:buNone/>
            </a:pPr>
            <a:r>
              <a:rPr lang="en-US" dirty="0" smtClean="0">
                <a:solidFill>
                  <a:srgbClr val="FF0000"/>
                </a:solidFill>
              </a:rPr>
              <a:t>Parallel-flow </a:t>
            </a:r>
            <a:r>
              <a:rPr lang="en-US" dirty="0">
                <a:solidFill>
                  <a:srgbClr val="FF0000"/>
                </a:solidFill>
              </a:rPr>
              <a:t>fan-powered VAV air terminals shall have automatic controls configured </a:t>
            </a:r>
            <a:r>
              <a:rPr lang="en-US" dirty="0" smtClean="0">
                <a:solidFill>
                  <a:srgbClr val="FF0000"/>
                </a:solidFill>
              </a:rPr>
              <a:t>to:</a:t>
            </a:r>
            <a:endParaRPr lang="en-US" dirty="0">
              <a:solidFill>
                <a:srgbClr val="FF0000"/>
              </a:solidFill>
            </a:endParaRPr>
          </a:p>
          <a:p>
            <a:pPr>
              <a:lnSpc>
                <a:spcPct val="125000"/>
              </a:lnSpc>
              <a:spcBef>
                <a:spcPts val="200"/>
              </a:spcBef>
              <a:buFont typeface="+mj-lt"/>
              <a:buAutoNum type="alphaLcPeriod"/>
            </a:pPr>
            <a:r>
              <a:rPr lang="en-US" dirty="0" smtClean="0">
                <a:solidFill>
                  <a:srgbClr val="FF0000"/>
                </a:solidFill>
              </a:rPr>
              <a:t>turn </a:t>
            </a:r>
            <a:r>
              <a:rPr lang="en-US" dirty="0">
                <a:solidFill>
                  <a:srgbClr val="FF0000"/>
                </a:solidFill>
              </a:rPr>
              <a:t>off the terminal fan except when space heating is required or if required for ventilation</a:t>
            </a:r>
            <a:r>
              <a:rPr lang="en-US" dirty="0" smtClean="0">
                <a:solidFill>
                  <a:srgbClr val="FF0000"/>
                </a:solidFill>
              </a:rPr>
              <a:t>;</a:t>
            </a:r>
            <a:endParaRPr lang="en-US" dirty="0">
              <a:solidFill>
                <a:srgbClr val="FF0000"/>
              </a:solidFill>
            </a:endParaRPr>
          </a:p>
          <a:p>
            <a:pPr>
              <a:lnSpc>
                <a:spcPct val="125000"/>
              </a:lnSpc>
              <a:spcBef>
                <a:spcPts val="200"/>
              </a:spcBef>
              <a:buFont typeface="+mj-lt"/>
              <a:buAutoNum type="alphaLcPeriod"/>
            </a:pPr>
            <a:r>
              <a:rPr lang="en-US" dirty="0" smtClean="0">
                <a:solidFill>
                  <a:srgbClr val="FF0000"/>
                </a:solidFill>
              </a:rPr>
              <a:t>turn </a:t>
            </a:r>
            <a:r>
              <a:rPr lang="en-US" dirty="0">
                <a:solidFill>
                  <a:srgbClr val="FF0000"/>
                </a:solidFill>
              </a:rPr>
              <a:t>on the terminal fan as the first stage of heating before the heating coil is </a:t>
            </a:r>
            <a:r>
              <a:rPr lang="en-US" dirty="0" smtClean="0">
                <a:solidFill>
                  <a:srgbClr val="FF0000"/>
                </a:solidFill>
              </a:rPr>
              <a:t>activated; and</a:t>
            </a:r>
            <a:endParaRPr lang="en-US" dirty="0">
              <a:solidFill>
                <a:srgbClr val="FF0000"/>
              </a:solidFill>
            </a:endParaRPr>
          </a:p>
          <a:p>
            <a:pPr>
              <a:lnSpc>
                <a:spcPct val="125000"/>
              </a:lnSpc>
              <a:spcBef>
                <a:spcPts val="200"/>
              </a:spcBef>
              <a:buFont typeface="+mj-lt"/>
              <a:buAutoNum type="alphaLcPeriod"/>
            </a:pPr>
            <a:r>
              <a:rPr lang="en-US" dirty="0" smtClean="0">
                <a:solidFill>
                  <a:srgbClr val="FF0000"/>
                </a:solidFill>
              </a:rPr>
              <a:t>during </a:t>
            </a:r>
            <a:r>
              <a:rPr lang="en-US" dirty="0">
                <a:solidFill>
                  <a:srgbClr val="FF0000"/>
                </a:solidFill>
              </a:rPr>
              <a:t>heating for warmup or setback temperature control, either</a:t>
            </a:r>
          </a:p>
          <a:p>
            <a:pPr lvl="1">
              <a:lnSpc>
                <a:spcPct val="125000"/>
              </a:lnSpc>
              <a:spcBef>
                <a:spcPts val="200"/>
              </a:spcBef>
              <a:buFont typeface="+mj-lt"/>
              <a:buAutoNum type="arabicPeriod"/>
            </a:pPr>
            <a:r>
              <a:rPr lang="en-US" dirty="0" smtClean="0">
                <a:solidFill>
                  <a:srgbClr val="FF0000"/>
                </a:solidFill>
              </a:rPr>
              <a:t>operate </a:t>
            </a:r>
            <a:r>
              <a:rPr lang="en-US" dirty="0">
                <a:solidFill>
                  <a:srgbClr val="FF0000"/>
                </a:solidFill>
              </a:rPr>
              <a:t>the terminal fan and heating coil without primary air or</a:t>
            </a:r>
          </a:p>
          <a:p>
            <a:pPr lvl="1">
              <a:lnSpc>
                <a:spcPct val="125000"/>
              </a:lnSpc>
              <a:spcBef>
                <a:spcPts val="200"/>
              </a:spcBef>
              <a:buFont typeface="+mj-lt"/>
              <a:buAutoNum type="arabicPeriod"/>
            </a:pPr>
            <a:r>
              <a:rPr lang="en-US" dirty="0" smtClean="0">
                <a:solidFill>
                  <a:srgbClr val="FF0000"/>
                </a:solidFill>
              </a:rPr>
              <a:t>reverse </a:t>
            </a:r>
            <a:r>
              <a:rPr lang="en-US" dirty="0">
                <a:solidFill>
                  <a:srgbClr val="FF0000"/>
                </a:solidFill>
              </a:rPr>
              <a:t>the terminal damper logic and provide heating from the central air </a:t>
            </a:r>
            <a:r>
              <a:rPr lang="en-US" dirty="0" smtClean="0">
                <a:solidFill>
                  <a:srgbClr val="FF0000"/>
                </a:solidFill>
              </a:rPr>
              <a:t>handler through </a:t>
            </a:r>
            <a:r>
              <a:rPr lang="en-US" dirty="0">
                <a:solidFill>
                  <a:srgbClr val="FF0000"/>
                </a:solidFill>
              </a:rPr>
              <a:t>primary air</a:t>
            </a:r>
            <a:r>
              <a:rPr lang="en-US" dirty="0" smtClean="0">
                <a:solidFill>
                  <a:srgbClr val="FF0000"/>
                </a:solidFill>
              </a:rPr>
              <a:t>.</a:t>
            </a:r>
          </a:p>
          <a:p>
            <a:pPr marL="0" indent="0">
              <a:lnSpc>
                <a:spcPct val="125000"/>
              </a:lnSpc>
              <a:spcBef>
                <a:spcPts val="200"/>
              </a:spcBef>
              <a:buNone/>
            </a:pPr>
            <a:endParaRPr lang="en-US" dirty="0" smtClean="0">
              <a:solidFill>
                <a:srgbClr val="FF0000"/>
              </a:solidFill>
            </a:endParaRPr>
          </a:p>
          <a:p>
            <a:pPr marL="0" indent="0">
              <a:lnSpc>
                <a:spcPct val="125000"/>
              </a:lnSpc>
              <a:spcBef>
                <a:spcPts val="200"/>
              </a:spcBef>
              <a:buNone/>
            </a:pPr>
            <a:r>
              <a:rPr lang="en-US" dirty="0" smtClean="0">
                <a:solidFill>
                  <a:srgbClr val="FF0000"/>
                </a:solidFill>
              </a:rPr>
              <a:t>This control strategy reduces fan energy use while maintaining effective comfort control for the space. It will also reduce heating energy use, by recovering heat from return air.</a:t>
            </a:r>
            <a:endParaRPr lang="en-US" dirty="0">
              <a:solidFill>
                <a:srgbClr val="FF0000"/>
              </a:solidFill>
            </a:endParaRPr>
          </a:p>
        </p:txBody>
      </p:sp>
    </p:spTree>
    <p:extLst>
      <p:ext uri="{BB962C8B-B14F-4D97-AF65-F5344CB8AC3E}">
        <p14:creationId xmlns:p14="http://schemas.microsoft.com/office/powerpoint/2010/main" val="21708778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idx="1"/>
          </p:nvPr>
        </p:nvSpPr>
        <p:spPr>
          <a:xfrm>
            <a:off x="456229" y="1295400"/>
            <a:ext cx="7747971" cy="4980140"/>
          </a:xfrm>
        </p:spPr>
        <p:txBody>
          <a:bodyPr>
            <a:normAutofit fontScale="77500" lnSpcReduction="20000"/>
          </a:bodyPr>
          <a:lstStyle/>
          <a:p>
            <a:pPr marL="0" indent="0">
              <a:buNone/>
            </a:pPr>
            <a:r>
              <a:rPr lang="en-US" dirty="0" smtClean="0">
                <a:cs typeface="Times New Roman" pitchFamily="18" charset="0"/>
                <a:sym typeface="WP MathA" pitchFamily="2" charset="2"/>
              </a:rPr>
              <a:t>Multiple zone HVAC systems to have controls to automatically reset supply-air temperature in response to building loads or outdoor air temperature</a:t>
            </a:r>
          </a:p>
          <a:p>
            <a:pPr marL="0" indent="0">
              <a:buNone/>
            </a:pPr>
            <a:endParaRPr lang="en-US" dirty="0" smtClean="0">
              <a:cs typeface="Times New Roman" pitchFamily="18" charset="0"/>
              <a:sym typeface="WP MathA" pitchFamily="2" charset="2"/>
            </a:endParaRPr>
          </a:p>
          <a:p>
            <a:pPr marL="0" indent="0">
              <a:buNone/>
            </a:pPr>
            <a:r>
              <a:rPr lang="en-US" dirty="0" smtClean="0">
                <a:cs typeface="Times New Roman" pitchFamily="18" charset="0"/>
                <a:sym typeface="WP MathA" pitchFamily="2" charset="2"/>
              </a:rPr>
              <a:t>Controls to reset supply air temperature at least 25% of difference between design supply-air temperature and design room air temperature</a:t>
            </a:r>
          </a:p>
          <a:p>
            <a:pPr marL="0" indent="0">
              <a:buNone/>
            </a:pPr>
            <a:endParaRPr lang="en-US" dirty="0" smtClean="0">
              <a:cs typeface="Times New Roman" pitchFamily="18" charset="0"/>
              <a:sym typeface="WP MathA" pitchFamily="2" charset="2"/>
            </a:endParaRPr>
          </a:p>
          <a:p>
            <a:pPr marL="0" indent="0">
              <a:buNone/>
            </a:pPr>
            <a:r>
              <a:rPr lang="en-US" dirty="0" smtClean="0">
                <a:cs typeface="Times New Roman" pitchFamily="18" charset="0"/>
                <a:sym typeface="WP MathA" pitchFamily="2" charset="2"/>
              </a:rPr>
              <a:t>Controls that adjust the reset based on zone humidity are okay</a:t>
            </a:r>
          </a:p>
          <a:p>
            <a:pPr marL="0" indent="0">
              <a:buNone/>
            </a:pPr>
            <a:endParaRPr lang="en-US" dirty="0" smtClean="0">
              <a:cs typeface="Times New Roman" pitchFamily="18" charset="0"/>
              <a:sym typeface="WP MathA" pitchFamily="2" charset="2"/>
            </a:endParaRPr>
          </a:p>
          <a:p>
            <a:pPr marL="0" indent="0">
              <a:buNone/>
            </a:pPr>
            <a:r>
              <a:rPr lang="en-US" dirty="0" smtClean="0">
                <a:cs typeface="Times New Roman" pitchFamily="18" charset="0"/>
                <a:sym typeface="WP MathA" pitchFamily="2" charset="2"/>
              </a:rPr>
              <a:t>Zones expected to experience relatively constant loads to be designed for fully reset supply temperature</a:t>
            </a:r>
            <a:endParaRPr lang="en-US" dirty="0">
              <a:cs typeface="Times New Roman" pitchFamily="18" charset="0"/>
              <a:sym typeface="WP MathA" pitchFamily="2" charset="2"/>
            </a:endParaRPr>
          </a:p>
          <a:p>
            <a:pPr>
              <a:buNone/>
            </a:pPr>
            <a:endParaRPr lang="en-US" b="1" u="sng" dirty="0" smtClean="0">
              <a:cs typeface="Times New Roman" pitchFamily="18" charset="0"/>
              <a:sym typeface="WP MathA" pitchFamily="2" charset="2"/>
            </a:endParaRPr>
          </a:p>
          <a:p>
            <a:pPr>
              <a:buNone/>
            </a:pPr>
            <a:r>
              <a:rPr lang="en-US" b="1" u="sng" dirty="0" smtClean="0">
                <a:cs typeface="Times New Roman" pitchFamily="18" charset="0"/>
                <a:sym typeface="WP MathA" pitchFamily="2" charset="2"/>
              </a:rPr>
              <a:t>Exceptions</a:t>
            </a:r>
          </a:p>
          <a:p>
            <a:pPr lvl="1">
              <a:buFont typeface="Arial" panose="020B0604020202020204" pitchFamily="34" charset="0"/>
              <a:buChar char="•"/>
            </a:pPr>
            <a:r>
              <a:rPr lang="en-US" sz="2100" dirty="0" smtClean="0">
                <a:solidFill>
                  <a:srgbClr val="92D050"/>
                </a:solidFill>
                <a:cs typeface="Times New Roman" pitchFamily="18" charset="0"/>
                <a:sym typeface="WP MathA" pitchFamily="2" charset="2"/>
              </a:rPr>
              <a:t>Climate zones  </a:t>
            </a:r>
            <a:r>
              <a:rPr lang="en-US" sz="2100" dirty="0" smtClean="0">
                <a:solidFill>
                  <a:srgbClr val="FF0000"/>
                </a:solidFill>
                <a:cs typeface="Times New Roman" pitchFamily="18" charset="0"/>
                <a:sym typeface="WP MathA" pitchFamily="2" charset="2"/>
              </a:rPr>
              <a:t>0a</a:t>
            </a:r>
            <a:r>
              <a:rPr lang="en-US" sz="2100" dirty="0" smtClean="0">
                <a:solidFill>
                  <a:srgbClr val="92D050"/>
                </a:solidFill>
                <a:cs typeface="Times New Roman" pitchFamily="18" charset="0"/>
                <a:sym typeface="WP MathA" pitchFamily="2" charset="2"/>
              </a:rPr>
              <a:t>, 1a, 2a, and 3a</a:t>
            </a:r>
          </a:p>
          <a:p>
            <a:pPr lvl="1">
              <a:buFont typeface="Arial" panose="020B0604020202020204" pitchFamily="34" charset="0"/>
              <a:buChar char="•"/>
            </a:pPr>
            <a:r>
              <a:rPr lang="en-US" sz="2100" dirty="0" smtClean="0">
                <a:cs typeface="Times New Roman" pitchFamily="18" charset="0"/>
                <a:sym typeface="WP MathA" pitchFamily="2" charset="2"/>
              </a:rPr>
              <a:t>Systems that prevent reheating, </a:t>
            </a:r>
            <a:r>
              <a:rPr lang="en-US" sz="2100" dirty="0" err="1" smtClean="0">
                <a:cs typeface="Times New Roman" pitchFamily="18" charset="0"/>
                <a:sym typeface="WP MathA" pitchFamily="2" charset="2"/>
              </a:rPr>
              <a:t>recooling</a:t>
            </a:r>
            <a:r>
              <a:rPr lang="en-US" sz="2100" dirty="0" smtClean="0">
                <a:cs typeface="Times New Roman" pitchFamily="18" charset="0"/>
                <a:sym typeface="WP MathA" pitchFamily="2" charset="2"/>
              </a:rPr>
              <a:t> or mixing of heated and cooled supply air</a:t>
            </a:r>
          </a:p>
          <a:p>
            <a:pPr lvl="1">
              <a:buFont typeface="Arial" panose="020B0604020202020204" pitchFamily="34" charset="0"/>
              <a:buChar char="•"/>
            </a:pPr>
            <a:r>
              <a:rPr lang="en-US" sz="2100" dirty="0" smtClean="0">
                <a:cs typeface="Times New Roman" pitchFamily="18" charset="0"/>
                <a:sym typeface="WP MathA" pitchFamily="2" charset="2"/>
              </a:rPr>
              <a:t>75% of energy for reheating is from site-recovered or site solar energy sources</a:t>
            </a:r>
            <a:endParaRPr lang="en-US" sz="2100" dirty="0">
              <a:cs typeface="Times New Roman" pitchFamily="18" charset="0"/>
              <a:sym typeface="WP MathA" pitchFamily="2" charset="2"/>
            </a:endParaRPr>
          </a:p>
          <a:p>
            <a:pPr lvl="1"/>
            <a:endParaRPr lang="en-US" dirty="0">
              <a:cs typeface="Times New Roman" pitchFamily="18" charset="0"/>
              <a:sym typeface="WP MathA" pitchFamily="2" charset="2"/>
            </a:endParaRPr>
          </a:p>
        </p:txBody>
      </p:sp>
      <p:sp>
        <p:nvSpPr>
          <p:cNvPr id="244738" name="Rectangle 2"/>
          <p:cNvSpPr>
            <a:spLocks noGrp="1" noChangeArrowheads="1"/>
          </p:cNvSpPr>
          <p:nvPr>
            <p:ph type="title"/>
          </p:nvPr>
        </p:nvSpPr>
        <p:spPr>
          <a:xfrm>
            <a:off x="215901" y="12700"/>
            <a:ext cx="8636000" cy="914400"/>
          </a:xfrm>
        </p:spPr>
        <p:txBody>
          <a:bodyPr/>
          <a:lstStyle/>
          <a:p>
            <a:pPr>
              <a:lnSpc>
                <a:spcPct val="80000"/>
              </a:lnSpc>
            </a:pPr>
            <a:r>
              <a:rPr lang="en-US" sz="2400" b="1" dirty="0" smtClean="0">
                <a:solidFill>
                  <a:srgbClr val="00853F"/>
                </a:solidFill>
              </a:rPr>
              <a:t>Section 6 – 6.5.3.</a:t>
            </a:r>
            <a:r>
              <a:rPr lang="en-US" sz="2400" b="1" dirty="0" smtClean="0">
                <a:solidFill>
                  <a:srgbClr val="FF0000"/>
                </a:solidFill>
              </a:rPr>
              <a:t>5</a:t>
            </a:r>
            <a:r>
              <a:rPr lang="en-US" dirty="0" smtClean="0">
                <a:solidFill>
                  <a:srgbClr val="00853F"/>
                </a:solidFill>
              </a:rPr>
              <a:t/>
            </a:r>
            <a:br>
              <a:rPr lang="en-US" dirty="0" smtClean="0">
                <a:solidFill>
                  <a:srgbClr val="00853F"/>
                </a:solidFill>
              </a:rPr>
            </a:br>
            <a:r>
              <a:rPr lang="en-US" sz="2000" dirty="0" smtClean="0">
                <a:solidFill>
                  <a:srgbClr val="00853F"/>
                </a:solidFill>
              </a:rPr>
              <a:t>Supply Air Temperature Reset Controls</a:t>
            </a:r>
            <a:endParaRPr lang="en-US" sz="2000" i="1" dirty="0">
              <a:solidFill>
                <a:srgbClr val="00853F"/>
              </a:solidFill>
            </a:endParaRPr>
          </a:p>
        </p:txBody>
      </p:sp>
    </p:spTree>
    <p:extLst>
      <p:ext uri="{BB962C8B-B14F-4D97-AF65-F5344CB8AC3E}">
        <p14:creationId xmlns:p14="http://schemas.microsoft.com/office/powerpoint/2010/main" val="77402558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idx="1"/>
          </p:nvPr>
        </p:nvSpPr>
        <p:spPr>
          <a:xfrm>
            <a:off x="456229" y="1295400"/>
            <a:ext cx="7747971" cy="4980140"/>
          </a:xfrm>
        </p:spPr>
        <p:txBody>
          <a:bodyPr>
            <a:normAutofit/>
          </a:bodyPr>
          <a:lstStyle/>
          <a:p>
            <a:r>
              <a:rPr lang="en-US" dirty="0" smtClean="0">
                <a:cs typeface="Times New Roman" pitchFamily="18" charset="0"/>
                <a:sym typeface="WP MathA" pitchFamily="2" charset="2"/>
              </a:rPr>
              <a:t>Motors for fans ≥ 1/12 </a:t>
            </a:r>
            <a:r>
              <a:rPr lang="en-US" dirty="0" err="1" smtClean="0">
                <a:cs typeface="Times New Roman" pitchFamily="18" charset="0"/>
                <a:sym typeface="WP MathA" pitchFamily="2" charset="2"/>
              </a:rPr>
              <a:t>hp</a:t>
            </a:r>
            <a:r>
              <a:rPr lang="en-US" dirty="0" smtClean="0">
                <a:cs typeface="Times New Roman" pitchFamily="18" charset="0"/>
                <a:sym typeface="WP MathA" pitchFamily="2" charset="2"/>
              </a:rPr>
              <a:t> and &lt; 1hp:</a:t>
            </a:r>
          </a:p>
          <a:p>
            <a:pPr lvl="1"/>
            <a:r>
              <a:rPr lang="en-US" dirty="0" smtClean="0">
                <a:cs typeface="Times New Roman" pitchFamily="18" charset="0"/>
                <a:sym typeface="WP MathA" pitchFamily="2" charset="2"/>
              </a:rPr>
              <a:t>Electronically-commutate motors or have minimum motor efficiency of 70% when rated per 10 CFR 431</a:t>
            </a:r>
          </a:p>
          <a:p>
            <a:pPr lvl="1"/>
            <a:r>
              <a:rPr lang="en-US" dirty="0" smtClean="0">
                <a:cs typeface="Times New Roman" pitchFamily="18" charset="0"/>
                <a:sym typeface="WP MathA" pitchFamily="2" charset="2"/>
              </a:rPr>
              <a:t>Have means to adjust motor speed for either balancing or remote control</a:t>
            </a:r>
          </a:p>
          <a:p>
            <a:pPr lvl="2"/>
            <a:r>
              <a:rPr lang="en-US" dirty="0" smtClean="0">
                <a:cs typeface="Times New Roman" pitchFamily="18" charset="0"/>
                <a:sym typeface="WP MathA" pitchFamily="2" charset="2"/>
              </a:rPr>
              <a:t>Belt-driven fans may use sheave adjustments for airflow balancing in lieu of varying motor speed</a:t>
            </a:r>
          </a:p>
          <a:p>
            <a:pPr marL="0" indent="0">
              <a:buNone/>
            </a:pPr>
            <a:r>
              <a:rPr lang="en-US" b="1" u="sng" dirty="0" smtClean="0">
                <a:cs typeface="Times New Roman" pitchFamily="18" charset="0"/>
                <a:sym typeface="WP MathA" pitchFamily="2" charset="2"/>
              </a:rPr>
              <a:t>Exceptions</a:t>
            </a:r>
            <a:r>
              <a:rPr lang="en-US" dirty="0" smtClean="0">
                <a:cs typeface="Times New Roman" pitchFamily="18" charset="0"/>
                <a:sym typeface="WP MathA" pitchFamily="2" charset="2"/>
              </a:rPr>
              <a:t>, motors</a:t>
            </a:r>
          </a:p>
          <a:p>
            <a:r>
              <a:rPr lang="en-US" dirty="0" smtClean="0">
                <a:cs typeface="Times New Roman" pitchFamily="18" charset="0"/>
                <a:sym typeface="WP MathA" pitchFamily="2" charset="2"/>
              </a:rPr>
              <a:t>In airstream within fan-coils and terminal units that operate only when providing heat</a:t>
            </a:r>
          </a:p>
          <a:p>
            <a:r>
              <a:rPr lang="en-US" dirty="0" smtClean="0">
                <a:cs typeface="Times New Roman" pitchFamily="18" charset="0"/>
                <a:sym typeface="WP MathA" pitchFamily="2" charset="2"/>
              </a:rPr>
              <a:t>Installed in space conditioning equipment certified under 6.4.1 </a:t>
            </a:r>
          </a:p>
          <a:p>
            <a:r>
              <a:rPr lang="en-US" dirty="0" smtClean="0">
                <a:cs typeface="Times New Roman" pitchFamily="18" charset="0"/>
                <a:sym typeface="WP MathA" pitchFamily="2" charset="2"/>
              </a:rPr>
              <a:t>Covered by Table 10.8-4 or 10.8-5</a:t>
            </a:r>
          </a:p>
          <a:p>
            <a:endParaRPr lang="en-US" dirty="0">
              <a:cs typeface="Times New Roman" pitchFamily="18" charset="0"/>
              <a:sym typeface="WP MathA" pitchFamily="2" charset="2"/>
            </a:endParaRPr>
          </a:p>
        </p:txBody>
      </p:sp>
      <p:sp>
        <p:nvSpPr>
          <p:cNvPr id="244738" name="Rectangle 2"/>
          <p:cNvSpPr>
            <a:spLocks noGrp="1" noChangeArrowheads="1"/>
          </p:cNvSpPr>
          <p:nvPr>
            <p:ph type="title"/>
          </p:nvPr>
        </p:nvSpPr>
        <p:spPr>
          <a:xfrm>
            <a:off x="215901" y="12700"/>
            <a:ext cx="8636000" cy="914400"/>
          </a:xfrm>
        </p:spPr>
        <p:txBody>
          <a:bodyPr/>
          <a:lstStyle/>
          <a:p>
            <a:pPr>
              <a:lnSpc>
                <a:spcPct val="80000"/>
              </a:lnSpc>
            </a:pPr>
            <a:r>
              <a:rPr lang="en-US" sz="2400" b="1" dirty="0">
                <a:solidFill>
                  <a:srgbClr val="00853F"/>
                </a:solidFill>
              </a:rPr>
              <a:t>Section 6 – 6.5.3.6</a:t>
            </a:r>
            <a:r>
              <a:rPr lang="en-US" dirty="0" smtClean="0">
                <a:solidFill>
                  <a:srgbClr val="FF0000"/>
                </a:solidFill>
              </a:rPr>
              <a:t/>
            </a:r>
            <a:br>
              <a:rPr lang="en-US" dirty="0" smtClean="0">
                <a:solidFill>
                  <a:srgbClr val="FF0000"/>
                </a:solidFill>
              </a:rPr>
            </a:br>
            <a:r>
              <a:rPr lang="en-US" sz="2000" dirty="0">
                <a:solidFill>
                  <a:srgbClr val="00853F"/>
                </a:solidFill>
              </a:rPr>
              <a:t>Fractional Horsepower Fan Motors</a:t>
            </a:r>
          </a:p>
        </p:txBody>
      </p:sp>
    </p:spTree>
    <p:extLst>
      <p:ext uri="{BB962C8B-B14F-4D97-AF65-F5344CB8AC3E}">
        <p14:creationId xmlns:p14="http://schemas.microsoft.com/office/powerpoint/2010/main" val="326495971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3"/>
          <p:cNvSpPr>
            <a:spLocks noGrp="1" noChangeArrowheads="1"/>
          </p:cNvSpPr>
          <p:nvPr>
            <p:ph idx="1"/>
          </p:nvPr>
        </p:nvSpPr>
        <p:spPr>
          <a:xfrm>
            <a:off x="456229" y="1371600"/>
            <a:ext cx="8136115" cy="4652682"/>
          </a:xfrm>
        </p:spPr>
        <p:txBody>
          <a:bodyPr>
            <a:normAutofit fontScale="92500" lnSpcReduction="10000"/>
          </a:bodyPr>
          <a:lstStyle/>
          <a:p>
            <a:r>
              <a:rPr lang="en-US" dirty="0" smtClean="0">
                <a:cs typeface="Times New Roman" pitchFamily="18" charset="0"/>
                <a:sym typeface="WP MathA" pitchFamily="2" charset="2"/>
              </a:rPr>
              <a:t>Boiler turndown for systems with design input of ≥ 1,000,000 Btu/h per Table 6.5.4.1; requirement can be met by using: </a:t>
            </a:r>
          </a:p>
          <a:p>
            <a:pPr lvl="1"/>
            <a:r>
              <a:rPr lang="en-US" dirty="0" smtClean="0">
                <a:cs typeface="Times New Roman" pitchFamily="18" charset="0"/>
                <a:sym typeface="WP MathA" pitchFamily="2" charset="2"/>
              </a:rPr>
              <a:t>multiple single-input boilers, </a:t>
            </a:r>
          </a:p>
          <a:p>
            <a:pPr lvl="1"/>
            <a:r>
              <a:rPr lang="en-US" dirty="0" smtClean="0">
                <a:cs typeface="Times New Roman" pitchFamily="18" charset="0"/>
                <a:sym typeface="WP MathA" pitchFamily="2" charset="2"/>
              </a:rPr>
              <a:t>one or more modulating boilers, or a </a:t>
            </a:r>
          </a:p>
          <a:p>
            <a:pPr lvl="1"/>
            <a:r>
              <a:rPr lang="en-US" dirty="0" smtClean="0">
                <a:cs typeface="Times New Roman" pitchFamily="18" charset="0"/>
                <a:sym typeface="WP MathA" pitchFamily="2" charset="2"/>
              </a:rPr>
              <a:t>combination of single-input and modulating boilers</a:t>
            </a:r>
          </a:p>
          <a:p>
            <a:r>
              <a:rPr lang="en-US" dirty="0" smtClean="0">
                <a:cs typeface="Times New Roman" pitchFamily="18" charset="0"/>
                <a:sym typeface="WP MathA" pitchFamily="2" charset="2"/>
              </a:rPr>
              <a:t>HVAC </a:t>
            </a:r>
            <a:r>
              <a:rPr lang="en-US" dirty="0">
                <a:cs typeface="Times New Roman" pitchFamily="18" charset="0"/>
                <a:sym typeface="WP MathA" pitchFamily="2" charset="2"/>
              </a:rPr>
              <a:t>hydronic systems with </a:t>
            </a:r>
            <a:r>
              <a:rPr lang="en-US" dirty="0" smtClean="0">
                <a:cs typeface="Times New Roman" pitchFamily="18" charset="0"/>
                <a:sym typeface="WP MathA" pitchFamily="2" charset="2"/>
              </a:rPr>
              <a:t>three or more control valves to have variable flow control</a:t>
            </a:r>
            <a:endParaRPr lang="en-US" dirty="0">
              <a:cs typeface="Times New Roman" pitchFamily="18" charset="0"/>
              <a:sym typeface="WP MathA" pitchFamily="2" charset="2"/>
            </a:endParaRPr>
          </a:p>
          <a:p>
            <a:r>
              <a:rPr lang="en-US" dirty="0" smtClean="0">
                <a:cs typeface="Times New Roman" pitchFamily="18" charset="0"/>
                <a:sym typeface="WP MathA" pitchFamily="2" charset="2"/>
              </a:rPr>
              <a:t>Chiller and boiler isolation</a:t>
            </a:r>
            <a:endParaRPr lang="en-US" dirty="0">
              <a:cs typeface="Times New Roman" pitchFamily="18" charset="0"/>
              <a:sym typeface="WP MathA" pitchFamily="2" charset="2"/>
            </a:endParaRPr>
          </a:p>
          <a:p>
            <a:r>
              <a:rPr lang="en-US" dirty="0">
                <a:cs typeface="Times New Roman" pitchFamily="18" charset="0"/>
                <a:sym typeface="WP MathA" pitchFamily="2" charset="2"/>
              </a:rPr>
              <a:t>Chilled and Hot Water Temperature Reset</a:t>
            </a:r>
          </a:p>
          <a:p>
            <a:r>
              <a:rPr lang="en-US" dirty="0">
                <a:cs typeface="Times New Roman" pitchFamily="18" charset="0"/>
                <a:sym typeface="WP MathA" pitchFamily="2" charset="2"/>
              </a:rPr>
              <a:t>Hydronic (water-loop) Heat </a:t>
            </a:r>
            <a:r>
              <a:rPr lang="en-US" dirty="0" smtClean="0">
                <a:cs typeface="Times New Roman" pitchFamily="18" charset="0"/>
                <a:sym typeface="WP MathA" pitchFamily="2" charset="2"/>
              </a:rPr>
              <a:t>Pumps and Water-Cooled Unitary Air-Conditioners</a:t>
            </a:r>
          </a:p>
          <a:p>
            <a:r>
              <a:rPr lang="en-US" dirty="0" smtClean="0">
                <a:cs typeface="Times New Roman" pitchFamily="18" charset="0"/>
                <a:sym typeface="WP MathA" pitchFamily="2" charset="2"/>
              </a:rPr>
              <a:t>Pipe Sizing minimum limits</a:t>
            </a:r>
          </a:p>
          <a:p>
            <a:r>
              <a:rPr lang="en-US" dirty="0" smtClean="0">
                <a:solidFill>
                  <a:srgbClr val="FF0000"/>
                </a:solidFill>
                <a:cs typeface="Times New Roman" pitchFamily="18" charset="0"/>
                <a:sym typeface="WP MathA" pitchFamily="2" charset="2"/>
              </a:rPr>
              <a:t>Chilled-Water Coil Selection</a:t>
            </a:r>
            <a:endParaRPr lang="en-US" dirty="0">
              <a:solidFill>
                <a:srgbClr val="FF0000"/>
              </a:solidFill>
              <a:cs typeface="Times New Roman" pitchFamily="18" charset="0"/>
              <a:sym typeface="WP MathA" pitchFamily="2" charset="2"/>
            </a:endParaRPr>
          </a:p>
          <a:p>
            <a:pPr lvl="1">
              <a:buFontTx/>
              <a:buNone/>
            </a:pPr>
            <a:endParaRPr lang="en-US" dirty="0">
              <a:cs typeface="Times New Roman" pitchFamily="18" charset="0"/>
              <a:sym typeface="WP MathA" pitchFamily="2" charset="2"/>
            </a:endParaRPr>
          </a:p>
          <a:p>
            <a:pPr lvl="1"/>
            <a:endParaRPr lang="en-US" sz="2000" dirty="0">
              <a:cs typeface="Times New Roman" pitchFamily="18" charset="0"/>
              <a:sym typeface="WP MathA" pitchFamily="2" charset="2"/>
            </a:endParaRPr>
          </a:p>
        </p:txBody>
      </p:sp>
      <p:sp>
        <p:nvSpPr>
          <p:cNvPr id="246786" name="Rectangle 2"/>
          <p:cNvSpPr>
            <a:spLocks noGrp="1" noChangeArrowheads="1"/>
          </p:cNvSpPr>
          <p:nvPr>
            <p:ph type="title"/>
          </p:nvPr>
        </p:nvSpPr>
        <p:spPr>
          <a:xfrm>
            <a:off x="215901" y="12700"/>
            <a:ext cx="8699500" cy="901700"/>
          </a:xfrm>
        </p:spPr>
        <p:txBody>
          <a:bodyPr>
            <a:normAutofit/>
          </a:bodyPr>
          <a:lstStyle/>
          <a:p>
            <a:pPr>
              <a:lnSpc>
                <a:spcPct val="80000"/>
              </a:lnSpc>
            </a:pPr>
            <a:r>
              <a:rPr lang="en-US" sz="2400" b="1" dirty="0" smtClean="0">
                <a:solidFill>
                  <a:srgbClr val="00853F"/>
                </a:solidFill>
              </a:rPr>
              <a:t>Section 6 – 6.5.4</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Hydronic </a:t>
            </a:r>
            <a:r>
              <a:rPr lang="en-US" sz="2000" dirty="0">
                <a:solidFill>
                  <a:srgbClr val="00853F"/>
                </a:solidFill>
              </a:rPr>
              <a:t>System Design and Control</a:t>
            </a:r>
            <a:endParaRPr lang="en-US" sz="2000" i="1" dirty="0">
              <a:solidFill>
                <a:srgbClr val="00853F"/>
              </a:solidFill>
            </a:endParaRPr>
          </a:p>
        </p:txBody>
      </p:sp>
    </p:spTree>
    <p:extLst>
      <p:ext uri="{BB962C8B-B14F-4D97-AF65-F5344CB8AC3E}">
        <p14:creationId xmlns:p14="http://schemas.microsoft.com/office/powerpoint/2010/main" val="39238475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idx="1"/>
          </p:nvPr>
        </p:nvSpPr>
        <p:spPr>
          <a:xfrm>
            <a:off x="456229" y="1295400"/>
            <a:ext cx="7747971" cy="4980140"/>
          </a:xfrm>
        </p:spPr>
        <p:txBody>
          <a:bodyPr>
            <a:normAutofit fontScale="92500"/>
          </a:bodyPr>
          <a:lstStyle/>
          <a:p>
            <a:pPr marL="0" indent="0">
              <a:buNone/>
            </a:pPr>
            <a:r>
              <a:rPr lang="en-US" dirty="0">
                <a:solidFill>
                  <a:srgbClr val="FF0000"/>
                </a:solidFill>
              </a:rPr>
              <a:t>The required minimum </a:t>
            </a:r>
            <a:r>
              <a:rPr lang="en-US" i="1" dirty="0">
                <a:solidFill>
                  <a:srgbClr val="FF0000"/>
                </a:solidFill>
              </a:rPr>
              <a:t>outdoor air </a:t>
            </a:r>
            <a:r>
              <a:rPr lang="en-US" dirty="0">
                <a:solidFill>
                  <a:srgbClr val="FF0000"/>
                </a:solidFill>
              </a:rPr>
              <a:t>rate is the larger of the minimum </a:t>
            </a:r>
            <a:r>
              <a:rPr lang="en-US" i="1" dirty="0">
                <a:solidFill>
                  <a:srgbClr val="FF0000"/>
                </a:solidFill>
              </a:rPr>
              <a:t>outdoor air </a:t>
            </a:r>
            <a:r>
              <a:rPr lang="en-US" dirty="0">
                <a:solidFill>
                  <a:srgbClr val="FF0000"/>
                </a:solidFill>
              </a:rPr>
              <a:t>rate or </a:t>
            </a:r>
            <a:r>
              <a:rPr lang="en-US" dirty="0" smtClean="0">
                <a:solidFill>
                  <a:srgbClr val="FF0000"/>
                </a:solidFill>
              </a:rPr>
              <a:t>the minimum </a:t>
            </a:r>
            <a:r>
              <a:rPr lang="en-US" dirty="0">
                <a:solidFill>
                  <a:srgbClr val="FF0000"/>
                </a:solidFill>
              </a:rPr>
              <a:t>exhaust air rate required by Standard 62.1, Standard 170, or applicable codes </a:t>
            </a:r>
            <a:r>
              <a:rPr lang="en-US" dirty="0" smtClean="0">
                <a:solidFill>
                  <a:srgbClr val="FF0000"/>
                </a:solidFill>
              </a:rPr>
              <a:t>or accreditation </a:t>
            </a:r>
            <a:r>
              <a:rPr lang="en-US" dirty="0">
                <a:solidFill>
                  <a:srgbClr val="FF0000"/>
                </a:solidFill>
              </a:rPr>
              <a:t>standards. </a:t>
            </a:r>
            <a:r>
              <a:rPr lang="en-US" i="1" dirty="0">
                <a:solidFill>
                  <a:srgbClr val="FF0000"/>
                </a:solidFill>
              </a:rPr>
              <a:t>Outdoor air ventilation systems </a:t>
            </a:r>
            <a:r>
              <a:rPr lang="en-US" dirty="0">
                <a:solidFill>
                  <a:srgbClr val="FF0000"/>
                </a:solidFill>
              </a:rPr>
              <a:t>shall comply with one of the following:</a:t>
            </a:r>
          </a:p>
          <a:p>
            <a:pPr marL="457200" indent="-457200">
              <a:buFont typeface="+mj-lt"/>
              <a:buAutoNum type="alphaLcPeriod"/>
            </a:pPr>
            <a:r>
              <a:rPr lang="en-US" dirty="0" smtClean="0">
                <a:solidFill>
                  <a:srgbClr val="FF0000"/>
                </a:solidFill>
              </a:rPr>
              <a:t>Design </a:t>
            </a:r>
            <a:r>
              <a:rPr lang="en-US" dirty="0">
                <a:solidFill>
                  <a:srgbClr val="FF0000"/>
                </a:solidFill>
              </a:rPr>
              <a:t>minimum </a:t>
            </a:r>
            <a:r>
              <a:rPr lang="en-US" i="1" dirty="0">
                <a:solidFill>
                  <a:srgbClr val="FF0000"/>
                </a:solidFill>
              </a:rPr>
              <a:t>system outdoor air </a:t>
            </a:r>
            <a:r>
              <a:rPr lang="en-US" dirty="0">
                <a:solidFill>
                  <a:srgbClr val="FF0000"/>
                </a:solidFill>
              </a:rPr>
              <a:t>provided shall not exceed 135% of the </a:t>
            </a:r>
            <a:r>
              <a:rPr lang="en-US" dirty="0" smtClean="0">
                <a:solidFill>
                  <a:srgbClr val="FF0000"/>
                </a:solidFill>
              </a:rPr>
              <a:t>required minimum </a:t>
            </a:r>
            <a:r>
              <a:rPr lang="en-US" i="1" dirty="0">
                <a:solidFill>
                  <a:srgbClr val="FF0000"/>
                </a:solidFill>
              </a:rPr>
              <a:t>outdoor air </a:t>
            </a:r>
            <a:r>
              <a:rPr lang="en-US" dirty="0">
                <a:solidFill>
                  <a:srgbClr val="FF0000"/>
                </a:solidFill>
              </a:rPr>
              <a:t>rate.</a:t>
            </a:r>
          </a:p>
          <a:p>
            <a:pPr marL="457200" indent="-457200">
              <a:buFont typeface="+mj-lt"/>
              <a:buAutoNum type="alphaLcPeriod"/>
            </a:pPr>
            <a:r>
              <a:rPr lang="en-US" dirty="0" smtClean="0">
                <a:solidFill>
                  <a:srgbClr val="FF0000"/>
                </a:solidFill>
              </a:rPr>
              <a:t>Dampers</a:t>
            </a:r>
            <a:r>
              <a:rPr lang="en-US" dirty="0">
                <a:solidFill>
                  <a:srgbClr val="FF0000"/>
                </a:solidFill>
              </a:rPr>
              <a:t>, </a:t>
            </a:r>
            <a:r>
              <a:rPr lang="en-US" i="1" dirty="0">
                <a:solidFill>
                  <a:srgbClr val="FF0000"/>
                </a:solidFill>
              </a:rPr>
              <a:t>ductwork</a:t>
            </a:r>
            <a:r>
              <a:rPr lang="en-US" dirty="0">
                <a:solidFill>
                  <a:srgbClr val="FF0000"/>
                </a:solidFill>
              </a:rPr>
              <a:t>, and </a:t>
            </a:r>
            <a:r>
              <a:rPr lang="en-US" i="1" dirty="0">
                <a:solidFill>
                  <a:srgbClr val="FF0000"/>
                </a:solidFill>
              </a:rPr>
              <a:t>controls </a:t>
            </a:r>
            <a:r>
              <a:rPr lang="en-US" dirty="0">
                <a:solidFill>
                  <a:srgbClr val="FF0000"/>
                </a:solidFill>
              </a:rPr>
              <a:t>shall be provided that allow the </a:t>
            </a:r>
            <a:r>
              <a:rPr lang="en-US" i="1" dirty="0">
                <a:solidFill>
                  <a:srgbClr val="FF0000"/>
                </a:solidFill>
              </a:rPr>
              <a:t>system </a:t>
            </a:r>
            <a:r>
              <a:rPr lang="en-US" dirty="0">
                <a:solidFill>
                  <a:srgbClr val="FF0000"/>
                </a:solidFill>
              </a:rPr>
              <a:t>to supply </a:t>
            </a:r>
            <a:r>
              <a:rPr lang="en-US" dirty="0" smtClean="0">
                <a:solidFill>
                  <a:srgbClr val="FF0000"/>
                </a:solidFill>
              </a:rPr>
              <a:t>no more </a:t>
            </a:r>
            <a:r>
              <a:rPr lang="en-US" dirty="0">
                <a:solidFill>
                  <a:srgbClr val="FF0000"/>
                </a:solidFill>
              </a:rPr>
              <a:t>than the required minimum </a:t>
            </a:r>
            <a:r>
              <a:rPr lang="en-US" i="1" dirty="0">
                <a:solidFill>
                  <a:srgbClr val="FF0000"/>
                </a:solidFill>
              </a:rPr>
              <a:t>outdoor air </a:t>
            </a:r>
            <a:r>
              <a:rPr lang="en-US" dirty="0">
                <a:solidFill>
                  <a:srgbClr val="FF0000"/>
                </a:solidFill>
              </a:rPr>
              <a:t>rate with a single </a:t>
            </a:r>
            <a:r>
              <a:rPr lang="en-US" i="1" dirty="0">
                <a:solidFill>
                  <a:srgbClr val="FF0000"/>
                </a:solidFill>
              </a:rPr>
              <a:t>set-point </a:t>
            </a:r>
            <a:r>
              <a:rPr lang="en-US" dirty="0">
                <a:solidFill>
                  <a:srgbClr val="FF0000"/>
                </a:solidFill>
              </a:rPr>
              <a:t>adjustment.</a:t>
            </a:r>
          </a:p>
          <a:p>
            <a:pPr marL="457200" indent="-457200">
              <a:buFont typeface="+mj-lt"/>
              <a:buAutoNum type="alphaLcPeriod"/>
            </a:pPr>
            <a:r>
              <a:rPr lang="en-US" dirty="0" smtClean="0">
                <a:solidFill>
                  <a:srgbClr val="FF0000"/>
                </a:solidFill>
              </a:rPr>
              <a:t>The </a:t>
            </a:r>
            <a:r>
              <a:rPr lang="en-US" i="1" dirty="0">
                <a:solidFill>
                  <a:srgbClr val="FF0000"/>
                </a:solidFill>
              </a:rPr>
              <a:t>system </a:t>
            </a:r>
            <a:r>
              <a:rPr lang="en-US" dirty="0">
                <a:solidFill>
                  <a:srgbClr val="FF0000"/>
                </a:solidFill>
              </a:rPr>
              <a:t>includes exhaust air </a:t>
            </a:r>
            <a:r>
              <a:rPr lang="en-US" i="1" dirty="0">
                <a:solidFill>
                  <a:srgbClr val="FF0000"/>
                </a:solidFill>
              </a:rPr>
              <a:t>energy </a:t>
            </a:r>
            <a:r>
              <a:rPr lang="en-US" dirty="0">
                <a:solidFill>
                  <a:srgbClr val="FF0000"/>
                </a:solidFill>
              </a:rPr>
              <a:t>recovery complying with Section 6.5.6.1.</a:t>
            </a:r>
            <a:endParaRPr lang="en-US" dirty="0">
              <a:solidFill>
                <a:srgbClr val="FF0000"/>
              </a:solidFill>
              <a:cs typeface="Times New Roman" pitchFamily="18" charset="0"/>
              <a:sym typeface="WP MathA" pitchFamily="2" charset="2"/>
            </a:endParaRPr>
          </a:p>
        </p:txBody>
      </p:sp>
      <p:sp>
        <p:nvSpPr>
          <p:cNvPr id="244738" name="Rectangle 2"/>
          <p:cNvSpPr>
            <a:spLocks noGrp="1" noChangeArrowheads="1"/>
          </p:cNvSpPr>
          <p:nvPr>
            <p:ph type="title"/>
          </p:nvPr>
        </p:nvSpPr>
        <p:spPr>
          <a:xfrm>
            <a:off x="215901" y="12700"/>
            <a:ext cx="8636000" cy="914400"/>
          </a:xfrm>
        </p:spPr>
        <p:txBody>
          <a:bodyPr/>
          <a:lstStyle/>
          <a:p>
            <a:pPr>
              <a:lnSpc>
                <a:spcPct val="80000"/>
              </a:lnSpc>
            </a:pPr>
            <a:r>
              <a:rPr lang="en-US" sz="2400" b="1" dirty="0">
                <a:solidFill>
                  <a:srgbClr val="00853F"/>
                </a:solidFill>
              </a:rPr>
              <a:t>Section 6 – </a:t>
            </a:r>
            <a:r>
              <a:rPr lang="en-US" sz="2400" b="1" dirty="0" smtClean="0">
                <a:solidFill>
                  <a:srgbClr val="FF0000"/>
                </a:solidFill>
              </a:rPr>
              <a:t>6.5.3.7</a:t>
            </a:r>
            <a:r>
              <a:rPr lang="en-US" dirty="0" smtClean="0">
                <a:solidFill>
                  <a:srgbClr val="FF0000"/>
                </a:solidFill>
              </a:rPr>
              <a:t/>
            </a:r>
            <a:br>
              <a:rPr lang="en-US" dirty="0" smtClean="0">
                <a:solidFill>
                  <a:srgbClr val="FF0000"/>
                </a:solidFill>
              </a:rPr>
            </a:br>
            <a:r>
              <a:rPr lang="en-US" sz="2000" dirty="0" smtClean="0">
                <a:solidFill>
                  <a:srgbClr val="00853F"/>
                </a:solidFill>
              </a:rPr>
              <a:t>Ventilation Design</a:t>
            </a:r>
            <a:endParaRPr lang="en-US" sz="2000" dirty="0">
              <a:solidFill>
                <a:srgbClr val="00853F"/>
              </a:solidFill>
            </a:endParaRPr>
          </a:p>
        </p:txBody>
      </p:sp>
    </p:spTree>
    <p:extLst>
      <p:ext uri="{BB962C8B-B14F-4D97-AF65-F5344CB8AC3E}">
        <p14:creationId xmlns:p14="http://schemas.microsoft.com/office/powerpoint/2010/main" val="1527796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9" name="Rectangle 5"/>
          <p:cNvSpPr>
            <a:spLocks noChangeArrowheads="1"/>
          </p:cNvSpPr>
          <p:nvPr/>
        </p:nvSpPr>
        <p:spPr bwMode="auto">
          <a:xfrm>
            <a:off x="0" y="989993"/>
            <a:ext cx="2819400" cy="5572171"/>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118807" name="Rectangle 23"/>
          <p:cNvSpPr>
            <a:spLocks noGrp="1" noChangeArrowheads="1"/>
          </p:cNvSpPr>
          <p:nvPr>
            <p:ph type="title"/>
          </p:nvPr>
        </p:nvSpPr>
        <p:spPr>
          <a:xfrm>
            <a:off x="255588" y="369888"/>
            <a:ext cx="6934200" cy="398462"/>
          </a:xfrm>
          <a:noFill/>
          <a:ln/>
          <a:effectLst/>
        </p:spPr>
        <p:txBody>
          <a:bodyPr lIns="0" tIns="0" rIns="0" bIns="0"/>
          <a:lstStyle/>
          <a:p>
            <a:pPr>
              <a:lnSpc>
                <a:spcPct val="80000"/>
              </a:lnSpc>
            </a:pPr>
            <a:r>
              <a:rPr lang="en-US" b="1" dirty="0">
                <a:solidFill>
                  <a:srgbClr val="00853F"/>
                </a:solidFill>
              </a:rPr>
              <a:t>HVAC Compliance</a:t>
            </a:r>
          </a:p>
        </p:txBody>
      </p:sp>
      <p:sp>
        <p:nvSpPr>
          <p:cNvPr id="118786" name="Rectangle 2"/>
          <p:cNvSpPr>
            <a:spLocks noChangeArrowheads="1"/>
          </p:cNvSpPr>
          <p:nvPr/>
        </p:nvSpPr>
        <p:spPr bwMode="auto">
          <a:xfrm>
            <a:off x="6400800" y="989994"/>
            <a:ext cx="2743200" cy="557217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118788" name="Rectangle 4"/>
          <p:cNvSpPr>
            <a:spLocks noChangeArrowheads="1"/>
          </p:cNvSpPr>
          <p:nvPr/>
        </p:nvSpPr>
        <p:spPr bwMode="auto">
          <a:xfrm>
            <a:off x="3048000" y="1194396"/>
            <a:ext cx="3048000" cy="5791200"/>
          </a:xfrm>
          <a:prstGeom prst="rect">
            <a:avLst/>
          </a:prstGeom>
          <a:noFill/>
          <a:ln w="28575" algn="ctr">
            <a:noFill/>
            <a:miter lim="800000"/>
            <a:headEnd/>
            <a:tailEnd/>
          </a:ln>
          <a:effectLst/>
        </p:spPr>
        <p:txBody>
          <a:bodyPr wrap="none" anchor="ctr"/>
          <a:lstStyle/>
          <a:p>
            <a:endParaRPr lang="en-US"/>
          </a:p>
        </p:txBody>
      </p:sp>
      <p:sp>
        <p:nvSpPr>
          <p:cNvPr id="118790" name="Oval 6"/>
          <p:cNvSpPr>
            <a:spLocks noChangeArrowheads="1"/>
          </p:cNvSpPr>
          <p:nvPr/>
        </p:nvSpPr>
        <p:spPr bwMode="auto">
          <a:xfrm>
            <a:off x="2362200" y="5257194"/>
            <a:ext cx="4572000" cy="1219200"/>
          </a:xfrm>
          <a:prstGeom prst="ellipse">
            <a:avLst/>
          </a:prstGeom>
          <a:noFill/>
          <a:ln w="9525" algn="ctr">
            <a:noFill/>
            <a:round/>
            <a:headEnd/>
            <a:tailEnd/>
          </a:ln>
          <a:effectLst/>
        </p:spPr>
        <p:txBody>
          <a:bodyPr wrap="none" anchor="ctr">
            <a:spAutoFit/>
          </a:bodyPr>
          <a:lstStyle/>
          <a:p>
            <a:endParaRPr lang="en-US"/>
          </a:p>
        </p:txBody>
      </p:sp>
      <p:sp>
        <p:nvSpPr>
          <p:cNvPr id="118792" name="Text Box 8"/>
          <p:cNvSpPr txBox="1">
            <a:spLocks noChangeArrowheads="1"/>
          </p:cNvSpPr>
          <p:nvPr/>
        </p:nvSpPr>
        <p:spPr bwMode="auto">
          <a:xfrm>
            <a:off x="2362200" y="2894994"/>
            <a:ext cx="1905000" cy="1371600"/>
          </a:xfrm>
          <a:prstGeom prst="rect">
            <a:avLst/>
          </a:prstGeom>
          <a:noFill/>
          <a:ln w="6350">
            <a:noFill/>
            <a:miter lim="800000"/>
            <a:headEnd/>
            <a:tailEnd/>
          </a:ln>
          <a:effectLst/>
        </p:spPr>
        <p:txBody>
          <a:bodyPr/>
          <a:lstStyle/>
          <a:p>
            <a:pPr algn="ctr">
              <a:lnSpc>
                <a:spcPct val="80000"/>
              </a:lnSpc>
              <a:spcBef>
                <a:spcPct val="30000"/>
              </a:spcBef>
            </a:pPr>
            <a:r>
              <a:rPr lang="en-US" b="1">
                <a:effectLst>
                  <a:outerShdw blurRad="38100" dist="38100" dir="2700000" algn="tl">
                    <a:srgbClr val="C0C0C0"/>
                  </a:outerShdw>
                </a:effectLst>
              </a:rPr>
              <a:t>Mandatory </a:t>
            </a:r>
          </a:p>
          <a:p>
            <a:pPr algn="ctr">
              <a:lnSpc>
                <a:spcPct val="80000"/>
              </a:lnSpc>
              <a:spcBef>
                <a:spcPct val="30000"/>
              </a:spcBef>
            </a:pPr>
            <a:r>
              <a:rPr lang="en-US" b="1">
                <a:effectLst>
                  <a:outerShdw blurRad="38100" dist="38100" dir="2700000" algn="tl">
                    <a:srgbClr val="C0C0C0"/>
                  </a:outerShdw>
                </a:effectLst>
              </a:rPr>
              <a:t>Provisions</a:t>
            </a:r>
          </a:p>
          <a:p>
            <a:pPr algn="ctr">
              <a:lnSpc>
                <a:spcPct val="110000"/>
              </a:lnSpc>
              <a:spcBef>
                <a:spcPct val="30000"/>
              </a:spcBef>
            </a:pPr>
            <a:r>
              <a:rPr lang="en-US" sz="1400" b="1"/>
              <a:t>(required for most compliance options)</a:t>
            </a:r>
          </a:p>
        </p:txBody>
      </p:sp>
      <p:sp>
        <p:nvSpPr>
          <p:cNvPr id="118793" name="Text Box 9"/>
          <p:cNvSpPr txBox="1">
            <a:spLocks noChangeArrowheads="1"/>
          </p:cNvSpPr>
          <p:nvPr/>
        </p:nvSpPr>
        <p:spPr bwMode="auto">
          <a:xfrm>
            <a:off x="228600" y="1218594"/>
            <a:ext cx="2743200" cy="396875"/>
          </a:xfrm>
          <a:prstGeom prst="rect">
            <a:avLst/>
          </a:prstGeom>
          <a:noFill/>
          <a:ln w="28575" algn="ctr">
            <a:noFill/>
            <a:miter lim="800000"/>
            <a:headEnd/>
            <a:tailEnd/>
          </a:ln>
          <a:effectLst/>
        </p:spPr>
        <p:txBody>
          <a:bodyPr>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118794" name="Text Box 10"/>
          <p:cNvSpPr txBox="1">
            <a:spLocks noChangeArrowheads="1"/>
          </p:cNvSpPr>
          <p:nvPr/>
        </p:nvSpPr>
        <p:spPr bwMode="auto">
          <a:xfrm>
            <a:off x="3352800" y="1218594"/>
            <a:ext cx="2743200" cy="396875"/>
          </a:xfrm>
          <a:prstGeom prst="rect">
            <a:avLst/>
          </a:prstGeom>
          <a:noFill/>
          <a:ln w="28575" algn="ctr">
            <a:noFill/>
            <a:miter lim="800000"/>
            <a:headEnd/>
            <a:tailEnd/>
          </a:ln>
          <a:effectLst/>
        </p:spPr>
        <p:txBody>
          <a:bodyPr>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Options</a:t>
            </a:r>
          </a:p>
        </p:txBody>
      </p:sp>
      <p:sp>
        <p:nvSpPr>
          <p:cNvPr id="118795" name="Text Box 11"/>
          <p:cNvSpPr txBox="1">
            <a:spLocks noChangeArrowheads="1"/>
          </p:cNvSpPr>
          <p:nvPr/>
        </p:nvSpPr>
        <p:spPr bwMode="auto">
          <a:xfrm>
            <a:off x="6781800" y="2894994"/>
            <a:ext cx="2362200" cy="946150"/>
          </a:xfrm>
          <a:prstGeom prst="rect">
            <a:avLst/>
          </a:prstGeom>
          <a:noFill/>
          <a:ln w="28575" algn="ctr">
            <a:noFill/>
            <a:miter lim="800000"/>
            <a:headEnd/>
            <a:tailEnd/>
          </a:ln>
          <a:effectLst/>
        </p:spPr>
        <p:txBody>
          <a:bodyPr>
            <a:spAutoFit/>
          </a:bodyPr>
          <a:lstStyle/>
          <a:p>
            <a:pPr algn="ctr">
              <a:spcBef>
                <a:spcPct val="50000"/>
              </a:spcBef>
            </a:pPr>
            <a:r>
              <a:rPr lang="en-US" sz="2800" dirty="0">
                <a:solidFill>
                  <a:schemeClr val="accent6"/>
                </a:solidFill>
                <a:effectLst>
                  <a:outerShdw blurRad="38100" dist="38100" dir="2700000" algn="tl">
                    <a:srgbClr val="C0C0C0"/>
                  </a:outerShdw>
                </a:effectLst>
              </a:rPr>
              <a:t>Energy Code Compliance</a:t>
            </a:r>
          </a:p>
        </p:txBody>
      </p:sp>
      <p:sp>
        <p:nvSpPr>
          <p:cNvPr id="118796" name="Text Box 12"/>
          <p:cNvSpPr txBox="1">
            <a:spLocks noChangeArrowheads="1"/>
          </p:cNvSpPr>
          <p:nvPr/>
        </p:nvSpPr>
        <p:spPr bwMode="auto">
          <a:xfrm>
            <a:off x="4343400" y="2056794"/>
            <a:ext cx="1905000" cy="603250"/>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Option</a:t>
            </a:r>
            <a:endParaRPr lang="en-US" sz="1600" dirty="0">
              <a:solidFill>
                <a:schemeClr val="bg1"/>
              </a:solidFill>
              <a:latin typeface="Arial Black" pitchFamily="34" charset="0"/>
            </a:endParaRPr>
          </a:p>
        </p:txBody>
      </p:sp>
      <p:sp>
        <p:nvSpPr>
          <p:cNvPr id="118797" name="Text Box 13"/>
          <p:cNvSpPr txBox="1">
            <a:spLocks noChangeArrowheads="1"/>
          </p:cNvSpPr>
          <p:nvPr/>
        </p:nvSpPr>
        <p:spPr bwMode="auto">
          <a:xfrm>
            <a:off x="4343400" y="3894544"/>
            <a:ext cx="1905000" cy="603250"/>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sz="1600">
                <a:solidFill>
                  <a:schemeClr val="bg1"/>
                </a:solidFill>
                <a:effectLst>
                  <a:outerShdw blurRad="38100" dist="38100" dir="2700000" algn="tl">
                    <a:srgbClr val="000000"/>
                  </a:outerShdw>
                </a:effectLst>
                <a:latin typeface="Arial Black" pitchFamily="34" charset="0"/>
              </a:rPr>
              <a:t>Energy Cost Budget</a:t>
            </a:r>
          </a:p>
        </p:txBody>
      </p:sp>
      <p:sp>
        <p:nvSpPr>
          <p:cNvPr id="118798" name="Text Box 14"/>
          <p:cNvSpPr txBox="1">
            <a:spLocks noChangeArrowheads="1"/>
          </p:cNvSpPr>
          <p:nvPr/>
        </p:nvSpPr>
        <p:spPr bwMode="auto">
          <a:xfrm>
            <a:off x="4343400" y="2966704"/>
            <a:ext cx="1905000" cy="603250"/>
          </a:xfrm>
          <a:prstGeom prst="rect">
            <a:avLst/>
          </a:prstGeom>
          <a:solidFill>
            <a:srgbClr val="969696"/>
          </a:solidFill>
          <a:ln w="22225">
            <a:solidFill>
              <a:srgbClr val="808080"/>
            </a:solidFill>
            <a:miter lim="800000"/>
            <a:headEnd/>
            <a:tailEnd/>
          </a:ln>
          <a:effectLst/>
        </p:spPr>
        <p:txBody>
          <a:bodyPr>
            <a:spAutoFit/>
          </a:bodyPr>
          <a:lstStyle/>
          <a:p>
            <a:pPr algn="ctr">
              <a:spcBef>
                <a:spcPct val="50000"/>
              </a:spcBef>
            </a:pPr>
            <a:r>
              <a:rPr lang="en-US" sz="1600">
                <a:solidFill>
                  <a:schemeClr val="bg1"/>
                </a:solidFill>
                <a:effectLst>
                  <a:outerShdw blurRad="38100" dist="38100" dir="2700000" algn="tl">
                    <a:srgbClr val="000000"/>
                  </a:outerShdw>
                </a:effectLst>
                <a:latin typeface="Arial Black" pitchFamily="34" charset="0"/>
              </a:rPr>
              <a:t>Trade Off Option</a:t>
            </a:r>
          </a:p>
        </p:txBody>
      </p:sp>
      <p:sp>
        <p:nvSpPr>
          <p:cNvPr id="118799" name="Text Box 15"/>
          <p:cNvSpPr txBox="1">
            <a:spLocks noChangeArrowheads="1"/>
          </p:cNvSpPr>
          <p:nvPr/>
        </p:nvSpPr>
        <p:spPr bwMode="auto">
          <a:xfrm>
            <a:off x="4343400" y="4802514"/>
            <a:ext cx="1905000" cy="358775"/>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Simplified</a:t>
            </a:r>
          </a:p>
        </p:txBody>
      </p:sp>
      <p:sp>
        <p:nvSpPr>
          <p:cNvPr id="118800" name="Text Box 16"/>
          <p:cNvSpPr txBox="1">
            <a:spLocks noChangeArrowheads="1"/>
          </p:cNvSpPr>
          <p:nvPr/>
        </p:nvSpPr>
        <p:spPr bwMode="auto">
          <a:xfrm>
            <a:off x="457200" y="2132994"/>
            <a:ext cx="1905000" cy="388938"/>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Envelope</a:t>
            </a:r>
          </a:p>
        </p:txBody>
      </p:sp>
      <p:sp>
        <p:nvSpPr>
          <p:cNvPr id="118801" name="Text Box 17"/>
          <p:cNvSpPr txBox="1">
            <a:spLocks noChangeArrowheads="1"/>
          </p:cNvSpPr>
          <p:nvPr/>
        </p:nvSpPr>
        <p:spPr bwMode="auto">
          <a:xfrm>
            <a:off x="457200" y="2971194"/>
            <a:ext cx="1905000" cy="388938"/>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b="1"/>
              <a:t>HVAC</a:t>
            </a:r>
          </a:p>
        </p:txBody>
      </p:sp>
      <p:sp>
        <p:nvSpPr>
          <p:cNvPr id="118802" name="Text Box 18"/>
          <p:cNvSpPr txBox="1">
            <a:spLocks noChangeArrowheads="1"/>
          </p:cNvSpPr>
          <p:nvPr/>
        </p:nvSpPr>
        <p:spPr bwMode="auto">
          <a:xfrm>
            <a:off x="457200" y="5028594"/>
            <a:ext cx="1905000" cy="388937"/>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Lighting</a:t>
            </a:r>
          </a:p>
        </p:txBody>
      </p:sp>
      <p:sp>
        <p:nvSpPr>
          <p:cNvPr id="118803" name="Text Box 19"/>
          <p:cNvSpPr txBox="1">
            <a:spLocks noChangeArrowheads="1"/>
          </p:cNvSpPr>
          <p:nvPr/>
        </p:nvSpPr>
        <p:spPr bwMode="auto">
          <a:xfrm>
            <a:off x="457200" y="3733194"/>
            <a:ext cx="1905000" cy="388938"/>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SWH</a:t>
            </a:r>
          </a:p>
        </p:txBody>
      </p:sp>
      <p:sp>
        <p:nvSpPr>
          <p:cNvPr id="118804" name="Text Box 20"/>
          <p:cNvSpPr txBox="1">
            <a:spLocks noChangeArrowheads="1"/>
          </p:cNvSpPr>
          <p:nvPr/>
        </p:nvSpPr>
        <p:spPr bwMode="auto">
          <a:xfrm>
            <a:off x="457200" y="4418994"/>
            <a:ext cx="1905000" cy="388938"/>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Power</a:t>
            </a:r>
          </a:p>
        </p:txBody>
      </p:sp>
      <p:sp>
        <p:nvSpPr>
          <p:cNvPr id="118808" name="Text Box 24"/>
          <p:cNvSpPr txBox="1">
            <a:spLocks noChangeArrowheads="1"/>
          </p:cNvSpPr>
          <p:nvPr/>
        </p:nvSpPr>
        <p:spPr bwMode="auto">
          <a:xfrm>
            <a:off x="457200" y="5638194"/>
            <a:ext cx="1905000" cy="388937"/>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Other</a:t>
            </a:r>
          </a:p>
        </p:txBody>
      </p:sp>
      <p:sp>
        <p:nvSpPr>
          <p:cNvPr id="25" name="Text Box 15"/>
          <p:cNvSpPr txBox="1">
            <a:spLocks noChangeArrowheads="1"/>
          </p:cNvSpPr>
          <p:nvPr/>
        </p:nvSpPr>
        <p:spPr bwMode="auto">
          <a:xfrm>
            <a:off x="4353062" y="5446354"/>
            <a:ext cx="1905000" cy="830997"/>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sz="1600" dirty="0" smtClean="0">
                <a:solidFill>
                  <a:schemeClr val="bg1"/>
                </a:solidFill>
                <a:effectLst>
                  <a:outerShdw blurRad="38100" dist="38100" dir="2700000" algn="tl">
                    <a:srgbClr val="000000"/>
                  </a:outerShdw>
                </a:effectLst>
                <a:latin typeface="Arial Black" pitchFamily="34" charset="0"/>
              </a:rPr>
              <a:t>Performance Rating</a:t>
            </a:r>
            <a:br>
              <a:rPr lang="en-US" sz="1600" dirty="0" smtClean="0">
                <a:solidFill>
                  <a:schemeClr val="bg1"/>
                </a:solidFill>
                <a:effectLst>
                  <a:outerShdw blurRad="38100" dist="38100" dir="2700000" algn="tl">
                    <a:srgbClr val="000000"/>
                  </a:outerShdw>
                </a:effectLst>
                <a:latin typeface="Arial Black" pitchFamily="34" charset="0"/>
              </a:rPr>
            </a:br>
            <a:r>
              <a:rPr lang="en-US" sz="1600" dirty="0" smtClean="0">
                <a:solidFill>
                  <a:schemeClr val="bg1"/>
                </a:solidFill>
                <a:effectLst>
                  <a:outerShdw blurRad="38100" dist="38100" dir="2700000" algn="tl">
                    <a:srgbClr val="000000"/>
                  </a:outerShdw>
                </a:effectLst>
                <a:latin typeface="Arial Black" pitchFamily="34" charset="0"/>
              </a:rPr>
              <a:t>Method</a:t>
            </a:r>
            <a:endParaRPr lang="en-US" sz="1600" dirty="0">
              <a:solidFill>
                <a:schemeClr val="bg1"/>
              </a:solidFill>
              <a:effectLst>
                <a:outerShdw blurRad="38100" dist="38100" dir="2700000" algn="tl">
                  <a:srgbClr val="000000"/>
                </a:outerShdw>
              </a:effectLst>
              <a:latin typeface="Arial Black" pitchFamily="34" charset="0"/>
            </a:endParaRPr>
          </a:p>
        </p:txBody>
      </p:sp>
    </p:spTree>
    <p:extLst>
      <p:ext uri="{BB962C8B-B14F-4D97-AF65-F5344CB8AC3E}">
        <p14:creationId xmlns:p14="http://schemas.microsoft.com/office/powerpoint/2010/main" val="99429189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3"/>
          <p:cNvSpPr>
            <a:spLocks noGrp="1" noChangeArrowheads="1"/>
          </p:cNvSpPr>
          <p:nvPr>
            <p:ph idx="1"/>
          </p:nvPr>
        </p:nvSpPr>
        <p:spPr>
          <a:xfrm>
            <a:off x="456229" y="1082566"/>
            <a:ext cx="8155959" cy="5433848"/>
          </a:xfrm>
        </p:spPr>
        <p:txBody>
          <a:bodyPr>
            <a:normAutofit fontScale="85000" lnSpcReduction="20000"/>
          </a:bodyPr>
          <a:lstStyle/>
          <a:p>
            <a:pPr marL="0" indent="0">
              <a:buNone/>
            </a:pPr>
            <a:r>
              <a:rPr lang="en-US" dirty="0">
                <a:cs typeface="Times New Roman" pitchFamily="18" charset="0"/>
                <a:sym typeface="WP MathA" pitchFamily="2" charset="2"/>
              </a:rPr>
              <a:t>HVAC pumping </a:t>
            </a:r>
            <a:r>
              <a:rPr lang="en-US" dirty="0" smtClean="0">
                <a:cs typeface="Times New Roman" pitchFamily="18" charset="0"/>
                <a:sym typeface="WP MathA" pitchFamily="2" charset="2"/>
              </a:rPr>
              <a:t>systems </a:t>
            </a:r>
            <a:r>
              <a:rPr lang="en-US" dirty="0" smtClean="0">
                <a:solidFill>
                  <a:srgbClr val="FF0000"/>
                </a:solidFill>
                <a:cs typeface="Times New Roman" pitchFamily="18" charset="0"/>
                <a:sym typeface="WP MathA" pitchFamily="2" charset="2"/>
              </a:rPr>
              <a:t>with three or more control valves </a:t>
            </a:r>
            <a:r>
              <a:rPr lang="en-US" dirty="0" smtClean="0">
                <a:cs typeface="Times New Roman" pitchFamily="18" charset="0"/>
                <a:sym typeface="WP MathA" pitchFamily="2" charset="2"/>
              </a:rPr>
              <a:t>to be</a:t>
            </a:r>
            <a:endParaRPr lang="en-US" dirty="0">
              <a:cs typeface="Times New Roman" pitchFamily="18" charset="0"/>
              <a:sym typeface="WP MathA" pitchFamily="2" charset="2"/>
            </a:endParaRPr>
          </a:p>
          <a:p>
            <a:pPr lvl="1">
              <a:buFont typeface="Arial" panose="020B0604020202020204" pitchFamily="34" charset="0"/>
              <a:buChar char="•"/>
            </a:pPr>
            <a:r>
              <a:rPr lang="en-US" sz="2000" dirty="0">
                <a:cs typeface="Times New Roman" pitchFamily="18" charset="0"/>
                <a:sym typeface="WP MathA" pitchFamily="2" charset="2"/>
              </a:rPr>
              <a:t>Designed to modulate or step open and close as a function of load</a:t>
            </a:r>
          </a:p>
          <a:p>
            <a:pPr lvl="1">
              <a:buFont typeface="Arial" panose="020B0604020202020204" pitchFamily="34" charset="0"/>
              <a:buChar char="•"/>
            </a:pPr>
            <a:r>
              <a:rPr lang="en-US" sz="2000" dirty="0">
                <a:cs typeface="Times New Roman" pitchFamily="18" charset="0"/>
                <a:sym typeface="WP MathA" pitchFamily="2" charset="2"/>
              </a:rPr>
              <a:t>Designed for variable fluid flow</a:t>
            </a:r>
          </a:p>
          <a:p>
            <a:pPr lvl="1">
              <a:buFont typeface="Arial" panose="020B0604020202020204" pitchFamily="34" charset="0"/>
              <a:buChar char="•"/>
            </a:pPr>
            <a:r>
              <a:rPr lang="en-US" sz="2000" dirty="0">
                <a:cs typeface="Times New Roman" pitchFamily="18" charset="0"/>
                <a:sym typeface="WP MathA" pitchFamily="2" charset="2"/>
              </a:rPr>
              <a:t>Capable of reducing flow rates to ≤ </a:t>
            </a:r>
            <a:r>
              <a:rPr lang="en-US" sz="2000" dirty="0" smtClean="0">
                <a:solidFill>
                  <a:srgbClr val="FF0000"/>
                </a:solidFill>
                <a:cs typeface="Times New Roman" pitchFamily="18" charset="0"/>
                <a:sym typeface="WP MathA" pitchFamily="2" charset="2"/>
              </a:rPr>
              <a:t>25</a:t>
            </a:r>
            <a:r>
              <a:rPr lang="en-US" sz="2000" dirty="0" smtClean="0">
                <a:cs typeface="Times New Roman" pitchFamily="18" charset="0"/>
                <a:sym typeface="WP MathA" pitchFamily="2" charset="2"/>
              </a:rPr>
              <a:t>% </a:t>
            </a:r>
            <a:r>
              <a:rPr lang="en-US" sz="2000" dirty="0">
                <a:cs typeface="Times New Roman" pitchFamily="18" charset="0"/>
                <a:sym typeface="WP MathA" pitchFamily="2" charset="2"/>
              </a:rPr>
              <a:t>of design flow rate</a:t>
            </a:r>
          </a:p>
          <a:p>
            <a:pPr marL="0" indent="0">
              <a:buNone/>
            </a:pPr>
            <a:endParaRPr lang="en-US" dirty="0" smtClean="0">
              <a:cs typeface="Times New Roman" pitchFamily="18" charset="0"/>
              <a:sym typeface="WP MathA" pitchFamily="2" charset="2"/>
            </a:endParaRPr>
          </a:p>
          <a:p>
            <a:pPr marL="0" indent="0">
              <a:buNone/>
            </a:pPr>
            <a:r>
              <a:rPr lang="en-US" dirty="0" smtClean="0">
                <a:cs typeface="Times New Roman" pitchFamily="18" charset="0"/>
                <a:sym typeface="WP MathA" pitchFamily="2" charset="2"/>
              </a:rPr>
              <a:t>Individual </a:t>
            </a:r>
            <a:r>
              <a:rPr lang="en-US" dirty="0">
                <a:cs typeface="Times New Roman" pitchFamily="18" charset="0"/>
                <a:sym typeface="WP MathA" pitchFamily="2" charset="2"/>
              </a:rPr>
              <a:t>pumps serving variable flow systems with a </a:t>
            </a:r>
            <a:r>
              <a:rPr lang="en-US" dirty="0" smtClean="0">
                <a:cs typeface="Times New Roman" pitchFamily="18" charset="0"/>
                <a:sym typeface="WP MathA" pitchFamily="2" charset="2"/>
              </a:rPr>
              <a:t>motor hp </a:t>
            </a:r>
            <a:r>
              <a:rPr lang="en-US" dirty="0" smtClean="0">
                <a:solidFill>
                  <a:srgbClr val="FF0000"/>
                </a:solidFill>
                <a:cs typeface="Times New Roman" pitchFamily="18" charset="0"/>
                <a:sym typeface="WP MathA" pitchFamily="2" charset="2"/>
              </a:rPr>
              <a:t>at least the power in Table 6.5.4.2 </a:t>
            </a:r>
          </a:p>
          <a:p>
            <a:pPr marL="0" indent="0">
              <a:buNone/>
            </a:pPr>
            <a:r>
              <a:rPr lang="en-US" dirty="0" smtClean="0">
                <a:solidFill>
                  <a:srgbClr val="FF0000"/>
                </a:solidFill>
                <a:cs typeface="Times New Roman" pitchFamily="18" charset="0"/>
                <a:sym typeface="WP MathA" pitchFamily="2" charset="2"/>
              </a:rPr>
              <a:t>	</a:t>
            </a:r>
            <a:r>
              <a:rPr lang="en-US" i="1" dirty="0" smtClean="0">
                <a:solidFill>
                  <a:srgbClr val="FF0000"/>
                </a:solidFill>
                <a:cs typeface="Times New Roman" pitchFamily="18" charset="0"/>
                <a:sym typeface="WP MathA" pitchFamily="2" charset="2"/>
              </a:rPr>
              <a:t>Threshold reduced in some climate zones, raised in others.</a:t>
            </a:r>
            <a:endParaRPr lang="en-US" i="1" dirty="0">
              <a:solidFill>
                <a:srgbClr val="FF0000"/>
              </a:solidFill>
              <a:cs typeface="Times New Roman" pitchFamily="18" charset="0"/>
              <a:sym typeface="WP MathA" pitchFamily="2" charset="2"/>
            </a:endParaRPr>
          </a:p>
          <a:p>
            <a:pPr lvl="1">
              <a:buFont typeface="Arial" panose="020B0604020202020204" pitchFamily="34" charset="0"/>
              <a:buChar char="•"/>
            </a:pPr>
            <a:r>
              <a:rPr lang="en-US" sz="2000" dirty="0">
                <a:cs typeface="Times New Roman" pitchFamily="18" charset="0"/>
                <a:sym typeface="WP MathA" pitchFamily="2" charset="2"/>
              </a:rPr>
              <a:t>Have controls and/or devices resulting in pump motor demand </a:t>
            </a:r>
            <a:br>
              <a:rPr lang="en-US" sz="2000" dirty="0">
                <a:cs typeface="Times New Roman" pitchFamily="18" charset="0"/>
                <a:sym typeface="WP MathA" pitchFamily="2" charset="2"/>
              </a:rPr>
            </a:br>
            <a:r>
              <a:rPr lang="en-US" sz="2000" dirty="0">
                <a:cs typeface="Times New Roman" pitchFamily="18" charset="0"/>
                <a:sym typeface="WP MathA" pitchFamily="2" charset="2"/>
              </a:rPr>
              <a:t>≤ 30% of design wattage at 50% of design water </a:t>
            </a:r>
            <a:r>
              <a:rPr lang="en-US" sz="2000" dirty="0" smtClean="0">
                <a:cs typeface="Times New Roman" pitchFamily="18" charset="0"/>
                <a:sym typeface="WP MathA" pitchFamily="2" charset="2"/>
              </a:rPr>
              <a:t>flow</a:t>
            </a:r>
          </a:p>
          <a:p>
            <a:pPr>
              <a:buNone/>
            </a:pPr>
            <a:endParaRPr lang="en-US" dirty="0" smtClean="0">
              <a:cs typeface="Times New Roman" pitchFamily="18" charset="0"/>
              <a:sym typeface="WP MathA" pitchFamily="2" charset="2"/>
            </a:endParaRPr>
          </a:p>
          <a:p>
            <a:pPr>
              <a:buNone/>
            </a:pPr>
            <a:r>
              <a:rPr lang="en-US" sz="2400" dirty="0" smtClean="0">
                <a:cs typeface="Times New Roman" pitchFamily="18" charset="0"/>
                <a:sym typeface="WP MathA" pitchFamily="2" charset="2"/>
              </a:rPr>
              <a:t>Differential pressure </a:t>
            </a:r>
            <a:r>
              <a:rPr lang="en-US" sz="2400" dirty="0" err="1" smtClean="0">
                <a:cs typeface="Times New Roman" pitchFamily="18" charset="0"/>
                <a:sym typeface="WP MathA" pitchFamily="2" charset="2"/>
              </a:rPr>
              <a:t>setpoint</a:t>
            </a:r>
            <a:r>
              <a:rPr lang="en-US" sz="2400" dirty="0" smtClean="0">
                <a:cs typeface="Times New Roman" pitchFamily="18" charset="0"/>
                <a:sym typeface="WP MathA" pitchFamily="2" charset="2"/>
              </a:rPr>
              <a:t> to be ≤ 110% of that required to achieve design flow through the heat exchanger</a:t>
            </a:r>
          </a:p>
          <a:p>
            <a:pPr>
              <a:buNone/>
            </a:pPr>
            <a:endParaRPr lang="en-US" dirty="0" smtClean="0">
              <a:cs typeface="Times New Roman" pitchFamily="18" charset="0"/>
              <a:sym typeface="WP MathA" pitchFamily="2" charset="2"/>
            </a:endParaRPr>
          </a:p>
          <a:p>
            <a:pPr>
              <a:buNone/>
            </a:pPr>
            <a:r>
              <a:rPr lang="en-US" dirty="0" smtClean="0">
                <a:cs typeface="Times New Roman" pitchFamily="18" charset="0"/>
                <a:sym typeface="WP MathA" pitchFamily="2" charset="2"/>
              </a:rPr>
              <a:t>If differential pressure control and DDC controls are used</a:t>
            </a:r>
          </a:p>
          <a:p>
            <a:pPr lvl="1">
              <a:buFont typeface="Arial" panose="020B0604020202020204" pitchFamily="34" charset="0"/>
              <a:buChar char="•"/>
            </a:pPr>
            <a:r>
              <a:rPr lang="en-US" sz="2100" dirty="0" smtClean="0">
                <a:cs typeface="Times New Roman" pitchFamily="18" charset="0"/>
                <a:sym typeface="WP MathA" pitchFamily="2" charset="2"/>
              </a:rPr>
              <a:t>Reset setpoint downward based on valve positions until one valve is nearly wide open</a:t>
            </a:r>
          </a:p>
          <a:p>
            <a:pPr marL="0" indent="0">
              <a:buNone/>
            </a:pPr>
            <a:r>
              <a:rPr lang="en-US" sz="2500" dirty="0" smtClean="0">
                <a:solidFill>
                  <a:srgbClr val="FF0000"/>
                </a:solidFill>
                <a:cs typeface="Times New Roman" pitchFamily="18" charset="0"/>
                <a:sym typeface="WP MathA" pitchFamily="2" charset="2"/>
              </a:rPr>
              <a:t>Exceptions added to clarify variable flow not required for primary pumps, preheat coils, or run around heat recovery coils</a:t>
            </a:r>
            <a:endParaRPr lang="en-US" sz="2500" dirty="0">
              <a:solidFill>
                <a:srgbClr val="FF0000"/>
              </a:solidFill>
              <a:cs typeface="Times New Roman" pitchFamily="18" charset="0"/>
              <a:sym typeface="WP MathA" pitchFamily="2" charset="2"/>
            </a:endParaRPr>
          </a:p>
          <a:p>
            <a:pPr lvl="1">
              <a:lnSpc>
                <a:spcPct val="90000"/>
              </a:lnSpc>
              <a:buFontTx/>
              <a:buNone/>
            </a:pPr>
            <a:endParaRPr lang="en-US" sz="2000" dirty="0">
              <a:cs typeface="Times New Roman" pitchFamily="18" charset="0"/>
              <a:sym typeface="WP MathA" pitchFamily="2" charset="2"/>
            </a:endParaRPr>
          </a:p>
        </p:txBody>
      </p:sp>
      <p:sp>
        <p:nvSpPr>
          <p:cNvPr id="5" name="Rectangle 2"/>
          <p:cNvSpPr>
            <a:spLocks noGrp="1" noChangeArrowheads="1"/>
          </p:cNvSpPr>
          <p:nvPr>
            <p:ph type="title"/>
          </p:nvPr>
        </p:nvSpPr>
        <p:spPr>
          <a:xfrm>
            <a:off x="241301" y="0"/>
            <a:ext cx="8674100" cy="889000"/>
          </a:xfrm>
        </p:spPr>
        <p:txBody>
          <a:bodyPr/>
          <a:lstStyle/>
          <a:p>
            <a:pPr>
              <a:lnSpc>
                <a:spcPct val="80000"/>
              </a:lnSpc>
            </a:pPr>
            <a:r>
              <a:rPr lang="en-US" sz="2400" b="1" dirty="0" smtClean="0">
                <a:solidFill>
                  <a:srgbClr val="00853F"/>
                </a:solidFill>
              </a:rPr>
              <a:t>Section 6 – </a:t>
            </a:r>
            <a:r>
              <a:rPr lang="en-US" sz="2400" b="1" dirty="0">
                <a:solidFill>
                  <a:srgbClr val="00853F"/>
                </a:solidFill>
              </a:rPr>
              <a:t>6.5.4.2</a:t>
            </a:r>
            <a:r>
              <a:rPr lang="en-US" dirty="0" smtClean="0">
                <a:solidFill>
                  <a:srgbClr val="00853F"/>
                </a:solidFill>
              </a:rPr>
              <a:t/>
            </a:r>
            <a:br>
              <a:rPr lang="en-US" dirty="0" smtClean="0">
                <a:solidFill>
                  <a:srgbClr val="00853F"/>
                </a:solidFill>
              </a:rPr>
            </a:br>
            <a:r>
              <a:rPr lang="en-US" sz="2000" dirty="0" smtClean="0">
                <a:solidFill>
                  <a:srgbClr val="00853F"/>
                </a:solidFill>
              </a:rPr>
              <a:t>Hydronic </a:t>
            </a:r>
            <a:r>
              <a:rPr lang="en-US" sz="2000" dirty="0">
                <a:solidFill>
                  <a:srgbClr val="00853F"/>
                </a:solidFill>
              </a:rPr>
              <a:t>Variable Flow</a:t>
            </a:r>
            <a:endParaRPr lang="en-US" i="1" dirty="0">
              <a:solidFill>
                <a:srgbClr val="00853F"/>
              </a:solidFill>
            </a:endParaRPr>
          </a:p>
        </p:txBody>
      </p:sp>
    </p:spTree>
    <p:extLst>
      <p:ext uri="{BB962C8B-B14F-4D97-AF65-F5344CB8AC3E}">
        <p14:creationId xmlns:p14="http://schemas.microsoft.com/office/powerpoint/2010/main" val="31580470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3"/>
          <p:cNvSpPr>
            <a:spLocks noGrp="1" noChangeArrowheads="1"/>
          </p:cNvSpPr>
          <p:nvPr>
            <p:ph idx="1"/>
          </p:nvPr>
        </p:nvSpPr>
        <p:spPr>
          <a:xfrm>
            <a:off x="456229" y="1295400"/>
            <a:ext cx="8306771" cy="4441825"/>
          </a:xfrm>
        </p:spPr>
        <p:txBody>
          <a:bodyPr/>
          <a:lstStyle/>
          <a:p>
            <a:pPr marL="0" indent="0">
              <a:buNone/>
            </a:pPr>
            <a:r>
              <a:rPr lang="en-US" dirty="0">
                <a:cs typeface="Times New Roman" pitchFamily="18" charset="0"/>
                <a:sym typeface="WP MathA" pitchFamily="2" charset="2"/>
              </a:rPr>
              <a:t>If chilled water plant has more than one chiller or boiler plant has more than one boiler</a:t>
            </a:r>
          </a:p>
          <a:p>
            <a:pPr lvl="1">
              <a:buFont typeface="Arial" panose="020B0604020202020204" pitchFamily="34" charset="0"/>
              <a:buChar char="•"/>
            </a:pPr>
            <a:r>
              <a:rPr lang="en-US" dirty="0">
                <a:cs typeface="Times New Roman" pitchFamily="18" charset="0"/>
                <a:sym typeface="WP MathA" pitchFamily="2" charset="2"/>
              </a:rPr>
              <a:t>Provide for all fluid to be automatically shut off when chiller or boiler is shut down</a:t>
            </a:r>
          </a:p>
          <a:p>
            <a:pPr lvl="1">
              <a:buFont typeface="Arial" panose="020B0604020202020204" pitchFamily="34" charset="0"/>
              <a:buChar char="•"/>
            </a:pPr>
            <a:r>
              <a:rPr lang="en-US" dirty="0">
                <a:cs typeface="Times New Roman" pitchFamily="18" charset="0"/>
                <a:sym typeface="WP MathA" pitchFamily="2" charset="2"/>
              </a:rPr>
              <a:t>Pumps</a:t>
            </a:r>
          </a:p>
          <a:p>
            <a:pPr lvl="2">
              <a:buFont typeface="Calibri" panose="020F0502020204030204" pitchFamily="34" charset="0"/>
              <a:buChar char="–"/>
            </a:pPr>
            <a:r>
              <a:rPr lang="en-US" dirty="0" smtClean="0">
                <a:cs typeface="Times New Roman" pitchFamily="18" charset="0"/>
                <a:sym typeface="WP MathA" pitchFamily="2" charset="2"/>
              </a:rPr>
              <a:t>Number of pumps ≥ number of chillers or boilers</a:t>
            </a:r>
          </a:p>
          <a:p>
            <a:pPr lvl="2">
              <a:buFont typeface="Calibri" panose="020F0502020204030204" pitchFamily="34" charset="0"/>
              <a:buChar char="–"/>
            </a:pPr>
            <a:r>
              <a:rPr lang="en-US" dirty="0" smtClean="0">
                <a:cs typeface="Times New Roman" pitchFamily="18" charset="0"/>
                <a:sym typeface="WP MathA" pitchFamily="2" charset="2"/>
              </a:rPr>
              <a:t>Staged on and off with chillers and boilers</a:t>
            </a:r>
            <a:endParaRPr lang="en-US" dirty="0">
              <a:cs typeface="Times New Roman" pitchFamily="18" charset="0"/>
              <a:sym typeface="WP MathA" pitchFamily="2" charset="2"/>
            </a:endParaRPr>
          </a:p>
          <a:p>
            <a:pPr lvl="1"/>
            <a:endParaRPr lang="en-US" sz="2000" dirty="0">
              <a:cs typeface="Times New Roman" pitchFamily="18" charset="0"/>
              <a:sym typeface="WP MathA" pitchFamily="2" charset="2"/>
            </a:endParaRPr>
          </a:p>
        </p:txBody>
      </p:sp>
      <p:sp>
        <p:nvSpPr>
          <p:cNvPr id="252930" name="Rectangle 2"/>
          <p:cNvSpPr>
            <a:spLocks noGrp="1" noChangeArrowheads="1"/>
          </p:cNvSpPr>
          <p:nvPr>
            <p:ph type="title"/>
          </p:nvPr>
        </p:nvSpPr>
        <p:spPr>
          <a:xfrm>
            <a:off x="241300" y="12700"/>
            <a:ext cx="8724900" cy="914400"/>
          </a:xfrm>
        </p:spPr>
        <p:txBody>
          <a:bodyPr/>
          <a:lstStyle/>
          <a:p>
            <a:pPr>
              <a:lnSpc>
                <a:spcPct val="80000"/>
              </a:lnSpc>
            </a:pPr>
            <a:r>
              <a:rPr lang="en-US" sz="2400" b="1" dirty="0" smtClean="0">
                <a:solidFill>
                  <a:srgbClr val="00853F"/>
                </a:solidFill>
              </a:rPr>
              <a:t>Section 6 – </a:t>
            </a:r>
            <a:r>
              <a:rPr lang="en-US" sz="2400" b="1" dirty="0">
                <a:solidFill>
                  <a:srgbClr val="00853F"/>
                </a:solidFill>
              </a:rPr>
              <a:t>6.5.4.3 </a:t>
            </a:r>
            <a:r>
              <a:rPr lang="en-US" dirty="0" smtClean="0">
                <a:solidFill>
                  <a:srgbClr val="FF0000"/>
                </a:solidFill>
              </a:rPr>
              <a:t/>
            </a:r>
            <a:br>
              <a:rPr lang="en-US" dirty="0" smtClean="0">
                <a:solidFill>
                  <a:srgbClr val="FF0000"/>
                </a:solidFill>
              </a:rPr>
            </a:br>
            <a:r>
              <a:rPr lang="en-US" sz="2000" dirty="0">
                <a:solidFill>
                  <a:srgbClr val="00853F"/>
                </a:solidFill>
              </a:rPr>
              <a:t>Chiller and Boiler Isolation</a:t>
            </a:r>
          </a:p>
        </p:txBody>
      </p:sp>
    </p:spTree>
    <p:extLst>
      <p:ext uri="{BB962C8B-B14F-4D97-AF65-F5344CB8AC3E}">
        <p14:creationId xmlns:p14="http://schemas.microsoft.com/office/powerpoint/2010/main" val="1730881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0" name="Rectangle 4"/>
          <p:cNvSpPr>
            <a:spLocks noGrp="1" noChangeArrowheads="1"/>
          </p:cNvSpPr>
          <p:nvPr>
            <p:ph idx="1"/>
          </p:nvPr>
        </p:nvSpPr>
        <p:spPr>
          <a:xfrm>
            <a:off x="456229" y="1371600"/>
            <a:ext cx="8382971" cy="4259262"/>
          </a:xfrm>
        </p:spPr>
        <p:txBody>
          <a:bodyPr>
            <a:normAutofit fontScale="92500" lnSpcReduction="20000"/>
          </a:bodyPr>
          <a:lstStyle/>
          <a:p>
            <a:pPr marL="0" indent="0">
              <a:buNone/>
            </a:pPr>
            <a:r>
              <a:rPr lang="en-US" dirty="0">
                <a:cs typeface="Times New Roman" pitchFamily="18" charset="0"/>
                <a:sym typeface="WP MathA" pitchFamily="2" charset="2"/>
              </a:rPr>
              <a:t>Affects systems with design capacity &gt; 300,000 Btu/h</a:t>
            </a:r>
          </a:p>
          <a:p>
            <a:pPr lvl="1">
              <a:buFont typeface="Arial" panose="020B0604020202020204" pitchFamily="34" charset="0"/>
              <a:buChar char="•"/>
            </a:pPr>
            <a:r>
              <a:rPr lang="en-US" dirty="0">
                <a:cs typeface="Times New Roman" pitchFamily="18" charset="0"/>
                <a:sym typeface="WP MathA" pitchFamily="2" charset="2"/>
              </a:rPr>
              <a:t>To include controls to automatically reset supply water temperatures by representative building loads (including return water temperature) or by outside air </a:t>
            </a:r>
            <a:r>
              <a:rPr lang="en-US" dirty="0" smtClean="0">
                <a:cs typeface="Times New Roman" pitchFamily="18" charset="0"/>
                <a:sym typeface="WP MathA" pitchFamily="2" charset="2"/>
              </a:rPr>
              <a:t>temperature</a:t>
            </a:r>
          </a:p>
          <a:p>
            <a:pPr lvl="1">
              <a:buFont typeface="Arial" panose="020B0604020202020204" pitchFamily="34" charset="0"/>
              <a:buChar char="•"/>
            </a:pPr>
            <a:r>
              <a:rPr lang="en-US" dirty="0" smtClean="0">
                <a:solidFill>
                  <a:srgbClr val="FF0000"/>
                </a:solidFill>
              </a:rPr>
              <a:t>Where </a:t>
            </a:r>
            <a:r>
              <a:rPr lang="en-US" dirty="0">
                <a:solidFill>
                  <a:srgbClr val="FF0000"/>
                </a:solidFill>
              </a:rPr>
              <a:t>DDC is used to control valves, the set point shall be reset based on valve positions until one valve is nearly wide open or  </a:t>
            </a:r>
            <a:r>
              <a:rPr lang="en-US" dirty="0" err="1">
                <a:solidFill>
                  <a:srgbClr val="FF0000"/>
                </a:solidFill>
              </a:rPr>
              <a:t>setpoint</a:t>
            </a:r>
            <a:r>
              <a:rPr lang="en-US" dirty="0">
                <a:solidFill>
                  <a:srgbClr val="FF0000"/>
                </a:solidFill>
              </a:rPr>
              <a:t> limits of the system equipment or application have been reached</a:t>
            </a:r>
            <a:endParaRPr lang="en-US" dirty="0">
              <a:solidFill>
                <a:srgbClr val="FF0000"/>
              </a:solidFill>
              <a:cs typeface="Times New Roman" pitchFamily="18" charset="0"/>
              <a:sym typeface="WP MathA" pitchFamily="2" charset="2"/>
            </a:endParaRPr>
          </a:p>
          <a:p>
            <a:pPr marL="0" indent="0">
              <a:buNone/>
            </a:pPr>
            <a:endParaRPr lang="en-US" u="sng" dirty="0" smtClean="0">
              <a:cs typeface="Times New Roman" pitchFamily="18" charset="0"/>
              <a:sym typeface="WP MathA" pitchFamily="2" charset="2"/>
            </a:endParaRPr>
          </a:p>
          <a:p>
            <a:pPr marL="0" indent="0">
              <a:buNone/>
            </a:pPr>
            <a:r>
              <a:rPr lang="en-US" b="1" u="sng" dirty="0" smtClean="0">
                <a:cs typeface="Times New Roman" pitchFamily="18" charset="0"/>
                <a:sym typeface="WP MathA" pitchFamily="2" charset="2"/>
              </a:rPr>
              <a:t>Exceptions</a:t>
            </a:r>
            <a:endParaRPr lang="en-US" b="1" u="sng" dirty="0">
              <a:cs typeface="Times New Roman" pitchFamily="18" charset="0"/>
              <a:sym typeface="WP MathA" pitchFamily="2" charset="2"/>
            </a:endParaRPr>
          </a:p>
          <a:p>
            <a:pPr lvl="1">
              <a:buFont typeface="Arial" panose="020B0604020202020204" pitchFamily="34" charset="0"/>
              <a:buChar char="•"/>
            </a:pPr>
            <a:r>
              <a:rPr lang="en-US" dirty="0" smtClean="0">
                <a:solidFill>
                  <a:srgbClr val="FF0000"/>
                </a:solidFill>
                <a:cs typeface="Times New Roman" pitchFamily="18" charset="0"/>
                <a:sym typeface="WP MathA" pitchFamily="2" charset="2"/>
              </a:rPr>
              <a:t>Where chilled-water supply is already cold such that blending would be required to achieve the rest chilled-water supply temperature</a:t>
            </a:r>
          </a:p>
          <a:p>
            <a:pPr lvl="1">
              <a:buFont typeface="Arial" panose="020B0604020202020204" pitchFamily="34" charset="0"/>
              <a:buChar char="•"/>
            </a:pPr>
            <a:r>
              <a:rPr lang="en-US" dirty="0" smtClean="0">
                <a:solidFill>
                  <a:srgbClr val="FF0000"/>
                </a:solidFill>
                <a:cs typeface="Times New Roman" pitchFamily="18" charset="0"/>
                <a:sym typeface="WP MathA" pitchFamily="2" charset="2"/>
              </a:rPr>
              <a:t>Where a specific temperature is required for a process</a:t>
            </a:r>
          </a:p>
          <a:p>
            <a:pPr lvl="1">
              <a:buFont typeface="Arial" panose="020B0604020202020204" pitchFamily="34" charset="0"/>
              <a:buChar char="•"/>
            </a:pPr>
            <a:r>
              <a:rPr lang="en-US" dirty="0" smtClean="0">
                <a:solidFill>
                  <a:srgbClr val="FF0000"/>
                </a:solidFill>
                <a:cs typeface="Times New Roman" pitchFamily="18" charset="0"/>
                <a:sym typeface="WP MathA" pitchFamily="2" charset="2"/>
              </a:rPr>
              <a:t>Water temperature reset is not required where valve position is used to comply with Section 6.5.4.1</a:t>
            </a:r>
            <a:endParaRPr lang="en-US" dirty="0">
              <a:solidFill>
                <a:srgbClr val="FF0000"/>
              </a:solidFill>
              <a:cs typeface="Times New Roman" pitchFamily="18" charset="0"/>
              <a:sym typeface="WP MathA" pitchFamily="2" charset="2"/>
            </a:endParaRPr>
          </a:p>
          <a:p>
            <a:pPr lvl="1"/>
            <a:endParaRPr lang="en-US" dirty="0">
              <a:solidFill>
                <a:srgbClr val="3E58A5"/>
              </a:solidFill>
              <a:cs typeface="Times New Roman" pitchFamily="18" charset="0"/>
              <a:sym typeface="WP MathA" pitchFamily="2" charset="2"/>
            </a:endParaRPr>
          </a:p>
        </p:txBody>
      </p:sp>
      <p:sp>
        <p:nvSpPr>
          <p:cNvPr id="254979" name="Rectangle 3"/>
          <p:cNvSpPr>
            <a:spLocks noGrp="1" noChangeArrowheads="1"/>
          </p:cNvSpPr>
          <p:nvPr>
            <p:ph type="title"/>
          </p:nvPr>
        </p:nvSpPr>
        <p:spPr>
          <a:xfrm>
            <a:off x="255588" y="12700"/>
            <a:ext cx="9117012" cy="901700"/>
          </a:xfrm>
        </p:spPr>
        <p:txBody>
          <a:bodyPr>
            <a:normAutofit/>
          </a:bodyPr>
          <a:lstStyle/>
          <a:p>
            <a:pPr>
              <a:lnSpc>
                <a:spcPct val="80000"/>
              </a:lnSpc>
            </a:pPr>
            <a:r>
              <a:rPr lang="en-US" sz="2400" b="1" dirty="0" smtClean="0">
                <a:solidFill>
                  <a:srgbClr val="00853F"/>
                </a:solidFill>
              </a:rPr>
              <a:t>Section 6 – </a:t>
            </a:r>
            <a:r>
              <a:rPr lang="en-US" sz="2400" b="1" dirty="0">
                <a:solidFill>
                  <a:srgbClr val="00853F"/>
                </a:solidFill>
              </a:rPr>
              <a:t>6.5.4.4</a:t>
            </a:r>
            <a:r>
              <a:rPr lang="en-US" sz="2000" dirty="0" smtClean="0">
                <a:solidFill>
                  <a:srgbClr val="00853F"/>
                </a:solidFill>
              </a:rPr>
              <a:t/>
            </a:r>
            <a:br>
              <a:rPr lang="en-US" sz="2000" dirty="0" smtClean="0">
                <a:solidFill>
                  <a:srgbClr val="00853F"/>
                </a:solidFill>
              </a:rPr>
            </a:br>
            <a:r>
              <a:rPr lang="en-US" sz="1800" dirty="0" smtClean="0">
                <a:solidFill>
                  <a:srgbClr val="00853F"/>
                </a:solidFill>
              </a:rPr>
              <a:t>Chilled </a:t>
            </a:r>
            <a:r>
              <a:rPr lang="en-US" sz="1800" dirty="0">
                <a:solidFill>
                  <a:srgbClr val="00853F"/>
                </a:solidFill>
              </a:rPr>
              <a:t>and Hot Water </a:t>
            </a:r>
            <a:r>
              <a:rPr lang="en-US" sz="1800" dirty="0" smtClean="0">
                <a:solidFill>
                  <a:srgbClr val="00853F"/>
                </a:solidFill>
              </a:rPr>
              <a:t>Temperature Reset </a:t>
            </a:r>
            <a:r>
              <a:rPr lang="en-US" sz="1800" dirty="0">
                <a:solidFill>
                  <a:srgbClr val="00853F"/>
                </a:solidFill>
              </a:rPr>
              <a:t>Controls</a:t>
            </a:r>
            <a:endParaRPr lang="en-US" sz="1800" i="1" dirty="0">
              <a:solidFill>
                <a:srgbClr val="00853F"/>
              </a:solidFill>
            </a:endParaRPr>
          </a:p>
        </p:txBody>
      </p:sp>
    </p:spTree>
    <p:extLst>
      <p:ext uri="{BB962C8B-B14F-4D97-AF65-F5344CB8AC3E}">
        <p14:creationId xmlns:p14="http://schemas.microsoft.com/office/powerpoint/2010/main" val="18914218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3"/>
          <p:cNvSpPr>
            <a:spLocks noGrp="1" noChangeArrowheads="1"/>
          </p:cNvSpPr>
          <p:nvPr>
            <p:ph idx="1"/>
          </p:nvPr>
        </p:nvSpPr>
        <p:spPr>
          <a:xfrm>
            <a:off x="456229" y="1295400"/>
            <a:ext cx="8382971" cy="4441825"/>
          </a:xfrm>
        </p:spPr>
        <p:txBody>
          <a:bodyPr>
            <a:normAutofit/>
          </a:bodyPr>
          <a:lstStyle/>
          <a:p>
            <a:pPr marL="0" indent="0">
              <a:buNone/>
            </a:pPr>
            <a:r>
              <a:rPr lang="en-US" dirty="0" smtClean="0">
                <a:cs typeface="Times New Roman" pitchFamily="18" charset="0"/>
                <a:sym typeface="WP MathA" pitchFamily="2" charset="2"/>
              </a:rPr>
              <a:t>Two-position </a:t>
            </a:r>
            <a:r>
              <a:rPr lang="en-US" dirty="0">
                <a:cs typeface="Times New Roman" pitchFamily="18" charset="0"/>
                <a:sym typeface="WP MathA" pitchFamily="2" charset="2"/>
              </a:rPr>
              <a:t>valves at each hydronic heat pump must be provided and interlocked to shut off water flow to the heat pump when the compressor is off   </a:t>
            </a:r>
          </a:p>
          <a:p>
            <a:pPr marL="0" indent="0">
              <a:buNone/>
            </a:pPr>
            <a:r>
              <a:rPr lang="en-US" b="1" u="sng" dirty="0" smtClean="0">
                <a:cs typeface="Times New Roman" pitchFamily="18" charset="0"/>
                <a:sym typeface="WP MathA" pitchFamily="2" charset="2"/>
              </a:rPr>
              <a:t>Exceptions</a:t>
            </a:r>
          </a:p>
          <a:p>
            <a:pPr lvl="1">
              <a:buFont typeface="Arial" panose="020B0604020202020204" pitchFamily="34" charset="0"/>
              <a:buChar char="•"/>
            </a:pPr>
            <a:r>
              <a:rPr lang="en-US" dirty="0" smtClean="0">
                <a:cs typeface="Times New Roman" pitchFamily="18" charset="0"/>
                <a:sym typeface="WP MathA" pitchFamily="2" charset="2"/>
              </a:rPr>
              <a:t>Units using fluid economizers</a:t>
            </a:r>
          </a:p>
          <a:p>
            <a:pPr>
              <a:buNone/>
            </a:pPr>
            <a:endParaRPr lang="en-US" dirty="0" smtClean="0">
              <a:cs typeface="Times New Roman" pitchFamily="18" charset="0"/>
              <a:sym typeface="WP MathA" pitchFamily="2" charset="2"/>
            </a:endParaRPr>
          </a:p>
          <a:p>
            <a:pPr marL="0" indent="0">
              <a:buNone/>
            </a:pPr>
            <a:r>
              <a:rPr lang="en-US" dirty="0" smtClean="0">
                <a:cs typeface="Times New Roman" pitchFamily="18" charset="0"/>
                <a:sym typeface="WP MathA" pitchFamily="2" charset="2"/>
              </a:rPr>
              <a:t>For hydronic heat pumps and water-cooled unitary ACs with total pump power &gt; 5 hp</a:t>
            </a:r>
          </a:p>
          <a:p>
            <a:pPr lvl="1">
              <a:buFont typeface="Arial" panose="020B0604020202020204" pitchFamily="34" charset="0"/>
              <a:buChar char="•"/>
            </a:pPr>
            <a:r>
              <a:rPr lang="en-US" sz="2100" dirty="0" smtClean="0">
                <a:cs typeface="Times New Roman" pitchFamily="18" charset="0"/>
                <a:sym typeface="WP MathA" pitchFamily="2" charset="2"/>
              </a:rPr>
              <a:t>Controls or devices must be provided to have pump motor demand ≤ 30% of design wattage at 50% of design water flow</a:t>
            </a:r>
          </a:p>
          <a:p>
            <a:pPr lvl="1">
              <a:buFont typeface="Wingdings" pitchFamily="2" charset="2"/>
              <a:buChar char="ü"/>
            </a:pPr>
            <a:endParaRPr lang="en-US" sz="2100" dirty="0">
              <a:cs typeface="Times New Roman" pitchFamily="18" charset="0"/>
              <a:sym typeface="WP MathA" pitchFamily="2" charset="2"/>
            </a:endParaRPr>
          </a:p>
        </p:txBody>
      </p:sp>
      <p:sp>
        <p:nvSpPr>
          <p:cNvPr id="257026" name="Rectangle 2"/>
          <p:cNvSpPr>
            <a:spLocks noGrp="1" noChangeArrowheads="1"/>
          </p:cNvSpPr>
          <p:nvPr>
            <p:ph type="title"/>
          </p:nvPr>
        </p:nvSpPr>
        <p:spPr>
          <a:xfrm>
            <a:off x="228601" y="0"/>
            <a:ext cx="9144000" cy="914400"/>
          </a:xfrm>
        </p:spPr>
        <p:txBody>
          <a:bodyPr/>
          <a:lstStyle/>
          <a:p>
            <a:pPr>
              <a:lnSpc>
                <a:spcPct val="80000"/>
              </a:lnSpc>
            </a:pPr>
            <a:r>
              <a:rPr lang="en-US" sz="2400" b="1" dirty="0" smtClean="0">
                <a:solidFill>
                  <a:srgbClr val="00853F"/>
                </a:solidFill>
              </a:rPr>
              <a:t>Section 6 – </a:t>
            </a:r>
            <a:r>
              <a:rPr lang="en-US" sz="2400" b="1" dirty="0">
                <a:solidFill>
                  <a:srgbClr val="00853F"/>
                </a:solidFill>
              </a:rPr>
              <a:t>6.5.4.5</a:t>
            </a:r>
            <a:r>
              <a:rPr lang="en-US" dirty="0" smtClean="0">
                <a:solidFill>
                  <a:srgbClr val="00853F"/>
                </a:solidFill>
              </a:rPr>
              <a:t/>
            </a:r>
            <a:br>
              <a:rPr lang="en-US" dirty="0" smtClean="0">
                <a:solidFill>
                  <a:srgbClr val="00853F"/>
                </a:solidFill>
              </a:rPr>
            </a:br>
            <a:r>
              <a:rPr lang="en-US" sz="2000" dirty="0" smtClean="0">
                <a:solidFill>
                  <a:srgbClr val="00853F"/>
                </a:solidFill>
              </a:rPr>
              <a:t>Hydronic </a:t>
            </a:r>
            <a:r>
              <a:rPr lang="en-US" sz="2000" dirty="0">
                <a:solidFill>
                  <a:srgbClr val="00853F"/>
                </a:solidFill>
              </a:rPr>
              <a:t>Heat </a:t>
            </a:r>
            <a:r>
              <a:rPr lang="en-US" sz="2000" dirty="0" smtClean="0">
                <a:solidFill>
                  <a:srgbClr val="00853F"/>
                </a:solidFill>
              </a:rPr>
              <a:t>Pumps and Water-Cooled Unitary </a:t>
            </a:r>
            <a:br>
              <a:rPr lang="en-US" sz="2000" dirty="0" smtClean="0">
                <a:solidFill>
                  <a:srgbClr val="00853F"/>
                </a:solidFill>
              </a:rPr>
            </a:br>
            <a:r>
              <a:rPr lang="en-US" sz="2000" dirty="0" smtClean="0">
                <a:solidFill>
                  <a:srgbClr val="00853F"/>
                </a:solidFill>
              </a:rPr>
              <a:t>Air-Conditioners</a:t>
            </a:r>
            <a:endParaRPr lang="en-US" sz="2000" i="1" dirty="0">
              <a:solidFill>
                <a:srgbClr val="00853F"/>
              </a:solidFill>
            </a:endParaRPr>
          </a:p>
        </p:txBody>
      </p:sp>
    </p:spTree>
    <p:extLst>
      <p:ext uri="{BB962C8B-B14F-4D97-AF65-F5344CB8AC3E}">
        <p14:creationId xmlns:p14="http://schemas.microsoft.com/office/powerpoint/2010/main" val="63753276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3"/>
          <p:cNvSpPr>
            <a:spLocks noGrp="1" noChangeArrowheads="1"/>
          </p:cNvSpPr>
          <p:nvPr>
            <p:ph idx="1"/>
          </p:nvPr>
        </p:nvSpPr>
        <p:spPr>
          <a:xfrm>
            <a:off x="456229" y="1295400"/>
            <a:ext cx="8382971" cy="4441825"/>
          </a:xfrm>
        </p:spPr>
        <p:txBody>
          <a:bodyPr>
            <a:normAutofit fontScale="92500" lnSpcReduction="10000"/>
          </a:bodyPr>
          <a:lstStyle/>
          <a:p>
            <a:pPr marL="0" indent="0">
              <a:buNone/>
            </a:pPr>
            <a:r>
              <a:rPr lang="en-US" sz="2100" dirty="0" smtClean="0">
                <a:cs typeface="Times New Roman" pitchFamily="18" charset="0"/>
                <a:sym typeface="WP MathA" pitchFamily="2" charset="2"/>
              </a:rPr>
              <a:t>Chilled-water and condenser-water piping so design flow rate in each segment doesn’t exceed values </a:t>
            </a:r>
            <a:r>
              <a:rPr lang="en-US" sz="2100" dirty="0">
                <a:cs typeface="Times New Roman" pitchFamily="18" charset="0"/>
                <a:sym typeface="WP MathA" pitchFamily="2" charset="2"/>
              </a:rPr>
              <a:t>in Table 6.5.4.6 </a:t>
            </a:r>
          </a:p>
          <a:p>
            <a:pPr marL="0" indent="0">
              <a:buNone/>
            </a:pPr>
            <a:endParaRPr lang="en-US" sz="2100" dirty="0">
              <a:solidFill>
                <a:srgbClr val="FF0000"/>
              </a:solidFill>
              <a:cs typeface="Times New Roman" pitchFamily="18" charset="0"/>
              <a:sym typeface="WP MathA" pitchFamily="2" charset="2"/>
            </a:endParaRPr>
          </a:p>
          <a:p>
            <a:pPr marL="0" indent="0">
              <a:buNone/>
            </a:pPr>
            <a:r>
              <a:rPr lang="en-US" sz="2100" dirty="0" smtClean="0">
                <a:cs typeface="Times New Roman" pitchFamily="18" charset="0"/>
                <a:sym typeface="WP MathA" pitchFamily="2" charset="2"/>
              </a:rPr>
              <a:t>This table presents the maximum allowed flow rates per section of pipe as a function of the following three criteria:</a:t>
            </a:r>
          </a:p>
          <a:p>
            <a:pPr lvl="1"/>
            <a:r>
              <a:rPr lang="en-US" sz="1900" dirty="0" smtClean="0">
                <a:cs typeface="Times New Roman" pitchFamily="18" charset="0"/>
                <a:sym typeface="WP MathA" pitchFamily="2" charset="2"/>
              </a:rPr>
              <a:t>Pipe size</a:t>
            </a:r>
          </a:p>
          <a:p>
            <a:pPr lvl="1"/>
            <a:r>
              <a:rPr lang="en-US" sz="1900" dirty="0" smtClean="0">
                <a:cs typeface="Times New Roman" pitchFamily="18" charset="0"/>
                <a:sym typeface="WP MathA" pitchFamily="2" charset="2"/>
              </a:rPr>
              <a:t>Annual hours of operation</a:t>
            </a:r>
          </a:p>
          <a:p>
            <a:pPr lvl="1"/>
            <a:r>
              <a:rPr lang="en-US" sz="1900" dirty="0" smtClean="0">
                <a:cs typeface="Times New Roman" pitchFamily="18" charset="0"/>
                <a:sym typeface="WP MathA" pitchFamily="2" charset="2"/>
              </a:rPr>
              <a:t>System flow and control</a:t>
            </a:r>
          </a:p>
          <a:p>
            <a:pPr lvl="1"/>
            <a:endParaRPr lang="en-US" sz="1700" dirty="0" smtClean="0">
              <a:solidFill>
                <a:srgbClr val="FF0000"/>
              </a:solidFill>
              <a:cs typeface="Times New Roman" pitchFamily="18" charset="0"/>
              <a:sym typeface="WP MathA" pitchFamily="2" charset="2"/>
            </a:endParaRPr>
          </a:p>
          <a:p>
            <a:pPr marL="0" indent="0">
              <a:buNone/>
            </a:pPr>
            <a:r>
              <a:rPr lang="en-US" sz="2100" b="1" u="sng" dirty="0" smtClean="0">
                <a:cs typeface="Times New Roman" pitchFamily="18" charset="0"/>
                <a:sym typeface="WP MathA" pitchFamily="2" charset="2"/>
              </a:rPr>
              <a:t>Exceptions</a:t>
            </a:r>
          </a:p>
          <a:p>
            <a:pPr marL="630238">
              <a:buFont typeface="Arial" panose="020B0604020202020204" pitchFamily="34" charset="0"/>
              <a:buChar char="•"/>
            </a:pPr>
            <a:r>
              <a:rPr lang="en-US" sz="2100" dirty="0" smtClean="0">
                <a:cs typeface="Times New Roman" pitchFamily="18" charset="0"/>
                <a:sym typeface="WP MathA" pitchFamily="2" charset="2"/>
              </a:rPr>
              <a:t>Rates exceeding the Table are allowed if the specific section of pipe in question isn’t in the critical circuit &gt; 30% of operating hours</a:t>
            </a:r>
          </a:p>
          <a:p>
            <a:pPr marL="630238">
              <a:buFont typeface="Arial" panose="020B0604020202020204" pitchFamily="34" charset="0"/>
              <a:buChar char="•"/>
            </a:pPr>
            <a:r>
              <a:rPr lang="en-US" sz="2100" dirty="0" smtClean="0">
                <a:cs typeface="Times New Roman" pitchFamily="18" charset="0"/>
                <a:sym typeface="WP MathA" pitchFamily="2" charset="2"/>
              </a:rPr>
              <a:t>Piping systems with equivalent or lower total pressure drop than the same system with standard weight steel pipe with piping and fittings sized per the Table</a:t>
            </a:r>
            <a:endParaRPr lang="en-US" sz="2100" dirty="0">
              <a:cs typeface="Times New Roman" pitchFamily="18" charset="0"/>
              <a:sym typeface="WP MathA" pitchFamily="2" charset="2"/>
            </a:endParaRPr>
          </a:p>
        </p:txBody>
      </p:sp>
      <p:sp>
        <p:nvSpPr>
          <p:cNvPr id="257026" name="Rectangle 2"/>
          <p:cNvSpPr>
            <a:spLocks noGrp="1" noChangeArrowheads="1"/>
          </p:cNvSpPr>
          <p:nvPr>
            <p:ph type="title"/>
          </p:nvPr>
        </p:nvSpPr>
        <p:spPr>
          <a:xfrm>
            <a:off x="228601" y="0"/>
            <a:ext cx="9144000" cy="914400"/>
          </a:xfrm>
        </p:spPr>
        <p:txBody>
          <a:bodyPr/>
          <a:lstStyle/>
          <a:p>
            <a:pPr>
              <a:lnSpc>
                <a:spcPct val="80000"/>
              </a:lnSpc>
            </a:pPr>
            <a:r>
              <a:rPr lang="en-US" sz="2400" b="1" dirty="0" smtClean="0">
                <a:solidFill>
                  <a:srgbClr val="00853F"/>
                </a:solidFill>
              </a:rPr>
              <a:t>Section 6 – </a:t>
            </a:r>
            <a:r>
              <a:rPr lang="en-US" sz="2400" b="1" dirty="0">
                <a:solidFill>
                  <a:srgbClr val="00853F"/>
                </a:solidFill>
              </a:rPr>
              <a:t>6.5.4.6</a:t>
            </a:r>
            <a:r>
              <a:rPr lang="en-US" dirty="0" smtClean="0">
                <a:solidFill>
                  <a:srgbClr val="00853F"/>
                </a:solidFill>
              </a:rPr>
              <a:t/>
            </a:r>
            <a:br>
              <a:rPr lang="en-US" dirty="0" smtClean="0">
                <a:solidFill>
                  <a:srgbClr val="00853F"/>
                </a:solidFill>
              </a:rPr>
            </a:br>
            <a:r>
              <a:rPr lang="en-US" sz="2000" dirty="0" smtClean="0">
                <a:solidFill>
                  <a:srgbClr val="00853F"/>
                </a:solidFill>
              </a:rPr>
              <a:t>Pipe Sizing</a:t>
            </a:r>
            <a:endParaRPr lang="en-US" sz="2000" i="1" dirty="0">
              <a:solidFill>
                <a:srgbClr val="00853F"/>
              </a:solidFill>
            </a:endParaRPr>
          </a:p>
        </p:txBody>
      </p:sp>
    </p:spTree>
    <p:extLst>
      <p:ext uri="{BB962C8B-B14F-4D97-AF65-F5344CB8AC3E}">
        <p14:creationId xmlns:p14="http://schemas.microsoft.com/office/powerpoint/2010/main" val="350859980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28601" y="0"/>
            <a:ext cx="9144000" cy="914400"/>
          </a:xfrm>
        </p:spPr>
        <p:txBody>
          <a:bodyPr/>
          <a:lstStyle/>
          <a:p>
            <a:pPr>
              <a:lnSpc>
                <a:spcPct val="80000"/>
              </a:lnSpc>
            </a:pPr>
            <a:r>
              <a:rPr lang="en-US" sz="2400" b="1" dirty="0" smtClean="0">
                <a:solidFill>
                  <a:srgbClr val="00853F"/>
                </a:solidFill>
              </a:rPr>
              <a:t>Section 6 – </a:t>
            </a:r>
            <a:r>
              <a:rPr lang="en-US" sz="2400" b="1" dirty="0" smtClean="0">
                <a:solidFill>
                  <a:srgbClr val="FF0000"/>
                </a:solidFill>
              </a:rPr>
              <a:t>6.5.4.7</a:t>
            </a:r>
            <a:r>
              <a:rPr lang="en-US" dirty="0" smtClean="0">
                <a:solidFill>
                  <a:srgbClr val="FF0000"/>
                </a:solidFill>
              </a:rPr>
              <a:t/>
            </a:r>
            <a:br>
              <a:rPr lang="en-US" dirty="0" smtClean="0">
                <a:solidFill>
                  <a:srgbClr val="FF0000"/>
                </a:solidFill>
              </a:rPr>
            </a:br>
            <a:r>
              <a:rPr lang="en-US" sz="2000" dirty="0" smtClean="0">
                <a:solidFill>
                  <a:srgbClr val="FF0000"/>
                </a:solidFill>
              </a:rPr>
              <a:t>Chilled-Water Coil Selection</a:t>
            </a:r>
            <a:endParaRPr lang="en-US" sz="2000" i="1" dirty="0">
              <a:solidFill>
                <a:srgbClr val="FF0000"/>
              </a:solidFill>
            </a:endParaRPr>
          </a:p>
        </p:txBody>
      </p:sp>
      <p:sp>
        <p:nvSpPr>
          <p:cNvPr id="5" name="Content Placeholder 2"/>
          <p:cNvSpPr>
            <a:spLocks noGrp="1"/>
          </p:cNvSpPr>
          <p:nvPr>
            <p:ph idx="1"/>
          </p:nvPr>
        </p:nvSpPr>
        <p:spPr>
          <a:xfrm>
            <a:off x="457200" y="1223109"/>
            <a:ext cx="8229600" cy="5195619"/>
          </a:xfrm>
        </p:spPr>
        <p:txBody>
          <a:bodyPr>
            <a:normAutofit fontScale="70000" lnSpcReduction="20000"/>
          </a:bodyPr>
          <a:lstStyle/>
          <a:p>
            <a:pPr marL="0" indent="0">
              <a:buNone/>
            </a:pPr>
            <a:r>
              <a:rPr lang="en-US" dirty="0" smtClean="0">
                <a:solidFill>
                  <a:srgbClr val="FF0000"/>
                </a:solidFill>
              </a:rPr>
              <a:t>Chilled-water </a:t>
            </a:r>
            <a:r>
              <a:rPr lang="en-US" dirty="0">
                <a:solidFill>
                  <a:srgbClr val="FF0000"/>
                </a:solidFill>
              </a:rPr>
              <a:t>cooling coils </a:t>
            </a:r>
            <a:r>
              <a:rPr lang="en-US" dirty="0" smtClean="0">
                <a:solidFill>
                  <a:srgbClr val="FF0000"/>
                </a:solidFill>
              </a:rPr>
              <a:t>provide a</a:t>
            </a:r>
          </a:p>
          <a:p>
            <a:r>
              <a:rPr lang="en-US" dirty="0" smtClean="0">
                <a:solidFill>
                  <a:srgbClr val="FF0000"/>
                </a:solidFill>
              </a:rPr>
              <a:t>15°F </a:t>
            </a:r>
            <a:r>
              <a:rPr lang="en-US" dirty="0">
                <a:solidFill>
                  <a:srgbClr val="FF0000"/>
                </a:solidFill>
              </a:rPr>
              <a:t>or higher </a:t>
            </a:r>
            <a:r>
              <a:rPr lang="en-US" dirty="0" smtClean="0">
                <a:solidFill>
                  <a:srgbClr val="FF0000"/>
                </a:solidFill>
              </a:rPr>
              <a:t>temperature difference between </a:t>
            </a:r>
            <a:r>
              <a:rPr lang="en-US" dirty="0">
                <a:solidFill>
                  <a:srgbClr val="FF0000"/>
                </a:solidFill>
              </a:rPr>
              <a:t>leaving and entering water temperatures and </a:t>
            </a:r>
            <a:endParaRPr lang="en-US" dirty="0" smtClean="0">
              <a:solidFill>
                <a:srgbClr val="FF0000"/>
              </a:solidFill>
            </a:endParaRPr>
          </a:p>
          <a:p>
            <a:r>
              <a:rPr lang="en-US" dirty="0" smtClean="0">
                <a:solidFill>
                  <a:srgbClr val="FF0000"/>
                </a:solidFill>
              </a:rPr>
              <a:t>minimum </a:t>
            </a:r>
            <a:r>
              <a:rPr lang="en-US" dirty="0">
                <a:solidFill>
                  <a:srgbClr val="FF0000"/>
                </a:solidFill>
              </a:rPr>
              <a:t>of 57°F </a:t>
            </a:r>
            <a:r>
              <a:rPr lang="en-US" dirty="0" smtClean="0">
                <a:solidFill>
                  <a:srgbClr val="FF0000"/>
                </a:solidFill>
              </a:rPr>
              <a:t>leaving water </a:t>
            </a:r>
            <a:r>
              <a:rPr lang="en-US" dirty="0">
                <a:solidFill>
                  <a:srgbClr val="FF0000"/>
                </a:solidFill>
              </a:rPr>
              <a:t>temperature at design </a:t>
            </a:r>
            <a:r>
              <a:rPr lang="en-US" dirty="0" smtClean="0">
                <a:solidFill>
                  <a:srgbClr val="FF0000"/>
                </a:solidFill>
              </a:rPr>
              <a:t>conditions</a:t>
            </a:r>
          </a:p>
          <a:p>
            <a:pPr marL="0" indent="0">
              <a:buNone/>
            </a:pPr>
            <a:endParaRPr lang="en-US" dirty="0">
              <a:solidFill>
                <a:srgbClr val="FF0000"/>
              </a:solidFill>
            </a:endParaRPr>
          </a:p>
          <a:p>
            <a:pPr marL="0" indent="0">
              <a:buNone/>
            </a:pPr>
            <a:r>
              <a:rPr lang="en-US" b="1" dirty="0" smtClean="0">
                <a:solidFill>
                  <a:srgbClr val="FF0000"/>
                </a:solidFill>
              </a:rPr>
              <a:t>Exceptions</a:t>
            </a:r>
            <a:endParaRPr lang="en-US" dirty="0" smtClean="0">
              <a:solidFill>
                <a:srgbClr val="FF0000"/>
              </a:solidFill>
            </a:endParaRPr>
          </a:p>
          <a:p>
            <a:pPr>
              <a:buFont typeface="+mj-lt"/>
              <a:buAutoNum type="arabicPeriod"/>
            </a:pPr>
            <a:r>
              <a:rPr lang="en-US" dirty="0" smtClean="0">
                <a:solidFill>
                  <a:srgbClr val="FF0000"/>
                </a:solidFill>
              </a:rPr>
              <a:t>Coils with an air-side pressure drop exceeding 0.70 in. of water when rated at 500 fpm face velocity and dry conditions (no condensation).</a:t>
            </a:r>
          </a:p>
          <a:p>
            <a:pPr>
              <a:buFont typeface="+mj-lt"/>
              <a:buAutoNum type="arabicPeriod"/>
            </a:pPr>
            <a:r>
              <a:rPr lang="en-US" dirty="0" smtClean="0">
                <a:solidFill>
                  <a:srgbClr val="FF0000"/>
                </a:solidFill>
              </a:rPr>
              <a:t>Individual </a:t>
            </a:r>
            <a:r>
              <a:rPr lang="en-US" dirty="0">
                <a:solidFill>
                  <a:srgbClr val="FF0000"/>
                </a:solidFill>
              </a:rPr>
              <a:t>fan-cooling units with a design supply airflow rate 5000 cfm and less.</a:t>
            </a:r>
          </a:p>
          <a:p>
            <a:pPr>
              <a:buFont typeface="+mj-lt"/>
              <a:buAutoNum type="arabicPeriod"/>
            </a:pPr>
            <a:r>
              <a:rPr lang="en-US" dirty="0" smtClean="0">
                <a:solidFill>
                  <a:srgbClr val="FF0000"/>
                </a:solidFill>
              </a:rPr>
              <a:t>Constant-air-volume </a:t>
            </a:r>
            <a:r>
              <a:rPr lang="en-US" dirty="0">
                <a:solidFill>
                  <a:srgbClr val="FF0000"/>
                </a:solidFill>
              </a:rPr>
              <a:t>systems.</a:t>
            </a:r>
          </a:p>
          <a:p>
            <a:pPr>
              <a:buFont typeface="+mj-lt"/>
              <a:buAutoNum type="arabicPeriod"/>
            </a:pPr>
            <a:r>
              <a:rPr lang="en-US" dirty="0" smtClean="0">
                <a:solidFill>
                  <a:srgbClr val="FF0000"/>
                </a:solidFill>
              </a:rPr>
              <a:t>Coils </a:t>
            </a:r>
            <a:r>
              <a:rPr lang="en-US" dirty="0">
                <a:solidFill>
                  <a:srgbClr val="FF0000"/>
                </a:solidFill>
              </a:rPr>
              <a:t>selected at the maximum temperature difference allowed by the chiller.</a:t>
            </a:r>
          </a:p>
          <a:p>
            <a:pPr>
              <a:buFont typeface="+mj-lt"/>
              <a:buAutoNum type="arabicPeriod"/>
            </a:pPr>
            <a:r>
              <a:rPr lang="en-US" dirty="0" smtClean="0">
                <a:solidFill>
                  <a:srgbClr val="FF0000"/>
                </a:solidFill>
              </a:rPr>
              <a:t>Passive </a:t>
            </a:r>
            <a:r>
              <a:rPr lang="en-US" dirty="0">
                <a:solidFill>
                  <a:srgbClr val="FF0000"/>
                </a:solidFill>
              </a:rPr>
              <a:t>coils (no mechanically supplied airflow).</a:t>
            </a:r>
          </a:p>
          <a:p>
            <a:pPr>
              <a:buFont typeface="+mj-lt"/>
              <a:buAutoNum type="arabicPeriod"/>
            </a:pPr>
            <a:r>
              <a:rPr lang="en-US" dirty="0" smtClean="0">
                <a:solidFill>
                  <a:srgbClr val="FF0000"/>
                </a:solidFill>
              </a:rPr>
              <a:t>Coils </a:t>
            </a:r>
            <a:r>
              <a:rPr lang="en-US" dirty="0">
                <a:solidFill>
                  <a:srgbClr val="FF0000"/>
                </a:solidFill>
              </a:rPr>
              <a:t>with design entering chilled-water temperatures of 50°F and higher.</a:t>
            </a:r>
          </a:p>
          <a:p>
            <a:pPr>
              <a:buFont typeface="+mj-lt"/>
              <a:buAutoNum type="arabicPeriod"/>
            </a:pPr>
            <a:r>
              <a:rPr lang="en-US" dirty="0" smtClean="0">
                <a:solidFill>
                  <a:srgbClr val="FF0000"/>
                </a:solidFill>
              </a:rPr>
              <a:t>Coils </a:t>
            </a:r>
            <a:r>
              <a:rPr lang="en-US" dirty="0">
                <a:solidFill>
                  <a:srgbClr val="FF0000"/>
                </a:solidFill>
              </a:rPr>
              <a:t>with design entering air dry-bulb temperatures of 65°F and lower</a:t>
            </a:r>
            <a:r>
              <a:rPr lang="en-US" dirty="0" smtClean="0">
                <a:solidFill>
                  <a:srgbClr val="FF0000"/>
                </a:solidFill>
              </a:rPr>
              <a:t>.</a:t>
            </a:r>
          </a:p>
          <a:p>
            <a:pPr marL="0" indent="0">
              <a:buNone/>
            </a:pPr>
            <a:endParaRPr lang="en-US" dirty="0">
              <a:solidFill>
                <a:srgbClr val="FF0000"/>
              </a:solidFill>
            </a:endParaRPr>
          </a:p>
          <a:p>
            <a:pPr marL="0" indent="0">
              <a:buNone/>
            </a:pPr>
            <a:r>
              <a:rPr lang="en-US" i="1" dirty="0" smtClean="0"/>
              <a:t>Energy is saved by delivering the same cooling with less water flow. In some cases chiller efficiency may be enhanced as well. </a:t>
            </a:r>
            <a:endParaRPr lang="en-US" i="1" dirty="0"/>
          </a:p>
        </p:txBody>
      </p:sp>
    </p:spTree>
    <p:extLst>
      <p:ext uri="{BB962C8B-B14F-4D97-AF65-F5344CB8AC3E}">
        <p14:creationId xmlns:p14="http://schemas.microsoft.com/office/powerpoint/2010/main" val="4698069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p:cNvSpPr>
            <a:spLocks noGrp="1" noChangeArrowheads="1"/>
          </p:cNvSpPr>
          <p:nvPr>
            <p:ph idx="1"/>
          </p:nvPr>
        </p:nvSpPr>
        <p:spPr>
          <a:xfrm>
            <a:off x="496888" y="1295400"/>
            <a:ext cx="8115300" cy="4441825"/>
          </a:xfrm>
        </p:spPr>
        <p:txBody>
          <a:bodyPr>
            <a:normAutofit lnSpcReduction="10000"/>
          </a:bodyPr>
          <a:lstStyle/>
          <a:p>
            <a:pPr marL="0" indent="0">
              <a:buNone/>
            </a:pPr>
            <a:r>
              <a:rPr lang="en-US" dirty="0">
                <a:cs typeface="Times New Roman" pitchFamily="18" charset="0"/>
                <a:sym typeface="WP MathA" pitchFamily="2" charset="2"/>
              </a:rPr>
              <a:t>Applies to heat rejection equipment used in comfort cooling systems such as</a:t>
            </a:r>
          </a:p>
          <a:p>
            <a:pPr lvl="1">
              <a:buFont typeface="Arial" panose="020B0604020202020204" pitchFamily="34" charset="0"/>
              <a:buChar char="•"/>
            </a:pPr>
            <a:r>
              <a:rPr lang="en-US" dirty="0">
                <a:cs typeface="Times New Roman" pitchFamily="18" charset="0"/>
                <a:sym typeface="WP MathA" pitchFamily="2" charset="2"/>
              </a:rPr>
              <a:t>Air-cooled </a:t>
            </a:r>
            <a:r>
              <a:rPr lang="en-US" dirty="0" smtClean="0">
                <a:cs typeface="Times New Roman" pitchFamily="18" charset="0"/>
                <a:sym typeface="WP MathA" pitchFamily="2" charset="2"/>
              </a:rPr>
              <a:t>condensers</a:t>
            </a:r>
          </a:p>
          <a:p>
            <a:pPr lvl="1">
              <a:buFont typeface="Arial" panose="020B0604020202020204" pitchFamily="34" charset="0"/>
              <a:buChar char="•"/>
            </a:pPr>
            <a:r>
              <a:rPr lang="en-US" dirty="0">
                <a:cs typeface="Times New Roman" pitchFamily="18" charset="0"/>
                <a:sym typeface="WP MathA" pitchFamily="2" charset="2"/>
              </a:rPr>
              <a:t>Dry coolers</a:t>
            </a:r>
          </a:p>
          <a:p>
            <a:pPr lvl="1">
              <a:buFont typeface="Arial" panose="020B0604020202020204" pitchFamily="34" charset="0"/>
              <a:buChar char="•"/>
            </a:pPr>
            <a:r>
              <a:rPr lang="en-US" dirty="0">
                <a:cs typeface="Times New Roman" pitchFamily="18" charset="0"/>
                <a:sym typeface="WP MathA" pitchFamily="2" charset="2"/>
              </a:rPr>
              <a:t>Open-circuit cooling towers</a:t>
            </a:r>
          </a:p>
          <a:p>
            <a:pPr lvl="1">
              <a:buFont typeface="Arial" panose="020B0604020202020204" pitchFamily="34" charset="0"/>
              <a:buChar char="•"/>
            </a:pPr>
            <a:r>
              <a:rPr lang="en-US" dirty="0">
                <a:cs typeface="Times New Roman" pitchFamily="18" charset="0"/>
                <a:sym typeface="WP MathA" pitchFamily="2" charset="2"/>
              </a:rPr>
              <a:t>Closed-circuit cooling towers</a:t>
            </a:r>
          </a:p>
          <a:p>
            <a:pPr lvl="1">
              <a:buFont typeface="Arial" panose="020B0604020202020204" pitchFamily="34" charset="0"/>
              <a:buChar char="•"/>
            </a:pPr>
            <a:r>
              <a:rPr lang="en-US" dirty="0">
                <a:cs typeface="Times New Roman" pitchFamily="18" charset="0"/>
                <a:sym typeface="WP MathA" pitchFamily="2" charset="2"/>
              </a:rPr>
              <a:t>Evaporative condensers</a:t>
            </a:r>
          </a:p>
          <a:p>
            <a:pPr marL="0" indent="0">
              <a:buNone/>
            </a:pPr>
            <a:endParaRPr lang="en-US" u="sng" dirty="0" smtClean="0">
              <a:cs typeface="Times New Roman" pitchFamily="18" charset="0"/>
              <a:sym typeface="WP MathA" pitchFamily="2" charset="2"/>
            </a:endParaRPr>
          </a:p>
          <a:p>
            <a:pPr marL="0" indent="0">
              <a:buNone/>
            </a:pPr>
            <a:r>
              <a:rPr lang="en-US" b="1" u="sng" dirty="0" smtClean="0">
                <a:cs typeface="Times New Roman" pitchFamily="18" charset="0"/>
                <a:sym typeface="WP MathA" pitchFamily="2" charset="2"/>
              </a:rPr>
              <a:t>Exceptions</a:t>
            </a:r>
            <a:endParaRPr lang="en-US" b="1" u="sng" dirty="0">
              <a:cs typeface="Times New Roman" pitchFamily="18" charset="0"/>
              <a:sym typeface="WP MathA" pitchFamily="2" charset="2"/>
            </a:endParaRPr>
          </a:p>
          <a:p>
            <a:pPr lvl="1">
              <a:buFont typeface="Arial" panose="020B0604020202020204" pitchFamily="34" charset="0"/>
              <a:buChar char="•"/>
            </a:pPr>
            <a:r>
              <a:rPr lang="en-US" dirty="0">
                <a:cs typeface="Times New Roman" pitchFamily="18" charset="0"/>
                <a:sym typeface="WP MathA" pitchFamily="2" charset="2"/>
              </a:rPr>
              <a:t>Heat rejection devices included as an integral part of equipment listed devices whose energy usage is included in Tables 6.8.1-1 through 6.8.1-4</a:t>
            </a:r>
          </a:p>
        </p:txBody>
      </p:sp>
      <p:sp>
        <p:nvSpPr>
          <p:cNvPr id="259074" name="Rectangle 2"/>
          <p:cNvSpPr>
            <a:spLocks noGrp="1" noChangeArrowheads="1"/>
          </p:cNvSpPr>
          <p:nvPr>
            <p:ph type="title"/>
          </p:nvPr>
        </p:nvSpPr>
        <p:spPr>
          <a:xfrm>
            <a:off x="228600" y="12700"/>
            <a:ext cx="8420099" cy="889000"/>
          </a:xfrm>
        </p:spPr>
        <p:txBody>
          <a:bodyPr/>
          <a:lstStyle/>
          <a:p>
            <a:pPr>
              <a:lnSpc>
                <a:spcPct val="80000"/>
              </a:lnSpc>
            </a:pPr>
            <a:r>
              <a:rPr lang="en-US" sz="2400" b="1" dirty="0" smtClean="0">
                <a:solidFill>
                  <a:srgbClr val="00853F"/>
                </a:solidFill>
              </a:rPr>
              <a:t>Section 6 – 6.5.5</a:t>
            </a:r>
            <a:r>
              <a:rPr lang="en-US" dirty="0" smtClean="0">
                <a:solidFill>
                  <a:srgbClr val="00853F"/>
                </a:solidFill>
              </a:rPr>
              <a:t/>
            </a:r>
            <a:br>
              <a:rPr lang="en-US" dirty="0" smtClean="0">
                <a:solidFill>
                  <a:srgbClr val="00853F"/>
                </a:solidFill>
              </a:rPr>
            </a:br>
            <a:r>
              <a:rPr lang="en-US" sz="2000" dirty="0" smtClean="0">
                <a:solidFill>
                  <a:srgbClr val="00853F"/>
                </a:solidFill>
              </a:rPr>
              <a:t>Heat </a:t>
            </a:r>
            <a:r>
              <a:rPr lang="en-US" sz="2000" dirty="0">
                <a:solidFill>
                  <a:srgbClr val="00853F"/>
                </a:solidFill>
              </a:rPr>
              <a:t>Rejection Equipment</a:t>
            </a:r>
            <a:endParaRPr lang="en-US" sz="2000" i="1" dirty="0">
              <a:solidFill>
                <a:srgbClr val="00853F"/>
              </a:solidFill>
            </a:endParaRPr>
          </a:p>
        </p:txBody>
      </p:sp>
    </p:spTree>
    <p:extLst>
      <p:ext uri="{BB962C8B-B14F-4D97-AF65-F5344CB8AC3E}">
        <p14:creationId xmlns:p14="http://schemas.microsoft.com/office/powerpoint/2010/main" val="238511456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Rectangle 3"/>
          <p:cNvSpPr>
            <a:spLocks noGrp="1" noChangeArrowheads="1"/>
          </p:cNvSpPr>
          <p:nvPr>
            <p:ph idx="1"/>
          </p:nvPr>
        </p:nvSpPr>
        <p:spPr>
          <a:xfrm>
            <a:off x="456229" y="1295400"/>
            <a:ext cx="8382971" cy="4306888"/>
          </a:xfrm>
        </p:spPr>
        <p:txBody>
          <a:bodyPr>
            <a:normAutofit fontScale="85000" lnSpcReduction="20000"/>
          </a:bodyPr>
          <a:lstStyle/>
          <a:p>
            <a:pPr>
              <a:buNone/>
            </a:pPr>
            <a:r>
              <a:rPr lang="en-US" sz="2400" dirty="0" smtClean="0">
                <a:cs typeface="Times New Roman" pitchFamily="18" charset="0"/>
                <a:sym typeface="WP MathA" pitchFamily="2" charset="2"/>
              </a:rPr>
              <a:t>Fan Speed Control</a:t>
            </a:r>
          </a:p>
          <a:p>
            <a:pPr marL="693738">
              <a:buFont typeface="Arial" panose="020B0604020202020204" pitchFamily="34" charset="0"/>
              <a:buChar char="•"/>
            </a:pPr>
            <a:r>
              <a:rPr lang="en-US" sz="2000" dirty="0" smtClean="0">
                <a:cs typeface="Times New Roman" pitchFamily="18" charset="0"/>
                <a:sym typeface="WP MathA" pitchFamily="2" charset="2"/>
              </a:rPr>
              <a:t>Each </a:t>
            </a:r>
            <a:r>
              <a:rPr lang="en-US" sz="2000" dirty="0">
                <a:cs typeface="Times New Roman" pitchFamily="18" charset="0"/>
                <a:sym typeface="WP MathA" pitchFamily="2" charset="2"/>
              </a:rPr>
              <a:t>fan powered by a motor </a:t>
            </a:r>
            <a:r>
              <a:rPr lang="en-US" sz="2000" dirty="0">
                <a:solidFill>
                  <a:srgbClr val="FF0000"/>
                </a:solidFill>
                <a:cs typeface="Times New Roman" pitchFamily="18" charset="0"/>
                <a:sym typeface="WP MathA" pitchFamily="2" charset="2"/>
              </a:rPr>
              <a:t>≥ 5</a:t>
            </a:r>
            <a:r>
              <a:rPr lang="en-US" sz="2000" dirty="0" smtClean="0">
                <a:solidFill>
                  <a:srgbClr val="FF0000"/>
                </a:solidFill>
                <a:cs typeface="Times New Roman" pitchFamily="18" charset="0"/>
                <a:sym typeface="WP MathA" pitchFamily="2" charset="2"/>
              </a:rPr>
              <a:t> hp, including </a:t>
            </a:r>
            <a:r>
              <a:rPr lang="en-US" sz="2000" dirty="0">
                <a:solidFill>
                  <a:srgbClr val="FF0000"/>
                </a:solidFill>
                <a:cs typeface="Times New Roman" pitchFamily="18" charset="0"/>
                <a:sym typeface="WP MathA" pitchFamily="2" charset="2"/>
              </a:rPr>
              <a:t>the motor service factor</a:t>
            </a:r>
          </a:p>
          <a:p>
            <a:pPr marL="1025525" lvl="1"/>
            <a:r>
              <a:rPr lang="en-US" sz="1800" dirty="0" smtClean="0">
                <a:cs typeface="Times New Roman" pitchFamily="18" charset="0"/>
                <a:sym typeface="WP MathA" pitchFamily="2" charset="2"/>
              </a:rPr>
              <a:t>Result in fan motor demand of no more than 30% of design wattage at 50% of design airflow</a:t>
            </a:r>
            <a:endParaRPr lang="en-US" sz="1800" dirty="0">
              <a:cs typeface="Times New Roman" pitchFamily="18" charset="0"/>
              <a:sym typeface="WP MathA" pitchFamily="2" charset="2"/>
            </a:endParaRPr>
          </a:p>
          <a:p>
            <a:pPr marL="1025525" lvl="1"/>
            <a:r>
              <a:rPr lang="en-US" sz="1800" dirty="0">
                <a:cs typeface="Times New Roman" pitchFamily="18" charset="0"/>
                <a:sym typeface="WP MathA" pitchFamily="2" charset="2"/>
              </a:rPr>
              <a:t>Have controls to automatically change the fan speed to control the leaving fluid temperature or condensing temperature/pressure of the heat rejection </a:t>
            </a:r>
            <a:r>
              <a:rPr lang="en-US" sz="1800" dirty="0" smtClean="0">
                <a:cs typeface="Times New Roman" pitchFamily="18" charset="0"/>
                <a:sym typeface="WP MathA" pitchFamily="2" charset="2"/>
              </a:rPr>
              <a:t>device</a:t>
            </a:r>
          </a:p>
          <a:p>
            <a:pPr marL="0" indent="0">
              <a:buNone/>
            </a:pPr>
            <a:r>
              <a:rPr lang="en-US" sz="2000" b="1" u="sng" dirty="0" smtClean="0">
                <a:cs typeface="Times New Roman" pitchFamily="18" charset="0"/>
                <a:sym typeface="WP MathA" pitchFamily="2" charset="2"/>
              </a:rPr>
              <a:t>Exceptions</a:t>
            </a:r>
            <a:endParaRPr lang="en-US" sz="2000" b="1" u="sng" dirty="0">
              <a:cs typeface="Times New Roman" pitchFamily="18" charset="0"/>
              <a:sym typeface="WP MathA" pitchFamily="2" charset="2"/>
            </a:endParaRPr>
          </a:p>
          <a:p>
            <a:pPr marL="1025525" lvl="1"/>
            <a:r>
              <a:rPr lang="en-US" sz="1800" dirty="0">
                <a:cs typeface="Times New Roman" pitchFamily="18" charset="0"/>
                <a:sym typeface="WP MathA" pitchFamily="2" charset="2"/>
              </a:rPr>
              <a:t>Condenser fans serving multiple refrigerant circuits or </a:t>
            </a:r>
            <a:r>
              <a:rPr lang="en-US" sz="1800" dirty="0" smtClean="0">
                <a:cs typeface="Times New Roman" pitchFamily="18" charset="0"/>
                <a:sym typeface="WP MathA" pitchFamily="2" charset="2"/>
              </a:rPr>
              <a:t>fluid cooling circuits</a:t>
            </a:r>
            <a:endParaRPr lang="en-US" sz="1800" dirty="0">
              <a:cs typeface="Times New Roman" pitchFamily="18" charset="0"/>
              <a:sym typeface="WP MathA" pitchFamily="2" charset="2"/>
            </a:endParaRPr>
          </a:p>
          <a:p>
            <a:pPr marL="1025525" lvl="1"/>
            <a:r>
              <a:rPr lang="en-US" sz="1800" dirty="0" smtClean="0">
                <a:cs typeface="Times New Roman" pitchFamily="18" charset="0"/>
                <a:sym typeface="WP MathA" pitchFamily="2" charset="2"/>
              </a:rPr>
              <a:t>Condenser fans serving flooded condensers</a:t>
            </a:r>
            <a:br>
              <a:rPr lang="en-US" sz="1800" dirty="0" smtClean="0">
                <a:cs typeface="Times New Roman" pitchFamily="18" charset="0"/>
                <a:sym typeface="WP MathA" pitchFamily="2" charset="2"/>
              </a:rPr>
            </a:br>
            <a:endParaRPr lang="en-US" sz="1800" dirty="0" smtClean="0">
              <a:cs typeface="Times New Roman" pitchFamily="18" charset="0"/>
              <a:sym typeface="WP MathA" pitchFamily="2" charset="2"/>
            </a:endParaRPr>
          </a:p>
          <a:p>
            <a:pPr marL="0" indent="0">
              <a:buNone/>
            </a:pPr>
            <a:r>
              <a:rPr lang="en-US" dirty="0" err="1">
                <a:cs typeface="Times New Roman" pitchFamily="18" charset="0"/>
                <a:sym typeface="WP MathA" pitchFamily="2" charset="2"/>
              </a:rPr>
              <a:t>Multicell</a:t>
            </a:r>
            <a:r>
              <a:rPr lang="en-US" dirty="0">
                <a:cs typeface="Times New Roman" pitchFamily="18" charset="0"/>
                <a:sym typeface="WP MathA" pitchFamily="2" charset="2"/>
              </a:rPr>
              <a:t> heat rejection equipment with variable-speed fan drives</a:t>
            </a:r>
          </a:p>
          <a:p>
            <a:pPr lvl="1">
              <a:buFont typeface="Arial" panose="020B0604020202020204" pitchFamily="34" charset="0"/>
              <a:buChar char="•"/>
            </a:pPr>
            <a:r>
              <a:rPr lang="en-US" dirty="0">
                <a:cs typeface="Times New Roman" pitchFamily="18" charset="0"/>
                <a:sym typeface="WP MathA" pitchFamily="2" charset="2"/>
              </a:rPr>
              <a:t>Operate maximum number of fans allowed that comply with manufacturer’s requirements for all fan system components</a:t>
            </a:r>
          </a:p>
          <a:p>
            <a:pPr lvl="1">
              <a:buFont typeface="Arial" panose="020B0604020202020204" pitchFamily="34" charset="0"/>
              <a:buChar char="•"/>
            </a:pPr>
            <a:r>
              <a:rPr lang="en-US" dirty="0">
                <a:cs typeface="Times New Roman" pitchFamily="18" charset="0"/>
                <a:sym typeface="WP MathA" pitchFamily="2" charset="2"/>
              </a:rPr>
              <a:t>Control all fans to same fan speed required for instantaneous cooling duty, as opposed to staged (on/off) operation, minimum fan speed to comply with minimum allowable fan drive system speed per manufacturer’s recommendations</a:t>
            </a:r>
          </a:p>
          <a:p>
            <a:pPr lvl="1">
              <a:lnSpc>
                <a:spcPct val="90000"/>
              </a:lnSpc>
            </a:pPr>
            <a:endParaRPr lang="en-US" sz="1400" dirty="0">
              <a:cs typeface="Times New Roman" pitchFamily="18" charset="0"/>
              <a:sym typeface="WP MathA" pitchFamily="2" charset="2"/>
            </a:endParaRPr>
          </a:p>
        </p:txBody>
      </p:sp>
      <p:sp>
        <p:nvSpPr>
          <p:cNvPr id="261122" name="Rectangle 2"/>
          <p:cNvSpPr>
            <a:spLocks noGrp="1" noChangeArrowheads="1"/>
          </p:cNvSpPr>
          <p:nvPr>
            <p:ph type="title"/>
          </p:nvPr>
        </p:nvSpPr>
        <p:spPr>
          <a:xfrm>
            <a:off x="254001" y="12700"/>
            <a:ext cx="8699500" cy="914400"/>
          </a:xfrm>
        </p:spPr>
        <p:txBody>
          <a:bodyPr/>
          <a:lstStyle/>
          <a:p>
            <a:pPr>
              <a:lnSpc>
                <a:spcPct val="80000"/>
              </a:lnSpc>
            </a:pPr>
            <a:r>
              <a:rPr lang="en-US" sz="2400" b="1" dirty="0" smtClean="0">
                <a:solidFill>
                  <a:srgbClr val="00853F"/>
                </a:solidFill>
              </a:rPr>
              <a:t>Section 6 – 6.5.5.2</a:t>
            </a:r>
            <a:r>
              <a:rPr lang="en-US" dirty="0" smtClean="0">
                <a:solidFill>
                  <a:srgbClr val="00853F"/>
                </a:solidFill>
              </a:rPr>
              <a:t/>
            </a:r>
            <a:br>
              <a:rPr lang="en-US" dirty="0" smtClean="0">
                <a:solidFill>
                  <a:srgbClr val="00853F"/>
                </a:solidFill>
              </a:rPr>
            </a:br>
            <a:r>
              <a:rPr lang="en-US" sz="2000" dirty="0" smtClean="0">
                <a:solidFill>
                  <a:srgbClr val="00853F"/>
                </a:solidFill>
              </a:rPr>
              <a:t>Fan </a:t>
            </a:r>
            <a:r>
              <a:rPr lang="en-US" sz="2000" dirty="0">
                <a:solidFill>
                  <a:srgbClr val="00853F"/>
                </a:solidFill>
              </a:rPr>
              <a:t>Speed Control</a:t>
            </a:r>
            <a:endParaRPr lang="en-US" sz="2000" i="1" dirty="0">
              <a:solidFill>
                <a:srgbClr val="00853F"/>
              </a:solidFill>
            </a:endParaRPr>
          </a:p>
        </p:txBody>
      </p:sp>
    </p:spTree>
    <p:extLst>
      <p:ext uri="{BB962C8B-B14F-4D97-AF65-F5344CB8AC3E}">
        <p14:creationId xmlns:p14="http://schemas.microsoft.com/office/powerpoint/2010/main" val="232524139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If towers have a combined rated capacity ≥ 1100 </a:t>
            </a:r>
            <a:r>
              <a:rPr lang="en-US" dirty="0" err="1" smtClean="0"/>
              <a:t>gpm</a:t>
            </a:r>
            <a:r>
              <a:rPr lang="en-US" dirty="0" smtClean="0"/>
              <a:t> at 95°F condenser water return, 85°F condenser water supply, and 75°F outdoor air wet-bulb temperature </a:t>
            </a:r>
          </a:p>
          <a:p>
            <a:pPr lvl="1"/>
            <a:r>
              <a:rPr lang="en-US" dirty="0" smtClean="0"/>
              <a:t>Must meet requirement for axial fan open-circuit cooling towers in </a:t>
            </a:r>
            <a:r>
              <a:rPr lang="en-US" dirty="0"/>
              <a:t>Table 6.8.1-7</a:t>
            </a:r>
          </a:p>
          <a:p>
            <a:pPr>
              <a:buNone/>
            </a:pPr>
            <a:r>
              <a:rPr lang="en-US" b="1" u="sng" dirty="0" smtClean="0"/>
              <a:t>Exceptions</a:t>
            </a:r>
          </a:p>
          <a:p>
            <a:pPr lvl="1"/>
            <a:r>
              <a:rPr lang="en-US" dirty="0" smtClean="0"/>
              <a:t>Ducted (inlet or discharge)</a:t>
            </a:r>
          </a:p>
          <a:p>
            <a:pPr lvl="1"/>
            <a:r>
              <a:rPr lang="en-US" dirty="0" smtClean="0"/>
              <a:t>Require external sound attenuation</a:t>
            </a:r>
            <a:endParaRPr lang="en-US" dirty="0"/>
          </a:p>
        </p:txBody>
      </p:sp>
      <p:sp>
        <p:nvSpPr>
          <p:cNvPr id="267266" name="Rectangle 2"/>
          <p:cNvSpPr>
            <a:spLocks noGrp="1" noChangeArrowheads="1"/>
          </p:cNvSpPr>
          <p:nvPr>
            <p:ph type="title"/>
          </p:nvPr>
        </p:nvSpPr>
        <p:spPr>
          <a:xfrm>
            <a:off x="241300" y="0"/>
            <a:ext cx="8483600" cy="939800"/>
          </a:xfrm>
        </p:spPr>
        <p:txBody>
          <a:bodyPr>
            <a:normAutofit/>
          </a:bodyPr>
          <a:lstStyle/>
          <a:p>
            <a:pPr>
              <a:lnSpc>
                <a:spcPct val="80000"/>
              </a:lnSpc>
            </a:pPr>
            <a:r>
              <a:rPr lang="en-US" sz="2400" b="1" dirty="0" smtClean="0">
                <a:solidFill>
                  <a:srgbClr val="00853F"/>
                </a:solidFill>
              </a:rPr>
              <a:t>Section 6 – 6.5.5.3</a:t>
            </a:r>
            <a:r>
              <a:rPr lang="en-US" dirty="0" smtClean="0">
                <a:solidFill>
                  <a:srgbClr val="00853F"/>
                </a:solidFill>
              </a:rPr>
              <a:t/>
            </a:r>
            <a:br>
              <a:rPr lang="en-US" dirty="0" smtClean="0">
                <a:solidFill>
                  <a:srgbClr val="00853F"/>
                </a:solidFill>
              </a:rPr>
            </a:br>
            <a:r>
              <a:rPr lang="en-US" sz="2000" dirty="0" smtClean="0">
                <a:solidFill>
                  <a:srgbClr val="00853F"/>
                </a:solidFill>
              </a:rPr>
              <a:t>Limitation on Centrifugal Fan Open-Circuit </a:t>
            </a:r>
            <a:br>
              <a:rPr lang="en-US" sz="2000" dirty="0" smtClean="0">
                <a:solidFill>
                  <a:srgbClr val="00853F"/>
                </a:solidFill>
              </a:rPr>
            </a:br>
            <a:r>
              <a:rPr lang="en-US" sz="2000" dirty="0" smtClean="0">
                <a:solidFill>
                  <a:srgbClr val="00853F"/>
                </a:solidFill>
              </a:rPr>
              <a:t>Cooling Towers</a:t>
            </a:r>
            <a:endParaRPr lang="en-US" sz="2000" i="1" dirty="0">
              <a:solidFill>
                <a:srgbClr val="00853F"/>
              </a:solidFill>
            </a:endParaRPr>
          </a:p>
        </p:txBody>
      </p:sp>
    </p:spTree>
    <p:extLst>
      <p:ext uri="{BB962C8B-B14F-4D97-AF65-F5344CB8AC3E}">
        <p14:creationId xmlns:p14="http://schemas.microsoft.com/office/powerpoint/2010/main" val="70625200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Open-circuit cooling towers used on water-cooled chiller systems configured with multiple- or variable-speed condenser water pumps designed so all open-circuit cooling tower cells can be run in parallel with larger of</a:t>
            </a:r>
          </a:p>
          <a:p>
            <a:pPr lvl="1"/>
            <a:r>
              <a:rPr lang="en-US" dirty="0" smtClean="0"/>
              <a:t>Flow produced by smallest pump at its maximum expected flow rate or</a:t>
            </a:r>
          </a:p>
          <a:p>
            <a:pPr lvl="1"/>
            <a:r>
              <a:rPr lang="en-US" dirty="0" smtClean="0"/>
              <a:t>50% of design flow for the cell</a:t>
            </a:r>
            <a:endParaRPr lang="en-US" dirty="0"/>
          </a:p>
        </p:txBody>
      </p:sp>
      <p:sp>
        <p:nvSpPr>
          <p:cNvPr id="267266" name="Rectangle 2"/>
          <p:cNvSpPr>
            <a:spLocks noGrp="1" noChangeArrowheads="1"/>
          </p:cNvSpPr>
          <p:nvPr>
            <p:ph type="title"/>
          </p:nvPr>
        </p:nvSpPr>
        <p:spPr>
          <a:xfrm>
            <a:off x="241300" y="0"/>
            <a:ext cx="8483600" cy="939800"/>
          </a:xfrm>
        </p:spPr>
        <p:txBody>
          <a:bodyPr>
            <a:normAutofit/>
          </a:bodyPr>
          <a:lstStyle/>
          <a:p>
            <a:pPr>
              <a:lnSpc>
                <a:spcPct val="80000"/>
              </a:lnSpc>
            </a:pPr>
            <a:r>
              <a:rPr lang="en-US" sz="2400" b="1" dirty="0">
                <a:solidFill>
                  <a:srgbClr val="00853F"/>
                </a:solidFill>
              </a:rPr>
              <a:t>Section 6 – 6.5.5.4</a:t>
            </a:r>
            <a:r>
              <a:rPr lang="en-US" dirty="0" smtClean="0">
                <a:solidFill>
                  <a:srgbClr val="FF0000"/>
                </a:solidFill>
              </a:rPr>
              <a:t/>
            </a:r>
            <a:br>
              <a:rPr lang="en-US" dirty="0" smtClean="0">
                <a:solidFill>
                  <a:srgbClr val="FF0000"/>
                </a:solidFill>
              </a:rPr>
            </a:br>
            <a:r>
              <a:rPr lang="en-US" sz="2000" dirty="0">
                <a:solidFill>
                  <a:srgbClr val="00853F"/>
                </a:solidFill>
              </a:rPr>
              <a:t>Tower Flow Turndown</a:t>
            </a:r>
          </a:p>
        </p:txBody>
      </p:sp>
    </p:spTree>
    <p:extLst>
      <p:ext uri="{BB962C8B-B14F-4D97-AF65-F5344CB8AC3E}">
        <p14:creationId xmlns:p14="http://schemas.microsoft.com/office/powerpoint/2010/main" val="172726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Grp="1" noChangeArrowheads="1"/>
          </p:cNvSpPr>
          <p:nvPr>
            <p:ph idx="1"/>
          </p:nvPr>
        </p:nvSpPr>
        <p:spPr>
          <a:xfrm>
            <a:off x="456230" y="1371600"/>
            <a:ext cx="8155958" cy="4087813"/>
          </a:xfrm>
        </p:spPr>
        <p:txBody>
          <a:bodyPr/>
          <a:lstStyle/>
          <a:p>
            <a:pPr>
              <a:lnSpc>
                <a:spcPct val="75000"/>
              </a:lnSpc>
              <a:buFont typeface="Wingdings" pitchFamily="2" charset="2"/>
              <a:buChar char="ü"/>
            </a:pPr>
            <a:r>
              <a:rPr lang="en-US" dirty="0" smtClean="0">
                <a:solidFill>
                  <a:schemeClr val="accent1"/>
                </a:solidFill>
              </a:rPr>
              <a:t>New Buildings</a:t>
            </a:r>
            <a:endParaRPr lang="en-US" dirty="0"/>
          </a:p>
          <a:p>
            <a:pPr>
              <a:lnSpc>
                <a:spcPct val="75000"/>
              </a:lnSpc>
              <a:buFont typeface="Wingdings" pitchFamily="2" charset="2"/>
              <a:buChar char="ü"/>
            </a:pPr>
            <a:r>
              <a:rPr lang="en-US" dirty="0" smtClean="0">
                <a:solidFill>
                  <a:schemeClr val="accent1"/>
                </a:solidFill>
              </a:rPr>
              <a:t>Additions to Existing Buildings</a:t>
            </a:r>
          </a:p>
          <a:p>
            <a:pPr>
              <a:lnSpc>
                <a:spcPct val="75000"/>
              </a:lnSpc>
              <a:buFont typeface="Wingdings" pitchFamily="2" charset="2"/>
              <a:buChar char="ü"/>
            </a:pPr>
            <a:r>
              <a:rPr lang="en-US" dirty="0" smtClean="0">
                <a:solidFill>
                  <a:schemeClr val="accent1"/>
                </a:solidFill>
              </a:rPr>
              <a:t>Alterations in Existing Buildings</a:t>
            </a:r>
          </a:p>
          <a:p>
            <a:pPr>
              <a:lnSpc>
                <a:spcPct val="75000"/>
              </a:lnSpc>
              <a:buFont typeface="Wingdings" pitchFamily="2" charset="2"/>
              <a:buChar char="ü"/>
            </a:pPr>
            <a:endParaRPr lang="en-US" dirty="0">
              <a:solidFill>
                <a:schemeClr val="accent1"/>
              </a:solidFill>
            </a:endParaRPr>
          </a:p>
          <a:p>
            <a:pPr>
              <a:lnSpc>
                <a:spcPct val="75000"/>
              </a:lnSpc>
              <a:buFont typeface="Wingdings" pitchFamily="2" charset="2"/>
              <a:buChar char="ü"/>
            </a:pPr>
            <a:r>
              <a:rPr lang="en-US" dirty="0" smtClean="0">
                <a:solidFill>
                  <a:schemeClr val="tx2">
                    <a:lumMod val="50000"/>
                  </a:schemeClr>
                </a:solidFill>
              </a:rPr>
              <a:t>Throughout Section 6, when referring to controls requirements, replaces the words “capable of” with “</a:t>
            </a:r>
            <a:r>
              <a:rPr lang="en-US" dirty="0" smtClean="0">
                <a:solidFill>
                  <a:srgbClr val="FF0000"/>
                </a:solidFill>
              </a:rPr>
              <a:t>capable of and configured to</a:t>
            </a:r>
            <a:r>
              <a:rPr lang="en-US" dirty="0" smtClean="0">
                <a:solidFill>
                  <a:schemeClr val="tx2">
                    <a:lumMod val="50000"/>
                  </a:schemeClr>
                </a:solidFill>
              </a:rPr>
              <a:t>” so that controls will be set up at time of inspection.</a:t>
            </a:r>
            <a:endParaRPr lang="en-US" dirty="0">
              <a:solidFill>
                <a:schemeClr val="tx2">
                  <a:lumMod val="50000"/>
                </a:schemeClr>
              </a:solidFill>
            </a:endParaRPr>
          </a:p>
        </p:txBody>
      </p:sp>
      <p:sp>
        <p:nvSpPr>
          <p:cNvPr id="120835" name="Rectangle 3"/>
          <p:cNvSpPr>
            <a:spLocks noGrp="1" noChangeArrowheads="1"/>
          </p:cNvSpPr>
          <p:nvPr>
            <p:ph type="title"/>
          </p:nvPr>
        </p:nvSpPr>
        <p:spPr>
          <a:xfrm>
            <a:off x="242888" y="0"/>
            <a:ext cx="8382971" cy="914400"/>
          </a:xfrm>
        </p:spPr>
        <p:txBody>
          <a:bodyPr/>
          <a:lstStyle/>
          <a:p>
            <a:pPr>
              <a:lnSpc>
                <a:spcPct val="80000"/>
              </a:lnSpc>
            </a:pPr>
            <a:r>
              <a:rPr lang="en-US" sz="2400" b="1" dirty="0" smtClean="0">
                <a:solidFill>
                  <a:schemeClr val="accent5"/>
                </a:solidFill>
              </a:rPr>
              <a:t>Section 6 – 6.1.1</a:t>
            </a:r>
            <a:r>
              <a:rPr lang="en-US" dirty="0" smtClean="0">
                <a:solidFill>
                  <a:schemeClr val="accent5"/>
                </a:solidFill>
              </a:rPr>
              <a:t/>
            </a:r>
            <a:br>
              <a:rPr lang="en-US" dirty="0" smtClean="0">
                <a:solidFill>
                  <a:schemeClr val="accent5"/>
                </a:solidFill>
              </a:rPr>
            </a:br>
            <a:r>
              <a:rPr lang="en-US" sz="2000" dirty="0" smtClean="0">
                <a:solidFill>
                  <a:schemeClr val="accent5"/>
                </a:solidFill>
              </a:rPr>
              <a:t>HVAC Scope</a:t>
            </a:r>
            <a:endParaRPr lang="en-US" sz="1600" i="1" dirty="0">
              <a:solidFill>
                <a:schemeClr val="accent5"/>
              </a:solidFill>
            </a:endParaRPr>
          </a:p>
        </p:txBody>
      </p:sp>
    </p:spTree>
    <p:extLst>
      <p:ext uri="{BB962C8B-B14F-4D97-AF65-F5344CB8AC3E}">
        <p14:creationId xmlns:p14="http://schemas.microsoft.com/office/powerpoint/2010/main" val="160281909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3"/>
          <p:cNvSpPr>
            <a:spLocks noGrp="1" noChangeArrowheads="1"/>
          </p:cNvSpPr>
          <p:nvPr>
            <p:ph idx="1"/>
          </p:nvPr>
        </p:nvSpPr>
        <p:spPr>
          <a:xfrm>
            <a:off x="456229" y="1295400"/>
            <a:ext cx="7671771" cy="4441825"/>
          </a:xfrm>
        </p:spPr>
        <p:txBody>
          <a:bodyPr>
            <a:normAutofit fontScale="77500" lnSpcReduction="20000"/>
          </a:bodyPr>
          <a:lstStyle/>
          <a:p>
            <a:pPr marL="0" indent="0">
              <a:buNone/>
            </a:pPr>
            <a:r>
              <a:rPr lang="en-US" sz="2600" dirty="0">
                <a:cs typeface="Times New Roman" pitchFamily="18" charset="0"/>
                <a:sym typeface="WP MathA" pitchFamily="2" charset="2"/>
              </a:rPr>
              <a:t>Condenser </a:t>
            </a:r>
            <a:r>
              <a:rPr lang="en-US" sz="2600" dirty="0" smtClean="0">
                <a:cs typeface="Times New Roman" pitchFamily="18" charset="0"/>
                <a:sym typeface="WP MathA" pitchFamily="2" charset="2"/>
              </a:rPr>
              <a:t>heat recovery for SWH </a:t>
            </a:r>
            <a:r>
              <a:rPr lang="en-US" sz="2600" dirty="0">
                <a:cs typeface="Times New Roman" pitchFamily="18" charset="0"/>
                <a:sym typeface="WP MathA" pitchFamily="2" charset="2"/>
              </a:rPr>
              <a:t>required if</a:t>
            </a:r>
          </a:p>
          <a:p>
            <a:pPr lvl="1">
              <a:buFont typeface="Arial" panose="020B0604020202020204" pitchFamily="34" charset="0"/>
              <a:buChar char="•"/>
            </a:pPr>
            <a:r>
              <a:rPr lang="en-US" sz="2300" dirty="0" smtClean="0">
                <a:cs typeface="Times New Roman" pitchFamily="18" charset="0"/>
                <a:sym typeface="WP MathA" pitchFamily="2" charset="2"/>
              </a:rPr>
              <a:t>Facility operates 24 </a:t>
            </a:r>
            <a:r>
              <a:rPr lang="en-US" sz="2300" dirty="0" err="1">
                <a:cs typeface="Times New Roman" pitchFamily="18" charset="0"/>
                <a:sym typeface="WP MathA" pitchFamily="2" charset="2"/>
              </a:rPr>
              <a:t>hrs</a:t>
            </a:r>
            <a:r>
              <a:rPr lang="en-US" sz="2300" dirty="0">
                <a:cs typeface="Times New Roman" pitchFamily="18" charset="0"/>
                <a:sym typeface="WP MathA" pitchFamily="2" charset="2"/>
              </a:rPr>
              <a:t> per day </a:t>
            </a:r>
            <a:r>
              <a:rPr lang="en-US" sz="2300" b="1" u="sng" dirty="0">
                <a:cs typeface="Times New Roman" pitchFamily="18" charset="0"/>
                <a:sym typeface="WP MathA" pitchFamily="2" charset="2"/>
              </a:rPr>
              <a:t>and</a:t>
            </a:r>
          </a:p>
          <a:p>
            <a:pPr lvl="1">
              <a:buFont typeface="Arial" panose="020B0604020202020204" pitchFamily="34" charset="0"/>
              <a:buChar char="•"/>
            </a:pPr>
            <a:r>
              <a:rPr lang="en-US" sz="2300" dirty="0">
                <a:cs typeface="Times New Roman" pitchFamily="18" charset="0"/>
                <a:sym typeface="WP MathA" pitchFamily="2" charset="2"/>
              </a:rPr>
              <a:t>Heat rejection &gt; 6,000,000 Btu/h </a:t>
            </a:r>
            <a:r>
              <a:rPr lang="en-US" sz="2300" b="1" u="sng" dirty="0">
                <a:cs typeface="Times New Roman" pitchFamily="18" charset="0"/>
                <a:sym typeface="WP MathA" pitchFamily="2" charset="2"/>
              </a:rPr>
              <a:t>and</a:t>
            </a:r>
          </a:p>
          <a:p>
            <a:pPr lvl="1">
              <a:buFont typeface="Arial" panose="020B0604020202020204" pitchFamily="34" charset="0"/>
              <a:buChar char="•"/>
            </a:pPr>
            <a:r>
              <a:rPr lang="en-US" sz="2300" dirty="0">
                <a:cs typeface="Times New Roman" pitchFamily="18" charset="0"/>
                <a:sym typeface="WP MathA" pitchFamily="2" charset="2"/>
              </a:rPr>
              <a:t>SWH load &gt; 1,000,000 </a:t>
            </a:r>
            <a:r>
              <a:rPr lang="en-US" sz="2300" dirty="0" smtClean="0">
                <a:cs typeface="Times New Roman" pitchFamily="18" charset="0"/>
                <a:sym typeface="WP MathA" pitchFamily="2" charset="2"/>
              </a:rPr>
              <a:t>Btu/h</a:t>
            </a:r>
          </a:p>
          <a:p>
            <a:pPr marL="0" lvl="0" indent="0">
              <a:buNone/>
            </a:pPr>
            <a:endParaRPr lang="en-US" sz="2600" dirty="0" smtClean="0"/>
          </a:p>
          <a:p>
            <a:pPr marL="0" lvl="0" indent="0">
              <a:buNone/>
            </a:pPr>
            <a:r>
              <a:rPr lang="en-US" sz="2600" dirty="0" smtClean="0"/>
              <a:t>The </a:t>
            </a:r>
            <a:r>
              <a:rPr lang="en-US" sz="2600" dirty="0"/>
              <a:t>required heat recovery system shall have the capacity to provide the smaller of</a:t>
            </a:r>
          </a:p>
          <a:p>
            <a:pPr lvl="1" indent="-342900">
              <a:buFont typeface="Arial" panose="020B0604020202020204" pitchFamily="34" charset="0"/>
              <a:buChar char="•"/>
            </a:pPr>
            <a:r>
              <a:rPr lang="en-US" sz="2300" dirty="0"/>
              <a:t>60% of the peak heat rejection load at design conditions or</a:t>
            </a:r>
          </a:p>
          <a:p>
            <a:pPr lvl="1" indent="-342900">
              <a:buFont typeface="Arial" panose="020B0604020202020204" pitchFamily="34" charset="0"/>
              <a:buChar char="•"/>
            </a:pPr>
            <a:r>
              <a:rPr lang="en-US" sz="2300" dirty="0"/>
              <a:t>preheat of the peak service hot water draw to </a:t>
            </a:r>
            <a:r>
              <a:rPr lang="en-US" sz="2300" dirty="0" smtClean="0"/>
              <a:t>85°F</a:t>
            </a:r>
            <a:endParaRPr lang="en-US" sz="2300" dirty="0"/>
          </a:p>
          <a:p>
            <a:pPr marL="0" indent="0">
              <a:buNone/>
            </a:pPr>
            <a:endParaRPr lang="en-US" sz="2600" dirty="0">
              <a:cs typeface="Times New Roman" pitchFamily="18" charset="0"/>
              <a:sym typeface="WP MathA" pitchFamily="2" charset="2"/>
            </a:endParaRPr>
          </a:p>
          <a:p>
            <a:pPr marL="0" indent="0">
              <a:buNone/>
            </a:pPr>
            <a:r>
              <a:rPr lang="en-US" sz="2600" b="1" u="sng" dirty="0" smtClean="0">
                <a:cs typeface="Times New Roman" pitchFamily="18" charset="0"/>
                <a:sym typeface="WP MathA" pitchFamily="2" charset="2"/>
              </a:rPr>
              <a:t>Exceptions</a:t>
            </a:r>
          </a:p>
          <a:p>
            <a:pPr>
              <a:buFont typeface="Arial" panose="020B0604020202020204" pitchFamily="34" charset="0"/>
              <a:buChar char="•"/>
            </a:pPr>
            <a:r>
              <a:rPr lang="en-US" sz="2300" dirty="0" smtClean="0">
                <a:sym typeface="WP MathA" pitchFamily="2" charset="2"/>
              </a:rPr>
              <a:t>If condenser heat recovery is used for space heating with a heat recovery design &gt; 30% of peak water-cooled condenser load at design conditions</a:t>
            </a:r>
          </a:p>
          <a:p>
            <a:pPr>
              <a:buFont typeface="Arial" panose="020B0604020202020204" pitchFamily="34" charset="0"/>
              <a:buChar char="•"/>
            </a:pPr>
            <a:r>
              <a:rPr lang="en-US" sz="2300" dirty="0" smtClean="0">
                <a:sym typeface="WP MathA" pitchFamily="2" charset="2"/>
              </a:rPr>
              <a:t>If 60% of service water heating is provided from site-solar or site-recovered energy or other sources</a:t>
            </a:r>
            <a:endParaRPr lang="en-US" sz="2300" dirty="0">
              <a:sym typeface="WP MathA" pitchFamily="2" charset="2"/>
            </a:endParaRPr>
          </a:p>
          <a:p>
            <a:pPr lvl="2">
              <a:buFontTx/>
              <a:buNone/>
            </a:pPr>
            <a:endParaRPr lang="en-US" sz="2400" dirty="0">
              <a:cs typeface="Times New Roman" pitchFamily="18" charset="0"/>
              <a:sym typeface="WP MathA" pitchFamily="2" charset="2"/>
            </a:endParaRPr>
          </a:p>
        </p:txBody>
      </p:sp>
      <p:sp>
        <p:nvSpPr>
          <p:cNvPr id="267266" name="Rectangle 2"/>
          <p:cNvSpPr>
            <a:spLocks noGrp="1" noChangeArrowheads="1"/>
          </p:cNvSpPr>
          <p:nvPr>
            <p:ph type="title"/>
          </p:nvPr>
        </p:nvSpPr>
        <p:spPr>
          <a:xfrm>
            <a:off x="241300" y="0"/>
            <a:ext cx="8483600" cy="939800"/>
          </a:xfrm>
        </p:spPr>
        <p:txBody>
          <a:bodyPr>
            <a:normAutofit/>
          </a:bodyPr>
          <a:lstStyle/>
          <a:p>
            <a:pPr>
              <a:lnSpc>
                <a:spcPct val="80000"/>
              </a:lnSpc>
            </a:pPr>
            <a:r>
              <a:rPr lang="en-US" sz="2400" b="1" dirty="0" smtClean="0">
                <a:solidFill>
                  <a:srgbClr val="00853F"/>
                </a:solidFill>
              </a:rPr>
              <a:t>Section 6 – 6.5.6.2</a:t>
            </a:r>
            <a:r>
              <a:rPr lang="en-US" dirty="0" smtClean="0">
                <a:solidFill>
                  <a:srgbClr val="00853F"/>
                </a:solidFill>
              </a:rPr>
              <a:t/>
            </a:r>
            <a:br>
              <a:rPr lang="en-US" dirty="0" smtClean="0">
                <a:solidFill>
                  <a:srgbClr val="00853F"/>
                </a:solidFill>
              </a:rPr>
            </a:br>
            <a:r>
              <a:rPr lang="en-US" sz="2000" dirty="0" smtClean="0">
                <a:solidFill>
                  <a:srgbClr val="00853F"/>
                </a:solidFill>
              </a:rPr>
              <a:t>Heat </a:t>
            </a:r>
            <a:r>
              <a:rPr lang="en-US" sz="2000" dirty="0">
                <a:solidFill>
                  <a:srgbClr val="00853F"/>
                </a:solidFill>
              </a:rPr>
              <a:t>Recovery for </a:t>
            </a:r>
            <a:r>
              <a:rPr lang="en-US" sz="2000" dirty="0" smtClean="0">
                <a:solidFill>
                  <a:srgbClr val="00853F"/>
                </a:solidFill>
              </a:rPr>
              <a:t>Service Water </a:t>
            </a:r>
            <a:r>
              <a:rPr lang="en-US" sz="2000" dirty="0">
                <a:solidFill>
                  <a:srgbClr val="00853F"/>
                </a:solidFill>
              </a:rPr>
              <a:t>Heating</a:t>
            </a:r>
            <a:endParaRPr lang="en-US" sz="2000" i="1" dirty="0">
              <a:solidFill>
                <a:srgbClr val="00853F"/>
              </a:solidFill>
            </a:endParaRPr>
          </a:p>
        </p:txBody>
      </p:sp>
    </p:spTree>
    <p:extLst>
      <p:ext uri="{BB962C8B-B14F-4D97-AF65-F5344CB8AC3E}">
        <p14:creationId xmlns:p14="http://schemas.microsoft.com/office/powerpoint/2010/main" val="41892132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41301" y="0"/>
            <a:ext cx="8763000" cy="889000"/>
          </a:xfrm>
        </p:spPr>
        <p:txBody>
          <a:bodyPr/>
          <a:lstStyle/>
          <a:p>
            <a:pPr>
              <a:lnSpc>
                <a:spcPct val="80000"/>
              </a:lnSpc>
            </a:pPr>
            <a:r>
              <a:rPr lang="en-US" sz="2400" b="1" dirty="0" smtClean="0">
                <a:solidFill>
                  <a:srgbClr val="00853F"/>
                </a:solidFill>
              </a:rPr>
              <a:t>Section 6 – </a:t>
            </a:r>
            <a:r>
              <a:rPr lang="en-US" sz="2400" b="1" dirty="0">
                <a:solidFill>
                  <a:srgbClr val="00853F"/>
                </a:solidFill>
              </a:rPr>
              <a:t>6.5.7.1 </a:t>
            </a:r>
            <a:br>
              <a:rPr lang="en-US" sz="2400" b="1" dirty="0">
                <a:solidFill>
                  <a:srgbClr val="00853F"/>
                </a:solidFill>
              </a:rPr>
            </a:br>
            <a:r>
              <a:rPr lang="en-US" sz="2000" dirty="0" smtClean="0">
                <a:solidFill>
                  <a:srgbClr val="FF0000"/>
                </a:solidFill>
              </a:rPr>
              <a:t>Transfer Air</a:t>
            </a:r>
            <a:endParaRPr lang="en-US" sz="2000" i="1" dirty="0">
              <a:solidFill>
                <a:srgbClr val="FF0000"/>
              </a:solidFill>
            </a:endParaRPr>
          </a:p>
        </p:txBody>
      </p:sp>
      <p:sp>
        <p:nvSpPr>
          <p:cNvPr id="5" name="Content Placeholder 2"/>
          <p:cNvSpPr>
            <a:spLocks noGrp="1"/>
          </p:cNvSpPr>
          <p:nvPr>
            <p:ph idx="1"/>
          </p:nvPr>
        </p:nvSpPr>
        <p:spPr>
          <a:xfrm>
            <a:off x="228600" y="1116110"/>
            <a:ext cx="8763000" cy="5257800"/>
          </a:xfrm>
        </p:spPr>
        <p:txBody>
          <a:bodyPr>
            <a:normAutofit/>
          </a:bodyPr>
          <a:lstStyle/>
          <a:p>
            <a:pPr marL="0" indent="0">
              <a:buNone/>
            </a:pPr>
            <a:r>
              <a:rPr lang="en-US" sz="1800" dirty="0" smtClean="0">
                <a:solidFill>
                  <a:srgbClr val="FF0000"/>
                </a:solidFill>
              </a:rPr>
              <a:t>Conditioned </a:t>
            </a:r>
            <a:r>
              <a:rPr lang="en-US" sz="1800" dirty="0">
                <a:solidFill>
                  <a:srgbClr val="FF0000"/>
                </a:solidFill>
              </a:rPr>
              <a:t>supply air delivered to any space with mechanical exhaust </a:t>
            </a:r>
            <a:r>
              <a:rPr lang="en-US" sz="1800" dirty="0" smtClean="0">
                <a:solidFill>
                  <a:srgbClr val="FF0000"/>
                </a:solidFill>
              </a:rPr>
              <a:t>to </a:t>
            </a:r>
            <a:r>
              <a:rPr lang="en-US" sz="1800" dirty="0">
                <a:solidFill>
                  <a:srgbClr val="FF0000"/>
                </a:solidFill>
              </a:rPr>
              <a:t>not exceed </a:t>
            </a:r>
            <a:r>
              <a:rPr lang="en-US" sz="1800" dirty="0" smtClean="0">
                <a:solidFill>
                  <a:srgbClr val="FF0000"/>
                </a:solidFill>
              </a:rPr>
              <a:t>the greater </a:t>
            </a:r>
            <a:r>
              <a:rPr lang="en-US" sz="1800" dirty="0">
                <a:solidFill>
                  <a:srgbClr val="FF0000"/>
                </a:solidFill>
              </a:rPr>
              <a:t>of</a:t>
            </a:r>
          </a:p>
          <a:p>
            <a:pPr>
              <a:buFont typeface="+mj-lt"/>
              <a:buAutoNum type="alphaLcPeriod"/>
            </a:pPr>
            <a:r>
              <a:rPr lang="en-US" sz="1800" dirty="0" smtClean="0">
                <a:solidFill>
                  <a:srgbClr val="FF0000"/>
                </a:solidFill>
              </a:rPr>
              <a:t>supply </a:t>
            </a:r>
            <a:r>
              <a:rPr lang="en-US" sz="1800" dirty="0">
                <a:solidFill>
                  <a:srgbClr val="FF0000"/>
                </a:solidFill>
              </a:rPr>
              <a:t>flow required to meet the space heating or cooling load;</a:t>
            </a:r>
          </a:p>
          <a:p>
            <a:pPr>
              <a:buFont typeface="+mj-lt"/>
              <a:buAutoNum type="alphaLcPeriod"/>
            </a:pPr>
            <a:r>
              <a:rPr lang="en-US" sz="1800" dirty="0" smtClean="0">
                <a:solidFill>
                  <a:srgbClr val="FF0000"/>
                </a:solidFill>
              </a:rPr>
              <a:t>ventilation </a:t>
            </a:r>
            <a:r>
              <a:rPr lang="en-US" sz="1800" dirty="0">
                <a:solidFill>
                  <a:srgbClr val="FF0000"/>
                </a:solidFill>
              </a:rPr>
              <a:t>rate required by the </a:t>
            </a:r>
            <a:r>
              <a:rPr lang="en-US" sz="1800" dirty="0" smtClean="0">
                <a:solidFill>
                  <a:srgbClr val="FF0000"/>
                </a:solidFill>
              </a:rPr>
              <a:t>AHJ, </a:t>
            </a:r>
            <a:r>
              <a:rPr lang="en-US" sz="1800" dirty="0">
                <a:solidFill>
                  <a:srgbClr val="FF0000"/>
                </a:solidFill>
              </a:rPr>
              <a:t>the facility </a:t>
            </a:r>
            <a:r>
              <a:rPr lang="en-US" sz="1800" dirty="0" smtClean="0">
                <a:solidFill>
                  <a:srgbClr val="FF0000"/>
                </a:solidFill>
              </a:rPr>
              <a:t>Environmental Health </a:t>
            </a:r>
            <a:r>
              <a:rPr lang="en-US" sz="1800" dirty="0">
                <a:solidFill>
                  <a:srgbClr val="FF0000"/>
                </a:solidFill>
              </a:rPr>
              <a:t>and Safety department, or ASHRAE Standard 62.1; or</a:t>
            </a:r>
          </a:p>
          <a:p>
            <a:pPr>
              <a:buFont typeface="+mj-lt"/>
              <a:buAutoNum type="alphaLcPeriod"/>
            </a:pPr>
            <a:r>
              <a:rPr lang="en-US" sz="1800" dirty="0" smtClean="0">
                <a:solidFill>
                  <a:srgbClr val="FF0000"/>
                </a:solidFill>
              </a:rPr>
              <a:t>mechanical </a:t>
            </a:r>
            <a:r>
              <a:rPr lang="en-US" sz="1800" dirty="0">
                <a:solidFill>
                  <a:srgbClr val="FF0000"/>
                </a:solidFill>
              </a:rPr>
              <a:t>exhaust flow minus the available transfer air from conditioned </a:t>
            </a:r>
            <a:r>
              <a:rPr lang="en-US" sz="1800" dirty="0" smtClean="0">
                <a:solidFill>
                  <a:srgbClr val="FF0000"/>
                </a:solidFill>
              </a:rPr>
              <a:t>spaces or </a:t>
            </a:r>
            <a:r>
              <a:rPr lang="en-US" sz="1800" dirty="0">
                <a:solidFill>
                  <a:srgbClr val="FF0000"/>
                </a:solidFill>
              </a:rPr>
              <a:t>return air plenums on the same floor, not in different smoke or fire </a:t>
            </a:r>
            <a:r>
              <a:rPr lang="en-US" sz="1800" dirty="0" smtClean="0">
                <a:solidFill>
                  <a:srgbClr val="FF0000"/>
                </a:solidFill>
              </a:rPr>
              <a:t>compartments, and </a:t>
            </a:r>
            <a:r>
              <a:rPr lang="en-US" sz="1800" dirty="0">
                <a:solidFill>
                  <a:srgbClr val="FF0000"/>
                </a:solidFill>
              </a:rPr>
              <a:t>that at their closest point are within 15 </a:t>
            </a:r>
            <a:r>
              <a:rPr lang="en-US" sz="1800" dirty="0" smtClean="0">
                <a:solidFill>
                  <a:srgbClr val="FF0000"/>
                </a:solidFill>
              </a:rPr>
              <a:t>ft. </a:t>
            </a:r>
            <a:r>
              <a:rPr lang="en-US" sz="1800" dirty="0">
                <a:solidFill>
                  <a:srgbClr val="FF0000"/>
                </a:solidFill>
              </a:rPr>
              <a:t>of each other. </a:t>
            </a:r>
            <a:endParaRPr lang="en-US" sz="1800" dirty="0" smtClean="0">
              <a:solidFill>
                <a:srgbClr val="FF0000"/>
              </a:solidFill>
            </a:endParaRPr>
          </a:p>
          <a:p>
            <a:pPr marL="0" indent="0">
              <a:buNone/>
            </a:pPr>
            <a:r>
              <a:rPr lang="en-US" sz="1800" dirty="0">
                <a:solidFill>
                  <a:srgbClr val="FF0000"/>
                </a:solidFill>
              </a:rPr>
              <a:t>	</a:t>
            </a:r>
            <a:endParaRPr lang="en-US" sz="1800" dirty="0" smtClean="0">
              <a:solidFill>
                <a:srgbClr val="FF0000"/>
              </a:solidFill>
            </a:endParaRPr>
          </a:p>
          <a:p>
            <a:pPr marL="0" indent="0">
              <a:buNone/>
            </a:pPr>
            <a:r>
              <a:rPr lang="en-US" sz="1800" dirty="0">
                <a:solidFill>
                  <a:srgbClr val="FF0000"/>
                </a:solidFill>
              </a:rPr>
              <a:t>	</a:t>
            </a:r>
            <a:r>
              <a:rPr lang="en-US" sz="1800" dirty="0" smtClean="0">
                <a:solidFill>
                  <a:srgbClr val="FF0000"/>
                </a:solidFill>
              </a:rPr>
              <a:t>Available </a:t>
            </a:r>
            <a:r>
              <a:rPr lang="en-US" sz="1800" dirty="0">
                <a:solidFill>
                  <a:srgbClr val="FF0000"/>
                </a:solidFill>
              </a:rPr>
              <a:t>transfer air </a:t>
            </a:r>
            <a:r>
              <a:rPr lang="en-US" sz="1800" dirty="0" smtClean="0">
                <a:solidFill>
                  <a:srgbClr val="FF0000"/>
                </a:solidFill>
              </a:rPr>
              <a:t>is that </a:t>
            </a:r>
            <a:r>
              <a:rPr lang="en-US" sz="1800" dirty="0">
                <a:solidFill>
                  <a:srgbClr val="FF0000"/>
                </a:solidFill>
              </a:rPr>
              <a:t>portion of outdoor ventilation air </a:t>
            </a:r>
            <a:r>
              <a:rPr lang="en-US" sz="1800" dirty="0" smtClean="0">
                <a:solidFill>
                  <a:srgbClr val="FF0000"/>
                </a:solidFill>
              </a:rPr>
              <a:t>that </a:t>
            </a:r>
          </a:p>
          <a:p>
            <a:pPr lvl="1">
              <a:buFont typeface="+mj-lt"/>
              <a:buAutoNum type="arabicPeriod"/>
            </a:pPr>
            <a:r>
              <a:rPr lang="en-US" sz="1800" dirty="0" smtClean="0">
                <a:solidFill>
                  <a:srgbClr val="FF0000"/>
                </a:solidFill>
              </a:rPr>
              <a:t>is </a:t>
            </a:r>
            <a:r>
              <a:rPr lang="en-US" sz="1800" dirty="0">
                <a:solidFill>
                  <a:srgbClr val="FF0000"/>
                </a:solidFill>
              </a:rPr>
              <a:t>not required to satisfy other exhaust needs,</a:t>
            </a:r>
          </a:p>
          <a:p>
            <a:pPr lvl="1">
              <a:buFont typeface="+mj-lt"/>
              <a:buAutoNum type="arabicPeriod"/>
            </a:pPr>
            <a:r>
              <a:rPr lang="en-US" sz="1800" dirty="0" smtClean="0">
                <a:solidFill>
                  <a:srgbClr val="FF0000"/>
                </a:solidFill>
              </a:rPr>
              <a:t>is </a:t>
            </a:r>
            <a:r>
              <a:rPr lang="en-US" sz="1800" dirty="0">
                <a:solidFill>
                  <a:srgbClr val="FF0000"/>
                </a:solidFill>
              </a:rPr>
              <a:t>not required to maintain pressurization of other spaces, and</a:t>
            </a:r>
          </a:p>
          <a:p>
            <a:pPr lvl="1">
              <a:buFont typeface="+mj-lt"/>
              <a:buAutoNum type="arabicPeriod"/>
            </a:pPr>
            <a:r>
              <a:rPr lang="en-US" sz="1800" dirty="0" smtClean="0">
                <a:solidFill>
                  <a:srgbClr val="FF0000"/>
                </a:solidFill>
              </a:rPr>
              <a:t>is </a:t>
            </a:r>
            <a:r>
              <a:rPr lang="en-US" sz="1800" dirty="0">
                <a:solidFill>
                  <a:srgbClr val="FF0000"/>
                </a:solidFill>
              </a:rPr>
              <a:t>transferable according to applicable codes and standards and to the class of </a:t>
            </a:r>
            <a:r>
              <a:rPr lang="en-US" sz="1800" dirty="0" smtClean="0">
                <a:solidFill>
                  <a:srgbClr val="FF0000"/>
                </a:solidFill>
              </a:rPr>
              <a:t>air recirculation </a:t>
            </a:r>
            <a:r>
              <a:rPr lang="en-US" sz="1800" dirty="0">
                <a:solidFill>
                  <a:srgbClr val="FF0000"/>
                </a:solidFill>
              </a:rPr>
              <a:t>limitations in ASHRAE Standard 62.1</a:t>
            </a:r>
            <a:r>
              <a:rPr lang="en-US" sz="1800" dirty="0" smtClean="0">
                <a:solidFill>
                  <a:srgbClr val="FF0000"/>
                </a:solidFill>
              </a:rPr>
              <a:t>.</a:t>
            </a:r>
            <a:endParaRPr lang="en-US" sz="1800" dirty="0">
              <a:solidFill>
                <a:srgbClr val="FF0000"/>
              </a:solidFill>
            </a:endParaRPr>
          </a:p>
          <a:p>
            <a:pPr marL="57150" indent="0">
              <a:buNone/>
            </a:pPr>
            <a:r>
              <a:rPr lang="en-US" sz="2200" i="1" dirty="0" smtClean="0"/>
              <a:t>When transfer air is used instead of supply air, it means less fan energy and less heating and cooling of supply air.</a:t>
            </a:r>
          </a:p>
        </p:txBody>
      </p:sp>
    </p:spTree>
    <p:extLst>
      <p:ext uri="{BB962C8B-B14F-4D97-AF65-F5344CB8AC3E}">
        <p14:creationId xmlns:p14="http://schemas.microsoft.com/office/powerpoint/2010/main" val="36540325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41301" y="0"/>
            <a:ext cx="8763000" cy="889000"/>
          </a:xfrm>
        </p:spPr>
        <p:txBody>
          <a:bodyPr/>
          <a:lstStyle/>
          <a:p>
            <a:pPr>
              <a:lnSpc>
                <a:spcPct val="80000"/>
              </a:lnSpc>
            </a:pPr>
            <a:r>
              <a:rPr lang="en-US" sz="2400" b="1" dirty="0" smtClean="0">
                <a:solidFill>
                  <a:srgbClr val="00853F"/>
                </a:solidFill>
              </a:rPr>
              <a:t>Section 6 – </a:t>
            </a:r>
            <a:r>
              <a:rPr lang="en-US" sz="2400" b="1" dirty="0">
                <a:solidFill>
                  <a:srgbClr val="00853F"/>
                </a:solidFill>
              </a:rPr>
              <a:t>6.5.7.1 </a:t>
            </a:r>
            <a:br>
              <a:rPr lang="en-US" sz="2400" b="1" dirty="0">
                <a:solidFill>
                  <a:srgbClr val="00853F"/>
                </a:solidFill>
              </a:rPr>
            </a:br>
            <a:r>
              <a:rPr lang="en-US" sz="2000" dirty="0" smtClean="0">
                <a:solidFill>
                  <a:srgbClr val="FF0000"/>
                </a:solidFill>
              </a:rPr>
              <a:t>Transfer Air – Exceptions </a:t>
            </a:r>
            <a:endParaRPr lang="en-US" sz="2000" i="1" dirty="0">
              <a:solidFill>
                <a:srgbClr val="FF0000"/>
              </a:solidFill>
            </a:endParaRPr>
          </a:p>
        </p:txBody>
      </p:sp>
      <p:sp>
        <p:nvSpPr>
          <p:cNvPr id="5" name="Content Placeholder 2"/>
          <p:cNvSpPr>
            <a:spLocks noGrp="1"/>
          </p:cNvSpPr>
          <p:nvPr>
            <p:ph idx="1"/>
          </p:nvPr>
        </p:nvSpPr>
        <p:spPr>
          <a:xfrm>
            <a:off x="228600" y="1214725"/>
            <a:ext cx="8763000" cy="5257800"/>
          </a:xfrm>
        </p:spPr>
        <p:txBody>
          <a:bodyPr>
            <a:normAutofit/>
          </a:bodyPr>
          <a:lstStyle/>
          <a:p>
            <a:pPr marL="0" indent="0">
              <a:buNone/>
            </a:pPr>
            <a:r>
              <a:rPr lang="en-US" sz="1800" b="1" dirty="0" smtClean="0">
                <a:solidFill>
                  <a:srgbClr val="FF0000"/>
                </a:solidFill>
              </a:rPr>
              <a:t>Exceptions </a:t>
            </a:r>
            <a:endParaRPr lang="en-US" sz="1800" b="1" dirty="0">
              <a:solidFill>
                <a:srgbClr val="FF0000"/>
              </a:solidFill>
            </a:endParaRPr>
          </a:p>
          <a:p>
            <a:pPr>
              <a:buFont typeface="+mj-lt"/>
              <a:buAutoNum type="arabicPeriod"/>
            </a:pPr>
            <a:r>
              <a:rPr lang="en-US" sz="1800" dirty="0" smtClean="0">
                <a:solidFill>
                  <a:srgbClr val="FF0000"/>
                </a:solidFill>
              </a:rPr>
              <a:t>Biosafety </a:t>
            </a:r>
            <a:r>
              <a:rPr lang="en-US" sz="1800" dirty="0">
                <a:solidFill>
                  <a:srgbClr val="FF0000"/>
                </a:solidFill>
              </a:rPr>
              <a:t>level classified laboratories 3 or higher.</a:t>
            </a:r>
          </a:p>
          <a:p>
            <a:pPr>
              <a:buFont typeface="+mj-lt"/>
              <a:buAutoNum type="arabicPeriod"/>
            </a:pPr>
            <a:r>
              <a:rPr lang="en-US" sz="1800" dirty="0" smtClean="0">
                <a:solidFill>
                  <a:srgbClr val="FF0000"/>
                </a:solidFill>
              </a:rPr>
              <a:t>Vivarium </a:t>
            </a:r>
            <a:r>
              <a:rPr lang="en-US" sz="1800" dirty="0">
                <a:solidFill>
                  <a:srgbClr val="FF0000"/>
                </a:solidFill>
              </a:rPr>
              <a:t>spaces.</a:t>
            </a:r>
          </a:p>
          <a:p>
            <a:pPr>
              <a:buFont typeface="+mj-lt"/>
              <a:buAutoNum type="arabicPeriod"/>
            </a:pPr>
            <a:r>
              <a:rPr lang="en-US" sz="1800" dirty="0" smtClean="0">
                <a:solidFill>
                  <a:srgbClr val="FF0000"/>
                </a:solidFill>
              </a:rPr>
              <a:t>Spaces required </a:t>
            </a:r>
            <a:r>
              <a:rPr lang="en-US" sz="1800" dirty="0">
                <a:solidFill>
                  <a:srgbClr val="FF0000"/>
                </a:solidFill>
              </a:rPr>
              <a:t>by applicable codes and standards to be maintained at </a:t>
            </a:r>
            <a:r>
              <a:rPr lang="en-US" sz="1800" dirty="0" smtClean="0">
                <a:solidFill>
                  <a:srgbClr val="FF0000"/>
                </a:solidFill>
              </a:rPr>
              <a:t>positive pressure </a:t>
            </a:r>
            <a:r>
              <a:rPr lang="en-US" sz="1800" dirty="0">
                <a:solidFill>
                  <a:srgbClr val="FF0000"/>
                </a:solidFill>
              </a:rPr>
              <a:t>relative to adjacent spaces. </a:t>
            </a:r>
            <a:endParaRPr lang="en-US" sz="1800" dirty="0" smtClean="0">
              <a:solidFill>
                <a:srgbClr val="FF0000"/>
              </a:solidFill>
            </a:endParaRPr>
          </a:p>
          <a:p>
            <a:pPr>
              <a:buFont typeface="+mj-lt"/>
              <a:buAutoNum type="arabicPeriod"/>
            </a:pPr>
            <a:r>
              <a:rPr lang="en-US" sz="1800" dirty="0" smtClean="0">
                <a:solidFill>
                  <a:srgbClr val="FF0000"/>
                </a:solidFill>
              </a:rPr>
              <a:t>Spaces </a:t>
            </a:r>
            <a:r>
              <a:rPr lang="en-US" sz="1800" dirty="0">
                <a:solidFill>
                  <a:srgbClr val="FF0000"/>
                </a:solidFill>
              </a:rPr>
              <a:t>where </a:t>
            </a:r>
            <a:r>
              <a:rPr lang="en-US" sz="1800" dirty="0" smtClean="0">
                <a:solidFill>
                  <a:srgbClr val="FF0000"/>
                </a:solidFill>
              </a:rPr>
              <a:t>demand </a:t>
            </a:r>
            <a:r>
              <a:rPr lang="en-US" sz="1800" dirty="0">
                <a:solidFill>
                  <a:srgbClr val="FF0000"/>
                </a:solidFill>
              </a:rPr>
              <a:t>for transfer air may exceed the available transfer airflow </a:t>
            </a:r>
            <a:r>
              <a:rPr lang="en-US" sz="1800" dirty="0" smtClean="0">
                <a:solidFill>
                  <a:srgbClr val="FF0000"/>
                </a:solidFill>
              </a:rPr>
              <a:t>rate and </a:t>
            </a:r>
            <a:r>
              <a:rPr lang="en-US" sz="1800" dirty="0">
                <a:solidFill>
                  <a:srgbClr val="FF0000"/>
                </a:solidFill>
              </a:rPr>
              <a:t>where the spaces have a required negative pressure relationship. </a:t>
            </a:r>
            <a:endParaRPr lang="en-US" sz="1800" dirty="0" smtClean="0">
              <a:solidFill>
                <a:srgbClr val="FF0000"/>
              </a:solidFill>
            </a:endParaRPr>
          </a:p>
          <a:p>
            <a:pPr lvl="1"/>
            <a:endParaRPr lang="en-US" sz="1400" dirty="0">
              <a:solidFill>
                <a:srgbClr val="FF0000"/>
              </a:solidFill>
            </a:endParaRPr>
          </a:p>
          <a:p>
            <a:pPr marL="57150" indent="0">
              <a:buNone/>
            </a:pPr>
            <a:r>
              <a:rPr lang="en-US" sz="1800" b="1" dirty="0" smtClean="0">
                <a:solidFill>
                  <a:srgbClr val="FF0000"/>
                </a:solidFill>
              </a:rPr>
              <a:t>NOTE</a:t>
            </a:r>
            <a:r>
              <a:rPr lang="en-US" sz="1800" dirty="0" smtClean="0">
                <a:solidFill>
                  <a:srgbClr val="FF0000"/>
                </a:solidFill>
              </a:rPr>
              <a:t>:  if exception 3 or 4 is used:  any </a:t>
            </a:r>
            <a:r>
              <a:rPr lang="en-US" sz="1800" dirty="0">
                <a:solidFill>
                  <a:srgbClr val="FF0000"/>
                </a:solidFill>
              </a:rPr>
              <a:t>transferable air not directly transferred to be made available to the associated AHU and be used whenever economizer or other options do not save more energy.</a:t>
            </a:r>
          </a:p>
          <a:p>
            <a:pPr marL="457200" lvl="1" indent="0">
              <a:buNone/>
            </a:pPr>
            <a:endParaRPr lang="en-US" sz="1400" dirty="0">
              <a:solidFill>
                <a:srgbClr val="FF0000"/>
              </a:solidFill>
            </a:endParaRPr>
          </a:p>
        </p:txBody>
      </p:sp>
    </p:spTree>
    <p:extLst>
      <p:ext uri="{BB962C8B-B14F-4D97-AF65-F5344CB8AC3E}">
        <p14:creationId xmlns:p14="http://schemas.microsoft.com/office/powerpoint/2010/main" val="21772991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251037"/>
            <a:ext cx="8229600" cy="4876800"/>
          </a:xfrm>
        </p:spPr>
        <p:txBody>
          <a:bodyPr>
            <a:normAutofit/>
          </a:bodyPr>
          <a:lstStyle/>
          <a:p>
            <a:r>
              <a:rPr lang="en-US" dirty="0" smtClean="0"/>
              <a:t>Replacement air introduced directly into hood cavity to be ≤ 10% of hood exhaust airflow rate</a:t>
            </a:r>
          </a:p>
          <a:p>
            <a:r>
              <a:rPr lang="en-US" dirty="0" smtClean="0"/>
              <a:t>If kitchen/dining facility has total kitchen hood exhaust airflow rate &gt; 5,000 cfm, each hood’s exhaust rate must not exceed the rate shown in Table </a:t>
            </a:r>
            <a:r>
              <a:rPr lang="en-US" dirty="0" smtClean="0">
                <a:solidFill>
                  <a:srgbClr val="FF0000"/>
                </a:solidFill>
              </a:rPr>
              <a:t>6.5.7.2.2</a:t>
            </a:r>
          </a:p>
          <a:p>
            <a:pPr lvl="1"/>
            <a:r>
              <a:rPr lang="en-US" dirty="0" smtClean="0"/>
              <a:t>If a single hood or hood section is over appliances with different duty ratings, then the max. airflow rate for that can’t exceed the Table values for highest appliance duty rating under that hood or hood section</a:t>
            </a:r>
          </a:p>
          <a:p>
            <a:pPr>
              <a:buNone/>
            </a:pPr>
            <a:r>
              <a:rPr lang="en-US" b="1" u="sng" dirty="0" smtClean="0"/>
              <a:t>Exception</a:t>
            </a:r>
          </a:p>
          <a:p>
            <a:r>
              <a:rPr lang="en-US" dirty="0" smtClean="0"/>
              <a:t>If at least 75% of all replacement air is transfer air that would otherwise be exhausted</a:t>
            </a:r>
            <a:endParaRPr lang="en-US" dirty="0"/>
          </a:p>
        </p:txBody>
      </p:sp>
      <p:sp>
        <p:nvSpPr>
          <p:cNvPr id="269314" name="Rectangle 2"/>
          <p:cNvSpPr>
            <a:spLocks noGrp="1" noChangeArrowheads="1"/>
          </p:cNvSpPr>
          <p:nvPr>
            <p:ph type="title"/>
          </p:nvPr>
        </p:nvSpPr>
        <p:spPr>
          <a:xfrm>
            <a:off x="241301" y="0"/>
            <a:ext cx="8763000" cy="889000"/>
          </a:xfrm>
        </p:spPr>
        <p:txBody>
          <a:bodyPr/>
          <a:lstStyle/>
          <a:p>
            <a:pPr>
              <a:lnSpc>
                <a:spcPct val="80000"/>
              </a:lnSpc>
            </a:pPr>
            <a:r>
              <a:rPr lang="en-US" sz="2400" b="1" dirty="0" smtClean="0">
                <a:solidFill>
                  <a:srgbClr val="00853F"/>
                </a:solidFill>
              </a:rPr>
              <a:t>Section 6 – </a:t>
            </a:r>
            <a:r>
              <a:rPr lang="en-US" sz="2400" b="1" dirty="0">
                <a:solidFill>
                  <a:srgbClr val="00853F"/>
                </a:solidFill>
              </a:rPr>
              <a:t>6.5.7.2 </a:t>
            </a:r>
            <a:r>
              <a:rPr lang="en-US" dirty="0" smtClean="0">
                <a:solidFill>
                  <a:srgbClr val="00853F"/>
                </a:solidFill>
              </a:rPr>
              <a:t/>
            </a:r>
            <a:br>
              <a:rPr lang="en-US" dirty="0" smtClean="0">
                <a:solidFill>
                  <a:srgbClr val="00853F"/>
                </a:solidFill>
              </a:rPr>
            </a:br>
            <a:r>
              <a:rPr lang="en-US" sz="2000" dirty="0" smtClean="0">
                <a:solidFill>
                  <a:srgbClr val="00853F"/>
                </a:solidFill>
              </a:rPr>
              <a:t>Kitchen Exhaust Systems</a:t>
            </a:r>
            <a:endParaRPr lang="en-US" sz="2000" i="1" dirty="0"/>
          </a:p>
        </p:txBody>
      </p:sp>
    </p:spTree>
    <p:extLst>
      <p:ext uri="{BB962C8B-B14F-4D97-AF65-F5344CB8AC3E}">
        <p14:creationId xmlns:p14="http://schemas.microsoft.com/office/powerpoint/2010/main" val="130945805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251037"/>
            <a:ext cx="8229600" cy="4876800"/>
          </a:xfrm>
        </p:spPr>
        <p:txBody>
          <a:bodyPr>
            <a:normAutofit/>
          </a:bodyPr>
          <a:lstStyle/>
          <a:p>
            <a:pPr>
              <a:buFont typeface="Arial" panose="020B0604020202020204" pitchFamily="34" charset="0"/>
              <a:buChar char="•"/>
            </a:pPr>
            <a:r>
              <a:rPr lang="en-US" dirty="0" smtClean="0"/>
              <a:t>Kitchens/dining facilities with total kitchen hood exhaust airflow rate &gt; 5,000 </a:t>
            </a:r>
            <a:r>
              <a:rPr lang="en-US" dirty="0" err="1" smtClean="0"/>
              <a:t>cfm</a:t>
            </a:r>
            <a:r>
              <a:rPr lang="en-US" dirty="0" smtClean="0"/>
              <a:t> must have one of these:</a:t>
            </a:r>
          </a:p>
          <a:p>
            <a:pPr lvl="1"/>
            <a:r>
              <a:rPr lang="en-US" dirty="0" smtClean="0"/>
              <a:t>At least 50% of all replacement air is transfer air that would otherwise be exhausted</a:t>
            </a:r>
          </a:p>
          <a:p>
            <a:pPr lvl="1"/>
            <a:r>
              <a:rPr lang="en-US" dirty="0" smtClean="0"/>
              <a:t>Demand ventilation systems on at least 75% of exhaust air (capable of at least 50% reduction in exhaust and replacement air system airflow rates)</a:t>
            </a:r>
          </a:p>
          <a:p>
            <a:pPr lvl="1"/>
            <a:r>
              <a:rPr lang="en-US" dirty="0" smtClean="0"/>
              <a:t>Listed energy recovery devices with sensible heat recovery effectiveness of not less than 40% on at least 50% of the total exhaust airflow</a:t>
            </a:r>
          </a:p>
        </p:txBody>
      </p:sp>
      <p:sp>
        <p:nvSpPr>
          <p:cNvPr id="269314" name="Rectangle 2"/>
          <p:cNvSpPr>
            <a:spLocks noGrp="1" noChangeArrowheads="1"/>
          </p:cNvSpPr>
          <p:nvPr>
            <p:ph type="title"/>
          </p:nvPr>
        </p:nvSpPr>
        <p:spPr>
          <a:xfrm>
            <a:off x="241301" y="0"/>
            <a:ext cx="8763000" cy="889000"/>
          </a:xfrm>
        </p:spPr>
        <p:txBody>
          <a:bodyPr/>
          <a:lstStyle/>
          <a:p>
            <a:pPr>
              <a:lnSpc>
                <a:spcPct val="80000"/>
              </a:lnSpc>
            </a:pPr>
            <a:r>
              <a:rPr lang="en-US" sz="2400" b="1" dirty="0" smtClean="0">
                <a:solidFill>
                  <a:srgbClr val="00853F"/>
                </a:solidFill>
              </a:rPr>
              <a:t>Section 6 – 6.5.7.2 </a:t>
            </a:r>
            <a:r>
              <a:rPr lang="en-US" dirty="0" smtClean="0">
                <a:solidFill>
                  <a:srgbClr val="00853F"/>
                </a:solidFill>
              </a:rPr>
              <a:t/>
            </a:r>
            <a:br>
              <a:rPr lang="en-US" dirty="0" smtClean="0">
                <a:solidFill>
                  <a:srgbClr val="00853F"/>
                </a:solidFill>
              </a:rPr>
            </a:br>
            <a:r>
              <a:rPr lang="en-US" sz="2000" dirty="0" smtClean="0">
                <a:solidFill>
                  <a:srgbClr val="00853F"/>
                </a:solidFill>
              </a:rPr>
              <a:t>Kitchen Exhaust Systems </a:t>
            </a:r>
            <a:r>
              <a:rPr lang="en-US" sz="1400" i="1" dirty="0" smtClean="0">
                <a:solidFill>
                  <a:srgbClr val="00853F"/>
                </a:solidFill>
              </a:rPr>
              <a:t>(cont’d)</a:t>
            </a:r>
            <a:endParaRPr lang="en-US" sz="2000" i="1" dirty="0"/>
          </a:p>
        </p:txBody>
      </p:sp>
    </p:spTree>
    <p:extLst>
      <p:ext uri="{BB962C8B-B14F-4D97-AF65-F5344CB8AC3E}">
        <p14:creationId xmlns:p14="http://schemas.microsoft.com/office/powerpoint/2010/main" val="109832721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251037"/>
            <a:ext cx="8229600" cy="4876800"/>
          </a:xfrm>
        </p:spPr>
        <p:txBody>
          <a:bodyPr>
            <a:normAutofit/>
          </a:bodyPr>
          <a:lstStyle/>
          <a:p>
            <a:pPr>
              <a:buFont typeface="Arial" panose="020B0604020202020204" pitchFamily="34" charset="0"/>
              <a:buChar char="•"/>
            </a:pPr>
            <a:r>
              <a:rPr lang="en-US" dirty="0" smtClean="0"/>
              <a:t>Performance testing of design airflow rates and proper capture and containment must be done using an approved field test method</a:t>
            </a:r>
          </a:p>
          <a:p>
            <a:pPr lvl="1">
              <a:buFont typeface="Calibri" panose="020F0502020204030204" pitchFamily="34" charset="0"/>
              <a:buChar char="–"/>
            </a:pPr>
            <a:r>
              <a:rPr lang="en-US" dirty="0" smtClean="0"/>
              <a:t>If demand control ventilation systems are used, additional testing is required at minimum airflows</a:t>
            </a:r>
          </a:p>
          <a:p>
            <a:pPr lvl="1">
              <a:buFont typeface="Calibri" panose="020F0502020204030204" pitchFamily="34" charset="0"/>
              <a:buChar char="–"/>
            </a:pPr>
            <a:endParaRPr lang="en-US" dirty="0"/>
          </a:p>
          <a:p>
            <a:pPr marL="457200" lvl="1" indent="0">
              <a:buNone/>
            </a:pPr>
            <a:r>
              <a:rPr lang="en-US" dirty="0" smtClean="0"/>
              <a:t>Note: see  </a:t>
            </a:r>
            <a:r>
              <a:rPr lang="en-US" i="1" dirty="0" smtClean="0"/>
              <a:t>Kitchen Exhaust Code Notes </a:t>
            </a:r>
            <a:r>
              <a:rPr lang="en-US" dirty="0" smtClean="0"/>
              <a:t>at</a:t>
            </a:r>
          </a:p>
          <a:p>
            <a:pPr marL="457200" lvl="1" indent="0">
              <a:buNone/>
            </a:pPr>
            <a:r>
              <a:rPr lang="en-US" dirty="0">
                <a:hlinkClick r:id="rId3"/>
              </a:rPr>
              <a:t>http://</a:t>
            </a:r>
            <a:r>
              <a:rPr lang="en-US" dirty="0" smtClean="0">
                <a:hlinkClick r:id="rId3"/>
              </a:rPr>
              <a:t>www.energycodes.gov/kitchen-exhaust-code-notes</a:t>
            </a:r>
            <a:endParaRPr lang="en-US" dirty="0" smtClean="0"/>
          </a:p>
          <a:p>
            <a:pPr marL="457200" lvl="1" indent="0">
              <a:buNone/>
            </a:pPr>
            <a:endParaRPr lang="en-US" dirty="0"/>
          </a:p>
        </p:txBody>
      </p:sp>
      <p:sp>
        <p:nvSpPr>
          <p:cNvPr id="269314" name="Rectangle 2"/>
          <p:cNvSpPr>
            <a:spLocks noGrp="1" noChangeArrowheads="1"/>
          </p:cNvSpPr>
          <p:nvPr>
            <p:ph type="title"/>
          </p:nvPr>
        </p:nvSpPr>
        <p:spPr>
          <a:xfrm>
            <a:off x="241301" y="0"/>
            <a:ext cx="8763000" cy="889000"/>
          </a:xfrm>
        </p:spPr>
        <p:txBody>
          <a:bodyPr/>
          <a:lstStyle/>
          <a:p>
            <a:pPr>
              <a:lnSpc>
                <a:spcPct val="80000"/>
              </a:lnSpc>
            </a:pPr>
            <a:r>
              <a:rPr lang="en-US" sz="2400" b="1" dirty="0" smtClean="0">
                <a:solidFill>
                  <a:srgbClr val="00853F"/>
                </a:solidFill>
              </a:rPr>
              <a:t>Section 6 – 6.5.7.2 </a:t>
            </a:r>
            <a:r>
              <a:rPr lang="en-US" dirty="0" smtClean="0">
                <a:solidFill>
                  <a:srgbClr val="00853F"/>
                </a:solidFill>
              </a:rPr>
              <a:t/>
            </a:r>
            <a:br>
              <a:rPr lang="en-US" dirty="0" smtClean="0">
                <a:solidFill>
                  <a:srgbClr val="00853F"/>
                </a:solidFill>
              </a:rPr>
            </a:br>
            <a:r>
              <a:rPr lang="en-US" sz="2000" dirty="0" smtClean="0">
                <a:solidFill>
                  <a:srgbClr val="00853F"/>
                </a:solidFill>
              </a:rPr>
              <a:t>Kitchen Exhaust Systems </a:t>
            </a:r>
            <a:r>
              <a:rPr lang="en-US" sz="1600" i="1" dirty="0">
                <a:solidFill>
                  <a:srgbClr val="00853F"/>
                </a:solidFill>
              </a:rPr>
              <a:t>(cont’d)</a:t>
            </a:r>
            <a:endParaRPr lang="en-US" sz="1600" i="1" dirty="0"/>
          </a:p>
        </p:txBody>
      </p:sp>
    </p:spTree>
    <p:extLst>
      <p:ext uri="{BB962C8B-B14F-4D97-AF65-F5344CB8AC3E}">
        <p14:creationId xmlns:p14="http://schemas.microsoft.com/office/powerpoint/2010/main" val="20829167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251037"/>
            <a:ext cx="8229600" cy="4876800"/>
          </a:xfrm>
        </p:spPr>
        <p:txBody>
          <a:bodyPr>
            <a:normAutofit fontScale="92500" lnSpcReduction="20000"/>
          </a:bodyPr>
          <a:lstStyle/>
          <a:p>
            <a:pPr>
              <a:buFont typeface="Arial" panose="020B0604020202020204" pitchFamily="34" charset="0"/>
              <a:buChar char="•"/>
            </a:pPr>
            <a:r>
              <a:rPr lang="en-US" dirty="0" smtClean="0"/>
              <a:t>Laboratory exhaust systems with total exhaust rate &gt; 5,000 </a:t>
            </a:r>
            <a:r>
              <a:rPr lang="en-US" dirty="0" err="1" smtClean="0"/>
              <a:t>cfm</a:t>
            </a:r>
            <a:r>
              <a:rPr lang="en-US" dirty="0" smtClean="0"/>
              <a:t> to have one of the following</a:t>
            </a:r>
          </a:p>
          <a:p>
            <a:pPr lvl="1">
              <a:buFont typeface="Calibri" panose="020F0502020204030204" pitchFamily="34" charset="0"/>
              <a:buChar char="–"/>
            </a:pPr>
            <a:r>
              <a:rPr lang="en-US" dirty="0" smtClean="0"/>
              <a:t>VAV lab exhaust and room supply system capable of reducing exhaust and makeup air flow rates and/or incorporate a heat recovery system</a:t>
            </a:r>
          </a:p>
          <a:p>
            <a:pPr lvl="1">
              <a:buFont typeface="Calibri" panose="020F0502020204030204" pitchFamily="34" charset="0"/>
              <a:buChar char="–"/>
            </a:pPr>
            <a:r>
              <a:rPr lang="en-US" dirty="0" smtClean="0"/>
              <a:t>VAV lab exhaust and room supply systems required to have minimum circulation rates to comply with code to be capable of reducing zone exhaust and makeup air flow rates to the regulated minimum circulation values or minimum required to maintain pressurization relationship requirements</a:t>
            </a:r>
          </a:p>
          <a:p>
            <a:pPr lvl="2">
              <a:buFont typeface="Arial" panose="020B0604020202020204" pitchFamily="34" charset="0"/>
              <a:buChar char="•"/>
            </a:pPr>
            <a:r>
              <a:rPr lang="en-US" dirty="0" smtClean="0"/>
              <a:t>Non-regulated zones capable of reducing exhaust and makeup air flow rates to 50% of zone design values or minimum required to maintain pressurization relationship requirements</a:t>
            </a:r>
          </a:p>
          <a:p>
            <a:pPr lvl="1">
              <a:buFont typeface="Calibri" panose="020F0502020204030204" pitchFamily="34" charset="0"/>
              <a:buChar char="–"/>
            </a:pPr>
            <a:r>
              <a:rPr lang="en-US" dirty="0" smtClean="0"/>
              <a:t>Direct makeup air supply to equal at least 75% of exhaust air flow rate, heated no warmer than 2°F below room </a:t>
            </a:r>
            <a:r>
              <a:rPr lang="en-US" dirty="0" err="1" smtClean="0"/>
              <a:t>setpoint</a:t>
            </a:r>
            <a:r>
              <a:rPr lang="en-US" dirty="0" smtClean="0"/>
              <a:t>, cooled to no cooler than 3°F above room </a:t>
            </a:r>
            <a:r>
              <a:rPr lang="en-US" dirty="0" err="1" smtClean="0"/>
              <a:t>setpoint</a:t>
            </a:r>
            <a:r>
              <a:rPr lang="en-US" dirty="0" smtClean="0"/>
              <a:t>, no humidification added, and no simultaneous heating and cooling used for dehumidification control</a:t>
            </a:r>
          </a:p>
        </p:txBody>
      </p:sp>
      <p:sp>
        <p:nvSpPr>
          <p:cNvPr id="269314" name="Rectangle 2"/>
          <p:cNvSpPr>
            <a:spLocks noGrp="1" noChangeArrowheads="1"/>
          </p:cNvSpPr>
          <p:nvPr>
            <p:ph type="title"/>
          </p:nvPr>
        </p:nvSpPr>
        <p:spPr>
          <a:xfrm>
            <a:off x="241301" y="0"/>
            <a:ext cx="8763000" cy="889000"/>
          </a:xfrm>
        </p:spPr>
        <p:txBody>
          <a:bodyPr/>
          <a:lstStyle/>
          <a:p>
            <a:pPr>
              <a:lnSpc>
                <a:spcPct val="80000"/>
              </a:lnSpc>
            </a:pPr>
            <a:r>
              <a:rPr lang="en-US" sz="2400" b="1" dirty="0" smtClean="0">
                <a:solidFill>
                  <a:srgbClr val="00853F"/>
                </a:solidFill>
              </a:rPr>
              <a:t>Section 6 – 6.5.7.</a:t>
            </a:r>
            <a:r>
              <a:rPr lang="en-US" sz="2400" b="1" dirty="0">
                <a:solidFill>
                  <a:srgbClr val="00853F"/>
                </a:solidFill>
              </a:rPr>
              <a:t>3</a:t>
            </a:r>
            <a:r>
              <a:rPr lang="en-US" sz="2400" b="1" dirty="0" smtClean="0">
                <a:solidFill>
                  <a:srgbClr val="00853F"/>
                </a:solidFill>
              </a:rPr>
              <a:t> </a:t>
            </a:r>
            <a:r>
              <a:rPr lang="en-US" dirty="0" smtClean="0">
                <a:solidFill>
                  <a:srgbClr val="00853F"/>
                </a:solidFill>
              </a:rPr>
              <a:t/>
            </a:r>
            <a:br>
              <a:rPr lang="en-US" dirty="0" smtClean="0">
                <a:solidFill>
                  <a:srgbClr val="00853F"/>
                </a:solidFill>
              </a:rPr>
            </a:br>
            <a:r>
              <a:rPr lang="en-US" sz="2000" dirty="0" smtClean="0">
                <a:solidFill>
                  <a:srgbClr val="00853F"/>
                </a:solidFill>
              </a:rPr>
              <a:t>Laboratory Exhaust Systems</a:t>
            </a:r>
            <a:endParaRPr lang="en-US" sz="2000" i="1" dirty="0"/>
          </a:p>
        </p:txBody>
      </p:sp>
    </p:spTree>
    <p:extLst>
      <p:ext uri="{BB962C8B-B14F-4D97-AF65-F5344CB8AC3E}">
        <p14:creationId xmlns:p14="http://schemas.microsoft.com/office/powerpoint/2010/main" val="390498856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Rectangle 3"/>
          <p:cNvSpPr>
            <a:spLocks noGrp="1" noChangeArrowheads="1"/>
          </p:cNvSpPr>
          <p:nvPr>
            <p:ph idx="1"/>
          </p:nvPr>
        </p:nvSpPr>
        <p:spPr>
          <a:xfrm>
            <a:off x="533400" y="1295400"/>
            <a:ext cx="5030190" cy="4876800"/>
          </a:xfrm>
        </p:spPr>
        <p:txBody>
          <a:bodyPr>
            <a:normAutofit fontScale="85000" lnSpcReduction="10000"/>
          </a:bodyPr>
          <a:lstStyle/>
          <a:p>
            <a:pPr marL="0" indent="0">
              <a:buNone/>
            </a:pPr>
            <a:r>
              <a:rPr lang="en-US" dirty="0">
                <a:cs typeface="Times New Roman" pitchFamily="18" charset="0"/>
                <a:sym typeface="WP MathA" pitchFamily="2" charset="2"/>
              </a:rPr>
              <a:t>Required for unenclosed spaces </a:t>
            </a:r>
            <a:r>
              <a:rPr lang="en-US" dirty="0" smtClean="0">
                <a:cs typeface="Times New Roman" pitchFamily="18" charset="0"/>
                <a:sym typeface="WP MathA" pitchFamily="2" charset="2"/>
              </a:rPr>
              <a:t>exception: </a:t>
            </a:r>
            <a:r>
              <a:rPr lang="en-US" dirty="0">
                <a:cs typeface="Times New Roman" pitchFamily="18" charset="0"/>
                <a:sym typeface="WP MathA" pitchFamily="2" charset="2"/>
              </a:rPr>
              <a:t>loading docks with air </a:t>
            </a:r>
            <a:r>
              <a:rPr lang="en-US" dirty="0" smtClean="0">
                <a:cs typeface="Times New Roman" pitchFamily="18" charset="0"/>
                <a:sym typeface="WP MathA" pitchFamily="2" charset="2"/>
              </a:rPr>
              <a:t>curtains</a:t>
            </a:r>
          </a:p>
          <a:p>
            <a:pPr marL="0" indent="0">
              <a:buNone/>
            </a:pPr>
            <a:endParaRPr lang="en-US" dirty="0">
              <a:cs typeface="Times New Roman" pitchFamily="18" charset="0"/>
              <a:sym typeface="WP MathA" pitchFamily="2" charset="2"/>
            </a:endParaRPr>
          </a:p>
          <a:p>
            <a:pPr marL="0" indent="0">
              <a:buNone/>
            </a:pPr>
            <a:r>
              <a:rPr lang="en-US" dirty="0" smtClean="0">
                <a:cs typeface="Times New Roman" pitchFamily="18" charset="0"/>
                <a:sym typeface="WP MathA" pitchFamily="2" charset="2"/>
              </a:rPr>
              <a:t>Radiant </a:t>
            </a:r>
            <a:r>
              <a:rPr lang="en-US" dirty="0">
                <a:cs typeface="Times New Roman" pitchFamily="18" charset="0"/>
                <a:sym typeface="WP MathA" pitchFamily="2" charset="2"/>
              </a:rPr>
              <a:t>heating systems that are used as primary or supplemental enclosed space heating must be in  conformance with the governing provisions of the </a:t>
            </a:r>
            <a:r>
              <a:rPr lang="en-US" dirty="0" smtClean="0">
                <a:cs typeface="Times New Roman" pitchFamily="18" charset="0"/>
                <a:sym typeface="WP MathA" pitchFamily="2" charset="2"/>
              </a:rPr>
              <a:t>standard</a:t>
            </a:r>
          </a:p>
          <a:p>
            <a:pPr>
              <a:buFont typeface="Arial" panose="020B0604020202020204" pitchFamily="34" charset="0"/>
              <a:buChar char="•"/>
            </a:pPr>
            <a:r>
              <a:rPr lang="en-US" sz="2400" dirty="0" smtClean="0">
                <a:cs typeface="Times New Roman" pitchFamily="18" charset="0"/>
                <a:sym typeface="WP MathA" pitchFamily="2" charset="2"/>
              </a:rPr>
              <a:t>Radiant hydronic ceiling or floor panels</a:t>
            </a:r>
          </a:p>
          <a:p>
            <a:pPr>
              <a:buFont typeface="Arial" panose="020B0604020202020204" pitchFamily="34" charset="0"/>
              <a:buChar char="•"/>
            </a:pPr>
            <a:r>
              <a:rPr lang="en-US" dirty="0" smtClean="0">
                <a:cs typeface="Times New Roman" pitchFamily="18" charset="0"/>
                <a:sym typeface="WP MathA" pitchFamily="2" charset="2"/>
              </a:rPr>
              <a:t>Combination or hybrid systems with radiant heating (or cooling) panels</a:t>
            </a:r>
          </a:p>
          <a:p>
            <a:pPr>
              <a:buFont typeface="Arial" panose="020B0604020202020204" pitchFamily="34" charset="0"/>
              <a:buChar char="•"/>
            </a:pPr>
            <a:r>
              <a:rPr lang="en-US" sz="2400" dirty="0" smtClean="0">
                <a:cs typeface="Times New Roman" pitchFamily="18" charset="0"/>
                <a:sym typeface="WP MathA" pitchFamily="2" charset="2"/>
              </a:rPr>
              <a:t>Radiant heating (or cooling) panels used in conjunction with other systems such as VAV or thermal storage systems</a:t>
            </a:r>
            <a:r>
              <a:rPr lang="en-US" sz="2400" dirty="0">
                <a:cs typeface="Times New Roman" pitchFamily="18" charset="0"/>
                <a:sym typeface="WP MathA" pitchFamily="2" charset="2"/>
              </a:rPr>
              <a:t>	</a:t>
            </a:r>
          </a:p>
          <a:p>
            <a:pPr lvl="1"/>
            <a:endParaRPr lang="en-US" sz="2000" dirty="0">
              <a:cs typeface="Times New Roman" pitchFamily="18" charset="0"/>
              <a:sym typeface="WP MathA" pitchFamily="2" charset="2"/>
            </a:endParaRPr>
          </a:p>
        </p:txBody>
      </p:sp>
      <p:sp>
        <p:nvSpPr>
          <p:cNvPr id="273410" name="Rectangle 2"/>
          <p:cNvSpPr>
            <a:spLocks noGrp="1" noChangeArrowheads="1"/>
          </p:cNvSpPr>
          <p:nvPr>
            <p:ph type="title"/>
          </p:nvPr>
        </p:nvSpPr>
        <p:spPr>
          <a:xfrm>
            <a:off x="254001" y="0"/>
            <a:ext cx="8661400" cy="876300"/>
          </a:xfrm>
        </p:spPr>
        <p:txBody>
          <a:bodyPr/>
          <a:lstStyle/>
          <a:p>
            <a:pPr>
              <a:lnSpc>
                <a:spcPct val="80000"/>
              </a:lnSpc>
            </a:pPr>
            <a:r>
              <a:rPr lang="en-US" sz="2400" b="1" dirty="0" smtClean="0">
                <a:solidFill>
                  <a:srgbClr val="00853F"/>
                </a:solidFill>
              </a:rPr>
              <a:t>Section 6 – 6.5.8</a:t>
            </a:r>
            <a:r>
              <a:rPr lang="en-US" dirty="0" smtClean="0">
                <a:solidFill>
                  <a:srgbClr val="00853F"/>
                </a:solidFill>
              </a:rPr>
              <a:t/>
            </a:r>
            <a:br>
              <a:rPr lang="en-US" dirty="0" smtClean="0">
                <a:solidFill>
                  <a:srgbClr val="00853F"/>
                </a:solidFill>
              </a:rPr>
            </a:br>
            <a:r>
              <a:rPr lang="en-US" sz="2000" dirty="0" smtClean="0">
                <a:solidFill>
                  <a:srgbClr val="00853F"/>
                </a:solidFill>
              </a:rPr>
              <a:t>Radiant </a:t>
            </a:r>
            <a:r>
              <a:rPr lang="en-US" sz="2000" dirty="0">
                <a:solidFill>
                  <a:srgbClr val="00853F"/>
                </a:solidFill>
              </a:rPr>
              <a:t>Heating Systems</a:t>
            </a:r>
            <a:endParaRPr lang="en-US" sz="2000" i="1" dirty="0">
              <a:solidFill>
                <a:srgbClr val="00853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923" y="2319779"/>
            <a:ext cx="2033016" cy="3048000"/>
          </a:xfrm>
          <a:prstGeom prst="rect">
            <a:avLst/>
          </a:prstGeom>
        </p:spPr>
      </p:pic>
    </p:spTree>
    <p:extLst>
      <p:ext uri="{BB962C8B-B14F-4D97-AF65-F5344CB8AC3E}">
        <p14:creationId xmlns:p14="http://schemas.microsoft.com/office/powerpoint/2010/main" val="107386530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838200" y="1501775"/>
            <a:ext cx="8040687" cy="4441825"/>
          </a:xfrm>
        </p:spPr>
        <p:txBody>
          <a:bodyPr/>
          <a:lstStyle/>
          <a:p>
            <a:pPr>
              <a:spcBef>
                <a:spcPct val="35000"/>
              </a:spcBef>
              <a:buFont typeface="Wingdings" pitchFamily="2" charset="2"/>
              <a:buChar char="§"/>
            </a:pPr>
            <a:endParaRPr lang="en-US" dirty="0" smtClean="0"/>
          </a:p>
          <a:p>
            <a:pPr>
              <a:spcBef>
                <a:spcPct val="35000"/>
              </a:spcBef>
              <a:buFont typeface="Wingdings" pitchFamily="2" charset="2"/>
              <a:buChar char="§"/>
            </a:pPr>
            <a:endParaRPr lang="en-US" dirty="0" smtClean="0"/>
          </a:p>
          <a:p>
            <a:pPr>
              <a:spcBef>
                <a:spcPct val="35000"/>
              </a:spcBef>
              <a:buFont typeface="Wingdings" pitchFamily="2" charset="2"/>
              <a:buChar char="§"/>
            </a:pPr>
            <a:endParaRPr lang="en-US" dirty="0" smtClean="0"/>
          </a:p>
          <a:p>
            <a:pPr>
              <a:spcBef>
                <a:spcPct val="35000"/>
              </a:spcBef>
              <a:buFont typeface="Wingdings" pitchFamily="2" charset="2"/>
              <a:buChar char="§"/>
            </a:pPr>
            <a:endParaRPr lang="en-US" dirty="0" smtClean="0"/>
          </a:p>
          <a:p>
            <a:pPr lvl="1">
              <a:spcBef>
                <a:spcPct val="35000"/>
              </a:spcBef>
            </a:pPr>
            <a:endParaRPr lang="en-US" dirty="0" smtClean="0"/>
          </a:p>
          <a:p>
            <a:pPr lvl="1">
              <a:spcBef>
                <a:spcPct val="35000"/>
              </a:spcBef>
              <a:buFont typeface="Arial" panose="020B0604020202020204" pitchFamily="34" charset="0"/>
              <a:buChar char="•"/>
            </a:pPr>
            <a:r>
              <a:rPr lang="en-US" dirty="0" smtClean="0"/>
              <a:t>Applied in systems with stepped or continuous unloading</a:t>
            </a:r>
          </a:p>
          <a:p>
            <a:pPr lvl="1">
              <a:spcBef>
                <a:spcPct val="35000"/>
              </a:spcBef>
              <a:buFont typeface="Arial" panose="020B0604020202020204" pitchFamily="34" charset="0"/>
              <a:buChar char="•"/>
            </a:pPr>
            <a:r>
              <a:rPr lang="en-US" dirty="0" smtClean="0"/>
              <a:t>Limitation also pertains to chillers</a:t>
            </a:r>
          </a:p>
          <a:p>
            <a:pPr lvl="1">
              <a:spcBef>
                <a:spcPct val="35000"/>
              </a:spcBef>
              <a:buFont typeface="Arial" panose="020B0604020202020204" pitchFamily="34" charset="0"/>
              <a:buChar char="•"/>
            </a:pPr>
            <a:r>
              <a:rPr lang="en-US" dirty="0"/>
              <a:t>Hot gas bypass not to be used on constant-volume units</a:t>
            </a:r>
          </a:p>
          <a:p>
            <a:pPr lvl="1"/>
            <a:endParaRPr lang="en-US" dirty="0">
              <a:cs typeface="Times New Roman" pitchFamily="18" charset="0"/>
              <a:sym typeface="WP MathA" pitchFamily="2" charset="2"/>
            </a:endParaRPr>
          </a:p>
        </p:txBody>
      </p:sp>
      <p:sp>
        <p:nvSpPr>
          <p:cNvPr id="275458" name="Rectangle 2"/>
          <p:cNvSpPr>
            <a:spLocks noGrp="1" noChangeArrowheads="1"/>
          </p:cNvSpPr>
          <p:nvPr>
            <p:ph type="title"/>
          </p:nvPr>
        </p:nvSpPr>
        <p:spPr>
          <a:xfrm>
            <a:off x="268289" y="12700"/>
            <a:ext cx="8558212" cy="863600"/>
          </a:xfrm>
        </p:spPr>
        <p:txBody>
          <a:bodyPr>
            <a:normAutofit/>
          </a:bodyPr>
          <a:lstStyle/>
          <a:p>
            <a:pPr>
              <a:lnSpc>
                <a:spcPct val="80000"/>
              </a:lnSpc>
            </a:pPr>
            <a:r>
              <a:rPr lang="en-US" sz="2400" b="1" dirty="0" smtClean="0">
                <a:solidFill>
                  <a:srgbClr val="00853F"/>
                </a:solidFill>
              </a:rPr>
              <a:t>Section 6 – 6.5.9</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Hot </a:t>
            </a:r>
            <a:r>
              <a:rPr lang="en-US" sz="2000" dirty="0">
                <a:solidFill>
                  <a:srgbClr val="00853F"/>
                </a:solidFill>
              </a:rPr>
              <a:t>Gas Bypass Limitation</a:t>
            </a:r>
            <a:endParaRPr lang="en-US" sz="2000" i="1" dirty="0">
              <a:solidFill>
                <a:srgbClr val="00853F"/>
              </a:solidFill>
            </a:endParaRPr>
          </a:p>
        </p:txBody>
      </p:sp>
      <p:grpSp>
        <p:nvGrpSpPr>
          <p:cNvPr id="2" name="Group 2"/>
          <p:cNvGrpSpPr>
            <a:grpSpLocks/>
          </p:cNvGrpSpPr>
          <p:nvPr/>
        </p:nvGrpSpPr>
        <p:grpSpPr bwMode="auto">
          <a:xfrm>
            <a:off x="914400" y="1463675"/>
            <a:ext cx="6856412" cy="1970087"/>
            <a:chOff x="471" y="2660"/>
            <a:chExt cx="4319" cy="1241"/>
          </a:xfrm>
        </p:grpSpPr>
        <p:sp>
          <p:nvSpPr>
            <p:cNvPr id="8" name="Text Box 3"/>
            <p:cNvSpPr txBox="1">
              <a:spLocks noChangeArrowheads="1"/>
            </p:cNvSpPr>
            <p:nvPr/>
          </p:nvSpPr>
          <p:spPr bwMode="auto">
            <a:xfrm>
              <a:off x="2599" y="2708"/>
              <a:ext cx="1380" cy="349"/>
            </a:xfrm>
            <a:prstGeom prst="rect">
              <a:avLst/>
            </a:prstGeom>
            <a:noFill/>
            <a:ln w="12700">
              <a:noFill/>
              <a:miter lim="800000"/>
              <a:headEnd/>
              <a:tailEnd/>
            </a:ln>
            <a:effectLst/>
          </p:spPr>
          <p:txBody>
            <a:bodyPr wrap="none" lIns="0" tIns="0" rIns="0" bIns="0">
              <a:spAutoFit/>
            </a:bodyPr>
            <a:lstStyle/>
            <a:p>
              <a:pPr eaLnBrk="0" hangingPunct="0"/>
              <a:r>
                <a:rPr lang="en-US" dirty="0">
                  <a:latin typeface="Verdana" pitchFamily="34" charset="0"/>
                </a:rPr>
                <a:t>Maximum </a:t>
              </a:r>
              <a:r>
                <a:rPr lang="en-US" dirty="0" smtClean="0">
                  <a:latin typeface="Verdana" pitchFamily="34" charset="0"/>
                </a:rPr>
                <a:t>HGBP,</a:t>
              </a:r>
              <a:r>
                <a:rPr lang="en-US" dirty="0">
                  <a:latin typeface="Verdana" pitchFamily="34" charset="0"/>
                </a:rPr>
                <a:t/>
              </a:r>
              <a:br>
                <a:rPr lang="en-US" dirty="0">
                  <a:latin typeface="Verdana" pitchFamily="34" charset="0"/>
                </a:rPr>
              </a:br>
              <a:r>
                <a:rPr lang="en-US" dirty="0">
                  <a:latin typeface="Verdana" pitchFamily="34" charset="0"/>
                </a:rPr>
                <a:t>% of total capacity</a:t>
              </a:r>
            </a:p>
          </p:txBody>
        </p:sp>
        <p:sp>
          <p:nvSpPr>
            <p:cNvPr id="9" name="Text Box 4"/>
            <p:cNvSpPr txBox="1">
              <a:spLocks noChangeArrowheads="1"/>
            </p:cNvSpPr>
            <p:nvPr/>
          </p:nvSpPr>
          <p:spPr bwMode="auto">
            <a:xfrm>
              <a:off x="483" y="2708"/>
              <a:ext cx="1181" cy="384"/>
            </a:xfrm>
            <a:prstGeom prst="rect">
              <a:avLst/>
            </a:prstGeom>
            <a:noFill/>
            <a:ln w="12700">
              <a:noFill/>
              <a:miter lim="800000"/>
              <a:headEnd/>
              <a:tailEnd/>
            </a:ln>
            <a:effectLst/>
          </p:spPr>
          <p:txBody>
            <a:bodyPr wrap="none" lIns="0" tIns="0" rIns="0" bIns="0">
              <a:spAutoFit/>
            </a:bodyPr>
            <a:lstStyle/>
            <a:p>
              <a:pPr eaLnBrk="0" hangingPunct="0"/>
              <a:r>
                <a:rPr lang="en-US" dirty="0">
                  <a:latin typeface="Verdana" pitchFamily="34" charset="0"/>
                </a:rPr>
                <a:t>Rated capacity</a:t>
              </a:r>
              <a:br>
                <a:rPr lang="en-US" dirty="0">
                  <a:latin typeface="Verdana" pitchFamily="34" charset="0"/>
                </a:rPr>
              </a:br>
              <a:r>
                <a:rPr lang="en-US" dirty="0">
                  <a:latin typeface="Verdana" pitchFamily="34" charset="0"/>
                </a:rPr>
                <a:t>of system</a:t>
              </a:r>
            </a:p>
          </p:txBody>
        </p:sp>
        <p:sp>
          <p:nvSpPr>
            <p:cNvPr id="10" name="Text Box 5"/>
            <p:cNvSpPr txBox="1">
              <a:spLocks noChangeArrowheads="1"/>
            </p:cNvSpPr>
            <p:nvPr/>
          </p:nvSpPr>
          <p:spPr bwMode="auto">
            <a:xfrm>
              <a:off x="483" y="3261"/>
              <a:ext cx="2536" cy="174"/>
            </a:xfrm>
            <a:prstGeom prst="rect">
              <a:avLst/>
            </a:prstGeom>
            <a:noFill/>
            <a:ln w="12700">
              <a:noFill/>
              <a:miter lim="800000"/>
              <a:headEnd/>
              <a:tailEnd/>
            </a:ln>
            <a:effectLst/>
          </p:spPr>
          <p:txBody>
            <a:bodyPr wrap="none" lIns="0" tIns="0" rIns="0" bIns="0">
              <a:spAutoFit/>
            </a:bodyPr>
            <a:lstStyle/>
            <a:p>
              <a:pPr eaLnBrk="0" hangingPunct="0">
                <a:tabLst>
                  <a:tab pos="3371850" algn="l"/>
                </a:tabLst>
              </a:pPr>
              <a:r>
                <a:rPr lang="en-US" b="1" dirty="0">
                  <a:latin typeface="Verdana" pitchFamily="34" charset="0"/>
                </a:rPr>
                <a:t>≤ 240,000 Btu/h	15%</a:t>
              </a:r>
            </a:p>
          </p:txBody>
        </p:sp>
        <p:sp>
          <p:nvSpPr>
            <p:cNvPr id="11" name="Line 6"/>
            <p:cNvSpPr>
              <a:spLocks noChangeShapeType="1"/>
            </p:cNvSpPr>
            <p:nvPr/>
          </p:nvSpPr>
          <p:spPr bwMode="auto">
            <a:xfrm>
              <a:off x="471" y="3176"/>
              <a:ext cx="4319" cy="0"/>
            </a:xfrm>
            <a:prstGeom prst="line">
              <a:avLst/>
            </a:prstGeom>
            <a:noFill/>
            <a:ln w="28575">
              <a:solidFill>
                <a:srgbClr val="A1B6D3"/>
              </a:solidFill>
              <a:round/>
              <a:headEnd/>
              <a:tailEnd/>
            </a:ln>
            <a:effectLst/>
          </p:spPr>
          <p:txBody>
            <a:bodyPr lIns="0" tIns="0" rIns="0" bIns="0"/>
            <a:lstStyle/>
            <a:p>
              <a:endParaRPr lang="en-US"/>
            </a:p>
          </p:txBody>
        </p:sp>
        <p:sp>
          <p:nvSpPr>
            <p:cNvPr id="12" name="Line 7"/>
            <p:cNvSpPr>
              <a:spLocks noChangeShapeType="1"/>
            </p:cNvSpPr>
            <p:nvPr/>
          </p:nvSpPr>
          <p:spPr bwMode="auto">
            <a:xfrm>
              <a:off x="471" y="2660"/>
              <a:ext cx="4319" cy="0"/>
            </a:xfrm>
            <a:prstGeom prst="line">
              <a:avLst/>
            </a:prstGeom>
            <a:noFill/>
            <a:ln w="28575">
              <a:solidFill>
                <a:srgbClr val="A1B6D3"/>
              </a:solidFill>
              <a:round/>
              <a:headEnd/>
              <a:tailEnd/>
            </a:ln>
            <a:effectLst/>
          </p:spPr>
          <p:txBody>
            <a:bodyPr lIns="0" tIns="0" rIns="0" bIns="0"/>
            <a:lstStyle/>
            <a:p>
              <a:endParaRPr lang="en-US"/>
            </a:p>
          </p:txBody>
        </p:sp>
        <p:sp>
          <p:nvSpPr>
            <p:cNvPr id="13" name="Line 8"/>
            <p:cNvSpPr>
              <a:spLocks noChangeShapeType="1"/>
            </p:cNvSpPr>
            <p:nvPr/>
          </p:nvSpPr>
          <p:spPr bwMode="auto">
            <a:xfrm>
              <a:off x="471" y="3901"/>
              <a:ext cx="4319" cy="0"/>
            </a:xfrm>
            <a:prstGeom prst="line">
              <a:avLst/>
            </a:prstGeom>
            <a:noFill/>
            <a:ln w="28575">
              <a:solidFill>
                <a:srgbClr val="A1B6D3"/>
              </a:solidFill>
              <a:round/>
              <a:headEnd/>
              <a:tailEnd/>
            </a:ln>
            <a:effectLst/>
          </p:spPr>
          <p:txBody>
            <a:bodyPr lIns="0" tIns="0" rIns="0" bIns="0"/>
            <a:lstStyle/>
            <a:p>
              <a:endParaRPr lang="en-US"/>
            </a:p>
          </p:txBody>
        </p:sp>
        <p:sp>
          <p:nvSpPr>
            <p:cNvPr id="14" name="Text Box 9"/>
            <p:cNvSpPr txBox="1">
              <a:spLocks noChangeArrowheads="1"/>
            </p:cNvSpPr>
            <p:nvPr/>
          </p:nvSpPr>
          <p:spPr bwMode="auto">
            <a:xfrm>
              <a:off x="483" y="3623"/>
              <a:ext cx="2536" cy="174"/>
            </a:xfrm>
            <a:prstGeom prst="rect">
              <a:avLst/>
            </a:prstGeom>
            <a:noFill/>
            <a:ln w="12700">
              <a:noFill/>
              <a:miter lim="800000"/>
              <a:headEnd/>
              <a:tailEnd/>
            </a:ln>
            <a:effectLst/>
          </p:spPr>
          <p:txBody>
            <a:bodyPr wrap="none" lIns="0" tIns="0" rIns="0" bIns="0">
              <a:spAutoFit/>
            </a:bodyPr>
            <a:lstStyle/>
            <a:p>
              <a:pPr eaLnBrk="0" hangingPunct="0">
                <a:tabLst>
                  <a:tab pos="3371850" algn="l"/>
                </a:tabLst>
              </a:pPr>
              <a:r>
                <a:rPr lang="en-US" b="1" dirty="0">
                  <a:latin typeface="Verdana" pitchFamily="34" charset="0"/>
                </a:rPr>
                <a:t>&gt; 240,000 Btu/h	10%</a:t>
              </a:r>
            </a:p>
          </p:txBody>
        </p:sp>
        <p:sp>
          <p:nvSpPr>
            <p:cNvPr id="15" name="Line 10"/>
            <p:cNvSpPr>
              <a:spLocks noChangeShapeType="1"/>
            </p:cNvSpPr>
            <p:nvPr/>
          </p:nvSpPr>
          <p:spPr bwMode="auto">
            <a:xfrm>
              <a:off x="471" y="3538"/>
              <a:ext cx="4319" cy="0"/>
            </a:xfrm>
            <a:prstGeom prst="line">
              <a:avLst/>
            </a:prstGeom>
            <a:noFill/>
            <a:ln w="28575">
              <a:solidFill>
                <a:srgbClr val="A1B6D3"/>
              </a:solidFill>
              <a:round/>
              <a:headEnd/>
              <a:tailEnd/>
            </a:ln>
            <a:effectLst/>
          </p:spPr>
          <p:txBody>
            <a:bodyPr lIns="0" tIns="0" rIns="0" bIns="0"/>
            <a:lstStyle/>
            <a:p>
              <a:endParaRPr lang="en-US"/>
            </a:p>
          </p:txBody>
        </p:sp>
      </p:grpSp>
    </p:spTree>
    <p:extLst>
      <p:ext uri="{BB962C8B-B14F-4D97-AF65-F5344CB8AC3E}">
        <p14:creationId xmlns:p14="http://schemas.microsoft.com/office/powerpoint/2010/main" val="426005927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785814" y="1093510"/>
            <a:ext cx="8040687" cy="5250730"/>
          </a:xfrm>
        </p:spPr>
        <p:txBody>
          <a:bodyPr/>
          <a:lstStyle/>
          <a:p>
            <a:pPr marL="0" indent="0">
              <a:spcBef>
                <a:spcPct val="35000"/>
              </a:spcBef>
              <a:buNone/>
            </a:pPr>
            <a:r>
              <a:rPr lang="en-US" dirty="0" smtClean="0"/>
              <a:t>Doors that open to the outdoors from a conditioned space must have controls to do the following when the doors are open:</a:t>
            </a:r>
          </a:p>
          <a:p>
            <a:pPr lvl="1">
              <a:spcBef>
                <a:spcPct val="35000"/>
              </a:spcBef>
              <a:buFont typeface="Arial" panose="020B0604020202020204" pitchFamily="34" charset="0"/>
              <a:buChar char="•"/>
            </a:pPr>
            <a:r>
              <a:rPr lang="en-US" dirty="0" smtClean="0"/>
              <a:t>Disable mechanical heating or reset heating </a:t>
            </a:r>
            <a:r>
              <a:rPr lang="en-US" dirty="0" err="1" smtClean="0"/>
              <a:t>setpoint</a:t>
            </a:r>
            <a:r>
              <a:rPr lang="en-US" dirty="0" smtClean="0"/>
              <a:t> to ≤ 55°F within 5 minutes of door opening</a:t>
            </a:r>
          </a:p>
          <a:p>
            <a:pPr lvl="1">
              <a:spcBef>
                <a:spcPct val="35000"/>
              </a:spcBef>
              <a:buFont typeface="Arial" panose="020B0604020202020204" pitchFamily="34" charset="0"/>
              <a:buChar char="•"/>
            </a:pPr>
            <a:r>
              <a:rPr lang="en-US" dirty="0" smtClean="0"/>
              <a:t>Disable mechanical cooling or reset cooling </a:t>
            </a:r>
            <a:r>
              <a:rPr lang="en-US" dirty="0" err="1" smtClean="0"/>
              <a:t>setpoint</a:t>
            </a:r>
            <a:r>
              <a:rPr lang="en-US" dirty="0" smtClean="0"/>
              <a:t> to ≥ 90°F within 5 minutes of door opening</a:t>
            </a:r>
          </a:p>
          <a:p>
            <a:pPr lvl="2">
              <a:spcBef>
                <a:spcPct val="35000"/>
              </a:spcBef>
              <a:buFont typeface="Calibri" panose="020F0502020204030204" pitchFamily="34" charset="0"/>
              <a:buChar char="–"/>
            </a:pPr>
            <a:r>
              <a:rPr lang="en-US" dirty="0" smtClean="0"/>
              <a:t>Mechanical cooling can remain if outdoor air temperature is &lt; space temperature</a:t>
            </a:r>
            <a:endParaRPr lang="en-US" dirty="0">
              <a:cs typeface="Times New Roman" pitchFamily="18" charset="0"/>
              <a:sym typeface="WP MathA" pitchFamily="2" charset="2"/>
            </a:endParaRPr>
          </a:p>
          <a:p>
            <a:pPr marL="0" lvl="2" indent="0">
              <a:spcBef>
                <a:spcPct val="35000"/>
              </a:spcBef>
              <a:buNone/>
            </a:pPr>
            <a:r>
              <a:rPr lang="en-US" sz="2400" b="1" u="sng" dirty="0">
                <a:sym typeface="WP MathA" pitchFamily="2" charset="2"/>
              </a:rPr>
              <a:t>Exceptions</a:t>
            </a:r>
          </a:p>
          <a:p>
            <a:pPr marL="742950" lvl="3" indent="-285750">
              <a:spcBef>
                <a:spcPct val="35000"/>
              </a:spcBef>
              <a:buFont typeface="Arial" panose="020B0604020202020204" pitchFamily="34" charset="0"/>
              <a:buChar char="•"/>
            </a:pPr>
            <a:r>
              <a:rPr lang="en-US" dirty="0" smtClean="0">
                <a:cs typeface="Times New Roman" pitchFamily="18" charset="0"/>
                <a:sym typeface="WP MathA" pitchFamily="2" charset="2"/>
              </a:rPr>
              <a:t>Building entries with automatic closing devices</a:t>
            </a:r>
          </a:p>
          <a:p>
            <a:pPr marL="742950" lvl="3" indent="-285750">
              <a:spcBef>
                <a:spcPct val="35000"/>
              </a:spcBef>
              <a:buFont typeface="Arial" panose="020B0604020202020204" pitchFamily="34" charset="0"/>
              <a:buChar char="•"/>
            </a:pPr>
            <a:r>
              <a:rPr lang="en-US" dirty="0" smtClean="0">
                <a:cs typeface="Times New Roman" pitchFamily="18" charset="0"/>
                <a:sym typeface="WP MathA" pitchFamily="2" charset="2"/>
              </a:rPr>
              <a:t>Spaces without thermostats</a:t>
            </a:r>
          </a:p>
          <a:p>
            <a:pPr marL="742950" lvl="3" indent="-285750">
              <a:spcBef>
                <a:spcPct val="35000"/>
              </a:spcBef>
              <a:buFont typeface="Arial" panose="020B0604020202020204" pitchFamily="34" charset="0"/>
              <a:buChar char="•"/>
            </a:pPr>
            <a:r>
              <a:rPr lang="en-US" dirty="0" smtClean="0">
                <a:cs typeface="Times New Roman" pitchFamily="18" charset="0"/>
                <a:sym typeface="WP MathA" pitchFamily="2" charset="2"/>
              </a:rPr>
              <a:t>Alterations to existing buildings</a:t>
            </a:r>
          </a:p>
          <a:p>
            <a:pPr marL="742950" lvl="3" indent="-285750">
              <a:spcBef>
                <a:spcPct val="35000"/>
              </a:spcBef>
              <a:buFont typeface="Arial" panose="020B0604020202020204" pitchFamily="34" charset="0"/>
              <a:buChar char="•"/>
            </a:pPr>
            <a:r>
              <a:rPr lang="en-US" dirty="0" smtClean="0">
                <a:cs typeface="Times New Roman" pitchFamily="18" charset="0"/>
                <a:sym typeface="WP MathA" pitchFamily="2" charset="2"/>
              </a:rPr>
              <a:t>Loading docks</a:t>
            </a:r>
            <a:endParaRPr lang="en-US" dirty="0" smtClean="0"/>
          </a:p>
        </p:txBody>
      </p:sp>
      <p:sp>
        <p:nvSpPr>
          <p:cNvPr id="275458" name="Rectangle 2"/>
          <p:cNvSpPr>
            <a:spLocks noGrp="1" noChangeArrowheads="1"/>
          </p:cNvSpPr>
          <p:nvPr>
            <p:ph type="title"/>
          </p:nvPr>
        </p:nvSpPr>
        <p:spPr>
          <a:xfrm>
            <a:off x="268289" y="12700"/>
            <a:ext cx="8558212" cy="863600"/>
          </a:xfrm>
        </p:spPr>
        <p:txBody>
          <a:bodyPr>
            <a:normAutofit/>
          </a:bodyPr>
          <a:lstStyle/>
          <a:p>
            <a:pPr>
              <a:lnSpc>
                <a:spcPct val="80000"/>
              </a:lnSpc>
            </a:pPr>
            <a:r>
              <a:rPr lang="en-US" sz="2400" b="1" dirty="0">
                <a:solidFill>
                  <a:srgbClr val="00853F"/>
                </a:solidFill>
              </a:rPr>
              <a:t>Section 6 – 6.5.10</a:t>
            </a:r>
            <a:r>
              <a:rPr lang="en-US" sz="2400" dirty="0" smtClean="0">
                <a:solidFill>
                  <a:srgbClr val="FF0000"/>
                </a:solidFill>
              </a:rPr>
              <a:t/>
            </a:r>
            <a:br>
              <a:rPr lang="en-US" sz="2400" dirty="0" smtClean="0">
                <a:solidFill>
                  <a:srgbClr val="FF0000"/>
                </a:solidFill>
              </a:rPr>
            </a:br>
            <a:r>
              <a:rPr lang="en-US" sz="2000" dirty="0">
                <a:solidFill>
                  <a:srgbClr val="00853F"/>
                </a:solidFill>
              </a:rPr>
              <a:t>Door Switches</a:t>
            </a:r>
          </a:p>
        </p:txBody>
      </p:sp>
    </p:spTree>
    <p:extLst>
      <p:ext uri="{BB962C8B-B14F-4D97-AF65-F5344CB8AC3E}">
        <p14:creationId xmlns:p14="http://schemas.microsoft.com/office/powerpoint/2010/main" val="6695629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Grp="1" noChangeArrowheads="1"/>
          </p:cNvSpPr>
          <p:nvPr>
            <p:ph idx="1"/>
          </p:nvPr>
        </p:nvSpPr>
        <p:spPr>
          <a:xfrm>
            <a:off x="456229" y="1173162"/>
            <a:ext cx="8155959" cy="4465638"/>
          </a:xfrm>
        </p:spPr>
        <p:txBody>
          <a:bodyPr/>
          <a:lstStyle/>
          <a:p>
            <a:pPr>
              <a:buFont typeface="Arial" panose="020B0604020202020204" pitchFamily="34" charset="0"/>
              <a:buChar char="•"/>
            </a:pPr>
            <a:r>
              <a:rPr lang="en-US" sz="2000" dirty="0" smtClean="0">
                <a:solidFill>
                  <a:schemeClr val="accent1"/>
                </a:solidFill>
              </a:rPr>
              <a:t>Equipment</a:t>
            </a:r>
            <a:endParaRPr lang="en-US" sz="2000" dirty="0">
              <a:solidFill>
                <a:schemeClr val="accent1"/>
              </a:solidFill>
            </a:endParaRPr>
          </a:p>
          <a:p>
            <a:pPr lvl="1"/>
            <a:r>
              <a:rPr lang="en-US" sz="1800" dirty="0" smtClean="0"/>
              <a:t>New </a:t>
            </a:r>
            <a:r>
              <a:rPr lang="en-US" sz="1800" dirty="0"/>
              <a:t>equipment shall meet the minimum efficiency requirements</a:t>
            </a:r>
          </a:p>
          <a:p>
            <a:pPr>
              <a:buFont typeface="Arial" panose="020B0604020202020204" pitchFamily="34" charset="0"/>
              <a:buChar char="•"/>
            </a:pPr>
            <a:r>
              <a:rPr lang="en-US" sz="2000" dirty="0">
                <a:solidFill>
                  <a:schemeClr val="accent1"/>
                </a:solidFill>
              </a:rPr>
              <a:t>Cooling systems  </a:t>
            </a:r>
          </a:p>
          <a:p>
            <a:pPr lvl="1"/>
            <a:r>
              <a:rPr lang="en-US" sz="1800" dirty="0"/>
              <a:t>New cooling systems installed to serve previously </a:t>
            </a:r>
            <a:r>
              <a:rPr lang="en-US" sz="1800" dirty="0" err="1"/>
              <a:t>uncooled</a:t>
            </a:r>
            <a:r>
              <a:rPr lang="en-US" sz="1800" dirty="0"/>
              <a:t> spaces shall comply with this section</a:t>
            </a:r>
          </a:p>
          <a:p>
            <a:pPr lvl="1"/>
            <a:r>
              <a:rPr lang="en-US" sz="1800" dirty="0"/>
              <a:t>Alterations to existing cooling systems shall not decrease economizer capacity (unless economizer tradeoff is used)</a:t>
            </a:r>
          </a:p>
          <a:p>
            <a:pPr>
              <a:buFont typeface="Arial" panose="020B0604020202020204" pitchFamily="34" charset="0"/>
              <a:buChar char="•"/>
            </a:pPr>
            <a:r>
              <a:rPr lang="en-US" sz="2000" dirty="0" smtClean="0">
                <a:solidFill>
                  <a:schemeClr val="accent1"/>
                </a:solidFill>
              </a:rPr>
              <a:t>Ductwork</a:t>
            </a:r>
            <a:endParaRPr lang="en-US" sz="2000" dirty="0">
              <a:solidFill>
                <a:schemeClr val="accent1"/>
              </a:solidFill>
            </a:endParaRPr>
          </a:p>
          <a:p>
            <a:pPr lvl="1"/>
            <a:r>
              <a:rPr lang="en-US" sz="1800" dirty="0" smtClean="0"/>
              <a:t>New </a:t>
            </a:r>
            <a:r>
              <a:rPr lang="en-US" sz="1800" dirty="0"/>
              <a:t>and replacement ductwork shall comply with applicable requirements</a:t>
            </a:r>
          </a:p>
          <a:p>
            <a:pPr>
              <a:buFont typeface="Arial" panose="020B0604020202020204" pitchFamily="34" charset="0"/>
              <a:buChar char="•"/>
            </a:pPr>
            <a:r>
              <a:rPr lang="en-US" sz="2000" dirty="0" smtClean="0">
                <a:solidFill>
                  <a:schemeClr val="accent1"/>
                </a:solidFill>
              </a:rPr>
              <a:t>Piping</a:t>
            </a:r>
            <a:endParaRPr lang="en-US" sz="2000" dirty="0"/>
          </a:p>
          <a:p>
            <a:pPr lvl="1"/>
            <a:r>
              <a:rPr lang="en-US" sz="1800" dirty="0" smtClean="0"/>
              <a:t>New </a:t>
            </a:r>
            <a:r>
              <a:rPr lang="en-US" sz="1800" dirty="0"/>
              <a:t>and replacement piping shall comply with applicable requirements</a:t>
            </a:r>
          </a:p>
        </p:txBody>
      </p:sp>
      <p:sp>
        <p:nvSpPr>
          <p:cNvPr id="120835" name="Rectangle 3"/>
          <p:cNvSpPr>
            <a:spLocks noGrp="1" noChangeArrowheads="1"/>
          </p:cNvSpPr>
          <p:nvPr>
            <p:ph type="title"/>
          </p:nvPr>
        </p:nvSpPr>
        <p:spPr>
          <a:xfrm>
            <a:off x="166688" y="12700"/>
            <a:ext cx="8382971" cy="914400"/>
          </a:xfrm>
        </p:spPr>
        <p:txBody>
          <a:bodyPr/>
          <a:lstStyle/>
          <a:p>
            <a:pPr>
              <a:lnSpc>
                <a:spcPct val="80000"/>
              </a:lnSpc>
            </a:pPr>
            <a:r>
              <a:rPr lang="en-US" sz="2400" b="1" dirty="0" smtClean="0">
                <a:solidFill>
                  <a:srgbClr val="00853F"/>
                </a:solidFill>
              </a:rPr>
              <a:t>Section 6 – 6.1.1.3</a:t>
            </a:r>
            <a:r>
              <a:rPr lang="en-US" dirty="0" smtClean="0">
                <a:solidFill>
                  <a:srgbClr val="00853F"/>
                </a:solidFill>
              </a:rPr>
              <a:t/>
            </a:r>
            <a:br>
              <a:rPr lang="en-US" dirty="0" smtClean="0">
                <a:solidFill>
                  <a:srgbClr val="00853F"/>
                </a:solidFill>
              </a:rPr>
            </a:br>
            <a:r>
              <a:rPr lang="en-US" sz="2000" dirty="0" smtClean="0">
                <a:solidFill>
                  <a:srgbClr val="00853F"/>
                </a:solidFill>
              </a:rPr>
              <a:t>HVAC Alterations Scope</a:t>
            </a:r>
            <a:endParaRPr lang="en-US" sz="1600" i="1" dirty="0">
              <a:solidFill>
                <a:srgbClr val="00853F"/>
              </a:solidFill>
            </a:endParaRPr>
          </a:p>
        </p:txBody>
      </p:sp>
    </p:spTree>
    <p:extLst>
      <p:ext uri="{BB962C8B-B14F-4D97-AF65-F5344CB8AC3E}">
        <p14:creationId xmlns:p14="http://schemas.microsoft.com/office/powerpoint/2010/main" val="52934177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785814" y="1093510"/>
            <a:ext cx="8040687" cy="5250730"/>
          </a:xfrm>
        </p:spPr>
        <p:txBody>
          <a:bodyPr/>
          <a:lstStyle/>
          <a:p>
            <a:pPr marL="0" indent="0">
              <a:spcBef>
                <a:spcPct val="35000"/>
              </a:spcBef>
              <a:buNone/>
            </a:pPr>
            <a:r>
              <a:rPr lang="en-US" dirty="0" smtClean="0"/>
              <a:t>When connected to remote compressors, condensers, or condensing units, these systems must meet 6.5.11.1 and 6.5.11.2</a:t>
            </a:r>
          </a:p>
          <a:p>
            <a:pPr lvl="1">
              <a:spcBef>
                <a:spcPct val="35000"/>
              </a:spcBef>
              <a:buFont typeface="Arial" panose="020B0604020202020204" pitchFamily="34" charset="0"/>
              <a:buChar char="•"/>
            </a:pPr>
            <a:r>
              <a:rPr lang="en-US" dirty="0" smtClean="0"/>
              <a:t>Refrigerated display cases</a:t>
            </a:r>
          </a:p>
          <a:p>
            <a:pPr lvl="1">
              <a:spcBef>
                <a:spcPct val="35000"/>
              </a:spcBef>
              <a:buFont typeface="Arial" panose="020B0604020202020204" pitchFamily="34" charset="0"/>
              <a:buChar char="•"/>
            </a:pPr>
            <a:r>
              <a:rPr lang="en-US" dirty="0" smtClean="0"/>
              <a:t>Walk-in coolers</a:t>
            </a:r>
          </a:p>
          <a:p>
            <a:pPr lvl="1">
              <a:spcBef>
                <a:spcPct val="35000"/>
              </a:spcBef>
              <a:buFont typeface="Arial" panose="020B0604020202020204" pitchFamily="34" charset="0"/>
              <a:buChar char="•"/>
            </a:pPr>
            <a:r>
              <a:rPr lang="en-US" dirty="0" smtClean="0"/>
              <a:t>Walk-in freezers</a:t>
            </a:r>
          </a:p>
          <a:p>
            <a:pPr marL="0" indent="0">
              <a:spcBef>
                <a:spcPct val="35000"/>
              </a:spcBef>
              <a:buNone/>
            </a:pPr>
            <a:r>
              <a:rPr lang="en-US" b="1" u="sng" dirty="0" smtClean="0"/>
              <a:t>Exception</a:t>
            </a:r>
          </a:p>
          <a:p>
            <a:pPr lvl="1">
              <a:spcBef>
                <a:spcPct val="35000"/>
              </a:spcBef>
              <a:buFont typeface="Arial" panose="020B0604020202020204" pitchFamily="34" charset="0"/>
              <a:buChar char="•"/>
            </a:pPr>
            <a:r>
              <a:rPr lang="en-US" dirty="0" smtClean="0"/>
              <a:t>systems with </a:t>
            </a:r>
            <a:r>
              <a:rPr lang="en-US" dirty="0" err="1" smtClean="0"/>
              <a:t>transcritical</a:t>
            </a:r>
            <a:r>
              <a:rPr lang="en-US" dirty="0" smtClean="0"/>
              <a:t> refrigeration cycle or ammonia refrigerant</a:t>
            </a:r>
          </a:p>
        </p:txBody>
      </p:sp>
      <p:sp>
        <p:nvSpPr>
          <p:cNvPr id="275458" name="Rectangle 2"/>
          <p:cNvSpPr>
            <a:spLocks noGrp="1" noChangeArrowheads="1"/>
          </p:cNvSpPr>
          <p:nvPr>
            <p:ph type="title"/>
          </p:nvPr>
        </p:nvSpPr>
        <p:spPr>
          <a:xfrm>
            <a:off x="268289" y="12700"/>
            <a:ext cx="8558212" cy="863600"/>
          </a:xfrm>
        </p:spPr>
        <p:txBody>
          <a:bodyPr>
            <a:normAutofit/>
          </a:bodyPr>
          <a:lstStyle/>
          <a:p>
            <a:pPr>
              <a:lnSpc>
                <a:spcPct val="80000"/>
              </a:lnSpc>
            </a:pPr>
            <a:r>
              <a:rPr lang="en-US" sz="2400" b="1" dirty="0">
                <a:solidFill>
                  <a:srgbClr val="00853F"/>
                </a:solidFill>
              </a:rPr>
              <a:t>Section 6 – 6.5.11</a:t>
            </a:r>
            <a:r>
              <a:rPr lang="en-US" sz="2400" dirty="0" smtClean="0">
                <a:solidFill>
                  <a:srgbClr val="FF0000"/>
                </a:solidFill>
              </a:rPr>
              <a:t/>
            </a:r>
            <a:br>
              <a:rPr lang="en-US" sz="2400" dirty="0" smtClean="0">
                <a:solidFill>
                  <a:srgbClr val="FF0000"/>
                </a:solidFill>
              </a:rPr>
            </a:br>
            <a:r>
              <a:rPr lang="en-US" sz="2000" dirty="0">
                <a:solidFill>
                  <a:srgbClr val="00853F"/>
                </a:solidFill>
              </a:rPr>
              <a:t>Refrigeration Systems</a:t>
            </a:r>
          </a:p>
        </p:txBody>
      </p:sp>
    </p:spTree>
    <p:extLst>
      <p:ext uri="{BB962C8B-B14F-4D97-AF65-F5344CB8AC3E}">
        <p14:creationId xmlns:p14="http://schemas.microsoft.com/office/powerpoint/2010/main" val="5000709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785814" y="1093510"/>
            <a:ext cx="8040687" cy="5250730"/>
          </a:xfrm>
        </p:spPr>
        <p:txBody>
          <a:bodyPr>
            <a:normAutofit/>
          </a:bodyPr>
          <a:lstStyle/>
          <a:p>
            <a:pPr marL="0" indent="0">
              <a:spcBef>
                <a:spcPct val="35000"/>
              </a:spcBef>
              <a:buNone/>
            </a:pPr>
            <a:r>
              <a:rPr lang="en-US" dirty="0" smtClean="0"/>
              <a:t>Fan-powered condensers</a:t>
            </a:r>
          </a:p>
          <a:p>
            <a:pPr>
              <a:spcBef>
                <a:spcPct val="35000"/>
              </a:spcBef>
            </a:pPr>
            <a:r>
              <a:rPr lang="en-US" dirty="0" smtClean="0"/>
              <a:t>Design saturated condensing temperatures for air-cooled condensers ≤ design dry bulb temperature</a:t>
            </a:r>
          </a:p>
          <a:p>
            <a:pPr lvl="1">
              <a:spcBef>
                <a:spcPct val="35000"/>
              </a:spcBef>
            </a:pPr>
            <a:r>
              <a:rPr lang="en-US" dirty="0" smtClean="0"/>
              <a:t>+ 10°F for low-temperature systems</a:t>
            </a:r>
          </a:p>
          <a:p>
            <a:pPr lvl="1">
              <a:spcBef>
                <a:spcPct val="35000"/>
              </a:spcBef>
            </a:pPr>
            <a:r>
              <a:rPr lang="en-US" dirty="0" smtClean="0"/>
              <a:t>+ 15°F for medium-temperature systems</a:t>
            </a:r>
          </a:p>
          <a:p>
            <a:pPr marL="400050" lvl="1" indent="0">
              <a:spcBef>
                <a:spcPct val="35000"/>
              </a:spcBef>
              <a:buNone/>
            </a:pPr>
            <a:r>
              <a:rPr lang="en-US" dirty="0" smtClean="0"/>
              <a:t>Saturated condensing temperature for blend refrigerants TBD using average of liquid and vapor temperatures as converted from condenser drain pressure</a:t>
            </a:r>
          </a:p>
          <a:p>
            <a:pPr>
              <a:spcBef>
                <a:spcPct val="35000"/>
              </a:spcBef>
            </a:pPr>
            <a:r>
              <a:rPr lang="en-US" dirty="0" smtClean="0"/>
              <a:t>Condenser fan motors &lt; 1 </a:t>
            </a:r>
            <a:r>
              <a:rPr lang="en-US" dirty="0" err="1" smtClean="0"/>
              <a:t>hp</a:t>
            </a:r>
            <a:r>
              <a:rPr lang="en-US" dirty="0" smtClean="0"/>
              <a:t> to use</a:t>
            </a:r>
          </a:p>
          <a:p>
            <a:pPr lvl="1" indent="-342900">
              <a:spcBef>
                <a:spcPct val="35000"/>
              </a:spcBef>
            </a:pPr>
            <a:r>
              <a:rPr lang="en-US" dirty="0" smtClean="0"/>
              <a:t>Electronically commutated motors</a:t>
            </a:r>
          </a:p>
          <a:p>
            <a:pPr lvl="1" indent="-342900">
              <a:spcBef>
                <a:spcPct val="35000"/>
              </a:spcBef>
            </a:pPr>
            <a:r>
              <a:rPr lang="en-US" dirty="0" smtClean="0"/>
              <a:t>Permanent split capacitor-type motors, or</a:t>
            </a:r>
          </a:p>
          <a:p>
            <a:pPr lvl="1" indent="-342900">
              <a:spcBef>
                <a:spcPct val="35000"/>
              </a:spcBef>
            </a:pPr>
            <a:r>
              <a:rPr lang="en-US" dirty="0" smtClean="0"/>
              <a:t>Three-phase motors</a:t>
            </a:r>
          </a:p>
          <a:p>
            <a:pPr marL="0" indent="0">
              <a:spcBef>
                <a:spcPct val="35000"/>
              </a:spcBef>
              <a:buNone/>
            </a:pPr>
            <a:endParaRPr lang="en-US" dirty="0" smtClean="0">
              <a:solidFill>
                <a:srgbClr val="FF0000"/>
              </a:solidFill>
            </a:endParaRPr>
          </a:p>
        </p:txBody>
      </p:sp>
      <p:sp>
        <p:nvSpPr>
          <p:cNvPr id="275458" name="Rectangle 2"/>
          <p:cNvSpPr>
            <a:spLocks noGrp="1" noChangeArrowheads="1"/>
          </p:cNvSpPr>
          <p:nvPr>
            <p:ph type="title"/>
          </p:nvPr>
        </p:nvSpPr>
        <p:spPr>
          <a:xfrm>
            <a:off x="268289" y="12700"/>
            <a:ext cx="8558212" cy="863600"/>
          </a:xfrm>
        </p:spPr>
        <p:txBody>
          <a:bodyPr>
            <a:normAutofit/>
          </a:bodyPr>
          <a:lstStyle/>
          <a:p>
            <a:pPr>
              <a:lnSpc>
                <a:spcPct val="80000"/>
              </a:lnSpc>
            </a:pPr>
            <a:r>
              <a:rPr lang="en-US" sz="2400" b="1" dirty="0">
                <a:solidFill>
                  <a:srgbClr val="00853F"/>
                </a:solidFill>
              </a:rPr>
              <a:t>Section 6 – 6.5.11.1</a:t>
            </a:r>
            <a:r>
              <a:rPr lang="en-US" sz="2400" dirty="0" smtClean="0">
                <a:solidFill>
                  <a:srgbClr val="FF0000"/>
                </a:solidFill>
              </a:rPr>
              <a:t/>
            </a:r>
            <a:br>
              <a:rPr lang="en-US" sz="2400" dirty="0" smtClean="0">
                <a:solidFill>
                  <a:srgbClr val="FF0000"/>
                </a:solidFill>
              </a:rPr>
            </a:br>
            <a:r>
              <a:rPr lang="en-US" sz="2000" dirty="0">
                <a:solidFill>
                  <a:srgbClr val="00853F"/>
                </a:solidFill>
              </a:rPr>
              <a:t>Condensers Serving Refrigeration Systems</a:t>
            </a:r>
          </a:p>
        </p:txBody>
      </p:sp>
    </p:spTree>
    <p:extLst>
      <p:ext uri="{BB962C8B-B14F-4D97-AF65-F5344CB8AC3E}">
        <p14:creationId xmlns:p14="http://schemas.microsoft.com/office/powerpoint/2010/main" val="160203156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785814" y="1093510"/>
            <a:ext cx="8040687" cy="5250730"/>
          </a:xfrm>
        </p:spPr>
        <p:txBody>
          <a:bodyPr>
            <a:normAutofit/>
          </a:bodyPr>
          <a:lstStyle/>
          <a:p>
            <a:pPr>
              <a:spcBef>
                <a:spcPct val="35000"/>
              </a:spcBef>
            </a:pPr>
            <a:r>
              <a:rPr lang="en-US" dirty="0" smtClean="0"/>
              <a:t>Condenser fans for air-cooled, </a:t>
            </a:r>
            <a:r>
              <a:rPr lang="en-US" dirty="0" err="1" smtClean="0"/>
              <a:t>evaporatively</a:t>
            </a:r>
            <a:r>
              <a:rPr lang="en-US" dirty="0" smtClean="0"/>
              <a:t> cooled and air- or water-cooled fluid coolers or cooling towers</a:t>
            </a:r>
          </a:p>
          <a:p>
            <a:pPr lvl="1">
              <a:spcBef>
                <a:spcPct val="35000"/>
              </a:spcBef>
            </a:pPr>
            <a:r>
              <a:rPr lang="en-US" dirty="0" smtClean="0"/>
              <a:t>Reduce fan motor demand to ≤ 30% of design wattage at 50% of design air volume, and</a:t>
            </a:r>
            <a:endParaRPr lang="en-US" dirty="0"/>
          </a:p>
          <a:p>
            <a:pPr lvl="1">
              <a:spcBef>
                <a:spcPct val="35000"/>
              </a:spcBef>
            </a:pPr>
            <a:r>
              <a:rPr lang="en-US" dirty="0" smtClean="0"/>
              <a:t>Use either continuous </a:t>
            </a:r>
            <a:r>
              <a:rPr lang="en-US" dirty="0"/>
              <a:t>variable-speed fan-control </a:t>
            </a:r>
            <a:r>
              <a:rPr lang="en-US" dirty="0" smtClean="0"/>
              <a:t>approach:</a:t>
            </a:r>
          </a:p>
          <a:p>
            <a:pPr lvl="2">
              <a:spcBef>
                <a:spcPct val="35000"/>
              </a:spcBef>
            </a:pPr>
            <a:r>
              <a:rPr lang="en-US" u="sng" dirty="0" smtClean="0"/>
              <a:t>Air-cooled condensers</a:t>
            </a:r>
            <a:r>
              <a:rPr lang="en-US" dirty="0" smtClean="0"/>
              <a:t> – use variable setpoint control logic to reset condensing temperature setpoint in response to ambient dry-bulb temperature</a:t>
            </a:r>
          </a:p>
          <a:p>
            <a:pPr lvl="2">
              <a:spcBef>
                <a:spcPct val="35000"/>
              </a:spcBef>
            </a:pPr>
            <a:r>
              <a:rPr lang="en-US" u="sng" dirty="0" err="1" smtClean="0"/>
              <a:t>Evaporatively</a:t>
            </a:r>
            <a:r>
              <a:rPr lang="en-US" u="sng" dirty="0" smtClean="0"/>
              <a:t>-cooled condensers</a:t>
            </a:r>
            <a:r>
              <a:rPr lang="en-US" dirty="0" smtClean="0"/>
              <a:t> – use variable </a:t>
            </a:r>
            <a:r>
              <a:rPr lang="en-US" dirty="0" err="1" smtClean="0"/>
              <a:t>setpoint</a:t>
            </a:r>
            <a:r>
              <a:rPr lang="en-US" dirty="0" smtClean="0"/>
              <a:t> control logic to reset condensing temperature </a:t>
            </a:r>
            <a:r>
              <a:rPr lang="en-US" dirty="0" err="1" smtClean="0"/>
              <a:t>setpoint</a:t>
            </a:r>
            <a:r>
              <a:rPr lang="en-US" dirty="0" smtClean="0"/>
              <a:t> in response to ambient wet-bulb temperature</a:t>
            </a:r>
          </a:p>
          <a:p>
            <a:pPr>
              <a:spcBef>
                <a:spcPct val="35000"/>
              </a:spcBef>
            </a:pPr>
            <a:r>
              <a:rPr lang="en-US" dirty="0" smtClean="0"/>
              <a:t>Control multiple fan condensers in unison</a:t>
            </a:r>
          </a:p>
          <a:p>
            <a:pPr>
              <a:spcBef>
                <a:spcPct val="35000"/>
              </a:spcBef>
            </a:pPr>
            <a:r>
              <a:rPr lang="en-US" dirty="0" smtClean="0"/>
              <a:t>Minimum condensing temperature </a:t>
            </a:r>
            <a:r>
              <a:rPr lang="en-US" dirty="0" err="1" smtClean="0"/>
              <a:t>setpoint</a:t>
            </a:r>
            <a:r>
              <a:rPr lang="en-US" dirty="0" smtClean="0"/>
              <a:t> to be ≤ 70°F</a:t>
            </a:r>
          </a:p>
        </p:txBody>
      </p:sp>
      <p:sp>
        <p:nvSpPr>
          <p:cNvPr id="275458" name="Rectangle 2"/>
          <p:cNvSpPr>
            <a:spLocks noGrp="1" noChangeArrowheads="1"/>
          </p:cNvSpPr>
          <p:nvPr>
            <p:ph type="title"/>
          </p:nvPr>
        </p:nvSpPr>
        <p:spPr>
          <a:xfrm>
            <a:off x="215124" y="12700"/>
            <a:ext cx="8558212" cy="863600"/>
          </a:xfrm>
        </p:spPr>
        <p:txBody>
          <a:bodyPr>
            <a:normAutofit/>
          </a:bodyPr>
          <a:lstStyle/>
          <a:p>
            <a:pPr>
              <a:lnSpc>
                <a:spcPct val="80000"/>
              </a:lnSpc>
            </a:pPr>
            <a:r>
              <a:rPr lang="en-US" sz="2400" b="1" dirty="0">
                <a:solidFill>
                  <a:srgbClr val="00853F"/>
                </a:solidFill>
              </a:rPr>
              <a:t>Section 6 – 6.5.11.1</a:t>
            </a:r>
            <a:r>
              <a:rPr lang="en-US" sz="2400" dirty="0" smtClean="0">
                <a:solidFill>
                  <a:srgbClr val="FF0000"/>
                </a:solidFill>
              </a:rPr>
              <a:t/>
            </a:r>
            <a:br>
              <a:rPr lang="en-US" sz="2400" dirty="0" smtClean="0">
                <a:solidFill>
                  <a:srgbClr val="FF0000"/>
                </a:solidFill>
              </a:rPr>
            </a:br>
            <a:r>
              <a:rPr lang="en-US" sz="2000" dirty="0">
                <a:solidFill>
                  <a:srgbClr val="00853F"/>
                </a:solidFill>
              </a:rPr>
              <a:t>Condensers Serving Refrigeration Systems </a:t>
            </a:r>
            <a:r>
              <a:rPr lang="en-US" sz="1200" i="1" dirty="0">
                <a:solidFill>
                  <a:schemeClr val="tx1"/>
                </a:solidFill>
              </a:rPr>
              <a:t>(cont’d)</a:t>
            </a:r>
            <a:endParaRPr lang="en-US" sz="2000" i="1" dirty="0">
              <a:solidFill>
                <a:schemeClr val="tx1"/>
              </a:solidFill>
            </a:endParaRPr>
          </a:p>
        </p:txBody>
      </p:sp>
    </p:spTree>
    <p:extLst>
      <p:ext uri="{BB962C8B-B14F-4D97-AF65-F5344CB8AC3E}">
        <p14:creationId xmlns:p14="http://schemas.microsoft.com/office/powerpoint/2010/main" val="142292870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785814" y="1093510"/>
            <a:ext cx="8040687" cy="5250730"/>
          </a:xfrm>
        </p:spPr>
        <p:txBody>
          <a:bodyPr>
            <a:normAutofit/>
          </a:bodyPr>
          <a:lstStyle/>
          <a:p>
            <a:pPr>
              <a:spcBef>
                <a:spcPct val="35000"/>
              </a:spcBef>
            </a:pPr>
            <a:r>
              <a:rPr lang="en-US" dirty="0" smtClean="0"/>
              <a:t>Compressors and multiple-compressor systems suction groups</a:t>
            </a:r>
          </a:p>
          <a:p>
            <a:pPr lvl="1">
              <a:spcBef>
                <a:spcPct val="35000"/>
              </a:spcBef>
            </a:pPr>
            <a:r>
              <a:rPr lang="en-US" dirty="0" smtClean="0"/>
              <a:t>Include control systems using floating suction pressure control logic to reset target suction pressure temperature based on temperature requirements of attached refrigeration display cases or walk-ins</a:t>
            </a:r>
          </a:p>
          <a:p>
            <a:pPr marL="400050" lvl="1" indent="0">
              <a:spcBef>
                <a:spcPct val="35000"/>
              </a:spcBef>
              <a:buNone/>
            </a:pPr>
            <a:r>
              <a:rPr lang="en-US" b="1" u="sng" dirty="0" smtClean="0"/>
              <a:t>Exceptions</a:t>
            </a:r>
          </a:p>
          <a:p>
            <a:pPr lvl="1">
              <a:spcBef>
                <a:spcPct val="35000"/>
              </a:spcBef>
            </a:pPr>
            <a:r>
              <a:rPr lang="en-US" dirty="0" smtClean="0"/>
              <a:t>Single-compressor systems without variable capacity capability</a:t>
            </a:r>
          </a:p>
          <a:p>
            <a:pPr lvl="1">
              <a:spcBef>
                <a:spcPct val="35000"/>
              </a:spcBef>
            </a:pPr>
            <a:r>
              <a:rPr lang="en-US" dirty="0" smtClean="0"/>
              <a:t>Systems serving suction groups</a:t>
            </a:r>
          </a:p>
          <a:p>
            <a:pPr lvl="2">
              <a:spcBef>
                <a:spcPct val="35000"/>
              </a:spcBef>
            </a:pPr>
            <a:r>
              <a:rPr lang="en-US" dirty="0" smtClean="0"/>
              <a:t>With design saturated suction temperature ≥ 30°F</a:t>
            </a:r>
          </a:p>
          <a:p>
            <a:pPr lvl="2">
              <a:spcBef>
                <a:spcPct val="35000"/>
              </a:spcBef>
            </a:pPr>
            <a:r>
              <a:rPr lang="en-US" dirty="0" smtClean="0"/>
              <a:t>Comprise the high stage of a two-stage or cascade system, or </a:t>
            </a:r>
          </a:p>
          <a:p>
            <a:pPr lvl="2">
              <a:spcBef>
                <a:spcPct val="35000"/>
              </a:spcBef>
            </a:pPr>
            <a:r>
              <a:rPr lang="en-US" dirty="0" smtClean="0"/>
              <a:t>Primarily serve chillers for secondary cooling fluids</a:t>
            </a:r>
          </a:p>
          <a:p>
            <a:pPr marL="0" indent="0">
              <a:spcBef>
                <a:spcPct val="35000"/>
              </a:spcBef>
              <a:buNone/>
            </a:pPr>
            <a:endParaRPr lang="en-US" dirty="0" smtClean="0">
              <a:solidFill>
                <a:srgbClr val="FF0000"/>
              </a:solidFill>
            </a:endParaRPr>
          </a:p>
        </p:txBody>
      </p:sp>
      <p:sp>
        <p:nvSpPr>
          <p:cNvPr id="275458" name="Rectangle 2"/>
          <p:cNvSpPr>
            <a:spLocks noGrp="1" noChangeArrowheads="1"/>
          </p:cNvSpPr>
          <p:nvPr>
            <p:ph type="title"/>
          </p:nvPr>
        </p:nvSpPr>
        <p:spPr>
          <a:xfrm>
            <a:off x="268289" y="12700"/>
            <a:ext cx="8558212" cy="863600"/>
          </a:xfrm>
        </p:spPr>
        <p:txBody>
          <a:bodyPr>
            <a:normAutofit/>
          </a:bodyPr>
          <a:lstStyle/>
          <a:p>
            <a:pPr>
              <a:lnSpc>
                <a:spcPct val="80000"/>
              </a:lnSpc>
            </a:pPr>
            <a:r>
              <a:rPr lang="en-US" sz="2400" b="1" dirty="0">
                <a:solidFill>
                  <a:srgbClr val="00853F"/>
                </a:solidFill>
              </a:rPr>
              <a:t>Section 6 – 6.5.11.2</a:t>
            </a:r>
            <a:r>
              <a:rPr lang="en-US" sz="2400" dirty="0" smtClean="0">
                <a:solidFill>
                  <a:srgbClr val="FF0000"/>
                </a:solidFill>
              </a:rPr>
              <a:t/>
            </a:r>
            <a:br>
              <a:rPr lang="en-US" sz="2400" dirty="0" smtClean="0">
                <a:solidFill>
                  <a:srgbClr val="FF0000"/>
                </a:solidFill>
              </a:rPr>
            </a:br>
            <a:r>
              <a:rPr lang="en-US" sz="2000" dirty="0">
                <a:solidFill>
                  <a:srgbClr val="00853F"/>
                </a:solidFill>
              </a:rPr>
              <a:t>Compressor Systems</a:t>
            </a:r>
          </a:p>
        </p:txBody>
      </p:sp>
    </p:spTree>
    <p:extLst>
      <p:ext uri="{BB962C8B-B14F-4D97-AF65-F5344CB8AC3E}">
        <p14:creationId xmlns:p14="http://schemas.microsoft.com/office/powerpoint/2010/main" val="356636156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785814" y="1093510"/>
            <a:ext cx="8040687" cy="5250730"/>
          </a:xfrm>
        </p:spPr>
        <p:txBody>
          <a:bodyPr>
            <a:normAutofit lnSpcReduction="10000"/>
          </a:bodyPr>
          <a:lstStyle/>
          <a:p>
            <a:pPr>
              <a:spcBef>
                <a:spcPct val="35000"/>
              </a:spcBef>
            </a:pPr>
            <a:r>
              <a:rPr lang="en-US" dirty="0" smtClean="0"/>
              <a:t>Liquid </a:t>
            </a:r>
            <a:r>
              <a:rPr lang="en-US" dirty="0" err="1" smtClean="0"/>
              <a:t>subcooling</a:t>
            </a:r>
            <a:r>
              <a:rPr lang="en-US" dirty="0" smtClean="0"/>
              <a:t> provided for all low-temperature compressor systems with design cooling capacity ≥ 100,000 Btu/h with design saturated suction temperature ≤ -10°F</a:t>
            </a:r>
          </a:p>
          <a:p>
            <a:pPr>
              <a:spcBef>
                <a:spcPct val="35000"/>
              </a:spcBef>
            </a:pPr>
            <a:r>
              <a:rPr lang="en-US" dirty="0" err="1" smtClean="0"/>
              <a:t>Subcooled</a:t>
            </a:r>
            <a:r>
              <a:rPr lang="en-US" dirty="0" smtClean="0"/>
              <a:t> liquid temperature controlled at maximum temperature setpoint </a:t>
            </a:r>
            <a:r>
              <a:rPr lang="en-US" dirty="0"/>
              <a:t>of </a:t>
            </a:r>
            <a:r>
              <a:rPr lang="en-US" dirty="0" smtClean="0"/>
              <a:t>50°F at exit of </a:t>
            </a:r>
            <a:r>
              <a:rPr lang="en-US" dirty="0" err="1" smtClean="0"/>
              <a:t>subcooler</a:t>
            </a:r>
            <a:r>
              <a:rPr lang="en-US" dirty="0" smtClean="0"/>
              <a:t> using either compressor economizer (inter stage) or as a separate compressor suction group operating at a saturated suction temperature ≥ 18°F</a:t>
            </a:r>
          </a:p>
          <a:p>
            <a:pPr lvl="1">
              <a:spcBef>
                <a:spcPct val="35000"/>
              </a:spcBef>
            </a:pPr>
            <a:r>
              <a:rPr lang="en-US" dirty="0" smtClean="0"/>
              <a:t>Subcooled liquid lines subject to insulation requirements in Table 6.8.3-2</a:t>
            </a:r>
          </a:p>
          <a:p>
            <a:pPr>
              <a:spcBef>
                <a:spcPct val="35000"/>
              </a:spcBef>
            </a:pPr>
            <a:r>
              <a:rPr lang="en-US" dirty="0" smtClean="0"/>
              <a:t>If internal or external crankcase heaters, provide a means to cycle the heaters off during compressor operation</a:t>
            </a:r>
          </a:p>
          <a:p>
            <a:pPr marL="0" indent="0">
              <a:spcBef>
                <a:spcPct val="35000"/>
              </a:spcBef>
              <a:buNone/>
            </a:pPr>
            <a:endParaRPr lang="en-US" dirty="0" smtClean="0">
              <a:solidFill>
                <a:srgbClr val="FF0000"/>
              </a:solidFill>
            </a:endParaRPr>
          </a:p>
        </p:txBody>
      </p:sp>
      <p:sp>
        <p:nvSpPr>
          <p:cNvPr id="275458" name="Rectangle 2"/>
          <p:cNvSpPr>
            <a:spLocks noGrp="1" noChangeArrowheads="1"/>
          </p:cNvSpPr>
          <p:nvPr>
            <p:ph type="title"/>
          </p:nvPr>
        </p:nvSpPr>
        <p:spPr>
          <a:xfrm>
            <a:off x="268289" y="12700"/>
            <a:ext cx="8558212" cy="863600"/>
          </a:xfrm>
        </p:spPr>
        <p:txBody>
          <a:bodyPr>
            <a:normAutofit/>
          </a:bodyPr>
          <a:lstStyle/>
          <a:p>
            <a:pPr>
              <a:lnSpc>
                <a:spcPct val="80000"/>
              </a:lnSpc>
            </a:pPr>
            <a:r>
              <a:rPr lang="en-US" sz="2400" b="1" dirty="0">
                <a:solidFill>
                  <a:srgbClr val="00853F"/>
                </a:solidFill>
              </a:rPr>
              <a:t>Section 6 – 6.5.11.2</a:t>
            </a:r>
            <a:r>
              <a:rPr lang="en-US" sz="2400" dirty="0" smtClean="0">
                <a:solidFill>
                  <a:srgbClr val="FF0000"/>
                </a:solidFill>
              </a:rPr>
              <a:t/>
            </a:r>
            <a:br>
              <a:rPr lang="en-US" sz="2400" dirty="0" smtClean="0">
                <a:solidFill>
                  <a:srgbClr val="FF0000"/>
                </a:solidFill>
              </a:rPr>
            </a:br>
            <a:r>
              <a:rPr lang="en-US" sz="2000" dirty="0">
                <a:solidFill>
                  <a:srgbClr val="00853F"/>
                </a:solidFill>
              </a:rPr>
              <a:t>Compressor </a:t>
            </a:r>
            <a:r>
              <a:rPr lang="en-US" sz="2000" dirty="0">
                <a:solidFill>
                  <a:schemeClr val="tx1"/>
                </a:solidFill>
              </a:rPr>
              <a:t>Systems </a:t>
            </a:r>
            <a:r>
              <a:rPr lang="en-US" sz="1200" i="1" dirty="0">
                <a:solidFill>
                  <a:schemeClr val="tx1"/>
                </a:solidFill>
              </a:rPr>
              <a:t>(cont’d)</a:t>
            </a:r>
            <a:endParaRPr lang="en-US" sz="2000" i="1" dirty="0">
              <a:solidFill>
                <a:schemeClr val="tx1"/>
              </a:solidFill>
            </a:endParaRPr>
          </a:p>
        </p:txBody>
      </p:sp>
    </p:spTree>
    <p:extLst>
      <p:ext uri="{BB962C8B-B14F-4D97-AF65-F5344CB8AC3E}">
        <p14:creationId xmlns:p14="http://schemas.microsoft.com/office/powerpoint/2010/main" val="331636391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785814" y="1093510"/>
            <a:ext cx="8040687" cy="5250730"/>
          </a:xfrm>
        </p:spPr>
        <p:txBody>
          <a:bodyPr>
            <a:normAutofit fontScale="85000" lnSpcReduction="10000"/>
          </a:bodyPr>
          <a:lstStyle/>
          <a:p>
            <a:pPr marL="0" indent="0">
              <a:buNone/>
            </a:pPr>
            <a:r>
              <a:rPr lang="en-US" dirty="0" smtClean="0"/>
              <a:t>HVAC </a:t>
            </a:r>
            <a:r>
              <a:rPr lang="en-US" dirty="0"/>
              <a:t>systems </a:t>
            </a:r>
            <a:r>
              <a:rPr lang="en-US" dirty="0" smtClean="0"/>
              <a:t>serving the </a:t>
            </a:r>
            <a:r>
              <a:rPr lang="en-US" dirty="0"/>
              <a:t>heating, cooling, or ventilating needs of a computer </a:t>
            </a:r>
            <a:r>
              <a:rPr lang="en-US" dirty="0" smtClean="0"/>
              <a:t>room shall </a:t>
            </a:r>
            <a:r>
              <a:rPr lang="en-US" dirty="0"/>
              <a:t>comply with Sections 6.1, 6.4, 6.6.1.1 or 6.6.1.2, </a:t>
            </a:r>
            <a:r>
              <a:rPr lang="en-US" dirty="0" smtClean="0"/>
              <a:t>6.6.1.3, 6.7</a:t>
            </a:r>
            <a:r>
              <a:rPr lang="en-US" dirty="0"/>
              <a:t>, and 6.8</a:t>
            </a:r>
            <a:r>
              <a:rPr lang="en-US" dirty="0" smtClean="0"/>
              <a:t>. </a:t>
            </a:r>
            <a:endParaRPr lang="en-US" dirty="0"/>
          </a:p>
          <a:p>
            <a:r>
              <a:rPr lang="en-US" b="1" dirty="0" smtClean="0"/>
              <a:t>Annual Energy: </a:t>
            </a:r>
            <a:r>
              <a:rPr lang="en-US" dirty="0" smtClean="0"/>
              <a:t>PUE</a:t>
            </a:r>
            <a:r>
              <a:rPr lang="en-US" baseline="-25000" dirty="0" smtClean="0"/>
              <a:t>1</a:t>
            </a:r>
            <a:r>
              <a:rPr lang="en-US" dirty="0" smtClean="0"/>
              <a:t> ≤ the </a:t>
            </a:r>
            <a:r>
              <a:rPr lang="en-US" dirty="0"/>
              <a:t>values listed in Table 6.6.1. Hourly simulation </a:t>
            </a:r>
            <a:r>
              <a:rPr lang="en-US" dirty="0" smtClean="0"/>
              <a:t>for calculating </a:t>
            </a:r>
            <a:r>
              <a:rPr lang="en-US" dirty="0"/>
              <a:t>PUE</a:t>
            </a:r>
            <a:r>
              <a:rPr lang="en-US" baseline="-25000" dirty="0"/>
              <a:t>1</a:t>
            </a:r>
            <a:r>
              <a:rPr lang="en-US" dirty="0"/>
              <a:t>, </a:t>
            </a:r>
            <a:r>
              <a:rPr lang="en-US" dirty="0" smtClean="0"/>
              <a:t>based </a:t>
            </a:r>
            <a:r>
              <a:rPr lang="en-US" dirty="0"/>
              <a:t>on </a:t>
            </a:r>
            <a:r>
              <a:rPr lang="en-US" dirty="0" smtClean="0"/>
              <a:t>Appendix </a:t>
            </a:r>
            <a:r>
              <a:rPr lang="en-US" dirty="0"/>
              <a:t>G </a:t>
            </a:r>
            <a:r>
              <a:rPr lang="en-US" dirty="0" smtClean="0"/>
              <a:t>simulation methodology</a:t>
            </a:r>
            <a:r>
              <a:rPr lang="en-US" dirty="0"/>
              <a:t>.</a:t>
            </a:r>
          </a:p>
          <a:p>
            <a:pPr marL="0" indent="0">
              <a:buNone/>
            </a:pPr>
            <a:r>
              <a:rPr lang="en-US" b="1" u="sng" dirty="0"/>
              <a:t>Exceptions</a:t>
            </a:r>
            <a:r>
              <a:rPr lang="en-US" b="1" dirty="0"/>
              <a:t>: </a:t>
            </a:r>
            <a:r>
              <a:rPr lang="en-US" dirty="0"/>
              <a:t>This compliance path is not allowed for </a:t>
            </a:r>
            <a:r>
              <a:rPr lang="en-US" dirty="0" smtClean="0"/>
              <a:t>a proposed </a:t>
            </a:r>
            <a:r>
              <a:rPr lang="en-US" dirty="0"/>
              <a:t>computer room design utilizing a </a:t>
            </a:r>
            <a:r>
              <a:rPr lang="en-US" dirty="0" smtClean="0"/>
              <a:t>combined heat </a:t>
            </a:r>
            <a:r>
              <a:rPr lang="en-US" dirty="0"/>
              <a:t>and power system</a:t>
            </a:r>
            <a:r>
              <a:rPr lang="en-US" dirty="0" smtClean="0"/>
              <a:t>.</a:t>
            </a:r>
          </a:p>
          <a:p>
            <a:pPr marL="0" indent="0">
              <a:buNone/>
            </a:pPr>
            <a:endParaRPr lang="en-US" dirty="0"/>
          </a:p>
          <a:p>
            <a:r>
              <a:rPr lang="en-US" b="1" dirty="0" smtClean="0"/>
              <a:t>Peak Power: </a:t>
            </a:r>
            <a:r>
              <a:rPr lang="en-US" dirty="0" smtClean="0"/>
              <a:t>PUE</a:t>
            </a:r>
            <a:r>
              <a:rPr lang="en-US" baseline="-25000" dirty="0" smtClean="0"/>
              <a:t>0</a:t>
            </a:r>
            <a:r>
              <a:rPr lang="en-US" dirty="0" smtClean="0"/>
              <a:t> </a:t>
            </a:r>
            <a:r>
              <a:rPr lang="en-US" dirty="0"/>
              <a:t>≤ </a:t>
            </a:r>
            <a:r>
              <a:rPr lang="en-US" dirty="0" smtClean="0"/>
              <a:t>the </a:t>
            </a:r>
            <a:r>
              <a:rPr lang="en-US" dirty="0"/>
              <a:t>values listed in Table </a:t>
            </a:r>
            <a:r>
              <a:rPr lang="en-US" dirty="0" smtClean="0"/>
              <a:t>6.6.1. Limited </a:t>
            </a:r>
            <a:r>
              <a:rPr lang="en-US" dirty="0"/>
              <a:t>to systems only utilizing </a:t>
            </a:r>
            <a:r>
              <a:rPr lang="en-US" dirty="0" smtClean="0"/>
              <a:t>electricity. </a:t>
            </a:r>
            <a:r>
              <a:rPr lang="en-US" dirty="0"/>
              <a:t>PUE</a:t>
            </a:r>
            <a:r>
              <a:rPr lang="en-US" baseline="-25000" dirty="0"/>
              <a:t>0 </a:t>
            </a:r>
            <a:r>
              <a:rPr lang="en-US" baseline="-25000" dirty="0" smtClean="0"/>
              <a:t> </a:t>
            </a:r>
            <a:r>
              <a:rPr lang="en-US" dirty="0" smtClean="0"/>
              <a:t>= the </a:t>
            </a:r>
            <a:r>
              <a:rPr lang="en-US" dirty="0"/>
              <a:t>highest </a:t>
            </a:r>
            <a:r>
              <a:rPr lang="en-US" dirty="0" smtClean="0"/>
              <a:t>value determined </a:t>
            </a:r>
            <a:r>
              <a:rPr lang="en-US" dirty="0"/>
              <a:t>at outdoor cooling design temperatures, </a:t>
            </a:r>
            <a:r>
              <a:rPr lang="en-US" dirty="0" smtClean="0"/>
              <a:t>calculated </a:t>
            </a:r>
            <a:r>
              <a:rPr lang="en-US" dirty="0"/>
              <a:t>for two conditions: 100</a:t>
            </a:r>
            <a:r>
              <a:rPr lang="en-US" dirty="0" smtClean="0"/>
              <a:t>% design </a:t>
            </a:r>
            <a:r>
              <a:rPr lang="en-US" dirty="0"/>
              <a:t>IT equipment energy and 50% design IT </a:t>
            </a:r>
            <a:r>
              <a:rPr lang="en-US" dirty="0" smtClean="0"/>
              <a:t>equipment energy.</a:t>
            </a:r>
          </a:p>
          <a:p>
            <a:endParaRPr lang="en-US" dirty="0"/>
          </a:p>
          <a:p>
            <a:r>
              <a:rPr lang="en-US" b="1" dirty="0" smtClean="0"/>
              <a:t>Documentation required</a:t>
            </a:r>
            <a:r>
              <a:rPr lang="en-US" dirty="0" smtClean="0"/>
              <a:t>: </a:t>
            </a:r>
            <a:r>
              <a:rPr lang="en-US" dirty="0"/>
              <a:t>energy consumption or demand </a:t>
            </a:r>
            <a:r>
              <a:rPr lang="en-US" dirty="0" smtClean="0"/>
              <a:t>of IT </a:t>
            </a:r>
            <a:r>
              <a:rPr lang="en-US" dirty="0"/>
              <a:t>equipment, power </a:t>
            </a:r>
            <a:r>
              <a:rPr lang="en-US" dirty="0" smtClean="0"/>
              <a:t>distribution losses, </a:t>
            </a:r>
            <a:r>
              <a:rPr lang="en-US" dirty="0"/>
              <a:t>HVAC systems, </a:t>
            </a:r>
            <a:r>
              <a:rPr lang="en-US" dirty="0" smtClean="0"/>
              <a:t>and lighting</a:t>
            </a:r>
            <a:r>
              <a:rPr lang="en-US" dirty="0"/>
              <a:t>.</a:t>
            </a:r>
            <a:endParaRPr lang="en-US" dirty="0" smtClean="0"/>
          </a:p>
        </p:txBody>
      </p:sp>
      <p:sp>
        <p:nvSpPr>
          <p:cNvPr id="275458" name="Rectangle 2"/>
          <p:cNvSpPr>
            <a:spLocks noGrp="1" noChangeArrowheads="1"/>
          </p:cNvSpPr>
          <p:nvPr>
            <p:ph type="title"/>
          </p:nvPr>
        </p:nvSpPr>
        <p:spPr>
          <a:xfrm>
            <a:off x="268289" y="12700"/>
            <a:ext cx="8558212" cy="863600"/>
          </a:xfrm>
        </p:spPr>
        <p:txBody>
          <a:bodyPr>
            <a:normAutofit fontScale="90000"/>
          </a:bodyPr>
          <a:lstStyle/>
          <a:p>
            <a:pPr>
              <a:lnSpc>
                <a:spcPct val="80000"/>
              </a:lnSpc>
            </a:pPr>
            <a:r>
              <a:rPr lang="en-US" sz="2700" b="1" dirty="0">
                <a:solidFill>
                  <a:srgbClr val="00853F"/>
                </a:solidFill>
              </a:rPr>
              <a:t>Section 6 – 6.6.1</a:t>
            </a:r>
            <a:r>
              <a:rPr lang="en-US" sz="2400" dirty="0" smtClean="0">
                <a:solidFill>
                  <a:srgbClr val="FF0000"/>
                </a:solidFill>
              </a:rPr>
              <a:t/>
            </a:r>
            <a:br>
              <a:rPr lang="en-US" sz="2400" dirty="0" smtClean="0">
                <a:solidFill>
                  <a:srgbClr val="FF0000"/>
                </a:solidFill>
              </a:rPr>
            </a:br>
            <a:r>
              <a:rPr lang="en-US" sz="2200" dirty="0">
                <a:solidFill>
                  <a:srgbClr val="00853F"/>
                </a:solidFill>
              </a:rPr>
              <a:t>Alternative Compliance Path – Computer </a:t>
            </a:r>
            <a:br>
              <a:rPr lang="en-US" sz="2200" dirty="0">
                <a:solidFill>
                  <a:srgbClr val="00853F"/>
                </a:solidFill>
              </a:rPr>
            </a:br>
            <a:r>
              <a:rPr lang="en-US" sz="2200" dirty="0">
                <a:solidFill>
                  <a:srgbClr val="00853F"/>
                </a:solidFill>
              </a:rPr>
              <a:t>Rooms Systems</a:t>
            </a:r>
          </a:p>
        </p:txBody>
      </p:sp>
    </p:spTree>
    <p:extLst>
      <p:ext uri="{BB962C8B-B14F-4D97-AF65-F5344CB8AC3E}">
        <p14:creationId xmlns:p14="http://schemas.microsoft.com/office/powerpoint/2010/main" val="72940596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266701" y="0"/>
            <a:ext cx="7150100" cy="901700"/>
          </a:xfrm>
        </p:spPr>
        <p:txBody>
          <a:bodyPr>
            <a:normAutofit/>
          </a:bodyPr>
          <a:lstStyle/>
          <a:p>
            <a:pPr>
              <a:lnSpc>
                <a:spcPct val="80000"/>
              </a:lnSpc>
            </a:pPr>
            <a:r>
              <a:rPr lang="en-US" sz="2400" b="1" dirty="0" smtClean="0">
                <a:solidFill>
                  <a:srgbClr val="00853F"/>
                </a:solidFill>
              </a:rPr>
              <a:t>Section 6 – 6.7 </a:t>
            </a:r>
            <a:r>
              <a:rPr lang="en-US" dirty="0" smtClean="0">
                <a:solidFill>
                  <a:srgbClr val="00853F"/>
                </a:solidFill>
              </a:rPr>
              <a:t/>
            </a:r>
            <a:br>
              <a:rPr lang="en-US" dirty="0" smtClean="0">
                <a:solidFill>
                  <a:srgbClr val="00853F"/>
                </a:solidFill>
              </a:rPr>
            </a:br>
            <a:r>
              <a:rPr lang="en-US" sz="2000" dirty="0" smtClean="0">
                <a:solidFill>
                  <a:srgbClr val="00853F"/>
                </a:solidFill>
              </a:rPr>
              <a:t>Submittals</a:t>
            </a:r>
            <a:r>
              <a:rPr lang="en-US" sz="2800" dirty="0" smtClean="0">
                <a:solidFill>
                  <a:srgbClr val="00853F"/>
                </a:solidFill>
              </a:rPr>
              <a:t> </a:t>
            </a:r>
            <a:endParaRPr lang="en-US" sz="2000" i="1" dirty="0">
              <a:solidFill>
                <a:srgbClr val="00853F"/>
              </a:solidFill>
            </a:endParaRPr>
          </a:p>
        </p:txBody>
      </p:sp>
      <p:sp>
        <p:nvSpPr>
          <p:cNvPr id="277507" name="Rectangle 3"/>
          <p:cNvSpPr>
            <a:spLocks noGrp="1" noChangeArrowheads="1"/>
          </p:cNvSpPr>
          <p:nvPr>
            <p:ph type="body" sz="half" idx="1"/>
          </p:nvPr>
        </p:nvSpPr>
        <p:spPr>
          <a:xfrm>
            <a:off x="456229" y="1295400"/>
            <a:ext cx="6517659" cy="4525963"/>
          </a:xfrm>
        </p:spPr>
        <p:txBody>
          <a:bodyPr>
            <a:normAutofit/>
          </a:bodyPr>
          <a:lstStyle/>
          <a:p>
            <a:pPr>
              <a:buFont typeface="Wingdings" pitchFamily="2" charset="2"/>
              <a:buChar char="ü"/>
            </a:pPr>
            <a:r>
              <a:rPr lang="en-US" sz="2400" dirty="0">
                <a:sym typeface="WP MathA" pitchFamily="2" charset="2"/>
              </a:rPr>
              <a:t>Record drawings</a:t>
            </a:r>
          </a:p>
          <a:p>
            <a:pPr>
              <a:buFont typeface="Wingdings" pitchFamily="2" charset="2"/>
              <a:buChar char="ü"/>
            </a:pPr>
            <a:r>
              <a:rPr lang="en-US" sz="2400" dirty="0">
                <a:sym typeface="WP MathA" pitchFamily="2" charset="2"/>
              </a:rPr>
              <a:t>Operating and maintenance manuals</a:t>
            </a:r>
          </a:p>
          <a:p>
            <a:pPr>
              <a:buFont typeface="Wingdings" pitchFamily="2" charset="2"/>
              <a:buChar char="ü"/>
            </a:pPr>
            <a:r>
              <a:rPr lang="en-US" sz="2400" dirty="0">
                <a:sym typeface="WP MathA" pitchFamily="2" charset="2"/>
              </a:rPr>
              <a:t>System balancing </a:t>
            </a:r>
          </a:p>
          <a:p>
            <a:pPr>
              <a:buFont typeface="Wingdings" pitchFamily="2" charset="2"/>
              <a:buChar char="ü"/>
            </a:pPr>
            <a:r>
              <a:rPr lang="en-US" sz="2400" dirty="0">
                <a:sym typeface="WP MathA" pitchFamily="2" charset="2"/>
              </a:rPr>
              <a:t>System commissioning</a:t>
            </a:r>
            <a:endParaRPr lang="en-US" sz="2400" dirty="0">
              <a:cs typeface="Times New Roman" pitchFamily="18" charset="0"/>
              <a:sym typeface="WP MathA" pitchFamily="2" charset="2"/>
            </a:endParaRPr>
          </a:p>
        </p:txBody>
      </p:sp>
    </p:spTree>
    <p:extLst>
      <p:ext uri="{BB962C8B-B14F-4D97-AF65-F5344CB8AC3E}">
        <p14:creationId xmlns:p14="http://schemas.microsoft.com/office/powerpoint/2010/main" val="25908680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Rectangle 3"/>
          <p:cNvSpPr>
            <a:spLocks noGrp="1" noChangeArrowheads="1"/>
          </p:cNvSpPr>
          <p:nvPr>
            <p:ph type="title"/>
          </p:nvPr>
        </p:nvSpPr>
        <p:spPr>
          <a:xfrm>
            <a:off x="266701" y="-25400"/>
            <a:ext cx="8699500" cy="952500"/>
          </a:xfrm>
        </p:spPr>
        <p:txBody>
          <a:bodyPr/>
          <a:lstStyle/>
          <a:p>
            <a:pPr>
              <a:lnSpc>
                <a:spcPct val="80000"/>
              </a:lnSpc>
            </a:pPr>
            <a:r>
              <a:rPr lang="en-US" sz="2400" b="1" dirty="0" smtClean="0">
                <a:solidFill>
                  <a:srgbClr val="00853F"/>
                </a:solidFill>
              </a:rPr>
              <a:t>Section 6 – 6.7.2.1</a:t>
            </a:r>
            <a:r>
              <a:rPr lang="en-US" dirty="0" smtClean="0">
                <a:solidFill>
                  <a:srgbClr val="00853F"/>
                </a:solidFill>
              </a:rPr>
              <a:t/>
            </a:r>
            <a:br>
              <a:rPr lang="en-US" dirty="0" smtClean="0">
                <a:solidFill>
                  <a:srgbClr val="00853F"/>
                </a:solidFill>
              </a:rPr>
            </a:br>
            <a:r>
              <a:rPr lang="en-US" sz="2000" dirty="0" smtClean="0">
                <a:solidFill>
                  <a:srgbClr val="00853F"/>
                </a:solidFill>
              </a:rPr>
              <a:t>Drawings</a:t>
            </a:r>
            <a:endParaRPr lang="en-US" sz="2000" i="1" dirty="0">
              <a:solidFill>
                <a:srgbClr val="00853F"/>
              </a:solidFill>
            </a:endParaRPr>
          </a:p>
        </p:txBody>
      </p:sp>
      <p:sp>
        <p:nvSpPr>
          <p:cNvPr id="279556" name="Rectangle 4"/>
          <p:cNvSpPr>
            <a:spLocks noGrp="1" noChangeArrowheads="1"/>
          </p:cNvSpPr>
          <p:nvPr>
            <p:ph type="body" sz="half" idx="1"/>
          </p:nvPr>
        </p:nvSpPr>
        <p:spPr>
          <a:xfrm>
            <a:off x="456228" y="1295400"/>
            <a:ext cx="8230571" cy="4525963"/>
          </a:xfrm>
        </p:spPr>
        <p:txBody>
          <a:bodyPr>
            <a:normAutofit/>
          </a:bodyPr>
          <a:lstStyle/>
          <a:p>
            <a:pPr marL="0" indent="0">
              <a:buNone/>
            </a:pPr>
            <a:r>
              <a:rPr lang="en-US" sz="2400" dirty="0">
                <a:sym typeface="WP MathA" pitchFamily="2" charset="2"/>
              </a:rPr>
              <a:t>Record drawings of actual installation to building owner within 90 days of system acceptance and include, as a minimum</a:t>
            </a:r>
          </a:p>
          <a:p>
            <a:pPr lvl="1">
              <a:buFont typeface="Arial" panose="020B0604020202020204" pitchFamily="34" charset="0"/>
              <a:buChar char="•"/>
            </a:pPr>
            <a:r>
              <a:rPr lang="en-US" sz="2000" dirty="0">
                <a:cs typeface="Times New Roman" pitchFamily="18" charset="0"/>
                <a:sym typeface="WP MathA" pitchFamily="2" charset="2"/>
              </a:rPr>
              <a:t>Location and performance data on each piece of equipment</a:t>
            </a:r>
          </a:p>
          <a:p>
            <a:pPr lvl="1">
              <a:buFont typeface="Arial" panose="020B0604020202020204" pitchFamily="34" charset="0"/>
              <a:buChar char="•"/>
            </a:pPr>
            <a:r>
              <a:rPr lang="en-US" sz="2000" dirty="0">
                <a:cs typeface="Times New Roman" pitchFamily="18" charset="0"/>
                <a:sym typeface="WP MathA" pitchFamily="2" charset="2"/>
              </a:rPr>
              <a:t>General configuration of duct and pipe distribution system including sizes</a:t>
            </a:r>
          </a:p>
          <a:p>
            <a:pPr lvl="1">
              <a:buFont typeface="Arial" panose="020B0604020202020204" pitchFamily="34" charset="0"/>
              <a:buChar char="•"/>
            </a:pPr>
            <a:r>
              <a:rPr lang="en-US" sz="2000" dirty="0">
                <a:cs typeface="Times New Roman" pitchFamily="18" charset="0"/>
                <a:sym typeface="WP MathA" pitchFamily="2" charset="2"/>
              </a:rPr>
              <a:t>Terminal air or water design flow rates</a:t>
            </a:r>
          </a:p>
        </p:txBody>
      </p:sp>
    </p:spTree>
    <p:extLst>
      <p:ext uri="{BB962C8B-B14F-4D97-AF65-F5344CB8AC3E}">
        <p14:creationId xmlns:p14="http://schemas.microsoft.com/office/powerpoint/2010/main" val="201245728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Rectangle 3"/>
          <p:cNvSpPr>
            <a:spLocks noGrp="1" noChangeArrowheads="1"/>
          </p:cNvSpPr>
          <p:nvPr>
            <p:ph idx="1"/>
          </p:nvPr>
        </p:nvSpPr>
        <p:spPr>
          <a:xfrm>
            <a:off x="457200" y="1371600"/>
            <a:ext cx="8423275" cy="4191000"/>
          </a:xfrm>
        </p:spPr>
        <p:txBody>
          <a:bodyPr>
            <a:normAutofit/>
          </a:bodyPr>
          <a:lstStyle/>
          <a:p>
            <a:pPr marL="0" indent="0">
              <a:buNone/>
            </a:pPr>
            <a:r>
              <a:rPr lang="en-US" dirty="0">
                <a:sym typeface="WP MathA" pitchFamily="2" charset="2"/>
              </a:rPr>
              <a:t>Operating and maintenance manuals to building owner within 90 days of system acceptance and include several items</a:t>
            </a:r>
          </a:p>
          <a:p>
            <a:pPr>
              <a:buFontTx/>
              <a:buNone/>
            </a:pPr>
            <a:endParaRPr lang="en-US" sz="2000" dirty="0">
              <a:cs typeface="Times New Roman" pitchFamily="18" charset="0"/>
              <a:sym typeface="WP MathA" pitchFamily="2" charset="2"/>
            </a:endParaRPr>
          </a:p>
        </p:txBody>
      </p:sp>
      <p:sp>
        <p:nvSpPr>
          <p:cNvPr id="281602" name="Rectangle 2"/>
          <p:cNvSpPr>
            <a:spLocks noGrp="1" noChangeArrowheads="1"/>
          </p:cNvSpPr>
          <p:nvPr>
            <p:ph type="title"/>
          </p:nvPr>
        </p:nvSpPr>
        <p:spPr>
          <a:xfrm>
            <a:off x="266700" y="0"/>
            <a:ext cx="8610600" cy="939800"/>
          </a:xfrm>
        </p:spPr>
        <p:txBody>
          <a:bodyPr/>
          <a:lstStyle/>
          <a:p>
            <a:pPr>
              <a:lnSpc>
                <a:spcPct val="80000"/>
              </a:lnSpc>
            </a:pPr>
            <a:r>
              <a:rPr lang="en-US" sz="2400" b="1" dirty="0" smtClean="0">
                <a:solidFill>
                  <a:srgbClr val="00853F"/>
                </a:solidFill>
              </a:rPr>
              <a:t>Section 6 – 6.7.2.2</a:t>
            </a:r>
            <a:r>
              <a:rPr lang="en-US" dirty="0" smtClean="0">
                <a:solidFill>
                  <a:srgbClr val="00853F"/>
                </a:solidFill>
              </a:rPr>
              <a:t/>
            </a:r>
            <a:br>
              <a:rPr lang="en-US" dirty="0" smtClean="0">
                <a:solidFill>
                  <a:srgbClr val="00853F"/>
                </a:solidFill>
              </a:rPr>
            </a:br>
            <a:r>
              <a:rPr lang="en-US" sz="2000" dirty="0" smtClean="0">
                <a:solidFill>
                  <a:srgbClr val="00853F"/>
                </a:solidFill>
              </a:rPr>
              <a:t>Manuals</a:t>
            </a:r>
            <a:endParaRPr lang="en-US" sz="2000" i="1" dirty="0">
              <a:solidFill>
                <a:srgbClr val="00853F"/>
              </a:solidFill>
            </a:endParaRPr>
          </a:p>
        </p:txBody>
      </p:sp>
    </p:spTree>
    <p:extLst>
      <p:ext uri="{BB962C8B-B14F-4D97-AF65-F5344CB8AC3E}">
        <p14:creationId xmlns:p14="http://schemas.microsoft.com/office/powerpoint/2010/main" val="382668356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3"/>
          <p:cNvSpPr>
            <a:spLocks noGrp="1" noChangeArrowheads="1"/>
          </p:cNvSpPr>
          <p:nvPr>
            <p:ph idx="1"/>
          </p:nvPr>
        </p:nvSpPr>
        <p:spPr>
          <a:xfrm>
            <a:off x="456229" y="1295400"/>
            <a:ext cx="8535371" cy="4191000"/>
          </a:xfrm>
        </p:spPr>
        <p:txBody>
          <a:bodyPr/>
          <a:lstStyle/>
          <a:p>
            <a:pPr>
              <a:buFont typeface="Arial" panose="020B0604020202020204" pitchFamily="34" charset="0"/>
              <a:buChar char="•"/>
            </a:pPr>
            <a:r>
              <a:rPr lang="en-US" dirty="0">
                <a:sym typeface="WP MathA" pitchFamily="2" charset="2"/>
              </a:rPr>
              <a:t>Systems shall be balanced in accordance with accepted engineering standards</a:t>
            </a:r>
            <a:endParaRPr lang="en-US" dirty="0">
              <a:cs typeface="Times New Roman" pitchFamily="18" charset="0"/>
              <a:sym typeface="WP MathA" pitchFamily="2" charset="2"/>
            </a:endParaRPr>
          </a:p>
          <a:p>
            <a:pPr>
              <a:buFont typeface="Arial" panose="020B0604020202020204" pitchFamily="34" charset="0"/>
              <a:buChar char="•"/>
            </a:pPr>
            <a:r>
              <a:rPr lang="en-US" dirty="0">
                <a:cs typeface="Times New Roman" pitchFamily="18" charset="0"/>
                <a:sym typeface="WP MathA" pitchFamily="2" charset="2"/>
              </a:rPr>
              <a:t>Written report for conditioned spaces &gt; 5000 ft</a:t>
            </a:r>
            <a:r>
              <a:rPr lang="en-US" baseline="30000" dirty="0">
                <a:cs typeface="Times New Roman" pitchFamily="18" charset="0"/>
                <a:sym typeface="WP MathA" pitchFamily="2" charset="2"/>
              </a:rPr>
              <a:t>2</a:t>
            </a:r>
          </a:p>
          <a:p>
            <a:pPr>
              <a:buFont typeface="Arial" panose="020B0604020202020204" pitchFamily="34" charset="0"/>
              <a:buChar char="•"/>
            </a:pPr>
            <a:r>
              <a:rPr lang="en-US" dirty="0">
                <a:sym typeface="WP MathA" pitchFamily="2" charset="2"/>
              </a:rPr>
              <a:t>Minimize throttling losses</a:t>
            </a:r>
          </a:p>
          <a:p>
            <a:pPr>
              <a:buFont typeface="Arial" panose="020B0604020202020204" pitchFamily="34" charset="0"/>
              <a:buChar char="•"/>
            </a:pPr>
            <a:r>
              <a:rPr lang="en-US" dirty="0">
                <a:sym typeface="WP MathA" pitchFamily="2" charset="2"/>
              </a:rPr>
              <a:t>For fans with system power &gt; 1 </a:t>
            </a:r>
            <a:r>
              <a:rPr lang="en-US" dirty="0" err="1">
                <a:sym typeface="WP MathA" pitchFamily="2" charset="2"/>
              </a:rPr>
              <a:t>hp</a:t>
            </a:r>
            <a:endParaRPr lang="en-US" dirty="0">
              <a:sym typeface="WP MathA" pitchFamily="2" charset="2"/>
            </a:endParaRPr>
          </a:p>
          <a:p>
            <a:pPr lvl="1"/>
            <a:r>
              <a:rPr lang="en-US" dirty="0">
                <a:cs typeface="Times New Roman" pitchFamily="18" charset="0"/>
                <a:sym typeface="WP MathA" pitchFamily="2" charset="2"/>
              </a:rPr>
              <a:t>Adjust fan speed to meet design flow conditions</a:t>
            </a:r>
          </a:p>
          <a:p>
            <a:endParaRPr lang="en-US" baseline="30000" dirty="0">
              <a:cs typeface="Times New Roman" pitchFamily="18" charset="0"/>
              <a:sym typeface="WP MathA" pitchFamily="2" charset="2"/>
            </a:endParaRPr>
          </a:p>
        </p:txBody>
      </p:sp>
      <p:sp>
        <p:nvSpPr>
          <p:cNvPr id="283650" name="Rectangle 2"/>
          <p:cNvSpPr>
            <a:spLocks noGrp="1" noChangeArrowheads="1"/>
          </p:cNvSpPr>
          <p:nvPr>
            <p:ph type="title"/>
          </p:nvPr>
        </p:nvSpPr>
        <p:spPr>
          <a:xfrm>
            <a:off x="254001" y="0"/>
            <a:ext cx="8585200" cy="914400"/>
          </a:xfrm>
        </p:spPr>
        <p:txBody>
          <a:bodyPr/>
          <a:lstStyle/>
          <a:p>
            <a:pPr>
              <a:lnSpc>
                <a:spcPct val="80000"/>
              </a:lnSpc>
            </a:pPr>
            <a:r>
              <a:rPr lang="en-US" sz="2400" b="1" dirty="0" smtClean="0">
                <a:solidFill>
                  <a:srgbClr val="00853F"/>
                </a:solidFill>
              </a:rPr>
              <a:t>Section 6 - 6.7.2.3 </a:t>
            </a:r>
            <a:r>
              <a:rPr lang="en-US" dirty="0" smtClean="0">
                <a:solidFill>
                  <a:srgbClr val="00853F"/>
                </a:solidFill>
              </a:rPr>
              <a:t/>
            </a:r>
            <a:br>
              <a:rPr lang="en-US" dirty="0" smtClean="0">
                <a:solidFill>
                  <a:srgbClr val="00853F"/>
                </a:solidFill>
              </a:rPr>
            </a:br>
            <a:r>
              <a:rPr lang="en-US" sz="2000" dirty="0" smtClean="0">
                <a:solidFill>
                  <a:srgbClr val="00853F"/>
                </a:solidFill>
              </a:rPr>
              <a:t>System </a:t>
            </a:r>
            <a:r>
              <a:rPr lang="en-US" sz="2000" dirty="0">
                <a:solidFill>
                  <a:srgbClr val="00853F"/>
                </a:solidFill>
              </a:rPr>
              <a:t>Balancing</a:t>
            </a:r>
            <a:endParaRPr lang="en-US" sz="2000" i="1" dirty="0">
              <a:solidFill>
                <a:srgbClr val="00853F"/>
              </a:solidFill>
            </a:endParaRPr>
          </a:p>
        </p:txBody>
      </p:sp>
    </p:spTree>
    <p:extLst>
      <p:ext uri="{BB962C8B-B14F-4D97-AF65-F5344CB8AC3E}">
        <p14:creationId xmlns:p14="http://schemas.microsoft.com/office/powerpoint/2010/main" val="3812876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Grp="1" noChangeArrowheads="1"/>
          </p:cNvSpPr>
          <p:nvPr>
            <p:ph idx="1"/>
          </p:nvPr>
        </p:nvSpPr>
        <p:spPr>
          <a:xfrm>
            <a:off x="456229" y="1295400"/>
            <a:ext cx="8155959" cy="4371753"/>
          </a:xfrm>
        </p:spPr>
        <p:txBody>
          <a:bodyPr>
            <a:normAutofit/>
          </a:bodyPr>
          <a:lstStyle/>
          <a:p>
            <a:pPr marL="0" indent="0">
              <a:buNone/>
            </a:pPr>
            <a:r>
              <a:rPr lang="en-US" dirty="0"/>
              <a:t>Alterations to the building </a:t>
            </a:r>
            <a:r>
              <a:rPr lang="en-US" dirty="0" smtClean="0"/>
              <a:t>HVACR </a:t>
            </a:r>
            <a:r>
              <a:rPr lang="en-US" dirty="0"/>
              <a:t>system shall comply with the requirements of Section 6</a:t>
            </a:r>
          </a:p>
          <a:p>
            <a:pPr lvl="1">
              <a:buFont typeface="Arial" panose="020B0604020202020204" pitchFamily="34" charset="0"/>
              <a:buChar char="•"/>
            </a:pPr>
            <a:r>
              <a:rPr lang="en-US" b="1" u="sng" dirty="0"/>
              <a:t>Exceptions</a:t>
            </a:r>
            <a:r>
              <a:rPr lang="en-US" dirty="0"/>
              <a:t> that are allowed:</a:t>
            </a:r>
          </a:p>
          <a:p>
            <a:pPr lvl="2">
              <a:buFont typeface="Arial" pitchFamily="34" charset="0"/>
              <a:buChar char="–"/>
            </a:pPr>
            <a:r>
              <a:rPr lang="en-US" dirty="0"/>
              <a:t>Equipment being </a:t>
            </a:r>
            <a:r>
              <a:rPr lang="en-US" u="sng" dirty="0">
                <a:solidFill>
                  <a:schemeClr val="accent1"/>
                </a:solidFill>
              </a:rPr>
              <a:t>modified or repaired</a:t>
            </a:r>
            <a:r>
              <a:rPr lang="en-US" dirty="0">
                <a:solidFill>
                  <a:schemeClr val="accent1"/>
                </a:solidFill>
              </a:rPr>
              <a:t> </a:t>
            </a:r>
            <a:r>
              <a:rPr lang="en-US" dirty="0"/>
              <a:t>(not replaced)</a:t>
            </a:r>
          </a:p>
          <a:p>
            <a:pPr lvl="3">
              <a:buFont typeface="Arial" pitchFamily="34" charset="0"/>
              <a:buChar char="•"/>
            </a:pPr>
            <a:r>
              <a:rPr lang="en-US" dirty="0"/>
              <a:t>provided such modifications will not result in an increase in the annual energy consumption </a:t>
            </a:r>
          </a:p>
          <a:p>
            <a:pPr lvl="2">
              <a:buFont typeface="Arial" pitchFamily="34" charset="0"/>
              <a:buChar char="–"/>
            </a:pPr>
            <a:r>
              <a:rPr lang="en-US" dirty="0"/>
              <a:t>Equipment being </a:t>
            </a:r>
            <a:r>
              <a:rPr lang="en-US" u="sng" dirty="0">
                <a:solidFill>
                  <a:schemeClr val="accent1"/>
                </a:solidFill>
              </a:rPr>
              <a:t>replaced or altered</a:t>
            </a:r>
            <a:r>
              <a:rPr lang="en-US" dirty="0">
                <a:solidFill>
                  <a:schemeClr val="accent1"/>
                </a:solidFill>
              </a:rPr>
              <a:t> </a:t>
            </a:r>
            <a:r>
              <a:rPr lang="en-US" dirty="0"/>
              <a:t>which requires extensive revisions to other systems and such replaced or altered equipment is a like-for-like replacement</a:t>
            </a:r>
          </a:p>
          <a:p>
            <a:pPr lvl="2">
              <a:buFont typeface="Arial" pitchFamily="34" charset="0"/>
              <a:buChar char="–"/>
            </a:pPr>
            <a:r>
              <a:rPr lang="en-US" u="sng" dirty="0">
                <a:solidFill>
                  <a:schemeClr val="accent1"/>
                </a:solidFill>
              </a:rPr>
              <a:t>Refrigerant</a:t>
            </a:r>
            <a:r>
              <a:rPr lang="en-US" dirty="0"/>
              <a:t> change of existing equipment</a:t>
            </a:r>
          </a:p>
          <a:p>
            <a:pPr lvl="2">
              <a:buFont typeface="Arial" pitchFamily="34" charset="0"/>
              <a:buChar char="–"/>
            </a:pPr>
            <a:r>
              <a:rPr lang="en-US" u="sng" dirty="0">
                <a:solidFill>
                  <a:schemeClr val="accent1"/>
                </a:solidFill>
              </a:rPr>
              <a:t>Relocation</a:t>
            </a:r>
            <a:r>
              <a:rPr lang="en-US" dirty="0"/>
              <a:t> of existing equipment</a:t>
            </a:r>
          </a:p>
          <a:p>
            <a:pPr lvl="2">
              <a:buFont typeface="Arial" pitchFamily="34" charset="0"/>
              <a:buChar char="–"/>
            </a:pPr>
            <a:r>
              <a:rPr lang="en-US" u="sng" dirty="0">
                <a:solidFill>
                  <a:schemeClr val="accent1"/>
                </a:solidFill>
              </a:rPr>
              <a:t>Ducts and pipes</a:t>
            </a:r>
            <a:r>
              <a:rPr lang="en-US" dirty="0">
                <a:solidFill>
                  <a:schemeClr val="accent1"/>
                </a:solidFill>
              </a:rPr>
              <a:t> </a:t>
            </a:r>
            <a:r>
              <a:rPr lang="en-US" dirty="0"/>
              <a:t>where there is insufficient space or access to meet these requirements</a:t>
            </a:r>
          </a:p>
        </p:txBody>
      </p:sp>
      <p:sp>
        <p:nvSpPr>
          <p:cNvPr id="122883" name="Rectangle 3"/>
          <p:cNvSpPr>
            <a:spLocks noGrp="1" noChangeArrowheads="1"/>
          </p:cNvSpPr>
          <p:nvPr>
            <p:ph type="title"/>
          </p:nvPr>
        </p:nvSpPr>
        <p:spPr>
          <a:xfrm>
            <a:off x="164129" y="0"/>
            <a:ext cx="8459171" cy="914400"/>
          </a:xfrm>
        </p:spPr>
        <p:txBody>
          <a:bodyPr/>
          <a:lstStyle/>
          <a:p>
            <a:pPr>
              <a:lnSpc>
                <a:spcPct val="80000"/>
              </a:lnSpc>
            </a:pPr>
            <a:r>
              <a:rPr lang="en-US" sz="2400" b="1" dirty="0" smtClean="0">
                <a:solidFill>
                  <a:srgbClr val="00853F"/>
                </a:solidFill>
              </a:rPr>
              <a:t>Section 6 – 6.1.1.3</a:t>
            </a:r>
            <a:r>
              <a:rPr lang="en-US" dirty="0" smtClean="0">
                <a:solidFill>
                  <a:srgbClr val="00853F"/>
                </a:solidFill>
              </a:rPr>
              <a:t/>
            </a:r>
            <a:br>
              <a:rPr lang="en-US" dirty="0" smtClean="0">
                <a:solidFill>
                  <a:srgbClr val="00853F"/>
                </a:solidFill>
              </a:rPr>
            </a:br>
            <a:r>
              <a:rPr lang="en-US" sz="2000" dirty="0" smtClean="0">
                <a:solidFill>
                  <a:srgbClr val="00853F"/>
                </a:solidFill>
              </a:rPr>
              <a:t>HVAC </a:t>
            </a:r>
            <a:r>
              <a:rPr lang="en-US" sz="2000" dirty="0">
                <a:solidFill>
                  <a:srgbClr val="00853F"/>
                </a:solidFill>
              </a:rPr>
              <a:t>Alterations</a:t>
            </a:r>
            <a:endParaRPr lang="en-US" sz="1600" i="1" dirty="0">
              <a:solidFill>
                <a:srgbClr val="00853F"/>
              </a:solidFill>
            </a:endParaRPr>
          </a:p>
        </p:txBody>
      </p:sp>
    </p:spTree>
    <p:extLst>
      <p:ext uri="{BB962C8B-B14F-4D97-AF65-F5344CB8AC3E}">
        <p14:creationId xmlns:p14="http://schemas.microsoft.com/office/powerpoint/2010/main" val="151244586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9" name="Rectangle 3"/>
          <p:cNvSpPr>
            <a:spLocks noGrp="1" noChangeArrowheads="1"/>
          </p:cNvSpPr>
          <p:nvPr>
            <p:ph idx="1"/>
          </p:nvPr>
        </p:nvSpPr>
        <p:spPr>
          <a:xfrm>
            <a:off x="456229" y="1219200"/>
            <a:ext cx="8040382" cy="4014788"/>
          </a:xfrm>
        </p:spPr>
        <p:txBody>
          <a:bodyPr>
            <a:noAutofit/>
          </a:bodyPr>
          <a:lstStyle/>
          <a:p>
            <a:pPr marL="0" indent="0">
              <a:lnSpc>
                <a:spcPct val="120000"/>
              </a:lnSpc>
              <a:buNone/>
            </a:pPr>
            <a:r>
              <a:rPr lang="en-US" sz="2000" dirty="0">
                <a:sym typeface="WP MathA" pitchFamily="2" charset="2"/>
              </a:rPr>
              <a:t>Proportionately balanced to minimize throttling </a:t>
            </a:r>
            <a:r>
              <a:rPr lang="en-US" sz="2000" dirty="0" smtClean="0">
                <a:sym typeface="WP MathA" pitchFamily="2" charset="2"/>
              </a:rPr>
              <a:t>losses</a:t>
            </a:r>
          </a:p>
          <a:p>
            <a:pPr marL="0" indent="0">
              <a:lnSpc>
                <a:spcPct val="120000"/>
              </a:lnSpc>
              <a:buNone/>
            </a:pPr>
            <a:r>
              <a:rPr lang="en-US" sz="2000" dirty="0" smtClean="0">
                <a:sym typeface="WP MathA" pitchFamily="2" charset="2"/>
              </a:rPr>
              <a:t>Pump </a:t>
            </a:r>
            <a:r>
              <a:rPr lang="en-US" sz="2000" dirty="0">
                <a:sym typeface="WP MathA" pitchFamily="2" charset="2"/>
              </a:rPr>
              <a:t>impeller trimmed or pump speed adjusted to meet design flow conditions</a:t>
            </a:r>
          </a:p>
          <a:p>
            <a:pPr marL="0" indent="0">
              <a:lnSpc>
                <a:spcPct val="120000"/>
              </a:lnSpc>
              <a:buNone/>
            </a:pPr>
            <a:r>
              <a:rPr lang="en-US" sz="2000" dirty="0" smtClean="0">
                <a:sym typeface="WP MathA" pitchFamily="2" charset="2"/>
              </a:rPr>
              <a:t>Each </a:t>
            </a:r>
            <a:r>
              <a:rPr lang="en-US" sz="2000" dirty="0">
                <a:sym typeface="WP MathA" pitchFamily="2" charset="2"/>
              </a:rPr>
              <a:t>system to have either the ability to measure differential pressure increase across the pump or have test ports at each side of the pump</a:t>
            </a:r>
          </a:p>
          <a:p>
            <a:pPr marL="0" indent="0">
              <a:lnSpc>
                <a:spcPct val="120000"/>
              </a:lnSpc>
              <a:buNone/>
            </a:pPr>
            <a:endParaRPr lang="en-US" sz="2000" u="sng" dirty="0" smtClean="0">
              <a:sym typeface="WP MathA" pitchFamily="2" charset="2"/>
            </a:endParaRPr>
          </a:p>
          <a:p>
            <a:pPr marL="0" indent="0">
              <a:lnSpc>
                <a:spcPct val="120000"/>
              </a:lnSpc>
              <a:buNone/>
            </a:pPr>
            <a:r>
              <a:rPr lang="en-US" sz="2000" b="1" u="sng" dirty="0" smtClean="0">
                <a:sym typeface="WP MathA" pitchFamily="2" charset="2"/>
              </a:rPr>
              <a:t>Exceptions</a:t>
            </a:r>
            <a:endParaRPr lang="en-US" sz="2000" b="1" u="sng" dirty="0">
              <a:sym typeface="WP MathA" pitchFamily="2" charset="2"/>
            </a:endParaRPr>
          </a:p>
          <a:p>
            <a:pPr lvl="1">
              <a:lnSpc>
                <a:spcPct val="120000"/>
              </a:lnSpc>
              <a:buFont typeface="Arial" panose="020B0604020202020204" pitchFamily="34" charset="0"/>
              <a:buChar char="•"/>
            </a:pPr>
            <a:r>
              <a:rPr lang="en-US" sz="1800" dirty="0">
                <a:cs typeface="Times New Roman" pitchFamily="18" charset="0"/>
                <a:sym typeface="WP MathA" pitchFamily="2" charset="2"/>
              </a:rPr>
              <a:t>Pumps with pump motors ≤ 10 </a:t>
            </a:r>
            <a:r>
              <a:rPr lang="en-US" sz="1800" dirty="0" err="1">
                <a:cs typeface="Times New Roman" pitchFamily="18" charset="0"/>
                <a:sym typeface="WP MathA" pitchFamily="2" charset="2"/>
              </a:rPr>
              <a:t>hp</a:t>
            </a:r>
            <a:endParaRPr lang="en-US" sz="1800" dirty="0">
              <a:cs typeface="Times New Roman" pitchFamily="18" charset="0"/>
              <a:sym typeface="WP MathA" pitchFamily="2" charset="2"/>
            </a:endParaRPr>
          </a:p>
          <a:p>
            <a:pPr lvl="1">
              <a:lnSpc>
                <a:spcPct val="120000"/>
              </a:lnSpc>
              <a:buFont typeface="Arial" panose="020B0604020202020204" pitchFamily="34" charset="0"/>
              <a:buChar char="•"/>
            </a:pPr>
            <a:r>
              <a:rPr lang="en-US" sz="1800" dirty="0">
                <a:cs typeface="Times New Roman" pitchFamily="18" charset="0"/>
                <a:sym typeface="WP MathA" pitchFamily="2" charset="2"/>
              </a:rPr>
              <a:t>When throttling results in &lt; 5% of the nameplate </a:t>
            </a:r>
            <a:r>
              <a:rPr lang="en-US" sz="1800" dirty="0" err="1">
                <a:cs typeface="Times New Roman" pitchFamily="18" charset="0"/>
                <a:sym typeface="WP MathA" pitchFamily="2" charset="2"/>
              </a:rPr>
              <a:t>hp</a:t>
            </a:r>
            <a:r>
              <a:rPr lang="en-US" sz="1800" dirty="0">
                <a:cs typeface="Times New Roman" pitchFamily="18" charset="0"/>
                <a:sym typeface="WP MathA" pitchFamily="2" charset="2"/>
              </a:rPr>
              <a:t> draw, or 3 </a:t>
            </a:r>
            <a:r>
              <a:rPr lang="en-US" sz="1800" dirty="0" err="1">
                <a:cs typeface="Times New Roman" pitchFamily="18" charset="0"/>
                <a:sym typeface="WP MathA" pitchFamily="2" charset="2"/>
              </a:rPr>
              <a:t>hp</a:t>
            </a:r>
            <a:r>
              <a:rPr lang="en-US" sz="1800" dirty="0">
                <a:cs typeface="Times New Roman" pitchFamily="18" charset="0"/>
                <a:sym typeface="WP MathA" pitchFamily="2" charset="2"/>
              </a:rPr>
              <a:t>, whichever is greater, above that required if the impeller was trimmed</a:t>
            </a:r>
          </a:p>
        </p:txBody>
      </p:sp>
      <p:sp>
        <p:nvSpPr>
          <p:cNvPr id="285698" name="Rectangle 2"/>
          <p:cNvSpPr>
            <a:spLocks noGrp="1" noChangeArrowheads="1"/>
          </p:cNvSpPr>
          <p:nvPr>
            <p:ph type="title"/>
          </p:nvPr>
        </p:nvSpPr>
        <p:spPr>
          <a:xfrm>
            <a:off x="266701" y="0"/>
            <a:ext cx="8610600" cy="965200"/>
          </a:xfrm>
        </p:spPr>
        <p:txBody>
          <a:bodyPr>
            <a:normAutofit/>
          </a:bodyPr>
          <a:lstStyle/>
          <a:p>
            <a:pPr>
              <a:lnSpc>
                <a:spcPct val="80000"/>
              </a:lnSpc>
            </a:pPr>
            <a:r>
              <a:rPr lang="en-US" sz="2400" b="1" dirty="0" smtClean="0">
                <a:solidFill>
                  <a:srgbClr val="00853F"/>
                </a:solidFill>
              </a:rPr>
              <a:t>Section 6 – 6.7.2.3.3</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Hydronic </a:t>
            </a:r>
            <a:r>
              <a:rPr lang="en-US" sz="2000" dirty="0">
                <a:solidFill>
                  <a:srgbClr val="00853F"/>
                </a:solidFill>
              </a:rPr>
              <a:t>System Balancing</a:t>
            </a:r>
            <a:endParaRPr lang="en-US" sz="2000" i="1" dirty="0">
              <a:solidFill>
                <a:srgbClr val="00853F"/>
              </a:solidFill>
            </a:endParaRPr>
          </a:p>
        </p:txBody>
      </p:sp>
    </p:spTree>
    <p:extLst>
      <p:ext uri="{BB962C8B-B14F-4D97-AF65-F5344CB8AC3E}">
        <p14:creationId xmlns:p14="http://schemas.microsoft.com/office/powerpoint/2010/main" val="268792859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Rectangle 3"/>
          <p:cNvSpPr>
            <a:spLocks noGrp="1" noChangeArrowheads="1"/>
          </p:cNvSpPr>
          <p:nvPr>
            <p:ph idx="1"/>
          </p:nvPr>
        </p:nvSpPr>
        <p:spPr>
          <a:xfrm>
            <a:off x="456229" y="1219200"/>
            <a:ext cx="8155959" cy="4014788"/>
          </a:xfrm>
        </p:spPr>
        <p:txBody>
          <a:bodyPr/>
          <a:lstStyle/>
          <a:p>
            <a:pPr marL="0" indent="0">
              <a:buNone/>
            </a:pPr>
            <a:r>
              <a:rPr lang="en-US" dirty="0">
                <a:sym typeface="WP MathA" pitchFamily="2" charset="2"/>
              </a:rPr>
              <a:t>Control elements are calibrated, adjusted, and in proper working condition</a:t>
            </a:r>
          </a:p>
          <a:p>
            <a:pPr marL="0" indent="0">
              <a:buNone/>
            </a:pPr>
            <a:endParaRPr lang="en-US" dirty="0" smtClean="0">
              <a:sym typeface="WP MathA" pitchFamily="2" charset="2"/>
            </a:endParaRPr>
          </a:p>
          <a:p>
            <a:pPr marL="0" indent="0">
              <a:buNone/>
            </a:pPr>
            <a:r>
              <a:rPr lang="en-US" dirty="0" smtClean="0">
                <a:sym typeface="WP MathA" pitchFamily="2" charset="2"/>
              </a:rPr>
              <a:t>&gt; </a:t>
            </a:r>
            <a:r>
              <a:rPr lang="en-US" dirty="0">
                <a:sym typeface="WP MathA" pitchFamily="2" charset="2"/>
              </a:rPr>
              <a:t>50,000 ft</a:t>
            </a:r>
            <a:r>
              <a:rPr lang="en-US" baseline="30000" dirty="0">
                <a:sym typeface="WP MathA" pitchFamily="2" charset="2"/>
              </a:rPr>
              <a:t>2</a:t>
            </a:r>
            <a:r>
              <a:rPr lang="en-US" dirty="0">
                <a:sym typeface="WP MathA" pitchFamily="2" charset="2"/>
              </a:rPr>
              <a:t> conditioned area</a:t>
            </a:r>
          </a:p>
          <a:p>
            <a:pPr lvl="1">
              <a:buFont typeface="Arial" panose="020B0604020202020204" pitchFamily="34" charset="0"/>
              <a:buChar char="•"/>
            </a:pPr>
            <a:r>
              <a:rPr lang="en-US" dirty="0">
                <a:cs typeface="Times New Roman" pitchFamily="18" charset="0"/>
                <a:sym typeface="WP MathA" pitchFamily="2" charset="2"/>
              </a:rPr>
              <a:t>Except warehouses and </a:t>
            </a:r>
            <a:r>
              <a:rPr lang="en-US" dirty="0" err="1">
                <a:cs typeface="Times New Roman" pitchFamily="18" charset="0"/>
                <a:sym typeface="WP MathA" pitchFamily="2" charset="2"/>
              </a:rPr>
              <a:t>semiheated</a:t>
            </a:r>
            <a:r>
              <a:rPr lang="en-US" dirty="0">
                <a:cs typeface="Times New Roman" pitchFamily="18" charset="0"/>
                <a:sym typeface="WP MathA" pitchFamily="2" charset="2"/>
              </a:rPr>
              <a:t> spaces</a:t>
            </a:r>
          </a:p>
          <a:p>
            <a:pPr lvl="1">
              <a:buFont typeface="Arial" panose="020B0604020202020204" pitchFamily="34" charset="0"/>
              <a:buChar char="•"/>
            </a:pPr>
            <a:r>
              <a:rPr lang="en-US" dirty="0">
                <a:cs typeface="Times New Roman" pitchFamily="18" charset="0"/>
                <a:sym typeface="WP MathA" pitchFamily="2" charset="2"/>
              </a:rPr>
              <a:t>Requires commissioning instructions</a:t>
            </a:r>
          </a:p>
        </p:txBody>
      </p:sp>
      <p:sp>
        <p:nvSpPr>
          <p:cNvPr id="287746" name="Rectangle 2"/>
          <p:cNvSpPr>
            <a:spLocks noGrp="1" noChangeArrowheads="1"/>
          </p:cNvSpPr>
          <p:nvPr>
            <p:ph type="title"/>
          </p:nvPr>
        </p:nvSpPr>
        <p:spPr>
          <a:xfrm>
            <a:off x="266701" y="38100"/>
            <a:ext cx="8597900" cy="927100"/>
          </a:xfrm>
        </p:spPr>
        <p:txBody>
          <a:bodyPr/>
          <a:lstStyle/>
          <a:p>
            <a:pPr>
              <a:lnSpc>
                <a:spcPct val="80000"/>
              </a:lnSpc>
            </a:pPr>
            <a:r>
              <a:rPr lang="en-US" sz="2400" b="1" dirty="0" smtClean="0">
                <a:solidFill>
                  <a:srgbClr val="00853F"/>
                </a:solidFill>
              </a:rPr>
              <a:t>Section 6 – 6.7.2.4</a:t>
            </a:r>
            <a:r>
              <a:rPr lang="en-US" dirty="0" smtClean="0">
                <a:solidFill>
                  <a:srgbClr val="00853F"/>
                </a:solidFill>
              </a:rPr>
              <a:t/>
            </a:r>
            <a:br>
              <a:rPr lang="en-US" dirty="0" smtClean="0">
                <a:solidFill>
                  <a:srgbClr val="00853F"/>
                </a:solidFill>
              </a:rPr>
            </a:br>
            <a:r>
              <a:rPr lang="en-US" sz="2000" dirty="0" smtClean="0">
                <a:solidFill>
                  <a:srgbClr val="00853F"/>
                </a:solidFill>
              </a:rPr>
              <a:t>System </a:t>
            </a:r>
            <a:r>
              <a:rPr lang="en-US" sz="2000" dirty="0">
                <a:solidFill>
                  <a:srgbClr val="00853F"/>
                </a:solidFill>
              </a:rPr>
              <a:t>Commissioning</a:t>
            </a:r>
            <a:endParaRPr lang="en-US" i="1" dirty="0">
              <a:solidFill>
                <a:srgbClr val="00853F"/>
              </a:solidFill>
            </a:endParaRPr>
          </a:p>
        </p:txBody>
      </p:sp>
    </p:spTree>
    <p:extLst>
      <p:ext uri="{BB962C8B-B14F-4D97-AF65-F5344CB8AC3E}">
        <p14:creationId xmlns:p14="http://schemas.microsoft.com/office/powerpoint/2010/main" val="272366747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266701" y="38100"/>
            <a:ext cx="8597900" cy="927100"/>
          </a:xfrm>
        </p:spPr>
        <p:txBody>
          <a:bodyPr/>
          <a:lstStyle/>
          <a:p>
            <a:pPr>
              <a:lnSpc>
                <a:spcPct val="80000"/>
              </a:lnSpc>
            </a:pPr>
            <a:r>
              <a:rPr lang="en-US" sz="2400" b="1" dirty="0" smtClean="0">
                <a:solidFill>
                  <a:srgbClr val="00853F"/>
                </a:solidFill>
              </a:rPr>
              <a:t>Section 6 – 6.8.1</a:t>
            </a:r>
            <a:r>
              <a:rPr lang="en-US" dirty="0" smtClean="0">
                <a:solidFill>
                  <a:srgbClr val="00853F"/>
                </a:solidFill>
              </a:rPr>
              <a:t/>
            </a:r>
            <a:br>
              <a:rPr lang="en-US" dirty="0" smtClean="0">
                <a:solidFill>
                  <a:srgbClr val="00853F"/>
                </a:solidFill>
              </a:rPr>
            </a:br>
            <a:r>
              <a:rPr lang="en-US" sz="2000" dirty="0" smtClean="0">
                <a:solidFill>
                  <a:srgbClr val="00853F"/>
                </a:solidFill>
              </a:rPr>
              <a:t>Minimum Efficiency Requirement Listed </a:t>
            </a:r>
            <a:br>
              <a:rPr lang="en-US" sz="2000" dirty="0" smtClean="0">
                <a:solidFill>
                  <a:srgbClr val="00853F"/>
                </a:solidFill>
              </a:rPr>
            </a:br>
            <a:r>
              <a:rPr lang="en-US" sz="2000" dirty="0" smtClean="0">
                <a:solidFill>
                  <a:srgbClr val="00853F"/>
                </a:solidFill>
              </a:rPr>
              <a:t>Equipment – Standard Rating and Operating Conditions</a:t>
            </a:r>
            <a:endParaRPr lang="en-US" i="1" dirty="0">
              <a:solidFill>
                <a:srgbClr val="00853F"/>
              </a:solidFill>
            </a:endParaRPr>
          </a:p>
        </p:txBody>
      </p:sp>
      <p:sp>
        <p:nvSpPr>
          <p:cNvPr id="5" name="Content Placeholder 2"/>
          <p:cNvSpPr>
            <a:spLocks noGrp="1"/>
          </p:cNvSpPr>
          <p:nvPr>
            <p:ph idx="1"/>
          </p:nvPr>
        </p:nvSpPr>
        <p:spPr>
          <a:xfrm>
            <a:off x="228600" y="1066800"/>
            <a:ext cx="8610600" cy="5257800"/>
          </a:xfrm>
        </p:spPr>
        <p:txBody>
          <a:bodyPr/>
          <a:lstStyle/>
          <a:p>
            <a:pPr marL="0" indent="0">
              <a:buNone/>
            </a:pPr>
            <a:r>
              <a:rPr lang="en-US" dirty="0" smtClean="0">
                <a:solidFill>
                  <a:srgbClr val="FF0000"/>
                </a:solidFill>
              </a:rPr>
              <a:t>Several changes were made to the equipment efficiency requirements defined in section 6.4.1.1 and in the tables 6.8.1-1 to 6.8.1-16</a:t>
            </a:r>
          </a:p>
        </p:txBody>
      </p:sp>
      <p:graphicFrame>
        <p:nvGraphicFramePr>
          <p:cNvPr id="6" name="Table 5"/>
          <p:cNvGraphicFramePr>
            <a:graphicFrameLocks noGrp="1"/>
          </p:cNvGraphicFramePr>
          <p:nvPr>
            <p:extLst>
              <p:ext uri="{D42A27DB-BD31-4B8C-83A1-F6EECF244321}">
                <p14:modId xmlns:p14="http://schemas.microsoft.com/office/powerpoint/2010/main" val="1538092114"/>
              </p:ext>
            </p:extLst>
          </p:nvPr>
        </p:nvGraphicFramePr>
        <p:xfrm>
          <a:off x="381000" y="2533340"/>
          <a:ext cx="8305800" cy="3810000"/>
        </p:xfrm>
        <a:graphic>
          <a:graphicData uri="http://schemas.openxmlformats.org/drawingml/2006/table">
            <a:tbl>
              <a:tblPr firstRow="1" bandRow="1">
                <a:tableStyleId>{5C22544A-7EE6-4342-B048-85BDC9FD1C3A}</a:tableStyleId>
              </a:tblPr>
              <a:tblGrid>
                <a:gridCol w="914400"/>
                <a:gridCol w="5486400"/>
                <a:gridCol w="1905000"/>
              </a:tblGrid>
              <a:tr h="286512">
                <a:tc>
                  <a:txBody>
                    <a:bodyPr/>
                    <a:lstStyle/>
                    <a:p>
                      <a:r>
                        <a:rPr lang="en-US" sz="1400" dirty="0" smtClean="0"/>
                        <a:t>Table</a:t>
                      </a:r>
                      <a:endParaRPr lang="en-US" sz="1400" dirty="0"/>
                    </a:p>
                  </a:txBody>
                  <a:tcPr/>
                </a:tc>
                <a:tc>
                  <a:txBody>
                    <a:bodyPr/>
                    <a:lstStyle/>
                    <a:p>
                      <a:r>
                        <a:rPr lang="en-US" sz="1400" dirty="0" smtClean="0"/>
                        <a:t>Name</a:t>
                      </a:r>
                      <a:endParaRPr lang="en-US" sz="1400" dirty="0"/>
                    </a:p>
                  </a:txBody>
                  <a:tcPr/>
                </a:tc>
                <a:tc>
                  <a:txBody>
                    <a:bodyPr/>
                    <a:lstStyle/>
                    <a:p>
                      <a:r>
                        <a:rPr lang="en-US" sz="1400" dirty="0" smtClean="0"/>
                        <a:t>Change</a:t>
                      </a:r>
                      <a:endParaRPr lang="en-US" sz="1400" dirty="0"/>
                    </a:p>
                  </a:txBody>
                  <a:tcPr/>
                </a:tc>
              </a:tr>
              <a:tr h="286512">
                <a:tc>
                  <a:txBody>
                    <a:bodyPr/>
                    <a:lstStyle/>
                    <a:p>
                      <a:r>
                        <a:rPr lang="en-US" sz="1400" dirty="0" smtClean="0"/>
                        <a:t>6.8.1-1</a:t>
                      </a:r>
                      <a:endParaRPr lang="en-US" sz="1400" dirty="0"/>
                    </a:p>
                  </a:txBody>
                  <a:tcPr/>
                </a:tc>
                <a:tc>
                  <a:txBody>
                    <a:bodyPr/>
                    <a:lstStyle/>
                    <a:p>
                      <a:r>
                        <a:rPr lang="en-US" sz="1400" dirty="0" smtClean="0"/>
                        <a:t>Electrically Operated Unitary Air Conditioners and Condensing Units</a:t>
                      </a:r>
                      <a:endParaRPr lang="en-US" sz="1400" dirty="0"/>
                    </a:p>
                  </a:txBody>
                  <a:tcPr/>
                </a:tc>
                <a:tc>
                  <a:txBody>
                    <a:bodyPr/>
                    <a:lstStyle/>
                    <a:p>
                      <a:r>
                        <a:rPr lang="en-US" sz="1400" b="1" dirty="0" smtClean="0"/>
                        <a:t>Effective</a:t>
                      </a:r>
                      <a:r>
                        <a:rPr lang="en-US" sz="1400" b="1" baseline="0" dirty="0" smtClean="0"/>
                        <a:t> Dates</a:t>
                      </a:r>
                      <a:endParaRPr lang="en-US" sz="1400" b="1" dirty="0"/>
                    </a:p>
                  </a:txBody>
                  <a:tcPr/>
                </a:tc>
              </a:tr>
              <a:tr h="286512">
                <a:tc>
                  <a:txBody>
                    <a:bodyPr/>
                    <a:lstStyle/>
                    <a:p>
                      <a:r>
                        <a:rPr lang="en-US" sz="1400" dirty="0" smtClean="0"/>
                        <a:t>6.8.1-2</a:t>
                      </a:r>
                      <a:endParaRPr lang="en-US" sz="1400" dirty="0"/>
                    </a:p>
                  </a:txBody>
                  <a:tcPr/>
                </a:tc>
                <a:tc>
                  <a:txBody>
                    <a:bodyPr/>
                    <a:lstStyle/>
                    <a:p>
                      <a:r>
                        <a:rPr lang="en-US" sz="1400" dirty="0" smtClean="0"/>
                        <a:t>Electrically Operated Unitary and Applied Heat Pumps</a:t>
                      </a:r>
                      <a:endParaRPr lang="en-US" sz="1400" dirty="0"/>
                    </a:p>
                  </a:txBody>
                  <a:tcPr/>
                </a:tc>
                <a:tc>
                  <a:txBody>
                    <a:bodyPr/>
                    <a:lstStyle/>
                    <a:p>
                      <a:r>
                        <a:rPr lang="en-US" sz="1400" b="1" dirty="0" smtClean="0"/>
                        <a:t>Effective Dates</a:t>
                      </a:r>
                      <a:endParaRPr lang="en-US" sz="1400" b="1" dirty="0"/>
                    </a:p>
                  </a:txBody>
                  <a:tcPr/>
                </a:tc>
              </a:tr>
              <a:tr h="286512">
                <a:tc>
                  <a:txBody>
                    <a:bodyPr/>
                    <a:lstStyle/>
                    <a:p>
                      <a:r>
                        <a:rPr lang="en-US" sz="1400" dirty="0" smtClean="0"/>
                        <a:t>6.8.1-3</a:t>
                      </a:r>
                      <a:endParaRPr lang="en-US" sz="1400" dirty="0"/>
                    </a:p>
                  </a:txBody>
                  <a:tcPr/>
                </a:tc>
                <a:tc>
                  <a:txBody>
                    <a:bodyPr/>
                    <a:lstStyle/>
                    <a:p>
                      <a:r>
                        <a:rPr lang="en-US" sz="1400" dirty="0" smtClean="0"/>
                        <a:t>Water-Chilling Packages—Minimum Efficiency Requirements</a:t>
                      </a:r>
                      <a:endParaRPr lang="en-US" sz="1400" dirty="0"/>
                    </a:p>
                  </a:txBody>
                  <a:tcPr/>
                </a:tc>
                <a:tc>
                  <a:txBody>
                    <a:bodyPr/>
                    <a:lstStyle/>
                    <a:p>
                      <a:r>
                        <a:rPr lang="en-US" sz="1400" b="1" dirty="0" smtClean="0"/>
                        <a:t>Effective Dates</a:t>
                      </a:r>
                      <a:endParaRPr lang="en-US" sz="1400" b="1" dirty="0"/>
                    </a:p>
                  </a:txBody>
                  <a:tcPr/>
                </a:tc>
              </a:tr>
              <a:tr h="286512">
                <a:tc>
                  <a:txBody>
                    <a:bodyPr/>
                    <a:lstStyle/>
                    <a:p>
                      <a:r>
                        <a:rPr lang="en-US" sz="1400" dirty="0" smtClean="0"/>
                        <a:t>6.8.1-4</a:t>
                      </a:r>
                      <a:endParaRPr lang="en-US" sz="1400" dirty="0"/>
                    </a:p>
                  </a:txBody>
                  <a:tcPr/>
                </a:tc>
                <a:tc>
                  <a:txBody>
                    <a:bodyPr/>
                    <a:lstStyle/>
                    <a:p>
                      <a:r>
                        <a:rPr lang="en-US" sz="1400" dirty="0" smtClean="0"/>
                        <a:t>Electrically Operated Packaged Terminal Air Conditioners, Packaged Terminal Heat Pumps, Single-Package Vertical Air Conditioners, Single-Package Vertical Heat Pumps, Room Air Conditioners, and Room Air Conditioner Heat Pumps</a:t>
                      </a:r>
                      <a:endParaRPr lang="en-US" sz="1400" dirty="0"/>
                    </a:p>
                  </a:txBody>
                  <a:tcPr/>
                </a:tc>
                <a:tc>
                  <a:txBody>
                    <a:bodyPr/>
                    <a:lstStyle/>
                    <a:p>
                      <a:r>
                        <a:rPr lang="en-US" sz="1400" dirty="0" smtClean="0"/>
                        <a:t>No change</a:t>
                      </a:r>
                      <a:endParaRPr lang="en-US" sz="1400" dirty="0"/>
                    </a:p>
                  </a:txBody>
                  <a:tcPr/>
                </a:tc>
              </a:tr>
              <a:tr h="286512">
                <a:tc>
                  <a:txBody>
                    <a:bodyPr/>
                    <a:lstStyle/>
                    <a:p>
                      <a:r>
                        <a:rPr lang="en-US" sz="1400" dirty="0" smtClean="0"/>
                        <a:t>6.8.1-5</a:t>
                      </a:r>
                      <a:endParaRPr lang="en-US" sz="1400" dirty="0"/>
                    </a:p>
                  </a:txBody>
                  <a:tcPr/>
                </a:tc>
                <a:tc>
                  <a:txBody>
                    <a:bodyPr/>
                    <a:lstStyle/>
                    <a:p>
                      <a:r>
                        <a:rPr lang="en-US" sz="1400" dirty="0" smtClean="0"/>
                        <a:t>Warm-Air Furnaces and Combination Warm-Air Furnaces/Air-Conditioning Units, Warm-Air Duct Furnaces, and Unit Heaters</a:t>
                      </a:r>
                      <a:endParaRPr lang="en-US" sz="1400" dirty="0"/>
                    </a:p>
                  </a:txBody>
                  <a:tcPr/>
                </a:tc>
                <a:tc>
                  <a:txBody>
                    <a:bodyPr/>
                    <a:lstStyle/>
                    <a:p>
                      <a:r>
                        <a:rPr lang="en-US" sz="1400" dirty="0" smtClean="0"/>
                        <a:t>No</a:t>
                      </a:r>
                      <a:r>
                        <a:rPr lang="en-US" sz="1400" baseline="0" dirty="0" smtClean="0"/>
                        <a:t> change</a:t>
                      </a:r>
                      <a:endParaRPr lang="en-US" sz="1400" dirty="0"/>
                    </a:p>
                  </a:txBody>
                  <a:tcPr/>
                </a:tc>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6.8.1-6</a:t>
                      </a:r>
                      <a:endParaRPr lang="en-US" sz="1400" dirty="0"/>
                    </a:p>
                  </a:txBody>
                  <a:tcPr/>
                </a:tc>
                <a:tc>
                  <a:txBody>
                    <a:bodyPr/>
                    <a:lstStyle/>
                    <a:p>
                      <a:r>
                        <a:rPr lang="en-US" sz="1400" dirty="0" smtClean="0"/>
                        <a:t>Gas- and Oil-Fired Boilers</a:t>
                      </a:r>
                      <a:endParaRPr lang="en-US" sz="1400" dirty="0"/>
                    </a:p>
                  </a:txBody>
                  <a:tcPr/>
                </a:tc>
                <a:tc>
                  <a:txBody>
                    <a:bodyPr/>
                    <a:lstStyle/>
                    <a:p>
                      <a:r>
                        <a:rPr lang="en-US" sz="1400" dirty="0" smtClean="0"/>
                        <a:t>No change</a:t>
                      </a:r>
                      <a:endParaRPr lang="en-US" sz="1400" dirty="0"/>
                    </a:p>
                  </a:txBody>
                  <a:tcPr/>
                </a:tc>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6.8.1-7</a:t>
                      </a:r>
                      <a:endParaRPr lang="en-US" sz="1400" dirty="0"/>
                    </a:p>
                  </a:txBody>
                  <a:tcPr/>
                </a:tc>
                <a:tc>
                  <a:txBody>
                    <a:bodyPr/>
                    <a:lstStyle/>
                    <a:p>
                      <a:r>
                        <a:rPr lang="en-US" sz="1400" dirty="0" smtClean="0"/>
                        <a:t>Performance Requirements for Heat Rejection Equipment</a:t>
                      </a:r>
                      <a:endParaRPr lang="en-US" sz="1400" dirty="0"/>
                    </a:p>
                  </a:txBody>
                  <a:tcPr/>
                </a:tc>
                <a:tc>
                  <a:txBody>
                    <a:bodyPr/>
                    <a:lstStyle/>
                    <a:p>
                      <a:r>
                        <a:rPr lang="en-US" sz="1400" b="1" dirty="0" smtClean="0"/>
                        <a:t>Higher</a:t>
                      </a:r>
                      <a:r>
                        <a:rPr lang="en-US" sz="1400" b="1" baseline="0" dirty="0" smtClean="0"/>
                        <a:t> levels</a:t>
                      </a:r>
                      <a:endParaRPr lang="en-US" sz="1400" b="1" dirty="0"/>
                    </a:p>
                  </a:txBody>
                  <a:tcPr/>
                </a:tc>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6.8.1-8</a:t>
                      </a:r>
                      <a:endParaRPr lang="en-US" sz="1400" dirty="0"/>
                    </a:p>
                  </a:txBody>
                  <a:tcPr/>
                </a:tc>
                <a:tc>
                  <a:txBody>
                    <a:bodyPr/>
                    <a:lstStyle/>
                    <a:p>
                      <a:r>
                        <a:rPr lang="en-US" sz="1400" dirty="0" smtClean="0"/>
                        <a:t>Heat Transfer Equipment</a:t>
                      </a:r>
                      <a:endParaRPr lang="en-US" sz="1400" dirty="0"/>
                    </a:p>
                  </a:txBody>
                  <a:tcPr/>
                </a:tc>
                <a:tc>
                  <a:txBody>
                    <a:bodyPr/>
                    <a:lstStyle/>
                    <a:p>
                      <a:r>
                        <a:rPr lang="en-US" sz="1400" dirty="0" smtClean="0"/>
                        <a:t>No change</a:t>
                      </a:r>
                      <a:endParaRPr lang="en-US" sz="1400" dirty="0"/>
                    </a:p>
                  </a:txBody>
                  <a:tcPr/>
                </a:tc>
              </a:tr>
            </a:tbl>
          </a:graphicData>
        </a:graphic>
      </p:graphicFrame>
    </p:spTree>
    <p:extLst>
      <p:ext uri="{BB962C8B-B14F-4D97-AF65-F5344CB8AC3E}">
        <p14:creationId xmlns:p14="http://schemas.microsoft.com/office/powerpoint/2010/main" val="350070308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266701" y="38100"/>
            <a:ext cx="8597900" cy="927100"/>
          </a:xfrm>
        </p:spPr>
        <p:txBody>
          <a:bodyPr/>
          <a:lstStyle/>
          <a:p>
            <a:pPr>
              <a:lnSpc>
                <a:spcPct val="80000"/>
              </a:lnSpc>
            </a:pPr>
            <a:r>
              <a:rPr lang="en-US" sz="2400" b="1" dirty="0" smtClean="0">
                <a:solidFill>
                  <a:srgbClr val="00853F"/>
                </a:solidFill>
              </a:rPr>
              <a:t>Section 6 – 6.8.1</a:t>
            </a:r>
            <a:r>
              <a:rPr lang="en-US" dirty="0" smtClean="0">
                <a:solidFill>
                  <a:srgbClr val="00853F"/>
                </a:solidFill>
              </a:rPr>
              <a:t/>
            </a:r>
            <a:br>
              <a:rPr lang="en-US" dirty="0" smtClean="0">
                <a:solidFill>
                  <a:srgbClr val="00853F"/>
                </a:solidFill>
              </a:rPr>
            </a:br>
            <a:r>
              <a:rPr lang="en-US" sz="2000" dirty="0" smtClean="0">
                <a:solidFill>
                  <a:srgbClr val="00853F"/>
                </a:solidFill>
              </a:rPr>
              <a:t>Minimum Efficiency Requirement Listed </a:t>
            </a:r>
            <a:br>
              <a:rPr lang="en-US" sz="2000" dirty="0" smtClean="0">
                <a:solidFill>
                  <a:srgbClr val="00853F"/>
                </a:solidFill>
              </a:rPr>
            </a:br>
            <a:r>
              <a:rPr lang="en-US" sz="2000" dirty="0" smtClean="0">
                <a:solidFill>
                  <a:srgbClr val="00853F"/>
                </a:solidFill>
              </a:rPr>
              <a:t>Equipment – Standard Rating and Operating Conditions</a:t>
            </a:r>
            <a:endParaRPr lang="en-US" i="1" dirty="0">
              <a:solidFill>
                <a:srgbClr val="00853F"/>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907779995"/>
              </p:ext>
            </p:extLst>
          </p:nvPr>
        </p:nvGraphicFramePr>
        <p:xfrm>
          <a:off x="304800" y="1676400"/>
          <a:ext cx="8305800" cy="3810000"/>
        </p:xfrm>
        <a:graphic>
          <a:graphicData uri="http://schemas.openxmlformats.org/drawingml/2006/table">
            <a:tbl>
              <a:tblPr firstRow="1" bandRow="1">
                <a:tableStyleId>{5C22544A-7EE6-4342-B048-85BDC9FD1C3A}</a:tableStyleId>
              </a:tblPr>
              <a:tblGrid>
                <a:gridCol w="838200"/>
                <a:gridCol w="5562600"/>
                <a:gridCol w="1905000"/>
              </a:tblGrid>
              <a:tr h="286512">
                <a:tc>
                  <a:txBody>
                    <a:bodyPr/>
                    <a:lstStyle/>
                    <a:p>
                      <a:r>
                        <a:rPr lang="en-US" sz="1400" dirty="0" smtClean="0"/>
                        <a:t>Table</a:t>
                      </a:r>
                      <a:endParaRPr lang="en-US" sz="1400" dirty="0"/>
                    </a:p>
                  </a:txBody>
                  <a:tcPr/>
                </a:tc>
                <a:tc>
                  <a:txBody>
                    <a:bodyPr/>
                    <a:lstStyle/>
                    <a:p>
                      <a:r>
                        <a:rPr lang="en-US" sz="1400" dirty="0" smtClean="0"/>
                        <a:t>Name</a:t>
                      </a:r>
                      <a:endParaRPr lang="en-US" sz="1400" dirty="0"/>
                    </a:p>
                  </a:txBody>
                  <a:tcPr/>
                </a:tc>
                <a:tc>
                  <a:txBody>
                    <a:bodyPr/>
                    <a:lstStyle/>
                    <a:p>
                      <a:r>
                        <a:rPr lang="en-US" sz="1400" dirty="0" smtClean="0"/>
                        <a:t>Change</a:t>
                      </a:r>
                      <a:endParaRPr lang="en-US" sz="1400" dirty="0"/>
                    </a:p>
                  </a:txBody>
                  <a:tcPr/>
                </a:tc>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6.8.1-9</a:t>
                      </a:r>
                      <a:endParaRPr lang="en-US" sz="1400" dirty="0"/>
                    </a:p>
                  </a:txBody>
                  <a:tcPr/>
                </a:tc>
                <a:tc>
                  <a:txBody>
                    <a:bodyPr/>
                    <a:lstStyle/>
                    <a:p>
                      <a:r>
                        <a:rPr lang="en-US" sz="1400" dirty="0" smtClean="0"/>
                        <a:t>Electrically Operated Variable-Refrigerant-Flow Air Conditioners</a:t>
                      </a:r>
                      <a:endParaRPr lang="en-US" sz="1400" dirty="0"/>
                    </a:p>
                  </a:txBody>
                  <a:tcPr/>
                </a:tc>
                <a:tc>
                  <a:txBody>
                    <a:bodyPr/>
                    <a:lstStyle/>
                    <a:p>
                      <a:r>
                        <a:rPr lang="en-US" sz="1400" b="1" dirty="0" smtClean="0"/>
                        <a:t>New levels effective 1/1/2017</a:t>
                      </a:r>
                      <a:endParaRPr lang="en-US" sz="1400" b="1" dirty="0"/>
                    </a:p>
                  </a:txBody>
                  <a:tcPr/>
                </a:tc>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6.8.1-10</a:t>
                      </a:r>
                      <a:endParaRPr lang="en-US" sz="1400" dirty="0"/>
                    </a:p>
                  </a:txBody>
                  <a:tcPr/>
                </a:tc>
                <a:tc>
                  <a:txBody>
                    <a:bodyPr/>
                    <a:lstStyle/>
                    <a:p>
                      <a:r>
                        <a:rPr lang="en-US" sz="1400" dirty="0" smtClean="0"/>
                        <a:t>Electrically Operated Variable-Refrigerant-Flow and Applied Heat Pumps</a:t>
                      </a:r>
                    </a:p>
                  </a:txBody>
                  <a:tcPr/>
                </a:tc>
                <a:tc>
                  <a:txBody>
                    <a:bodyPr/>
                    <a:lstStyle/>
                    <a:p>
                      <a:r>
                        <a:rPr lang="en-US" sz="1400" b="1" dirty="0" smtClean="0"/>
                        <a:t>New levels effective 1/1/2017 &amp; 1//2018</a:t>
                      </a:r>
                      <a:endParaRPr lang="en-US" sz="1400" b="1" dirty="0"/>
                    </a:p>
                  </a:txBody>
                  <a:tcPr/>
                </a:tc>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6.8.1-11</a:t>
                      </a:r>
                      <a:endParaRPr lang="en-US" sz="1400" dirty="0"/>
                    </a:p>
                  </a:txBody>
                  <a:tcPr/>
                </a:tc>
                <a:tc>
                  <a:txBody>
                    <a:bodyPr/>
                    <a:lstStyle/>
                    <a:p>
                      <a:r>
                        <a:rPr lang="en-US" sz="1400" dirty="0" smtClean="0"/>
                        <a:t>Air Conditioners and Condensing Units Serving Computer Rooms</a:t>
                      </a:r>
                      <a:endParaRPr lang="en-US" sz="1400" dirty="0"/>
                    </a:p>
                  </a:txBody>
                  <a:tcPr/>
                </a:tc>
                <a:tc>
                  <a:txBody>
                    <a:bodyPr/>
                    <a:lstStyle/>
                    <a:p>
                      <a:r>
                        <a:rPr lang="en-US" sz="1400" b="1" dirty="0" smtClean="0"/>
                        <a:t>New categories</a:t>
                      </a:r>
                      <a:r>
                        <a:rPr lang="en-US" sz="1400" b="1" baseline="0" dirty="0" smtClean="0"/>
                        <a:t> and levels</a:t>
                      </a:r>
                      <a:endParaRPr lang="en-US" sz="1400" b="1" dirty="0"/>
                    </a:p>
                  </a:txBody>
                  <a:tcPr/>
                </a:tc>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6.8.1-12</a:t>
                      </a:r>
                      <a:endParaRPr lang="en-US" sz="1400" dirty="0"/>
                    </a:p>
                  </a:txBody>
                  <a:tcPr/>
                </a:tc>
                <a:tc>
                  <a:txBody>
                    <a:bodyPr/>
                    <a:lstStyle/>
                    <a:p>
                      <a:r>
                        <a:rPr lang="en-US" sz="1400" dirty="0" smtClean="0"/>
                        <a:t>Commercial Refrigerator and Freezers</a:t>
                      </a:r>
                      <a:endParaRPr lang="en-US" sz="1400" dirty="0"/>
                    </a:p>
                  </a:txBody>
                  <a:tcPr/>
                </a:tc>
                <a:tc>
                  <a:txBody>
                    <a:bodyPr/>
                    <a:lstStyle/>
                    <a:p>
                      <a:r>
                        <a:rPr lang="en-US" sz="1400" dirty="0" smtClean="0"/>
                        <a:t>No change</a:t>
                      </a:r>
                      <a:endParaRPr lang="en-US" sz="1400" dirty="0"/>
                    </a:p>
                  </a:txBody>
                  <a:tcPr/>
                </a:tc>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6.8.1-13</a:t>
                      </a:r>
                      <a:endParaRPr lang="en-US" sz="1400" dirty="0"/>
                    </a:p>
                  </a:txBody>
                  <a:tcPr/>
                </a:tc>
                <a:tc>
                  <a:txBody>
                    <a:bodyPr/>
                    <a:lstStyle/>
                    <a:p>
                      <a:r>
                        <a:rPr lang="en-US" sz="1400" dirty="0" smtClean="0"/>
                        <a:t>Commercial Refrigeration</a:t>
                      </a:r>
                      <a:endParaRPr lang="en-US" sz="1400" dirty="0"/>
                    </a:p>
                  </a:txBody>
                  <a:tcPr/>
                </a:tc>
                <a:tc>
                  <a:txBody>
                    <a:bodyPr/>
                    <a:lstStyle/>
                    <a:p>
                      <a:r>
                        <a:rPr lang="en-US" sz="1400" dirty="0" smtClean="0"/>
                        <a:t>No change</a:t>
                      </a:r>
                      <a:endParaRPr lang="en-US" sz="1400" dirty="0"/>
                    </a:p>
                  </a:txBody>
                  <a:tcPr/>
                </a:tc>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6.8.1-14</a:t>
                      </a:r>
                      <a:endParaRPr lang="en-US" sz="1400" dirty="0"/>
                    </a:p>
                  </a:txBody>
                  <a:tcPr/>
                </a:tc>
                <a:tc>
                  <a:txBody>
                    <a:bodyPr/>
                    <a:lstStyle/>
                    <a:p>
                      <a:r>
                        <a:rPr lang="en-US" sz="1400" dirty="0" smtClean="0"/>
                        <a:t>Vapor Compression Based Indoor Pool Dehumidifiers</a:t>
                      </a:r>
                      <a:endParaRPr lang="en-US" sz="1400" dirty="0"/>
                    </a:p>
                  </a:txBody>
                  <a:tcPr/>
                </a:tc>
                <a:tc>
                  <a:txBody>
                    <a:bodyPr/>
                    <a:lstStyle/>
                    <a:p>
                      <a:r>
                        <a:rPr lang="en-US" sz="1400" b="1" dirty="0" smtClean="0"/>
                        <a:t>New Table</a:t>
                      </a:r>
                      <a:endParaRPr lang="en-US" sz="1400" b="1" dirty="0"/>
                    </a:p>
                  </a:txBody>
                  <a:tcPr/>
                </a:tc>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6.8.1-15</a:t>
                      </a:r>
                      <a:endParaRPr lang="en-US" sz="1400" dirty="0"/>
                    </a:p>
                  </a:txBody>
                  <a:tcPr/>
                </a:tc>
                <a:tc>
                  <a:txBody>
                    <a:bodyPr/>
                    <a:lstStyle/>
                    <a:p>
                      <a:r>
                        <a:rPr lang="en-US" sz="1400" dirty="0" smtClean="0"/>
                        <a:t>Electrically Operated DX-DOAS Units, Single-Package and Remote Condenser, without Energy Recovery</a:t>
                      </a:r>
                      <a:endParaRPr lang="en-US" sz="1400" dirty="0"/>
                    </a:p>
                  </a:txBody>
                  <a:tcPr/>
                </a:tc>
                <a:tc>
                  <a:txBody>
                    <a:bodyPr/>
                    <a:lstStyle/>
                    <a:p>
                      <a:r>
                        <a:rPr lang="en-US" sz="1400" b="1" dirty="0" smtClean="0"/>
                        <a:t>New Table </a:t>
                      </a:r>
                      <a:endParaRPr lang="en-US" sz="1400" b="1" dirty="0"/>
                    </a:p>
                  </a:txBody>
                  <a:tcPr/>
                </a:tc>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6.8.1-16</a:t>
                      </a:r>
                      <a:endParaRPr lang="en-US" sz="1400" dirty="0"/>
                    </a:p>
                  </a:txBody>
                  <a:tcPr/>
                </a:tc>
                <a:tc>
                  <a:txBody>
                    <a:bodyPr/>
                    <a:lstStyle/>
                    <a:p>
                      <a:r>
                        <a:rPr lang="en-US" sz="1400" dirty="0" smtClean="0"/>
                        <a:t>Electrically Operated DX-DOAS Units, Single Package and Remote Condenser, with Energy Recovery</a:t>
                      </a:r>
                      <a:endParaRPr lang="en-US" sz="1400" dirty="0"/>
                    </a:p>
                  </a:txBody>
                  <a:tcPr/>
                </a:tc>
                <a:tc>
                  <a:txBody>
                    <a:bodyPr/>
                    <a:lstStyle/>
                    <a:p>
                      <a:r>
                        <a:rPr lang="en-US" sz="1400" b="1" dirty="0" smtClean="0"/>
                        <a:t>New Table</a:t>
                      </a:r>
                      <a:endParaRPr lang="en-US" sz="1400" b="1" dirty="0"/>
                    </a:p>
                  </a:txBody>
                  <a:tcPr/>
                </a:tc>
              </a:tr>
            </a:tbl>
          </a:graphicData>
        </a:graphic>
      </p:graphicFrame>
    </p:spTree>
    <p:extLst>
      <p:ext uri="{BB962C8B-B14F-4D97-AF65-F5344CB8AC3E}">
        <p14:creationId xmlns:p14="http://schemas.microsoft.com/office/powerpoint/2010/main" val="330947449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pPr>
            <a:r>
              <a:rPr lang="en-US" sz="2400" b="1" dirty="0">
                <a:solidFill>
                  <a:srgbClr val="00853F"/>
                </a:solidFill>
              </a:rPr>
              <a:t>Table 6.8.1-1 &amp; 2 – Unitary Equipment, Minimum Efficiency Requirements </a:t>
            </a:r>
          </a:p>
        </p:txBody>
      </p:sp>
      <p:sp>
        <p:nvSpPr>
          <p:cNvPr id="3" name="Content Placeholder 2"/>
          <p:cNvSpPr>
            <a:spLocks noGrp="1"/>
          </p:cNvSpPr>
          <p:nvPr>
            <p:ph idx="1"/>
          </p:nvPr>
        </p:nvSpPr>
        <p:spPr>
          <a:xfrm>
            <a:off x="228600" y="1143000"/>
            <a:ext cx="8610600" cy="5257800"/>
          </a:xfrm>
        </p:spPr>
        <p:txBody>
          <a:bodyPr>
            <a:normAutofit lnSpcReduction="10000"/>
          </a:bodyPr>
          <a:lstStyle/>
          <a:p>
            <a:r>
              <a:rPr lang="en-US" dirty="0" smtClean="0"/>
              <a:t>Table 6.8.1-1 - Electrically </a:t>
            </a:r>
            <a:r>
              <a:rPr lang="en-US" dirty="0"/>
              <a:t>Operated Unitary Air Conditioners and Condensing </a:t>
            </a:r>
            <a:endParaRPr lang="en-US" dirty="0" smtClean="0"/>
          </a:p>
          <a:p>
            <a:r>
              <a:rPr lang="en-US" dirty="0" smtClean="0"/>
              <a:t>Table 6.8.1-2 - Heat Pumps</a:t>
            </a:r>
          </a:p>
          <a:p>
            <a:r>
              <a:rPr lang="en-US" dirty="0" smtClean="0"/>
              <a:t>IEER values in 90.1-2013 were increased, but the EER levels remained the same</a:t>
            </a:r>
          </a:p>
          <a:p>
            <a:r>
              <a:rPr lang="en-US" dirty="0"/>
              <a:t>F</a:t>
            </a:r>
            <a:r>
              <a:rPr lang="en-US" dirty="0" smtClean="0"/>
              <a:t>inal rule released (under EPACT) for the federally covered products from 65,000 Btu/h to 760,000 Btu/h</a:t>
            </a:r>
          </a:p>
          <a:p>
            <a:pPr lvl="1"/>
            <a:r>
              <a:rPr lang="en-US" dirty="0" smtClean="0"/>
              <a:t>Efficiency metric switched from EER to IEER (federal law allows only one required efficiency metric) </a:t>
            </a:r>
          </a:p>
          <a:p>
            <a:pPr lvl="1"/>
            <a:r>
              <a:rPr lang="en-US" dirty="0" smtClean="0"/>
              <a:t>Rule aligns with the 90.1 levels effective as early as 1/1/2016 but with a federal preemptive effective date of 1/1/2018</a:t>
            </a:r>
          </a:p>
          <a:p>
            <a:pPr lvl="1"/>
            <a:r>
              <a:rPr lang="en-US" dirty="0" smtClean="0"/>
              <a:t>Rule also defined higher levels that will be effective 1/1/2023</a:t>
            </a:r>
          </a:p>
          <a:p>
            <a:r>
              <a:rPr lang="en-US" dirty="0"/>
              <a:t>The efficiency </a:t>
            </a:r>
            <a:r>
              <a:rPr lang="en-US" dirty="0" smtClean="0"/>
              <a:t>level (SEER </a:t>
            </a:r>
            <a:r>
              <a:rPr lang="en-US" dirty="0"/>
              <a:t>and </a:t>
            </a:r>
            <a:r>
              <a:rPr lang="en-US" dirty="0" smtClean="0"/>
              <a:t>HSPF)  </a:t>
            </a:r>
            <a:r>
              <a:rPr lang="en-US" dirty="0"/>
              <a:t>for &lt;65,000 </a:t>
            </a:r>
            <a:endParaRPr lang="en-US" dirty="0" smtClean="0"/>
          </a:p>
          <a:p>
            <a:pPr marL="0" indent="0">
              <a:buNone/>
            </a:pPr>
            <a:r>
              <a:rPr lang="en-US" dirty="0"/>
              <a:t> </a:t>
            </a:r>
            <a:r>
              <a:rPr lang="en-US" dirty="0" smtClean="0"/>
              <a:t>    3-phase </a:t>
            </a:r>
            <a:r>
              <a:rPr lang="en-US" dirty="0"/>
              <a:t>products also </a:t>
            </a:r>
            <a:r>
              <a:rPr lang="en-US" dirty="0" smtClean="0"/>
              <a:t>increased efficiency </a:t>
            </a:r>
            <a:r>
              <a:rPr lang="en-US" dirty="0"/>
              <a:t>in </a:t>
            </a:r>
            <a:r>
              <a:rPr lang="en-US" dirty="0" smtClean="0"/>
              <a:t>90.1-2013</a:t>
            </a:r>
          </a:p>
          <a:p>
            <a:endParaRPr lang="en-US" dirty="0"/>
          </a:p>
          <a:p>
            <a:endParaRPr lang="en-US" dirty="0"/>
          </a:p>
        </p:txBody>
      </p:sp>
    </p:spTree>
    <p:extLst>
      <p:ext uri="{BB962C8B-B14F-4D97-AF65-F5344CB8AC3E}">
        <p14:creationId xmlns:p14="http://schemas.microsoft.com/office/powerpoint/2010/main" val="2580276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normAutofit/>
          </a:bodyPr>
          <a:lstStyle/>
          <a:p>
            <a:pPr>
              <a:lnSpc>
                <a:spcPct val="80000"/>
              </a:lnSpc>
            </a:pPr>
            <a:r>
              <a:rPr lang="en-US" altLang="en-US" b="1" dirty="0" smtClean="0">
                <a:solidFill>
                  <a:srgbClr val="00853F"/>
                </a:solidFill>
              </a:rPr>
              <a:t>Packaged  </a:t>
            </a:r>
            <a:r>
              <a:rPr lang="en-US" altLang="en-US" b="1" dirty="0">
                <a:solidFill>
                  <a:srgbClr val="00853F"/>
                </a:solidFill>
              </a:rPr>
              <a:t>AC &amp; HP, Furnaces </a:t>
            </a:r>
          </a:p>
        </p:txBody>
      </p:sp>
      <p:grpSp>
        <p:nvGrpSpPr>
          <p:cNvPr id="4" name="Group 3"/>
          <p:cNvGrpSpPr/>
          <p:nvPr/>
        </p:nvGrpSpPr>
        <p:grpSpPr>
          <a:xfrm>
            <a:off x="251849" y="1817632"/>
            <a:ext cx="4114800" cy="4099560"/>
            <a:chOff x="113833" y="1532974"/>
            <a:chExt cx="4114800" cy="4099560"/>
          </a:xfrm>
        </p:grpSpPr>
        <p:pic>
          <p:nvPicPr>
            <p:cNvPr id="2508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33" y="1532974"/>
              <a:ext cx="4114800" cy="248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833" y="4008385"/>
              <a:ext cx="4114800" cy="162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088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6602" y="1817632"/>
            <a:ext cx="4114800" cy="409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1080" y="1414973"/>
            <a:ext cx="1580882" cy="338554"/>
          </a:xfrm>
          <a:prstGeom prst="rect">
            <a:avLst/>
          </a:prstGeom>
          <a:noFill/>
        </p:spPr>
        <p:txBody>
          <a:bodyPr wrap="none" rtlCol="0">
            <a:spAutoFit/>
          </a:bodyPr>
          <a:lstStyle/>
          <a:p>
            <a:pPr fontAlgn="base">
              <a:spcBef>
                <a:spcPct val="0"/>
              </a:spcBef>
              <a:spcAft>
                <a:spcPct val="0"/>
              </a:spcAft>
            </a:pPr>
            <a:r>
              <a:rPr lang="en-US" b="1" u="sng" dirty="0" smtClean="0">
                <a:solidFill>
                  <a:srgbClr val="000000"/>
                </a:solidFill>
                <a:ea typeface="ＭＳ Ｐゴシック" pitchFamily="34" charset="-128"/>
              </a:rPr>
              <a:t>January 1, 2018</a:t>
            </a:r>
            <a:endParaRPr lang="en-US" b="1" u="sng" dirty="0">
              <a:solidFill>
                <a:srgbClr val="000000"/>
              </a:solidFill>
              <a:ea typeface="ＭＳ Ｐゴシック" pitchFamily="34" charset="-128"/>
            </a:endParaRPr>
          </a:p>
        </p:txBody>
      </p:sp>
      <p:sp>
        <p:nvSpPr>
          <p:cNvPr id="13" name="TextBox 12"/>
          <p:cNvSpPr txBox="1"/>
          <p:nvPr/>
        </p:nvSpPr>
        <p:spPr>
          <a:xfrm>
            <a:off x="4737594" y="1414973"/>
            <a:ext cx="1580882" cy="338554"/>
          </a:xfrm>
          <a:prstGeom prst="rect">
            <a:avLst/>
          </a:prstGeom>
          <a:noFill/>
        </p:spPr>
        <p:txBody>
          <a:bodyPr wrap="none" rtlCol="0">
            <a:spAutoFit/>
          </a:bodyPr>
          <a:lstStyle/>
          <a:p>
            <a:pPr fontAlgn="base">
              <a:spcBef>
                <a:spcPct val="0"/>
              </a:spcBef>
              <a:spcAft>
                <a:spcPct val="0"/>
              </a:spcAft>
            </a:pPr>
            <a:r>
              <a:rPr lang="en-US" b="1" u="sng" dirty="0" smtClean="0">
                <a:solidFill>
                  <a:srgbClr val="000000"/>
                </a:solidFill>
                <a:ea typeface="ＭＳ Ｐゴシック" pitchFamily="34" charset="-128"/>
              </a:rPr>
              <a:t>January 1, 2023</a:t>
            </a:r>
            <a:endParaRPr lang="en-US" b="1" u="sng" dirty="0">
              <a:solidFill>
                <a:srgbClr val="000000"/>
              </a:solidFill>
              <a:ea typeface="ＭＳ Ｐゴシック" pitchFamily="34" charset="-128"/>
            </a:endParaRPr>
          </a:p>
        </p:txBody>
      </p:sp>
      <p:sp>
        <p:nvSpPr>
          <p:cNvPr id="6" name="TextBox 5"/>
          <p:cNvSpPr txBox="1"/>
          <p:nvPr/>
        </p:nvSpPr>
        <p:spPr>
          <a:xfrm>
            <a:off x="200093" y="5861299"/>
            <a:ext cx="8376249" cy="523220"/>
          </a:xfrm>
          <a:prstGeom prst="rect">
            <a:avLst/>
          </a:prstGeom>
          <a:noFill/>
        </p:spPr>
        <p:txBody>
          <a:bodyPr wrap="square" rtlCol="0">
            <a:spAutoFit/>
          </a:bodyPr>
          <a:lstStyle/>
          <a:p>
            <a:pPr algn="ctr" fontAlgn="base">
              <a:spcBef>
                <a:spcPct val="0"/>
              </a:spcBef>
              <a:spcAft>
                <a:spcPct val="0"/>
              </a:spcAft>
            </a:pPr>
            <a:r>
              <a:rPr lang="en-US" altLang="en-US" sz="1200" dirty="0">
                <a:solidFill>
                  <a:srgbClr val="000000"/>
                </a:solidFill>
                <a:ea typeface="ＭＳ Ｐゴシック" pitchFamily="34" charset="-128"/>
              </a:rPr>
              <a:t>January 1, 2023 </a:t>
            </a:r>
            <a:r>
              <a:rPr lang="en-US" altLang="en-US" sz="1200" dirty="0" smtClean="0">
                <a:solidFill>
                  <a:srgbClr val="000000"/>
                </a:solidFill>
                <a:ea typeface="ＭＳ Ｐゴシック" pitchFamily="34" charset="-128"/>
              </a:rPr>
              <a:t>all gas-fired </a:t>
            </a:r>
            <a:r>
              <a:rPr lang="en-US" altLang="en-US" sz="1200" dirty="0">
                <a:solidFill>
                  <a:srgbClr val="000000"/>
                </a:solidFill>
                <a:ea typeface="ＭＳ Ｐゴシック" pitchFamily="34" charset="-128"/>
              </a:rPr>
              <a:t>commercial warm air furnaces </a:t>
            </a:r>
            <a:r>
              <a:rPr lang="en-US" altLang="en-US" sz="1200" dirty="0" smtClean="0">
                <a:solidFill>
                  <a:srgbClr val="000000"/>
                </a:solidFill>
                <a:ea typeface="ＭＳ Ｐゴシック" pitchFamily="34" charset="-128"/>
              </a:rPr>
              <a:t>≥ 225K BTU/h input capacity minimum thermal </a:t>
            </a:r>
            <a:r>
              <a:rPr lang="en-US" altLang="en-US" sz="1200" dirty="0">
                <a:solidFill>
                  <a:srgbClr val="000000"/>
                </a:solidFill>
                <a:ea typeface="ＭＳ Ｐゴシック" pitchFamily="34" charset="-128"/>
              </a:rPr>
              <a:t>efficiency at the maximum rated capacity (rated maximum input) </a:t>
            </a:r>
            <a:r>
              <a:rPr lang="en-US" altLang="en-US" sz="1200" dirty="0" smtClean="0">
                <a:solidFill>
                  <a:srgbClr val="000000"/>
                </a:solidFill>
                <a:ea typeface="ＭＳ Ｐゴシック" pitchFamily="34" charset="-128"/>
              </a:rPr>
              <a:t>is 81%</a:t>
            </a:r>
            <a:endParaRPr lang="en-US" altLang="en-US" sz="1200" dirty="0">
              <a:solidFill>
                <a:srgbClr val="000000"/>
              </a:solidFill>
              <a:ea typeface="ＭＳ Ｐゴシック" pitchFamily="34" charset="-128"/>
            </a:endParaRPr>
          </a:p>
          <a:p>
            <a:pPr algn="ctr" fontAlgn="base">
              <a:spcBef>
                <a:spcPct val="0"/>
              </a:spcBef>
              <a:spcAft>
                <a:spcPct val="0"/>
              </a:spcAft>
            </a:pPr>
            <a:endParaRPr lang="en-US" sz="400" b="1" dirty="0">
              <a:solidFill>
                <a:srgbClr val="000000"/>
              </a:solidFill>
              <a:ea typeface="ＭＳ Ｐゴシック" pitchFamily="34" charset="-128"/>
            </a:endParaRPr>
          </a:p>
        </p:txBody>
      </p:sp>
      <p:sp>
        <p:nvSpPr>
          <p:cNvPr id="7" name="TextBox 6"/>
          <p:cNvSpPr txBox="1"/>
          <p:nvPr/>
        </p:nvSpPr>
        <p:spPr>
          <a:xfrm>
            <a:off x="228600" y="990600"/>
            <a:ext cx="6711004" cy="400110"/>
          </a:xfrm>
          <a:prstGeom prst="rect">
            <a:avLst/>
          </a:prstGeom>
          <a:noFill/>
        </p:spPr>
        <p:txBody>
          <a:bodyPr wrap="none" rtlCol="0">
            <a:spAutoFit/>
          </a:bodyPr>
          <a:lstStyle/>
          <a:p>
            <a:r>
              <a:rPr lang="en-US" altLang="en-US" sz="2000" dirty="0"/>
              <a:t>A/C &amp; HP ≥ 65,000 TO 760,000 </a:t>
            </a:r>
            <a:r>
              <a:rPr lang="en-US" altLang="en-US" sz="2000" dirty="0" smtClean="0"/>
              <a:t>Btu/h, Gas Heat </a:t>
            </a:r>
            <a:r>
              <a:rPr lang="en-US" altLang="en-US" sz="2000" dirty="0"/>
              <a:t>≥ 225K </a:t>
            </a:r>
            <a:r>
              <a:rPr lang="en-US" altLang="en-US" sz="2000" dirty="0" smtClean="0"/>
              <a:t>Btu/h</a:t>
            </a:r>
            <a:endParaRPr lang="en-US" sz="2000" dirty="0"/>
          </a:p>
        </p:txBody>
      </p:sp>
    </p:spTree>
    <p:extLst>
      <p:ext uri="{BB962C8B-B14F-4D97-AF65-F5344CB8AC3E}">
        <p14:creationId xmlns:p14="http://schemas.microsoft.com/office/powerpoint/2010/main" val="694993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US" b="1" dirty="0">
                <a:solidFill>
                  <a:srgbClr val="00853F"/>
                </a:solidFill>
              </a:rPr>
              <a:t>Table 6.8.1-3 Chillers</a:t>
            </a:r>
          </a:p>
        </p:txBody>
      </p:sp>
      <p:sp>
        <p:nvSpPr>
          <p:cNvPr id="3" name="Content Placeholder 2"/>
          <p:cNvSpPr>
            <a:spLocks noGrp="1"/>
          </p:cNvSpPr>
          <p:nvPr>
            <p:ph idx="1"/>
          </p:nvPr>
        </p:nvSpPr>
        <p:spPr>
          <a:xfrm>
            <a:off x="457200" y="1353671"/>
            <a:ext cx="8229600" cy="5113804"/>
          </a:xfrm>
        </p:spPr>
        <p:txBody>
          <a:bodyPr>
            <a:normAutofit fontScale="85000" lnSpcReduction="20000"/>
          </a:bodyPr>
          <a:lstStyle/>
          <a:p>
            <a:pPr marL="0" indent="0">
              <a:buNone/>
            </a:pPr>
            <a:r>
              <a:rPr lang="en-US" dirty="0" smtClean="0"/>
              <a:t>In 90.1-2013 the efficiency levels for chillers were revised, including new levels for full load and part load with an effective date of 1/1/2015</a:t>
            </a:r>
          </a:p>
          <a:p>
            <a:r>
              <a:rPr lang="en-US" dirty="0" smtClean="0">
                <a:solidFill>
                  <a:srgbClr val="FF0000"/>
                </a:solidFill>
              </a:rPr>
              <a:t>Because the effective date is now in the past (before 1/1/2015 levels were eliminated) there is an error in the table </a:t>
            </a:r>
          </a:p>
          <a:p>
            <a:pPr lvl="1"/>
            <a:r>
              <a:rPr lang="en-US" dirty="0" smtClean="0">
                <a:solidFill>
                  <a:srgbClr val="FF0000"/>
                </a:solidFill>
              </a:rPr>
              <a:t>The dates were removed but the effective 1/1/2015 values were not.  This will be corrected with an Errata so the first two columns should be ignored as shown in the next slide.</a:t>
            </a:r>
          </a:p>
          <a:p>
            <a:r>
              <a:rPr lang="en-US" dirty="0" smtClean="0">
                <a:solidFill>
                  <a:srgbClr val="FF0000"/>
                </a:solidFill>
              </a:rPr>
              <a:t>AHRI 550/590 (IP) standard and AHRI 551/591 (SI) standards have revised rating conditions to an entering and leaving temperature instead of a temperature and a flow rate.</a:t>
            </a:r>
          </a:p>
          <a:p>
            <a:r>
              <a:rPr lang="en-US" dirty="0" smtClean="0">
                <a:solidFill>
                  <a:srgbClr val="FF0000"/>
                </a:solidFill>
              </a:rPr>
              <a:t>AHRI standard now uses different conditions for IP and SI so this is reflected in the ratings and a direct conversion of efficiency metrics can not be used.  To reflect this IPLV values are now labeled IPLV.IP and IPLV.SI.</a:t>
            </a:r>
          </a:p>
          <a:p>
            <a:pPr marL="0" indent="0">
              <a:buNone/>
            </a:pPr>
            <a:r>
              <a:rPr lang="en-US" dirty="0" smtClean="0">
                <a:solidFill>
                  <a:srgbClr val="FF0000"/>
                </a:solidFill>
              </a:rPr>
              <a:t>In addition to these changes, the Kadj equations used for centrifugal minimum efficiency adjustments have been changed in Section 6.4.1.2.1.   A new spreadsheet tool will be provided with the Users Manual to be released in 2017, but the tool will also be available on the AHRI website.</a:t>
            </a:r>
          </a:p>
          <a:p>
            <a:endParaRPr lang="en-US" dirty="0"/>
          </a:p>
        </p:txBody>
      </p:sp>
    </p:spTree>
    <p:extLst>
      <p:ext uri="{BB962C8B-B14F-4D97-AF65-F5344CB8AC3E}">
        <p14:creationId xmlns:p14="http://schemas.microsoft.com/office/powerpoint/2010/main" val="2857873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US" b="1" dirty="0">
                <a:solidFill>
                  <a:srgbClr val="FF0000"/>
                </a:solidFill>
              </a:rPr>
              <a:t>Table 6.8.1-3 Errata Change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80680"/>
            <a:ext cx="6781800" cy="498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Brace 4"/>
          <p:cNvSpPr/>
          <p:nvPr/>
        </p:nvSpPr>
        <p:spPr>
          <a:xfrm rot="16200000">
            <a:off x="4420884" y="725184"/>
            <a:ext cx="381000" cy="17500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p:cNvSpPr txBox="1"/>
          <p:nvPr/>
        </p:nvSpPr>
        <p:spPr>
          <a:xfrm>
            <a:off x="3429000" y="1016913"/>
            <a:ext cx="2667000" cy="43088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100" dirty="0" smtClean="0"/>
              <a:t>These values are the old effective 1/1/2010 values and should be ignored</a:t>
            </a:r>
            <a:endParaRPr lang="en-US" sz="1100" dirty="0"/>
          </a:p>
        </p:txBody>
      </p:sp>
      <p:cxnSp>
        <p:nvCxnSpPr>
          <p:cNvPr id="8" name="Straight Connector 7"/>
          <p:cNvCxnSpPr/>
          <p:nvPr/>
        </p:nvCxnSpPr>
        <p:spPr>
          <a:xfrm>
            <a:off x="3886200" y="1790700"/>
            <a:ext cx="1600200" cy="4870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5" idx="2"/>
          </p:cNvCxnSpPr>
          <p:nvPr/>
        </p:nvCxnSpPr>
        <p:spPr>
          <a:xfrm flipH="1">
            <a:off x="3886200" y="1790700"/>
            <a:ext cx="1600200" cy="487078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478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US" b="1" dirty="0">
                <a:solidFill>
                  <a:srgbClr val="00853F"/>
                </a:solidFill>
              </a:rPr>
              <a:t>Table 6.8.1-7 Heat Rejection Equipment</a:t>
            </a:r>
          </a:p>
        </p:txBody>
      </p:sp>
      <p:sp>
        <p:nvSpPr>
          <p:cNvPr id="3" name="Content Placeholder 2"/>
          <p:cNvSpPr>
            <a:spLocks noGrp="1"/>
          </p:cNvSpPr>
          <p:nvPr>
            <p:ph idx="1"/>
          </p:nvPr>
        </p:nvSpPr>
        <p:spPr>
          <a:xfrm>
            <a:off x="228600" y="1143000"/>
            <a:ext cx="8610600" cy="4572000"/>
          </a:xfrm>
        </p:spPr>
        <p:txBody>
          <a:bodyPr/>
          <a:lstStyle/>
          <a:p>
            <a:r>
              <a:rPr lang="en-US" dirty="0" smtClean="0">
                <a:solidFill>
                  <a:srgbClr val="FF0000"/>
                </a:solidFill>
              </a:rPr>
              <a:t>One change was made to the table to increase the </a:t>
            </a:r>
            <a:r>
              <a:rPr lang="en-US" dirty="0">
                <a:solidFill>
                  <a:srgbClr val="FF0000"/>
                </a:solidFill>
              </a:rPr>
              <a:t>efficiency requirement for Propeller or axial </a:t>
            </a:r>
            <a:r>
              <a:rPr lang="en-US" dirty="0" smtClean="0">
                <a:solidFill>
                  <a:srgbClr val="FF0000"/>
                </a:solidFill>
              </a:rPr>
              <a:t>fan closed-circuit cooling towers from 14.0 gpm/hp to 16.1 gpm/hp</a:t>
            </a:r>
            <a:endParaRPr lang="en-US" dirty="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2640110"/>
            <a:ext cx="8110097"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0" y="5820392"/>
            <a:ext cx="7829387" cy="338554"/>
          </a:xfrm>
          <a:prstGeom prst="rect">
            <a:avLst/>
          </a:prstGeom>
          <a:noFill/>
        </p:spPr>
        <p:txBody>
          <a:bodyPr wrap="none" rtlCol="0">
            <a:spAutoFit/>
          </a:bodyPr>
          <a:lstStyle/>
          <a:p>
            <a:r>
              <a:rPr lang="en-US" sz="1600" dirty="0" smtClean="0">
                <a:solidFill>
                  <a:srgbClr val="FF0000"/>
                </a:solidFill>
              </a:rPr>
              <a:t>Also note in Section 6.5.5.2 there are new requirements for cooling tower fan control</a:t>
            </a:r>
            <a:endParaRPr lang="en-US" sz="1600" dirty="0">
              <a:solidFill>
                <a:srgbClr val="FF0000"/>
              </a:solidFill>
            </a:endParaRPr>
          </a:p>
        </p:txBody>
      </p:sp>
    </p:spTree>
    <p:extLst>
      <p:ext uri="{BB962C8B-B14F-4D97-AF65-F5344CB8AC3E}">
        <p14:creationId xmlns:p14="http://schemas.microsoft.com/office/powerpoint/2010/main" val="3759535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US" b="1" dirty="0">
                <a:solidFill>
                  <a:srgbClr val="00853F"/>
                </a:solidFill>
              </a:rPr>
              <a:t>Table 6.8.1-9 &amp;10 – VRF Equipment</a:t>
            </a:r>
          </a:p>
        </p:txBody>
      </p:sp>
      <p:sp>
        <p:nvSpPr>
          <p:cNvPr id="3" name="Content Placeholder 2"/>
          <p:cNvSpPr>
            <a:spLocks noGrp="1"/>
          </p:cNvSpPr>
          <p:nvPr>
            <p:ph idx="1"/>
          </p:nvPr>
        </p:nvSpPr>
        <p:spPr>
          <a:xfrm>
            <a:off x="457200" y="1036045"/>
            <a:ext cx="8229600" cy="4876800"/>
          </a:xfrm>
        </p:spPr>
        <p:txBody>
          <a:bodyPr/>
          <a:lstStyle/>
          <a:p>
            <a:r>
              <a:rPr lang="en-US" dirty="0" smtClean="0">
                <a:solidFill>
                  <a:srgbClr val="FF0000"/>
                </a:solidFill>
              </a:rPr>
              <a:t>New higher IEER values were defined for air cooled cooling only and heat pump Variable Refrigerant Flow (VRF) equipment with an effective date of 1/1/2017</a:t>
            </a:r>
          </a:p>
          <a:p>
            <a:r>
              <a:rPr lang="en-US" dirty="0" smtClean="0">
                <a:solidFill>
                  <a:srgbClr val="FF0000"/>
                </a:solidFill>
              </a:rPr>
              <a:t>EER values were not changed</a:t>
            </a:r>
          </a:p>
          <a:p>
            <a:r>
              <a:rPr lang="en-US" dirty="0" smtClean="0">
                <a:solidFill>
                  <a:srgbClr val="FF0000"/>
                </a:solidFill>
              </a:rPr>
              <a:t>The IEER, EER and heating COP levels for water source heat pump VRFs were also changed and go into effect on 1/1/2018</a:t>
            </a:r>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607"/>
            <a:ext cx="781553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17066" y="6478857"/>
            <a:ext cx="5105400"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dirty="0" smtClean="0"/>
              <a:t>See standard for additional product categories</a:t>
            </a:r>
            <a:endParaRPr lang="en-US" sz="1600" dirty="0"/>
          </a:p>
        </p:txBody>
      </p:sp>
    </p:spTree>
    <p:extLst>
      <p:ext uri="{BB962C8B-B14F-4D97-AF65-F5344CB8AC3E}">
        <p14:creationId xmlns:p14="http://schemas.microsoft.com/office/powerpoint/2010/main" val="193355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US" b="1" dirty="0">
                <a:solidFill>
                  <a:srgbClr val="00853F"/>
                </a:solidFill>
              </a:rPr>
              <a:t>Replacement Equipment</a:t>
            </a:r>
          </a:p>
        </p:txBody>
      </p:sp>
      <p:sp>
        <p:nvSpPr>
          <p:cNvPr id="3" name="Content Placeholder 2"/>
          <p:cNvSpPr>
            <a:spLocks noGrp="1"/>
          </p:cNvSpPr>
          <p:nvPr>
            <p:ph idx="1"/>
          </p:nvPr>
        </p:nvSpPr>
        <p:spPr>
          <a:xfrm>
            <a:off x="107565" y="946105"/>
            <a:ext cx="6096000" cy="2051935"/>
          </a:xfrm>
        </p:spPr>
        <p:txBody>
          <a:bodyPr>
            <a:normAutofit/>
          </a:bodyPr>
          <a:lstStyle/>
          <a:p>
            <a:pPr marL="0" indent="0">
              <a:buNone/>
            </a:pPr>
            <a:r>
              <a:rPr lang="en-US" sz="1800" dirty="0" smtClean="0">
                <a:solidFill>
                  <a:srgbClr val="FF0000"/>
                </a:solidFill>
              </a:rPr>
              <a:t>Section 6.1.1.3 defines requirements for replacement equipment which in prior versions of 90.1 were only required on new construction</a:t>
            </a:r>
            <a:endParaRPr lang="en-US" sz="1800" dirty="0">
              <a:solidFill>
                <a:srgbClr val="FF0000"/>
              </a:solidFill>
            </a:endParaRPr>
          </a:p>
          <a:p>
            <a:pPr marL="0" indent="0">
              <a:buNone/>
            </a:pPr>
            <a:endParaRPr lang="en-US" sz="1800" dirty="0"/>
          </a:p>
          <a:p>
            <a:pPr marL="0" indent="0">
              <a:buNone/>
            </a:pPr>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1066800"/>
            <a:ext cx="2056606" cy="1542455"/>
          </a:xfrm>
          <a:prstGeom prst="rect">
            <a:avLst/>
          </a:prstGeom>
        </p:spPr>
      </p:pic>
      <p:sp>
        <p:nvSpPr>
          <p:cNvPr id="6" name="TextBox 5"/>
          <p:cNvSpPr txBox="1"/>
          <p:nvPr/>
        </p:nvSpPr>
        <p:spPr>
          <a:xfrm>
            <a:off x="228600" y="2174557"/>
            <a:ext cx="4419600" cy="5016758"/>
          </a:xfrm>
          <a:prstGeom prst="rect">
            <a:avLst/>
          </a:prstGeom>
          <a:noFill/>
        </p:spPr>
        <p:txBody>
          <a:bodyPr wrap="square" rtlCol="0">
            <a:spAutoFit/>
          </a:bodyPr>
          <a:lstStyle/>
          <a:p>
            <a:r>
              <a:rPr lang="en-US" sz="1600" dirty="0" smtClean="0">
                <a:latin typeface="+mn-lt"/>
              </a:rPr>
              <a:t>6.1.1.3.1 New </a:t>
            </a:r>
            <a:r>
              <a:rPr lang="en-US" sz="1600" dirty="0">
                <a:latin typeface="+mn-lt"/>
              </a:rPr>
              <a:t>HVACR </a:t>
            </a:r>
            <a:r>
              <a:rPr lang="en-US" sz="1600" i="1" dirty="0">
                <a:latin typeface="+mn-lt"/>
              </a:rPr>
              <a:t>equipment </a:t>
            </a:r>
            <a:r>
              <a:rPr lang="en-US" sz="1600" dirty="0">
                <a:latin typeface="+mn-lt"/>
              </a:rPr>
              <a:t>as a direct replacement of existing HVACR </a:t>
            </a:r>
            <a:r>
              <a:rPr lang="en-US" sz="1600" i="1" dirty="0">
                <a:latin typeface="+mn-lt"/>
              </a:rPr>
              <a:t>equipment </a:t>
            </a:r>
            <a:r>
              <a:rPr lang="en-US" sz="1600" dirty="0">
                <a:latin typeface="+mn-lt"/>
              </a:rPr>
              <a:t>shall </a:t>
            </a:r>
            <a:r>
              <a:rPr lang="en-US" sz="1600" dirty="0" smtClean="0">
                <a:latin typeface="+mn-lt"/>
              </a:rPr>
              <a:t>comply with </a:t>
            </a:r>
            <a:r>
              <a:rPr lang="en-US" sz="1600" dirty="0">
                <a:latin typeface="+mn-lt"/>
              </a:rPr>
              <a:t>the following sections as applicable for the </a:t>
            </a:r>
            <a:r>
              <a:rPr lang="en-US" sz="1600" i="1" dirty="0">
                <a:latin typeface="+mn-lt"/>
              </a:rPr>
              <a:t>equipment </a:t>
            </a:r>
            <a:r>
              <a:rPr lang="en-US" sz="1600" dirty="0">
                <a:latin typeface="+mn-lt"/>
              </a:rPr>
              <a:t>being replaced</a:t>
            </a:r>
            <a:r>
              <a:rPr lang="en-US" sz="1600" dirty="0" smtClean="0">
                <a:latin typeface="+mn-lt"/>
              </a:rPr>
              <a:t>:</a:t>
            </a:r>
          </a:p>
          <a:p>
            <a:pPr marL="342900" indent="-342900">
              <a:buFont typeface="+mj-lt"/>
              <a:buAutoNum type="alphaLcPeriod"/>
            </a:pPr>
            <a:r>
              <a:rPr lang="en-US" sz="1600" dirty="0" smtClean="0">
                <a:latin typeface="+mn-lt"/>
              </a:rPr>
              <a:t>6.3</a:t>
            </a:r>
            <a:r>
              <a:rPr lang="en-US" sz="1600" dirty="0">
                <a:latin typeface="+mn-lt"/>
              </a:rPr>
              <a:t>, “Simplified Approach Option for HVAC Systems”</a:t>
            </a:r>
          </a:p>
          <a:p>
            <a:pPr marL="342900" indent="-342900">
              <a:buFont typeface="+mj-lt"/>
              <a:buAutoNum type="alphaLcPeriod"/>
            </a:pPr>
            <a:r>
              <a:rPr lang="en-US" sz="1600" dirty="0" smtClean="0">
                <a:latin typeface="+mn-lt"/>
              </a:rPr>
              <a:t>6.4.1</a:t>
            </a:r>
            <a:r>
              <a:rPr lang="en-US" sz="1600" dirty="0">
                <a:latin typeface="+mn-lt"/>
              </a:rPr>
              <a:t>, “Equipment Efficiencies, Verification, and Labeling Requirements”</a:t>
            </a:r>
          </a:p>
          <a:p>
            <a:pPr marL="342900" indent="-342900">
              <a:buFont typeface="+mj-lt"/>
              <a:buAutoNum type="alphaLcPeriod"/>
            </a:pPr>
            <a:r>
              <a:rPr lang="en-US" sz="1600" dirty="0" smtClean="0">
                <a:latin typeface="+mn-lt"/>
              </a:rPr>
              <a:t>6.4.3.1</a:t>
            </a:r>
            <a:r>
              <a:rPr lang="en-US" sz="1600" dirty="0">
                <a:latin typeface="+mn-lt"/>
              </a:rPr>
              <a:t>, “Zone Thermostatic Controls”</a:t>
            </a:r>
          </a:p>
          <a:p>
            <a:pPr marL="342900" indent="-342900">
              <a:buFont typeface="+mj-lt"/>
              <a:buAutoNum type="alphaLcPeriod"/>
            </a:pPr>
            <a:r>
              <a:rPr lang="en-US" sz="1600" dirty="0" smtClean="0">
                <a:latin typeface="+mn-lt"/>
              </a:rPr>
              <a:t>6.4.3.2</a:t>
            </a:r>
            <a:r>
              <a:rPr lang="en-US" sz="1600" dirty="0">
                <a:latin typeface="+mn-lt"/>
              </a:rPr>
              <a:t>, “Set-Point Overlap Restrictions”</a:t>
            </a:r>
          </a:p>
          <a:p>
            <a:pPr marL="342900" indent="-342900">
              <a:buFont typeface="+mj-lt"/>
              <a:buAutoNum type="alphaLcPeriod"/>
            </a:pPr>
            <a:r>
              <a:rPr lang="en-US" sz="1600" dirty="0" smtClean="0">
                <a:latin typeface="+mn-lt"/>
              </a:rPr>
              <a:t>6.4.3.3</a:t>
            </a:r>
            <a:r>
              <a:rPr lang="en-US" sz="1600" dirty="0">
                <a:latin typeface="+mn-lt"/>
              </a:rPr>
              <a:t>, “Off-Hour Controls” except for Section 6.4.3.3.4, “Zone Isolation”</a:t>
            </a:r>
          </a:p>
          <a:p>
            <a:pPr marL="342900" indent="-342900">
              <a:buFont typeface="+mj-lt"/>
              <a:buAutoNum type="alphaLcPeriod"/>
            </a:pPr>
            <a:r>
              <a:rPr lang="en-US" sz="1600" dirty="0" smtClean="0">
                <a:latin typeface="+mn-lt"/>
              </a:rPr>
              <a:t>6.4.3.4</a:t>
            </a:r>
            <a:r>
              <a:rPr lang="en-US" sz="1600" dirty="0">
                <a:latin typeface="+mn-lt"/>
              </a:rPr>
              <a:t>, “Ventilation System Controls”</a:t>
            </a:r>
          </a:p>
          <a:p>
            <a:pPr marL="342900" indent="-342900">
              <a:buFont typeface="+mj-lt"/>
              <a:buAutoNum type="alphaLcPeriod"/>
            </a:pPr>
            <a:r>
              <a:rPr lang="en-US" sz="1600" dirty="0">
                <a:latin typeface="+mn-lt"/>
              </a:rPr>
              <a:t>g. 6.4.3.7, “Freeze Protection and Snow/Ice Melting Systems</a:t>
            </a:r>
            <a:r>
              <a:rPr lang="en-US" sz="1600" dirty="0" smtClean="0">
                <a:latin typeface="+mn-lt"/>
              </a:rPr>
              <a:t>”</a:t>
            </a:r>
          </a:p>
          <a:p>
            <a:pPr marL="342900" indent="-342900">
              <a:buFont typeface="+mj-lt"/>
              <a:buAutoNum type="alphaLcPeriod"/>
            </a:pPr>
            <a:r>
              <a:rPr lang="en-US" sz="1600" dirty="0">
                <a:latin typeface="+mn-lt"/>
              </a:rPr>
              <a:t>6.4.3.8, “Ventilation Controls for High-Occupancy Areas” only for single-zone equipment</a:t>
            </a:r>
          </a:p>
          <a:p>
            <a:pPr marL="342900" indent="-342900">
              <a:buFont typeface="+mj-lt"/>
              <a:buAutoNum type="alphaLcPeriod"/>
            </a:pPr>
            <a:endParaRPr lang="en-US" sz="1600" dirty="0">
              <a:latin typeface="+mn-lt"/>
            </a:endParaRPr>
          </a:p>
          <a:p>
            <a:endParaRPr lang="en-US" sz="1600" dirty="0">
              <a:latin typeface="+mn-lt"/>
            </a:endParaRPr>
          </a:p>
        </p:txBody>
      </p:sp>
      <p:sp>
        <p:nvSpPr>
          <p:cNvPr id="7" name="TextBox 6"/>
          <p:cNvSpPr txBox="1"/>
          <p:nvPr/>
        </p:nvSpPr>
        <p:spPr>
          <a:xfrm>
            <a:off x="4648200" y="2749927"/>
            <a:ext cx="4419600" cy="4031873"/>
          </a:xfrm>
          <a:prstGeom prst="rect">
            <a:avLst/>
          </a:prstGeom>
          <a:noFill/>
        </p:spPr>
        <p:txBody>
          <a:bodyPr wrap="square" rtlCol="0">
            <a:spAutoFit/>
          </a:bodyPr>
          <a:lstStyle/>
          <a:p>
            <a:pPr marL="400050" indent="-400050">
              <a:buFont typeface="+mj-lt"/>
              <a:buAutoNum type="alphaLcPeriod" startAt="9"/>
            </a:pPr>
            <a:r>
              <a:rPr lang="en-US" sz="1600" dirty="0" smtClean="0">
                <a:latin typeface="+mn-lt"/>
              </a:rPr>
              <a:t>6.4.3.9</a:t>
            </a:r>
            <a:r>
              <a:rPr lang="en-US" sz="1600" dirty="0">
                <a:latin typeface="+mn-lt"/>
              </a:rPr>
              <a:t>, “Heated or Cooled Vestibules</a:t>
            </a:r>
            <a:r>
              <a:rPr lang="en-US" sz="1600" dirty="0" smtClean="0">
                <a:latin typeface="+mn-lt"/>
              </a:rPr>
              <a:t>”</a:t>
            </a:r>
          </a:p>
          <a:p>
            <a:pPr marL="342900" indent="-342900">
              <a:buFont typeface="+mj-lt"/>
              <a:buAutoNum type="alphaLcPeriod" startAt="9"/>
            </a:pPr>
            <a:r>
              <a:rPr lang="en-US" sz="1600" dirty="0" smtClean="0">
                <a:latin typeface="+mn-lt"/>
              </a:rPr>
              <a:t>6.4.5</a:t>
            </a:r>
            <a:r>
              <a:rPr lang="en-US" sz="1600" dirty="0">
                <a:latin typeface="+mn-lt"/>
              </a:rPr>
              <a:t>, “</a:t>
            </a:r>
            <a:r>
              <a:rPr lang="en-US" sz="1600" i="1" dirty="0">
                <a:latin typeface="+mn-lt"/>
              </a:rPr>
              <a:t>Walk-In Coolers </a:t>
            </a:r>
            <a:r>
              <a:rPr lang="en-US" sz="1600" dirty="0">
                <a:latin typeface="+mn-lt"/>
              </a:rPr>
              <a:t>and </a:t>
            </a:r>
            <a:r>
              <a:rPr lang="en-US" sz="1600" i="1" dirty="0">
                <a:latin typeface="+mn-lt"/>
              </a:rPr>
              <a:t>Walk-In Freezers</a:t>
            </a:r>
            <a:r>
              <a:rPr lang="en-US" sz="1600" dirty="0">
                <a:latin typeface="+mn-lt"/>
              </a:rPr>
              <a:t>”</a:t>
            </a:r>
          </a:p>
          <a:p>
            <a:pPr marL="342900" indent="-342900">
              <a:buFont typeface="+mj-lt"/>
              <a:buAutoNum type="alphaLcPeriod" startAt="9"/>
            </a:pPr>
            <a:r>
              <a:rPr lang="en-US" sz="1600" dirty="0" smtClean="0">
                <a:latin typeface="+mn-lt"/>
              </a:rPr>
              <a:t>6.5.1.1</a:t>
            </a:r>
            <a:r>
              <a:rPr lang="en-US" sz="1600" dirty="0">
                <a:latin typeface="+mn-lt"/>
              </a:rPr>
              <a:t>, “</a:t>
            </a:r>
            <a:r>
              <a:rPr lang="en-US" sz="1600" i="1" dirty="0">
                <a:latin typeface="+mn-lt"/>
              </a:rPr>
              <a:t>Air Economizers</a:t>
            </a:r>
            <a:r>
              <a:rPr lang="en-US" sz="1600" dirty="0">
                <a:latin typeface="+mn-lt"/>
              </a:rPr>
              <a:t>” for units located outdoors</a:t>
            </a:r>
          </a:p>
          <a:p>
            <a:pPr marL="342900" indent="-342900">
              <a:buFont typeface="+mj-lt"/>
              <a:buAutoNum type="alphaLcPeriod" startAt="9"/>
            </a:pPr>
            <a:r>
              <a:rPr lang="en-US" sz="1600" dirty="0" smtClean="0">
                <a:latin typeface="+mn-lt"/>
              </a:rPr>
              <a:t>6.5.1.3</a:t>
            </a:r>
            <a:r>
              <a:rPr lang="en-US" sz="1600" dirty="0">
                <a:latin typeface="+mn-lt"/>
              </a:rPr>
              <a:t>, “Integrated Economizer </a:t>
            </a:r>
            <a:r>
              <a:rPr lang="en-US" sz="1600" i="1" dirty="0">
                <a:latin typeface="+mn-lt"/>
              </a:rPr>
              <a:t>Control</a:t>
            </a:r>
            <a:r>
              <a:rPr lang="en-US" sz="1600" dirty="0">
                <a:latin typeface="+mn-lt"/>
              </a:rPr>
              <a:t>”</a:t>
            </a:r>
          </a:p>
          <a:p>
            <a:pPr marL="342900" indent="-342900">
              <a:buFont typeface="+mj-lt"/>
              <a:buAutoNum type="alphaLcPeriod" startAt="9"/>
            </a:pPr>
            <a:r>
              <a:rPr lang="en-US" sz="1600" dirty="0" smtClean="0">
                <a:latin typeface="+mn-lt"/>
              </a:rPr>
              <a:t>6.5.1.4</a:t>
            </a:r>
            <a:r>
              <a:rPr lang="en-US" sz="1600" dirty="0">
                <a:latin typeface="+mn-lt"/>
              </a:rPr>
              <a:t>, “Economizer Heating </a:t>
            </a:r>
            <a:r>
              <a:rPr lang="en-US" sz="1600" i="1" dirty="0">
                <a:latin typeface="+mn-lt"/>
              </a:rPr>
              <a:t>System </a:t>
            </a:r>
            <a:r>
              <a:rPr lang="en-US" sz="1600" dirty="0">
                <a:latin typeface="+mn-lt"/>
              </a:rPr>
              <a:t>Impact”</a:t>
            </a:r>
          </a:p>
          <a:p>
            <a:pPr marL="342900" indent="-342900">
              <a:buFont typeface="+mj-lt"/>
              <a:buAutoNum type="alphaLcPeriod" startAt="9"/>
            </a:pPr>
            <a:r>
              <a:rPr lang="en-US" sz="1600" dirty="0" smtClean="0">
                <a:latin typeface="+mn-lt"/>
              </a:rPr>
              <a:t>6.5.3.1.3</a:t>
            </a:r>
            <a:r>
              <a:rPr lang="en-US" sz="1600" dirty="0">
                <a:latin typeface="+mn-lt"/>
              </a:rPr>
              <a:t>, “Fan </a:t>
            </a:r>
            <a:r>
              <a:rPr lang="en-US" sz="1600" i="1" dirty="0">
                <a:latin typeface="+mn-lt"/>
              </a:rPr>
              <a:t>Efficiency</a:t>
            </a:r>
            <a:r>
              <a:rPr lang="en-US" sz="1600" dirty="0">
                <a:latin typeface="+mn-lt"/>
              </a:rPr>
              <a:t>”</a:t>
            </a:r>
          </a:p>
          <a:p>
            <a:pPr marL="342900" indent="-342900">
              <a:buFont typeface="+mj-lt"/>
              <a:buAutoNum type="alphaLcPeriod" startAt="9"/>
            </a:pPr>
            <a:r>
              <a:rPr lang="en-US" sz="1600" dirty="0" smtClean="0">
                <a:latin typeface="+mn-lt"/>
              </a:rPr>
              <a:t>6.5.3.2.1</a:t>
            </a:r>
            <a:r>
              <a:rPr lang="en-US" sz="1600" dirty="0">
                <a:latin typeface="+mn-lt"/>
              </a:rPr>
              <a:t>, “Supply Fan Airflow </a:t>
            </a:r>
            <a:r>
              <a:rPr lang="en-US" sz="1600" i="1" dirty="0">
                <a:latin typeface="+mn-lt"/>
              </a:rPr>
              <a:t>Control</a:t>
            </a:r>
            <a:r>
              <a:rPr lang="en-US" sz="1600" dirty="0">
                <a:latin typeface="+mn-lt"/>
              </a:rPr>
              <a:t>”</a:t>
            </a:r>
          </a:p>
          <a:p>
            <a:pPr marL="342900" indent="-342900">
              <a:buFont typeface="+mj-lt"/>
              <a:buAutoNum type="alphaLcPeriod" startAt="9"/>
            </a:pPr>
            <a:r>
              <a:rPr lang="en-US" sz="1600" dirty="0" smtClean="0">
                <a:latin typeface="+mn-lt"/>
              </a:rPr>
              <a:t>6.5.3.6</a:t>
            </a:r>
            <a:r>
              <a:rPr lang="en-US" sz="1600" dirty="0">
                <a:latin typeface="+mn-lt"/>
              </a:rPr>
              <a:t>, “Fractional Horsepower Fan Motors”</a:t>
            </a:r>
          </a:p>
          <a:p>
            <a:pPr marL="342900" indent="-342900">
              <a:buFont typeface="+mj-lt"/>
              <a:buAutoNum type="alphaLcPeriod" startAt="9"/>
            </a:pPr>
            <a:r>
              <a:rPr lang="en-US" sz="1600" dirty="0" smtClean="0">
                <a:latin typeface="+mn-lt"/>
              </a:rPr>
              <a:t>6.5.4.1</a:t>
            </a:r>
            <a:r>
              <a:rPr lang="en-US" sz="1600" dirty="0">
                <a:latin typeface="+mn-lt"/>
              </a:rPr>
              <a:t>, “</a:t>
            </a:r>
            <a:r>
              <a:rPr lang="en-US" sz="1600" i="1" dirty="0">
                <a:latin typeface="+mn-lt"/>
              </a:rPr>
              <a:t>Boiler </a:t>
            </a:r>
            <a:r>
              <a:rPr lang="en-US" sz="1600" dirty="0">
                <a:latin typeface="+mn-lt"/>
              </a:rPr>
              <a:t>Turndown”</a:t>
            </a:r>
          </a:p>
          <a:p>
            <a:pPr marL="342900" indent="-342900">
              <a:buFont typeface="+mj-lt"/>
              <a:buAutoNum type="alphaLcPeriod" startAt="9"/>
            </a:pPr>
            <a:r>
              <a:rPr lang="en-US" sz="1600" dirty="0" smtClean="0">
                <a:latin typeface="+mn-lt"/>
              </a:rPr>
              <a:t>6.5.4.3</a:t>
            </a:r>
            <a:r>
              <a:rPr lang="en-US" sz="1600" dirty="0">
                <a:latin typeface="+mn-lt"/>
              </a:rPr>
              <a:t>, “Chiller and </a:t>
            </a:r>
            <a:r>
              <a:rPr lang="en-US" sz="1600" i="1" dirty="0">
                <a:latin typeface="+mn-lt"/>
              </a:rPr>
              <a:t>Boiler </a:t>
            </a:r>
            <a:r>
              <a:rPr lang="en-US" sz="1600" dirty="0">
                <a:latin typeface="+mn-lt"/>
              </a:rPr>
              <a:t>Isolation”</a:t>
            </a:r>
          </a:p>
          <a:p>
            <a:pPr marL="342900" indent="-342900">
              <a:buFont typeface="+mj-lt"/>
              <a:buAutoNum type="alphaLcPeriod" startAt="9"/>
            </a:pPr>
            <a:r>
              <a:rPr lang="en-US" sz="1600" dirty="0" smtClean="0">
                <a:latin typeface="+mn-lt"/>
              </a:rPr>
              <a:t>6.5.5.2</a:t>
            </a:r>
            <a:r>
              <a:rPr lang="en-US" sz="1600" dirty="0">
                <a:latin typeface="+mn-lt"/>
              </a:rPr>
              <a:t>, “Fan Speed </a:t>
            </a:r>
            <a:r>
              <a:rPr lang="en-US" sz="1600" i="1" dirty="0">
                <a:latin typeface="+mn-lt"/>
              </a:rPr>
              <a:t>Control</a:t>
            </a:r>
            <a:r>
              <a:rPr lang="en-US" sz="1600" dirty="0">
                <a:latin typeface="+mn-lt"/>
              </a:rPr>
              <a:t>”</a:t>
            </a:r>
          </a:p>
          <a:p>
            <a:endParaRPr lang="en-US" sz="1600" dirty="0">
              <a:latin typeface="+mn-lt"/>
            </a:endParaRPr>
          </a:p>
        </p:txBody>
      </p:sp>
    </p:spTree>
    <p:extLst>
      <p:ext uri="{BB962C8B-B14F-4D97-AF65-F5344CB8AC3E}">
        <p14:creationId xmlns:p14="http://schemas.microsoft.com/office/powerpoint/2010/main" val="112670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US" b="1" dirty="0">
                <a:solidFill>
                  <a:srgbClr val="00853F"/>
                </a:solidFill>
              </a:rPr>
              <a:t>Table 6.8.1-11 Computer Room Units</a:t>
            </a:r>
          </a:p>
        </p:txBody>
      </p:sp>
      <p:sp>
        <p:nvSpPr>
          <p:cNvPr id="3" name="Content Placeholder 2"/>
          <p:cNvSpPr>
            <a:spLocks noGrp="1"/>
          </p:cNvSpPr>
          <p:nvPr>
            <p:ph idx="1"/>
          </p:nvPr>
        </p:nvSpPr>
        <p:spPr>
          <a:xfrm>
            <a:off x="228600" y="990600"/>
            <a:ext cx="8610600" cy="5257800"/>
          </a:xfrm>
        </p:spPr>
        <p:txBody>
          <a:bodyPr/>
          <a:lstStyle/>
          <a:p>
            <a:r>
              <a:rPr lang="en-US" dirty="0" smtClean="0">
                <a:solidFill>
                  <a:srgbClr val="FF0000"/>
                </a:solidFill>
              </a:rPr>
              <a:t>Table 6.8.1-11 was totally revised to add 3 classifications of computer units </a:t>
            </a:r>
          </a:p>
          <a:p>
            <a:pPr lvl="1"/>
            <a:r>
              <a:rPr lang="en-US" dirty="0" smtClean="0">
                <a:solidFill>
                  <a:srgbClr val="FF0000"/>
                </a:solidFill>
              </a:rPr>
              <a:t>Class 1 – 75 F DB/52 F WB</a:t>
            </a:r>
          </a:p>
          <a:p>
            <a:pPr lvl="1"/>
            <a:r>
              <a:rPr lang="en-US" dirty="0">
                <a:solidFill>
                  <a:srgbClr val="FF0000"/>
                </a:solidFill>
              </a:rPr>
              <a:t>Class </a:t>
            </a:r>
            <a:r>
              <a:rPr lang="en-US" dirty="0" smtClean="0">
                <a:solidFill>
                  <a:srgbClr val="FF0000"/>
                </a:solidFill>
              </a:rPr>
              <a:t>2 </a:t>
            </a:r>
            <a:r>
              <a:rPr lang="en-US" dirty="0">
                <a:solidFill>
                  <a:srgbClr val="FF0000"/>
                </a:solidFill>
              </a:rPr>
              <a:t>– </a:t>
            </a:r>
            <a:r>
              <a:rPr lang="en-US" dirty="0" smtClean="0">
                <a:solidFill>
                  <a:srgbClr val="FF0000"/>
                </a:solidFill>
              </a:rPr>
              <a:t>85 </a:t>
            </a:r>
            <a:r>
              <a:rPr lang="en-US" dirty="0">
                <a:solidFill>
                  <a:srgbClr val="FF0000"/>
                </a:solidFill>
              </a:rPr>
              <a:t>F DB/52 F WB</a:t>
            </a:r>
          </a:p>
          <a:p>
            <a:pPr lvl="1"/>
            <a:r>
              <a:rPr lang="en-US" dirty="0">
                <a:solidFill>
                  <a:srgbClr val="FF0000"/>
                </a:solidFill>
              </a:rPr>
              <a:t>Class </a:t>
            </a:r>
            <a:r>
              <a:rPr lang="en-US" dirty="0" smtClean="0">
                <a:solidFill>
                  <a:srgbClr val="FF0000"/>
                </a:solidFill>
              </a:rPr>
              <a:t>3 </a:t>
            </a:r>
            <a:r>
              <a:rPr lang="en-US" dirty="0">
                <a:solidFill>
                  <a:srgbClr val="FF0000"/>
                </a:solidFill>
              </a:rPr>
              <a:t>– </a:t>
            </a:r>
            <a:r>
              <a:rPr lang="en-US" dirty="0" smtClean="0">
                <a:solidFill>
                  <a:srgbClr val="FF0000"/>
                </a:solidFill>
              </a:rPr>
              <a:t>95 </a:t>
            </a:r>
            <a:r>
              <a:rPr lang="en-US" dirty="0">
                <a:solidFill>
                  <a:srgbClr val="FF0000"/>
                </a:solidFill>
              </a:rPr>
              <a:t>F DB/52 F </a:t>
            </a:r>
            <a:r>
              <a:rPr lang="en-US" dirty="0" smtClean="0">
                <a:solidFill>
                  <a:srgbClr val="FF0000"/>
                </a:solidFill>
              </a:rPr>
              <a:t>WB</a:t>
            </a:r>
            <a:endParaRPr lang="en-US" dirty="0">
              <a:solidFill>
                <a:srgbClr val="FF0000"/>
              </a:solidFill>
            </a:endParaRPr>
          </a:p>
          <a:p>
            <a:r>
              <a:rPr lang="en-US" dirty="0" smtClean="0">
                <a:solidFill>
                  <a:srgbClr val="FF0000"/>
                </a:solidFill>
              </a:rPr>
              <a:t>New COP</a:t>
            </a:r>
            <a:r>
              <a:rPr lang="en-US" baseline="-25000" dirty="0" smtClean="0">
                <a:solidFill>
                  <a:srgbClr val="FF0000"/>
                </a:solidFill>
              </a:rPr>
              <a:t>C </a:t>
            </a:r>
            <a:r>
              <a:rPr lang="en-US" dirty="0" smtClean="0">
                <a:solidFill>
                  <a:srgbClr val="FF0000"/>
                </a:solidFill>
              </a:rPr>
              <a:t>values were then </a:t>
            </a:r>
            <a:br>
              <a:rPr lang="en-US" dirty="0" smtClean="0">
                <a:solidFill>
                  <a:srgbClr val="FF0000"/>
                </a:solidFill>
              </a:rPr>
            </a:br>
            <a:r>
              <a:rPr lang="en-US" dirty="0" smtClean="0">
                <a:solidFill>
                  <a:srgbClr val="FF0000"/>
                </a:solidFill>
              </a:rPr>
              <a:t>defined for the various products </a:t>
            </a:r>
            <a:br>
              <a:rPr lang="en-US" dirty="0" smtClean="0">
                <a:solidFill>
                  <a:srgbClr val="FF0000"/>
                </a:solidFill>
              </a:rPr>
            </a:br>
            <a:r>
              <a:rPr lang="en-US" dirty="0" smtClean="0">
                <a:solidFill>
                  <a:srgbClr val="FF0000"/>
                </a:solidFill>
              </a:rPr>
              <a:t>and new categories</a:t>
            </a:r>
          </a:p>
          <a:p>
            <a:r>
              <a:rPr lang="en-US" dirty="0" smtClean="0">
                <a:solidFill>
                  <a:srgbClr val="FF0000"/>
                </a:solidFill>
              </a:rPr>
              <a:t>This goes along with revisions</a:t>
            </a:r>
            <a:br>
              <a:rPr lang="en-US" dirty="0" smtClean="0">
                <a:solidFill>
                  <a:srgbClr val="FF0000"/>
                </a:solidFill>
              </a:rPr>
            </a:br>
            <a:r>
              <a:rPr lang="en-US" dirty="0" smtClean="0">
                <a:solidFill>
                  <a:srgbClr val="FF0000"/>
                </a:solidFill>
              </a:rPr>
              <a:t>to the AHRI 1360 rating </a:t>
            </a:r>
            <a:br>
              <a:rPr lang="en-US" dirty="0" smtClean="0">
                <a:solidFill>
                  <a:srgbClr val="FF0000"/>
                </a:solidFill>
              </a:rPr>
            </a:br>
            <a:r>
              <a:rPr lang="en-US" dirty="0" smtClean="0">
                <a:solidFill>
                  <a:srgbClr val="FF0000"/>
                </a:solidFill>
              </a:rPr>
              <a:t>standard</a:t>
            </a:r>
            <a:endParaRPr lang="en-US" dirty="0">
              <a:solidFill>
                <a:srgbClr val="FF0000"/>
              </a:solidFill>
            </a:endParaRPr>
          </a:p>
          <a:p>
            <a:pPr lvl="1"/>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703" y="3642610"/>
            <a:ext cx="4145575" cy="2605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758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US" b="1" dirty="0">
                <a:solidFill>
                  <a:srgbClr val="00853F"/>
                </a:solidFill>
              </a:rPr>
              <a:t>Table 6.8.1-14 Indoor Pool Dehumidifiers</a:t>
            </a:r>
          </a:p>
        </p:txBody>
      </p:sp>
      <p:sp>
        <p:nvSpPr>
          <p:cNvPr id="3" name="Content Placeholder 2"/>
          <p:cNvSpPr>
            <a:spLocks noGrp="1"/>
          </p:cNvSpPr>
          <p:nvPr>
            <p:ph idx="1"/>
          </p:nvPr>
        </p:nvSpPr>
        <p:spPr>
          <a:xfrm>
            <a:off x="457200" y="1081015"/>
            <a:ext cx="8229600" cy="3745818"/>
          </a:xfrm>
        </p:spPr>
        <p:txBody>
          <a:bodyPr>
            <a:normAutofit/>
          </a:bodyPr>
          <a:lstStyle/>
          <a:p>
            <a:r>
              <a:rPr lang="en-US" dirty="0" smtClean="0">
                <a:solidFill>
                  <a:srgbClr val="FF0000"/>
                </a:solidFill>
              </a:rPr>
              <a:t>New table</a:t>
            </a:r>
          </a:p>
          <a:p>
            <a:r>
              <a:rPr lang="en-US" dirty="0" smtClean="0">
                <a:solidFill>
                  <a:srgbClr val="FF0000"/>
                </a:solidFill>
              </a:rPr>
              <a:t>AHRI has developed a new standard for these products called AHRI 920 and this table now defines the minimum efficiency requirements</a:t>
            </a:r>
          </a:p>
          <a:p>
            <a:r>
              <a:rPr lang="en-US" dirty="0" smtClean="0">
                <a:solidFill>
                  <a:srgbClr val="FF0000"/>
                </a:solidFill>
              </a:rPr>
              <a:t>A new metric – Moisture Removal Efficiency (MRE)</a:t>
            </a:r>
          </a:p>
          <a:p>
            <a:pPr lvl="1"/>
            <a:r>
              <a:rPr lang="en-US" dirty="0" smtClean="0">
                <a:solidFill>
                  <a:srgbClr val="FF0000"/>
                </a:solidFill>
              </a:rPr>
              <a:t>A </a:t>
            </a:r>
            <a:r>
              <a:rPr lang="en-US" dirty="0">
                <a:solidFill>
                  <a:srgbClr val="FF0000"/>
                </a:solidFill>
              </a:rPr>
              <a:t>ratio of the Moisture Removal Capacity expressed in kg/h to the total power input in kW at any given set of Rating Conditions expressed in kg of </a:t>
            </a:r>
            <a:r>
              <a:rPr lang="en-US" dirty="0" smtClean="0">
                <a:solidFill>
                  <a:srgbClr val="FF0000"/>
                </a:solidFill>
              </a:rPr>
              <a:t>moisture/kWh. </a:t>
            </a:r>
            <a:r>
              <a:rPr lang="en-US" dirty="0">
                <a:solidFill>
                  <a:srgbClr val="FF0000"/>
                </a:solidFill>
              </a:rPr>
              <a:t>So a unit shown can remove 3.5 kg of moisture per 1 kWh of electricity used. </a:t>
            </a:r>
            <a:r>
              <a:rPr lang="en-US" dirty="0"/>
              <a:t>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948" y="4743805"/>
            <a:ext cx="5673776" cy="1803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109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US" b="1" dirty="0">
                <a:solidFill>
                  <a:srgbClr val="00853F"/>
                </a:solidFill>
              </a:rPr>
              <a:t>Table 6.8.1-15 &amp; 16 DX-DOAS Equipment</a:t>
            </a:r>
          </a:p>
        </p:txBody>
      </p:sp>
      <p:sp>
        <p:nvSpPr>
          <p:cNvPr id="3" name="Content Placeholder 2"/>
          <p:cNvSpPr>
            <a:spLocks noGrp="1"/>
          </p:cNvSpPr>
          <p:nvPr>
            <p:ph idx="1"/>
          </p:nvPr>
        </p:nvSpPr>
        <p:spPr>
          <a:xfrm>
            <a:off x="228600" y="990600"/>
            <a:ext cx="8610600" cy="5257800"/>
          </a:xfrm>
        </p:spPr>
        <p:txBody>
          <a:bodyPr>
            <a:normAutofit lnSpcReduction="10000"/>
          </a:bodyPr>
          <a:lstStyle/>
          <a:p>
            <a:r>
              <a:rPr lang="en-US" dirty="0" smtClean="0">
                <a:solidFill>
                  <a:srgbClr val="FF0000"/>
                </a:solidFill>
              </a:rPr>
              <a:t>Table 6.8.1-15 covers efficiency requirements for DX-DOAS Equipment based on the new AHRI 920 standard</a:t>
            </a:r>
          </a:p>
          <a:p>
            <a:r>
              <a:rPr lang="en-US" dirty="0" smtClean="0">
                <a:solidFill>
                  <a:srgbClr val="FF0000"/>
                </a:solidFill>
              </a:rPr>
              <a:t>This is a new table and prior to this there were no efficiency requirements for DOAS equipment</a:t>
            </a:r>
          </a:p>
          <a:p>
            <a:r>
              <a:rPr lang="en-US" dirty="0" smtClean="0">
                <a:solidFill>
                  <a:srgbClr val="FF0000"/>
                </a:solidFill>
              </a:rPr>
              <a:t>Similar to the Pool Dehumidifiers, this table uses a new metric base on moisture removal and this metric is an annual part load metric similar to IEER and IPLV</a:t>
            </a:r>
          </a:p>
          <a:p>
            <a:pPr lvl="1">
              <a:buSzPts val="1600"/>
              <a:buFont typeface="Arial"/>
              <a:buChar char="•"/>
            </a:pPr>
            <a:r>
              <a:rPr lang="en-US" b="1" i="1" dirty="0">
                <a:solidFill>
                  <a:srgbClr val="FF0000"/>
                </a:solidFill>
              </a:rPr>
              <a:t>Integrated Seasonal Moisture Removal Efficiency </a:t>
            </a:r>
            <a:r>
              <a:rPr lang="en-US" b="1" dirty="0">
                <a:solidFill>
                  <a:srgbClr val="FF0000"/>
                </a:solidFill>
              </a:rPr>
              <a:t>(ISMRE).</a:t>
            </a:r>
            <a:r>
              <a:rPr lang="en-US" dirty="0">
                <a:solidFill>
                  <a:srgbClr val="FF0000"/>
                </a:solidFill>
              </a:rPr>
              <a:t> This seasonal efficiency number is a combined value based on the formula listed in AHRI Standard 920 of the four (4) dehumidification Moisture Removal Efficiency (MRE) ratings required for DX-DOAS Units expressed in </a:t>
            </a:r>
            <a:r>
              <a:rPr lang="en-US" dirty="0" smtClean="0">
                <a:solidFill>
                  <a:srgbClr val="FF0000"/>
                </a:solidFill>
              </a:rPr>
              <a:t>lb. </a:t>
            </a:r>
            <a:r>
              <a:rPr lang="en-US" dirty="0">
                <a:solidFill>
                  <a:srgbClr val="FF0000"/>
                </a:solidFill>
              </a:rPr>
              <a:t>of </a:t>
            </a:r>
            <a:r>
              <a:rPr lang="en-US" dirty="0" smtClean="0">
                <a:solidFill>
                  <a:srgbClr val="FF0000"/>
                </a:solidFill>
              </a:rPr>
              <a:t>moisture/kWh</a:t>
            </a:r>
          </a:p>
          <a:p>
            <a:pPr>
              <a:buSzPts val="1600"/>
              <a:buFont typeface="Arial"/>
              <a:buChar char="•"/>
            </a:pPr>
            <a:r>
              <a:rPr lang="en-US" dirty="0" smtClean="0">
                <a:solidFill>
                  <a:srgbClr val="FF0000"/>
                </a:solidFill>
              </a:rPr>
              <a:t>There are two tables, with table 15 covering units without energy recovery and table 16 covering units with energy recovery</a:t>
            </a:r>
            <a:endParaRPr lang="en-US" dirty="0">
              <a:solidFill>
                <a:srgbClr val="FF0000"/>
              </a:solidFill>
            </a:endParaRPr>
          </a:p>
        </p:txBody>
      </p:sp>
    </p:spTree>
    <p:extLst>
      <p:ext uri="{BB962C8B-B14F-4D97-AF65-F5344CB8AC3E}">
        <p14:creationId xmlns:p14="http://schemas.microsoft.com/office/powerpoint/2010/main" val="1613320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10600" cy="609600"/>
          </a:xfrm>
        </p:spPr>
        <p:txBody>
          <a:bodyPr>
            <a:normAutofit/>
          </a:bodyPr>
          <a:lstStyle/>
          <a:p>
            <a:r>
              <a:rPr lang="en-US" sz="2400" b="1" dirty="0">
                <a:solidFill>
                  <a:srgbClr val="00853F"/>
                </a:solidFill>
              </a:rPr>
              <a:t>Section 7 Compliance Flowchart</a:t>
            </a:r>
          </a:p>
        </p:txBody>
      </p:sp>
      <p:sp>
        <p:nvSpPr>
          <p:cNvPr id="3" name="Content Placeholder 2"/>
          <p:cNvSpPr>
            <a:spLocks noGrp="1"/>
          </p:cNvSpPr>
          <p:nvPr>
            <p:ph idx="1"/>
          </p:nvPr>
        </p:nvSpPr>
        <p:spPr>
          <a:xfrm>
            <a:off x="228600" y="1066800"/>
            <a:ext cx="8610600" cy="5257800"/>
          </a:xfrm>
        </p:spPr>
        <p:txBody>
          <a:bodyPr/>
          <a:lstStyle/>
          <a:p>
            <a:pPr marL="0" indent="0">
              <a:buNone/>
            </a:pPr>
            <a:r>
              <a:rPr lang="en-US" dirty="0" smtClean="0"/>
              <a:t>Flowchart revised to clarify the compliance paths for service water heating</a:t>
            </a:r>
            <a:endParaRPr lang="en-US" dirty="0"/>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831547"/>
            <a:ext cx="6810375" cy="486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122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61" name="Rectangle 21"/>
          <p:cNvSpPr>
            <a:spLocks noGrp="1" noChangeArrowheads="1"/>
          </p:cNvSpPr>
          <p:nvPr>
            <p:ph type="title"/>
          </p:nvPr>
        </p:nvSpPr>
        <p:spPr>
          <a:xfrm>
            <a:off x="357188" y="0"/>
            <a:ext cx="7034212" cy="965200"/>
          </a:xfrm>
          <a:noFill/>
          <a:ln/>
          <a:effectLst/>
        </p:spPr>
        <p:txBody>
          <a:bodyPr lIns="0" tIns="0" rIns="0" bIns="0">
            <a:normAutofit/>
          </a:bodyPr>
          <a:lstStyle/>
          <a:p>
            <a:pPr>
              <a:lnSpc>
                <a:spcPct val="80000"/>
              </a:lnSpc>
            </a:pPr>
            <a:r>
              <a:rPr lang="en-US" sz="2400" b="1" dirty="0" smtClean="0">
                <a:solidFill>
                  <a:srgbClr val="00853F"/>
                </a:solidFill>
              </a:rPr>
              <a:t>Compliance</a:t>
            </a:r>
            <a:r>
              <a:rPr lang="en-US" dirty="0" smtClean="0">
                <a:solidFill>
                  <a:srgbClr val="00853F"/>
                </a:solidFill>
              </a:rPr>
              <a:t/>
            </a:r>
            <a:br>
              <a:rPr lang="en-US" dirty="0" smtClean="0">
                <a:solidFill>
                  <a:srgbClr val="00853F"/>
                </a:solidFill>
              </a:rPr>
            </a:br>
            <a:r>
              <a:rPr lang="en-US" sz="2000" dirty="0" smtClean="0">
                <a:solidFill>
                  <a:srgbClr val="00853F"/>
                </a:solidFill>
              </a:rPr>
              <a:t>Service Water Heating </a:t>
            </a:r>
            <a:r>
              <a:rPr lang="en-US" sz="2000" i="1" dirty="0" smtClean="0">
                <a:solidFill>
                  <a:srgbClr val="00853F"/>
                </a:solidFill>
              </a:rPr>
              <a:t>(SWH)</a:t>
            </a:r>
            <a:endParaRPr lang="en-US" sz="2000" i="1" dirty="0">
              <a:solidFill>
                <a:srgbClr val="00853F"/>
              </a:solidFill>
            </a:endParaRPr>
          </a:p>
        </p:txBody>
      </p:sp>
      <p:sp>
        <p:nvSpPr>
          <p:cNvPr id="291842" name="Rectangle 2"/>
          <p:cNvSpPr>
            <a:spLocks noChangeArrowheads="1"/>
          </p:cNvSpPr>
          <p:nvPr/>
        </p:nvSpPr>
        <p:spPr bwMode="auto">
          <a:xfrm>
            <a:off x="6400800" y="1066800"/>
            <a:ext cx="2743200"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291844" name="Rectangle 4"/>
          <p:cNvSpPr>
            <a:spLocks noChangeArrowheads="1"/>
          </p:cNvSpPr>
          <p:nvPr/>
        </p:nvSpPr>
        <p:spPr bwMode="auto">
          <a:xfrm>
            <a:off x="3048000" y="1066800"/>
            <a:ext cx="3048000" cy="5791200"/>
          </a:xfrm>
          <a:prstGeom prst="rect">
            <a:avLst/>
          </a:prstGeom>
          <a:noFill/>
          <a:ln w="28575" algn="ctr">
            <a:noFill/>
            <a:miter lim="800000"/>
            <a:headEnd/>
            <a:tailEnd/>
          </a:ln>
          <a:effectLst/>
        </p:spPr>
        <p:txBody>
          <a:bodyPr wrap="none" anchor="ctr"/>
          <a:lstStyle/>
          <a:p>
            <a:endParaRPr lang="en-US"/>
          </a:p>
        </p:txBody>
      </p:sp>
      <p:sp>
        <p:nvSpPr>
          <p:cNvPr id="291845" name="Rectangle 5"/>
          <p:cNvSpPr>
            <a:spLocks noChangeArrowheads="1"/>
          </p:cNvSpPr>
          <p:nvPr/>
        </p:nvSpPr>
        <p:spPr bwMode="auto">
          <a:xfrm>
            <a:off x="0" y="1066800"/>
            <a:ext cx="2819400"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291846" name="Oval 6"/>
          <p:cNvSpPr>
            <a:spLocks noChangeArrowheads="1"/>
          </p:cNvSpPr>
          <p:nvPr/>
        </p:nvSpPr>
        <p:spPr bwMode="auto">
          <a:xfrm>
            <a:off x="2362200" y="4800600"/>
            <a:ext cx="4572000" cy="1219200"/>
          </a:xfrm>
          <a:prstGeom prst="ellipse">
            <a:avLst/>
          </a:prstGeom>
          <a:noFill/>
          <a:ln w="9525" algn="ctr">
            <a:noFill/>
            <a:round/>
            <a:headEnd/>
            <a:tailEnd/>
          </a:ln>
          <a:effectLst/>
        </p:spPr>
        <p:txBody>
          <a:bodyPr wrap="none" anchor="ctr">
            <a:spAutoFit/>
          </a:bodyPr>
          <a:lstStyle/>
          <a:p>
            <a:endParaRPr lang="en-US"/>
          </a:p>
        </p:txBody>
      </p:sp>
      <p:sp>
        <p:nvSpPr>
          <p:cNvPr id="291848" name="Text Box 8"/>
          <p:cNvSpPr txBox="1">
            <a:spLocks noChangeArrowheads="1"/>
          </p:cNvSpPr>
          <p:nvPr/>
        </p:nvSpPr>
        <p:spPr bwMode="auto">
          <a:xfrm>
            <a:off x="2133600" y="2819400"/>
            <a:ext cx="1905000" cy="1371600"/>
          </a:xfrm>
          <a:prstGeom prst="rect">
            <a:avLst/>
          </a:prstGeom>
          <a:noFill/>
          <a:ln w="6350">
            <a:noFill/>
            <a:miter lim="800000"/>
            <a:headEnd/>
            <a:tailEnd/>
          </a:ln>
          <a:effectLst/>
        </p:spPr>
        <p:txBody>
          <a:bodyPr/>
          <a:lstStyle/>
          <a:p>
            <a:pPr algn="ctr">
              <a:lnSpc>
                <a:spcPct val="80000"/>
              </a:lnSpc>
              <a:spcBef>
                <a:spcPct val="30000"/>
              </a:spcBef>
            </a:pPr>
            <a:r>
              <a:rPr lang="en-US" b="1">
                <a:effectLst>
                  <a:outerShdw blurRad="38100" dist="38100" dir="2700000" algn="tl">
                    <a:srgbClr val="C0C0C0"/>
                  </a:outerShdw>
                </a:effectLst>
              </a:rPr>
              <a:t>Mandatory </a:t>
            </a:r>
          </a:p>
          <a:p>
            <a:pPr algn="ctr">
              <a:lnSpc>
                <a:spcPct val="80000"/>
              </a:lnSpc>
              <a:spcBef>
                <a:spcPct val="30000"/>
              </a:spcBef>
            </a:pPr>
            <a:r>
              <a:rPr lang="en-US" b="1">
                <a:effectLst>
                  <a:outerShdw blurRad="38100" dist="38100" dir="2700000" algn="tl">
                    <a:srgbClr val="C0C0C0"/>
                  </a:outerShdw>
                </a:effectLst>
              </a:rPr>
              <a:t>Provisions</a:t>
            </a:r>
          </a:p>
          <a:p>
            <a:pPr algn="ctr">
              <a:lnSpc>
                <a:spcPct val="110000"/>
              </a:lnSpc>
              <a:spcBef>
                <a:spcPct val="30000"/>
              </a:spcBef>
            </a:pPr>
            <a:r>
              <a:rPr lang="en-US" sz="1400" b="1"/>
              <a:t>(required for most compliance options)</a:t>
            </a:r>
          </a:p>
        </p:txBody>
      </p:sp>
      <p:sp>
        <p:nvSpPr>
          <p:cNvPr id="291849" name="Text Box 9"/>
          <p:cNvSpPr txBox="1">
            <a:spLocks noChangeArrowheads="1"/>
          </p:cNvSpPr>
          <p:nvPr/>
        </p:nvSpPr>
        <p:spPr bwMode="auto">
          <a:xfrm>
            <a:off x="0" y="1143000"/>
            <a:ext cx="2743200" cy="396875"/>
          </a:xfrm>
          <a:prstGeom prst="rect">
            <a:avLst/>
          </a:prstGeom>
          <a:noFill/>
          <a:ln w="28575" algn="ctr">
            <a:noFill/>
            <a:miter lim="800000"/>
            <a:headEnd/>
            <a:tailEnd/>
          </a:ln>
          <a:effectLst/>
        </p:spPr>
        <p:txBody>
          <a:bodyPr>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291850" name="Text Box 10"/>
          <p:cNvSpPr txBox="1">
            <a:spLocks noChangeArrowheads="1"/>
          </p:cNvSpPr>
          <p:nvPr/>
        </p:nvSpPr>
        <p:spPr bwMode="auto">
          <a:xfrm>
            <a:off x="3124200" y="1143000"/>
            <a:ext cx="2743200" cy="396875"/>
          </a:xfrm>
          <a:prstGeom prst="rect">
            <a:avLst/>
          </a:prstGeom>
          <a:noFill/>
          <a:ln w="28575" algn="ctr">
            <a:noFill/>
            <a:miter lim="800000"/>
            <a:headEnd/>
            <a:tailEnd/>
          </a:ln>
          <a:effectLst/>
        </p:spPr>
        <p:txBody>
          <a:bodyPr>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Options</a:t>
            </a:r>
          </a:p>
        </p:txBody>
      </p:sp>
      <p:sp>
        <p:nvSpPr>
          <p:cNvPr id="291851" name="Text Box 11"/>
          <p:cNvSpPr txBox="1">
            <a:spLocks noChangeArrowheads="1"/>
          </p:cNvSpPr>
          <p:nvPr/>
        </p:nvSpPr>
        <p:spPr bwMode="auto">
          <a:xfrm>
            <a:off x="6553200" y="2819400"/>
            <a:ext cx="2362200" cy="946150"/>
          </a:xfrm>
          <a:prstGeom prst="rect">
            <a:avLst/>
          </a:prstGeom>
          <a:noFill/>
          <a:ln w="28575" algn="ctr">
            <a:noFill/>
            <a:miter lim="800000"/>
            <a:headEnd/>
            <a:tailEnd/>
          </a:ln>
          <a:effectLst/>
        </p:spPr>
        <p:txBody>
          <a:bodyPr>
            <a:spAutoFit/>
          </a:bodyPr>
          <a:lstStyle/>
          <a:p>
            <a:pPr algn="ctr">
              <a:spcBef>
                <a:spcPct val="50000"/>
              </a:spcBef>
            </a:pPr>
            <a:r>
              <a:rPr lang="en-US" sz="2800" dirty="0">
                <a:solidFill>
                  <a:schemeClr val="accent6"/>
                </a:solidFill>
                <a:effectLst>
                  <a:outerShdw blurRad="38100" dist="38100" dir="2700000" algn="tl">
                    <a:srgbClr val="C0C0C0"/>
                  </a:outerShdw>
                </a:effectLst>
              </a:rPr>
              <a:t>Energy Code Compliance</a:t>
            </a:r>
          </a:p>
        </p:txBody>
      </p:sp>
      <p:sp>
        <p:nvSpPr>
          <p:cNvPr id="291852" name="Text Box 12"/>
          <p:cNvSpPr txBox="1">
            <a:spLocks noChangeArrowheads="1"/>
          </p:cNvSpPr>
          <p:nvPr/>
        </p:nvSpPr>
        <p:spPr bwMode="auto">
          <a:xfrm>
            <a:off x="4114800" y="1981200"/>
            <a:ext cx="1905000" cy="603250"/>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sz="1600">
                <a:solidFill>
                  <a:schemeClr val="bg1"/>
                </a:solidFill>
                <a:effectLst>
                  <a:outerShdw blurRad="38100" dist="38100" dir="2700000" algn="tl">
                    <a:srgbClr val="000000"/>
                  </a:outerShdw>
                </a:effectLst>
                <a:latin typeface="Arial Black" pitchFamily="34" charset="0"/>
              </a:rPr>
              <a:t>Prescriptive Option</a:t>
            </a:r>
            <a:endParaRPr lang="en-US" sz="1600">
              <a:solidFill>
                <a:schemeClr val="bg1"/>
              </a:solidFill>
              <a:latin typeface="Arial Black" pitchFamily="34" charset="0"/>
            </a:endParaRPr>
          </a:p>
        </p:txBody>
      </p:sp>
      <p:sp>
        <p:nvSpPr>
          <p:cNvPr id="291853" name="Text Box 13"/>
          <p:cNvSpPr txBox="1">
            <a:spLocks noChangeArrowheads="1"/>
          </p:cNvSpPr>
          <p:nvPr/>
        </p:nvSpPr>
        <p:spPr bwMode="auto">
          <a:xfrm>
            <a:off x="4114800" y="3756195"/>
            <a:ext cx="1905000" cy="603250"/>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291854" name="Text Box 14"/>
          <p:cNvSpPr txBox="1">
            <a:spLocks noChangeArrowheads="1"/>
          </p:cNvSpPr>
          <p:nvPr/>
        </p:nvSpPr>
        <p:spPr bwMode="auto">
          <a:xfrm>
            <a:off x="4114800" y="2855250"/>
            <a:ext cx="1905000" cy="603250"/>
          </a:xfrm>
          <a:prstGeom prst="rect">
            <a:avLst/>
          </a:prstGeom>
          <a:solidFill>
            <a:srgbClr val="969696"/>
          </a:solidFill>
          <a:ln w="22225">
            <a:solidFill>
              <a:srgbClr val="808080"/>
            </a:solidFill>
            <a:miter lim="800000"/>
            <a:headEnd/>
            <a:tailEnd/>
          </a:ln>
          <a:effectLst/>
        </p:spPr>
        <p:txBody>
          <a:bodyPr>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Trade Off Option</a:t>
            </a:r>
          </a:p>
        </p:txBody>
      </p:sp>
      <p:sp>
        <p:nvSpPr>
          <p:cNvPr id="291855" name="Text Box 15"/>
          <p:cNvSpPr txBox="1">
            <a:spLocks noChangeArrowheads="1"/>
          </p:cNvSpPr>
          <p:nvPr/>
        </p:nvSpPr>
        <p:spPr bwMode="auto">
          <a:xfrm>
            <a:off x="4114800" y="4650045"/>
            <a:ext cx="1905000" cy="338554"/>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a:t>Simplified</a:t>
            </a:r>
          </a:p>
        </p:txBody>
      </p:sp>
      <p:sp>
        <p:nvSpPr>
          <p:cNvPr id="291856" name="Text Box 16"/>
          <p:cNvSpPr txBox="1">
            <a:spLocks noChangeArrowheads="1"/>
          </p:cNvSpPr>
          <p:nvPr/>
        </p:nvSpPr>
        <p:spPr bwMode="auto">
          <a:xfrm>
            <a:off x="228600" y="2057400"/>
            <a:ext cx="1905000" cy="388938"/>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Envelope</a:t>
            </a:r>
          </a:p>
        </p:txBody>
      </p:sp>
      <p:sp>
        <p:nvSpPr>
          <p:cNvPr id="291857" name="Text Box 17"/>
          <p:cNvSpPr txBox="1">
            <a:spLocks noChangeArrowheads="1"/>
          </p:cNvSpPr>
          <p:nvPr/>
        </p:nvSpPr>
        <p:spPr bwMode="auto">
          <a:xfrm>
            <a:off x="228600" y="2895600"/>
            <a:ext cx="1905000" cy="388938"/>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HVAC</a:t>
            </a:r>
          </a:p>
        </p:txBody>
      </p:sp>
      <p:sp>
        <p:nvSpPr>
          <p:cNvPr id="291858" name="Text Box 18"/>
          <p:cNvSpPr txBox="1">
            <a:spLocks noChangeArrowheads="1"/>
          </p:cNvSpPr>
          <p:nvPr/>
        </p:nvSpPr>
        <p:spPr bwMode="auto">
          <a:xfrm>
            <a:off x="228600" y="4953000"/>
            <a:ext cx="1905000" cy="388937"/>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Lighting</a:t>
            </a:r>
          </a:p>
        </p:txBody>
      </p:sp>
      <p:sp>
        <p:nvSpPr>
          <p:cNvPr id="291859" name="Text Box 19"/>
          <p:cNvSpPr txBox="1">
            <a:spLocks noChangeArrowheads="1"/>
          </p:cNvSpPr>
          <p:nvPr/>
        </p:nvSpPr>
        <p:spPr bwMode="auto">
          <a:xfrm>
            <a:off x="228600" y="3657600"/>
            <a:ext cx="1905000" cy="388938"/>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b="1"/>
              <a:t>SWH</a:t>
            </a:r>
          </a:p>
        </p:txBody>
      </p:sp>
      <p:sp>
        <p:nvSpPr>
          <p:cNvPr id="291860" name="Text Box 20"/>
          <p:cNvSpPr txBox="1">
            <a:spLocks noChangeArrowheads="1"/>
          </p:cNvSpPr>
          <p:nvPr/>
        </p:nvSpPr>
        <p:spPr bwMode="auto">
          <a:xfrm>
            <a:off x="228600" y="4343400"/>
            <a:ext cx="1905000" cy="388938"/>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Power</a:t>
            </a:r>
          </a:p>
        </p:txBody>
      </p:sp>
      <p:sp>
        <p:nvSpPr>
          <p:cNvPr id="291862" name="Text Box 22"/>
          <p:cNvSpPr txBox="1">
            <a:spLocks noChangeArrowheads="1"/>
          </p:cNvSpPr>
          <p:nvPr/>
        </p:nvSpPr>
        <p:spPr bwMode="auto">
          <a:xfrm>
            <a:off x="228600" y="5562600"/>
            <a:ext cx="1905000" cy="388937"/>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dirty="0"/>
              <a:t>Other</a:t>
            </a:r>
          </a:p>
        </p:txBody>
      </p:sp>
      <p:sp>
        <p:nvSpPr>
          <p:cNvPr id="26" name="Text Box 15"/>
          <p:cNvSpPr txBox="1">
            <a:spLocks noChangeArrowheads="1"/>
          </p:cNvSpPr>
          <p:nvPr/>
        </p:nvSpPr>
        <p:spPr bwMode="auto">
          <a:xfrm>
            <a:off x="4152334" y="5305061"/>
            <a:ext cx="1905000" cy="830997"/>
          </a:xfrm>
          <a:prstGeom prst="rect">
            <a:avLst/>
          </a:prstGeom>
          <a:solidFill>
            <a:srgbClr val="EA8908">
              <a:alpha val="54000"/>
            </a:srgbClr>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a:t>
            </a:r>
            <a:br>
              <a:rPr lang="en-US" dirty="0"/>
            </a:br>
            <a:r>
              <a:rPr lang="en-US" dirty="0"/>
              <a:t>Method</a:t>
            </a:r>
          </a:p>
        </p:txBody>
      </p:sp>
    </p:spTree>
    <p:extLst>
      <p:ext uri="{BB962C8B-B14F-4D97-AF65-F5344CB8AC3E}">
        <p14:creationId xmlns:p14="http://schemas.microsoft.com/office/powerpoint/2010/main" val="64288497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00853F"/>
                </a:solidFill>
              </a:rPr>
              <a:t>Service Water Heating Changes</a:t>
            </a:r>
          </a:p>
        </p:txBody>
      </p:sp>
      <p:sp>
        <p:nvSpPr>
          <p:cNvPr id="3" name="Content Placeholder 2"/>
          <p:cNvSpPr>
            <a:spLocks noGrp="1"/>
          </p:cNvSpPr>
          <p:nvPr>
            <p:ph idx="1"/>
          </p:nvPr>
        </p:nvSpPr>
        <p:spPr>
          <a:xfrm>
            <a:off x="228600" y="1143000"/>
            <a:ext cx="8763000" cy="5257800"/>
          </a:xfrm>
        </p:spPr>
        <p:txBody>
          <a:bodyPr>
            <a:normAutofit fontScale="85000" lnSpcReduction="10000"/>
          </a:bodyPr>
          <a:lstStyle/>
          <a:p>
            <a:r>
              <a:rPr lang="en-US" dirty="0" smtClean="0"/>
              <a:t>Section 7.4.3 - Service hot water piping insulation</a:t>
            </a:r>
          </a:p>
          <a:p>
            <a:pPr lvl="1"/>
            <a:r>
              <a:rPr lang="en-US" dirty="0" smtClean="0">
                <a:solidFill>
                  <a:srgbClr val="FF0000"/>
                </a:solidFill>
              </a:rPr>
              <a:t>new requirement added to require t</a:t>
            </a:r>
            <a:r>
              <a:rPr lang="en-US" dirty="0" smtClean="0">
                <a:solidFill>
                  <a:srgbClr val="FF0000"/>
                </a:solidFill>
                <a:latin typeface="TimesNewRomanPSMT"/>
              </a:rPr>
              <a:t>he </a:t>
            </a:r>
            <a:r>
              <a:rPr lang="en-US" dirty="0">
                <a:solidFill>
                  <a:srgbClr val="FF0000"/>
                </a:solidFill>
                <a:latin typeface="TimesNewRomanPSMT"/>
              </a:rPr>
              <a:t>first 8 </a:t>
            </a:r>
            <a:r>
              <a:rPr lang="en-US" dirty="0" smtClean="0">
                <a:solidFill>
                  <a:srgbClr val="FF0000"/>
                </a:solidFill>
                <a:latin typeface="TimesNewRomanPSMT"/>
              </a:rPr>
              <a:t>ft. </a:t>
            </a:r>
            <a:r>
              <a:rPr lang="en-US" dirty="0">
                <a:solidFill>
                  <a:srgbClr val="FF0000"/>
                </a:solidFill>
                <a:latin typeface="TimesNewRomanPSMT"/>
              </a:rPr>
              <a:t>of </a:t>
            </a:r>
            <a:r>
              <a:rPr lang="en-US" b="1" dirty="0">
                <a:solidFill>
                  <a:srgbClr val="FF0000"/>
                </a:solidFill>
                <a:latin typeface="TimesNewRomanPSMT"/>
              </a:rPr>
              <a:t>branch</a:t>
            </a:r>
            <a:r>
              <a:rPr lang="en-US" dirty="0">
                <a:solidFill>
                  <a:srgbClr val="FF0000"/>
                </a:solidFill>
                <a:latin typeface="TimesNewRomanPSMT"/>
              </a:rPr>
              <a:t> </a:t>
            </a:r>
            <a:r>
              <a:rPr lang="en-US" i="1" dirty="0">
                <a:solidFill>
                  <a:srgbClr val="FF0000"/>
                </a:solidFill>
                <a:latin typeface="TimesNewRomanPS-ItalicMT"/>
              </a:rPr>
              <a:t>piping </a:t>
            </a:r>
            <a:r>
              <a:rPr lang="en-US" dirty="0">
                <a:solidFill>
                  <a:srgbClr val="FF0000"/>
                </a:solidFill>
                <a:latin typeface="TimesNewRomanPSMT"/>
              </a:rPr>
              <a:t>connecting to recirculated, heat-traced, or </a:t>
            </a:r>
            <a:r>
              <a:rPr lang="en-US" dirty="0" smtClean="0">
                <a:solidFill>
                  <a:srgbClr val="FF0000"/>
                </a:solidFill>
                <a:latin typeface="TimesNewRomanPSMT"/>
              </a:rPr>
              <a:t>impedance heated </a:t>
            </a:r>
            <a:r>
              <a:rPr lang="en-US" i="1" dirty="0" smtClean="0">
                <a:solidFill>
                  <a:srgbClr val="FF0000"/>
                </a:solidFill>
                <a:latin typeface="TimesNewRomanPS-ItalicMT"/>
              </a:rPr>
              <a:t>piping to be insulated</a:t>
            </a:r>
            <a:r>
              <a:rPr lang="en-US" i="1" dirty="0" smtClean="0">
                <a:latin typeface="TimesNewRomanPS-ItalicMT"/>
              </a:rPr>
              <a:t/>
            </a:r>
            <a:br>
              <a:rPr lang="en-US" i="1" dirty="0" smtClean="0">
                <a:latin typeface="TimesNewRomanPS-ItalicMT"/>
              </a:rPr>
            </a:br>
            <a:endParaRPr lang="en-US" i="1" dirty="0" smtClean="0">
              <a:latin typeface="TimesNewRomanPS-ItalicMT"/>
            </a:endParaRPr>
          </a:p>
          <a:p>
            <a:r>
              <a:rPr lang="en-US" dirty="0" smtClean="0">
                <a:latin typeface="TimesNewRomanPS-ItalicMT"/>
              </a:rPr>
              <a:t>Table 7.8 which defines the minimum efficiency for water heating equipment the requirements for the following products was moved to an Informative Appendix and referenced to the federal requirements </a:t>
            </a:r>
            <a:r>
              <a:rPr lang="en-US" dirty="0">
                <a:latin typeface="TimesNewRomanPS-ItalicMT"/>
              </a:rPr>
              <a:t>and applicable test procedures </a:t>
            </a:r>
            <a:r>
              <a:rPr lang="en-US" dirty="0" smtClean="0">
                <a:latin typeface="TimesNewRomanPS-ItalicMT"/>
              </a:rPr>
              <a:t>found </a:t>
            </a:r>
            <a:r>
              <a:rPr lang="en-US" dirty="0">
                <a:latin typeface="TimesNewRomanPS-ItalicMT"/>
              </a:rPr>
              <a:t>in the Code of Federal Regulations 10 CFR Part </a:t>
            </a:r>
            <a:r>
              <a:rPr lang="en-US" dirty="0" smtClean="0">
                <a:latin typeface="TimesNewRomanPS-ItalicMT"/>
              </a:rPr>
              <a:t>430</a:t>
            </a:r>
            <a:br>
              <a:rPr lang="en-US" dirty="0" smtClean="0">
                <a:latin typeface="TimesNewRomanPS-ItalicMT"/>
              </a:rPr>
            </a:br>
            <a:endParaRPr lang="en-US" dirty="0">
              <a:latin typeface="TimesNewRomanPS-ItalicMT"/>
            </a:endParaRPr>
          </a:p>
          <a:p>
            <a:pPr lvl="1"/>
            <a:r>
              <a:rPr lang="en-US" dirty="0" smtClean="0">
                <a:latin typeface="TimesNewRomanPS-ItalicMT"/>
              </a:rPr>
              <a:t>Electric table top water heaters with a storage capacity </a:t>
            </a:r>
            <a:r>
              <a:rPr lang="en-US" dirty="0">
                <a:latin typeface="TimesNewRomanPS-ItalicMT"/>
              </a:rPr>
              <a:t>≥ </a:t>
            </a:r>
            <a:r>
              <a:rPr lang="en-US" dirty="0" smtClean="0">
                <a:latin typeface="TimesNewRomanPS-ItalicMT"/>
              </a:rPr>
              <a:t> 20 gal</a:t>
            </a:r>
            <a:br>
              <a:rPr lang="en-US" dirty="0" smtClean="0">
                <a:latin typeface="TimesNewRomanPS-ItalicMT"/>
              </a:rPr>
            </a:br>
            <a:endParaRPr lang="en-US" dirty="0" smtClean="0">
              <a:latin typeface="TimesNewRomanPS-ItalicMT"/>
            </a:endParaRPr>
          </a:p>
          <a:p>
            <a:pPr lvl="1"/>
            <a:r>
              <a:rPr lang="en-US" dirty="0" smtClean="0">
                <a:latin typeface="TimesNewRomanPS-ItalicMT"/>
              </a:rPr>
              <a:t>Electric water heaters &lt; 12 kW and with </a:t>
            </a:r>
            <a:r>
              <a:rPr lang="en-US" dirty="0">
                <a:latin typeface="TimesNewRomanPS-ItalicMT"/>
              </a:rPr>
              <a:t>a storage capacity </a:t>
            </a:r>
            <a:r>
              <a:rPr lang="en-US" dirty="0" smtClean="0">
                <a:latin typeface="TimesNewRomanPS-ItalicMT"/>
              </a:rPr>
              <a:t>≥  </a:t>
            </a:r>
            <a:r>
              <a:rPr lang="en-US" dirty="0">
                <a:latin typeface="TimesNewRomanPS-ItalicMT"/>
              </a:rPr>
              <a:t>20 </a:t>
            </a:r>
            <a:r>
              <a:rPr lang="en-US" dirty="0" smtClean="0">
                <a:latin typeface="TimesNewRomanPS-ItalicMT"/>
              </a:rPr>
              <a:t>gal</a:t>
            </a:r>
            <a:br>
              <a:rPr lang="en-US" dirty="0" smtClean="0">
                <a:latin typeface="TimesNewRomanPS-ItalicMT"/>
              </a:rPr>
            </a:br>
            <a:endParaRPr lang="en-US" dirty="0" smtClean="0">
              <a:latin typeface="TimesNewRomanPS-ItalicMT"/>
            </a:endParaRPr>
          </a:p>
          <a:p>
            <a:pPr lvl="1"/>
            <a:r>
              <a:rPr lang="en-US" dirty="0" smtClean="0">
                <a:latin typeface="TimesNewRomanPS-ItalicMT"/>
              </a:rPr>
              <a:t>Heat pump water heaters with ≤ 24 amps power and </a:t>
            </a:r>
            <a:r>
              <a:rPr lang="en-US" dirty="0">
                <a:latin typeface="TimesNewRomanPS-ItalicMT"/>
              </a:rPr>
              <a:t>≤ </a:t>
            </a:r>
            <a:r>
              <a:rPr lang="en-US" dirty="0" smtClean="0">
                <a:latin typeface="TimesNewRomanPS-ItalicMT"/>
              </a:rPr>
              <a:t>250 volts power supply</a:t>
            </a:r>
            <a:br>
              <a:rPr lang="en-US" dirty="0" smtClean="0">
                <a:latin typeface="TimesNewRomanPS-ItalicMT"/>
              </a:rPr>
            </a:br>
            <a:endParaRPr lang="en-US" dirty="0" smtClean="0">
              <a:latin typeface="TimesNewRomanPS-ItalicMT"/>
            </a:endParaRPr>
          </a:p>
          <a:p>
            <a:pPr lvl="1"/>
            <a:r>
              <a:rPr lang="en-US" dirty="0">
                <a:latin typeface="TimesNewRomanPS-ItalicMT"/>
              </a:rPr>
              <a:t>Gas storage water heaters &lt; 75,000 Btu/h and &gt; 20 gallons</a:t>
            </a:r>
          </a:p>
          <a:p>
            <a:pPr lvl="1"/>
            <a:endParaRPr lang="en-US" dirty="0">
              <a:latin typeface="TimesNewRomanPS-ItalicMT"/>
            </a:endParaRPr>
          </a:p>
          <a:p>
            <a:pPr lvl="1"/>
            <a:r>
              <a:rPr lang="en-US" dirty="0">
                <a:latin typeface="TimesNewRomanPS-ItalicMT"/>
              </a:rPr>
              <a:t>Oil storage water heaters &lt; 105,000 Btu/h and &gt; 20 </a:t>
            </a:r>
            <a:r>
              <a:rPr lang="en-US" dirty="0" smtClean="0">
                <a:latin typeface="TimesNewRomanPS-ItalicMT"/>
              </a:rPr>
              <a:t>gallons </a:t>
            </a:r>
            <a:endParaRPr lang="en-US" dirty="0">
              <a:latin typeface="TimesNewRomanPS-ItalicMT"/>
            </a:endParaRPr>
          </a:p>
          <a:p>
            <a:endParaRPr lang="en-US" dirty="0"/>
          </a:p>
        </p:txBody>
      </p:sp>
    </p:spTree>
    <p:extLst>
      <p:ext uri="{BB962C8B-B14F-4D97-AF65-F5344CB8AC3E}">
        <p14:creationId xmlns:p14="http://schemas.microsoft.com/office/powerpoint/2010/main" val="2100364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3"/>
          <p:cNvSpPr>
            <a:spLocks noGrp="1" noChangeArrowheads="1"/>
          </p:cNvSpPr>
          <p:nvPr>
            <p:ph idx="1"/>
          </p:nvPr>
        </p:nvSpPr>
        <p:spPr>
          <a:xfrm>
            <a:off x="456229" y="1219200"/>
            <a:ext cx="8230571" cy="4876800"/>
          </a:xfrm>
        </p:spPr>
        <p:txBody>
          <a:bodyPr/>
          <a:lstStyle/>
          <a:p>
            <a:pPr>
              <a:lnSpc>
                <a:spcPct val="90000"/>
              </a:lnSpc>
              <a:buFont typeface="Wingdings" pitchFamily="2" charset="2"/>
              <a:buChar char="ü"/>
            </a:pPr>
            <a:r>
              <a:rPr lang="en-US" dirty="0"/>
              <a:t>Section 7.2</a:t>
            </a:r>
          </a:p>
          <a:p>
            <a:pPr>
              <a:lnSpc>
                <a:spcPct val="90000"/>
              </a:lnSpc>
              <a:buFont typeface="Wingdings" pitchFamily="2" charset="2"/>
              <a:buChar char="ü"/>
            </a:pPr>
            <a:r>
              <a:rPr lang="en-US" dirty="0"/>
              <a:t>You have to follow Sections </a:t>
            </a:r>
          </a:p>
          <a:p>
            <a:pPr lvl="1">
              <a:lnSpc>
                <a:spcPct val="90000"/>
              </a:lnSpc>
            </a:pPr>
            <a:r>
              <a:rPr lang="en-US" dirty="0"/>
              <a:t>7.1, </a:t>
            </a:r>
          </a:p>
          <a:p>
            <a:pPr lvl="1">
              <a:lnSpc>
                <a:spcPct val="90000"/>
              </a:lnSpc>
            </a:pPr>
            <a:r>
              <a:rPr lang="en-US" dirty="0"/>
              <a:t>7.4, </a:t>
            </a:r>
          </a:p>
          <a:p>
            <a:pPr lvl="1">
              <a:lnSpc>
                <a:spcPct val="90000"/>
              </a:lnSpc>
            </a:pPr>
            <a:r>
              <a:rPr lang="en-US" dirty="0"/>
              <a:t>7.5, </a:t>
            </a:r>
          </a:p>
          <a:p>
            <a:pPr lvl="1">
              <a:lnSpc>
                <a:spcPct val="90000"/>
              </a:lnSpc>
            </a:pPr>
            <a:r>
              <a:rPr lang="en-US" dirty="0"/>
              <a:t>7.7, and </a:t>
            </a:r>
          </a:p>
          <a:p>
            <a:pPr lvl="1">
              <a:lnSpc>
                <a:spcPct val="90000"/>
              </a:lnSpc>
            </a:pPr>
            <a:r>
              <a:rPr lang="en-US" dirty="0"/>
              <a:t>7.8</a:t>
            </a:r>
          </a:p>
          <a:p>
            <a:pPr>
              <a:lnSpc>
                <a:spcPct val="90000"/>
              </a:lnSpc>
              <a:buFont typeface="Wingdings" pitchFamily="2" charset="2"/>
              <a:buChar char="ü"/>
            </a:pPr>
            <a:r>
              <a:rPr lang="en-US" dirty="0"/>
              <a:t>Alternatively, you can follow Section 11 (ECB), in which case Section 7.4 is mandatory </a:t>
            </a:r>
          </a:p>
        </p:txBody>
      </p:sp>
      <p:sp>
        <p:nvSpPr>
          <p:cNvPr id="297986" name="Rectangle 2"/>
          <p:cNvSpPr>
            <a:spLocks noGrp="1" noChangeArrowheads="1"/>
          </p:cNvSpPr>
          <p:nvPr>
            <p:ph type="title"/>
          </p:nvPr>
        </p:nvSpPr>
        <p:spPr>
          <a:xfrm>
            <a:off x="254001" y="50800"/>
            <a:ext cx="5892800" cy="889000"/>
          </a:xfrm>
        </p:spPr>
        <p:txBody>
          <a:bodyPr/>
          <a:lstStyle/>
          <a:p>
            <a:pPr>
              <a:lnSpc>
                <a:spcPct val="80000"/>
              </a:lnSpc>
            </a:pPr>
            <a:r>
              <a:rPr lang="en-US" sz="2400" b="1" dirty="0" smtClean="0">
                <a:solidFill>
                  <a:srgbClr val="00853F"/>
                </a:solidFill>
              </a:rPr>
              <a:t>Section 7 </a:t>
            </a:r>
            <a:r>
              <a:rPr lang="en-US" dirty="0" smtClean="0">
                <a:solidFill>
                  <a:srgbClr val="00853F"/>
                </a:solidFill>
              </a:rPr>
              <a:t/>
            </a:r>
            <a:br>
              <a:rPr lang="en-US" dirty="0" smtClean="0">
                <a:solidFill>
                  <a:srgbClr val="00853F"/>
                </a:solidFill>
              </a:rPr>
            </a:br>
            <a:r>
              <a:rPr lang="en-US" sz="2000" dirty="0" smtClean="0">
                <a:solidFill>
                  <a:srgbClr val="00853F"/>
                </a:solidFill>
              </a:rPr>
              <a:t>SWH </a:t>
            </a:r>
            <a:r>
              <a:rPr lang="en-US" sz="2000" dirty="0">
                <a:solidFill>
                  <a:srgbClr val="00853F"/>
                </a:solidFill>
              </a:rPr>
              <a:t>Compliance Pat</a:t>
            </a:r>
            <a:r>
              <a:rPr lang="en-US" sz="2000" dirty="0"/>
              <a:t>hs</a:t>
            </a:r>
          </a:p>
        </p:txBody>
      </p:sp>
    </p:spTree>
    <p:extLst>
      <p:ext uri="{BB962C8B-B14F-4D97-AF65-F5344CB8AC3E}">
        <p14:creationId xmlns:p14="http://schemas.microsoft.com/office/powerpoint/2010/main" val="351463182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266701" y="38100"/>
            <a:ext cx="8674100" cy="939800"/>
          </a:xfrm>
        </p:spPr>
        <p:txBody>
          <a:bodyPr/>
          <a:lstStyle/>
          <a:p>
            <a:pPr>
              <a:lnSpc>
                <a:spcPct val="80000"/>
              </a:lnSpc>
            </a:pPr>
            <a:r>
              <a:rPr lang="en-US" sz="2400" b="1" dirty="0">
                <a:solidFill>
                  <a:srgbClr val="00853F"/>
                </a:solidFill>
              </a:rPr>
              <a:t>Section 7 </a:t>
            </a:r>
            <a:r>
              <a:rPr lang="en-US" dirty="0" smtClean="0">
                <a:solidFill>
                  <a:srgbClr val="00853F"/>
                </a:solidFill>
              </a:rPr>
              <a:t/>
            </a:r>
            <a:br>
              <a:rPr lang="en-US" dirty="0" smtClean="0">
                <a:solidFill>
                  <a:srgbClr val="00853F"/>
                </a:solidFill>
              </a:rPr>
            </a:br>
            <a:r>
              <a:rPr lang="en-US" sz="2000" dirty="0" smtClean="0">
                <a:solidFill>
                  <a:srgbClr val="00853F"/>
                </a:solidFill>
              </a:rPr>
              <a:t>Service </a:t>
            </a:r>
            <a:r>
              <a:rPr lang="en-US" sz="2000" dirty="0">
                <a:solidFill>
                  <a:srgbClr val="00853F"/>
                </a:solidFill>
              </a:rPr>
              <a:t>Water Heating</a:t>
            </a:r>
            <a:endParaRPr lang="en-US" sz="1050" i="1" dirty="0">
              <a:solidFill>
                <a:srgbClr val="00853F"/>
              </a:solidFill>
            </a:endParaRPr>
          </a:p>
        </p:txBody>
      </p:sp>
      <p:sp>
        <p:nvSpPr>
          <p:cNvPr id="293891" name="Rectangle 3"/>
          <p:cNvSpPr>
            <a:spLocks noGrp="1" noChangeArrowheads="1"/>
          </p:cNvSpPr>
          <p:nvPr>
            <p:ph type="body" sz="half" idx="1"/>
          </p:nvPr>
        </p:nvSpPr>
        <p:spPr>
          <a:xfrm>
            <a:off x="456230" y="1143000"/>
            <a:ext cx="6741496" cy="4356100"/>
          </a:xfrm>
        </p:spPr>
        <p:txBody>
          <a:bodyPr>
            <a:normAutofit fontScale="92500" lnSpcReduction="10000"/>
          </a:bodyPr>
          <a:lstStyle/>
          <a:p>
            <a:pPr>
              <a:lnSpc>
                <a:spcPct val="90000"/>
              </a:lnSpc>
              <a:buFont typeface="Wingdings" pitchFamily="2" charset="2"/>
              <a:buChar char="ü"/>
            </a:pPr>
            <a:r>
              <a:rPr lang="en-US" sz="2000" dirty="0">
                <a:cs typeface="Times New Roman" pitchFamily="18" charset="0"/>
                <a:sym typeface="WP MathA" pitchFamily="2" charset="2"/>
              </a:rPr>
              <a:t>General </a:t>
            </a:r>
            <a:r>
              <a:rPr lang="en-US" sz="1800" i="1" dirty="0">
                <a:cs typeface="Times New Roman" pitchFamily="18" charset="0"/>
                <a:sym typeface="WP MathA" pitchFamily="2" charset="2"/>
              </a:rPr>
              <a:t>(Section 7.1)</a:t>
            </a:r>
          </a:p>
          <a:p>
            <a:pPr>
              <a:lnSpc>
                <a:spcPct val="90000"/>
              </a:lnSpc>
              <a:buFont typeface="Wingdings" pitchFamily="2" charset="2"/>
              <a:buChar char="ü"/>
            </a:pPr>
            <a:r>
              <a:rPr lang="en-US" sz="2000" dirty="0">
                <a:cs typeface="Times New Roman" pitchFamily="18" charset="0"/>
                <a:sym typeface="WP MathA" pitchFamily="2" charset="2"/>
              </a:rPr>
              <a:t>Compliance Path(s) </a:t>
            </a:r>
            <a:r>
              <a:rPr lang="en-US" sz="1800" i="1" dirty="0">
                <a:cs typeface="Times New Roman" pitchFamily="18" charset="0"/>
                <a:sym typeface="WP MathA" pitchFamily="2" charset="2"/>
              </a:rPr>
              <a:t>(Section 7.2)</a:t>
            </a:r>
          </a:p>
          <a:p>
            <a:pPr>
              <a:lnSpc>
                <a:spcPct val="90000"/>
              </a:lnSpc>
              <a:buFont typeface="Wingdings" pitchFamily="2" charset="2"/>
              <a:buChar char="ü"/>
            </a:pPr>
            <a:r>
              <a:rPr lang="en-US" sz="2000" dirty="0">
                <a:cs typeface="Times New Roman" pitchFamily="18" charset="0"/>
                <a:sym typeface="WP MathA" pitchFamily="2" charset="2"/>
              </a:rPr>
              <a:t>Mandatory Provisions </a:t>
            </a:r>
            <a:r>
              <a:rPr lang="en-US" sz="1800" i="1" dirty="0">
                <a:cs typeface="Times New Roman" pitchFamily="18" charset="0"/>
                <a:sym typeface="WP MathA" pitchFamily="2" charset="2"/>
              </a:rPr>
              <a:t>(Section 7.4)</a:t>
            </a:r>
          </a:p>
          <a:p>
            <a:pPr lvl="1">
              <a:lnSpc>
                <a:spcPct val="90000"/>
              </a:lnSpc>
            </a:pPr>
            <a:r>
              <a:rPr lang="en-US" sz="1800" dirty="0">
                <a:cs typeface="Times New Roman" pitchFamily="18" charset="0"/>
                <a:sym typeface="WP MathA" pitchFamily="2" charset="2"/>
              </a:rPr>
              <a:t>Load calculations</a:t>
            </a:r>
          </a:p>
          <a:p>
            <a:pPr lvl="1">
              <a:lnSpc>
                <a:spcPct val="90000"/>
              </a:lnSpc>
            </a:pPr>
            <a:r>
              <a:rPr lang="en-US" sz="1800" dirty="0">
                <a:cs typeface="Times New Roman" pitchFamily="18" charset="0"/>
                <a:sym typeface="WP MathA" pitchFamily="2" charset="2"/>
              </a:rPr>
              <a:t>Equipment efficiency</a:t>
            </a:r>
          </a:p>
          <a:p>
            <a:pPr lvl="1">
              <a:lnSpc>
                <a:spcPct val="90000"/>
              </a:lnSpc>
            </a:pPr>
            <a:r>
              <a:rPr lang="en-US" sz="1800" dirty="0">
                <a:cs typeface="Times New Roman" pitchFamily="18" charset="0"/>
                <a:sym typeface="WP MathA" pitchFamily="2" charset="2"/>
              </a:rPr>
              <a:t>Service hot water piping insulation</a:t>
            </a:r>
          </a:p>
          <a:p>
            <a:pPr lvl="1">
              <a:lnSpc>
                <a:spcPct val="90000"/>
              </a:lnSpc>
            </a:pPr>
            <a:r>
              <a:rPr lang="en-US" sz="1800" dirty="0" smtClean="0">
                <a:cs typeface="Times New Roman" pitchFamily="18" charset="0"/>
                <a:sym typeface="WP MathA" pitchFamily="2" charset="2"/>
              </a:rPr>
              <a:t>Service water-heating system controls</a:t>
            </a:r>
            <a:endParaRPr lang="en-US" sz="1800" dirty="0">
              <a:cs typeface="Times New Roman" pitchFamily="18" charset="0"/>
              <a:sym typeface="WP MathA" pitchFamily="2" charset="2"/>
            </a:endParaRPr>
          </a:p>
          <a:p>
            <a:pPr lvl="1">
              <a:lnSpc>
                <a:spcPct val="90000"/>
              </a:lnSpc>
            </a:pPr>
            <a:r>
              <a:rPr lang="en-US" sz="1800" dirty="0">
                <a:cs typeface="Times New Roman" pitchFamily="18" charset="0"/>
                <a:sym typeface="WP MathA" pitchFamily="2" charset="2"/>
              </a:rPr>
              <a:t>Pools	</a:t>
            </a:r>
          </a:p>
          <a:p>
            <a:pPr lvl="1">
              <a:lnSpc>
                <a:spcPct val="90000"/>
              </a:lnSpc>
            </a:pPr>
            <a:r>
              <a:rPr lang="en-US" sz="1800" dirty="0">
                <a:cs typeface="Times New Roman" pitchFamily="18" charset="0"/>
                <a:sym typeface="WP MathA" pitchFamily="2" charset="2"/>
              </a:rPr>
              <a:t>Heat traps</a:t>
            </a:r>
          </a:p>
          <a:p>
            <a:pPr>
              <a:lnSpc>
                <a:spcPct val="90000"/>
              </a:lnSpc>
              <a:buFont typeface="Wingdings" pitchFamily="2" charset="2"/>
              <a:buChar char="ü"/>
            </a:pPr>
            <a:r>
              <a:rPr lang="en-US" sz="2000" dirty="0">
                <a:cs typeface="Times New Roman" pitchFamily="18" charset="0"/>
                <a:sym typeface="WP MathA" pitchFamily="2" charset="2"/>
              </a:rPr>
              <a:t>Prescriptive Path </a:t>
            </a:r>
            <a:r>
              <a:rPr lang="en-US" sz="1800" i="1" dirty="0">
                <a:cs typeface="Times New Roman" pitchFamily="18" charset="0"/>
                <a:sym typeface="WP MathA" pitchFamily="2" charset="2"/>
              </a:rPr>
              <a:t>(Section 7.5)</a:t>
            </a:r>
          </a:p>
          <a:p>
            <a:pPr lvl="1">
              <a:lnSpc>
                <a:spcPct val="90000"/>
              </a:lnSpc>
            </a:pPr>
            <a:r>
              <a:rPr lang="en-US" sz="1800" dirty="0">
                <a:cs typeface="Times New Roman" pitchFamily="18" charset="0"/>
                <a:sym typeface="WP MathA" pitchFamily="2" charset="2"/>
              </a:rPr>
              <a:t>Space heating and water heating</a:t>
            </a:r>
          </a:p>
          <a:p>
            <a:pPr lvl="1">
              <a:lnSpc>
                <a:spcPct val="90000"/>
              </a:lnSpc>
            </a:pPr>
            <a:r>
              <a:rPr lang="en-US" sz="1800" dirty="0">
                <a:cs typeface="Times New Roman" pitchFamily="18" charset="0"/>
                <a:sym typeface="WP MathA" pitchFamily="2" charset="2"/>
              </a:rPr>
              <a:t>Service </a:t>
            </a:r>
            <a:r>
              <a:rPr lang="en-US" sz="1800" dirty="0" smtClean="0">
                <a:cs typeface="Times New Roman" pitchFamily="18" charset="0"/>
                <a:sym typeface="WP MathA" pitchFamily="2" charset="2"/>
              </a:rPr>
              <a:t>water-heating equipment</a:t>
            </a:r>
          </a:p>
          <a:p>
            <a:pPr lvl="1">
              <a:lnSpc>
                <a:spcPct val="90000"/>
              </a:lnSpc>
            </a:pPr>
            <a:r>
              <a:rPr lang="en-US" sz="1800" dirty="0">
                <a:cs typeface="Times New Roman" pitchFamily="18" charset="0"/>
                <a:sym typeface="WP MathA" pitchFamily="2" charset="2"/>
              </a:rPr>
              <a:t>Buildings with high-capacity service water-heating systems</a:t>
            </a:r>
          </a:p>
          <a:p>
            <a:pPr>
              <a:lnSpc>
                <a:spcPct val="90000"/>
              </a:lnSpc>
              <a:buFont typeface="Wingdings" pitchFamily="2" charset="2"/>
              <a:buChar char="ü"/>
            </a:pPr>
            <a:r>
              <a:rPr lang="en-US" sz="2000" dirty="0">
                <a:cs typeface="Times New Roman" pitchFamily="18" charset="0"/>
                <a:sym typeface="WP MathA" pitchFamily="2" charset="2"/>
              </a:rPr>
              <a:t>Submittals</a:t>
            </a:r>
            <a:r>
              <a:rPr lang="en-US" sz="2000" i="1" dirty="0">
                <a:cs typeface="Times New Roman" pitchFamily="18" charset="0"/>
                <a:sym typeface="WP MathA" pitchFamily="2" charset="2"/>
              </a:rPr>
              <a:t> </a:t>
            </a:r>
            <a:r>
              <a:rPr lang="en-US" sz="1800" i="1" dirty="0">
                <a:cs typeface="Times New Roman" pitchFamily="18" charset="0"/>
                <a:sym typeface="WP MathA" pitchFamily="2" charset="2"/>
              </a:rPr>
              <a:t>(Section 7.7</a:t>
            </a:r>
            <a:r>
              <a:rPr lang="en-US" sz="1800" i="1" dirty="0" smtClean="0">
                <a:cs typeface="Times New Roman" pitchFamily="18" charset="0"/>
                <a:sym typeface="WP MathA" pitchFamily="2" charset="2"/>
              </a:rPr>
              <a:t>)</a:t>
            </a:r>
          </a:p>
          <a:p>
            <a:pPr>
              <a:lnSpc>
                <a:spcPct val="90000"/>
              </a:lnSpc>
              <a:buFont typeface="Wingdings" pitchFamily="2" charset="2"/>
              <a:buChar char="ü"/>
            </a:pPr>
            <a:r>
              <a:rPr lang="en-US" sz="2000" dirty="0">
                <a:cs typeface="Times New Roman" pitchFamily="18" charset="0"/>
                <a:sym typeface="WP MathA" pitchFamily="2" charset="2"/>
              </a:rPr>
              <a:t>Product Information </a:t>
            </a:r>
            <a:r>
              <a:rPr lang="en-US" sz="1800" i="1" dirty="0" smtClean="0">
                <a:cs typeface="Times New Roman" pitchFamily="18" charset="0"/>
                <a:sym typeface="WP MathA" pitchFamily="2" charset="2"/>
              </a:rPr>
              <a:t>(Section 7.8)</a:t>
            </a:r>
            <a:endParaRPr lang="en-US" sz="1800" i="1" dirty="0">
              <a:cs typeface="Times New Roman" pitchFamily="18" charset="0"/>
              <a:sym typeface="WP MathA" pitchFamily="2" charset="2"/>
            </a:endParaRPr>
          </a:p>
        </p:txBody>
      </p:sp>
      <p:pic>
        <p:nvPicPr>
          <p:cNvPr id="293892" name="Picture 4" descr="Water Heater copy"/>
          <p:cNvPicPr>
            <a:picLocks noGrp="1" noChangeAspect="1" noChangeArrowheads="1"/>
          </p:cNvPicPr>
          <p:nvPr>
            <p:ph sz="half" idx="2"/>
          </p:nvPr>
        </p:nvPicPr>
        <p:blipFill>
          <a:blip r:embed="rId3" cstate="screen">
            <a:lum bright="30000" contrast="-36000"/>
            <a:grayscl/>
          </a:blip>
          <a:srcRect/>
          <a:stretch>
            <a:fillRect/>
          </a:stretch>
        </p:blipFill>
        <p:spPr>
          <a:xfrm>
            <a:off x="7078760" y="1165429"/>
            <a:ext cx="1760538" cy="4546600"/>
          </a:xfrm>
          <a:noFill/>
          <a:ln/>
        </p:spPr>
      </p:pic>
    </p:spTree>
    <p:extLst>
      <p:ext uri="{BB962C8B-B14F-4D97-AF65-F5344CB8AC3E}">
        <p14:creationId xmlns:p14="http://schemas.microsoft.com/office/powerpoint/2010/main" val="27371947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p:cNvSpPr>
            <a:spLocks noGrp="1" noChangeArrowheads="1"/>
          </p:cNvSpPr>
          <p:nvPr>
            <p:ph idx="1"/>
          </p:nvPr>
        </p:nvSpPr>
        <p:spPr>
          <a:xfrm>
            <a:off x="531813" y="1295400"/>
            <a:ext cx="8080375" cy="4087813"/>
          </a:xfrm>
        </p:spPr>
        <p:txBody>
          <a:bodyPr/>
          <a:lstStyle/>
          <a:p>
            <a:pPr>
              <a:lnSpc>
                <a:spcPct val="75000"/>
              </a:lnSpc>
              <a:buFont typeface="Arial" panose="020B0604020202020204" pitchFamily="34" charset="0"/>
              <a:buChar char="•"/>
            </a:pPr>
            <a:r>
              <a:rPr lang="en-US" dirty="0" smtClean="0"/>
              <a:t>New buildings</a:t>
            </a:r>
          </a:p>
          <a:p>
            <a:pPr>
              <a:lnSpc>
                <a:spcPct val="75000"/>
              </a:lnSpc>
              <a:buFont typeface="Arial" panose="020B0604020202020204" pitchFamily="34" charset="0"/>
              <a:buChar char="•"/>
            </a:pPr>
            <a:r>
              <a:rPr lang="en-US" dirty="0" smtClean="0"/>
              <a:t>Additions to existing buildings</a:t>
            </a:r>
          </a:p>
          <a:p>
            <a:pPr>
              <a:lnSpc>
                <a:spcPct val="75000"/>
              </a:lnSpc>
              <a:buFont typeface="Arial" panose="020B0604020202020204" pitchFamily="34" charset="0"/>
              <a:buChar char="•"/>
            </a:pPr>
            <a:r>
              <a:rPr lang="en-US" dirty="0" smtClean="0"/>
              <a:t>Alterations to existing buildings</a:t>
            </a:r>
            <a:endParaRPr lang="en-US" dirty="0"/>
          </a:p>
        </p:txBody>
      </p:sp>
      <p:sp>
        <p:nvSpPr>
          <p:cNvPr id="295939" name="Rectangle 3"/>
          <p:cNvSpPr>
            <a:spLocks noGrp="1" noChangeArrowheads="1"/>
          </p:cNvSpPr>
          <p:nvPr>
            <p:ph type="title"/>
          </p:nvPr>
        </p:nvSpPr>
        <p:spPr>
          <a:xfrm>
            <a:off x="279401" y="19246"/>
            <a:ext cx="8509000" cy="952500"/>
          </a:xfrm>
        </p:spPr>
        <p:txBody>
          <a:bodyPr>
            <a:normAutofit/>
          </a:bodyPr>
          <a:lstStyle/>
          <a:p>
            <a:pPr>
              <a:lnSpc>
                <a:spcPct val="80000"/>
              </a:lnSpc>
            </a:pPr>
            <a:r>
              <a:rPr lang="en-US" sz="2400" b="1" dirty="0" smtClean="0">
                <a:solidFill>
                  <a:srgbClr val="00853F"/>
                </a:solidFill>
              </a:rPr>
              <a:t>Section 7 – 7.1.1</a:t>
            </a:r>
            <a:r>
              <a:rPr lang="en-US" sz="2800" dirty="0" smtClean="0">
                <a:solidFill>
                  <a:srgbClr val="00853F"/>
                </a:solidFill>
              </a:rPr>
              <a:t/>
            </a:r>
            <a:br>
              <a:rPr lang="en-US" sz="2800" dirty="0" smtClean="0">
                <a:solidFill>
                  <a:srgbClr val="00853F"/>
                </a:solidFill>
              </a:rPr>
            </a:br>
            <a:r>
              <a:rPr lang="en-US" sz="2000" dirty="0" smtClean="0">
                <a:solidFill>
                  <a:srgbClr val="00853F"/>
                </a:solidFill>
              </a:rPr>
              <a:t>SWH Scope</a:t>
            </a:r>
            <a:endParaRPr lang="en-US" sz="1400" i="1" dirty="0">
              <a:solidFill>
                <a:srgbClr val="00853F"/>
              </a:solidFill>
            </a:endParaRPr>
          </a:p>
        </p:txBody>
      </p:sp>
    </p:spTree>
    <p:extLst>
      <p:ext uri="{BB962C8B-B14F-4D97-AF65-F5344CB8AC3E}">
        <p14:creationId xmlns:p14="http://schemas.microsoft.com/office/powerpoint/2010/main" val="396420695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p:cNvSpPr>
            <a:spLocks noGrp="1" noChangeArrowheads="1"/>
          </p:cNvSpPr>
          <p:nvPr>
            <p:ph idx="1"/>
          </p:nvPr>
        </p:nvSpPr>
        <p:spPr>
          <a:xfrm>
            <a:off x="531813" y="1295400"/>
            <a:ext cx="8080375" cy="4087813"/>
          </a:xfrm>
        </p:spPr>
        <p:txBody>
          <a:bodyPr/>
          <a:lstStyle/>
          <a:p>
            <a:pPr marL="0" indent="0">
              <a:lnSpc>
                <a:spcPct val="75000"/>
              </a:lnSpc>
              <a:buNone/>
            </a:pPr>
            <a:r>
              <a:rPr lang="en-US" dirty="0" smtClean="0"/>
              <a:t>SWH </a:t>
            </a:r>
            <a:r>
              <a:rPr lang="en-US" dirty="0"/>
              <a:t>equipment installed as a direct replacement shall meet these </a:t>
            </a:r>
            <a:r>
              <a:rPr lang="en-US" dirty="0" smtClean="0"/>
              <a:t>requirements</a:t>
            </a:r>
          </a:p>
          <a:p>
            <a:pPr marL="0" indent="0">
              <a:lnSpc>
                <a:spcPct val="75000"/>
              </a:lnSpc>
              <a:buNone/>
            </a:pPr>
            <a:endParaRPr lang="en-US" dirty="0"/>
          </a:p>
          <a:p>
            <a:pPr marL="0" indent="0">
              <a:lnSpc>
                <a:spcPct val="75000"/>
              </a:lnSpc>
              <a:buNone/>
            </a:pPr>
            <a:r>
              <a:rPr lang="en-US" b="1" u="sng" dirty="0" smtClean="0"/>
              <a:t>Exception</a:t>
            </a:r>
          </a:p>
          <a:p>
            <a:pPr marL="693738">
              <a:lnSpc>
                <a:spcPct val="75000"/>
              </a:lnSpc>
              <a:buFont typeface="Arial" panose="020B0604020202020204" pitchFamily="34" charset="0"/>
              <a:buChar char="•"/>
            </a:pPr>
            <a:r>
              <a:rPr lang="en-US" dirty="0" smtClean="0"/>
              <a:t>Not sufficient space or access to meet requirements</a:t>
            </a:r>
            <a:endParaRPr lang="en-US" dirty="0"/>
          </a:p>
        </p:txBody>
      </p:sp>
      <p:sp>
        <p:nvSpPr>
          <p:cNvPr id="295939" name="Rectangle 3"/>
          <p:cNvSpPr>
            <a:spLocks noGrp="1" noChangeArrowheads="1"/>
          </p:cNvSpPr>
          <p:nvPr>
            <p:ph type="title"/>
          </p:nvPr>
        </p:nvSpPr>
        <p:spPr>
          <a:xfrm>
            <a:off x="279401" y="19246"/>
            <a:ext cx="8509000" cy="952500"/>
          </a:xfrm>
        </p:spPr>
        <p:txBody>
          <a:bodyPr>
            <a:normAutofit/>
          </a:bodyPr>
          <a:lstStyle/>
          <a:p>
            <a:pPr>
              <a:lnSpc>
                <a:spcPct val="80000"/>
              </a:lnSpc>
            </a:pPr>
            <a:r>
              <a:rPr lang="en-US" sz="2400" b="1" dirty="0" smtClean="0">
                <a:solidFill>
                  <a:srgbClr val="00853F"/>
                </a:solidFill>
              </a:rPr>
              <a:t>Section 7 – 7.1.1.3</a:t>
            </a:r>
            <a:r>
              <a:rPr lang="en-US" sz="2800" dirty="0" smtClean="0">
                <a:solidFill>
                  <a:srgbClr val="00853F"/>
                </a:solidFill>
              </a:rPr>
              <a:t/>
            </a:r>
            <a:br>
              <a:rPr lang="en-US" sz="2800" dirty="0" smtClean="0">
                <a:solidFill>
                  <a:srgbClr val="00853F"/>
                </a:solidFill>
              </a:rPr>
            </a:br>
            <a:r>
              <a:rPr lang="en-US" sz="2000" dirty="0" smtClean="0">
                <a:solidFill>
                  <a:srgbClr val="00853F"/>
                </a:solidFill>
              </a:rPr>
              <a:t>SWH </a:t>
            </a:r>
            <a:r>
              <a:rPr lang="en-US" sz="2000" dirty="0">
                <a:solidFill>
                  <a:srgbClr val="00853F"/>
                </a:solidFill>
              </a:rPr>
              <a:t>Alterations</a:t>
            </a:r>
            <a:endParaRPr lang="en-US" sz="1400" i="1" dirty="0">
              <a:solidFill>
                <a:srgbClr val="00853F"/>
              </a:solidFill>
            </a:endParaRPr>
          </a:p>
        </p:txBody>
      </p:sp>
    </p:spTree>
    <p:extLst>
      <p:ext uri="{BB962C8B-B14F-4D97-AF65-F5344CB8AC3E}">
        <p14:creationId xmlns:p14="http://schemas.microsoft.com/office/powerpoint/2010/main" val="2936316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idx="1"/>
          </p:nvPr>
        </p:nvSpPr>
        <p:spPr>
          <a:xfrm>
            <a:off x="456229" y="1143000"/>
            <a:ext cx="8230571" cy="4525963"/>
          </a:xfrm>
        </p:spPr>
        <p:txBody>
          <a:bodyPr/>
          <a:lstStyle/>
          <a:p>
            <a:pPr>
              <a:buFont typeface="Wingdings" pitchFamily="2" charset="2"/>
              <a:buChar char="ü"/>
            </a:pPr>
            <a:r>
              <a:rPr lang="en-US" sz="2400" dirty="0" smtClean="0"/>
              <a:t>You </a:t>
            </a:r>
            <a:r>
              <a:rPr lang="en-US" sz="2400" dirty="0"/>
              <a:t>have to follow Sections </a:t>
            </a:r>
          </a:p>
          <a:p>
            <a:pPr lvl="1"/>
            <a:r>
              <a:rPr lang="en-US" sz="2000" dirty="0"/>
              <a:t>6.1 </a:t>
            </a:r>
            <a:r>
              <a:rPr lang="en-US" sz="2000" dirty="0">
                <a:solidFill>
                  <a:schemeClr val="accent1"/>
                </a:solidFill>
              </a:rPr>
              <a:t>General</a:t>
            </a:r>
            <a:r>
              <a:rPr lang="en-US" sz="2000" dirty="0"/>
              <a:t>, </a:t>
            </a:r>
          </a:p>
          <a:p>
            <a:pPr lvl="1"/>
            <a:r>
              <a:rPr lang="en-US" sz="2000" dirty="0"/>
              <a:t>6.7 </a:t>
            </a:r>
            <a:r>
              <a:rPr lang="en-US" sz="2000" dirty="0">
                <a:solidFill>
                  <a:schemeClr val="accent1"/>
                </a:solidFill>
              </a:rPr>
              <a:t>Submittals</a:t>
            </a:r>
            <a:r>
              <a:rPr lang="en-US" sz="2000" dirty="0"/>
              <a:t>, and </a:t>
            </a:r>
          </a:p>
          <a:p>
            <a:pPr lvl="1"/>
            <a:r>
              <a:rPr lang="en-US" sz="2000" dirty="0"/>
              <a:t>6.8 </a:t>
            </a:r>
            <a:r>
              <a:rPr lang="en-US" sz="2000" dirty="0">
                <a:solidFill>
                  <a:schemeClr val="accent1"/>
                </a:solidFill>
              </a:rPr>
              <a:t>Minimum Equipment </a:t>
            </a:r>
            <a:r>
              <a:rPr lang="en-US" sz="2000" dirty="0" smtClean="0">
                <a:solidFill>
                  <a:schemeClr val="accent1"/>
                </a:solidFill>
              </a:rPr>
              <a:t>Efficiency</a:t>
            </a:r>
            <a:r>
              <a:rPr lang="en-US" sz="2000" dirty="0" smtClean="0"/>
              <a:t> </a:t>
            </a:r>
            <a:endParaRPr lang="en-US" sz="2000" dirty="0"/>
          </a:p>
          <a:p>
            <a:pPr>
              <a:buFont typeface="Wingdings" pitchFamily="2" charset="2"/>
              <a:buChar char="ü"/>
            </a:pPr>
            <a:r>
              <a:rPr lang="en-US" sz="2400" dirty="0"/>
              <a:t>And then you can follow either </a:t>
            </a:r>
          </a:p>
          <a:p>
            <a:pPr lvl="1"/>
            <a:r>
              <a:rPr lang="en-US" sz="2000" dirty="0"/>
              <a:t>Section 6.3 </a:t>
            </a:r>
            <a:r>
              <a:rPr lang="en-US" sz="2000" dirty="0">
                <a:solidFill>
                  <a:schemeClr val="accent1"/>
                </a:solidFill>
              </a:rPr>
              <a:t>Simplified Approach </a:t>
            </a:r>
            <a:endParaRPr lang="en-US" sz="2000" dirty="0"/>
          </a:p>
          <a:p>
            <a:pPr lvl="1"/>
            <a:r>
              <a:rPr lang="en-US" sz="2000" dirty="0"/>
              <a:t>Sections 6.4 </a:t>
            </a:r>
            <a:r>
              <a:rPr lang="en-US" sz="2000" dirty="0">
                <a:solidFill>
                  <a:schemeClr val="accent1"/>
                </a:solidFill>
              </a:rPr>
              <a:t>Mandatory </a:t>
            </a:r>
            <a:r>
              <a:rPr lang="en-US" sz="2000" dirty="0" smtClean="0">
                <a:solidFill>
                  <a:schemeClr val="accent1"/>
                </a:solidFill>
              </a:rPr>
              <a:t>Provisions </a:t>
            </a:r>
            <a:r>
              <a:rPr lang="en-US" sz="2000" dirty="0" smtClean="0"/>
              <a:t>and 6.5 </a:t>
            </a:r>
            <a:r>
              <a:rPr lang="en-US" sz="2000" dirty="0" smtClean="0">
                <a:solidFill>
                  <a:schemeClr val="accent1"/>
                </a:solidFill>
              </a:rPr>
              <a:t>Prescriptive Path</a:t>
            </a:r>
          </a:p>
          <a:p>
            <a:pPr lvl="1"/>
            <a:r>
              <a:rPr lang="en-US" dirty="0" smtClean="0"/>
              <a:t>Sections 6.4 Mandatory Provisions and 6.6 Alternative Compliance Path (for Computer Rooms)</a:t>
            </a:r>
            <a:endParaRPr lang="en-US" sz="2000" dirty="0"/>
          </a:p>
          <a:p>
            <a:pPr>
              <a:buFont typeface="Wingdings" pitchFamily="2" charset="2"/>
              <a:buChar char="ü"/>
            </a:pPr>
            <a:r>
              <a:rPr lang="en-US" sz="2400" dirty="0" smtClean="0"/>
              <a:t>Alternatively</a:t>
            </a:r>
            <a:r>
              <a:rPr lang="en-US" sz="2400" dirty="0"/>
              <a:t>, you can follow Section 11 (ECB), in which case Section 6.4 is mandatory </a:t>
            </a:r>
          </a:p>
        </p:txBody>
      </p:sp>
      <p:sp>
        <p:nvSpPr>
          <p:cNvPr id="124930" name="Rectangle 2"/>
          <p:cNvSpPr>
            <a:spLocks noGrp="1" noChangeArrowheads="1"/>
          </p:cNvSpPr>
          <p:nvPr>
            <p:ph type="title"/>
          </p:nvPr>
        </p:nvSpPr>
        <p:spPr>
          <a:xfrm>
            <a:off x="164129" y="0"/>
            <a:ext cx="6858971" cy="914400"/>
          </a:xfrm>
        </p:spPr>
        <p:txBody>
          <a:bodyPr>
            <a:normAutofit/>
          </a:bodyPr>
          <a:lstStyle/>
          <a:p>
            <a:pPr>
              <a:lnSpc>
                <a:spcPct val="80000"/>
              </a:lnSpc>
            </a:pPr>
            <a:r>
              <a:rPr lang="en-US" sz="2400" b="1" dirty="0" smtClean="0">
                <a:solidFill>
                  <a:srgbClr val="00853F"/>
                </a:solidFill>
              </a:rPr>
              <a:t>Section 6 – 6.2 </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HVAC </a:t>
            </a:r>
            <a:r>
              <a:rPr lang="en-US" sz="2000" dirty="0">
                <a:solidFill>
                  <a:srgbClr val="00853F"/>
                </a:solidFill>
              </a:rPr>
              <a:t>Compliance Paths</a:t>
            </a:r>
            <a:endParaRPr lang="en-US" sz="2200" dirty="0">
              <a:solidFill>
                <a:srgbClr val="00853F"/>
              </a:solidFill>
            </a:endParaRPr>
          </a:p>
        </p:txBody>
      </p:sp>
    </p:spTree>
    <p:extLst>
      <p:ext uri="{BB962C8B-B14F-4D97-AF65-F5344CB8AC3E}">
        <p14:creationId xmlns:p14="http://schemas.microsoft.com/office/powerpoint/2010/main" val="271952022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3"/>
          <p:cNvSpPr>
            <a:spLocks noGrp="1" noChangeArrowheads="1"/>
          </p:cNvSpPr>
          <p:nvPr>
            <p:ph idx="1"/>
          </p:nvPr>
        </p:nvSpPr>
        <p:spPr>
          <a:xfrm>
            <a:off x="456229" y="1447800"/>
            <a:ext cx="8535371" cy="4441825"/>
          </a:xfrm>
        </p:spPr>
        <p:txBody>
          <a:bodyPr/>
          <a:lstStyle/>
          <a:p>
            <a:pPr marL="0" indent="0">
              <a:buNone/>
            </a:pPr>
            <a:r>
              <a:rPr lang="en-US" dirty="0">
                <a:cs typeface="Times New Roman" pitchFamily="18" charset="0"/>
                <a:sym typeface="WP MathA" pitchFamily="2" charset="2"/>
              </a:rPr>
              <a:t>In accordance with manufacturer’s published sizing guidelines or generally accepted engineering standards and handbooks</a:t>
            </a:r>
          </a:p>
          <a:p>
            <a:endParaRPr lang="en-US" dirty="0">
              <a:solidFill>
                <a:schemeClr val="folHlink"/>
              </a:solidFill>
              <a:cs typeface="Times New Roman" pitchFamily="18" charset="0"/>
              <a:sym typeface="WP MathA" pitchFamily="2" charset="2"/>
            </a:endParaRPr>
          </a:p>
          <a:p>
            <a:pPr lvl="2">
              <a:buFontTx/>
              <a:buNone/>
            </a:pPr>
            <a:r>
              <a:rPr lang="en-US" dirty="0">
                <a:cs typeface="Times New Roman" pitchFamily="18" charset="0"/>
                <a:sym typeface="WP MathA" pitchFamily="2" charset="2"/>
              </a:rPr>
              <a:t>	</a:t>
            </a:r>
          </a:p>
          <a:p>
            <a:pPr lvl="1">
              <a:buFontTx/>
              <a:buNone/>
            </a:pPr>
            <a:endParaRPr lang="en-US" dirty="0">
              <a:cs typeface="Times New Roman" pitchFamily="18" charset="0"/>
              <a:sym typeface="WP MathA" pitchFamily="2" charset="2"/>
            </a:endParaRPr>
          </a:p>
        </p:txBody>
      </p:sp>
      <p:sp>
        <p:nvSpPr>
          <p:cNvPr id="299010" name="Rectangle 2"/>
          <p:cNvSpPr>
            <a:spLocks noGrp="1" noChangeArrowheads="1"/>
          </p:cNvSpPr>
          <p:nvPr>
            <p:ph type="title"/>
          </p:nvPr>
        </p:nvSpPr>
        <p:spPr>
          <a:xfrm>
            <a:off x="279401" y="25792"/>
            <a:ext cx="8674100" cy="914400"/>
          </a:xfrm>
        </p:spPr>
        <p:txBody>
          <a:bodyPr/>
          <a:lstStyle/>
          <a:p>
            <a:pPr>
              <a:lnSpc>
                <a:spcPct val="80000"/>
              </a:lnSpc>
            </a:pPr>
            <a:r>
              <a:rPr lang="en-US" sz="2400" b="1" dirty="0" smtClean="0">
                <a:solidFill>
                  <a:srgbClr val="00853F"/>
                </a:solidFill>
              </a:rPr>
              <a:t>Section 7 – 7.4.1</a:t>
            </a:r>
            <a:r>
              <a:rPr lang="en-US" dirty="0" smtClean="0">
                <a:solidFill>
                  <a:srgbClr val="00853F"/>
                </a:solidFill>
              </a:rPr>
              <a:t/>
            </a:r>
            <a:br>
              <a:rPr lang="en-US" dirty="0" smtClean="0">
                <a:solidFill>
                  <a:srgbClr val="00853F"/>
                </a:solidFill>
              </a:rPr>
            </a:br>
            <a:r>
              <a:rPr lang="en-US" sz="2000" dirty="0" smtClean="0">
                <a:solidFill>
                  <a:srgbClr val="00853F"/>
                </a:solidFill>
              </a:rPr>
              <a:t>Load </a:t>
            </a:r>
            <a:r>
              <a:rPr lang="en-US" sz="2000" dirty="0">
                <a:solidFill>
                  <a:srgbClr val="00853F"/>
                </a:solidFill>
              </a:rPr>
              <a:t>Calculations</a:t>
            </a:r>
          </a:p>
        </p:txBody>
      </p:sp>
    </p:spTree>
    <p:extLst>
      <p:ext uri="{BB962C8B-B14F-4D97-AF65-F5344CB8AC3E}">
        <p14:creationId xmlns:p14="http://schemas.microsoft.com/office/powerpoint/2010/main" val="62385048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3"/>
          <p:cNvSpPr>
            <a:spLocks noGrp="1" noChangeArrowheads="1"/>
          </p:cNvSpPr>
          <p:nvPr>
            <p:ph idx="1"/>
          </p:nvPr>
        </p:nvSpPr>
        <p:spPr>
          <a:xfrm>
            <a:off x="456229" y="1219200"/>
            <a:ext cx="8471872" cy="4441825"/>
          </a:xfrm>
        </p:spPr>
        <p:txBody>
          <a:bodyPr>
            <a:normAutofit lnSpcReduction="10000"/>
          </a:bodyPr>
          <a:lstStyle/>
          <a:p>
            <a:pPr marL="0" indent="0">
              <a:lnSpc>
                <a:spcPct val="90000"/>
              </a:lnSpc>
              <a:buNone/>
            </a:pPr>
            <a:r>
              <a:rPr lang="en-US" sz="2400" dirty="0">
                <a:cs typeface="Times New Roman" pitchFamily="18" charset="0"/>
                <a:sym typeface="WP MathA" pitchFamily="2" charset="2"/>
              </a:rPr>
              <a:t>Section 7.4.2 refers to Table 7.8 for equipment efficiencies</a:t>
            </a:r>
          </a:p>
          <a:p>
            <a:pPr marL="0" indent="0">
              <a:lnSpc>
                <a:spcPct val="90000"/>
              </a:lnSpc>
              <a:buNone/>
            </a:pPr>
            <a:endParaRPr lang="en-US" sz="2400" dirty="0" smtClean="0">
              <a:cs typeface="Times New Roman" pitchFamily="18" charset="0"/>
              <a:sym typeface="WP MathA" pitchFamily="2" charset="2"/>
            </a:endParaRPr>
          </a:p>
          <a:p>
            <a:pPr marL="0" indent="0">
              <a:lnSpc>
                <a:spcPct val="90000"/>
              </a:lnSpc>
              <a:buNone/>
            </a:pPr>
            <a:r>
              <a:rPr lang="en-US" sz="2400" dirty="0" smtClean="0">
                <a:cs typeface="Times New Roman" pitchFamily="18" charset="0"/>
                <a:sym typeface="WP MathA" pitchFamily="2" charset="2"/>
              </a:rPr>
              <a:t>Equipment </a:t>
            </a:r>
            <a:r>
              <a:rPr lang="en-US" sz="2400" dirty="0">
                <a:cs typeface="Times New Roman" pitchFamily="18" charset="0"/>
                <a:sym typeface="WP MathA" pitchFamily="2" charset="2"/>
              </a:rPr>
              <a:t>not listed in Table 7.8 has no minimum performance </a:t>
            </a:r>
            <a:r>
              <a:rPr lang="en-US" sz="2400" dirty="0" smtClean="0">
                <a:cs typeface="Times New Roman" pitchFamily="18" charset="0"/>
                <a:sym typeface="WP MathA" pitchFamily="2" charset="2"/>
              </a:rPr>
              <a:t>requirements, for example:</a:t>
            </a:r>
          </a:p>
          <a:p>
            <a:pPr lvl="1">
              <a:lnSpc>
                <a:spcPct val="90000"/>
              </a:lnSpc>
            </a:pPr>
            <a:r>
              <a:rPr lang="en-US" sz="2000" dirty="0" smtClean="0">
                <a:cs typeface="Times New Roman" pitchFamily="18" charset="0"/>
                <a:sym typeface="WP MathA" pitchFamily="2" charset="2"/>
              </a:rPr>
              <a:t>Electric or oil water heaters &lt; 20 gallons</a:t>
            </a:r>
          </a:p>
          <a:p>
            <a:pPr lvl="1">
              <a:lnSpc>
                <a:spcPct val="90000"/>
              </a:lnSpc>
            </a:pPr>
            <a:r>
              <a:rPr lang="en-US" dirty="0" smtClean="0">
                <a:cs typeface="Times New Roman" pitchFamily="18" charset="0"/>
                <a:sym typeface="WP MathA" pitchFamily="2" charset="2"/>
              </a:rPr>
              <a:t>Gas instantaneous water heaters ≤ 50,000 Btu/h</a:t>
            </a:r>
            <a:endParaRPr lang="en-US" sz="2000" dirty="0">
              <a:cs typeface="Times New Roman" pitchFamily="18" charset="0"/>
              <a:sym typeface="WP MathA" pitchFamily="2" charset="2"/>
            </a:endParaRPr>
          </a:p>
          <a:p>
            <a:pPr>
              <a:lnSpc>
                <a:spcPct val="90000"/>
              </a:lnSpc>
            </a:pPr>
            <a:endParaRPr lang="en-US" sz="2400" u="sng" dirty="0" smtClean="0">
              <a:cs typeface="Times New Roman" pitchFamily="18" charset="0"/>
              <a:sym typeface="WP MathA" pitchFamily="2" charset="2"/>
            </a:endParaRPr>
          </a:p>
          <a:p>
            <a:pPr marL="0" indent="0">
              <a:lnSpc>
                <a:spcPct val="90000"/>
              </a:lnSpc>
              <a:buNone/>
            </a:pPr>
            <a:r>
              <a:rPr lang="en-US" sz="2400" b="1" u="sng" dirty="0" smtClean="0">
                <a:cs typeface="Times New Roman" pitchFamily="18" charset="0"/>
                <a:sym typeface="WP MathA" pitchFamily="2" charset="2"/>
              </a:rPr>
              <a:t>Exception</a:t>
            </a:r>
          </a:p>
          <a:p>
            <a:pPr lvl="1">
              <a:lnSpc>
                <a:spcPct val="90000"/>
              </a:lnSpc>
              <a:buFont typeface="Arial" panose="020B0604020202020204" pitchFamily="34" charset="0"/>
              <a:buChar char="•"/>
            </a:pPr>
            <a:r>
              <a:rPr lang="en-US" sz="2000" dirty="0" smtClean="0">
                <a:cs typeface="Times New Roman" pitchFamily="18" charset="0"/>
                <a:sym typeface="WP MathA" pitchFamily="2" charset="2"/>
              </a:rPr>
              <a:t>Water </a:t>
            </a:r>
            <a:r>
              <a:rPr lang="en-US" sz="2000" dirty="0">
                <a:cs typeface="Times New Roman" pitchFamily="18" charset="0"/>
                <a:sym typeface="WP MathA" pitchFamily="2" charset="2"/>
              </a:rPr>
              <a:t>heaters and hot water supply boilers &gt; 140 gal storage capacity don’t have to meet </a:t>
            </a:r>
            <a:r>
              <a:rPr lang="en-US" sz="2000" u="sng" dirty="0">
                <a:cs typeface="Times New Roman" pitchFamily="18" charset="0"/>
                <a:sym typeface="WP MathA" pitchFamily="2" charset="2"/>
              </a:rPr>
              <a:t>standby loss</a:t>
            </a:r>
            <a:r>
              <a:rPr lang="en-US" sz="2000" dirty="0">
                <a:cs typeface="Times New Roman" pitchFamily="18" charset="0"/>
                <a:sym typeface="WP MathA" pitchFamily="2" charset="2"/>
              </a:rPr>
              <a:t> requirements when</a:t>
            </a:r>
          </a:p>
          <a:p>
            <a:pPr lvl="2">
              <a:lnSpc>
                <a:spcPct val="90000"/>
              </a:lnSpc>
              <a:buFont typeface="Arial" pitchFamily="34" charset="0"/>
              <a:buChar char="–"/>
            </a:pPr>
            <a:r>
              <a:rPr lang="en-US" sz="1600" dirty="0">
                <a:cs typeface="Times New Roman" pitchFamily="18" charset="0"/>
                <a:sym typeface="WP MathA" pitchFamily="2" charset="2"/>
              </a:rPr>
              <a:t>Tank surface is thermally insulated to R-12.5, </a:t>
            </a:r>
            <a:r>
              <a:rPr lang="en-US" sz="1600" b="1" u="sng" dirty="0">
                <a:cs typeface="Times New Roman" pitchFamily="18" charset="0"/>
                <a:sym typeface="WP MathA" pitchFamily="2" charset="2"/>
              </a:rPr>
              <a:t>and</a:t>
            </a:r>
          </a:p>
          <a:p>
            <a:pPr lvl="2">
              <a:lnSpc>
                <a:spcPct val="90000"/>
              </a:lnSpc>
              <a:buFont typeface="Arial" pitchFamily="34" charset="0"/>
              <a:buChar char="–"/>
            </a:pPr>
            <a:r>
              <a:rPr lang="en-US" sz="1600" dirty="0">
                <a:cs typeface="Times New Roman" pitchFamily="18" charset="0"/>
                <a:sym typeface="WP MathA" pitchFamily="2" charset="2"/>
              </a:rPr>
              <a:t>A standing pilot light isn’t installed, </a:t>
            </a:r>
            <a:r>
              <a:rPr lang="en-US" sz="1600" b="1" u="sng" dirty="0">
                <a:cs typeface="Times New Roman" pitchFamily="18" charset="0"/>
                <a:sym typeface="WP MathA" pitchFamily="2" charset="2"/>
              </a:rPr>
              <a:t>and</a:t>
            </a:r>
          </a:p>
          <a:p>
            <a:pPr lvl="2">
              <a:lnSpc>
                <a:spcPct val="90000"/>
              </a:lnSpc>
              <a:buFont typeface="Arial" pitchFamily="34" charset="0"/>
              <a:buChar char="–"/>
            </a:pPr>
            <a:r>
              <a:rPr lang="en-US" sz="1600" dirty="0">
                <a:cs typeface="Times New Roman" pitchFamily="18" charset="0"/>
                <a:sym typeface="WP MathA" pitchFamily="2" charset="2"/>
              </a:rPr>
              <a:t>Gas- or oil-fired water heaters have a flue damper or fan-assisted combustion</a:t>
            </a:r>
          </a:p>
        </p:txBody>
      </p:sp>
      <p:sp>
        <p:nvSpPr>
          <p:cNvPr id="301058" name="Rectangle 2"/>
          <p:cNvSpPr>
            <a:spLocks noGrp="1" noChangeArrowheads="1"/>
          </p:cNvSpPr>
          <p:nvPr>
            <p:ph type="title"/>
          </p:nvPr>
        </p:nvSpPr>
        <p:spPr>
          <a:xfrm>
            <a:off x="254001" y="12700"/>
            <a:ext cx="8674100" cy="914400"/>
          </a:xfrm>
        </p:spPr>
        <p:txBody>
          <a:bodyPr/>
          <a:lstStyle/>
          <a:p>
            <a:pPr>
              <a:lnSpc>
                <a:spcPct val="80000"/>
              </a:lnSpc>
            </a:pPr>
            <a:r>
              <a:rPr lang="en-US" sz="2400" b="1" dirty="0" smtClean="0">
                <a:solidFill>
                  <a:srgbClr val="00853F"/>
                </a:solidFill>
              </a:rPr>
              <a:t>Section 7 – 7.4.2</a:t>
            </a:r>
            <a:r>
              <a:rPr lang="en-US" dirty="0" smtClean="0">
                <a:solidFill>
                  <a:srgbClr val="00853F"/>
                </a:solidFill>
              </a:rPr>
              <a:t/>
            </a:r>
            <a:br>
              <a:rPr lang="en-US" dirty="0" smtClean="0">
                <a:solidFill>
                  <a:srgbClr val="00853F"/>
                </a:solidFill>
              </a:rPr>
            </a:br>
            <a:r>
              <a:rPr lang="en-US" sz="2000" dirty="0" smtClean="0">
                <a:solidFill>
                  <a:srgbClr val="00853F"/>
                </a:solidFill>
              </a:rPr>
              <a:t>Equipment </a:t>
            </a:r>
            <a:r>
              <a:rPr lang="en-US" sz="2000" dirty="0">
                <a:solidFill>
                  <a:srgbClr val="00853F"/>
                </a:solidFill>
              </a:rPr>
              <a:t>Efficiency</a:t>
            </a:r>
            <a:endParaRPr lang="en-US" sz="2000" i="1" dirty="0">
              <a:solidFill>
                <a:srgbClr val="00853F"/>
              </a:solidFill>
            </a:endParaRPr>
          </a:p>
        </p:txBody>
      </p:sp>
    </p:spTree>
    <p:extLst>
      <p:ext uri="{BB962C8B-B14F-4D97-AF65-F5344CB8AC3E}">
        <p14:creationId xmlns:p14="http://schemas.microsoft.com/office/powerpoint/2010/main" val="401184628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254001" y="38100"/>
            <a:ext cx="8674100" cy="939800"/>
          </a:xfrm>
        </p:spPr>
        <p:txBody>
          <a:bodyPr/>
          <a:lstStyle/>
          <a:p>
            <a:pPr>
              <a:lnSpc>
                <a:spcPct val="80000"/>
              </a:lnSpc>
            </a:pPr>
            <a:r>
              <a:rPr lang="en-US" sz="2400" b="1" dirty="0" smtClean="0">
                <a:solidFill>
                  <a:srgbClr val="00853F"/>
                </a:solidFill>
              </a:rPr>
              <a:t>Section 7 – 7.8</a:t>
            </a:r>
            <a:r>
              <a:rPr lang="en-US" dirty="0" smtClean="0">
                <a:solidFill>
                  <a:srgbClr val="00853F"/>
                </a:solidFill>
              </a:rPr>
              <a:t/>
            </a:r>
            <a:br>
              <a:rPr lang="en-US" dirty="0" smtClean="0">
                <a:solidFill>
                  <a:srgbClr val="00853F"/>
                </a:solidFill>
              </a:rPr>
            </a:br>
            <a:r>
              <a:rPr lang="en-US" sz="2000" dirty="0" smtClean="0">
                <a:solidFill>
                  <a:srgbClr val="00853F"/>
                </a:solidFill>
              </a:rPr>
              <a:t>Equipment </a:t>
            </a:r>
            <a:r>
              <a:rPr lang="en-US" sz="2000" dirty="0">
                <a:solidFill>
                  <a:srgbClr val="00853F"/>
                </a:solidFill>
              </a:rPr>
              <a:t>Efficiency</a:t>
            </a:r>
            <a:endParaRPr lang="en-US" sz="2000" i="1" dirty="0">
              <a:solidFill>
                <a:srgbClr val="00853F"/>
              </a:solidFill>
            </a:endParaRPr>
          </a:p>
        </p:txBody>
      </p:sp>
      <p:sp>
        <p:nvSpPr>
          <p:cNvPr id="4" name="TextBox 3"/>
          <p:cNvSpPr txBox="1"/>
          <p:nvPr/>
        </p:nvSpPr>
        <p:spPr>
          <a:xfrm>
            <a:off x="1714090" y="2993721"/>
            <a:ext cx="6622473" cy="360219"/>
          </a:xfrm>
          <a:prstGeom prst="rect">
            <a:avLst/>
          </a:prstGeom>
        </p:spPr>
        <p:txBody>
          <a:bodyPr vert="horz" wrap="square" lIns="91440" tIns="45720" rIns="91440" bIns="45720" rtlCol="0">
            <a:normAutofit fontScale="8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effectLst/>
                <a:uLnTx/>
                <a:uFillTx/>
                <a:latin typeface="Arial Narrow"/>
                <a:ea typeface="+mn-ea"/>
                <a:cs typeface="Arial Narrow"/>
              </a:rPr>
              <a:t>Reference Table 7.8 on page </a:t>
            </a:r>
            <a:r>
              <a:rPr lang="en-US" sz="2323" b="1" dirty="0" smtClean="0">
                <a:latin typeface="Arial Narrow"/>
                <a:cs typeface="Arial Narrow"/>
              </a:rPr>
              <a:t>133</a:t>
            </a:r>
            <a:r>
              <a:rPr kumimoji="0" lang="en-US" sz="2323" b="1" i="0" u="none" strike="noStrike" kern="1200" cap="none" spc="0" normalizeH="0" baseline="0" noProof="0" dirty="0" smtClean="0">
                <a:ln>
                  <a:noFill/>
                </a:ln>
                <a:effectLst/>
                <a:uLnTx/>
                <a:uFillTx/>
                <a:latin typeface="Arial Narrow"/>
                <a:ea typeface="+mn-ea"/>
                <a:cs typeface="Arial Narrow"/>
              </a:rPr>
              <a:t> in 90.1-2016</a:t>
            </a:r>
          </a:p>
        </p:txBody>
      </p:sp>
    </p:spTree>
    <p:extLst>
      <p:ext uri="{BB962C8B-B14F-4D97-AF65-F5344CB8AC3E}">
        <p14:creationId xmlns:p14="http://schemas.microsoft.com/office/powerpoint/2010/main" val="233727186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p:cNvSpPr>
            <a:spLocks noGrp="1" noChangeArrowheads="1"/>
          </p:cNvSpPr>
          <p:nvPr>
            <p:ph idx="1"/>
          </p:nvPr>
        </p:nvSpPr>
        <p:spPr>
          <a:xfrm>
            <a:off x="456229" y="1295400"/>
            <a:ext cx="8230571" cy="3654425"/>
          </a:xfrm>
        </p:spPr>
        <p:txBody>
          <a:bodyPr>
            <a:normAutofit fontScale="92500" lnSpcReduction="20000"/>
          </a:bodyPr>
          <a:lstStyle/>
          <a:p>
            <a:pPr marL="0" indent="0">
              <a:buNone/>
            </a:pPr>
            <a:r>
              <a:rPr lang="en-US" sz="2400" dirty="0" smtClean="0">
                <a:cs typeface="Times New Roman" pitchFamily="18" charset="0"/>
                <a:sym typeface="WP MathA" pitchFamily="2" charset="2"/>
              </a:rPr>
              <a:t>Insulate the following per Table </a:t>
            </a:r>
            <a:r>
              <a:rPr lang="en-US" sz="2400" dirty="0" smtClean="0">
                <a:solidFill>
                  <a:srgbClr val="FF0000"/>
                </a:solidFill>
                <a:cs typeface="Times New Roman" pitchFamily="18" charset="0"/>
                <a:sym typeface="WP MathA" pitchFamily="2" charset="2"/>
              </a:rPr>
              <a:t>6.8.3-1</a:t>
            </a:r>
            <a:endParaRPr lang="en-US" sz="2400" dirty="0">
              <a:cs typeface="Times New Roman" pitchFamily="18" charset="0"/>
              <a:sym typeface="WP MathA" pitchFamily="2" charset="2"/>
            </a:endParaRPr>
          </a:p>
          <a:p>
            <a:pPr>
              <a:buFont typeface="Arial" panose="020B0604020202020204" pitchFamily="34" charset="0"/>
              <a:buChar char="•"/>
            </a:pPr>
            <a:r>
              <a:rPr lang="en-US" sz="2400" dirty="0">
                <a:cs typeface="Times New Roman" pitchFamily="18" charset="0"/>
                <a:sym typeface="WP MathA" pitchFamily="2" charset="2"/>
              </a:rPr>
              <a:t>Circulating water heater</a:t>
            </a:r>
          </a:p>
          <a:p>
            <a:pPr lvl="1"/>
            <a:r>
              <a:rPr lang="en-US" sz="2000" dirty="0" err="1">
                <a:cs typeface="Times New Roman" pitchFamily="18" charset="0"/>
                <a:sym typeface="WP MathA" pitchFamily="2" charset="2"/>
              </a:rPr>
              <a:t>Recirculating</a:t>
            </a:r>
            <a:r>
              <a:rPr lang="en-US" sz="2000" dirty="0">
                <a:cs typeface="Times New Roman" pitchFamily="18" charset="0"/>
                <a:sym typeface="WP MathA" pitchFamily="2" charset="2"/>
              </a:rPr>
              <a:t> system piping, </a:t>
            </a:r>
            <a:br>
              <a:rPr lang="en-US" sz="2000" dirty="0">
                <a:cs typeface="Times New Roman" pitchFamily="18" charset="0"/>
                <a:sym typeface="WP MathA" pitchFamily="2" charset="2"/>
              </a:rPr>
            </a:br>
            <a:r>
              <a:rPr lang="en-US" sz="2000" dirty="0">
                <a:cs typeface="Times New Roman" pitchFamily="18" charset="0"/>
                <a:sym typeface="WP MathA" pitchFamily="2" charset="2"/>
              </a:rPr>
              <a:t>including supply and return piping</a:t>
            </a:r>
          </a:p>
          <a:p>
            <a:pPr>
              <a:buFont typeface="Arial" panose="020B0604020202020204" pitchFamily="34" charset="0"/>
              <a:buChar char="•"/>
            </a:pPr>
            <a:r>
              <a:rPr lang="en-US" sz="2400" dirty="0" err="1">
                <a:cs typeface="Times New Roman" pitchFamily="18" charset="0"/>
                <a:sym typeface="WP MathA" pitchFamily="2" charset="2"/>
              </a:rPr>
              <a:t>Nonrecirculating</a:t>
            </a:r>
            <a:r>
              <a:rPr lang="en-US" sz="2400" dirty="0">
                <a:cs typeface="Times New Roman" pitchFamily="18" charset="0"/>
                <a:sym typeface="WP MathA" pitchFamily="2" charset="2"/>
              </a:rPr>
              <a:t> storage system</a:t>
            </a:r>
          </a:p>
          <a:p>
            <a:pPr lvl="1"/>
            <a:r>
              <a:rPr lang="en-US" sz="2000" dirty="0">
                <a:cs typeface="Times New Roman" pitchFamily="18" charset="0"/>
                <a:sym typeface="WP MathA" pitchFamily="2" charset="2"/>
              </a:rPr>
              <a:t>First 8 ft of outlet </a:t>
            </a:r>
            <a:r>
              <a:rPr lang="en-US" sz="2000" dirty="0" smtClean="0">
                <a:cs typeface="Times New Roman" pitchFamily="18" charset="0"/>
                <a:sym typeface="WP MathA" pitchFamily="2" charset="2"/>
              </a:rPr>
              <a:t>piping</a:t>
            </a:r>
          </a:p>
          <a:p>
            <a:pPr lvl="1"/>
            <a:r>
              <a:rPr lang="en-US" dirty="0" smtClean="0">
                <a:solidFill>
                  <a:srgbClr val="FF0000"/>
                </a:solidFill>
                <a:cs typeface="Times New Roman" pitchFamily="18" charset="0"/>
                <a:sym typeface="WP MathA" pitchFamily="2" charset="2"/>
              </a:rPr>
              <a:t>First 8 </a:t>
            </a:r>
            <a:r>
              <a:rPr lang="en-US" dirty="0" err="1" smtClean="0">
                <a:solidFill>
                  <a:srgbClr val="FF0000"/>
                </a:solidFill>
                <a:cs typeface="Times New Roman" pitchFamily="18" charset="0"/>
                <a:sym typeface="WP MathA" pitchFamily="2" charset="2"/>
              </a:rPr>
              <a:t>ft</a:t>
            </a:r>
            <a:r>
              <a:rPr lang="en-US" dirty="0" smtClean="0">
                <a:solidFill>
                  <a:srgbClr val="FF0000"/>
                </a:solidFill>
                <a:cs typeface="Times New Roman" pitchFamily="18" charset="0"/>
                <a:sym typeface="WP MathA" pitchFamily="2" charset="2"/>
              </a:rPr>
              <a:t> of branch piping connecting to </a:t>
            </a:r>
            <a:br>
              <a:rPr lang="en-US" dirty="0" smtClean="0">
                <a:solidFill>
                  <a:srgbClr val="FF0000"/>
                </a:solidFill>
                <a:cs typeface="Times New Roman" pitchFamily="18" charset="0"/>
                <a:sym typeface="WP MathA" pitchFamily="2" charset="2"/>
              </a:rPr>
            </a:br>
            <a:r>
              <a:rPr lang="en-US" dirty="0" smtClean="0">
                <a:solidFill>
                  <a:srgbClr val="FF0000"/>
                </a:solidFill>
                <a:cs typeface="Times New Roman" pitchFamily="18" charset="0"/>
                <a:sym typeface="WP MathA" pitchFamily="2" charset="2"/>
              </a:rPr>
              <a:t>recirculated, heat-traced, or impedance </a:t>
            </a:r>
            <a:br>
              <a:rPr lang="en-US" dirty="0" smtClean="0">
                <a:solidFill>
                  <a:srgbClr val="FF0000"/>
                </a:solidFill>
                <a:cs typeface="Times New Roman" pitchFamily="18" charset="0"/>
                <a:sym typeface="WP MathA" pitchFamily="2" charset="2"/>
              </a:rPr>
            </a:br>
            <a:r>
              <a:rPr lang="en-US" dirty="0" smtClean="0">
                <a:solidFill>
                  <a:srgbClr val="FF0000"/>
                </a:solidFill>
                <a:cs typeface="Times New Roman" pitchFamily="18" charset="0"/>
                <a:sym typeface="WP MathA" pitchFamily="2" charset="2"/>
              </a:rPr>
              <a:t>heated piping</a:t>
            </a:r>
            <a:endParaRPr lang="en-US" sz="2000" dirty="0">
              <a:solidFill>
                <a:srgbClr val="FF0000"/>
              </a:solidFill>
              <a:cs typeface="Times New Roman" pitchFamily="18" charset="0"/>
              <a:sym typeface="WP MathA" pitchFamily="2" charset="2"/>
            </a:endParaRPr>
          </a:p>
          <a:p>
            <a:pPr lvl="1"/>
            <a:r>
              <a:rPr lang="en-US" sz="2000" dirty="0">
                <a:cs typeface="Times New Roman" pitchFamily="18" charset="0"/>
                <a:sym typeface="WP MathA" pitchFamily="2" charset="2"/>
              </a:rPr>
              <a:t>Inlet pipe between storage tank and </a:t>
            </a:r>
            <a:br>
              <a:rPr lang="en-US" sz="2000" dirty="0">
                <a:cs typeface="Times New Roman" pitchFamily="18" charset="0"/>
                <a:sym typeface="WP MathA" pitchFamily="2" charset="2"/>
              </a:rPr>
            </a:br>
            <a:r>
              <a:rPr lang="en-US" sz="2000" dirty="0">
                <a:cs typeface="Times New Roman" pitchFamily="18" charset="0"/>
                <a:sym typeface="WP MathA" pitchFamily="2" charset="2"/>
              </a:rPr>
              <a:t>heat trap</a:t>
            </a:r>
          </a:p>
          <a:p>
            <a:pPr>
              <a:buFont typeface="Arial" panose="020B0604020202020204" pitchFamily="34" charset="0"/>
              <a:buChar char="•"/>
            </a:pPr>
            <a:r>
              <a:rPr lang="en-US" sz="2400" dirty="0">
                <a:cs typeface="Times New Roman" pitchFamily="18" charset="0"/>
                <a:sym typeface="WP MathA" pitchFamily="2" charset="2"/>
              </a:rPr>
              <a:t>Externally-heated pipes </a:t>
            </a:r>
            <a:r>
              <a:rPr lang="en-US" sz="2000" i="1" dirty="0">
                <a:cs typeface="Times New Roman" pitchFamily="18" charset="0"/>
                <a:sym typeface="WP MathA" pitchFamily="2" charset="2"/>
              </a:rPr>
              <a:t>(heat trace or impedance heating)</a:t>
            </a:r>
            <a:endParaRPr lang="en-US" sz="2400" i="1" dirty="0">
              <a:cs typeface="Times New Roman" pitchFamily="18" charset="0"/>
              <a:sym typeface="WP MathA" pitchFamily="2" charset="2"/>
            </a:endParaRPr>
          </a:p>
          <a:p>
            <a:pPr lvl="1">
              <a:lnSpc>
                <a:spcPct val="90000"/>
              </a:lnSpc>
            </a:pPr>
            <a:endParaRPr lang="en-US" sz="1800" dirty="0">
              <a:cs typeface="Times New Roman" pitchFamily="18" charset="0"/>
              <a:sym typeface="WP MathA" pitchFamily="2" charset="2"/>
            </a:endParaRPr>
          </a:p>
        </p:txBody>
      </p:sp>
      <p:sp>
        <p:nvSpPr>
          <p:cNvPr id="303106" name="Rectangle 2"/>
          <p:cNvSpPr>
            <a:spLocks noGrp="1" noChangeArrowheads="1"/>
          </p:cNvSpPr>
          <p:nvPr>
            <p:ph type="title"/>
          </p:nvPr>
        </p:nvSpPr>
        <p:spPr>
          <a:xfrm>
            <a:off x="266700" y="50800"/>
            <a:ext cx="8521700" cy="927100"/>
          </a:xfrm>
        </p:spPr>
        <p:txBody>
          <a:bodyPr>
            <a:normAutofit/>
          </a:bodyPr>
          <a:lstStyle/>
          <a:p>
            <a:pPr>
              <a:lnSpc>
                <a:spcPct val="80000"/>
              </a:lnSpc>
            </a:pPr>
            <a:r>
              <a:rPr lang="en-US" sz="2400" b="1" dirty="0" smtClean="0">
                <a:solidFill>
                  <a:srgbClr val="00853F"/>
                </a:solidFill>
              </a:rPr>
              <a:t>Section 7 – 7.4.3</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Service </a:t>
            </a:r>
            <a:r>
              <a:rPr lang="en-US" sz="2000" dirty="0">
                <a:solidFill>
                  <a:srgbClr val="00853F"/>
                </a:solidFill>
              </a:rPr>
              <a:t>Hot Water Piping Insulation</a:t>
            </a:r>
            <a:endParaRPr lang="en-US" sz="2000" i="1" dirty="0">
              <a:solidFill>
                <a:srgbClr val="00853F"/>
              </a:solidFill>
            </a:endParaRPr>
          </a:p>
        </p:txBody>
      </p:sp>
      <p:pic>
        <p:nvPicPr>
          <p:cNvPr id="303132" name="Picture 28" descr="DHW Pipe Insulation 1"/>
          <p:cNvPicPr>
            <a:picLocks noChangeAspect="1" noChangeArrowheads="1"/>
          </p:cNvPicPr>
          <p:nvPr/>
        </p:nvPicPr>
        <p:blipFill>
          <a:blip r:embed="rId3" cstate="screen">
            <a:lum bright="6000"/>
          </a:blip>
          <a:srcRect/>
          <a:stretch>
            <a:fillRect/>
          </a:stretch>
        </p:blipFill>
        <p:spPr bwMode="auto">
          <a:xfrm>
            <a:off x="5705122" y="1648177"/>
            <a:ext cx="3162300" cy="2093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87655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280988" y="50800"/>
            <a:ext cx="8459171" cy="914400"/>
          </a:xfrm>
        </p:spPr>
        <p:txBody>
          <a:bodyPr>
            <a:normAutofit/>
          </a:bodyPr>
          <a:lstStyle/>
          <a:p>
            <a:pPr>
              <a:lnSpc>
                <a:spcPct val="80000"/>
              </a:lnSpc>
            </a:pPr>
            <a:r>
              <a:rPr lang="en-US" sz="2400" b="1" dirty="0" smtClean="0">
                <a:solidFill>
                  <a:srgbClr val="00853F"/>
                </a:solidFill>
              </a:rPr>
              <a:t>Section 7 – Table </a:t>
            </a:r>
            <a:r>
              <a:rPr lang="en-US" sz="2400" b="1" dirty="0">
                <a:solidFill>
                  <a:srgbClr val="00853F"/>
                </a:solidFill>
              </a:rPr>
              <a:t>6.8.3-1</a:t>
            </a:r>
            <a:r>
              <a:rPr lang="en-US" sz="1400" i="1" dirty="0" smtClean="0">
                <a:solidFill>
                  <a:srgbClr val="00853F"/>
                </a:solidFill>
              </a:rPr>
              <a:t/>
            </a:r>
            <a:br>
              <a:rPr lang="en-US" sz="1400" i="1" dirty="0" smtClean="0">
                <a:solidFill>
                  <a:srgbClr val="00853F"/>
                </a:solidFill>
              </a:rPr>
            </a:br>
            <a:r>
              <a:rPr lang="en-US" sz="2000" dirty="0" smtClean="0">
                <a:solidFill>
                  <a:srgbClr val="00853F"/>
                </a:solidFill>
              </a:rPr>
              <a:t>Piping Insulation</a:t>
            </a:r>
            <a:endParaRPr lang="en-US" sz="2000" dirty="0">
              <a:solidFill>
                <a:srgbClr val="00853F"/>
              </a:solidFill>
            </a:endParaRPr>
          </a:p>
        </p:txBody>
      </p:sp>
      <p:sp>
        <p:nvSpPr>
          <p:cNvPr id="4" name="Rectangle 1"/>
          <p:cNvSpPr>
            <a:spLocks noChangeArrowheads="1"/>
          </p:cNvSpPr>
          <p:nvPr/>
        </p:nvSpPr>
        <p:spPr bwMode="auto">
          <a:xfrm>
            <a:off x="1384300" y="29591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685800" algn="l"/>
                <a:tab pos="9144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1833267" y="3056081"/>
            <a:ext cx="6622473" cy="360219"/>
          </a:xfrm>
          <a:prstGeom prst="rect">
            <a:avLst/>
          </a:prstGeom>
        </p:spPr>
        <p:txBody>
          <a:bodyPr vert="horz" wrap="square" lIns="91440" tIns="45720" rIns="91440" bIns="45720" rtlCol="0">
            <a:normAutofit fontScale="8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effectLst/>
                <a:uLnTx/>
                <a:uFillTx/>
                <a:latin typeface="Arial Narrow"/>
                <a:ea typeface="+mn-ea"/>
                <a:cs typeface="Arial Narrow"/>
              </a:rPr>
              <a:t>Reference Table 6.8.3-1 on page </a:t>
            </a:r>
            <a:r>
              <a:rPr lang="en-US" sz="2323" b="1" dirty="0" smtClean="0">
                <a:latin typeface="Arial Narrow"/>
                <a:cs typeface="Arial Narrow"/>
              </a:rPr>
              <a:t>127</a:t>
            </a:r>
            <a:r>
              <a:rPr kumimoji="0" lang="en-US" sz="2323" b="1" i="0" u="none" strike="noStrike" kern="1200" cap="none" spc="0" normalizeH="0" baseline="0" noProof="0" dirty="0" smtClean="0">
                <a:ln>
                  <a:noFill/>
                </a:ln>
                <a:effectLst/>
                <a:uLnTx/>
                <a:uFillTx/>
                <a:latin typeface="Arial Narrow"/>
                <a:ea typeface="+mn-ea"/>
                <a:cs typeface="Arial Narrow"/>
              </a:rPr>
              <a:t> in 90.1-2016</a:t>
            </a:r>
          </a:p>
        </p:txBody>
      </p:sp>
    </p:spTree>
    <p:extLst>
      <p:ext uri="{BB962C8B-B14F-4D97-AF65-F5344CB8AC3E}">
        <p14:creationId xmlns:p14="http://schemas.microsoft.com/office/powerpoint/2010/main" val="341966618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3"/>
          <p:cNvSpPr>
            <a:spLocks noGrp="1" noChangeArrowheads="1"/>
          </p:cNvSpPr>
          <p:nvPr>
            <p:ph idx="1"/>
          </p:nvPr>
        </p:nvSpPr>
        <p:spPr>
          <a:xfrm>
            <a:off x="456229" y="1371600"/>
            <a:ext cx="8230571" cy="4441825"/>
          </a:xfrm>
        </p:spPr>
        <p:txBody>
          <a:bodyPr/>
          <a:lstStyle/>
          <a:p>
            <a:pPr>
              <a:buFont typeface="Wingdings" pitchFamily="2" charset="2"/>
              <a:buChar char="ü"/>
            </a:pPr>
            <a:r>
              <a:rPr lang="en-US" dirty="0">
                <a:cs typeface="Times New Roman" pitchFamily="18" charset="0"/>
                <a:sym typeface="WP MathA" pitchFamily="2" charset="2"/>
              </a:rPr>
              <a:t>Temperature Controls</a:t>
            </a:r>
          </a:p>
          <a:p>
            <a:pPr>
              <a:buFont typeface="Wingdings" pitchFamily="2" charset="2"/>
              <a:buChar char="ü"/>
            </a:pPr>
            <a:r>
              <a:rPr lang="en-US" dirty="0">
                <a:cs typeface="Times New Roman" pitchFamily="18" charset="0"/>
                <a:sym typeface="WP MathA" pitchFamily="2" charset="2"/>
              </a:rPr>
              <a:t>Temperature Maintenance Controls</a:t>
            </a:r>
          </a:p>
          <a:p>
            <a:pPr>
              <a:buFont typeface="Wingdings" pitchFamily="2" charset="2"/>
              <a:buChar char="ü"/>
            </a:pPr>
            <a:r>
              <a:rPr lang="en-US" dirty="0">
                <a:cs typeface="Times New Roman" pitchFamily="18" charset="0"/>
                <a:sym typeface="WP MathA" pitchFamily="2" charset="2"/>
              </a:rPr>
              <a:t>Outlet Temperature Controls</a:t>
            </a:r>
          </a:p>
          <a:p>
            <a:pPr>
              <a:buFont typeface="Wingdings" pitchFamily="2" charset="2"/>
              <a:buChar char="ü"/>
            </a:pPr>
            <a:r>
              <a:rPr lang="en-US" dirty="0">
                <a:cs typeface="Times New Roman" pitchFamily="18" charset="0"/>
                <a:sym typeface="WP MathA" pitchFamily="2" charset="2"/>
              </a:rPr>
              <a:t>Circulating Pump Controls</a:t>
            </a:r>
          </a:p>
        </p:txBody>
      </p:sp>
      <p:sp>
        <p:nvSpPr>
          <p:cNvPr id="305154" name="Rectangle 2"/>
          <p:cNvSpPr>
            <a:spLocks noGrp="1" noChangeArrowheads="1"/>
          </p:cNvSpPr>
          <p:nvPr>
            <p:ph type="title"/>
          </p:nvPr>
        </p:nvSpPr>
        <p:spPr>
          <a:xfrm>
            <a:off x="254001" y="38100"/>
            <a:ext cx="8623300" cy="914400"/>
          </a:xfrm>
        </p:spPr>
        <p:txBody>
          <a:bodyPr>
            <a:normAutofit/>
          </a:bodyPr>
          <a:lstStyle/>
          <a:p>
            <a:pPr>
              <a:lnSpc>
                <a:spcPct val="80000"/>
              </a:lnSpc>
            </a:pPr>
            <a:r>
              <a:rPr lang="en-US" sz="2400" b="1" dirty="0" smtClean="0">
                <a:solidFill>
                  <a:srgbClr val="00853F"/>
                </a:solidFill>
              </a:rPr>
              <a:t>Section 7 – 7.4.4</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Service </a:t>
            </a:r>
            <a:r>
              <a:rPr lang="en-US" sz="2000" dirty="0">
                <a:solidFill>
                  <a:srgbClr val="00853F"/>
                </a:solidFill>
              </a:rPr>
              <a:t>Water Heating System </a:t>
            </a:r>
            <a:r>
              <a:rPr lang="en-US" sz="2000" dirty="0" smtClean="0">
                <a:solidFill>
                  <a:srgbClr val="00853F"/>
                </a:solidFill>
              </a:rPr>
              <a:t>Controls</a:t>
            </a:r>
            <a:endParaRPr lang="en-US" sz="2000" i="1" dirty="0">
              <a:solidFill>
                <a:srgbClr val="00853F"/>
              </a:solidFill>
            </a:endParaRPr>
          </a:p>
        </p:txBody>
      </p:sp>
      <p:pic>
        <p:nvPicPr>
          <p:cNvPr id="305180" name="Picture 28" descr="Circulation Loop Pump 1"/>
          <p:cNvPicPr>
            <a:picLocks noChangeAspect="1" noChangeArrowheads="1"/>
          </p:cNvPicPr>
          <p:nvPr/>
        </p:nvPicPr>
        <p:blipFill rotWithShape="1">
          <a:blip r:embed="rId3" cstate="screen"/>
          <a:srcRect l="-1" r="22314"/>
          <a:stretch/>
        </p:blipFill>
        <p:spPr bwMode="auto">
          <a:xfrm>
            <a:off x="5731295" y="1409701"/>
            <a:ext cx="3222205" cy="2743200"/>
          </a:xfrm>
          <a:prstGeom prst="rect">
            <a:avLst/>
          </a:prstGeom>
          <a:noFill/>
          <a:ln w="38100">
            <a:noFill/>
            <a:miter lim="800000"/>
            <a:headEnd/>
            <a:tailEnd/>
          </a:ln>
          <a:effectLst/>
        </p:spPr>
      </p:pic>
    </p:spTree>
    <p:extLst>
      <p:ext uri="{BB962C8B-B14F-4D97-AF65-F5344CB8AC3E}">
        <p14:creationId xmlns:p14="http://schemas.microsoft.com/office/powerpoint/2010/main" val="106104692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Grp="1" noChangeArrowheads="1"/>
          </p:cNvSpPr>
          <p:nvPr>
            <p:ph idx="1"/>
          </p:nvPr>
        </p:nvSpPr>
        <p:spPr>
          <a:xfrm>
            <a:off x="456228" y="1371600"/>
            <a:ext cx="8303950" cy="4441825"/>
          </a:xfrm>
        </p:spPr>
        <p:txBody>
          <a:bodyPr/>
          <a:lstStyle/>
          <a:p>
            <a:pPr marL="0" indent="0">
              <a:buNone/>
            </a:pPr>
            <a:r>
              <a:rPr lang="en-US" dirty="0">
                <a:cs typeface="Times New Roman" pitchFamily="18" charset="0"/>
                <a:sym typeface="WP MathA" pitchFamily="2" charset="2"/>
              </a:rPr>
              <a:t>To allow for storage temperature adjustment from 120°F or lower to a maximum temperature compatible with the intended </a:t>
            </a:r>
            <a:r>
              <a:rPr lang="en-US" dirty="0" smtClean="0">
                <a:cs typeface="Times New Roman" pitchFamily="18" charset="0"/>
                <a:sym typeface="WP MathA" pitchFamily="2" charset="2"/>
              </a:rPr>
              <a:t>use</a:t>
            </a:r>
          </a:p>
          <a:p>
            <a:pPr marL="0" indent="0">
              <a:buNone/>
            </a:pPr>
            <a:endParaRPr lang="en-US" dirty="0">
              <a:cs typeface="Times New Roman" pitchFamily="18" charset="0"/>
              <a:sym typeface="WP MathA" pitchFamily="2" charset="2"/>
            </a:endParaRPr>
          </a:p>
          <a:p>
            <a:pPr marL="0" indent="0">
              <a:buNone/>
            </a:pPr>
            <a:r>
              <a:rPr lang="en-US" b="1" u="sng" dirty="0">
                <a:cs typeface="Times New Roman" pitchFamily="18" charset="0"/>
                <a:sym typeface="WP MathA" pitchFamily="2" charset="2"/>
              </a:rPr>
              <a:t>Exception</a:t>
            </a:r>
          </a:p>
          <a:p>
            <a:pPr lvl="1">
              <a:buFont typeface="Arial" panose="020B0604020202020204" pitchFamily="34" charset="0"/>
              <a:buChar char="•"/>
            </a:pPr>
            <a:r>
              <a:rPr lang="en-US" dirty="0">
                <a:cs typeface="Times New Roman" pitchFamily="18" charset="0"/>
                <a:sym typeface="WP MathA" pitchFamily="2" charset="2"/>
              </a:rPr>
              <a:t>If manufacturer’s installation instructions specify a higher minimum thermostat setting to minimize condensation and resulting corrosion</a:t>
            </a:r>
          </a:p>
          <a:p>
            <a:pPr lvl="1"/>
            <a:endParaRPr lang="en-US" dirty="0">
              <a:cs typeface="Times New Roman" pitchFamily="18" charset="0"/>
              <a:sym typeface="WP MathA" pitchFamily="2" charset="2"/>
            </a:endParaRPr>
          </a:p>
        </p:txBody>
      </p:sp>
      <p:sp>
        <p:nvSpPr>
          <p:cNvPr id="307202" name="Rectangle 2"/>
          <p:cNvSpPr>
            <a:spLocks noGrp="1" noChangeArrowheads="1"/>
          </p:cNvSpPr>
          <p:nvPr>
            <p:ph type="title"/>
          </p:nvPr>
        </p:nvSpPr>
        <p:spPr>
          <a:xfrm>
            <a:off x="279401" y="63500"/>
            <a:ext cx="8699500" cy="889000"/>
          </a:xfrm>
        </p:spPr>
        <p:txBody>
          <a:bodyPr/>
          <a:lstStyle/>
          <a:p>
            <a:pPr>
              <a:lnSpc>
                <a:spcPct val="80000"/>
              </a:lnSpc>
            </a:pPr>
            <a:r>
              <a:rPr lang="en-US" sz="2400" b="1" dirty="0" smtClean="0">
                <a:solidFill>
                  <a:srgbClr val="00853F"/>
                </a:solidFill>
              </a:rPr>
              <a:t>Section 7 – 7.4.4.1</a:t>
            </a:r>
            <a:r>
              <a:rPr lang="en-US" dirty="0" smtClean="0">
                <a:solidFill>
                  <a:srgbClr val="00853F"/>
                </a:solidFill>
              </a:rPr>
              <a:t/>
            </a:r>
            <a:br>
              <a:rPr lang="en-US" dirty="0" smtClean="0">
                <a:solidFill>
                  <a:srgbClr val="00853F"/>
                </a:solidFill>
              </a:rPr>
            </a:br>
            <a:r>
              <a:rPr lang="en-US" sz="2000" dirty="0" smtClean="0">
                <a:solidFill>
                  <a:srgbClr val="00853F"/>
                </a:solidFill>
              </a:rPr>
              <a:t>Temperature </a:t>
            </a:r>
            <a:r>
              <a:rPr lang="en-US" sz="2000" dirty="0">
                <a:solidFill>
                  <a:srgbClr val="00853F"/>
                </a:solidFill>
              </a:rPr>
              <a:t>Controls</a:t>
            </a:r>
            <a:endParaRPr lang="en-US" sz="1050" i="1" dirty="0">
              <a:solidFill>
                <a:srgbClr val="00853F"/>
              </a:solidFill>
            </a:endParaRPr>
          </a:p>
        </p:txBody>
      </p:sp>
    </p:spTree>
    <p:extLst>
      <p:ext uri="{BB962C8B-B14F-4D97-AF65-F5344CB8AC3E}">
        <p14:creationId xmlns:p14="http://schemas.microsoft.com/office/powerpoint/2010/main" val="345141763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idx="1"/>
          </p:nvPr>
        </p:nvSpPr>
        <p:spPr>
          <a:xfrm>
            <a:off x="456229" y="1219200"/>
            <a:ext cx="8078171" cy="4441825"/>
          </a:xfrm>
        </p:spPr>
        <p:txBody>
          <a:bodyPr/>
          <a:lstStyle/>
          <a:p>
            <a:pPr marL="0" indent="0">
              <a:buNone/>
            </a:pPr>
            <a:r>
              <a:rPr lang="en-US" dirty="0">
                <a:cs typeface="Times New Roman" pitchFamily="18" charset="0"/>
                <a:sym typeface="WP MathA" pitchFamily="2" charset="2"/>
              </a:rPr>
              <a:t>Automatic time switches or other controls</a:t>
            </a:r>
          </a:p>
          <a:p>
            <a:pPr lvl="1">
              <a:buFont typeface="Arial" panose="020B0604020202020204" pitchFamily="34" charset="0"/>
              <a:buChar char="•"/>
            </a:pPr>
            <a:r>
              <a:rPr lang="en-US" dirty="0">
                <a:cs typeface="Times New Roman" pitchFamily="18" charset="0"/>
                <a:sym typeface="WP MathA" pitchFamily="2" charset="2"/>
              </a:rPr>
              <a:t>Set to switch off usage temperature maintenance system during extended periods when hot water is not required</a:t>
            </a:r>
          </a:p>
          <a:p>
            <a:pPr lvl="1"/>
            <a:endParaRPr lang="en-US" dirty="0">
              <a:cs typeface="Times New Roman" pitchFamily="18" charset="0"/>
              <a:sym typeface="WP MathA" pitchFamily="2" charset="2"/>
            </a:endParaRPr>
          </a:p>
        </p:txBody>
      </p:sp>
      <p:sp>
        <p:nvSpPr>
          <p:cNvPr id="309250" name="Rectangle 2"/>
          <p:cNvSpPr>
            <a:spLocks noGrp="1" noChangeArrowheads="1"/>
          </p:cNvSpPr>
          <p:nvPr>
            <p:ph type="title"/>
          </p:nvPr>
        </p:nvSpPr>
        <p:spPr>
          <a:xfrm>
            <a:off x="279401" y="38100"/>
            <a:ext cx="8674100" cy="927100"/>
          </a:xfrm>
        </p:spPr>
        <p:txBody>
          <a:bodyPr>
            <a:normAutofit/>
          </a:bodyPr>
          <a:lstStyle/>
          <a:p>
            <a:pPr>
              <a:lnSpc>
                <a:spcPct val="80000"/>
              </a:lnSpc>
            </a:pPr>
            <a:r>
              <a:rPr lang="en-US" sz="2400" b="1" dirty="0" smtClean="0">
                <a:solidFill>
                  <a:srgbClr val="00853F"/>
                </a:solidFill>
              </a:rPr>
              <a:t>Section 7 – 7.4.4.2</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Temperature </a:t>
            </a:r>
            <a:r>
              <a:rPr lang="en-US" sz="2000" dirty="0">
                <a:solidFill>
                  <a:srgbClr val="00853F"/>
                </a:solidFill>
              </a:rPr>
              <a:t>Maintenance Controls</a:t>
            </a:r>
            <a:endParaRPr lang="en-US" sz="2000" i="1" dirty="0">
              <a:solidFill>
                <a:srgbClr val="00853F"/>
              </a:solidFill>
            </a:endParaRPr>
          </a:p>
        </p:txBody>
      </p:sp>
    </p:spTree>
    <p:extLst>
      <p:ext uri="{BB962C8B-B14F-4D97-AF65-F5344CB8AC3E}">
        <p14:creationId xmlns:p14="http://schemas.microsoft.com/office/powerpoint/2010/main" val="175239675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9" name="Rectangle 3"/>
          <p:cNvSpPr>
            <a:spLocks noGrp="1" noChangeArrowheads="1"/>
          </p:cNvSpPr>
          <p:nvPr>
            <p:ph idx="1"/>
          </p:nvPr>
        </p:nvSpPr>
        <p:spPr>
          <a:xfrm>
            <a:off x="456229" y="1295400"/>
            <a:ext cx="8230571" cy="4441825"/>
          </a:xfrm>
        </p:spPr>
        <p:txBody>
          <a:bodyPr/>
          <a:lstStyle/>
          <a:p>
            <a:pPr marL="0" indent="0">
              <a:buNone/>
            </a:pPr>
            <a:r>
              <a:rPr lang="en-US" dirty="0" smtClean="0">
                <a:cs typeface="Times New Roman" pitchFamily="18" charset="0"/>
                <a:sym typeface="WP MathA" pitchFamily="2" charset="2"/>
              </a:rPr>
              <a:t>Controls provided </a:t>
            </a:r>
            <a:endParaRPr lang="en-US" dirty="0">
              <a:cs typeface="Times New Roman" pitchFamily="18" charset="0"/>
              <a:sym typeface="WP MathA" pitchFamily="2" charset="2"/>
            </a:endParaRPr>
          </a:p>
          <a:p>
            <a:pPr lvl="1">
              <a:buFont typeface="Arial" panose="020B0604020202020204" pitchFamily="34" charset="0"/>
              <a:buChar char="•"/>
            </a:pPr>
            <a:r>
              <a:rPr lang="en-US" dirty="0">
                <a:cs typeface="Times New Roman" pitchFamily="18" charset="0"/>
                <a:sym typeface="WP MathA" pitchFamily="2" charset="2"/>
              </a:rPr>
              <a:t>To limit maximum temperature of water delivered from lavatory faucets in public facility restrooms to 110°F</a:t>
            </a:r>
          </a:p>
          <a:p>
            <a:pPr lvl="1"/>
            <a:endParaRPr lang="en-US" dirty="0">
              <a:cs typeface="Times New Roman" pitchFamily="18" charset="0"/>
              <a:sym typeface="WP MathA" pitchFamily="2" charset="2"/>
            </a:endParaRPr>
          </a:p>
        </p:txBody>
      </p:sp>
      <p:sp>
        <p:nvSpPr>
          <p:cNvPr id="311298" name="Rectangle 2"/>
          <p:cNvSpPr>
            <a:spLocks noGrp="1" noChangeArrowheads="1"/>
          </p:cNvSpPr>
          <p:nvPr>
            <p:ph type="title"/>
          </p:nvPr>
        </p:nvSpPr>
        <p:spPr>
          <a:xfrm>
            <a:off x="292100" y="25400"/>
            <a:ext cx="8788400" cy="939800"/>
          </a:xfrm>
        </p:spPr>
        <p:txBody>
          <a:bodyPr>
            <a:normAutofit/>
          </a:bodyPr>
          <a:lstStyle/>
          <a:p>
            <a:pPr>
              <a:lnSpc>
                <a:spcPct val="80000"/>
              </a:lnSpc>
            </a:pPr>
            <a:r>
              <a:rPr lang="en-US" sz="2400" b="1" dirty="0" smtClean="0">
                <a:solidFill>
                  <a:srgbClr val="00853F"/>
                </a:solidFill>
              </a:rPr>
              <a:t>Section 7 – 7.4.4.3</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Outlet </a:t>
            </a:r>
            <a:r>
              <a:rPr lang="en-US" sz="2000" dirty="0">
                <a:solidFill>
                  <a:srgbClr val="00853F"/>
                </a:solidFill>
              </a:rPr>
              <a:t>Temperature Controls</a:t>
            </a:r>
            <a:endParaRPr lang="en-US" sz="2000" i="1" dirty="0">
              <a:solidFill>
                <a:srgbClr val="00853F"/>
              </a:solidFill>
            </a:endParaRPr>
          </a:p>
        </p:txBody>
      </p:sp>
    </p:spTree>
    <p:extLst>
      <p:ext uri="{BB962C8B-B14F-4D97-AF65-F5344CB8AC3E}">
        <p14:creationId xmlns:p14="http://schemas.microsoft.com/office/powerpoint/2010/main" val="360299106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7" name="Rectangle 3"/>
          <p:cNvSpPr>
            <a:spLocks noGrp="1" noChangeArrowheads="1"/>
          </p:cNvSpPr>
          <p:nvPr>
            <p:ph idx="1"/>
          </p:nvPr>
        </p:nvSpPr>
        <p:spPr>
          <a:xfrm>
            <a:off x="456229" y="1447800"/>
            <a:ext cx="8269156" cy="4441825"/>
          </a:xfrm>
        </p:spPr>
        <p:txBody>
          <a:bodyPr/>
          <a:lstStyle/>
          <a:p>
            <a:pPr marL="0" indent="0">
              <a:buNone/>
            </a:pPr>
            <a:r>
              <a:rPr lang="en-US" dirty="0">
                <a:cs typeface="Times New Roman" pitchFamily="18" charset="0"/>
                <a:sym typeface="WP MathA" pitchFamily="2" charset="2"/>
              </a:rPr>
              <a:t>To limit operation to a period from the start of the heating cycle to a maximum of five minutes after the end of the heating cycle</a:t>
            </a:r>
          </a:p>
          <a:p>
            <a:pPr lvl="1" algn="ctr"/>
            <a:endParaRPr lang="en-US" dirty="0">
              <a:cs typeface="Times New Roman" pitchFamily="18" charset="0"/>
              <a:sym typeface="WP MathA" pitchFamily="2" charset="2"/>
            </a:endParaRPr>
          </a:p>
        </p:txBody>
      </p:sp>
      <p:sp>
        <p:nvSpPr>
          <p:cNvPr id="313346" name="Rectangle 2"/>
          <p:cNvSpPr>
            <a:spLocks noGrp="1" noChangeArrowheads="1"/>
          </p:cNvSpPr>
          <p:nvPr>
            <p:ph type="title"/>
          </p:nvPr>
        </p:nvSpPr>
        <p:spPr>
          <a:xfrm>
            <a:off x="291129" y="50800"/>
            <a:ext cx="8459171" cy="914400"/>
          </a:xfrm>
        </p:spPr>
        <p:txBody>
          <a:bodyPr>
            <a:normAutofit/>
          </a:bodyPr>
          <a:lstStyle/>
          <a:p>
            <a:pPr>
              <a:lnSpc>
                <a:spcPct val="80000"/>
              </a:lnSpc>
            </a:pPr>
            <a:r>
              <a:rPr lang="en-US" sz="2400" b="1" dirty="0" smtClean="0">
                <a:solidFill>
                  <a:srgbClr val="00853F"/>
                </a:solidFill>
              </a:rPr>
              <a:t>Section 7 – 7.4.4.4</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Circulating </a:t>
            </a:r>
            <a:r>
              <a:rPr lang="en-US" sz="2000" dirty="0">
                <a:solidFill>
                  <a:srgbClr val="00853F"/>
                </a:solidFill>
              </a:rPr>
              <a:t>Pump Controls</a:t>
            </a:r>
            <a:endParaRPr lang="en-US" sz="2000" i="1" dirty="0">
              <a:solidFill>
                <a:srgbClr val="00853F"/>
              </a:solidFill>
            </a:endParaRPr>
          </a:p>
        </p:txBody>
      </p:sp>
    </p:spTree>
    <p:extLst>
      <p:ext uri="{BB962C8B-B14F-4D97-AF65-F5344CB8AC3E}">
        <p14:creationId xmlns:p14="http://schemas.microsoft.com/office/powerpoint/2010/main" val="2115188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3"/>
          <p:cNvSpPr>
            <a:spLocks noGrp="1" noChangeArrowheads="1"/>
          </p:cNvSpPr>
          <p:nvPr>
            <p:ph idx="1"/>
          </p:nvPr>
        </p:nvSpPr>
        <p:spPr>
          <a:xfrm>
            <a:off x="456229" y="1143000"/>
            <a:ext cx="8230571" cy="4441825"/>
          </a:xfrm>
        </p:spPr>
        <p:txBody>
          <a:bodyPr/>
          <a:lstStyle/>
          <a:p>
            <a:pPr marL="0" indent="0">
              <a:buNone/>
            </a:pPr>
            <a:r>
              <a:rPr lang="en-US" dirty="0" smtClean="0"/>
              <a:t>The simplified approach is an optional path for compliance when the following are met:</a:t>
            </a:r>
          </a:p>
          <a:p>
            <a:pPr lvl="1">
              <a:buFont typeface="Arial" panose="020B0604020202020204" pitchFamily="34" charset="0"/>
              <a:buChar char="•"/>
            </a:pPr>
            <a:r>
              <a:rPr lang="en-US" dirty="0" smtClean="0"/>
              <a:t>Buildings </a:t>
            </a:r>
            <a:r>
              <a:rPr lang="en-US" dirty="0"/>
              <a:t>with 1 or 2 stories</a:t>
            </a:r>
          </a:p>
          <a:p>
            <a:pPr lvl="1">
              <a:buFont typeface="Arial" panose="020B0604020202020204" pitchFamily="34" charset="0"/>
              <a:buChar char="•"/>
            </a:pPr>
            <a:r>
              <a:rPr lang="en-US" dirty="0"/>
              <a:t>Buildings </a:t>
            </a:r>
            <a:r>
              <a:rPr lang="en-US" dirty="0" smtClean="0"/>
              <a:t>with gross floor area &lt; </a:t>
            </a:r>
            <a:r>
              <a:rPr lang="en-US" dirty="0"/>
              <a:t>25,000 ft</a:t>
            </a:r>
            <a:r>
              <a:rPr lang="en-US" baseline="30000" dirty="0"/>
              <a:t>2</a:t>
            </a:r>
          </a:p>
          <a:p>
            <a:pPr lvl="1">
              <a:buFont typeface="Arial" panose="020B0604020202020204" pitchFamily="34" charset="0"/>
              <a:buChar char="•"/>
            </a:pPr>
            <a:r>
              <a:rPr lang="en-US" dirty="0" smtClean="0"/>
              <a:t>System serving single HVAC zone</a:t>
            </a:r>
            <a:endParaRPr lang="en-US" dirty="0"/>
          </a:p>
          <a:p>
            <a:pPr lvl="1">
              <a:buFont typeface="Arial" panose="020B0604020202020204" pitchFamily="34" charset="0"/>
              <a:buChar char="•"/>
            </a:pPr>
            <a:r>
              <a:rPr lang="en-US" dirty="0" smtClean="0"/>
              <a:t>Each system complies with 6.3.2</a:t>
            </a:r>
          </a:p>
        </p:txBody>
      </p:sp>
      <p:sp>
        <p:nvSpPr>
          <p:cNvPr id="125954" name="Rectangle 2"/>
          <p:cNvSpPr>
            <a:spLocks noGrp="1" noChangeArrowheads="1"/>
          </p:cNvSpPr>
          <p:nvPr>
            <p:ph type="title"/>
          </p:nvPr>
        </p:nvSpPr>
        <p:spPr>
          <a:xfrm>
            <a:off x="151429" y="0"/>
            <a:ext cx="6735147" cy="914400"/>
          </a:xfrm>
        </p:spPr>
        <p:txBody>
          <a:bodyPr>
            <a:normAutofit/>
          </a:bodyPr>
          <a:lstStyle/>
          <a:p>
            <a:pPr>
              <a:lnSpc>
                <a:spcPct val="80000"/>
              </a:lnSpc>
            </a:pPr>
            <a:r>
              <a:rPr lang="en-US" sz="2400" b="1" dirty="0" smtClean="0">
                <a:solidFill>
                  <a:srgbClr val="00853F"/>
                </a:solidFill>
              </a:rPr>
              <a:t>Section 6 – 6.3</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Simplified </a:t>
            </a:r>
            <a:r>
              <a:rPr lang="en-US" sz="2000" dirty="0">
                <a:solidFill>
                  <a:srgbClr val="00853F"/>
                </a:solidFill>
              </a:rPr>
              <a:t>Approach Option</a:t>
            </a:r>
            <a:endParaRPr lang="en-US" sz="2000" i="1" dirty="0">
              <a:solidFill>
                <a:srgbClr val="00853F"/>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571" y="3770721"/>
            <a:ext cx="4063635" cy="269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04761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282576" y="50800"/>
            <a:ext cx="8535371" cy="914400"/>
          </a:xfrm>
        </p:spPr>
        <p:txBody>
          <a:bodyPr/>
          <a:lstStyle/>
          <a:p>
            <a:pPr>
              <a:lnSpc>
                <a:spcPct val="80000"/>
              </a:lnSpc>
            </a:pPr>
            <a:r>
              <a:rPr lang="en-US" sz="2400" b="1" dirty="0" smtClean="0">
                <a:solidFill>
                  <a:srgbClr val="00853F"/>
                </a:solidFill>
              </a:rPr>
              <a:t>Section 7 – 7.4.5</a:t>
            </a:r>
            <a:r>
              <a:rPr lang="en-US" dirty="0" smtClean="0">
                <a:solidFill>
                  <a:srgbClr val="00853F"/>
                </a:solidFill>
              </a:rPr>
              <a:t/>
            </a:r>
            <a:br>
              <a:rPr lang="en-US" dirty="0" smtClean="0">
                <a:solidFill>
                  <a:srgbClr val="00853F"/>
                </a:solidFill>
              </a:rPr>
            </a:br>
            <a:r>
              <a:rPr lang="en-US" sz="2000" dirty="0" smtClean="0">
                <a:solidFill>
                  <a:srgbClr val="00853F"/>
                </a:solidFill>
              </a:rPr>
              <a:t>Pools</a:t>
            </a:r>
            <a:endParaRPr lang="en-US" sz="2000" i="1" dirty="0">
              <a:solidFill>
                <a:srgbClr val="00853F"/>
              </a:solidFill>
            </a:endParaRPr>
          </a:p>
        </p:txBody>
      </p:sp>
      <p:sp>
        <p:nvSpPr>
          <p:cNvPr id="315395" name="Rectangle 3"/>
          <p:cNvSpPr>
            <a:spLocks noGrp="1" noChangeArrowheads="1"/>
          </p:cNvSpPr>
          <p:nvPr>
            <p:ph type="body" sz="half" idx="1"/>
          </p:nvPr>
        </p:nvSpPr>
        <p:spPr>
          <a:xfrm>
            <a:off x="456229" y="1295400"/>
            <a:ext cx="8089459" cy="4525963"/>
          </a:xfrm>
        </p:spPr>
        <p:txBody>
          <a:bodyPr/>
          <a:lstStyle/>
          <a:p>
            <a:pPr>
              <a:buFont typeface="Arial" panose="020B0604020202020204" pitchFamily="34" charset="0"/>
              <a:buChar char="•"/>
            </a:pPr>
            <a:r>
              <a:rPr lang="en-US" sz="2400" dirty="0">
                <a:cs typeface="Times New Roman" pitchFamily="18" charset="0"/>
                <a:sym typeface="WP MathA" pitchFamily="2" charset="2"/>
              </a:rPr>
              <a:t>Pool heaters to have readily accessible on-off switch</a:t>
            </a:r>
          </a:p>
          <a:p>
            <a:pPr>
              <a:buFont typeface="Arial" panose="020B0604020202020204" pitchFamily="34" charset="0"/>
              <a:buChar char="•"/>
            </a:pPr>
            <a:r>
              <a:rPr lang="en-US" sz="2400" dirty="0">
                <a:cs typeface="Times New Roman" pitchFamily="18" charset="0"/>
                <a:sym typeface="WP MathA" pitchFamily="2" charset="2"/>
              </a:rPr>
              <a:t>Pool heaters fired by natural gas can NOT have continuously burning pilot lights</a:t>
            </a:r>
          </a:p>
          <a:p>
            <a:pPr>
              <a:buFont typeface="Arial" panose="020B0604020202020204" pitchFamily="34" charset="0"/>
              <a:buChar char="•"/>
            </a:pPr>
            <a:r>
              <a:rPr lang="en-US" sz="2400" dirty="0">
                <a:cs typeface="Times New Roman" pitchFamily="18" charset="0"/>
                <a:sym typeface="WP MathA" pitchFamily="2" charset="2"/>
              </a:rPr>
              <a:t>Vapor retardant pool covers required (unless recovered or solar heat)</a:t>
            </a:r>
          </a:p>
          <a:p>
            <a:pPr>
              <a:buFont typeface="Arial" panose="020B0604020202020204" pitchFamily="34" charset="0"/>
              <a:buChar char="•"/>
            </a:pPr>
            <a:r>
              <a:rPr lang="en-US" sz="2400" dirty="0">
                <a:cs typeface="Times New Roman" pitchFamily="18" charset="0"/>
                <a:sym typeface="WP MathA" pitchFamily="2" charset="2"/>
              </a:rPr>
              <a:t>Time switches </a:t>
            </a:r>
            <a:r>
              <a:rPr lang="en-US" sz="2400" dirty="0" smtClean="0">
                <a:cs typeface="Times New Roman" pitchFamily="18" charset="0"/>
                <a:sym typeface="WP MathA" pitchFamily="2" charset="2"/>
              </a:rPr>
              <a:t>required</a:t>
            </a:r>
          </a:p>
          <a:p>
            <a:pPr marL="0" indent="0">
              <a:buNone/>
            </a:pPr>
            <a:r>
              <a:rPr lang="en-US" sz="2400" dirty="0">
                <a:cs typeface="Times New Roman" pitchFamily="18" charset="0"/>
                <a:sym typeface="WP MathA" pitchFamily="2" charset="2"/>
              </a:rPr>
              <a:t> </a:t>
            </a:r>
            <a:r>
              <a:rPr lang="en-US" sz="2400" dirty="0" smtClean="0">
                <a:cs typeface="Times New Roman" pitchFamily="18" charset="0"/>
                <a:sym typeface="WP MathA" pitchFamily="2" charset="2"/>
              </a:rPr>
              <a:t>    for both heaters and pumps</a:t>
            </a:r>
            <a:endParaRPr lang="en-US" sz="2400" dirty="0">
              <a:cs typeface="Times New Roman" pitchFamily="18" charset="0"/>
              <a:sym typeface="WP MathA" pitchFamily="2" charset="2"/>
            </a:endParaRPr>
          </a:p>
        </p:txBody>
      </p:sp>
      <p:pic>
        <p:nvPicPr>
          <p:cNvPr id="6" name="Picture 4" descr="outdoorpool"/>
          <p:cNvPicPr>
            <a:picLocks noChangeAspect="1" noChangeArrowheads="1"/>
          </p:cNvPicPr>
          <p:nvPr/>
        </p:nvPicPr>
        <p:blipFill>
          <a:blip r:embed="rId3">
            <a:extLst>
              <a:ext uri="{28A0092B-C50C-407E-A947-70E740481C1C}">
                <a14:useLocalDpi xmlns:a14="http://schemas.microsoft.com/office/drawing/2010/main" val="0"/>
              </a:ext>
            </a:extLst>
          </a:blip>
          <a:srcRect b="22974"/>
          <a:stretch>
            <a:fillRect/>
          </a:stretch>
        </p:blipFill>
        <p:spPr bwMode="auto">
          <a:xfrm>
            <a:off x="5054161" y="3652980"/>
            <a:ext cx="3763786" cy="23405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32695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3"/>
          <p:cNvSpPr>
            <a:spLocks noGrp="1" noChangeArrowheads="1"/>
          </p:cNvSpPr>
          <p:nvPr>
            <p:ph idx="1"/>
          </p:nvPr>
        </p:nvSpPr>
        <p:spPr>
          <a:xfrm>
            <a:off x="456230" y="1295400"/>
            <a:ext cx="7784484" cy="1522413"/>
          </a:xfrm>
        </p:spPr>
        <p:txBody>
          <a:bodyPr/>
          <a:lstStyle/>
          <a:p>
            <a:pPr marL="0" indent="0">
              <a:buNone/>
            </a:pPr>
            <a:r>
              <a:rPr lang="en-US" dirty="0" err="1">
                <a:cs typeface="Times New Roman" pitchFamily="18" charset="0"/>
                <a:sym typeface="WP MathA" pitchFamily="2" charset="2"/>
              </a:rPr>
              <a:t>Noncirculating</a:t>
            </a:r>
            <a:r>
              <a:rPr lang="en-US" dirty="0">
                <a:cs typeface="Times New Roman" pitchFamily="18" charset="0"/>
                <a:sym typeface="WP MathA" pitchFamily="2" charset="2"/>
              </a:rPr>
              <a:t> systems to have heat traps on both the inlet and outlet piping as close as practical to storage tank (if no integral heat traps)</a:t>
            </a:r>
          </a:p>
        </p:txBody>
      </p:sp>
      <p:sp>
        <p:nvSpPr>
          <p:cNvPr id="317442" name="Rectangle 2"/>
          <p:cNvSpPr>
            <a:spLocks noGrp="1" noChangeArrowheads="1"/>
          </p:cNvSpPr>
          <p:nvPr>
            <p:ph type="title"/>
          </p:nvPr>
        </p:nvSpPr>
        <p:spPr>
          <a:xfrm>
            <a:off x="292101" y="76200"/>
            <a:ext cx="8699500" cy="876300"/>
          </a:xfrm>
        </p:spPr>
        <p:txBody>
          <a:bodyPr/>
          <a:lstStyle/>
          <a:p>
            <a:pPr>
              <a:lnSpc>
                <a:spcPct val="80000"/>
              </a:lnSpc>
            </a:pPr>
            <a:r>
              <a:rPr lang="en-US" sz="2400" b="1" dirty="0" smtClean="0">
                <a:solidFill>
                  <a:srgbClr val="00853F"/>
                </a:solidFill>
              </a:rPr>
              <a:t>Section 7 – 7.4.6</a:t>
            </a:r>
            <a:r>
              <a:rPr lang="en-US" dirty="0" smtClean="0">
                <a:solidFill>
                  <a:srgbClr val="00853F"/>
                </a:solidFill>
              </a:rPr>
              <a:t/>
            </a:r>
            <a:br>
              <a:rPr lang="en-US" dirty="0" smtClean="0">
                <a:solidFill>
                  <a:srgbClr val="00853F"/>
                </a:solidFill>
              </a:rPr>
            </a:br>
            <a:r>
              <a:rPr lang="en-US" sz="2000" dirty="0" smtClean="0">
                <a:solidFill>
                  <a:srgbClr val="00853F"/>
                </a:solidFill>
              </a:rPr>
              <a:t>Heat </a:t>
            </a:r>
            <a:r>
              <a:rPr lang="en-US" sz="2000" dirty="0">
                <a:solidFill>
                  <a:srgbClr val="00853F"/>
                </a:solidFill>
              </a:rPr>
              <a:t>Traps</a:t>
            </a:r>
            <a:endParaRPr lang="en-US" sz="2000" i="1" dirty="0">
              <a:solidFill>
                <a:srgbClr val="00853F"/>
              </a:solidFill>
            </a:endParaRPr>
          </a:p>
        </p:txBody>
      </p:sp>
      <p:pic>
        <p:nvPicPr>
          <p:cNvPr id="317468" name="Picture 28"/>
          <p:cNvPicPr>
            <a:picLocks noChangeAspect="1" noChangeArrowheads="1"/>
          </p:cNvPicPr>
          <p:nvPr/>
        </p:nvPicPr>
        <p:blipFill>
          <a:blip r:embed="rId3" cstate="screen"/>
          <a:srcRect/>
          <a:stretch>
            <a:fillRect/>
          </a:stretch>
        </p:blipFill>
        <p:spPr bwMode="auto">
          <a:xfrm>
            <a:off x="5410200" y="2667000"/>
            <a:ext cx="3376613" cy="2247900"/>
          </a:xfrm>
          <a:prstGeom prst="rect">
            <a:avLst/>
          </a:prstGeom>
          <a:noFill/>
          <a:ln w="38100">
            <a:noFill/>
            <a:miter lim="800000"/>
            <a:headEnd/>
            <a:tailEnd/>
          </a:ln>
          <a:effectLst/>
        </p:spPr>
      </p:pic>
      <p:sp>
        <p:nvSpPr>
          <p:cNvPr id="317469" name="Rectangle 29"/>
          <p:cNvSpPr>
            <a:spLocks noChangeArrowheads="1"/>
          </p:cNvSpPr>
          <p:nvPr/>
        </p:nvSpPr>
        <p:spPr bwMode="auto">
          <a:xfrm>
            <a:off x="478990" y="2493169"/>
            <a:ext cx="4800600" cy="3399631"/>
          </a:xfrm>
          <a:prstGeom prst="rect">
            <a:avLst/>
          </a:prstGeom>
          <a:noFill/>
          <a:ln w="9525">
            <a:noFill/>
            <a:miter lim="800000"/>
            <a:headEnd/>
            <a:tailEnd/>
          </a:ln>
          <a:effectLst/>
        </p:spPr>
        <p:txBody>
          <a:bodyPr lIns="0" tIns="0" rIns="0" bIns="0"/>
          <a:lstStyle/>
          <a:p>
            <a:pPr marL="800100" lvl="1" indent="-342900">
              <a:spcBef>
                <a:spcPct val="40000"/>
              </a:spcBef>
              <a:buFont typeface="Arial" panose="020B0604020202020204" pitchFamily="34" charset="0"/>
              <a:buChar char="•"/>
            </a:pPr>
            <a:r>
              <a:rPr lang="en-US" sz="2000" dirty="0">
                <a:latin typeface="+mn-lt"/>
                <a:cs typeface="Times New Roman" pitchFamily="18" charset="0"/>
                <a:sym typeface="WP MathA" pitchFamily="2" charset="2"/>
              </a:rPr>
              <a:t>Either a device specifically designed for this purpose or</a:t>
            </a:r>
          </a:p>
          <a:p>
            <a:pPr marL="800100" lvl="1" indent="-342900">
              <a:spcBef>
                <a:spcPct val="40000"/>
              </a:spcBef>
              <a:buFont typeface="Arial" panose="020B0604020202020204" pitchFamily="34" charset="0"/>
              <a:buChar char="•"/>
            </a:pPr>
            <a:r>
              <a:rPr lang="en-US" sz="2000" dirty="0">
                <a:latin typeface="+mn-lt"/>
                <a:cs typeface="Times New Roman" pitchFamily="18" charset="0"/>
                <a:sym typeface="WP MathA" pitchFamily="2" charset="2"/>
              </a:rPr>
              <a:t>Arrangement of tubing that forms a loop of 360° or piping that from the point of connection to the water heater includes a length of piping directed downward before connection to the vertical piping of the supply water or hot water distribution system, as applicable</a:t>
            </a:r>
          </a:p>
          <a:p>
            <a:pPr marL="742950" lvl="1" indent="-285750">
              <a:spcBef>
                <a:spcPct val="40000"/>
              </a:spcBef>
              <a:buFontTx/>
              <a:buChar char="–"/>
            </a:pPr>
            <a:endParaRPr lang="en-US" sz="2000" dirty="0">
              <a:latin typeface="+mn-lt"/>
              <a:cs typeface="Times New Roman" pitchFamily="18" charset="0"/>
              <a:sym typeface="WP MathA" pitchFamily="2" charset="2"/>
            </a:endParaRPr>
          </a:p>
        </p:txBody>
      </p:sp>
    </p:spTree>
    <p:extLst>
      <p:ext uri="{BB962C8B-B14F-4D97-AF65-F5344CB8AC3E}">
        <p14:creationId xmlns:p14="http://schemas.microsoft.com/office/powerpoint/2010/main" val="104867654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Rectangle 3"/>
          <p:cNvSpPr>
            <a:spLocks noGrp="1" noChangeArrowheads="1"/>
          </p:cNvSpPr>
          <p:nvPr>
            <p:ph idx="1"/>
          </p:nvPr>
        </p:nvSpPr>
        <p:spPr>
          <a:xfrm>
            <a:off x="609600" y="1295400"/>
            <a:ext cx="8229600" cy="4416629"/>
          </a:xfrm>
        </p:spPr>
        <p:txBody>
          <a:bodyPr>
            <a:normAutofit fontScale="85000" lnSpcReduction="10000"/>
          </a:bodyPr>
          <a:lstStyle/>
          <a:p>
            <a:pPr marL="0" indent="0">
              <a:lnSpc>
                <a:spcPct val="110000"/>
              </a:lnSpc>
              <a:buNone/>
            </a:pPr>
            <a:r>
              <a:rPr lang="en-US" sz="2400" dirty="0">
                <a:cs typeface="Times New Roman" pitchFamily="18" charset="0"/>
                <a:sym typeface="WP MathA" pitchFamily="2" charset="2"/>
              </a:rPr>
              <a:t>Gas- or oil-fired space heating boiler system (complying with Section 6) is allowed to provide total space heating and water heating when ONE of the following conditions is </a:t>
            </a:r>
            <a:r>
              <a:rPr lang="en-US" sz="2400" dirty="0" smtClean="0">
                <a:cs typeface="Times New Roman" pitchFamily="18" charset="0"/>
                <a:sym typeface="WP MathA" pitchFamily="2" charset="2"/>
              </a:rPr>
              <a:t>met:</a:t>
            </a:r>
            <a:endParaRPr lang="en-US" sz="2400" dirty="0">
              <a:cs typeface="Times New Roman" pitchFamily="18" charset="0"/>
              <a:sym typeface="WP MathA" pitchFamily="2" charset="2"/>
            </a:endParaRPr>
          </a:p>
          <a:p>
            <a:pPr lvl="1">
              <a:lnSpc>
                <a:spcPct val="110000"/>
              </a:lnSpc>
              <a:buFont typeface="Arial" panose="020B0604020202020204" pitchFamily="34" charset="0"/>
              <a:buChar char="•"/>
            </a:pPr>
            <a:r>
              <a:rPr lang="en-US" sz="2000" dirty="0">
                <a:cs typeface="Times New Roman" pitchFamily="18" charset="0"/>
                <a:sym typeface="WP MathA" pitchFamily="2" charset="2"/>
              </a:rPr>
              <a:t>Single boiler or component that is heating the service water has a standby loss in Btu/h not exceeding</a:t>
            </a:r>
          </a:p>
          <a:p>
            <a:pPr marL="914400" lvl="2" indent="0">
              <a:lnSpc>
                <a:spcPct val="110000"/>
              </a:lnSpc>
              <a:buNone/>
            </a:pPr>
            <a:r>
              <a:rPr lang="en-US" sz="1800" dirty="0">
                <a:cs typeface="Times New Roman" pitchFamily="18" charset="0"/>
                <a:sym typeface="WP MathA" pitchFamily="2" charset="2"/>
              </a:rPr>
              <a:t>(13.3 x </a:t>
            </a:r>
            <a:r>
              <a:rPr lang="en-US" sz="1800" i="1" dirty="0" err="1">
                <a:cs typeface="Times New Roman" pitchFamily="18" charset="0"/>
                <a:sym typeface="WP MathA" pitchFamily="2" charset="2"/>
              </a:rPr>
              <a:t>pmd</a:t>
            </a:r>
            <a:r>
              <a:rPr lang="en-US" sz="1800" dirty="0">
                <a:cs typeface="Times New Roman" pitchFamily="18" charset="0"/>
                <a:sym typeface="WP MathA" pitchFamily="2" charset="2"/>
              </a:rPr>
              <a:t> + 400) / </a:t>
            </a:r>
            <a:r>
              <a:rPr lang="en-US" sz="1800" i="1" dirty="0">
                <a:cs typeface="Times New Roman" pitchFamily="18" charset="0"/>
                <a:sym typeface="WP MathA" pitchFamily="2" charset="2"/>
              </a:rPr>
              <a:t>n</a:t>
            </a:r>
            <a:r>
              <a:rPr lang="en-US" sz="1800" dirty="0">
                <a:cs typeface="Times New Roman" pitchFamily="18" charset="0"/>
                <a:sym typeface="WP MathA" pitchFamily="2" charset="2"/>
              </a:rPr>
              <a:t>; where</a:t>
            </a:r>
            <a:r>
              <a:rPr lang="en-US" sz="1800" i="1" dirty="0">
                <a:cs typeface="Times New Roman" pitchFamily="18" charset="0"/>
                <a:sym typeface="WP MathA" pitchFamily="2" charset="2"/>
              </a:rPr>
              <a:t> </a:t>
            </a:r>
            <a:r>
              <a:rPr lang="en-US" sz="1800" i="1" dirty="0" err="1">
                <a:cs typeface="Times New Roman" pitchFamily="18" charset="0"/>
                <a:sym typeface="WP MathA" pitchFamily="2" charset="2"/>
              </a:rPr>
              <a:t>pmd</a:t>
            </a:r>
            <a:r>
              <a:rPr lang="en-US" sz="1800" i="1" dirty="0">
                <a:cs typeface="Times New Roman" pitchFamily="18" charset="0"/>
                <a:sym typeface="WP MathA" pitchFamily="2" charset="2"/>
              </a:rPr>
              <a:t> </a:t>
            </a:r>
            <a:r>
              <a:rPr lang="en-US" sz="1800" dirty="0">
                <a:cs typeface="Times New Roman" pitchFamily="18" charset="0"/>
                <a:sym typeface="WP MathA" pitchFamily="2" charset="2"/>
              </a:rPr>
              <a:t>is probable maximum demand in gal/h and</a:t>
            </a:r>
            <a:r>
              <a:rPr lang="en-US" sz="1800" i="1" dirty="0">
                <a:cs typeface="Times New Roman" pitchFamily="18" charset="0"/>
                <a:sym typeface="WP MathA" pitchFamily="2" charset="2"/>
              </a:rPr>
              <a:t> n </a:t>
            </a:r>
            <a:r>
              <a:rPr lang="en-US" sz="1800" dirty="0">
                <a:cs typeface="Times New Roman" pitchFamily="18" charset="0"/>
                <a:sym typeface="WP MathA" pitchFamily="2" charset="2"/>
              </a:rPr>
              <a:t>is the fraction of the year when outdoor daily mean temperature is &gt; 64.9°F</a:t>
            </a:r>
          </a:p>
          <a:p>
            <a:pPr lvl="1">
              <a:lnSpc>
                <a:spcPct val="110000"/>
              </a:lnSpc>
              <a:buFont typeface="Arial" panose="020B0604020202020204" pitchFamily="34" charset="0"/>
              <a:buChar char="•"/>
            </a:pPr>
            <a:r>
              <a:rPr lang="en-US" sz="2000" dirty="0">
                <a:cs typeface="Times New Roman" pitchFamily="18" charset="0"/>
                <a:sym typeface="WP MathA" pitchFamily="2" charset="2"/>
              </a:rPr>
              <a:t>Jurisdiction agrees use of a single heat source will consume less energy than separate units</a:t>
            </a:r>
          </a:p>
          <a:p>
            <a:pPr lvl="1">
              <a:lnSpc>
                <a:spcPct val="110000"/>
              </a:lnSpc>
              <a:buFont typeface="Arial" panose="020B0604020202020204" pitchFamily="34" charset="0"/>
              <a:buChar char="•"/>
            </a:pPr>
            <a:r>
              <a:rPr lang="en-US" sz="2000" dirty="0">
                <a:cs typeface="Times New Roman" pitchFamily="18" charset="0"/>
                <a:sym typeface="WP MathA" pitchFamily="2" charset="2"/>
              </a:rPr>
              <a:t>Energy input of the combined boiler and water heater system is </a:t>
            </a:r>
            <a:br>
              <a:rPr lang="en-US" sz="2000" dirty="0">
                <a:cs typeface="Times New Roman" pitchFamily="18" charset="0"/>
                <a:sym typeface="WP MathA" pitchFamily="2" charset="2"/>
              </a:rPr>
            </a:br>
            <a:r>
              <a:rPr lang="en-US" sz="2000" dirty="0">
                <a:cs typeface="Times New Roman" pitchFamily="18" charset="0"/>
                <a:sym typeface="WP MathA" pitchFamily="2" charset="2"/>
              </a:rPr>
              <a:t>&lt; 150,000 Btu/h</a:t>
            </a:r>
          </a:p>
          <a:p>
            <a:pPr marL="0" indent="0">
              <a:lnSpc>
                <a:spcPct val="110000"/>
              </a:lnSpc>
              <a:buNone/>
            </a:pPr>
            <a:endParaRPr lang="en-US" sz="2400" dirty="0" smtClean="0">
              <a:cs typeface="Times New Roman" pitchFamily="18" charset="0"/>
              <a:sym typeface="WP MathA" pitchFamily="2" charset="2"/>
            </a:endParaRPr>
          </a:p>
          <a:p>
            <a:pPr marL="0" indent="0">
              <a:lnSpc>
                <a:spcPct val="110000"/>
              </a:lnSpc>
              <a:buNone/>
            </a:pPr>
            <a:r>
              <a:rPr lang="en-US" sz="2400" dirty="0" smtClean="0">
                <a:cs typeface="Times New Roman" pitchFamily="18" charset="0"/>
                <a:sym typeface="WP MathA" pitchFamily="2" charset="2"/>
              </a:rPr>
              <a:t>Instructions </a:t>
            </a:r>
            <a:r>
              <a:rPr lang="en-US" sz="2400" dirty="0">
                <a:cs typeface="Times New Roman" pitchFamily="18" charset="0"/>
                <a:sym typeface="WP MathA" pitchFamily="2" charset="2"/>
              </a:rPr>
              <a:t>for determining standby loss are included in this Section</a:t>
            </a:r>
          </a:p>
          <a:p>
            <a:pPr lvl="1">
              <a:lnSpc>
                <a:spcPct val="110000"/>
              </a:lnSpc>
            </a:pPr>
            <a:endParaRPr lang="en-US" sz="2000" dirty="0">
              <a:cs typeface="Times New Roman" pitchFamily="18" charset="0"/>
              <a:sym typeface="WP MathA" pitchFamily="2" charset="2"/>
            </a:endParaRPr>
          </a:p>
        </p:txBody>
      </p:sp>
      <p:sp>
        <p:nvSpPr>
          <p:cNvPr id="319490" name="Rectangle 2"/>
          <p:cNvSpPr>
            <a:spLocks noGrp="1" noChangeArrowheads="1"/>
          </p:cNvSpPr>
          <p:nvPr>
            <p:ph type="title"/>
          </p:nvPr>
        </p:nvSpPr>
        <p:spPr>
          <a:xfrm>
            <a:off x="266700" y="50800"/>
            <a:ext cx="8382000" cy="914400"/>
          </a:xfrm>
        </p:spPr>
        <p:txBody>
          <a:bodyPr>
            <a:normAutofit/>
          </a:bodyPr>
          <a:lstStyle/>
          <a:p>
            <a:pPr>
              <a:lnSpc>
                <a:spcPct val="80000"/>
              </a:lnSpc>
            </a:pPr>
            <a:r>
              <a:rPr lang="en-US" sz="2400" b="1" dirty="0" smtClean="0">
                <a:solidFill>
                  <a:srgbClr val="00853F"/>
                </a:solidFill>
              </a:rPr>
              <a:t>Section 7 – 7.5.1</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Space </a:t>
            </a:r>
            <a:r>
              <a:rPr lang="en-US" sz="2000" dirty="0">
                <a:solidFill>
                  <a:srgbClr val="00853F"/>
                </a:solidFill>
              </a:rPr>
              <a:t>Heating and Water Heating </a:t>
            </a:r>
            <a:endParaRPr lang="en-US" sz="1050" i="1" dirty="0">
              <a:solidFill>
                <a:srgbClr val="00853F"/>
              </a:solidFill>
            </a:endParaRPr>
          </a:p>
        </p:txBody>
      </p:sp>
    </p:spTree>
    <p:extLst>
      <p:ext uri="{BB962C8B-B14F-4D97-AF65-F5344CB8AC3E}">
        <p14:creationId xmlns:p14="http://schemas.microsoft.com/office/powerpoint/2010/main" val="256492348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3"/>
          <p:cNvSpPr>
            <a:spLocks noGrp="1" noChangeArrowheads="1"/>
          </p:cNvSpPr>
          <p:nvPr>
            <p:ph idx="1"/>
          </p:nvPr>
        </p:nvSpPr>
        <p:spPr>
          <a:xfrm>
            <a:off x="456230" y="1219200"/>
            <a:ext cx="8230570" cy="4441825"/>
          </a:xfrm>
        </p:spPr>
        <p:txBody>
          <a:bodyPr/>
          <a:lstStyle/>
          <a:p>
            <a:pPr marL="0" indent="0">
              <a:buNone/>
            </a:pPr>
            <a:r>
              <a:rPr lang="en-US" dirty="0">
                <a:cs typeface="Times New Roman" pitchFamily="18" charset="0"/>
                <a:sym typeface="WP MathA" pitchFamily="2" charset="2"/>
              </a:rPr>
              <a:t>Equipment used to provide the additional function of space heating as part of a combination (integrated) system shall satisfy all requirements for service water heating equipment</a:t>
            </a:r>
          </a:p>
          <a:p>
            <a:pPr marL="457200" lvl="1" indent="0">
              <a:buNone/>
            </a:pPr>
            <a:endParaRPr lang="en-US" sz="2800" dirty="0">
              <a:cs typeface="Times New Roman" pitchFamily="18" charset="0"/>
              <a:sym typeface="WP MathA" pitchFamily="2" charset="2"/>
            </a:endParaRPr>
          </a:p>
        </p:txBody>
      </p:sp>
      <p:sp>
        <p:nvSpPr>
          <p:cNvPr id="321538" name="Rectangle 2"/>
          <p:cNvSpPr>
            <a:spLocks noGrp="1" noChangeArrowheads="1"/>
          </p:cNvSpPr>
          <p:nvPr>
            <p:ph type="title"/>
          </p:nvPr>
        </p:nvSpPr>
        <p:spPr>
          <a:xfrm>
            <a:off x="265729" y="38100"/>
            <a:ext cx="8382971" cy="914400"/>
          </a:xfrm>
        </p:spPr>
        <p:txBody>
          <a:bodyPr>
            <a:normAutofit/>
          </a:bodyPr>
          <a:lstStyle/>
          <a:p>
            <a:pPr>
              <a:lnSpc>
                <a:spcPct val="80000"/>
              </a:lnSpc>
            </a:pPr>
            <a:r>
              <a:rPr lang="en-US" sz="2400" b="1" dirty="0" smtClean="0">
                <a:solidFill>
                  <a:srgbClr val="00853F"/>
                </a:solidFill>
              </a:rPr>
              <a:t>Section 7 – 7.5.2</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Service </a:t>
            </a:r>
            <a:r>
              <a:rPr lang="en-US" sz="2000" dirty="0">
                <a:solidFill>
                  <a:srgbClr val="00853F"/>
                </a:solidFill>
              </a:rPr>
              <a:t>Water Heating Equipment </a:t>
            </a:r>
            <a:endParaRPr lang="en-US" sz="1050" i="1" dirty="0">
              <a:solidFill>
                <a:srgbClr val="00853F"/>
              </a:solidFill>
            </a:endParaRPr>
          </a:p>
        </p:txBody>
      </p:sp>
    </p:spTree>
    <p:extLst>
      <p:ext uri="{BB962C8B-B14F-4D97-AF65-F5344CB8AC3E}">
        <p14:creationId xmlns:p14="http://schemas.microsoft.com/office/powerpoint/2010/main" val="10429756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3"/>
          <p:cNvSpPr>
            <a:spLocks noGrp="1" noChangeArrowheads="1"/>
          </p:cNvSpPr>
          <p:nvPr>
            <p:ph idx="1"/>
          </p:nvPr>
        </p:nvSpPr>
        <p:spPr>
          <a:xfrm>
            <a:off x="456230" y="1219200"/>
            <a:ext cx="8230570" cy="4934174"/>
          </a:xfrm>
        </p:spPr>
        <p:txBody>
          <a:bodyPr>
            <a:normAutofit/>
          </a:bodyPr>
          <a:lstStyle/>
          <a:p>
            <a:pPr marL="0" indent="0">
              <a:buNone/>
            </a:pPr>
            <a:r>
              <a:rPr lang="en-US" dirty="0" smtClean="0">
                <a:cs typeface="Times New Roman" pitchFamily="18" charset="0"/>
                <a:sym typeface="WP MathA" pitchFamily="2" charset="2"/>
              </a:rPr>
              <a:t>New buildings with total installed gas water heating input capacity ≥ 1,000,000 Btu/h</a:t>
            </a:r>
          </a:p>
          <a:p>
            <a:pPr lvl="1"/>
            <a:r>
              <a:rPr lang="en-US" dirty="0" smtClean="0">
                <a:cs typeface="Times New Roman" pitchFamily="18" charset="0"/>
                <a:sym typeface="WP MathA" pitchFamily="2" charset="2"/>
              </a:rPr>
              <a:t>Minimal thermal efficiency of 90%</a:t>
            </a:r>
          </a:p>
          <a:p>
            <a:pPr marL="800100" lvl="2" indent="0">
              <a:buNone/>
            </a:pPr>
            <a:r>
              <a:rPr lang="en-US" dirty="0" smtClean="0">
                <a:cs typeface="Times New Roman" pitchFamily="18" charset="0"/>
                <a:sym typeface="WP MathA" pitchFamily="2" charset="2"/>
              </a:rPr>
              <a:t>Multiple units are allowed to meet this requirement if water-heating input with thermal efficiency above and below 90% provides an input capacity-weighted average thermal efficiency of ≥ 90%</a:t>
            </a:r>
          </a:p>
          <a:p>
            <a:pPr marL="0" indent="0">
              <a:buNone/>
            </a:pPr>
            <a:r>
              <a:rPr lang="en-US" b="1" dirty="0" smtClean="0">
                <a:cs typeface="Times New Roman" pitchFamily="18" charset="0"/>
                <a:sym typeface="WP MathA" pitchFamily="2" charset="2"/>
              </a:rPr>
              <a:t>Exceptions</a:t>
            </a:r>
          </a:p>
          <a:p>
            <a:pPr lvl="1"/>
            <a:r>
              <a:rPr lang="en-US" dirty="0" smtClean="0">
                <a:cs typeface="Times New Roman" pitchFamily="18" charset="0"/>
                <a:sym typeface="WP MathA" pitchFamily="2" charset="2"/>
              </a:rPr>
              <a:t>Where 25% of annual SWH requirement is provided by site-solar or site-recovered energy</a:t>
            </a:r>
          </a:p>
          <a:p>
            <a:pPr lvl="1"/>
            <a:r>
              <a:rPr lang="en-US" dirty="0" smtClean="0">
                <a:cs typeface="Times New Roman" pitchFamily="18" charset="0"/>
                <a:sym typeface="WP MathA" pitchFamily="2" charset="2"/>
              </a:rPr>
              <a:t>Water heaters in individual dwelling units</a:t>
            </a:r>
          </a:p>
          <a:p>
            <a:pPr lvl="1"/>
            <a:r>
              <a:rPr lang="en-US" dirty="0" smtClean="0">
                <a:cs typeface="Times New Roman" pitchFamily="18" charset="0"/>
                <a:sym typeface="WP MathA" pitchFamily="2" charset="2"/>
              </a:rPr>
              <a:t>Individual gas water heaters with input capacity ≤ </a:t>
            </a:r>
            <a:r>
              <a:rPr lang="en-US" u="sng" dirty="0" smtClean="0">
                <a:cs typeface="Times New Roman" pitchFamily="18" charset="0"/>
                <a:sym typeface="WP MathA" pitchFamily="2" charset="2"/>
              </a:rPr>
              <a:t>100,000</a:t>
            </a:r>
            <a:r>
              <a:rPr lang="en-US" dirty="0" smtClean="0">
                <a:cs typeface="Times New Roman" pitchFamily="18" charset="0"/>
                <a:sym typeface="WP MathA" pitchFamily="2" charset="2"/>
              </a:rPr>
              <a:t> Btu/h</a:t>
            </a:r>
          </a:p>
          <a:p>
            <a:pPr marL="457200" lvl="1" indent="0">
              <a:buNone/>
            </a:pPr>
            <a:endParaRPr lang="en-US" sz="2800" dirty="0">
              <a:cs typeface="Times New Roman" pitchFamily="18" charset="0"/>
              <a:sym typeface="WP MathA" pitchFamily="2" charset="2"/>
            </a:endParaRPr>
          </a:p>
        </p:txBody>
      </p:sp>
      <p:sp>
        <p:nvSpPr>
          <p:cNvPr id="321538" name="Rectangle 2"/>
          <p:cNvSpPr>
            <a:spLocks noGrp="1" noChangeArrowheads="1"/>
          </p:cNvSpPr>
          <p:nvPr>
            <p:ph type="title"/>
          </p:nvPr>
        </p:nvSpPr>
        <p:spPr>
          <a:xfrm>
            <a:off x="265729" y="38100"/>
            <a:ext cx="8382971" cy="914400"/>
          </a:xfrm>
        </p:spPr>
        <p:txBody>
          <a:bodyPr>
            <a:normAutofit/>
          </a:bodyPr>
          <a:lstStyle/>
          <a:p>
            <a:pPr>
              <a:lnSpc>
                <a:spcPct val="80000"/>
              </a:lnSpc>
            </a:pPr>
            <a:r>
              <a:rPr lang="en-US" sz="2400" b="1" dirty="0">
                <a:solidFill>
                  <a:srgbClr val="00853F"/>
                </a:solidFill>
              </a:rPr>
              <a:t>Section 7 – 7.5.3</a:t>
            </a:r>
            <a:r>
              <a:rPr lang="en-US" sz="2000" dirty="0" smtClean="0">
                <a:solidFill>
                  <a:srgbClr val="FF0000"/>
                </a:solidFill>
              </a:rPr>
              <a:t/>
            </a:r>
            <a:br>
              <a:rPr lang="en-US" sz="2000" dirty="0" smtClean="0">
                <a:solidFill>
                  <a:srgbClr val="FF0000"/>
                </a:solidFill>
              </a:rPr>
            </a:br>
            <a:r>
              <a:rPr lang="en-US" sz="2000" dirty="0">
                <a:solidFill>
                  <a:srgbClr val="00853F"/>
                </a:solidFill>
              </a:rPr>
              <a:t>Buildings with High-Capacity Service Water </a:t>
            </a:r>
            <a:br>
              <a:rPr lang="en-US" sz="2000" dirty="0">
                <a:solidFill>
                  <a:srgbClr val="00853F"/>
                </a:solidFill>
              </a:rPr>
            </a:br>
            <a:r>
              <a:rPr lang="en-US" sz="2000" dirty="0">
                <a:solidFill>
                  <a:srgbClr val="00853F"/>
                </a:solidFill>
              </a:rPr>
              <a:t>Heating Systems</a:t>
            </a:r>
          </a:p>
        </p:txBody>
      </p:sp>
    </p:spTree>
    <p:extLst>
      <p:ext uri="{BB962C8B-B14F-4D97-AF65-F5344CB8AC3E}">
        <p14:creationId xmlns:p14="http://schemas.microsoft.com/office/powerpoint/2010/main" val="73609328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3"/>
          <p:cNvSpPr>
            <a:spLocks noGrp="1" noChangeArrowheads="1"/>
          </p:cNvSpPr>
          <p:nvPr>
            <p:ph idx="1"/>
          </p:nvPr>
        </p:nvSpPr>
        <p:spPr>
          <a:xfrm>
            <a:off x="456230" y="1447800"/>
            <a:ext cx="8081346" cy="4441825"/>
          </a:xfrm>
        </p:spPr>
        <p:txBody>
          <a:bodyPr>
            <a:normAutofit/>
          </a:bodyPr>
          <a:lstStyle/>
          <a:p>
            <a:pPr marL="0" indent="0">
              <a:buNone/>
            </a:pPr>
            <a:r>
              <a:rPr lang="en-US" dirty="0" smtClean="0">
                <a:cs typeface="Times New Roman" pitchFamily="18" charset="0"/>
                <a:sym typeface="WP MathA" pitchFamily="2" charset="2"/>
              </a:rPr>
              <a:t>AHJ </a:t>
            </a:r>
            <a:r>
              <a:rPr lang="en-US" dirty="0">
                <a:cs typeface="Times New Roman" pitchFamily="18" charset="0"/>
                <a:sym typeface="WP MathA" pitchFamily="2" charset="2"/>
              </a:rPr>
              <a:t>may require submittal of compliance documentation and supplemental information in </a:t>
            </a:r>
            <a:r>
              <a:rPr lang="en-US" dirty="0" smtClean="0">
                <a:cs typeface="Times New Roman" pitchFamily="18" charset="0"/>
                <a:sym typeface="WP MathA" pitchFamily="2" charset="2"/>
              </a:rPr>
              <a:t>accordance </a:t>
            </a:r>
            <a:r>
              <a:rPr lang="en-US" dirty="0">
                <a:cs typeface="Times New Roman" pitchFamily="18" charset="0"/>
                <a:sym typeface="WP MathA" pitchFamily="2" charset="2"/>
              </a:rPr>
              <a:t>with Section </a:t>
            </a:r>
            <a:r>
              <a:rPr lang="en-US" dirty="0" smtClean="0">
                <a:cs typeface="Times New Roman" pitchFamily="18" charset="0"/>
                <a:sym typeface="WP MathA" pitchFamily="2" charset="2"/>
              </a:rPr>
              <a:t>4.2.2</a:t>
            </a:r>
            <a:endParaRPr lang="en-US" dirty="0">
              <a:cs typeface="Times New Roman" pitchFamily="18" charset="0"/>
              <a:sym typeface="WP MathA" pitchFamily="2" charset="2"/>
            </a:endParaRPr>
          </a:p>
        </p:txBody>
      </p:sp>
      <p:sp>
        <p:nvSpPr>
          <p:cNvPr id="323586" name="Rectangle 2"/>
          <p:cNvSpPr>
            <a:spLocks noGrp="1" noChangeArrowheads="1"/>
          </p:cNvSpPr>
          <p:nvPr>
            <p:ph type="title"/>
          </p:nvPr>
        </p:nvSpPr>
        <p:spPr>
          <a:xfrm>
            <a:off x="266700" y="50800"/>
            <a:ext cx="8648700" cy="914400"/>
          </a:xfrm>
        </p:spPr>
        <p:txBody>
          <a:bodyPr>
            <a:normAutofit/>
          </a:bodyPr>
          <a:lstStyle/>
          <a:p>
            <a:pPr>
              <a:lnSpc>
                <a:spcPct val="80000"/>
              </a:lnSpc>
            </a:pPr>
            <a:r>
              <a:rPr lang="en-US" sz="2400" b="1" dirty="0" smtClean="0">
                <a:solidFill>
                  <a:srgbClr val="00853F"/>
                </a:solidFill>
              </a:rPr>
              <a:t>Section 7 – 7.7</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Service </a:t>
            </a:r>
            <a:r>
              <a:rPr lang="en-US" sz="2000" dirty="0">
                <a:solidFill>
                  <a:srgbClr val="00853F"/>
                </a:solidFill>
              </a:rPr>
              <a:t>Water Heating Submittals </a:t>
            </a:r>
            <a:endParaRPr lang="en-US" sz="1050" i="1" dirty="0">
              <a:solidFill>
                <a:srgbClr val="00853F"/>
              </a:solidFill>
            </a:endParaRPr>
          </a:p>
        </p:txBody>
      </p:sp>
    </p:spTree>
    <p:extLst>
      <p:ext uri="{BB962C8B-B14F-4D97-AF65-F5344CB8AC3E}">
        <p14:creationId xmlns:p14="http://schemas.microsoft.com/office/powerpoint/2010/main" val="3219589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72658"/>
            <a:ext cx="8229600" cy="5209287"/>
          </a:xfrm>
        </p:spPr>
        <p:txBody>
          <a:bodyPr>
            <a:normAutofit fontScale="55000" lnSpcReduction="20000"/>
          </a:bodyPr>
          <a:lstStyle/>
          <a:p>
            <a:pPr marL="457200" indent="-457200">
              <a:buFont typeface="+mj-lt"/>
              <a:buAutoNum type="alphaLcPeriod"/>
            </a:pPr>
            <a:r>
              <a:rPr lang="en-US" sz="2900" dirty="0" smtClean="0"/>
              <a:t>Single HVAC zone</a:t>
            </a:r>
          </a:p>
          <a:p>
            <a:pPr marL="457200" indent="-457200">
              <a:buFont typeface="+mj-lt"/>
              <a:buAutoNum type="alphaLcPeriod"/>
            </a:pPr>
            <a:r>
              <a:rPr lang="en-US" sz="2900" dirty="0" smtClean="0"/>
              <a:t>Variable flow requirements (6.5.3.2.1)</a:t>
            </a:r>
          </a:p>
          <a:p>
            <a:pPr marL="457200" indent="-457200">
              <a:buFont typeface="+mj-lt"/>
              <a:buAutoNum type="alphaLcPeriod"/>
            </a:pPr>
            <a:r>
              <a:rPr lang="en-US" sz="2900" dirty="0" smtClean="0"/>
              <a:t>Cooling equipment efficiency (6.8.1)</a:t>
            </a:r>
          </a:p>
          <a:p>
            <a:pPr marL="457200" indent="-457200">
              <a:buFont typeface="+mj-lt"/>
              <a:buAutoNum type="alphaLcPeriod"/>
            </a:pPr>
            <a:r>
              <a:rPr lang="en-US" sz="2900" dirty="0" smtClean="0"/>
              <a:t>Air economizers (6.5.1 and 6.4.3.12)</a:t>
            </a:r>
          </a:p>
          <a:p>
            <a:pPr marL="457200" indent="-457200">
              <a:buFont typeface="+mj-lt"/>
              <a:buAutoNum type="alphaLcPeriod"/>
            </a:pPr>
            <a:r>
              <a:rPr lang="en-US" sz="2900" dirty="0" smtClean="0"/>
              <a:t>Heating equipment efficiency (6.8.1)</a:t>
            </a:r>
          </a:p>
          <a:p>
            <a:pPr marL="457200" indent="-457200">
              <a:buFont typeface="+mj-lt"/>
              <a:buAutoNum type="alphaLcPeriod"/>
            </a:pPr>
            <a:r>
              <a:rPr lang="en-US" sz="2900" dirty="0" smtClean="0"/>
              <a:t>Exhaust air energy recovery (6.5.6.1)</a:t>
            </a:r>
          </a:p>
          <a:p>
            <a:pPr marL="457200" indent="-457200">
              <a:buFont typeface="+mj-lt"/>
              <a:buAutoNum type="alphaLcPeriod"/>
            </a:pPr>
            <a:r>
              <a:rPr lang="en-US" sz="2900" dirty="0" smtClean="0"/>
              <a:t>Dual setpoint thermostat or manual changeover</a:t>
            </a:r>
          </a:p>
          <a:p>
            <a:pPr marL="457200" indent="-457200">
              <a:buFont typeface="+mj-lt"/>
              <a:buAutoNum type="alphaLcPeriod"/>
            </a:pPr>
            <a:r>
              <a:rPr lang="en-US" sz="2900" dirty="0" smtClean="0"/>
              <a:t>Heat pump auxiliary heat control</a:t>
            </a:r>
          </a:p>
          <a:p>
            <a:pPr marL="457200" indent="-457200">
              <a:buFont typeface="+mj-lt"/>
              <a:buAutoNum type="alphaLcPeriod"/>
            </a:pPr>
            <a:r>
              <a:rPr lang="en-US" sz="2900" dirty="0" smtClean="0"/>
              <a:t>No reheat or simultaneous cooling and heating for humidity control</a:t>
            </a:r>
          </a:p>
          <a:p>
            <a:pPr marL="457200" indent="-457200">
              <a:buFont typeface="+mj-lt"/>
              <a:buAutoNum type="alphaLcPeriod"/>
            </a:pPr>
            <a:r>
              <a:rPr lang="en-US" sz="2900" dirty="0" smtClean="0"/>
              <a:t>Off-hour shutoff and temperature setback/setup</a:t>
            </a:r>
          </a:p>
          <a:p>
            <a:pPr marL="457200" indent="-457200">
              <a:buFont typeface="+mj-lt"/>
              <a:buAutoNum type="alphaLcPeriod"/>
            </a:pPr>
            <a:r>
              <a:rPr lang="en-US" sz="2900" dirty="0" smtClean="0">
                <a:solidFill>
                  <a:srgbClr val="FF0000"/>
                </a:solidFill>
              </a:rPr>
              <a:t>Systems serving hotel/motel guest rooms comply with Section 6.4.3.3.5</a:t>
            </a:r>
          </a:p>
          <a:p>
            <a:pPr marL="457200" indent="-457200">
              <a:buFont typeface="+mj-lt"/>
              <a:buAutoNum type="alphaLcPeriod"/>
            </a:pPr>
            <a:r>
              <a:rPr lang="en-US" sz="2900" dirty="0" smtClean="0"/>
              <a:t>Piping insulation </a:t>
            </a:r>
            <a:r>
              <a:rPr lang="en-US" sz="2900" dirty="0" smtClean="0">
                <a:solidFill>
                  <a:srgbClr val="FF0000"/>
                </a:solidFill>
              </a:rPr>
              <a:t>(Tables 6.8.3-1 and 6.8.3-2)</a:t>
            </a:r>
          </a:p>
          <a:p>
            <a:pPr marL="457200" indent="-457200">
              <a:buFont typeface="+mj-lt"/>
              <a:buAutoNum type="alphaLcPeriod"/>
            </a:pPr>
            <a:r>
              <a:rPr lang="en-US" sz="2900" dirty="0" smtClean="0"/>
              <a:t>Ductwork insulation and sealing (6.4.4.2.1)</a:t>
            </a:r>
          </a:p>
          <a:p>
            <a:pPr marL="457200" indent="-457200">
              <a:buFont typeface="+mj-lt"/>
              <a:buAutoNum type="alphaLcPeriod"/>
            </a:pPr>
            <a:r>
              <a:rPr lang="en-US" sz="2900" dirty="0" smtClean="0"/>
              <a:t>Air balancing of ducted system</a:t>
            </a:r>
          </a:p>
          <a:p>
            <a:pPr marL="457200" indent="-457200">
              <a:buFont typeface="+mj-lt"/>
              <a:buAutoNum type="alphaLcPeriod"/>
            </a:pPr>
            <a:r>
              <a:rPr lang="en-US" sz="2900" dirty="0" smtClean="0"/>
              <a:t>Outdoor air intake and exhaust systems (6.4.3.4)</a:t>
            </a:r>
          </a:p>
          <a:p>
            <a:pPr marL="457200" indent="-457200">
              <a:buFont typeface="+mj-lt"/>
              <a:buAutoNum type="alphaLcPeriod"/>
            </a:pPr>
            <a:r>
              <a:rPr lang="en-US" sz="2900" dirty="0" smtClean="0"/>
              <a:t>Zone thermostatic controls to prevent simultaneous heating and cooling</a:t>
            </a:r>
          </a:p>
          <a:p>
            <a:pPr marL="457200" indent="-457200">
              <a:buFont typeface="+mj-lt"/>
              <a:buAutoNum type="alphaLcPeriod"/>
            </a:pPr>
            <a:r>
              <a:rPr lang="en-US" sz="2900" dirty="0" smtClean="0"/>
              <a:t>Optimum start controls</a:t>
            </a:r>
          </a:p>
          <a:p>
            <a:pPr marL="457200" indent="-457200">
              <a:buFont typeface="+mj-lt"/>
              <a:buAutoNum type="alphaLcPeriod"/>
            </a:pPr>
            <a:r>
              <a:rPr lang="en-US" sz="2900" dirty="0" smtClean="0"/>
              <a:t>Demand control ventilation (</a:t>
            </a:r>
            <a:r>
              <a:rPr lang="en-US" sz="2900" dirty="0" smtClean="0">
                <a:solidFill>
                  <a:srgbClr val="FF0000"/>
                </a:solidFill>
              </a:rPr>
              <a:t>6.4.3.8 and 6.5.3.7</a:t>
            </a:r>
            <a:r>
              <a:rPr lang="en-US" sz="2900" dirty="0" smtClean="0"/>
              <a:t>)</a:t>
            </a:r>
          </a:p>
          <a:p>
            <a:pPr marL="457200" indent="-457200">
              <a:buFont typeface="+mj-lt"/>
              <a:buAutoNum type="alphaLcPeriod"/>
            </a:pPr>
            <a:r>
              <a:rPr lang="en-US" sz="2900" dirty="0"/>
              <a:t>Door switch requirements</a:t>
            </a:r>
            <a:r>
              <a:rPr lang="en-US" sz="2900" dirty="0" smtClean="0"/>
              <a:t> </a:t>
            </a:r>
            <a:r>
              <a:rPr lang="en-US" sz="2900" dirty="0" smtClean="0">
                <a:solidFill>
                  <a:srgbClr val="FF0000"/>
                </a:solidFill>
              </a:rPr>
              <a:t>(6.5.10)</a:t>
            </a:r>
            <a:r>
              <a:rPr lang="en-US" dirty="0" smtClean="0"/>
              <a:t/>
            </a:r>
            <a:br>
              <a:rPr lang="en-US" dirty="0" smtClean="0"/>
            </a:br>
            <a:endParaRPr lang="en-US" dirty="0"/>
          </a:p>
        </p:txBody>
      </p:sp>
      <p:sp>
        <p:nvSpPr>
          <p:cNvPr id="3" name="Title 2"/>
          <p:cNvSpPr>
            <a:spLocks noGrp="1"/>
          </p:cNvSpPr>
          <p:nvPr>
            <p:ph type="title"/>
          </p:nvPr>
        </p:nvSpPr>
        <p:spPr/>
        <p:txBody>
          <a:bodyPr/>
          <a:lstStyle/>
          <a:p>
            <a:r>
              <a:rPr lang="en-US" sz="2400" b="1" dirty="0" smtClean="0">
                <a:solidFill>
                  <a:srgbClr val="00853F"/>
                </a:solidFill>
              </a:rPr>
              <a:t>Section 6 – 6.3 </a:t>
            </a:r>
            <a:r>
              <a:rPr lang="en-US" dirty="0">
                <a:solidFill>
                  <a:srgbClr val="00853F"/>
                </a:solidFill>
              </a:rPr>
              <a:t/>
            </a:r>
            <a:br>
              <a:rPr lang="en-US" dirty="0">
                <a:solidFill>
                  <a:srgbClr val="00853F"/>
                </a:solidFill>
              </a:rPr>
            </a:br>
            <a:r>
              <a:rPr lang="en-US" sz="2000" dirty="0" smtClean="0">
                <a:solidFill>
                  <a:srgbClr val="00853F"/>
                </a:solidFill>
              </a:rPr>
              <a:t>Simplified Approach Criteria</a:t>
            </a:r>
            <a:endParaRPr lang="en-US" sz="2000" dirty="0">
              <a:solidFill>
                <a:srgbClr val="00853F"/>
              </a:solidFill>
            </a:endParaRPr>
          </a:p>
        </p:txBody>
      </p:sp>
    </p:spTree>
    <p:extLst>
      <p:ext uri="{BB962C8B-B14F-4D97-AF65-F5344CB8AC3E}">
        <p14:creationId xmlns:p14="http://schemas.microsoft.com/office/powerpoint/2010/main" val="202432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84" name="Rectangle 32"/>
          <p:cNvSpPr>
            <a:spLocks noGrp="1" noChangeArrowheads="1"/>
          </p:cNvSpPr>
          <p:nvPr>
            <p:ph idx="1"/>
          </p:nvPr>
        </p:nvSpPr>
        <p:spPr>
          <a:xfrm>
            <a:off x="424561" y="1211030"/>
            <a:ext cx="8458425" cy="4876800"/>
          </a:xfrm>
          <a:noFill/>
          <a:ln/>
        </p:spPr>
        <p:txBody>
          <a:bodyPr lIns="0" tIns="0" rIns="0" bIns="0">
            <a:normAutofit fontScale="92500" lnSpcReduction="10000"/>
          </a:bodyPr>
          <a:lstStyle/>
          <a:p>
            <a:pPr marL="225425" indent="-225425">
              <a:lnSpc>
                <a:spcPct val="110000"/>
              </a:lnSpc>
              <a:buFont typeface="Wingdings" pitchFamily="2" charset="2"/>
              <a:buChar char="ü"/>
            </a:pPr>
            <a:r>
              <a:rPr lang="en-US" dirty="0"/>
              <a:t>Air-handling and fan coil </a:t>
            </a:r>
            <a:r>
              <a:rPr lang="en-US" dirty="0" smtClean="0"/>
              <a:t>unit </a:t>
            </a:r>
            <a:r>
              <a:rPr lang="en-US" dirty="0"/>
              <a:t>s</a:t>
            </a:r>
            <a:r>
              <a:rPr lang="en-US" dirty="0" smtClean="0"/>
              <a:t>upply </a:t>
            </a:r>
            <a:r>
              <a:rPr lang="en-US" dirty="0"/>
              <a:t>fans controlled by two-speed motors or variable speed drives</a:t>
            </a:r>
          </a:p>
          <a:p>
            <a:pPr lvl="1" indent="-342900">
              <a:lnSpc>
                <a:spcPct val="110000"/>
              </a:lnSpc>
            </a:pPr>
            <a:r>
              <a:rPr lang="en-US" dirty="0"/>
              <a:t>C</a:t>
            </a:r>
            <a:r>
              <a:rPr lang="en-US" dirty="0" smtClean="0"/>
              <a:t>hilled-water </a:t>
            </a:r>
            <a:r>
              <a:rPr lang="en-US" dirty="0"/>
              <a:t>cooling coils where the supply fans have motors </a:t>
            </a:r>
            <a:r>
              <a:rPr lang="en-US" dirty="0">
                <a:solidFill>
                  <a:srgbClr val="FF0000"/>
                </a:solidFill>
              </a:rPr>
              <a:t>≥ 1/4 </a:t>
            </a:r>
            <a:r>
              <a:rPr lang="en-US" dirty="0"/>
              <a:t>hp </a:t>
            </a:r>
            <a:endParaRPr lang="en-US" dirty="0" smtClean="0"/>
          </a:p>
          <a:p>
            <a:pPr lvl="1" indent="-342900">
              <a:lnSpc>
                <a:spcPct val="110000"/>
              </a:lnSpc>
            </a:pPr>
            <a:r>
              <a:rPr lang="en-US" dirty="0"/>
              <a:t>D</a:t>
            </a:r>
            <a:r>
              <a:rPr lang="en-US" dirty="0" smtClean="0"/>
              <a:t>irect expansion units </a:t>
            </a:r>
            <a:r>
              <a:rPr lang="en-US" dirty="0">
                <a:solidFill>
                  <a:srgbClr val="FF0000"/>
                </a:solidFill>
              </a:rPr>
              <a:t>≥ 65,000 </a:t>
            </a:r>
            <a:r>
              <a:rPr lang="en-US" dirty="0"/>
              <a:t>Btu/h </a:t>
            </a:r>
            <a:r>
              <a:rPr lang="en-US" dirty="0" smtClean="0"/>
              <a:t>cooling capacity</a:t>
            </a:r>
          </a:p>
          <a:p>
            <a:pPr lvl="1" indent="-342900">
              <a:lnSpc>
                <a:spcPct val="110000"/>
              </a:lnSpc>
            </a:pPr>
            <a:r>
              <a:rPr lang="en-US" dirty="0" smtClean="0"/>
              <a:t>Two speeds of fan control required during economizer operation</a:t>
            </a:r>
            <a:endParaRPr lang="en-US" dirty="0"/>
          </a:p>
          <a:p>
            <a:pPr marL="1597025" lvl="3" indent="-339725">
              <a:lnSpc>
                <a:spcPct val="110000"/>
              </a:lnSpc>
            </a:pPr>
            <a:endParaRPr lang="en-US" sz="1900" dirty="0" smtClean="0"/>
          </a:p>
          <a:p>
            <a:pPr marL="1597025" lvl="3" indent="-339725">
              <a:lnSpc>
                <a:spcPct val="110000"/>
              </a:lnSpc>
            </a:pPr>
            <a:endParaRPr lang="en-US" sz="1900" dirty="0"/>
          </a:p>
          <a:p>
            <a:pPr marL="1597025" lvl="3" indent="-339725">
              <a:lnSpc>
                <a:spcPct val="110000"/>
              </a:lnSpc>
            </a:pPr>
            <a:endParaRPr lang="en-US" sz="1900" dirty="0" smtClean="0"/>
          </a:p>
          <a:p>
            <a:pPr marL="1257300" lvl="3" indent="0">
              <a:lnSpc>
                <a:spcPct val="110000"/>
              </a:lnSpc>
              <a:buNone/>
            </a:pPr>
            <a:endParaRPr lang="en-US" sz="1900" dirty="0"/>
          </a:p>
          <a:p>
            <a:pPr marL="400050" lvl="1" indent="0">
              <a:lnSpc>
                <a:spcPct val="110000"/>
              </a:lnSpc>
              <a:spcBef>
                <a:spcPts val="0"/>
              </a:spcBef>
              <a:buNone/>
            </a:pPr>
            <a:endParaRPr lang="en-US" sz="2100" dirty="0" smtClean="0"/>
          </a:p>
          <a:p>
            <a:pPr marL="400050" lvl="1" indent="0">
              <a:lnSpc>
                <a:spcPct val="110000"/>
              </a:lnSpc>
              <a:spcBef>
                <a:spcPts val="0"/>
              </a:spcBef>
              <a:buNone/>
            </a:pPr>
            <a:endParaRPr lang="en-US" sz="2100" dirty="0"/>
          </a:p>
          <a:p>
            <a:pPr marL="400050" lvl="1" indent="0">
              <a:lnSpc>
                <a:spcPct val="110000"/>
              </a:lnSpc>
              <a:spcBef>
                <a:spcPts val="0"/>
              </a:spcBef>
              <a:buNone/>
            </a:pPr>
            <a:endParaRPr lang="en-US" sz="2100" dirty="0" smtClean="0"/>
          </a:p>
          <a:p>
            <a:pPr marL="400050" lvl="1" indent="0">
              <a:lnSpc>
                <a:spcPct val="110000"/>
              </a:lnSpc>
              <a:spcBef>
                <a:spcPts val="0"/>
              </a:spcBef>
              <a:buNone/>
            </a:pPr>
            <a:r>
              <a:rPr lang="en-US" sz="2100" dirty="0" smtClean="0"/>
              <a:t>* or volume of outdoor air required </a:t>
            </a:r>
          </a:p>
          <a:p>
            <a:pPr marL="400050" lvl="1" indent="0">
              <a:lnSpc>
                <a:spcPct val="110000"/>
              </a:lnSpc>
              <a:spcBef>
                <a:spcPts val="0"/>
              </a:spcBef>
              <a:buNone/>
            </a:pPr>
            <a:r>
              <a:rPr lang="en-US" sz="2100" dirty="0" smtClean="0"/>
              <a:t>  to meet Standard 62.1</a:t>
            </a:r>
          </a:p>
          <a:p>
            <a:pPr lvl="1"/>
            <a:endParaRPr lang="en-US" dirty="0"/>
          </a:p>
        </p:txBody>
      </p:sp>
      <p:sp>
        <p:nvSpPr>
          <p:cNvPr id="177154" name="Rectangle 2"/>
          <p:cNvSpPr>
            <a:spLocks noGrp="1" noChangeArrowheads="1"/>
          </p:cNvSpPr>
          <p:nvPr>
            <p:ph type="title"/>
          </p:nvPr>
        </p:nvSpPr>
        <p:spPr>
          <a:xfrm>
            <a:off x="215900" y="0"/>
            <a:ext cx="8343899" cy="952500"/>
          </a:xfrm>
        </p:spPr>
        <p:txBody>
          <a:bodyPr>
            <a:normAutofit/>
          </a:bodyPr>
          <a:lstStyle/>
          <a:p>
            <a:pPr>
              <a:lnSpc>
                <a:spcPct val="80000"/>
              </a:lnSpc>
            </a:pPr>
            <a:r>
              <a:rPr lang="en-US" sz="2400" b="1" dirty="0" smtClean="0">
                <a:solidFill>
                  <a:srgbClr val="00853F"/>
                </a:solidFill>
                <a:sym typeface="WP MathA" pitchFamily="2" charset="2"/>
              </a:rPr>
              <a:t>Section 6 – </a:t>
            </a:r>
            <a:r>
              <a:rPr lang="en-US" sz="2400" dirty="0">
                <a:solidFill>
                  <a:srgbClr val="FF0000"/>
                </a:solidFill>
              </a:rPr>
              <a:t>6.5.3.2</a:t>
            </a:r>
            <a:r>
              <a:rPr lang="en-US" sz="2400" b="1" dirty="0" smtClean="0">
                <a:solidFill>
                  <a:srgbClr val="00853F"/>
                </a:solidFill>
                <a:sym typeface="WP MathA" pitchFamily="2" charset="2"/>
              </a:rPr>
              <a:t> (6.3.2b)</a:t>
            </a:r>
            <a:r>
              <a:rPr lang="en-US" sz="2000" dirty="0" smtClean="0">
                <a:solidFill>
                  <a:srgbClr val="00853F"/>
                </a:solidFill>
                <a:sym typeface="WP MathA" pitchFamily="2" charset="2"/>
              </a:rPr>
              <a:t/>
            </a:r>
            <a:br>
              <a:rPr lang="en-US" sz="2000" dirty="0" smtClean="0">
                <a:solidFill>
                  <a:srgbClr val="00853F"/>
                </a:solidFill>
                <a:sym typeface="WP MathA" pitchFamily="2" charset="2"/>
              </a:rPr>
            </a:br>
            <a:r>
              <a:rPr lang="en-US" sz="2000" dirty="0" smtClean="0">
                <a:solidFill>
                  <a:srgbClr val="FF0000"/>
                </a:solidFill>
              </a:rPr>
              <a:t>Fan </a:t>
            </a:r>
            <a:r>
              <a:rPr lang="en-US" sz="2000" dirty="0">
                <a:solidFill>
                  <a:srgbClr val="FF0000"/>
                </a:solidFill>
              </a:rPr>
              <a:t>Control</a:t>
            </a:r>
            <a:endParaRPr lang="en-US" sz="2000" dirty="0">
              <a:solidFill>
                <a:srgbClr val="00853F"/>
              </a:solidFill>
              <a:sym typeface="WP MathA" pitchFamily="2" charset="2"/>
            </a:endParaRPr>
          </a:p>
        </p:txBody>
      </p:sp>
      <p:graphicFrame>
        <p:nvGraphicFramePr>
          <p:cNvPr id="3" name="Table 2"/>
          <p:cNvGraphicFramePr>
            <a:graphicFrameLocks noGrp="1"/>
          </p:cNvGraphicFramePr>
          <p:nvPr>
            <p:extLst>
              <p:ext uri="{D42A27DB-BD31-4B8C-83A1-F6EECF244321}">
                <p14:modId xmlns:p14="http://schemas.microsoft.com/office/powerpoint/2010/main" val="1090839349"/>
              </p:ext>
            </p:extLst>
          </p:nvPr>
        </p:nvGraphicFramePr>
        <p:xfrm>
          <a:off x="628432" y="3036253"/>
          <a:ext cx="7847285" cy="1566041"/>
        </p:xfrm>
        <a:graphic>
          <a:graphicData uri="http://schemas.openxmlformats.org/drawingml/2006/table">
            <a:tbl>
              <a:tblPr firstRow="1" bandRow="1">
                <a:tableStyleId>{5C22544A-7EE6-4342-B048-85BDC9FD1C3A}</a:tableStyleId>
              </a:tblPr>
              <a:tblGrid>
                <a:gridCol w="1593630"/>
                <a:gridCol w="1019504"/>
                <a:gridCol w="1261241"/>
                <a:gridCol w="1629104"/>
                <a:gridCol w="2343806"/>
              </a:tblGrid>
              <a:tr h="651641">
                <a:tc>
                  <a:txBody>
                    <a:bodyPr/>
                    <a:lstStyle/>
                    <a:p>
                      <a:r>
                        <a:rPr lang="en-US" sz="1600" dirty="0" smtClean="0"/>
                        <a:t>Temperature Control</a:t>
                      </a:r>
                      <a:endParaRPr lang="en-US" sz="1600" dirty="0"/>
                    </a:p>
                  </a:txBody>
                  <a:tcPr/>
                </a:tc>
                <a:tc>
                  <a:txBody>
                    <a:bodyPr/>
                    <a:lstStyle/>
                    <a:p>
                      <a:r>
                        <a:rPr lang="en-US" sz="1600" dirty="0" smtClean="0"/>
                        <a:t>Typical Zones</a:t>
                      </a:r>
                      <a:endParaRPr lang="en-US" sz="1600" dirty="0"/>
                    </a:p>
                  </a:txBody>
                  <a:tcPr/>
                </a:tc>
                <a:tc>
                  <a:txBody>
                    <a:bodyPr/>
                    <a:lstStyle/>
                    <a:p>
                      <a:pPr algn="ctr"/>
                      <a:r>
                        <a:rPr lang="en-US" sz="1600" dirty="0" smtClean="0"/>
                        <a:t>Minimum fan speed</a:t>
                      </a:r>
                      <a:endParaRPr lang="en-US" sz="1600" dirty="0"/>
                    </a:p>
                  </a:txBody>
                  <a:tcPr/>
                </a:tc>
                <a:tc>
                  <a:txBody>
                    <a:bodyPr/>
                    <a:lstStyle/>
                    <a:p>
                      <a:pPr algn="ctr"/>
                      <a:r>
                        <a:rPr lang="en-US" sz="1600" dirty="0" smtClean="0"/>
                        <a:t>Fan power at min speed</a:t>
                      </a:r>
                      <a:endParaRPr lang="en-US" sz="1600" dirty="0"/>
                    </a:p>
                  </a:txBody>
                  <a:tcPr/>
                </a:tc>
                <a:tc>
                  <a:txBody>
                    <a:bodyPr/>
                    <a:lstStyle/>
                    <a:p>
                      <a:r>
                        <a:rPr lang="en-US" sz="1600" dirty="0" smtClean="0"/>
                        <a:t>Fan control</a:t>
                      </a:r>
                      <a:endParaRPr lang="en-US" sz="1600" dirty="0"/>
                    </a:p>
                  </a:txBody>
                  <a:tcPr/>
                </a:tc>
              </a:tr>
              <a:tr h="320489">
                <a:tc>
                  <a:txBody>
                    <a:bodyPr/>
                    <a:lstStyle/>
                    <a:p>
                      <a:r>
                        <a:rPr lang="en-US" sz="1600" dirty="0" smtClean="0"/>
                        <a:t>Supply Air</a:t>
                      </a:r>
                      <a:endParaRPr lang="en-US" sz="1600" dirty="0"/>
                    </a:p>
                  </a:txBody>
                  <a:tcPr anchor="ctr"/>
                </a:tc>
                <a:tc>
                  <a:txBody>
                    <a:bodyPr/>
                    <a:lstStyle/>
                    <a:p>
                      <a:r>
                        <a:rPr lang="en-US" sz="1600" dirty="0" smtClean="0"/>
                        <a:t>Multiple</a:t>
                      </a:r>
                      <a:endParaRPr lang="en-US" sz="1600" dirty="0"/>
                    </a:p>
                  </a:txBody>
                  <a:tcPr anchor="ctr"/>
                </a:tc>
                <a:tc>
                  <a:txBody>
                    <a:bodyPr/>
                    <a:lstStyle/>
                    <a:p>
                      <a:pPr algn="ctr"/>
                      <a:r>
                        <a:rPr lang="en-US" sz="1600" dirty="0" smtClean="0"/>
                        <a:t>≤ 50% *</a:t>
                      </a:r>
                      <a:endParaRPr lang="en-US" sz="16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t>≤ 30%</a:t>
                      </a:r>
                    </a:p>
                  </a:txBody>
                  <a:tcPr anchor="ctr"/>
                </a:tc>
                <a:tc>
                  <a:txBody>
                    <a:bodyPr/>
                    <a:lstStyle/>
                    <a:p>
                      <a:r>
                        <a:rPr lang="en-US" sz="1600" dirty="0" smtClean="0"/>
                        <a:t>Modulating</a:t>
                      </a:r>
                      <a:endParaRPr lang="en-US" sz="1600" dirty="0"/>
                    </a:p>
                  </a:txBody>
                  <a:tcPr anchor="ctr"/>
                </a:tc>
              </a:tr>
              <a:tr h="370840">
                <a:tc>
                  <a:txBody>
                    <a:bodyPr/>
                    <a:lstStyle/>
                    <a:p>
                      <a:r>
                        <a:rPr lang="en-US" sz="1600" dirty="0" smtClean="0"/>
                        <a:t>Room Temperature</a:t>
                      </a:r>
                      <a:endParaRPr lang="en-US" sz="1600" dirty="0"/>
                    </a:p>
                  </a:txBody>
                  <a:tcPr anchor="ctr"/>
                </a:tc>
                <a:tc>
                  <a:txBody>
                    <a:bodyPr/>
                    <a:lstStyle/>
                    <a:p>
                      <a:r>
                        <a:rPr lang="en-US" sz="1600" dirty="0" smtClean="0"/>
                        <a:t>Single</a:t>
                      </a:r>
                      <a:endParaRPr lang="en-US" sz="16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t>≤ 66% *</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t>≤ 40%</a:t>
                      </a:r>
                    </a:p>
                  </a:txBody>
                  <a:tcPr anchor="ctr"/>
                </a:tc>
                <a:tc>
                  <a:txBody>
                    <a:bodyPr/>
                    <a:lstStyle/>
                    <a:p>
                      <a:r>
                        <a:rPr lang="en-US" sz="1600" dirty="0" smtClean="0"/>
                        <a:t>Two-speed, Multi-speed or Modulating</a:t>
                      </a:r>
                      <a:endParaRPr lang="en-US" sz="1600" dirty="0"/>
                    </a:p>
                  </a:txBody>
                  <a:tcPr anchor="ctr"/>
                </a:tc>
              </a:tr>
            </a:tbl>
          </a:graphicData>
        </a:graphic>
      </p:graphicFrame>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8771" y="4602294"/>
            <a:ext cx="3762622" cy="1924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6392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31058" y="1266210"/>
            <a:ext cx="8229600" cy="4876800"/>
          </a:xfrm>
        </p:spPr>
        <p:txBody>
          <a:bodyPr>
            <a:normAutofit/>
          </a:bodyPr>
          <a:lstStyle/>
          <a:p>
            <a:pPr marL="0" indent="0">
              <a:buNone/>
            </a:pPr>
            <a:r>
              <a:rPr lang="en-US" i="1" dirty="0" smtClean="0">
                <a:solidFill>
                  <a:schemeClr val="tx1">
                    <a:lumMod val="50000"/>
                  </a:schemeClr>
                </a:solidFill>
              </a:rPr>
              <a:t>PNNL and DOE would like to thank ASHRAE Standing Standard Project Committee 90.1 for their contributions to the development of this presentation and their technical review of the content.</a:t>
            </a:r>
            <a:endParaRPr lang="en-US" i="1" dirty="0">
              <a:solidFill>
                <a:schemeClr val="tx1">
                  <a:lumMod val="50000"/>
                </a:schemeClr>
              </a:solidFill>
            </a:endParaRPr>
          </a:p>
        </p:txBody>
      </p:sp>
      <p:sp>
        <p:nvSpPr>
          <p:cNvPr id="7" name="Rectangle 25"/>
          <p:cNvSpPr>
            <a:spLocks noGrp="1" noChangeArrowheads="1"/>
          </p:cNvSpPr>
          <p:nvPr>
            <p:ph type="title"/>
          </p:nvPr>
        </p:nvSpPr>
        <p:spPr/>
        <p:txBody>
          <a:bodyPr>
            <a:normAutofit/>
          </a:bodyPr>
          <a:lstStyle/>
          <a:p>
            <a:pPr eaLnBrk="1" hangingPunct="1"/>
            <a:r>
              <a:rPr lang="en-US" altLang="en-US" sz="2800" b="1" dirty="0" smtClean="0">
                <a:solidFill>
                  <a:schemeClr val="tx1">
                    <a:lumMod val="50000"/>
                  </a:schemeClr>
                </a:solidFill>
                <a:latin typeface="Arial"/>
                <a:cs typeface="Arial"/>
              </a:rPr>
              <a:t>Acknowledgements</a:t>
            </a:r>
            <a:endParaRPr lang="en-US" altLang="en-US" sz="2800" b="1" dirty="0">
              <a:solidFill>
                <a:schemeClr val="tx1">
                  <a:lumMod val="50000"/>
                </a:schemeClr>
              </a:solidFill>
              <a:latin typeface="Arial"/>
              <a:cs typeface="Arial"/>
            </a:endParaRPr>
          </a:p>
        </p:txBody>
      </p:sp>
    </p:spTree>
    <p:extLst>
      <p:ext uri="{BB962C8B-B14F-4D97-AF65-F5344CB8AC3E}">
        <p14:creationId xmlns:p14="http://schemas.microsoft.com/office/powerpoint/2010/main" val="1857923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177800" y="0"/>
            <a:ext cx="8826500" cy="876300"/>
          </a:xfrm>
        </p:spPr>
        <p:txBody>
          <a:bodyPr/>
          <a:lstStyle/>
          <a:p>
            <a:pPr>
              <a:lnSpc>
                <a:spcPct val="80000"/>
              </a:lnSpc>
            </a:pPr>
            <a:r>
              <a:rPr lang="en-US" sz="2400" b="1" dirty="0" smtClean="0">
                <a:solidFill>
                  <a:srgbClr val="00853F"/>
                </a:solidFill>
              </a:rPr>
              <a:t>Section 6 – 6.8.1 (6.3.2c) </a:t>
            </a:r>
            <a:r>
              <a:rPr lang="en-US" dirty="0" smtClean="0">
                <a:solidFill>
                  <a:srgbClr val="00853F"/>
                </a:solidFill>
              </a:rPr>
              <a:t/>
            </a:r>
            <a:br>
              <a:rPr lang="en-US" dirty="0" smtClean="0">
                <a:solidFill>
                  <a:srgbClr val="00853F"/>
                </a:solidFill>
              </a:rPr>
            </a:br>
            <a:r>
              <a:rPr lang="en-US" sz="2000" dirty="0" smtClean="0">
                <a:solidFill>
                  <a:srgbClr val="00853F"/>
                </a:solidFill>
              </a:rPr>
              <a:t>Equipment Efficiency</a:t>
            </a:r>
            <a:endParaRPr lang="en-US" sz="2000" dirty="0">
              <a:solidFill>
                <a:srgbClr val="00853F"/>
              </a:solidFill>
            </a:endParaRPr>
          </a:p>
        </p:txBody>
      </p:sp>
      <p:sp>
        <p:nvSpPr>
          <p:cNvPr id="4" name="TextBox 3"/>
          <p:cNvSpPr txBox="1"/>
          <p:nvPr/>
        </p:nvSpPr>
        <p:spPr>
          <a:xfrm>
            <a:off x="2429607" y="3031299"/>
            <a:ext cx="3496096" cy="1400852"/>
          </a:xfrm>
          <a:prstGeom prst="rect">
            <a:avLst/>
          </a:prstGeom>
        </p:spPr>
        <p:txBody>
          <a:bodyPr vert="horz" wrap="square" lIns="91440" tIns="45720" rIns="91440" bIns="45720" rtlCol="0">
            <a:normAutofit/>
          </a:bodyPr>
          <a:lstStyle/>
          <a:p>
            <a:pPr>
              <a:spcBef>
                <a:spcPct val="20000"/>
              </a:spcBef>
            </a:pPr>
            <a:r>
              <a:rPr kumimoji="0" lang="en-US" sz="2323" b="1" i="0" u="none" strike="noStrike" kern="1200" cap="none" spc="0" normalizeH="0" baseline="0" noProof="0" dirty="0" smtClean="0">
                <a:ln>
                  <a:noFill/>
                </a:ln>
                <a:effectLst/>
                <a:uLnTx/>
                <a:uFillTx/>
                <a:latin typeface="Arial Narrow"/>
                <a:ea typeface="+mn-ea"/>
                <a:cs typeface="Arial Narrow"/>
              </a:rPr>
              <a:t>Reference </a:t>
            </a:r>
            <a:r>
              <a:rPr lang="en-US" sz="2323" b="1" dirty="0" smtClean="0">
                <a:latin typeface="Arial Narrow"/>
                <a:cs typeface="Arial Narrow"/>
              </a:rPr>
              <a:t>90.1-2016 </a:t>
            </a:r>
            <a:r>
              <a:rPr kumimoji="0" lang="en-US" sz="2323" b="1" i="0" u="none" strike="noStrike" kern="1200" cap="none" spc="0" normalizeH="0" baseline="0" noProof="0" dirty="0" smtClean="0">
                <a:ln>
                  <a:noFill/>
                </a:ln>
                <a:effectLst/>
                <a:uLnTx/>
                <a:uFillTx/>
                <a:latin typeface="Arial Narrow"/>
                <a:ea typeface="+mn-ea"/>
                <a:cs typeface="Arial Narrow"/>
              </a:rPr>
              <a:t>Tables: </a:t>
            </a:r>
          </a:p>
          <a:p>
            <a:pPr>
              <a:spcBef>
                <a:spcPct val="20000"/>
              </a:spcBef>
            </a:pPr>
            <a:r>
              <a:rPr lang="en-US" sz="2323" b="1" dirty="0">
                <a:latin typeface="Arial Narrow"/>
                <a:cs typeface="Arial Narrow"/>
              </a:rPr>
              <a:t>6.8.1-1, 6.8.1-2, 6.8.1-4</a:t>
            </a:r>
          </a:p>
        </p:txBody>
      </p:sp>
    </p:spTree>
    <p:extLst>
      <p:ext uri="{BB962C8B-B14F-4D97-AF65-F5344CB8AC3E}">
        <p14:creationId xmlns:p14="http://schemas.microsoft.com/office/powerpoint/2010/main" val="25485298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5" name="Picture 5" descr="economizer control"/>
          <p:cNvPicPr>
            <a:picLocks noGrp="1" noChangeAspect="1" noChangeArrowheads="1"/>
          </p:cNvPicPr>
          <p:nvPr>
            <p:ph idx="1"/>
          </p:nvPr>
        </p:nvPicPr>
        <p:blipFill>
          <a:blip r:embed="rId3" cstate="screen"/>
          <a:stretch>
            <a:fillRect/>
          </a:stretch>
        </p:blipFill>
        <p:spPr>
          <a:xfrm>
            <a:off x="3749899" y="3066434"/>
            <a:ext cx="3848100" cy="2828925"/>
          </a:xfrm>
          <a:prstGeom prst="rect">
            <a:avLst/>
          </a:prstGeom>
          <a:ln>
            <a:noFill/>
          </a:ln>
          <a:effectLst>
            <a:outerShdw blurRad="292100" dist="139700" dir="2700000" algn="tl" rotWithShape="0">
              <a:srgbClr val="333333">
                <a:alpha val="65000"/>
              </a:srgbClr>
            </a:outerShdw>
          </a:effectLst>
        </p:spPr>
      </p:pic>
      <p:sp>
        <p:nvSpPr>
          <p:cNvPr id="128002" name="Rectangle 2"/>
          <p:cNvSpPr>
            <a:spLocks noGrp="1" noChangeArrowheads="1"/>
          </p:cNvSpPr>
          <p:nvPr>
            <p:ph type="title"/>
          </p:nvPr>
        </p:nvSpPr>
        <p:spPr>
          <a:xfrm>
            <a:off x="166688" y="0"/>
            <a:ext cx="8459171" cy="914400"/>
          </a:xfrm>
        </p:spPr>
        <p:txBody>
          <a:bodyPr>
            <a:normAutofit/>
          </a:bodyPr>
          <a:lstStyle/>
          <a:p>
            <a:pPr>
              <a:lnSpc>
                <a:spcPct val="80000"/>
              </a:lnSpc>
            </a:pPr>
            <a:r>
              <a:rPr lang="en-US" sz="2400" b="1" dirty="0" smtClean="0">
                <a:solidFill>
                  <a:srgbClr val="00853F"/>
                </a:solidFill>
              </a:rPr>
              <a:t>Section 6 – 6.5.1 (6.3.2.d)</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Economizers</a:t>
            </a:r>
            <a:endParaRPr lang="en-US" sz="1200" i="1" dirty="0">
              <a:solidFill>
                <a:srgbClr val="00853F"/>
              </a:solidFill>
            </a:endParaRPr>
          </a:p>
        </p:txBody>
      </p:sp>
      <p:sp>
        <p:nvSpPr>
          <p:cNvPr id="128004" name="Rectangle 4"/>
          <p:cNvSpPr>
            <a:spLocks noChangeArrowheads="1"/>
          </p:cNvSpPr>
          <p:nvPr/>
        </p:nvSpPr>
        <p:spPr bwMode="auto">
          <a:xfrm>
            <a:off x="456229" y="1334814"/>
            <a:ext cx="8459171" cy="3132083"/>
          </a:xfrm>
          <a:prstGeom prst="rect">
            <a:avLst/>
          </a:prstGeom>
          <a:noFill/>
          <a:ln w="9525">
            <a:noFill/>
            <a:miter lim="800000"/>
            <a:headEnd/>
            <a:tailEnd/>
          </a:ln>
          <a:effectLst/>
        </p:spPr>
        <p:txBody>
          <a:bodyPr lIns="0" tIns="0" rIns="0" bIns="0"/>
          <a:lstStyle/>
          <a:p>
            <a:pPr>
              <a:lnSpc>
                <a:spcPct val="95000"/>
              </a:lnSpc>
              <a:spcBef>
                <a:spcPct val="40000"/>
              </a:spcBef>
            </a:pPr>
            <a:r>
              <a:rPr lang="en-US" sz="2400" dirty="0">
                <a:latin typeface="+mn-lt"/>
              </a:rPr>
              <a:t>The system shall </a:t>
            </a:r>
            <a:r>
              <a:rPr lang="en-US" sz="2400" dirty="0" smtClean="0">
                <a:latin typeface="+mn-lt"/>
              </a:rPr>
              <a:t>either have </a:t>
            </a:r>
            <a:r>
              <a:rPr lang="en-US" sz="2400" dirty="0">
                <a:latin typeface="+mn-lt"/>
              </a:rPr>
              <a:t>an economizer, </a:t>
            </a:r>
            <a:endParaRPr lang="en-US" sz="2400" dirty="0" smtClean="0">
              <a:latin typeface="+mn-lt"/>
            </a:endParaRPr>
          </a:p>
          <a:p>
            <a:pPr>
              <a:lnSpc>
                <a:spcPct val="95000"/>
              </a:lnSpc>
              <a:spcBef>
                <a:spcPct val="40000"/>
              </a:spcBef>
            </a:pPr>
            <a:r>
              <a:rPr lang="en-US" sz="2400" dirty="0" smtClean="0"/>
              <a:t>Or use </a:t>
            </a:r>
            <a:r>
              <a:rPr lang="en-US" sz="2400" dirty="0" smtClean="0">
                <a:latin typeface="+mn-lt"/>
              </a:rPr>
              <a:t>the economizer </a:t>
            </a:r>
            <a:r>
              <a:rPr lang="en-US" sz="2400" dirty="0">
                <a:latin typeface="+mn-lt"/>
              </a:rPr>
              <a:t>Trade-off Option </a:t>
            </a:r>
            <a:endParaRPr lang="en-US" sz="2400" dirty="0" smtClean="0">
              <a:latin typeface="+mn-lt"/>
            </a:endParaRPr>
          </a:p>
          <a:p>
            <a:pPr marL="800100" lvl="1" indent="-342900">
              <a:lnSpc>
                <a:spcPct val="95000"/>
              </a:lnSpc>
              <a:spcBef>
                <a:spcPct val="40000"/>
              </a:spcBef>
              <a:buFont typeface="Arial" panose="020B0604020202020204" pitchFamily="34" charset="0"/>
              <a:buChar char="•"/>
            </a:pPr>
            <a:r>
              <a:rPr lang="en-US" sz="2000" dirty="0" smtClean="0">
                <a:latin typeface="+mn-lt"/>
              </a:rPr>
              <a:t>Limited </a:t>
            </a:r>
            <a:r>
              <a:rPr lang="en-US" sz="2000" dirty="0">
                <a:latin typeface="+mn-lt"/>
              </a:rPr>
              <a:t>to unitary systems</a:t>
            </a:r>
          </a:p>
          <a:p>
            <a:pPr marL="800100" lvl="1" indent="-342900">
              <a:lnSpc>
                <a:spcPct val="95000"/>
              </a:lnSpc>
              <a:spcBef>
                <a:spcPct val="40000"/>
              </a:spcBef>
              <a:buFont typeface="Arial" panose="020B0604020202020204" pitchFamily="34" charset="0"/>
              <a:buChar char="•"/>
            </a:pPr>
            <a:r>
              <a:rPr lang="en-US" sz="2000" dirty="0">
                <a:latin typeface="+mn-lt"/>
              </a:rPr>
              <a:t>Requires higher minimum cooling efficiency (EER)</a:t>
            </a:r>
          </a:p>
          <a:p>
            <a:pPr marL="800100" lvl="1" indent="-342900">
              <a:lnSpc>
                <a:spcPct val="95000"/>
              </a:lnSpc>
              <a:spcBef>
                <a:spcPct val="40000"/>
              </a:spcBef>
              <a:buFont typeface="Arial" panose="020B0604020202020204" pitchFamily="34" charset="0"/>
              <a:buChar char="•"/>
            </a:pPr>
            <a:r>
              <a:rPr lang="en-US" sz="2000" dirty="0">
                <a:latin typeface="+mn-lt"/>
              </a:rPr>
              <a:t>Trade-off EER by</a:t>
            </a:r>
          </a:p>
          <a:p>
            <a:pPr marL="1257300" lvl="2" indent="-342900">
              <a:lnSpc>
                <a:spcPct val="95000"/>
              </a:lnSpc>
              <a:spcBef>
                <a:spcPct val="40000"/>
              </a:spcBef>
              <a:buFont typeface="Arial" pitchFamily="34" charset="0"/>
              <a:buChar char="–"/>
            </a:pPr>
            <a:r>
              <a:rPr lang="en-US" dirty="0">
                <a:latin typeface="+mn-lt"/>
              </a:rPr>
              <a:t>System size</a:t>
            </a:r>
          </a:p>
          <a:p>
            <a:pPr marL="1257300" lvl="2" indent="-342900">
              <a:lnSpc>
                <a:spcPct val="95000"/>
              </a:lnSpc>
              <a:spcBef>
                <a:spcPct val="40000"/>
              </a:spcBef>
              <a:buFont typeface="Arial" pitchFamily="34" charset="0"/>
              <a:buChar char="–"/>
            </a:pPr>
            <a:r>
              <a:rPr lang="en-US" dirty="0">
                <a:latin typeface="+mn-lt"/>
              </a:rPr>
              <a:t>Climate </a:t>
            </a:r>
            <a:r>
              <a:rPr lang="en-US" dirty="0" smtClean="0">
                <a:latin typeface="+mn-lt"/>
              </a:rPr>
              <a:t>zone</a:t>
            </a:r>
          </a:p>
        </p:txBody>
      </p:sp>
      <p:sp>
        <p:nvSpPr>
          <p:cNvPr id="2" name="TextBox 1"/>
          <p:cNvSpPr txBox="1"/>
          <p:nvPr/>
        </p:nvSpPr>
        <p:spPr>
          <a:xfrm>
            <a:off x="456229" y="4151586"/>
            <a:ext cx="153371" cy="63062"/>
          </a:xfrm>
          <a:prstGeom prst="rect">
            <a:avLst/>
          </a:prstGeom>
        </p:spPr>
        <p:txBody>
          <a:bodyPr vert="horz" wrap="square" lIns="91440" tIns="45720" rIns="91440" bIns="45720" rtlCol="0">
            <a:normAutofit fontScale="2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smtClean="0">
              <a:ln>
                <a:noFill/>
              </a:ln>
              <a:solidFill>
                <a:srgbClr val="FFFFFF"/>
              </a:solidFill>
              <a:effectLst/>
              <a:uLnTx/>
              <a:uFillTx/>
              <a:latin typeface="Arial Narrow"/>
              <a:ea typeface="+mn-ea"/>
              <a:cs typeface="Arial Narrow"/>
            </a:endParaRPr>
          </a:p>
        </p:txBody>
      </p:sp>
      <p:sp>
        <p:nvSpPr>
          <p:cNvPr id="3" name="TextBox 2"/>
          <p:cNvSpPr txBox="1"/>
          <p:nvPr/>
        </p:nvSpPr>
        <p:spPr>
          <a:xfrm>
            <a:off x="849044" y="4208921"/>
            <a:ext cx="2900855" cy="1965435"/>
          </a:xfrm>
          <a:prstGeom prst="rect">
            <a:avLst/>
          </a:prstGeom>
        </p:spPr>
        <p:txBody>
          <a:bodyPr vert="horz" wrap="square" lIns="91440" tIns="45720" rIns="91440" bIns="45720" rtlCol="0">
            <a:normAutofit fontScale="85000" lnSpcReduction="10000"/>
          </a:bodyPr>
          <a:lstStyle/>
          <a:p>
            <a:pPr marL="342900" indent="-342900">
              <a:spcBef>
                <a:spcPct val="20000"/>
              </a:spcBef>
              <a:buFont typeface="Arial" panose="020B0604020202020204" pitchFamily="34" charset="0"/>
              <a:buChar char="•"/>
            </a:pPr>
            <a:r>
              <a:rPr lang="en-US" sz="2400" dirty="0">
                <a:solidFill>
                  <a:srgbClr val="FF0000"/>
                </a:solidFill>
              </a:rPr>
              <a:t>Eliminated separate table for computer rooms. They must follow the same thresholds as other </a:t>
            </a:r>
            <a:r>
              <a:rPr lang="en-US" sz="2400" dirty="0" smtClean="0">
                <a:solidFill>
                  <a:srgbClr val="FF0000"/>
                </a:solidFill>
              </a:rPr>
              <a:t>spaces.</a:t>
            </a:r>
            <a:endParaRPr lang="en-US" sz="2400" dirty="0">
              <a:solidFill>
                <a:srgbClr val="FF0000"/>
              </a:solidFill>
            </a:endParaRPr>
          </a:p>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smtClean="0">
              <a:ln>
                <a:noFill/>
              </a:ln>
              <a:solidFill>
                <a:srgbClr val="FFFFFF"/>
              </a:solidFill>
              <a:effectLst/>
              <a:uLnTx/>
              <a:uFillTx/>
              <a:latin typeface="Arial Narrow"/>
              <a:ea typeface="+mn-ea"/>
              <a:cs typeface="Arial Narrow"/>
            </a:endParaRPr>
          </a:p>
        </p:txBody>
      </p:sp>
    </p:spTree>
    <p:extLst>
      <p:ext uri="{BB962C8B-B14F-4D97-AF65-F5344CB8AC3E}">
        <p14:creationId xmlns:p14="http://schemas.microsoft.com/office/powerpoint/2010/main" val="39252340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53988" y="0"/>
            <a:ext cx="8490839" cy="914400"/>
          </a:xfrm>
        </p:spPr>
        <p:txBody>
          <a:bodyPr>
            <a:normAutofit/>
          </a:bodyPr>
          <a:lstStyle/>
          <a:p>
            <a:pPr>
              <a:lnSpc>
                <a:spcPct val="80000"/>
              </a:lnSpc>
            </a:pPr>
            <a:r>
              <a:rPr lang="en-US" sz="2400" b="1" dirty="0" smtClean="0">
                <a:solidFill>
                  <a:srgbClr val="00853F"/>
                </a:solidFill>
              </a:rPr>
              <a:t>Section 6 – 6.3.2</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Economizers</a:t>
            </a:r>
            <a:endParaRPr lang="en-US" sz="1200" i="1" dirty="0">
              <a:solidFill>
                <a:srgbClr val="00853F"/>
              </a:solidFill>
            </a:endParaRPr>
          </a:p>
        </p:txBody>
      </p:sp>
      <p:sp>
        <p:nvSpPr>
          <p:cNvPr id="4" name="TextBox 3"/>
          <p:cNvSpPr txBox="1"/>
          <p:nvPr/>
        </p:nvSpPr>
        <p:spPr>
          <a:xfrm>
            <a:off x="1613344" y="2868460"/>
            <a:ext cx="6622473" cy="360219"/>
          </a:xfrm>
          <a:prstGeom prst="rect">
            <a:avLst/>
          </a:prstGeom>
        </p:spPr>
        <p:txBody>
          <a:bodyPr vert="horz" wrap="square" lIns="91440" tIns="45720" rIns="91440" bIns="45720" rtlCol="0">
            <a:normAutofit fontScale="8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effectLst/>
                <a:uLnTx/>
                <a:uFillTx/>
                <a:latin typeface="Arial Narrow"/>
                <a:ea typeface="+mn-ea"/>
                <a:cs typeface="Arial Narrow"/>
              </a:rPr>
              <a:t>Reference Table 6.5.1-</a:t>
            </a:r>
            <a:r>
              <a:rPr kumimoji="0" lang="en-US" sz="2323" b="1" i="0" u="none" strike="noStrike" kern="1200" cap="none" spc="0" normalizeH="0" baseline="0" noProof="0" dirty="0" smtClean="0">
                <a:ln>
                  <a:noFill/>
                </a:ln>
                <a:solidFill>
                  <a:srgbClr val="FF0000"/>
                </a:solidFill>
                <a:effectLst/>
                <a:uLnTx/>
                <a:uFillTx/>
                <a:latin typeface="Arial Narrow"/>
                <a:ea typeface="+mn-ea"/>
                <a:cs typeface="Arial Narrow"/>
              </a:rPr>
              <a:t>2</a:t>
            </a:r>
            <a:r>
              <a:rPr kumimoji="0" lang="en-US" sz="2323" b="1" i="0" u="none" strike="noStrike" kern="1200" cap="none" spc="0" normalizeH="0" baseline="0" noProof="0" dirty="0" smtClean="0">
                <a:ln>
                  <a:noFill/>
                </a:ln>
                <a:effectLst/>
                <a:uLnTx/>
                <a:uFillTx/>
                <a:latin typeface="Arial Narrow"/>
                <a:ea typeface="+mn-ea"/>
                <a:cs typeface="Arial Narrow"/>
              </a:rPr>
              <a:t> on page 88</a:t>
            </a:r>
            <a:r>
              <a:rPr kumimoji="0" lang="en-US" sz="2323" b="1" i="0" u="none" strike="noStrike" kern="1200" cap="none" spc="0" normalizeH="0" noProof="0" dirty="0" smtClean="0">
                <a:ln>
                  <a:noFill/>
                </a:ln>
                <a:effectLst/>
                <a:uLnTx/>
                <a:uFillTx/>
                <a:latin typeface="Arial Narrow"/>
                <a:ea typeface="+mn-ea"/>
                <a:cs typeface="Arial Narrow"/>
              </a:rPr>
              <a:t> in 90.1-2016</a:t>
            </a:r>
            <a:endParaRPr kumimoji="0" lang="en-US" sz="2323" b="1" i="0" u="none" strike="noStrike" kern="1200" cap="none" spc="0" normalizeH="0" baseline="0" noProof="0" dirty="0" smtClean="0">
              <a:ln>
                <a:noFill/>
              </a:ln>
              <a:effectLst/>
              <a:uLnTx/>
              <a:uFillTx/>
              <a:latin typeface="Arial Narrow"/>
              <a:ea typeface="+mn-ea"/>
              <a:cs typeface="Arial Narrow"/>
            </a:endParaRPr>
          </a:p>
        </p:txBody>
      </p:sp>
    </p:spTree>
    <p:extLst>
      <p:ext uri="{BB962C8B-B14F-4D97-AF65-F5344CB8AC3E}">
        <p14:creationId xmlns:p14="http://schemas.microsoft.com/office/powerpoint/2010/main" val="2407623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5" name="Rectangle 5"/>
          <p:cNvSpPr>
            <a:spLocks noGrp="1" noChangeArrowheads="1"/>
          </p:cNvSpPr>
          <p:nvPr>
            <p:ph idx="1"/>
          </p:nvPr>
        </p:nvSpPr>
        <p:spPr>
          <a:xfrm>
            <a:off x="456229" y="1371600"/>
            <a:ext cx="8155959" cy="4014788"/>
          </a:xfrm>
        </p:spPr>
        <p:txBody>
          <a:bodyPr>
            <a:normAutofit/>
          </a:bodyPr>
          <a:lstStyle/>
          <a:p>
            <a:pPr>
              <a:lnSpc>
                <a:spcPct val="90000"/>
              </a:lnSpc>
              <a:buFont typeface="Arial" panose="020B0604020202020204" pitchFamily="34" charset="0"/>
              <a:buChar char="•"/>
            </a:pPr>
            <a:r>
              <a:rPr lang="en-US" sz="2400" dirty="0">
                <a:sym typeface="WP MathA" pitchFamily="2" charset="2"/>
              </a:rPr>
              <a:t>Climate and size dependent </a:t>
            </a:r>
            <a:r>
              <a:rPr lang="en-US" sz="2000" i="1" dirty="0">
                <a:sym typeface="WP MathA" pitchFamily="2" charset="2"/>
              </a:rPr>
              <a:t>(</a:t>
            </a:r>
            <a:r>
              <a:rPr lang="en-US" sz="2000" i="1" dirty="0" smtClean="0">
                <a:sym typeface="WP MathA" pitchFamily="2" charset="2"/>
              </a:rPr>
              <a:t>Tables 6.5.1-1 and -2) </a:t>
            </a:r>
            <a:endParaRPr lang="en-US" sz="2000" i="1" dirty="0">
              <a:sym typeface="WP MathA" pitchFamily="2" charset="2"/>
            </a:endParaRPr>
          </a:p>
          <a:p>
            <a:pPr>
              <a:lnSpc>
                <a:spcPct val="90000"/>
              </a:lnSpc>
              <a:buFont typeface="Arial" panose="020B0604020202020204" pitchFamily="34" charset="0"/>
              <a:buChar char="•"/>
            </a:pPr>
            <a:r>
              <a:rPr lang="en-US" sz="2400" dirty="0">
                <a:sym typeface="WP MathA" pitchFamily="2" charset="2"/>
              </a:rPr>
              <a:t>There are LOTS of </a:t>
            </a:r>
            <a:r>
              <a:rPr lang="en-US" sz="2400" dirty="0" smtClean="0">
                <a:sym typeface="WP MathA" pitchFamily="2" charset="2"/>
              </a:rPr>
              <a:t>exceptions</a:t>
            </a:r>
          </a:p>
          <a:p>
            <a:pPr>
              <a:lnSpc>
                <a:spcPct val="90000"/>
              </a:lnSpc>
              <a:buFont typeface="Arial" panose="020B0604020202020204" pitchFamily="34" charset="0"/>
              <a:buChar char="•"/>
            </a:pPr>
            <a:r>
              <a:rPr lang="en-US" sz="2400" dirty="0" smtClean="0">
                <a:sym typeface="WP MathA" pitchFamily="2" charset="2"/>
              </a:rPr>
              <a:t>Can </a:t>
            </a:r>
            <a:r>
              <a:rPr lang="en-US" sz="2400" dirty="0">
                <a:sym typeface="WP MathA" pitchFamily="2" charset="2"/>
              </a:rPr>
              <a:t>use air economizers</a:t>
            </a:r>
          </a:p>
          <a:p>
            <a:pPr lvl="1">
              <a:lnSpc>
                <a:spcPct val="90000"/>
              </a:lnSpc>
            </a:pPr>
            <a:r>
              <a:rPr lang="en-US" sz="2000" dirty="0">
                <a:cs typeface="Times New Roman" pitchFamily="18" charset="0"/>
                <a:sym typeface="WP MathA" pitchFamily="2" charset="2"/>
              </a:rPr>
              <a:t>100% of design supply air</a:t>
            </a:r>
          </a:p>
          <a:p>
            <a:pPr lvl="1">
              <a:lnSpc>
                <a:spcPct val="90000"/>
              </a:lnSpc>
            </a:pPr>
            <a:r>
              <a:rPr lang="en-US" sz="2000" dirty="0">
                <a:cs typeface="Times New Roman" pitchFamily="18" charset="0"/>
                <a:sym typeface="WP MathA" pitchFamily="2" charset="2"/>
              </a:rPr>
              <a:t>Sequenced with mechanical cooling equipment</a:t>
            </a:r>
          </a:p>
          <a:p>
            <a:pPr lvl="1">
              <a:lnSpc>
                <a:spcPct val="90000"/>
              </a:lnSpc>
            </a:pPr>
            <a:r>
              <a:rPr lang="en-US" sz="2000" dirty="0">
                <a:cs typeface="Times New Roman" pitchFamily="18" charset="0"/>
                <a:sym typeface="WP MathA" pitchFamily="2" charset="2"/>
              </a:rPr>
              <a:t>High limit shutoff</a:t>
            </a:r>
          </a:p>
          <a:p>
            <a:pPr lvl="1">
              <a:lnSpc>
                <a:spcPct val="90000"/>
              </a:lnSpc>
            </a:pPr>
            <a:r>
              <a:rPr lang="en-US" sz="2000" dirty="0" smtClean="0">
                <a:cs typeface="Times New Roman" pitchFamily="18" charset="0"/>
                <a:sym typeface="WP MathA" pitchFamily="2" charset="2"/>
              </a:rPr>
              <a:t>Dampers</a:t>
            </a:r>
          </a:p>
          <a:p>
            <a:pPr lvl="1">
              <a:lnSpc>
                <a:spcPct val="90000"/>
              </a:lnSpc>
            </a:pPr>
            <a:r>
              <a:rPr lang="en-US" dirty="0" smtClean="0">
                <a:solidFill>
                  <a:srgbClr val="FF0000"/>
                </a:solidFill>
                <a:cs typeface="Times New Roman" pitchFamily="18" charset="0"/>
                <a:sym typeface="WP MathA" pitchFamily="2" charset="2"/>
              </a:rPr>
              <a:t>Relief of excess outdoor air</a:t>
            </a:r>
          </a:p>
          <a:p>
            <a:pPr lvl="1">
              <a:lnSpc>
                <a:spcPct val="90000"/>
              </a:lnSpc>
            </a:pPr>
            <a:r>
              <a:rPr lang="en-US" sz="2000" dirty="0" smtClean="0">
                <a:solidFill>
                  <a:srgbClr val="FF0000"/>
                </a:solidFill>
                <a:cs typeface="Times New Roman" pitchFamily="18" charset="0"/>
                <a:sym typeface="WP MathA" pitchFamily="2" charset="2"/>
              </a:rPr>
              <a:t>Sensor accuracy</a:t>
            </a:r>
            <a:endParaRPr lang="en-US" sz="2000" dirty="0">
              <a:solidFill>
                <a:srgbClr val="FF0000"/>
              </a:solidFill>
              <a:cs typeface="Times New Roman" pitchFamily="18" charset="0"/>
              <a:sym typeface="WP MathA" pitchFamily="2" charset="2"/>
            </a:endParaRPr>
          </a:p>
        </p:txBody>
      </p:sp>
      <p:sp>
        <p:nvSpPr>
          <p:cNvPr id="194564" name="Rectangle 4"/>
          <p:cNvSpPr>
            <a:spLocks noGrp="1" noChangeArrowheads="1"/>
          </p:cNvSpPr>
          <p:nvPr>
            <p:ph type="title"/>
          </p:nvPr>
        </p:nvSpPr>
        <p:spPr>
          <a:xfrm>
            <a:off x="215901" y="0"/>
            <a:ext cx="8839200" cy="914400"/>
          </a:xfrm>
        </p:spPr>
        <p:txBody>
          <a:bodyPr/>
          <a:lstStyle/>
          <a:p>
            <a:pPr>
              <a:lnSpc>
                <a:spcPct val="80000"/>
              </a:lnSpc>
            </a:pPr>
            <a:r>
              <a:rPr lang="en-US" sz="2400" b="1" dirty="0" smtClean="0">
                <a:solidFill>
                  <a:srgbClr val="00853F"/>
                </a:solidFill>
              </a:rPr>
              <a:t>Section 6 – 6.5.1 (6.3.2d)</a:t>
            </a:r>
            <a:r>
              <a:rPr lang="en-US" dirty="0" smtClean="0">
                <a:solidFill>
                  <a:srgbClr val="00853F"/>
                </a:solidFill>
              </a:rPr>
              <a:t/>
            </a:r>
            <a:br>
              <a:rPr lang="en-US" dirty="0" smtClean="0">
                <a:solidFill>
                  <a:srgbClr val="00853F"/>
                </a:solidFill>
              </a:rPr>
            </a:br>
            <a:r>
              <a:rPr lang="en-US" sz="2000" dirty="0" smtClean="0">
                <a:solidFill>
                  <a:srgbClr val="00853F"/>
                </a:solidFill>
              </a:rPr>
              <a:t>Economizers</a:t>
            </a:r>
            <a:endParaRPr lang="en-US" sz="2000" i="1" dirty="0">
              <a:solidFill>
                <a:srgbClr val="00853F"/>
              </a:solidFill>
            </a:endParaRPr>
          </a:p>
        </p:txBody>
      </p:sp>
    </p:spTree>
    <p:extLst>
      <p:ext uri="{BB962C8B-B14F-4D97-AF65-F5344CB8AC3E}">
        <p14:creationId xmlns:p14="http://schemas.microsoft.com/office/powerpoint/2010/main" val="855192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5" name="Rectangle 3"/>
          <p:cNvSpPr>
            <a:spLocks noGrp="1" noChangeArrowheads="1"/>
          </p:cNvSpPr>
          <p:nvPr>
            <p:ph idx="1"/>
          </p:nvPr>
        </p:nvSpPr>
        <p:spPr>
          <a:xfrm>
            <a:off x="456229" y="1066800"/>
            <a:ext cx="8230571" cy="4953000"/>
          </a:xfrm>
        </p:spPr>
        <p:txBody>
          <a:bodyPr>
            <a:normAutofit fontScale="92500" lnSpcReduction="20000"/>
          </a:bodyPr>
          <a:lstStyle/>
          <a:p>
            <a:pPr marL="0" indent="0">
              <a:buNone/>
            </a:pPr>
            <a:r>
              <a:rPr lang="en-US" b="1" u="sng" dirty="0" smtClean="0"/>
              <a:t>Exceptions</a:t>
            </a:r>
            <a:endParaRPr lang="en-US" dirty="0" smtClean="0"/>
          </a:p>
          <a:p>
            <a:pPr lvl="1">
              <a:buFont typeface="Arial" panose="020B0604020202020204" pitchFamily="34" charset="0"/>
              <a:buChar char="•"/>
            </a:pPr>
            <a:r>
              <a:rPr lang="en-US" dirty="0">
                <a:sym typeface="WP MathA" pitchFamily="2" charset="2"/>
              </a:rPr>
              <a:t>Small </a:t>
            </a:r>
            <a:r>
              <a:rPr lang="en-US" dirty="0" smtClean="0">
                <a:sym typeface="WP MathA" pitchFamily="2" charset="2"/>
              </a:rPr>
              <a:t>individual fan </a:t>
            </a:r>
            <a:r>
              <a:rPr lang="en-US" dirty="0">
                <a:sym typeface="WP MathA" pitchFamily="2" charset="2"/>
              </a:rPr>
              <a:t>units: &lt; </a:t>
            </a:r>
            <a:r>
              <a:rPr lang="en-US" dirty="0" smtClean="0">
                <a:sym typeface="WP MathA" pitchFamily="2" charset="2"/>
              </a:rPr>
              <a:t>Table 6.5.1-1</a:t>
            </a:r>
          </a:p>
          <a:p>
            <a:pPr lvl="1">
              <a:buFont typeface="Arial" panose="020B0604020202020204" pitchFamily="34" charset="0"/>
              <a:buChar char="•"/>
            </a:pPr>
            <a:r>
              <a:rPr lang="en-US" dirty="0" smtClean="0">
                <a:solidFill>
                  <a:srgbClr val="FF0000"/>
                </a:solidFill>
                <a:sym typeface="WP MathA" pitchFamily="2" charset="2"/>
              </a:rPr>
              <a:t>Chilled-water cooling systems without a fan or that use induced airflow with certain capacity in certain climate zones</a:t>
            </a:r>
            <a:endParaRPr lang="en-US" dirty="0">
              <a:solidFill>
                <a:srgbClr val="FF0000"/>
              </a:solidFill>
              <a:sym typeface="WP MathA" pitchFamily="2" charset="2"/>
            </a:endParaRPr>
          </a:p>
          <a:p>
            <a:pPr lvl="1">
              <a:buFont typeface="Arial" panose="020B0604020202020204" pitchFamily="34" charset="0"/>
              <a:buChar char="•"/>
            </a:pPr>
            <a:r>
              <a:rPr lang="en-US" dirty="0" smtClean="0"/>
              <a:t>Systems </a:t>
            </a:r>
            <a:r>
              <a:rPr lang="en-US" dirty="0"/>
              <a:t>with </a:t>
            </a:r>
            <a:r>
              <a:rPr lang="en-US" dirty="0" err="1" smtClean="0"/>
              <a:t>nonparticulate</a:t>
            </a:r>
            <a:r>
              <a:rPr lang="en-US" dirty="0" smtClean="0"/>
              <a:t> air treatment per </a:t>
            </a:r>
            <a:r>
              <a:rPr lang="en-US" dirty="0"/>
              <a:t>Standard </a:t>
            </a:r>
            <a:r>
              <a:rPr lang="en-US" dirty="0" smtClean="0"/>
              <a:t>62.1</a:t>
            </a:r>
            <a:endParaRPr lang="en-US" dirty="0"/>
          </a:p>
          <a:p>
            <a:pPr lvl="1">
              <a:buFont typeface="Arial" panose="020B0604020202020204" pitchFamily="34" charset="0"/>
              <a:buChar char="•"/>
            </a:pPr>
            <a:r>
              <a:rPr lang="en-US" dirty="0" smtClean="0"/>
              <a:t>Hospitals where &gt;75</a:t>
            </a:r>
            <a:r>
              <a:rPr lang="en-US" dirty="0"/>
              <a:t>% of the air must be humidified &gt;</a:t>
            </a:r>
            <a:r>
              <a:rPr lang="en-US" dirty="0" smtClean="0"/>
              <a:t>35°Fdp</a:t>
            </a:r>
          </a:p>
          <a:p>
            <a:pPr lvl="1">
              <a:buFont typeface="Arial" panose="020B0604020202020204" pitchFamily="34" charset="0"/>
              <a:buChar char="•"/>
            </a:pPr>
            <a:r>
              <a:rPr lang="en-US" dirty="0" smtClean="0"/>
              <a:t>Processes </a:t>
            </a:r>
            <a:r>
              <a:rPr lang="en-US" dirty="0"/>
              <a:t>where </a:t>
            </a:r>
            <a:r>
              <a:rPr lang="en-US" dirty="0" smtClean="0"/>
              <a:t>&gt;25</a:t>
            </a:r>
            <a:r>
              <a:rPr lang="en-US" dirty="0"/>
              <a:t>% of the air must be humidified &gt;</a:t>
            </a:r>
            <a:r>
              <a:rPr lang="en-US" dirty="0" smtClean="0"/>
              <a:t>35°Fdp</a:t>
            </a:r>
            <a:endParaRPr lang="en-US" dirty="0"/>
          </a:p>
          <a:p>
            <a:pPr lvl="1">
              <a:buFont typeface="Arial" panose="020B0604020202020204" pitchFamily="34" charset="0"/>
              <a:buChar char="•"/>
            </a:pPr>
            <a:r>
              <a:rPr lang="en-US" dirty="0"/>
              <a:t>Systems with condenser heat recovery per </a:t>
            </a:r>
            <a:r>
              <a:rPr lang="en-US" dirty="0" smtClean="0"/>
              <a:t>6.5.6.2.2</a:t>
            </a:r>
            <a:endParaRPr lang="en-US" dirty="0"/>
          </a:p>
          <a:p>
            <a:pPr lvl="1">
              <a:buFont typeface="Arial" panose="020B0604020202020204" pitchFamily="34" charset="0"/>
              <a:buChar char="•"/>
            </a:pPr>
            <a:r>
              <a:rPr lang="en-US" dirty="0"/>
              <a:t>Residential systems </a:t>
            </a:r>
            <a:r>
              <a:rPr lang="en-US" dirty="0" smtClean="0"/>
              <a:t>&lt;</a:t>
            </a:r>
            <a:r>
              <a:rPr lang="en-US" dirty="0"/>
              <a:t>5X limits in Table </a:t>
            </a:r>
            <a:r>
              <a:rPr lang="en-US" dirty="0" smtClean="0">
                <a:solidFill>
                  <a:srgbClr val="FF0000"/>
                </a:solidFill>
              </a:rPr>
              <a:t>6.5.1-1</a:t>
            </a:r>
            <a:endParaRPr lang="en-US" dirty="0">
              <a:solidFill>
                <a:srgbClr val="FF0000"/>
              </a:solidFill>
            </a:endParaRPr>
          </a:p>
          <a:p>
            <a:pPr lvl="1">
              <a:buFont typeface="Arial" panose="020B0604020202020204" pitchFamily="34" charset="0"/>
              <a:buChar char="•"/>
            </a:pPr>
            <a:r>
              <a:rPr lang="en-US" dirty="0"/>
              <a:t>Systems with a balance point &lt;=60°F</a:t>
            </a:r>
          </a:p>
          <a:p>
            <a:pPr lvl="1">
              <a:buFont typeface="Arial" panose="020B0604020202020204" pitchFamily="34" charset="0"/>
              <a:buChar char="•"/>
            </a:pPr>
            <a:r>
              <a:rPr lang="en-US" dirty="0"/>
              <a:t>Systems expected to operate &lt; 20hrs/wk</a:t>
            </a:r>
          </a:p>
          <a:p>
            <a:pPr lvl="1">
              <a:buFont typeface="Arial" panose="020B0604020202020204" pitchFamily="34" charset="0"/>
              <a:buChar char="•"/>
            </a:pPr>
            <a:r>
              <a:rPr lang="en-US" dirty="0"/>
              <a:t>Systems serving zones with open refrigerated casework</a:t>
            </a:r>
          </a:p>
          <a:p>
            <a:pPr lvl="1">
              <a:buFont typeface="Arial" panose="020B0604020202020204" pitchFamily="34" charset="0"/>
              <a:buChar char="•"/>
            </a:pPr>
            <a:r>
              <a:rPr lang="en-US" dirty="0"/>
              <a:t>Where </a:t>
            </a:r>
            <a:r>
              <a:rPr lang="en-US" dirty="0" smtClean="0"/>
              <a:t>comfort cooling </a:t>
            </a:r>
            <a:r>
              <a:rPr lang="en-US" dirty="0"/>
              <a:t>efficiency </a:t>
            </a:r>
            <a:r>
              <a:rPr lang="en-US" dirty="0" smtClean="0"/>
              <a:t>meets or exceeds </a:t>
            </a:r>
            <a:r>
              <a:rPr lang="en-US" dirty="0"/>
              <a:t>Table </a:t>
            </a:r>
            <a:r>
              <a:rPr lang="en-US" dirty="0" smtClean="0">
                <a:solidFill>
                  <a:srgbClr val="FF0000"/>
                </a:solidFill>
              </a:rPr>
              <a:t>6.5.1-2</a:t>
            </a:r>
          </a:p>
          <a:p>
            <a:pPr lvl="1">
              <a:buFont typeface="Arial" panose="020B0604020202020204" pitchFamily="34" charset="0"/>
              <a:buChar char="•"/>
            </a:pPr>
            <a:r>
              <a:rPr lang="en-US" dirty="0" smtClean="0"/>
              <a:t>Systems serving computer rooms under certain conditions</a:t>
            </a:r>
          </a:p>
          <a:p>
            <a:pPr lvl="1">
              <a:buFont typeface="Arial" panose="020B0604020202020204" pitchFamily="34" charset="0"/>
              <a:buChar char="•"/>
            </a:pPr>
            <a:r>
              <a:rPr lang="en-US" dirty="0" smtClean="0">
                <a:solidFill>
                  <a:srgbClr val="FF0000"/>
                </a:solidFill>
              </a:rPr>
              <a:t>Dedicated systems for computer rooms where a minimum of 75% of the design load serves various conditions</a:t>
            </a:r>
            <a:endParaRPr lang="en-US" dirty="0">
              <a:solidFill>
                <a:srgbClr val="FF0000"/>
              </a:solidFill>
            </a:endParaRPr>
          </a:p>
        </p:txBody>
      </p:sp>
      <p:sp>
        <p:nvSpPr>
          <p:cNvPr id="463874" name="Rectangle 2"/>
          <p:cNvSpPr>
            <a:spLocks noGrp="1" noChangeArrowheads="1"/>
          </p:cNvSpPr>
          <p:nvPr>
            <p:ph type="title"/>
          </p:nvPr>
        </p:nvSpPr>
        <p:spPr>
          <a:xfrm>
            <a:off x="215901" y="-25400"/>
            <a:ext cx="7124700" cy="990600"/>
          </a:xfrm>
        </p:spPr>
        <p:txBody>
          <a:bodyPr>
            <a:normAutofit/>
          </a:bodyPr>
          <a:lstStyle/>
          <a:p>
            <a:pPr>
              <a:lnSpc>
                <a:spcPct val="80000"/>
              </a:lnSpc>
            </a:pPr>
            <a:r>
              <a:rPr lang="en-US" sz="2400" b="1" dirty="0" smtClean="0">
                <a:solidFill>
                  <a:srgbClr val="00853F"/>
                </a:solidFill>
              </a:rPr>
              <a:t>Section 6 – 6.5.1</a:t>
            </a:r>
            <a:r>
              <a:rPr lang="en-US" dirty="0" smtClean="0">
                <a:solidFill>
                  <a:srgbClr val="00853F"/>
                </a:solidFill>
              </a:rPr>
              <a:t/>
            </a:r>
            <a:br>
              <a:rPr lang="en-US" dirty="0" smtClean="0">
                <a:solidFill>
                  <a:srgbClr val="00853F"/>
                </a:solidFill>
              </a:rPr>
            </a:br>
            <a:r>
              <a:rPr lang="en-US" sz="2000" dirty="0" smtClean="0">
                <a:solidFill>
                  <a:srgbClr val="00853F"/>
                </a:solidFill>
              </a:rPr>
              <a:t>Economizer </a:t>
            </a:r>
            <a:r>
              <a:rPr lang="en-US" sz="2000" dirty="0">
                <a:solidFill>
                  <a:srgbClr val="00853F"/>
                </a:solidFill>
              </a:rPr>
              <a:t>Exceptions</a:t>
            </a:r>
          </a:p>
        </p:txBody>
      </p:sp>
    </p:spTree>
    <p:extLst>
      <p:ext uri="{BB962C8B-B14F-4D97-AF65-F5344CB8AC3E}">
        <p14:creationId xmlns:p14="http://schemas.microsoft.com/office/powerpoint/2010/main" val="646558413"/>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3"/>
          <p:cNvSpPr>
            <a:spLocks noGrp="1" noChangeArrowheads="1"/>
          </p:cNvSpPr>
          <p:nvPr>
            <p:ph idx="1"/>
          </p:nvPr>
        </p:nvSpPr>
        <p:spPr>
          <a:xfrm>
            <a:off x="456229" y="1143000"/>
            <a:ext cx="8370270" cy="5410200"/>
          </a:xfrm>
        </p:spPr>
        <p:txBody>
          <a:bodyPr>
            <a:normAutofit fontScale="92500" lnSpcReduction="20000"/>
          </a:bodyPr>
          <a:lstStyle/>
          <a:p>
            <a:pPr marL="0" indent="0">
              <a:buNone/>
            </a:pPr>
            <a:r>
              <a:rPr lang="en-US" dirty="0" smtClean="0"/>
              <a:t>Required if:</a:t>
            </a:r>
          </a:p>
          <a:p>
            <a:pPr lvl="1">
              <a:buFont typeface="Wingdings" pitchFamily="2" charset="2"/>
              <a:buChar char="ü"/>
            </a:pPr>
            <a:r>
              <a:rPr lang="en-US" dirty="0" smtClean="0"/>
              <a:t>Supply air capacity ≥ value listed in </a:t>
            </a:r>
            <a:r>
              <a:rPr lang="en-US" dirty="0"/>
              <a:t>Tables 6.5.6.1-1 and 6.5.6.1-2</a:t>
            </a:r>
          </a:p>
          <a:p>
            <a:pPr lvl="2">
              <a:buFont typeface="Arial" pitchFamily="34" charset="0"/>
              <a:buChar char="–"/>
            </a:pPr>
            <a:r>
              <a:rPr lang="en-US" dirty="0" smtClean="0"/>
              <a:t>Values are based on climate zone and % of outdoor air flow rate at design conditions</a:t>
            </a:r>
          </a:p>
          <a:p>
            <a:pPr marL="457200" lvl="1" indent="0">
              <a:buNone/>
            </a:pPr>
            <a:r>
              <a:rPr lang="en-US" i="1" dirty="0"/>
              <a:t>Table 6.5.6.1-1 used for all ventilation systems operating &lt; 8,000 </a:t>
            </a:r>
            <a:r>
              <a:rPr lang="en-US" i="1" dirty="0" err="1"/>
              <a:t>hrs</a:t>
            </a:r>
            <a:r>
              <a:rPr lang="en-US" i="1" dirty="0"/>
              <a:t>/</a:t>
            </a:r>
            <a:r>
              <a:rPr lang="en-US" i="1" dirty="0" err="1"/>
              <a:t>yr</a:t>
            </a:r>
            <a:endParaRPr lang="en-US" i="1" dirty="0"/>
          </a:p>
          <a:p>
            <a:pPr marL="457200" lvl="1" indent="0">
              <a:buNone/>
            </a:pPr>
            <a:r>
              <a:rPr lang="en-US" i="1" dirty="0"/>
              <a:t>Table 6.5.6.1-2 used for all ventilation systems operating ≥ 8,000 </a:t>
            </a:r>
            <a:r>
              <a:rPr lang="en-US" i="1" dirty="0" err="1"/>
              <a:t>hrs</a:t>
            </a:r>
            <a:r>
              <a:rPr lang="en-US" i="1" dirty="0"/>
              <a:t>/</a:t>
            </a:r>
            <a:r>
              <a:rPr lang="en-US" i="1" dirty="0" err="1"/>
              <a:t>yr</a:t>
            </a:r>
            <a:endParaRPr lang="en-US" i="1" dirty="0"/>
          </a:p>
          <a:p>
            <a:pPr marL="0" indent="0">
              <a:buNone/>
            </a:pPr>
            <a:endParaRPr lang="en-US" dirty="0" smtClean="0"/>
          </a:p>
          <a:p>
            <a:pPr marL="0" indent="0">
              <a:buNone/>
            </a:pPr>
            <a:r>
              <a:rPr lang="en-US" dirty="0" smtClean="0"/>
              <a:t>Recovery system effectiveness ≥ 50%</a:t>
            </a:r>
          </a:p>
          <a:p>
            <a:pPr lvl="1"/>
            <a:r>
              <a:rPr lang="en-US" dirty="0">
                <a:solidFill>
                  <a:srgbClr val="FF0000"/>
                </a:solidFill>
              </a:rPr>
              <a:t>required thresholds have </a:t>
            </a:r>
            <a:r>
              <a:rPr lang="en-US" dirty="0" smtClean="0">
                <a:solidFill>
                  <a:srgbClr val="FF0000"/>
                </a:solidFill>
              </a:rPr>
              <a:t>changed </a:t>
            </a:r>
            <a:r>
              <a:rPr lang="en-US" dirty="0">
                <a:solidFill>
                  <a:srgbClr val="FF0000"/>
                </a:solidFill>
              </a:rPr>
              <a:t>to account for </a:t>
            </a:r>
            <a:r>
              <a:rPr lang="en-US" dirty="0" smtClean="0">
                <a:solidFill>
                  <a:srgbClr val="FF0000"/>
                </a:solidFill>
              </a:rPr>
              <a:t>minimum size availability </a:t>
            </a:r>
            <a:r>
              <a:rPr lang="en-US" dirty="0">
                <a:solidFill>
                  <a:srgbClr val="FF0000"/>
                </a:solidFill>
              </a:rPr>
              <a:t>of small energy recovery products </a:t>
            </a:r>
            <a:r>
              <a:rPr lang="en-US" dirty="0" smtClean="0"/>
              <a:t>	</a:t>
            </a:r>
          </a:p>
          <a:p>
            <a:pPr marL="0" indent="0">
              <a:buNone/>
            </a:pPr>
            <a:r>
              <a:rPr lang="en-US" dirty="0" smtClean="0"/>
              <a:t/>
            </a:r>
            <a:br>
              <a:rPr lang="en-US" dirty="0" smtClean="0"/>
            </a:br>
            <a:r>
              <a:rPr lang="en-US" dirty="0" smtClean="0"/>
              <a:t>A </a:t>
            </a:r>
            <a:r>
              <a:rPr lang="en-US" dirty="0"/>
              <a:t>new definition was added for energy recovery efficiency</a:t>
            </a:r>
          </a:p>
          <a:p>
            <a:pPr lvl="1"/>
            <a:r>
              <a:rPr lang="en-US" b="1" i="1" dirty="0"/>
              <a:t>enthalpy recovery ratio: </a:t>
            </a:r>
            <a:r>
              <a:rPr lang="en-US" dirty="0"/>
              <a:t>change in the enthalpy of the </a:t>
            </a:r>
            <a:r>
              <a:rPr lang="en-US" i="1" dirty="0"/>
              <a:t>outdoor air </a:t>
            </a:r>
            <a:r>
              <a:rPr lang="en-US" dirty="0"/>
              <a:t>supply divided by the difference between the </a:t>
            </a:r>
            <a:r>
              <a:rPr lang="en-US" i="1" dirty="0"/>
              <a:t>outdoor air </a:t>
            </a:r>
            <a:r>
              <a:rPr lang="en-US" dirty="0"/>
              <a:t>and entering exhaust air enthalpy, expressed as a percentage</a:t>
            </a:r>
          </a:p>
          <a:p>
            <a:pPr lvl="1"/>
            <a:r>
              <a:rPr lang="en-US" b="1" i="1" dirty="0"/>
              <a:t>sensible energy recovery ratio</a:t>
            </a:r>
            <a:r>
              <a:rPr lang="en-US" dirty="0"/>
              <a:t>: change in the dry-bulb temperature of the outdoor air supply divided by the difference between the outdoor air and entering exhaust air dry-bulb temperatures, expressed as a percentage.</a:t>
            </a:r>
            <a:endParaRPr lang="en-US" dirty="0" smtClean="0"/>
          </a:p>
        </p:txBody>
      </p:sp>
      <p:sp>
        <p:nvSpPr>
          <p:cNvPr id="263170" name="Rectangle 2"/>
          <p:cNvSpPr>
            <a:spLocks noGrp="1" noChangeArrowheads="1"/>
          </p:cNvSpPr>
          <p:nvPr>
            <p:ph type="title"/>
          </p:nvPr>
        </p:nvSpPr>
        <p:spPr>
          <a:xfrm>
            <a:off x="241300" y="12700"/>
            <a:ext cx="8585199" cy="889000"/>
          </a:xfrm>
        </p:spPr>
        <p:txBody>
          <a:bodyPr>
            <a:normAutofit/>
          </a:bodyPr>
          <a:lstStyle/>
          <a:p>
            <a:pPr>
              <a:lnSpc>
                <a:spcPct val="80000"/>
              </a:lnSpc>
            </a:pPr>
            <a:r>
              <a:rPr lang="en-US" sz="2400" b="1" dirty="0" smtClean="0">
                <a:solidFill>
                  <a:srgbClr val="00853F"/>
                </a:solidFill>
              </a:rPr>
              <a:t>Section 6 – 6.5.6.1 (6.3.2f)</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Exhaust </a:t>
            </a:r>
            <a:r>
              <a:rPr lang="en-US" sz="2000" dirty="0">
                <a:solidFill>
                  <a:srgbClr val="00853F"/>
                </a:solidFill>
              </a:rPr>
              <a:t>Air Energy Recovery</a:t>
            </a:r>
            <a:endParaRPr lang="en-US" sz="2000" i="1" dirty="0">
              <a:solidFill>
                <a:srgbClr val="00853F"/>
              </a:solidFill>
            </a:endParaRPr>
          </a:p>
        </p:txBody>
      </p:sp>
    </p:spTree>
    <p:extLst>
      <p:ext uri="{BB962C8B-B14F-4D97-AF65-F5344CB8AC3E}">
        <p14:creationId xmlns:p14="http://schemas.microsoft.com/office/powerpoint/2010/main" val="17842175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solidFill>
                  <a:srgbClr val="00853F"/>
                </a:solidFill>
              </a:rPr>
              <a:t>Revised Exhaust Air Energy Recovery Tables</a:t>
            </a:r>
          </a:p>
        </p:txBody>
      </p:sp>
      <p:sp>
        <p:nvSpPr>
          <p:cNvPr id="4" name="Slide Number Placeholder 3"/>
          <p:cNvSpPr>
            <a:spLocks noGrp="1"/>
          </p:cNvSpPr>
          <p:nvPr>
            <p:ph type="sldNum" sz="quarter" idx="4294967295"/>
          </p:nvPr>
        </p:nvSpPr>
        <p:spPr>
          <a:xfrm>
            <a:off x="8626151" y="6553200"/>
            <a:ext cx="533400" cy="293914"/>
          </a:xfrm>
          <a:prstGeom prst="rect">
            <a:avLst/>
          </a:prstGeom>
        </p:spPr>
        <p:txBody>
          <a:bodyPr/>
          <a:lstStyle/>
          <a:p>
            <a:fld id="{6F15498A-9AE5-433B-B689-EFA1B6E18A39}" type="slidenum">
              <a:rPr lang="en-US" smtClean="0"/>
              <a:pPr/>
              <a:t>26</a:t>
            </a:fld>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9" y="921004"/>
            <a:ext cx="7440764"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8802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3"/>
          <p:cNvSpPr>
            <a:spLocks noGrp="1" noChangeArrowheads="1"/>
          </p:cNvSpPr>
          <p:nvPr>
            <p:ph idx="1"/>
          </p:nvPr>
        </p:nvSpPr>
        <p:spPr>
          <a:xfrm>
            <a:off x="456228" y="1143000"/>
            <a:ext cx="8382971" cy="5172740"/>
          </a:xfrm>
        </p:spPr>
        <p:txBody>
          <a:bodyPr>
            <a:normAutofit fontScale="92500" lnSpcReduction="20000"/>
          </a:bodyPr>
          <a:lstStyle/>
          <a:p>
            <a:pPr>
              <a:lnSpc>
                <a:spcPct val="120000"/>
              </a:lnSpc>
              <a:buFont typeface="Arial" panose="020B0604020202020204" pitchFamily="34" charset="0"/>
              <a:buChar char="•"/>
            </a:pPr>
            <a:r>
              <a:rPr lang="en-US" sz="2400" dirty="0">
                <a:cs typeface="Times New Roman" pitchFamily="18" charset="0"/>
                <a:sym typeface="WP MathA" pitchFamily="2" charset="2"/>
              </a:rPr>
              <a:t>Lab systems meeting </a:t>
            </a:r>
            <a:r>
              <a:rPr lang="en-US" sz="2400" dirty="0" smtClean="0">
                <a:cs typeface="Times New Roman" pitchFamily="18" charset="0"/>
                <a:sym typeface="WP MathA" pitchFamily="2" charset="2"/>
              </a:rPr>
              <a:t>6.5.7.</a:t>
            </a:r>
            <a:r>
              <a:rPr lang="en-US" sz="2400" dirty="0" smtClean="0">
                <a:solidFill>
                  <a:srgbClr val="FF0000"/>
                </a:solidFill>
                <a:cs typeface="Times New Roman" pitchFamily="18" charset="0"/>
                <a:sym typeface="WP MathA" pitchFamily="2" charset="2"/>
              </a:rPr>
              <a:t>3</a:t>
            </a:r>
            <a:endParaRPr lang="en-US" sz="2400" dirty="0">
              <a:solidFill>
                <a:srgbClr val="FF0000"/>
              </a:solidFill>
              <a:cs typeface="Times New Roman" pitchFamily="18" charset="0"/>
              <a:sym typeface="WP MathA" pitchFamily="2" charset="2"/>
            </a:endParaRPr>
          </a:p>
          <a:p>
            <a:pPr>
              <a:lnSpc>
                <a:spcPct val="120000"/>
              </a:lnSpc>
              <a:buFont typeface="Arial" panose="020B0604020202020204" pitchFamily="34" charset="0"/>
              <a:buChar char="•"/>
            </a:pPr>
            <a:r>
              <a:rPr lang="en-US" sz="2400" dirty="0">
                <a:cs typeface="Times New Roman" pitchFamily="18" charset="0"/>
                <a:sym typeface="WP MathA" pitchFamily="2" charset="2"/>
              </a:rPr>
              <a:t>Systems serving uncooled spaces that are heated to &lt; 60°F</a:t>
            </a:r>
          </a:p>
          <a:p>
            <a:pPr>
              <a:lnSpc>
                <a:spcPct val="120000"/>
              </a:lnSpc>
              <a:buFont typeface="Arial" panose="020B0604020202020204" pitchFamily="34" charset="0"/>
              <a:buChar char="•"/>
            </a:pPr>
            <a:r>
              <a:rPr lang="en-US" sz="2400" dirty="0" smtClean="0">
                <a:cs typeface="Times New Roman" pitchFamily="18" charset="0"/>
                <a:sym typeface="WP MathA" pitchFamily="2" charset="2"/>
              </a:rPr>
              <a:t>Where </a:t>
            </a:r>
            <a:r>
              <a:rPr lang="en-US" sz="2400" dirty="0">
                <a:cs typeface="Times New Roman" pitchFamily="18" charset="0"/>
                <a:sym typeface="WP MathA" pitchFamily="2" charset="2"/>
              </a:rPr>
              <a:t>&gt; 60% of outdoor heating energy is provided from site-recovered or site solar energy</a:t>
            </a:r>
          </a:p>
          <a:p>
            <a:pPr>
              <a:lnSpc>
                <a:spcPct val="120000"/>
              </a:lnSpc>
              <a:buFont typeface="Arial" panose="020B0604020202020204" pitchFamily="34" charset="0"/>
              <a:buChar char="•"/>
            </a:pPr>
            <a:r>
              <a:rPr lang="en-US" sz="2400" dirty="0">
                <a:cs typeface="Times New Roman" pitchFamily="18" charset="0"/>
                <a:sym typeface="WP MathA" pitchFamily="2" charset="2"/>
              </a:rPr>
              <a:t>Heating </a:t>
            </a:r>
            <a:r>
              <a:rPr lang="en-US" sz="2400" dirty="0" smtClean="0">
                <a:cs typeface="Times New Roman" pitchFamily="18" charset="0"/>
                <a:sym typeface="WP MathA" pitchFamily="2" charset="2"/>
              </a:rPr>
              <a:t>energy recovery in </a:t>
            </a:r>
            <a:r>
              <a:rPr lang="en-US" sz="2400" dirty="0">
                <a:cs typeface="Times New Roman" pitchFamily="18" charset="0"/>
                <a:sym typeface="WP MathA" pitchFamily="2" charset="2"/>
              </a:rPr>
              <a:t>climate zones </a:t>
            </a:r>
            <a:r>
              <a:rPr lang="en-US" sz="2400" dirty="0" smtClean="0">
                <a:solidFill>
                  <a:srgbClr val="FF0000"/>
                </a:solidFill>
                <a:cs typeface="Times New Roman" pitchFamily="18" charset="0"/>
                <a:sym typeface="WP MathA" pitchFamily="2" charset="2"/>
              </a:rPr>
              <a:t>0</a:t>
            </a:r>
            <a:r>
              <a:rPr lang="en-US" sz="2400" dirty="0" smtClean="0">
                <a:cs typeface="Times New Roman" pitchFamily="18" charset="0"/>
                <a:sym typeface="WP MathA" pitchFamily="2" charset="2"/>
              </a:rPr>
              <a:t>, 1 and 2</a:t>
            </a:r>
            <a:endParaRPr lang="en-US" sz="2400" dirty="0">
              <a:solidFill>
                <a:schemeClr val="folHlink"/>
              </a:solidFill>
              <a:cs typeface="Times New Roman" pitchFamily="18" charset="0"/>
              <a:sym typeface="WP MathA" pitchFamily="2" charset="2"/>
            </a:endParaRPr>
          </a:p>
          <a:p>
            <a:pPr>
              <a:lnSpc>
                <a:spcPct val="120000"/>
              </a:lnSpc>
              <a:buFont typeface="Arial" panose="020B0604020202020204" pitchFamily="34" charset="0"/>
              <a:buChar char="•"/>
            </a:pPr>
            <a:r>
              <a:rPr lang="en-US" sz="2400" dirty="0">
                <a:cs typeface="Times New Roman" pitchFamily="18" charset="0"/>
                <a:sym typeface="WP MathA" pitchFamily="2" charset="2"/>
              </a:rPr>
              <a:t>Cooling </a:t>
            </a:r>
            <a:r>
              <a:rPr lang="en-US" sz="2400" dirty="0" smtClean="0">
                <a:cs typeface="Times New Roman" pitchFamily="18" charset="0"/>
                <a:sym typeface="WP MathA" pitchFamily="2" charset="2"/>
              </a:rPr>
              <a:t>energy recovery in </a:t>
            </a:r>
            <a:r>
              <a:rPr lang="en-US" sz="2400" dirty="0">
                <a:cs typeface="Times New Roman" pitchFamily="18" charset="0"/>
                <a:sym typeface="WP MathA" pitchFamily="2" charset="2"/>
              </a:rPr>
              <a:t>climate zones 3c, 4c, 5b, 5c, 6b, 7, and 8 </a:t>
            </a:r>
          </a:p>
          <a:p>
            <a:pPr>
              <a:lnSpc>
                <a:spcPct val="120000"/>
              </a:lnSpc>
              <a:buFont typeface="Arial" panose="020B0604020202020204" pitchFamily="34" charset="0"/>
              <a:buChar char="•"/>
            </a:pPr>
            <a:r>
              <a:rPr lang="en-US" sz="2400" dirty="0">
                <a:cs typeface="Times New Roman" pitchFamily="18" charset="0"/>
                <a:sym typeface="WP MathA" pitchFamily="2" charset="2"/>
              </a:rPr>
              <a:t>Where </a:t>
            </a:r>
            <a:r>
              <a:rPr lang="en-US" sz="2400" dirty="0" smtClean="0">
                <a:solidFill>
                  <a:srgbClr val="FF0000"/>
                </a:solidFill>
                <a:cs typeface="Times New Roman" pitchFamily="18" charset="0"/>
                <a:sym typeface="WP MathA" pitchFamily="2" charset="2"/>
              </a:rPr>
              <a:t>sum of airflow rates exhausted and relieved within 20 </a:t>
            </a:r>
            <a:r>
              <a:rPr lang="en-US" sz="2400" dirty="0" err="1" smtClean="0">
                <a:solidFill>
                  <a:srgbClr val="FF0000"/>
                </a:solidFill>
                <a:cs typeface="Times New Roman" pitchFamily="18" charset="0"/>
                <a:sym typeface="WP MathA" pitchFamily="2" charset="2"/>
              </a:rPr>
              <a:t>ft</a:t>
            </a:r>
            <a:r>
              <a:rPr lang="en-US" sz="2400" dirty="0" smtClean="0">
                <a:solidFill>
                  <a:srgbClr val="FF0000"/>
                </a:solidFill>
                <a:cs typeface="Times New Roman" pitchFamily="18" charset="0"/>
                <a:sym typeface="WP MathA" pitchFamily="2" charset="2"/>
              </a:rPr>
              <a:t> </a:t>
            </a:r>
            <a:r>
              <a:rPr lang="en-US" sz="2400" dirty="0" smtClean="0">
                <a:cs typeface="Times New Roman" pitchFamily="18" charset="0"/>
                <a:sym typeface="WP MathA" pitchFamily="2" charset="2"/>
              </a:rPr>
              <a:t>of each other is &lt; </a:t>
            </a:r>
            <a:r>
              <a:rPr lang="en-US" sz="2400" dirty="0">
                <a:cs typeface="Times New Roman" pitchFamily="18" charset="0"/>
                <a:sym typeface="WP MathA" pitchFamily="2" charset="2"/>
              </a:rPr>
              <a:t>75% of the design outdoor </a:t>
            </a:r>
            <a:r>
              <a:rPr lang="en-US" sz="2400" dirty="0" smtClean="0">
                <a:cs typeface="Times New Roman" pitchFamily="18" charset="0"/>
                <a:sym typeface="WP MathA" pitchFamily="2" charset="2"/>
              </a:rPr>
              <a:t>airflow</a:t>
            </a:r>
            <a:endParaRPr lang="en-US" sz="2400" dirty="0">
              <a:cs typeface="Times New Roman" pitchFamily="18" charset="0"/>
              <a:sym typeface="WP MathA" pitchFamily="2" charset="2"/>
            </a:endParaRPr>
          </a:p>
          <a:p>
            <a:pPr>
              <a:lnSpc>
                <a:spcPct val="120000"/>
              </a:lnSpc>
              <a:buFont typeface="Arial" panose="020B0604020202020204" pitchFamily="34" charset="0"/>
              <a:buChar char="•"/>
            </a:pPr>
            <a:r>
              <a:rPr lang="en-US" sz="2400" dirty="0">
                <a:cs typeface="Times New Roman" pitchFamily="18" charset="0"/>
                <a:sym typeface="WP MathA" pitchFamily="2" charset="2"/>
              </a:rPr>
              <a:t>Systems requiring dehumidification that employ energy recovery in series with the cooling </a:t>
            </a:r>
            <a:r>
              <a:rPr lang="en-US" sz="2400" dirty="0" smtClean="0">
                <a:cs typeface="Times New Roman" pitchFamily="18" charset="0"/>
                <a:sym typeface="WP MathA" pitchFamily="2" charset="2"/>
              </a:rPr>
              <a:t>coil</a:t>
            </a:r>
          </a:p>
          <a:p>
            <a:pPr>
              <a:lnSpc>
                <a:spcPct val="120000"/>
              </a:lnSpc>
              <a:buFont typeface="Arial" panose="020B0604020202020204" pitchFamily="34" charset="0"/>
              <a:buChar char="•"/>
            </a:pPr>
            <a:r>
              <a:rPr lang="en-US" dirty="0" smtClean="0">
                <a:cs typeface="Times New Roman" pitchFamily="18" charset="0"/>
                <a:sym typeface="WP MathA" pitchFamily="2" charset="2"/>
              </a:rPr>
              <a:t>Systems operating &lt; 20 hrs/week at outdoor air % in Table </a:t>
            </a:r>
            <a:r>
              <a:rPr lang="en-US" dirty="0">
                <a:cs typeface="Times New Roman" pitchFamily="18" charset="0"/>
                <a:sym typeface="WP MathA" pitchFamily="2" charset="2"/>
              </a:rPr>
              <a:t>6.5.6.1-1</a:t>
            </a:r>
          </a:p>
        </p:txBody>
      </p:sp>
      <p:sp>
        <p:nvSpPr>
          <p:cNvPr id="265218" name="Rectangle 2"/>
          <p:cNvSpPr>
            <a:spLocks noGrp="1" noChangeArrowheads="1"/>
          </p:cNvSpPr>
          <p:nvPr>
            <p:ph type="title"/>
          </p:nvPr>
        </p:nvSpPr>
        <p:spPr>
          <a:xfrm>
            <a:off x="228600" y="38100"/>
            <a:ext cx="8572499" cy="952500"/>
          </a:xfrm>
        </p:spPr>
        <p:txBody>
          <a:bodyPr>
            <a:normAutofit/>
          </a:bodyPr>
          <a:lstStyle/>
          <a:p>
            <a:pPr>
              <a:lnSpc>
                <a:spcPct val="80000"/>
              </a:lnSpc>
            </a:pPr>
            <a:r>
              <a:rPr lang="en-US" sz="2400" b="1" dirty="0" smtClean="0">
                <a:solidFill>
                  <a:srgbClr val="00853F"/>
                </a:solidFill>
              </a:rPr>
              <a:t>Section 6 – 6.5.6.1 (6.3.2f) </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Exhaust </a:t>
            </a:r>
            <a:r>
              <a:rPr lang="en-US" sz="2000" dirty="0">
                <a:solidFill>
                  <a:srgbClr val="00853F"/>
                </a:solidFill>
              </a:rPr>
              <a:t>Air Energy Recovery </a:t>
            </a:r>
            <a:r>
              <a:rPr lang="en-US" sz="2000" dirty="0" smtClean="0">
                <a:solidFill>
                  <a:srgbClr val="00853F"/>
                </a:solidFill>
              </a:rPr>
              <a:t>Exceptions</a:t>
            </a:r>
            <a:r>
              <a:rPr lang="en-US" sz="2400" dirty="0">
                <a:solidFill>
                  <a:srgbClr val="00853F"/>
                </a:solidFill>
              </a:rPr>
              <a:t/>
            </a:r>
            <a:br>
              <a:rPr lang="en-US" sz="2400" dirty="0">
                <a:solidFill>
                  <a:srgbClr val="00853F"/>
                </a:solidFill>
              </a:rPr>
            </a:br>
            <a:endParaRPr lang="en-US" sz="1100" i="1" dirty="0">
              <a:solidFill>
                <a:srgbClr val="00853F"/>
              </a:solidFill>
            </a:endParaRPr>
          </a:p>
        </p:txBody>
      </p:sp>
    </p:spTree>
    <p:extLst>
      <p:ext uri="{BB962C8B-B14F-4D97-AF65-F5344CB8AC3E}">
        <p14:creationId xmlns:p14="http://schemas.microsoft.com/office/powerpoint/2010/main" val="9267761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p:cNvSpPr>
            <a:spLocks noGrp="1" noChangeArrowheads="1"/>
          </p:cNvSpPr>
          <p:nvPr>
            <p:ph idx="1"/>
          </p:nvPr>
        </p:nvSpPr>
        <p:spPr>
          <a:xfrm>
            <a:off x="456229" y="1219200"/>
            <a:ext cx="8173421" cy="4441825"/>
          </a:xfrm>
        </p:spPr>
        <p:txBody>
          <a:bodyPr/>
          <a:lstStyle/>
          <a:p>
            <a:pPr>
              <a:buFont typeface="Arial" panose="020B0604020202020204" pitchFamily="34" charset="0"/>
              <a:buChar char="•"/>
            </a:pPr>
            <a:r>
              <a:rPr lang="en-US" dirty="0"/>
              <a:t>Manual changeover or dual set-point thermostat</a:t>
            </a:r>
          </a:p>
          <a:p>
            <a:pPr>
              <a:buFont typeface="Arial" panose="020B0604020202020204" pitchFamily="34" charset="0"/>
              <a:buChar char="•"/>
            </a:pPr>
            <a:r>
              <a:rPr lang="en-US" dirty="0"/>
              <a:t>Heat pump supplementary </a:t>
            </a:r>
            <a:r>
              <a:rPr lang="en-US" dirty="0" smtClean="0"/>
              <a:t>heat lockout</a:t>
            </a:r>
            <a:endParaRPr lang="en-US" dirty="0"/>
          </a:p>
          <a:p>
            <a:pPr>
              <a:buFont typeface="Arial" panose="020B0604020202020204" pitchFamily="34" charset="0"/>
              <a:buChar char="•"/>
            </a:pPr>
            <a:r>
              <a:rPr lang="en-US" dirty="0"/>
              <a:t>No reheat or simultaneous heating and cooling for humidity control</a:t>
            </a:r>
          </a:p>
          <a:p>
            <a:pPr>
              <a:buFont typeface="Arial" panose="020B0604020202020204" pitchFamily="34" charset="0"/>
              <a:buChar char="•"/>
            </a:pPr>
            <a:r>
              <a:rPr lang="en-US" dirty="0"/>
              <a:t>Time clocks </a:t>
            </a:r>
            <a:r>
              <a:rPr lang="en-US" i="1" dirty="0"/>
              <a:t>(except hotel/motel guest rooms and systems requiring continuous operation</a:t>
            </a:r>
            <a:r>
              <a:rPr lang="en-US" i="1" dirty="0" smtClean="0"/>
              <a:t>)</a:t>
            </a:r>
          </a:p>
          <a:p>
            <a:pPr>
              <a:buFont typeface="Arial" panose="020B0604020202020204" pitchFamily="34" charset="0"/>
              <a:buChar char="•"/>
            </a:pPr>
            <a:r>
              <a:rPr lang="en-US" dirty="0" smtClean="0">
                <a:solidFill>
                  <a:srgbClr val="FF0000"/>
                </a:solidFill>
              </a:rPr>
              <a:t>Systems serving hotel/motel guest rooms to comply with automatic control of HVAC (Section 6.4.3.3.5)</a:t>
            </a:r>
            <a:endParaRPr lang="en-US" dirty="0">
              <a:solidFill>
                <a:srgbClr val="FF0000"/>
              </a:solidFill>
            </a:endParaRPr>
          </a:p>
        </p:txBody>
      </p:sp>
      <p:sp>
        <p:nvSpPr>
          <p:cNvPr id="130050" name="Rectangle 2"/>
          <p:cNvSpPr>
            <a:spLocks noGrp="1" noChangeArrowheads="1"/>
          </p:cNvSpPr>
          <p:nvPr>
            <p:ph type="title"/>
          </p:nvPr>
        </p:nvSpPr>
        <p:spPr>
          <a:xfrm>
            <a:off x="165101" y="0"/>
            <a:ext cx="8915400" cy="914400"/>
          </a:xfrm>
        </p:spPr>
        <p:txBody>
          <a:bodyPr>
            <a:normAutofit/>
          </a:bodyPr>
          <a:lstStyle/>
          <a:p>
            <a:pPr>
              <a:lnSpc>
                <a:spcPct val="80000"/>
              </a:lnSpc>
            </a:pPr>
            <a:r>
              <a:rPr lang="en-US" sz="2400" b="1" dirty="0" smtClean="0">
                <a:solidFill>
                  <a:srgbClr val="00853F"/>
                </a:solidFill>
              </a:rPr>
              <a:t>Section 6 – 6.3</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Simplified </a:t>
            </a:r>
            <a:r>
              <a:rPr lang="en-US" sz="2000" dirty="0">
                <a:solidFill>
                  <a:srgbClr val="00853F"/>
                </a:solidFill>
              </a:rPr>
              <a:t>Approach Option </a:t>
            </a:r>
            <a:r>
              <a:rPr lang="en-US" sz="1200" i="1" dirty="0">
                <a:solidFill>
                  <a:srgbClr val="00853F"/>
                </a:solidFill>
              </a:rPr>
              <a:t>(cont’d)</a:t>
            </a:r>
          </a:p>
        </p:txBody>
      </p:sp>
    </p:spTree>
    <p:extLst>
      <p:ext uri="{BB962C8B-B14F-4D97-AF65-F5344CB8AC3E}">
        <p14:creationId xmlns:p14="http://schemas.microsoft.com/office/powerpoint/2010/main" val="3204901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idx="1"/>
          </p:nvPr>
        </p:nvSpPr>
        <p:spPr>
          <a:xfrm>
            <a:off x="456229" y="1295400"/>
            <a:ext cx="8268671" cy="4441825"/>
          </a:xfrm>
        </p:spPr>
        <p:txBody>
          <a:bodyPr/>
          <a:lstStyle/>
          <a:p>
            <a:pPr>
              <a:lnSpc>
                <a:spcPct val="90000"/>
              </a:lnSpc>
              <a:buFont typeface="Arial" panose="020B0604020202020204" pitchFamily="34" charset="0"/>
              <a:buChar char="•"/>
            </a:pPr>
            <a:r>
              <a:rPr lang="en-US" dirty="0" smtClean="0"/>
              <a:t>Ductwork and plenum insulation</a:t>
            </a:r>
          </a:p>
          <a:p>
            <a:pPr>
              <a:lnSpc>
                <a:spcPct val="90000"/>
              </a:lnSpc>
              <a:buFont typeface="Arial" panose="020B0604020202020204" pitchFamily="34" charset="0"/>
              <a:buChar char="•"/>
            </a:pPr>
            <a:r>
              <a:rPr lang="en-US" dirty="0" smtClean="0"/>
              <a:t>Air balancing </a:t>
            </a:r>
            <a:r>
              <a:rPr lang="en-US" dirty="0"/>
              <a:t>of ducted </a:t>
            </a:r>
            <a:r>
              <a:rPr lang="en-US" dirty="0" smtClean="0"/>
              <a:t>systems required </a:t>
            </a:r>
          </a:p>
          <a:p>
            <a:pPr>
              <a:lnSpc>
                <a:spcPct val="90000"/>
              </a:lnSpc>
              <a:buFont typeface="Arial" panose="020B0604020202020204" pitchFamily="34" charset="0"/>
              <a:buChar char="•"/>
            </a:pPr>
            <a:r>
              <a:rPr lang="en-US" dirty="0" smtClean="0"/>
              <a:t>Outdoor air intake and exhaust systems meet 6.4.3.4</a:t>
            </a:r>
            <a:endParaRPr lang="en-US" dirty="0"/>
          </a:p>
          <a:p>
            <a:pPr>
              <a:lnSpc>
                <a:spcPct val="90000"/>
              </a:lnSpc>
              <a:buFont typeface="Arial" panose="020B0604020202020204" pitchFamily="34" charset="0"/>
              <a:buChar char="•"/>
            </a:pPr>
            <a:r>
              <a:rPr lang="en-US" dirty="0"/>
              <a:t>Interlocked thermostats for separate heating and cooling </a:t>
            </a:r>
          </a:p>
          <a:p>
            <a:pPr>
              <a:lnSpc>
                <a:spcPct val="90000"/>
              </a:lnSpc>
              <a:buFont typeface="Arial" panose="020B0604020202020204" pitchFamily="34" charset="0"/>
              <a:buChar char="•"/>
            </a:pPr>
            <a:r>
              <a:rPr lang="en-US" dirty="0" smtClean="0"/>
              <a:t>System </a:t>
            </a:r>
            <a:r>
              <a:rPr lang="en-US" dirty="0"/>
              <a:t>&gt; 10,000 </a:t>
            </a:r>
            <a:r>
              <a:rPr lang="en-US" dirty="0" err="1"/>
              <a:t>cfm</a:t>
            </a:r>
            <a:r>
              <a:rPr lang="en-US" dirty="0"/>
              <a:t>:  </a:t>
            </a:r>
            <a:endParaRPr lang="en-US" dirty="0" smtClean="0"/>
          </a:p>
          <a:p>
            <a:pPr lvl="1">
              <a:lnSpc>
                <a:spcPct val="90000"/>
              </a:lnSpc>
              <a:buFont typeface="Calibri" panose="020F0502020204030204" pitchFamily="34" charset="0"/>
              <a:buChar char="–"/>
            </a:pPr>
            <a:r>
              <a:rPr lang="en-US" dirty="0" smtClean="0"/>
              <a:t>optimum </a:t>
            </a:r>
            <a:r>
              <a:rPr lang="en-US" dirty="0"/>
              <a:t>start </a:t>
            </a:r>
            <a:r>
              <a:rPr lang="en-US" dirty="0" smtClean="0"/>
              <a:t>controls</a:t>
            </a:r>
          </a:p>
          <a:p>
            <a:pPr>
              <a:lnSpc>
                <a:spcPct val="90000"/>
              </a:lnSpc>
              <a:buFont typeface="Arial" panose="020B0604020202020204" pitchFamily="34" charset="0"/>
              <a:buChar char="•"/>
            </a:pPr>
            <a:r>
              <a:rPr lang="en-US" dirty="0" smtClean="0"/>
              <a:t>Demand control ventilation per 6.4.3.8</a:t>
            </a:r>
          </a:p>
          <a:p>
            <a:pPr>
              <a:lnSpc>
                <a:spcPct val="90000"/>
              </a:lnSpc>
              <a:buFont typeface="Arial" panose="020B0604020202020204" pitchFamily="34" charset="0"/>
              <a:buChar char="•"/>
            </a:pPr>
            <a:r>
              <a:rPr lang="en-US" dirty="0" smtClean="0"/>
              <a:t>Door switch requirements</a:t>
            </a:r>
            <a:endParaRPr lang="en-US" dirty="0"/>
          </a:p>
        </p:txBody>
      </p:sp>
      <p:sp>
        <p:nvSpPr>
          <p:cNvPr id="7" name="Rectangle 2"/>
          <p:cNvSpPr>
            <a:spLocks noGrp="1" noChangeArrowheads="1"/>
          </p:cNvSpPr>
          <p:nvPr>
            <p:ph type="title"/>
          </p:nvPr>
        </p:nvSpPr>
        <p:spPr>
          <a:xfrm>
            <a:off x="192089" y="0"/>
            <a:ext cx="8647112" cy="939800"/>
          </a:xfrm>
        </p:spPr>
        <p:txBody>
          <a:bodyPr>
            <a:normAutofit/>
          </a:bodyPr>
          <a:lstStyle/>
          <a:p>
            <a:pPr>
              <a:lnSpc>
                <a:spcPct val="80000"/>
              </a:lnSpc>
            </a:pPr>
            <a:r>
              <a:rPr lang="en-US" sz="2400" b="1" dirty="0" smtClean="0">
                <a:solidFill>
                  <a:srgbClr val="00853F"/>
                </a:solidFill>
              </a:rPr>
              <a:t>Section 6 – 6.3</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Simplified </a:t>
            </a:r>
            <a:r>
              <a:rPr lang="en-US" sz="2000" dirty="0">
                <a:solidFill>
                  <a:srgbClr val="00853F"/>
                </a:solidFill>
              </a:rPr>
              <a:t>Approach Option </a:t>
            </a:r>
            <a:r>
              <a:rPr lang="en-US" sz="1200" i="1" dirty="0">
                <a:solidFill>
                  <a:srgbClr val="00853F"/>
                </a:solidFill>
              </a:rPr>
              <a:t>(cont’d)</a:t>
            </a:r>
          </a:p>
        </p:txBody>
      </p:sp>
    </p:spTree>
    <p:extLst>
      <p:ext uri="{BB962C8B-B14F-4D97-AF65-F5344CB8AC3E}">
        <p14:creationId xmlns:p14="http://schemas.microsoft.com/office/powerpoint/2010/main" val="206741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US" b="1" dirty="0">
                <a:solidFill>
                  <a:srgbClr val="00853F"/>
                </a:solidFill>
              </a:rPr>
              <a:t>Section 6 Compliance Flowchart</a:t>
            </a:r>
          </a:p>
        </p:txBody>
      </p:sp>
      <p:sp>
        <p:nvSpPr>
          <p:cNvPr id="3" name="Content Placeholder 2"/>
          <p:cNvSpPr>
            <a:spLocks noGrp="1"/>
          </p:cNvSpPr>
          <p:nvPr>
            <p:ph idx="1"/>
          </p:nvPr>
        </p:nvSpPr>
        <p:spPr>
          <a:xfrm>
            <a:off x="228600" y="1066800"/>
            <a:ext cx="8610600" cy="5257800"/>
          </a:xfrm>
        </p:spPr>
        <p:txBody>
          <a:bodyPr/>
          <a:lstStyle/>
          <a:p>
            <a:r>
              <a:rPr lang="en-US" dirty="0" smtClean="0"/>
              <a:t>Flowchart shows the overall structure and compliance paths for the requirements</a:t>
            </a:r>
          </a:p>
          <a:p>
            <a:r>
              <a:rPr lang="en-US" dirty="0" smtClean="0"/>
              <a:t>Updates shown in red</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62200"/>
            <a:ext cx="6348413"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0075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p:cNvSpPr>
            <a:spLocks noGrp="1" noChangeArrowheads="1"/>
          </p:cNvSpPr>
          <p:nvPr>
            <p:ph idx="1"/>
          </p:nvPr>
        </p:nvSpPr>
        <p:spPr>
          <a:xfrm>
            <a:off x="572913" y="1174370"/>
            <a:ext cx="8074378" cy="546854"/>
          </a:xfrm>
        </p:spPr>
        <p:txBody>
          <a:bodyPr/>
          <a:lstStyle/>
          <a:p>
            <a:pPr marL="0" indent="0">
              <a:buNone/>
            </a:pPr>
            <a:r>
              <a:rPr lang="en-US" dirty="0" smtClean="0"/>
              <a:t>Piping </a:t>
            </a:r>
            <a:r>
              <a:rPr lang="en-US" dirty="0"/>
              <a:t>and </a:t>
            </a:r>
            <a:r>
              <a:rPr lang="en-US" dirty="0" smtClean="0"/>
              <a:t>ductwork/plenum insulated</a:t>
            </a:r>
            <a:endParaRPr lang="en-US" dirty="0"/>
          </a:p>
        </p:txBody>
      </p:sp>
      <p:sp>
        <p:nvSpPr>
          <p:cNvPr id="130050" name="Rectangle 2"/>
          <p:cNvSpPr>
            <a:spLocks noGrp="1" noChangeArrowheads="1"/>
          </p:cNvSpPr>
          <p:nvPr>
            <p:ph type="title"/>
          </p:nvPr>
        </p:nvSpPr>
        <p:spPr>
          <a:xfrm>
            <a:off x="177801" y="25400"/>
            <a:ext cx="8763000" cy="863600"/>
          </a:xfrm>
        </p:spPr>
        <p:txBody>
          <a:bodyPr>
            <a:normAutofit/>
          </a:bodyPr>
          <a:lstStyle/>
          <a:p>
            <a:pPr>
              <a:lnSpc>
                <a:spcPct val="80000"/>
              </a:lnSpc>
            </a:pPr>
            <a:r>
              <a:rPr lang="en-US" sz="2400" b="1" dirty="0" smtClean="0">
                <a:solidFill>
                  <a:srgbClr val="00853F"/>
                </a:solidFill>
              </a:rPr>
              <a:t>Section </a:t>
            </a:r>
            <a:r>
              <a:rPr lang="en-US" sz="2400" b="1" dirty="0">
                <a:solidFill>
                  <a:srgbClr val="00853F"/>
                </a:solidFill>
              </a:rPr>
              <a:t>6</a:t>
            </a:r>
            <a:r>
              <a:rPr lang="en-US" sz="2400" b="1" dirty="0" smtClean="0">
                <a:solidFill>
                  <a:srgbClr val="00853F"/>
                </a:solidFill>
              </a:rPr>
              <a:t> – 6.3 (6.3.2.m)</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Simplified </a:t>
            </a:r>
            <a:r>
              <a:rPr lang="en-US" sz="2000" dirty="0">
                <a:solidFill>
                  <a:srgbClr val="00853F"/>
                </a:solidFill>
              </a:rPr>
              <a:t>Approach Option </a:t>
            </a:r>
            <a:r>
              <a:rPr lang="en-US" sz="1200" i="1" dirty="0"/>
              <a:t>(cont’d)</a:t>
            </a:r>
          </a:p>
        </p:txBody>
      </p:sp>
      <p:pic>
        <p:nvPicPr>
          <p:cNvPr id="2" name="Picture 1" descr="shutterstock_1227049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159" y="1841823"/>
            <a:ext cx="5616983" cy="375214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49705" y="6032642"/>
            <a:ext cx="6622473" cy="360219"/>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b="1" i="0" u="none" strike="noStrike" kern="1200" cap="none" spc="0" normalizeH="0" baseline="0" noProof="0" dirty="0" smtClean="0">
                <a:ln>
                  <a:noFill/>
                </a:ln>
                <a:effectLst/>
                <a:uLnTx/>
                <a:uFillTx/>
                <a:latin typeface="Arial Narrow"/>
                <a:ea typeface="+mn-ea"/>
                <a:cs typeface="Arial Narrow"/>
              </a:rPr>
              <a:t>Duct Insulation - Reference Table 6.8.2 on page 127 in 90.1-2016</a:t>
            </a:r>
          </a:p>
        </p:txBody>
      </p:sp>
      <p:sp>
        <p:nvSpPr>
          <p:cNvPr id="7" name="TextBox 6"/>
          <p:cNvSpPr txBox="1"/>
          <p:nvPr/>
        </p:nvSpPr>
        <p:spPr>
          <a:xfrm>
            <a:off x="251012" y="5672423"/>
            <a:ext cx="8803341" cy="360219"/>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b="1" dirty="0">
                <a:latin typeface="Arial Narrow"/>
                <a:cs typeface="Arial Narrow"/>
              </a:rPr>
              <a:t>Piping Insulation - Reference Tables 6.8.3-1 and 6.8.3-2 on pages 127 and 128 in 90.1-2016</a:t>
            </a:r>
          </a:p>
        </p:txBody>
      </p:sp>
    </p:spTree>
    <p:extLst>
      <p:ext uri="{BB962C8B-B14F-4D97-AF65-F5344CB8AC3E}">
        <p14:creationId xmlns:p14="http://schemas.microsoft.com/office/powerpoint/2010/main" val="93013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idx="1"/>
          </p:nvPr>
        </p:nvSpPr>
        <p:spPr>
          <a:xfrm>
            <a:off x="759442" y="1140177"/>
            <a:ext cx="8155959" cy="4899115"/>
          </a:xfrm>
        </p:spPr>
        <p:txBody>
          <a:bodyPr>
            <a:normAutofit/>
          </a:bodyPr>
          <a:lstStyle/>
          <a:p>
            <a:pPr marL="0" indent="0">
              <a:lnSpc>
                <a:spcPct val="120000"/>
              </a:lnSpc>
              <a:buNone/>
            </a:pPr>
            <a:r>
              <a:rPr lang="en-US" sz="2400" dirty="0" smtClean="0">
                <a:sym typeface="WP MathA" pitchFamily="2" charset="2"/>
              </a:rPr>
              <a:t>Tables </a:t>
            </a:r>
            <a:r>
              <a:rPr lang="en-US" dirty="0">
                <a:sym typeface="WP MathA" pitchFamily="2" charset="2"/>
              </a:rPr>
              <a:t>6.8.3-1 and 6.8.3-2</a:t>
            </a:r>
          </a:p>
          <a:p>
            <a:pPr marL="0" indent="0">
              <a:lnSpc>
                <a:spcPct val="120000"/>
              </a:lnSpc>
              <a:buNone/>
            </a:pPr>
            <a:endParaRPr lang="en-US" sz="2400" u="sng" dirty="0" smtClean="0">
              <a:sym typeface="WP MathA" pitchFamily="2" charset="2"/>
            </a:endParaRPr>
          </a:p>
          <a:p>
            <a:pPr marL="0" indent="0">
              <a:lnSpc>
                <a:spcPct val="120000"/>
              </a:lnSpc>
              <a:buNone/>
            </a:pPr>
            <a:r>
              <a:rPr lang="en-US" sz="2400" b="1" u="sng" dirty="0" smtClean="0">
                <a:sym typeface="WP MathA" pitchFamily="2" charset="2"/>
              </a:rPr>
              <a:t>Exceptions</a:t>
            </a:r>
            <a:endParaRPr lang="en-US" sz="2400" b="1" u="sng" dirty="0">
              <a:sym typeface="WP MathA" pitchFamily="2" charset="2"/>
            </a:endParaRPr>
          </a:p>
          <a:p>
            <a:pPr lvl="1">
              <a:lnSpc>
                <a:spcPct val="120000"/>
              </a:lnSpc>
              <a:buFont typeface="Wingdings" pitchFamily="2" charset="2"/>
              <a:buChar char="ü"/>
            </a:pPr>
            <a:r>
              <a:rPr lang="en-US" sz="2000" dirty="0">
                <a:cs typeface="Times New Roman" pitchFamily="18" charset="0"/>
                <a:sym typeface="WP MathA" pitchFamily="2" charset="2"/>
              </a:rPr>
              <a:t>Factory-installed</a:t>
            </a:r>
          </a:p>
          <a:p>
            <a:pPr lvl="1">
              <a:lnSpc>
                <a:spcPct val="120000"/>
              </a:lnSpc>
              <a:buFont typeface="Wingdings" pitchFamily="2" charset="2"/>
              <a:buChar char="ü"/>
            </a:pPr>
            <a:r>
              <a:rPr lang="en-US" sz="2000" dirty="0">
                <a:cs typeface="Times New Roman" pitchFamily="18" charset="0"/>
                <a:sym typeface="WP MathA" pitchFamily="2" charset="2"/>
              </a:rPr>
              <a:t>Piping conveying fluids </a:t>
            </a:r>
          </a:p>
          <a:p>
            <a:pPr lvl="2">
              <a:lnSpc>
                <a:spcPct val="120000"/>
              </a:lnSpc>
              <a:buFont typeface="Arial" pitchFamily="34" charset="0"/>
              <a:buChar char="–"/>
            </a:pPr>
            <a:r>
              <a:rPr lang="en-US" sz="1800" dirty="0">
                <a:cs typeface="Times New Roman" pitchFamily="18" charset="0"/>
                <a:sym typeface="WP MathA" pitchFamily="2" charset="2"/>
              </a:rPr>
              <a:t>design operating temperature range between 60°F-105°F, inclusive</a:t>
            </a:r>
          </a:p>
          <a:p>
            <a:pPr lvl="2">
              <a:lnSpc>
                <a:spcPct val="120000"/>
              </a:lnSpc>
              <a:buFont typeface="Arial" pitchFamily="34" charset="0"/>
              <a:buChar char="–"/>
            </a:pPr>
            <a:r>
              <a:rPr lang="en-US" sz="1800" dirty="0">
                <a:cs typeface="Times New Roman" pitchFamily="18" charset="0"/>
                <a:sym typeface="WP MathA" pitchFamily="2" charset="2"/>
              </a:rPr>
              <a:t>that haven’t been heated or cooled through the use of </a:t>
            </a:r>
            <a:r>
              <a:rPr lang="en-US" sz="1800" dirty="0" smtClean="0">
                <a:cs typeface="Times New Roman" pitchFamily="18" charset="0"/>
                <a:sym typeface="WP MathA" pitchFamily="2" charset="2"/>
              </a:rPr>
              <a:t>fossil fuels or electricity</a:t>
            </a:r>
          </a:p>
          <a:p>
            <a:pPr lvl="1">
              <a:lnSpc>
                <a:spcPct val="120000"/>
              </a:lnSpc>
              <a:buFont typeface="Wingdings" pitchFamily="2" charset="2"/>
              <a:buChar char="ü"/>
            </a:pPr>
            <a:r>
              <a:rPr lang="en-US" sz="2000" dirty="0" smtClean="0">
                <a:cs typeface="Times New Roman" pitchFamily="18" charset="0"/>
                <a:sym typeface="WP MathA" pitchFamily="2" charset="2"/>
              </a:rPr>
              <a:t>Where heat gain or loss won’t increase energy use</a:t>
            </a:r>
          </a:p>
          <a:p>
            <a:pPr lvl="1">
              <a:lnSpc>
                <a:spcPct val="120000"/>
              </a:lnSpc>
              <a:buFont typeface="Wingdings" pitchFamily="2" charset="2"/>
              <a:buChar char="ü"/>
            </a:pPr>
            <a:r>
              <a:rPr lang="en-US" sz="2000" dirty="0" smtClean="0">
                <a:cs typeface="Times New Roman" pitchFamily="18" charset="0"/>
                <a:sym typeface="WP MathA" pitchFamily="2" charset="2"/>
              </a:rPr>
              <a:t>For piping ≤ 1 in, </a:t>
            </a:r>
            <a:r>
              <a:rPr lang="en-US" sz="1800" dirty="0" smtClean="0">
                <a:cs typeface="Times New Roman" pitchFamily="18" charset="0"/>
                <a:sym typeface="WP MathA" pitchFamily="2" charset="2"/>
              </a:rPr>
              <a:t>No </a:t>
            </a:r>
            <a:r>
              <a:rPr lang="en-US" dirty="0" smtClean="0">
                <a:cs typeface="Times New Roman" pitchFamily="18" charset="0"/>
                <a:sym typeface="WP MathA" pitchFamily="2" charset="2"/>
              </a:rPr>
              <a:t>insulation</a:t>
            </a:r>
            <a:r>
              <a:rPr lang="en-US" sz="1800" dirty="0" smtClean="0">
                <a:cs typeface="Times New Roman" pitchFamily="18" charset="0"/>
                <a:sym typeface="WP MathA" pitchFamily="2" charset="2"/>
              </a:rPr>
              <a:t> required for strainers, control values, and balancing values</a:t>
            </a:r>
            <a:endParaRPr lang="en-US" sz="1800" dirty="0">
              <a:cs typeface="Times New Roman" pitchFamily="18" charset="0"/>
              <a:sym typeface="WP MathA" pitchFamily="2" charset="2"/>
            </a:endParaRPr>
          </a:p>
        </p:txBody>
      </p:sp>
      <p:sp>
        <p:nvSpPr>
          <p:cNvPr id="185346" name="Rectangle 2"/>
          <p:cNvSpPr>
            <a:spLocks noGrp="1" noChangeArrowheads="1"/>
          </p:cNvSpPr>
          <p:nvPr>
            <p:ph type="title"/>
          </p:nvPr>
        </p:nvSpPr>
        <p:spPr>
          <a:xfrm>
            <a:off x="203201" y="0"/>
            <a:ext cx="8712200" cy="901700"/>
          </a:xfrm>
        </p:spPr>
        <p:txBody>
          <a:bodyPr/>
          <a:lstStyle/>
          <a:p>
            <a:pPr>
              <a:lnSpc>
                <a:spcPct val="80000"/>
              </a:lnSpc>
            </a:pPr>
            <a:r>
              <a:rPr lang="en-US" sz="2400" b="1" dirty="0" smtClean="0">
                <a:solidFill>
                  <a:srgbClr val="00853F"/>
                </a:solidFill>
              </a:rPr>
              <a:t>Section 6 – 6.4.4.1.3 (</a:t>
            </a:r>
            <a:r>
              <a:rPr lang="en-US" sz="2400" b="1" dirty="0">
                <a:solidFill>
                  <a:srgbClr val="00853F"/>
                </a:solidFill>
              </a:rPr>
              <a:t>6.3.2l)</a:t>
            </a:r>
            <a:br>
              <a:rPr lang="en-US" sz="2400" b="1" dirty="0">
                <a:solidFill>
                  <a:srgbClr val="00853F"/>
                </a:solidFill>
              </a:rPr>
            </a:br>
            <a:r>
              <a:rPr lang="en-US" sz="2400" dirty="0" smtClean="0">
                <a:solidFill>
                  <a:srgbClr val="00853F"/>
                </a:solidFill>
              </a:rPr>
              <a:t>Piping </a:t>
            </a:r>
            <a:r>
              <a:rPr lang="en-US" sz="2400" dirty="0">
                <a:solidFill>
                  <a:srgbClr val="00853F"/>
                </a:solidFill>
              </a:rPr>
              <a:t>Insulation</a:t>
            </a:r>
            <a:endParaRPr lang="en-US" sz="2400" i="1" dirty="0">
              <a:solidFill>
                <a:srgbClr val="00853F"/>
              </a:solidFill>
            </a:endParaRPr>
          </a:p>
        </p:txBody>
      </p:sp>
    </p:spTree>
    <p:extLst>
      <p:ext uri="{BB962C8B-B14F-4D97-AF65-F5344CB8AC3E}">
        <p14:creationId xmlns:p14="http://schemas.microsoft.com/office/powerpoint/2010/main" val="3236021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84" name="Rectangle 32"/>
          <p:cNvSpPr>
            <a:spLocks noGrp="1" noChangeArrowheads="1"/>
          </p:cNvSpPr>
          <p:nvPr>
            <p:ph idx="1"/>
          </p:nvPr>
        </p:nvSpPr>
        <p:spPr>
          <a:xfrm>
            <a:off x="424561" y="1211030"/>
            <a:ext cx="8458425" cy="4876800"/>
          </a:xfrm>
          <a:noFill/>
          <a:ln/>
        </p:spPr>
        <p:txBody>
          <a:bodyPr lIns="0" tIns="0" rIns="0" bIns="0"/>
          <a:lstStyle/>
          <a:p>
            <a:pPr marL="0" indent="0">
              <a:buNone/>
            </a:pPr>
            <a:r>
              <a:rPr lang="en-US" i="1" dirty="0"/>
              <a:t>DCV</a:t>
            </a:r>
            <a:r>
              <a:rPr lang="en-US" dirty="0"/>
              <a:t> must be provided for each zone with </a:t>
            </a:r>
            <a:r>
              <a:rPr lang="en-US" dirty="0" smtClean="0"/>
              <a:t>an </a:t>
            </a:r>
            <a:r>
              <a:rPr lang="en-US" dirty="0"/>
              <a:t>area &gt; 500 ft² and the design occupancy &gt; 25 people/1000 ft² where the HVAC system has:</a:t>
            </a:r>
          </a:p>
          <a:p>
            <a:pPr lvl="1">
              <a:buFont typeface="Wingdings" pitchFamily="2" charset="2"/>
              <a:buChar char="ü"/>
            </a:pPr>
            <a:r>
              <a:rPr lang="en-US" dirty="0" smtClean="0"/>
              <a:t>air-side </a:t>
            </a:r>
            <a:r>
              <a:rPr lang="en-US" dirty="0"/>
              <a:t>economizer,</a:t>
            </a:r>
          </a:p>
          <a:p>
            <a:pPr lvl="1">
              <a:buFont typeface="Wingdings" pitchFamily="2" charset="2"/>
              <a:buChar char="ü"/>
            </a:pPr>
            <a:r>
              <a:rPr lang="en-US" dirty="0" smtClean="0"/>
              <a:t>automatic </a:t>
            </a:r>
            <a:r>
              <a:rPr lang="en-US" dirty="0"/>
              <a:t>modulating control of </a:t>
            </a:r>
            <a:r>
              <a:rPr lang="en-US" dirty="0" smtClean="0"/>
              <a:t>OSA dampers</a:t>
            </a:r>
            <a:endParaRPr lang="en-US" dirty="0"/>
          </a:p>
          <a:p>
            <a:pPr lvl="1">
              <a:buFont typeface="Wingdings" pitchFamily="2" charset="2"/>
              <a:buChar char="ü"/>
            </a:pPr>
            <a:r>
              <a:rPr lang="en-US" dirty="0" smtClean="0"/>
              <a:t>design </a:t>
            </a:r>
            <a:r>
              <a:rPr lang="en-US" dirty="0"/>
              <a:t>outdoor airflow &gt; 3,000 cfm</a:t>
            </a:r>
          </a:p>
          <a:p>
            <a:pPr lvl="1"/>
            <a:endParaRPr lang="en-US" dirty="0"/>
          </a:p>
        </p:txBody>
      </p:sp>
      <p:sp>
        <p:nvSpPr>
          <p:cNvPr id="177154" name="Rectangle 2"/>
          <p:cNvSpPr>
            <a:spLocks noGrp="1" noChangeArrowheads="1"/>
          </p:cNvSpPr>
          <p:nvPr>
            <p:ph type="title"/>
          </p:nvPr>
        </p:nvSpPr>
        <p:spPr>
          <a:xfrm>
            <a:off x="215900" y="0"/>
            <a:ext cx="8343899" cy="952500"/>
          </a:xfrm>
        </p:spPr>
        <p:txBody>
          <a:bodyPr>
            <a:normAutofit/>
          </a:bodyPr>
          <a:lstStyle/>
          <a:p>
            <a:pPr>
              <a:lnSpc>
                <a:spcPct val="80000"/>
              </a:lnSpc>
            </a:pPr>
            <a:r>
              <a:rPr lang="en-US" sz="2400" b="1" dirty="0" smtClean="0">
                <a:solidFill>
                  <a:srgbClr val="00853F"/>
                </a:solidFill>
                <a:sym typeface="WP MathA" pitchFamily="2" charset="2"/>
              </a:rPr>
              <a:t>Section 6 </a:t>
            </a:r>
            <a:r>
              <a:rPr lang="en-US" sz="2400" b="1" dirty="0">
                <a:solidFill>
                  <a:srgbClr val="00853F"/>
                </a:solidFill>
                <a:sym typeface="WP MathA" pitchFamily="2" charset="2"/>
              </a:rPr>
              <a:t>– 6.4.3.8 </a:t>
            </a:r>
            <a:r>
              <a:rPr lang="en-US" sz="2400" b="1" dirty="0" smtClean="0">
                <a:solidFill>
                  <a:srgbClr val="00853F"/>
                </a:solidFill>
                <a:sym typeface="WP MathA" pitchFamily="2" charset="2"/>
              </a:rPr>
              <a:t>(6.3.2q)</a:t>
            </a:r>
            <a:r>
              <a:rPr lang="en-US" sz="2000" dirty="0" smtClean="0">
                <a:solidFill>
                  <a:srgbClr val="00853F"/>
                </a:solidFill>
                <a:sym typeface="WP MathA" pitchFamily="2" charset="2"/>
              </a:rPr>
              <a:t/>
            </a:r>
            <a:br>
              <a:rPr lang="en-US" sz="2000" dirty="0" smtClean="0">
                <a:solidFill>
                  <a:srgbClr val="00853F"/>
                </a:solidFill>
                <a:sym typeface="WP MathA" pitchFamily="2" charset="2"/>
              </a:rPr>
            </a:br>
            <a:r>
              <a:rPr lang="en-US" sz="2000" dirty="0" smtClean="0">
                <a:solidFill>
                  <a:srgbClr val="00853F"/>
                </a:solidFill>
                <a:sym typeface="WP MathA" pitchFamily="2" charset="2"/>
              </a:rPr>
              <a:t>Demand Control Ventilation</a:t>
            </a:r>
            <a:endParaRPr lang="en-US" sz="2000" dirty="0">
              <a:solidFill>
                <a:srgbClr val="00853F"/>
              </a:solidFill>
              <a:sym typeface="WP MathA" pitchFamily="2" charset="2"/>
            </a:endParaRPr>
          </a:p>
        </p:txBody>
      </p:sp>
      <p:sp>
        <p:nvSpPr>
          <p:cNvPr id="177185" name="Text Box 33"/>
          <p:cNvSpPr txBox="1">
            <a:spLocks noChangeArrowheads="1"/>
          </p:cNvSpPr>
          <p:nvPr/>
        </p:nvSpPr>
        <p:spPr bwMode="auto">
          <a:xfrm>
            <a:off x="1049868" y="5338691"/>
            <a:ext cx="7450667" cy="830997"/>
          </a:xfrm>
          <a:prstGeom prst="rect">
            <a:avLst/>
          </a:prstGeom>
          <a:noFill/>
          <a:ln w="28575" algn="ctr">
            <a:noFill/>
            <a:miter lim="800000"/>
            <a:headEnd/>
            <a:tailEnd/>
          </a:ln>
          <a:effectLst/>
        </p:spPr>
        <p:txBody>
          <a:bodyPr wrap="square">
            <a:spAutoFit/>
          </a:bodyPr>
          <a:lstStyle/>
          <a:p>
            <a:pPr algn="ctr"/>
            <a:endParaRPr lang="en-US" sz="1200" i="1" dirty="0" smtClean="0">
              <a:sym typeface="WP MathA" pitchFamily="2" charset="2"/>
            </a:endParaRPr>
          </a:p>
          <a:p>
            <a:pPr algn="ctr"/>
            <a:r>
              <a:rPr lang="en-US" sz="1200" i="1" dirty="0" smtClean="0">
                <a:sym typeface="WP MathA" pitchFamily="2" charset="2"/>
              </a:rPr>
              <a:t>Demand </a:t>
            </a:r>
            <a:r>
              <a:rPr lang="en-US" sz="1200" i="1" dirty="0">
                <a:sym typeface="WP MathA" pitchFamily="2" charset="2"/>
              </a:rPr>
              <a:t>control ventilation (DCV)</a:t>
            </a:r>
            <a:r>
              <a:rPr lang="en-US" sz="1200" dirty="0">
                <a:sym typeface="WP MathA" pitchFamily="2" charset="2"/>
              </a:rPr>
              <a:t>: a ventilation system capability that provides for the automatic reduction of outdoor air intake below design rates when the actual occupancy of spaces served by the system is less than design occupancy.</a:t>
            </a:r>
          </a:p>
        </p:txBody>
      </p:sp>
      <p:pic>
        <p:nvPicPr>
          <p:cNvPr id="310274" name="Picture 2" descr="C:\Users\mosl599\AppData\Local\Microsoft\Windows\Temporary Internet Files\Content.IE5\C7SRM0FX\MP90030572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0179" y="3872898"/>
            <a:ext cx="1905000" cy="1330325"/>
          </a:xfrm>
          <a:prstGeom prst="rect">
            <a:avLst/>
          </a:prstGeom>
          <a:noFill/>
          <a:extLst>
            <a:ext uri="{909E8E84-426E-40DD-AFC4-6F175D3DCCD1}">
              <a14:hiddenFill xmlns:a14="http://schemas.microsoft.com/office/drawing/2010/main">
                <a:solidFill>
                  <a:srgbClr val="FFFFFF"/>
                </a:solidFill>
              </a14:hiddenFill>
            </a:ext>
          </a:extLst>
        </p:spPr>
      </p:pic>
      <p:pic>
        <p:nvPicPr>
          <p:cNvPr id="310275" name="Picture 3" descr="C:\Users\mosl599\AppData\Local\Microsoft\Windows\Temporary Internet Files\Content.IE5\V2UR0WCR\MP90039927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5857" y="3757772"/>
            <a:ext cx="1950720" cy="156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1913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84" name="Rectangle 32"/>
          <p:cNvSpPr>
            <a:spLocks noGrp="1" noChangeArrowheads="1"/>
          </p:cNvSpPr>
          <p:nvPr>
            <p:ph idx="1"/>
          </p:nvPr>
        </p:nvSpPr>
        <p:spPr>
          <a:xfrm>
            <a:off x="424561" y="1211030"/>
            <a:ext cx="8458425" cy="4876800"/>
          </a:xfrm>
          <a:noFill/>
          <a:ln/>
        </p:spPr>
        <p:txBody>
          <a:bodyPr lIns="0" tIns="0" rIns="0" bIns="0">
            <a:normAutofit fontScale="92500" lnSpcReduction="20000"/>
          </a:bodyPr>
          <a:lstStyle/>
          <a:p>
            <a:pPr marL="0" indent="0">
              <a:buNone/>
            </a:pPr>
            <a:r>
              <a:rPr lang="en-US" b="1" dirty="0" smtClean="0"/>
              <a:t>Exceptions to DCV:</a:t>
            </a:r>
          </a:p>
          <a:p>
            <a:r>
              <a:rPr lang="en-US" dirty="0" smtClean="0"/>
              <a:t>Systems with exhaust air energy recovery meeting 6.5.6.1</a:t>
            </a:r>
          </a:p>
          <a:p>
            <a:r>
              <a:rPr lang="en-US" dirty="0" smtClean="0"/>
              <a:t>Multiple-zone systems without DDC of individual zones communicating with central control panel</a:t>
            </a:r>
          </a:p>
          <a:p>
            <a:r>
              <a:rPr lang="en-US" dirty="0" smtClean="0"/>
              <a:t>Systems with design outdoor air flow &lt; </a:t>
            </a:r>
            <a:r>
              <a:rPr lang="en-US" dirty="0"/>
              <a:t>750 </a:t>
            </a:r>
            <a:r>
              <a:rPr lang="en-US" dirty="0" smtClean="0"/>
              <a:t>cfm</a:t>
            </a:r>
          </a:p>
          <a:p>
            <a:r>
              <a:rPr lang="en-US" dirty="0"/>
              <a:t>Spaces where &gt; 75% of space design outdoor airflow is required for makeup air exhausted from space or transfer air exhausted from other spaces</a:t>
            </a:r>
          </a:p>
          <a:p>
            <a:r>
              <a:rPr lang="en-US" dirty="0"/>
              <a:t>Spaces with one of the following occupancy categories per ASHRAE 62.1</a:t>
            </a:r>
          </a:p>
          <a:p>
            <a:pPr lvl="1"/>
            <a:r>
              <a:rPr lang="en-US" sz="2400" dirty="0"/>
              <a:t>Correctional cells</a:t>
            </a:r>
          </a:p>
          <a:p>
            <a:pPr lvl="1"/>
            <a:r>
              <a:rPr lang="en-US" sz="2400" dirty="0"/>
              <a:t>Daycare sickrooms</a:t>
            </a:r>
          </a:p>
          <a:p>
            <a:pPr lvl="1"/>
            <a:r>
              <a:rPr lang="en-US" sz="2400" dirty="0"/>
              <a:t>Science labs</a:t>
            </a:r>
          </a:p>
          <a:p>
            <a:pPr lvl="1"/>
            <a:r>
              <a:rPr lang="en-US" sz="2400" dirty="0"/>
              <a:t>Barbers, beauty, and nail salons</a:t>
            </a:r>
          </a:p>
          <a:p>
            <a:pPr lvl="1"/>
            <a:r>
              <a:rPr lang="en-US" sz="2400" dirty="0"/>
              <a:t>Bowling alley seating</a:t>
            </a:r>
          </a:p>
          <a:p>
            <a:pPr lvl="1"/>
            <a:endParaRPr lang="en-US" dirty="0"/>
          </a:p>
        </p:txBody>
      </p:sp>
      <p:sp>
        <p:nvSpPr>
          <p:cNvPr id="177154" name="Rectangle 2"/>
          <p:cNvSpPr>
            <a:spLocks noGrp="1" noChangeArrowheads="1"/>
          </p:cNvSpPr>
          <p:nvPr>
            <p:ph type="title"/>
          </p:nvPr>
        </p:nvSpPr>
        <p:spPr>
          <a:xfrm>
            <a:off x="215900" y="0"/>
            <a:ext cx="8343899" cy="952500"/>
          </a:xfrm>
        </p:spPr>
        <p:txBody>
          <a:bodyPr>
            <a:normAutofit/>
          </a:bodyPr>
          <a:lstStyle/>
          <a:p>
            <a:pPr>
              <a:lnSpc>
                <a:spcPct val="80000"/>
              </a:lnSpc>
            </a:pPr>
            <a:r>
              <a:rPr lang="en-US" sz="2400" b="1" dirty="0" smtClean="0">
                <a:solidFill>
                  <a:srgbClr val="00853F"/>
                </a:solidFill>
                <a:sym typeface="WP MathA" pitchFamily="2" charset="2"/>
              </a:rPr>
              <a:t>Section 6 – </a:t>
            </a:r>
            <a:r>
              <a:rPr lang="en-US" sz="2400" b="1" dirty="0">
                <a:solidFill>
                  <a:srgbClr val="00853F"/>
                </a:solidFill>
                <a:sym typeface="WP MathA" pitchFamily="2" charset="2"/>
              </a:rPr>
              <a:t>6.4.3.8 </a:t>
            </a:r>
            <a:r>
              <a:rPr lang="en-US" sz="2400" b="1" dirty="0" smtClean="0">
                <a:solidFill>
                  <a:srgbClr val="00853F"/>
                </a:solidFill>
                <a:sym typeface="WP MathA" pitchFamily="2" charset="2"/>
              </a:rPr>
              <a:t>(6.3.2q)</a:t>
            </a:r>
            <a:r>
              <a:rPr lang="en-US" sz="2000" dirty="0" smtClean="0">
                <a:solidFill>
                  <a:srgbClr val="00853F"/>
                </a:solidFill>
                <a:sym typeface="WP MathA" pitchFamily="2" charset="2"/>
              </a:rPr>
              <a:t/>
            </a:r>
            <a:br>
              <a:rPr lang="en-US" sz="2000" dirty="0" smtClean="0">
                <a:solidFill>
                  <a:srgbClr val="00853F"/>
                </a:solidFill>
                <a:sym typeface="WP MathA" pitchFamily="2" charset="2"/>
              </a:rPr>
            </a:br>
            <a:r>
              <a:rPr lang="en-US" sz="2000" dirty="0" smtClean="0">
                <a:solidFill>
                  <a:srgbClr val="00853F"/>
                </a:solidFill>
                <a:sym typeface="WP MathA" pitchFamily="2" charset="2"/>
              </a:rPr>
              <a:t>Demand Control Ventilation</a:t>
            </a:r>
            <a:endParaRPr lang="en-US" sz="2000" dirty="0">
              <a:solidFill>
                <a:srgbClr val="00853F"/>
              </a:solidFill>
              <a:sym typeface="WP MathA" pitchFamily="2" charset="2"/>
            </a:endParaRPr>
          </a:p>
        </p:txBody>
      </p:sp>
    </p:spTree>
    <p:extLst>
      <p:ext uri="{BB962C8B-B14F-4D97-AF65-F5344CB8AC3E}">
        <p14:creationId xmlns:p14="http://schemas.microsoft.com/office/powerpoint/2010/main" val="28109812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9" name="Rectangle 5"/>
          <p:cNvSpPr>
            <a:spLocks noChangeArrowheads="1"/>
          </p:cNvSpPr>
          <p:nvPr/>
        </p:nvSpPr>
        <p:spPr bwMode="auto">
          <a:xfrm>
            <a:off x="0" y="989994"/>
            <a:ext cx="2819400" cy="5599064"/>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118807" name="Rectangle 23"/>
          <p:cNvSpPr>
            <a:spLocks noGrp="1" noChangeArrowheads="1"/>
          </p:cNvSpPr>
          <p:nvPr>
            <p:ph type="title"/>
          </p:nvPr>
        </p:nvSpPr>
        <p:spPr>
          <a:xfrm>
            <a:off x="255588" y="369888"/>
            <a:ext cx="6934200" cy="398462"/>
          </a:xfrm>
          <a:noFill/>
          <a:ln/>
          <a:effectLst/>
        </p:spPr>
        <p:txBody>
          <a:bodyPr lIns="0" tIns="0" rIns="0" bIns="0"/>
          <a:lstStyle/>
          <a:p>
            <a:pPr>
              <a:lnSpc>
                <a:spcPct val="80000"/>
              </a:lnSpc>
            </a:pPr>
            <a:r>
              <a:rPr lang="en-US" b="1" dirty="0">
                <a:solidFill>
                  <a:srgbClr val="00853F"/>
                </a:solidFill>
              </a:rPr>
              <a:t>HVAC Compliance</a:t>
            </a:r>
          </a:p>
        </p:txBody>
      </p:sp>
      <p:sp>
        <p:nvSpPr>
          <p:cNvPr id="118786" name="Rectangle 2"/>
          <p:cNvSpPr>
            <a:spLocks noChangeArrowheads="1"/>
          </p:cNvSpPr>
          <p:nvPr/>
        </p:nvSpPr>
        <p:spPr bwMode="auto">
          <a:xfrm>
            <a:off x="6400800" y="989993"/>
            <a:ext cx="2743200" cy="5599065"/>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118788" name="Rectangle 4"/>
          <p:cNvSpPr>
            <a:spLocks noChangeArrowheads="1"/>
          </p:cNvSpPr>
          <p:nvPr/>
        </p:nvSpPr>
        <p:spPr bwMode="auto">
          <a:xfrm>
            <a:off x="3048000" y="1194396"/>
            <a:ext cx="3048000" cy="5791200"/>
          </a:xfrm>
          <a:prstGeom prst="rect">
            <a:avLst/>
          </a:prstGeom>
          <a:noFill/>
          <a:ln w="28575" algn="ctr">
            <a:noFill/>
            <a:miter lim="800000"/>
            <a:headEnd/>
            <a:tailEnd/>
          </a:ln>
          <a:effectLst/>
        </p:spPr>
        <p:txBody>
          <a:bodyPr wrap="none" anchor="ctr"/>
          <a:lstStyle/>
          <a:p>
            <a:endParaRPr lang="en-US"/>
          </a:p>
        </p:txBody>
      </p:sp>
      <p:sp>
        <p:nvSpPr>
          <p:cNvPr id="118790" name="Oval 6"/>
          <p:cNvSpPr>
            <a:spLocks noChangeArrowheads="1"/>
          </p:cNvSpPr>
          <p:nvPr/>
        </p:nvSpPr>
        <p:spPr bwMode="auto">
          <a:xfrm>
            <a:off x="2362200" y="5257194"/>
            <a:ext cx="4572000" cy="1219200"/>
          </a:xfrm>
          <a:prstGeom prst="ellipse">
            <a:avLst/>
          </a:prstGeom>
          <a:noFill/>
          <a:ln w="9525" algn="ctr">
            <a:noFill/>
            <a:round/>
            <a:headEnd/>
            <a:tailEnd/>
          </a:ln>
          <a:effectLst/>
        </p:spPr>
        <p:txBody>
          <a:bodyPr wrap="none" anchor="ctr">
            <a:spAutoFit/>
          </a:bodyPr>
          <a:lstStyle/>
          <a:p>
            <a:endParaRPr lang="en-US"/>
          </a:p>
        </p:txBody>
      </p:sp>
      <p:sp>
        <p:nvSpPr>
          <p:cNvPr id="118792" name="Text Box 8"/>
          <p:cNvSpPr txBox="1">
            <a:spLocks noChangeArrowheads="1"/>
          </p:cNvSpPr>
          <p:nvPr/>
        </p:nvSpPr>
        <p:spPr bwMode="auto">
          <a:xfrm>
            <a:off x="2362200" y="2894994"/>
            <a:ext cx="1905000" cy="1371600"/>
          </a:xfrm>
          <a:prstGeom prst="rect">
            <a:avLst/>
          </a:prstGeom>
          <a:noFill/>
          <a:ln w="6350">
            <a:noFill/>
            <a:miter lim="800000"/>
            <a:headEnd/>
            <a:tailEnd/>
          </a:ln>
          <a:effectLst/>
        </p:spPr>
        <p:txBody>
          <a:bodyPr/>
          <a:lstStyle/>
          <a:p>
            <a:pPr algn="ctr">
              <a:lnSpc>
                <a:spcPct val="80000"/>
              </a:lnSpc>
              <a:spcBef>
                <a:spcPct val="30000"/>
              </a:spcBef>
            </a:pPr>
            <a:r>
              <a:rPr lang="en-US" b="1">
                <a:effectLst>
                  <a:outerShdw blurRad="38100" dist="38100" dir="2700000" algn="tl">
                    <a:srgbClr val="C0C0C0"/>
                  </a:outerShdw>
                </a:effectLst>
              </a:rPr>
              <a:t>Mandatory </a:t>
            </a:r>
          </a:p>
          <a:p>
            <a:pPr algn="ctr">
              <a:lnSpc>
                <a:spcPct val="80000"/>
              </a:lnSpc>
              <a:spcBef>
                <a:spcPct val="30000"/>
              </a:spcBef>
            </a:pPr>
            <a:r>
              <a:rPr lang="en-US" b="1">
                <a:effectLst>
                  <a:outerShdw blurRad="38100" dist="38100" dir="2700000" algn="tl">
                    <a:srgbClr val="C0C0C0"/>
                  </a:outerShdw>
                </a:effectLst>
              </a:rPr>
              <a:t>Provisions</a:t>
            </a:r>
          </a:p>
          <a:p>
            <a:pPr algn="ctr">
              <a:lnSpc>
                <a:spcPct val="110000"/>
              </a:lnSpc>
              <a:spcBef>
                <a:spcPct val="30000"/>
              </a:spcBef>
            </a:pPr>
            <a:r>
              <a:rPr lang="en-US" sz="1400" b="1"/>
              <a:t>(required for most compliance options)</a:t>
            </a:r>
          </a:p>
        </p:txBody>
      </p:sp>
      <p:sp>
        <p:nvSpPr>
          <p:cNvPr id="118793" name="Text Box 9"/>
          <p:cNvSpPr txBox="1">
            <a:spLocks noChangeArrowheads="1"/>
          </p:cNvSpPr>
          <p:nvPr/>
        </p:nvSpPr>
        <p:spPr bwMode="auto">
          <a:xfrm>
            <a:off x="228600" y="1218594"/>
            <a:ext cx="2743200" cy="396875"/>
          </a:xfrm>
          <a:prstGeom prst="rect">
            <a:avLst/>
          </a:prstGeom>
          <a:noFill/>
          <a:ln w="28575" algn="ctr">
            <a:noFill/>
            <a:miter lim="800000"/>
            <a:headEnd/>
            <a:tailEnd/>
          </a:ln>
          <a:effectLst/>
        </p:spPr>
        <p:txBody>
          <a:bodyPr>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118794" name="Text Box 10"/>
          <p:cNvSpPr txBox="1">
            <a:spLocks noChangeArrowheads="1"/>
          </p:cNvSpPr>
          <p:nvPr/>
        </p:nvSpPr>
        <p:spPr bwMode="auto">
          <a:xfrm>
            <a:off x="3352800" y="1218594"/>
            <a:ext cx="2743200" cy="396875"/>
          </a:xfrm>
          <a:prstGeom prst="rect">
            <a:avLst/>
          </a:prstGeom>
          <a:noFill/>
          <a:ln w="28575" algn="ctr">
            <a:noFill/>
            <a:miter lim="800000"/>
            <a:headEnd/>
            <a:tailEnd/>
          </a:ln>
          <a:effectLst/>
        </p:spPr>
        <p:txBody>
          <a:bodyPr>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Options</a:t>
            </a:r>
          </a:p>
        </p:txBody>
      </p:sp>
      <p:sp>
        <p:nvSpPr>
          <p:cNvPr id="118795" name="Text Box 11"/>
          <p:cNvSpPr txBox="1">
            <a:spLocks noChangeArrowheads="1"/>
          </p:cNvSpPr>
          <p:nvPr/>
        </p:nvSpPr>
        <p:spPr bwMode="auto">
          <a:xfrm>
            <a:off x="6781800" y="2894994"/>
            <a:ext cx="2362200" cy="946150"/>
          </a:xfrm>
          <a:prstGeom prst="rect">
            <a:avLst/>
          </a:prstGeom>
          <a:noFill/>
          <a:ln w="28575" algn="ctr">
            <a:noFill/>
            <a:miter lim="800000"/>
            <a:headEnd/>
            <a:tailEnd/>
          </a:ln>
          <a:effectLst/>
        </p:spPr>
        <p:txBody>
          <a:bodyPr>
            <a:spAutoFit/>
          </a:bodyPr>
          <a:lstStyle/>
          <a:p>
            <a:pPr algn="ctr">
              <a:spcBef>
                <a:spcPct val="50000"/>
              </a:spcBef>
            </a:pPr>
            <a:r>
              <a:rPr lang="en-US" sz="2800" dirty="0">
                <a:solidFill>
                  <a:schemeClr val="accent6"/>
                </a:solidFill>
                <a:effectLst>
                  <a:outerShdw blurRad="38100" dist="38100" dir="2700000" algn="tl">
                    <a:srgbClr val="C0C0C0"/>
                  </a:outerShdw>
                </a:effectLst>
              </a:rPr>
              <a:t>Energy Code Compliance</a:t>
            </a:r>
          </a:p>
        </p:txBody>
      </p:sp>
      <p:sp>
        <p:nvSpPr>
          <p:cNvPr id="118796" name="Text Box 12"/>
          <p:cNvSpPr txBox="1">
            <a:spLocks noChangeArrowheads="1"/>
          </p:cNvSpPr>
          <p:nvPr/>
        </p:nvSpPr>
        <p:spPr bwMode="auto">
          <a:xfrm>
            <a:off x="4343400" y="2056794"/>
            <a:ext cx="1905000" cy="603250"/>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Option</a:t>
            </a:r>
            <a:endParaRPr lang="en-US" sz="1600" dirty="0">
              <a:solidFill>
                <a:schemeClr val="bg1"/>
              </a:solidFill>
              <a:latin typeface="Arial Black" pitchFamily="34" charset="0"/>
            </a:endParaRPr>
          </a:p>
        </p:txBody>
      </p:sp>
      <p:sp>
        <p:nvSpPr>
          <p:cNvPr id="118797" name="Text Box 13"/>
          <p:cNvSpPr txBox="1">
            <a:spLocks noChangeArrowheads="1"/>
          </p:cNvSpPr>
          <p:nvPr/>
        </p:nvSpPr>
        <p:spPr bwMode="auto">
          <a:xfrm>
            <a:off x="4343400" y="3858684"/>
            <a:ext cx="1905000" cy="603250"/>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118798" name="Text Box 14"/>
          <p:cNvSpPr txBox="1">
            <a:spLocks noChangeArrowheads="1"/>
          </p:cNvSpPr>
          <p:nvPr/>
        </p:nvSpPr>
        <p:spPr bwMode="auto">
          <a:xfrm>
            <a:off x="4343400" y="2975669"/>
            <a:ext cx="1905000" cy="603250"/>
          </a:xfrm>
          <a:prstGeom prst="rect">
            <a:avLst/>
          </a:prstGeom>
          <a:solidFill>
            <a:srgbClr val="969696"/>
          </a:solidFill>
          <a:ln w="22225">
            <a:solidFill>
              <a:srgbClr val="808080"/>
            </a:solidFill>
            <a:miter lim="800000"/>
            <a:headEnd/>
            <a:tailEnd/>
          </a:ln>
          <a:effectLst/>
        </p:spPr>
        <p:txBody>
          <a:bodyPr>
            <a:spAutoFit/>
          </a:bodyPr>
          <a:lstStyle/>
          <a:p>
            <a:pPr algn="ctr">
              <a:spcBef>
                <a:spcPct val="50000"/>
              </a:spcBef>
            </a:pPr>
            <a:r>
              <a:rPr lang="en-US" sz="1600">
                <a:solidFill>
                  <a:schemeClr val="bg1"/>
                </a:solidFill>
                <a:effectLst>
                  <a:outerShdw blurRad="38100" dist="38100" dir="2700000" algn="tl">
                    <a:srgbClr val="000000"/>
                  </a:outerShdw>
                </a:effectLst>
                <a:latin typeface="Arial Black" pitchFamily="34" charset="0"/>
              </a:rPr>
              <a:t>Trade Off Option</a:t>
            </a:r>
          </a:p>
        </p:txBody>
      </p:sp>
      <p:sp>
        <p:nvSpPr>
          <p:cNvPr id="118799" name="Text Box 15"/>
          <p:cNvSpPr txBox="1">
            <a:spLocks noChangeArrowheads="1"/>
          </p:cNvSpPr>
          <p:nvPr/>
        </p:nvSpPr>
        <p:spPr bwMode="auto">
          <a:xfrm>
            <a:off x="4343400" y="4748724"/>
            <a:ext cx="1905000" cy="358775"/>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Simplified</a:t>
            </a:r>
          </a:p>
        </p:txBody>
      </p:sp>
      <p:sp>
        <p:nvSpPr>
          <p:cNvPr id="118800" name="Text Box 16"/>
          <p:cNvSpPr txBox="1">
            <a:spLocks noChangeArrowheads="1"/>
          </p:cNvSpPr>
          <p:nvPr/>
        </p:nvSpPr>
        <p:spPr bwMode="auto">
          <a:xfrm>
            <a:off x="457200" y="2132994"/>
            <a:ext cx="1905000" cy="388938"/>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Envelope</a:t>
            </a:r>
          </a:p>
        </p:txBody>
      </p:sp>
      <p:sp>
        <p:nvSpPr>
          <p:cNvPr id="118801" name="Text Box 17"/>
          <p:cNvSpPr txBox="1">
            <a:spLocks noChangeArrowheads="1"/>
          </p:cNvSpPr>
          <p:nvPr/>
        </p:nvSpPr>
        <p:spPr bwMode="auto">
          <a:xfrm>
            <a:off x="457200" y="2971194"/>
            <a:ext cx="1905000" cy="388938"/>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b="1"/>
              <a:t>HVAC</a:t>
            </a:r>
          </a:p>
        </p:txBody>
      </p:sp>
      <p:sp>
        <p:nvSpPr>
          <p:cNvPr id="118802" name="Text Box 18"/>
          <p:cNvSpPr txBox="1">
            <a:spLocks noChangeArrowheads="1"/>
          </p:cNvSpPr>
          <p:nvPr/>
        </p:nvSpPr>
        <p:spPr bwMode="auto">
          <a:xfrm>
            <a:off x="457200" y="5028594"/>
            <a:ext cx="1905000" cy="388937"/>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Lighting</a:t>
            </a:r>
          </a:p>
        </p:txBody>
      </p:sp>
      <p:sp>
        <p:nvSpPr>
          <p:cNvPr id="118803" name="Text Box 19"/>
          <p:cNvSpPr txBox="1">
            <a:spLocks noChangeArrowheads="1"/>
          </p:cNvSpPr>
          <p:nvPr/>
        </p:nvSpPr>
        <p:spPr bwMode="auto">
          <a:xfrm>
            <a:off x="457200" y="3733194"/>
            <a:ext cx="1905000" cy="388938"/>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SWH</a:t>
            </a:r>
          </a:p>
        </p:txBody>
      </p:sp>
      <p:sp>
        <p:nvSpPr>
          <p:cNvPr id="118804" name="Text Box 20"/>
          <p:cNvSpPr txBox="1">
            <a:spLocks noChangeArrowheads="1"/>
          </p:cNvSpPr>
          <p:nvPr/>
        </p:nvSpPr>
        <p:spPr bwMode="auto">
          <a:xfrm>
            <a:off x="457200" y="4418994"/>
            <a:ext cx="1905000" cy="388938"/>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Power</a:t>
            </a:r>
          </a:p>
        </p:txBody>
      </p:sp>
      <p:sp>
        <p:nvSpPr>
          <p:cNvPr id="118808" name="Text Box 24"/>
          <p:cNvSpPr txBox="1">
            <a:spLocks noChangeArrowheads="1"/>
          </p:cNvSpPr>
          <p:nvPr/>
        </p:nvSpPr>
        <p:spPr bwMode="auto">
          <a:xfrm>
            <a:off x="457200" y="5638194"/>
            <a:ext cx="1905000" cy="388937"/>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Other</a:t>
            </a:r>
          </a:p>
        </p:txBody>
      </p:sp>
      <p:sp>
        <p:nvSpPr>
          <p:cNvPr id="24" name="Text Box 15"/>
          <p:cNvSpPr txBox="1">
            <a:spLocks noChangeArrowheads="1"/>
          </p:cNvSpPr>
          <p:nvPr/>
        </p:nvSpPr>
        <p:spPr bwMode="auto">
          <a:xfrm>
            <a:off x="4353062" y="5374634"/>
            <a:ext cx="1905000" cy="830997"/>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sz="1600" dirty="0" smtClean="0">
                <a:solidFill>
                  <a:schemeClr val="bg1"/>
                </a:solidFill>
                <a:effectLst>
                  <a:outerShdw blurRad="38100" dist="38100" dir="2700000" algn="tl">
                    <a:srgbClr val="000000"/>
                  </a:outerShdw>
                </a:effectLst>
                <a:latin typeface="Arial Black" pitchFamily="34" charset="0"/>
              </a:rPr>
              <a:t>Performance Rating</a:t>
            </a:r>
            <a:br>
              <a:rPr lang="en-US" sz="1600" dirty="0" smtClean="0">
                <a:solidFill>
                  <a:schemeClr val="bg1"/>
                </a:solidFill>
                <a:effectLst>
                  <a:outerShdw blurRad="38100" dist="38100" dir="2700000" algn="tl">
                    <a:srgbClr val="000000"/>
                  </a:outerShdw>
                </a:effectLst>
                <a:latin typeface="Arial Black" pitchFamily="34" charset="0"/>
              </a:rPr>
            </a:br>
            <a:r>
              <a:rPr lang="en-US" sz="1600" dirty="0" smtClean="0">
                <a:solidFill>
                  <a:schemeClr val="bg1"/>
                </a:solidFill>
                <a:effectLst>
                  <a:outerShdw blurRad="38100" dist="38100" dir="2700000" algn="tl">
                    <a:srgbClr val="000000"/>
                  </a:outerShdw>
                </a:effectLst>
                <a:latin typeface="Arial Black" pitchFamily="34" charset="0"/>
              </a:rPr>
              <a:t>Method</a:t>
            </a:r>
            <a:endParaRPr lang="en-US" sz="1600" dirty="0">
              <a:solidFill>
                <a:schemeClr val="bg1"/>
              </a:solidFill>
              <a:effectLst>
                <a:outerShdw blurRad="38100" dist="38100" dir="2700000" algn="tl">
                  <a:srgbClr val="000000"/>
                </a:outerShdw>
              </a:effectLst>
              <a:latin typeface="Arial Black" pitchFamily="34" charset="0"/>
            </a:endParaRPr>
          </a:p>
        </p:txBody>
      </p:sp>
    </p:spTree>
    <p:extLst>
      <p:ext uri="{BB962C8B-B14F-4D97-AF65-F5344CB8AC3E}">
        <p14:creationId xmlns:p14="http://schemas.microsoft.com/office/powerpoint/2010/main" val="8328925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9" name="Rectangle 5"/>
          <p:cNvSpPr>
            <a:spLocks noGrp="1" noChangeArrowheads="1"/>
          </p:cNvSpPr>
          <p:nvPr>
            <p:ph idx="1"/>
          </p:nvPr>
        </p:nvSpPr>
        <p:spPr>
          <a:xfrm>
            <a:off x="456229" y="1295400"/>
            <a:ext cx="8687771" cy="4441825"/>
          </a:xfrm>
        </p:spPr>
        <p:txBody>
          <a:bodyPr/>
          <a:lstStyle/>
          <a:p>
            <a:pPr>
              <a:buFont typeface="Wingdings" pitchFamily="2" charset="2"/>
              <a:buChar char="ü"/>
            </a:pPr>
            <a:r>
              <a:rPr lang="en-US" dirty="0"/>
              <a:t>Minimum Equipment Efficiency </a:t>
            </a:r>
            <a:r>
              <a:rPr lang="en-US" sz="2000" i="1" dirty="0"/>
              <a:t>(Section 6.4.1)</a:t>
            </a:r>
          </a:p>
          <a:p>
            <a:pPr>
              <a:buFont typeface="Wingdings" pitchFamily="2" charset="2"/>
              <a:buChar char="ü"/>
            </a:pPr>
            <a:r>
              <a:rPr lang="en-US" dirty="0" smtClean="0"/>
              <a:t>Calculations </a:t>
            </a:r>
            <a:r>
              <a:rPr lang="en-US" sz="2000" i="1" dirty="0"/>
              <a:t>(Section 6.4.2)</a:t>
            </a:r>
          </a:p>
          <a:p>
            <a:pPr>
              <a:buFont typeface="Wingdings" pitchFamily="2" charset="2"/>
              <a:buChar char="ü"/>
            </a:pPr>
            <a:r>
              <a:rPr lang="en-US" dirty="0" smtClean="0"/>
              <a:t>Controls and Diagnostics </a:t>
            </a:r>
            <a:r>
              <a:rPr lang="en-US" sz="2000" i="1" dirty="0"/>
              <a:t>(Section 6.4.3)</a:t>
            </a:r>
          </a:p>
          <a:p>
            <a:pPr>
              <a:buFont typeface="Wingdings" pitchFamily="2" charset="2"/>
              <a:buChar char="ü"/>
            </a:pPr>
            <a:r>
              <a:rPr lang="en-US" dirty="0"/>
              <a:t>HVAC System Construction and Insulation </a:t>
            </a:r>
            <a:r>
              <a:rPr lang="en-US" sz="2000" i="1" dirty="0" smtClean="0"/>
              <a:t>(</a:t>
            </a:r>
            <a:r>
              <a:rPr lang="en-US" sz="2000" i="1" dirty="0"/>
              <a:t>Section 6.4.4</a:t>
            </a:r>
            <a:r>
              <a:rPr lang="en-US" sz="2000" i="1" dirty="0" smtClean="0"/>
              <a:t>)</a:t>
            </a:r>
          </a:p>
          <a:p>
            <a:pPr>
              <a:buFont typeface="Wingdings" pitchFamily="2" charset="2"/>
              <a:buChar char="ü"/>
            </a:pPr>
            <a:r>
              <a:rPr lang="en-US" dirty="0"/>
              <a:t>Walk-in Coolers and Walk in Freezers </a:t>
            </a:r>
            <a:r>
              <a:rPr lang="en-US" sz="2000" i="1" dirty="0" smtClean="0"/>
              <a:t>(Section 6.4.5.)</a:t>
            </a:r>
          </a:p>
          <a:p>
            <a:pPr>
              <a:buFont typeface="Wingdings" pitchFamily="2" charset="2"/>
              <a:buChar char="ü"/>
            </a:pPr>
            <a:r>
              <a:rPr lang="en-US" dirty="0"/>
              <a:t>Refrigerated Display Case </a:t>
            </a:r>
            <a:r>
              <a:rPr lang="en-US" sz="2000" i="1" dirty="0" smtClean="0"/>
              <a:t>(Section 6.4.6)</a:t>
            </a:r>
            <a:endParaRPr lang="en-US" sz="2000" i="1" dirty="0"/>
          </a:p>
        </p:txBody>
      </p:sp>
      <p:sp>
        <p:nvSpPr>
          <p:cNvPr id="134148" name="Rectangle 4"/>
          <p:cNvSpPr>
            <a:spLocks noGrp="1" noChangeArrowheads="1"/>
          </p:cNvSpPr>
          <p:nvPr>
            <p:ph type="title"/>
          </p:nvPr>
        </p:nvSpPr>
        <p:spPr>
          <a:xfrm>
            <a:off x="179389" y="0"/>
            <a:ext cx="6999288" cy="901700"/>
          </a:xfrm>
        </p:spPr>
        <p:txBody>
          <a:bodyPr>
            <a:normAutofit/>
          </a:bodyPr>
          <a:lstStyle/>
          <a:p>
            <a:pPr>
              <a:lnSpc>
                <a:spcPct val="80000"/>
              </a:lnSpc>
            </a:pPr>
            <a:r>
              <a:rPr lang="en-US" sz="2400" b="1" dirty="0" smtClean="0">
                <a:solidFill>
                  <a:srgbClr val="00853F"/>
                </a:solidFill>
              </a:rPr>
              <a:t>Section 6 – 6.4</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HVAC </a:t>
            </a:r>
            <a:r>
              <a:rPr lang="en-US" sz="2000" dirty="0">
                <a:solidFill>
                  <a:srgbClr val="00853F"/>
                </a:solidFill>
              </a:rPr>
              <a:t>Mandatory Provisions</a:t>
            </a:r>
            <a:endParaRPr lang="en-US" sz="2000" i="1" dirty="0">
              <a:solidFill>
                <a:srgbClr val="00853F"/>
              </a:solidFill>
            </a:endParaRPr>
          </a:p>
        </p:txBody>
      </p:sp>
    </p:spTree>
    <p:extLst>
      <p:ext uri="{BB962C8B-B14F-4D97-AF65-F5344CB8AC3E}">
        <p14:creationId xmlns:p14="http://schemas.microsoft.com/office/powerpoint/2010/main" val="14501318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idx="1"/>
          </p:nvPr>
        </p:nvSpPr>
        <p:spPr>
          <a:xfrm>
            <a:off x="376964" y="1158766"/>
            <a:ext cx="8551137" cy="5030096"/>
          </a:xfrm>
        </p:spPr>
        <p:txBody>
          <a:bodyPr>
            <a:noAutofit/>
          </a:bodyPr>
          <a:lstStyle/>
          <a:p>
            <a:pPr marL="0" indent="0">
              <a:lnSpc>
                <a:spcPct val="95000"/>
              </a:lnSpc>
              <a:buNone/>
            </a:pPr>
            <a:r>
              <a:rPr lang="en-US" sz="1500" dirty="0" smtClean="0"/>
              <a:t>HVAC Equipment Covered</a:t>
            </a:r>
          </a:p>
          <a:p>
            <a:pPr lvl="1">
              <a:lnSpc>
                <a:spcPct val="95000"/>
              </a:lnSpc>
              <a:buFont typeface="Wingdings" pitchFamily="2" charset="2"/>
              <a:buChar char="ü"/>
            </a:pPr>
            <a:r>
              <a:rPr lang="en-US" sz="1500" dirty="0" smtClean="0"/>
              <a:t>Electrically operated unitary air </a:t>
            </a:r>
            <a:r>
              <a:rPr lang="en-US" sz="1500" dirty="0"/>
              <a:t>conditioners and condensing units</a:t>
            </a:r>
          </a:p>
          <a:p>
            <a:pPr lvl="1">
              <a:lnSpc>
                <a:spcPct val="95000"/>
              </a:lnSpc>
              <a:buFont typeface="Wingdings" pitchFamily="2" charset="2"/>
              <a:buChar char="ü"/>
            </a:pPr>
            <a:r>
              <a:rPr lang="en-US" sz="1500" dirty="0"/>
              <a:t>Electrically operated unitary and </a:t>
            </a:r>
            <a:r>
              <a:rPr lang="en-US" sz="1500" dirty="0" smtClean="0"/>
              <a:t>applied </a:t>
            </a:r>
            <a:r>
              <a:rPr lang="en-US" sz="1500" dirty="0"/>
              <a:t>h</a:t>
            </a:r>
            <a:r>
              <a:rPr lang="en-US" sz="1500" dirty="0" smtClean="0"/>
              <a:t>eat </a:t>
            </a:r>
            <a:r>
              <a:rPr lang="en-US" sz="1500" dirty="0"/>
              <a:t>pumps (air, water, and ground source)</a:t>
            </a:r>
          </a:p>
          <a:p>
            <a:pPr lvl="1">
              <a:lnSpc>
                <a:spcPct val="95000"/>
              </a:lnSpc>
              <a:buFont typeface="Wingdings" pitchFamily="2" charset="2"/>
              <a:buChar char="ü"/>
            </a:pPr>
            <a:r>
              <a:rPr lang="en-US" sz="1500" dirty="0" smtClean="0"/>
              <a:t>Water-chilling packages (chillers)</a:t>
            </a:r>
          </a:p>
          <a:p>
            <a:pPr lvl="1">
              <a:lnSpc>
                <a:spcPct val="95000"/>
              </a:lnSpc>
              <a:buFont typeface="Wingdings" pitchFamily="2" charset="2"/>
              <a:buChar char="ü"/>
            </a:pPr>
            <a:r>
              <a:rPr lang="en-US" sz="1500" dirty="0"/>
              <a:t>Electrically operated p</a:t>
            </a:r>
            <a:r>
              <a:rPr lang="en-US" sz="1500" dirty="0" smtClean="0"/>
              <a:t>ackaged </a:t>
            </a:r>
            <a:r>
              <a:rPr lang="en-US" sz="1500" dirty="0"/>
              <a:t>terminal </a:t>
            </a:r>
            <a:r>
              <a:rPr lang="en-US" sz="1500" dirty="0" smtClean="0"/>
              <a:t>air conditioners and heat pumps, single-package vertical air conditioners, single-package heat pumps, room air conditioners, and room air conditioner heat pumps</a:t>
            </a:r>
            <a:endParaRPr lang="en-US" sz="1500" dirty="0"/>
          </a:p>
          <a:p>
            <a:pPr lvl="1">
              <a:lnSpc>
                <a:spcPct val="95000"/>
              </a:lnSpc>
              <a:buFont typeface="Wingdings" pitchFamily="2" charset="2"/>
              <a:buChar char="ü"/>
            </a:pPr>
            <a:r>
              <a:rPr lang="en-US" sz="1500" dirty="0" smtClean="0"/>
              <a:t>Warm-air furnaces, warm-air furnaces/AC units, warm-air duct furnaces and unit </a:t>
            </a:r>
            <a:r>
              <a:rPr lang="en-US" sz="1500" dirty="0"/>
              <a:t>heaters</a:t>
            </a:r>
          </a:p>
          <a:p>
            <a:pPr lvl="1">
              <a:lnSpc>
                <a:spcPct val="95000"/>
              </a:lnSpc>
              <a:buFont typeface="Wingdings" pitchFamily="2" charset="2"/>
              <a:buChar char="ü"/>
            </a:pPr>
            <a:r>
              <a:rPr lang="en-US" sz="1500" dirty="0" smtClean="0"/>
              <a:t>Gas-and oil-fired boilers</a:t>
            </a:r>
            <a:endParaRPr lang="en-US" sz="1500" dirty="0"/>
          </a:p>
          <a:p>
            <a:pPr lvl="1">
              <a:lnSpc>
                <a:spcPct val="95000"/>
              </a:lnSpc>
              <a:buFont typeface="Wingdings" pitchFamily="2" charset="2"/>
              <a:buChar char="ü"/>
            </a:pPr>
            <a:r>
              <a:rPr lang="en-US" sz="1500" dirty="0" smtClean="0"/>
              <a:t>Performance requirements for heat </a:t>
            </a:r>
            <a:r>
              <a:rPr lang="en-US" sz="1500" dirty="0"/>
              <a:t>rejection </a:t>
            </a:r>
            <a:r>
              <a:rPr lang="en-US" sz="1500" dirty="0" smtClean="0"/>
              <a:t>equipment (cooling towers)</a:t>
            </a:r>
          </a:p>
          <a:p>
            <a:pPr lvl="1">
              <a:lnSpc>
                <a:spcPct val="95000"/>
              </a:lnSpc>
              <a:buFont typeface="Wingdings" pitchFamily="2" charset="2"/>
              <a:buChar char="ü"/>
            </a:pPr>
            <a:r>
              <a:rPr lang="en-US" sz="1500" dirty="0" smtClean="0"/>
              <a:t>Heat transfer equipment (heat exchangers)</a:t>
            </a:r>
          </a:p>
          <a:p>
            <a:pPr lvl="1">
              <a:lnSpc>
                <a:spcPct val="95000"/>
              </a:lnSpc>
              <a:buFont typeface="Wingdings" pitchFamily="2" charset="2"/>
              <a:buChar char="ü"/>
            </a:pPr>
            <a:r>
              <a:rPr lang="en-US" sz="1500" dirty="0"/>
              <a:t>Electrically operated v</a:t>
            </a:r>
            <a:r>
              <a:rPr lang="en-US" sz="1500" dirty="0" smtClean="0"/>
              <a:t>ariable refrigerant flow (VRF) air conditioners</a:t>
            </a:r>
          </a:p>
          <a:p>
            <a:pPr lvl="1">
              <a:lnSpc>
                <a:spcPct val="95000"/>
              </a:lnSpc>
              <a:buFont typeface="Wingdings" pitchFamily="2" charset="2"/>
              <a:buChar char="ü"/>
            </a:pPr>
            <a:r>
              <a:rPr lang="en-US" sz="1500" dirty="0"/>
              <a:t>Electrically operated </a:t>
            </a:r>
            <a:r>
              <a:rPr lang="en-US" sz="1500" dirty="0" smtClean="0"/>
              <a:t>VRF air-to-air and applied heat pumps</a:t>
            </a:r>
          </a:p>
          <a:p>
            <a:pPr lvl="1">
              <a:lnSpc>
                <a:spcPct val="95000"/>
              </a:lnSpc>
              <a:buFont typeface="Wingdings" pitchFamily="2" charset="2"/>
              <a:buChar char="ü"/>
            </a:pPr>
            <a:r>
              <a:rPr lang="en-US" sz="1500" dirty="0" smtClean="0"/>
              <a:t>Air conditioners and condensing units serving computer rooms</a:t>
            </a:r>
          </a:p>
          <a:p>
            <a:pPr lvl="1">
              <a:lnSpc>
                <a:spcPct val="95000"/>
              </a:lnSpc>
              <a:buFont typeface="Wingdings" pitchFamily="2" charset="2"/>
              <a:buChar char="ü"/>
            </a:pPr>
            <a:r>
              <a:rPr lang="en-US" sz="1500" dirty="0" smtClean="0"/>
              <a:t>Commercial refrigerators and freezers</a:t>
            </a:r>
          </a:p>
          <a:p>
            <a:pPr lvl="1">
              <a:lnSpc>
                <a:spcPct val="95000"/>
              </a:lnSpc>
              <a:buFont typeface="Wingdings" pitchFamily="2" charset="2"/>
              <a:buChar char="ü"/>
            </a:pPr>
            <a:r>
              <a:rPr lang="en-US" sz="1500" dirty="0" smtClean="0"/>
              <a:t>Commercial refrigeration</a:t>
            </a:r>
          </a:p>
          <a:p>
            <a:pPr lvl="1">
              <a:lnSpc>
                <a:spcPct val="95000"/>
              </a:lnSpc>
              <a:buFont typeface="Wingdings" pitchFamily="2" charset="2"/>
              <a:buChar char="ü"/>
            </a:pPr>
            <a:r>
              <a:rPr lang="en-US" sz="1500" dirty="0" smtClean="0">
                <a:solidFill>
                  <a:srgbClr val="FF0000"/>
                </a:solidFill>
              </a:rPr>
              <a:t>Vapor-Compression-Based Indoor Pool Dehumidifiers</a:t>
            </a:r>
          </a:p>
          <a:p>
            <a:pPr lvl="1">
              <a:lnSpc>
                <a:spcPct val="95000"/>
              </a:lnSpc>
              <a:buFont typeface="Wingdings" pitchFamily="2" charset="2"/>
              <a:buChar char="ü"/>
            </a:pPr>
            <a:r>
              <a:rPr lang="en-US" sz="1500" dirty="0" smtClean="0">
                <a:solidFill>
                  <a:srgbClr val="FF0000"/>
                </a:solidFill>
              </a:rPr>
              <a:t>Electrically Operated DX-DOAS Units, Single-Package and Remote Condenser, without Energy Recovery</a:t>
            </a:r>
          </a:p>
          <a:p>
            <a:pPr lvl="1">
              <a:lnSpc>
                <a:spcPct val="95000"/>
              </a:lnSpc>
              <a:buFont typeface="Wingdings" pitchFamily="2" charset="2"/>
              <a:buChar char="ü"/>
            </a:pPr>
            <a:r>
              <a:rPr lang="en-US" sz="1500" dirty="0" smtClean="0">
                <a:solidFill>
                  <a:srgbClr val="FF0000"/>
                </a:solidFill>
              </a:rPr>
              <a:t>Electrically Operated DX-DOAS Units, Single-Package and Remote Condenser with Energy Recovery</a:t>
            </a:r>
            <a:endParaRPr lang="en-US" sz="1500" dirty="0">
              <a:solidFill>
                <a:srgbClr val="FF0000"/>
              </a:solidFill>
            </a:endParaRPr>
          </a:p>
          <a:p>
            <a:pPr>
              <a:buFontTx/>
              <a:buNone/>
            </a:pPr>
            <a:endParaRPr lang="en-US" sz="1500" dirty="0"/>
          </a:p>
        </p:txBody>
      </p:sp>
      <p:sp>
        <p:nvSpPr>
          <p:cNvPr id="136194" name="Rectangle 2"/>
          <p:cNvSpPr>
            <a:spLocks noGrp="1" noChangeArrowheads="1"/>
          </p:cNvSpPr>
          <p:nvPr>
            <p:ph type="title"/>
          </p:nvPr>
        </p:nvSpPr>
        <p:spPr>
          <a:xfrm>
            <a:off x="177801" y="0"/>
            <a:ext cx="8750300" cy="952500"/>
          </a:xfrm>
        </p:spPr>
        <p:txBody>
          <a:bodyPr/>
          <a:lstStyle/>
          <a:p>
            <a:pPr>
              <a:lnSpc>
                <a:spcPct val="80000"/>
              </a:lnSpc>
            </a:pPr>
            <a:r>
              <a:rPr lang="en-US" sz="2400" b="1" dirty="0" smtClean="0">
                <a:solidFill>
                  <a:srgbClr val="00853F"/>
                </a:solidFill>
              </a:rPr>
              <a:t>Section 6 – 6.4.1.1</a:t>
            </a:r>
            <a:r>
              <a:rPr lang="en-US" sz="2800" b="1" dirty="0" smtClean="0">
                <a:solidFill>
                  <a:srgbClr val="00853F"/>
                </a:solidFill>
              </a:rPr>
              <a:t> </a:t>
            </a:r>
            <a:r>
              <a:rPr lang="en-US" dirty="0">
                <a:solidFill>
                  <a:srgbClr val="00853F"/>
                </a:solidFill>
              </a:rPr>
              <a:t/>
            </a:r>
            <a:br>
              <a:rPr lang="en-US" dirty="0">
                <a:solidFill>
                  <a:srgbClr val="00853F"/>
                </a:solidFill>
              </a:rPr>
            </a:br>
            <a:r>
              <a:rPr lang="en-US" sz="2000" dirty="0" smtClean="0">
                <a:solidFill>
                  <a:srgbClr val="00853F"/>
                </a:solidFill>
              </a:rPr>
              <a:t>Minimum Equipment Efficiency</a:t>
            </a:r>
            <a:endParaRPr lang="en-US" sz="2000" dirty="0">
              <a:solidFill>
                <a:srgbClr val="00853F"/>
              </a:solidFill>
            </a:endParaRPr>
          </a:p>
        </p:txBody>
      </p:sp>
    </p:spTree>
    <p:extLst>
      <p:ext uri="{BB962C8B-B14F-4D97-AF65-F5344CB8AC3E}">
        <p14:creationId xmlns:p14="http://schemas.microsoft.com/office/powerpoint/2010/main" val="21868986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3" name="Rectangle 3"/>
          <p:cNvSpPr>
            <a:spLocks noGrp="1" noChangeArrowheads="1"/>
          </p:cNvSpPr>
          <p:nvPr>
            <p:ph idx="1"/>
          </p:nvPr>
        </p:nvSpPr>
        <p:spPr>
          <a:xfrm>
            <a:off x="456229" y="1219199"/>
            <a:ext cx="8001971" cy="4567825"/>
          </a:xfrm>
        </p:spPr>
        <p:txBody>
          <a:bodyPr>
            <a:normAutofit fontScale="85000" lnSpcReduction="10000"/>
          </a:bodyPr>
          <a:lstStyle/>
          <a:p>
            <a:pPr marL="0" indent="0">
              <a:spcBef>
                <a:spcPct val="50000"/>
              </a:spcBef>
              <a:buNone/>
            </a:pPr>
            <a:r>
              <a:rPr lang="en-US" dirty="0"/>
              <a:t>Equipment efficiency information from manufacturers verified </a:t>
            </a:r>
            <a:r>
              <a:rPr lang="en-US" dirty="0" smtClean="0"/>
              <a:t>by one of the following</a:t>
            </a:r>
            <a:endParaRPr lang="en-US" dirty="0"/>
          </a:p>
          <a:p>
            <a:pPr marL="568325">
              <a:spcBef>
                <a:spcPct val="50000"/>
              </a:spcBef>
              <a:buFont typeface="Wingdings" pitchFamily="2" charset="2"/>
              <a:buChar char="ü"/>
            </a:pPr>
            <a:r>
              <a:rPr lang="en-US" sz="2000" dirty="0"/>
              <a:t>EPACT equipment – to comply with </a:t>
            </a:r>
            <a:r>
              <a:rPr lang="en-US" sz="2000" dirty="0" smtClean="0"/>
              <a:t>federal </a:t>
            </a:r>
            <a:r>
              <a:rPr lang="en-US" sz="2000" dirty="0"/>
              <a:t>certification requirements</a:t>
            </a:r>
          </a:p>
          <a:p>
            <a:pPr marL="568325">
              <a:spcBef>
                <a:spcPct val="50000"/>
              </a:spcBef>
              <a:buFont typeface="Wingdings" pitchFamily="2" charset="2"/>
              <a:buChar char="ü"/>
            </a:pPr>
            <a:r>
              <a:rPr lang="en-US" sz="2000" dirty="0"/>
              <a:t>If certification program exists for covered product and includes provisions for verification and challenge of equipment efficiency ratings, product listed in program </a:t>
            </a:r>
          </a:p>
          <a:p>
            <a:pPr marL="568325">
              <a:spcBef>
                <a:spcPct val="50000"/>
              </a:spcBef>
              <a:buFont typeface="Wingdings" pitchFamily="2" charset="2"/>
              <a:buChar char="ü"/>
            </a:pPr>
            <a:r>
              <a:rPr lang="en-US" sz="2000" dirty="0"/>
              <a:t>If product not listed in program, ratings verified by an independent laboratory test report </a:t>
            </a:r>
          </a:p>
          <a:p>
            <a:pPr marL="568325">
              <a:spcBef>
                <a:spcPct val="50000"/>
              </a:spcBef>
              <a:buFont typeface="Wingdings" pitchFamily="2" charset="2"/>
              <a:buChar char="ü"/>
            </a:pPr>
            <a:r>
              <a:rPr lang="en-US" sz="2000" dirty="0"/>
              <a:t>If no certification program exists, equipment efficiency ratings supported by data furnished by manufacturer </a:t>
            </a:r>
          </a:p>
          <a:p>
            <a:pPr marL="568325">
              <a:spcBef>
                <a:spcPct val="50000"/>
              </a:spcBef>
              <a:buFont typeface="Wingdings" pitchFamily="2" charset="2"/>
              <a:buChar char="ü"/>
            </a:pPr>
            <a:r>
              <a:rPr lang="en-US" sz="2000" dirty="0"/>
              <a:t>Where components from different manufacturers are used, system designer specifies components whose combined efficiency meets Section </a:t>
            </a:r>
            <a:r>
              <a:rPr lang="en-US" sz="2000" dirty="0" smtClean="0"/>
              <a:t>6.4.1</a:t>
            </a:r>
            <a:endParaRPr lang="en-US" sz="2000" dirty="0"/>
          </a:p>
          <a:p>
            <a:pPr marL="568325">
              <a:spcBef>
                <a:spcPct val="50000"/>
              </a:spcBef>
              <a:buFont typeface="Wingdings" pitchFamily="2" charset="2"/>
              <a:buChar char="ü"/>
            </a:pPr>
            <a:r>
              <a:rPr lang="en-US" sz="2000" dirty="0" smtClean="0">
                <a:sym typeface="WP MathA" pitchFamily="2" charset="2"/>
              </a:rPr>
              <a:t>Requirements</a:t>
            </a:r>
            <a:r>
              <a:rPr lang="en-US" sz="2200" dirty="0" smtClean="0">
                <a:sym typeface="WP MathA" pitchFamily="2" charset="2"/>
              </a:rPr>
              <a:t> </a:t>
            </a:r>
            <a:r>
              <a:rPr lang="en-US" sz="2000" dirty="0" smtClean="0">
                <a:sym typeface="WP MathA" pitchFamily="2" charset="2"/>
              </a:rPr>
              <a:t>for plate type liquid-to-liquid heat exchangers listed in Table 6.8.1-8</a:t>
            </a:r>
            <a:endParaRPr lang="en-US" sz="2000" dirty="0">
              <a:sym typeface="WP MathA" pitchFamily="2" charset="2"/>
            </a:endParaRPr>
          </a:p>
        </p:txBody>
      </p:sp>
      <p:sp>
        <p:nvSpPr>
          <p:cNvPr id="522242" name="Rectangle 2"/>
          <p:cNvSpPr>
            <a:spLocks noGrp="1" noChangeArrowheads="1"/>
          </p:cNvSpPr>
          <p:nvPr>
            <p:ph type="title"/>
          </p:nvPr>
        </p:nvSpPr>
        <p:spPr>
          <a:xfrm>
            <a:off x="165100" y="0"/>
            <a:ext cx="8572499" cy="914400"/>
          </a:xfrm>
        </p:spPr>
        <p:txBody>
          <a:bodyPr>
            <a:normAutofit/>
          </a:bodyPr>
          <a:lstStyle/>
          <a:p>
            <a:pPr>
              <a:lnSpc>
                <a:spcPct val="80000"/>
              </a:lnSpc>
            </a:pPr>
            <a:r>
              <a:rPr lang="en-US" sz="2400" b="1" dirty="0" smtClean="0">
                <a:solidFill>
                  <a:srgbClr val="00853F"/>
                </a:solidFill>
              </a:rPr>
              <a:t>Section 6 – 6.4.1.4</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Verification </a:t>
            </a:r>
            <a:r>
              <a:rPr lang="en-US" sz="2000" dirty="0">
                <a:solidFill>
                  <a:srgbClr val="00853F"/>
                </a:solidFill>
              </a:rPr>
              <a:t>of Equipment Efficiencies</a:t>
            </a:r>
            <a:endParaRPr lang="en-US" sz="1600" i="1" dirty="0">
              <a:solidFill>
                <a:srgbClr val="00853F"/>
              </a:solidFill>
            </a:endParaRPr>
          </a:p>
        </p:txBody>
      </p:sp>
    </p:spTree>
    <p:extLst>
      <p:ext uri="{BB962C8B-B14F-4D97-AF65-F5344CB8AC3E}">
        <p14:creationId xmlns:p14="http://schemas.microsoft.com/office/powerpoint/2010/main" val="22856332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1" name="Rectangle 3"/>
          <p:cNvSpPr>
            <a:spLocks noGrp="1" noChangeArrowheads="1"/>
          </p:cNvSpPr>
          <p:nvPr>
            <p:ph idx="1"/>
          </p:nvPr>
        </p:nvSpPr>
        <p:spPr>
          <a:xfrm>
            <a:off x="456229" y="1219200"/>
            <a:ext cx="8230571" cy="4114800"/>
          </a:xfrm>
        </p:spPr>
        <p:txBody>
          <a:bodyPr>
            <a:normAutofit lnSpcReduction="10000"/>
          </a:bodyPr>
          <a:lstStyle/>
          <a:p>
            <a:pPr marL="0" indent="0">
              <a:spcBef>
                <a:spcPct val="50000"/>
              </a:spcBef>
              <a:buNone/>
            </a:pPr>
            <a:r>
              <a:rPr lang="en-US" sz="2600" dirty="0">
                <a:sym typeface="WP MathA" pitchFamily="2" charset="2"/>
              </a:rPr>
              <a:t>Mechanical equipment </a:t>
            </a:r>
            <a:r>
              <a:rPr lang="en-US" i="1" dirty="0">
                <a:sym typeface="WP MathA" pitchFamily="2" charset="2"/>
              </a:rPr>
              <a:t>(6.4.1.5.1) </a:t>
            </a:r>
            <a:r>
              <a:rPr lang="en-US" sz="2600" dirty="0">
                <a:sym typeface="WP MathA" pitchFamily="2" charset="2"/>
              </a:rPr>
              <a:t>– equipment not covered by NAECA </a:t>
            </a:r>
            <a:r>
              <a:rPr lang="en-US" sz="2600" dirty="0" smtClean="0">
                <a:sym typeface="WP MathA" pitchFamily="2" charset="2"/>
              </a:rPr>
              <a:t>to have </a:t>
            </a:r>
            <a:r>
              <a:rPr lang="en-US" sz="2600" dirty="0">
                <a:sym typeface="WP MathA" pitchFamily="2" charset="2"/>
              </a:rPr>
              <a:t>a permanent label stating equipment complies with 90.1</a:t>
            </a:r>
          </a:p>
          <a:p>
            <a:pPr marL="0" indent="0">
              <a:spcBef>
                <a:spcPct val="50000"/>
              </a:spcBef>
              <a:buNone/>
            </a:pPr>
            <a:r>
              <a:rPr lang="en-US" sz="2600" dirty="0">
                <a:sym typeface="WP MathA" pitchFamily="2" charset="2"/>
              </a:rPr>
              <a:t>Packaged terminal air conditioners </a:t>
            </a:r>
            <a:r>
              <a:rPr lang="en-US" i="1" dirty="0">
                <a:sym typeface="WP MathA" pitchFamily="2" charset="2"/>
              </a:rPr>
              <a:t>(6.4.1.5.2) </a:t>
            </a:r>
            <a:r>
              <a:rPr lang="en-US" sz="2600" dirty="0">
                <a:sym typeface="WP MathA" pitchFamily="2" charset="2"/>
              </a:rPr>
              <a:t>– packaged terminal air conditioners and heat pumps with sleeve sizes </a:t>
            </a:r>
            <a:r>
              <a:rPr lang="en-US" sz="2600" dirty="0" smtClean="0">
                <a:sym typeface="WP MathA" pitchFamily="2" charset="2"/>
              </a:rPr>
              <a:t>&lt; </a:t>
            </a:r>
            <a:r>
              <a:rPr lang="en-US" sz="2600" dirty="0">
                <a:sym typeface="WP MathA" pitchFamily="2" charset="2"/>
              </a:rPr>
              <a:t>16 in. high and 42 in. wide </a:t>
            </a:r>
            <a:r>
              <a:rPr lang="en-US" sz="2600" dirty="0" smtClean="0">
                <a:sym typeface="WP MathA" pitchFamily="2" charset="2"/>
              </a:rPr>
              <a:t>with a cross-sectional area &lt; 670 in</a:t>
            </a:r>
            <a:r>
              <a:rPr lang="en-US" sz="2600" baseline="30000" dirty="0" smtClean="0">
                <a:sym typeface="WP MathA" pitchFamily="2" charset="2"/>
              </a:rPr>
              <a:t>2</a:t>
            </a:r>
            <a:r>
              <a:rPr lang="en-US" sz="2600" dirty="0" smtClean="0">
                <a:sym typeface="WP MathA" pitchFamily="2" charset="2"/>
              </a:rPr>
              <a:t> to </a:t>
            </a:r>
            <a:r>
              <a:rPr lang="en-US" sz="2600" dirty="0">
                <a:sym typeface="WP MathA" pitchFamily="2" charset="2"/>
              </a:rPr>
              <a:t>be factory labeled as follows:</a:t>
            </a:r>
          </a:p>
          <a:p>
            <a:pPr lvl="1">
              <a:spcBef>
                <a:spcPct val="50000"/>
              </a:spcBef>
              <a:buFont typeface="Wingdings" pitchFamily="2" charset="2"/>
              <a:buChar char="ü"/>
            </a:pPr>
            <a:r>
              <a:rPr lang="en-US" i="1" dirty="0">
                <a:sym typeface="WP MathA" pitchFamily="2" charset="2"/>
              </a:rPr>
              <a:t>Manufactured for </a:t>
            </a:r>
            <a:r>
              <a:rPr lang="en-US" i="1" dirty="0" smtClean="0">
                <a:sym typeface="WP MathA" pitchFamily="2" charset="2"/>
              </a:rPr>
              <a:t>nonstandard size </a:t>
            </a:r>
            <a:r>
              <a:rPr lang="en-US" i="1" dirty="0">
                <a:sym typeface="WP MathA" pitchFamily="2" charset="2"/>
              </a:rPr>
              <a:t>applications only:  not to be installed in new construction projects</a:t>
            </a:r>
          </a:p>
        </p:txBody>
      </p:sp>
      <p:sp>
        <p:nvSpPr>
          <p:cNvPr id="524290" name="Rectangle 2"/>
          <p:cNvSpPr>
            <a:spLocks noGrp="1" noChangeArrowheads="1"/>
          </p:cNvSpPr>
          <p:nvPr>
            <p:ph type="title"/>
          </p:nvPr>
        </p:nvSpPr>
        <p:spPr>
          <a:xfrm>
            <a:off x="177801" y="0"/>
            <a:ext cx="8737600" cy="927100"/>
          </a:xfrm>
        </p:spPr>
        <p:txBody>
          <a:bodyPr/>
          <a:lstStyle/>
          <a:p>
            <a:pPr>
              <a:lnSpc>
                <a:spcPct val="80000"/>
              </a:lnSpc>
            </a:pPr>
            <a:r>
              <a:rPr lang="en-US" sz="2400" b="1" dirty="0" smtClean="0">
                <a:solidFill>
                  <a:srgbClr val="00853F"/>
                </a:solidFill>
              </a:rPr>
              <a:t>Section 6 – 6.4.1.5</a:t>
            </a:r>
            <a:r>
              <a:rPr lang="en-US" dirty="0" smtClean="0">
                <a:solidFill>
                  <a:srgbClr val="00853F"/>
                </a:solidFill>
              </a:rPr>
              <a:t/>
            </a:r>
            <a:br>
              <a:rPr lang="en-US" dirty="0" smtClean="0">
                <a:solidFill>
                  <a:srgbClr val="00853F"/>
                </a:solidFill>
              </a:rPr>
            </a:br>
            <a:r>
              <a:rPr lang="en-US" sz="2000" dirty="0" smtClean="0">
                <a:solidFill>
                  <a:srgbClr val="00853F"/>
                </a:solidFill>
              </a:rPr>
              <a:t>Labeling</a:t>
            </a:r>
            <a:endParaRPr lang="en-US" sz="1600" i="1" dirty="0">
              <a:solidFill>
                <a:srgbClr val="00853F"/>
              </a:solidFill>
            </a:endParaRPr>
          </a:p>
        </p:txBody>
      </p:sp>
    </p:spTree>
    <p:extLst>
      <p:ext uri="{BB962C8B-B14F-4D97-AF65-F5344CB8AC3E}">
        <p14:creationId xmlns:p14="http://schemas.microsoft.com/office/powerpoint/2010/main" val="33585627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79389" y="0"/>
            <a:ext cx="7123112" cy="914400"/>
          </a:xfrm>
        </p:spPr>
        <p:txBody>
          <a:bodyPr>
            <a:normAutofit/>
          </a:bodyPr>
          <a:lstStyle/>
          <a:p>
            <a:pPr>
              <a:lnSpc>
                <a:spcPct val="80000"/>
              </a:lnSpc>
            </a:pPr>
            <a:r>
              <a:rPr lang="en-US" sz="2400" b="1" dirty="0" smtClean="0">
                <a:solidFill>
                  <a:srgbClr val="00853F"/>
                </a:solidFill>
              </a:rPr>
              <a:t>Section 6 – 6.4.2.1</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Load </a:t>
            </a:r>
            <a:r>
              <a:rPr lang="en-US" sz="2000" dirty="0">
                <a:solidFill>
                  <a:srgbClr val="00853F"/>
                </a:solidFill>
              </a:rPr>
              <a:t>Calculations</a:t>
            </a:r>
            <a:endParaRPr lang="en-US" sz="1800" i="1" dirty="0">
              <a:solidFill>
                <a:srgbClr val="00853F"/>
              </a:solidFill>
            </a:endParaRPr>
          </a:p>
        </p:txBody>
      </p:sp>
      <p:sp>
        <p:nvSpPr>
          <p:cNvPr id="140291" name="Rectangle 3"/>
          <p:cNvSpPr>
            <a:spLocks noGrp="1" noChangeArrowheads="1"/>
          </p:cNvSpPr>
          <p:nvPr>
            <p:ph type="body" sz="half" idx="1"/>
          </p:nvPr>
        </p:nvSpPr>
        <p:spPr>
          <a:xfrm>
            <a:off x="456229" y="2057400"/>
            <a:ext cx="4649171" cy="2971800"/>
          </a:xfrm>
        </p:spPr>
        <p:txBody>
          <a:bodyPr/>
          <a:lstStyle/>
          <a:p>
            <a:pPr marL="0" indent="0">
              <a:buNone/>
            </a:pPr>
            <a:r>
              <a:rPr lang="en-US" dirty="0">
                <a:sym typeface="WP MathA" pitchFamily="2" charset="2"/>
              </a:rPr>
              <a:t>Must calculate heating and cooling system design loads</a:t>
            </a:r>
          </a:p>
          <a:p>
            <a:pPr marL="0" indent="0">
              <a:buNone/>
            </a:pPr>
            <a:endParaRPr lang="en-US" dirty="0" smtClean="0">
              <a:sym typeface="WP MathA" pitchFamily="2" charset="2"/>
            </a:endParaRPr>
          </a:p>
          <a:p>
            <a:pPr marL="0" indent="0">
              <a:buNone/>
            </a:pPr>
            <a:r>
              <a:rPr lang="en-US" dirty="0" smtClean="0">
                <a:sym typeface="WP MathA" pitchFamily="2" charset="2"/>
              </a:rPr>
              <a:t>Must determine calculations with ANSI/ASHRAE/ACCA Standard 183</a:t>
            </a:r>
            <a:endParaRPr lang="en-US" dirty="0">
              <a:sym typeface="WP MathA" pitchFamily="2" charset="2"/>
            </a:endParaRPr>
          </a:p>
        </p:txBody>
      </p:sp>
      <p:pic>
        <p:nvPicPr>
          <p:cNvPr id="3" name="Picture 2" descr="shutterstock_329495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744134"/>
            <a:ext cx="3922805" cy="2620434"/>
          </a:xfrm>
          <a:prstGeom prst="rect">
            <a:avLst/>
          </a:prstGeom>
          <a:effectLst>
            <a:reflection endPos="73000" dist="12700" dir="5400000" sy="-100000" algn="bl" rotWithShape="0"/>
          </a:effectLst>
        </p:spPr>
      </p:pic>
    </p:spTree>
    <p:extLst>
      <p:ext uri="{BB962C8B-B14F-4D97-AF65-F5344CB8AC3E}">
        <p14:creationId xmlns:p14="http://schemas.microsoft.com/office/powerpoint/2010/main" val="2673325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Updated </a:t>
            </a:r>
            <a:r>
              <a:rPr lang="en-US" sz="2800" dirty="0" smtClean="0"/>
              <a:t>climate zone map</a:t>
            </a:r>
          </a:p>
          <a:p>
            <a:r>
              <a:rPr lang="en-US" sz="2800" dirty="0"/>
              <a:t>Increased HVAC </a:t>
            </a:r>
            <a:r>
              <a:rPr lang="en-US" sz="2800" dirty="0" smtClean="0"/>
              <a:t>equipment efficiency requirements</a:t>
            </a:r>
            <a:endParaRPr lang="en-US" sz="2800" dirty="0"/>
          </a:p>
          <a:p>
            <a:r>
              <a:rPr lang="en-US" sz="2800" dirty="0" smtClean="0"/>
              <a:t>Requirements for replacement equipment</a:t>
            </a:r>
          </a:p>
          <a:p>
            <a:r>
              <a:rPr lang="en-US" sz="2800" dirty="0" smtClean="0"/>
              <a:t>Several others</a:t>
            </a:r>
          </a:p>
          <a:p>
            <a:pPr marL="0" indent="0">
              <a:buNone/>
            </a:pPr>
            <a:r>
              <a:rPr lang="en-US" dirty="0"/>
              <a:t> </a:t>
            </a:r>
            <a:endParaRPr lang="en-US" dirty="0" smtClean="0"/>
          </a:p>
          <a:p>
            <a:endParaRPr lang="en-US" dirty="0"/>
          </a:p>
        </p:txBody>
      </p:sp>
      <p:sp>
        <p:nvSpPr>
          <p:cNvPr id="3" name="Title 2"/>
          <p:cNvSpPr>
            <a:spLocks noGrp="1"/>
          </p:cNvSpPr>
          <p:nvPr>
            <p:ph type="title"/>
          </p:nvPr>
        </p:nvSpPr>
        <p:spPr/>
        <p:txBody>
          <a:bodyPr>
            <a:normAutofit/>
          </a:bodyPr>
          <a:lstStyle/>
          <a:p>
            <a:r>
              <a:rPr lang="en-US" b="1" dirty="0">
                <a:solidFill>
                  <a:srgbClr val="00853F"/>
                </a:solidFill>
              </a:rPr>
              <a:t>Summary of Changes</a:t>
            </a:r>
          </a:p>
        </p:txBody>
      </p:sp>
    </p:spTree>
    <p:extLst>
      <p:ext uri="{BB962C8B-B14F-4D97-AF65-F5344CB8AC3E}">
        <p14:creationId xmlns:p14="http://schemas.microsoft.com/office/powerpoint/2010/main" val="905875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79389" y="0"/>
            <a:ext cx="7123112" cy="914400"/>
          </a:xfrm>
        </p:spPr>
        <p:txBody>
          <a:bodyPr>
            <a:normAutofit/>
          </a:bodyPr>
          <a:lstStyle/>
          <a:p>
            <a:pPr>
              <a:lnSpc>
                <a:spcPct val="80000"/>
              </a:lnSpc>
            </a:pPr>
            <a:r>
              <a:rPr lang="en-US" sz="2400" b="1" dirty="0" smtClean="0">
                <a:solidFill>
                  <a:srgbClr val="00853F"/>
                </a:solidFill>
              </a:rPr>
              <a:t>Section 6 – 6.4.2.2</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Pump Head</a:t>
            </a:r>
            <a:endParaRPr lang="en-US" sz="2000" dirty="0">
              <a:solidFill>
                <a:srgbClr val="00853F"/>
              </a:solidFill>
            </a:endParaRPr>
          </a:p>
        </p:txBody>
      </p:sp>
      <p:sp>
        <p:nvSpPr>
          <p:cNvPr id="140291" name="Rectangle 3"/>
          <p:cNvSpPr>
            <a:spLocks noGrp="1" noChangeArrowheads="1"/>
          </p:cNvSpPr>
          <p:nvPr>
            <p:ph type="body" sz="half" idx="1"/>
          </p:nvPr>
        </p:nvSpPr>
        <p:spPr>
          <a:xfrm>
            <a:off x="456229" y="1436914"/>
            <a:ext cx="7851748" cy="4415246"/>
          </a:xfrm>
        </p:spPr>
        <p:txBody>
          <a:bodyPr>
            <a:normAutofit/>
          </a:bodyPr>
          <a:lstStyle/>
          <a:p>
            <a:pPr marL="339725" indent="-339725"/>
            <a:r>
              <a:rPr lang="en-US" sz="2400" dirty="0" smtClean="0">
                <a:sym typeface="WP MathA" pitchFamily="2" charset="2"/>
              </a:rPr>
              <a:t>When sizing pumps, head to be determined in accordance with generally accepted engineering standards/handbooks acceptable to the authority having jurisdiction</a:t>
            </a:r>
          </a:p>
          <a:p>
            <a:pPr marL="339725" indent="-339725"/>
            <a:r>
              <a:rPr lang="en-US" sz="2400" dirty="0" smtClean="0">
                <a:sym typeface="WP MathA" pitchFamily="2" charset="2"/>
              </a:rPr>
              <a:t>Must calculate the pressure drop through each device and pipe segment in the critical circuit at design conditions</a:t>
            </a:r>
            <a:endParaRPr lang="en-US" sz="2400" dirty="0">
              <a:sym typeface="WP MathA" pitchFamily="2" charset="2"/>
            </a:endParaRPr>
          </a:p>
        </p:txBody>
      </p:sp>
    </p:spTree>
    <p:extLst>
      <p:ext uri="{BB962C8B-B14F-4D97-AF65-F5344CB8AC3E}">
        <p14:creationId xmlns:p14="http://schemas.microsoft.com/office/powerpoint/2010/main" val="153884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idx="1"/>
          </p:nvPr>
        </p:nvSpPr>
        <p:spPr>
          <a:xfrm>
            <a:off x="456229" y="1371599"/>
            <a:ext cx="8195646" cy="4340429"/>
          </a:xfrm>
        </p:spPr>
        <p:txBody>
          <a:bodyPr>
            <a:normAutofit/>
          </a:bodyPr>
          <a:lstStyle/>
          <a:p>
            <a:pPr marL="0" indent="0">
              <a:buNone/>
            </a:pPr>
            <a:r>
              <a:rPr lang="en-US" dirty="0">
                <a:sym typeface="WP MathA" pitchFamily="2" charset="2"/>
              </a:rPr>
              <a:t>Required for each zone</a:t>
            </a:r>
          </a:p>
          <a:p>
            <a:pPr lvl="1">
              <a:buFont typeface="Arial" panose="020B0604020202020204" pitchFamily="34" charset="0"/>
              <a:buChar char="•"/>
            </a:pPr>
            <a:r>
              <a:rPr lang="en-US" dirty="0">
                <a:sym typeface="WP MathA" pitchFamily="2" charset="2"/>
              </a:rPr>
              <a:t>Perimeter can be treated differently</a:t>
            </a:r>
          </a:p>
          <a:p>
            <a:pPr marL="0" indent="0">
              <a:buNone/>
            </a:pPr>
            <a:endParaRPr lang="en-US" dirty="0" smtClean="0">
              <a:sym typeface="WP MathA" pitchFamily="2" charset="2"/>
            </a:endParaRPr>
          </a:p>
          <a:p>
            <a:pPr marL="0" indent="0">
              <a:buNone/>
            </a:pPr>
            <a:r>
              <a:rPr lang="en-US" dirty="0" smtClean="0">
                <a:sym typeface="WP MathA" pitchFamily="2" charset="2"/>
              </a:rPr>
              <a:t>Dead </a:t>
            </a:r>
            <a:r>
              <a:rPr lang="en-US" dirty="0">
                <a:sym typeface="WP MathA" pitchFamily="2" charset="2"/>
              </a:rPr>
              <a:t>band controls </a:t>
            </a:r>
          </a:p>
          <a:p>
            <a:pPr lvl="1">
              <a:lnSpc>
                <a:spcPct val="75000"/>
              </a:lnSpc>
              <a:buFont typeface="Arial" panose="020B0604020202020204" pitchFamily="34" charset="0"/>
              <a:buChar char="•"/>
            </a:pPr>
            <a:r>
              <a:rPr lang="en-US" dirty="0">
                <a:sym typeface="WP MathA" pitchFamily="2" charset="2"/>
              </a:rPr>
              <a:t>Thermostats must have at least a 5</a:t>
            </a:r>
            <a:r>
              <a:rPr lang="en-US" dirty="0">
                <a:cs typeface="Times New Roman" pitchFamily="18" charset="0"/>
                <a:sym typeface="WP MathA" pitchFamily="2" charset="2"/>
              </a:rPr>
              <a:t>°F dead band</a:t>
            </a:r>
          </a:p>
          <a:p>
            <a:pPr marL="457200" lvl="1" indent="0">
              <a:lnSpc>
                <a:spcPct val="75000"/>
              </a:lnSpc>
              <a:buNone/>
            </a:pPr>
            <a:r>
              <a:rPr lang="en-US" b="1" u="sng" dirty="0">
                <a:cs typeface="Times New Roman" pitchFamily="18" charset="0"/>
                <a:sym typeface="WP MathA" pitchFamily="2" charset="2"/>
              </a:rPr>
              <a:t>Exceptions</a:t>
            </a:r>
          </a:p>
          <a:p>
            <a:pPr lvl="2" indent="-285750">
              <a:buFont typeface="Arial" pitchFamily="34" charset="0"/>
              <a:buChar char="–"/>
            </a:pPr>
            <a:r>
              <a:rPr lang="en-US" dirty="0">
                <a:sym typeface="WP MathA" pitchFamily="2" charset="2"/>
              </a:rPr>
              <a:t>Thermostats that require manual changeover </a:t>
            </a:r>
            <a:r>
              <a:rPr lang="en-US" dirty="0" smtClean="0">
                <a:sym typeface="WP MathA" pitchFamily="2" charset="2"/>
              </a:rPr>
              <a:t>between </a:t>
            </a:r>
            <a:r>
              <a:rPr lang="en-US" dirty="0">
                <a:sym typeface="WP MathA" pitchFamily="2" charset="2"/>
              </a:rPr>
              <a:t>heating and cooling modes</a:t>
            </a:r>
          </a:p>
          <a:p>
            <a:pPr lvl="2" indent="-285750">
              <a:buFont typeface="Arial" pitchFamily="34" charset="0"/>
              <a:buChar char="–"/>
            </a:pPr>
            <a:r>
              <a:rPr lang="en-US" dirty="0">
                <a:sym typeface="WP MathA" pitchFamily="2" charset="2"/>
              </a:rPr>
              <a:t>Special occupancy or applications where wide </a:t>
            </a:r>
            <a:r>
              <a:rPr lang="en-US" dirty="0" smtClean="0">
                <a:sym typeface="WP MathA" pitchFamily="2" charset="2"/>
              </a:rPr>
              <a:t>temperature </a:t>
            </a:r>
            <a:r>
              <a:rPr lang="en-US" dirty="0">
                <a:sym typeface="WP MathA" pitchFamily="2" charset="2"/>
              </a:rPr>
              <a:t>ranges aren’t acceptable (e.g., retirement homes) and approved by </a:t>
            </a:r>
            <a:r>
              <a:rPr lang="en-US" dirty="0" smtClean="0">
                <a:sym typeface="WP MathA" pitchFamily="2" charset="2"/>
              </a:rPr>
              <a:t>AHJ</a:t>
            </a:r>
            <a:endParaRPr lang="en-US" sz="1800" dirty="0">
              <a:sym typeface="WP MathA" pitchFamily="2" charset="2"/>
            </a:endParaRPr>
          </a:p>
        </p:txBody>
      </p:sp>
      <p:sp>
        <p:nvSpPr>
          <p:cNvPr id="142338" name="Rectangle 2"/>
          <p:cNvSpPr>
            <a:spLocks noGrp="1" noChangeArrowheads="1"/>
          </p:cNvSpPr>
          <p:nvPr>
            <p:ph type="title"/>
          </p:nvPr>
        </p:nvSpPr>
        <p:spPr>
          <a:xfrm>
            <a:off x="203201" y="0"/>
            <a:ext cx="8597900" cy="914400"/>
          </a:xfrm>
        </p:spPr>
        <p:txBody>
          <a:bodyPr>
            <a:normAutofit/>
          </a:bodyPr>
          <a:lstStyle/>
          <a:p>
            <a:pPr>
              <a:lnSpc>
                <a:spcPct val="80000"/>
              </a:lnSpc>
            </a:pPr>
            <a:r>
              <a:rPr lang="en-US" sz="2400" b="1" dirty="0" smtClean="0">
                <a:solidFill>
                  <a:srgbClr val="00853F"/>
                </a:solidFill>
              </a:rPr>
              <a:t>Section 6</a:t>
            </a:r>
            <a:r>
              <a:rPr lang="en-US" sz="2400" b="1" dirty="0">
                <a:solidFill>
                  <a:srgbClr val="00853F"/>
                </a:solidFill>
              </a:rPr>
              <a:t> </a:t>
            </a:r>
            <a:r>
              <a:rPr lang="en-US" sz="2400" b="1" dirty="0" smtClean="0">
                <a:solidFill>
                  <a:srgbClr val="00853F"/>
                </a:solidFill>
              </a:rPr>
              <a:t>– 6.4.3.1</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Controls </a:t>
            </a:r>
            <a:r>
              <a:rPr lang="en-US" sz="2000" dirty="0">
                <a:solidFill>
                  <a:srgbClr val="00853F"/>
                </a:solidFill>
              </a:rPr>
              <a:t>– Zone Thermostatic </a:t>
            </a:r>
            <a:r>
              <a:rPr lang="en-US" sz="2000" dirty="0" smtClean="0">
                <a:solidFill>
                  <a:srgbClr val="00853F"/>
                </a:solidFill>
              </a:rPr>
              <a:t>&amp; </a:t>
            </a:r>
            <a:r>
              <a:rPr lang="en-US" sz="2000" dirty="0">
                <a:solidFill>
                  <a:srgbClr val="00853F"/>
                </a:solidFill>
              </a:rPr>
              <a:t>Dead Band</a:t>
            </a:r>
            <a:endParaRPr lang="en-US" sz="1600" i="1" dirty="0">
              <a:solidFill>
                <a:srgbClr val="00853F"/>
              </a:solidFill>
            </a:endParaRPr>
          </a:p>
        </p:txBody>
      </p:sp>
      <p:pic>
        <p:nvPicPr>
          <p:cNvPr id="142368" name="Picture 32" descr="thermostat"/>
          <p:cNvPicPr>
            <a:picLocks noChangeAspect="1" noChangeArrowheads="1"/>
          </p:cNvPicPr>
          <p:nvPr/>
        </p:nvPicPr>
        <p:blipFill>
          <a:blip r:embed="rId3" cstate="screen"/>
          <a:srcRect/>
          <a:stretch>
            <a:fillRect/>
          </a:stretch>
        </p:blipFill>
        <p:spPr bwMode="auto">
          <a:xfrm>
            <a:off x="7010400" y="1295400"/>
            <a:ext cx="1648638" cy="20780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300390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idx="1"/>
          </p:nvPr>
        </p:nvSpPr>
        <p:spPr>
          <a:xfrm>
            <a:off x="456229" y="1295400"/>
            <a:ext cx="8270082" cy="4445000"/>
          </a:xfrm>
        </p:spPr>
        <p:txBody>
          <a:bodyPr/>
          <a:lstStyle/>
          <a:p>
            <a:pPr marL="0" indent="0">
              <a:buNone/>
            </a:pPr>
            <a:r>
              <a:rPr lang="en-US" dirty="0" smtClean="0">
                <a:sym typeface="WP MathA" pitchFamily="2" charset="2"/>
              </a:rPr>
              <a:t>If heating and cooling for the same zone are controlled by separate thermostats or sensors:</a:t>
            </a:r>
          </a:p>
          <a:p>
            <a:pPr lvl="1">
              <a:buFont typeface="Arial" panose="020B0604020202020204" pitchFamily="34" charset="0"/>
              <a:buChar char="•"/>
            </a:pPr>
            <a:r>
              <a:rPr lang="en-US" dirty="0">
                <a:sym typeface="WP MathA" pitchFamily="2" charset="2"/>
              </a:rPr>
              <a:t>M</a:t>
            </a:r>
            <a:r>
              <a:rPr lang="en-US" dirty="0" smtClean="0">
                <a:sym typeface="WP MathA" pitchFamily="2" charset="2"/>
              </a:rPr>
              <a:t>eans </a:t>
            </a:r>
            <a:r>
              <a:rPr lang="en-US" dirty="0">
                <a:sym typeface="WP MathA" pitchFamily="2" charset="2"/>
              </a:rPr>
              <a:t>will be provided to prevent the heating setpoint from exceeding the cooling setpoint minus any applicable proportional band </a:t>
            </a:r>
            <a:endParaRPr lang="en-US" dirty="0" smtClean="0">
              <a:sym typeface="WP MathA" pitchFamily="2" charset="2"/>
            </a:endParaRPr>
          </a:p>
          <a:p>
            <a:pPr lvl="1">
              <a:buFont typeface="Arial" panose="020B0604020202020204" pitchFamily="34" charset="0"/>
              <a:buChar char="•"/>
            </a:pPr>
            <a:r>
              <a:rPr lang="en-US" dirty="0" smtClean="0">
                <a:sym typeface="WP MathA" pitchFamily="2" charset="2"/>
              </a:rPr>
              <a:t>Means can include limit </a:t>
            </a:r>
            <a:r>
              <a:rPr lang="en-US" dirty="0">
                <a:sym typeface="WP MathA" pitchFamily="2" charset="2"/>
              </a:rPr>
              <a:t>switches, mechanical stops, or software programming for DDC </a:t>
            </a:r>
            <a:r>
              <a:rPr lang="en-US" dirty="0" smtClean="0">
                <a:sym typeface="WP MathA" pitchFamily="2" charset="2"/>
              </a:rPr>
              <a:t>systems</a:t>
            </a:r>
            <a:endParaRPr lang="en-US" dirty="0">
              <a:sym typeface="WP MathA" pitchFamily="2" charset="2"/>
            </a:endParaRPr>
          </a:p>
        </p:txBody>
      </p:sp>
      <p:sp>
        <p:nvSpPr>
          <p:cNvPr id="144386" name="Rectangle 2"/>
          <p:cNvSpPr>
            <a:spLocks noGrp="1" noChangeArrowheads="1"/>
          </p:cNvSpPr>
          <p:nvPr>
            <p:ph type="title"/>
          </p:nvPr>
        </p:nvSpPr>
        <p:spPr>
          <a:xfrm>
            <a:off x="203201" y="25400"/>
            <a:ext cx="8712200" cy="876300"/>
          </a:xfrm>
        </p:spPr>
        <p:txBody>
          <a:bodyPr>
            <a:normAutofit/>
          </a:bodyPr>
          <a:lstStyle/>
          <a:p>
            <a:pPr>
              <a:lnSpc>
                <a:spcPct val="80000"/>
              </a:lnSpc>
            </a:pPr>
            <a:r>
              <a:rPr lang="en-US" sz="2400" b="1" dirty="0" smtClean="0">
                <a:solidFill>
                  <a:srgbClr val="00853F"/>
                </a:solidFill>
              </a:rPr>
              <a:t>Section 6 – 6.4.3.2</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Controls </a:t>
            </a:r>
            <a:r>
              <a:rPr lang="en-US" sz="2000" dirty="0">
                <a:solidFill>
                  <a:srgbClr val="00853F"/>
                </a:solidFill>
              </a:rPr>
              <a:t>– </a:t>
            </a:r>
            <a:r>
              <a:rPr lang="en-US" sz="2000" dirty="0" err="1">
                <a:solidFill>
                  <a:srgbClr val="00853F"/>
                </a:solidFill>
              </a:rPr>
              <a:t>Setpoint</a:t>
            </a:r>
            <a:r>
              <a:rPr lang="en-US" sz="2000" dirty="0">
                <a:solidFill>
                  <a:srgbClr val="00853F"/>
                </a:solidFill>
              </a:rPr>
              <a:t> Overlap </a:t>
            </a:r>
            <a:r>
              <a:rPr lang="en-US" sz="2000" dirty="0" smtClean="0">
                <a:solidFill>
                  <a:srgbClr val="00853F"/>
                </a:solidFill>
              </a:rPr>
              <a:t>Restriction</a:t>
            </a:r>
            <a:endParaRPr lang="en-US" sz="1600" i="1" dirty="0">
              <a:solidFill>
                <a:srgbClr val="00853F"/>
              </a:solidFill>
            </a:endParaRPr>
          </a:p>
        </p:txBody>
      </p:sp>
    </p:spTree>
    <p:extLst>
      <p:ext uri="{BB962C8B-B14F-4D97-AF65-F5344CB8AC3E}">
        <p14:creationId xmlns:p14="http://schemas.microsoft.com/office/powerpoint/2010/main" val="9761139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idx="1"/>
          </p:nvPr>
        </p:nvSpPr>
        <p:spPr>
          <a:xfrm>
            <a:off x="456229" y="1447800"/>
            <a:ext cx="6396127" cy="4014788"/>
          </a:xfrm>
        </p:spPr>
        <p:txBody>
          <a:bodyPr>
            <a:normAutofit fontScale="92500" lnSpcReduction="10000"/>
          </a:bodyPr>
          <a:lstStyle/>
          <a:p>
            <a:pPr marL="0" indent="0">
              <a:buNone/>
            </a:pPr>
            <a:r>
              <a:rPr lang="en-US" dirty="0" smtClean="0">
                <a:sym typeface="WP MathA" pitchFamily="2" charset="2"/>
              </a:rPr>
              <a:t>Temperature Control off-hour requirements</a:t>
            </a:r>
          </a:p>
          <a:p>
            <a:pPr marL="693738">
              <a:buFont typeface="Arial" panose="020B0604020202020204" pitchFamily="34" charset="0"/>
              <a:buChar char="•"/>
            </a:pPr>
            <a:r>
              <a:rPr lang="en-US" dirty="0" smtClean="0">
                <a:sym typeface="WP MathA" pitchFamily="2" charset="2"/>
              </a:rPr>
              <a:t>Automatic </a:t>
            </a:r>
            <a:r>
              <a:rPr lang="en-US" dirty="0">
                <a:sym typeface="WP MathA" pitchFamily="2" charset="2"/>
              </a:rPr>
              <a:t>shutdown</a:t>
            </a:r>
          </a:p>
          <a:p>
            <a:pPr marL="693738">
              <a:buFont typeface="Arial" panose="020B0604020202020204" pitchFamily="34" charset="0"/>
              <a:buChar char="•"/>
            </a:pPr>
            <a:r>
              <a:rPr lang="en-US" dirty="0">
                <a:sym typeface="WP MathA" pitchFamily="2" charset="2"/>
              </a:rPr>
              <a:t>Setback controls</a:t>
            </a:r>
          </a:p>
          <a:p>
            <a:pPr marL="693738">
              <a:buFont typeface="Arial" panose="020B0604020202020204" pitchFamily="34" charset="0"/>
              <a:buChar char="•"/>
            </a:pPr>
            <a:r>
              <a:rPr lang="en-US" dirty="0">
                <a:sym typeface="WP MathA" pitchFamily="2" charset="2"/>
              </a:rPr>
              <a:t>Optimum start</a:t>
            </a:r>
          </a:p>
          <a:p>
            <a:pPr marL="693738">
              <a:buFont typeface="Arial" panose="020B0604020202020204" pitchFamily="34" charset="0"/>
              <a:buChar char="•"/>
            </a:pPr>
            <a:r>
              <a:rPr lang="en-US" dirty="0">
                <a:sym typeface="WP MathA" pitchFamily="2" charset="2"/>
              </a:rPr>
              <a:t>Zone </a:t>
            </a:r>
            <a:r>
              <a:rPr lang="en-US" dirty="0" smtClean="0">
                <a:sym typeface="WP MathA" pitchFamily="2" charset="2"/>
              </a:rPr>
              <a:t>isolation</a:t>
            </a:r>
          </a:p>
          <a:p>
            <a:pPr marL="693738">
              <a:buFont typeface="Arial" panose="020B0604020202020204" pitchFamily="34" charset="0"/>
              <a:buChar char="•"/>
            </a:pPr>
            <a:r>
              <a:rPr lang="en-US" dirty="0" smtClean="0">
                <a:solidFill>
                  <a:srgbClr val="FF0000"/>
                </a:solidFill>
                <a:sym typeface="WP MathA" pitchFamily="2" charset="2"/>
              </a:rPr>
              <a:t>Automatic control of HVAC in hotel/motel guest rooms</a:t>
            </a:r>
            <a:endParaRPr lang="en-US" dirty="0">
              <a:solidFill>
                <a:srgbClr val="FF0000"/>
              </a:solidFill>
              <a:sym typeface="WP MathA" pitchFamily="2" charset="2"/>
            </a:endParaRPr>
          </a:p>
          <a:p>
            <a:pPr marL="350838" indent="0">
              <a:buNone/>
            </a:pPr>
            <a:r>
              <a:rPr lang="en-US" b="1" u="sng" dirty="0">
                <a:sym typeface="WP MathA" pitchFamily="2" charset="2"/>
              </a:rPr>
              <a:t>Exceptions</a:t>
            </a:r>
            <a:r>
              <a:rPr lang="en-US" dirty="0">
                <a:sym typeface="WP MathA" pitchFamily="2" charset="2"/>
              </a:rPr>
              <a:t>, HVAC systems</a:t>
            </a:r>
          </a:p>
          <a:p>
            <a:pPr marL="1031875" lvl="1" indent="-342900"/>
            <a:r>
              <a:rPr lang="en-US" dirty="0">
                <a:sym typeface="WP MathA" pitchFamily="2" charset="2"/>
              </a:rPr>
              <a:t>with </a:t>
            </a:r>
            <a:r>
              <a:rPr lang="en-US" dirty="0" smtClean="0">
                <a:sym typeface="WP MathA" pitchFamily="2" charset="2"/>
              </a:rPr>
              <a:t>heating and cooling </a:t>
            </a:r>
            <a:r>
              <a:rPr lang="en-US" dirty="0">
                <a:sym typeface="WP MathA" pitchFamily="2" charset="2"/>
              </a:rPr>
              <a:t>capacity &lt; 15,000 Btu/h</a:t>
            </a:r>
          </a:p>
          <a:p>
            <a:pPr marL="1031875" lvl="1" indent="-342900"/>
            <a:r>
              <a:rPr lang="en-US" dirty="0">
                <a:sym typeface="WP MathA" pitchFamily="2" charset="2"/>
              </a:rPr>
              <a:t>intended to operate continuously</a:t>
            </a:r>
          </a:p>
        </p:txBody>
      </p:sp>
      <p:sp>
        <p:nvSpPr>
          <p:cNvPr id="146434" name="Rectangle 2"/>
          <p:cNvSpPr>
            <a:spLocks noGrp="1" noChangeArrowheads="1"/>
          </p:cNvSpPr>
          <p:nvPr>
            <p:ph type="title"/>
          </p:nvPr>
        </p:nvSpPr>
        <p:spPr>
          <a:xfrm>
            <a:off x="177801" y="12700"/>
            <a:ext cx="8813800" cy="876300"/>
          </a:xfrm>
        </p:spPr>
        <p:txBody>
          <a:bodyPr/>
          <a:lstStyle/>
          <a:p>
            <a:pPr>
              <a:lnSpc>
                <a:spcPct val="80000"/>
              </a:lnSpc>
            </a:pPr>
            <a:r>
              <a:rPr lang="en-US" sz="2400" b="1" dirty="0" smtClean="0">
                <a:solidFill>
                  <a:srgbClr val="00853F"/>
                </a:solidFill>
              </a:rPr>
              <a:t>Section 6 – 6.4.3.3</a:t>
            </a:r>
            <a:r>
              <a:rPr lang="en-US" dirty="0" smtClean="0">
                <a:solidFill>
                  <a:srgbClr val="00853F"/>
                </a:solidFill>
              </a:rPr>
              <a:t/>
            </a:r>
            <a:br>
              <a:rPr lang="en-US" dirty="0" smtClean="0">
                <a:solidFill>
                  <a:srgbClr val="00853F"/>
                </a:solidFill>
              </a:rPr>
            </a:br>
            <a:r>
              <a:rPr lang="en-US" sz="2000" dirty="0" smtClean="0">
                <a:solidFill>
                  <a:srgbClr val="00853F"/>
                </a:solidFill>
              </a:rPr>
              <a:t>Controls </a:t>
            </a:r>
            <a:r>
              <a:rPr lang="en-US" sz="2000" dirty="0">
                <a:solidFill>
                  <a:srgbClr val="00853F"/>
                </a:solidFill>
              </a:rPr>
              <a:t>– Off-Hour</a:t>
            </a:r>
            <a:endParaRPr lang="en-US" sz="2000" i="1" dirty="0">
              <a:solidFill>
                <a:srgbClr val="00853F"/>
              </a:solidFill>
            </a:endParaRPr>
          </a:p>
        </p:txBody>
      </p:sp>
      <p:pic>
        <p:nvPicPr>
          <p:cNvPr id="300034" name="Picture 2" descr="C:\Users\mosl599\AppData\Local\Microsoft\Windows\Temporary Internet Files\Content.IE5\V2UR0WCR\MP90040346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03"/>
          <a:stretch/>
        </p:blipFill>
        <p:spPr bwMode="auto">
          <a:xfrm>
            <a:off x="6477000" y="1848119"/>
            <a:ext cx="2424080" cy="2186402"/>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065885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Grp="1" noChangeArrowheads="1"/>
          </p:cNvSpPr>
          <p:nvPr>
            <p:ph idx="1"/>
          </p:nvPr>
        </p:nvSpPr>
        <p:spPr>
          <a:xfrm>
            <a:off x="456229" y="1219200"/>
            <a:ext cx="8230571" cy="4343400"/>
          </a:xfrm>
        </p:spPr>
        <p:txBody>
          <a:bodyPr>
            <a:normAutofit/>
          </a:bodyPr>
          <a:lstStyle/>
          <a:p>
            <a:pPr marL="0" indent="0">
              <a:buNone/>
            </a:pPr>
            <a:r>
              <a:rPr lang="en-US" sz="2400" dirty="0" smtClean="0">
                <a:sym typeface="WP MathA" pitchFamily="2" charset="2"/>
              </a:rPr>
              <a:t>Each HVAC system needs one of the following:</a:t>
            </a:r>
          </a:p>
          <a:p>
            <a:pPr lvl="1">
              <a:buFont typeface="Arial" panose="020B0604020202020204" pitchFamily="34" charset="0"/>
              <a:buChar char="•"/>
            </a:pPr>
            <a:r>
              <a:rPr lang="en-US" sz="2000" dirty="0" smtClean="0">
                <a:sym typeface="WP MathA" pitchFamily="2" charset="2"/>
              </a:rPr>
              <a:t>Automatic time clock or programmable thermostat </a:t>
            </a:r>
            <a:r>
              <a:rPr lang="en-US" sz="2000" dirty="0">
                <a:sym typeface="WP MathA" pitchFamily="2" charset="2"/>
              </a:rPr>
              <a:t>with </a:t>
            </a:r>
            <a:r>
              <a:rPr lang="en-US" dirty="0" smtClean="0">
                <a:sym typeface="WP MathA" pitchFamily="2" charset="2"/>
              </a:rPr>
              <a:t>7-day/week schedule and 10-hour </a:t>
            </a:r>
            <a:r>
              <a:rPr lang="en-US" sz="2000" dirty="0">
                <a:sym typeface="WP MathA" pitchFamily="2" charset="2"/>
              </a:rPr>
              <a:t>battery </a:t>
            </a:r>
            <a:r>
              <a:rPr lang="en-US" sz="2000" dirty="0" smtClean="0">
                <a:sym typeface="WP MathA" pitchFamily="2" charset="2"/>
              </a:rPr>
              <a:t>backup with two-hour </a:t>
            </a:r>
            <a:r>
              <a:rPr lang="en-US" dirty="0">
                <a:sym typeface="WP MathA" pitchFamily="2" charset="2"/>
              </a:rPr>
              <a:t>manual override, </a:t>
            </a:r>
            <a:r>
              <a:rPr lang="en-US" b="1" dirty="0" smtClean="0">
                <a:sym typeface="WP MathA" pitchFamily="2" charset="2"/>
              </a:rPr>
              <a:t>OR</a:t>
            </a:r>
            <a:endParaRPr lang="en-US" sz="2000" dirty="0">
              <a:sym typeface="WP MathA" pitchFamily="2" charset="2"/>
            </a:endParaRPr>
          </a:p>
          <a:p>
            <a:pPr lvl="1">
              <a:buFont typeface="Arial" panose="020B0604020202020204" pitchFamily="34" charset="0"/>
              <a:buChar char="•"/>
            </a:pPr>
            <a:r>
              <a:rPr lang="en-US" sz="2000" dirty="0">
                <a:sym typeface="WP MathA" pitchFamily="2" charset="2"/>
              </a:rPr>
              <a:t>Occupant sensor, </a:t>
            </a:r>
            <a:r>
              <a:rPr lang="en-US" sz="2000" b="1" dirty="0">
                <a:sym typeface="WP MathA" pitchFamily="2" charset="2"/>
              </a:rPr>
              <a:t>OR</a:t>
            </a:r>
          </a:p>
          <a:p>
            <a:pPr lvl="1">
              <a:buFont typeface="Arial" panose="020B0604020202020204" pitchFamily="34" charset="0"/>
              <a:buChar char="•"/>
            </a:pPr>
            <a:r>
              <a:rPr lang="en-US" sz="2000" dirty="0">
                <a:sym typeface="WP MathA" pitchFamily="2" charset="2"/>
              </a:rPr>
              <a:t>Manually-operated timer with maximum two hour duration, </a:t>
            </a:r>
            <a:r>
              <a:rPr lang="en-US" sz="2000" b="1" dirty="0">
                <a:sym typeface="WP MathA" pitchFamily="2" charset="2"/>
              </a:rPr>
              <a:t>OR</a:t>
            </a:r>
          </a:p>
          <a:p>
            <a:pPr lvl="1">
              <a:buFont typeface="Arial" panose="020B0604020202020204" pitchFamily="34" charset="0"/>
              <a:buChar char="•"/>
            </a:pPr>
            <a:r>
              <a:rPr lang="en-US" sz="2000" dirty="0">
                <a:sym typeface="WP MathA" pitchFamily="2" charset="2"/>
              </a:rPr>
              <a:t>Security system </a:t>
            </a:r>
            <a:r>
              <a:rPr lang="en-US" sz="2000" dirty="0" smtClean="0">
                <a:sym typeface="WP MathA" pitchFamily="2" charset="2"/>
              </a:rPr>
              <a:t>interlock</a:t>
            </a:r>
            <a:endParaRPr lang="en-US" sz="2000" dirty="0">
              <a:sym typeface="WP MathA" pitchFamily="2" charset="2"/>
            </a:endParaRPr>
          </a:p>
          <a:p>
            <a:pPr marL="0" indent="0">
              <a:buNone/>
            </a:pPr>
            <a:r>
              <a:rPr lang="en-US" sz="2400" b="1" u="sng" dirty="0">
                <a:sym typeface="WP MathA" pitchFamily="2" charset="2"/>
              </a:rPr>
              <a:t>Exception</a:t>
            </a:r>
          </a:p>
          <a:p>
            <a:pPr lvl="1">
              <a:buFont typeface="Arial" panose="020B0604020202020204" pitchFamily="34" charset="0"/>
              <a:buChar char="•"/>
            </a:pPr>
            <a:r>
              <a:rPr lang="en-US" sz="2000" dirty="0">
                <a:sym typeface="WP MathA" pitchFamily="2" charset="2"/>
              </a:rPr>
              <a:t>Residential occupancies allowed to operate with only 2 different time schedules/wk</a:t>
            </a:r>
          </a:p>
        </p:txBody>
      </p:sp>
      <p:sp>
        <p:nvSpPr>
          <p:cNvPr id="148482" name="Rectangle 2"/>
          <p:cNvSpPr>
            <a:spLocks noGrp="1" noChangeArrowheads="1"/>
          </p:cNvSpPr>
          <p:nvPr>
            <p:ph type="title"/>
          </p:nvPr>
        </p:nvSpPr>
        <p:spPr>
          <a:xfrm>
            <a:off x="190501" y="-12700"/>
            <a:ext cx="8775700" cy="952500"/>
          </a:xfrm>
        </p:spPr>
        <p:txBody>
          <a:bodyPr>
            <a:normAutofit/>
          </a:bodyPr>
          <a:lstStyle/>
          <a:p>
            <a:pPr>
              <a:lnSpc>
                <a:spcPct val="80000"/>
              </a:lnSpc>
            </a:pPr>
            <a:r>
              <a:rPr lang="en-US" sz="2400" b="1" dirty="0" smtClean="0">
                <a:solidFill>
                  <a:srgbClr val="00853F"/>
                </a:solidFill>
              </a:rPr>
              <a:t>Section 6 – 6.4.3.3.1</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Controls </a:t>
            </a:r>
            <a:r>
              <a:rPr lang="en-US" sz="2000" dirty="0">
                <a:solidFill>
                  <a:srgbClr val="00853F"/>
                </a:solidFill>
              </a:rPr>
              <a:t>– Automatic Shutdown</a:t>
            </a:r>
            <a:endParaRPr lang="en-US" sz="1600" i="1" dirty="0">
              <a:solidFill>
                <a:srgbClr val="00853F"/>
              </a:solidFill>
            </a:endParaRPr>
          </a:p>
        </p:txBody>
      </p:sp>
    </p:spTree>
    <p:extLst>
      <p:ext uri="{BB962C8B-B14F-4D97-AF65-F5344CB8AC3E}">
        <p14:creationId xmlns:p14="http://schemas.microsoft.com/office/powerpoint/2010/main" val="27667957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p:cNvSpPr>
            <a:spLocks noGrp="1" noChangeArrowheads="1"/>
          </p:cNvSpPr>
          <p:nvPr>
            <p:ph idx="1"/>
          </p:nvPr>
        </p:nvSpPr>
        <p:spPr>
          <a:xfrm>
            <a:off x="456229" y="1219200"/>
            <a:ext cx="8535371" cy="4495800"/>
          </a:xfrm>
        </p:spPr>
        <p:txBody>
          <a:bodyPr/>
          <a:lstStyle/>
          <a:p>
            <a:pPr marL="0" indent="0">
              <a:buNone/>
            </a:pPr>
            <a:r>
              <a:rPr lang="en-US" dirty="0" smtClean="0">
                <a:sym typeface="WP MathA" pitchFamily="2" charset="2"/>
              </a:rPr>
              <a:t>Heating systems </a:t>
            </a:r>
            <a:endParaRPr lang="en-US" dirty="0">
              <a:sym typeface="WP MathA" pitchFamily="2" charset="2"/>
            </a:endParaRPr>
          </a:p>
          <a:p>
            <a:pPr lvl="1">
              <a:buFont typeface="Arial" panose="020B0604020202020204" pitchFamily="34" charset="0"/>
              <a:buChar char="•"/>
            </a:pPr>
            <a:r>
              <a:rPr lang="en-US" dirty="0" smtClean="0">
                <a:cs typeface="Times New Roman" pitchFamily="18" charset="0"/>
                <a:sym typeface="WP MathA" pitchFamily="2" charset="2"/>
              </a:rPr>
              <a:t>Maintain unoccupied zone temperatures at an adjustable setpoint at </a:t>
            </a:r>
            <a:r>
              <a:rPr lang="en-US" dirty="0">
                <a:cs typeface="Times New Roman" pitchFamily="18" charset="0"/>
                <a:sym typeface="WP MathA" pitchFamily="2" charset="2"/>
              </a:rPr>
              <a:t>least 10°F below occupied </a:t>
            </a:r>
            <a:r>
              <a:rPr lang="en-US" dirty="0" smtClean="0">
                <a:cs typeface="Times New Roman" pitchFamily="18" charset="0"/>
                <a:sym typeface="WP MathA" pitchFamily="2" charset="2"/>
              </a:rPr>
              <a:t>heating setpoint</a:t>
            </a:r>
            <a:endParaRPr lang="en-US" dirty="0">
              <a:cs typeface="Times New Roman" pitchFamily="18" charset="0"/>
              <a:sym typeface="WP MathA" pitchFamily="2" charset="2"/>
            </a:endParaRPr>
          </a:p>
          <a:p>
            <a:pPr marL="57150" indent="0">
              <a:buNone/>
            </a:pPr>
            <a:r>
              <a:rPr lang="en-US" dirty="0" smtClean="0">
                <a:cs typeface="Times New Roman" pitchFamily="18" charset="0"/>
                <a:sym typeface="WP MathA" pitchFamily="2" charset="2"/>
              </a:rPr>
              <a:t>Cooling systems</a:t>
            </a:r>
            <a:endParaRPr lang="en-US" dirty="0">
              <a:cs typeface="Times New Roman" pitchFamily="18" charset="0"/>
              <a:sym typeface="WP MathA" pitchFamily="2" charset="2"/>
            </a:endParaRPr>
          </a:p>
          <a:p>
            <a:pPr lvl="1">
              <a:buFont typeface="Arial" panose="020B0604020202020204" pitchFamily="34" charset="0"/>
              <a:buChar char="•"/>
            </a:pPr>
            <a:r>
              <a:rPr lang="en-US" dirty="0" smtClean="0">
                <a:cs typeface="Times New Roman" pitchFamily="18" charset="0"/>
                <a:sym typeface="WP MathA" pitchFamily="2" charset="2"/>
              </a:rPr>
              <a:t>Temporarily operate during unoccupied periods to</a:t>
            </a:r>
            <a:endParaRPr lang="en-US" dirty="0">
              <a:cs typeface="Times New Roman" pitchFamily="18" charset="0"/>
              <a:sym typeface="WP MathA" pitchFamily="2" charset="2"/>
            </a:endParaRPr>
          </a:p>
          <a:p>
            <a:pPr lvl="2" indent="-285750">
              <a:buFont typeface="Arial" pitchFamily="34" charset="0"/>
              <a:buChar char="–"/>
            </a:pPr>
            <a:r>
              <a:rPr lang="en-US" dirty="0" smtClean="0">
                <a:cs typeface="Times New Roman" pitchFamily="18" charset="0"/>
                <a:sym typeface="WP MathA" pitchFamily="2" charset="2"/>
              </a:rPr>
              <a:t>Maintain </a:t>
            </a:r>
            <a:r>
              <a:rPr lang="en-US" dirty="0">
                <a:cs typeface="Times New Roman" pitchFamily="18" charset="0"/>
                <a:sym typeface="WP MathA" pitchFamily="2" charset="2"/>
              </a:rPr>
              <a:t>unoccupied zone temperatures at an adjustable setpoint at </a:t>
            </a:r>
            <a:r>
              <a:rPr lang="en-US" dirty="0" smtClean="0">
                <a:cs typeface="Times New Roman" pitchFamily="18" charset="0"/>
                <a:sym typeface="WP MathA" pitchFamily="2" charset="2"/>
              </a:rPr>
              <a:t>least 5°F above the occupied cooling setpoint </a:t>
            </a:r>
          </a:p>
          <a:p>
            <a:pPr lvl="2" indent="-285750">
              <a:buFont typeface="Arial" pitchFamily="34" charset="0"/>
              <a:buChar char="–"/>
            </a:pPr>
            <a:r>
              <a:rPr lang="en-US" dirty="0" smtClean="0">
                <a:cs typeface="Times New Roman" pitchFamily="18" charset="0"/>
                <a:sym typeface="WP MathA" pitchFamily="2" charset="2"/>
              </a:rPr>
              <a:t>May operate cooling as needed to prevent </a:t>
            </a:r>
            <a:r>
              <a:rPr lang="en-US" dirty="0">
                <a:cs typeface="Times New Roman" pitchFamily="18" charset="0"/>
                <a:sym typeface="WP MathA" pitchFamily="2" charset="2"/>
              </a:rPr>
              <a:t>high space humidity </a:t>
            </a:r>
            <a:r>
              <a:rPr lang="en-US" dirty="0" smtClean="0">
                <a:cs typeface="Times New Roman" pitchFamily="18" charset="0"/>
                <a:sym typeface="WP MathA" pitchFamily="2" charset="2"/>
              </a:rPr>
              <a:t>levels</a:t>
            </a:r>
          </a:p>
          <a:p>
            <a:pPr marL="0" indent="0">
              <a:buNone/>
            </a:pPr>
            <a:r>
              <a:rPr lang="en-US" b="1" u="sng" dirty="0" smtClean="0">
                <a:cs typeface="Times New Roman" pitchFamily="18" charset="0"/>
                <a:sym typeface="WP MathA" pitchFamily="2" charset="2"/>
              </a:rPr>
              <a:t>Exception</a:t>
            </a:r>
            <a:endParaRPr lang="en-US" dirty="0" smtClean="0">
              <a:cs typeface="Times New Roman" pitchFamily="18" charset="0"/>
              <a:sym typeface="WP MathA" pitchFamily="2" charset="2"/>
            </a:endParaRPr>
          </a:p>
          <a:p>
            <a:pPr lvl="1">
              <a:buFont typeface="Arial" pitchFamily="34" charset="0"/>
              <a:buChar char="–"/>
            </a:pPr>
            <a:r>
              <a:rPr lang="en-US" dirty="0" smtClean="0">
                <a:cs typeface="Times New Roman" pitchFamily="18" charset="0"/>
                <a:sym typeface="WP MathA" pitchFamily="2" charset="2"/>
              </a:rPr>
              <a:t>Radiant heating systems with setback heating </a:t>
            </a:r>
            <a:r>
              <a:rPr lang="en-US" dirty="0" err="1" smtClean="0">
                <a:cs typeface="Times New Roman" pitchFamily="18" charset="0"/>
                <a:sym typeface="WP MathA" pitchFamily="2" charset="2"/>
              </a:rPr>
              <a:t>setpoint</a:t>
            </a:r>
            <a:r>
              <a:rPr lang="en-US" dirty="0" smtClean="0">
                <a:cs typeface="Times New Roman" pitchFamily="18" charset="0"/>
                <a:sym typeface="WP MathA" pitchFamily="2" charset="2"/>
              </a:rPr>
              <a:t> at least 4°F below occupied heating </a:t>
            </a:r>
            <a:r>
              <a:rPr lang="en-US" dirty="0" err="1" smtClean="0">
                <a:cs typeface="Times New Roman" pitchFamily="18" charset="0"/>
                <a:sym typeface="WP MathA" pitchFamily="2" charset="2"/>
              </a:rPr>
              <a:t>setpoint</a:t>
            </a:r>
            <a:endParaRPr lang="en-US" dirty="0">
              <a:cs typeface="Times New Roman" pitchFamily="18" charset="0"/>
              <a:sym typeface="WP MathA" pitchFamily="2" charset="2"/>
            </a:endParaRPr>
          </a:p>
        </p:txBody>
      </p:sp>
      <p:sp>
        <p:nvSpPr>
          <p:cNvPr id="150530" name="Rectangle 2"/>
          <p:cNvSpPr>
            <a:spLocks noGrp="1" noChangeArrowheads="1"/>
          </p:cNvSpPr>
          <p:nvPr>
            <p:ph type="title"/>
          </p:nvPr>
        </p:nvSpPr>
        <p:spPr>
          <a:xfrm>
            <a:off x="203201" y="0"/>
            <a:ext cx="8775700" cy="876300"/>
          </a:xfrm>
        </p:spPr>
        <p:txBody>
          <a:bodyPr/>
          <a:lstStyle/>
          <a:p>
            <a:pPr>
              <a:lnSpc>
                <a:spcPct val="80000"/>
              </a:lnSpc>
            </a:pPr>
            <a:r>
              <a:rPr lang="en-US" sz="2400" b="1" dirty="0" smtClean="0">
                <a:solidFill>
                  <a:srgbClr val="00853F"/>
                </a:solidFill>
              </a:rPr>
              <a:t>Section 6 – 6.4.3.3.2</a:t>
            </a:r>
            <a:r>
              <a:rPr lang="en-US" dirty="0" smtClean="0">
                <a:solidFill>
                  <a:srgbClr val="00853F"/>
                </a:solidFill>
              </a:rPr>
              <a:t/>
            </a:r>
            <a:br>
              <a:rPr lang="en-US" dirty="0" smtClean="0">
                <a:solidFill>
                  <a:srgbClr val="00853F"/>
                </a:solidFill>
              </a:rPr>
            </a:br>
            <a:r>
              <a:rPr lang="en-US" sz="2000" dirty="0" smtClean="0">
                <a:solidFill>
                  <a:srgbClr val="00853F"/>
                </a:solidFill>
              </a:rPr>
              <a:t>Controls </a:t>
            </a:r>
            <a:r>
              <a:rPr lang="en-US" sz="2000" dirty="0">
                <a:solidFill>
                  <a:srgbClr val="00853F"/>
                </a:solidFill>
              </a:rPr>
              <a:t>– Setback</a:t>
            </a:r>
            <a:endParaRPr lang="en-US" sz="1600" i="1" dirty="0">
              <a:solidFill>
                <a:srgbClr val="00853F"/>
              </a:solidFill>
            </a:endParaRPr>
          </a:p>
        </p:txBody>
      </p:sp>
    </p:spTree>
    <p:extLst>
      <p:ext uri="{BB962C8B-B14F-4D97-AF65-F5344CB8AC3E}">
        <p14:creationId xmlns:p14="http://schemas.microsoft.com/office/powerpoint/2010/main" val="31665733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3"/>
          <p:cNvSpPr>
            <a:spLocks noGrp="1" noChangeArrowheads="1"/>
          </p:cNvSpPr>
          <p:nvPr>
            <p:ph idx="1"/>
          </p:nvPr>
        </p:nvSpPr>
        <p:spPr>
          <a:xfrm>
            <a:off x="456229" y="1332089"/>
            <a:ext cx="6302023" cy="4306711"/>
          </a:xfrm>
        </p:spPr>
        <p:txBody>
          <a:bodyPr>
            <a:normAutofit/>
          </a:bodyPr>
          <a:lstStyle/>
          <a:p>
            <a:pPr marL="0" indent="0">
              <a:buNone/>
            </a:pPr>
            <a:r>
              <a:rPr lang="en-US" sz="2400" dirty="0">
                <a:sym typeface="WP MathA" pitchFamily="2" charset="2"/>
              </a:rPr>
              <a:t>Individual heating and cooling air distribution systems </a:t>
            </a:r>
            <a:r>
              <a:rPr lang="en-US" sz="2400" dirty="0" smtClean="0">
                <a:sym typeface="WP MathA" pitchFamily="2" charset="2"/>
              </a:rPr>
              <a:t>with setback controls and DDC</a:t>
            </a:r>
            <a:endParaRPr lang="en-US" sz="2400" dirty="0">
              <a:sym typeface="WP MathA" pitchFamily="2" charset="2"/>
            </a:endParaRPr>
          </a:p>
          <a:p>
            <a:pPr marL="0" indent="0">
              <a:buNone/>
            </a:pPr>
            <a:r>
              <a:rPr lang="en-US" sz="2400" dirty="0" smtClean="0">
                <a:cs typeface="Times New Roman" pitchFamily="18" charset="0"/>
                <a:sym typeface="WP MathA" pitchFamily="2" charset="2"/>
              </a:rPr>
              <a:t/>
            </a:r>
            <a:br>
              <a:rPr lang="en-US" sz="2400" dirty="0" smtClean="0">
                <a:cs typeface="Times New Roman" pitchFamily="18" charset="0"/>
                <a:sym typeface="WP MathA" pitchFamily="2" charset="2"/>
              </a:rPr>
            </a:br>
            <a:r>
              <a:rPr lang="en-US" sz="2400" dirty="0" smtClean="0">
                <a:cs typeface="Times New Roman" pitchFamily="18" charset="0"/>
                <a:sym typeface="WP MathA" pitchFamily="2" charset="2"/>
              </a:rPr>
              <a:t>Control </a:t>
            </a:r>
            <a:r>
              <a:rPr lang="en-US" sz="2400" dirty="0">
                <a:cs typeface="Times New Roman" pitchFamily="18" charset="0"/>
                <a:sym typeface="WP MathA" pitchFamily="2" charset="2"/>
              </a:rPr>
              <a:t>algorithm </a:t>
            </a:r>
            <a:r>
              <a:rPr lang="en-US" sz="2400" dirty="0" smtClean="0">
                <a:cs typeface="Times New Roman" pitchFamily="18" charset="0"/>
                <a:sym typeface="WP MathA" pitchFamily="2" charset="2"/>
              </a:rPr>
              <a:t>to be </a:t>
            </a:r>
            <a:r>
              <a:rPr lang="en-US" sz="2400" dirty="0">
                <a:cs typeface="Times New Roman" pitchFamily="18" charset="0"/>
                <a:sym typeface="WP MathA" pitchFamily="2" charset="2"/>
              </a:rPr>
              <a:t>at least be a function of</a:t>
            </a:r>
          </a:p>
          <a:p>
            <a:pPr lvl="1">
              <a:buFont typeface="Arial" panose="020B0604020202020204" pitchFamily="34" charset="0"/>
              <a:buChar char="•"/>
            </a:pPr>
            <a:r>
              <a:rPr lang="en-US" sz="2000" dirty="0">
                <a:cs typeface="Times New Roman" pitchFamily="18" charset="0"/>
                <a:sym typeface="WP MathA" pitchFamily="2" charset="2"/>
              </a:rPr>
              <a:t>Difference between space temperature and occupied </a:t>
            </a:r>
            <a:r>
              <a:rPr lang="en-US" sz="2000" dirty="0" err="1" smtClean="0">
                <a:cs typeface="Times New Roman" pitchFamily="18" charset="0"/>
                <a:sym typeface="WP MathA" pitchFamily="2" charset="2"/>
              </a:rPr>
              <a:t>setpoint</a:t>
            </a:r>
            <a:r>
              <a:rPr lang="en-US" dirty="0" smtClean="0">
                <a:cs typeface="Times New Roman" pitchFamily="18" charset="0"/>
                <a:sym typeface="WP MathA" pitchFamily="2" charset="2"/>
              </a:rPr>
              <a:t>, OA temp, </a:t>
            </a:r>
            <a:r>
              <a:rPr lang="en-US" sz="2000" dirty="0" smtClean="0">
                <a:cs typeface="Times New Roman" pitchFamily="18" charset="0"/>
                <a:sym typeface="WP MathA" pitchFamily="2" charset="2"/>
              </a:rPr>
              <a:t>and </a:t>
            </a:r>
            <a:r>
              <a:rPr lang="en-US" sz="2000" dirty="0">
                <a:cs typeface="Times New Roman" pitchFamily="18" charset="0"/>
                <a:sym typeface="WP MathA" pitchFamily="2" charset="2"/>
              </a:rPr>
              <a:t>amount of time prior to scheduled </a:t>
            </a:r>
            <a:r>
              <a:rPr lang="en-US" sz="2000" dirty="0" smtClean="0">
                <a:cs typeface="Times New Roman" pitchFamily="18" charset="0"/>
                <a:sym typeface="WP MathA" pitchFamily="2" charset="2"/>
              </a:rPr>
              <a:t>occupancy</a:t>
            </a:r>
          </a:p>
          <a:p>
            <a:pPr lvl="1">
              <a:buFont typeface="Arial" panose="020B0604020202020204" pitchFamily="34" charset="0"/>
              <a:buChar char="•"/>
            </a:pPr>
            <a:r>
              <a:rPr lang="en-US" dirty="0" smtClean="0">
                <a:cs typeface="Times New Roman" pitchFamily="18" charset="0"/>
                <a:sym typeface="WP MathA" pitchFamily="2" charset="2"/>
              </a:rPr>
              <a:t>Mass radiant floor slab systems to incorporate floor temperature into the optimum start algorithm</a:t>
            </a:r>
            <a:endParaRPr lang="en-US" sz="2000" dirty="0">
              <a:cs typeface="Times New Roman" pitchFamily="18" charset="0"/>
              <a:sym typeface="WP MathA" pitchFamily="2" charset="2"/>
            </a:endParaRPr>
          </a:p>
        </p:txBody>
      </p:sp>
      <p:sp>
        <p:nvSpPr>
          <p:cNvPr id="152578" name="Rectangle 2"/>
          <p:cNvSpPr>
            <a:spLocks noGrp="1" noChangeArrowheads="1"/>
          </p:cNvSpPr>
          <p:nvPr>
            <p:ph type="title"/>
          </p:nvPr>
        </p:nvSpPr>
        <p:spPr>
          <a:xfrm>
            <a:off x="203201" y="12700"/>
            <a:ext cx="8712200" cy="863600"/>
          </a:xfrm>
        </p:spPr>
        <p:txBody>
          <a:bodyPr/>
          <a:lstStyle/>
          <a:p>
            <a:pPr>
              <a:lnSpc>
                <a:spcPct val="80000"/>
              </a:lnSpc>
            </a:pPr>
            <a:r>
              <a:rPr lang="en-US" sz="2400" b="1" dirty="0" smtClean="0">
                <a:solidFill>
                  <a:srgbClr val="00853F"/>
                </a:solidFill>
              </a:rPr>
              <a:t>Section 6 – 6.4.3.3.3</a:t>
            </a:r>
            <a:r>
              <a:rPr lang="en-US" dirty="0" smtClean="0">
                <a:solidFill>
                  <a:srgbClr val="00853F"/>
                </a:solidFill>
              </a:rPr>
              <a:t/>
            </a:r>
            <a:br>
              <a:rPr lang="en-US" dirty="0" smtClean="0">
                <a:solidFill>
                  <a:srgbClr val="00853F"/>
                </a:solidFill>
              </a:rPr>
            </a:br>
            <a:r>
              <a:rPr lang="en-US" sz="2000" dirty="0" smtClean="0">
                <a:solidFill>
                  <a:srgbClr val="00853F"/>
                </a:solidFill>
              </a:rPr>
              <a:t>Controls </a:t>
            </a:r>
            <a:r>
              <a:rPr lang="en-US" sz="2000" dirty="0">
                <a:solidFill>
                  <a:srgbClr val="00853F"/>
                </a:solidFill>
              </a:rPr>
              <a:t>– Optimum Start </a:t>
            </a:r>
            <a:endParaRPr lang="en-US" sz="2000" i="1" dirty="0">
              <a:solidFill>
                <a:srgbClr val="00853F"/>
              </a:solidFill>
            </a:endParaRPr>
          </a:p>
        </p:txBody>
      </p:sp>
      <p:pic>
        <p:nvPicPr>
          <p:cNvPr id="152604" name="Picture 28" descr="172"/>
          <p:cNvPicPr>
            <a:picLocks noChangeAspect="1" noChangeArrowheads="1"/>
          </p:cNvPicPr>
          <p:nvPr/>
        </p:nvPicPr>
        <p:blipFill>
          <a:blip r:embed="rId3" cstate="screen"/>
          <a:srcRect/>
          <a:stretch>
            <a:fillRect/>
          </a:stretch>
        </p:blipFill>
        <p:spPr bwMode="auto">
          <a:xfrm>
            <a:off x="6758252" y="1930400"/>
            <a:ext cx="1920082" cy="25601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36382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0358"/>
          <a:stretch/>
        </p:blipFill>
        <p:spPr>
          <a:xfrm>
            <a:off x="4690334" y="1355464"/>
            <a:ext cx="4458646" cy="2403787"/>
          </a:xfrm>
          <a:prstGeom prst="rect">
            <a:avLst/>
          </a:prstGeom>
        </p:spPr>
      </p:pic>
      <p:sp>
        <p:nvSpPr>
          <p:cNvPr id="154629" name="Rectangle 5"/>
          <p:cNvSpPr>
            <a:spLocks noGrp="1" noChangeArrowheads="1"/>
          </p:cNvSpPr>
          <p:nvPr>
            <p:ph idx="1"/>
          </p:nvPr>
        </p:nvSpPr>
        <p:spPr>
          <a:xfrm>
            <a:off x="456228" y="914400"/>
            <a:ext cx="4664411" cy="3732904"/>
          </a:xfrm>
        </p:spPr>
        <p:txBody>
          <a:bodyPr>
            <a:normAutofit fontScale="92500"/>
          </a:bodyPr>
          <a:lstStyle/>
          <a:p>
            <a:pPr marL="0" indent="0">
              <a:buNone/>
            </a:pPr>
            <a:r>
              <a:rPr lang="en-US" sz="2400" dirty="0">
                <a:sym typeface="WP MathA" pitchFamily="2" charset="2"/>
              </a:rPr>
              <a:t>Applies to</a:t>
            </a:r>
          </a:p>
          <a:p>
            <a:pPr lvl="1">
              <a:buFont typeface="Arial" panose="020B0604020202020204" pitchFamily="34" charset="0"/>
              <a:buChar char="•"/>
            </a:pPr>
            <a:r>
              <a:rPr lang="en-US" sz="2000" dirty="0">
                <a:sym typeface="WP MathA" pitchFamily="2" charset="2"/>
              </a:rPr>
              <a:t>Each floor in a multistory building</a:t>
            </a:r>
          </a:p>
          <a:p>
            <a:pPr lvl="1">
              <a:buFont typeface="Arial" panose="020B0604020202020204" pitchFamily="34" charset="0"/>
              <a:buChar char="•"/>
            </a:pPr>
            <a:r>
              <a:rPr lang="en-US" sz="2000" dirty="0">
                <a:cs typeface="Times New Roman" pitchFamily="18" charset="0"/>
                <a:sym typeface="WP MathA" pitchFamily="2" charset="2"/>
              </a:rPr>
              <a:t>Maximum 25,000 ft</a:t>
            </a:r>
            <a:r>
              <a:rPr lang="en-US" sz="2000" baseline="30000" dirty="0">
                <a:cs typeface="Times New Roman" pitchFamily="18" charset="0"/>
                <a:sym typeface="WP MathA" pitchFamily="2" charset="2"/>
              </a:rPr>
              <a:t>2</a:t>
            </a:r>
            <a:r>
              <a:rPr lang="en-US" sz="2000" dirty="0">
                <a:cs typeface="Times New Roman" pitchFamily="18" charset="0"/>
                <a:sym typeface="WP MathA" pitchFamily="2" charset="2"/>
              </a:rPr>
              <a:t> </a:t>
            </a:r>
            <a:r>
              <a:rPr lang="en-US" sz="2000" dirty="0" smtClean="0">
                <a:cs typeface="Times New Roman" pitchFamily="18" charset="0"/>
                <a:sym typeface="WP MathA" pitchFamily="2" charset="2"/>
              </a:rPr>
              <a:t>zones</a:t>
            </a:r>
          </a:p>
          <a:p>
            <a:pPr marL="57150" indent="0">
              <a:buNone/>
            </a:pPr>
            <a:r>
              <a:rPr lang="en-US" sz="2400" dirty="0" smtClean="0">
                <a:cs typeface="Times New Roman" pitchFamily="18" charset="0"/>
                <a:sym typeface="WP MathA" pitchFamily="2" charset="2"/>
              </a:rPr>
              <a:t>Requirements</a:t>
            </a:r>
          </a:p>
          <a:p>
            <a:pPr marL="739775" lvl="1" indent="-277813">
              <a:buFont typeface="Arial" panose="020B0604020202020204" pitchFamily="34" charset="0"/>
              <a:buChar char="•"/>
            </a:pPr>
            <a:r>
              <a:rPr lang="en-US" dirty="0" smtClean="0"/>
              <a:t>Central systems shall have devices and controls to ensure stable operation with only the smallest isolation zone being supplied</a:t>
            </a:r>
          </a:p>
          <a:p>
            <a:pPr lvl="1">
              <a:buFont typeface="Arial" panose="020B0604020202020204" pitchFamily="34" charset="0"/>
              <a:buChar char="•"/>
            </a:pPr>
            <a:r>
              <a:rPr lang="en-US" sz="2000" dirty="0" smtClean="0"/>
              <a:t>Capable of separate time schedules for each isolation zone</a:t>
            </a:r>
          </a:p>
        </p:txBody>
      </p:sp>
      <p:sp>
        <p:nvSpPr>
          <p:cNvPr id="154628" name="Rectangle 4"/>
          <p:cNvSpPr>
            <a:spLocks noGrp="1" noChangeArrowheads="1"/>
          </p:cNvSpPr>
          <p:nvPr>
            <p:ph type="title"/>
          </p:nvPr>
        </p:nvSpPr>
        <p:spPr>
          <a:xfrm>
            <a:off x="203201" y="0"/>
            <a:ext cx="8750300" cy="914400"/>
          </a:xfrm>
        </p:spPr>
        <p:txBody>
          <a:bodyPr/>
          <a:lstStyle/>
          <a:p>
            <a:pPr>
              <a:lnSpc>
                <a:spcPct val="80000"/>
              </a:lnSpc>
            </a:pPr>
            <a:r>
              <a:rPr lang="en-US" sz="2400" b="1" dirty="0" smtClean="0">
                <a:solidFill>
                  <a:srgbClr val="00853F"/>
                </a:solidFill>
              </a:rPr>
              <a:t>Section 6 – 6.4.3.3.4</a:t>
            </a:r>
            <a:r>
              <a:rPr lang="en-US" dirty="0" smtClean="0">
                <a:solidFill>
                  <a:srgbClr val="00853F"/>
                </a:solidFill>
              </a:rPr>
              <a:t/>
            </a:r>
            <a:br>
              <a:rPr lang="en-US" dirty="0" smtClean="0">
                <a:solidFill>
                  <a:srgbClr val="00853F"/>
                </a:solidFill>
              </a:rPr>
            </a:br>
            <a:r>
              <a:rPr lang="en-US" sz="2000" dirty="0" smtClean="0">
                <a:solidFill>
                  <a:srgbClr val="00853F"/>
                </a:solidFill>
              </a:rPr>
              <a:t>Controls </a:t>
            </a:r>
            <a:r>
              <a:rPr lang="en-US" sz="2000" dirty="0">
                <a:solidFill>
                  <a:srgbClr val="00853F"/>
                </a:solidFill>
              </a:rPr>
              <a:t>– Zone Isolation</a:t>
            </a:r>
            <a:endParaRPr lang="en-US" i="1" dirty="0">
              <a:solidFill>
                <a:srgbClr val="00853F"/>
              </a:solidFill>
            </a:endParaRPr>
          </a:p>
        </p:txBody>
      </p:sp>
      <p:sp>
        <p:nvSpPr>
          <p:cNvPr id="5" name="TextBox 4"/>
          <p:cNvSpPr txBox="1"/>
          <p:nvPr/>
        </p:nvSpPr>
        <p:spPr>
          <a:xfrm>
            <a:off x="5529431" y="3862054"/>
            <a:ext cx="35052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i="0" u="none" strike="noStrike" kern="1200" cap="none" spc="0" normalizeH="0" baseline="0" noProof="0" dirty="0" smtClean="0">
                <a:ln>
                  <a:noFill/>
                </a:ln>
                <a:effectLst/>
                <a:uLnTx/>
                <a:uFillTx/>
                <a:latin typeface="+mn-lt"/>
                <a:cs typeface="Arial Narrow"/>
              </a:rPr>
              <a:t>Figure 6-E</a:t>
            </a:r>
          </a:p>
          <a:p>
            <a:pPr marL="0" marR="0" indent="0" algn="l" defTabSz="457200" rtl="0" eaLnBrk="1" fontAlgn="auto" latinLnBrk="0" hangingPunct="1">
              <a:lnSpc>
                <a:spcPct val="100000"/>
              </a:lnSpc>
              <a:spcBef>
                <a:spcPct val="20000"/>
              </a:spcBef>
              <a:spcAft>
                <a:spcPts val="0"/>
              </a:spcAft>
              <a:buClrTx/>
              <a:buSzTx/>
              <a:buFont typeface="Arial"/>
              <a:buNone/>
              <a:tabLst/>
            </a:pPr>
            <a:r>
              <a:rPr lang="en-US" sz="1300" dirty="0" smtClean="0">
                <a:latin typeface="+mn-lt"/>
                <a:cs typeface="Arial Narrow"/>
              </a:rPr>
              <a:t>Isolation Methods for a Central VAV System</a:t>
            </a:r>
          </a:p>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1050" i="1" u="none" strike="noStrike" kern="1200" cap="none" spc="0" normalizeH="0" baseline="0" noProof="0" dirty="0" smtClean="0">
                <a:ln>
                  <a:noFill/>
                </a:ln>
                <a:effectLst/>
                <a:uLnTx/>
                <a:uFillTx/>
                <a:latin typeface="+mn-lt"/>
                <a:cs typeface="Arial Narrow"/>
              </a:rPr>
              <a:t>(User’s Manual – 90.1.-2007)</a:t>
            </a:r>
          </a:p>
        </p:txBody>
      </p:sp>
      <p:sp>
        <p:nvSpPr>
          <p:cNvPr id="6" name="Rectangle 5"/>
          <p:cNvSpPr txBox="1">
            <a:spLocks noChangeArrowheads="1"/>
          </p:cNvSpPr>
          <p:nvPr/>
        </p:nvSpPr>
        <p:spPr>
          <a:xfrm>
            <a:off x="608627" y="4572000"/>
            <a:ext cx="8344874" cy="22608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smtClean="0">
                <a:cs typeface="Times New Roman" pitchFamily="18" charset="0"/>
                <a:sym typeface="WP MathA" pitchFamily="2" charset="2"/>
              </a:rPr>
              <a:t>Exceptions</a:t>
            </a:r>
          </a:p>
          <a:p>
            <a:pPr lvl="1">
              <a:buFont typeface="Arial" panose="020B0604020202020204" pitchFamily="34" charset="0"/>
              <a:buChar char="•"/>
            </a:pPr>
            <a:r>
              <a:rPr lang="en-US" dirty="0" smtClean="0"/>
              <a:t>OSA and exhaust isolation when system supply air is &lt; 5,000 cfm</a:t>
            </a:r>
          </a:p>
          <a:p>
            <a:pPr lvl="1">
              <a:buFont typeface="Arial" panose="020B0604020202020204" pitchFamily="34" charset="0"/>
              <a:buChar char="•"/>
            </a:pPr>
            <a:r>
              <a:rPr lang="en-US" dirty="0" smtClean="0"/>
              <a:t>Exhaust </a:t>
            </a:r>
            <a:r>
              <a:rPr lang="en-US" dirty="0"/>
              <a:t>isolation </a:t>
            </a:r>
            <a:r>
              <a:rPr lang="en-US" dirty="0" smtClean="0"/>
              <a:t> where single zone exhaust airflow less than 10% of system exhaust airflow</a:t>
            </a:r>
          </a:p>
          <a:p>
            <a:pPr lvl="1">
              <a:buFont typeface="Arial" panose="020B0604020202020204" pitchFamily="34" charset="0"/>
              <a:buChar char="•"/>
            </a:pPr>
            <a:r>
              <a:rPr lang="en-US" dirty="0" smtClean="0"/>
              <a:t>Zones with continuous operation</a:t>
            </a:r>
            <a:endParaRPr lang="en-US" dirty="0"/>
          </a:p>
        </p:txBody>
      </p:sp>
    </p:spTree>
    <p:extLst>
      <p:ext uri="{BB962C8B-B14F-4D97-AF65-F5344CB8AC3E}">
        <p14:creationId xmlns:p14="http://schemas.microsoft.com/office/powerpoint/2010/main" val="31888962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10600" cy="5257800"/>
          </a:xfrm>
        </p:spPr>
        <p:txBody>
          <a:bodyPr>
            <a:normAutofit/>
          </a:bodyPr>
          <a:lstStyle/>
          <a:p>
            <a:pPr marL="0" indent="0">
              <a:buNone/>
            </a:pPr>
            <a:r>
              <a:rPr lang="en-US" dirty="0" smtClean="0">
                <a:solidFill>
                  <a:srgbClr val="FF0000"/>
                </a:solidFill>
              </a:rPr>
              <a:t>Hotels </a:t>
            </a:r>
            <a:r>
              <a:rPr lang="en-US" dirty="0">
                <a:solidFill>
                  <a:srgbClr val="FF0000"/>
                </a:solidFill>
              </a:rPr>
              <a:t>and motels with </a:t>
            </a:r>
            <a:r>
              <a:rPr lang="en-US" dirty="0" smtClean="0">
                <a:solidFill>
                  <a:srgbClr val="FF0000"/>
                </a:solidFill>
              </a:rPr>
              <a:t>&gt; 50 </a:t>
            </a:r>
            <a:r>
              <a:rPr lang="en-US" dirty="0">
                <a:solidFill>
                  <a:srgbClr val="FF0000"/>
                </a:solidFill>
              </a:rPr>
              <a:t>guest rooms </a:t>
            </a:r>
            <a:r>
              <a:rPr lang="en-US" dirty="0" smtClean="0">
                <a:solidFill>
                  <a:srgbClr val="FF0000"/>
                </a:solidFill>
              </a:rPr>
              <a:t>to have automatic HVAC controls to apply the following requirements within 30 minutes of all occupants leaving the room:</a:t>
            </a:r>
            <a:endParaRPr lang="en-US" dirty="0">
              <a:solidFill>
                <a:srgbClr val="FF0000"/>
              </a:solidFill>
            </a:endParaRPr>
          </a:p>
          <a:p>
            <a:pPr marL="400050" lvl="1" indent="0">
              <a:buNone/>
            </a:pPr>
            <a:r>
              <a:rPr lang="en-US" b="1" dirty="0" smtClean="0">
                <a:solidFill>
                  <a:srgbClr val="FF0000"/>
                </a:solidFill>
              </a:rPr>
              <a:t>Guest Room HVAC Setpoint Control </a:t>
            </a:r>
          </a:p>
          <a:p>
            <a:pPr lvl="1" indent="-342900"/>
            <a:r>
              <a:rPr lang="en-US" dirty="0" smtClean="0">
                <a:solidFill>
                  <a:srgbClr val="FF0000"/>
                </a:solidFill>
              </a:rPr>
              <a:t>Automatically raised </a:t>
            </a:r>
            <a:r>
              <a:rPr lang="en-US" dirty="0">
                <a:solidFill>
                  <a:srgbClr val="FF0000"/>
                </a:solidFill>
              </a:rPr>
              <a:t>by </a:t>
            </a:r>
            <a:r>
              <a:rPr lang="en-US" dirty="0" smtClean="0">
                <a:solidFill>
                  <a:srgbClr val="FF0000"/>
                </a:solidFill>
              </a:rPr>
              <a:t>≥ </a:t>
            </a:r>
            <a:r>
              <a:rPr lang="en-US" dirty="0">
                <a:solidFill>
                  <a:srgbClr val="FF0000"/>
                </a:solidFill>
              </a:rPr>
              <a:t>4°F from the occupant set point </a:t>
            </a:r>
            <a:r>
              <a:rPr lang="en-US" dirty="0" smtClean="0">
                <a:solidFill>
                  <a:srgbClr val="FF0000"/>
                </a:solidFill>
              </a:rPr>
              <a:t>(cooling). </a:t>
            </a:r>
          </a:p>
          <a:p>
            <a:pPr lvl="1" indent="-342900"/>
            <a:r>
              <a:rPr lang="en-US" dirty="0" smtClean="0">
                <a:solidFill>
                  <a:srgbClr val="FF0000"/>
                </a:solidFill>
              </a:rPr>
              <a:t>Automatically lowered </a:t>
            </a:r>
            <a:r>
              <a:rPr lang="en-US" dirty="0">
                <a:solidFill>
                  <a:srgbClr val="FF0000"/>
                </a:solidFill>
              </a:rPr>
              <a:t>≥ 4°F from </a:t>
            </a:r>
            <a:r>
              <a:rPr lang="en-US" dirty="0" smtClean="0">
                <a:solidFill>
                  <a:srgbClr val="FF0000"/>
                </a:solidFill>
              </a:rPr>
              <a:t>the occupant </a:t>
            </a:r>
            <a:r>
              <a:rPr lang="en-US" dirty="0">
                <a:solidFill>
                  <a:srgbClr val="FF0000"/>
                </a:solidFill>
              </a:rPr>
              <a:t>set point </a:t>
            </a:r>
            <a:r>
              <a:rPr lang="en-US" dirty="0" smtClean="0">
                <a:solidFill>
                  <a:srgbClr val="FF0000"/>
                </a:solidFill>
              </a:rPr>
              <a:t>(heating). </a:t>
            </a:r>
          </a:p>
          <a:p>
            <a:pPr lvl="1" indent="-342900"/>
            <a:r>
              <a:rPr lang="en-US" dirty="0" smtClean="0">
                <a:solidFill>
                  <a:srgbClr val="FF0000"/>
                </a:solidFill>
              </a:rPr>
              <a:t>Specific conditions for unrented and unoccupied rooms. </a:t>
            </a:r>
          </a:p>
          <a:p>
            <a:pPr marL="400050" lvl="1" indent="0">
              <a:buNone/>
            </a:pPr>
            <a:r>
              <a:rPr lang="en-US" b="1" dirty="0" smtClean="0">
                <a:solidFill>
                  <a:srgbClr val="FF0000"/>
                </a:solidFill>
              </a:rPr>
              <a:t>Guest </a:t>
            </a:r>
            <a:r>
              <a:rPr lang="en-US" b="1" dirty="0">
                <a:solidFill>
                  <a:srgbClr val="FF0000"/>
                </a:solidFill>
              </a:rPr>
              <a:t>Room Ventilation </a:t>
            </a:r>
            <a:r>
              <a:rPr lang="en-US" b="1" dirty="0" smtClean="0">
                <a:solidFill>
                  <a:srgbClr val="FF0000"/>
                </a:solidFill>
              </a:rPr>
              <a:t>Control </a:t>
            </a:r>
            <a:r>
              <a:rPr lang="en-US" dirty="0" smtClean="0">
                <a:solidFill>
                  <a:srgbClr val="FF0000"/>
                </a:solidFill>
              </a:rPr>
              <a:t> </a:t>
            </a:r>
          </a:p>
          <a:p>
            <a:pPr lvl="1" indent="-342900"/>
            <a:r>
              <a:rPr lang="en-US" dirty="0">
                <a:solidFill>
                  <a:srgbClr val="FF0000"/>
                </a:solidFill>
              </a:rPr>
              <a:t>V</a:t>
            </a:r>
            <a:r>
              <a:rPr lang="en-US" dirty="0" smtClean="0">
                <a:solidFill>
                  <a:srgbClr val="FF0000"/>
                </a:solidFill>
              </a:rPr>
              <a:t>entilation </a:t>
            </a:r>
            <a:r>
              <a:rPr lang="en-US" dirty="0">
                <a:solidFill>
                  <a:srgbClr val="FF0000"/>
                </a:solidFill>
              </a:rPr>
              <a:t>and exhaust </a:t>
            </a:r>
            <a:r>
              <a:rPr lang="en-US" dirty="0" smtClean="0">
                <a:solidFill>
                  <a:srgbClr val="FF0000"/>
                </a:solidFill>
              </a:rPr>
              <a:t>fans automatically </a:t>
            </a:r>
            <a:r>
              <a:rPr lang="en-US" dirty="0">
                <a:solidFill>
                  <a:srgbClr val="FF0000"/>
                </a:solidFill>
              </a:rPr>
              <a:t>be turned off, or isolation devices serving each guest room shall </a:t>
            </a:r>
            <a:r>
              <a:rPr lang="en-US" dirty="0" smtClean="0">
                <a:solidFill>
                  <a:srgbClr val="FF0000"/>
                </a:solidFill>
              </a:rPr>
              <a:t>automatically shut </a:t>
            </a:r>
            <a:r>
              <a:rPr lang="en-US" dirty="0">
                <a:solidFill>
                  <a:srgbClr val="FF0000"/>
                </a:solidFill>
              </a:rPr>
              <a:t>off the supply of outdoor air to the guest room and shut off exhaust air </a:t>
            </a:r>
            <a:r>
              <a:rPr lang="en-US" dirty="0" smtClean="0">
                <a:solidFill>
                  <a:srgbClr val="FF0000"/>
                </a:solidFill>
              </a:rPr>
              <a:t>from the </a:t>
            </a:r>
            <a:r>
              <a:rPr lang="en-US" dirty="0">
                <a:solidFill>
                  <a:srgbClr val="FF0000"/>
                </a:solidFill>
              </a:rPr>
              <a:t>guest room</a:t>
            </a:r>
            <a:r>
              <a:rPr lang="en-US" dirty="0" smtClean="0">
                <a:solidFill>
                  <a:srgbClr val="FF0000"/>
                </a:solidFill>
              </a:rPr>
              <a:t>.</a:t>
            </a:r>
          </a:p>
          <a:p>
            <a:pPr marL="0" indent="0">
              <a:buNone/>
            </a:pPr>
            <a:r>
              <a:rPr lang="en-US" dirty="0" smtClean="0">
                <a:solidFill>
                  <a:srgbClr val="FF0000"/>
                </a:solidFill>
              </a:rPr>
              <a:t>Captive key cards are permitted to be used for compliance</a:t>
            </a:r>
            <a:endParaRPr lang="en-US" dirty="0">
              <a:solidFill>
                <a:srgbClr val="FF0000"/>
              </a:solidFill>
            </a:endParaRPr>
          </a:p>
          <a:p>
            <a:pPr marL="400050" lvl="1" indent="0">
              <a:buNone/>
            </a:pPr>
            <a:endParaRPr lang="en-US" dirty="0"/>
          </a:p>
        </p:txBody>
      </p:sp>
      <p:sp>
        <p:nvSpPr>
          <p:cNvPr id="6" name="TextBox 5"/>
          <p:cNvSpPr txBox="1"/>
          <p:nvPr/>
        </p:nvSpPr>
        <p:spPr>
          <a:xfrm>
            <a:off x="533400" y="6194610"/>
            <a:ext cx="7772400"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dirty="0" smtClean="0"/>
              <a:t>There are some exceptions so see the standard for further details</a:t>
            </a:r>
            <a:endParaRPr lang="en-US" sz="1600" dirty="0"/>
          </a:p>
        </p:txBody>
      </p:sp>
      <p:sp>
        <p:nvSpPr>
          <p:cNvPr id="5" name="Rectangle 4"/>
          <p:cNvSpPr txBox="1">
            <a:spLocks noChangeArrowheads="1"/>
          </p:cNvSpPr>
          <p:nvPr/>
        </p:nvSpPr>
        <p:spPr>
          <a:xfrm>
            <a:off x="203201" y="0"/>
            <a:ext cx="8750300" cy="914400"/>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smtClean="0">
                <a:solidFill>
                  <a:srgbClr val="00853F"/>
                </a:solidFill>
              </a:rPr>
              <a:t>Section 6 – </a:t>
            </a:r>
            <a:r>
              <a:rPr lang="en-US" sz="2400" b="1" dirty="0" smtClean="0">
                <a:solidFill>
                  <a:srgbClr val="FF0000"/>
                </a:solidFill>
              </a:rPr>
              <a:t>6.4.3.3.5</a:t>
            </a:r>
            <a:r>
              <a:rPr lang="en-US" dirty="0" smtClean="0">
                <a:solidFill>
                  <a:srgbClr val="FF0000"/>
                </a:solidFill>
              </a:rPr>
              <a:t/>
            </a:r>
            <a:br>
              <a:rPr lang="en-US" dirty="0" smtClean="0">
                <a:solidFill>
                  <a:srgbClr val="FF0000"/>
                </a:solidFill>
              </a:rPr>
            </a:br>
            <a:r>
              <a:rPr lang="en-US" sz="2000" dirty="0" smtClean="0">
                <a:solidFill>
                  <a:srgbClr val="FF0000"/>
                </a:solidFill>
              </a:rPr>
              <a:t>Automatic Control of HVAC in Hotel/Motel Guest </a:t>
            </a:r>
            <a:br>
              <a:rPr lang="en-US" sz="2000" dirty="0" smtClean="0">
                <a:solidFill>
                  <a:srgbClr val="FF0000"/>
                </a:solidFill>
              </a:rPr>
            </a:br>
            <a:r>
              <a:rPr lang="en-US" sz="2000" dirty="0" smtClean="0">
                <a:solidFill>
                  <a:srgbClr val="FF0000"/>
                </a:solidFill>
              </a:rPr>
              <a:t>Rooms</a:t>
            </a:r>
            <a:endParaRPr lang="en-US" i="1" dirty="0">
              <a:solidFill>
                <a:srgbClr val="FF0000"/>
              </a:solidFill>
            </a:endParaRPr>
          </a:p>
        </p:txBody>
      </p:sp>
    </p:spTree>
    <p:extLst>
      <p:ext uri="{BB962C8B-B14F-4D97-AF65-F5344CB8AC3E}">
        <p14:creationId xmlns:p14="http://schemas.microsoft.com/office/powerpoint/2010/main" val="4231883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idx="1"/>
          </p:nvPr>
        </p:nvSpPr>
        <p:spPr>
          <a:xfrm>
            <a:off x="456229" y="1219199"/>
            <a:ext cx="8306771" cy="4998721"/>
          </a:xfrm>
        </p:spPr>
        <p:txBody>
          <a:bodyPr>
            <a:normAutofit fontScale="92500" lnSpcReduction="20000"/>
          </a:bodyPr>
          <a:lstStyle/>
          <a:p>
            <a:pPr marL="0" indent="0">
              <a:buNone/>
            </a:pPr>
            <a:r>
              <a:rPr lang="en-US" dirty="0">
                <a:sym typeface="WP MathA" pitchFamily="2" charset="2"/>
              </a:rPr>
              <a:t>Stair and Shaft Vent </a:t>
            </a:r>
            <a:r>
              <a:rPr lang="en-US" dirty="0" smtClean="0">
                <a:sym typeface="WP MathA" pitchFamily="2" charset="2"/>
              </a:rPr>
              <a:t>dampers (6.4.3.4.1)</a:t>
            </a:r>
          </a:p>
          <a:p>
            <a:pPr marL="693738">
              <a:buFont typeface="Arial" panose="020B0604020202020204" pitchFamily="34" charset="0"/>
              <a:buChar char="•"/>
            </a:pPr>
            <a:r>
              <a:rPr lang="en-US" sz="1800" dirty="0" smtClean="0">
                <a:sym typeface="WP MathA" pitchFamily="2" charset="2"/>
              </a:rPr>
              <a:t>Motorized dampers automatically closed during normal building operation</a:t>
            </a:r>
          </a:p>
          <a:p>
            <a:pPr marL="693738">
              <a:buFont typeface="Arial" panose="020B0604020202020204" pitchFamily="34" charset="0"/>
              <a:buChar char="•"/>
            </a:pPr>
            <a:r>
              <a:rPr lang="en-US" sz="1800" dirty="0" smtClean="0">
                <a:sym typeface="WP MathA" pitchFamily="2" charset="2"/>
              </a:rPr>
              <a:t>Interlocked to open as required by fire and smoke detection systems</a:t>
            </a:r>
          </a:p>
          <a:p>
            <a:pPr marL="0" indent="0">
              <a:buNone/>
            </a:pPr>
            <a:endParaRPr lang="en-US" dirty="0" smtClean="0">
              <a:sym typeface="WP MathA" pitchFamily="2" charset="2"/>
            </a:endParaRPr>
          </a:p>
          <a:p>
            <a:pPr marL="0" indent="0">
              <a:buNone/>
            </a:pPr>
            <a:r>
              <a:rPr lang="en-US" dirty="0" smtClean="0">
                <a:sym typeface="WP MathA" pitchFamily="2" charset="2"/>
              </a:rPr>
              <a:t>Shutoff Damper Controls (6.4.3.4.2)</a:t>
            </a:r>
          </a:p>
          <a:p>
            <a:pPr marL="688975" lvl="1" indent="-288925">
              <a:buFont typeface="Arial" panose="020B0604020202020204" pitchFamily="34" charset="0"/>
              <a:buChar char="•"/>
            </a:pPr>
            <a:r>
              <a:rPr lang="en-US" sz="1800" dirty="0" smtClean="0">
                <a:sym typeface="WP MathA" pitchFamily="2" charset="2"/>
              </a:rPr>
              <a:t>All outdoor air intake and exhaust systems require motorized damper</a:t>
            </a:r>
          </a:p>
          <a:p>
            <a:pPr marL="688975" lvl="1" indent="-288925">
              <a:buFont typeface="Arial" panose="020B0604020202020204" pitchFamily="34" charset="0"/>
              <a:buChar char="•"/>
            </a:pPr>
            <a:r>
              <a:rPr lang="en-US" sz="1800" dirty="0" smtClean="0">
                <a:sym typeface="WP MathA" pitchFamily="2" charset="2"/>
              </a:rPr>
              <a:t>Ventilation outdoor air and exhaust/relief dampers capable of automatically shutting off during </a:t>
            </a:r>
          </a:p>
          <a:p>
            <a:pPr marL="1089025" lvl="2" indent="-288925">
              <a:buFont typeface="Arial" pitchFamily="34" charset="0"/>
              <a:buChar char="–"/>
            </a:pPr>
            <a:r>
              <a:rPr lang="en-US" sz="1600" dirty="0" smtClean="0">
                <a:sym typeface="WP MathA" pitchFamily="2" charset="2"/>
              </a:rPr>
              <a:t>Preoccupancy building warm-up, cool down, and setback </a:t>
            </a:r>
          </a:p>
          <a:p>
            <a:pPr marL="1089025" lvl="2" indent="-288925">
              <a:buNone/>
            </a:pPr>
            <a:r>
              <a:rPr lang="en-US" sz="1600" dirty="0" smtClean="0">
                <a:sym typeface="WP MathA" pitchFamily="2" charset="2"/>
              </a:rPr>
              <a:t>	</a:t>
            </a:r>
            <a:r>
              <a:rPr lang="en-US" sz="1600" i="1" dirty="0" smtClean="0">
                <a:sym typeface="WP MathA" pitchFamily="2" charset="2"/>
              </a:rPr>
              <a:t>(Except when ventilation reduces energy costs or when ventilation must be supplied due to code requirements)</a:t>
            </a:r>
          </a:p>
          <a:p>
            <a:pPr marL="350838" indent="0">
              <a:buNone/>
            </a:pPr>
            <a:r>
              <a:rPr lang="en-US" sz="1800" b="1" u="sng" dirty="0" smtClean="0">
                <a:sym typeface="WP MathA" pitchFamily="2" charset="2"/>
              </a:rPr>
              <a:t>Exceptions</a:t>
            </a:r>
            <a:endParaRPr lang="en-US" sz="2000" dirty="0" smtClean="0">
              <a:sym typeface="WP MathA" pitchFamily="2" charset="2"/>
            </a:endParaRPr>
          </a:p>
          <a:p>
            <a:pPr lvl="2">
              <a:buFont typeface="Arial" panose="020B0604020202020204" pitchFamily="34" charset="0"/>
              <a:buChar char="•"/>
            </a:pPr>
            <a:r>
              <a:rPr lang="en-US" dirty="0" smtClean="0">
                <a:sym typeface="WP MathA" pitchFamily="2" charset="2"/>
              </a:rPr>
              <a:t>Backdraft gravity dampers are allowed </a:t>
            </a:r>
          </a:p>
          <a:p>
            <a:pPr lvl="3"/>
            <a:r>
              <a:rPr lang="en-US" dirty="0" smtClean="0">
                <a:sym typeface="WP MathA" pitchFamily="2" charset="2"/>
              </a:rPr>
              <a:t>For exhaust and relief in buildings &lt; 3 stories in height </a:t>
            </a:r>
            <a:r>
              <a:rPr lang="en-US" dirty="0" smtClean="0">
                <a:solidFill>
                  <a:schemeClr val="accent1"/>
                </a:solidFill>
                <a:sym typeface="WP MathA" pitchFamily="2" charset="2"/>
              </a:rPr>
              <a:t>above grade</a:t>
            </a:r>
          </a:p>
          <a:p>
            <a:pPr lvl="3"/>
            <a:r>
              <a:rPr lang="en-US" dirty="0" smtClean="0">
                <a:sym typeface="WP MathA" pitchFamily="2" charset="2"/>
              </a:rPr>
              <a:t>Of any height in </a:t>
            </a:r>
            <a:r>
              <a:rPr lang="en-US" dirty="0" smtClean="0">
                <a:solidFill>
                  <a:srgbClr val="92D050"/>
                </a:solidFill>
                <a:sym typeface="WP MathA" pitchFamily="2" charset="2"/>
              </a:rPr>
              <a:t>climate zones</a:t>
            </a:r>
            <a:r>
              <a:rPr lang="en-US" dirty="0" smtClean="0">
                <a:solidFill>
                  <a:srgbClr val="FF0000"/>
                </a:solidFill>
                <a:sym typeface="WP MathA" pitchFamily="2" charset="2"/>
              </a:rPr>
              <a:t> 0 </a:t>
            </a:r>
            <a:r>
              <a:rPr lang="en-US" dirty="0" smtClean="0">
                <a:solidFill>
                  <a:srgbClr val="92D050"/>
                </a:solidFill>
                <a:sym typeface="WP MathA" pitchFamily="2" charset="2"/>
              </a:rPr>
              <a:t>– 3</a:t>
            </a:r>
            <a:endParaRPr lang="en-US" dirty="0" smtClean="0">
              <a:sym typeface="WP MathA" pitchFamily="2" charset="2"/>
            </a:endParaRPr>
          </a:p>
          <a:p>
            <a:pPr lvl="3"/>
            <a:r>
              <a:rPr lang="en-US" dirty="0" smtClean="0">
                <a:sym typeface="WP MathA" pitchFamily="2" charset="2"/>
              </a:rPr>
              <a:t>Design intake or exhaust capacity of 300 cfm or less</a:t>
            </a:r>
            <a:endParaRPr lang="en-US" dirty="0" smtClean="0">
              <a:solidFill>
                <a:srgbClr val="92D050"/>
              </a:solidFill>
              <a:sym typeface="WP MathA" pitchFamily="2" charset="2"/>
            </a:endParaRPr>
          </a:p>
          <a:p>
            <a:pPr lvl="2">
              <a:buFont typeface="Arial" panose="020B0604020202020204" pitchFamily="34" charset="0"/>
              <a:buChar char="•"/>
            </a:pPr>
            <a:r>
              <a:rPr lang="en-US" dirty="0" smtClean="0">
                <a:sym typeface="WP MathA" pitchFamily="2" charset="2"/>
              </a:rPr>
              <a:t>Ventilation systems serving unconditioned spaces</a:t>
            </a:r>
          </a:p>
          <a:p>
            <a:pPr lvl="2">
              <a:buFont typeface="Arial" panose="020B0604020202020204" pitchFamily="34" charset="0"/>
              <a:buChar char="•"/>
            </a:pPr>
            <a:r>
              <a:rPr lang="en-US" dirty="0" smtClean="0">
                <a:sym typeface="WP MathA" pitchFamily="2" charset="2"/>
              </a:rPr>
              <a:t>Exhaust systems serving type 1 kitchen exhaust hoods</a:t>
            </a:r>
          </a:p>
          <a:p>
            <a:pPr lvl="2">
              <a:buFont typeface="Arial Narrow" pitchFamily="34" charset="0"/>
              <a:buChar char="–"/>
            </a:pPr>
            <a:r>
              <a:rPr lang="en-US" sz="1800" dirty="0" smtClean="0">
                <a:solidFill>
                  <a:srgbClr val="FFFFFF"/>
                </a:solidFill>
                <a:ea typeface="+mn-ea"/>
                <a:cs typeface="+mn-cs"/>
                <a:sym typeface="WP MathA" pitchFamily="2" charset="2"/>
              </a:rPr>
              <a:t> 300 CFM</a:t>
            </a:r>
            <a:endParaRPr lang="en-US" sz="1400" dirty="0">
              <a:sym typeface="WP MathA" pitchFamily="2" charset="2"/>
            </a:endParaRPr>
          </a:p>
        </p:txBody>
      </p:sp>
      <p:sp>
        <p:nvSpPr>
          <p:cNvPr id="156674" name="Rectangle 2"/>
          <p:cNvSpPr>
            <a:spLocks noGrp="1" noChangeArrowheads="1"/>
          </p:cNvSpPr>
          <p:nvPr>
            <p:ph type="title"/>
          </p:nvPr>
        </p:nvSpPr>
        <p:spPr>
          <a:xfrm>
            <a:off x="203201" y="0"/>
            <a:ext cx="8712200" cy="927100"/>
          </a:xfrm>
        </p:spPr>
        <p:txBody>
          <a:bodyPr>
            <a:normAutofit/>
          </a:bodyPr>
          <a:lstStyle/>
          <a:p>
            <a:pPr>
              <a:lnSpc>
                <a:spcPct val="80000"/>
              </a:lnSpc>
            </a:pPr>
            <a:r>
              <a:rPr lang="en-US" sz="2400" b="1" dirty="0" smtClean="0">
                <a:solidFill>
                  <a:srgbClr val="00853F"/>
                </a:solidFill>
              </a:rPr>
              <a:t>Section 6 – 6.4.3.4</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Controls </a:t>
            </a:r>
            <a:r>
              <a:rPr lang="en-US" sz="2000" dirty="0">
                <a:solidFill>
                  <a:srgbClr val="00853F"/>
                </a:solidFill>
              </a:rPr>
              <a:t>– Ventilation System</a:t>
            </a:r>
            <a:r>
              <a:rPr lang="en-US" sz="2000" dirty="0">
                <a:solidFill>
                  <a:srgbClr val="FF0000"/>
                </a:solidFill>
              </a:rPr>
              <a:t> </a:t>
            </a:r>
            <a:endParaRPr lang="en-US" sz="1200" i="1" strike="sngStrike" dirty="0">
              <a:solidFill>
                <a:srgbClr val="FF0000"/>
              </a:solidFill>
            </a:endParaRPr>
          </a:p>
        </p:txBody>
      </p:sp>
    </p:spTree>
    <p:extLst>
      <p:ext uri="{BB962C8B-B14F-4D97-AF65-F5344CB8AC3E}">
        <p14:creationId xmlns:p14="http://schemas.microsoft.com/office/powerpoint/2010/main" val="254215522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5587"/>
            <a:ext cx="6904182" cy="359073"/>
          </a:xfrm>
        </p:spPr>
        <p:txBody>
          <a:bodyPr/>
          <a:lstStyle/>
          <a:p>
            <a:r>
              <a:rPr lang="en-US" sz="2600" dirty="0" smtClean="0">
                <a:solidFill>
                  <a:srgbClr val="00853F"/>
                </a:solidFill>
                <a:latin typeface="+mj-lt"/>
                <a:cs typeface="+mj-cs"/>
              </a:rPr>
              <a:t>Updated </a:t>
            </a:r>
            <a:r>
              <a:rPr lang="en-US" sz="2600" dirty="0">
                <a:solidFill>
                  <a:srgbClr val="00853F"/>
                </a:solidFill>
                <a:latin typeface="+mj-lt"/>
                <a:cs typeface="+mj-cs"/>
              </a:rPr>
              <a:t>Climate Zone Map</a:t>
            </a:r>
          </a:p>
        </p:txBody>
      </p:sp>
      <p:sp>
        <p:nvSpPr>
          <p:cNvPr id="5" name="Slide Number Placeholder 4"/>
          <p:cNvSpPr>
            <a:spLocks noGrp="1"/>
          </p:cNvSpPr>
          <p:nvPr>
            <p:ph type="sldNum" sz="quarter" idx="11"/>
          </p:nvPr>
        </p:nvSpPr>
        <p:spPr>
          <a:xfrm flipH="1">
            <a:off x="8946789" y="6589814"/>
            <a:ext cx="457200" cy="187512"/>
          </a:xfrm>
        </p:spPr>
        <p:txBody>
          <a:bodyPr/>
          <a:lstStyle/>
          <a:p>
            <a:fld id="{03722D57-58D6-9447-A6D5-A97F6C35A8FB}" type="slidenum">
              <a:rPr lang="en-US" smtClean="0"/>
              <a:pPr/>
              <a:t>5</a:t>
            </a:fld>
            <a:endParaRPr lang="en-US" dirty="0"/>
          </a:p>
        </p:txBody>
      </p:sp>
      <p:sp>
        <p:nvSpPr>
          <p:cNvPr id="6" name="Content Placeholder 5"/>
          <p:cNvSpPr>
            <a:spLocks noGrp="1"/>
          </p:cNvSpPr>
          <p:nvPr>
            <p:ph idx="1"/>
          </p:nvPr>
        </p:nvSpPr>
        <p:spPr>
          <a:xfrm>
            <a:off x="364839" y="1193030"/>
            <a:ext cx="7837051" cy="1723549"/>
          </a:xfrm>
        </p:spPr>
        <p:txBody>
          <a:bodyPr/>
          <a:lstStyle/>
          <a:p>
            <a:r>
              <a:rPr lang="en-US" dirty="0">
                <a:latin typeface="+mj-lt"/>
              </a:rPr>
              <a:t>Aligns with new ASHRAE Standard </a:t>
            </a:r>
            <a:r>
              <a:rPr lang="en-US" dirty="0" smtClean="0">
                <a:latin typeface="+mj-lt"/>
              </a:rPr>
              <a:t>169-2013</a:t>
            </a:r>
            <a:endParaRPr lang="en-US" dirty="0">
              <a:latin typeface="+mj-lt"/>
            </a:endParaRPr>
          </a:p>
          <a:p>
            <a:r>
              <a:rPr lang="en-US" dirty="0">
                <a:latin typeface="+mj-lt"/>
              </a:rPr>
              <a:t>Reflects global warming trends over the most recent 30 years</a:t>
            </a:r>
          </a:p>
          <a:p>
            <a:r>
              <a:rPr lang="en-US" dirty="0">
                <a:latin typeface="+mj-lt"/>
              </a:rPr>
              <a:t>Adds new Climate Zone 0 (extremely hot)</a:t>
            </a:r>
          </a:p>
          <a:p>
            <a:r>
              <a:rPr lang="en-US" dirty="0">
                <a:latin typeface="+mj-lt"/>
              </a:rPr>
              <a:t>Approximately 10% of </a:t>
            </a:r>
            <a:r>
              <a:rPr lang="en-US" dirty="0" smtClean="0">
                <a:latin typeface="+mj-lt"/>
              </a:rPr>
              <a:t>U.S. </a:t>
            </a:r>
            <a:r>
              <a:rPr lang="en-US" dirty="0">
                <a:latin typeface="+mj-lt"/>
              </a:rPr>
              <a:t>counties reassigned to a warmer climate zone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033" y="2899935"/>
            <a:ext cx="4548712" cy="39651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9614" y="3796827"/>
            <a:ext cx="2886735" cy="1948192"/>
          </a:xfrm>
          <a:prstGeom prst="rect">
            <a:avLst/>
          </a:prstGeom>
        </p:spPr>
      </p:pic>
    </p:spTree>
    <p:extLst>
      <p:ext uri="{BB962C8B-B14F-4D97-AF65-F5344CB8AC3E}">
        <p14:creationId xmlns:p14="http://schemas.microsoft.com/office/powerpoint/2010/main" val="784675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Grp="1" noChangeArrowheads="1"/>
          </p:cNvSpPr>
          <p:nvPr>
            <p:ph idx="1"/>
          </p:nvPr>
        </p:nvSpPr>
        <p:spPr>
          <a:xfrm>
            <a:off x="456229" y="1295400"/>
            <a:ext cx="8154371" cy="4014788"/>
          </a:xfrm>
        </p:spPr>
        <p:txBody>
          <a:bodyPr>
            <a:normAutofit/>
          </a:bodyPr>
          <a:lstStyle/>
          <a:p>
            <a:pPr marL="0" indent="0">
              <a:buNone/>
            </a:pPr>
            <a:r>
              <a:rPr lang="en-US" dirty="0" smtClean="0">
                <a:sym typeface="WP MathA" pitchFamily="2" charset="2"/>
              </a:rPr>
              <a:t>Table 6.4.3.4.3 provides maximum leakage rates for outdoor air supply and exhaust dampers</a:t>
            </a:r>
          </a:p>
          <a:p>
            <a:pPr marL="0" indent="0">
              <a:buNone/>
            </a:pPr>
            <a:r>
              <a:rPr lang="en-US" dirty="0" smtClean="0"/>
              <a:t>Where OA supply and exhaust air dampers are required by Section 6.4.3.4.1</a:t>
            </a:r>
          </a:p>
          <a:p>
            <a:pPr lvl="1">
              <a:buFont typeface="Arial" panose="020B0604020202020204" pitchFamily="34" charset="0"/>
              <a:buChar char="•"/>
            </a:pPr>
            <a:r>
              <a:rPr lang="en-US" dirty="0" smtClean="0"/>
              <a:t>They shall have a maximum leakage rate when tested in accordance with AMCA Standard 500D as indicated in Table 6.4.3.4.3</a:t>
            </a:r>
          </a:p>
          <a:p>
            <a:pPr marL="0" indent="0">
              <a:buNone/>
            </a:pPr>
            <a:endParaRPr lang="en-US" dirty="0" smtClean="0">
              <a:sym typeface="WP MathA" pitchFamily="2" charset="2"/>
            </a:endParaRPr>
          </a:p>
          <a:p>
            <a:pPr marL="0" indent="0">
              <a:buNone/>
            </a:pPr>
            <a:endParaRPr lang="en-US" sz="1900" i="1" dirty="0">
              <a:cs typeface="Times New Roman" pitchFamily="18" charset="0"/>
              <a:sym typeface="WP MathA" pitchFamily="2" charset="2"/>
            </a:endParaRPr>
          </a:p>
        </p:txBody>
      </p:sp>
      <p:sp>
        <p:nvSpPr>
          <p:cNvPr id="162818" name="Rectangle 2"/>
          <p:cNvSpPr>
            <a:spLocks noGrp="1" noChangeArrowheads="1"/>
          </p:cNvSpPr>
          <p:nvPr>
            <p:ph type="title"/>
          </p:nvPr>
        </p:nvSpPr>
        <p:spPr>
          <a:xfrm>
            <a:off x="215901" y="0"/>
            <a:ext cx="8648700" cy="901700"/>
          </a:xfrm>
        </p:spPr>
        <p:txBody>
          <a:bodyPr>
            <a:normAutofit/>
          </a:bodyPr>
          <a:lstStyle/>
          <a:p>
            <a:pPr>
              <a:lnSpc>
                <a:spcPct val="80000"/>
              </a:lnSpc>
            </a:pPr>
            <a:r>
              <a:rPr lang="en-US" sz="2400" b="1" dirty="0" smtClean="0">
                <a:solidFill>
                  <a:srgbClr val="00853F"/>
                </a:solidFill>
              </a:rPr>
              <a:t>Section 6 – 6.4.3.4.3</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Controls </a:t>
            </a:r>
            <a:r>
              <a:rPr lang="en-US" sz="2000" dirty="0">
                <a:solidFill>
                  <a:srgbClr val="00853F"/>
                </a:solidFill>
              </a:rPr>
              <a:t>– </a:t>
            </a:r>
            <a:r>
              <a:rPr lang="en-US" sz="2000" dirty="0" smtClean="0">
                <a:solidFill>
                  <a:srgbClr val="00853F"/>
                </a:solidFill>
              </a:rPr>
              <a:t>Damper Leakage</a:t>
            </a:r>
            <a:endParaRPr lang="en-US" sz="1800" i="1" dirty="0">
              <a:solidFill>
                <a:srgbClr val="00853F"/>
              </a:solidFill>
            </a:endParaRPr>
          </a:p>
        </p:txBody>
      </p:sp>
      <p:pic>
        <p:nvPicPr>
          <p:cNvPr id="6" name="Picture 5" descr="dampers.jpg"/>
          <p:cNvPicPr>
            <a:picLocks noChangeAspect="1"/>
          </p:cNvPicPr>
          <p:nvPr/>
        </p:nvPicPr>
        <p:blipFill>
          <a:blip r:embed="rId3" cstate="screen"/>
          <a:srcRect/>
          <a:stretch>
            <a:fillRect/>
          </a:stretch>
        </p:blipFill>
        <p:spPr>
          <a:xfrm>
            <a:off x="2935112" y="4438793"/>
            <a:ext cx="3409244" cy="1864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74394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192088" y="-38100"/>
            <a:ext cx="8393111" cy="990600"/>
          </a:xfrm>
        </p:spPr>
        <p:txBody>
          <a:bodyPr/>
          <a:lstStyle/>
          <a:p>
            <a:pPr>
              <a:lnSpc>
                <a:spcPct val="80000"/>
              </a:lnSpc>
            </a:pPr>
            <a:r>
              <a:rPr lang="en-US" sz="2400" b="1" dirty="0" smtClean="0">
                <a:solidFill>
                  <a:srgbClr val="00853F"/>
                </a:solidFill>
              </a:rPr>
              <a:t>Section 6 – 6.4.3.4.3</a:t>
            </a:r>
            <a:r>
              <a:rPr lang="en-US" dirty="0" smtClean="0">
                <a:solidFill>
                  <a:srgbClr val="00853F"/>
                </a:solidFill>
              </a:rPr>
              <a:t/>
            </a:r>
            <a:br>
              <a:rPr lang="en-US" dirty="0" smtClean="0">
                <a:solidFill>
                  <a:srgbClr val="00853F"/>
                </a:solidFill>
              </a:rPr>
            </a:br>
            <a:r>
              <a:rPr lang="en-US" sz="2000" dirty="0" smtClean="0">
                <a:solidFill>
                  <a:srgbClr val="00853F"/>
                </a:solidFill>
              </a:rPr>
              <a:t>Controls </a:t>
            </a:r>
            <a:r>
              <a:rPr lang="en-US" sz="2000" dirty="0">
                <a:solidFill>
                  <a:srgbClr val="00853F"/>
                </a:solidFill>
              </a:rPr>
              <a:t>– </a:t>
            </a:r>
            <a:r>
              <a:rPr lang="en-US" sz="2000" dirty="0" smtClean="0">
                <a:solidFill>
                  <a:srgbClr val="00853F"/>
                </a:solidFill>
              </a:rPr>
              <a:t>Damper Leakage</a:t>
            </a:r>
            <a:endParaRPr lang="en-US" i="1" dirty="0">
              <a:solidFill>
                <a:srgbClr val="00853F"/>
              </a:solidFill>
            </a:endParaRPr>
          </a:p>
        </p:txBody>
      </p:sp>
      <p:sp>
        <p:nvSpPr>
          <p:cNvPr id="4" name="TextBox 3"/>
          <p:cNvSpPr txBox="1"/>
          <p:nvPr/>
        </p:nvSpPr>
        <p:spPr>
          <a:xfrm>
            <a:off x="1735744" y="3093929"/>
            <a:ext cx="6622473" cy="360219"/>
          </a:xfrm>
          <a:prstGeom prst="rect">
            <a:avLst/>
          </a:prstGeom>
        </p:spPr>
        <p:txBody>
          <a:bodyPr vert="horz" wrap="square" lIns="91440" tIns="45720" rIns="91440" bIns="45720" rtlCol="0">
            <a:normAutofit fontScale="8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effectLst/>
                <a:uLnTx/>
                <a:uFillTx/>
                <a:latin typeface="Arial Narrow"/>
                <a:ea typeface="+mn-ea"/>
                <a:cs typeface="Arial Narrow"/>
              </a:rPr>
              <a:t>Reference Table 6.4.3.4.3 on page </a:t>
            </a:r>
            <a:r>
              <a:rPr lang="en-US" sz="2323" b="1" dirty="0" smtClean="0">
                <a:latin typeface="Arial Narrow"/>
                <a:cs typeface="Arial Narrow"/>
              </a:rPr>
              <a:t>80</a:t>
            </a:r>
            <a:r>
              <a:rPr kumimoji="0" lang="en-US" sz="2323" b="1" i="0" u="none" strike="noStrike" kern="1200" cap="none" spc="0" normalizeH="0" baseline="0" noProof="0" dirty="0" smtClean="0">
                <a:ln>
                  <a:noFill/>
                </a:ln>
                <a:effectLst/>
                <a:uLnTx/>
                <a:uFillTx/>
                <a:latin typeface="Arial Narrow"/>
                <a:ea typeface="+mn-ea"/>
                <a:cs typeface="Arial Narrow"/>
              </a:rPr>
              <a:t> in 90.1-2016</a:t>
            </a:r>
          </a:p>
        </p:txBody>
      </p:sp>
    </p:spTree>
    <p:extLst>
      <p:ext uri="{BB962C8B-B14F-4D97-AF65-F5344CB8AC3E}">
        <p14:creationId xmlns:p14="http://schemas.microsoft.com/office/powerpoint/2010/main" val="37892990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3" name="Rectangle 3"/>
          <p:cNvSpPr>
            <a:spLocks noGrp="1" noChangeArrowheads="1"/>
          </p:cNvSpPr>
          <p:nvPr>
            <p:ph idx="1"/>
          </p:nvPr>
        </p:nvSpPr>
        <p:spPr>
          <a:xfrm>
            <a:off x="456229" y="1295400"/>
            <a:ext cx="8230571" cy="4876800"/>
          </a:xfrm>
        </p:spPr>
        <p:txBody>
          <a:bodyPr/>
          <a:lstStyle/>
          <a:p>
            <a:pPr marL="0" indent="0">
              <a:buNone/>
            </a:pPr>
            <a:r>
              <a:rPr lang="en-US" dirty="0"/>
              <a:t>Fans with motors &gt; 0.75 hp shall have automatic controls complying with Section 6.4.3.3.1 that are capable of shutting off fans when not required</a:t>
            </a:r>
          </a:p>
          <a:p>
            <a:pPr marL="0" indent="0">
              <a:buNone/>
            </a:pPr>
            <a:endParaRPr lang="en-US" dirty="0" smtClean="0"/>
          </a:p>
          <a:p>
            <a:pPr marL="0" indent="0">
              <a:buNone/>
            </a:pPr>
            <a:r>
              <a:rPr lang="en-US" b="1" u="sng" dirty="0" smtClean="0"/>
              <a:t>Exception</a:t>
            </a:r>
            <a:endParaRPr lang="en-US" b="1" u="sng" dirty="0"/>
          </a:p>
          <a:p>
            <a:pPr lvl="1">
              <a:buFont typeface="Arial" panose="020B0604020202020204" pitchFamily="34" charset="0"/>
              <a:buChar char="•"/>
            </a:pPr>
            <a:r>
              <a:rPr lang="en-US" dirty="0"/>
              <a:t>HVAC systems intended to operate continuously</a:t>
            </a:r>
          </a:p>
        </p:txBody>
      </p:sp>
      <p:sp>
        <p:nvSpPr>
          <p:cNvPr id="517122" name="Rectangle 2"/>
          <p:cNvSpPr>
            <a:spLocks noGrp="1" noChangeArrowheads="1"/>
          </p:cNvSpPr>
          <p:nvPr>
            <p:ph type="title"/>
          </p:nvPr>
        </p:nvSpPr>
        <p:spPr>
          <a:xfrm>
            <a:off x="203201" y="0"/>
            <a:ext cx="5842000" cy="939800"/>
          </a:xfrm>
        </p:spPr>
        <p:txBody>
          <a:bodyPr/>
          <a:lstStyle/>
          <a:p>
            <a:pPr>
              <a:lnSpc>
                <a:spcPct val="80000"/>
              </a:lnSpc>
            </a:pPr>
            <a:r>
              <a:rPr lang="en-US" sz="2400" b="1" dirty="0" smtClean="0">
                <a:solidFill>
                  <a:srgbClr val="00853F"/>
                </a:solidFill>
              </a:rPr>
              <a:t>Section 6 – 6.4.3.4.4</a:t>
            </a:r>
            <a:r>
              <a:rPr lang="en-US" dirty="0" smtClean="0">
                <a:solidFill>
                  <a:srgbClr val="00853F"/>
                </a:solidFill>
              </a:rPr>
              <a:t/>
            </a:r>
            <a:br>
              <a:rPr lang="en-US" dirty="0" smtClean="0">
                <a:solidFill>
                  <a:srgbClr val="00853F"/>
                </a:solidFill>
              </a:rPr>
            </a:br>
            <a:r>
              <a:rPr lang="en-US" sz="2000" dirty="0" smtClean="0">
                <a:solidFill>
                  <a:srgbClr val="00853F"/>
                </a:solidFill>
              </a:rPr>
              <a:t>Ventilation </a:t>
            </a:r>
            <a:r>
              <a:rPr lang="en-US" sz="2000" dirty="0">
                <a:solidFill>
                  <a:srgbClr val="00853F"/>
                </a:solidFill>
              </a:rPr>
              <a:t>Fan Controls</a:t>
            </a:r>
          </a:p>
        </p:txBody>
      </p:sp>
    </p:spTree>
    <p:extLst>
      <p:ext uri="{BB962C8B-B14F-4D97-AF65-F5344CB8AC3E}">
        <p14:creationId xmlns:p14="http://schemas.microsoft.com/office/powerpoint/2010/main" val="13499715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3" name="Rectangle 3"/>
          <p:cNvSpPr>
            <a:spLocks noGrp="1" noChangeArrowheads="1"/>
          </p:cNvSpPr>
          <p:nvPr>
            <p:ph idx="1"/>
          </p:nvPr>
        </p:nvSpPr>
        <p:spPr>
          <a:xfrm>
            <a:off x="456229" y="1295400"/>
            <a:ext cx="8230571" cy="4876800"/>
          </a:xfrm>
        </p:spPr>
        <p:txBody>
          <a:bodyPr>
            <a:normAutofit fontScale="92500"/>
          </a:bodyPr>
          <a:lstStyle/>
          <a:p>
            <a:pPr marL="0" indent="0">
              <a:buNone/>
            </a:pPr>
            <a:r>
              <a:rPr lang="en-US" dirty="0" smtClean="0"/>
              <a:t>Ventilation systems in enclosed parking garages</a:t>
            </a:r>
          </a:p>
          <a:p>
            <a:pPr marL="742950">
              <a:buFont typeface="Arial" panose="020B0604020202020204" pitchFamily="34" charset="0"/>
              <a:buChar char="•"/>
            </a:pPr>
            <a:r>
              <a:rPr lang="en-US" dirty="0" smtClean="0"/>
              <a:t>automatically detect contaminant levels and stage fans or</a:t>
            </a:r>
          </a:p>
          <a:p>
            <a:pPr marL="742950">
              <a:buFont typeface="Arial" panose="020B0604020202020204" pitchFamily="34" charset="0"/>
              <a:buChar char="•"/>
            </a:pPr>
            <a:r>
              <a:rPr lang="en-US" dirty="0" smtClean="0"/>
              <a:t>modulate fan airflow rates to ≤ 50%, provided acceptable contaminant levels are maintained</a:t>
            </a:r>
            <a:endParaRPr lang="en-US" dirty="0"/>
          </a:p>
          <a:p>
            <a:pPr marL="0" indent="0">
              <a:buNone/>
            </a:pPr>
            <a:endParaRPr lang="en-US" dirty="0" smtClean="0"/>
          </a:p>
          <a:p>
            <a:pPr marL="0" indent="0">
              <a:buNone/>
            </a:pPr>
            <a:r>
              <a:rPr lang="en-US" b="1" u="sng" dirty="0" smtClean="0"/>
              <a:t>Exception</a:t>
            </a:r>
            <a:endParaRPr lang="en-US" b="1" u="sng" dirty="0"/>
          </a:p>
          <a:p>
            <a:pPr lvl="1">
              <a:buFont typeface="Arial" panose="020B0604020202020204" pitchFamily="34" charset="0"/>
              <a:buChar char="•"/>
            </a:pPr>
            <a:r>
              <a:rPr lang="en-US" sz="2400" dirty="0" smtClean="0"/>
              <a:t>Garages &lt; 30,000 ft</a:t>
            </a:r>
            <a:r>
              <a:rPr lang="en-US" sz="2400" baseline="30000" dirty="0" smtClean="0"/>
              <a:t>2</a:t>
            </a:r>
            <a:r>
              <a:rPr lang="en-US" sz="2400" dirty="0" smtClean="0"/>
              <a:t> with ventilation systems that do not use mechanical cooling or heating</a:t>
            </a:r>
          </a:p>
          <a:p>
            <a:pPr lvl="1">
              <a:buFont typeface="Arial" panose="020B0604020202020204" pitchFamily="34" charset="0"/>
              <a:buChar char="•"/>
            </a:pPr>
            <a:r>
              <a:rPr lang="en-US" sz="2400" dirty="0" smtClean="0"/>
              <a:t>Garages with a garage area to ventilation system motor nameplate hp ratio &gt; 1500 ft</a:t>
            </a:r>
            <a:r>
              <a:rPr lang="en-US" sz="2400" baseline="30000" dirty="0" smtClean="0"/>
              <a:t>2</a:t>
            </a:r>
            <a:r>
              <a:rPr lang="en-US" sz="2400" dirty="0" smtClean="0"/>
              <a:t>/hp and don’t use mechanical cooling or heating</a:t>
            </a:r>
          </a:p>
          <a:p>
            <a:pPr lvl="1">
              <a:buFont typeface="Arial" panose="020B0604020202020204" pitchFamily="34" charset="0"/>
              <a:buChar char="•"/>
            </a:pPr>
            <a:r>
              <a:rPr lang="en-US" sz="2400" dirty="0" smtClean="0"/>
              <a:t>Where permitted by AHJ</a:t>
            </a:r>
            <a:endParaRPr lang="en-US" sz="2400" dirty="0"/>
          </a:p>
        </p:txBody>
      </p:sp>
      <p:sp>
        <p:nvSpPr>
          <p:cNvPr id="517122" name="Rectangle 2"/>
          <p:cNvSpPr>
            <a:spLocks noGrp="1" noChangeArrowheads="1"/>
          </p:cNvSpPr>
          <p:nvPr>
            <p:ph type="title"/>
          </p:nvPr>
        </p:nvSpPr>
        <p:spPr>
          <a:xfrm>
            <a:off x="203201" y="0"/>
            <a:ext cx="5842000" cy="939800"/>
          </a:xfrm>
        </p:spPr>
        <p:txBody>
          <a:bodyPr/>
          <a:lstStyle/>
          <a:p>
            <a:pPr>
              <a:lnSpc>
                <a:spcPct val="80000"/>
              </a:lnSpc>
            </a:pPr>
            <a:r>
              <a:rPr lang="en-US" sz="2400" b="1" dirty="0" smtClean="0">
                <a:solidFill>
                  <a:srgbClr val="00853F"/>
                </a:solidFill>
              </a:rPr>
              <a:t>Section 6 – 6.4.3.4.5</a:t>
            </a:r>
            <a:r>
              <a:rPr lang="en-US" dirty="0" smtClean="0">
                <a:solidFill>
                  <a:srgbClr val="00853F"/>
                </a:solidFill>
              </a:rPr>
              <a:t/>
            </a:r>
            <a:br>
              <a:rPr lang="en-US" dirty="0" smtClean="0">
                <a:solidFill>
                  <a:srgbClr val="00853F"/>
                </a:solidFill>
              </a:rPr>
            </a:br>
            <a:r>
              <a:rPr lang="en-US" sz="2000" dirty="0" smtClean="0">
                <a:solidFill>
                  <a:srgbClr val="00853F"/>
                </a:solidFill>
              </a:rPr>
              <a:t>Enclosed Parking Garage Ventilation</a:t>
            </a:r>
            <a:endParaRPr lang="en-US" sz="2000" dirty="0">
              <a:solidFill>
                <a:srgbClr val="00853F"/>
              </a:solidFill>
            </a:endParaRPr>
          </a:p>
        </p:txBody>
      </p:sp>
    </p:spTree>
    <p:extLst>
      <p:ext uri="{BB962C8B-B14F-4D97-AF65-F5344CB8AC3E}">
        <p14:creationId xmlns:p14="http://schemas.microsoft.com/office/powerpoint/2010/main" val="13374584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40" name="Picture 28" descr="1577384">
            <a:hlinkClick r:id="rId3"/>
          </p:cNvPr>
          <p:cNvPicPr>
            <a:picLocks noChangeAspect="1" noChangeArrowheads="1"/>
          </p:cNvPicPr>
          <p:nvPr/>
        </p:nvPicPr>
        <p:blipFill>
          <a:blip r:embed="rId4" cstate="screen"/>
          <a:srcRect/>
          <a:stretch>
            <a:fillRect/>
          </a:stretch>
        </p:blipFill>
        <p:spPr bwMode="auto">
          <a:xfrm>
            <a:off x="6019800" y="2817161"/>
            <a:ext cx="2643115" cy="1981200"/>
          </a:xfrm>
          <a:prstGeom prst="rect">
            <a:avLst/>
          </a:prstGeom>
          <a:noFill/>
          <a:ln w="38100">
            <a:noFill/>
            <a:miter lim="800000"/>
            <a:headEnd/>
            <a:tailEnd/>
          </a:ln>
        </p:spPr>
      </p:pic>
      <p:sp>
        <p:nvSpPr>
          <p:cNvPr id="166915" name="Rectangle 3"/>
          <p:cNvSpPr>
            <a:spLocks noGrp="1" noChangeArrowheads="1"/>
          </p:cNvSpPr>
          <p:nvPr>
            <p:ph idx="1"/>
          </p:nvPr>
        </p:nvSpPr>
        <p:spPr>
          <a:xfrm>
            <a:off x="456229" y="1371599"/>
            <a:ext cx="8230571" cy="4871545"/>
          </a:xfrm>
        </p:spPr>
        <p:txBody>
          <a:bodyPr>
            <a:normAutofit/>
          </a:bodyPr>
          <a:lstStyle/>
          <a:p>
            <a:pPr marL="0" indent="0">
              <a:buNone/>
            </a:pPr>
            <a:r>
              <a:rPr lang="en-US" dirty="0">
                <a:sym typeface="WP MathA" pitchFamily="2" charset="2"/>
              </a:rPr>
              <a:t>Controls to prevent supplemental heat when heat pump can handle the </a:t>
            </a:r>
            <a:r>
              <a:rPr lang="en-US" dirty="0" smtClean="0">
                <a:sym typeface="WP MathA" pitchFamily="2" charset="2"/>
              </a:rPr>
              <a:t>load both during operation and during setback recovery. </a:t>
            </a:r>
          </a:p>
          <a:p>
            <a:pPr marL="0" indent="0">
              <a:buNone/>
            </a:pPr>
            <a:r>
              <a:rPr lang="en-US" dirty="0" smtClean="0">
                <a:sym typeface="WP MathA" pitchFamily="2" charset="2"/>
              </a:rPr>
              <a:t>OK to </a:t>
            </a:r>
            <a:r>
              <a:rPr lang="en-US" dirty="0">
                <a:sym typeface="WP MathA" pitchFamily="2" charset="2"/>
              </a:rPr>
              <a:t>operate supplemental heat during </a:t>
            </a:r>
            <a:r>
              <a:rPr lang="en-US" dirty="0" smtClean="0">
                <a:sym typeface="WP MathA" pitchFamily="2" charset="2"/>
              </a:rPr>
              <a:t>defrost.</a:t>
            </a:r>
            <a:endParaRPr lang="en-US" dirty="0">
              <a:sym typeface="WP MathA" pitchFamily="2" charset="2"/>
            </a:endParaRPr>
          </a:p>
          <a:p>
            <a:pPr marL="0" indent="0">
              <a:buNone/>
            </a:pPr>
            <a:endParaRPr lang="en-US" u="sng" dirty="0" smtClean="0">
              <a:sym typeface="WP MathA" pitchFamily="2" charset="2"/>
            </a:endParaRPr>
          </a:p>
          <a:p>
            <a:pPr marL="0" indent="0">
              <a:buNone/>
            </a:pPr>
            <a:endParaRPr lang="en-US" u="sng" dirty="0" smtClean="0">
              <a:sym typeface="WP MathA" pitchFamily="2" charset="2"/>
            </a:endParaRPr>
          </a:p>
          <a:p>
            <a:pPr marL="0" indent="0">
              <a:buNone/>
            </a:pPr>
            <a:r>
              <a:rPr lang="en-US" b="1" u="sng" dirty="0" smtClean="0">
                <a:sym typeface="WP MathA" pitchFamily="2" charset="2"/>
              </a:rPr>
              <a:t>Exception</a:t>
            </a:r>
            <a:endParaRPr lang="en-US" b="1" u="sng" dirty="0">
              <a:sym typeface="WP MathA" pitchFamily="2" charset="2"/>
            </a:endParaRPr>
          </a:p>
          <a:p>
            <a:pPr marL="693738">
              <a:buFont typeface="Wingdings" pitchFamily="2" charset="2"/>
              <a:buChar char="ü"/>
            </a:pPr>
            <a:r>
              <a:rPr lang="en-US" sz="2000" dirty="0" smtClean="0">
                <a:sym typeface="WP MathA" pitchFamily="2" charset="2"/>
              </a:rPr>
              <a:t>Heat </a:t>
            </a:r>
            <a:r>
              <a:rPr lang="en-US" sz="2000" dirty="0">
                <a:sym typeface="WP MathA" pitchFamily="2" charset="2"/>
              </a:rPr>
              <a:t>pumps </a:t>
            </a:r>
          </a:p>
          <a:p>
            <a:pPr lvl="2">
              <a:buFont typeface="Arial" pitchFamily="34" charset="0"/>
              <a:buChar char="–"/>
            </a:pPr>
            <a:r>
              <a:rPr lang="en-US" dirty="0">
                <a:sym typeface="WP MathA" pitchFamily="2" charset="2"/>
              </a:rPr>
              <a:t>With minimum efficiency regulated by </a:t>
            </a:r>
            <a:r>
              <a:rPr lang="en-US" dirty="0" smtClean="0">
                <a:sym typeface="WP MathA" pitchFamily="2" charset="2"/>
              </a:rPr>
              <a:t>NAECA, AND</a:t>
            </a:r>
            <a:endParaRPr lang="en-US" dirty="0">
              <a:sym typeface="WP MathA" pitchFamily="2" charset="2"/>
            </a:endParaRPr>
          </a:p>
          <a:p>
            <a:pPr lvl="2">
              <a:buFont typeface="Arial" pitchFamily="34" charset="0"/>
              <a:buChar char="–"/>
            </a:pPr>
            <a:r>
              <a:rPr lang="en-US" dirty="0">
                <a:sym typeface="WP MathA" pitchFamily="2" charset="2"/>
              </a:rPr>
              <a:t>With HSPF rating meeting Table </a:t>
            </a:r>
            <a:r>
              <a:rPr lang="en-US" dirty="0" smtClean="0">
                <a:sym typeface="WP MathA" pitchFamily="2" charset="2"/>
              </a:rPr>
              <a:t>6.8.1-2 (</a:t>
            </a:r>
            <a:r>
              <a:rPr lang="en-US" i="1" dirty="0" smtClean="0">
                <a:sym typeface="WP MathA" pitchFamily="2" charset="2"/>
              </a:rPr>
              <a:t>and the rating Includes </a:t>
            </a:r>
            <a:r>
              <a:rPr lang="en-US" i="1" dirty="0">
                <a:sym typeface="WP MathA" pitchFamily="2" charset="2"/>
              </a:rPr>
              <a:t>all usage of internal electric resistance heating)</a:t>
            </a:r>
          </a:p>
          <a:p>
            <a:pPr lvl="1">
              <a:buFontTx/>
              <a:buNone/>
            </a:pPr>
            <a:endParaRPr lang="en-US" dirty="0">
              <a:cs typeface="Times New Roman" pitchFamily="18" charset="0"/>
              <a:sym typeface="WP MathA" pitchFamily="2" charset="2"/>
            </a:endParaRPr>
          </a:p>
        </p:txBody>
      </p:sp>
      <p:sp>
        <p:nvSpPr>
          <p:cNvPr id="166914" name="Rectangle 2"/>
          <p:cNvSpPr>
            <a:spLocks noGrp="1" noChangeArrowheads="1"/>
          </p:cNvSpPr>
          <p:nvPr>
            <p:ph type="title"/>
          </p:nvPr>
        </p:nvSpPr>
        <p:spPr>
          <a:xfrm>
            <a:off x="190501" y="0"/>
            <a:ext cx="8648700" cy="889000"/>
          </a:xfrm>
        </p:spPr>
        <p:txBody>
          <a:bodyPr>
            <a:normAutofit/>
          </a:bodyPr>
          <a:lstStyle/>
          <a:p>
            <a:pPr>
              <a:lnSpc>
                <a:spcPct val="80000"/>
              </a:lnSpc>
            </a:pPr>
            <a:r>
              <a:rPr lang="en-US" sz="2400" b="1" dirty="0" smtClean="0">
                <a:solidFill>
                  <a:srgbClr val="00853F"/>
                </a:solidFill>
              </a:rPr>
              <a:t>Section 6 – 6.4.3.5</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Heat </a:t>
            </a:r>
            <a:r>
              <a:rPr lang="en-US" sz="2000" dirty="0">
                <a:solidFill>
                  <a:srgbClr val="00853F"/>
                </a:solidFill>
              </a:rPr>
              <a:t>Pump Auxiliary Heat Control</a:t>
            </a:r>
            <a:endParaRPr lang="en-US" sz="2000" i="1" dirty="0">
              <a:solidFill>
                <a:srgbClr val="00853F"/>
              </a:solidFill>
            </a:endParaRPr>
          </a:p>
        </p:txBody>
      </p:sp>
    </p:spTree>
    <p:extLst>
      <p:ext uri="{BB962C8B-B14F-4D97-AF65-F5344CB8AC3E}">
        <p14:creationId xmlns:p14="http://schemas.microsoft.com/office/powerpoint/2010/main" val="11510533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Grp="1" noChangeArrowheads="1"/>
          </p:cNvSpPr>
          <p:nvPr>
            <p:ph idx="1"/>
          </p:nvPr>
        </p:nvSpPr>
        <p:spPr>
          <a:xfrm>
            <a:off x="456229" y="1108038"/>
            <a:ext cx="6275300" cy="5356557"/>
          </a:xfrm>
        </p:spPr>
        <p:txBody>
          <a:bodyPr>
            <a:normAutofit fontScale="85000" lnSpcReduction="10000"/>
          </a:bodyPr>
          <a:lstStyle/>
          <a:p>
            <a:pPr marL="0" indent="0">
              <a:lnSpc>
                <a:spcPct val="90000"/>
              </a:lnSpc>
              <a:buNone/>
            </a:pPr>
            <a:r>
              <a:rPr lang="en-US" dirty="0" smtClean="0">
                <a:sym typeface="WP MathA" pitchFamily="2" charset="2"/>
              </a:rPr>
              <a:t>General humidity control is limited:</a:t>
            </a:r>
          </a:p>
          <a:p>
            <a:pPr>
              <a:lnSpc>
                <a:spcPct val="90000"/>
              </a:lnSpc>
            </a:pPr>
            <a:r>
              <a:rPr lang="en-US" dirty="0" smtClean="0">
                <a:sym typeface="WP MathA" pitchFamily="2" charset="2"/>
              </a:rPr>
              <a:t>Prevent use of fossil fuel or electricity to produce RH &gt; 30% in warmest zone</a:t>
            </a:r>
          </a:p>
          <a:p>
            <a:pPr>
              <a:lnSpc>
                <a:spcPct val="90000"/>
              </a:lnSpc>
            </a:pPr>
            <a:r>
              <a:rPr lang="en-US" dirty="0" smtClean="0">
                <a:sym typeface="WP MathA" pitchFamily="2" charset="2"/>
              </a:rPr>
              <a:t>Reduce RH &lt; 60% in coldest zone</a:t>
            </a:r>
          </a:p>
          <a:p>
            <a:pPr>
              <a:lnSpc>
                <a:spcPct val="90000"/>
              </a:lnSpc>
            </a:pPr>
            <a:r>
              <a:rPr lang="en-US" dirty="0" smtClean="0">
                <a:sym typeface="WP MathA" pitchFamily="2" charset="2"/>
              </a:rPr>
              <a:t>Provide </a:t>
            </a:r>
            <a:r>
              <a:rPr lang="en-US" dirty="0">
                <a:sym typeface="WP MathA" pitchFamily="2" charset="2"/>
              </a:rPr>
              <a:t>means to prevent simultaneous operation of humidification and dehumidification equipment</a:t>
            </a:r>
          </a:p>
          <a:p>
            <a:pPr lvl="1">
              <a:lnSpc>
                <a:spcPct val="90000"/>
              </a:lnSpc>
            </a:pPr>
            <a:r>
              <a:rPr lang="en-US" dirty="0">
                <a:sym typeface="WP MathA" pitchFamily="2" charset="2"/>
              </a:rPr>
              <a:t>Limit switches, mechanical stops, or software programming (DDC systems</a:t>
            </a:r>
            <a:r>
              <a:rPr lang="en-US" dirty="0" smtClean="0">
                <a:sym typeface="WP MathA" pitchFamily="2" charset="2"/>
              </a:rPr>
              <a:t>)</a:t>
            </a:r>
          </a:p>
          <a:p>
            <a:pPr lvl="1">
              <a:lnSpc>
                <a:spcPct val="90000"/>
              </a:lnSpc>
            </a:pPr>
            <a:endParaRPr lang="en-US" dirty="0">
              <a:sym typeface="WP MathA" pitchFamily="2" charset="2"/>
            </a:endParaRPr>
          </a:p>
          <a:p>
            <a:pPr marL="0" indent="0">
              <a:lnSpc>
                <a:spcPct val="90000"/>
              </a:lnSpc>
              <a:buNone/>
            </a:pPr>
            <a:r>
              <a:rPr lang="en-US" b="1" u="sng" dirty="0" smtClean="0">
                <a:sym typeface="WP MathA" pitchFamily="2" charset="2"/>
              </a:rPr>
              <a:t>Exceptions</a:t>
            </a:r>
            <a:endParaRPr lang="en-US" b="1" u="sng" dirty="0">
              <a:sym typeface="WP MathA" pitchFamily="2" charset="2"/>
            </a:endParaRPr>
          </a:p>
          <a:p>
            <a:pPr lvl="1">
              <a:lnSpc>
                <a:spcPct val="90000"/>
              </a:lnSpc>
              <a:buFont typeface="Arial" panose="020B0604020202020204" pitchFamily="34" charset="0"/>
              <a:buChar char="•"/>
            </a:pPr>
            <a:r>
              <a:rPr lang="en-US" dirty="0">
                <a:sym typeface="WP MathA" pitchFamily="2" charset="2"/>
              </a:rPr>
              <a:t>Zones served by desiccant systems, used with direct evaporative cooling in series</a:t>
            </a:r>
          </a:p>
          <a:p>
            <a:pPr lvl="1">
              <a:lnSpc>
                <a:spcPct val="90000"/>
              </a:lnSpc>
              <a:buFont typeface="Arial" panose="020B0604020202020204" pitchFamily="34" charset="0"/>
              <a:buChar char="•"/>
            </a:pPr>
            <a:r>
              <a:rPr lang="en-US" dirty="0">
                <a:sym typeface="WP MathA" pitchFamily="2" charset="2"/>
              </a:rPr>
              <a:t>Systems serving zones </a:t>
            </a:r>
            <a:r>
              <a:rPr lang="en-US" dirty="0" smtClean="0">
                <a:sym typeface="WP MathA" pitchFamily="2" charset="2"/>
              </a:rPr>
              <a:t>(</a:t>
            </a:r>
            <a:r>
              <a:rPr lang="en-US" dirty="0">
                <a:sym typeface="WP MathA" pitchFamily="2" charset="2"/>
              </a:rPr>
              <a:t>m</a:t>
            </a:r>
            <a:r>
              <a:rPr lang="en-US" dirty="0" smtClean="0">
                <a:sym typeface="WP MathA" pitchFamily="2" charset="2"/>
              </a:rPr>
              <a:t>useums </a:t>
            </a:r>
            <a:r>
              <a:rPr lang="en-US" dirty="0">
                <a:sym typeface="WP MathA" pitchFamily="2" charset="2"/>
              </a:rPr>
              <a:t>and </a:t>
            </a:r>
            <a:r>
              <a:rPr lang="en-US" dirty="0" smtClean="0">
                <a:sym typeface="WP MathA" pitchFamily="2" charset="2"/>
              </a:rPr>
              <a:t>hospitals) where </a:t>
            </a:r>
          </a:p>
          <a:p>
            <a:pPr lvl="2">
              <a:lnSpc>
                <a:spcPct val="90000"/>
              </a:lnSpc>
              <a:buFont typeface="Calibri" panose="020F0502020204030204" pitchFamily="34" charset="0"/>
              <a:buChar char="–"/>
            </a:pPr>
            <a:r>
              <a:rPr lang="en-US" dirty="0" smtClean="0">
                <a:sym typeface="WP MathA" pitchFamily="2" charset="2"/>
              </a:rPr>
              <a:t>specific </a:t>
            </a:r>
            <a:r>
              <a:rPr lang="en-US" dirty="0">
                <a:sym typeface="WP MathA" pitchFamily="2" charset="2"/>
              </a:rPr>
              <a:t>humidity levels are required by accreditation </a:t>
            </a:r>
            <a:r>
              <a:rPr lang="en-US" dirty="0" smtClean="0">
                <a:sym typeface="WP MathA" pitchFamily="2" charset="2"/>
              </a:rPr>
              <a:t>or </a:t>
            </a:r>
            <a:r>
              <a:rPr lang="en-US" dirty="0">
                <a:sym typeface="WP MathA" pitchFamily="2" charset="2"/>
              </a:rPr>
              <a:t>approved by </a:t>
            </a:r>
            <a:r>
              <a:rPr lang="en-US" dirty="0" smtClean="0">
                <a:sym typeface="WP MathA" pitchFamily="2" charset="2"/>
              </a:rPr>
              <a:t>AHJ, </a:t>
            </a:r>
            <a:r>
              <a:rPr lang="en-US" b="1" dirty="0" smtClean="0">
                <a:sym typeface="WP MathA" pitchFamily="2" charset="2"/>
              </a:rPr>
              <a:t>and </a:t>
            </a:r>
          </a:p>
          <a:p>
            <a:pPr lvl="2">
              <a:lnSpc>
                <a:spcPct val="90000"/>
              </a:lnSpc>
              <a:buFont typeface="Calibri" panose="020F0502020204030204" pitchFamily="34" charset="0"/>
              <a:buChar char="–"/>
            </a:pPr>
            <a:r>
              <a:rPr lang="en-US" dirty="0" smtClean="0">
                <a:sym typeface="WP MathA" pitchFamily="2" charset="2"/>
              </a:rPr>
              <a:t>configured to maintain a deadband of at least 10% RH with no active humidification or dehumidification </a:t>
            </a:r>
          </a:p>
          <a:p>
            <a:pPr lvl="1">
              <a:lnSpc>
                <a:spcPct val="90000"/>
              </a:lnSpc>
              <a:buFont typeface="Arial" panose="020B0604020202020204" pitchFamily="34" charset="0"/>
              <a:buChar char="•"/>
            </a:pPr>
            <a:r>
              <a:rPr lang="en-US" dirty="0" smtClean="0">
                <a:sym typeface="WP MathA" pitchFamily="2" charset="2"/>
              </a:rPr>
              <a:t>Humidity levels are </a:t>
            </a:r>
            <a:r>
              <a:rPr lang="en-US" dirty="0">
                <a:sym typeface="WP MathA" pitchFamily="2" charset="2"/>
              </a:rPr>
              <a:t>required by accreditation or approved by AHJ </a:t>
            </a:r>
            <a:r>
              <a:rPr lang="en-US" dirty="0" smtClean="0">
                <a:sym typeface="WP MathA" pitchFamily="2" charset="2"/>
              </a:rPr>
              <a:t>to be maintained with precision of not more than ± 5% RH</a:t>
            </a:r>
            <a:endParaRPr lang="en-US" dirty="0">
              <a:sym typeface="WP MathA" pitchFamily="2" charset="2"/>
            </a:endParaRPr>
          </a:p>
          <a:p>
            <a:pPr lvl="1">
              <a:lnSpc>
                <a:spcPct val="90000"/>
              </a:lnSpc>
              <a:buFontTx/>
              <a:buNone/>
            </a:pPr>
            <a:endParaRPr lang="en-US" sz="2000" dirty="0">
              <a:cs typeface="Times New Roman" pitchFamily="18" charset="0"/>
              <a:sym typeface="WP MathA" pitchFamily="2" charset="2"/>
            </a:endParaRPr>
          </a:p>
        </p:txBody>
      </p:sp>
      <p:sp>
        <p:nvSpPr>
          <p:cNvPr id="173058" name="Rectangle 2"/>
          <p:cNvSpPr>
            <a:spLocks noGrp="1" noChangeArrowheads="1"/>
          </p:cNvSpPr>
          <p:nvPr>
            <p:ph type="title"/>
          </p:nvPr>
        </p:nvSpPr>
        <p:spPr>
          <a:xfrm>
            <a:off x="230188" y="0"/>
            <a:ext cx="8393111" cy="939800"/>
          </a:xfrm>
        </p:spPr>
        <p:txBody>
          <a:bodyPr>
            <a:normAutofit/>
          </a:bodyPr>
          <a:lstStyle/>
          <a:p>
            <a:pPr>
              <a:lnSpc>
                <a:spcPct val="80000"/>
              </a:lnSpc>
            </a:pPr>
            <a:r>
              <a:rPr lang="en-US" sz="2400" b="1" dirty="0" smtClean="0">
                <a:solidFill>
                  <a:srgbClr val="00853F"/>
                </a:solidFill>
              </a:rPr>
              <a:t>Section 6 – </a:t>
            </a:r>
            <a:r>
              <a:rPr lang="en-US" sz="2400" b="1" dirty="0">
                <a:solidFill>
                  <a:srgbClr val="00853F"/>
                </a:solidFill>
              </a:rPr>
              <a:t>6.4.3.6</a:t>
            </a:r>
            <a:br>
              <a:rPr lang="en-US" sz="2400" b="1" dirty="0">
                <a:solidFill>
                  <a:srgbClr val="00853F"/>
                </a:solidFill>
              </a:rPr>
            </a:br>
            <a:r>
              <a:rPr lang="en-US" sz="2000" dirty="0" smtClean="0">
                <a:solidFill>
                  <a:srgbClr val="00853F"/>
                </a:solidFill>
              </a:rPr>
              <a:t>Controls </a:t>
            </a:r>
            <a:r>
              <a:rPr lang="en-US" sz="2000" dirty="0">
                <a:solidFill>
                  <a:srgbClr val="00853F"/>
                </a:solidFill>
              </a:rPr>
              <a:t>- Humidification and </a:t>
            </a:r>
            <a:r>
              <a:rPr lang="en-US" sz="2000" dirty="0" smtClean="0">
                <a:solidFill>
                  <a:srgbClr val="00853F"/>
                </a:solidFill>
              </a:rPr>
              <a:t>Dehumidification</a:t>
            </a:r>
            <a:endParaRPr lang="en-US" sz="2400" i="1" dirty="0">
              <a:solidFill>
                <a:srgbClr val="00853F"/>
              </a:solidFill>
            </a:endParaRPr>
          </a:p>
        </p:txBody>
      </p:sp>
      <p:pic>
        <p:nvPicPr>
          <p:cNvPr id="308226" name="Picture 2" descr="C:\Users\mosl599\AppData\Local\Microsoft\Windows\Temporary Internet Files\Content.IE5\KO12IWF1\MP91021881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4080" y="1371600"/>
            <a:ext cx="1884970" cy="28194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8227" name="Picture 3" descr="C:\Users\mosl599\AppData\Local\Microsoft\Windows\Temporary Internet Files\Content.IE5\V2UR0WCR\MP90038603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2036" y="3401542"/>
            <a:ext cx="1447800" cy="2026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1137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9" name="Rectangle 5"/>
          <p:cNvSpPr>
            <a:spLocks noGrp="1" noChangeArrowheads="1"/>
          </p:cNvSpPr>
          <p:nvPr>
            <p:ph idx="1"/>
          </p:nvPr>
        </p:nvSpPr>
        <p:spPr>
          <a:xfrm>
            <a:off x="456229" y="1219200"/>
            <a:ext cx="8065096" cy="4014788"/>
          </a:xfrm>
        </p:spPr>
        <p:txBody>
          <a:bodyPr>
            <a:normAutofit lnSpcReduction="10000"/>
          </a:bodyPr>
          <a:lstStyle/>
          <a:p>
            <a:pPr marL="0" indent="0">
              <a:buNone/>
            </a:pPr>
            <a:r>
              <a:rPr lang="en-US" dirty="0">
                <a:sym typeface="WP MathA" pitchFamily="2" charset="2"/>
              </a:rPr>
              <a:t>Automatic controls to </a:t>
            </a:r>
            <a:r>
              <a:rPr lang="en-US" dirty="0" smtClean="0">
                <a:sym typeface="WP MathA" pitchFamily="2" charset="2"/>
              </a:rPr>
              <a:t>shut off </a:t>
            </a:r>
            <a:r>
              <a:rPr lang="en-US" dirty="0">
                <a:sym typeface="WP MathA" pitchFamily="2" charset="2"/>
              </a:rPr>
              <a:t>for </a:t>
            </a:r>
          </a:p>
          <a:p>
            <a:pPr lvl="1">
              <a:buFont typeface="Wingdings" pitchFamily="2" charset="2"/>
              <a:buChar char="ü"/>
            </a:pPr>
            <a:r>
              <a:rPr lang="en-US" dirty="0">
                <a:sym typeface="WP MathA" pitchFamily="2" charset="2"/>
              </a:rPr>
              <a:t>Freeze protection systems</a:t>
            </a:r>
          </a:p>
          <a:p>
            <a:pPr lvl="2">
              <a:buFont typeface="Arial" pitchFamily="34" charset="0"/>
              <a:buChar char="–"/>
            </a:pPr>
            <a:r>
              <a:rPr lang="en-US" dirty="0" smtClean="0">
                <a:sym typeface="WP MathA" pitchFamily="2" charset="2"/>
              </a:rPr>
              <a:t>outside </a:t>
            </a:r>
            <a:r>
              <a:rPr lang="en-US" dirty="0">
                <a:sym typeface="WP MathA" pitchFamily="2" charset="2"/>
              </a:rPr>
              <a:t>air temperatures &gt; 40</a:t>
            </a:r>
            <a:r>
              <a:rPr lang="en-US" dirty="0">
                <a:cs typeface="Times New Roman" pitchFamily="18" charset="0"/>
                <a:sym typeface="WP MathA" pitchFamily="2" charset="2"/>
              </a:rPr>
              <a:t>°F or </a:t>
            </a:r>
            <a:endParaRPr lang="en-US" dirty="0" smtClean="0">
              <a:cs typeface="Times New Roman" pitchFamily="18" charset="0"/>
              <a:sym typeface="WP MathA" pitchFamily="2" charset="2"/>
            </a:endParaRPr>
          </a:p>
          <a:p>
            <a:pPr lvl="2">
              <a:buFont typeface="Arial" pitchFamily="34" charset="0"/>
              <a:buChar char="–"/>
            </a:pPr>
            <a:r>
              <a:rPr lang="en-US" dirty="0" smtClean="0">
                <a:cs typeface="Times New Roman" pitchFamily="18" charset="0"/>
                <a:sym typeface="WP MathA" pitchFamily="2" charset="2"/>
              </a:rPr>
              <a:t>when </a:t>
            </a:r>
            <a:r>
              <a:rPr lang="en-US" dirty="0">
                <a:cs typeface="Times New Roman" pitchFamily="18" charset="0"/>
                <a:sym typeface="WP MathA" pitchFamily="2" charset="2"/>
              </a:rPr>
              <a:t>conditions of protected fluid will prevent </a:t>
            </a:r>
            <a:r>
              <a:rPr lang="en-US" dirty="0" smtClean="0">
                <a:cs typeface="Times New Roman" pitchFamily="18" charset="0"/>
                <a:sym typeface="WP MathA" pitchFamily="2" charset="2"/>
              </a:rPr>
              <a:t>freezing; </a:t>
            </a:r>
          </a:p>
          <a:p>
            <a:pPr marL="914400" lvl="2" indent="0">
              <a:buNone/>
            </a:pPr>
            <a:r>
              <a:rPr lang="en-US" dirty="0" smtClean="0">
                <a:cs typeface="Times New Roman" pitchFamily="18" charset="0"/>
                <a:sym typeface="WP MathA" pitchFamily="2" charset="2"/>
              </a:rPr>
              <a:t>      </a:t>
            </a:r>
            <a:r>
              <a:rPr lang="en-US" dirty="0" err="1" smtClean="0">
                <a:cs typeface="Times New Roman" pitchFamily="18" charset="0"/>
                <a:sym typeface="WP MathA" pitchFamily="2" charset="2"/>
              </a:rPr>
              <a:t>e.g</a:t>
            </a:r>
            <a:r>
              <a:rPr lang="en-US" dirty="0" smtClean="0">
                <a:cs typeface="Times New Roman" pitchFamily="18" charset="0"/>
                <a:sym typeface="WP MathA" pitchFamily="2" charset="2"/>
              </a:rPr>
              <a:t>, a glycol loop would have a lower shutoff setpoint </a:t>
            </a:r>
            <a:endParaRPr lang="en-US" dirty="0">
              <a:cs typeface="Times New Roman" pitchFamily="18" charset="0"/>
              <a:sym typeface="WP MathA" pitchFamily="2" charset="2"/>
            </a:endParaRPr>
          </a:p>
          <a:p>
            <a:pPr lvl="1">
              <a:buFont typeface="Wingdings" pitchFamily="2" charset="2"/>
              <a:buChar char="ü"/>
            </a:pPr>
            <a:r>
              <a:rPr lang="en-US" dirty="0">
                <a:sym typeface="WP MathA" pitchFamily="2" charset="2"/>
              </a:rPr>
              <a:t>Snow- and ice-melting systems</a:t>
            </a:r>
            <a:endParaRPr lang="en-US" dirty="0">
              <a:cs typeface="Times New Roman" pitchFamily="18" charset="0"/>
              <a:sym typeface="WP MathA" pitchFamily="2" charset="2"/>
            </a:endParaRPr>
          </a:p>
          <a:p>
            <a:pPr lvl="2">
              <a:buFont typeface="Arial" pitchFamily="34" charset="0"/>
              <a:buChar char="–"/>
            </a:pPr>
            <a:r>
              <a:rPr lang="en-US" dirty="0">
                <a:cs typeface="Times New Roman" pitchFamily="18" charset="0"/>
                <a:sym typeface="WP MathA" pitchFamily="2" charset="2"/>
              </a:rPr>
              <a:t>pavement temperature &gt; 50°F </a:t>
            </a:r>
            <a:r>
              <a:rPr lang="en-US" b="1" dirty="0" smtClean="0">
                <a:cs typeface="Times New Roman" pitchFamily="18" charset="0"/>
                <a:sym typeface="WP MathA" pitchFamily="2" charset="2"/>
              </a:rPr>
              <a:t>and</a:t>
            </a:r>
            <a:r>
              <a:rPr lang="en-US" dirty="0" smtClean="0">
                <a:cs typeface="Times New Roman" pitchFamily="18" charset="0"/>
                <a:sym typeface="WP MathA" pitchFamily="2" charset="2"/>
              </a:rPr>
              <a:t> </a:t>
            </a:r>
            <a:r>
              <a:rPr lang="en-US" dirty="0">
                <a:cs typeface="Times New Roman" pitchFamily="18" charset="0"/>
                <a:sym typeface="WP MathA" pitchFamily="2" charset="2"/>
              </a:rPr>
              <a:t>no precipitation is falling </a:t>
            </a:r>
            <a:endParaRPr lang="en-US" dirty="0" smtClean="0">
              <a:cs typeface="Times New Roman" pitchFamily="18" charset="0"/>
              <a:sym typeface="WP MathA" pitchFamily="2" charset="2"/>
            </a:endParaRPr>
          </a:p>
          <a:p>
            <a:pPr lvl="2">
              <a:buFont typeface="Arial" pitchFamily="34" charset="0"/>
              <a:buChar char="–"/>
            </a:pPr>
            <a:r>
              <a:rPr lang="en-US" b="1" dirty="0" smtClean="0">
                <a:cs typeface="Times New Roman" pitchFamily="18" charset="0"/>
                <a:sym typeface="WP MathA" pitchFamily="2" charset="2"/>
              </a:rPr>
              <a:t>Also </a:t>
            </a:r>
            <a:r>
              <a:rPr lang="en-US" dirty="0" smtClean="0">
                <a:cs typeface="Times New Roman" pitchFamily="18" charset="0"/>
                <a:sym typeface="WP MathA" pitchFamily="2" charset="2"/>
              </a:rPr>
              <a:t>shutoff if </a:t>
            </a:r>
            <a:r>
              <a:rPr lang="en-US" dirty="0">
                <a:cs typeface="Times New Roman" pitchFamily="18" charset="0"/>
                <a:sym typeface="WP MathA" pitchFamily="2" charset="2"/>
              </a:rPr>
              <a:t>outdoor temperature &gt; 40°F </a:t>
            </a:r>
            <a:endParaRPr lang="en-US" dirty="0">
              <a:sym typeface="WP MathA" pitchFamily="2" charset="2"/>
            </a:endParaRPr>
          </a:p>
          <a:p>
            <a:pPr lvl="1">
              <a:buFontTx/>
              <a:buNone/>
            </a:pPr>
            <a:endParaRPr lang="en-US" dirty="0" smtClean="0">
              <a:solidFill>
                <a:srgbClr val="3E58A5"/>
              </a:solidFill>
              <a:cs typeface="Times New Roman" pitchFamily="18" charset="0"/>
              <a:sym typeface="WP MathA" pitchFamily="2" charset="2"/>
            </a:endParaRPr>
          </a:p>
          <a:p>
            <a:pPr lvl="1">
              <a:buFontTx/>
              <a:buNone/>
            </a:pPr>
            <a:r>
              <a:rPr lang="en-US" i="1" dirty="0" smtClean="0">
                <a:solidFill>
                  <a:srgbClr val="3E58A5"/>
                </a:solidFill>
                <a:cs typeface="Times New Roman" pitchFamily="18" charset="0"/>
                <a:sym typeface="WP MathA" pitchFamily="2" charset="2"/>
              </a:rPr>
              <a:t>	Note that the setpoints shown are conservative upper limits, and a freeze protection system may be set to lower settings that are more energy efficient. </a:t>
            </a:r>
            <a:endParaRPr lang="en-US" i="1" dirty="0">
              <a:solidFill>
                <a:srgbClr val="3E58A5"/>
              </a:solidFill>
              <a:cs typeface="Times New Roman" pitchFamily="18" charset="0"/>
              <a:sym typeface="WP MathA" pitchFamily="2" charset="2"/>
            </a:endParaRPr>
          </a:p>
        </p:txBody>
      </p:sp>
      <p:sp>
        <p:nvSpPr>
          <p:cNvPr id="175108" name="Rectangle 4"/>
          <p:cNvSpPr>
            <a:spLocks noGrp="1" noChangeArrowheads="1"/>
          </p:cNvSpPr>
          <p:nvPr>
            <p:ph type="title"/>
          </p:nvPr>
        </p:nvSpPr>
        <p:spPr>
          <a:xfrm>
            <a:off x="203201" y="0"/>
            <a:ext cx="8699500" cy="927100"/>
          </a:xfrm>
        </p:spPr>
        <p:txBody>
          <a:bodyPr/>
          <a:lstStyle/>
          <a:p>
            <a:pPr>
              <a:lnSpc>
                <a:spcPct val="80000"/>
              </a:lnSpc>
            </a:pPr>
            <a:r>
              <a:rPr lang="en-US" sz="2400" b="1" dirty="0" smtClean="0">
                <a:solidFill>
                  <a:srgbClr val="00853F"/>
                </a:solidFill>
              </a:rPr>
              <a:t>Section 6 – </a:t>
            </a:r>
            <a:r>
              <a:rPr lang="en-US" sz="2400" b="1" dirty="0">
                <a:solidFill>
                  <a:srgbClr val="00853F"/>
                </a:solidFill>
              </a:rPr>
              <a:t>6.4.3.7</a:t>
            </a:r>
            <a:br>
              <a:rPr lang="en-US" sz="2400" b="1" dirty="0">
                <a:solidFill>
                  <a:srgbClr val="00853F"/>
                </a:solidFill>
              </a:rPr>
            </a:br>
            <a:r>
              <a:rPr lang="en-US" sz="2000" dirty="0" smtClean="0">
                <a:solidFill>
                  <a:srgbClr val="00853F"/>
                </a:solidFill>
              </a:rPr>
              <a:t>Controls </a:t>
            </a:r>
            <a:r>
              <a:rPr lang="en-US" sz="2000" dirty="0">
                <a:solidFill>
                  <a:srgbClr val="00853F"/>
                </a:solidFill>
              </a:rPr>
              <a:t>– Freeze Protection and Snow/Ice</a:t>
            </a:r>
            <a:endParaRPr lang="en-US" i="1" dirty="0">
              <a:solidFill>
                <a:srgbClr val="00853F"/>
              </a:solidFill>
            </a:endParaRPr>
          </a:p>
        </p:txBody>
      </p:sp>
    </p:spTree>
    <p:extLst>
      <p:ext uri="{BB962C8B-B14F-4D97-AF65-F5344CB8AC3E}">
        <p14:creationId xmlns:p14="http://schemas.microsoft.com/office/powerpoint/2010/main" val="14084348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9" name="Rectangle 5"/>
          <p:cNvSpPr>
            <a:spLocks noGrp="1" noChangeArrowheads="1"/>
          </p:cNvSpPr>
          <p:nvPr>
            <p:ph idx="1"/>
          </p:nvPr>
        </p:nvSpPr>
        <p:spPr>
          <a:xfrm>
            <a:off x="456229" y="1219200"/>
            <a:ext cx="8065096" cy="4014788"/>
          </a:xfrm>
        </p:spPr>
        <p:txBody>
          <a:bodyPr>
            <a:normAutofit fontScale="85000" lnSpcReduction="20000"/>
          </a:bodyPr>
          <a:lstStyle/>
          <a:p>
            <a:pPr marL="0" indent="0">
              <a:buNone/>
            </a:pPr>
            <a:r>
              <a:rPr lang="en-US" dirty="0" smtClean="0">
                <a:sym typeface="WP MathA" pitchFamily="2" charset="2"/>
              </a:rPr>
              <a:t>Include automatic </a:t>
            </a:r>
            <a:r>
              <a:rPr lang="en-US" dirty="0">
                <a:sym typeface="WP MathA" pitchFamily="2" charset="2"/>
              </a:rPr>
              <a:t>controls </a:t>
            </a:r>
            <a:r>
              <a:rPr lang="en-US" dirty="0" smtClean="0">
                <a:sym typeface="WP MathA" pitchFamily="2" charset="2"/>
              </a:rPr>
              <a:t>to </a:t>
            </a:r>
          </a:p>
          <a:p>
            <a:r>
              <a:rPr lang="en-US" dirty="0" smtClean="0">
                <a:sym typeface="WP MathA" pitchFamily="2" charset="2"/>
              </a:rPr>
              <a:t>shut off heating system when </a:t>
            </a:r>
          </a:p>
          <a:p>
            <a:pPr lvl="1"/>
            <a:r>
              <a:rPr lang="en-US" dirty="0" smtClean="0">
                <a:sym typeface="WP MathA" pitchFamily="2" charset="2"/>
              </a:rPr>
              <a:t>OA temps are &gt; 45°F</a:t>
            </a:r>
          </a:p>
          <a:p>
            <a:pPr lvl="1"/>
            <a:r>
              <a:rPr lang="en-US" dirty="0" smtClean="0">
                <a:sym typeface="WP MathA" pitchFamily="2" charset="2"/>
              </a:rPr>
              <a:t>Also controlled by a thermostat in the vestibule</a:t>
            </a:r>
            <a:r>
              <a:rPr lang="en-US" dirty="0">
                <a:sym typeface="WP MathA" pitchFamily="2" charset="2"/>
              </a:rPr>
              <a:t> </a:t>
            </a:r>
            <a:r>
              <a:rPr lang="en-US" dirty="0" smtClean="0">
                <a:sym typeface="WP MathA" pitchFamily="2" charset="2"/>
              </a:rPr>
              <a:t>with setpoint limited to maximum of 60°F</a:t>
            </a:r>
          </a:p>
          <a:p>
            <a:pPr marL="457200" lvl="1" indent="0">
              <a:buNone/>
            </a:pPr>
            <a:r>
              <a:rPr lang="en-US" i="1" dirty="0" smtClean="0">
                <a:sym typeface="WP MathA" pitchFamily="2" charset="2"/>
              </a:rPr>
              <a:t>Note: a single heating thermostat in the vestibule limited to 45°F w</a:t>
            </a:r>
            <a:r>
              <a:rPr lang="en-US" i="1" dirty="0" smtClean="0">
                <a:cs typeface="Times New Roman" pitchFamily="18" charset="0"/>
                <a:sym typeface="WP MathA" pitchFamily="2" charset="2"/>
              </a:rPr>
              <a:t>ould meet the requirements</a:t>
            </a:r>
          </a:p>
          <a:p>
            <a:r>
              <a:rPr lang="en-US" dirty="0" smtClean="0">
                <a:solidFill>
                  <a:srgbClr val="FF0000"/>
                </a:solidFill>
                <a:cs typeface="Times New Roman" pitchFamily="18" charset="0"/>
                <a:sym typeface="WP MathA" pitchFamily="2" charset="2"/>
              </a:rPr>
              <a:t>Shut off vestibule cooling system when</a:t>
            </a:r>
          </a:p>
          <a:p>
            <a:pPr lvl="1"/>
            <a:r>
              <a:rPr lang="en-US" dirty="0" smtClean="0">
                <a:solidFill>
                  <a:srgbClr val="FF0000"/>
                </a:solidFill>
                <a:sym typeface="WP MathA" pitchFamily="2" charset="2"/>
              </a:rPr>
              <a:t>Controlled </a:t>
            </a:r>
            <a:r>
              <a:rPr lang="en-US" dirty="0">
                <a:solidFill>
                  <a:srgbClr val="FF0000"/>
                </a:solidFill>
                <a:sym typeface="WP MathA" pitchFamily="2" charset="2"/>
              </a:rPr>
              <a:t>by a thermostat in the vestibule with setpoint limited to </a:t>
            </a:r>
            <a:r>
              <a:rPr lang="en-US" dirty="0" smtClean="0">
                <a:solidFill>
                  <a:srgbClr val="FF0000"/>
                </a:solidFill>
                <a:sym typeface="WP MathA" pitchFamily="2" charset="2"/>
              </a:rPr>
              <a:t>minimum </a:t>
            </a:r>
            <a:r>
              <a:rPr lang="en-US" dirty="0">
                <a:solidFill>
                  <a:srgbClr val="FF0000"/>
                </a:solidFill>
                <a:sym typeface="WP MathA" pitchFamily="2" charset="2"/>
              </a:rPr>
              <a:t>of </a:t>
            </a:r>
            <a:r>
              <a:rPr lang="en-US" dirty="0" smtClean="0">
                <a:solidFill>
                  <a:srgbClr val="FF0000"/>
                </a:solidFill>
                <a:sym typeface="WP MathA" pitchFamily="2" charset="2"/>
              </a:rPr>
              <a:t>85°F</a:t>
            </a:r>
            <a:endParaRPr lang="en-US" dirty="0">
              <a:solidFill>
                <a:srgbClr val="FF0000"/>
              </a:solidFill>
              <a:sym typeface="WP MathA" pitchFamily="2" charset="2"/>
            </a:endParaRPr>
          </a:p>
          <a:p>
            <a:pPr marL="0" indent="0">
              <a:buNone/>
            </a:pPr>
            <a:endParaRPr lang="en-US" dirty="0">
              <a:cs typeface="Times New Roman" pitchFamily="18" charset="0"/>
              <a:sym typeface="WP MathA" pitchFamily="2" charset="2"/>
            </a:endParaRPr>
          </a:p>
          <a:p>
            <a:pPr marL="0" indent="0">
              <a:buNone/>
            </a:pPr>
            <a:r>
              <a:rPr lang="en-US" b="1" dirty="0" smtClean="0">
                <a:cs typeface="Times New Roman" pitchFamily="18" charset="0"/>
                <a:sym typeface="WP MathA" pitchFamily="2" charset="2"/>
              </a:rPr>
              <a:t>Exceptions</a:t>
            </a:r>
            <a:r>
              <a:rPr lang="en-US" dirty="0" smtClean="0">
                <a:cs typeface="Times New Roman" pitchFamily="18" charset="0"/>
                <a:sym typeface="WP MathA" pitchFamily="2" charset="2"/>
              </a:rPr>
              <a:t>, vestibules:</a:t>
            </a:r>
          </a:p>
          <a:p>
            <a:pPr lvl="1">
              <a:buFont typeface="Arial" panose="020B0604020202020204" pitchFamily="34" charset="0"/>
              <a:buChar char="•"/>
            </a:pPr>
            <a:r>
              <a:rPr lang="en-US" dirty="0" smtClean="0">
                <a:solidFill>
                  <a:srgbClr val="FF0000"/>
                </a:solidFill>
                <a:cs typeface="Times New Roman" pitchFamily="18" charset="0"/>
                <a:sym typeface="WP MathA" pitchFamily="2" charset="2"/>
              </a:rPr>
              <a:t>heated or cooled by site-recovered energy</a:t>
            </a:r>
          </a:p>
          <a:p>
            <a:pPr lvl="1">
              <a:buFont typeface="Arial" panose="020B0604020202020204" pitchFamily="34" charset="0"/>
              <a:buChar char="•"/>
            </a:pPr>
            <a:r>
              <a:rPr lang="en-US" dirty="0" smtClean="0">
                <a:cs typeface="Times New Roman" pitchFamily="18" charset="0"/>
                <a:sym typeface="WP MathA" pitchFamily="2" charset="2"/>
              </a:rPr>
              <a:t>tempered with transfer air that would otherwise be exhausted</a:t>
            </a:r>
            <a:endParaRPr lang="en-US" dirty="0">
              <a:sym typeface="WP MathA" pitchFamily="2" charset="2"/>
            </a:endParaRPr>
          </a:p>
        </p:txBody>
      </p:sp>
      <p:sp>
        <p:nvSpPr>
          <p:cNvPr id="175108" name="Rectangle 4"/>
          <p:cNvSpPr>
            <a:spLocks noGrp="1" noChangeArrowheads="1"/>
          </p:cNvSpPr>
          <p:nvPr>
            <p:ph type="title"/>
          </p:nvPr>
        </p:nvSpPr>
        <p:spPr>
          <a:xfrm>
            <a:off x="203201" y="0"/>
            <a:ext cx="8699500" cy="927100"/>
          </a:xfrm>
        </p:spPr>
        <p:txBody>
          <a:bodyPr/>
          <a:lstStyle/>
          <a:p>
            <a:pPr>
              <a:lnSpc>
                <a:spcPct val="80000"/>
              </a:lnSpc>
            </a:pPr>
            <a:r>
              <a:rPr lang="en-US" sz="2400" b="1" dirty="0" smtClean="0">
                <a:solidFill>
                  <a:srgbClr val="00853F"/>
                </a:solidFill>
              </a:rPr>
              <a:t>Section 6 – </a:t>
            </a:r>
            <a:r>
              <a:rPr lang="en-US" sz="2400" b="1" dirty="0">
                <a:solidFill>
                  <a:srgbClr val="00853F"/>
                </a:solidFill>
              </a:rPr>
              <a:t>6.4.3.9</a:t>
            </a:r>
            <a:r>
              <a:rPr lang="en-US" dirty="0" smtClean="0">
                <a:solidFill>
                  <a:srgbClr val="00853F"/>
                </a:solidFill>
              </a:rPr>
              <a:t/>
            </a:r>
            <a:br>
              <a:rPr lang="en-US" dirty="0" smtClean="0">
                <a:solidFill>
                  <a:srgbClr val="00853F"/>
                </a:solidFill>
              </a:rPr>
            </a:br>
            <a:r>
              <a:rPr lang="en-US" sz="2000" dirty="0">
                <a:solidFill>
                  <a:srgbClr val="00853F"/>
                </a:solidFill>
              </a:rPr>
              <a:t>Heating </a:t>
            </a:r>
            <a:r>
              <a:rPr lang="en-US" sz="2000" dirty="0" smtClean="0">
                <a:solidFill>
                  <a:srgbClr val="FF0000"/>
                </a:solidFill>
              </a:rPr>
              <a:t>and Cooling </a:t>
            </a:r>
            <a:r>
              <a:rPr lang="en-US" sz="2000" dirty="0" smtClean="0">
                <a:solidFill>
                  <a:srgbClr val="00853F"/>
                </a:solidFill>
              </a:rPr>
              <a:t>in </a:t>
            </a:r>
            <a:r>
              <a:rPr lang="en-US" sz="2000" dirty="0">
                <a:solidFill>
                  <a:srgbClr val="00853F"/>
                </a:solidFill>
              </a:rPr>
              <a:t>Vestibules</a:t>
            </a:r>
          </a:p>
        </p:txBody>
      </p:sp>
    </p:spTree>
    <p:extLst>
      <p:ext uri="{BB962C8B-B14F-4D97-AF65-F5344CB8AC3E}">
        <p14:creationId xmlns:p14="http://schemas.microsoft.com/office/powerpoint/2010/main" val="22472077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9" name="Rectangle 5"/>
          <p:cNvSpPr>
            <a:spLocks noGrp="1" noChangeArrowheads="1"/>
          </p:cNvSpPr>
          <p:nvPr>
            <p:ph idx="1"/>
          </p:nvPr>
        </p:nvSpPr>
        <p:spPr>
          <a:xfrm>
            <a:off x="456229" y="1219200"/>
            <a:ext cx="8348406" cy="943087"/>
          </a:xfrm>
        </p:spPr>
        <p:txBody>
          <a:bodyPr/>
          <a:lstStyle/>
          <a:p>
            <a:pPr marL="0" indent="0">
              <a:buNone/>
            </a:pPr>
            <a:r>
              <a:rPr lang="en-US" dirty="0" smtClean="0">
                <a:sym typeface="WP MathA" pitchFamily="2" charset="2"/>
              </a:rPr>
              <a:t>DDC provided in applications and for qualifications listed in Table 6.4.3.10.1 </a:t>
            </a:r>
            <a:endParaRPr lang="en-US" dirty="0">
              <a:sym typeface="WP MathA" pitchFamily="2" charset="2"/>
            </a:endParaRPr>
          </a:p>
        </p:txBody>
      </p:sp>
      <p:sp>
        <p:nvSpPr>
          <p:cNvPr id="175108" name="Rectangle 4"/>
          <p:cNvSpPr>
            <a:spLocks noGrp="1" noChangeArrowheads="1"/>
          </p:cNvSpPr>
          <p:nvPr>
            <p:ph type="title"/>
          </p:nvPr>
        </p:nvSpPr>
        <p:spPr>
          <a:xfrm>
            <a:off x="203201" y="0"/>
            <a:ext cx="8699500" cy="927100"/>
          </a:xfrm>
        </p:spPr>
        <p:txBody>
          <a:bodyPr/>
          <a:lstStyle/>
          <a:p>
            <a:pPr>
              <a:lnSpc>
                <a:spcPct val="80000"/>
              </a:lnSpc>
            </a:pPr>
            <a:r>
              <a:rPr lang="en-US" sz="2400" b="1" dirty="0" smtClean="0">
                <a:solidFill>
                  <a:srgbClr val="00853F"/>
                </a:solidFill>
              </a:rPr>
              <a:t>Section 6 – </a:t>
            </a:r>
            <a:r>
              <a:rPr lang="en-US" sz="2400" b="1" dirty="0">
                <a:solidFill>
                  <a:srgbClr val="00853F"/>
                </a:solidFill>
              </a:rPr>
              <a:t>6.4.3.10</a:t>
            </a:r>
            <a:r>
              <a:rPr lang="en-US" dirty="0" smtClean="0">
                <a:solidFill>
                  <a:srgbClr val="00853F"/>
                </a:solidFill>
              </a:rPr>
              <a:t/>
            </a:r>
            <a:br>
              <a:rPr lang="en-US" dirty="0" smtClean="0">
                <a:solidFill>
                  <a:srgbClr val="00853F"/>
                </a:solidFill>
              </a:rPr>
            </a:br>
            <a:r>
              <a:rPr lang="en-US" sz="2000" dirty="0">
                <a:solidFill>
                  <a:srgbClr val="00853F"/>
                </a:solidFill>
              </a:rPr>
              <a:t>DDC Requirements</a:t>
            </a:r>
          </a:p>
        </p:txBody>
      </p:sp>
      <p:sp>
        <p:nvSpPr>
          <p:cNvPr id="4" name="Rectangle 5"/>
          <p:cNvSpPr txBox="1">
            <a:spLocks noChangeArrowheads="1"/>
          </p:cNvSpPr>
          <p:nvPr/>
        </p:nvSpPr>
        <p:spPr>
          <a:xfrm>
            <a:off x="456229" y="2261264"/>
            <a:ext cx="8065096" cy="292063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sym typeface="WP MathA" pitchFamily="2" charset="2"/>
              </a:rPr>
              <a:t>Where required in the table, the DDC system must be capable to provide control logic per section 6.5:</a:t>
            </a:r>
          </a:p>
          <a:p>
            <a:pPr>
              <a:buFont typeface="Arial" panose="020B0604020202020204" pitchFamily="34" charset="0"/>
              <a:buChar char="•"/>
            </a:pPr>
            <a:r>
              <a:rPr lang="en-US" sz="1800" dirty="0" smtClean="0">
                <a:sym typeface="WP MathA" pitchFamily="2" charset="2"/>
              </a:rPr>
              <a:t>Monitoring zone and system demand for fan pressure, pump pressure, heating, and cooling</a:t>
            </a:r>
          </a:p>
          <a:p>
            <a:pPr>
              <a:buFont typeface="Arial" panose="020B0604020202020204" pitchFamily="34" charset="0"/>
              <a:buChar char="•"/>
            </a:pPr>
            <a:r>
              <a:rPr lang="en-US" sz="1800" dirty="0" smtClean="0">
                <a:sym typeface="WP MathA" pitchFamily="2" charset="2"/>
              </a:rPr>
              <a:t>Transferring zone and system demand information from zones to air distribution system controllers and from air distribution systems to heating and cooling plant controllers</a:t>
            </a:r>
          </a:p>
          <a:p>
            <a:pPr>
              <a:buFont typeface="Arial" panose="020B0604020202020204" pitchFamily="34" charset="0"/>
              <a:buChar char="•"/>
            </a:pPr>
            <a:r>
              <a:rPr lang="en-US" sz="1800" dirty="0" smtClean="0">
                <a:sym typeface="WP MathA" pitchFamily="2" charset="2"/>
              </a:rPr>
              <a:t>Automatically detecting those zones and systems that may be excessively driving the reset logic and generate an alarm or other indication to the system operator</a:t>
            </a:r>
          </a:p>
          <a:p>
            <a:pPr>
              <a:buFont typeface="Arial" panose="020B0604020202020204" pitchFamily="34" charset="0"/>
              <a:buChar char="•"/>
            </a:pPr>
            <a:r>
              <a:rPr lang="en-US" sz="1800" dirty="0" smtClean="0">
                <a:sym typeface="WP MathA" pitchFamily="2" charset="2"/>
              </a:rPr>
              <a:t>Readily allowing operator removal of zone(s) from the reset algorithm</a:t>
            </a:r>
          </a:p>
          <a:p>
            <a:pPr marL="0" indent="0">
              <a:buFont typeface="Arial"/>
              <a:buNone/>
            </a:pPr>
            <a:r>
              <a:rPr lang="en-US" sz="1800" b="1" dirty="0" smtClean="0">
                <a:sym typeface="WP MathA" pitchFamily="2" charset="2"/>
              </a:rPr>
              <a:t>DDC Display: </a:t>
            </a:r>
            <a:r>
              <a:rPr lang="en-US" sz="1800" dirty="0" smtClean="0">
                <a:sym typeface="WP MathA" pitchFamily="2" charset="2"/>
              </a:rPr>
              <a:t>Where required in new buildings, DDC system to be capable of trending and graphically displaying input and output points</a:t>
            </a:r>
            <a:endParaRPr lang="en-US" sz="1800" dirty="0">
              <a:sym typeface="WP MathA" pitchFamily="2" charset="2"/>
            </a:endParaRPr>
          </a:p>
        </p:txBody>
      </p:sp>
    </p:spTree>
    <p:extLst>
      <p:ext uri="{BB962C8B-B14F-4D97-AF65-F5344CB8AC3E}">
        <p14:creationId xmlns:p14="http://schemas.microsoft.com/office/powerpoint/2010/main" val="37288272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Rectangle 4"/>
          <p:cNvSpPr>
            <a:spLocks noGrp="1" noChangeArrowheads="1"/>
          </p:cNvSpPr>
          <p:nvPr>
            <p:ph type="title"/>
          </p:nvPr>
        </p:nvSpPr>
        <p:spPr>
          <a:xfrm>
            <a:off x="203201" y="0"/>
            <a:ext cx="8699500" cy="927100"/>
          </a:xfrm>
        </p:spPr>
        <p:txBody>
          <a:bodyPr/>
          <a:lstStyle/>
          <a:p>
            <a:pPr>
              <a:lnSpc>
                <a:spcPct val="80000"/>
              </a:lnSpc>
            </a:pPr>
            <a:r>
              <a:rPr lang="en-US" sz="2400" b="1" dirty="0" smtClean="0">
                <a:solidFill>
                  <a:srgbClr val="00853F"/>
                </a:solidFill>
              </a:rPr>
              <a:t>Section 6 – </a:t>
            </a:r>
            <a:r>
              <a:rPr lang="en-US" sz="2400" b="1" dirty="0" smtClean="0">
                <a:solidFill>
                  <a:srgbClr val="FF0000"/>
                </a:solidFill>
              </a:rPr>
              <a:t>6.4.3.11</a:t>
            </a:r>
            <a:r>
              <a:rPr lang="en-US" dirty="0" smtClean="0">
                <a:solidFill>
                  <a:srgbClr val="FF0000"/>
                </a:solidFill>
              </a:rPr>
              <a:t/>
            </a:r>
            <a:br>
              <a:rPr lang="en-US" dirty="0" smtClean="0">
                <a:solidFill>
                  <a:srgbClr val="FF0000"/>
                </a:solidFill>
              </a:rPr>
            </a:br>
            <a:r>
              <a:rPr lang="en-US" sz="2000" dirty="0" smtClean="0">
                <a:solidFill>
                  <a:srgbClr val="FF0000"/>
                </a:solidFill>
              </a:rPr>
              <a:t>Chilled-Water Plant Monitoring</a:t>
            </a:r>
            <a:endParaRPr lang="en-US" sz="2000" dirty="0">
              <a:solidFill>
                <a:srgbClr val="FF0000"/>
              </a:solidFill>
            </a:endParaRPr>
          </a:p>
        </p:txBody>
      </p:sp>
      <p:sp>
        <p:nvSpPr>
          <p:cNvPr id="6" name="Content Placeholder 2"/>
          <p:cNvSpPr>
            <a:spLocks noGrp="1"/>
          </p:cNvSpPr>
          <p:nvPr>
            <p:ph idx="1"/>
          </p:nvPr>
        </p:nvSpPr>
        <p:spPr>
          <a:xfrm>
            <a:off x="250852" y="990600"/>
            <a:ext cx="8610600" cy="5257800"/>
          </a:xfrm>
        </p:spPr>
        <p:txBody>
          <a:bodyPr>
            <a:normAutofit lnSpcReduction="10000"/>
          </a:bodyPr>
          <a:lstStyle/>
          <a:p>
            <a:r>
              <a:rPr lang="en-US" dirty="0" smtClean="0">
                <a:solidFill>
                  <a:srgbClr val="FF0000"/>
                </a:solidFill>
              </a:rPr>
              <a:t>For </a:t>
            </a:r>
            <a:r>
              <a:rPr lang="en-US" dirty="0">
                <a:solidFill>
                  <a:srgbClr val="FF0000"/>
                </a:solidFill>
              </a:rPr>
              <a:t>electric-motor-driven chilled-water plants in new buildings, or for new plants in </a:t>
            </a:r>
            <a:r>
              <a:rPr lang="en-US" dirty="0" smtClean="0">
                <a:solidFill>
                  <a:srgbClr val="FF0000"/>
                </a:solidFill>
              </a:rPr>
              <a:t>existing buildings</a:t>
            </a:r>
            <a:r>
              <a:rPr lang="en-US" dirty="0">
                <a:solidFill>
                  <a:srgbClr val="FF0000"/>
                </a:solidFill>
              </a:rPr>
              <a:t>, measurement devices shall be installed and shall measure the electric energy </a:t>
            </a:r>
            <a:r>
              <a:rPr lang="en-US" dirty="0" smtClean="0">
                <a:solidFill>
                  <a:srgbClr val="FF0000"/>
                </a:solidFill>
              </a:rPr>
              <a:t>use and </a:t>
            </a:r>
            <a:r>
              <a:rPr lang="en-US" dirty="0">
                <a:solidFill>
                  <a:srgbClr val="FF0000"/>
                </a:solidFill>
              </a:rPr>
              <a:t>efficiency of the chilled-water plant </a:t>
            </a:r>
            <a:r>
              <a:rPr lang="en-US" dirty="0" smtClean="0">
                <a:solidFill>
                  <a:srgbClr val="FF0000"/>
                </a:solidFill>
              </a:rPr>
              <a:t>for:</a:t>
            </a:r>
            <a:br>
              <a:rPr lang="en-US" dirty="0" smtClean="0">
                <a:solidFill>
                  <a:srgbClr val="FF0000"/>
                </a:solidFill>
              </a:rPr>
            </a:br>
            <a:endParaRPr lang="en-US" dirty="0">
              <a:solidFill>
                <a:srgbClr val="FF0000"/>
              </a:solidFill>
            </a:endParaRPr>
          </a:p>
          <a:p>
            <a:pPr marL="800100" lvl="1" indent="-342900">
              <a:buFont typeface="+mj-lt"/>
              <a:buAutoNum type="alphaLcPeriod"/>
            </a:pPr>
            <a:r>
              <a:rPr lang="en-US" dirty="0" smtClean="0">
                <a:solidFill>
                  <a:srgbClr val="FF0000"/>
                </a:solidFill>
              </a:rPr>
              <a:t>water-cooled </a:t>
            </a:r>
            <a:r>
              <a:rPr lang="en-US" dirty="0">
                <a:solidFill>
                  <a:srgbClr val="FF0000"/>
                </a:solidFill>
              </a:rPr>
              <a:t>chilled-water plants larger than 1500 tons peak cooling capacity for </a:t>
            </a:r>
            <a:r>
              <a:rPr lang="en-US" dirty="0" smtClean="0">
                <a:solidFill>
                  <a:srgbClr val="FF0000"/>
                </a:solidFill>
              </a:rPr>
              <a:t>Climate Zones </a:t>
            </a:r>
            <a:r>
              <a:rPr lang="en-US" dirty="0">
                <a:solidFill>
                  <a:srgbClr val="FF0000"/>
                </a:solidFill>
              </a:rPr>
              <a:t>5 through 8, 3C, and 4C, and larger than 1000 tons peak cooling </a:t>
            </a:r>
            <a:r>
              <a:rPr lang="en-US" dirty="0" smtClean="0">
                <a:solidFill>
                  <a:srgbClr val="FF0000"/>
                </a:solidFill>
              </a:rPr>
              <a:t>capacity for </a:t>
            </a:r>
            <a:r>
              <a:rPr lang="en-US" dirty="0">
                <a:solidFill>
                  <a:srgbClr val="FF0000"/>
                </a:solidFill>
              </a:rPr>
              <a:t>all other zones; </a:t>
            </a:r>
            <a:r>
              <a:rPr lang="en-US" dirty="0" smtClean="0">
                <a:solidFill>
                  <a:srgbClr val="FF0000"/>
                </a:solidFill>
              </a:rPr>
              <a:t>and</a:t>
            </a:r>
            <a:br>
              <a:rPr lang="en-US" dirty="0" smtClean="0">
                <a:solidFill>
                  <a:srgbClr val="FF0000"/>
                </a:solidFill>
              </a:rPr>
            </a:br>
            <a:endParaRPr lang="en-US" dirty="0">
              <a:solidFill>
                <a:srgbClr val="FF0000"/>
              </a:solidFill>
            </a:endParaRPr>
          </a:p>
          <a:p>
            <a:pPr marL="800100" lvl="1" indent="-342900">
              <a:buFont typeface="+mj-lt"/>
              <a:buAutoNum type="alphaLcPeriod"/>
            </a:pPr>
            <a:r>
              <a:rPr lang="en-US" dirty="0" smtClean="0">
                <a:solidFill>
                  <a:srgbClr val="FF0000"/>
                </a:solidFill>
              </a:rPr>
              <a:t>air-cooled </a:t>
            </a:r>
            <a:r>
              <a:rPr lang="en-US" dirty="0">
                <a:solidFill>
                  <a:srgbClr val="FF0000"/>
                </a:solidFill>
              </a:rPr>
              <a:t>chilled-water plants larger than 860 tons peak cooling capacity for </a:t>
            </a:r>
            <a:r>
              <a:rPr lang="en-US" dirty="0" smtClean="0">
                <a:solidFill>
                  <a:srgbClr val="FF0000"/>
                </a:solidFill>
              </a:rPr>
              <a:t>Climate Zones </a:t>
            </a:r>
            <a:r>
              <a:rPr lang="en-US" dirty="0">
                <a:solidFill>
                  <a:srgbClr val="FF0000"/>
                </a:solidFill>
              </a:rPr>
              <a:t>5 through 8, 3C, and 4C, and larger than 570 tons peak cooling capacity for </a:t>
            </a:r>
            <a:r>
              <a:rPr lang="en-US" dirty="0" smtClean="0">
                <a:solidFill>
                  <a:srgbClr val="FF0000"/>
                </a:solidFill>
              </a:rPr>
              <a:t>all other </a:t>
            </a:r>
            <a:r>
              <a:rPr lang="en-US" dirty="0">
                <a:solidFill>
                  <a:srgbClr val="FF0000"/>
                </a:solidFill>
              </a:rPr>
              <a:t>zones</a:t>
            </a:r>
            <a:r>
              <a:rPr lang="en-US" dirty="0" smtClean="0">
                <a:solidFill>
                  <a:srgbClr val="FF0000"/>
                </a:solidFill>
              </a:rPr>
              <a:t>.</a:t>
            </a:r>
            <a:br>
              <a:rPr lang="en-US" dirty="0" smtClean="0">
                <a:solidFill>
                  <a:srgbClr val="FF0000"/>
                </a:solidFill>
              </a:rPr>
            </a:br>
            <a:endParaRPr lang="en-US" dirty="0">
              <a:solidFill>
                <a:srgbClr val="FF0000"/>
              </a:solidFill>
            </a:endParaRPr>
          </a:p>
          <a:p>
            <a:r>
              <a:rPr lang="en-US" dirty="0">
                <a:solidFill>
                  <a:srgbClr val="FF0000"/>
                </a:solidFill>
              </a:rPr>
              <a:t>The efficiency shall be calculated in </a:t>
            </a:r>
            <a:r>
              <a:rPr lang="en-US" dirty="0" smtClean="0">
                <a:solidFill>
                  <a:srgbClr val="FF0000"/>
                </a:solidFill>
              </a:rPr>
              <a:t>kW/ton or COP of cooling operating efficiency</a:t>
            </a:r>
            <a:endParaRPr lang="en-US" dirty="0">
              <a:solidFill>
                <a:srgbClr val="FF0000"/>
              </a:solidFill>
            </a:endParaRPr>
          </a:p>
          <a:p>
            <a:endParaRPr lang="en-US" dirty="0"/>
          </a:p>
        </p:txBody>
      </p:sp>
    </p:spTree>
    <p:extLst>
      <p:ext uri="{BB962C8B-B14F-4D97-AF65-F5344CB8AC3E}">
        <p14:creationId xmlns:p14="http://schemas.microsoft.com/office/powerpoint/2010/main" val="1787557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US" b="1" dirty="0">
                <a:solidFill>
                  <a:srgbClr val="00853F"/>
                </a:solidFill>
              </a:rPr>
              <a:t>Climate Zone Requirements</a:t>
            </a:r>
          </a:p>
        </p:txBody>
      </p:sp>
      <p:sp>
        <p:nvSpPr>
          <p:cNvPr id="3" name="Content Placeholder 2"/>
          <p:cNvSpPr>
            <a:spLocks noGrp="1"/>
          </p:cNvSpPr>
          <p:nvPr>
            <p:ph idx="1"/>
          </p:nvPr>
        </p:nvSpPr>
        <p:spPr>
          <a:xfrm>
            <a:off x="228600" y="1143000"/>
            <a:ext cx="5614666" cy="5257800"/>
          </a:xfrm>
        </p:spPr>
        <p:txBody>
          <a:bodyPr/>
          <a:lstStyle/>
          <a:p>
            <a:pPr marL="0" indent="0">
              <a:spcBef>
                <a:spcPts val="300"/>
              </a:spcBef>
              <a:buNone/>
            </a:pPr>
            <a:r>
              <a:rPr lang="en-US" sz="1400" dirty="0" smtClean="0">
                <a:solidFill>
                  <a:srgbClr val="FF0000"/>
                </a:solidFill>
              </a:rPr>
              <a:t>With the ASHRAE 169 redefinition of climate zones and the addition of new climate zone 0A and 0B changes were made to the climate specific Section 6 requirements Climate zones are referenced to Section 5.1.4</a:t>
            </a:r>
          </a:p>
          <a:p>
            <a:pPr marL="0" indent="0">
              <a:spcBef>
                <a:spcPts val="300"/>
              </a:spcBef>
              <a:buNone/>
            </a:pPr>
            <a:endParaRPr lang="en-US" sz="1400" dirty="0" smtClean="0">
              <a:solidFill>
                <a:srgbClr val="FF0000"/>
              </a:solidFill>
            </a:endParaRPr>
          </a:p>
          <a:p>
            <a:pPr marL="0" indent="0">
              <a:spcBef>
                <a:spcPts val="300"/>
              </a:spcBef>
              <a:buNone/>
            </a:pPr>
            <a:r>
              <a:rPr lang="en-US" sz="1400" dirty="0" smtClean="0">
                <a:solidFill>
                  <a:srgbClr val="FF0000"/>
                </a:solidFill>
              </a:rPr>
              <a:t>Changes were made in the following tables and sections</a:t>
            </a:r>
          </a:p>
          <a:p>
            <a:pPr>
              <a:spcBef>
                <a:spcPts val="300"/>
              </a:spcBef>
            </a:pPr>
            <a:r>
              <a:rPr lang="en-US" sz="1400" dirty="0" smtClean="0"/>
              <a:t>Table 6.4.3.4.3 Damper leakage</a:t>
            </a:r>
          </a:p>
          <a:p>
            <a:pPr>
              <a:spcBef>
                <a:spcPts val="300"/>
              </a:spcBef>
            </a:pPr>
            <a:r>
              <a:rPr lang="en-US" sz="1400" dirty="0" smtClean="0"/>
              <a:t>Economizer requirements in 6.5.1</a:t>
            </a:r>
          </a:p>
          <a:p>
            <a:pPr>
              <a:spcBef>
                <a:spcPts val="300"/>
              </a:spcBef>
            </a:pPr>
            <a:r>
              <a:rPr lang="en-US" sz="1400" dirty="0" smtClean="0"/>
              <a:t>Table 6.5.1-1 Minimum Fan Cooling Unit Size for which economizers are Required</a:t>
            </a:r>
          </a:p>
          <a:p>
            <a:pPr>
              <a:spcBef>
                <a:spcPts val="300"/>
              </a:spcBef>
            </a:pPr>
            <a:r>
              <a:rPr lang="en-US" sz="1400" dirty="0"/>
              <a:t>Table 6.5.1.1.3 High-Limit Shutoff Control Settings for Air </a:t>
            </a:r>
            <a:r>
              <a:rPr lang="en-US" sz="1400" dirty="0" smtClean="0"/>
              <a:t>Economizers</a:t>
            </a:r>
          </a:p>
          <a:p>
            <a:pPr>
              <a:spcBef>
                <a:spcPts val="300"/>
              </a:spcBef>
            </a:pPr>
            <a:r>
              <a:rPr lang="en-US" sz="1400" dirty="0"/>
              <a:t>Table 6.5.1.2.1 Fluid Economizer Sizing Dry-Bulb and Wet-Bulb Requirements for Computer Rooms (new table</a:t>
            </a:r>
            <a:r>
              <a:rPr lang="en-US" sz="1400" dirty="0" smtClean="0"/>
              <a:t>)</a:t>
            </a:r>
          </a:p>
          <a:p>
            <a:pPr>
              <a:spcBef>
                <a:spcPts val="300"/>
              </a:spcBef>
            </a:pPr>
            <a:r>
              <a:rPr lang="en-US" sz="1400" dirty="0" smtClean="0"/>
              <a:t>Supply air temperature reset in section 6.5.3.5</a:t>
            </a:r>
          </a:p>
          <a:p>
            <a:pPr>
              <a:spcBef>
                <a:spcPts val="300"/>
              </a:spcBef>
            </a:pPr>
            <a:r>
              <a:rPr lang="en-US" sz="1400" dirty="0"/>
              <a:t>Table 6.5.4.2 Pump Flow Control Requirements (new table</a:t>
            </a:r>
            <a:r>
              <a:rPr lang="en-US" sz="1400" dirty="0" smtClean="0"/>
              <a:t>)</a:t>
            </a:r>
          </a:p>
          <a:p>
            <a:pPr>
              <a:spcBef>
                <a:spcPts val="300"/>
              </a:spcBef>
            </a:pPr>
            <a:r>
              <a:rPr lang="en-US" sz="1400" dirty="0" smtClean="0"/>
              <a:t>Exhaust Air Energy Recovery in 6.5.6.1 and tables 6.5.6.1-1 &amp; 2 </a:t>
            </a:r>
          </a:p>
          <a:p>
            <a:pPr>
              <a:spcBef>
                <a:spcPts val="300"/>
              </a:spcBef>
            </a:pPr>
            <a:r>
              <a:rPr lang="en-US" sz="1400" dirty="0"/>
              <a:t>Table 6.6.1 Power Usage Effectiveness (PUE) Maximum</a:t>
            </a:r>
          </a:p>
          <a:p>
            <a:pPr>
              <a:spcBef>
                <a:spcPts val="300"/>
              </a:spcBef>
            </a:pPr>
            <a:r>
              <a:rPr lang="en-US" sz="1400" dirty="0"/>
              <a:t>Table 6.8.2 Minimum Duct Insulation R-Value</a:t>
            </a:r>
          </a:p>
          <a:p>
            <a:pPr>
              <a:spcBef>
                <a:spcPts val="300"/>
              </a:spcBef>
            </a:pPr>
            <a:r>
              <a:rPr lang="en-US" sz="1400" dirty="0"/>
              <a:t>Table 6.8.3-1 Minimum Piping Insulation Thickness Heating and Hot Water Systems</a:t>
            </a:r>
          </a:p>
          <a:p>
            <a:pPr>
              <a:spcBef>
                <a:spcPts val="300"/>
              </a:spcBef>
            </a:pPr>
            <a:endParaRPr lang="en-US" sz="1400" dirty="0"/>
          </a:p>
          <a:p>
            <a:pPr>
              <a:spcBef>
                <a:spcPts val="300"/>
              </a:spcBef>
            </a:pPr>
            <a:endParaRPr lang="en-US" sz="1400" dirty="0"/>
          </a:p>
        </p:txBody>
      </p:sp>
      <p:pic>
        <p:nvPicPr>
          <p:cNvPr id="5" name="Picture 2"/>
          <p:cNvPicPr>
            <a:picLocks noChangeAspect="1" noChangeArrowheads="1"/>
          </p:cNvPicPr>
          <p:nvPr/>
        </p:nvPicPr>
        <p:blipFill>
          <a:blip r:embed="rId3" cstate="print"/>
          <a:srcRect/>
          <a:stretch>
            <a:fillRect/>
          </a:stretch>
        </p:blipFill>
        <p:spPr bwMode="auto">
          <a:xfrm>
            <a:off x="5843266" y="3948053"/>
            <a:ext cx="3105150" cy="1766947"/>
          </a:xfrm>
          <a:prstGeom prst="rect">
            <a:avLst/>
          </a:prstGeom>
          <a:noFill/>
          <a:ln w="9525">
            <a:noFill/>
            <a:miter lim="800000"/>
            <a:headEnd/>
            <a:tailEnd/>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279" y="1066800"/>
            <a:ext cx="2905125" cy="2250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7368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Rectangle 4"/>
          <p:cNvSpPr>
            <a:spLocks noGrp="1" noChangeArrowheads="1"/>
          </p:cNvSpPr>
          <p:nvPr>
            <p:ph type="title"/>
          </p:nvPr>
        </p:nvSpPr>
        <p:spPr>
          <a:xfrm>
            <a:off x="203201" y="0"/>
            <a:ext cx="8699500" cy="927100"/>
          </a:xfrm>
        </p:spPr>
        <p:txBody>
          <a:bodyPr/>
          <a:lstStyle/>
          <a:p>
            <a:pPr>
              <a:lnSpc>
                <a:spcPct val="80000"/>
              </a:lnSpc>
            </a:pPr>
            <a:r>
              <a:rPr lang="en-US" sz="2400" b="1" dirty="0" smtClean="0">
                <a:solidFill>
                  <a:srgbClr val="00853F"/>
                </a:solidFill>
              </a:rPr>
              <a:t>Section 6 – </a:t>
            </a:r>
            <a:r>
              <a:rPr lang="en-US" sz="2400" b="1" dirty="0" smtClean="0">
                <a:solidFill>
                  <a:srgbClr val="FF0000"/>
                </a:solidFill>
              </a:rPr>
              <a:t>6.4.3.12</a:t>
            </a:r>
            <a:r>
              <a:rPr lang="en-US" dirty="0" smtClean="0">
                <a:solidFill>
                  <a:srgbClr val="FF0000"/>
                </a:solidFill>
              </a:rPr>
              <a:t/>
            </a:r>
            <a:br>
              <a:rPr lang="en-US" dirty="0" smtClean="0">
                <a:solidFill>
                  <a:srgbClr val="FF0000"/>
                </a:solidFill>
              </a:rPr>
            </a:br>
            <a:r>
              <a:rPr lang="en-US" sz="2000" dirty="0" smtClean="0">
                <a:solidFill>
                  <a:srgbClr val="FF0000"/>
                </a:solidFill>
              </a:rPr>
              <a:t>Economizer Fault Detection and Diagnostics (FDD)</a:t>
            </a:r>
            <a:endParaRPr lang="en-US" sz="2000" dirty="0">
              <a:solidFill>
                <a:srgbClr val="FF0000"/>
              </a:solidFill>
            </a:endParaRPr>
          </a:p>
        </p:txBody>
      </p:sp>
      <p:sp>
        <p:nvSpPr>
          <p:cNvPr id="4" name="Content Placeholder 2"/>
          <p:cNvSpPr>
            <a:spLocks noGrp="1"/>
          </p:cNvSpPr>
          <p:nvPr>
            <p:ph idx="1"/>
          </p:nvPr>
        </p:nvSpPr>
        <p:spPr>
          <a:xfrm>
            <a:off x="152400" y="1229193"/>
            <a:ext cx="8610600" cy="5257800"/>
          </a:xfrm>
        </p:spPr>
        <p:txBody>
          <a:bodyPr>
            <a:normAutofit fontScale="85000" lnSpcReduction="10000"/>
          </a:bodyPr>
          <a:lstStyle/>
          <a:p>
            <a:pPr marL="0" indent="0">
              <a:spcBef>
                <a:spcPts val="0"/>
              </a:spcBef>
              <a:buNone/>
            </a:pPr>
            <a:r>
              <a:rPr lang="en-US" dirty="0" smtClean="0">
                <a:solidFill>
                  <a:srgbClr val="FF0000"/>
                </a:solidFill>
              </a:rPr>
              <a:t>Air-cooled </a:t>
            </a:r>
            <a:r>
              <a:rPr lang="en-US" dirty="0">
                <a:solidFill>
                  <a:srgbClr val="FF0000"/>
                </a:solidFill>
              </a:rPr>
              <a:t>direct-expansion cooling units </a:t>
            </a:r>
            <a:r>
              <a:rPr lang="en-US" dirty="0" smtClean="0">
                <a:solidFill>
                  <a:srgbClr val="FF0000"/>
                </a:solidFill>
              </a:rPr>
              <a:t>in</a:t>
            </a:r>
            <a:br>
              <a:rPr lang="en-US" dirty="0" smtClean="0">
                <a:solidFill>
                  <a:srgbClr val="FF0000"/>
                </a:solidFill>
              </a:rPr>
            </a:br>
            <a:r>
              <a:rPr lang="en-US" dirty="0" smtClean="0">
                <a:solidFill>
                  <a:srgbClr val="FF0000"/>
                </a:solidFill>
              </a:rPr>
              <a:t>Tables </a:t>
            </a:r>
            <a:r>
              <a:rPr lang="en-US" dirty="0">
                <a:solidFill>
                  <a:srgbClr val="FF0000"/>
                </a:solidFill>
              </a:rPr>
              <a:t>6.8.1-1 and </a:t>
            </a:r>
            <a:r>
              <a:rPr lang="en-US" dirty="0" smtClean="0">
                <a:solidFill>
                  <a:srgbClr val="FF0000"/>
                </a:solidFill>
              </a:rPr>
              <a:t>6.8.1-2 (if </a:t>
            </a:r>
            <a:r>
              <a:rPr lang="en-US" dirty="0">
                <a:solidFill>
                  <a:srgbClr val="FF0000"/>
                </a:solidFill>
              </a:rPr>
              <a:t>an </a:t>
            </a:r>
            <a:r>
              <a:rPr lang="en-US" dirty="0" smtClean="0">
                <a:solidFill>
                  <a:srgbClr val="FF0000"/>
                </a:solidFill>
              </a:rPr>
              <a:t>air economizer is </a:t>
            </a:r>
            <a:br>
              <a:rPr lang="en-US" dirty="0" smtClean="0">
                <a:solidFill>
                  <a:srgbClr val="FF0000"/>
                </a:solidFill>
              </a:rPr>
            </a:br>
            <a:r>
              <a:rPr lang="en-US" dirty="0" smtClean="0">
                <a:solidFill>
                  <a:srgbClr val="FF0000"/>
                </a:solidFill>
              </a:rPr>
              <a:t>installed per Section 6.5.1) to include an FDD system </a:t>
            </a:r>
            <a:br>
              <a:rPr lang="en-US" dirty="0" smtClean="0">
                <a:solidFill>
                  <a:srgbClr val="FF0000"/>
                </a:solidFill>
              </a:rPr>
            </a:br>
            <a:r>
              <a:rPr lang="en-US" dirty="0" smtClean="0">
                <a:solidFill>
                  <a:srgbClr val="FF0000"/>
                </a:solidFill>
              </a:rPr>
              <a:t>complying </a:t>
            </a:r>
            <a:r>
              <a:rPr lang="en-US" dirty="0">
                <a:solidFill>
                  <a:srgbClr val="FF0000"/>
                </a:solidFill>
              </a:rPr>
              <a:t>with the following:</a:t>
            </a:r>
          </a:p>
          <a:p>
            <a:pPr>
              <a:spcBef>
                <a:spcPts val="0"/>
              </a:spcBef>
            </a:pPr>
            <a:r>
              <a:rPr lang="en-US" dirty="0" smtClean="0">
                <a:solidFill>
                  <a:srgbClr val="FF0000"/>
                </a:solidFill>
              </a:rPr>
              <a:t>Outdoor air, supply air, and return temperature </a:t>
            </a:r>
            <a:br>
              <a:rPr lang="en-US" dirty="0" smtClean="0">
                <a:solidFill>
                  <a:srgbClr val="FF0000"/>
                </a:solidFill>
              </a:rPr>
            </a:br>
            <a:r>
              <a:rPr lang="en-US" dirty="0" smtClean="0">
                <a:solidFill>
                  <a:srgbClr val="FF0000"/>
                </a:solidFill>
              </a:rPr>
              <a:t>sensors permanently </a:t>
            </a:r>
            <a:r>
              <a:rPr lang="en-US" dirty="0">
                <a:solidFill>
                  <a:srgbClr val="FF0000"/>
                </a:solidFill>
              </a:rPr>
              <a:t>installed to monitor </a:t>
            </a:r>
            <a:r>
              <a:rPr lang="en-US" dirty="0" smtClean="0">
                <a:solidFill>
                  <a:srgbClr val="FF0000"/>
                </a:solidFill>
              </a:rPr>
              <a:t/>
            </a:r>
            <a:br>
              <a:rPr lang="en-US" dirty="0" smtClean="0">
                <a:solidFill>
                  <a:srgbClr val="FF0000"/>
                </a:solidFill>
              </a:rPr>
            </a:br>
            <a:r>
              <a:rPr lang="en-US" dirty="0" smtClean="0">
                <a:solidFill>
                  <a:srgbClr val="FF0000"/>
                </a:solidFill>
              </a:rPr>
              <a:t>system operation and the control to include a </a:t>
            </a:r>
            <a:br>
              <a:rPr lang="en-US" dirty="0" smtClean="0">
                <a:solidFill>
                  <a:srgbClr val="FF0000"/>
                </a:solidFill>
              </a:rPr>
            </a:br>
            <a:r>
              <a:rPr lang="en-US" dirty="0" smtClean="0">
                <a:solidFill>
                  <a:srgbClr val="FF0000"/>
                </a:solidFill>
              </a:rPr>
              <a:t>means to display values</a:t>
            </a:r>
          </a:p>
          <a:p>
            <a:pPr>
              <a:spcBef>
                <a:spcPts val="0"/>
              </a:spcBef>
            </a:pPr>
            <a:r>
              <a:rPr lang="en-US" dirty="0" smtClean="0">
                <a:solidFill>
                  <a:srgbClr val="FF0000"/>
                </a:solidFill>
              </a:rPr>
              <a:t>Economizer control to provide system status indication for:</a:t>
            </a:r>
          </a:p>
          <a:p>
            <a:pPr lvl="1">
              <a:spcBef>
                <a:spcPts val="0"/>
              </a:spcBef>
            </a:pPr>
            <a:r>
              <a:rPr lang="en-US" dirty="0">
                <a:solidFill>
                  <a:srgbClr val="FF0000"/>
                </a:solidFill>
              </a:rPr>
              <a:t>Free cooling available</a:t>
            </a:r>
          </a:p>
          <a:p>
            <a:pPr lvl="1">
              <a:spcBef>
                <a:spcPts val="0"/>
              </a:spcBef>
            </a:pPr>
            <a:r>
              <a:rPr lang="en-US" dirty="0" smtClean="0">
                <a:solidFill>
                  <a:srgbClr val="FF0000"/>
                </a:solidFill>
              </a:rPr>
              <a:t>Economizer </a:t>
            </a:r>
            <a:r>
              <a:rPr lang="en-US" dirty="0">
                <a:solidFill>
                  <a:srgbClr val="FF0000"/>
                </a:solidFill>
              </a:rPr>
              <a:t>enabled</a:t>
            </a:r>
          </a:p>
          <a:p>
            <a:pPr lvl="1">
              <a:spcBef>
                <a:spcPts val="0"/>
              </a:spcBef>
            </a:pPr>
            <a:r>
              <a:rPr lang="en-US" dirty="0" smtClean="0">
                <a:solidFill>
                  <a:srgbClr val="FF0000"/>
                </a:solidFill>
              </a:rPr>
              <a:t>Compressor </a:t>
            </a:r>
            <a:r>
              <a:rPr lang="en-US" dirty="0">
                <a:solidFill>
                  <a:srgbClr val="FF0000"/>
                </a:solidFill>
              </a:rPr>
              <a:t>enabled</a:t>
            </a:r>
          </a:p>
          <a:p>
            <a:pPr lvl="1">
              <a:spcBef>
                <a:spcPts val="0"/>
              </a:spcBef>
            </a:pPr>
            <a:r>
              <a:rPr lang="en-US" dirty="0" smtClean="0">
                <a:solidFill>
                  <a:srgbClr val="FF0000"/>
                </a:solidFill>
              </a:rPr>
              <a:t>Heating </a:t>
            </a:r>
            <a:r>
              <a:rPr lang="en-US" dirty="0">
                <a:solidFill>
                  <a:srgbClr val="FF0000"/>
                </a:solidFill>
              </a:rPr>
              <a:t>enabled</a:t>
            </a:r>
          </a:p>
          <a:p>
            <a:pPr lvl="1">
              <a:spcBef>
                <a:spcPts val="0"/>
              </a:spcBef>
            </a:pPr>
            <a:r>
              <a:rPr lang="en-US" dirty="0" smtClean="0">
                <a:solidFill>
                  <a:srgbClr val="FF0000"/>
                </a:solidFill>
              </a:rPr>
              <a:t>Mixed-air </a:t>
            </a:r>
            <a:r>
              <a:rPr lang="en-US" dirty="0">
                <a:solidFill>
                  <a:srgbClr val="FF0000"/>
                </a:solidFill>
              </a:rPr>
              <a:t>low-limit cycle </a:t>
            </a:r>
            <a:r>
              <a:rPr lang="en-US" dirty="0" smtClean="0">
                <a:solidFill>
                  <a:srgbClr val="FF0000"/>
                </a:solidFill>
              </a:rPr>
              <a:t>active</a:t>
            </a:r>
          </a:p>
          <a:p>
            <a:pPr>
              <a:spcBef>
                <a:spcPts val="0"/>
              </a:spcBef>
            </a:pPr>
            <a:r>
              <a:rPr lang="en-US" dirty="0" smtClean="0">
                <a:solidFill>
                  <a:srgbClr val="FF0000"/>
                </a:solidFill>
              </a:rPr>
              <a:t>Control system capable of and configured to display the following faults:</a:t>
            </a:r>
          </a:p>
          <a:p>
            <a:pPr lvl="1">
              <a:spcBef>
                <a:spcPts val="0"/>
              </a:spcBef>
            </a:pPr>
            <a:r>
              <a:rPr lang="en-US" dirty="0">
                <a:solidFill>
                  <a:srgbClr val="FF0000"/>
                </a:solidFill>
              </a:rPr>
              <a:t>Air temperature sensor failure/fault</a:t>
            </a:r>
          </a:p>
          <a:p>
            <a:pPr lvl="1">
              <a:spcBef>
                <a:spcPts val="0"/>
              </a:spcBef>
            </a:pPr>
            <a:r>
              <a:rPr lang="en-US" dirty="0" smtClean="0">
                <a:solidFill>
                  <a:srgbClr val="FF0000"/>
                </a:solidFill>
              </a:rPr>
              <a:t>Not </a:t>
            </a:r>
            <a:r>
              <a:rPr lang="en-US" dirty="0">
                <a:solidFill>
                  <a:srgbClr val="FF0000"/>
                </a:solidFill>
              </a:rPr>
              <a:t>economizing when the unit should be economizing</a:t>
            </a:r>
          </a:p>
          <a:p>
            <a:pPr lvl="1">
              <a:spcBef>
                <a:spcPts val="0"/>
              </a:spcBef>
            </a:pPr>
            <a:r>
              <a:rPr lang="en-US" dirty="0" smtClean="0">
                <a:solidFill>
                  <a:srgbClr val="FF0000"/>
                </a:solidFill>
              </a:rPr>
              <a:t>Economizing </a:t>
            </a:r>
            <a:r>
              <a:rPr lang="en-US" dirty="0">
                <a:solidFill>
                  <a:srgbClr val="FF0000"/>
                </a:solidFill>
              </a:rPr>
              <a:t>when the unit should not be economizing</a:t>
            </a:r>
          </a:p>
          <a:p>
            <a:pPr lvl="1">
              <a:spcBef>
                <a:spcPts val="0"/>
              </a:spcBef>
            </a:pPr>
            <a:r>
              <a:rPr lang="en-US" dirty="0" smtClean="0">
                <a:solidFill>
                  <a:srgbClr val="FF0000"/>
                </a:solidFill>
              </a:rPr>
              <a:t>Damper </a:t>
            </a:r>
            <a:r>
              <a:rPr lang="en-US" dirty="0">
                <a:solidFill>
                  <a:srgbClr val="FF0000"/>
                </a:solidFill>
              </a:rPr>
              <a:t>not modulating</a:t>
            </a:r>
          </a:p>
          <a:p>
            <a:pPr lvl="1">
              <a:spcBef>
                <a:spcPts val="0"/>
              </a:spcBef>
            </a:pPr>
            <a:r>
              <a:rPr lang="en-US" dirty="0" smtClean="0">
                <a:solidFill>
                  <a:srgbClr val="FF0000"/>
                </a:solidFill>
              </a:rPr>
              <a:t>Excess </a:t>
            </a:r>
            <a:r>
              <a:rPr lang="en-US" i="1" dirty="0">
                <a:solidFill>
                  <a:srgbClr val="FF0000"/>
                </a:solidFill>
              </a:rPr>
              <a:t>outdoor air</a:t>
            </a:r>
            <a:endParaRPr lang="en-US" dirty="0">
              <a:solidFill>
                <a:srgbClr val="FF00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468" y="1229193"/>
            <a:ext cx="2302933" cy="1716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9762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5" name="Rectangle 5"/>
          <p:cNvSpPr>
            <a:spLocks noGrp="1" noChangeArrowheads="1"/>
          </p:cNvSpPr>
          <p:nvPr>
            <p:ph idx="1"/>
          </p:nvPr>
        </p:nvSpPr>
        <p:spPr>
          <a:xfrm>
            <a:off x="456229" y="1371600"/>
            <a:ext cx="8535371" cy="4191000"/>
          </a:xfrm>
        </p:spPr>
        <p:txBody>
          <a:bodyPr/>
          <a:lstStyle/>
          <a:p>
            <a:pPr>
              <a:buFont typeface="Wingdings" pitchFamily="2" charset="2"/>
              <a:buChar char="ü"/>
            </a:pPr>
            <a:r>
              <a:rPr lang="en-US" dirty="0">
                <a:sym typeface="WP MathA" pitchFamily="2" charset="2"/>
              </a:rPr>
              <a:t>Insulation installed in accordance with industry-accepted standards</a:t>
            </a:r>
          </a:p>
          <a:p>
            <a:pPr>
              <a:buFont typeface="Wingdings" pitchFamily="2" charset="2"/>
              <a:buChar char="ü"/>
            </a:pPr>
            <a:r>
              <a:rPr lang="en-US" dirty="0">
                <a:sym typeface="WP MathA" pitchFamily="2" charset="2"/>
              </a:rPr>
              <a:t>Insulation protection</a:t>
            </a:r>
          </a:p>
          <a:p>
            <a:pPr>
              <a:buFont typeface="Wingdings" pitchFamily="2" charset="2"/>
              <a:buChar char="ü"/>
            </a:pPr>
            <a:r>
              <a:rPr lang="en-US" dirty="0">
                <a:sym typeface="WP MathA" pitchFamily="2" charset="2"/>
              </a:rPr>
              <a:t>Duct and plenum insulation</a:t>
            </a:r>
          </a:p>
          <a:p>
            <a:pPr>
              <a:buFont typeface="Wingdings" pitchFamily="2" charset="2"/>
              <a:buChar char="ü"/>
            </a:pPr>
            <a:r>
              <a:rPr lang="en-US" dirty="0">
                <a:sym typeface="WP MathA" pitchFamily="2" charset="2"/>
              </a:rPr>
              <a:t>Piping </a:t>
            </a:r>
            <a:r>
              <a:rPr lang="en-US" dirty="0" smtClean="0">
                <a:sym typeface="WP MathA" pitchFamily="2" charset="2"/>
              </a:rPr>
              <a:t>insulation</a:t>
            </a:r>
          </a:p>
          <a:p>
            <a:pPr>
              <a:buFont typeface="Wingdings" pitchFamily="2" charset="2"/>
              <a:buChar char="ü"/>
            </a:pPr>
            <a:r>
              <a:rPr lang="en-US" dirty="0" smtClean="0">
                <a:sym typeface="WP MathA" pitchFamily="2" charset="2"/>
              </a:rPr>
              <a:t>Sensible heating panel insulation</a:t>
            </a:r>
          </a:p>
          <a:p>
            <a:pPr>
              <a:buFont typeface="Wingdings" pitchFamily="2" charset="2"/>
              <a:buChar char="ü"/>
            </a:pPr>
            <a:r>
              <a:rPr lang="en-US" dirty="0" smtClean="0">
                <a:sym typeface="WP MathA" pitchFamily="2" charset="2"/>
              </a:rPr>
              <a:t>Radiant floor heating</a:t>
            </a:r>
            <a:endParaRPr lang="en-US" dirty="0">
              <a:sym typeface="WP MathA" pitchFamily="2" charset="2"/>
            </a:endParaRPr>
          </a:p>
          <a:p>
            <a:pPr>
              <a:buFont typeface="Wingdings" pitchFamily="2" charset="2"/>
              <a:buChar char="ü"/>
            </a:pPr>
            <a:r>
              <a:rPr lang="en-US" dirty="0">
                <a:sym typeface="WP MathA" pitchFamily="2" charset="2"/>
              </a:rPr>
              <a:t>Duct sealing</a:t>
            </a:r>
          </a:p>
          <a:p>
            <a:pPr>
              <a:buFont typeface="Wingdings" pitchFamily="2" charset="2"/>
              <a:buChar char="ü"/>
            </a:pPr>
            <a:r>
              <a:rPr lang="en-US" dirty="0">
                <a:sym typeface="WP MathA" pitchFamily="2" charset="2"/>
              </a:rPr>
              <a:t>Duct leakage tests</a:t>
            </a:r>
          </a:p>
        </p:txBody>
      </p:sp>
      <p:sp>
        <p:nvSpPr>
          <p:cNvPr id="179204" name="Rectangle 4"/>
          <p:cNvSpPr>
            <a:spLocks noGrp="1" noChangeArrowheads="1"/>
          </p:cNvSpPr>
          <p:nvPr>
            <p:ph type="title"/>
          </p:nvPr>
        </p:nvSpPr>
        <p:spPr>
          <a:xfrm>
            <a:off x="177801" y="0"/>
            <a:ext cx="8737600" cy="889000"/>
          </a:xfrm>
        </p:spPr>
        <p:txBody>
          <a:bodyPr>
            <a:normAutofit/>
          </a:bodyPr>
          <a:lstStyle/>
          <a:p>
            <a:pPr>
              <a:lnSpc>
                <a:spcPct val="80000"/>
              </a:lnSpc>
            </a:pPr>
            <a:r>
              <a:rPr lang="en-US" sz="2400" b="1" dirty="0" smtClean="0">
                <a:solidFill>
                  <a:srgbClr val="00853F"/>
                </a:solidFill>
              </a:rPr>
              <a:t>Section 6 – 6.4.4</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HVAC </a:t>
            </a:r>
            <a:r>
              <a:rPr lang="en-US" sz="2000" dirty="0">
                <a:solidFill>
                  <a:srgbClr val="00853F"/>
                </a:solidFill>
              </a:rPr>
              <a:t>System </a:t>
            </a:r>
            <a:r>
              <a:rPr lang="en-US" sz="2000" dirty="0" smtClean="0">
                <a:solidFill>
                  <a:srgbClr val="00853F"/>
                </a:solidFill>
              </a:rPr>
              <a:t>Construction and </a:t>
            </a:r>
            <a:r>
              <a:rPr lang="en-US" sz="2000" dirty="0">
                <a:solidFill>
                  <a:srgbClr val="00853F"/>
                </a:solidFill>
              </a:rPr>
              <a:t>Insulation</a:t>
            </a:r>
            <a:endParaRPr lang="en-US" sz="2000" i="1" dirty="0">
              <a:solidFill>
                <a:srgbClr val="00853F"/>
              </a:solidFill>
            </a:endParaRPr>
          </a:p>
        </p:txBody>
      </p:sp>
      <p:pic>
        <p:nvPicPr>
          <p:cNvPr id="179232" name="Picture 32" descr="ductwork"/>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5441233" y="2743200"/>
            <a:ext cx="3583769" cy="2209800"/>
          </a:xfrm>
          <a:prstGeom prst="rect">
            <a:avLst/>
          </a:prstGeom>
          <a:noFill/>
          <a:ln w="9525">
            <a:noFill/>
            <a:miter lim="800000"/>
            <a:headEnd/>
            <a:tailEnd/>
          </a:ln>
        </p:spPr>
      </p:pic>
    </p:spTree>
    <p:extLst>
      <p:ext uri="{BB962C8B-B14F-4D97-AF65-F5344CB8AC3E}">
        <p14:creationId xmlns:p14="http://schemas.microsoft.com/office/powerpoint/2010/main" val="87621859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3" name="Rectangle 5"/>
          <p:cNvSpPr>
            <a:spLocks noGrp="1" noChangeArrowheads="1"/>
          </p:cNvSpPr>
          <p:nvPr>
            <p:ph idx="1"/>
          </p:nvPr>
        </p:nvSpPr>
        <p:spPr>
          <a:xfrm>
            <a:off x="456230" y="1295400"/>
            <a:ext cx="8230570" cy="4167188"/>
          </a:xfrm>
        </p:spPr>
        <p:txBody>
          <a:bodyPr/>
          <a:lstStyle/>
          <a:p>
            <a:pPr marL="0" indent="0">
              <a:buNone/>
            </a:pPr>
            <a:r>
              <a:rPr lang="en-US" sz="2400" dirty="0">
                <a:sym typeface="WP MathA" pitchFamily="2" charset="2"/>
              </a:rPr>
              <a:t>Insulation installed in accordance with industry-accepted standards</a:t>
            </a:r>
          </a:p>
          <a:p>
            <a:pPr marL="0" indent="0">
              <a:buNone/>
            </a:pPr>
            <a:endParaRPr lang="en-US" sz="2400" dirty="0" smtClean="0">
              <a:sym typeface="WP MathA" pitchFamily="2" charset="2"/>
            </a:endParaRPr>
          </a:p>
          <a:p>
            <a:pPr marL="0" indent="0">
              <a:buNone/>
            </a:pPr>
            <a:r>
              <a:rPr lang="en-US" sz="2400" dirty="0" smtClean="0">
                <a:sym typeface="WP MathA" pitchFamily="2" charset="2"/>
              </a:rPr>
              <a:t>Insulation</a:t>
            </a:r>
            <a:endParaRPr lang="en-US" sz="2400" dirty="0">
              <a:sym typeface="WP MathA" pitchFamily="2" charset="2"/>
            </a:endParaRPr>
          </a:p>
          <a:p>
            <a:pPr lvl="1">
              <a:buFont typeface="Arial" panose="020B0604020202020204" pitchFamily="34" charset="0"/>
              <a:buChar char="•"/>
            </a:pPr>
            <a:r>
              <a:rPr lang="en-US" sz="2000" dirty="0">
                <a:sym typeface="WP MathA" pitchFamily="2" charset="2"/>
              </a:rPr>
              <a:t>Protected from damage due to sunlight, moisture, equipment maintenance, and wind</a:t>
            </a:r>
          </a:p>
          <a:p>
            <a:pPr lvl="1">
              <a:buFont typeface="Arial" panose="020B0604020202020204" pitchFamily="34" charset="0"/>
              <a:buChar char="•"/>
            </a:pPr>
            <a:r>
              <a:rPr lang="en-US" sz="2000" dirty="0">
                <a:sym typeface="WP MathA" pitchFamily="2" charset="2"/>
              </a:rPr>
              <a:t>Exposed to weather to be suitable for outdoor service</a:t>
            </a:r>
          </a:p>
          <a:p>
            <a:pPr lvl="1">
              <a:buFont typeface="Arial" panose="020B0604020202020204" pitchFamily="34" charset="0"/>
              <a:buChar char="•"/>
            </a:pPr>
            <a:r>
              <a:rPr lang="en-US" sz="2000" dirty="0">
                <a:sym typeface="WP MathA" pitchFamily="2" charset="2"/>
              </a:rPr>
              <a:t>Covering chilled water piping, refrigerant suction piping, or cooling ducts located outside the conditioned space to include a vapor retardant located outside the insulation, all penetrations and joints of which to be sealed</a:t>
            </a:r>
          </a:p>
          <a:p>
            <a:pPr lvl="1">
              <a:lnSpc>
                <a:spcPct val="90000"/>
              </a:lnSpc>
              <a:buFontTx/>
              <a:buNone/>
            </a:pPr>
            <a:endParaRPr lang="en-US" sz="2000" dirty="0">
              <a:cs typeface="Times New Roman" pitchFamily="18" charset="0"/>
              <a:sym typeface="WP MathA" pitchFamily="2" charset="2"/>
            </a:endParaRPr>
          </a:p>
        </p:txBody>
      </p:sp>
      <p:sp>
        <p:nvSpPr>
          <p:cNvPr id="181252" name="Rectangle 4"/>
          <p:cNvSpPr>
            <a:spLocks noGrp="1" noChangeArrowheads="1"/>
          </p:cNvSpPr>
          <p:nvPr>
            <p:ph type="title"/>
          </p:nvPr>
        </p:nvSpPr>
        <p:spPr>
          <a:xfrm>
            <a:off x="215901" y="0"/>
            <a:ext cx="8763000" cy="927100"/>
          </a:xfrm>
        </p:spPr>
        <p:txBody>
          <a:bodyPr/>
          <a:lstStyle/>
          <a:p>
            <a:pPr>
              <a:lnSpc>
                <a:spcPct val="80000"/>
              </a:lnSpc>
            </a:pPr>
            <a:r>
              <a:rPr lang="en-US" sz="2400" b="1" dirty="0" smtClean="0">
                <a:solidFill>
                  <a:srgbClr val="00853F"/>
                </a:solidFill>
              </a:rPr>
              <a:t>Section 6 – 6.4.4.1.1</a:t>
            </a:r>
            <a:r>
              <a:rPr lang="en-US" dirty="0" smtClean="0">
                <a:solidFill>
                  <a:srgbClr val="00853F"/>
                </a:solidFill>
              </a:rPr>
              <a:t/>
            </a:r>
            <a:br>
              <a:rPr lang="en-US" dirty="0" smtClean="0">
                <a:solidFill>
                  <a:srgbClr val="00853F"/>
                </a:solidFill>
              </a:rPr>
            </a:br>
            <a:r>
              <a:rPr lang="en-US" sz="2000" dirty="0" smtClean="0">
                <a:solidFill>
                  <a:srgbClr val="00853F"/>
                </a:solidFill>
              </a:rPr>
              <a:t>General</a:t>
            </a:r>
            <a:endParaRPr lang="en-US" sz="2000" i="1" dirty="0">
              <a:solidFill>
                <a:srgbClr val="00853F"/>
              </a:solidFill>
            </a:endParaRPr>
          </a:p>
        </p:txBody>
      </p:sp>
    </p:spTree>
    <p:extLst>
      <p:ext uri="{BB962C8B-B14F-4D97-AF65-F5344CB8AC3E}">
        <p14:creationId xmlns:p14="http://schemas.microsoft.com/office/powerpoint/2010/main" val="10305619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3"/>
          <p:cNvSpPr>
            <a:spLocks noGrp="1" noChangeArrowheads="1"/>
          </p:cNvSpPr>
          <p:nvPr>
            <p:ph idx="1"/>
          </p:nvPr>
        </p:nvSpPr>
        <p:spPr>
          <a:xfrm>
            <a:off x="456229" y="1037896"/>
            <a:ext cx="8371682" cy="3643489"/>
          </a:xfrm>
        </p:spPr>
        <p:txBody>
          <a:bodyPr>
            <a:normAutofit/>
          </a:bodyPr>
          <a:lstStyle/>
          <a:p>
            <a:pPr marL="0" indent="0">
              <a:buNone/>
            </a:pPr>
            <a:r>
              <a:rPr lang="en-US" sz="2000" dirty="0">
                <a:sym typeface="WP MathA" pitchFamily="2" charset="2"/>
              </a:rPr>
              <a:t>All supply and return ducts and plenums to be insulated per </a:t>
            </a:r>
            <a:r>
              <a:rPr lang="en-US" sz="2000" dirty="0" smtClean="0">
                <a:sym typeface="WP MathA" pitchFamily="2" charset="2"/>
              </a:rPr>
              <a:t>Table </a:t>
            </a:r>
            <a:r>
              <a:rPr lang="en-US" sz="2000" dirty="0" smtClean="0">
                <a:solidFill>
                  <a:srgbClr val="FF0000"/>
                </a:solidFill>
                <a:sym typeface="WP MathA" pitchFamily="2" charset="2"/>
              </a:rPr>
              <a:t>6.8.2</a:t>
            </a:r>
          </a:p>
          <a:p>
            <a:pPr marL="0" indent="0">
              <a:buNone/>
            </a:pPr>
            <a:r>
              <a:rPr lang="en-US" sz="2000" i="1" dirty="0" smtClean="0">
                <a:solidFill>
                  <a:srgbClr val="FF0000"/>
                </a:solidFill>
                <a:sym typeface="WP MathA" pitchFamily="2" charset="2"/>
              </a:rPr>
              <a:t>Duct insulation requirement table was simplified with some increases.</a:t>
            </a:r>
            <a:endParaRPr lang="en-US" sz="1000" i="1" dirty="0" smtClean="0">
              <a:sym typeface="WP MathA" pitchFamily="2" charset="2"/>
            </a:endParaRPr>
          </a:p>
          <a:p>
            <a:pPr marL="0" indent="0">
              <a:buNone/>
            </a:pPr>
            <a:r>
              <a:rPr lang="en-US" sz="2000" b="1" u="sng" dirty="0" smtClean="0">
                <a:sym typeface="WP MathA" pitchFamily="2" charset="2"/>
              </a:rPr>
              <a:t>Exceptions</a:t>
            </a:r>
            <a:endParaRPr lang="en-US" sz="2000" b="1" u="sng" dirty="0">
              <a:sym typeface="WP MathA" pitchFamily="2" charset="2"/>
            </a:endParaRPr>
          </a:p>
          <a:p>
            <a:pPr lvl="1">
              <a:buFont typeface="Arial" panose="020B0604020202020204" pitchFamily="34" charset="0"/>
              <a:buChar char="•"/>
            </a:pPr>
            <a:r>
              <a:rPr lang="en-US" sz="1800" dirty="0">
                <a:sym typeface="WP MathA" pitchFamily="2" charset="2"/>
              </a:rPr>
              <a:t>Factory-installed plenums, casings, or ductwork furnished as part of HVAC equipment</a:t>
            </a:r>
          </a:p>
          <a:p>
            <a:pPr lvl="1">
              <a:buFont typeface="Arial" panose="020B0604020202020204" pitchFamily="34" charset="0"/>
              <a:buChar char="•"/>
            </a:pPr>
            <a:r>
              <a:rPr lang="en-US" sz="1800" dirty="0">
                <a:sym typeface="WP MathA" pitchFamily="2" charset="2"/>
              </a:rPr>
              <a:t>Ducts located in heated, </a:t>
            </a:r>
            <a:r>
              <a:rPr lang="en-US" sz="1800" dirty="0" err="1" smtClean="0">
                <a:sym typeface="WP MathA" pitchFamily="2" charset="2"/>
              </a:rPr>
              <a:t>semiheated</a:t>
            </a:r>
            <a:r>
              <a:rPr lang="en-US" sz="1800" dirty="0">
                <a:sym typeface="WP MathA" pitchFamily="2" charset="2"/>
              </a:rPr>
              <a:t>, or cooled spaces</a:t>
            </a:r>
          </a:p>
          <a:p>
            <a:pPr lvl="1">
              <a:buFont typeface="Arial" panose="020B0604020202020204" pitchFamily="34" charset="0"/>
              <a:buChar char="•"/>
            </a:pPr>
            <a:r>
              <a:rPr lang="en-US" sz="1800" dirty="0">
                <a:sym typeface="WP MathA" pitchFamily="2" charset="2"/>
              </a:rPr>
              <a:t>For </a:t>
            </a:r>
            <a:r>
              <a:rPr lang="en-US" sz="1800" dirty="0" err="1">
                <a:sym typeface="WP MathA" pitchFamily="2" charset="2"/>
              </a:rPr>
              <a:t>runouts</a:t>
            </a:r>
            <a:r>
              <a:rPr lang="en-US" sz="1800" dirty="0">
                <a:sym typeface="WP MathA" pitchFamily="2" charset="2"/>
              </a:rPr>
              <a:t> &lt; 10 ft in length to air terminals </a:t>
            </a:r>
            <a:r>
              <a:rPr lang="en-US" sz="1800" dirty="0" smtClean="0">
                <a:sym typeface="WP MathA" pitchFamily="2" charset="2"/>
              </a:rPr>
              <a:t>or air </a:t>
            </a:r>
            <a:r>
              <a:rPr lang="en-US" sz="1800" dirty="0">
                <a:sym typeface="WP MathA" pitchFamily="2" charset="2"/>
              </a:rPr>
              <a:t>outlets, the R-value need not exceed R-3.5</a:t>
            </a:r>
          </a:p>
          <a:p>
            <a:pPr lvl="1">
              <a:buFont typeface="Arial" panose="020B0604020202020204" pitchFamily="34" charset="0"/>
              <a:buChar char="•"/>
            </a:pPr>
            <a:r>
              <a:rPr lang="en-US" sz="1800" dirty="0">
                <a:sym typeface="WP MathA" pitchFamily="2" charset="2"/>
              </a:rPr>
              <a:t>Backs of air outlets and outlet plenums exposed </a:t>
            </a:r>
            <a:r>
              <a:rPr lang="en-US" sz="1800" dirty="0" smtClean="0">
                <a:sym typeface="WP MathA" pitchFamily="2" charset="2"/>
              </a:rPr>
              <a:t>to </a:t>
            </a:r>
            <a:r>
              <a:rPr lang="en-US" sz="1800" dirty="0">
                <a:sym typeface="WP MathA" pitchFamily="2" charset="2"/>
              </a:rPr>
              <a:t>unconditioned or indirectly conditioned spaces </a:t>
            </a:r>
            <a:r>
              <a:rPr lang="en-US" sz="1800" dirty="0" smtClean="0">
                <a:sym typeface="WP MathA" pitchFamily="2" charset="2"/>
              </a:rPr>
              <a:t>with </a:t>
            </a:r>
            <a:r>
              <a:rPr lang="en-US" sz="1800" dirty="0">
                <a:sym typeface="WP MathA" pitchFamily="2" charset="2"/>
              </a:rPr>
              <a:t>face areas </a:t>
            </a:r>
            <a:r>
              <a:rPr lang="en-US" sz="1800" dirty="0" smtClean="0">
                <a:sym typeface="WP MathA" pitchFamily="2" charset="2"/>
              </a:rPr>
              <a:t>&gt; </a:t>
            </a:r>
            <a:r>
              <a:rPr lang="en-US" sz="1800" dirty="0">
                <a:sym typeface="WP MathA" pitchFamily="2" charset="2"/>
              </a:rPr>
              <a:t>5 ft</a:t>
            </a:r>
            <a:r>
              <a:rPr lang="en-US" sz="1800" baseline="30000" dirty="0">
                <a:sym typeface="WP MathA" pitchFamily="2" charset="2"/>
              </a:rPr>
              <a:t>2</a:t>
            </a:r>
            <a:r>
              <a:rPr lang="en-US" sz="1800" dirty="0">
                <a:sym typeface="WP MathA" pitchFamily="2" charset="2"/>
              </a:rPr>
              <a:t> need not exceed R-2; </a:t>
            </a:r>
            <a:r>
              <a:rPr lang="en-US" sz="1800" dirty="0" smtClean="0">
                <a:sym typeface="WP MathA" pitchFamily="2" charset="2"/>
              </a:rPr>
              <a:t>those  </a:t>
            </a:r>
            <a:r>
              <a:rPr lang="en-US" sz="1800" dirty="0">
                <a:sym typeface="WP MathA" pitchFamily="2" charset="2"/>
              </a:rPr>
              <a:t>≤ 5 ft</a:t>
            </a:r>
            <a:r>
              <a:rPr lang="en-US" sz="1800" baseline="30000" dirty="0">
                <a:sym typeface="WP MathA" pitchFamily="2" charset="2"/>
              </a:rPr>
              <a:t>2</a:t>
            </a:r>
            <a:r>
              <a:rPr lang="en-US" sz="1800" dirty="0">
                <a:sym typeface="WP MathA" pitchFamily="2" charset="2"/>
              </a:rPr>
              <a:t> need not be insulated</a:t>
            </a:r>
          </a:p>
          <a:p>
            <a:pPr lvl="1">
              <a:lnSpc>
                <a:spcPct val="90000"/>
              </a:lnSpc>
              <a:buFontTx/>
              <a:buNone/>
            </a:pPr>
            <a:endParaRPr lang="en-US" sz="2000" dirty="0">
              <a:cs typeface="Times New Roman" pitchFamily="18" charset="0"/>
              <a:sym typeface="WP MathA" pitchFamily="2" charset="2"/>
            </a:endParaRPr>
          </a:p>
        </p:txBody>
      </p:sp>
      <p:sp>
        <p:nvSpPr>
          <p:cNvPr id="183298" name="Rectangle 2"/>
          <p:cNvSpPr>
            <a:spLocks noGrp="1" noChangeArrowheads="1"/>
          </p:cNvSpPr>
          <p:nvPr>
            <p:ph type="title"/>
          </p:nvPr>
        </p:nvSpPr>
        <p:spPr>
          <a:xfrm>
            <a:off x="190501" y="0"/>
            <a:ext cx="8750300" cy="914400"/>
          </a:xfrm>
        </p:spPr>
        <p:txBody>
          <a:bodyPr>
            <a:normAutofit/>
          </a:bodyPr>
          <a:lstStyle/>
          <a:p>
            <a:pPr>
              <a:lnSpc>
                <a:spcPct val="80000"/>
              </a:lnSpc>
            </a:pPr>
            <a:r>
              <a:rPr lang="en-US" sz="2400" b="1" dirty="0" smtClean="0">
                <a:solidFill>
                  <a:srgbClr val="00853F"/>
                </a:solidFill>
              </a:rPr>
              <a:t>Section 6 – 6.4.4.1.2</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Duct </a:t>
            </a:r>
            <a:r>
              <a:rPr lang="en-US" sz="2000" dirty="0">
                <a:solidFill>
                  <a:srgbClr val="00853F"/>
                </a:solidFill>
              </a:rPr>
              <a:t>and Plenum Insulation</a:t>
            </a:r>
            <a:endParaRPr lang="en-US" sz="2000" i="1" dirty="0">
              <a:solidFill>
                <a:srgbClr val="00853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186" y="4434408"/>
            <a:ext cx="7129904" cy="2080412"/>
          </a:xfrm>
          <a:prstGeom prst="rect">
            <a:avLst/>
          </a:prstGeom>
        </p:spPr>
      </p:pic>
    </p:spTree>
    <p:extLst>
      <p:ext uri="{BB962C8B-B14F-4D97-AF65-F5344CB8AC3E}">
        <p14:creationId xmlns:p14="http://schemas.microsoft.com/office/powerpoint/2010/main" val="12945499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3201" y="50800"/>
            <a:ext cx="7289800" cy="850900"/>
          </a:xfrm>
        </p:spPr>
        <p:txBody>
          <a:bodyPr>
            <a:normAutofit/>
          </a:bodyPr>
          <a:lstStyle/>
          <a:p>
            <a:pPr>
              <a:lnSpc>
                <a:spcPct val="80000"/>
              </a:lnSpc>
            </a:pPr>
            <a:r>
              <a:rPr lang="en-US" sz="2400" b="1" dirty="0" smtClean="0">
                <a:solidFill>
                  <a:srgbClr val="00853F"/>
                </a:solidFill>
              </a:rPr>
              <a:t>Section 6 – 6.4.4.2.2 </a:t>
            </a:r>
            <a:r>
              <a:rPr lang="en-US" dirty="0" smtClean="0">
                <a:solidFill>
                  <a:srgbClr val="00853F"/>
                </a:solidFill>
              </a:rPr>
              <a:t/>
            </a:r>
            <a:br>
              <a:rPr lang="en-US" dirty="0" smtClean="0">
                <a:solidFill>
                  <a:srgbClr val="00853F"/>
                </a:solidFill>
              </a:rPr>
            </a:br>
            <a:r>
              <a:rPr lang="en-US" sz="2000" dirty="0" smtClean="0">
                <a:solidFill>
                  <a:srgbClr val="00853F"/>
                </a:solidFill>
              </a:rPr>
              <a:t>Duct </a:t>
            </a:r>
            <a:r>
              <a:rPr lang="en-US" sz="2000" dirty="0">
                <a:solidFill>
                  <a:srgbClr val="00853F"/>
                </a:solidFill>
              </a:rPr>
              <a:t>Leakage Tests</a:t>
            </a:r>
            <a:endParaRPr lang="en-US" sz="2000" i="1" dirty="0">
              <a:solidFill>
                <a:srgbClr val="00853F"/>
              </a:solidFill>
            </a:endParaRPr>
          </a:p>
        </p:txBody>
      </p:sp>
      <p:sp>
        <p:nvSpPr>
          <p:cNvPr id="189443" name="Rectangle 3"/>
          <p:cNvSpPr>
            <a:spLocks noGrp="1" noChangeArrowheads="1"/>
          </p:cNvSpPr>
          <p:nvPr>
            <p:ph type="body" sz="half" idx="1"/>
          </p:nvPr>
        </p:nvSpPr>
        <p:spPr>
          <a:xfrm>
            <a:off x="456228" y="1320800"/>
            <a:ext cx="4533461" cy="4394200"/>
          </a:xfrm>
        </p:spPr>
        <p:txBody>
          <a:bodyPr>
            <a:normAutofit lnSpcReduction="10000"/>
          </a:bodyPr>
          <a:lstStyle/>
          <a:p>
            <a:pPr marL="0" indent="0">
              <a:buNone/>
            </a:pPr>
            <a:r>
              <a:rPr lang="en-US" sz="2400" dirty="0">
                <a:sym typeface="WP MathA" pitchFamily="2" charset="2"/>
              </a:rPr>
              <a:t>Designed &gt; 3 in. </a:t>
            </a:r>
            <a:r>
              <a:rPr lang="en-US" sz="2400" dirty="0" err="1">
                <a:sym typeface="WP MathA" pitchFamily="2" charset="2"/>
              </a:rPr>
              <a:t>w.c.</a:t>
            </a:r>
            <a:endParaRPr lang="en-US" sz="2400" dirty="0">
              <a:sym typeface="WP MathA" pitchFamily="2" charset="2"/>
            </a:endParaRPr>
          </a:p>
          <a:p>
            <a:pPr lvl="1">
              <a:buFont typeface="Arial" panose="020B0604020202020204" pitchFamily="34" charset="0"/>
              <a:buChar char="•"/>
            </a:pPr>
            <a:r>
              <a:rPr lang="en-US" sz="2000" dirty="0">
                <a:sym typeface="WP MathA" pitchFamily="2" charset="2"/>
              </a:rPr>
              <a:t>Leak tested</a:t>
            </a:r>
          </a:p>
          <a:p>
            <a:pPr lvl="1">
              <a:buFont typeface="Arial" panose="020B0604020202020204" pitchFamily="34" charset="0"/>
              <a:buChar char="•"/>
            </a:pPr>
            <a:r>
              <a:rPr lang="en-US" sz="2000" dirty="0">
                <a:sym typeface="WP MathA" pitchFamily="2" charset="2"/>
              </a:rPr>
              <a:t>Representative sections </a:t>
            </a:r>
            <a:r>
              <a:rPr lang="en-US" sz="2000" dirty="0" smtClean="0">
                <a:sym typeface="WP MathA" pitchFamily="2" charset="2"/>
              </a:rPr>
              <a:t>≥ </a:t>
            </a:r>
            <a:r>
              <a:rPr lang="en-US" sz="2000" dirty="0">
                <a:sym typeface="WP MathA" pitchFamily="2" charset="2"/>
              </a:rPr>
              <a:t>25% of the total installed duct area shall be tested</a:t>
            </a:r>
          </a:p>
          <a:p>
            <a:pPr lvl="1">
              <a:buFont typeface="Arial" panose="020B0604020202020204" pitchFamily="34" charset="0"/>
              <a:buChar char="•"/>
            </a:pPr>
            <a:r>
              <a:rPr lang="en-US" sz="2000" dirty="0">
                <a:sym typeface="WP MathA" pitchFamily="2" charset="2"/>
              </a:rPr>
              <a:t>Ratings &gt; 3 in. </a:t>
            </a:r>
            <a:r>
              <a:rPr lang="en-US" sz="2000" dirty="0" err="1">
                <a:sym typeface="WP MathA" pitchFamily="2" charset="2"/>
              </a:rPr>
              <a:t>w.c.</a:t>
            </a:r>
            <a:r>
              <a:rPr lang="en-US" sz="2000" dirty="0">
                <a:sym typeface="WP MathA" pitchFamily="2" charset="2"/>
              </a:rPr>
              <a:t> to be identified on drawings</a:t>
            </a:r>
          </a:p>
          <a:p>
            <a:pPr lvl="1">
              <a:buFont typeface="Arial" panose="020B0604020202020204" pitchFamily="34" charset="0"/>
              <a:buChar char="•"/>
            </a:pPr>
            <a:r>
              <a:rPr lang="en-US" sz="2000" dirty="0">
                <a:sym typeface="WP MathA" pitchFamily="2" charset="2"/>
              </a:rPr>
              <a:t>Maximum permitted duct leakage</a:t>
            </a:r>
          </a:p>
          <a:p>
            <a:pPr lvl="2">
              <a:buFont typeface="Arial" pitchFamily="34" charset="0"/>
              <a:buChar char="–"/>
            </a:pPr>
            <a:r>
              <a:rPr lang="en-US" sz="1800" dirty="0" err="1">
                <a:sym typeface="WP MathA" pitchFamily="2" charset="2"/>
              </a:rPr>
              <a:t>L</a:t>
            </a:r>
            <a:r>
              <a:rPr lang="en-US" sz="1800" baseline="-25000" dirty="0" err="1">
                <a:sym typeface="WP MathA" pitchFamily="2" charset="2"/>
              </a:rPr>
              <a:t>max</a:t>
            </a:r>
            <a:r>
              <a:rPr lang="en-US" sz="1800" dirty="0">
                <a:sym typeface="WP MathA" pitchFamily="2" charset="2"/>
              </a:rPr>
              <a:t> = </a:t>
            </a:r>
            <a:r>
              <a:rPr lang="en-US" sz="1800" dirty="0" smtClean="0">
                <a:sym typeface="WP MathA" pitchFamily="2" charset="2"/>
              </a:rPr>
              <a:t>C</a:t>
            </a:r>
            <a:r>
              <a:rPr lang="en-US" sz="1800" baseline="-25000" dirty="0" smtClean="0">
                <a:sym typeface="WP MathA" pitchFamily="2" charset="2"/>
              </a:rPr>
              <a:t>L</a:t>
            </a:r>
            <a:r>
              <a:rPr lang="en-US" sz="1800" dirty="0" smtClean="0">
                <a:sym typeface="WP MathA" pitchFamily="2" charset="2"/>
              </a:rPr>
              <a:t>P</a:t>
            </a:r>
            <a:r>
              <a:rPr lang="en-US" sz="1800" baseline="30000" dirty="0" smtClean="0">
                <a:sym typeface="WP MathA" pitchFamily="2" charset="2"/>
              </a:rPr>
              <a:t>0.65</a:t>
            </a:r>
          </a:p>
          <a:p>
            <a:pPr lvl="3">
              <a:buFont typeface="Arial" pitchFamily="34" charset="0"/>
              <a:buChar char="•"/>
            </a:pPr>
            <a:r>
              <a:rPr lang="en-US" i="1" dirty="0" smtClean="0">
                <a:cs typeface="Times New Roman" pitchFamily="18" charset="0"/>
                <a:sym typeface="WP MathA" pitchFamily="2" charset="2"/>
              </a:rPr>
              <a:t>Where </a:t>
            </a:r>
            <a:r>
              <a:rPr lang="en-US" i="1" dirty="0" err="1">
                <a:sym typeface="WP MathA" pitchFamily="2" charset="2"/>
              </a:rPr>
              <a:t>L</a:t>
            </a:r>
            <a:r>
              <a:rPr lang="en-US" i="1" baseline="-25000" dirty="0" err="1">
                <a:sym typeface="WP MathA" pitchFamily="2" charset="2"/>
              </a:rPr>
              <a:t>max</a:t>
            </a:r>
            <a:r>
              <a:rPr lang="en-US" i="1" dirty="0">
                <a:cs typeface="Times New Roman" pitchFamily="18" charset="0"/>
                <a:sym typeface="WP MathA" pitchFamily="2" charset="2"/>
              </a:rPr>
              <a:t> = maximum permitted leakage in </a:t>
            </a:r>
            <a:r>
              <a:rPr lang="en-US" i="1" dirty="0" err="1">
                <a:cs typeface="Times New Roman" pitchFamily="18" charset="0"/>
                <a:sym typeface="WP MathA" pitchFamily="2" charset="2"/>
              </a:rPr>
              <a:t>cfm</a:t>
            </a:r>
            <a:r>
              <a:rPr lang="en-US" i="1" dirty="0">
                <a:cs typeface="Times New Roman" pitchFamily="18" charset="0"/>
                <a:sym typeface="WP MathA" pitchFamily="2" charset="2"/>
              </a:rPr>
              <a:t>/100 ft</a:t>
            </a:r>
            <a:r>
              <a:rPr lang="en-US" i="1" baseline="30000" dirty="0">
                <a:cs typeface="Times New Roman" pitchFamily="18" charset="0"/>
                <a:sym typeface="WP MathA" pitchFamily="2" charset="2"/>
              </a:rPr>
              <a:t>2</a:t>
            </a:r>
            <a:r>
              <a:rPr lang="en-US" i="1" dirty="0">
                <a:cs typeface="Times New Roman" pitchFamily="18" charset="0"/>
                <a:sym typeface="WP MathA" pitchFamily="2" charset="2"/>
              </a:rPr>
              <a:t> duct surface area</a:t>
            </a:r>
          </a:p>
        </p:txBody>
      </p:sp>
      <p:pic>
        <p:nvPicPr>
          <p:cNvPr id="189444" name="Picture 4" descr="ducts2"/>
          <p:cNvPicPr>
            <a:picLocks noGrp="1" noChangeAspect="1" noChangeArrowheads="1"/>
          </p:cNvPicPr>
          <p:nvPr>
            <p:ph sz="half" idx="2"/>
          </p:nvPr>
        </p:nvPicPr>
        <p:blipFill>
          <a:blip r:embed="rId3" cstate="screen">
            <a:lum bright="12000"/>
          </a:blip>
          <a:stretch>
            <a:fillRect/>
          </a:stretch>
        </p:blipFill>
        <p:spPr>
          <a:xfrm>
            <a:off x="5188233" y="1577646"/>
            <a:ext cx="3672025" cy="31523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09214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3201" y="50800"/>
            <a:ext cx="7289800" cy="850900"/>
          </a:xfrm>
        </p:spPr>
        <p:txBody>
          <a:bodyPr>
            <a:normAutofit/>
          </a:bodyPr>
          <a:lstStyle/>
          <a:p>
            <a:pPr>
              <a:lnSpc>
                <a:spcPct val="80000"/>
              </a:lnSpc>
            </a:pPr>
            <a:r>
              <a:rPr lang="en-US" sz="2400" b="1" dirty="0" smtClean="0">
                <a:solidFill>
                  <a:srgbClr val="00853F"/>
                </a:solidFill>
              </a:rPr>
              <a:t>Section 6 </a:t>
            </a:r>
            <a:r>
              <a:rPr lang="en-US" sz="2400" b="1" dirty="0">
                <a:solidFill>
                  <a:srgbClr val="00853F"/>
                </a:solidFill>
              </a:rPr>
              <a:t>– 6.4.5 </a:t>
            </a:r>
            <a:r>
              <a:rPr lang="en-US" dirty="0" smtClean="0">
                <a:solidFill>
                  <a:srgbClr val="FF0000"/>
                </a:solidFill>
              </a:rPr>
              <a:t/>
            </a:r>
            <a:br>
              <a:rPr lang="en-US" dirty="0" smtClean="0">
                <a:solidFill>
                  <a:srgbClr val="FF0000"/>
                </a:solidFill>
              </a:rPr>
            </a:br>
            <a:r>
              <a:rPr lang="en-US" sz="2000" dirty="0">
                <a:solidFill>
                  <a:srgbClr val="00853F"/>
                </a:solidFill>
              </a:rPr>
              <a:t>Walk-in Coolers and Freezers</a:t>
            </a:r>
          </a:p>
        </p:txBody>
      </p:sp>
      <p:sp>
        <p:nvSpPr>
          <p:cNvPr id="189443" name="Rectangle 3"/>
          <p:cNvSpPr>
            <a:spLocks noGrp="1" noChangeArrowheads="1"/>
          </p:cNvSpPr>
          <p:nvPr>
            <p:ph type="body" sz="half" idx="1"/>
          </p:nvPr>
        </p:nvSpPr>
        <p:spPr>
          <a:xfrm>
            <a:off x="456228" y="1320800"/>
            <a:ext cx="7815413" cy="4394200"/>
          </a:xfrm>
        </p:spPr>
        <p:txBody>
          <a:bodyPr>
            <a:normAutofit/>
          </a:bodyPr>
          <a:lstStyle/>
          <a:p>
            <a:pPr marL="0" indent="0">
              <a:buNone/>
            </a:pPr>
            <a:r>
              <a:rPr lang="en-US" sz="2400" dirty="0" smtClean="0">
                <a:sym typeface="WP MathA" pitchFamily="2" charset="2"/>
              </a:rPr>
              <a:t>Site assembled or site </a:t>
            </a:r>
            <a:r>
              <a:rPr lang="en-US" sz="2400" dirty="0">
                <a:sym typeface="WP MathA" pitchFamily="2" charset="2"/>
              </a:rPr>
              <a:t>constructed </a:t>
            </a:r>
            <a:r>
              <a:rPr lang="en-US" sz="2400" dirty="0" smtClean="0">
                <a:sym typeface="WP MathA" pitchFamily="2" charset="2"/>
              </a:rPr>
              <a:t>walk-ins ≤ 3000 </a:t>
            </a:r>
            <a:r>
              <a:rPr lang="en-US" sz="2400" dirty="0" err="1" smtClean="0">
                <a:sym typeface="WP MathA" pitchFamily="2" charset="2"/>
              </a:rPr>
              <a:t>sq</a:t>
            </a:r>
            <a:r>
              <a:rPr lang="en-US" sz="2400" dirty="0" smtClean="0">
                <a:sym typeface="WP MathA" pitchFamily="2" charset="2"/>
              </a:rPr>
              <a:t> </a:t>
            </a:r>
            <a:r>
              <a:rPr lang="en-US" sz="2400" dirty="0" err="1" smtClean="0">
                <a:sym typeface="WP MathA" pitchFamily="2" charset="2"/>
              </a:rPr>
              <a:t>ft</a:t>
            </a:r>
            <a:r>
              <a:rPr lang="en-US" sz="2400" dirty="0" smtClean="0">
                <a:sym typeface="WP MathA" pitchFamily="2" charset="2"/>
              </a:rPr>
              <a:t> </a:t>
            </a:r>
            <a:endParaRPr lang="en-US" sz="2400" dirty="0">
              <a:sym typeface="WP MathA" pitchFamily="2" charset="2"/>
            </a:endParaRPr>
          </a:p>
          <a:p>
            <a:pPr lvl="1">
              <a:buFont typeface="Arial" panose="020B0604020202020204" pitchFamily="34" charset="0"/>
              <a:buChar char="•"/>
            </a:pPr>
            <a:r>
              <a:rPr lang="en-US" sz="2000" dirty="0" smtClean="0">
                <a:sym typeface="WP MathA" pitchFamily="2" charset="2"/>
              </a:rPr>
              <a:t>Automatic door closers that close doors within 1 inch of full closure for doors </a:t>
            </a:r>
            <a:r>
              <a:rPr lang="en-US" sz="2000" dirty="0">
                <a:sym typeface="WP MathA" pitchFamily="2" charset="2"/>
              </a:rPr>
              <a:t>≤ </a:t>
            </a:r>
            <a:r>
              <a:rPr lang="en-US" sz="2000" dirty="0" smtClean="0">
                <a:sym typeface="WP MathA" pitchFamily="2" charset="2"/>
              </a:rPr>
              <a:t>3 </a:t>
            </a:r>
            <a:r>
              <a:rPr lang="en-US" sz="2000" dirty="0" err="1" smtClean="0">
                <a:sym typeface="WP MathA" pitchFamily="2" charset="2"/>
              </a:rPr>
              <a:t>ft</a:t>
            </a:r>
            <a:r>
              <a:rPr lang="en-US" sz="2000" dirty="0" smtClean="0">
                <a:sym typeface="WP MathA" pitchFamily="2" charset="2"/>
              </a:rPr>
              <a:t> 9 in. wide or ≤ 7 </a:t>
            </a:r>
            <a:r>
              <a:rPr lang="en-US" sz="2000" dirty="0" err="1" smtClean="0">
                <a:sym typeface="WP MathA" pitchFamily="2" charset="2"/>
              </a:rPr>
              <a:t>ft</a:t>
            </a:r>
            <a:r>
              <a:rPr lang="en-US" sz="2000" dirty="0" smtClean="0">
                <a:sym typeface="WP MathA" pitchFamily="2" charset="2"/>
              </a:rPr>
              <a:t> tall</a:t>
            </a:r>
          </a:p>
          <a:p>
            <a:pPr lvl="1">
              <a:buFont typeface="Arial" panose="020B0604020202020204" pitchFamily="34" charset="0"/>
              <a:buChar char="•"/>
            </a:pPr>
            <a:r>
              <a:rPr lang="en-US" sz="2000" dirty="0" smtClean="0">
                <a:sym typeface="WP MathA" pitchFamily="2" charset="2"/>
              </a:rPr>
              <a:t>Strip doors (curtains), spring-hinged doors, or other way to minimize infiltration when doors are open</a:t>
            </a:r>
          </a:p>
          <a:p>
            <a:pPr lvl="1">
              <a:buFont typeface="Arial" panose="020B0604020202020204" pitchFamily="34" charset="0"/>
              <a:buChar char="•"/>
            </a:pPr>
            <a:r>
              <a:rPr lang="en-US" sz="2000" dirty="0" smtClean="0">
                <a:sym typeface="WP MathA" pitchFamily="2" charset="2"/>
              </a:rPr>
              <a:t>Wall, ceiling and door insulation</a:t>
            </a:r>
          </a:p>
          <a:p>
            <a:pPr lvl="2">
              <a:buFont typeface="Calibri" panose="020F0502020204030204" pitchFamily="34" charset="0"/>
              <a:buChar char="–"/>
            </a:pPr>
            <a:r>
              <a:rPr lang="en-US" sz="2000" dirty="0" smtClean="0">
                <a:sym typeface="WP MathA" pitchFamily="2" charset="2"/>
              </a:rPr>
              <a:t>Walk-in coolers ≥ R-25</a:t>
            </a:r>
          </a:p>
          <a:p>
            <a:pPr lvl="2">
              <a:buFont typeface="Calibri" panose="020F0502020204030204" pitchFamily="34" charset="0"/>
              <a:buChar char="–"/>
            </a:pPr>
            <a:r>
              <a:rPr lang="en-US" sz="2000" dirty="0">
                <a:sym typeface="WP MathA" pitchFamily="2" charset="2"/>
              </a:rPr>
              <a:t>Walk-in freezers </a:t>
            </a:r>
            <a:r>
              <a:rPr lang="en-US" sz="2000" dirty="0" smtClean="0">
                <a:sym typeface="WP MathA" pitchFamily="2" charset="2"/>
              </a:rPr>
              <a:t>≥ R-32</a:t>
            </a:r>
          </a:p>
          <a:p>
            <a:pPr marL="914400" lvl="2" indent="0">
              <a:buNone/>
            </a:pPr>
            <a:r>
              <a:rPr lang="en-US" sz="2000" dirty="0" smtClean="0">
                <a:sym typeface="WP MathA" pitchFamily="2" charset="2"/>
              </a:rPr>
              <a:t>Exception:  glazed portions of doors or structural members</a:t>
            </a:r>
            <a:endParaRPr lang="en-US" sz="2000" dirty="0">
              <a:sym typeface="WP MathA" pitchFamily="2" charset="2"/>
            </a:endParaRPr>
          </a:p>
          <a:p>
            <a:pPr lvl="1">
              <a:buFont typeface="Arial" panose="020B0604020202020204" pitchFamily="34" charset="0"/>
              <a:buChar char="•"/>
            </a:pPr>
            <a:r>
              <a:rPr lang="en-US" sz="2000" dirty="0" smtClean="0">
                <a:sym typeface="WP MathA" pitchFamily="2" charset="2"/>
              </a:rPr>
              <a:t>Floor insulation</a:t>
            </a:r>
          </a:p>
          <a:p>
            <a:pPr lvl="2">
              <a:buFont typeface="Calibri" panose="020F0502020204030204" pitchFamily="34" charset="0"/>
              <a:buChar char="–"/>
            </a:pPr>
            <a:r>
              <a:rPr lang="en-US" sz="2000" dirty="0">
                <a:sym typeface="WP MathA" pitchFamily="2" charset="2"/>
              </a:rPr>
              <a:t>Walk-in freezers ≥ R-28</a:t>
            </a:r>
          </a:p>
        </p:txBody>
      </p:sp>
    </p:spTree>
    <p:extLst>
      <p:ext uri="{BB962C8B-B14F-4D97-AF65-F5344CB8AC3E}">
        <p14:creationId xmlns:p14="http://schemas.microsoft.com/office/powerpoint/2010/main" val="15535743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3201" y="50800"/>
            <a:ext cx="7289800" cy="850900"/>
          </a:xfrm>
        </p:spPr>
        <p:txBody>
          <a:bodyPr>
            <a:normAutofit/>
          </a:bodyPr>
          <a:lstStyle/>
          <a:p>
            <a:pPr>
              <a:lnSpc>
                <a:spcPct val="80000"/>
              </a:lnSpc>
            </a:pPr>
            <a:r>
              <a:rPr lang="en-US" sz="2400" b="1" dirty="0" smtClean="0">
                <a:solidFill>
                  <a:srgbClr val="00853F"/>
                </a:solidFill>
              </a:rPr>
              <a:t>Section 6 </a:t>
            </a:r>
            <a:r>
              <a:rPr lang="en-US" sz="2400" b="1" dirty="0">
                <a:solidFill>
                  <a:srgbClr val="00853F"/>
                </a:solidFill>
              </a:rPr>
              <a:t>– 6.4.5</a:t>
            </a:r>
            <a:br>
              <a:rPr lang="en-US" sz="2400" b="1" dirty="0">
                <a:solidFill>
                  <a:srgbClr val="00853F"/>
                </a:solidFill>
              </a:rPr>
            </a:br>
            <a:r>
              <a:rPr lang="en-US" sz="2000" dirty="0">
                <a:solidFill>
                  <a:srgbClr val="00853F"/>
                </a:solidFill>
              </a:rPr>
              <a:t>Walk-in Coolers and Freezers (cont’d)</a:t>
            </a:r>
          </a:p>
        </p:txBody>
      </p:sp>
      <p:sp>
        <p:nvSpPr>
          <p:cNvPr id="189443" name="Rectangle 3"/>
          <p:cNvSpPr>
            <a:spLocks noGrp="1" noChangeArrowheads="1"/>
          </p:cNvSpPr>
          <p:nvPr>
            <p:ph type="body" sz="half" idx="1"/>
          </p:nvPr>
        </p:nvSpPr>
        <p:spPr>
          <a:xfrm>
            <a:off x="456228" y="1052313"/>
            <a:ext cx="7439885" cy="5583940"/>
          </a:xfrm>
        </p:spPr>
        <p:txBody>
          <a:bodyPr>
            <a:normAutofit fontScale="85000" lnSpcReduction="20000"/>
          </a:bodyPr>
          <a:lstStyle/>
          <a:p>
            <a:pPr lvl="1">
              <a:buFont typeface="Arial" panose="020B0604020202020204" pitchFamily="34" charset="0"/>
              <a:buChar char="•"/>
            </a:pPr>
            <a:r>
              <a:rPr lang="en-US" sz="2000" dirty="0" smtClean="0">
                <a:sym typeface="WP MathA" pitchFamily="2" charset="2"/>
              </a:rPr>
              <a:t>Use electronically commutated motors or three-phase motors for evaporator fan motors &lt; 1 </a:t>
            </a:r>
            <a:r>
              <a:rPr lang="en-US" sz="2000" dirty="0" err="1" smtClean="0">
                <a:sym typeface="WP MathA" pitchFamily="2" charset="2"/>
              </a:rPr>
              <a:t>hp</a:t>
            </a:r>
            <a:r>
              <a:rPr lang="en-US" sz="2000" dirty="0" smtClean="0">
                <a:sym typeface="WP MathA" pitchFamily="2" charset="2"/>
              </a:rPr>
              <a:t> and &lt; 460 V</a:t>
            </a:r>
          </a:p>
          <a:p>
            <a:pPr lvl="1">
              <a:buFont typeface="Arial" panose="020B0604020202020204" pitchFamily="34" charset="0"/>
              <a:buChar char="•"/>
            </a:pPr>
            <a:r>
              <a:rPr lang="en-US" sz="2000" dirty="0" smtClean="0">
                <a:sym typeface="WP MathA" pitchFamily="2" charset="2"/>
              </a:rPr>
              <a:t>Use light sources with efficacy ≥ 40 lm/W (including any ballast losses)</a:t>
            </a:r>
          </a:p>
          <a:p>
            <a:pPr lvl="2"/>
            <a:r>
              <a:rPr lang="en-US" sz="2000" dirty="0" smtClean="0">
                <a:sym typeface="WP MathA" pitchFamily="2" charset="2"/>
              </a:rPr>
              <a:t>May use light sources with efficacy &lt; 40 lm/W in conjunction with a timer or device to turn off the lights within 15 minutes of last occupation</a:t>
            </a:r>
          </a:p>
          <a:p>
            <a:pPr lvl="1">
              <a:buFont typeface="Arial" panose="020B0604020202020204" pitchFamily="34" charset="0"/>
              <a:buChar char="•"/>
            </a:pPr>
            <a:r>
              <a:rPr lang="en-US" sz="2000" dirty="0">
                <a:sym typeface="WP MathA" pitchFamily="2" charset="2"/>
              </a:rPr>
              <a:t>transparent reach-in doors </a:t>
            </a:r>
            <a:r>
              <a:rPr lang="en-US" sz="2000" dirty="0" smtClean="0">
                <a:sym typeface="WP MathA" pitchFamily="2" charset="2"/>
              </a:rPr>
              <a:t>and </a:t>
            </a:r>
            <a:r>
              <a:rPr lang="en-US" sz="2000" dirty="0">
                <a:sym typeface="WP MathA" pitchFamily="2" charset="2"/>
              </a:rPr>
              <a:t>windows in walk-in </a:t>
            </a:r>
            <a:r>
              <a:rPr lang="en-US" sz="2000" dirty="0" smtClean="0">
                <a:sym typeface="WP MathA" pitchFamily="2" charset="2"/>
              </a:rPr>
              <a:t>doors either </a:t>
            </a:r>
            <a:r>
              <a:rPr lang="en-US" sz="2000" dirty="0">
                <a:sym typeface="WP MathA" pitchFamily="2" charset="2"/>
              </a:rPr>
              <a:t>filled with inert gas or heat-reflective treated glass</a:t>
            </a:r>
          </a:p>
          <a:p>
            <a:pPr lvl="2">
              <a:buFont typeface="Arial" panose="020B0604020202020204" pitchFamily="34" charset="0"/>
              <a:buChar char="•"/>
            </a:pPr>
            <a:r>
              <a:rPr lang="en-US" sz="2000" dirty="0" smtClean="0">
                <a:sym typeface="WP MathA" pitchFamily="2" charset="2"/>
              </a:rPr>
              <a:t>freezers: triple-pane glass </a:t>
            </a:r>
          </a:p>
          <a:p>
            <a:pPr lvl="2">
              <a:buFont typeface="Arial" panose="020B0604020202020204" pitchFamily="34" charset="0"/>
              <a:buChar char="•"/>
            </a:pPr>
            <a:r>
              <a:rPr lang="en-US" sz="2000" dirty="0" smtClean="0">
                <a:sym typeface="WP MathA" pitchFamily="2" charset="2"/>
              </a:rPr>
              <a:t>coolers</a:t>
            </a:r>
            <a:r>
              <a:rPr lang="en-US" sz="2000" dirty="0">
                <a:sym typeface="WP MathA" pitchFamily="2" charset="2"/>
              </a:rPr>
              <a:t>: </a:t>
            </a:r>
            <a:r>
              <a:rPr lang="en-US" sz="2000" dirty="0" smtClean="0">
                <a:sym typeface="WP MathA" pitchFamily="2" charset="2"/>
              </a:rPr>
              <a:t>double-pane </a:t>
            </a:r>
            <a:r>
              <a:rPr lang="en-US" sz="2000" dirty="0">
                <a:sym typeface="WP MathA" pitchFamily="2" charset="2"/>
              </a:rPr>
              <a:t>glass </a:t>
            </a:r>
            <a:endParaRPr lang="en-US" sz="2000" dirty="0" smtClean="0">
              <a:sym typeface="WP MathA" pitchFamily="2" charset="2"/>
            </a:endParaRPr>
          </a:p>
          <a:p>
            <a:pPr lvl="1">
              <a:buFont typeface="Arial" panose="020B0604020202020204" pitchFamily="34" charset="0"/>
              <a:buChar char="•"/>
            </a:pPr>
            <a:r>
              <a:rPr lang="en-US" sz="2000" dirty="0" smtClean="0">
                <a:sym typeface="WP MathA" pitchFamily="2" charset="2"/>
              </a:rPr>
              <a:t>for </a:t>
            </a:r>
            <a:r>
              <a:rPr lang="en-US" dirty="0">
                <a:sym typeface="WP MathA" pitchFamily="2" charset="2"/>
              </a:rPr>
              <a:t>a</a:t>
            </a:r>
            <a:r>
              <a:rPr lang="en-US" sz="2000" dirty="0" smtClean="0">
                <a:sym typeface="WP MathA" pitchFamily="2" charset="2"/>
              </a:rPr>
              <a:t>ntisweat heaters without antisweat heater controls to have a total door rail, glass, and frame heater </a:t>
            </a:r>
            <a:r>
              <a:rPr lang="en-US" sz="2000" dirty="0">
                <a:sym typeface="WP MathA" pitchFamily="2" charset="2"/>
              </a:rPr>
              <a:t>power draw </a:t>
            </a:r>
            <a:endParaRPr lang="en-US" sz="2000" dirty="0" smtClean="0">
              <a:sym typeface="WP MathA" pitchFamily="2" charset="2"/>
            </a:endParaRPr>
          </a:p>
          <a:p>
            <a:pPr lvl="2"/>
            <a:r>
              <a:rPr lang="en-US" sz="2000" dirty="0" smtClean="0">
                <a:sym typeface="WP MathA" pitchFamily="2" charset="2"/>
              </a:rPr>
              <a:t>≤7.1 W/ft</a:t>
            </a:r>
            <a:r>
              <a:rPr lang="en-US" sz="2000" baseline="30000" dirty="0" smtClean="0">
                <a:sym typeface="WP MathA" pitchFamily="2" charset="2"/>
              </a:rPr>
              <a:t>2</a:t>
            </a:r>
            <a:r>
              <a:rPr lang="en-US" sz="2000" dirty="0" smtClean="0">
                <a:sym typeface="WP MathA" pitchFamily="2" charset="2"/>
              </a:rPr>
              <a:t> of door opening for walk-in freezers</a:t>
            </a:r>
          </a:p>
          <a:p>
            <a:pPr lvl="2"/>
            <a:r>
              <a:rPr lang="en-US" sz="2000" dirty="0" smtClean="0">
                <a:sym typeface="WP MathA" pitchFamily="2" charset="2"/>
              </a:rPr>
              <a:t>≤3.0 W/ft</a:t>
            </a:r>
            <a:r>
              <a:rPr lang="en-US" sz="2000" baseline="30000" dirty="0">
                <a:sym typeface="WP MathA" pitchFamily="2" charset="2"/>
              </a:rPr>
              <a:t>2</a:t>
            </a:r>
            <a:r>
              <a:rPr lang="en-US" sz="2000" dirty="0" smtClean="0">
                <a:sym typeface="WP MathA" pitchFamily="2" charset="2"/>
              </a:rPr>
              <a:t> of door opening for walk-in coolers</a:t>
            </a:r>
          </a:p>
          <a:p>
            <a:pPr lvl="1">
              <a:buFont typeface="Arial" panose="020B0604020202020204" pitchFamily="34" charset="0"/>
              <a:buChar char="•"/>
            </a:pPr>
            <a:r>
              <a:rPr lang="en-US" sz="2000" dirty="0" err="1" smtClean="0">
                <a:sym typeface="WP MathA" pitchFamily="2" charset="2"/>
              </a:rPr>
              <a:t>Antisweat</a:t>
            </a:r>
            <a:r>
              <a:rPr lang="en-US" sz="2000" dirty="0" smtClean="0">
                <a:sym typeface="WP MathA" pitchFamily="2" charset="2"/>
              </a:rPr>
              <a:t> heater controls to reduce the energy use of the </a:t>
            </a:r>
            <a:r>
              <a:rPr lang="en-US" sz="2000" dirty="0" err="1" smtClean="0">
                <a:sym typeface="WP MathA" pitchFamily="2" charset="2"/>
              </a:rPr>
              <a:t>antisweat</a:t>
            </a:r>
            <a:r>
              <a:rPr lang="en-US" sz="2000" dirty="0" smtClean="0">
                <a:sym typeface="WP MathA" pitchFamily="2" charset="2"/>
              </a:rPr>
              <a:t> heater as a function of the RH in the air outside the door or condensation on the inner glass plane</a:t>
            </a:r>
          </a:p>
          <a:p>
            <a:pPr lvl="1">
              <a:buFont typeface="Arial" panose="020B0604020202020204" pitchFamily="34" charset="0"/>
              <a:buChar char="•"/>
            </a:pPr>
            <a:r>
              <a:rPr lang="en-US" sz="2000" dirty="0" smtClean="0">
                <a:sym typeface="WP MathA" pitchFamily="2" charset="2"/>
              </a:rPr>
              <a:t>Use electronically commutated motors, permanent split capacitor-type motors, or three-phase motors for condenser fan motors &lt; 1 </a:t>
            </a:r>
            <a:r>
              <a:rPr lang="en-US" sz="2000" dirty="0" err="1" smtClean="0">
                <a:sym typeface="WP MathA" pitchFamily="2" charset="2"/>
              </a:rPr>
              <a:t>hp</a:t>
            </a:r>
            <a:endParaRPr lang="en-US" sz="2000" dirty="0" smtClean="0">
              <a:sym typeface="WP MathA" pitchFamily="2" charset="2"/>
            </a:endParaRPr>
          </a:p>
          <a:p>
            <a:pPr lvl="1">
              <a:buFont typeface="Arial" panose="020B0604020202020204" pitchFamily="34" charset="0"/>
              <a:buChar char="•"/>
            </a:pPr>
            <a:r>
              <a:rPr lang="en-US" sz="2000" dirty="0" smtClean="0">
                <a:sym typeface="WP MathA" pitchFamily="2" charset="2"/>
              </a:rPr>
              <a:t>Walk-in freezers to incorporate primary temperature-based defrost termination control with a secondary time limit</a:t>
            </a:r>
            <a:endParaRPr lang="en-US" sz="2000" dirty="0">
              <a:sym typeface="WP MathA" pitchFamily="2" charset="2"/>
            </a:endParaRPr>
          </a:p>
        </p:txBody>
      </p:sp>
    </p:spTree>
    <p:extLst>
      <p:ext uri="{BB962C8B-B14F-4D97-AF65-F5344CB8AC3E}">
        <p14:creationId xmlns:p14="http://schemas.microsoft.com/office/powerpoint/2010/main" val="35278654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3201" y="50800"/>
            <a:ext cx="7289800" cy="850900"/>
          </a:xfrm>
        </p:spPr>
        <p:txBody>
          <a:bodyPr>
            <a:normAutofit/>
          </a:bodyPr>
          <a:lstStyle/>
          <a:p>
            <a:pPr>
              <a:lnSpc>
                <a:spcPct val="80000"/>
              </a:lnSpc>
            </a:pPr>
            <a:r>
              <a:rPr lang="en-US" sz="2400" b="1" dirty="0" smtClean="0">
                <a:solidFill>
                  <a:srgbClr val="00853F"/>
                </a:solidFill>
              </a:rPr>
              <a:t>Section 6 – </a:t>
            </a:r>
            <a:r>
              <a:rPr lang="en-US" sz="2400" b="1" dirty="0">
                <a:solidFill>
                  <a:srgbClr val="00853F"/>
                </a:solidFill>
              </a:rPr>
              <a:t>6.4.6 </a:t>
            </a:r>
            <a:r>
              <a:rPr lang="en-US" dirty="0" smtClean="0">
                <a:solidFill>
                  <a:srgbClr val="FF0000"/>
                </a:solidFill>
              </a:rPr>
              <a:t/>
            </a:r>
            <a:br>
              <a:rPr lang="en-US" dirty="0" smtClean="0">
                <a:solidFill>
                  <a:srgbClr val="FF0000"/>
                </a:solidFill>
              </a:rPr>
            </a:br>
            <a:r>
              <a:rPr lang="en-US" sz="2000" dirty="0">
                <a:solidFill>
                  <a:srgbClr val="00853F"/>
                </a:solidFill>
              </a:rPr>
              <a:t>Refrigerated</a:t>
            </a:r>
            <a:r>
              <a:rPr lang="en-US" sz="2000" dirty="0" smtClean="0">
                <a:solidFill>
                  <a:srgbClr val="FF0000"/>
                </a:solidFill>
              </a:rPr>
              <a:t> </a:t>
            </a:r>
            <a:r>
              <a:rPr lang="en-US" sz="2000" dirty="0">
                <a:solidFill>
                  <a:srgbClr val="00853F"/>
                </a:solidFill>
              </a:rPr>
              <a:t>Display Case</a:t>
            </a:r>
          </a:p>
        </p:txBody>
      </p:sp>
      <p:sp>
        <p:nvSpPr>
          <p:cNvPr id="189443" name="Rectangle 3"/>
          <p:cNvSpPr>
            <a:spLocks noGrp="1" noChangeArrowheads="1"/>
          </p:cNvSpPr>
          <p:nvPr>
            <p:ph type="body" sz="half" idx="1"/>
          </p:nvPr>
        </p:nvSpPr>
        <p:spPr>
          <a:xfrm>
            <a:off x="456228" y="1320800"/>
            <a:ext cx="7439885" cy="4394200"/>
          </a:xfrm>
        </p:spPr>
        <p:txBody>
          <a:bodyPr>
            <a:normAutofit fontScale="92500"/>
          </a:bodyPr>
          <a:lstStyle/>
          <a:p>
            <a:r>
              <a:rPr lang="en-US" sz="2400" dirty="0" smtClean="0">
                <a:sym typeface="WP MathA" pitchFamily="2" charset="2"/>
              </a:rPr>
              <a:t>Meet equipment efficiency requirements</a:t>
            </a:r>
          </a:p>
          <a:p>
            <a:r>
              <a:rPr lang="en-US" sz="2400" dirty="0" smtClean="0">
                <a:sym typeface="WP MathA" pitchFamily="2" charset="2"/>
              </a:rPr>
              <a:t>Lighting to be controlled by one of these:</a:t>
            </a:r>
          </a:p>
          <a:p>
            <a:pPr lvl="1"/>
            <a:r>
              <a:rPr lang="en-US" sz="2000" dirty="0" smtClean="0">
                <a:sym typeface="WP MathA" pitchFamily="2" charset="2"/>
              </a:rPr>
              <a:t>automatic time-switch to turn off lights during non-business hours with timed overrides to turn lights on for ≤ 1 </a:t>
            </a:r>
            <a:r>
              <a:rPr lang="en-US" sz="2000" dirty="0" err="1" smtClean="0">
                <a:sym typeface="WP MathA" pitchFamily="2" charset="2"/>
              </a:rPr>
              <a:t>hr</a:t>
            </a:r>
            <a:endParaRPr lang="en-US" sz="2000" dirty="0" smtClean="0">
              <a:sym typeface="WP MathA" pitchFamily="2" charset="2"/>
            </a:endParaRPr>
          </a:p>
          <a:p>
            <a:pPr lvl="1"/>
            <a:r>
              <a:rPr lang="en-US" sz="2000" dirty="0" smtClean="0">
                <a:sym typeface="WP MathA" pitchFamily="2" charset="2"/>
              </a:rPr>
              <a:t>Motion sensors that reduce lighting power by ≥ 50% within 3 minutes after sensor area is vacated</a:t>
            </a:r>
          </a:p>
          <a:p>
            <a:r>
              <a:rPr lang="en-US" sz="2400" dirty="0" smtClean="0">
                <a:sym typeface="WP MathA" pitchFamily="2" charset="2"/>
              </a:rPr>
              <a:t>Low-temperature cases to have primary temperature-based defrost termination control with secondary time-limit termination.</a:t>
            </a:r>
          </a:p>
          <a:p>
            <a:r>
              <a:rPr lang="en-US" sz="2400" dirty="0" err="1" smtClean="0">
                <a:sym typeface="WP MathA" pitchFamily="2" charset="2"/>
              </a:rPr>
              <a:t>Antisweat</a:t>
            </a:r>
            <a:r>
              <a:rPr lang="en-US" sz="2400" dirty="0" smtClean="0">
                <a:sym typeface="WP MathA" pitchFamily="2" charset="2"/>
              </a:rPr>
              <a:t> heater controls to reduce energy use of </a:t>
            </a:r>
            <a:r>
              <a:rPr lang="en-US" sz="2400" dirty="0" err="1" smtClean="0">
                <a:sym typeface="WP MathA" pitchFamily="2" charset="2"/>
              </a:rPr>
              <a:t>antisweat</a:t>
            </a:r>
            <a:r>
              <a:rPr lang="en-US" sz="2400" dirty="0" smtClean="0">
                <a:sym typeface="WP MathA" pitchFamily="2" charset="2"/>
              </a:rPr>
              <a:t> heater as function of RH in air outside the door or to condensation on inner class pane</a:t>
            </a:r>
            <a:endParaRPr lang="en-US" sz="2400" dirty="0">
              <a:sym typeface="WP MathA" pitchFamily="2" charset="2"/>
            </a:endParaRPr>
          </a:p>
        </p:txBody>
      </p:sp>
    </p:spTree>
    <p:extLst>
      <p:ext uri="{BB962C8B-B14F-4D97-AF65-F5344CB8AC3E}">
        <p14:creationId xmlns:p14="http://schemas.microsoft.com/office/powerpoint/2010/main" val="30063119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9" name="Rectangle 5"/>
          <p:cNvSpPr>
            <a:spLocks noChangeArrowheads="1"/>
          </p:cNvSpPr>
          <p:nvPr/>
        </p:nvSpPr>
        <p:spPr bwMode="auto">
          <a:xfrm>
            <a:off x="0" y="989994"/>
            <a:ext cx="2819400" cy="555424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118807" name="Rectangle 23"/>
          <p:cNvSpPr>
            <a:spLocks noGrp="1" noChangeArrowheads="1"/>
          </p:cNvSpPr>
          <p:nvPr>
            <p:ph type="title"/>
          </p:nvPr>
        </p:nvSpPr>
        <p:spPr>
          <a:xfrm>
            <a:off x="255588" y="369888"/>
            <a:ext cx="6934200" cy="398462"/>
          </a:xfrm>
          <a:noFill/>
          <a:ln/>
          <a:effectLst/>
        </p:spPr>
        <p:txBody>
          <a:bodyPr lIns="0" tIns="0" rIns="0" bIns="0"/>
          <a:lstStyle/>
          <a:p>
            <a:pPr>
              <a:lnSpc>
                <a:spcPct val="80000"/>
              </a:lnSpc>
            </a:pPr>
            <a:r>
              <a:rPr lang="en-US" b="1" dirty="0">
                <a:solidFill>
                  <a:srgbClr val="00853F"/>
                </a:solidFill>
              </a:rPr>
              <a:t>HVAC Compliance</a:t>
            </a:r>
          </a:p>
        </p:txBody>
      </p:sp>
      <p:sp>
        <p:nvSpPr>
          <p:cNvPr id="118786" name="Rectangle 2"/>
          <p:cNvSpPr>
            <a:spLocks noChangeArrowheads="1"/>
          </p:cNvSpPr>
          <p:nvPr/>
        </p:nvSpPr>
        <p:spPr bwMode="auto">
          <a:xfrm>
            <a:off x="6400800" y="989993"/>
            <a:ext cx="2743200" cy="5554241"/>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118788" name="Rectangle 4"/>
          <p:cNvSpPr>
            <a:spLocks noChangeArrowheads="1"/>
          </p:cNvSpPr>
          <p:nvPr/>
        </p:nvSpPr>
        <p:spPr bwMode="auto">
          <a:xfrm>
            <a:off x="3048000" y="1194396"/>
            <a:ext cx="3048000" cy="5791200"/>
          </a:xfrm>
          <a:prstGeom prst="rect">
            <a:avLst/>
          </a:prstGeom>
          <a:noFill/>
          <a:ln w="28575" algn="ctr">
            <a:noFill/>
            <a:miter lim="800000"/>
            <a:headEnd/>
            <a:tailEnd/>
          </a:ln>
          <a:effectLst/>
        </p:spPr>
        <p:txBody>
          <a:bodyPr wrap="none" anchor="ctr"/>
          <a:lstStyle/>
          <a:p>
            <a:endParaRPr lang="en-US"/>
          </a:p>
        </p:txBody>
      </p:sp>
      <p:sp>
        <p:nvSpPr>
          <p:cNvPr id="118790" name="Oval 6"/>
          <p:cNvSpPr>
            <a:spLocks noChangeArrowheads="1"/>
          </p:cNvSpPr>
          <p:nvPr/>
        </p:nvSpPr>
        <p:spPr bwMode="auto">
          <a:xfrm>
            <a:off x="2362200" y="5257194"/>
            <a:ext cx="4572000" cy="1219200"/>
          </a:xfrm>
          <a:prstGeom prst="ellipse">
            <a:avLst/>
          </a:prstGeom>
          <a:noFill/>
          <a:ln w="9525" algn="ctr">
            <a:noFill/>
            <a:round/>
            <a:headEnd/>
            <a:tailEnd/>
          </a:ln>
          <a:effectLst/>
        </p:spPr>
        <p:txBody>
          <a:bodyPr wrap="none" anchor="ctr">
            <a:spAutoFit/>
          </a:bodyPr>
          <a:lstStyle/>
          <a:p>
            <a:endParaRPr lang="en-US"/>
          </a:p>
        </p:txBody>
      </p:sp>
      <p:sp>
        <p:nvSpPr>
          <p:cNvPr id="118792" name="Text Box 8"/>
          <p:cNvSpPr txBox="1">
            <a:spLocks noChangeArrowheads="1"/>
          </p:cNvSpPr>
          <p:nvPr/>
        </p:nvSpPr>
        <p:spPr bwMode="auto">
          <a:xfrm>
            <a:off x="2362200" y="2894994"/>
            <a:ext cx="1905000" cy="1371600"/>
          </a:xfrm>
          <a:prstGeom prst="rect">
            <a:avLst/>
          </a:prstGeom>
          <a:noFill/>
          <a:ln w="6350">
            <a:noFill/>
            <a:miter lim="800000"/>
            <a:headEnd/>
            <a:tailEnd/>
          </a:ln>
          <a:effectLst/>
        </p:spPr>
        <p:txBody>
          <a:bodyPr/>
          <a:lstStyle/>
          <a:p>
            <a:pPr algn="ctr">
              <a:lnSpc>
                <a:spcPct val="80000"/>
              </a:lnSpc>
              <a:spcBef>
                <a:spcPct val="30000"/>
              </a:spcBef>
            </a:pPr>
            <a:r>
              <a:rPr lang="en-US" b="1">
                <a:effectLst>
                  <a:outerShdw blurRad="38100" dist="38100" dir="2700000" algn="tl">
                    <a:srgbClr val="C0C0C0"/>
                  </a:outerShdw>
                </a:effectLst>
              </a:rPr>
              <a:t>Mandatory </a:t>
            </a:r>
          </a:p>
          <a:p>
            <a:pPr algn="ctr">
              <a:lnSpc>
                <a:spcPct val="80000"/>
              </a:lnSpc>
              <a:spcBef>
                <a:spcPct val="30000"/>
              </a:spcBef>
            </a:pPr>
            <a:r>
              <a:rPr lang="en-US" b="1">
                <a:effectLst>
                  <a:outerShdw blurRad="38100" dist="38100" dir="2700000" algn="tl">
                    <a:srgbClr val="C0C0C0"/>
                  </a:outerShdw>
                </a:effectLst>
              </a:rPr>
              <a:t>Provisions</a:t>
            </a:r>
          </a:p>
          <a:p>
            <a:pPr algn="ctr">
              <a:lnSpc>
                <a:spcPct val="110000"/>
              </a:lnSpc>
              <a:spcBef>
                <a:spcPct val="30000"/>
              </a:spcBef>
            </a:pPr>
            <a:r>
              <a:rPr lang="en-US" sz="1400" b="1"/>
              <a:t>(required for most compliance options)</a:t>
            </a:r>
          </a:p>
        </p:txBody>
      </p:sp>
      <p:sp>
        <p:nvSpPr>
          <p:cNvPr id="118793" name="Text Box 9"/>
          <p:cNvSpPr txBox="1">
            <a:spLocks noChangeArrowheads="1"/>
          </p:cNvSpPr>
          <p:nvPr/>
        </p:nvSpPr>
        <p:spPr bwMode="auto">
          <a:xfrm>
            <a:off x="228600" y="1218594"/>
            <a:ext cx="2743200" cy="396875"/>
          </a:xfrm>
          <a:prstGeom prst="rect">
            <a:avLst/>
          </a:prstGeom>
          <a:noFill/>
          <a:ln w="28575" algn="ctr">
            <a:noFill/>
            <a:miter lim="800000"/>
            <a:headEnd/>
            <a:tailEnd/>
          </a:ln>
          <a:effectLst/>
        </p:spPr>
        <p:txBody>
          <a:bodyPr>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118794" name="Text Box 10"/>
          <p:cNvSpPr txBox="1">
            <a:spLocks noChangeArrowheads="1"/>
          </p:cNvSpPr>
          <p:nvPr/>
        </p:nvSpPr>
        <p:spPr bwMode="auto">
          <a:xfrm>
            <a:off x="3352800" y="1218594"/>
            <a:ext cx="2743200" cy="396875"/>
          </a:xfrm>
          <a:prstGeom prst="rect">
            <a:avLst/>
          </a:prstGeom>
          <a:noFill/>
          <a:ln w="28575" algn="ctr">
            <a:noFill/>
            <a:miter lim="800000"/>
            <a:headEnd/>
            <a:tailEnd/>
          </a:ln>
          <a:effectLst/>
        </p:spPr>
        <p:txBody>
          <a:bodyPr>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Options</a:t>
            </a:r>
          </a:p>
        </p:txBody>
      </p:sp>
      <p:sp>
        <p:nvSpPr>
          <p:cNvPr id="118795" name="Text Box 11"/>
          <p:cNvSpPr txBox="1">
            <a:spLocks noChangeArrowheads="1"/>
          </p:cNvSpPr>
          <p:nvPr/>
        </p:nvSpPr>
        <p:spPr bwMode="auto">
          <a:xfrm>
            <a:off x="6781800" y="2894994"/>
            <a:ext cx="2362200" cy="946150"/>
          </a:xfrm>
          <a:prstGeom prst="rect">
            <a:avLst/>
          </a:prstGeom>
          <a:noFill/>
          <a:ln w="28575" algn="ctr">
            <a:noFill/>
            <a:miter lim="800000"/>
            <a:headEnd/>
            <a:tailEnd/>
          </a:ln>
          <a:effectLst/>
        </p:spPr>
        <p:txBody>
          <a:bodyPr>
            <a:spAutoFit/>
          </a:bodyPr>
          <a:lstStyle/>
          <a:p>
            <a:pPr algn="ctr">
              <a:spcBef>
                <a:spcPct val="50000"/>
              </a:spcBef>
            </a:pPr>
            <a:r>
              <a:rPr lang="en-US" sz="2800" dirty="0">
                <a:solidFill>
                  <a:schemeClr val="accent6"/>
                </a:solidFill>
                <a:effectLst>
                  <a:outerShdw blurRad="38100" dist="38100" dir="2700000" algn="tl">
                    <a:srgbClr val="C0C0C0"/>
                  </a:outerShdw>
                </a:effectLst>
              </a:rPr>
              <a:t>Energy Code Compliance</a:t>
            </a:r>
          </a:p>
        </p:txBody>
      </p:sp>
      <p:sp>
        <p:nvSpPr>
          <p:cNvPr id="118796" name="Text Box 12"/>
          <p:cNvSpPr txBox="1">
            <a:spLocks noChangeArrowheads="1"/>
          </p:cNvSpPr>
          <p:nvPr/>
        </p:nvSpPr>
        <p:spPr bwMode="auto">
          <a:xfrm>
            <a:off x="4343400" y="2056794"/>
            <a:ext cx="1905000" cy="603250"/>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Option</a:t>
            </a:r>
            <a:endParaRPr lang="en-US" sz="1600" dirty="0">
              <a:solidFill>
                <a:schemeClr val="bg1"/>
              </a:solidFill>
              <a:latin typeface="Arial Black" pitchFamily="34" charset="0"/>
            </a:endParaRPr>
          </a:p>
        </p:txBody>
      </p:sp>
      <p:sp>
        <p:nvSpPr>
          <p:cNvPr id="118797" name="Text Box 13"/>
          <p:cNvSpPr txBox="1">
            <a:spLocks noChangeArrowheads="1"/>
          </p:cNvSpPr>
          <p:nvPr/>
        </p:nvSpPr>
        <p:spPr bwMode="auto">
          <a:xfrm>
            <a:off x="4343400" y="3840754"/>
            <a:ext cx="1905000" cy="603250"/>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sz="1600">
                <a:solidFill>
                  <a:schemeClr val="bg1"/>
                </a:solidFill>
                <a:effectLst>
                  <a:outerShdw blurRad="38100" dist="38100" dir="2700000" algn="tl">
                    <a:srgbClr val="000000"/>
                  </a:outerShdw>
                </a:effectLst>
                <a:latin typeface="Arial Black" pitchFamily="34" charset="0"/>
              </a:rPr>
              <a:t>Energy Cost Budget</a:t>
            </a:r>
          </a:p>
        </p:txBody>
      </p:sp>
      <p:sp>
        <p:nvSpPr>
          <p:cNvPr id="118798" name="Text Box 14"/>
          <p:cNvSpPr txBox="1">
            <a:spLocks noChangeArrowheads="1"/>
          </p:cNvSpPr>
          <p:nvPr/>
        </p:nvSpPr>
        <p:spPr bwMode="auto">
          <a:xfrm>
            <a:off x="4343400" y="2948774"/>
            <a:ext cx="1905000" cy="603250"/>
          </a:xfrm>
          <a:prstGeom prst="rect">
            <a:avLst/>
          </a:prstGeom>
          <a:solidFill>
            <a:srgbClr val="969696"/>
          </a:solidFill>
          <a:ln w="22225">
            <a:solidFill>
              <a:srgbClr val="808080"/>
            </a:solidFill>
            <a:miter lim="800000"/>
            <a:headEnd/>
            <a:tailEnd/>
          </a:ln>
          <a:effectLst/>
        </p:spPr>
        <p:txBody>
          <a:bodyPr>
            <a:spAutoFit/>
          </a:bodyPr>
          <a:lstStyle/>
          <a:p>
            <a:pPr algn="ctr">
              <a:spcBef>
                <a:spcPct val="50000"/>
              </a:spcBef>
            </a:pPr>
            <a:r>
              <a:rPr lang="en-US" sz="1600">
                <a:solidFill>
                  <a:schemeClr val="bg1"/>
                </a:solidFill>
                <a:effectLst>
                  <a:outerShdw blurRad="38100" dist="38100" dir="2700000" algn="tl">
                    <a:srgbClr val="000000"/>
                  </a:outerShdw>
                </a:effectLst>
                <a:latin typeface="Arial Black" pitchFamily="34" charset="0"/>
              </a:rPr>
              <a:t>Trade Off Option</a:t>
            </a:r>
          </a:p>
        </p:txBody>
      </p:sp>
      <p:sp>
        <p:nvSpPr>
          <p:cNvPr id="118799" name="Text Box 15"/>
          <p:cNvSpPr txBox="1">
            <a:spLocks noChangeArrowheads="1"/>
          </p:cNvSpPr>
          <p:nvPr/>
        </p:nvSpPr>
        <p:spPr bwMode="auto">
          <a:xfrm>
            <a:off x="4343400" y="4712864"/>
            <a:ext cx="1905000" cy="358775"/>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Simplified</a:t>
            </a:r>
          </a:p>
        </p:txBody>
      </p:sp>
      <p:sp>
        <p:nvSpPr>
          <p:cNvPr id="118800" name="Text Box 16"/>
          <p:cNvSpPr txBox="1">
            <a:spLocks noChangeArrowheads="1"/>
          </p:cNvSpPr>
          <p:nvPr/>
        </p:nvSpPr>
        <p:spPr bwMode="auto">
          <a:xfrm>
            <a:off x="457200" y="2132994"/>
            <a:ext cx="1905000" cy="388938"/>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Envelope</a:t>
            </a:r>
          </a:p>
        </p:txBody>
      </p:sp>
      <p:sp>
        <p:nvSpPr>
          <p:cNvPr id="118801" name="Text Box 17"/>
          <p:cNvSpPr txBox="1">
            <a:spLocks noChangeArrowheads="1"/>
          </p:cNvSpPr>
          <p:nvPr/>
        </p:nvSpPr>
        <p:spPr bwMode="auto">
          <a:xfrm>
            <a:off x="457200" y="2971194"/>
            <a:ext cx="1905000" cy="388938"/>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b="1"/>
              <a:t>HVAC</a:t>
            </a:r>
          </a:p>
        </p:txBody>
      </p:sp>
      <p:sp>
        <p:nvSpPr>
          <p:cNvPr id="118802" name="Text Box 18"/>
          <p:cNvSpPr txBox="1">
            <a:spLocks noChangeArrowheads="1"/>
          </p:cNvSpPr>
          <p:nvPr/>
        </p:nvSpPr>
        <p:spPr bwMode="auto">
          <a:xfrm>
            <a:off x="457200" y="5028594"/>
            <a:ext cx="1905000" cy="388937"/>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Lighting</a:t>
            </a:r>
          </a:p>
        </p:txBody>
      </p:sp>
      <p:sp>
        <p:nvSpPr>
          <p:cNvPr id="118803" name="Text Box 19"/>
          <p:cNvSpPr txBox="1">
            <a:spLocks noChangeArrowheads="1"/>
          </p:cNvSpPr>
          <p:nvPr/>
        </p:nvSpPr>
        <p:spPr bwMode="auto">
          <a:xfrm>
            <a:off x="457200" y="3733194"/>
            <a:ext cx="1905000" cy="388938"/>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SWH</a:t>
            </a:r>
          </a:p>
        </p:txBody>
      </p:sp>
      <p:sp>
        <p:nvSpPr>
          <p:cNvPr id="118804" name="Text Box 20"/>
          <p:cNvSpPr txBox="1">
            <a:spLocks noChangeArrowheads="1"/>
          </p:cNvSpPr>
          <p:nvPr/>
        </p:nvSpPr>
        <p:spPr bwMode="auto">
          <a:xfrm>
            <a:off x="457200" y="4418994"/>
            <a:ext cx="1905000" cy="388938"/>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Power</a:t>
            </a:r>
          </a:p>
        </p:txBody>
      </p:sp>
      <p:sp>
        <p:nvSpPr>
          <p:cNvPr id="118808" name="Text Box 24"/>
          <p:cNvSpPr txBox="1">
            <a:spLocks noChangeArrowheads="1"/>
          </p:cNvSpPr>
          <p:nvPr/>
        </p:nvSpPr>
        <p:spPr bwMode="auto">
          <a:xfrm>
            <a:off x="457200" y="5638194"/>
            <a:ext cx="1905000" cy="388937"/>
          </a:xfrm>
          <a:prstGeom prst="rect">
            <a:avLst/>
          </a:prstGeom>
          <a:solidFill>
            <a:srgbClr val="EAEAEA"/>
          </a:solidFill>
          <a:ln w="22225">
            <a:solidFill>
              <a:srgbClr val="808080"/>
            </a:solidFill>
            <a:miter lim="800000"/>
            <a:headEnd/>
            <a:tailEnd/>
          </a:ln>
          <a:effectLst/>
        </p:spPr>
        <p:txBody>
          <a:bodyPr>
            <a:spAutoFit/>
          </a:bodyPr>
          <a:lstStyle/>
          <a:p>
            <a:pPr algn="ctr">
              <a:spcBef>
                <a:spcPct val="50000"/>
              </a:spcBef>
            </a:pPr>
            <a:r>
              <a:rPr lang="en-US" b="1"/>
              <a:t>Other</a:t>
            </a:r>
          </a:p>
        </p:txBody>
      </p:sp>
      <p:sp>
        <p:nvSpPr>
          <p:cNvPr id="24" name="Text Box 15"/>
          <p:cNvSpPr txBox="1">
            <a:spLocks noChangeArrowheads="1"/>
          </p:cNvSpPr>
          <p:nvPr/>
        </p:nvSpPr>
        <p:spPr bwMode="auto">
          <a:xfrm>
            <a:off x="4352088" y="5392564"/>
            <a:ext cx="1905000" cy="830997"/>
          </a:xfrm>
          <a:prstGeom prst="rect">
            <a:avLst/>
          </a:prstGeom>
          <a:solidFill>
            <a:srgbClr val="EA8908">
              <a:alpha val="54000"/>
            </a:srgbClr>
          </a:solidFill>
          <a:ln w="22225">
            <a:solidFill>
              <a:srgbClr val="808080"/>
            </a:solidFill>
            <a:miter lim="800000"/>
            <a:headEnd/>
            <a:tailEnd/>
          </a:ln>
          <a:effectLst/>
        </p:spPr>
        <p:txBody>
          <a:bodyPr>
            <a:spAutoFit/>
          </a:bodyPr>
          <a:lstStyle/>
          <a:p>
            <a:pPr algn="ctr">
              <a:spcBef>
                <a:spcPct val="50000"/>
              </a:spcBef>
            </a:pPr>
            <a:r>
              <a:rPr lang="en-US" sz="1600" dirty="0" smtClean="0">
                <a:solidFill>
                  <a:schemeClr val="bg1"/>
                </a:solidFill>
                <a:effectLst>
                  <a:outerShdw blurRad="38100" dist="38100" dir="2700000" algn="tl">
                    <a:srgbClr val="000000"/>
                  </a:outerShdw>
                </a:effectLst>
                <a:latin typeface="Arial Black" pitchFamily="34" charset="0"/>
              </a:rPr>
              <a:t>Performance Rating</a:t>
            </a:r>
            <a:br>
              <a:rPr lang="en-US" sz="1600" dirty="0" smtClean="0">
                <a:solidFill>
                  <a:schemeClr val="bg1"/>
                </a:solidFill>
                <a:effectLst>
                  <a:outerShdw blurRad="38100" dist="38100" dir="2700000" algn="tl">
                    <a:srgbClr val="000000"/>
                  </a:outerShdw>
                </a:effectLst>
                <a:latin typeface="Arial Black" pitchFamily="34" charset="0"/>
              </a:rPr>
            </a:br>
            <a:r>
              <a:rPr lang="en-US" sz="1600" dirty="0" smtClean="0">
                <a:solidFill>
                  <a:schemeClr val="bg1"/>
                </a:solidFill>
                <a:effectLst>
                  <a:outerShdw blurRad="38100" dist="38100" dir="2700000" algn="tl">
                    <a:srgbClr val="000000"/>
                  </a:outerShdw>
                </a:effectLst>
                <a:latin typeface="Arial Black" pitchFamily="34" charset="0"/>
              </a:rPr>
              <a:t>Method</a:t>
            </a:r>
            <a:endParaRPr lang="en-US" sz="1600" dirty="0">
              <a:solidFill>
                <a:schemeClr val="bg1"/>
              </a:solidFill>
              <a:effectLst>
                <a:outerShdw blurRad="38100" dist="38100" dir="2700000" algn="tl">
                  <a:srgbClr val="000000"/>
                </a:outerShdw>
              </a:effectLst>
              <a:latin typeface="Arial Black" pitchFamily="34" charset="0"/>
            </a:endParaRPr>
          </a:p>
        </p:txBody>
      </p:sp>
    </p:spTree>
    <p:extLst>
      <p:ext uri="{BB962C8B-B14F-4D97-AF65-F5344CB8AC3E}">
        <p14:creationId xmlns:p14="http://schemas.microsoft.com/office/powerpoint/2010/main" val="15877304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3"/>
          <p:cNvSpPr>
            <a:spLocks noGrp="1" noChangeArrowheads="1"/>
          </p:cNvSpPr>
          <p:nvPr>
            <p:ph idx="1"/>
          </p:nvPr>
        </p:nvSpPr>
        <p:spPr>
          <a:xfrm>
            <a:off x="456229" y="1219200"/>
            <a:ext cx="8230571" cy="4441825"/>
          </a:xfrm>
        </p:spPr>
        <p:txBody>
          <a:bodyPr>
            <a:normAutofit lnSpcReduction="10000"/>
          </a:bodyPr>
          <a:lstStyle/>
          <a:p>
            <a:pPr>
              <a:lnSpc>
                <a:spcPct val="90000"/>
              </a:lnSpc>
              <a:buFont typeface="Wingdings" pitchFamily="2" charset="2"/>
              <a:buChar char="ü"/>
            </a:pPr>
            <a:r>
              <a:rPr lang="en-US" sz="2400" dirty="0"/>
              <a:t>Economizers </a:t>
            </a:r>
            <a:r>
              <a:rPr lang="en-US" sz="2000" i="1" dirty="0"/>
              <a:t>(Section 6.5.1)</a:t>
            </a:r>
          </a:p>
          <a:p>
            <a:pPr>
              <a:lnSpc>
                <a:spcPct val="90000"/>
              </a:lnSpc>
              <a:buFont typeface="Wingdings" pitchFamily="2" charset="2"/>
              <a:buChar char="ü"/>
            </a:pPr>
            <a:r>
              <a:rPr lang="en-US" sz="2400" dirty="0"/>
              <a:t>Simultaneous Heating and Cooling Limitation </a:t>
            </a:r>
            <a:br>
              <a:rPr lang="en-US" sz="2400" dirty="0"/>
            </a:br>
            <a:r>
              <a:rPr lang="en-US" sz="2000" i="1" dirty="0"/>
              <a:t>(Section 6.5.2)</a:t>
            </a:r>
          </a:p>
          <a:p>
            <a:pPr>
              <a:lnSpc>
                <a:spcPct val="90000"/>
              </a:lnSpc>
              <a:buFont typeface="Wingdings" pitchFamily="2" charset="2"/>
              <a:buChar char="ü"/>
            </a:pPr>
            <a:r>
              <a:rPr lang="en-US" sz="2400" dirty="0"/>
              <a:t>Air System Design and Control </a:t>
            </a:r>
            <a:r>
              <a:rPr lang="en-US" sz="2000" i="1" dirty="0"/>
              <a:t>(Section 6.5.3)</a:t>
            </a:r>
          </a:p>
          <a:p>
            <a:pPr>
              <a:lnSpc>
                <a:spcPct val="90000"/>
              </a:lnSpc>
              <a:buFont typeface="Wingdings" pitchFamily="2" charset="2"/>
              <a:buChar char="ü"/>
            </a:pPr>
            <a:r>
              <a:rPr lang="en-US" sz="2400" dirty="0"/>
              <a:t>Hydronic System Design and Control </a:t>
            </a:r>
            <a:r>
              <a:rPr lang="en-US" sz="2000" dirty="0"/>
              <a:t>(</a:t>
            </a:r>
            <a:r>
              <a:rPr lang="en-US" sz="2000" i="1" dirty="0"/>
              <a:t>Section 6.5.4)</a:t>
            </a:r>
          </a:p>
          <a:p>
            <a:pPr>
              <a:lnSpc>
                <a:spcPct val="90000"/>
              </a:lnSpc>
              <a:buFont typeface="Wingdings" pitchFamily="2" charset="2"/>
              <a:buChar char="ü"/>
            </a:pPr>
            <a:r>
              <a:rPr lang="en-US" sz="2400" dirty="0"/>
              <a:t>Heat Rejection Equipment </a:t>
            </a:r>
            <a:r>
              <a:rPr lang="en-US" sz="2000" i="1" dirty="0"/>
              <a:t>(Section 6.5.5)</a:t>
            </a:r>
            <a:endParaRPr lang="en-US" sz="2400" i="1" dirty="0"/>
          </a:p>
          <a:p>
            <a:pPr>
              <a:lnSpc>
                <a:spcPct val="90000"/>
              </a:lnSpc>
              <a:buFont typeface="Wingdings" pitchFamily="2" charset="2"/>
              <a:buChar char="ü"/>
            </a:pPr>
            <a:r>
              <a:rPr lang="en-US" sz="2400" dirty="0"/>
              <a:t>Energy Recovery </a:t>
            </a:r>
            <a:r>
              <a:rPr lang="en-US" sz="2000" i="1" dirty="0"/>
              <a:t>(Section 6.5.6)</a:t>
            </a:r>
          </a:p>
          <a:p>
            <a:pPr>
              <a:lnSpc>
                <a:spcPct val="90000"/>
              </a:lnSpc>
              <a:buFont typeface="Wingdings" pitchFamily="2" charset="2"/>
              <a:buChar char="ü"/>
            </a:pPr>
            <a:r>
              <a:rPr lang="en-US" sz="2400" dirty="0"/>
              <a:t>Exhaust </a:t>
            </a:r>
            <a:r>
              <a:rPr lang="en-US" sz="2400" dirty="0" smtClean="0"/>
              <a:t>Systems </a:t>
            </a:r>
            <a:r>
              <a:rPr lang="en-US" sz="2000" i="1" dirty="0"/>
              <a:t>(Section 6.5.7)</a:t>
            </a:r>
          </a:p>
          <a:p>
            <a:pPr>
              <a:lnSpc>
                <a:spcPct val="90000"/>
              </a:lnSpc>
              <a:buFont typeface="Wingdings" pitchFamily="2" charset="2"/>
              <a:buChar char="ü"/>
            </a:pPr>
            <a:r>
              <a:rPr lang="en-US" sz="2400" dirty="0"/>
              <a:t>Radiant Heating Systems </a:t>
            </a:r>
            <a:r>
              <a:rPr lang="en-US" sz="2000" i="1" dirty="0"/>
              <a:t>(Section 6.5.8)</a:t>
            </a:r>
          </a:p>
          <a:p>
            <a:pPr>
              <a:lnSpc>
                <a:spcPct val="90000"/>
              </a:lnSpc>
              <a:buFont typeface="Wingdings" pitchFamily="2" charset="2"/>
              <a:buChar char="ü"/>
            </a:pPr>
            <a:r>
              <a:rPr lang="en-US" sz="2400" dirty="0"/>
              <a:t>Hot Gas Bypass Limitation </a:t>
            </a:r>
            <a:r>
              <a:rPr lang="en-US" sz="2000" i="1" dirty="0"/>
              <a:t>(Section 6.5.9</a:t>
            </a:r>
            <a:r>
              <a:rPr lang="en-US" sz="2000" i="1" dirty="0" smtClean="0"/>
              <a:t>)</a:t>
            </a:r>
          </a:p>
          <a:p>
            <a:pPr>
              <a:lnSpc>
                <a:spcPct val="90000"/>
              </a:lnSpc>
              <a:buFont typeface="Wingdings" pitchFamily="2" charset="2"/>
              <a:buChar char="ü"/>
            </a:pPr>
            <a:r>
              <a:rPr lang="en-US" dirty="0"/>
              <a:t>Door Switches</a:t>
            </a:r>
            <a:r>
              <a:rPr lang="en-US" sz="2000" i="1" dirty="0" smtClean="0"/>
              <a:t> (Section 6.5.10)</a:t>
            </a:r>
          </a:p>
          <a:p>
            <a:pPr>
              <a:lnSpc>
                <a:spcPct val="90000"/>
              </a:lnSpc>
              <a:buFont typeface="Wingdings" pitchFamily="2" charset="2"/>
              <a:buChar char="ü"/>
            </a:pPr>
            <a:r>
              <a:rPr lang="en-US" dirty="0"/>
              <a:t>Refrigeration Systems</a:t>
            </a:r>
            <a:r>
              <a:rPr lang="en-US" sz="2000" i="1" dirty="0" smtClean="0"/>
              <a:t> (Section 6.5.11)</a:t>
            </a:r>
            <a:endParaRPr lang="en-US" sz="2000" i="1" dirty="0"/>
          </a:p>
        </p:txBody>
      </p:sp>
      <p:sp>
        <p:nvSpPr>
          <p:cNvPr id="193538" name="Rectangle 2"/>
          <p:cNvSpPr>
            <a:spLocks noGrp="1" noChangeArrowheads="1"/>
          </p:cNvSpPr>
          <p:nvPr>
            <p:ph type="title"/>
          </p:nvPr>
        </p:nvSpPr>
        <p:spPr>
          <a:xfrm>
            <a:off x="217488" y="0"/>
            <a:ext cx="8697912" cy="876300"/>
          </a:xfrm>
        </p:spPr>
        <p:txBody>
          <a:bodyPr/>
          <a:lstStyle/>
          <a:p>
            <a:pPr>
              <a:lnSpc>
                <a:spcPct val="80000"/>
              </a:lnSpc>
            </a:pPr>
            <a:r>
              <a:rPr lang="en-US" sz="2400" b="1" dirty="0" smtClean="0">
                <a:solidFill>
                  <a:srgbClr val="00853F"/>
                </a:solidFill>
              </a:rPr>
              <a:t>Section 6 – 6.5</a:t>
            </a:r>
            <a:r>
              <a:rPr lang="en-US" dirty="0" smtClean="0">
                <a:solidFill>
                  <a:srgbClr val="00853F"/>
                </a:solidFill>
              </a:rPr>
              <a:t/>
            </a:r>
            <a:br>
              <a:rPr lang="en-US" dirty="0" smtClean="0">
                <a:solidFill>
                  <a:srgbClr val="00853F"/>
                </a:solidFill>
              </a:rPr>
            </a:br>
            <a:r>
              <a:rPr lang="en-US" sz="2000" dirty="0" smtClean="0">
                <a:solidFill>
                  <a:srgbClr val="00853F"/>
                </a:solidFill>
              </a:rPr>
              <a:t>HVAC </a:t>
            </a:r>
            <a:r>
              <a:rPr lang="en-US" sz="2000" dirty="0">
                <a:solidFill>
                  <a:srgbClr val="00853F"/>
                </a:solidFill>
              </a:rPr>
              <a:t>Prescriptive Path</a:t>
            </a:r>
            <a:endParaRPr lang="en-US" sz="1600" i="1" dirty="0">
              <a:solidFill>
                <a:srgbClr val="00853F"/>
              </a:solidFill>
            </a:endParaRPr>
          </a:p>
        </p:txBody>
      </p:sp>
    </p:spTree>
    <p:extLst>
      <p:ext uri="{BB962C8B-B14F-4D97-AF65-F5344CB8AC3E}">
        <p14:creationId xmlns:p14="http://schemas.microsoft.com/office/powerpoint/2010/main" val="321466991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904" y="318051"/>
            <a:ext cx="7164125" cy="359073"/>
          </a:xfrm>
        </p:spPr>
        <p:txBody>
          <a:bodyPr/>
          <a:lstStyle/>
          <a:p>
            <a:r>
              <a:rPr lang="en-US" sz="2600" dirty="0" smtClean="0">
                <a:solidFill>
                  <a:srgbClr val="00853F"/>
                </a:solidFill>
                <a:latin typeface="+mj-lt"/>
                <a:cs typeface="+mj-cs"/>
              </a:rPr>
              <a:t>Summary </a:t>
            </a:r>
            <a:r>
              <a:rPr lang="en-US" sz="1600" i="1" dirty="0" smtClean="0">
                <a:solidFill>
                  <a:srgbClr val="00853F"/>
                </a:solidFill>
                <a:latin typeface="+mj-lt"/>
                <a:cs typeface="+mj-cs"/>
              </a:rPr>
              <a:t>(cont’d)</a:t>
            </a:r>
            <a:endParaRPr lang="en-US" sz="2600" i="1" dirty="0">
              <a:solidFill>
                <a:srgbClr val="00853F"/>
              </a:solidFill>
              <a:latin typeface="+mj-lt"/>
              <a:cs typeface="+mj-cs"/>
            </a:endParaRPr>
          </a:p>
        </p:txBody>
      </p:sp>
      <p:sp>
        <p:nvSpPr>
          <p:cNvPr id="6" name="Content Placeholder 5"/>
          <p:cNvSpPr>
            <a:spLocks noGrp="1"/>
          </p:cNvSpPr>
          <p:nvPr>
            <p:ph idx="1"/>
          </p:nvPr>
        </p:nvSpPr>
        <p:spPr>
          <a:xfrm>
            <a:off x="457199" y="909788"/>
            <a:ext cx="8206509" cy="430887"/>
          </a:xfrm>
          <a:noFill/>
        </p:spPr>
        <p:txBody>
          <a:bodyPr/>
          <a:lstStyle/>
          <a:p>
            <a:r>
              <a:rPr lang="en-US" sz="2800" dirty="0">
                <a:latin typeface="+mj-lt"/>
              </a:rPr>
              <a:t>Increased HVAC Equipment Efficiency Requirements</a:t>
            </a:r>
          </a:p>
        </p:txBody>
      </p:sp>
      <p:sp>
        <p:nvSpPr>
          <p:cNvPr id="5" name="Slide Number Placeholder 4"/>
          <p:cNvSpPr>
            <a:spLocks noGrp="1"/>
          </p:cNvSpPr>
          <p:nvPr>
            <p:ph type="sldNum" sz="quarter" idx="11"/>
          </p:nvPr>
        </p:nvSpPr>
        <p:spPr>
          <a:xfrm>
            <a:off x="8964709" y="6632308"/>
            <a:ext cx="286871" cy="365125"/>
          </a:xfrm>
        </p:spPr>
        <p:txBody>
          <a:bodyPr/>
          <a:lstStyle/>
          <a:p>
            <a:fld id="{03722D57-58D6-9447-A6D5-A97F6C35A8FB}" type="slidenum">
              <a:rPr lang="en-US" smtClean="0"/>
              <a:pPr/>
              <a:t>7</a:t>
            </a:fld>
            <a:endParaRPr lang="en-US"/>
          </a:p>
        </p:txBody>
      </p:sp>
      <p:sp>
        <p:nvSpPr>
          <p:cNvPr id="7" name="Content Placeholder 5"/>
          <p:cNvSpPr txBox="1">
            <a:spLocks/>
          </p:cNvSpPr>
          <p:nvPr/>
        </p:nvSpPr>
        <p:spPr>
          <a:xfrm>
            <a:off x="661181" y="3367359"/>
            <a:ext cx="1437963" cy="553998"/>
          </a:xfrm>
          <a:prstGeom prst="rect">
            <a:avLst/>
          </a:prstGeom>
          <a:noFill/>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chemeClr val="tx1"/>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chemeClr val="tx1"/>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chemeClr val="tx1"/>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chemeClr val="tx1"/>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a:latin typeface="+mj-lt"/>
              </a:rPr>
              <a:t>Chillers</a:t>
            </a:r>
          </a:p>
          <a:p>
            <a:pPr marL="0" indent="0" algn="ctr">
              <a:spcBef>
                <a:spcPts val="0"/>
              </a:spcBef>
              <a:buNone/>
            </a:pPr>
            <a:r>
              <a:rPr lang="en-US" sz="1800" dirty="0">
                <a:latin typeface="+mj-lt"/>
              </a:rPr>
              <a:t>(kW/Ton)</a:t>
            </a:r>
          </a:p>
        </p:txBody>
      </p:sp>
      <p:sp>
        <p:nvSpPr>
          <p:cNvPr id="10" name="Content Placeholder 5"/>
          <p:cNvSpPr txBox="1">
            <a:spLocks/>
          </p:cNvSpPr>
          <p:nvPr/>
        </p:nvSpPr>
        <p:spPr>
          <a:xfrm>
            <a:off x="2695740" y="3357777"/>
            <a:ext cx="1154543" cy="553998"/>
          </a:xfrm>
          <a:prstGeom prst="rect">
            <a:avLst/>
          </a:prstGeom>
          <a:noFill/>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chemeClr val="tx1"/>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chemeClr val="tx1"/>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chemeClr val="tx1"/>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chemeClr val="tx1"/>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a:latin typeface="+mj-lt"/>
              </a:rPr>
              <a:t>Heat Pumps</a:t>
            </a:r>
          </a:p>
          <a:p>
            <a:pPr marL="0" indent="0" algn="ctr">
              <a:spcBef>
                <a:spcPts val="0"/>
              </a:spcBef>
              <a:buNone/>
            </a:pPr>
            <a:r>
              <a:rPr lang="en-US" sz="1800" dirty="0">
                <a:latin typeface="+mj-lt"/>
              </a:rPr>
              <a:t>(IEER)</a:t>
            </a:r>
          </a:p>
        </p:txBody>
      </p:sp>
      <p:sp>
        <p:nvSpPr>
          <p:cNvPr id="11" name="Content Placeholder 5"/>
          <p:cNvSpPr txBox="1">
            <a:spLocks/>
          </p:cNvSpPr>
          <p:nvPr/>
        </p:nvSpPr>
        <p:spPr>
          <a:xfrm>
            <a:off x="521400" y="5870571"/>
            <a:ext cx="1667161" cy="553998"/>
          </a:xfrm>
          <a:prstGeom prst="rect">
            <a:avLst/>
          </a:prstGeom>
          <a:noFill/>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chemeClr val="tx1"/>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chemeClr val="tx1"/>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chemeClr val="tx1"/>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chemeClr val="tx1"/>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mj-lt"/>
              </a:rPr>
              <a:t>Rooftop AC Units</a:t>
            </a:r>
          </a:p>
          <a:p>
            <a:pPr marL="0" indent="0" algn="ctr">
              <a:spcBef>
                <a:spcPts val="0"/>
              </a:spcBef>
              <a:buNone/>
            </a:pPr>
            <a:r>
              <a:rPr lang="en-US" sz="1800" dirty="0">
                <a:latin typeface="+mj-lt"/>
              </a:rPr>
              <a:t>(IEER)</a:t>
            </a:r>
          </a:p>
        </p:txBody>
      </p:sp>
      <p:sp>
        <p:nvSpPr>
          <p:cNvPr id="12" name="Content Placeholder 5"/>
          <p:cNvSpPr txBox="1">
            <a:spLocks/>
          </p:cNvSpPr>
          <p:nvPr/>
        </p:nvSpPr>
        <p:spPr>
          <a:xfrm>
            <a:off x="3349105" y="5872264"/>
            <a:ext cx="1537855" cy="553998"/>
          </a:xfrm>
          <a:prstGeom prst="rect">
            <a:avLst/>
          </a:prstGeom>
          <a:noFill/>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chemeClr val="tx1"/>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chemeClr val="tx1"/>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chemeClr val="tx1"/>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chemeClr val="tx1"/>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a:latin typeface="+mj-lt"/>
              </a:rPr>
              <a:t>Cooling Towers</a:t>
            </a:r>
          </a:p>
          <a:p>
            <a:pPr marL="0" indent="0" algn="ctr">
              <a:spcBef>
                <a:spcPts val="0"/>
              </a:spcBef>
              <a:buNone/>
            </a:pPr>
            <a:r>
              <a:rPr lang="en-US" sz="1800" dirty="0">
                <a:latin typeface="+mj-lt"/>
              </a:rPr>
              <a:t>(gpm/hp)</a:t>
            </a:r>
          </a:p>
        </p:txBody>
      </p:sp>
      <p:sp>
        <p:nvSpPr>
          <p:cNvPr id="14" name="Content Placeholder 5"/>
          <p:cNvSpPr txBox="1">
            <a:spLocks/>
          </p:cNvSpPr>
          <p:nvPr/>
        </p:nvSpPr>
        <p:spPr>
          <a:xfrm>
            <a:off x="6623437" y="3367357"/>
            <a:ext cx="2304765" cy="553998"/>
          </a:xfrm>
          <a:prstGeom prst="rect">
            <a:avLst/>
          </a:prstGeom>
          <a:noFill/>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chemeClr val="tx1"/>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chemeClr val="tx1"/>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chemeClr val="tx1"/>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chemeClr val="tx1"/>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mj-lt"/>
              </a:rPr>
              <a:t>Dedicated Outdoor Air* (ISMRE, ISCOP)</a:t>
            </a:r>
          </a:p>
        </p:txBody>
      </p:sp>
      <p:sp>
        <p:nvSpPr>
          <p:cNvPr id="15" name="Content Placeholder 5"/>
          <p:cNvSpPr txBox="1">
            <a:spLocks/>
          </p:cNvSpPr>
          <p:nvPr/>
        </p:nvSpPr>
        <p:spPr>
          <a:xfrm>
            <a:off x="4309608" y="3383366"/>
            <a:ext cx="2075290" cy="553998"/>
          </a:xfrm>
          <a:prstGeom prst="rect">
            <a:avLst/>
          </a:prstGeom>
          <a:noFill/>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chemeClr val="tx1"/>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chemeClr val="tx1"/>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chemeClr val="tx1"/>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chemeClr val="tx1"/>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a:latin typeface="+mj-lt"/>
              </a:rPr>
              <a:t>Computer Room AC</a:t>
            </a:r>
          </a:p>
          <a:p>
            <a:pPr marL="0" indent="0" algn="ctr">
              <a:spcBef>
                <a:spcPts val="0"/>
              </a:spcBef>
              <a:buNone/>
            </a:pPr>
            <a:r>
              <a:rPr lang="en-US" sz="1800" dirty="0">
                <a:latin typeface="+mj-lt"/>
              </a:rPr>
              <a:t>(SCOP)</a:t>
            </a:r>
          </a:p>
        </p:txBody>
      </p:sp>
      <p:sp>
        <p:nvSpPr>
          <p:cNvPr id="16" name="Content Placeholder 5"/>
          <p:cNvSpPr txBox="1">
            <a:spLocks/>
          </p:cNvSpPr>
          <p:nvPr/>
        </p:nvSpPr>
        <p:spPr>
          <a:xfrm>
            <a:off x="5198459" y="5893049"/>
            <a:ext cx="3500268" cy="553998"/>
          </a:xfrm>
          <a:prstGeom prst="rect">
            <a:avLst/>
          </a:prstGeom>
          <a:noFill/>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chemeClr val="tx1"/>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chemeClr val="tx1"/>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chemeClr val="tx1"/>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chemeClr val="tx1"/>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a:latin typeface="+mj-lt"/>
              </a:rPr>
              <a:t>Variable Refrigerant Flow</a:t>
            </a:r>
          </a:p>
          <a:p>
            <a:pPr marL="0" indent="0" algn="ctr">
              <a:spcBef>
                <a:spcPts val="0"/>
              </a:spcBef>
              <a:buNone/>
            </a:pPr>
            <a:r>
              <a:rPr lang="en-US" sz="1800" dirty="0">
                <a:latin typeface="+mj-lt"/>
              </a:rPr>
              <a:t>(EER, IEER)</a:t>
            </a:r>
          </a:p>
        </p:txBody>
      </p:sp>
      <p:pic>
        <p:nvPicPr>
          <p:cNvPr id="17" name="Picture 2" descr="Image result"/>
          <p:cNvPicPr>
            <a:picLocks noChangeAspect="1" noChangeArrowheads="1"/>
          </p:cNvPicPr>
          <p:nvPr/>
        </p:nvPicPr>
        <p:blipFill rotWithShape="1">
          <a:blip r:embed="rId7">
            <a:extLst>
              <a:ext uri="{28A0092B-C50C-407E-A947-70E740481C1C}">
                <a14:useLocalDpi xmlns:a14="http://schemas.microsoft.com/office/drawing/2010/main" val="0"/>
              </a:ext>
            </a:extLst>
          </a:blip>
          <a:srcRect l="27113" t="2591" r="-6679" b="-2591"/>
          <a:stretch/>
        </p:blipFill>
        <p:spPr bwMode="auto">
          <a:xfrm>
            <a:off x="661181" y="1878724"/>
            <a:ext cx="1579273" cy="14886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stealthaircleaners.com/images/rtu_hvac.jpg"/>
          <p:cNvPicPr>
            <a:picLocks noChangeAspect="1" noChangeArrowheads="1"/>
          </p:cNvPicPr>
          <p:nvPr/>
        </p:nvPicPr>
        <p:blipFill rotWithShape="1">
          <a:blip r:embed="rId8">
            <a:extLst>
              <a:ext uri="{28A0092B-C50C-407E-A947-70E740481C1C}">
                <a14:useLocalDpi xmlns:a14="http://schemas.microsoft.com/office/drawing/2010/main" val="0"/>
              </a:ext>
            </a:extLst>
          </a:blip>
          <a:srcRect l="29596" t="16232" r="-5589" b="13752"/>
          <a:stretch/>
        </p:blipFill>
        <p:spPr bwMode="auto">
          <a:xfrm>
            <a:off x="466751" y="4195737"/>
            <a:ext cx="2336538" cy="16117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http://kellyrac.com/wp-content/uploads/2012/05/vrf_system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8459" y="4397709"/>
            <a:ext cx="3579781" cy="14728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6924" y="2008549"/>
            <a:ext cx="1435246" cy="1306173"/>
          </a:xfrm>
          <a:prstGeom prst="rect">
            <a:avLst/>
          </a:prstGeom>
        </p:spPr>
      </p:pic>
      <p:pic>
        <p:nvPicPr>
          <p:cNvPr id="3074"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3027" t="9177" r="5177" b="3809"/>
          <a:stretch/>
        </p:blipFill>
        <p:spPr bwMode="auto">
          <a:xfrm>
            <a:off x="3209707" y="4195737"/>
            <a:ext cx="1777289" cy="166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32429" y="2064237"/>
            <a:ext cx="2395772" cy="1319129"/>
          </a:xfrm>
          <a:prstGeom prst="rect">
            <a:avLst/>
          </a:prstGeom>
        </p:spPr>
      </p:pic>
      <p:sp>
        <p:nvSpPr>
          <p:cNvPr id="33" name="Content Placeholder 5"/>
          <p:cNvSpPr txBox="1">
            <a:spLocks/>
          </p:cNvSpPr>
          <p:nvPr/>
        </p:nvSpPr>
        <p:spPr>
          <a:xfrm>
            <a:off x="6439266" y="6637134"/>
            <a:ext cx="2623462" cy="215444"/>
          </a:xfrm>
          <a:prstGeom prst="rect">
            <a:avLst/>
          </a:prstGeom>
          <a:noFill/>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chemeClr val="tx1"/>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chemeClr val="tx1"/>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chemeClr val="tx1"/>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chemeClr val="tx1"/>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latin typeface="+mj-lt"/>
              </a:rPr>
              <a:t>* Newly regulated equipment</a:t>
            </a:r>
          </a:p>
        </p:txBody>
      </p:sp>
      <p:pic>
        <p:nvPicPr>
          <p:cNvPr id="3078" name="Picture 6" descr="C:\Users\d3x311\AppData\Local\Microsoft\Windows\Temporary Internet Files\Content.IE5\DKTSDQBZ\Heat-pump-dryer-exhaust[1].jpg"/>
          <p:cNvPicPr>
            <a:picLocks noChangeAspect="1" noChangeArrowheads="1"/>
          </p:cNvPicPr>
          <p:nvPr/>
        </p:nvPicPr>
        <p:blipFill rotWithShape="1">
          <a:blip r:embed="rId13">
            <a:extLst>
              <a:ext uri="{28A0092B-C50C-407E-A947-70E740481C1C}">
                <a14:useLocalDpi xmlns:a14="http://schemas.microsoft.com/office/drawing/2010/main" val="0"/>
              </a:ext>
            </a:extLst>
          </a:blip>
          <a:srcRect r="26657"/>
          <a:stretch/>
        </p:blipFill>
        <p:spPr bwMode="auto">
          <a:xfrm>
            <a:off x="2441049" y="1878724"/>
            <a:ext cx="1868559" cy="1433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8771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3"/>
          <p:cNvSpPr>
            <a:spLocks noGrp="1" noChangeArrowheads="1"/>
          </p:cNvSpPr>
          <p:nvPr>
            <p:ph idx="1"/>
          </p:nvPr>
        </p:nvSpPr>
        <p:spPr>
          <a:xfrm>
            <a:off x="456229" y="1295400"/>
            <a:ext cx="8155959" cy="4441825"/>
          </a:xfrm>
        </p:spPr>
        <p:txBody>
          <a:bodyPr>
            <a:normAutofit fontScale="77500" lnSpcReduction="20000"/>
          </a:bodyPr>
          <a:lstStyle/>
          <a:p>
            <a:pPr marL="0" indent="0">
              <a:buNone/>
            </a:pPr>
            <a:r>
              <a:rPr lang="en-US" dirty="0" smtClean="0">
                <a:solidFill>
                  <a:srgbClr val="FF0000"/>
                </a:solidFill>
                <a:cs typeface="Times New Roman" pitchFamily="18" charset="0"/>
                <a:sym typeface="WP MathA" pitchFamily="2" charset="2"/>
              </a:rPr>
              <a:t>Large non-fan cooling systems now require a water economizer:</a:t>
            </a:r>
          </a:p>
          <a:p>
            <a:r>
              <a:rPr lang="en-US" dirty="0" smtClean="0">
                <a:solidFill>
                  <a:srgbClr val="FF0000"/>
                </a:solidFill>
              </a:rPr>
              <a:t>Exception 2 to 6.5.1: Chilled-water </a:t>
            </a:r>
            <a:r>
              <a:rPr lang="en-US" dirty="0">
                <a:solidFill>
                  <a:srgbClr val="FF0000"/>
                </a:solidFill>
              </a:rPr>
              <a:t>cooling </a:t>
            </a:r>
            <a:r>
              <a:rPr lang="en-US" i="1" dirty="0">
                <a:solidFill>
                  <a:srgbClr val="FF0000"/>
                </a:solidFill>
              </a:rPr>
              <a:t>systems </a:t>
            </a:r>
            <a:r>
              <a:rPr lang="en-US" dirty="0">
                <a:solidFill>
                  <a:srgbClr val="FF0000"/>
                </a:solidFill>
              </a:rPr>
              <a:t>without a fan or that use induced airflow, where the </a:t>
            </a:r>
            <a:r>
              <a:rPr lang="en-US" dirty="0" smtClean="0">
                <a:solidFill>
                  <a:srgbClr val="FF0000"/>
                </a:solidFill>
              </a:rPr>
              <a:t>total capacity </a:t>
            </a:r>
            <a:r>
              <a:rPr lang="en-US" dirty="0">
                <a:solidFill>
                  <a:srgbClr val="FF0000"/>
                </a:solidFill>
              </a:rPr>
              <a:t>of these </a:t>
            </a:r>
            <a:r>
              <a:rPr lang="en-US" i="1" dirty="0">
                <a:solidFill>
                  <a:srgbClr val="FF0000"/>
                </a:solidFill>
              </a:rPr>
              <a:t>systems </a:t>
            </a:r>
            <a:r>
              <a:rPr lang="en-US" dirty="0">
                <a:solidFill>
                  <a:srgbClr val="FF0000"/>
                </a:solidFill>
              </a:rPr>
              <a:t>is less than 1,000,000 Btu/h in Climate Zones 0, 1B, and 2 </a:t>
            </a:r>
            <a:r>
              <a:rPr lang="en-US" dirty="0" smtClean="0">
                <a:solidFill>
                  <a:srgbClr val="FF0000"/>
                </a:solidFill>
              </a:rPr>
              <a:t>through 4</a:t>
            </a:r>
            <a:r>
              <a:rPr lang="en-US" dirty="0">
                <a:solidFill>
                  <a:srgbClr val="FF0000"/>
                </a:solidFill>
              </a:rPr>
              <a:t>; less than 1,400,000 Btu/h in Climate Zones 5 through 8; or any size in Climate Zone 1A.</a:t>
            </a:r>
            <a:endParaRPr lang="en-US" dirty="0" smtClean="0">
              <a:solidFill>
                <a:srgbClr val="FF0000"/>
              </a:solidFill>
              <a:cs typeface="Times New Roman" pitchFamily="18" charset="0"/>
              <a:sym typeface="WP MathA" pitchFamily="2" charset="2"/>
            </a:endParaRPr>
          </a:p>
          <a:p>
            <a:pPr marL="0" indent="0">
              <a:buNone/>
            </a:pPr>
            <a:endParaRPr lang="en-US" dirty="0">
              <a:cs typeface="Times New Roman" pitchFamily="18" charset="0"/>
              <a:sym typeface="WP MathA" pitchFamily="2" charset="2"/>
            </a:endParaRPr>
          </a:p>
          <a:p>
            <a:pPr marL="0" indent="0">
              <a:buNone/>
            </a:pPr>
            <a:r>
              <a:rPr lang="en-US" dirty="0" smtClean="0">
                <a:cs typeface="Times New Roman" pitchFamily="18" charset="0"/>
                <a:sym typeface="WP MathA" pitchFamily="2" charset="2"/>
              </a:rPr>
              <a:t>Dampers </a:t>
            </a:r>
            <a:r>
              <a:rPr lang="en-US" dirty="0">
                <a:cs typeface="Times New Roman" pitchFamily="18" charset="0"/>
                <a:sym typeface="WP MathA" pitchFamily="2" charset="2"/>
              </a:rPr>
              <a:t>capable of being sequenced with the mechanical cooling equipment and shall not be controlled by only mixed air </a:t>
            </a:r>
            <a:r>
              <a:rPr lang="en-US" dirty="0" smtClean="0">
                <a:cs typeface="Times New Roman" pitchFamily="18" charset="0"/>
                <a:sym typeface="WP MathA" pitchFamily="2" charset="2"/>
              </a:rPr>
              <a:t>temperature</a:t>
            </a:r>
          </a:p>
          <a:p>
            <a:pPr marL="0" indent="0">
              <a:buNone/>
            </a:pPr>
            <a:r>
              <a:rPr lang="en-US" sz="2000" i="1" dirty="0" smtClean="0">
                <a:cs typeface="Times New Roman" pitchFamily="18" charset="0"/>
                <a:sym typeface="WP MathA" pitchFamily="2" charset="2"/>
              </a:rPr>
              <a:t>This prevents the economizer from operating when heating is required or only partial cooling is required</a:t>
            </a:r>
          </a:p>
          <a:p>
            <a:pPr marL="0" indent="0">
              <a:buNone/>
            </a:pPr>
            <a:endParaRPr lang="en-US" u="sng" dirty="0" smtClean="0">
              <a:cs typeface="Times New Roman" pitchFamily="18" charset="0"/>
              <a:sym typeface="WP MathA" pitchFamily="2" charset="2"/>
            </a:endParaRPr>
          </a:p>
          <a:p>
            <a:pPr marL="0" indent="0">
              <a:buNone/>
            </a:pPr>
            <a:r>
              <a:rPr lang="en-US" b="1" u="sng" dirty="0" smtClean="0">
                <a:cs typeface="Times New Roman" pitchFamily="18" charset="0"/>
                <a:sym typeface="WP MathA" pitchFamily="2" charset="2"/>
              </a:rPr>
              <a:t>Exception</a:t>
            </a:r>
            <a:endParaRPr lang="en-US" b="1" u="sng" dirty="0">
              <a:cs typeface="Times New Roman" pitchFamily="18" charset="0"/>
              <a:sym typeface="WP MathA" pitchFamily="2" charset="2"/>
            </a:endParaRPr>
          </a:p>
          <a:p>
            <a:pPr lvl="1">
              <a:buFont typeface="Arial" panose="020B0604020202020204" pitchFamily="34" charset="0"/>
              <a:buChar char="•"/>
            </a:pPr>
            <a:r>
              <a:rPr lang="en-US" dirty="0">
                <a:cs typeface="Times New Roman" pitchFamily="18" charset="0"/>
                <a:sym typeface="WP MathA" pitchFamily="2" charset="2"/>
              </a:rPr>
              <a:t>Systems controlled from space temperature </a:t>
            </a:r>
            <a:r>
              <a:rPr lang="en-US" i="1" dirty="0">
                <a:cs typeface="Times New Roman" pitchFamily="18" charset="0"/>
                <a:sym typeface="WP MathA" pitchFamily="2" charset="2"/>
              </a:rPr>
              <a:t>(such as single-zone systems</a:t>
            </a:r>
            <a:r>
              <a:rPr lang="en-US" i="1" dirty="0" smtClean="0">
                <a:cs typeface="Times New Roman" pitchFamily="18" charset="0"/>
                <a:sym typeface="WP MathA" pitchFamily="2" charset="2"/>
              </a:rPr>
              <a:t>)</a:t>
            </a:r>
          </a:p>
          <a:p>
            <a:pPr marL="457200" lvl="1" indent="0">
              <a:buNone/>
            </a:pPr>
            <a:endParaRPr lang="en-US" i="1" dirty="0" smtClean="0">
              <a:cs typeface="Times New Roman" pitchFamily="18" charset="0"/>
              <a:sym typeface="WP MathA" pitchFamily="2" charset="2"/>
            </a:endParaRPr>
          </a:p>
          <a:p>
            <a:pPr marL="457200" lvl="1" indent="0">
              <a:buNone/>
            </a:pPr>
            <a:r>
              <a:rPr lang="en-US" i="1" dirty="0" smtClean="0">
                <a:cs typeface="Times New Roman" pitchFamily="18" charset="0"/>
                <a:sym typeface="WP MathA" pitchFamily="2" charset="2"/>
              </a:rPr>
              <a:t>Single zone systems should still interlock the economizer operation with a call for cooling</a:t>
            </a:r>
            <a:endParaRPr lang="en-US" i="1" dirty="0">
              <a:cs typeface="Times New Roman" pitchFamily="18" charset="0"/>
              <a:sym typeface="WP MathA" pitchFamily="2" charset="2"/>
            </a:endParaRPr>
          </a:p>
          <a:p>
            <a:pPr marL="457200" lvl="1" indent="0">
              <a:buNone/>
            </a:pPr>
            <a:endParaRPr lang="en-US" i="1" dirty="0">
              <a:cs typeface="Times New Roman" pitchFamily="18" charset="0"/>
              <a:sym typeface="WP MathA" pitchFamily="2" charset="2"/>
            </a:endParaRPr>
          </a:p>
        </p:txBody>
      </p:sp>
      <p:sp>
        <p:nvSpPr>
          <p:cNvPr id="198658" name="Rectangle 2"/>
          <p:cNvSpPr>
            <a:spLocks noGrp="1" noChangeArrowheads="1"/>
          </p:cNvSpPr>
          <p:nvPr>
            <p:ph type="title"/>
          </p:nvPr>
        </p:nvSpPr>
        <p:spPr>
          <a:xfrm>
            <a:off x="190501" y="0"/>
            <a:ext cx="8775700" cy="927100"/>
          </a:xfrm>
        </p:spPr>
        <p:txBody>
          <a:bodyPr/>
          <a:lstStyle/>
          <a:p>
            <a:pPr>
              <a:lnSpc>
                <a:spcPct val="80000"/>
              </a:lnSpc>
            </a:pPr>
            <a:r>
              <a:rPr lang="en-US" sz="2400" b="1" dirty="0" smtClean="0">
                <a:solidFill>
                  <a:srgbClr val="00853F"/>
                </a:solidFill>
              </a:rPr>
              <a:t>Section 6 – 6.5.1 &amp; 6.5.1.1.2</a:t>
            </a:r>
            <a:r>
              <a:rPr lang="en-US" dirty="0" smtClean="0">
                <a:solidFill>
                  <a:srgbClr val="00853F"/>
                </a:solidFill>
              </a:rPr>
              <a:t/>
            </a:r>
            <a:br>
              <a:rPr lang="en-US" dirty="0" smtClean="0">
                <a:solidFill>
                  <a:srgbClr val="00853F"/>
                </a:solidFill>
              </a:rPr>
            </a:br>
            <a:r>
              <a:rPr lang="en-US" sz="2000" dirty="0">
                <a:solidFill>
                  <a:srgbClr val="00853F"/>
                </a:solidFill>
              </a:rPr>
              <a:t>Water Economizer &amp; </a:t>
            </a:r>
            <a:r>
              <a:rPr lang="en-US" sz="2000" dirty="0" smtClean="0">
                <a:solidFill>
                  <a:srgbClr val="00853F"/>
                </a:solidFill>
              </a:rPr>
              <a:t>Control </a:t>
            </a:r>
            <a:r>
              <a:rPr lang="en-US" sz="2000" dirty="0">
                <a:solidFill>
                  <a:srgbClr val="00853F"/>
                </a:solidFill>
              </a:rPr>
              <a:t>Signal</a:t>
            </a:r>
            <a:endParaRPr lang="en-US" sz="2000" i="1" dirty="0">
              <a:solidFill>
                <a:srgbClr val="00853F"/>
              </a:solidFill>
            </a:endParaRPr>
          </a:p>
        </p:txBody>
      </p:sp>
    </p:spTree>
    <p:extLst>
      <p:ext uri="{BB962C8B-B14F-4D97-AF65-F5344CB8AC3E}">
        <p14:creationId xmlns:p14="http://schemas.microsoft.com/office/powerpoint/2010/main" val="33403689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p:cNvSpPr>
            <a:spLocks noGrp="1" noChangeArrowheads="1"/>
          </p:cNvSpPr>
          <p:nvPr>
            <p:ph idx="1"/>
          </p:nvPr>
        </p:nvSpPr>
        <p:spPr>
          <a:xfrm>
            <a:off x="456229" y="1219200"/>
            <a:ext cx="8155959" cy="4441825"/>
          </a:xfrm>
        </p:spPr>
        <p:txBody>
          <a:bodyPr>
            <a:normAutofit lnSpcReduction="10000"/>
          </a:bodyPr>
          <a:lstStyle/>
          <a:p>
            <a:pPr>
              <a:buFont typeface="Arial" panose="020B0604020202020204" pitchFamily="34" charset="0"/>
              <a:buChar char="•"/>
            </a:pPr>
            <a:r>
              <a:rPr lang="en-US" dirty="0">
                <a:cs typeface="Times New Roman" pitchFamily="18" charset="0"/>
                <a:sym typeface="WP MathA" pitchFamily="2" charset="2"/>
              </a:rPr>
              <a:t>Automatically reduce outdoor air intake to minimum outdoor air quantity when outdoor air intake will no longer reduce cooling energy usage</a:t>
            </a:r>
          </a:p>
          <a:p>
            <a:pPr>
              <a:buFont typeface="Arial" panose="020B0604020202020204" pitchFamily="34" charset="0"/>
              <a:buChar char="•"/>
            </a:pPr>
            <a:r>
              <a:rPr lang="en-US" dirty="0" smtClean="0">
                <a:cs typeface="Times New Roman" pitchFamily="18" charset="0"/>
                <a:sym typeface="WP MathA" pitchFamily="2" charset="2"/>
              </a:rPr>
              <a:t>High limit control </a:t>
            </a:r>
            <a:r>
              <a:rPr lang="en-US" dirty="0">
                <a:cs typeface="Times New Roman" pitchFamily="18" charset="0"/>
                <a:sym typeface="WP MathA" pitchFamily="2" charset="2"/>
              </a:rPr>
              <a:t>types for specific </a:t>
            </a:r>
            <a:r>
              <a:rPr lang="en-US" dirty="0" smtClean="0">
                <a:cs typeface="Times New Roman" pitchFamily="18" charset="0"/>
                <a:sym typeface="WP MathA" pitchFamily="2" charset="2"/>
              </a:rPr>
              <a:t>climate zones </a:t>
            </a:r>
            <a:r>
              <a:rPr lang="en-US" dirty="0">
                <a:cs typeface="Times New Roman" pitchFamily="18" charset="0"/>
                <a:sym typeface="WP MathA" pitchFamily="2" charset="2"/>
              </a:rPr>
              <a:t>from </a:t>
            </a:r>
            <a:r>
              <a:rPr lang="en-US" dirty="0" smtClean="0">
                <a:cs typeface="Times New Roman" pitchFamily="18" charset="0"/>
                <a:sym typeface="WP MathA" pitchFamily="2" charset="2"/>
              </a:rPr>
              <a:t>Table 6.5.1.1.3</a:t>
            </a:r>
          </a:p>
          <a:p>
            <a:pPr lvl="1">
              <a:buFont typeface="Arial" panose="020B0604020202020204" pitchFamily="34" charset="0"/>
              <a:buChar char="•"/>
            </a:pPr>
            <a:r>
              <a:rPr lang="en-US" dirty="0"/>
              <a:t>Allowed:</a:t>
            </a:r>
          </a:p>
          <a:p>
            <a:pPr marL="1200150" lvl="3" indent="-342900">
              <a:buFont typeface="Arial" panose="020B0604020202020204" pitchFamily="34" charset="0"/>
              <a:buChar char="•"/>
            </a:pPr>
            <a:r>
              <a:rPr lang="en-US" dirty="0" smtClean="0"/>
              <a:t>Fixed dry bulb temperature</a:t>
            </a:r>
          </a:p>
          <a:p>
            <a:pPr marL="1200150" lvl="3" indent="-342900">
              <a:buFont typeface="Arial" panose="020B0604020202020204" pitchFamily="34" charset="0"/>
              <a:buChar char="•"/>
            </a:pPr>
            <a:r>
              <a:rPr lang="en-US" dirty="0" smtClean="0"/>
              <a:t>Differential </a:t>
            </a:r>
            <a:r>
              <a:rPr lang="en-US" dirty="0"/>
              <a:t>dry bulb </a:t>
            </a:r>
            <a:r>
              <a:rPr lang="en-US" dirty="0" smtClean="0"/>
              <a:t>temperature</a:t>
            </a:r>
            <a:endParaRPr lang="en-US" dirty="0">
              <a:cs typeface="Times New Roman" pitchFamily="18" charset="0"/>
              <a:sym typeface="WP MathA" pitchFamily="2" charset="2"/>
            </a:endParaRPr>
          </a:p>
          <a:p>
            <a:pPr marL="1200150" lvl="3" indent="-342900">
              <a:buFont typeface="Arial" panose="020B0604020202020204" pitchFamily="34" charset="0"/>
              <a:buChar char="•"/>
            </a:pPr>
            <a:r>
              <a:rPr lang="en-US" dirty="0" smtClean="0"/>
              <a:t>Fixed  or differential enthalpy requires dry-bulb high limit </a:t>
            </a:r>
            <a:r>
              <a:rPr lang="en-US" dirty="0"/>
              <a:t>in </a:t>
            </a:r>
            <a:r>
              <a:rPr lang="en-US" dirty="0" smtClean="0"/>
              <a:t>combination</a:t>
            </a:r>
          </a:p>
          <a:p>
            <a:pPr lvl="1">
              <a:buFont typeface="Arial" panose="020B0604020202020204" pitchFamily="34" charset="0"/>
              <a:buChar char="•"/>
            </a:pPr>
            <a:r>
              <a:rPr lang="en-US" dirty="0" smtClean="0"/>
              <a:t>Not allowed:</a:t>
            </a:r>
            <a:endParaRPr lang="en-US" dirty="0"/>
          </a:p>
          <a:p>
            <a:pPr lvl="2">
              <a:buFont typeface="Arial" panose="020B0604020202020204" pitchFamily="34" charset="0"/>
              <a:buChar char="•"/>
            </a:pPr>
            <a:r>
              <a:rPr lang="en-US" dirty="0" smtClean="0"/>
              <a:t>Electronic hybrid enthalpy</a:t>
            </a:r>
          </a:p>
          <a:p>
            <a:pPr lvl="2">
              <a:buFont typeface="Arial" panose="020B0604020202020204" pitchFamily="34" charset="0"/>
              <a:buChar char="•"/>
            </a:pPr>
            <a:r>
              <a:rPr lang="en-US" dirty="0"/>
              <a:t>Dew </a:t>
            </a:r>
            <a:r>
              <a:rPr lang="en-US" dirty="0" smtClean="0"/>
              <a:t>point </a:t>
            </a:r>
            <a:r>
              <a:rPr lang="en-US" dirty="0"/>
              <a:t>and </a:t>
            </a:r>
            <a:r>
              <a:rPr lang="en-US" dirty="0" smtClean="0"/>
              <a:t>dry-bulb </a:t>
            </a:r>
            <a:endParaRPr lang="en-US" dirty="0"/>
          </a:p>
          <a:p>
            <a:pPr lvl="1">
              <a:buFont typeface="Arial" panose="020B0604020202020204" pitchFamily="34" charset="0"/>
              <a:buChar char="•"/>
            </a:pPr>
            <a:endParaRPr lang="en-US" dirty="0">
              <a:solidFill>
                <a:srgbClr val="FF0000"/>
              </a:solidFill>
              <a:cs typeface="Times New Roman" pitchFamily="18" charset="0"/>
              <a:sym typeface="WP MathA" pitchFamily="2" charset="2"/>
            </a:endParaRPr>
          </a:p>
        </p:txBody>
      </p:sp>
      <p:sp>
        <p:nvSpPr>
          <p:cNvPr id="200706" name="Rectangle 2"/>
          <p:cNvSpPr>
            <a:spLocks noGrp="1" noChangeArrowheads="1"/>
          </p:cNvSpPr>
          <p:nvPr>
            <p:ph type="title"/>
          </p:nvPr>
        </p:nvSpPr>
        <p:spPr>
          <a:xfrm>
            <a:off x="215901" y="38100"/>
            <a:ext cx="8661400" cy="901700"/>
          </a:xfrm>
        </p:spPr>
        <p:txBody>
          <a:bodyPr/>
          <a:lstStyle/>
          <a:p>
            <a:pPr>
              <a:lnSpc>
                <a:spcPct val="80000"/>
              </a:lnSpc>
            </a:pPr>
            <a:r>
              <a:rPr lang="en-US" sz="2400" b="1" dirty="0" smtClean="0">
                <a:solidFill>
                  <a:srgbClr val="00853F"/>
                </a:solidFill>
              </a:rPr>
              <a:t>Section 6 – 6.5.1.1.3</a:t>
            </a:r>
            <a:r>
              <a:rPr lang="en-US" dirty="0" smtClean="0">
                <a:solidFill>
                  <a:srgbClr val="00853F"/>
                </a:solidFill>
              </a:rPr>
              <a:t/>
            </a:r>
            <a:br>
              <a:rPr lang="en-US" dirty="0" smtClean="0">
                <a:solidFill>
                  <a:srgbClr val="00853F"/>
                </a:solidFill>
              </a:rPr>
            </a:br>
            <a:r>
              <a:rPr lang="en-US" sz="2000" dirty="0" smtClean="0">
                <a:solidFill>
                  <a:srgbClr val="00853F"/>
                </a:solidFill>
              </a:rPr>
              <a:t>High </a:t>
            </a:r>
            <a:r>
              <a:rPr lang="en-US" sz="2000" dirty="0">
                <a:solidFill>
                  <a:srgbClr val="00853F"/>
                </a:solidFill>
              </a:rPr>
              <a:t>Limit Shutoff</a:t>
            </a:r>
            <a:endParaRPr lang="en-US" sz="2000" i="1" dirty="0">
              <a:solidFill>
                <a:srgbClr val="00853F"/>
              </a:solidFill>
            </a:endParaRPr>
          </a:p>
        </p:txBody>
      </p:sp>
    </p:spTree>
    <p:extLst>
      <p:ext uri="{BB962C8B-B14F-4D97-AF65-F5344CB8AC3E}">
        <p14:creationId xmlns:p14="http://schemas.microsoft.com/office/powerpoint/2010/main" val="35667797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79389" y="0"/>
            <a:ext cx="8647112" cy="914400"/>
          </a:xfrm>
        </p:spPr>
        <p:txBody>
          <a:bodyPr>
            <a:normAutofit/>
          </a:bodyPr>
          <a:lstStyle/>
          <a:p>
            <a:pPr>
              <a:lnSpc>
                <a:spcPct val="80000"/>
              </a:lnSpc>
            </a:pPr>
            <a:r>
              <a:rPr lang="en-US" sz="2400" b="1" dirty="0" smtClean="0">
                <a:solidFill>
                  <a:srgbClr val="00853F"/>
                </a:solidFill>
              </a:rPr>
              <a:t>Section 6 – 6.5.1.1.3</a:t>
            </a:r>
            <a:br>
              <a:rPr lang="en-US" sz="2400" b="1" dirty="0" smtClean="0">
                <a:solidFill>
                  <a:srgbClr val="00853F"/>
                </a:solidFill>
              </a:rPr>
            </a:br>
            <a:r>
              <a:rPr lang="en-US" sz="2000" dirty="0" smtClean="0">
                <a:solidFill>
                  <a:srgbClr val="00853F"/>
                </a:solidFill>
              </a:rPr>
              <a:t>High-limit Shutoff Control Settings</a:t>
            </a:r>
            <a:endParaRPr lang="en-US" sz="2000" dirty="0">
              <a:solidFill>
                <a:srgbClr val="00853F"/>
              </a:solidFill>
            </a:endParaRPr>
          </a:p>
        </p:txBody>
      </p:sp>
      <p:sp>
        <p:nvSpPr>
          <p:cNvPr id="4" name="TextBox 3"/>
          <p:cNvSpPr txBox="1"/>
          <p:nvPr/>
        </p:nvSpPr>
        <p:spPr>
          <a:xfrm>
            <a:off x="1643756" y="3081403"/>
            <a:ext cx="6622473" cy="360219"/>
          </a:xfrm>
          <a:prstGeom prst="rect">
            <a:avLst/>
          </a:prstGeom>
        </p:spPr>
        <p:txBody>
          <a:bodyPr vert="horz" wrap="square" lIns="91440" tIns="45720" rIns="91440" bIns="45720" rtlCol="0">
            <a:normAutofit fontScale="8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effectLst/>
                <a:uLnTx/>
                <a:uFillTx/>
                <a:latin typeface="Arial Narrow"/>
                <a:ea typeface="+mn-ea"/>
                <a:cs typeface="Arial Narrow"/>
              </a:rPr>
              <a:t>Reference Table 6.5.1.1.3 on page </a:t>
            </a:r>
            <a:r>
              <a:rPr lang="en-US" sz="2323" b="1" dirty="0" smtClean="0">
                <a:latin typeface="Arial Narrow"/>
                <a:cs typeface="Arial Narrow"/>
              </a:rPr>
              <a:t>89</a:t>
            </a:r>
            <a:r>
              <a:rPr kumimoji="0" lang="en-US" sz="2323" b="1" i="0" u="none" strike="noStrike" kern="1200" cap="none" spc="0" normalizeH="0" baseline="0" noProof="0" dirty="0" smtClean="0">
                <a:ln>
                  <a:noFill/>
                </a:ln>
                <a:effectLst/>
                <a:uLnTx/>
                <a:uFillTx/>
                <a:latin typeface="Arial Narrow"/>
                <a:ea typeface="+mn-ea"/>
                <a:cs typeface="Arial Narrow"/>
              </a:rPr>
              <a:t> in 90.1-2016</a:t>
            </a:r>
          </a:p>
        </p:txBody>
      </p:sp>
    </p:spTree>
    <p:extLst>
      <p:ext uri="{BB962C8B-B14F-4D97-AF65-F5344CB8AC3E}">
        <p14:creationId xmlns:p14="http://schemas.microsoft.com/office/powerpoint/2010/main" val="38500727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3"/>
          <p:cNvSpPr>
            <a:spLocks noGrp="1" noChangeArrowheads="1"/>
          </p:cNvSpPr>
          <p:nvPr>
            <p:ph idx="1"/>
          </p:nvPr>
        </p:nvSpPr>
        <p:spPr>
          <a:xfrm>
            <a:off x="456229" y="1219200"/>
            <a:ext cx="8155959" cy="4441825"/>
          </a:xfrm>
        </p:spPr>
        <p:txBody>
          <a:bodyPr/>
          <a:lstStyle/>
          <a:p>
            <a:pPr marL="0" indent="0">
              <a:buNone/>
            </a:pPr>
            <a:r>
              <a:rPr lang="en-US" dirty="0" smtClean="0">
                <a:cs typeface="Times New Roman" pitchFamily="18" charset="0"/>
                <a:sym typeface="WP MathA" pitchFamily="2" charset="2"/>
              </a:rPr>
              <a:t>Return, exhaust/relief and outdoor </a:t>
            </a:r>
            <a:r>
              <a:rPr lang="en-US" dirty="0">
                <a:cs typeface="Times New Roman" pitchFamily="18" charset="0"/>
                <a:sym typeface="WP MathA" pitchFamily="2" charset="2"/>
              </a:rPr>
              <a:t>air dampers to meet the </a:t>
            </a:r>
            <a:r>
              <a:rPr lang="en-US" dirty="0" smtClean="0">
                <a:cs typeface="Times New Roman" pitchFamily="18" charset="0"/>
                <a:sym typeface="WP MathA" pitchFamily="2" charset="2"/>
              </a:rPr>
              <a:t>requirements in 6.4.3.4.3</a:t>
            </a:r>
            <a:endParaRPr lang="en-US" dirty="0">
              <a:cs typeface="Times New Roman" pitchFamily="18" charset="0"/>
              <a:sym typeface="WP MathA" pitchFamily="2" charset="2"/>
            </a:endParaRPr>
          </a:p>
        </p:txBody>
      </p:sp>
      <p:sp>
        <p:nvSpPr>
          <p:cNvPr id="202754" name="Rectangle 2"/>
          <p:cNvSpPr>
            <a:spLocks noGrp="1" noChangeArrowheads="1"/>
          </p:cNvSpPr>
          <p:nvPr>
            <p:ph type="title"/>
          </p:nvPr>
        </p:nvSpPr>
        <p:spPr>
          <a:xfrm>
            <a:off x="190500" y="12700"/>
            <a:ext cx="8750300" cy="927100"/>
          </a:xfrm>
        </p:spPr>
        <p:txBody>
          <a:bodyPr/>
          <a:lstStyle/>
          <a:p>
            <a:pPr>
              <a:lnSpc>
                <a:spcPct val="80000"/>
              </a:lnSpc>
            </a:pPr>
            <a:r>
              <a:rPr lang="en-US" sz="2400" b="1" dirty="0" smtClean="0">
                <a:solidFill>
                  <a:srgbClr val="00853F"/>
                </a:solidFill>
              </a:rPr>
              <a:t>Section 6 – 6.5.1.1.4</a:t>
            </a:r>
            <a:r>
              <a:rPr lang="en-US" dirty="0" smtClean="0">
                <a:solidFill>
                  <a:srgbClr val="00853F"/>
                </a:solidFill>
              </a:rPr>
              <a:t/>
            </a:r>
            <a:br>
              <a:rPr lang="en-US" dirty="0" smtClean="0">
                <a:solidFill>
                  <a:srgbClr val="00853F"/>
                </a:solidFill>
              </a:rPr>
            </a:br>
            <a:r>
              <a:rPr lang="en-US" sz="2000" dirty="0" smtClean="0">
                <a:solidFill>
                  <a:srgbClr val="00853F"/>
                </a:solidFill>
              </a:rPr>
              <a:t>Dampers</a:t>
            </a:r>
            <a:endParaRPr lang="en-US" sz="2000" i="1" dirty="0">
              <a:solidFill>
                <a:srgbClr val="00853F"/>
              </a:solidFill>
            </a:endParaRPr>
          </a:p>
        </p:txBody>
      </p:sp>
    </p:spTree>
    <p:extLst>
      <p:ext uri="{BB962C8B-B14F-4D97-AF65-F5344CB8AC3E}">
        <p14:creationId xmlns:p14="http://schemas.microsoft.com/office/powerpoint/2010/main" val="23136884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3"/>
          <p:cNvSpPr>
            <a:spLocks noGrp="1" noChangeArrowheads="1"/>
          </p:cNvSpPr>
          <p:nvPr>
            <p:ph idx="1"/>
          </p:nvPr>
        </p:nvSpPr>
        <p:spPr>
          <a:xfrm>
            <a:off x="456229" y="1219200"/>
            <a:ext cx="8230571" cy="4441825"/>
          </a:xfrm>
        </p:spPr>
        <p:txBody>
          <a:bodyPr/>
          <a:lstStyle/>
          <a:p>
            <a:pPr marL="0" indent="0">
              <a:buNone/>
            </a:pPr>
            <a:r>
              <a:rPr lang="en-US" dirty="0">
                <a:cs typeface="Times New Roman" pitchFamily="18" charset="0"/>
                <a:sym typeface="WP MathA" pitchFamily="2" charset="2"/>
              </a:rPr>
              <a:t>Means to relieve excess outdoor air during economizer operation to prevent </a:t>
            </a:r>
            <a:r>
              <a:rPr lang="en-US" dirty="0" smtClean="0">
                <a:cs typeface="Times New Roman" pitchFamily="18" charset="0"/>
                <a:sym typeface="WP MathA" pitchFamily="2" charset="2"/>
              </a:rPr>
              <a:t>over pressurizing </a:t>
            </a:r>
            <a:r>
              <a:rPr lang="en-US" dirty="0">
                <a:cs typeface="Times New Roman" pitchFamily="18" charset="0"/>
                <a:sym typeface="WP MathA" pitchFamily="2" charset="2"/>
              </a:rPr>
              <a:t>the building</a:t>
            </a:r>
          </a:p>
          <a:p>
            <a:pPr marL="0" indent="0">
              <a:buNone/>
            </a:pPr>
            <a:endParaRPr lang="en-US" dirty="0" smtClean="0">
              <a:cs typeface="Times New Roman" pitchFamily="18" charset="0"/>
              <a:sym typeface="WP MathA" pitchFamily="2" charset="2"/>
            </a:endParaRPr>
          </a:p>
          <a:p>
            <a:pPr marL="0" indent="0">
              <a:buNone/>
            </a:pPr>
            <a:r>
              <a:rPr lang="en-US" dirty="0" smtClean="0">
                <a:cs typeface="Times New Roman" pitchFamily="18" charset="0"/>
                <a:sym typeface="WP MathA" pitchFamily="2" charset="2"/>
              </a:rPr>
              <a:t>Outlet </a:t>
            </a:r>
            <a:r>
              <a:rPr lang="en-US" dirty="0">
                <a:cs typeface="Times New Roman" pitchFamily="18" charset="0"/>
                <a:sym typeface="WP MathA" pitchFamily="2" charset="2"/>
              </a:rPr>
              <a:t>located to avoid recirculation into the building</a:t>
            </a:r>
          </a:p>
        </p:txBody>
      </p:sp>
      <p:sp>
        <p:nvSpPr>
          <p:cNvPr id="204802" name="Rectangle 2"/>
          <p:cNvSpPr>
            <a:spLocks noGrp="1" noChangeArrowheads="1"/>
          </p:cNvSpPr>
          <p:nvPr>
            <p:ph type="title"/>
          </p:nvPr>
        </p:nvSpPr>
        <p:spPr>
          <a:xfrm>
            <a:off x="177800" y="12700"/>
            <a:ext cx="8445499" cy="901700"/>
          </a:xfrm>
        </p:spPr>
        <p:txBody>
          <a:bodyPr>
            <a:normAutofit/>
          </a:bodyPr>
          <a:lstStyle/>
          <a:p>
            <a:pPr>
              <a:lnSpc>
                <a:spcPct val="80000"/>
              </a:lnSpc>
            </a:pPr>
            <a:r>
              <a:rPr lang="en-US" sz="2400" b="1" dirty="0" smtClean="0">
                <a:solidFill>
                  <a:srgbClr val="00853F"/>
                </a:solidFill>
              </a:rPr>
              <a:t>Section 6 – 6.5.1.1.5</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Relief </a:t>
            </a:r>
            <a:r>
              <a:rPr lang="en-US" sz="2000" dirty="0">
                <a:solidFill>
                  <a:srgbClr val="00853F"/>
                </a:solidFill>
              </a:rPr>
              <a:t>of Excess </a:t>
            </a:r>
            <a:r>
              <a:rPr lang="en-US" sz="2000" dirty="0" smtClean="0">
                <a:solidFill>
                  <a:srgbClr val="00853F"/>
                </a:solidFill>
              </a:rPr>
              <a:t>Outdoor Air</a:t>
            </a:r>
            <a:endParaRPr lang="en-US" sz="2000" i="1" dirty="0">
              <a:solidFill>
                <a:srgbClr val="00853F"/>
              </a:solidFill>
            </a:endParaRPr>
          </a:p>
        </p:txBody>
      </p:sp>
    </p:spTree>
    <p:extLst>
      <p:ext uri="{BB962C8B-B14F-4D97-AF65-F5344CB8AC3E}">
        <p14:creationId xmlns:p14="http://schemas.microsoft.com/office/powerpoint/2010/main" val="33367385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3"/>
          <p:cNvSpPr>
            <a:spLocks noGrp="1" noChangeArrowheads="1"/>
          </p:cNvSpPr>
          <p:nvPr>
            <p:ph idx="1"/>
          </p:nvPr>
        </p:nvSpPr>
        <p:spPr>
          <a:xfrm>
            <a:off x="456229" y="1219200"/>
            <a:ext cx="8230571" cy="1481959"/>
          </a:xfrm>
        </p:spPr>
        <p:txBody>
          <a:bodyPr>
            <a:normAutofit fontScale="92500" lnSpcReduction="10000"/>
          </a:bodyPr>
          <a:lstStyle/>
          <a:p>
            <a:pPr marL="0" indent="0">
              <a:buNone/>
            </a:pPr>
            <a:r>
              <a:rPr lang="en-US" dirty="0" smtClean="0">
                <a:cs typeface="Times New Roman" pitchFamily="18" charset="0"/>
                <a:sym typeface="WP MathA" pitchFamily="2" charset="2"/>
              </a:rPr>
              <a:t>Outdoor air, return air, mixed air, and supply sensors calibrated</a:t>
            </a:r>
            <a:endParaRPr lang="en-US" dirty="0">
              <a:cs typeface="Times New Roman" pitchFamily="18" charset="0"/>
              <a:sym typeface="WP MathA" pitchFamily="2" charset="2"/>
            </a:endParaRPr>
          </a:p>
          <a:p>
            <a:pPr marL="0" indent="0">
              <a:buNone/>
            </a:pPr>
            <a:endParaRPr lang="en-US" i="1" dirty="0" smtClean="0">
              <a:cs typeface="Times New Roman" pitchFamily="18" charset="0"/>
              <a:sym typeface="WP MathA" pitchFamily="2" charset="2"/>
            </a:endParaRPr>
          </a:p>
          <a:p>
            <a:pPr marL="0" indent="0">
              <a:buNone/>
            </a:pPr>
            <a:r>
              <a:rPr lang="en-US" sz="2200" i="1" dirty="0" smtClean="0">
                <a:cs typeface="Times New Roman" pitchFamily="18" charset="0"/>
                <a:sym typeface="WP MathA" pitchFamily="2" charset="2"/>
              </a:rPr>
              <a:t>Certification of factory calibration is acceptable, field calibration is not required</a:t>
            </a:r>
          </a:p>
        </p:txBody>
      </p:sp>
      <p:sp>
        <p:nvSpPr>
          <p:cNvPr id="204802" name="Rectangle 2"/>
          <p:cNvSpPr>
            <a:spLocks noGrp="1" noChangeArrowheads="1"/>
          </p:cNvSpPr>
          <p:nvPr>
            <p:ph type="title"/>
          </p:nvPr>
        </p:nvSpPr>
        <p:spPr>
          <a:xfrm>
            <a:off x="177800" y="12700"/>
            <a:ext cx="8445499" cy="901700"/>
          </a:xfrm>
        </p:spPr>
        <p:txBody>
          <a:bodyPr>
            <a:normAutofit/>
          </a:bodyPr>
          <a:lstStyle/>
          <a:p>
            <a:pPr>
              <a:lnSpc>
                <a:spcPct val="80000"/>
              </a:lnSpc>
            </a:pPr>
            <a:r>
              <a:rPr lang="en-US" sz="2400" b="1" dirty="0">
                <a:solidFill>
                  <a:srgbClr val="00853F"/>
                </a:solidFill>
              </a:rPr>
              <a:t>Section 6 – 6.5.1.1.6</a:t>
            </a:r>
            <a:r>
              <a:rPr lang="en-US" sz="2400" dirty="0" smtClean="0">
                <a:solidFill>
                  <a:srgbClr val="FF0000"/>
                </a:solidFill>
              </a:rPr>
              <a:t/>
            </a:r>
            <a:br>
              <a:rPr lang="en-US" sz="2400" dirty="0" smtClean="0">
                <a:solidFill>
                  <a:srgbClr val="FF0000"/>
                </a:solidFill>
              </a:rPr>
            </a:br>
            <a:r>
              <a:rPr lang="en-US" sz="2000" dirty="0">
                <a:solidFill>
                  <a:srgbClr val="00853F"/>
                </a:solidFill>
              </a:rPr>
              <a:t>Sensor Accuracy</a:t>
            </a:r>
          </a:p>
        </p:txBody>
      </p:sp>
      <p:graphicFrame>
        <p:nvGraphicFramePr>
          <p:cNvPr id="2" name="Table 1"/>
          <p:cNvGraphicFramePr>
            <a:graphicFrameLocks noGrp="1"/>
          </p:cNvGraphicFramePr>
          <p:nvPr>
            <p:extLst>
              <p:ext uri="{D42A27DB-BD31-4B8C-83A1-F6EECF244321}">
                <p14:modId xmlns:p14="http://schemas.microsoft.com/office/powerpoint/2010/main" val="863873615"/>
              </p:ext>
            </p:extLst>
          </p:nvPr>
        </p:nvGraphicFramePr>
        <p:xfrm>
          <a:off x="548640" y="3394212"/>
          <a:ext cx="7573384" cy="1752600"/>
        </p:xfrm>
        <a:graphic>
          <a:graphicData uri="http://schemas.openxmlformats.org/drawingml/2006/table">
            <a:tbl>
              <a:tblPr firstRow="1" bandRow="1">
                <a:tableStyleId>{5C22544A-7EE6-4342-B048-85BDC9FD1C3A}</a:tableStyleId>
              </a:tblPr>
              <a:tblGrid>
                <a:gridCol w="4206240"/>
                <a:gridCol w="1761832"/>
                <a:gridCol w="1605312"/>
              </a:tblGrid>
              <a:tr h="370840">
                <a:tc>
                  <a:txBody>
                    <a:bodyPr/>
                    <a:lstStyle/>
                    <a:p>
                      <a:endParaRPr lang="en-US" dirty="0"/>
                    </a:p>
                  </a:txBody>
                  <a:tcPr/>
                </a:tc>
                <a:tc>
                  <a:txBody>
                    <a:bodyPr/>
                    <a:lstStyle/>
                    <a:p>
                      <a:pPr algn="ctr"/>
                      <a:r>
                        <a:rPr lang="en-US" dirty="0" smtClean="0"/>
                        <a:t>Accuracy</a:t>
                      </a:r>
                      <a:endParaRPr lang="en-US" dirty="0"/>
                    </a:p>
                  </a:txBody>
                  <a:tcPr/>
                </a:tc>
                <a:tc>
                  <a:txBody>
                    <a:bodyPr/>
                    <a:lstStyle/>
                    <a:p>
                      <a:pPr algn="ctr"/>
                      <a:r>
                        <a:rPr lang="en-US" dirty="0" smtClean="0"/>
                        <a:t>Range</a:t>
                      </a:r>
                      <a:endParaRPr lang="en-US" dirty="0"/>
                    </a:p>
                  </a:txBody>
                  <a:tcPr/>
                </a:tc>
              </a:tr>
              <a:tr h="370840">
                <a:tc>
                  <a:txBody>
                    <a:bodyPr/>
                    <a:lstStyle/>
                    <a:p>
                      <a:r>
                        <a:rPr lang="en-US" dirty="0" smtClean="0">
                          <a:solidFill>
                            <a:schemeClr val="tx1"/>
                          </a:solidFill>
                        </a:rPr>
                        <a:t>Dry-bulb and wet-bulb temperatures</a:t>
                      </a:r>
                      <a:endParaRPr lang="en-US" dirty="0">
                        <a:solidFill>
                          <a:schemeClr val="tx1"/>
                        </a:solidFill>
                      </a:endParaRPr>
                    </a:p>
                  </a:txBody>
                  <a:tcPr/>
                </a:tc>
                <a:tc>
                  <a:txBody>
                    <a:bodyPr/>
                    <a:lstStyle/>
                    <a:p>
                      <a:pPr algn="ctr"/>
                      <a:r>
                        <a:rPr lang="en-US" dirty="0" smtClean="0">
                          <a:solidFill>
                            <a:schemeClr val="tx1"/>
                          </a:solidFill>
                        </a:rPr>
                        <a:t>± 2°F</a:t>
                      </a:r>
                      <a:endParaRPr lang="en-US" dirty="0">
                        <a:solidFill>
                          <a:schemeClr val="tx1"/>
                        </a:solidFill>
                      </a:endParaRPr>
                    </a:p>
                  </a:txBody>
                  <a:tcPr/>
                </a:tc>
                <a:tc>
                  <a:txBody>
                    <a:bodyPr/>
                    <a:lstStyle/>
                    <a:p>
                      <a:pPr algn="ctr"/>
                      <a:r>
                        <a:rPr lang="en-US" dirty="0" smtClean="0">
                          <a:solidFill>
                            <a:schemeClr val="tx1"/>
                          </a:solidFill>
                        </a:rPr>
                        <a:t>40°F-80°F</a:t>
                      </a:r>
                      <a:endParaRPr lang="en-US" dirty="0">
                        <a:solidFill>
                          <a:schemeClr val="tx1"/>
                        </a:solidFill>
                      </a:endParaRPr>
                    </a:p>
                  </a:txBody>
                  <a:tcPr/>
                </a:tc>
              </a:tr>
              <a:tr h="370840">
                <a:tc>
                  <a:txBody>
                    <a:bodyPr/>
                    <a:lstStyle/>
                    <a:p>
                      <a:r>
                        <a:rPr lang="en-US" dirty="0" smtClean="0">
                          <a:solidFill>
                            <a:schemeClr val="tx1"/>
                          </a:solidFill>
                        </a:rPr>
                        <a:t>Enthalpy and value of differential enthalpy sensors</a:t>
                      </a:r>
                      <a:endParaRPr lang="en-US" dirty="0">
                        <a:solidFill>
                          <a:schemeClr val="tx1"/>
                        </a:solidFill>
                      </a:endParaRPr>
                    </a:p>
                  </a:txBody>
                  <a:tcPr/>
                </a:tc>
                <a:tc>
                  <a:txBody>
                    <a:bodyPr/>
                    <a:lstStyle/>
                    <a:p>
                      <a:pPr algn="ctr"/>
                      <a:r>
                        <a:rPr lang="en-US" dirty="0" smtClean="0">
                          <a:solidFill>
                            <a:schemeClr val="tx1"/>
                          </a:solidFill>
                        </a:rPr>
                        <a:t>±3 Btu/</a:t>
                      </a:r>
                      <a:r>
                        <a:rPr lang="en-US" dirty="0" err="1" smtClean="0">
                          <a:solidFill>
                            <a:schemeClr val="tx1"/>
                          </a:solidFill>
                        </a:rPr>
                        <a:t>lb</a:t>
                      </a:r>
                      <a:endParaRPr lang="en-US" dirty="0">
                        <a:solidFill>
                          <a:schemeClr val="tx1"/>
                        </a:solidFill>
                      </a:endParaRPr>
                    </a:p>
                  </a:txBody>
                  <a:tcPr/>
                </a:tc>
                <a:tc>
                  <a:txBody>
                    <a:bodyPr/>
                    <a:lstStyle/>
                    <a:p>
                      <a:pPr algn="ctr"/>
                      <a:r>
                        <a:rPr lang="en-US" dirty="0" smtClean="0">
                          <a:solidFill>
                            <a:schemeClr val="tx1"/>
                          </a:solidFill>
                        </a:rPr>
                        <a:t>20-30 Btu/</a:t>
                      </a:r>
                      <a:r>
                        <a:rPr lang="en-US" dirty="0" err="1" smtClean="0">
                          <a:solidFill>
                            <a:schemeClr val="tx1"/>
                          </a:solidFill>
                        </a:rPr>
                        <a:t>lb</a:t>
                      </a:r>
                      <a:endParaRPr lang="en-US" dirty="0">
                        <a:solidFill>
                          <a:schemeClr val="tx1"/>
                        </a:solidFill>
                      </a:endParaRPr>
                    </a:p>
                  </a:txBody>
                  <a:tcPr/>
                </a:tc>
              </a:tr>
              <a:tr h="370840">
                <a:tc>
                  <a:txBody>
                    <a:bodyPr/>
                    <a:lstStyle/>
                    <a:p>
                      <a:r>
                        <a:rPr lang="en-US" dirty="0" smtClean="0">
                          <a:solidFill>
                            <a:schemeClr val="tx1"/>
                          </a:solidFill>
                        </a:rPr>
                        <a:t>Relative humidity</a:t>
                      </a:r>
                      <a:endParaRPr lang="en-US" dirty="0">
                        <a:solidFill>
                          <a:schemeClr val="tx1"/>
                        </a:solidFill>
                      </a:endParaRPr>
                    </a:p>
                  </a:txBody>
                  <a:tcPr/>
                </a:tc>
                <a:tc>
                  <a:txBody>
                    <a:bodyPr/>
                    <a:lstStyle/>
                    <a:p>
                      <a:pPr algn="ctr"/>
                      <a:r>
                        <a:rPr lang="en-US" dirty="0" smtClean="0">
                          <a:solidFill>
                            <a:schemeClr val="tx1"/>
                          </a:solidFill>
                        </a:rPr>
                        <a:t>± 5%</a:t>
                      </a:r>
                      <a:endParaRPr lang="en-US" dirty="0">
                        <a:solidFill>
                          <a:schemeClr val="tx1"/>
                        </a:solidFill>
                      </a:endParaRPr>
                    </a:p>
                  </a:txBody>
                  <a:tcPr/>
                </a:tc>
                <a:tc>
                  <a:txBody>
                    <a:bodyPr/>
                    <a:lstStyle/>
                    <a:p>
                      <a:pPr algn="ctr"/>
                      <a:r>
                        <a:rPr lang="en-US" dirty="0" smtClean="0">
                          <a:solidFill>
                            <a:schemeClr val="tx1"/>
                          </a:solidFill>
                        </a:rPr>
                        <a:t>20%-80% RH</a:t>
                      </a:r>
                      <a:endParaRPr lang="en-US" dirty="0">
                        <a:solidFill>
                          <a:schemeClr val="tx1"/>
                        </a:solidFill>
                      </a:endParaRPr>
                    </a:p>
                  </a:txBody>
                  <a:tcPr/>
                </a:tc>
              </a:tr>
            </a:tbl>
          </a:graphicData>
        </a:graphic>
      </p:graphicFrame>
    </p:spTree>
    <p:extLst>
      <p:ext uri="{BB962C8B-B14F-4D97-AF65-F5344CB8AC3E}">
        <p14:creationId xmlns:p14="http://schemas.microsoft.com/office/powerpoint/2010/main" val="11981662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3" name="Rectangle 5"/>
          <p:cNvSpPr>
            <a:spLocks noGrp="1" noChangeArrowheads="1"/>
          </p:cNvSpPr>
          <p:nvPr>
            <p:ph idx="1"/>
          </p:nvPr>
        </p:nvSpPr>
        <p:spPr>
          <a:xfrm>
            <a:off x="456229" y="1295400"/>
            <a:ext cx="8155959" cy="4366364"/>
          </a:xfrm>
        </p:spPr>
        <p:txBody>
          <a:bodyPr>
            <a:normAutofit fontScale="92500" lnSpcReduction="10000"/>
          </a:bodyPr>
          <a:lstStyle/>
          <a:p>
            <a:pPr marL="0" indent="0">
              <a:buNone/>
            </a:pPr>
            <a:r>
              <a:rPr lang="en-US" dirty="0">
                <a:cs typeface="Times New Roman" pitchFamily="18" charset="0"/>
                <a:sym typeface="WP MathA" pitchFamily="2" charset="2"/>
              </a:rPr>
              <a:t>System capable of cooling supply air by indirect evaporation and providing up to 100% of expected system cooling load at outside air temperatures of 50°F dry bulb/45°F wet bulb and below</a:t>
            </a:r>
          </a:p>
          <a:p>
            <a:pPr marL="0" indent="0">
              <a:buNone/>
            </a:pPr>
            <a:endParaRPr lang="en-US" u="sng" dirty="0" smtClean="0">
              <a:cs typeface="Times New Roman" pitchFamily="18" charset="0"/>
              <a:sym typeface="WP MathA" pitchFamily="2" charset="2"/>
            </a:endParaRPr>
          </a:p>
          <a:p>
            <a:pPr marL="0" indent="0">
              <a:buNone/>
            </a:pPr>
            <a:r>
              <a:rPr lang="en-US" b="1" u="sng" dirty="0" smtClean="0">
                <a:cs typeface="Times New Roman" pitchFamily="18" charset="0"/>
                <a:sym typeface="WP MathA" pitchFamily="2" charset="2"/>
              </a:rPr>
              <a:t>Exceptions</a:t>
            </a:r>
            <a:endParaRPr lang="en-US" b="1" u="sng" dirty="0">
              <a:cs typeface="Times New Roman" pitchFamily="18" charset="0"/>
              <a:sym typeface="WP MathA" pitchFamily="2" charset="2"/>
            </a:endParaRPr>
          </a:p>
          <a:p>
            <a:pPr lvl="1">
              <a:buFont typeface="Arial" panose="020B0604020202020204" pitchFamily="34" charset="0"/>
              <a:buChar char="•"/>
            </a:pPr>
            <a:r>
              <a:rPr lang="en-US" dirty="0" smtClean="0">
                <a:cs typeface="Times New Roman" pitchFamily="18" charset="0"/>
                <a:sym typeface="WP MathA" pitchFamily="2" charset="2"/>
              </a:rPr>
              <a:t>Systems primarily serving computer rooms</a:t>
            </a:r>
          </a:p>
          <a:p>
            <a:pPr lvl="2">
              <a:buFont typeface="Arial" pitchFamily="34" charset="0"/>
              <a:buChar char="–"/>
            </a:pPr>
            <a:r>
              <a:rPr lang="en-US" dirty="0" smtClean="0">
                <a:cs typeface="Times New Roman" pitchFamily="18" charset="0"/>
                <a:sym typeface="WP MathA" pitchFamily="2" charset="2"/>
              </a:rPr>
              <a:t>Where 100% of expected system cooling load at dry bulb and wet bulb </a:t>
            </a:r>
            <a:r>
              <a:rPr lang="en-US" dirty="0" smtClean="0">
                <a:solidFill>
                  <a:srgbClr val="FF0000"/>
                </a:solidFill>
                <a:cs typeface="Times New Roman" pitchFamily="18" charset="0"/>
                <a:sym typeface="WP MathA" pitchFamily="2" charset="2"/>
              </a:rPr>
              <a:t>in Table 6.5.1.2.1</a:t>
            </a:r>
            <a:r>
              <a:rPr lang="en-US" dirty="0" smtClean="0">
                <a:cs typeface="Times New Roman" pitchFamily="18" charset="0"/>
                <a:sym typeface="WP MathA" pitchFamily="2" charset="2"/>
              </a:rPr>
              <a:t> is met with evaporative water economizers</a:t>
            </a:r>
          </a:p>
          <a:p>
            <a:pPr lvl="2">
              <a:buFont typeface="Arial" pitchFamily="34" charset="0"/>
              <a:buChar char="–"/>
            </a:pPr>
            <a:r>
              <a:rPr lang="en-US" dirty="0" smtClean="0">
                <a:cs typeface="Times New Roman" pitchFamily="18" charset="0"/>
                <a:sym typeface="WP MathA" pitchFamily="2" charset="2"/>
              </a:rPr>
              <a:t>With </a:t>
            </a:r>
            <a:r>
              <a:rPr lang="en-US" dirty="0" smtClean="0">
                <a:solidFill>
                  <a:srgbClr val="FF0000"/>
                </a:solidFill>
                <a:cs typeface="Times New Roman" pitchFamily="18" charset="0"/>
                <a:sym typeface="WP MathA" pitchFamily="2" charset="2"/>
              </a:rPr>
              <a:t>systems</a:t>
            </a:r>
            <a:r>
              <a:rPr lang="en-US" dirty="0" smtClean="0">
                <a:cs typeface="Times New Roman" pitchFamily="18" charset="0"/>
                <a:sym typeface="WP MathA" pitchFamily="2" charset="2"/>
              </a:rPr>
              <a:t> that satisfy 100% of expected system cooling load at the dry bulb </a:t>
            </a:r>
            <a:r>
              <a:rPr lang="en-US" dirty="0" smtClean="0">
                <a:solidFill>
                  <a:srgbClr val="FF0000"/>
                </a:solidFill>
                <a:cs typeface="Times New Roman" pitchFamily="18" charset="0"/>
                <a:sym typeface="WP MathA" pitchFamily="2" charset="2"/>
              </a:rPr>
              <a:t>in Table 6.5.1.2.1 is met with dry cooler water economizers</a:t>
            </a:r>
          </a:p>
          <a:p>
            <a:pPr lvl="1">
              <a:buFont typeface="Arial" panose="020B0604020202020204" pitchFamily="34" charset="0"/>
              <a:buChar char="•"/>
            </a:pPr>
            <a:r>
              <a:rPr lang="en-US" dirty="0" smtClean="0">
                <a:cs typeface="Times New Roman" pitchFamily="18" charset="0"/>
                <a:sym typeface="WP MathA" pitchFamily="2" charset="2"/>
              </a:rPr>
              <a:t>If required for dehumidification, design </a:t>
            </a:r>
            <a:r>
              <a:rPr lang="en-US" dirty="0">
                <a:cs typeface="Times New Roman" pitchFamily="18" charset="0"/>
                <a:sym typeface="WP MathA" pitchFamily="2" charset="2"/>
              </a:rPr>
              <a:t>can meet 100% of expected cooling load at 45°F dry bulb/40°F wet </a:t>
            </a:r>
            <a:r>
              <a:rPr lang="en-US" dirty="0" smtClean="0">
                <a:cs typeface="Times New Roman" pitchFamily="18" charset="0"/>
                <a:sym typeface="WP MathA" pitchFamily="2" charset="2"/>
              </a:rPr>
              <a:t>bulb</a:t>
            </a:r>
            <a:r>
              <a:rPr lang="en-US" dirty="0">
                <a:cs typeface="Times New Roman" pitchFamily="18" charset="0"/>
                <a:sym typeface="WP MathA" pitchFamily="2" charset="2"/>
              </a:rPr>
              <a:t> </a:t>
            </a:r>
            <a:r>
              <a:rPr lang="en-US" dirty="0" smtClean="0">
                <a:cs typeface="Times New Roman" pitchFamily="18" charset="0"/>
                <a:sym typeface="WP MathA" pitchFamily="2" charset="2"/>
              </a:rPr>
              <a:t>with water-cooled </a:t>
            </a:r>
            <a:r>
              <a:rPr lang="en-US" dirty="0" smtClean="0">
                <a:solidFill>
                  <a:srgbClr val="FF0000"/>
                </a:solidFill>
                <a:cs typeface="Times New Roman" pitchFamily="18" charset="0"/>
                <a:sym typeface="WP MathA" pitchFamily="2" charset="2"/>
              </a:rPr>
              <a:t>fluid</a:t>
            </a:r>
            <a:r>
              <a:rPr lang="en-US" dirty="0" smtClean="0">
                <a:cs typeface="Times New Roman" pitchFamily="18" charset="0"/>
                <a:sym typeface="WP MathA" pitchFamily="2" charset="2"/>
              </a:rPr>
              <a:t> economizers</a:t>
            </a:r>
            <a:endParaRPr lang="en-US" sz="2000" dirty="0">
              <a:cs typeface="Times New Roman" pitchFamily="18" charset="0"/>
              <a:sym typeface="WP MathA" pitchFamily="2" charset="2"/>
            </a:endParaRPr>
          </a:p>
        </p:txBody>
      </p:sp>
      <p:sp>
        <p:nvSpPr>
          <p:cNvPr id="206852" name="Rectangle 4"/>
          <p:cNvSpPr>
            <a:spLocks noGrp="1" noChangeArrowheads="1"/>
          </p:cNvSpPr>
          <p:nvPr>
            <p:ph type="title"/>
          </p:nvPr>
        </p:nvSpPr>
        <p:spPr>
          <a:xfrm>
            <a:off x="228600" y="0"/>
            <a:ext cx="8305800" cy="914400"/>
          </a:xfrm>
        </p:spPr>
        <p:txBody>
          <a:bodyPr>
            <a:normAutofit/>
          </a:bodyPr>
          <a:lstStyle/>
          <a:p>
            <a:pPr>
              <a:lnSpc>
                <a:spcPct val="80000"/>
              </a:lnSpc>
            </a:pPr>
            <a:r>
              <a:rPr lang="en-US" sz="2400" b="1" dirty="0" smtClean="0">
                <a:solidFill>
                  <a:srgbClr val="00853F"/>
                </a:solidFill>
              </a:rPr>
              <a:t>Section 6 – 6.5.1.2.1</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Design </a:t>
            </a:r>
            <a:r>
              <a:rPr lang="en-US" sz="2000" dirty="0">
                <a:solidFill>
                  <a:srgbClr val="00853F"/>
                </a:solidFill>
              </a:rPr>
              <a:t>Capacity – Water Economizers</a:t>
            </a:r>
            <a:endParaRPr lang="en-US" sz="2000" i="1" dirty="0">
              <a:solidFill>
                <a:srgbClr val="00853F"/>
              </a:solidFill>
            </a:endParaRPr>
          </a:p>
        </p:txBody>
      </p:sp>
    </p:spTree>
    <p:extLst>
      <p:ext uri="{BB962C8B-B14F-4D97-AF65-F5344CB8AC3E}">
        <p14:creationId xmlns:p14="http://schemas.microsoft.com/office/powerpoint/2010/main" val="23385226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Grp="1" noChangeArrowheads="1"/>
          </p:cNvSpPr>
          <p:nvPr>
            <p:ph idx="1"/>
          </p:nvPr>
        </p:nvSpPr>
        <p:spPr>
          <a:xfrm>
            <a:off x="456230" y="1416050"/>
            <a:ext cx="4240462" cy="4298950"/>
          </a:xfrm>
        </p:spPr>
        <p:txBody>
          <a:bodyPr/>
          <a:lstStyle/>
          <a:p>
            <a:pPr marL="0" indent="0">
              <a:buNone/>
            </a:pPr>
            <a:r>
              <a:rPr lang="en-US" dirty="0">
                <a:cs typeface="Times New Roman" pitchFamily="18" charset="0"/>
                <a:sym typeface="WP MathA" pitchFamily="2" charset="2"/>
              </a:rPr>
              <a:t>Precooling coils and water-to-water heat exchangers to have either</a:t>
            </a:r>
          </a:p>
          <a:p>
            <a:pPr lvl="1">
              <a:buFont typeface="Arial" panose="020B0604020202020204" pitchFamily="34" charset="0"/>
              <a:buChar char="•"/>
            </a:pPr>
            <a:r>
              <a:rPr lang="en-US" dirty="0">
                <a:cs typeface="Times New Roman" pitchFamily="18" charset="0"/>
                <a:sym typeface="WP MathA" pitchFamily="2" charset="2"/>
              </a:rPr>
              <a:t>Water-side pressure drop of </a:t>
            </a:r>
            <a:r>
              <a:rPr lang="en-US" dirty="0" smtClean="0">
                <a:cs typeface="Times New Roman" pitchFamily="18" charset="0"/>
                <a:sym typeface="WP MathA" pitchFamily="2" charset="2"/>
              </a:rPr>
              <a:t>&lt;15 </a:t>
            </a:r>
            <a:r>
              <a:rPr lang="en-US" dirty="0" err="1">
                <a:cs typeface="Times New Roman" pitchFamily="18" charset="0"/>
                <a:sym typeface="WP MathA" pitchFamily="2" charset="2"/>
              </a:rPr>
              <a:t>ft</a:t>
            </a:r>
            <a:r>
              <a:rPr lang="en-US" dirty="0">
                <a:cs typeface="Times New Roman" pitchFamily="18" charset="0"/>
                <a:sym typeface="WP MathA" pitchFamily="2" charset="2"/>
              </a:rPr>
              <a:t> of water </a:t>
            </a:r>
            <a:r>
              <a:rPr lang="en-US" b="1" dirty="0">
                <a:cs typeface="Times New Roman" pitchFamily="18" charset="0"/>
                <a:sym typeface="WP MathA" pitchFamily="2" charset="2"/>
              </a:rPr>
              <a:t>OR</a:t>
            </a:r>
          </a:p>
          <a:p>
            <a:pPr lvl="1">
              <a:buFont typeface="Arial" panose="020B0604020202020204" pitchFamily="34" charset="0"/>
              <a:buChar char="•"/>
            </a:pPr>
            <a:r>
              <a:rPr lang="en-US" dirty="0">
                <a:cs typeface="Times New Roman" pitchFamily="18" charset="0"/>
                <a:sym typeface="WP MathA" pitchFamily="2" charset="2"/>
              </a:rPr>
              <a:t>Bypassed when not in use</a:t>
            </a:r>
          </a:p>
        </p:txBody>
      </p:sp>
      <p:sp>
        <p:nvSpPr>
          <p:cNvPr id="208898" name="Rectangle 2"/>
          <p:cNvSpPr>
            <a:spLocks noGrp="1" noChangeArrowheads="1"/>
          </p:cNvSpPr>
          <p:nvPr>
            <p:ph type="title"/>
          </p:nvPr>
        </p:nvSpPr>
        <p:spPr>
          <a:xfrm>
            <a:off x="190501" y="0"/>
            <a:ext cx="8712200" cy="952500"/>
          </a:xfrm>
        </p:spPr>
        <p:txBody>
          <a:bodyPr/>
          <a:lstStyle/>
          <a:p>
            <a:pPr>
              <a:lnSpc>
                <a:spcPct val="80000"/>
              </a:lnSpc>
            </a:pPr>
            <a:r>
              <a:rPr lang="en-US" sz="2400" b="1" dirty="0" smtClean="0">
                <a:solidFill>
                  <a:srgbClr val="00853F"/>
                </a:solidFill>
              </a:rPr>
              <a:t>Section 6 – 6.5.1.2.2</a:t>
            </a:r>
            <a:r>
              <a:rPr lang="en-US" dirty="0" smtClean="0"/>
              <a:t/>
            </a:r>
            <a:br>
              <a:rPr lang="en-US" dirty="0" smtClean="0"/>
            </a:br>
            <a:r>
              <a:rPr lang="en-US" sz="2000" dirty="0" smtClean="0">
                <a:solidFill>
                  <a:srgbClr val="00853F"/>
                </a:solidFill>
              </a:rPr>
              <a:t>Maximum </a:t>
            </a:r>
            <a:r>
              <a:rPr lang="en-US" sz="2000" dirty="0">
                <a:solidFill>
                  <a:srgbClr val="00853F"/>
                </a:solidFill>
              </a:rPr>
              <a:t>Pressure </a:t>
            </a:r>
            <a:r>
              <a:rPr lang="en-US" sz="2000" dirty="0" smtClean="0">
                <a:solidFill>
                  <a:srgbClr val="00853F"/>
                </a:solidFill>
              </a:rPr>
              <a:t>Drop </a:t>
            </a:r>
            <a:r>
              <a:rPr lang="en-US" sz="2000" dirty="0">
                <a:solidFill>
                  <a:srgbClr val="00853F"/>
                </a:solidFill>
              </a:rPr>
              <a:t>– </a:t>
            </a:r>
            <a:r>
              <a:rPr lang="en-US" sz="2000" dirty="0" smtClean="0">
                <a:solidFill>
                  <a:srgbClr val="00853F"/>
                </a:solidFill>
              </a:rPr>
              <a:t>Water Economizers</a:t>
            </a:r>
            <a:endParaRPr lang="en-US" sz="2000" dirty="0">
              <a:solidFill>
                <a:srgbClr val="00853F"/>
              </a:solidFill>
            </a:endParaRPr>
          </a:p>
        </p:txBody>
      </p:sp>
      <p:sp>
        <p:nvSpPr>
          <p:cNvPr id="208926" name="Rectangle 30"/>
          <p:cNvSpPr>
            <a:spLocks noChangeArrowheads="1"/>
          </p:cNvSpPr>
          <p:nvPr/>
        </p:nvSpPr>
        <p:spPr bwMode="auto">
          <a:xfrm>
            <a:off x="4724400" y="1416050"/>
            <a:ext cx="3827463" cy="4298950"/>
          </a:xfrm>
          <a:prstGeom prst="rect">
            <a:avLst/>
          </a:prstGeom>
          <a:solidFill>
            <a:schemeClr val="bg1"/>
          </a:solidFill>
          <a:ln w="3175">
            <a:solidFill>
              <a:srgbClr val="A1B6D3"/>
            </a:solidFill>
            <a:miter lim="800000"/>
            <a:headEnd/>
            <a:tailEnd/>
          </a:ln>
          <a:effectLst>
            <a:outerShdw dist="89803" dir="2700000" algn="ctr" rotWithShape="0">
              <a:srgbClr val="A1B6D3">
                <a:alpha val="50000"/>
              </a:srgbClr>
            </a:outerShdw>
          </a:effectLst>
        </p:spPr>
        <p:txBody>
          <a:bodyPr wrap="none" lIns="0" tIns="0" rIns="0" bIns="0" anchor="ctr"/>
          <a:lstStyle/>
          <a:p>
            <a:endParaRPr lang="en-US"/>
          </a:p>
        </p:txBody>
      </p:sp>
      <p:graphicFrame>
        <p:nvGraphicFramePr>
          <p:cNvPr id="208927" name="Object 31"/>
          <p:cNvGraphicFramePr>
            <a:graphicFrameLocks noChangeAspect="1"/>
          </p:cNvGraphicFramePr>
          <p:nvPr/>
        </p:nvGraphicFramePr>
        <p:xfrm>
          <a:off x="4818063" y="1603375"/>
          <a:ext cx="3638550" cy="3651250"/>
        </p:xfrm>
        <a:graphic>
          <a:graphicData uri="http://schemas.openxmlformats.org/presentationml/2006/ole">
            <mc:AlternateContent xmlns:mc="http://schemas.openxmlformats.org/markup-compatibility/2006">
              <mc:Choice xmlns:v="urn:schemas-microsoft-com:vml" Requires="v">
                <p:oleObj spid="_x0000_s5230" r:id="rId4" imgW="3256026" imgH="3267456" progId="">
                  <p:embed/>
                </p:oleObj>
              </mc:Choice>
              <mc:Fallback>
                <p:oleObj r:id="rId4" imgW="3256026" imgH="326745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8063" y="1603375"/>
                        <a:ext cx="3638550"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928" name="Rectangle 32"/>
          <p:cNvSpPr>
            <a:spLocks noChangeArrowheads="1"/>
          </p:cNvSpPr>
          <p:nvPr/>
        </p:nvSpPr>
        <p:spPr bwMode="auto">
          <a:xfrm>
            <a:off x="4741863" y="5321300"/>
            <a:ext cx="930275" cy="304800"/>
          </a:xfrm>
          <a:prstGeom prst="rect">
            <a:avLst/>
          </a:prstGeom>
          <a:noFill/>
          <a:ln w="12700">
            <a:noFill/>
            <a:miter lim="800000"/>
            <a:headEnd/>
            <a:tailEnd/>
          </a:ln>
          <a:effectLst/>
        </p:spPr>
        <p:txBody>
          <a:bodyPr wrap="none" lIns="0" tIns="0" rIns="0" bIns="0" anchor="b">
            <a:spAutoFit/>
          </a:bodyPr>
          <a:lstStyle/>
          <a:p>
            <a:r>
              <a:rPr lang="en-US" sz="1000" b="1">
                <a:solidFill>
                  <a:srgbClr val="006699"/>
                </a:solidFill>
                <a:latin typeface="Arial Narrow" pitchFamily="34" charset="0"/>
              </a:rPr>
              <a:t>Figure 6-O from</a:t>
            </a:r>
            <a:br>
              <a:rPr lang="en-US" sz="1000" b="1">
                <a:solidFill>
                  <a:srgbClr val="006699"/>
                </a:solidFill>
                <a:latin typeface="Arial Narrow" pitchFamily="34" charset="0"/>
              </a:rPr>
            </a:br>
            <a:r>
              <a:rPr lang="en-US" sz="1000" b="1">
                <a:solidFill>
                  <a:srgbClr val="006699"/>
                </a:solidFill>
                <a:latin typeface="Arial Narrow" pitchFamily="34" charset="0"/>
              </a:rPr>
              <a:t>90.1 User’s Manual</a:t>
            </a:r>
          </a:p>
        </p:txBody>
      </p:sp>
    </p:spTree>
    <p:extLst>
      <p:ext uri="{BB962C8B-B14F-4D97-AF65-F5344CB8AC3E}">
        <p14:creationId xmlns:p14="http://schemas.microsoft.com/office/powerpoint/2010/main" val="17846998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3"/>
          <p:cNvSpPr>
            <a:spLocks noGrp="1" noChangeArrowheads="1"/>
          </p:cNvSpPr>
          <p:nvPr>
            <p:ph idx="1"/>
          </p:nvPr>
        </p:nvSpPr>
        <p:spPr>
          <a:xfrm>
            <a:off x="456229" y="1295400"/>
            <a:ext cx="8155959" cy="4441825"/>
          </a:xfrm>
        </p:spPr>
        <p:txBody>
          <a:bodyPr/>
          <a:lstStyle/>
          <a:p>
            <a:pPr marL="0" indent="0">
              <a:buNone/>
            </a:pPr>
            <a:r>
              <a:rPr lang="en-US" dirty="0">
                <a:cs typeface="Times New Roman" pitchFamily="18" charset="0"/>
                <a:sym typeface="WP MathA" pitchFamily="2" charset="2"/>
              </a:rPr>
              <a:t>Economizers must be integrated with mechanical cooling systems and be capable of providing partial cooling even when additional mechanical cooling is </a:t>
            </a:r>
            <a:r>
              <a:rPr lang="en-US" dirty="0" smtClean="0">
                <a:cs typeface="Times New Roman" pitchFamily="18" charset="0"/>
                <a:sym typeface="WP MathA" pitchFamily="2" charset="2"/>
              </a:rPr>
              <a:t>required</a:t>
            </a:r>
            <a:br>
              <a:rPr lang="en-US" dirty="0" smtClean="0">
                <a:cs typeface="Times New Roman" pitchFamily="18" charset="0"/>
                <a:sym typeface="WP MathA" pitchFamily="2" charset="2"/>
              </a:rPr>
            </a:br>
            <a:endParaRPr lang="en-US" dirty="0" smtClean="0">
              <a:cs typeface="Times New Roman" pitchFamily="18" charset="0"/>
              <a:sym typeface="WP MathA" pitchFamily="2" charset="2"/>
            </a:endParaRPr>
          </a:p>
          <a:p>
            <a:pPr marL="0" indent="0">
              <a:buNone/>
            </a:pPr>
            <a:r>
              <a:rPr lang="en-US" dirty="0" smtClean="0">
                <a:solidFill>
                  <a:srgbClr val="FF0000"/>
                </a:solidFill>
                <a:cs typeface="Times New Roman" pitchFamily="18" charset="0"/>
                <a:sym typeface="WP MathA" pitchFamily="2" charset="2"/>
              </a:rPr>
              <a:t>Controls to not false load the mechanical cooling systems by limiting or disabling the economizer or any other means (e.g., hot gas bypass) except at lowest cooling stage</a:t>
            </a:r>
            <a:endParaRPr lang="en-US" dirty="0">
              <a:solidFill>
                <a:srgbClr val="FF0000"/>
              </a:solidFill>
              <a:cs typeface="Times New Roman" pitchFamily="18" charset="0"/>
              <a:sym typeface="WP MathA" pitchFamily="2" charset="2"/>
            </a:endParaRPr>
          </a:p>
        </p:txBody>
      </p:sp>
      <p:sp>
        <p:nvSpPr>
          <p:cNvPr id="210946" name="Rectangle 2"/>
          <p:cNvSpPr>
            <a:spLocks noGrp="1" noChangeArrowheads="1"/>
          </p:cNvSpPr>
          <p:nvPr>
            <p:ph type="title"/>
          </p:nvPr>
        </p:nvSpPr>
        <p:spPr>
          <a:xfrm>
            <a:off x="203200" y="0"/>
            <a:ext cx="8915400" cy="914400"/>
          </a:xfrm>
        </p:spPr>
        <p:txBody>
          <a:bodyPr>
            <a:normAutofit/>
          </a:bodyPr>
          <a:lstStyle/>
          <a:p>
            <a:pPr>
              <a:lnSpc>
                <a:spcPct val="80000"/>
              </a:lnSpc>
            </a:pPr>
            <a:r>
              <a:rPr lang="en-US" sz="2400" b="1" dirty="0" smtClean="0">
                <a:solidFill>
                  <a:srgbClr val="00853F"/>
                </a:solidFill>
              </a:rPr>
              <a:t>Section 6 – 6.5.1.3</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Integrated </a:t>
            </a:r>
            <a:r>
              <a:rPr lang="en-US" sz="2000" dirty="0">
                <a:solidFill>
                  <a:srgbClr val="00853F"/>
                </a:solidFill>
              </a:rPr>
              <a:t>Economizer Control</a:t>
            </a:r>
            <a:endParaRPr lang="en-US" sz="2000" i="1" dirty="0">
              <a:solidFill>
                <a:srgbClr val="00853F"/>
              </a:solidFill>
            </a:endParaRPr>
          </a:p>
        </p:txBody>
      </p:sp>
    </p:spTree>
    <p:extLst>
      <p:ext uri="{BB962C8B-B14F-4D97-AF65-F5344CB8AC3E}">
        <p14:creationId xmlns:p14="http://schemas.microsoft.com/office/powerpoint/2010/main" val="16250715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3"/>
          <p:cNvSpPr>
            <a:spLocks noGrp="1" noChangeArrowheads="1"/>
          </p:cNvSpPr>
          <p:nvPr>
            <p:ph idx="1"/>
          </p:nvPr>
        </p:nvSpPr>
        <p:spPr>
          <a:xfrm>
            <a:off x="456229" y="1295400"/>
            <a:ext cx="8155959" cy="4441825"/>
          </a:xfrm>
        </p:spPr>
        <p:txBody>
          <a:bodyPr>
            <a:normAutofit/>
          </a:bodyPr>
          <a:lstStyle/>
          <a:p>
            <a:pPr marL="0" indent="0">
              <a:buNone/>
            </a:pPr>
            <a:r>
              <a:rPr lang="en-US" dirty="0" smtClean="0">
                <a:cs typeface="Times New Roman" pitchFamily="18" charset="0"/>
                <a:sym typeface="WP MathA" pitchFamily="2" charset="2"/>
              </a:rPr>
              <a:t>Units with air economizers</a:t>
            </a:r>
          </a:p>
          <a:p>
            <a:r>
              <a:rPr lang="en-US" dirty="0" smtClean="0">
                <a:cs typeface="Times New Roman" pitchFamily="18" charset="0"/>
                <a:sym typeface="WP MathA" pitchFamily="2" charset="2"/>
              </a:rPr>
              <a:t>Unit controls</a:t>
            </a:r>
          </a:p>
          <a:p>
            <a:pPr lvl="1"/>
            <a:r>
              <a:rPr lang="en-US" dirty="0" smtClean="0">
                <a:cs typeface="Times New Roman" pitchFamily="18" charset="0"/>
                <a:sym typeface="WP MathA" pitchFamily="2" charset="2"/>
              </a:rPr>
              <a:t>Mechanical cooling capability interlocked with air economizer controls so outdoor air damper is at 100% open when mechanical cooling is on and outdoor air damper doesn’t begin to close to prevent coil freezing due to minimum compressor run time until leaving air temperature is &lt; 45°F</a:t>
            </a:r>
          </a:p>
          <a:p>
            <a:r>
              <a:rPr lang="en-US" dirty="0" smtClean="0">
                <a:cs typeface="Times New Roman" pitchFamily="18" charset="0"/>
                <a:sym typeface="WP MathA" pitchFamily="2" charset="2"/>
              </a:rPr>
              <a:t>DX units that control capacity of mechanical cooling based on occupied space temperature to have a minimum of 2 stages of mechanical cooling capacity if unit cooling capacity is ≥ 65,000 Btu/h </a:t>
            </a:r>
            <a:endParaRPr lang="en-US" dirty="0">
              <a:cs typeface="Times New Roman" pitchFamily="18" charset="0"/>
              <a:sym typeface="WP MathA" pitchFamily="2" charset="2"/>
            </a:endParaRPr>
          </a:p>
        </p:txBody>
      </p:sp>
      <p:sp>
        <p:nvSpPr>
          <p:cNvPr id="210946" name="Rectangle 2"/>
          <p:cNvSpPr>
            <a:spLocks noGrp="1" noChangeArrowheads="1"/>
          </p:cNvSpPr>
          <p:nvPr>
            <p:ph type="title"/>
          </p:nvPr>
        </p:nvSpPr>
        <p:spPr>
          <a:xfrm>
            <a:off x="203200" y="0"/>
            <a:ext cx="8915400" cy="914400"/>
          </a:xfrm>
        </p:spPr>
        <p:txBody>
          <a:bodyPr>
            <a:normAutofit/>
          </a:bodyPr>
          <a:lstStyle/>
          <a:p>
            <a:pPr>
              <a:lnSpc>
                <a:spcPct val="80000"/>
              </a:lnSpc>
            </a:pPr>
            <a:r>
              <a:rPr lang="en-US" sz="2400" b="1" dirty="0" smtClean="0">
                <a:solidFill>
                  <a:srgbClr val="00853F"/>
                </a:solidFill>
              </a:rPr>
              <a:t>Section 6 – 6.5.1.3</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Integrated </a:t>
            </a:r>
            <a:r>
              <a:rPr lang="en-US" sz="2000" dirty="0">
                <a:solidFill>
                  <a:srgbClr val="00853F"/>
                </a:solidFill>
              </a:rPr>
              <a:t>Economizer </a:t>
            </a:r>
            <a:r>
              <a:rPr lang="en-US" sz="2000" dirty="0" smtClean="0">
                <a:solidFill>
                  <a:srgbClr val="00853F"/>
                </a:solidFill>
              </a:rPr>
              <a:t>Control </a:t>
            </a:r>
            <a:r>
              <a:rPr lang="en-US" sz="1200" i="1" dirty="0">
                <a:solidFill>
                  <a:srgbClr val="00853F"/>
                </a:solidFill>
              </a:rPr>
              <a:t>(cont’d)</a:t>
            </a:r>
            <a:endParaRPr lang="en-US" sz="2000" i="1" dirty="0">
              <a:solidFill>
                <a:srgbClr val="00853F"/>
              </a:solidFill>
            </a:endParaRPr>
          </a:p>
        </p:txBody>
      </p:sp>
    </p:spTree>
    <p:extLst>
      <p:ext uri="{BB962C8B-B14F-4D97-AF65-F5344CB8AC3E}">
        <p14:creationId xmlns:p14="http://schemas.microsoft.com/office/powerpoint/2010/main" val="2586218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904" y="318051"/>
            <a:ext cx="7164125" cy="362728"/>
          </a:xfrm>
        </p:spPr>
        <p:txBody>
          <a:bodyPr/>
          <a:lstStyle/>
          <a:p>
            <a:r>
              <a:rPr lang="en-US" sz="2600" dirty="0" smtClean="0">
                <a:solidFill>
                  <a:srgbClr val="00853F"/>
                </a:solidFill>
                <a:latin typeface="+mj-lt"/>
                <a:cs typeface="+mj-cs"/>
              </a:rPr>
              <a:t>Summary </a:t>
            </a:r>
            <a:r>
              <a:rPr lang="en-US" sz="1800" i="1" dirty="0">
                <a:solidFill>
                  <a:srgbClr val="00853F"/>
                </a:solidFill>
              </a:rPr>
              <a:t>(cont’d)</a:t>
            </a:r>
            <a:endParaRPr lang="en-US" sz="2600" dirty="0">
              <a:solidFill>
                <a:srgbClr val="00853F"/>
              </a:solidFill>
              <a:latin typeface="+mj-lt"/>
              <a:cs typeface="+mj-cs"/>
            </a:endParaRPr>
          </a:p>
        </p:txBody>
      </p:sp>
      <p:sp>
        <p:nvSpPr>
          <p:cNvPr id="6" name="Content Placeholder 5"/>
          <p:cNvSpPr>
            <a:spLocks noGrp="1"/>
          </p:cNvSpPr>
          <p:nvPr>
            <p:ph idx="1"/>
          </p:nvPr>
        </p:nvSpPr>
        <p:spPr>
          <a:xfrm>
            <a:off x="457199" y="1316180"/>
            <a:ext cx="8206509" cy="3693319"/>
          </a:xfrm>
          <a:noFill/>
        </p:spPr>
        <p:txBody>
          <a:bodyPr/>
          <a:lstStyle/>
          <a:p>
            <a:r>
              <a:rPr lang="en-US" sz="2800" dirty="0">
                <a:latin typeface="+mj-lt"/>
              </a:rPr>
              <a:t>Replacement equipment now needs to meet many of the requirements formerly for new equipment only. For example:</a:t>
            </a:r>
          </a:p>
          <a:p>
            <a:pPr lvl="1"/>
            <a:r>
              <a:rPr lang="en-US" sz="2600" dirty="0">
                <a:latin typeface="+mj-lt"/>
              </a:rPr>
              <a:t>Various controls requirements</a:t>
            </a:r>
          </a:p>
          <a:p>
            <a:pPr lvl="1"/>
            <a:r>
              <a:rPr lang="en-US" sz="2600" dirty="0">
                <a:latin typeface="+mj-lt"/>
              </a:rPr>
              <a:t>Economizer requirements</a:t>
            </a:r>
          </a:p>
          <a:p>
            <a:pPr lvl="1"/>
            <a:r>
              <a:rPr lang="en-US" sz="2600" dirty="0">
                <a:latin typeface="+mj-lt"/>
              </a:rPr>
              <a:t>Fan efficiency</a:t>
            </a:r>
          </a:p>
          <a:p>
            <a:pPr lvl="1"/>
            <a:r>
              <a:rPr lang="en-US" sz="2600" dirty="0">
                <a:latin typeface="+mj-lt"/>
              </a:rPr>
              <a:t>Boiler turndown</a:t>
            </a:r>
          </a:p>
          <a:p>
            <a:pPr lvl="1"/>
            <a:endParaRPr lang="en-US" sz="26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697" y="3689498"/>
            <a:ext cx="5328093" cy="2997052"/>
          </a:xfrm>
          <a:prstGeom prst="rect">
            <a:avLst/>
          </a:prstGeom>
        </p:spPr>
      </p:pic>
    </p:spTree>
    <p:extLst>
      <p:ext uri="{BB962C8B-B14F-4D97-AF65-F5344CB8AC3E}">
        <p14:creationId xmlns:p14="http://schemas.microsoft.com/office/powerpoint/2010/main" val="21231345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3"/>
          <p:cNvSpPr>
            <a:spLocks noGrp="1" noChangeArrowheads="1"/>
          </p:cNvSpPr>
          <p:nvPr>
            <p:ph idx="1"/>
          </p:nvPr>
        </p:nvSpPr>
        <p:spPr>
          <a:xfrm>
            <a:off x="456229" y="1295401"/>
            <a:ext cx="8155959" cy="1372496"/>
          </a:xfrm>
        </p:spPr>
        <p:txBody>
          <a:bodyPr/>
          <a:lstStyle/>
          <a:p>
            <a:pPr marL="0" indent="0">
              <a:buNone/>
            </a:pPr>
            <a:r>
              <a:rPr lang="en-US" dirty="0" smtClean="0">
                <a:cs typeface="Times New Roman" pitchFamily="18" charset="0"/>
                <a:sym typeface="WP MathA" pitchFamily="2" charset="2"/>
              </a:rPr>
              <a:t>All other DX units, including those that control space temperature by modulating air flow to the space, to comply with Table </a:t>
            </a:r>
            <a:r>
              <a:rPr lang="en-US" dirty="0" smtClean="0">
                <a:solidFill>
                  <a:srgbClr val="FF0000"/>
                </a:solidFill>
                <a:cs typeface="Times New Roman" pitchFamily="18" charset="0"/>
                <a:sym typeface="WP MathA" pitchFamily="2" charset="2"/>
              </a:rPr>
              <a:t>6.5.1.3</a:t>
            </a:r>
            <a:endParaRPr lang="en-US" dirty="0">
              <a:solidFill>
                <a:srgbClr val="FF0000"/>
              </a:solidFill>
              <a:cs typeface="Times New Roman" pitchFamily="18" charset="0"/>
              <a:sym typeface="WP MathA" pitchFamily="2" charset="2"/>
            </a:endParaRPr>
          </a:p>
        </p:txBody>
      </p:sp>
      <p:sp>
        <p:nvSpPr>
          <p:cNvPr id="210946" name="Rectangle 2"/>
          <p:cNvSpPr>
            <a:spLocks noGrp="1" noChangeArrowheads="1"/>
          </p:cNvSpPr>
          <p:nvPr>
            <p:ph type="title"/>
          </p:nvPr>
        </p:nvSpPr>
        <p:spPr>
          <a:xfrm>
            <a:off x="203200" y="0"/>
            <a:ext cx="8915400" cy="914400"/>
          </a:xfrm>
        </p:spPr>
        <p:txBody>
          <a:bodyPr>
            <a:normAutofit/>
          </a:bodyPr>
          <a:lstStyle/>
          <a:p>
            <a:pPr>
              <a:lnSpc>
                <a:spcPct val="80000"/>
              </a:lnSpc>
            </a:pPr>
            <a:r>
              <a:rPr lang="en-US" sz="2400" b="1" dirty="0" smtClean="0">
                <a:solidFill>
                  <a:srgbClr val="00853F"/>
                </a:solidFill>
              </a:rPr>
              <a:t>Section 6 – </a:t>
            </a:r>
            <a:r>
              <a:rPr lang="en-US" sz="2400" b="1" dirty="0">
                <a:solidFill>
                  <a:srgbClr val="00853F"/>
                </a:solidFill>
              </a:rPr>
              <a:t>6.5.1.3 cont’d</a:t>
            </a:r>
            <a:r>
              <a:rPr lang="en-US" sz="2000" dirty="0" smtClean="0">
                <a:solidFill>
                  <a:srgbClr val="00853F"/>
                </a:solidFill>
              </a:rPr>
              <a:t/>
            </a:r>
            <a:br>
              <a:rPr lang="en-US" sz="2000" dirty="0" smtClean="0">
                <a:solidFill>
                  <a:srgbClr val="00853F"/>
                </a:solidFill>
              </a:rPr>
            </a:br>
            <a:endParaRPr lang="en-US" sz="2000" i="1" dirty="0">
              <a:solidFill>
                <a:srgbClr val="00853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040518663"/>
              </p:ext>
            </p:extLst>
          </p:nvPr>
        </p:nvGraphicFramePr>
        <p:xfrm>
          <a:off x="668378" y="2933569"/>
          <a:ext cx="7087885" cy="1656080"/>
        </p:xfrm>
        <a:graphic>
          <a:graphicData uri="http://schemas.openxmlformats.org/drawingml/2006/table">
            <a:tbl>
              <a:tblPr firstRow="1" bandRow="1">
                <a:tableStyleId>{5C22544A-7EE6-4342-B048-85BDC9FD1C3A}</a:tableStyleId>
              </a:tblPr>
              <a:tblGrid>
                <a:gridCol w="2798619"/>
                <a:gridCol w="1944100"/>
                <a:gridCol w="2345166"/>
              </a:tblGrid>
              <a:tr h="370840">
                <a:tc>
                  <a:txBody>
                    <a:bodyPr/>
                    <a:lstStyle/>
                    <a:p>
                      <a:pPr algn="ctr"/>
                      <a:r>
                        <a:rPr lang="en-US" dirty="0" smtClean="0">
                          <a:solidFill>
                            <a:schemeClr val="tx1"/>
                          </a:solidFill>
                        </a:rPr>
                        <a:t>Rating Capacity, Btu/h</a:t>
                      </a:r>
                      <a:endParaRPr lang="en-US" dirty="0">
                        <a:solidFill>
                          <a:schemeClr val="tx1"/>
                        </a:solidFill>
                      </a:endParaRPr>
                    </a:p>
                  </a:txBody>
                  <a:tcPr/>
                </a:tc>
                <a:tc>
                  <a:txBody>
                    <a:bodyPr/>
                    <a:lstStyle/>
                    <a:p>
                      <a:pPr algn="ctr"/>
                      <a:r>
                        <a:rPr lang="en-US" dirty="0" smtClean="0">
                          <a:solidFill>
                            <a:schemeClr val="tx1"/>
                          </a:solidFill>
                        </a:rPr>
                        <a:t>Min. #</a:t>
                      </a:r>
                      <a:r>
                        <a:rPr lang="en-US" baseline="0" dirty="0" smtClean="0">
                          <a:solidFill>
                            <a:schemeClr val="tx1"/>
                          </a:solidFill>
                        </a:rPr>
                        <a:t> of Mechanical Cooling Stages</a:t>
                      </a:r>
                      <a:endParaRPr lang="en-US" dirty="0">
                        <a:solidFill>
                          <a:schemeClr val="tx1"/>
                        </a:solidFill>
                      </a:endParaRPr>
                    </a:p>
                  </a:txBody>
                  <a:tcPr/>
                </a:tc>
                <a:tc>
                  <a:txBody>
                    <a:bodyPr/>
                    <a:lstStyle/>
                    <a:p>
                      <a:pPr algn="ctr"/>
                      <a:r>
                        <a:rPr lang="en-US" dirty="0" smtClean="0">
                          <a:solidFill>
                            <a:schemeClr val="tx1"/>
                          </a:solidFill>
                        </a:rPr>
                        <a:t>Min. Compressor Displacement</a:t>
                      </a:r>
                      <a:endParaRPr lang="en-US" dirty="0">
                        <a:solidFill>
                          <a:schemeClr val="tx1"/>
                        </a:solidFill>
                      </a:endParaRPr>
                    </a:p>
                  </a:txBody>
                  <a:tcPr/>
                </a:tc>
              </a:tr>
              <a:tr h="370840">
                <a:tc>
                  <a:txBody>
                    <a:bodyPr/>
                    <a:lstStyle/>
                    <a:p>
                      <a:pPr algn="ctr"/>
                      <a:r>
                        <a:rPr lang="en-US" dirty="0" smtClean="0">
                          <a:solidFill>
                            <a:srgbClr val="FF0000"/>
                          </a:solidFill>
                        </a:rPr>
                        <a:t>≥ 65,000 and &lt; 240,000</a:t>
                      </a:r>
                      <a:endParaRPr lang="en-US" dirty="0">
                        <a:solidFill>
                          <a:srgbClr val="FF0000"/>
                        </a:solidFill>
                      </a:endParaRPr>
                    </a:p>
                  </a:txBody>
                  <a:tcPr/>
                </a:tc>
                <a:tc>
                  <a:txBody>
                    <a:bodyPr/>
                    <a:lstStyle/>
                    <a:p>
                      <a:pPr algn="ctr"/>
                      <a:r>
                        <a:rPr lang="en-US" dirty="0" smtClean="0">
                          <a:solidFill>
                            <a:srgbClr val="FF0000"/>
                          </a:solidFill>
                        </a:rPr>
                        <a:t>3</a:t>
                      </a:r>
                      <a:endParaRPr lang="en-US" dirty="0">
                        <a:solidFill>
                          <a:srgbClr val="FF0000"/>
                        </a:solidFill>
                      </a:endParaRPr>
                    </a:p>
                  </a:txBody>
                  <a:tcPr/>
                </a:tc>
                <a:tc>
                  <a:txBody>
                    <a:bodyPr/>
                    <a:lstStyle/>
                    <a:p>
                      <a:pPr algn="ctr"/>
                      <a:r>
                        <a:rPr lang="en-US" dirty="0" smtClean="0">
                          <a:solidFill>
                            <a:srgbClr val="FF0000"/>
                          </a:solidFill>
                        </a:rPr>
                        <a:t>≤ 35% of full load</a:t>
                      </a:r>
                      <a:endParaRPr lang="en-US" dirty="0">
                        <a:solidFill>
                          <a:srgbClr val="FF0000"/>
                        </a:solidFill>
                      </a:endParaRPr>
                    </a:p>
                  </a:txBody>
                  <a:tcPr/>
                </a:tc>
              </a:tr>
              <a:tr h="370840">
                <a:tc>
                  <a:txBody>
                    <a:bodyPr/>
                    <a:lstStyle/>
                    <a:p>
                      <a:pPr algn="ctr"/>
                      <a:r>
                        <a:rPr lang="en-US" dirty="0" smtClean="0">
                          <a:solidFill>
                            <a:srgbClr val="FF0000"/>
                          </a:solidFill>
                        </a:rPr>
                        <a:t>≥ 240,000</a:t>
                      </a:r>
                      <a:endParaRPr lang="en-US" dirty="0">
                        <a:solidFill>
                          <a:srgbClr val="FF0000"/>
                        </a:solidFill>
                      </a:endParaRPr>
                    </a:p>
                  </a:txBody>
                  <a:tcPr/>
                </a:tc>
                <a:tc>
                  <a:txBody>
                    <a:bodyPr/>
                    <a:lstStyle/>
                    <a:p>
                      <a:pPr algn="ctr"/>
                      <a:r>
                        <a:rPr lang="en-US" dirty="0" smtClean="0">
                          <a:solidFill>
                            <a:srgbClr val="FF0000"/>
                          </a:solidFill>
                        </a:rPr>
                        <a:t>4</a:t>
                      </a:r>
                      <a:endParaRPr lang="en-US" dirty="0">
                        <a:solidFill>
                          <a:srgbClr val="FF0000"/>
                        </a:solidFill>
                      </a:endParaRPr>
                    </a:p>
                  </a:txBody>
                  <a:tcPr/>
                </a:tc>
                <a:tc>
                  <a:txBody>
                    <a:bodyPr/>
                    <a:lstStyle/>
                    <a:p>
                      <a:pPr algn="ctr"/>
                      <a:r>
                        <a:rPr lang="en-US" dirty="0" smtClean="0">
                          <a:solidFill>
                            <a:srgbClr val="FF0000"/>
                          </a:solidFill>
                        </a:rPr>
                        <a:t>≤ 25%</a:t>
                      </a:r>
                      <a:r>
                        <a:rPr lang="en-US" baseline="0" dirty="0" smtClean="0">
                          <a:solidFill>
                            <a:srgbClr val="FF0000"/>
                          </a:solidFill>
                        </a:rPr>
                        <a:t> full load</a:t>
                      </a:r>
                      <a:endParaRPr lang="en-US" dirty="0">
                        <a:solidFill>
                          <a:srgbClr val="FF0000"/>
                        </a:solidFill>
                      </a:endParaRPr>
                    </a:p>
                  </a:txBody>
                  <a:tcPr/>
                </a:tc>
              </a:tr>
            </a:tbl>
          </a:graphicData>
        </a:graphic>
      </p:graphicFrame>
    </p:spTree>
    <p:extLst>
      <p:ext uri="{BB962C8B-B14F-4D97-AF65-F5344CB8AC3E}">
        <p14:creationId xmlns:p14="http://schemas.microsoft.com/office/powerpoint/2010/main" val="28205650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3"/>
          <p:cNvSpPr>
            <a:spLocks noGrp="1" noChangeArrowheads="1"/>
          </p:cNvSpPr>
          <p:nvPr>
            <p:ph idx="1"/>
          </p:nvPr>
        </p:nvSpPr>
        <p:spPr>
          <a:xfrm>
            <a:off x="456229" y="1295400"/>
            <a:ext cx="4877771" cy="4441825"/>
          </a:xfrm>
        </p:spPr>
        <p:txBody>
          <a:bodyPr/>
          <a:lstStyle/>
          <a:p>
            <a:pPr marL="0" indent="0">
              <a:buNone/>
            </a:pPr>
            <a:r>
              <a:rPr lang="en-US" dirty="0">
                <a:cs typeface="Times New Roman" pitchFamily="18" charset="0"/>
                <a:sym typeface="WP MathA" pitchFamily="2" charset="2"/>
              </a:rPr>
              <a:t>Designed so economizer operation doesn’t increase the building heating energy use during normal </a:t>
            </a:r>
            <a:r>
              <a:rPr lang="en-US" dirty="0" smtClean="0">
                <a:cs typeface="Times New Roman" pitchFamily="18" charset="0"/>
                <a:sym typeface="WP MathA" pitchFamily="2" charset="2"/>
              </a:rPr>
              <a:t>operation</a:t>
            </a:r>
          </a:p>
          <a:p>
            <a:endParaRPr lang="en-US" dirty="0">
              <a:cs typeface="Times New Roman" pitchFamily="18" charset="0"/>
              <a:sym typeface="WP MathA" pitchFamily="2" charset="2"/>
            </a:endParaRPr>
          </a:p>
          <a:p>
            <a:pPr marL="0" indent="0">
              <a:buNone/>
            </a:pPr>
            <a:r>
              <a:rPr lang="en-US" b="1" u="sng" dirty="0">
                <a:cs typeface="Times New Roman" pitchFamily="18" charset="0"/>
                <a:sym typeface="WP MathA" pitchFamily="2" charset="2"/>
              </a:rPr>
              <a:t>Exception</a:t>
            </a:r>
          </a:p>
          <a:p>
            <a:pPr lvl="1">
              <a:buFont typeface="Wingdings" pitchFamily="2" charset="2"/>
              <a:buChar char="ü"/>
            </a:pPr>
            <a:r>
              <a:rPr lang="en-US" dirty="0">
                <a:cs typeface="Times New Roman" pitchFamily="18" charset="0"/>
                <a:sym typeface="WP MathA" pitchFamily="2" charset="2"/>
              </a:rPr>
              <a:t>Economizers on VAV systems that cause zone level heating to increase due to a reduction in supply air temperature</a:t>
            </a:r>
          </a:p>
        </p:txBody>
      </p:sp>
      <p:sp>
        <p:nvSpPr>
          <p:cNvPr id="212994" name="Rectangle 2"/>
          <p:cNvSpPr>
            <a:spLocks noGrp="1" noChangeArrowheads="1"/>
          </p:cNvSpPr>
          <p:nvPr>
            <p:ph type="title"/>
          </p:nvPr>
        </p:nvSpPr>
        <p:spPr>
          <a:xfrm>
            <a:off x="203200" y="25400"/>
            <a:ext cx="8763000" cy="863600"/>
          </a:xfrm>
        </p:spPr>
        <p:txBody>
          <a:bodyPr>
            <a:normAutofit/>
          </a:bodyPr>
          <a:lstStyle/>
          <a:p>
            <a:pPr>
              <a:lnSpc>
                <a:spcPct val="80000"/>
              </a:lnSpc>
            </a:pPr>
            <a:r>
              <a:rPr lang="en-US" sz="2400" b="1" dirty="0" smtClean="0">
                <a:solidFill>
                  <a:srgbClr val="00853F"/>
                </a:solidFill>
              </a:rPr>
              <a:t>Section 6 – </a:t>
            </a:r>
            <a:r>
              <a:rPr lang="en-US" sz="2400" b="1" dirty="0">
                <a:solidFill>
                  <a:srgbClr val="00853F"/>
                </a:solidFill>
              </a:rPr>
              <a:t>6.5.1.4</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Economizer </a:t>
            </a:r>
            <a:r>
              <a:rPr lang="en-US" sz="2000" dirty="0">
                <a:solidFill>
                  <a:srgbClr val="00853F"/>
                </a:solidFill>
              </a:rPr>
              <a:t>Heating System Impact</a:t>
            </a:r>
            <a:endParaRPr lang="en-US" sz="2000" i="1" dirty="0">
              <a:solidFill>
                <a:srgbClr val="00853F"/>
              </a:solidFill>
            </a:endParaRPr>
          </a:p>
        </p:txBody>
      </p:sp>
      <p:pic>
        <p:nvPicPr>
          <p:cNvPr id="213020" name="Picture 28" descr="740"/>
          <p:cNvPicPr>
            <a:picLocks noChangeAspect="1" noChangeArrowheads="1"/>
          </p:cNvPicPr>
          <p:nvPr/>
        </p:nvPicPr>
        <p:blipFill>
          <a:blip r:embed="rId3" cstate="screen"/>
          <a:srcRect/>
          <a:stretch>
            <a:fillRect/>
          </a:stretch>
        </p:blipFill>
        <p:spPr bwMode="auto">
          <a:xfrm>
            <a:off x="5562600" y="1667934"/>
            <a:ext cx="3352800" cy="2305050"/>
          </a:xfrm>
          <a:prstGeom prst="rect">
            <a:avLst/>
          </a:prstGeom>
          <a:noFill/>
          <a:ln w="38100">
            <a:noFill/>
            <a:miter lim="800000"/>
            <a:headEnd/>
            <a:tailEnd/>
          </a:ln>
          <a:effectLst>
            <a:reflection stA="50000" endPos="75000" dist="12700" dir="5400000" sy="-100000" algn="bl" rotWithShape="0"/>
          </a:effectLst>
        </p:spPr>
      </p:pic>
    </p:spTree>
    <p:extLst>
      <p:ext uri="{BB962C8B-B14F-4D97-AF65-F5344CB8AC3E}">
        <p14:creationId xmlns:p14="http://schemas.microsoft.com/office/powerpoint/2010/main" val="16685718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3"/>
          <p:cNvSpPr>
            <a:spLocks noGrp="1" noChangeArrowheads="1"/>
          </p:cNvSpPr>
          <p:nvPr>
            <p:ph idx="1"/>
          </p:nvPr>
        </p:nvSpPr>
        <p:spPr>
          <a:xfrm>
            <a:off x="456229" y="1295400"/>
            <a:ext cx="8155959" cy="4441825"/>
          </a:xfrm>
        </p:spPr>
        <p:txBody>
          <a:bodyPr/>
          <a:lstStyle/>
          <a:p>
            <a:pPr marL="0" indent="0">
              <a:buNone/>
            </a:pPr>
            <a:r>
              <a:rPr lang="en-US" dirty="0" smtClean="0">
                <a:cs typeface="Times New Roman" pitchFamily="18" charset="0"/>
                <a:sym typeface="WP MathA" pitchFamily="2" charset="2"/>
              </a:rPr>
              <a:t>Systems with hydronic cooling and dehumidification systems designed to maintain inside humidity at a </a:t>
            </a:r>
            <a:r>
              <a:rPr lang="en-US" dirty="0" err="1" smtClean="0">
                <a:cs typeface="Times New Roman" pitchFamily="18" charset="0"/>
                <a:sym typeface="WP MathA" pitchFamily="2" charset="2"/>
              </a:rPr>
              <a:t>dewpoint</a:t>
            </a:r>
            <a:r>
              <a:rPr lang="en-US" dirty="0" smtClean="0">
                <a:cs typeface="Times New Roman" pitchFamily="18" charset="0"/>
                <a:sym typeface="WP MathA" pitchFamily="2" charset="2"/>
              </a:rPr>
              <a:t> &gt; 35°F to use a fluid economizer (if 6.5.1 requires an economizer)</a:t>
            </a:r>
            <a:endParaRPr lang="en-US" dirty="0">
              <a:cs typeface="Times New Roman" pitchFamily="18" charset="0"/>
              <a:sym typeface="WP MathA" pitchFamily="2" charset="2"/>
            </a:endParaRPr>
          </a:p>
        </p:txBody>
      </p:sp>
      <p:sp>
        <p:nvSpPr>
          <p:cNvPr id="210946" name="Rectangle 2"/>
          <p:cNvSpPr>
            <a:spLocks noGrp="1" noChangeArrowheads="1"/>
          </p:cNvSpPr>
          <p:nvPr>
            <p:ph type="title"/>
          </p:nvPr>
        </p:nvSpPr>
        <p:spPr>
          <a:xfrm>
            <a:off x="203200" y="0"/>
            <a:ext cx="8915400" cy="914400"/>
          </a:xfrm>
        </p:spPr>
        <p:txBody>
          <a:bodyPr>
            <a:normAutofit/>
          </a:bodyPr>
          <a:lstStyle/>
          <a:p>
            <a:pPr>
              <a:lnSpc>
                <a:spcPct val="80000"/>
              </a:lnSpc>
            </a:pPr>
            <a:r>
              <a:rPr lang="en-US" sz="2400" b="1" dirty="0">
                <a:solidFill>
                  <a:srgbClr val="00853F"/>
                </a:solidFill>
              </a:rPr>
              <a:t>Section 6 – 6.5.1.5</a:t>
            </a:r>
            <a:r>
              <a:rPr lang="en-US" sz="2000" dirty="0" smtClean="0">
                <a:solidFill>
                  <a:srgbClr val="FF0000"/>
                </a:solidFill>
              </a:rPr>
              <a:t/>
            </a:r>
            <a:br>
              <a:rPr lang="en-US" sz="2000" dirty="0" smtClean="0">
                <a:solidFill>
                  <a:srgbClr val="FF0000"/>
                </a:solidFill>
              </a:rPr>
            </a:br>
            <a:r>
              <a:rPr lang="en-US" sz="2000" dirty="0">
                <a:solidFill>
                  <a:srgbClr val="00853F"/>
                </a:solidFill>
              </a:rPr>
              <a:t>Economizer</a:t>
            </a:r>
            <a:r>
              <a:rPr lang="en-US" sz="2000" dirty="0" smtClean="0">
                <a:solidFill>
                  <a:srgbClr val="00853F"/>
                </a:solidFill>
              </a:rPr>
              <a:t> Humidification System </a:t>
            </a:r>
            <a:r>
              <a:rPr lang="en-US" sz="2000" dirty="0">
                <a:solidFill>
                  <a:srgbClr val="00853F"/>
                </a:solidFill>
              </a:rPr>
              <a:t>Impact</a:t>
            </a:r>
          </a:p>
        </p:txBody>
      </p:sp>
    </p:spTree>
    <p:extLst>
      <p:ext uri="{BB962C8B-B14F-4D97-AF65-F5344CB8AC3E}">
        <p14:creationId xmlns:p14="http://schemas.microsoft.com/office/powerpoint/2010/main" val="10996036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1" name="Rectangle 5"/>
          <p:cNvSpPr>
            <a:spLocks noGrp="1" noChangeArrowheads="1"/>
          </p:cNvSpPr>
          <p:nvPr>
            <p:ph idx="1"/>
          </p:nvPr>
        </p:nvSpPr>
        <p:spPr>
          <a:xfrm>
            <a:off x="456227" y="1295400"/>
            <a:ext cx="8292661" cy="4441825"/>
          </a:xfrm>
        </p:spPr>
        <p:txBody>
          <a:bodyPr/>
          <a:lstStyle/>
          <a:p>
            <a:pPr marL="0" indent="0">
              <a:buNone/>
            </a:pPr>
            <a:r>
              <a:rPr lang="en-US" dirty="0">
                <a:cs typeface="Times New Roman" pitchFamily="18" charset="0"/>
                <a:sym typeface="WP MathA" pitchFamily="2" charset="2"/>
              </a:rPr>
              <a:t>Capable of operating in sequence the supply of heating and cooling energy to the zone</a:t>
            </a:r>
          </a:p>
          <a:p>
            <a:pPr marL="0" indent="0">
              <a:buNone/>
            </a:pPr>
            <a:endParaRPr lang="en-US" dirty="0" smtClean="0">
              <a:cs typeface="Times New Roman" pitchFamily="18" charset="0"/>
              <a:sym typeface="WP MathA" pitchFamily="2" charset="2"/>
            </a:endParaRPr>
          </a:p>
          <a:p>
            <a:pPr marL="0" indent="0">
              <a:buNone/>
            </a:pPr>
            <a:r>
              <a:rPr lang="en-US" dirty="0" smtClean="0">
                <a:cs typeface="Times New Roman" pitchFamily="18" charset="0"/>
                <a:sym typeface="WP MathA" pitchFamily="2" charset="2"/>
              </a:rPr>
              <a:t>Controls </a:t>
            </a:r>
            <a:r>
              <a:rPr lang="en-US" dirty="0">
                <a:cs typeface="Times New Roman" pitchFamily="18" charset="0"/>
                <a:sym typeface="WP MathA" pitchFamily="2" charset="2"/>
              </a:rPr>
              <a:t>prevent</a:t>
            </a:r>
          </a:p>
          <a:p>
            <a:pPr lvl="1">
              <a:buFont typeface="Arial" panose="020B0604020202020204" pitchFamily="34" charset="0"/>
              <a:buChar char="•"/>
            </a:pPr>
            <a:r>
              <a:rPr lang="en-US" dirty="0">
                <a:cs typeface="Times New Roman" pitchFamily="18" charset="0"/>
                <a:sym typeface="WP MathA" pitchFamily="2" charset="2"/>
              </a:rPr>
              <a:t>Reheating</a:t>
            </a:r>
          </a:p>
          <a:p>
            <a:pPr lvl="1">
              <a:buFont typeface="Arial" panose="020B0604020202020204" pitchFamily="34" charset="0"/>
              <a:buChar char="•"/>
            </a:pPr>
            <a:r>
              <a:rPr lang="en-US" dirty="0">
                <a:cs typeface="Times New Roman" pitchFamily="18" charset="0"/>
                <a:sym typeface="WP MathA" pitchFamily="2" charset="2"/>
              </a:rPr>
              <a:t>Recooling</a:t>
            </a:r>
          </a:p>
          <a:p>
            <a:pPr lvl="1">
              <a:buFont typeface="Arial" panose="020B0604020202020204" pitchFamily="34" charset="0"/>
              <a:buChar char="•"/>
            </a:pPr>
            <a:r>
              <a:rPr lang="en-US" dirty="0">
                <a:cs typeface="Times New Roman" pitchFamily="18" charset="0"/>
                <a:sym typeface="WP MathA" pitchFamily="2" charset="2"/>
              </a:rPr>
              <a:t>Mixing or simultaneously supplying air previously heated or cooled</a:t>
            </a:r>
          </a:p>
          <a:p>
            <a:pPr lvl="1">
              <a:buFont typeface="Arial" panose="020B0604020202020204" pitchFamily="34" charset="0"/>
              <a:buChar char="•"/>
            </a:pPr>
            <a:r>
              <a:rPr lang="en-US" dirty="0">
                <a:cs typeface="Times New Roman" pitchFamily="18" charset="0"/>
                <a:sym typeface="WP MathA" pitchFamily="2" charset="2"/>
              </a:rPr>
              <a:t>Other simultaneous operation of heating and cooling systems to the same zone</a:t>
            </a:r>
          </a:p>
          <a:p>
            <a:pPr lvl="1"/>
            <a:endParaRPr lang="en-US" dirty="0">
              <a:cs typeface="Times New Roman" pitchFamily="18" charset="0"/>
              <a:sym typeface="WP MathA" pitchFamily="2" charset="2"/>
            </a:endParaRPr>
          </a:p>
        </p:txBody>
      </p:sp>
      <p:sp>
        <p:nvSpPr>
          <p:cNvPr id="219140" name="Rectangle 4"/>
          <p:cNvSpPr>
            <a:spLocks noGrp="1" noChangeArrowheads="1"/>
          </p:cNvSpPr>
          <p:nvPr>
            <p:ph type="title"/>
          </p:nvPr>
        </p:nvSpPr>
        <p:spPr>
          <a:xfrm>
            <a:off x="203200" y="0"/>
            <a:ext cx="8077200" cy="914400"/>
          </a:xfrm>
        </p:spPr>
        <p:txBody>
          <a:bodyPr>
            <a:normAutofit/>
          </a:bodyPr>
          <a:lstStyle/>
          <a:p>
            <a:pPr>
              <a:lnSpc>
                <a:spcPct val="80000"/>
              </a:lnSpc>
            </a:pPr>
            <a:r>
              <a:rPr lang="en-US" sz="2400" b="1" dirty="0" smtClean="0">
                <a:solidFill>
                  <a:srgbClr val="00853F"/>
                </a:solidFill>
              </a:rPr>
              <a:t>Section 6 – 6.5.2.1</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Zone Thermostatic </a:t>
            </a:r>
            <a:r>
              <a:rPr lang="en-US" sz="2000" dirty="0">
                <a:solidFill>
                  <a:srgbClr val="00853F"/>
                </a:solidFill>
              </a:rPr>
              <a:t>Controls</a:t>
            </a:r>
            <a:endParaRPr lang="en-US" sz="2000" i="1" dirty="0">
              <a:solidFill>
                <a:srgbClr val="00853F"/>
              </a:solidFill>
            </a:endParaRPr>
          </a:p>
        </p:txBody>
      </p:sp>
    </p:spTree>
    <p:extLst>
      <p:ext uri="{BB962C8B-B14F-4D97-AF65-F5344CB8AC3E}">
        <p14:creationId xmlns:p14="http://schemas.microsoft.com/office/powerpoint/2010/main" val="52014432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p:cNvSpPr>
            <a:spLocks noGrp="1" noChangeArrowheads="1"/>
          </p:cNvSpPr>
          <p:nvPr>
            <p:ph idx="1"/>
          </p:nvPr>
        </p:nvSpPr>
        <p:spPr>
          <a:xfrm>
            <a:off x="456229" y="927100"/>
            <a:ext cx="8382971" cy="5398544"/>
          </a:xfrm>
        </p:spPr>
        <p:txBody>
          <a:bodyPr>
            <a:noAutofit/>
          </a:bodyPr>
          <a:lstStyle/>
          <a:p>
            <a:pPr marL="0" indent="0">
              <a:lnSpc>
                <a:spcPct val="110000"/>
              </a:lnSpc>
              <a:buNone/>
            </a:pPr>
            <a:r>
              <a:rPr lang="en-US" sz="1400" dirty="0" smtClean="0">
                <a:cs typeface="Times New Roman" pitchFamily="18" charset="0"/>
                <a:sym typeface="WP MathA" pitchFamily="2" charset="2"/>
              </a:rPr>
              <a:t>Simultaneous heating and cooling is allowed for the following 4 cases:</a:t>
            </a:r>
          </a:p>
          <a:p>
            <a:pPr marL="0" indent="0">
              <a:lnSpc>
                <a:spcPct val="110000"/>
              </a:lnSpc>
              <a:buNone/>
            </a:pPr>
            <a:r>
              <a:rPr lang="en-US" sz="1400" dirty="0" smtClean="0">
                <a:cs typeface="Times New Roman" pitchFamily="18" charset="0"/>
                <a:sym typeface="WP MathA" pitchFamily="2" charset="2"/>
              </a:rPr>
              <a:t>1. Zones for </a:t>
            </a:r>
            <a:r>
              <a:rPr lang="en-US" sz="1400" dirty="0">
                <a:cs typeface="Times New Roman" pitchFamily="18" charset="0"/>
                <a:sym typeface="WP MathA" pitchFamily="2" charset="2"/>
              </a:rPr>
              <a:t>which volume of air that is reheated, </a:t>
            </a:r>
            <a:r>
              <a:rPr lang="en-US" sz="1400" dirty="0" err="1">
                <a:cs typeface="Times New Roman" pitchFamily="18" charset="0"/>
                <a:sym typeface="WP MathA" pitchFamily="2" charset="2"/>
              </a:rPr>
              <a:t>recooled</a:t>
            </a:r>
            <a:r>
              <a:rPr lang="en-US" sz="1400" dirty="0">
                <a:cs typeface="Times New Roman" pitchFamily="18" charset="0"/>
                <a:sym typeface="WP MathA" pitchFamily="2" charset="2"/>
              </a:rPr>
              <a:t>, or mixed is </a:t>
            </a:r>
            <a:r>
              <a:rPr lang="en-US" sz="1400" dirty="0" smtClean="0">
                <a:cs typeface="Times New Roman" pitchFamily="18" charset="0"/>
                <a:sym typeface="WP MathA" pitchFamily="2" charset="2"/>
              </a:rPr>
              <a:t>less </a:t>
            </a:r>
            <a:r>
              <a:rPr lang="en-US" sz="1400" dirty="0">
                <a:cs typeface="Times New Roman" pitchFamily="18" charset="0"/>
                <a:sym typeface="WP MathA" pitchFamily="2" charset="2"/>
              </a:rPr>
              <a:t>than the larger of the following</a:t>
            </a:r>
          </a:p>
          <a:p>
            <a:pPr lvl="1">
              <a:lnSpc>
                <a:spcPct val="110000"/>
              </a:lnSpc>
              <a:buFont typeface="Arial" panose="020B0604020202020204" pitchFamily="34" charset="0"/>
              <a:buChar char="•"/>
            </a:pPr>
            <a:r>
              <a:rPr lang="en-US" sz="1200" dirty="0" smtClean="0">
                <a:solidFill>
                  <a:srgbClr val="FF0000"/>
                </a:solidFill>
                <a:cs typeface="Times New Roman" pitchFamily="18" charset="0"/>
                <a:sym typeface="WP MathA" pitchFamily="2" charset="2"/>
              </a:rPr>
              <a:t>20</a:t>
            </a:r>
            <a:r>
              <a:rPr lang="en-US" sz="1200" dirty="0" smtClean="0">
                <a:cs typeface="Times New Roman" pitchFamily="18" charset="0"/>
                <a:sym typeface="WP MathA" pitchFamily="2" charset="2"/>
              </a:rPr>
              <a:t>% of zone design peak supply for </a:t>
            </a:r>
            <a:r>
              <a:rPr lang="en-US" sz="1200" dirty="0" smtClean="0">
                <a:solidFill>
                  <a:srgbClr val="FF0000"/>
                </a:solidFill>
                <a:cs typeface="Times New Roman" pitchFamily="18" charset="0"/>
                <a:sym typeface="WP MathA" pitchFamily="2" charset="2"/>
              </a:rPr>
              <a:t>DDC and 30% for other systems</a:t>
            </a:r>
          </a:p>
          <a:p>
            <a:pPr lvl="1">
              <a:lnSpc>
                <a:spcPct val="110000"/>
              </a:lnSpc>
              <a:buFont typeface="Arial" panose="020B0604020202020204" pitchFamily="34" charset="0"/>
              <a:buChar char="•"/>
            </a:pPr>
            <a:r>
              <a:rPr lang="en-US" sz="1200" dirty="0" smtClean="0">
                <a:cs typeface="Times New Roman" pitchFamily="18" charset="0"/>
                <a:sym typeface="WP MathA" pitchFamily="2" charset="2"/>
              </a:rPr>
              <a:t>Outside air flow rate </a:t>
            </a:r>
            <a:r>
              <a:rPr lang="en-US" sz="1200" dirty="0">
                <a:cs typeface="Times New Roman" pitchFamily="18" charset="0"/>
                <a:sym typeface="WP MathA" pitchFamily="2" charset="2"/>
              </a:rPr>
              <a:t>to meet </a:t>
            </a:r>
            <a:r>
              <a:rPr lang="en-US" sz="1200" dirty="0" smtClean="0">
                <a:cs typeface="Times New Roman" pitchFamily="18" charset="0"/>
                <a:sym typeface="WP MathA" pitchFamily="2" charset="2"/>
              </a:rPr>
              <a:t>Standard 62.1 for </a:t>
            </a:r>
            <a:r>
              <a:rPr lang="en-US" sz="1200" dirty="0">
                <a:cs typeface="Times New Roman" pitchFamily="18" charset="0"/>
                <a:sym typeface="WP MathA" pitchFamily="2" charset="2"/>
              </a:rPr>
              <a:t>the zone</a:t>
            </a:r>
          </a:p>
          <a:p>
            <a:pPr lvl="1">
              <a:lnSpc>
                <a:spcPct val="110000"/>
              </a:lnSpc>
              <a:buFont typeface="Arial" panose="020B0604020202020204" pitchFamily="34" charset="0"/>
              <a:buChar char="•"/>
            </a:pPr>
            <a:r>
              <a:rPr lang="en-US" sz="1200" dirty="0" smtClean="0">
                <a:cs typeface="Times New Roman" pitchFamily="18" charset="0"/>
                <a:sym typeface="WP MathA" pitchFamily="2" charset="2"/>
              </a:rPr>
              <a:t>Any </a:t>
            </a:r>
            <a:r>
              <a:rPr lang="en-US" sz="1200" dirty="0">
                <a:cs typeface="Times New Roman" pitchFamily="18" charset="0"/>
                <a:sym typeface="WP MathA" pitchFamily="2" charset="2"/>
              </a:rPr>
              <a:t>higher rate that can be demonstrated to jurisdiction to reduce overall system annual energy </a:t>
            </a:r>
            <a:r>
              <a:rPr lang="en-US" sz="1200" dirty="0" smtClean="0">
                <a:cs typeface="Times New Roman" pitchFamily="18" charset="0"/>
                <a:sym typeface="WP MathA" pitchFamily="2" charset="2"/>
              </a:rPr>
              <a:t>usage</a:t>
            </a:r>
          </a:p>
          <a:p>
            <a:pPr lvl="1">
              <a:lnSpc>
                <a:spcPct val="110000"/>
              </a:lnSpc>
              <a:buFont typeface="Arial" panose="020B0604020202020204" pitchFamily="34" charset="0"/>
              <a:buChar char="•"/>
            </a:pPr>
            <a:r>
              <a:rPr lang="en-US" sz="1200" dirty="0" smtClean="0">
                <a:cs typeface="Times New Roman" pitchFamily="18" charset="0"/>
                <a:sym typeface="WP MathA" pitchFamily="2" charset="2"/>
              </a:rPr>
              <a:t>Air flow rate required to meet applicable codes or accreditation standards (pressure relationships or minimum air change rates)</a:t>
            </a:r>
            <a:endParaRPr lang="en-US" sz="1200" dirty="0">
              <a:cs typeface="Times New Roman" pitchFamily="18" charset="0"/>
              <a:sym typeface="WP MathA" pitchFamily="2" charset="2"/>
            </a:endParaRPr>
          </a:p>
          <a:p>
            <a:pPr marL="0" indent="0">
              <a:lnSpc>
                <a:spcPct val="90000"/>
              </a:lnSpc>
              <a:buNone/>
            </a:pPr>
            <a:endParaRPr lang="en-US" sz="1400" dirty="0" smtClean="0">
              <a:cs typeface="Times New Roman" pitchFamily="18" charset="0"/>
              <a:sym typeface="WP MathA" pitchFamily="2" charset="2"/>
            </a:endParaRPr>
          </a:p>
          <a:p>
            <a:pPr marL="0" indent="0">
              <a:lnSpc>
                <a:spcPct val="110000"/>
              </a:lnSpc>
              <a:buNone/>
            </a:pPr>
            <a:r>
              <a:rPr lang="en-US" sz="1400" dirty="0" smtClean="0">
                <a:cs typeface="Times New Roman" pitchFamily="18" charset="0"/>
                <a:sym typeface="WP MathA" pitchFamily="2" charset="2"/>
              </a:rPr>
              <a:t>2. Zones </a:t>
            </a:r>
            <a:r>
              <a:rPr lang="en-US" sz="1400" dirty="0">
                <a:cs typeface="Times New Roman" pitchFamily="18" charset="0"/>
                <a:sym typeface="WP MathA" pitchFamily="2" charset="2"/>
              </a:rPr>
              <a:t>with DDC </a:t>
            </a:r>
            <a:r>
              <a:rPr lang="en-US" sz="1400" dirty="0" smtClean="0">
                <a:cs typeface="Times New Roman" pitchFamily="18" charset="0"/>
                <a:sym typeface="WP MathA" pitchFamily="2" charset="2"/>
              </a:rPr>
              <a:t>that co</a:t>
            </a:r>
            <a:r>
              <a:rPr lang="en-US" sz="1400" dirty="0">
                <a:cs typeface="Times New Roman" pitchFamily="18" charset="0"/>
                <a:sym typeface="WP MathA" pitchFamily="2" charset="2"/>
              </a:rPr>
              <a:t>mpl</a:t>
            </a:r>
            <a:r>
              <a:rPr lang="en-US" sz="1400" dirty="0" smtClean="0">
                <a:cs typeface="Times New Roman" pitchFamily="18" charset="0"/>
                <a:sym typeface="WP MathA" pitchFamily="2" charset="2"/>
              </a:rPr>
              <a:t>y with all of these</a:t>
            </a:r>
          </a:p>
          <a:p>
            <a:pPr lvl="1" indent="-342900">
              <a:lnSpc>
                <a:spcPct val="110000"/>
              </a:lnSpc>
              <a:buFont typeface="Arial" panose="020B0604020202020204" pitchFamily="34" charset="0"/>
              <a:buChar char="•"/>
            </a:pPr>
            <a:r>
              <a:rPr lang="en-US" sz="1200" dirty="0" smtClean="0">
                <a:cs typeface="Times New Roman" pitchFamily="18" charset="0"/>
                <a:sym typeface="WP MathA" pitchFamily="2" charset="2"/>
              </a:rPr>
              <a:t>Air flow rate in dead band that doesn’t exceed larger of these</a:t>
            </a:r>
          </a:p>
          <a:p>
            <a:pPr marL="1085850" lvl="2" indent="-285750">
              <a:lnSpc>
                <a:spcPct val="110000"/>
              </a:lnSpc>
              <a:buFont typeface="Calibri" panose="020F0502020204030204" pitchFamily="34" charset="0"/>
              <a:buChar char="–"/>
            </a:pPr>
            <a:r>
              <a:rPr lang="en-US" sz="1100" dirty="0" smtClean="0">
                <a:cs typeface="Times New Roman" pitchFamily="18" charset="0"/>
                <a:sym typeface="WP MathA" pitchFamily="2" charset="2"/>
              </a:rPr>
              <a:t>20% of zone design peak supply</a:t>
            </a:r>
          </a:p>
          <a:p>
            <a:pPr marL="1085850" lvl="2" indent="-285750">
              <a:lnSpc>
                <a:spcPct val="110000"/>
              </a:lnSpc>
              <a:buFont typeface="Calibri" panose="020F0502020204030204" pitchFamily="34" charset="0"/>
              <a:buChar char="–"/>
            </a:pPr>
            <a:r>
              <a:rPr lang="en-US" sz="1100" dirty="0" smtClean="0">
                <a:cs typeface="Times New Roman" pitchFamily="18" charset="0"/>
                <a:sym typeface="WP MathA" pitchFamily="2" charset="2"/>
              </a:rPr>
              <a:t>Outdoor air flow rate to meet Standard 62.1 for the zone</a:t>
            </a:r>
          </a:p>
          <a:p>
            <a:pPr marL="1085850" lvl="2" indent="-285750">
              <a:lnSpc>
                <a:spcPct val="110000"/>
              </a:lnSpc>
              <a:buFont typeface="Calibri" panose="020F0502020204030204" pitchFamily="34" charset="0"/>
              <a:buChar char="–"/>
            </a:pPr>
            <a:r>
              <a:rPr lang="en-US" sz="1100" dirty="0" smtClean="0">
                <a:cs typeface="Times New Roman" pitchFamily="18" charset="0"/>
                <a:sym typeface="WP MathA" pitchFamily="2" charset="2"/>
              </a:rPr>
              <a:t>Any higher rate that can be demonstrated to jurisdiction to reduce overall system annual energy usage</a:t>
            </a:r>
          </a:p>
          <a:p>
            <a:pPr marL="1085850" lvl="2" indent="-285750">
              <a:lnSpc>
                <a:spcPct val="110000"/>
              </a:lnSpc>
              <a:buFont typeface="Calibri" panose="020F0502020204030204" pitchFamily="34" charset="0"/>
              <a:buChar char="–"/>
            </a:pPr>
            <a:r>
              <a:rPr lang="en-US" sz="1100" dirty="0">
                <a:cs typeface="Times New Roman" pitchFamily="18" charset="0"/>
                <a:sym typeface="WP MathA" pitchFamily="2" charset="2"/>
              </a:rPr>
              <a:t>Air flow rate required to comply with applicable codes or accreditation standards, such as pressure relationships or minimum air change rates</a:t>
            </a:r>
          </a:p>
          <a:p>
            <a:pPr lvl="1" indent="-342900">
              <a:lnSpc>
                <a:spcPct val="110000"/>
              </a:lnSpc>
              <a:buFont typeface="Arial" panose="020B0604020202020204" pitchFamily="34" charset="0"/>
              <a:buChar char="•"/>
            </a:pPr>
            <a:r>
              <a:rPr lang="en-US" sz="1200" dirty="0" smtClean="0">
                <a:cs typeface="Times New Roman" pitchFamily="18" charset="0"/>
                <a:sym typeface="WP MathA" pitchFamily="2" charset="2"/>
              </a:rPr>
              <a:t>Air flow rate that’s reheated, </a:t>
            </a:r>
            <a:r>
              <a:rPr lang="en-US" sz="1200" dirty="0" err="1" smtClean="0">
                <a:cs typeface="Times New Roman" pitchFamily="18" charset="0"/>
                <a:sym typeface="WP MathA" pitchFamily="2" charset="2"/>
              </a:rPr>
              <a:t>recooled</a:t>
            </a:r>
            <a:r>
              <a:rPr lang="en-US" sz="1200" dirty="0" smtClean="0">
                <a:cs typeface="Times New Roman" pitchFamily="18" charset="0"/>
                <a:sym typeface="WP MathA" pitchFamily="2" charset="2"/>
              </a:rPr>
              <a:t>, or mixed in peak heating demand &lt; 50% of zone design peak supply</a:t>
            </a:r>
          </a:p>
          <a:p>
            <a:pPr lvl="1" indent="-342900">
              <a:lnSpc>
                <a:spcPct val="110000"/>
              </a:lnSpc>
              <a:buFont typeface="Arial" panose="020B0604020202020204" pitchFamily="34" charset="0"/>
              <a:buChar char="•"/>
            </a:pPr>
            <a:r>
              <a:rPr lang="en-US" sz="1200" dirty="0">
                <a:cs typeface="Times New Roman" pitchFamily="18" charset="0"/>
                <a:sym typeface="WP MathA" pitchFamily="2" charset="2"/>
              </a:rPr>
              <a:t>First stage of heating consists of modulating zone supply air temperature </a:t>
            </a:r>
            <a:r>
              <a:rPr lang="en-US" sz="1200" dirty="0" err="1">
                <a:cs typeface="Times New Roman" pitchFamily="18" charset="0"/>
                <a:sym typeface="WP MathA" pitchFamily="2" charset="2"/>
              </a:rPr>
              <a:t>setpoint</a:t>
            </a:r>
            <a:r>
              <a:rPr lang="en-US" sz="1200" dirty="0">
                <a:cs typeface="Times New Roman" pitchFamily="18" charset="0"/>
                <a:sym typeface="WP MathA" pitchFamily="2" charset="2"/>
              </a:rPr>
              <a:t> up to a maximum while air flow is maintained at </a:t>
            </a:r>
            <a:r>
              <a:rPr lang="en-US" sz="1200" dirty="0" err="1">
                <a:cs typeface="Times New Roman" pitchFamily="18" charset="0"/>
                <a:sym typeface="WP MathA" pitchFamily="2" charset="2"/>
              </a:rPr>
              <a:t>deadband</a:t>
            </a:r>
            <a:r>
              <a:rPr lang="en-US" sz="1200" dirty="0">
                <a:cs typeface="Times New Roman" pitchFamily="18" charset="0"/>
                <a:sym typeface="WP MathA" pitchFamily="2" charset="2"/>
              </a:rPr>
              <a:t> flow rate</a:t>
            </a:r>
          </a:p>
          <a:p>
            <a:pPr lvl="1" indent="-342900">
              <a:lnSpc>
                <a:spcPct val="110000"/>
              </a:lnSpc>
              <a:buFont typeface="Arial" panose="020B0604020202020204" pitchFamily="34" charset="0"/>
              <a:buChar char="•"/>
            </a:pPr>
            <a:r>
              <a:rPr lang="en-US" sz="1200" dirty="0">
                <a:cs typeface="Times New Roman" pitchFamily="18" charset="0"/>
                <a:sym typeface="WP MathA" pitchFamily="2" charset="2"/>
              </a:rPr>
              <a:t>Second stage of heating consists of modulating air flow rate from deadband flow rate up to heating maximum flow rate while maintaining the maximum supply air temperature</a:t>
            </a:r>
          </a:p>
          <a:p>
            <a:pPr marL="0" indent="0">
              <a:lnSpc>
                <a:spcPct val="110000"/>
              </a:lnSpc>
              <a:buNone/>
            </a:pPr>
            <a:r>
              <a:rPr lang="en-US" sz="1400" dirty="0" smtClean="0">
                <a:cs typeface="Times New Roman" pitchFamily="18" charset="0"/>
                <a:sym typeface="WP MathA" pitchFamily="2" charset="2"/>
              </a:rPr>
              <a:t>3. Lab exhaust systems complying with 6.5.7.</a:t>
            </a:r>
            <a:r>
              <a:rPr lang="en-US" sz="1400" dirty="0" smtClean="0">
                <a:solidFill>
                  <a:srgbClr val="FF0000"/>
                </a:solidFill>
                <a:cs typeface="Times New Roman" pitchFamily="18" charset="0"/>
                <a:sym typeface="WP MathA" pitchFamily="2" charset="2"/>
              </a:rPr>
              <a:t>3</a:t>
            </a:r>
          </a:p>
          <a:p>
            <a:pPr marL="0" indent="0">
              <a:lnSpc>
                <a:spcPct val="110000"/>
              </a:lnSpc>
              <a:buNone/>
            </a:pPr>
            <a:r>
              <a:rPr lang="en-US" sz="1400" dirty="0" smtClean="0">
                <a:cs typeface="Times New Roman" pitchFamily="18" charset="0"/>
                <a:sym typeface="WP MathA" pitchFamily="2" charset="2"/>
              </a:rPr>
              <a:t>4. Zones where ≥ 75% of energy for reheating or providing warm air in mixing systems is from site-recovered or site-solar source</a:t>
            </a:r>
            <a:endParaRPr lang="en-US" sz="1400" dirty="0">
              <a:cs typeface="Times New Roman" pitchFamily="18" charset="0"/>
              <a:sym typeface="WP MathA" pitchFamily="2" charset="2"/>
            </a:endParaRPr>
          </a:p>
        </p:txBody>
      </p:sp>
      <p:sp>
        <p:nvSpPr>
          <p:cNvPr id="221186" name="Rectangle 2"/>
          <p:cNvSpPr>
            <a:spLocks noGrp="1" noChangeArrowheads="1"/>
          </p:cNvSpPr>
          <p:nvPr>
            <p:ph type="title"/>
          </p:nvPr>
        </p:nvSpPr>
        <p:spPr>
          <a:xfrm>
            <a:off x="215900" y="0"/>
            <a:ext cx="8508999" cy="927100"/>
          </a:xfrm>
        </p:spPr>
        <p:txBody>
          <a:bodyPr>
            <a:normAutofit/>
          </a:bodyPr>
          <a:lstStyle/>
          <a:p>
            <a:pPr>
              <a:lnSpc>
                <a:spcPct val="80000"/>
              </a:lnSpc>
            </a:pPr>
            <a:r>
              <a:rPr lang="en-US" sz="2400" b="1" dirty="0" smtClean="0">
                <a:solidFill>
                  <a:srgbClr val="00853F"/>
                </a:solidFill>
              </a:rPr>
              <a:t>Section 6 – 6.5.2.1</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Zone Thermostatic </a:t>
            </a:r>
            <a:r>
              <a:rPr lang="en-US" sz="2000" dirty="0">
                <a:solidFill>
                  <a:srgbClr val="00853F"/>
                </a:solidFill>
              </a:rPr>
              <a:t>Controls </a:t>
            </a:r>
            <a:r>
              <a:rPr lang="en-US" sz="2000" dirty="0" smtClean="0">
                <a:solidFill>
                  <a:srgbClr val="00853F"/>
                </a:solidFill>
              </a:rPr>
              <a:t>– Exceptions</a:t>
            </a:r>
            <a:endParaRPr lang="en-US" sz="2000" i="1" dirty="0">
              <a:solidFill>
                <a:srgbClr val="00853F"/>
              </a:solidFill>
            </a:endParaRPr>
          </a:p>
        </p:txBody>
      </p:sp>
    </p:spTree>
    <p:extLst>
      <p:ext uri="{BB962C8B-B14F-4D97-AF65-F5344CB8AC3E}">
        <p14:creationId xmlns:p14="http://schemas.microsoft.com/office/powerpoint/2010/main" val="27839524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1" name="Rectangle 5"/>
          <p:cNvSpPr>
            <a:spLocks noGrp="1" noChangeArrowheads="1"/>
          </p:cNvSpPr>
          <p:nvPr>
            <p:ph idx="1"/>
          </p:nvPr>
        </p:nvSpPr>
        <p:spPr>
          <a:xfrm>
            <a:off x="456227" y="1295400"/>
            <a:ext cx="8292661" cy="4441825"/>
          </a:xfrm>
        </p:spPr>
        <p:txBody>
          <a:bodyPr>
            <a:normAutofit/>
          </a:bodyPr>
          <a:lstStyle/>
          <a:p>
            <a:pPr marL="0" indent="0">
              <a:buNone/>
            </a:pPr>
            <a:r>
              <a:rPr lang="en-US" dirty="0" smtClean="0">
                <a:cs typeface="Times New Roman" pitchFamily="18" charset="0"/>
                <a:sym typeface="WP MathA" pitchFamily="2" charset="2"/>
              </a:rPr>
              <a:t>Zones with both supply and return/exhaust air openings &gt; 6 ft above floor to not supply heating air &gt; 20°F above space temperature</a:t>
            </a:r>
          </a:p>
          <a:p>
            <a:pPr lvl="1" indent="-342900">
              <a:buFont typeface="Arial" panose="020B0604020202020204" pitchFamily="34" charset="0"/>
              <a:buChar char="•"/>
            </a:pPr>
            <a:r>
              <a:rPr lang="en-US" dirty="0" smtClean="0">
                <a:cs typeface="Times New Roman" pitchFamily="18" charset="0"/>
                <a:sym typeface="WP MathA" pitchFamily="2" charset="2"/>
              </a:rPr>
              <a:t>Applies where reheating is allowed in </a:t>
            </a:r>
            <a:r>
              <a:rPr lang="en-US" dirty="0">
                <a:cs typeface="Times New Roman" pitchFamily="18" charset="0"/>
                <a:sym typeface="WP MathA" pitchFamily="2" charset="2"/>
              </a:rPr>
              <a:t>other parts of the Standard </a:t>
            </a:r>
          </a:p>
          <a:p>
            <a:pPr marL="0" indent="0">
              <a:buNone/>
            </a:pPr>
            <a:endParaRPr lang="en-US" dirty="0" smtClean="0">
              <a:cs typeface="Times New Roman" pitchFamily="18" charset="0"/>
              <a:sym typeface="WP MathA" pitchFamily="2" charset="2"/>
            </a:endParaRPr>
          </a:p>
          <a:p>
            <a:pPr marL="0" indent="0">
              <a:buNone/>
            </a:pPr>
            <a:r>
              <a:rPr lang="en-US" b="1" u="sng" dirty="0" smtClean="0">
                <a:cs typeface="Times New Roman" pitchFamily="18" charset="0"/>
                <a:sym typeface="WP MathA" pitchFamily="2" charset="2"/>
              </a:rPr>
              <a:t>Exceptions</a:t>
            </a:r>
          </a:p>
          <a:p>
            <a:pPr lvl="1" indent="-342900">
              <a:buFont typeface="Arial" panose="020B0604020202020204" pitchFamily="34" charset="0"/>
              <a:buChar char="•"/>
            </a:pPr>
            <a:r>
              <a:rPr lang="en-US" dirty="0" smtClean="0">
                <a:cs typeface="Times New Roman" pitchFamily="18" charset="0"/>
                <a:sym typeface="WP MathA" pitchFamily="2" charset="2"/>
              </a:rPr>
              <a:t>Laboratory exhaust systems complying with 6.5.7.</a:t>
            </a:r>
            <a:r>
              <a:rPr lang="en-US" dirty="0" smtClean="0">
                <a:solidFill>
                  <a:srgbClr val="FF0000"/>
                </a:solidFill>
                <a:cs typeface="Times New Roman" pitchFamily="18" charset="0"/>
                <a:sym typeface="WP MathA" pitchFamily="2" charset="2"/>
              </a:rPr>
              <a:t>3</a:t>
            </a:r>
          </a:p>
          <a:p>
            <a:pPr lvl="1" indent="-342900">
              <a:buFont typeface="Arial" panose="020B0604020202020204" pitchFamily="34" charset="0"/>
              <a:buChar char="•"/>
            </a:pPr>
            <a:r>
              <a:rPr lang="en-US" dirty="0" smtClean="0">
                <a:cs typeface="Times New Roman" pitchFamily="18" charset="0"/>
                <a:sym typeface="WP MathA" pitchFamily="2" charset="2"/>
              </a:rPr>
              <a:t>During preoccupancy building warm-up and setback</a:t>
            </a:r>
          </a:p>
          <a:p>
            <a:pPr lvl="1"/>
            <a:endParaRPr lang="en-US" dirty="0">
              <a:cs typeface="Times New Roman" pitchFamily="18" charset="0"/>
              <a:sym typeface="WP MathA" pitchFamily="2" charset="2"/>
            </a:endParaRPr>
          </a:p>
        </p:txBody>
      </p:sp>
      <p:sp>
        <p:nvSpPr>
          <p:cNvPr id="219140" name="Rectangle 4"/>
          <p:cNvSpPr>
            <a:spLocks noGrp="1" noChangeArrowheads="1"/>
          </p:cNvSpPr>
          <p:nvPr>
            <p:ph type="title"/>
          </p:nvPr>
        </p:nvSpPr>
        <p:spPr>
          <a:xfrm>
            <a:off x="203200" y="0"/>
            <a:ext cx="8077200" cy="914400"/>
          </a:xfrm>
        </p:spPr>
        <p:txBody>
          <a:bodyPr>
            <a:normAutofit/>
          </a:bodyPr>
          <a:lstStyle/>
          <a:p>
            <a:pPr>
              <a:lnSpc>
                <a:spcPct val="80000"/>
              </a:lnSpc>
            </a:pPr>
            <a:r>
              <a:rPr lang="en-US" sz="2400" b="1" dirty="0" smtClean="0">
                <a:solidFill>
                  <a:srgbClr val="00853F"/>
                </a:solidFill>
              </a:rPr>
              <a:t>Section 6 – 6.5.2.1.1</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Supply Air Temperature Reheat Limit</a:t>
            </a:r>
            <a:endParaRPr lang="en-US" sz="2000" i="1" dirty="0">
              <a:solidFill>
                <a:srgbClr val="00853F"/>
              </a:solidFill>
            </a:endParaRPr>
          </a:p>
        </p:txBody>
      </p:sp>
    </p:spTree>
    <p:extLst>
      <p:ext uri="{BB962C8B-B14F-4D97-AF65-F5344CB8AC3E}">
        <p14:creationId xmlns:p14="http://schemas.microsoft.com/office/powerpoint/2010/main" val="38971887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3"/>
          <p:cNvSpPr>
            <a:spLocks noGrp="1" noChangeArrowheads="1"/>
          </p:cNvSpPr>
          <p:nvPr>
            <p:ph idx="1"/>
          </p:nvPr>
        </p:nvSpPr>
        <p:spPr>
          <a:xfrm>
            <a:off x="495481" y="1371600"/>
            <a:ext cx="8040688" cy="4441825"/>
          </a:xfrm>
        </p:spPr>
        <p:txBody>
          <a:bodyPr/>
          <a:lstStyle/>
          <a:p>
            <a:pPr marL="0" indent="0">
              <a:buNone/>
            </a:pPr>
            <a:r>
              <a:rPr lang="en-US" dirty="0" smtClean="0">
                <a:solidFill>
                  <a:schemeClr val="tx1">
                    <a:lumMod val="75000"/>
                  </a:schemeClr>
                </a:solidFill>
                <a:cs typeface="Times New Roman" pitchFamily="18" charset="0"/>
                <a:sym typeface="WP MathA" pitchFamily="2" charset="2"/>
              </a:rPr>
              <a:t>To prevent the simultaneous heating and cooling in hydronic systems</a:t>
            </a:r>
            <a:r>
              <a:rPr lang="en-US" dirty="0" smtClean="0">
                <a:solidFill>
                  <a:srgbClr val="FF0000"/>
                </a:solidFill>
                <a:cs typeface="Times New Roman" pitchFamily="18" charset="0"/>
                <a:sym typeface="WP MathA" pitchFamily="2" charset="2"/>
              </a:rPr>
              <a:t> </a:t>
            </a:r>
            <a:endParaRPr lang="en-US" dirty="0">
              <a:solidFill>
                <a:srgbClr val="FF0000"/>
              </a:solidFill>
              <a:cs typeface="Times New Roman" pitchFamily="18" charset="0"/>
              <a:sym typeface="WP MathA" pitchFamily="2" charset="2"/>
            </a:endParaRPr>
          </a:p>
          <a:p>
            <a:pPr lvl="1" algn="ctr"/>
            <a:endParaRPr lang="en-US" sz="2800" dirty="0">
              <a:cs typeface="Times New Roman" pitchFamily="18" charset="0"/>
              <a:sym typeface="WP MathA" pitchFamily="2" charset="2"/>
            </a:endParaRPr>
          </a:p>
        </p:txBody>
      </p:sp>
      <p:sp>
        <p:nvSpPr>
          <p:cNvPr id="223234" name="Rectangle 2"/>
          <p:cNvSpPr>
            <a:spLocks noGrp="1" noChangeArrowheads="1"/>
          </p:cNvSpPr>
          <p:nvPr>
            <p:ph type="title"/>
          </p:nvPr>
        </p:nvSpPr>
        <p:spPr>
          <a:xfrm>
            <a:off x="228600" y="0"/>
            <a:ext cx="8508999" cy="939800"/>
          </a:xfrm>
        </p:spPr>
        <p:txBody>
          <a:bodyPr/>
          <a:lstStyle/>
          <a:p>
            <a:pPr>
              <a:lnSpc>
                <a:spcPct val="80000"/>
              </a:lnSpc>
            </a:pPr>
            <a:r>
              <a:rPr lang="en-US" sz="2400" b="1" dirty="0" smtClean="0">
                <a:solidFill>
                  <a:srgbClr val="00853F"/>
                </a:solidFill>
              </a:rPr>
              <a:t>Section 6 – 6.5.2.2</a:t>
            </a:r>
            <a:r>
              <a:rPr lang="en-US" dirty="0" smtClean="0">
                <a:solidFill>
                  <a:srgbClr val="00853F"/>
                </a:solidFill>
              </a:rPr>
              <a:t/>
            </a:r>
            <a:br>
              <a:rPr lang="en-US" dirty="0" smtClean="0">
                <a:solidFill>
                  <a:srgbClr val="00853F"/>
                </a:solidFill>
              </a:rPr>
            </a:br>
            <a:r>
              <a:rPr lang="en-US" sz="2000" dirty="0" smtClean="0">
                <a:solidFill>
                  <a:srgbClr val="00853F"/>
                </a:solidFill>
              </a:rPr>
              <a:t>Hydronic </a:t>
            </a:r>
            <a:r>
              <a:rPr lang="en-US" sz="2000" dirty="0">
                <a:solidFill>
                  <a:srgbClr val="00853F"/>
                </a:solidFill>
              </a:rPr>
              <a:t>System Controls</a:t>
            </a:r>
            <a:endParaRPr lang="en-US" sz="2000" i="1" dirty="0">
              <a:solidFill>
                <a:srgbClr val="00853F"/>
              </a:solidFill>
            </a:endParaRPr>
          </a:p>
        </p:txBody>
      </p:sp>
    </p:spTree>
    <p:extLst>
      <p:ext uri="{BB962C8B-B14F-4D97-AF65-F5344CB8AC3E}">
        <p14:creationId xmlns:p14="http://schemas.microsoft.com/office/powerpoint/2010/main" val="10977948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Rectangle 3"/>
          <p:cNvSpPr>
            <a:spLocks noGrp="1" noChangeArrowheads="1"/>
          </p:cNvSpPr>
          <p:nvPr>
            <p:ph idx="1"/>
          </p:nvPr>
        </p:nvSpPr>
        <p:spPr>
          <a:xfrm>
            <a:off x="456229" y="1295400"/>
            <a:ext cx="8154371" cy="4441825"/>
          </a:xfrm>
        </p:spPr>
        <p:txBody>
          <a:bodyPr/>
          <a:lstStyle/>
          <a:p>
            <a:pPr marL="0" indent="0" algn="ctr">
              <a:buNone/>
            </a:pPr>
            <a:r>
              <a:rPr lang="en-US" dirty="0" smtClean="0">
                <a:cs typeface="Times New Roman" pitchFamily="18" charset="0"/>
                <a:sym typeface="WP MathA" pitchFamily="2" charset="2"/>
              </a:rPr>
              <a:t>No common </a:t>
            </a:r>
            <a:r>
              <a:rPr lang="en-US" dirty="0">
                <a:cs typeface="Times New Roman" pitchFamily="18" charset="0"/>
                <a:sym typeface="WP MathA" pitchFamily="2" charset="2"/>
              </a:rPr>
              <a:t>return system for both hot and chilled </a:t>
            </a:r>
            <a:r>
              <a:rPr lang="en-US" dirty="0" smtClean="0">
                <a:cs typeface="Times New Roman" pitchFamily="18" charset="0"/>
                <a:sym typeface="WP MathA" pitchFamily="2" charset="2"/>
              </a:rPr>
              <a:t>water</a:t>
            </a:r>
            <a:endParaRPr lang="en-US" sz="2800" dirty="0">
              <a:cs typeface="Times New Roman" pitchFamily="18" charset="0"/>
              <a:sym typeface="WP MathA" pitchFamily="2" charset="2"/>
            </a:endParaRPr>
          </a:p>
        </p:txBody>
      </p:sp>
      <p:sp>
        <p:nvSpPr>
          <p:cNvPr id="225282" name="Rectangle 2"/>
          <p:cNvSpPr>
            <a:spLocks noGrp="1" noChangeArrowheads="1"/>
          </p:cNvSpPr>
          <p:nvPr>
            <p:ph type="title"/>
          </p:nvPr>
        </p:nvSpPr>
        <p:spPr>
          <a:xfrm>
            <a:off x="204789" y="12700"/>
            <a:ext cx="8596312" cy="952500"/>
          </a:xfrm>
        </p:spPr>
        <p:txBody>
          <a:bodyPr/>
          <a:lstStyle/>
          <a:p>
            <a:pPr>
              <a:lnSpc>
                <a:spcPct val="80000"/>
              </a:lnSpc>
            </a:pPr>
            <a:r>
              <a:rPr lang="en-US" sz="2400" b="1" dirty="0" smtClean="0">
                <a:solidFill>
                  <a:srgbClr val="00853F"/>
                </a:solidFill>
              </a:rPr>
              <a:t>Section 6 – 6.5.2.2.1</a:t>
            </a:r>
            <a:r>
              <a:rPr lang="en-US" dirty="0" smtClean="0">
                <a:solidFill>
                  <a:srgbClr val="00853F"/>
                </a:solidFill>
              </a:rPr>
              <a:t/>
            </a:r>
            <a:br>
              <a:rPr lang="en-US" dirty="0" smtClean="0">
                <a:solidFill>
                  <a:srgbClr val="00853F"/>
                </a:solidFill>
              </a:rPr>
            </a:br>
            <a:r>
              <a:rPr lang="en-US" sz="2000" dirty="0" smtClean="0">
                <a:solidFill>
                  <a:srgbClr val="00853F"/>
                </a:solidFill>
              </a:rPr>
              <a:t>Three-Pipe </a:t>
            </a:r>
            <a:r>
              <a:rPr lang="en-US" sz="2000" dirty="0">
                <a:solidFill>
                  <a:srgbClr val="00853F"/>
                </a:solidFill>
              </a:rPr>
              <a:t>System</a:t>
            </a:r>
            <a:endParaRPr lang="en-US" sz="2000" i="1" dirty="0">
              <a:solidFill>
                <a:srgbClr val="00853F"/>
              </a:solidFill>
            </a:endParaRPr>
          </a:p>
        </p:txBody>
      </p:sp>
      <p:pic>
        <p:nvPicPr>
          <p:cNvPr id="4" name="Picture 3" descr="3_pipe_changeover_with_text-07.jpg"/>
          <p:cNvPicPr>
            <a:picLocks noChangeAspect="1"/>
          </p:cNvPicPr>
          <p:nvPr/>
        </p:nvPicPr>
        <p:blipFill>
          <a:blip r:embed="rId3" cstate="print"/>
          <a:srcRect l="9091" t="19967" r="7273" b="18956"/>
          <a:stretch>
            <a:fillRect/>
          </a:stretch>
        </p:blipFill>
        <p:spPr>
          <a:xfrm>
            <a:off x="1043762" y="1968795"/>
            <a:ext cx="7010400" cy="3962400"/>
          </a:xfrm>
          <a:prstGeom prst="rect">
            <a:avLst/>
          </a:prstGeom>
        </p:spPr>
      </p:pic>
    </p:spTree>
    <p:extLst>
      <p:ext uri="{BB962C8B-B14F-4D97-AF65-F5344CB8AC3E}">
        <p14:creationId xmlns:p14="http://schemas.microsoft.com/office/powerpoint/2010/main" val="23913467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3"/>
          <p:cNvSpPr>
            <a:spLocks noGrp="1" noChangeArrowheads="1"/>
          </p:cNvSpPr>
          <p:nvPr>
            <p:ph idx="1"/>
          </p:nvPr>
        </p:nvSpPr>
        <p:spPr>
          <a:xfrm>
            <a:off x="456229" y="1058982"/>
            <a:ext cx="8155959" cy="4441825"/>
          </a:xfrm>
        </p:spPr>
        <p:txBody>
          <a:bodyPr/>
          <a:lstStyle/>
          <a:p>
            <a:pPr marL="0" indent="0">
              <a:buNone/>
            </a:pPr>
            <a:r>
              <a:rPr lang="en-US" sz="2000" dirty="0" smtClean="0">
                <a:cs typeface="Times New Roman" pitchFamily="18" charset="0"/>
                <a:sym typeface="WP MathA" pitchFamily="2" charset="2"/>
              </a:rPr>
              <a:t>Two-pipe changeover system is allowed if it meets the following requirements:</a:t>
            </a:r>
            <a:endParaRPr lang="en-US" sz="2000" dirty="0">
              <a:cs typeface="Times New Roman" pitchFamily="18" charset="0"/>
              <a:sym typeface="WP MathA" pitchFamily="2" charset="2"/>
            </a:endParaRPr>
          </a:p>
          <a:p>
            <a:pPr lvl="1">
              <a:buFont typeface="Arial" panose="020B0604020202020204" pitchFamily="34" charset="0"/>
              <a:buChar char="•"/>
            </a:pPr>
            <a:r>
              <a:rPr lang="en-US" dirty="0" smtClean="0">
                <a:cs typeface="Times New Roman" pitchFamily="18" charset="0"/>
                <a:sym typeface="WP MathA" pitchFamily="2" charset="2"/>
              </a:rPr>
              <a:t>Dead band </a:t>
            </a:r>
            <a:r>
              <a:rPr lang="en-US" dirty="0">
                <a:cs typeface="Times New Roman" pitchFamily="18" charset="0"/>
                <a:sym typeface="WP MathA" pitchFamily="2" charset="2"/>
              </a:rPr>
              <a:t>from one mode to another is ≥ 15°F </a:t>
            </a:r>
            <a:r>
              <a:rPr lang="en-US" dirty="0" smtClean="0">
                <a:cs typeface="Times New Roman" pitchFamily="18" charset="0"/>
                <a:sym typeface="WP MathA" pitchFamily="2" charset="2"/>
              </a:rPr>
              <a:t>outdoor air </a:t>
            </a:r>
            <a:r>
              <a:rPr lang="en-US" dirty="0">
                <a:cs typeface="Times New Roman" pitchFamily="18" charset="0"/>
                <a:sym typeface="WP MathA" pitchFamily="2" charset="2"/>
              </a:rPr>
              <a:t>temperature</a:t>
            </a:r>
          </a:p>
          <a:p>
            <a:pPr lvl="1">
              <a:buFont typeface="Arial" panose="020B0604020202020204" pitchFamily="34" charset="0"/>
              <a:buChar char="•"/>
            </a:pPr>
            <a:r>
              <a:rPr lang="en-US" dirty="0">
                <a:cs typeface="Times New Roman" pitchFamily="18" charset="0"/>
                <a:sym typeface="WP MathA" pitchFamily="2" charset="2"/>
              </a:rPr>
              <a:t>Controls to allow operation of ≥ 4 hours </a:t>
            </a:r>
            <a:r>
              <a:rPr lang="en-US" dirty="0" smtClean="0">
                <a:cs typeface="Times New Roman" pitchFamily="18" charset="0"/>
                <a:sym typeface="WP MathA" pitchFamily="2" charset="2"/>
              </a:rPr>
              <a:t>in one mode before </a:t>
            </a:r>
            <a:r>
              <a:rPr lang="en-US" dirty="0">
                <a:cs typeface="Times New Roman" pitchFamily="18" charset="0"/>
                <a:sym typeface="WP MathA" pitchFamily="2" charset="2"/>
              </a:rPr>
              <a:t>changing </a:t>
            </a:r>
            <a:r>
              <a:rPr lang="en-US" dirty="0" smtClean="0">
                <a:cs typeface="Times New Roman" pitchFamily="18" charset="0"/>
                <a:sym typeface="WP MathA" pitchFamily="2" charset="2"/>
              </a:rPr>
              <a:t>to another mode</a:t>
            </a:r>
            <a:endParaRPr lang="en-US" dirty="0">
              <a:cs typeface="Times New Roman" pitchFamily="18" charset="0"/>
              <a:sym typeface="WP MathA" pitchFamily="2" charset="2"/>
            </a:endParaRPr>
          </a:p>
          <a:p>
            <a:pPr lvl="1">
              <a:buFont typeface="Arial" panose="020B0604020202020204" pitchFamily="34" charset="0"/>
              <a:buChar char="•"/>
            </a:pPr>
            <a:r>
              <a:rPr lang="en-US" dirty="0">
                <a:cs typeface="Times New Roman" pitchFamily="18" charset="0"/>
                <a:sym typeface="WP MathA" pitchFamily="2" charset="2"/>
              </a:rPr>
              <a:t>Reset controls so heating and cooling supply temperatures at changeover point no more than 30°F apart</a:t>
            </a:r>
          </a:p>
        </p:txBody>
      </p:sp>
      <p:sp>
        <p:nvSpPr>
          <p:cNvPr id="227330" name="Rectangle 2"/>
          <p:cNvSpPr>
            <a:spLocks noGrp="1" noChangeArrowheads="1"/>
          </p:cNvSpPr>
          <p:nvPr>
            <p:ph type="title"/>
          </p:nvPr>
        </p:nvSpPr>
        <p:spPr>
          <a:xfrm>
            <a:off x="215901" y="0"/>
            <a:ext cx="8661400" cy="927100"/>
          </a:xfrm>
        </p:spPr>
        <p:txBody>
          <a:bodyPr>
            <a:normAutofit/>
          </a:bodyPr>
          <a:lstStyle/>
          <a:p>
            <a:pPr>
              <a:lnSpc>
                <a:spcPct val="80000"/>
              </a:lnSpc>
            </a:pPr>
            <a:r>
              <a:rPr lang="en-US" sz="2400" b="1" dirty="0" smtClean="0">
                <a:solidFill>
                  <a:srgbClr val="00853F"/>
                </a:solidFill>
              </a:rPr>
              <a:t>Section 6 – 6.5.2.2.2</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Two-Pipe </a:t>
            </a:r>
            <a:r>
              <a:rPr lang="en-US" sz="2000" dirty="0">
                <a:solidFill>
                  <a:srgbClr val="00853F"/>
                </a:solidFill>
              </a:rPr>
              <a:t>Changeover System</a:t>
            </a:r>
            <a:endParaRPr lang="en-US" sz="2000" i="1" dirty="0">
              <a:solidFill>
                <a:srgbClr val="00853F"/>
              </a:solidFill>
            </a:endParaRPr>
          </a:p>
        </p:txBody>
      </p:sp>
      <p:pic>
        <p:nvPicPr>
          <p:cNvPr id="4" name="Picture 5" descr="2_pipe_changeover_SWING_FINAL-12-13-13.jpg"/>
          <p:cNvPicPr>
            <a:picLocks noChangeAspect="1"/>
          </p:cNvPicPr>
          <p:nvPr/>
        </p:nvPicPr>
        <p:blipFill>
          <a:blip r:embed="rId3" cstate="print">
            <a:extLst>
              <a:ext uri="{28A0092B-C50C-407E-A947-70E740481C1C}">
                <a14:useLocalDpi xmlns:a14="http://schemas.microsoft.com/office/drawing/2010/main" val="0"/>
              </a:ext>
            </a:extLst>
          </a:blip>
          <a:srcRect l="9248" t="26530" r="8748" b="26530"/>
          <a:stretch>
            <a:fillRect/>
          </a:stretch>
        </p:blipFill>
        <p:spPr bwMode="auto">
          <a:xfrm>
            <a:off x="1407658" y="3969481"/>
            <a:ext cx="5638602" cy="249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802068" y="6377406"/>
            <a:ext cx="3439237"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1100" b="1" i="1" u="none" strike="noStrike" kern="1200" cap="none" spc="0" normalizeH="0" baseline="0" noProof="0" dirty="0" smtClean="0">
                <a:ln>
                  <a:noFill/>
                </a:ln>
                <a:effectLst/>
                <a:uLnTx/>
                <a:uFillTx/>
                <a:latin typeface="Arial Narrow"/>
                <a:ea typeface="+mn-ea"/>
                <a:cs typeface="Arial Narrow"/>
              </a:rPr>
              <a:t>Diagram Courtesy of Ken Baker</a:t>
            </a:r>
          </a:p>
        </p:txBody>
      </p:sp>
    </p:spTree>
    <p:extLst>
      <p:ext uri="{BB962C8B-B14F-4D97-AF65-F5344CB8AC3E}">
        <p14:creationId xmlns:p14="http://schemas.microsoft.com/office/powerpoint/2010/main" val="12602142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3"/>
          <p:cNvSpPr>
            <a:spLocks noGrp="1" noChangeArrowheads="1"/>
          </p:cNvSpPr>
          <p:nvPr>
            <p:ph idx="1"/>
          </p:nvPr>
        </p:nvSpPr>
        <p:spPr>
          <a:xfrm>
            <a:off x="299474" y="1143000"/>
            <a:ext cx="4025100" cy="3500467"/>
          </a:xfrm>
        </p:spPr>
        <p:txBody>
          <a:bodyPr>
            <a:normAutofit fontScale="77500" lnSpcReduction="20000"/>
          </a:bodyPr>
          <a:lstStyle/>
          <a:p>
            <a:pPr marL="0" indent="0">
              <a:buNone/>
            </a:pPr>
            <a:r>
              <a:rPr lang="en-US" sz="2300" dirty="0">
                <a:cs typeface="Times New Roman" pitchFamily="18" charset="0"/>
                <a:sym typeface="WP MathA" pitchFamily="2" charset="2"/>
              </a:rPr>
              <a:t>Controls to provide heat pump water supply temperature deadband of at least 20°F between initiation of heat rejection and heat addition by central </a:t>
            </a:r>
            <a:r>
              <a:rPr lang="en-US" sz="2300" dirty="0" smtClean="0">
                <a:cs typeface="Times New Roman" pitchFamily="18" charset="0"/>
                <a:sym typeface="WP MathA" pitchFamily="2" charset="2"/>
              </a:rPr>
              <a:t>devices</a:t>
            </a:r>
          </a:p>
          <a:p>
            <a:pPr marL="0" indent="0">
              <a:buNone/>
            </a:pPr>
            <a:r>
              <a:rPr lang="en-US" sz="2300" b="1" u="sng" dirty="0">
                <a:cs typeface="Times New Roman" pitchFamily="18" charset="0"/>
                <a:sym typeface="WP MathA" pitchFamily="2" charset="2"/>
              </a:rPr>
              <a:t>Exception</a:t>
            </a:r>
          </a:p>
          <a:p>
            <a:pPr>
              <a:buFont typeface="Arial" panose="020B0604020202020204" pitchFamily="34" charset="0"/>
              <a:buChar char="•"/>
            </a:pPr>
            <a:r>
              <a:rPr lang="en-US" sz="2300" dirty="0">
                <a:cs typeface="Times New Roman" pitchFamily="18" charset="0"/>
                <a:sym typeface="WP MathA" pitchFamily="2" charset="2"/>
              </a:rPr>
              <a:t>If system loop temperature </a:t>
            </a:r>
            <a:r>
              <a:rPr lang="en-US" sz="2300" dirty="0" smtClean="0">
                <a:cs typeface="Times New Roman" pitchFamily="18" charset="0"/>
                <a:sym typeface="WP MathA" pitchFamily="2" charset="2"/>
              </a:rPr>
              <a:t>optimization </a:t>
            </a:r>
            <a:r>
              <a:rPr lang="en-US" sz="2300" dirty="0">
                <a:cs typeface="Times New Roman" pitchFamily="18" charset="0"/>
                <a:sym typeface="WP MathA" pitchFamily="2" charset="2"/>
              </a:rPr>
              <a:t>controller is used, </a:t>
            </a:r>
            <a:r>
              <a:rPr lang="en-US" sz="2300" dirty="0" smtClean="0">
                <a:cs typeface="Times New Roman" pitchFamily="18" charset="0"/>
                <a:sym typeface="WP MathA" pitchFamily="2" charset="2"/>
              </a:rPr>
              <a:t> deadband </a:t>
            </a:r>
            <a:r>
              <a:rPr lang="en-US" sz="2300" dirty="0">
                <a:cs typeface="Times New Roman" pitchFamily="18" charset="0"/>
                <a:sym typeface="WP MathA" pitchFamily="2" charset="2"/>
              </a:rPr>
              <a:t>&lt; 20°F is allowed</a:t>
            </a:r>
          </a:p>
          <a:p>
            <a:pPr marL="0" indent="0">
              <a:buNone/>
            </a:pPr>
            <a:endParaRPr lang="en-US" sz="2300" dirty="0">
              <a:cs typeface="Times New Roman" pitchFamily="18" charset="0"/>
              <a:sym typeface="WP MathA" pitchFamily="2" charset="2"/>
            </a:endParaRPr>
          </a:p>
          <a:p>
            <a:pPr marL="0" indent="0">
              <a:buNone/>
            </a:pPr>
            <a:r>
              <a:rPr lang="en-US" sz="2300" dirty="0">
                <a:cs typeface="Times New Roman" pitchFamily="18" charset="0"/>
                <a:sym typeface="WP MathA" pitchFamily="2" charset="2"/>
              </a:rPr>
              <a:t>A two-position valve at each </a:t>
            </a:r>
            <a:br>
              <a:rPr lang="en-US" sz="2300" dirty="0">
                <a:cs typeface="Times New Roman" pitchFamily="18" charset="0"/>
                <a:sym typeface="WP MathA" pitchFamily="2" charset="2"/>
              </a:rPr>
            </a:br>
            <a:r>
              <a:rPr lang="en-US" sz="2300" dirty="0">
                <a:cs typeface="Times New Roman" pitchFamily="18" charset="0"/>
                <a:sym typeface="WP MathA" pitchFamily="2" charset="2"/>
              </a:rPr>
              <a:t>hydronic heat pump for hydronic </a:t>
            </a:r>
            <a:br>
              <a:rPr lang="en-US" sz="2300" dirty="0">
                <a:cs typeface="Times New Roman" pitchFamily="18" charset="0"/>
                <a:sym typeface="WP MathA" pitchFamily="2" charset="2"/>
              </a:rPr>
            </a:br>
            <a:r>
              <a:rPr lang="en-US" sz="2300" dirty="0">
                <a:cs typeface="Times New Roman" pitchFamily="18" charset="0"/>
                <a:sym typeface="WP MathA" pitchFamily="2" charset="2"/>
              </a:rPr>
              <a:t>systems having a total pump system</a:t>
            </a:r>
            <a:br>
              <a:rPr lang="en-US" sz="2300" dirty="0">
                <a:cs typeface="Times New Roman" pitchFamily="18" charset="0"/>
                <a:sym typeface="WP MathA" pitchFamily="2" charset="2"/>
              </a:rPr>
            </a:br>
            <a:r>
              <a:rPr lang="en-US" sz="2300" dirty="0">
                <a:cs typeface="Times New Roman" pitchFamily="18" charset="0"/>
                <a:sym typeface="WP MathA" pitchFamily="2" charset="2"/>
              </a:rPr>
              <a:t>power &gt; 10 hp</a:t>
            </a:r>
          </a:p>
          <a:p>
            <a:pPr marL="0" indent="0">
              <a:buNone/>
            </a:pPr>
            <a:endParaRPr lang="en-US" sz="2400" dirty="0" smtClean="0">
              <a:cs typeface="Times New Roman" pitchFamily="18" charset="0"/>
              <a:sym typeface="WP MathA" pitchFamily="2" charset="2"/>
            </a:endParaRPr>
          </a:p>
          <a:p>
            <a:pPr marL="0" indent="0">
              <a:buNone/>
            </a:pPr>
            <a:endParaRPr lang="en-US" sz="2400" dirty="0" smtClean="0">
              <a:cs typeface="Times New Roman" pitchFamily="18" charset="0"/>
              <a:sym typeface="WP MathA" pitchFamily="2" charset="2"/>
            </a:endParaRPr>
          </a:p>
        </p:txBody>
      </p:sp>
      <p:sp>
        <p:nvSpPr>
          <p:cNvPr id="229378" name="Rectangle 2"/>
          <p:cNvSpPr>
            <a:spLocks noGrp="1" noChangeArrowheads="1"/>
          </p:cNvSpPr>
          <p:nvPr>
            <p:ph type="title"/>
          </p:nvPr>
        </p:nvSpPr>
        <p:spPr>
          <a:xfrm>
            <a:off x="228600" y="0"/>
            <a:ext cx="8559799" cy="901700"/>
          </a:xfrm>
        </p:spPr>
        <p:txBody>
          <a:bodyPr>
            <a:normAutofit/>
          </a:bodyPr>
          <a:lstStyle/>
          <a:p>
            <a:pPr>
              <a:lnSpc>
                <a:spcPct val="80000"/>
              </a:lnSpc>
            </a:pPr>
            <a:r>
              <a:rPr lang="en-US" sz="2400" b="1" dirty="0" smtClean="0">
                <a:solidFill>
                  <a:srgbClr val="00853F"/>
                </a:solidFill>
              </a:rPr>
              <a:t>Section 6 – 6.5.2.2.3</a:t>
            </a:r>
            <a:r>
              <a:rPr lang="en-US" sz="1800" dirty="0" smtClean="0">
                <a:solidFill>
                  <a:srgbClr val="00853F"/>
                </a:solidFill>
              </a:rPr>
              <a:t/>
            </a:r>
            <a:br>
              <a:rPr lang="en-US" sz="1800" dirty="0" smtClean="0">
                <a:solidFill>
                  <a:srgbClr val="00853F"/>
                </a:solidFill>
              </a:rPr>
            </a:br>
            <a:r>
              <a:rPr lang="en-US" sz="2000" dirty="0" smtClean="0">
                <a:solidFill>
                  <a:srgbClr val="00853F"/>
                </a:solidFill>
              </a:rPr>
              <a:t>Hydronic </a:t>
            </a:r>
            <a:r>
              <a:rPr lang="en-US" sz="2000" dirty="0">
                <a:solidFill>
                  <a:srgbClr val="00853F"/>
                </a:solidFill>
              </a:rPr>
              <a:t>(Water Loop) Heat Pump Systems</a:t>
            </a:r>
            <a:endParaRPr lang="en-US" sz="2000" i="1" dirty="0">
              <a:solidFill>
                <a:srgbClr val="00853F"/>
              </a:solidFill>
            </a:endParaRPr>
          </a:p>
        </p:txBody>
      </p:sp>
      <p:pic>
        <p:nvPicPr>
          <p:cNvPr id="4" name="Picture 3" descr="open_loop_closed_circuit_Cooling-20.jpg"/>
          <p:cNvPicPr>
            <a:picLocks noChangeAspect="1"/>
          </p:cNvPicPr>
          <p:nvPr/>
        </p:nvPicPr>
        <p:blipFill>
          <a:blip r:embed="rId3" cstate="print">
            <a:extLst>
              <a:ext uri="{28A0092B-C50C-407E-A947-70E740481C1C}">
                <a14:useLocalDpi xmlns:a14="http://schemas.microsoft.com/office/drawing/2010/main" val="0"/>
              </a:ext>
            </a:extLst>
          </a:blip>
          <a:srcRect l="7956" t="16051" r="6702" b="8507"/>
          <a:stretch>
            <a:fillRect/>
          </a:stretch>
        </p:blipFill>
        <p:spPr bwMode="auto">
          <a:xfrm>
            <a:off x="4229982" y="992328"/>
            <a:ext cx="4914017" cy="339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879083" y="3729067"/>
            <a:ext cx="3439237"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900" b="1" i="1" u="none" strike="noStrike" kern="1200" cap="none" spc="0" normalizeH="0" baseline="0" noProof="0" dirty="0" smtClean="0">
                <a:ln>
                  <a:noFill/>
                </a:ln>
                <a:effectLst/>
                <a:uLnTx/>
                <a:uFillTx/>
                <a:latin typeface="Arial Narrow"/>
                <a:ea typeface="+mn-ea"/>
                <a:cs typeface="Arial Narrow"/>
              </a:rPr>
              <a:t>Diagram Courtesy of Ken Baker</a:t>
            </a:r>
          </a:p>
        </p:txBody>
      </p:sp>
      <p:sp>
        <p:nvSpPr>
          <p:cNvPr id="6" name="Rectangle 3"/>
          <p:cNvSpPr txBox="1">
            <a:spLocks noChangeArrowheads="1"/>
          </p:cNvSpPr>
          <p:nvPr/>
        </p:nvSpPr>
        <p:spPr>
          <a:xfrm>
            <a:off x="451873" y="4643467"/>
            <a:ext cx="8336526" cy="180036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cs typeface="Times New Roman" pitchFamily="18" charset="0"/>
                <a:sym typeface="WP MathA" pitchFamily="2" charset="2"/>
              </a:rPr>
              <a:t>In </a:t>
            </a:r>
            <a:r>
              <a:rPr lang="en-US" sz="1800" dirty="0" smtClean="0">
                <a:solidFill>
                  <a:srgbClr val="92D050"/>
                </a:solidFill>
                <a:cs typeface="Times New Roman" pitchFamily="18" charset="0"/>
                <a:sym typeface="WP MathA" pitchFamily="2" charset="2"/>
              </a:rPr>
              <a:t>CZ 3-8</a:t>
            </a:r>
            <a:r>
              <a:rPr lang="en-US" sz="1800" dirty="0" smtClean="0">
                <a:cs typeface="Times New Roman" pitchFamily="18" charset="0"/>
                <a:sym typeface="WP MathA" pitchFamily="2" charset="2"/>
              </a:rPr>
              <a:t>, limit heat rejection during heating:</a:t>
            </a:r>
          </a:p>
          <a:p>
            <a:r>
              <a:rPr lang="en-US" sz="1800" dirty="0" smtClean="0">
                <a:cs typeface="Times New Roman" pitchFamily="18" charset="0"/>
                <a:sym typeface="WP MathA" pitchFamily="2" charset="2"/>
              </a:rPr>
              <a:t>Fluid cooler: provide automatic bypass or low leakage air dampers</a:t>
            </a:r>
            <a:endParaRPr lang="en-US" sz="1800" dirty="0">
              <a:cs typeface="Times New Roman" pitchFamily="18" charset="0"/>
              <a:sym typeface="WP MathA" pitchFamily="2" charset="2"/>
            </a:endParaRPr>
          </a:p>
          <a:p>
            <a:r>
              <a:rPr lang="en-US" sz="1800" dirty="0" smtClean="0">
                <a:cs typeface="Times New Roman" pitchFamily="18" charset="0"/>
                <a:sym typeface="WP MathA" pitchFamily="2" charset="2"/>
              </a:rPr>
              <a:t>Open cooling tower: </a:t>
            </a:r>
            <a:r>
              <a:rPr lang="en-US" sz="1800" dirty="0">
                <a:cs typeface="Times New Roman" pitchFamily="18" charset="0"/>
                <a:sym typeface="WP MathA" pitchFamily="2" charset="2"/>
              </a:rPr>
              <a:t>provide automatic bypass </a:t>
            </a:r>
            <a:endParaRPr lang="en-US" sz="1800" dirty="0" smtClean="0">
              <a:cs typeface="Times New Roman" pitchFamily="18" charset="0"/>
              <a:sym typeface="WP MathA" pitchFamily="2" charset="2"/>
            </a:endParaRPr>
          </a:p>
          <a:p>
            <a:r>
              <a:rPr lang="en-US" sz="1800" dirty="0">
                <a:cs typeface="Times New Roman" pitchFamily="18" charset="0"/>
                <a:sym typeface="WP MathA" pitchFamily="2" charset="2"/>
              </a:rPr>
              <a:t>Open </a:t>
            </a:r>
            <a:r>
              <a:rPr lang="en-US" sz="1800" dirty="0" smtClean="0">
                <a:cs typeface="Times New Roman" pitchFamily="18" charset="0"/>
                <a:sym typeface="WP MathA" pitchFamily="2" charset="2"/>
              </a:rPr>
              <a:t>tower with heat exchanger (shown): automatic shutdown of tower pump</a:t>
            </a:r>
          </a:p>
          <a:p>
            <a:pPr marL="0" indent="0">
              <a:buFont typeface="Arial"/>
              <a:buNone/>
            </a:pPr>
            <a:endParaRPr lang="en-US" sz="1800" u="sng" dirty="0" smtClean="0">
              <a:cs typeface="Times New Roman" pitchFamily="18" charset="0"/>
              <a:sym typeface="WP MathA" pitchFamily="2" charset="2"/>
            </a:endParaRPr>
          </a:p>
        </p:txBody>
      </p:sp>
    </p:spTree>
    <p:extLst>
      <p:ext uri="{BB962C8B-B14F-4D97-AF65-F5344CB8AC3E}">
        <p14:creationId xmlns:p14="http://schemas.microsoft.com/office/powerpoint/2010/main" val="752151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904" y="318051"/>
            <a:ext cx="7164125" cy="362728"/>
          </a:xfrm>
        </p:spPr>
        <p:txBody>
          <a:bodyPr/>
          <a:lstStyle/>
          <a:p>
            <a:r>
              <a:rPr lang="en-US" sz="2600" dirty="0" smtClean="0">
                <a:solidFill>
                  <a:srgbClr val="00853F"/>
                </a:solidFill>
                <a:latin typeface="+mj-lt"/>
                <a:cs typeface="+mj-cs"/>
              </a:rPr>
              <a:t>Summary </a:t>
            </a:r>
            <a:r>
              <a:rPr lang="en-US" sz="1800" i="1" dirty="0">
                <a:solidFill>
                  <a:srgbClr val="00853F"/>
                </a:solidFill>
              </a:rPr>
              <a:t>(cont’d)</a:t>
            </a:r>
            <a:endParaRPr lang="en-US" sz="1800" dirty="0">
              <a:solidFill>
                <a:srgbClr val="00853F"/>
              </a:solidFill>
              <a:latin typeface="+mj-lt"/>
              <a:cs typeface="+mj-cs"/>
            </a:endParaRPr>
          </a:p>
        </p:txBody>
      </p:sp>
      <p:sp>
        <p:nvSpPr>
          <p:cNvPr id="6" name="Content Placeholder 5"/>
          <p:cNvSpPr>
            <a:spLocks noGrp="1"/>
          </p:cNvSpPr>
          <p:nvPr>
            <p:ph idx="1"/>
          </p:nvPr>
        </p:nvSpPr>
        <p:spPr>
          <a:xfrm>
            <a:off x="281995" y="1105292"/>
            <a:ext cx="8713149" cy="5096780"/>
          </a:xfrm>
          <a:noFill/>
        </p:spPr>
        <p:txBody>
          <a:bodyPr/>
          <a:lstStyle/>
          <a:p>
            <a:r>
              <a:rPr lang="en-US" sz="2400" dirty="0">
                <a:latin typeface="+mj-lt"/>
              </a:rPr>
              <a:t>Hotel/Motel Guest Room Controls</a:t>
            </a:r>
          </a:p>
          <a:p>
            <a:pPr lvl="1"/>
            <a:r>
              <a:rPr lang="en-US" sz="2400" dirty="0">
                <a:latin typeface="+mj-lt"/>
              </a:rPr>
              <a:t>Heating, cooling, &amp; ventilation automatically reduced when unoccupied</a:t>
            </a:r>
          </a:p>
          <a:p>
            <a:r>
              <a:rPr lang="en-US" sz="2400" dirty="0">
                <a:latin typeface="+mj-lt"/>
              </a:rPr>
              <a:t>Chilled Water Plant Metering</a:t>
            </a:r>
          </a:p>
          <a:p>
            <a:pPr lvl="1"/>
            <a:r>
              <a:rPr lang="en-US" sz="2400" dirty="0">
                <a:latin typeface="+mj-lt"/>
              </a:rPr>
              <a:t>Large plants required to meter for electricity and efficiency</a:t>
            </a:r>
          </a:p>
          <a:p>
            <a:r>
              <a:rPr lang="en-US" sz="2400" dirty="0">
                <a:latin typeface="+mj-lt"/>
              </a:rPr>
              <a:t>Economizer Fault Detection and Diagnostics</a:t>
            </a:r>
          </a:p>
          <a:p>
            <a:pPr lvl="1"/>
            <a:r>
              <a:rPr lang="en-US" sz="2400" dirty="0">
                <a:latin typeface="+mj-lt"/>
              </a:rPr>
              <a:t>Ensures that economizers using outdoor air for free cooling are configured and working correctly</a:t>
            </a:r>
          </a:p>
          <a:p>
            <a:r>
              <a:rPr lang="en-US" sz="2400" dirty="0">
                <a:latin typeface="+mj-lt"/>
              </a:rPr>
              <a:t>Miscellaneous Control Requirements</a:t>
            </a:r>
          </a:p>
          <a:p>
            <a:endParaRPr lang="en-US" sz="2400" b="1" dirty="0">
              <a:latin typeface="+mj-lt"/>
            </a:endParaRPr>
          </a:p>
          <a:p>
            <a:pPr lvl="1"/>
            <a:endParaRPr lang="en-US" sz="2400" dirty="0">
              <a:latin typeface="+mj-lt"/>
            </a:endParaRPr>
          </a:p>
          <a:p>
            <a:pPr lvl="1"/>
            <a:endParaRPr lang="en-US" sz="2400" dirty="0">
              <a:latin typeface="+mj-lt"/>
            </a:endParaRPr>
          </a:p>
        </p:txBody>
      </p:sp>
      <p:pic>
        <p:nvPicPr>
          <p:cNvPr id="4" name="Picture 2" descr="C:\Users\hart321\Documents\_proj\90.1_Mech\Controls\Hotel_Occupancy\honeywellP1030985-XL.jpg"/>
          <p:cNvPicPr>
            <a:picLocks noChangeAspect="1" noChangeArrowheads="1"/>
          </p:cNvPicPr>
          <p:nvPr/>
        </p:nvPicPr>
        <p:blipFill rotWithShape="1">
          <a:blip r:embed="rId3">
            <a:extLst>
              <a:ext uri="{28A0092B-C50C-407E-A947-70E740481C1C}">
                <a14:useLocalDpi xmlns:a14="http://schemas.microsoft.com/office/drawing/2010/main" val="0"/>
              </a:ext>
            </a:extLst>
          </a:blip>
          <a:srcRect l="-4977" t="10469" r="18802" b="10469"/>
          <a:stretch/>
        </p:blipFill>
        <p:spPr bwMode="auto">
          <a:xfrm>
            <a:off x="0" y="4899773"/>
            <a:ext cx="2845547" cy="195822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6400" y="4899773"/>
            <a:ext cx="3104712" cy="1877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64" t="2629"/>
          <a:stretch/>
        </p:blipFill>
        <p:spPr bwMode="auto">
          <a:xfrm>
            <a:off x="6237979" y="4701995"/>
            <a:ext cx="2906021" cy="2156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50878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p:cNvSpPr>
            <a:spLocks noGrp="1" noChangeArrowheads="1"/>
          </p:cNvSpPr>
          <p:nvPr>
            <p:ph idx="1"/>
          </p:nvPr>
        </p:nvSpPr>
        <p:spPr>
          <a:xfrm>
            <a:off x="456230" y="1219200"/>
            <a:ext cx="6350970" cy="4441825"/>
          </a:xfrm>
        </p:spPr>
        <p:txBody>
          <a:bodyPr/>
          <a:lstStyle/>
          <a:p>
            <a:pPr marL="0" indent="0">
              <a:buNone/>
            </a:pPr>
            <a:r>
              <a:rPr lang="en-US" dirty="0" err="1">
                <a:cs typeface="Times New Roman" pitchFamily="18" charset="0"/>
                <a:sym typeface="WP MathA" pitchFamily="2" charset="2"/>
              </a:rPr>
              <a:t>Humidistatic</a:t>
            </a:r>
            <a:r>
              <a:rPr lang="en-US" dirty="0">
                <a:cs typeface="Times New Roman" pitchFamily="18" charset="0"/>
                <a:sym typeface="WP MathA" pitchFamily="2" charset="2"/>
              </a:rPr>
              <a:t> controls to prevent</a:t>
            </a:r>
          </a:p>
          <a:p>
            <a:pPr lvl="1">
              <a:buFont typeface="Arial" panose="020B0604020202020204" pitchFamily="34" charset="0"/>
              <a:buChar char="•"/>
            </a:pPr>
            <a:r>
              <a:rPr lang="en-US" dirty="0">
                <a:cs typeface="Times New Roman" pitchFamily="18" charset="0"/>
                <a:sym typeface="WP MathA" pitchFamily="2" charset="2"/>
              </a:rPr>
              <a:t>Reheating</a:t>
            </a:r>
          </a:p>
          <a:p>
            <a:pPr lvl="1">
              <a:buFont typeface="Arial" panose="020B0604020202020204" pitchFamily="34" charset="0"/>
              <a:buChar char="•"/>
            </a:pPr>
            <a:r>
              <a:rPr lang="en-US" dirty="0">
                <a:cs typeface="Times New Roman" pitchFamily="18" charset="0"/>
                <a:sym typeface="WP MathA" pitchFamily="2" charset="2"/>
              </a:rPr>
              <a:t>Mixing of hot and cold air streams</a:t>
            </a:r>
          </a:p>
          <a:p>
            <a:pPr lvl="1">
              <a:buFont typeface="Arial" panose="020B0604020202020204" pitchFamily="34" charset="0"/>
              <a:buChar char="•"/>
            </a:pPr>
            <a:r>
              <a:rPr lang="en-US" dirty="0">
                <a:cs typeface="Times New Roman" pitchFamily="18" charset="0"/>
                <a:sym typeface="WP MathA" pitchFamily="2" charset="2"/>
              </a:rPr>
              <a:t>Heating and cooling of same air stream</a:t>
            </a:r>
          </a:p>
          <a:p>
            <a:pPr lvl="1"/>
            <a:endParaRPr lang="en-US" dirty="0">
              <a:cs typeface="Times New Roman" pitchFamily="18" charset="0"/>
              <a:sym typeface="WP MathA" pitchFamily="2" charset="2"/>
            </a:endParaRPr>
          </a:p>
        </p:txBody>
      </p:sp>
      <p:sp>
        <p:nvSpPr>
          <p:cNvPr id="231426" name="Rectangle 2"/>
          <p:cNvSpPr>
            <a:spLocks noGrp="1" noChangeArrowheads="1"/>
          </p:cNvSpPr>
          <p:nvPr>
            <p:ph type="title"/>
          </p:nvPr>
        </p:nvSpPr>
        <p:spPr>
          <a:xfrm>
            <a:off x="215901" y="12700"/>
            <a:ext cx="8737600" cy="901700"/>
          </a:xfrm>
        </p:spPr>
        <p:txBody>
          <a:bodyPr/>
          <a:lstStyle/>
          <a:p>
            <a:pPr>
              <a:lnSpc>
                <a:spcPct val="80000"/>
              </a:lnSpc>
            </a:pPr>
            <a:r>
              <a:rPr lang="en-US" sz="2400" b="1" dirty="0" smtClean="0">
                <a:solidFill>
                  <a:srgbClr val="00853F"/>
                </a:solidFill>
              </a:rPr>
              <a:t>Section 6 – 6.5.2.3</a:t>
            </a:r>
            <a:r>
              <a:rPr lang="en-US" dirty="0" smtClean="0">
                <a:solidFill>
                  <a:srgbClr val="00853F"/>
                </a:solidFill>
              </a:rPr>
              <a:t/>
            </a:r>
            <a:br>
              <a:rPr lang="en-US" dirty="0" smtClean="0">
                <a:solidFill>
                  <a:srgbClr val="00853F"/>
                </a:solidFill>
              </a:rPr>
            </a:br>
            <a:r>
              <a:rPr lang="en-US" sz="2000" dirty="0" smtClean="0">
                <a:solidFill>
                  <a:srgbClr val="00853F"/>
                </a:solidFill>
              </a:rPr>
              <a:t>Dehumidification</a:t>
            </a:r>
            <a:endParaRPr lang="en-US" sz="2000" i="1" dirty="0">
              <a:solidFill>
                <a:srgbClr val="00853F"/>
              </a:solidFill>
            </a:endParaRPr>
          </a:p>
        </p:txBody>
      </p:sp>
    </p:spTree>
    <p:extLst>
      <p:ext uri="{BB962C8B-B14F-4D97-AF65-F5344CB8AC3E}">
        <p14:creationId xmlns:p14="http://schemas.microsoft.com/office/powerpoint/2010/main" val="21610839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3"/>
          <p:cNvSpPr>
            <a:spLocks noGrp="1" noChangeArrowheads="1"/>
          </p:cNvSpPr>
          <p:nvPr>
            <p:ph idx="1"/>
          </p:nvPr>
        </p:nvSpPr>
        <p:spPr>
          <a:xfrm>
            <a:off x="456229" y="1371600"/>
            <a:ext cx="8535371" cy="4609652"/>
          </a:xfrm>
        </p:spPr>
        <p:txBody>
          <a:bodyPr>
            <a:normAutofit fontScale="92500"/>
          </a:bodyPr>
          <a:lstStyle/>
          <a:p>
            <a:pPr>
              <a:lnSpc>
                <a:spcPct val="90000"/>
              </a:lnSpc>
              <a:buFont typeface="Arial" panose="020B0604020202020204" pitchFamily="34" charset="0"/>
              <a:buChar char="•"/>
            </a:pPr>
            <a:r>
              <a:rPr lang="en-US" dirty="0"/>
              <a:t>Systems </a:t>
            </a:r>
            <a:r>
              <a:rPr lang="en-US" dirty="0" smtClean="0"/>
              <a:t>reduces </a:t>
            </a:r>
            <a:r>
              <a:rPr lang="en-US" dirty="0"/>
              <a:t>supply air flow to 50%, or to minimum ventilation</a:t>
            </a:r>
          </a:p>
          <a:p>
            <a:pPr>
              <a:lnSpc>
                <a:spcPct val="90000"/>
              </a:lnSpc>
              <a:buFont typeface="Arial" panose="020B0604020202020204" pitchFamily="34" charset="0"/>
              <a:buChar char="•"/>
            </a:pPr>
            <a:r>
              <a:rPr lang="en-US" dirty="0"/>
              <a:t>Systems ≤ 65,000 Btu/h that can unload at least 50%</a:t>
            </a:r>
          </a:p>
          <a:p>
            <a:pPr>
              <a:lnSpc>
                <a:spcPct val="90000"/>
              </a:lnSpc>
              <a:buFont typeface="Arial" panose="020B0604020202020204" pitchFamily="34" charset="0"/>
              <a:buChar char="•"/>
            </a:pPr>
            <a:r>
              <a:rPr lang="en-US" dirty="0"/>
              <a:t>Systems smaller than 40,000 Btu/h</a:t>
            </a:r>
          </a:p>
          <a:p>
            <a:pPr>
              <a:lnSpc>
                <a:spcPct val="90000"/>
              </a:lnSpc>
              <a:buFont typeface="Arial" panose="020B0604020202020204" pitchFamily="34" charset="0"/>
              <a:buChar char="•"/>
            </a:pPr>
            <a:r>
              <a:rPr lang="en-US" dirty="0"/>
              <a:t>Process applications where building includes site-recovered or site solar energy source that provides energy equal to ≥ 75% of annual energy for reheating or providing war air in mixing systems (exception does NOT apply to computer rooms)</a:t>
            </a:r>
          </a:p>
          <a:p>
            <a:pPr>
              <a:lnSpc>
                <a:spcPct val="90000"/>
              </a:lnSpc>
              <a:buFont typeface="Arial" panose="020B0604020202020204" pitchFamily="34" charset="0"/>
              <a:buChar char="•"/>
            </a:pPr>
            <a:r>
              <a:rPr lang="en-US" dirty="0"/>
              <a:t>90% of reheat or re-cool annual energy is recovered or solar</a:t>
            </a:r>
          </a:p>
          <a:p>
            <a:pPr>
              <a:lnSpc>
                <a:spcPct val="90000"/>
              </a:lnSpc>
              <a:buFont typeface="Arial" panose="020B0604020202020204" pitchFamily="34" charset="0"/>
              <a:buChar char="•"/>
            </a:pPr>
            <a:r>
              <a:rPr lang="en-US" dirty="0" smtClean="0"/>
              <a:t>Systems where heat added to airstream is result of use of desiccant system and 75% of heat added by desiccant system is removed by a heat exchanger (either before or after desiccant system with energy recovery)</a:t>
            </a:r>
            <a:endParaRPr lang="en-US" dirty="0"/>
          </a:p>
        </p:txBody>
      </p:sp>
      <p:sp>
        <p:nvSpPr>
          <p:cNvPr id="233474" name="Rectangle 2"/>
          <p:cNvSpPr>
            <a:spLocks noGrp="1" noChangeArrowheads="1"/>
          </p:cNvSpPr>
          <p:nvPr>
            <p:ph type="title"/>
          </p:nvPr>
        </p:nvSpPr>
        <p:spPr>
          <a:xfrm>
            <a:off x="228600" y="0"/>
            <a:ext cx="8496299" cy="939800"/>
          </a:xfrm>
        </p:spPr>
        <p:txBody>
          <a:bodyPr>
            <a:normAutofit/>
          </a:bodyPr>
          <a:lstStyle/>
          <a:p>
            <a:pPr>
              <a:lnSpc>
                <a:spcPct val="80000"/>
              </a:lnSpc>
            </a:pPr>
            <a:r>
              <a:rPr lang="en-US" sz="2400" b="1" dirty="0" smtClean="0">
                <a:solidFill>
                  <a:srgbClr val="00853F"/>
                </a:solidFill>
              </a:rPr>
              <a:t>Section 6 – 6.5.2.3</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Dehumidification </a:t>
            </a:r>
            <a:r>
              <a:rPr lang="en-US" sz="2000" dirty="0">
                <a:solidFill>
                  <a:srgbClr val="00853F"/>
                </a:solidFill>
              </a:rPr>
              <a:t>Exceptions</a:t>
            </a:r>
            <a:endParaRPr lang="en-US" sz="2400" dirty="0">
              <a:solidFill>
                <a:srgbClr val="00853F"/>
              </a:solidFill>
            </a:endParaRPr>
          </a:p>
        </p:txBody>
      </p:sp>
    </p:spTree>
    <p:extLst>
      <p:ext uri="{BB962C8B-B14F-4D97-AF65-F5344CB8AC3E}">
        <p14:creationId xmlns:p14="http://schemas.microsoft.com/office/powerpoint/2010/main" val="20002649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203201" y="0"/>
            <a:ext cx="7175500" cy="914400"/>
          </a:xfrm>
        </p:spPr>
        <p:txBody>
          <a:bodyPr>
            <a:normAutofit/>
          </a:bodyPr>
          <a:lstStyle/>
          <a:p>
            <a:pPr>
              <a:lnSpc>
                <a:spcPct val="80000"/>
              </a:lnSpc>
            </a:pPr>
            <a:r>
              <a:rPr lang="en-US" sz="2400" b="1" dirty="0" smtClean="0">
                <a:solidFill>
                  <a:srgbClr val="00853F"/>
                </a:solidFill>
              </a:rPr>
              <a:t>Section 6 – 6.5.2.4</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Humidification</a:t>
            </a:r>
            <a:endParaRPr lang="en-US" sz="2000" i="1" dirty="0">
              <a:solidFill>
                <a:srgbClr val="00853F"/>
              </a:solidFill>
            </a:endParaRPr>
          </a:p>
        </p:txBody>
      </p:sp>
      <p:sp>
        <p:nvSpPr>
          <p:cNvPr id="234499" name="Rectangle 3"/>
          <p:cNvSpPr>
            <a:spLocks noGrp="1" noChangeArrowheads="1"/>
          </p:cNvSpPr>
          <p:nvPr>
            <p:ph type="body" sz="half" idx="1"/>
          </p:nvPr>
        </p:nvSpPr>
        <p:spPr>
          <a:xfrm>
            <a:off x="304800" y="1118530"/>
            <a:ext cx="7849496" cy="2672644"/>
          </a:xfrm>
        </p:spPr>
        <p:txBody>
          <a:bodyPr/>
          <a:lstStyle/>
          <a:p>
            <a:r>
              <a:rPr lang="en-US" dirty="0" smtClean="0">
                <a:cs typeface="Times New Roman" pitchFamily="18" charset="0"/>
                <a:sym typeface="WP MathA" pitchFamily="2" charset="2"/>
              </a:rPr>
              <a:t>Automatic valve to shut off preheat in humidifiers with preheating jackets mounted in airstream</a:t>
            </a:r>
          </a:p>
          <a:p>
            <a:r>
              <a:rPr lang="en-US" dirty="0" smtClean="0">
                <a:cs typeface="Times New Roman" pitchFamily="18" charset="0"/>
                <a:sym typeface="WP MathA" pitchFamily="2" charset="2"/>
              </a:rPr>
              <a:t>Insulate dispersion tube hot surfaces in airstreams of ducts or AHUs ≥ R-0.5</a:t>
            </a:r>
          </a:p>
          <a:p>
            <a:pPr lvl="1"/>
            <a:r>
              <a:rPr lang="en-US" dirty="0" smtClean="0">
                <a:cs typeface="Times New Roman" pitchFamily="18" charset="0"/>
                <a:sym typeface="WP MathA" pitchFamily="2" charset="2"/>
              </a:rPr>
              <a:t>Except where mechanical cooling, including economizer operation, doesn’t occur simultaneously with humidification</a:t>
            </a:r>
            <a:endParaRPr lang="en-US" dirty="0">
              <a:cs typeface="Times New Roman" pitchFamily="18" charset="0"/>
              <a:sym typeface="WP MathA" pitchFamily="2" charset="2"/>
            </a:endParaRPr>
          </a:p>
          <a:p>
            <a:pPr lvl="1"/>
            <a:endParaRPr lang="en-US" dirty="0">
              <a:cs typeface="Times New Roman" pitchFamily="18" charset="0"/>
              <a:sym typeface="WP MathA" pitchFamily="2" charset="2"/>
            </a:endParaRPr>
          </a:p>
        </p:txBody>
      </p:sp>
    </p:spTree>
    <p:extLst>
      <p:ext uri="{BB962C8B-B14F-4D97-AF65-F5344CB8AC3E}">
        <p14:creationId xmlns:p14="http://schemas.microsoft.com/office/powerpoint/2010/main" val="5836745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203201" y="0"/>
            <a:ext cx="7175500" cy="914400"/>
          </a:xfrm>
        </p:spPr>
        <p:txBody>
          <a:bodyPr>
            <a:normAutofit/>
          </a:bodyPr>
          <a:lstStyle/>
          <a:p>
            <a:pPr>
              <a:lnSpc>
                <a:spcPct val="80000"/>
              </a:lnSpc>
            </a:pPr>
            <a:r>
              <a:rPr lang="en-US" sz="2400" b="1" dirty="0">
                <a:solidFill>
                  <a:srgbClr val="00853F"/>
                </a:solidFill>
              </a:rPr>
              <a:t>Section 6 – </a:t>
            </a:r>
            <a:r>
              <a:rPr lang="en-US" sz="2400" b="1" dirty="0" smtClean="0">
                <a:solidFill>
                  <a:srgbClr val="00853F"/>
                </a:solidFill>
              </a:rPr>
              <a:t>6.5.2.5 </a:t>
            </a:r>
            <a:r>
              <a:rPr lang="en-US" sz="2400" b="1" dirty="0" smtClean="0">
                <a:solidFill>
                  <a:srgbClr val="FF0000"/>
                </a:solidFill>
              </a:rPr>
              <a:t>&amp; 6.5.2.6</a:t>
            </a:r>
            <a:r>
              <a:rPr lang="en-US" sz="2000" dirty="0" smtClean="0">
                <a:solidFill>
                  <a:srgbClr val="FF0000"/>
                </a:solidFill>
              </a:rPr>
              <a:t/>
            </a:r>
            <a:br>
              <a:rPr lang="en-US" sz="2000" dirty="0" smtClean="0">
                <a:solidFill>
                  <a:srgbClr val="FF0000"/>
                </a:solidFill>
              </a:rPr>
            </a:br>
            <a:r>
              <a:rPr lang="en-US" sz="2000" dirty="0">
                <a:solidFill>
                  <a:srgbClr val="00853F"/>
                </a:solidFill>
              </a:rPr>
              <a:t>Preheat Coils</a:t>
            </a:r>
          </a:p>
        </p:txBody>
      </p:sp>
      <p:sp>
        <p:nvSpPr>
          <p:cNvPr id="234499" name="Rectangle 3"/>
          <p:cNvSpPr>
            <a:spLocks noGrp="1" noChangeArrowheads="1"/>
          </p:cNvSpPr>
          <p:nvPr>
            <p:ph type="body" sz="half" idx="1"/>
          </p:nvPr>
        </p:nvSpPr>
        <p:spPr>
          <a:xfrm>
            <a:off x="304800" y="1118529"/>
            <a:ext cx="7849496" cy="5141594"/>
          </a:xfrm>
        </p:spPr>
        <p:txBody>
          <a:bodyPr>
            <a:normAutofit fontScale="92500" lnSpcReduction="20000"/>
          </a:bodyPr>
          <a:lstStyle/>
          <a:p>
            <a:pPr marL="0" indent="0">
              <a:buNone/>
            </a:pPr>
            <a:r>
              <a:rPr lang="en-US" dirty="0" smtClean="0">
                <a:cs typeface="Times New Roman" pitchFamily="18" charset="0"/>
                <a:sym typeface="WP MathA" pitchFamily="2" charset="2"/>
              </a:rPr>
              <a:t>Controls to stop heat output whenever mechanical cooling, including economizer operation, is occurring</a:t>
            </a:r>
            <a:endParaRPr lang="en-US" dirty="0">
              <a:cs typeface="Times New Roman" pitchFamily="18" charset="0"/>
              <a:sym typeface="WP MathA" pitchFamily="2" charset="2"/>
            </a:endParaRPr>
          </a:p>
          <a:p>
            <a:endParaRPr lang="en-US" dirty="0" smtClean="0">
              <a:cs typeface="Times New Roman" pitchFamily="18" charset="0"/>
              <a:sym typeface="WP MathA" pitchFamily="2" charset="2"/>
            </a:endParaRPr>
          </a:p>
          <a:p>
            <a:pPr marL="0" indent="0">
              <a:buNone/>
            </a:pPr>
            <a:r>
              <a:rPr lang="en-US" b="1" dirty="0">
                <a:solidFill>
                  <a:srgbClr val="FF0000"/>
                </a:solidFill>
              </a:rPr>
              <a:t>Ventilation Air </a:t>
            </a:r>
            <a:r>
              <a:rPr lang="en-US" b="1" dirty="0" smtClean="0">
                <a:solidFill>
                  <a:srgbClr val="FF0000"/>
                </a:solidFill>
              </a:rPr>
              <a:t>(DOAS) Heating </a:t>
            </a:r>
            <a:r>
              <a:rPr lang="en-US" b="1" dirty="0">
                <a:solidFill>
                  <a:srgbClr val="FF0000"/>
                </a:solidFill>
              </a:rPr>
              <a:t>Control</a:t>
            </a:r>
          </a:p>
          <a:p>
            <a:pPr marL="0" indent="0">
              <a:buNone/>
            </a:pPr>
            <a:r>
              <a:rPr lang="en-US" dirty="0">
                <a:solidFill>
                  <a:srgbClr val="FF0000"/>
                </a:solidFill>
              </a:rPr>
              <a:t>Units that provide </a:t>
            </a:r>
            <a:r>
              <a:rPr lang="en-US" i="1" dirty="0">
                <a:solidFill>
                  <a:srgbClr val="FF0000"/>
                </a:solidFill>
              </a:rPr>
              <a:t>ventilation </a:t>
            </a:r>
            <a:r>
              <a:rPr lang="en-US" dirty="0">
                <a:solidFill>
                  <a:srgbClr val="FF0000"/>
                </a:solidFill>
              </a:rPr>
              <a:t>air to multiple zones and operate in conjunction with </a:t>
            </a:r>
            <a:r>
              <a:rPr lang="en-US" dirty="0" smtClean="0">
                <a:solidFill>
                  <a:srgbClr val="FF0000"/>
                </a:solidFill>
              </a:rPr>
              <a:t>zone heating </a:t>
            </a:r>
            <a:r>
              <a:rPr lang="en-US" dirty="0">
                <a:solidFill>
                  <a:srgbClr val="FF0000"/>
                </a:solidFill>
              </a:rPr>
              <a:t>and cooling </a:t>
            </a:r>
            <a:r>
              <a:rPr lang="en-US" i="1" dirty="0">
                <a:solidFill>
                  <a:srgbClr val="FF0000"/>
                </a:solidFill>
              </a:rPr>
              <a:t>systems </a:t>
            </a:r>
            <a:r>
              <a:rPr lang="en-US" i="1" dirty="0" smtClean="0">
                <a:solidFill>
                  <a:srgbClr val="FF0000"/>
                </a:solidFill>
              </a:rPr>
              <a:t/>
            </a:r>
            <a:br>
              <a:rPr lang="en-US" i="1" dirty="0" smtClean="0">
                <a:solidFill>
                  <a:srgbClr val="FF0000"/>
                </a:solidFill>
              </a:rPr>
            </a:br>
            <a:endParaRPr lang="en-US" i="1" dirty="0" smtClean="0">
              <a:solidFill>
                <a:srgbClr val="FF0000"/>
              </a:solidFill>
            </a:endParaRPr>
          </a:p>
          <a:p>
            <a:r>
              <a:rPr lang="en-US" dirty="0" smtClean="0">
                <a:solidFill>
                  <a:srgbClr val="FF0000"/>
                </a:solidFill>
              </a:rPr>
              <a:t>shall </a:t>
            </a:r>
            <a:r>
              <a:rPr lang="en-US" dirty="0">
                <a:solidFill>
                  <a:srgbClr val="FF0000"/>
                </a:solidFill>
              </a:rPr>
              <a:t>not use heating or heat recovery to warm supply air </a:t>
            </a:r>
            <a:r>
              <a:rPr lang="en-US" dirty="0" smtClean="0">
                <a:solidFill>
                  <a:srgbClr val="FF0000"/>
                </a:solidFill>
              </a:rPr>
              <a:t>above 60°F </a:t>
            </a:r>
            <a:r>
              <a:rPr lang="en-US" dirty="0">
                <a:solidFill>
                  <a:srgbClr val="FF0000"/>
                </a:solidFill>
              </a:rPr>
              <a:t>when </a:t>
            </a:r>
            <a:endParaRPr lang="en-US" dirty="0" smtClean="0">
              <a:solidFill>
                <a:srgbClr val="FF0000"/>
              </a:solidFill>
            </a:endParaRPr>
          </a:p>
          <a:p>
            <a:pPr lvl="1"/>
            <a:r>
              <a:rPr lang="en-US" dirty="0" smtClean="0">
                <a:solidFill>
                  <a:srgbClr val="FF0000"/>
                </a:solidFill>
              </a:rPr>
              <a:t>representative </a:t>
            </a:r>
            <a:r>
              <a:rPr lang="en-US" i="1" dirty="0">
                <a:solidFill>
                  <a:srgbClr val="FF0000"/>
                </a:solidFill>
              </a:rPr>
              <a:t>building </a:t>
            </a:r>
            <a:r>
              <a:rPr lang="en-US" dirty="0">
                <a:solidFill>
                  <a:srgbClr val="FF0000"/>
                </a:solidFill>
              </a:rPr>
              <a:t>loads or </a:t>
            </a:r>
            <a:endParaRPr lang="en-US" dirty="0" smtClean="0">
              <a:solidFill>
                <a:srgbClr val="FF0000"/>
              </a:solidFill>
            </a:endParaRPr>
          </a:p>
          <a:p>
            <a:pPr lvl="1"/>
            <a:r>
              <a:rPr lang="en-US" i="1" dirty="0" smtClean="0">
                <a:solidFill>
                  <a:srgbClr val="FF0000"/>
                </a:solidFill>
              </a:rPr>
              <a:t>outdoor </a:t>
            </a:r>
            <a:r>
              <a:rPr lang="en-US" i="1" dirty="0">
                <a:solidFill>
                  <a:srgbClr val="FF0000"/>
                </a:solidFill>
              </a:rPr>
              <a:t>air </a:t>
            </a:r>
            <a:r>
              <a:rPr lang="en-US" dirty="0">
                <a:solidFill>
                  <a:srgbClr val="FF0000"/>
                </a:solidFill>
              </a:rPr>
              <a:t>temperature </a:t>
            </a:r>
            <a:endParaRPr lang="en-US" dirty="0" smtClean="0">
              <a:solidFill>
                <a:srgbClr val="FF0000"/>
              </a:solidFill>
            </a:endParaRPr>
          </a:p>
          <a:p>
            <a:pPr lvl="1"/>
            <a:r>
              <a:rPr lang="en-US" dirty="0" smtClean="0">
                <a:solidFill>
                  <a:srgbClr val="FF0000"/>
                </a:solidFill>
              </a:rPr>
              <a:t>indicate </a:t>
            </a:r>
            <a:r>
              <a:rPr lang="en-US" dirty="0">
                <a:solidFill>
                  <a:srgbClr val="FF0000"/>
                </a:solidFill>
              </a:rPr>
              <a:t>that the </a:t>
            </a:r>
            <a:r>
              <a:rPr lang="en-US" dirty="0" smtClean="0">
                <a:solidFill>
                  <a:srgbClr val="FF0000"/>
                </a:solidFill>
              </a:rPr>
              <a:t>majority of </a:t>
            </a:r>
            <a:r>
              <a:rPr lang="en-US" dirty="0">
                <a:solidFill>
                  <a:srgbClr val="FF0000"/>
                </a:solidFill>
              </a:rPr>
              <a:t>zones require </a:t>
            </a:r>
            <a:r>
              <a:rPr lang="en-US" dirty="0" smtClean="0">
                <a:solidFill>
                  <a:srgbClr val="FF0000"/>
                </a:solidFill>
              </a:rPr>
              <a:t>cooling</a:t>
            </a:r>
          </a:p>
          <a:p>
            <a:pPr marL="0" indent="0">
              <a:buNone/>
            </a:pPr>
            <a:r>
              <a:rPr lang="en-US" dirty="0" smtClean="0">
                <a:solidFill>
                  <a:srgbClr val="FF0000"/>
                </a:solidFill>
                <a:cs typeface="Times New Roman" pitchFamily="18" charset="0"/>
                <a:sym typeface="WP MathA" pitchFamily="2" charset="2"/>
              </a:rPr>
              <a:t>Saves energy use by taking advantage of “free cooling” </a:t>
            </a:r>
          </a:p>
          <a:p>
            <a:pPr lvl="1"/>
            <a:r>
              <a:rPr lang="en-US" dirty="0">
                <a:solidFill>
                  <a:srgbClr val="FF0000"/>
                </a:solidFill>
                <a:cs typeface="Times New Roman" pitchFamily="18" charset="0"/>
                <a:sym typeface="WP MathA" pitchFamily="2" charset="2"/>
              </a:rPr>
              <a:t>u</a:t>
            </a:r>
            <a:r>
              <a:rPr lang="en-US" dirty="0" smtClean="0">
                <a:solidFill>
                  <a:srgbClr val="FF0000"/>
                </a:solidFill>
                <a:cs typeface="Times New Roman" pitchFamily="18" charset="0"/>
                <a:sym typeface="WP MathA" pitchFamily="2" charset="2"/>
              </a:rPr>
              <a:t>ses cool outside air when there is a benefit to many zones in the building</a:t>
            </a:r>
          </a:p>
          <a:p>
            <a:pPr lvl="1"/>
            <a:r>
              <a:rPr lang="en-US" dirty="0">
                <a:solidFill>
                  <a:srgbClr val="FF0000"/>
                </a:solidFill>
                <a:cs typeface="Times New Roman" pitchFamily="18" charset="0"/>
                <a:sym typeface="WP MathA" pitchFamily="2" charset="2"/>
              </a:rPr>
              <a:t>a</a:t>
            </a:r>
            <a:r>
              <a:rPr lang="en-US" dirty="0" smtClean="0">
                <a:solidFill>
                  <a:srgbClr val="FF0000"/>
                </a:solidFill>
                <a:cs typeface="Times New Roman" pitchFamily="18" charset="0"/>
                <a:sym typeface="WP MathA" pitchFamily="2" charset="2"/>
              </a:rPr>
              <a:t>voids mechanically cooling air that was preheated at the DOAS unit</a:t>
            </a:r>
            <a:endParaRPr lang="en-US" dirty="0">
              <a:solidFill>
                <a:srgbClr val="FF0000"/>
              </a:solidFill>
              <a:cs typeface="Times New Roman" pitchFamily="18" charset="0"/>
              <a:sym typeface="WP MathA" pitchFamily="2" charset="2"/>
            </a:endParaRPr>
          </a:p>
        </p:txBody>
      </p:sp>
    </p:spTree>
    <p:extLst>
      <p:ext uri="{BB962C8B-B14F-4D97-AF65-F5344CB8AC3E}">
        <p14:creationId xmlns:p14="http://schemas.microsoft.com/office/powerpoint/2010/main" val="14721712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Rectangle 3"/>
          <p:cNvSpPr>
            <a:spLocks noGrp="1" noChangeArrowheads="1"/>
          </p:cNvSpPr>
          <p:nvPr>
            <p:ph idx="1"/>
          </p:nvPr>
        </p:nvSpPr>
        <p:spPr>
          <a:xfrm>
            <a:off x="456228" y="1219200"/>
            <a:ext cx="8249621" cy="4441825"/>
          </a:xfrm>
        </p:spPr>
        <p:txBody>
          <a:bodyPr/>
          <a:lstStyle/>
          <a:p>
            <a:pPr marL="0" indent="0">
              <a:buNone/>
            </a:pPr>
            <a:r>
              <a:rPr lang="en-US" dirty="0" smtClean="0">
                <a:cs typeface="Times New Roman" pitchFamily="18" charset="0"/>
                <a:sym typeface="WP MathA" pitchFamily="2" charset="2"/>
              </a:rPr>
              <a:t>Each HVAC system </a:t>
            </a:r>
            <a:r>
              <a:rPr lang="en-US" dirty="0">
                <a:cs typeface="Times New Roman" pitchFamily="18" charset="0"/>
                <a:sym typeface="WP MathA" pitchFamily="2" charset="2"/>
              </a:rPr>
              <a:t>with </a:t>
            </a:r>
            <a:r>
              <a:rPr lang="en-US" dirty="0">
                <a:solidFill>
                  <a:srgbClr val="FF0000"/>
                </a:solidFill>
                <a:cs typeface="Times New Roman" pitchFamily="18" charset="0"/>
                <a:sym typeface="WP MathA" pitchFamily="2" charset="2"/>
              </a:rPr>
              <a:t>total fan system power </a:t>
            </a:r>
            <a:r>
              <a:rPr lang="en-US" dirty="0" smtClean="0">
                <a:solidFill>
                  <a:srgbClr val="FF0000"/>
                </a:solidFill>
                <a:cs typeface="Times New Roman" pitchFamily="18" charset="0"/>
                <a:sym typeface="WP MathA" pitchFamily="2" charset="2"/>
              </a:rPr>
              <a:t>&gt; </a:t>
            </a:r>
            <a:r>
              <a:rPr lang="en-US" dirty="0">
                <a:solidFill>
                  <a:srgbClr val="FF0000"/>
                </a:solidFill>
                <a:cs typeface="Times New Roman" pitchFamily="18" charset="0"/>
                <a:sym typeface="WP MathA" pitchFamily="2" charset="2"/>
              </a:rPr>
              <a:t>5 hp to meet </a:t>
            </a:r>
            <a:r>
              <a:rPr lang="en-US" dirty="0" smtClean="0">
                <a:solidFill>
                  <a:srgbClr val="FF0000"/>
                </a:solidFill>
                <a:cs typeface="Times New Roman" pitchFamily="18" charset="0"/>
                <a:sym typeface="WP MathA" pitchFamily="2" charset="2"/>
              </a:rPr>
              <a:t>6.5.3.1</a:t>
            </a:r>
            <a:r>
              <a:rPr lang="en-US" dirty="0" smtClean="0">
                <a:cs typeface="Times New Roman" pitchFamily="18" charset="0"/>
                <a:sym typeface="WP MathA" pitchFamily="2" charset="2"/>
              </a:rPr>
              <a:t> </a:t>
            </a:r>
            <a:endParaRPr lang="en-US" dirty="0" smtClean="0">
              <a:cs typeface="Times New Roman" pitchFamily="18" charset="0"/>
              <a:sym typeface="WP MathA" pitchFamily="2" charset="2"/>
            </a:endParaRPr>
          </a:p>
          <a:p>
            <a:pPr lvl="1">
              <a:buFont typeface="Arial" panose="020B0604020202020204" pitchFamily="34" charset="0"/>
              <a:buChar char="•"/>
            </a:pPr>
            <a:r>
              <a:rPr lang="en-US" dirty="0" smtClean="0">
                <a:cs typeface="Times New Roman" pitchFamily="18" charset="0"/>
                <a:sym typeface="WP MathA" pitchFamily="2" charset="2"/>
              </a:rPr>
              <a:t>Fan System Power and Efficiency</a:t>
            </a:r>
          </a:p>
          <a:p>
            <a:pPr marL="0" indent="0">
              <a:buNone/>
            </a:pPr>
            <a:r>
              <a:rPr lang="en-US" dirty="0" smtClean="0">
                <a:solidFill>
                  <a:srgbClr val="FF0000"/>
                </a:solidFill>
                <a:cs typeface="Times New Roman" pitchFamily="18" charset="0"/>
                <a:sym typeface="WP MathA" pitchFamily="2" charset="2"/>
              </a:rPr>
              <a:t>Appropriate fan systems to meet 6.5.3.2 through 6.5.3.7</a:t>
            </a:r>
            <a:endParaRPr lang="en-US" dirty="0">
              <a:solidFill>
                <a:srgbClr val="FF0000"/>
              </a:solidFill>
              <a:cs typeface="Times New Roman" pitchFamily="18" charset="0"/>
              <a:sym typeface="WP MathA" pitchFamily="2" charset="2"/>
            </a:endParaRPr>
          </a:p>
          <a:p>
            <a:pPr lvl="1">
              <a:buFont typeface="Arial" panose="020B0604020202020204" pitchFamily="34" charset="0"/>
              <a:buChar char="•"/>
            </a:pPr>
            <a:r>
              <a:rPr lang="en-US" dirty="0" smtClean="0">
                <a:cs typeface="Times New Roman" pitchFamily="18" charset="0"/>
                <a:sym typeface="WP MathA" pitchFamily="2" charset="2"/>
              </a:rPr>
              <a:t>Fan </a:t>
            </a:r>
            <a:r>
              <a:rPr lang="en-US" dirty="0">
                <a:cs typeface="Times New Roman" pitchFamily="18" charset="0"/>
                <a:sym typeface="WP MathA" pitchFamily="2" charset="2"/>
              </a:rPr>
              <a:t>Control</a:t>
            </a:r>
          </a:p>
          <a:p>
            <a:pPr lvl="2">
              <a:buFont typeface="Arial" pitchFamily="34" charset="0"/>
              <a:buChar char="–"/>
            </a:pPr>
            <a:r>
              <a:rPr lang="en-US" dirty="0" smtClean="0">
                <a:cs typeface="Times New Roman" pitchFamily="18" charset="0"/>
                <a:sym typeface="WP MathA" pitchFamily="2" charset="2"/>
              </a:rPr>
              <a:t>Fan Airflow Control</a:t>
            </a:r>
            <a:endParaRPr lang="en-US" dirty="0">
              <a:cs typeface="Times New Roman" pitchFamily="18" charset="0"/>
              <a:sym typeface="WP MathA" pitchFamily="2" charset="2"/>
            </a:endParaRPr>
          </a:p>
          <a:p>
            <a:pPr lvl="2">
              <a:buFont typeface="Arial" pitchFamily="34" charset="0"/>
              <a:buChar char="–"/>
            </a:pPr>
            <a:r>
              <a:rPr lang="en-US" dirty="0" smtClean="0">
                <a:cs typeface="Times New Roman" pitchFamily="18" charset="0"/>
                <a:sym typeface="WP MathA" pitchFamily="2" charset="2"/>
              </a:rPr>
              <a:t>VAV Static </a:t>
            </a:r>
            <a:r>
              <a:rPr lang="en-US" dirty="0">
                <a:cs typeface="Times New Roman" pitchFamily="18" charset="0"/>
                <a:sym typeface="WP MathA" pitchFamily="2" charset="2"/>
              </a:rPr>
              <a:t>Pressure Sensor location</a:t>
            </a:r>
          </a:p>
          <a:p>
            <a:pPr lvl="2">
              <a:buFont typeface="Arial" pitchFamily="34" charset="0"/>
              <a:buChar char="–"/>
            </a:pPr>
            <a:r>
              <a:rPr lang="en-US" dirty="0" smtClean="0">
                <a:cs typeface="Times New Roman" pitchFamily="18" charset="0"/>
                <a:sym typeface="WP MathA" pitchFamily="2" charset="2"/>
              </a:rPr>
              <a:t>VAV Set </a:t>
            </a:r>
            <a:r>
              <a:rPr lang="en-US" dirty="0">
                <a:cs typeface="Times New Roman" pitchFamily="18" charset="0"/>
                <a:sym typeface="WP MathA" pitchFamily="2" charset="2"/>
              </a:rPr>
              <a:t>Point </a:t>
            </a:r>
            <a:r>
              <a:rPr lang="en-US" dirty="0" smtClean="0">
                <a:cs typeface="Times New Roman" pitchFamily="18" charset="0"/>
                <a:sym typeface="WP MathA" pitchFamily="2" charset="2"/>
              </a:rPr>
              <a:t>Reset</a:t>
            </a:r>
          </a:p>
          <a:p>
            <a:pPr lvl="2">
              <a:buFont typeface="Arial" pitchFamily="34" charset="0"/>
              <a:buChar char="–"/>
            </a:pPr>
            <a:endParaRPr lang="en-US" sz="1800" dirty="0">
              <a:cs typeface="Times New Roman" pitchFamily="18" charset="0"/>
              <a:sym typeface="WP MathA" pitchFamily="2" charset="2"/>
            </a:endParaRPr>
          </a:p>
          <a:p>
            <a:endParaRPr lang="en-US" dirty="0">
              <a:cs typeface="Times New Roman" pitchFamily="18" charset="0"/>
              <a:sym typeface="WP MathA" pitchFamily="2" charset="2"/>
            </a:endParaRPr>
          </a:p>
        </p:txBody>
      </p:sp>
      <p:sp>
        <p:nvSpPr>
          <p:cNvPr id="236546" name="Rectangle 2"/>
          <p:cNvSpPr>
            <a:spLocks noGrp="1" noChangeArrowheads="1"/>
          </p:cNvSpPr>
          <p:nvPr>
            <p:ph type="title"/>
          </p:nvPr>
        </p:nvSpPr>
        <p:spPr>
          <a:xfrm>
            <a:off x="228601" y="25400"/>
            <a:ext cx="8636000" cy="952500"/>
          </a:xfrm>
        </p:spPr>
        <p:txBody>
          <a:bodyPr>
            <a:normAutofit/>
          </a:bodyPr>
          <a:lstStyle/>
          <a:p>
            <a:pPr>
              <a:lnSpc>
                <a:spcPct val="80000"/>
              </a:lnSpc>
            </a:pPr>
            <a:r>
              <a:rPr lang="en-US" sz="2400" b="1" dirty="0" smtClean="0">
                <a:solidFill>
                  <a:srgbClr val="00853F"/>
                </a:solidFill>
              </a:rPr>
              <a:t>Section 6 – 6.5.3</a:t>
            </a:r>
            <a:r>
              <a:rPr lang="en-US" sz="2000" dirty="0" smtClean="0">
                <a:solidFill>
                  <a:srgbClr val="00853F"/>
                </a:solidFill>
              </a:rPr>
              <a:t/>
            </a:r>
            <a:br>
              <a:rPr lang="en-US" sz="2000" dirty="0" smtClean="0">
                <a:solidFill>
                  <a:srgbClr val="00853F"/>
                </a:solidFill>
              </a:rPr>
            </a:br>
            <a:r>
              <a:rPr lang="en-US" sz="2000" dirty="0" smtClean="0">
                <a:solidFill>
                  <a:srgbClr val="00853F"/>
                </a:solidFill>
              </a:rPr>
              <a:t>Air </a:t>
            </a:r>
            <a:r>
              <a:rPr lang="en-US" sz="2000" dirty="0">
                <a:solidFill>
                  <a:srgbClr val="00853F"/>
                </a:solidFill>
              </a:rPr>
              <a:t>System Design and Control</a:t>
            </a:r>
            <a:endParaRPr lang="en-US" sz="1400" i="1" dirty="0">
              <a:solidFill>
                <a:srgbClr val="00853F"/>
              </a:solidFill>
            </a:endParaRPr>
          </a:p>
        </p:txBody>
      </p:sp>
    </p:spTree>
    <p:extLst>
      <p:ext uri="{BB962C8B-B14F-4D97-AF65-F5344CB8AC3E}">
        <p14:creationId xmlns:p14="http://schemas.microsoft.com/office/powerpoint/2010/main" val="160582370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Rectangle 3"/>
          <p:cNvSpPr>
            <a:spLocks noGrp="1" noChangeArrowheads="1"/>
          </p:cNvSpPr>
          <p:nvPr>
            <p:ph idx="1"/>
          </p:nvPr>
        </p:nvSpPr>
        <p:spPr>
          <a:xfrm>
            <a:off x="456229" y="1371600"/>
            <a:ext cx="8230571" cy="4441825"/>
          </a:xfrm>
          <a:noFill/>
        </p:spPr>
        <p:txBody>
          <a:bodyPr>
            <a:normAutofit lnSpcReduction="10000"/>
          </a:bodyPr>
          <a:lstStyle/>
          <a:p>
            <a:pPr marL="0" indent="0">
              <a:lnSpc>
                <a:spcPct val="90000"/>
              </a:lnSpc>
              <a:buNone/>
            </a:pPr>
            <a:r>
              <a:rPr lang="en-US" dirty="0" smtClean="0">
                <a:cs typeface="Times New Roman" pitchFamily="18" charset="0"/>
                <a:sym typeface="WP MathA" pitchFamily="2" charset="2"/>
              </a:rPr>
              <a:t>Table 6.5.3.1-1</a:t>
            </a:r>
          </a:p>
          <a:p>
            <a:pPr marL="0" indent="0">
              <a:lnSpc>
                <a:spcPct val="90000"/>
              </a:lnSpc>
              <a:buNone/>
            </a:pPr>
            <a:r>
              <a:rPr lang="en-US" dirty="0" smtClean="0">
                <a:cs typeface="Times New Roman" pitchFamily="18" charset="0"/>
                <a:sym typeface="WP MathA" pitchFamily="2" charset="2"/>
              </a:rPr>
              <a:t>	Two options:  </a:t>
            </a:r>
          </a:p>
          <a:p>
            <a:pPr marL="0" indent="0">
              <a:lnSpc>
                <a:spcPct val="90000"/>
              </a:lnSpc>
              <a:buNone/>
            </a:pPr>
            <a:r>
              <a:rPr lang="en-US" dirty="0" smtClean="0">
                <a:cs typeface="Times New Roman" pitchFamily="18" charset="0"/>
                <a:sym typeface="WP MathA" pitchFamily="2" charset="2"/>
              </a:rPr>
              <a:t>		nameplate hp (Option 1) </a:t>
            </a:r>
          </a:p>
          <a:p>
            <a:pPr marL="0" indent="0">
              <a:lnSpc>
                <a:spcPct val="90000"/>
              </a:lnSpc>
              <a:buNone/>
            </a:pPr>
            <a:r>
              <a:rPr lang="en-US" dirty="0" smtClean="0">
                <a:cs typeface="Times New Roman" pitchFamily="18" charset="0"/>
                <a:sym typeface="WP MathA" pitchFamily="2" charset="2"/>
              </a:rPr>
              <a:t>		fan system </a:t>
            </a:r>
            <a:r>
              <a:rPr lang="en-US" dirty="0" err="1" smtClean="0">
                <a:cs typeface="Times New Roman" pitchFamily="18" charset="0"/>
                <a:sym typeface="WP MathA" pitchFamily="2" charset="2"/>
              </a:rPr>
              <a:t>bhp</a:t>
            </a:r>
            <a:r>
              <a:rPr lang="en-US" dirty="0" smtClean="0">
                <a:cs typeface="Times New Roman" pitchFamily="18" charset="0"/>
                <a:sym typeface="WP MathA" pitchFamily="2" charset="2"/>
              </a:rPr>
              <a:t> (Option 2)</a:t>
            </a:r>
          </a:p>
          <a:p>
            <a:pPr marL="0" indent="0">
              <a:lnSpc>
                <a:spcPct val="90000"/>
              </a:lnSpc>
              <a:buNone/>
            </a:pPr>
            <a:endParaRPr lang="en-US" dirty="0" smtClean="0">
              <a:cs typeface="Times New Roman" pitchFamily="18" charset="0"/>
              <a:sym typeface="WP MathA" pitchFamily="2" charset="2"/>
            </a:endParaRPr>
          </a:p>
          <a:p>
            <a:pPr marL="0" indent="0">
              <a:lnSpc>
                <a:spcPct val="90000"/>
              </a:lnSpc>
              <a:buNone/>
            </a:pPr>
            <a:r>
              <a:rPr lang="en-US" b="1" u="sng" dirty="0" smtClean="0">
                <a:cs typeface="Times New Roman" pitchFamily="18" charset="0"/>
                <a:sym typeface="WP MathA" pitchFamily="2" charset="2"/>
              </a:rPr>
              <a:t>Exceptions</a:t>
            </a:r>
          </a:p>
          <a:p>
            <a:pPr marL="292100" indent="-292100">
              <a:lnSpc>
                <a:spcPct val="90000"/>
              </a:lnSpc>
              <a:buFont typeface="Wingdings" pitchFamily="2" charset="2"/>
              <a:buChar char="ü"/>
            </a:pPr>
            <a:r>
              <a:rPr lang="en-US" dirty="0" smtClean="0">
                <a:latin typeface="Arial" charset="0"/>
              </a:rPr>
              <a:t>Hospital, </a:t>
            </a:r>
            <a:r>
              <a:rPr lang="en-US" dirty="0" err="1" smtClean="0">
                <a:latin typeface="Arial" charset="0"/>
              </a:rPr>
              <a:t>vivarium</a:t>
            </a:r>
            <a:r>
              <a:rPr lang="en-US" dirty="0" smtClean="0">
                <a:latin typeface="Arial" charset="0"/>
              </a:rPr>
              <a:t>, and laboratory systems that utilize flow control devices on exhaust and/or return to maintain space pressure relationships necessary for occupant health and safety or environmental control may use variable-volume fan power limitation</a:t>
            </a:r>
          </a:p>
          <a:p>
            <a:pPr marL="292100" indent="-292100">
              <a:buFont typeface="Wingdings" pitchFamily="2" charset="2"/>
              <a:buChar char="ü"/>
            </a:pPr>
            <a:r>
              <a:rPr lang="en-US" dirty="0" smtClean="0">
                <a:latin typeface="Arial" charset="0"/>
              </a:rPr>
              <a:t>Individual exhaust fans with motor nameplate hp ≤ 1 hp </a:t>
            </a:r>
          </a:p>
          <a:p>
            <a:pPr lvl="1">
              <a:lnSpc>
                <a:spcPct val="90000"/>
              </a:lnSpc>
              <a:buNone/>
            </a:pPr>
            <a:endParaRPr lang="en-US" sz="2000" dirty="0">
              <a:cs typeface="Times New Roman" pitchFamily="18" charset="0"/>
              <a:sym typeface="WP MathA" pitchFamily="2" charset="2"/>
            </a:endParaRPr>
          </a:p>
        </p:txBody>
      </p:sp>
      <p:sp>
        <p:nvSpPr>
          <p:cNvPr id="238594" name="Rectangle 2"/>
          <p:cNvSpPr>
            <a:spLocks noGrp="1" noChangeArrowheads="1"/>
          </p:cNvSpPr>
          <p:nvPr>
            <p:ph type="title"/>
          </p:nvPr>
        </p:nvSpPr>
        <p:spPr>
          <a:xfrm>
            <a:off x="228601" y="50800"/>
            <a:ext cx="8712200" cy="901700"/>
          </a:xfrm>
        </p:spPr>
        <p:txBody>
          <a:bodyPr/>
          <a:lstStyle/>
          <a:p>
            <a:pPr>
              <a:lnSpc>
                <a:spcPct val="80000"/>
              </a:lnSpc>
            </a:pPr>
            <a:r>
              <a:rPr lang="en-US" sz="2400" b="1" dirty="0" smtClean="0">
                <a:solidFill>
                  <a:srgbClr val="00853F"/>
                </a:solidFill>
              </a:rPr>
              <a:t>Section 6 – 6.5.3.1</a:t>
            </a:r>
            <a:r>
              <a:rPr lang="en-US" dirty="0" smtClean="0">
                <a:solidFill>
                  <a:srgbClr val="00853F"/>
                </a:solidFill>
              </a:rPr>
              <a:t/>
            </a:r>
            <a:br>
              <a:rPr lang="en-US" dirty="0" smtClean="0">
                <a:solidFill>
                  <a:srgbClr val="00853F"/>
                </a:solidFill>
              </a:rPr>
            </a:br>
            <a:r>
              <a:rPr lang="en-US" sz="2000" dirty="0">
                <a:solidFill>
                  <a:srgbClr val="00853F"/>
                </a:solidFill>
              </a:rPr>
              <a:t>Fan System Power and Efficiency</a:t>
            </a:r>
          </a:p>
        </p:txBody>
      </p:sp>
    </p:spTree>
    <p:extLst>
      <p:ext uri="{BB962C8B-B14F-4D97-AF65-F5344CB8AC3E}">
        <p14:creationId xmlns:p14="http://schemas.microsoft.com/office/powerpoint/2010/main" val="59320077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215901" y="38100"/>
            <a:ext cx="8661400" cy="914400"/>
          </a:xfrm>
        </p:spPr>
        <p:txBody>
          <a:bodyPr/>
          <a:lstStyle/>
          <a:p>
            <a:pPr>
              <a:lnSpc>
                <a:spcPct val="80000"/>
              </a:lnSpc>
            </a:pPr>
            <a:r>
              <a:rPr lang="en-US" sz="2400" b="1" dirty="0" smtClean="0">
                <a:solidFill>
                  <a:srgbClr val="00853F"/>
                </a:solidFill>
              </a:rPr>
              <a:t>Section 6 – 6.5.3.1</a:t>
            </a:r>
            <a:r>
              <a:rPr lang="en-US" dirty="0" smtClean="0">
                <a:solidFill>
                  <a:srgbClr val="00853F"/>
                </a:solidFill>
              </a:rPr>
              <a:t/>
            </a:r>
            <a:br>
              <a:rPr lang="en-US" dirty="0" smtClean="0">
                <a:solidFill>
                  <a:srgbClr val="00853F"/>
                </a:solidFill>
              </a:rPr>
            </a:br>
            <a:r>
              <a:rPr lang="en-US" sz="2000" dirty="0" smtClean="0">
                <a:solidFill>
                  <a:srgbClr val="00853F"/>
                </a:solidFill>
              </a:rPr>
              <a:t>Fan </a:t>
            </a:r>
            <a:r>
              <a:rPr lang="en-US" sz="2000" dirty="0">
                <a:solidFill>
                  <a:srgbClr val="00853F"/>
                </a:solidFill>
              </a:rPr>
              <a:t>Power Limitation</a:t>
            </a:r>
            <a:endParaRPr lang="en-US" sz="2000" i="1" dirty="0">
              <a:solidFill>
                <a:srgbClr val="00853F"/>
              </a:solidFill>
            </a:endParaRPr>
          </a:p>
        </p:txBody>
      </p:sp>
      <p:sp>
        <p:nvSpPr>
          <p:cNvPr id="4" name="TextBox 3"/>
          <p:cNvSpPr txBox="1"/>
          <p:nvPr/>
        </p:nvSpPr>
        <p:spPr>
          <a:xfrm>
            <a:off x="1691722" y="2981195"/>
            <a:ext cx="6622473" cy="360219"/>
          </a:xfrm>
          <a:prstGeom prst="rect">
            <a:avLst/>
          </a:prstGeom>
        </p:spPr>
        <p:txBody>
          <a:bodyPr vert="horz" wrap="square" lIns="91440" tIns="45720" rIns="91440" bIns="45720" rtlCol="0">
            <a:normAutofit fontScale="8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effectLst/>
                <a:uLnTx/>
                <a:uFillTx/>
                <a:latin typeface="Arial Narrow"/>
                <a:ea typeface="+mn-ea"/>
                <a:cs typeface="Arial Narrow"/>
              </a:rPr>
              <a:t>Reference Table 6.5.3.1-1 on page </a:t>
            </a:r>
            <a:r>
              <a:rPr lang="en-US" sz="2323" b="1" dirty="0" smtClean="0">
                <a:latin typeface="Arial Narrow"/>
                <a:cs typeface="Arial Narrow"/>
              </a:rPr>
              <a:t>95</a:t>
            </a:r>
            <a:r>
              <a:rPr kumimoji="0" lang="en-US" sz="2323" b="1" i="0" u="none" strike="noStrike" kern="1200" cap="none" spc="0" normalizeH="0" baseline="0" noProof="0" dirty="0" smtClean="0">
                <a:ln>
                  <a:noFill/>
                </a:ln>
                <a:effectLst/>
                <a:uLnTx/>
                <a:uFillTx/>
                <a:latin typeface="Arial Narrow"/>
                <a:ea typeface="+mn-ea"/>
                <a:cs typeface="Arial Narrow"/>
              </a:rPr>
              <a:t> in 90.1-2016</a:t>
            </a:r>
          </a:p>
        </p:txBody>
      </p:sp>
    </p:spTree>
    <p:extLst>
      <p:ext uri="{BB962C8B-B14F-4D97-AF65-F5344CB8AC3E}">
        <p14:creationId xmlns:p14="http://schemas.microsoft.com/office/powerpoint/2010/main" val="191414569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255587" y="25400"/>
            <a:ext cx="8520113" cy="952500"/>
          </a:xfrm>
        </p:spPr>
        <p:txBody>
          <a:bodyPr/>
          <a:lstStyle/>
          <a:p>
            <a:pPr>
              <a:lnSpc>
                <a:spcPct val="80000"/>
              </a:lnSpc>
            </a:pPr>
            <a:r>
              <a:rPr lang="en-US" sz="2400" b="1" dirty="0" smtClean="0">
                <a:solidFill>
                  <a:srgbClr val="00853F"/>
                </a:solidFill>
              </a:rPr>
              <a:t>Section 6 – 6.5.3.1</a:t>
            </a:r>
            <a:r>
              <a:rPr lang="en-US" dirty="0" smtClean="0">
                <a:solidFill>
                  <a:srgbClr val="00853F"/>
                </a:solidFill>
              </a:rPr>
              <a:t/>
            </a:r>
            <a:br>
              <a:rPr lang="en-US" dirty="0" smtClean="0">
                <a:solidFill>
                  <a:srgbClr val="00853F"/>
                </a:solidFill>
              </a:rPr>
            </a:br>
            <a:r>
              <a:rPr lang="en-US" sz="2000" dirty="0" smtClean="0">
                <a:solidFill>
                  <a:srgbClr val="00853F"/>
                </a:solidFill>
              </a:rPr>
              <a:t>Fan </a:t>
            </a:r>
            <a:r>
              <a:rPr lang="en-US" sz="2000" dirty="0">
                <a:solidFill>
                  <a:srgbClr val="00853F"/>
                </a:solidFill>
              </a:rPr>
              <a:t>Power Limitation</a:t>
            </a:r>
            <a:endParaRPr lang="en-US" i="1" dirty="0">
              <a:solidFill>
                <a:srgbClr val="00853F"/>
              </a:solidFill>
            </a:endParaRPr>
          </a:p>
        </p:txBody>
      </p:sp>
      <p:sp>
        <p:nvSpPr>
          <p:cNvPr id="6" name="TextBox 5"/>
          <p:cNvSpPr txBox="1"/>
          <p:nvPr/>
        </p:nvSpPr>
        <p:spPr>
          <a:xfrm>
            <a:off x="1353520" y="2070539"/>
            <a:ext cx="6622473" cy="3195144"/>
          </a:xfrm>
          <a:prstGeom prst="rect">
            <a:avLst/>
          </a:prstGeom>
        </p:spPr>
        <p:txBody>
          <a:bodyPr vert="horz" wrap="square" lIns="91440" tIns="45720" rIns="91440" bIns="45720" rtlCol="0">
            <a:normAutofit fontScale="925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smtClean="0">
                <a:ln>
                  <a:noFill/>
                </a:ln>
                <a:effectLst/>
                <a:uLnTx/>
                <a:uFillTx/>
                <a:latin typeface="Arial Narrow"/>
                <a:ea typeface="+mn-ea"/>
                <a:cs typeface="Arial Narrow"/>
              </a:rPr>
              <a:t>Reference Table 6.5.3.1-2 on page </a:t>
            </a:r>
            <a:r>
              <a:rPr lang="en-US" sz="2323" b="1" dirty="0" smtClean="0">
                <a:latin typeface="Arial Narrow"/>
                <a:cs typeface="Arial Narrow"/>
              </a:rPr>
              <a:t>95</a:t>
            </a:r>
            <a:r>
              <a:rPr kumimoji="0" lang="en-US" sz="2323" b="1" i="0" u="none" strike="noStrike" kern="1200" cap="none" spc="0" normalizeH="0" baseline="0" noProof="0" dirty="0" smtClean="0">
                <a:ln>
                  <a:noFill/>
                </a:ln>
                <a:effectLst/>
                <a:uLnTx/>
                <a:uFillTx/>
                <a:latin typeface="Arial Narrow"/>
                <a:ea typeface="+mn-ea"/>
                <a:cs typeface="Arial Narrow"/>
              </a:rPr>
              <a:t> in 90.1-2016</a:t>
            </a:r>
          </a:p>
          <a:p>
            <a:pPr marL="0" marR="0" indent="0" algn="l" defTabSz="457200" rtl="0" eaLnBrk="1" fontAlgn="auto" latinLnBrk="0" hangingPunct="1">
              <a:lnSpc>
                <a:spcPct val="100000"/>
              </a:lnSpc>
              <a:spcBef>
                <a:spcPct val="20000"/>
              </a:spcBef>
              <a:spcAft>
                <a:spcPts val="0"/>
              </a:spcAft>
              <a:buClrTx/>
              <a:buSzTx/>
              <a:buFont typeface="Arial"/>
              <a:buNone/>
              <a:tabLst/>
            </a:pPr>
            <a:endParaRPr lang="en-US" sz="2323" b="1" dirty="0">
              <a:latin typeface="Arial Narrow"/>
              <a:cs typeface="Arial Narrow"/>
            </a:endParaRPr>
          </a:p>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i="0" u="none" strike="noStrike" kern="1200" cap="none" spc="0" normalizeH="0" baseline="0" noProof="0" dirty="0" smtClean="0">
                <a:ln>
                  <a:noFill/>
                </a:ln>
                <a:effectLst/>
                <a:uLnTx/>
                <a:uFillTx/>
                <a:latin typeface="Arial Narrow"/>
                <a:cs typeface="Arial Narrow"/>
              </a:rPr>
              <a:t>Changes:</a:t>
            </a:r>
          </a:p>
          <a:p>
            <a:pPr marL="342900" marR="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pPr>
            <a:r>
              <a:rPr lang="en-US" sz="2323" dirty="0" smtClean="0">
                <a:latin typeface="Arial Narrow"/>
                <a:cs typeface="Arial Narrow"/>
              </a:rPr>
              <a:t>Energy recovery credit referenced to </a:t>
            </a:r>
            <a:r>
              <a:rPr lang="en-US" sz="2323" dirty="0" smtClean="0">
                <a:solidFill>
                  <a:srgbClr val="FF0000"/>
                </a:solidFill>
                <a:latin typeface="Arial Narrow"/>
                <a:cs typeface="Arial Narrow"/>
              </a:rPr>
              <a:t>Enthalpy Recovery Ratio</a:t>
            </a:r>
          </a:p>
          <a:p>
            <a:pPr marL="342900" indent="-342900">
              <a:spcBef>
                <a:spcPct val="20000"/>
              </a:spcBef>
              <a:buFont typeface="Arial" panose="020B0604020202020204" pitchFamily="34" charset="0"/>
              <a:buChar char="•"/>
            </a:pPr>
            <a:r>
              <a:rPr lang="en-US" sz="2323" dirty="0" smtClean="0">
                <a:solidFill>
                  <a:srgbClr val="FF0000"/>
                </a:solidFill>
                <a:latin typeface="Arial Narrow"/>
                <a:cs typeface="Arial Narrow"/>
              </a:rPr>
              <a:t>Fully </a:t>
            </a:r>
            <a:r>
              <a:rPr lang="en-US" sz="2323" dirty="0">
                <a:solidFill>
                  <a:srgbClr val="FF0000"/>
                </a:solidFill>
                <a:latin typeface="Arial Narrow"/>
                <a:cs typeface="Arial Narrow"/>
              </a:rPr>
              <a:t>ducted r</a:t>
            </a:r>
            <a:r>
              <a:rPr lang="en-US" sz="2323" dirty="0" smtClean="0">
                <a:solidFill>
                  <a:srgbClr val="FF0000"/>
                </a:solidFill>
                <a:latin typeface="Arial Narrow"/>
                <a:cs typeface="Arial Narrow"/>
              </a:rPr>
              <a:t>eturn air credit </a:t>
            </a:r>
            <a:r>
              <a:rPr kumimoji="0" lang="en-US" sz="2323" i="0" u="none" strike="noStrike" kern="1200" cap="none" spc="0" normalizeH="0" baseline="0" noProof="0" dirty="0" smtClean="0">
                <a:ln>
                  <a:noFill/>
                </a:ln>
                <a:solidFill>
                  <a:srgbClr val="FF0000"/>
                </a:solidFill>
                <a:effectLst/>
                <a:uLnTx/>
                <a:uFillTx/>
                <a:latin typeface="Arial Narrow"/>
                <a:cs typeface="Arial Narrow"/>
              </a:rPr>
              <a:t>now only </a:t>
            </a:r>
            <a:r>
              <a:rPr lang="en-US" sz="2323" dirty="0">
                <a:solidFill>
                  <a:srgbClr val="FF0000"/>
                </a:solidFill>
                <a:latin typeface="Arial Narrow"/>
                <a:cs typeface="Arial Narrow"/>
              </a:rPr>
              <a:t>allowed for </a:t>
            </a:r>
            <a:r>
              <a:rPr lang="en-US" sz="2323" dirty="0" smtClean="0">
                <a:solidFill>
                  <a:srgbClr val="FF0000"/>
                </a:solidFill>
                <a:latin typeface="Arial Narrow"/>
                <a:cs typeface="Arial Narrow"/>
              </a:rPr>
              <a:t>return </a:t>
            </a:r>
            <a:r>
              <a:rPr lang="en-US" sz="2323" dirty="0">
                <a:solidFill>
                  <a:srgbClr val="FF0000"/>
                </a:solidFill>
                <a:latin typeface="Arial Narrow"/>
                <a:cs typeface="Arial Narrow"/>
              </a:rPr>
              <a:t>or exhaust systems required by code or </a:t>
            </a:r>
            <a:r>
              <a:rPr lang="en-US" sz="2323" dirty="0" smtClean="0">
                <a:solidFill>
                  <a:srgbClr val="FF0000"/>
                </a:solidFill>
                <a:latin typeface="Arial Narrow"/>
                <a:cs typeface="Arial Narrow"/>
              </a:rPr>
              <a:t>accreditation standards </a:t>
            </a:r>
            <a:r>
              <a:rPr lang="en-US" sz="2323" dirty="0">
                <a:solidFill>
                  <a:srgbClr val="FF0000"/>
                </a:solidFill>
                <a:latin typeface="Arial Narrow"/>
                <a:cs typeface="Arial Narrow"/>
              </a:rPr>
              <a:t>to be fully ducted, or systems required to maintain </a:t>
            </a:r>
            <a:r>
              <a:rPr lang="en-US" sz="2323" dirty="0" smtClean="0">
                <a:solidFill>
                  <a:srgbClr val="FF0000"/>
                </a:solidFill>
                <a:latin typeface="Arial Narrow"/>
                <a:cs typeface="Arial Narrow"/>
              </a:rPr>
              <a:t>air pressure </a:t>
            </a:r>
            <a:r>
              <a:rPr lang="en-US" sz="2323" dirty="0">
                <a:solidFill>
                  <a:srgbClr val="FF0000"/>
                </a:solidFill>
                <a:latin typeface="Arial Narrow"/>
                <a:cs typeface="Arial Narrow"/>
              </a:rPr>
              <a:t>differentials between adjacent rooms.</a:t>
            </a:r>
            <a:endParaRPr kumimoji="0" lang="en-US" sz="2323" i="0" u="none" strike="noStrike" kern="1200" cap="none" spc="0" normalizeH="0" baseline="0" noProof="0" dirty="0" smtClean="0">
              <a:ln>
                <a:noFill/>
              </a:ln>
              <a:solidFill>
                <a:srgbClr val="FF0000"/>
              </a:solidFill>
              <a:effectLst/>
              <a:uLnTx/>
              <a:uFillTx/>
              <a:latin typeface="Arial Narrow"/>
              <a:cs typeface="Arial Narrow"/>
            </a:endParaRPr>
          </a:p>
        </p:txBody>
      </p:sp>
    </p:spTree>
    <p:extLst>
      <p:ext uri="{BB962C8B-B14F-4D97-AF65-F5344CB8AC3E}">
        <p14:creationId xmlns:p14="http://schemas.microsoft.com/office/powerpoint/2010/main" val="263063069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7" name="Rectangle 3"/>
          <p:cNvSpPr>
            <a:spLocks noGrp="1" noChangeArrowheads="1"/>
          </p:cNvSpPr>
          <p:nvPr>
            <p:ph idx="1"/>
          </p:nvPr>
        </p:nvSpPr>
        <p:spPr>
          <a:xfrm>
            <a:off x="456229" y="1295400"/>
            <a:ext cx="8230571" cy="4876800"/>
          </a:xfrm>
        </p:spPr>
        <p:txBody>
          <a:bodyPr/>
          <a:lstStyle/>
          <a:p>
            <a:pPr marL="0" indent="0">
              <a:lnSpc>
                <a:spcPct val="90000"/>
              </a:lnSpc>
              <a:buNone/>
            </a:pPr>
            <a:r>
              <a:rPr lang="en-US" dirty="0"/>
              <a:t>Selected fan motor to be no larger than first available motor size greater than </a:t>
            </a:r>
            <a:r>
              <a:rPr lang="en-US" dirty="0" err="1"/>
              <a:t>bhp</a:t>
            </a:r>
            <a:endParaRPr lang="en-US" dirty="0"/>
          </a:p>
          <a:p>
            <a:pPr marL="0" indent="0">
              <a:lnSpc>
                <a:spcPct val="90000"/>
              </a:lnSpc>
              <a:buNone/>
            </a:pPr>
            <a:endParaRPr lang="en-US" dirty="0" smtClean="0"/>
          </a:p>
          <a:p>
            <a:pPr marL="0" indent="0">
              <a:lnSpc>
                <a:spcPct val="90000"/>
              </a:lnSpc>
              <a:buNone/>
            </a:pPr>
            <a:r>
              <a:rPr lang="en-US" dirty="0" smtClean="0"/>
              <a:t>Fan </a:t>
            </a:r>
            <a:r>
              <a:rPr lang="en-US" dirty="0" err="1"/>
              <a:t>bhp</a:t>
            </a:r>
            <a:r>
              <a:rPr lang="en-US" dirty="0"/>
              <a:t> on design documents</a:t>
            </a:r>
          </a:p>
          <a:p>
            <a:pPr marL="0" indent="0">
              <a:lnSpc>
                <a:spcPct val="90000"/>
              </a:lnSpc>
              <a:buNone/>
            </a:pPr>
            <a:endParaRPr lang="en-US" u="sng" dirty="0" smtClean="0"/>
          </a:p>
          <a:p>
            <a:pPr marL="0" indent="0">
              <a:lnSpc>
                <a:spcPct val="90000"/>
              </a:lnSpc>
              <a:buNone/>
            </a:pPr>
            <a:r>
              <a:rPr lang="en-US" b="1" u="sng" dirty="0" smtClean="0"/>
              <a:t>Exceptions</a:t>
            </a:r>
            <a:endParaRPr lang="en-US" b="1" u="sng" dirty="0"/>
          </a:p>
          <a:p>
            <a:pPr lvl="1">
              <a:lnSpc>
                <a:spcPct val="90000"/>
              </a:lnSpc>
              <a:buFont typeface="Arial" panose="020B0604020202020204" pitchFamily="34" charset="0"/>
              <a:buChar char="•"/>
            </a:pPr>
            <a:r>
              <a:rPr lang="en-US" dirty="0"/>
              <a:t>Fans &lt; 6 </a:t>
            </a:r>
            <a:r>
              <a:rPr lang="en-US" dirty="0" err="1"/>
              <a:t>bhp</a:t>
            </a:r>
            <a:r>
              <a:rPr lang="en-US" dirty="0"/>
              <a:t>, where first available motor larger than </a:t>
            </a:r>
            <a:r>
              <a:rPr lang="en-US" dirty="0" err="1"/>
              <a:t>bhp</a:t>
            </a:r>
            <a:r>
              <a:rPr lang="en-US" dirty="0"/>
              <a:t> has nameplate rating within 50% of </a:t>
            </a:r>
            <a:r>
              <a:rPr lang="en-US" dirty="0" err="1"/>
              <a:t>bhp</a:t>
            </a:r>
            <a:r>
              <a:rPr lang="en-US" dirty="0"/>
              <a:t>, next larger nameplate motor size may be selected</a:t>
            </a:r>
          </a:p>
          <a:p>
            <a:pPr lvl="1">
              <a:lnSpc>
                <a:spcPct val="90000"/>
              </a:lnSpc>
              <a:buFont typeface="Arial" panose="020B0604020202020204" pitchFamily="34" charset="0"/>
              <a:buChar char="•"/>
            </a:pPr>
            <a:r>
              <a:rPr lang="en-US" dirty="0"/>
              <a:t>Fans ≥ 6 </a:t>
            </a:r>
            <a:r>
              <a:rPr lang="en-US" dirty="0" err="1"/>
              <a:t>bhp</a:t>
            </a:r>
            <a:r>
              <a:rPr lang="en-US" dirty="0"/>
              <a:t>, where first available motor larger than </a:t>
            </a:r>
            <a:r>
              <a:rPr lang="en-US" dirty="0" err="1"/>
              <a:t>bhp</a:t>
            </a:r>
            <a:r>
              <a:rPr lang="en-US" dirty="0"/>
              <a:t> has nameplate rating within 30% of </a:t>
            </a:r>
            <a:r>
              <a:rPr lang="en-US" dirty="0" err="1"/>
              <a:t>bhp</a:t>
            </a:r>
            <a:r>
              <a:rPr lang="en-US" dirty="0"/>
              <a:t>, next larger nameplate motor size may be </a:t>
            </a:r>
            <a:r>
              <a:rPr lang="en-US" dirty="0" smtClean="0"/>
              <a:t>selected</a:t>
            </a:r>
          </a:p>
          <a:p>
            <a:pPr lvl="1">
              <a:lnSpc>
                <a:spcPct val="90000"/>
              </a:lnSpc>
              <a:buFont typeface="Arial" panose="020B0604020202020204" pitchFamily="34" charset="0"/>
              <a:buChar char="•"/>
            </a:pPr>
            <a:r>
              <a:rPr lang="en-US" dirty="0" smtClean="0"/>
              <a:t>Systems complying with 6.5.3.1.1 Option 1</a:t>
            </a:r>
          </a:p>
          <a:p>
            <a:pPr lvl="1">
              <a:lnSpc>
                <a:spcPct val="90000"/>
              </a:lnSpc>
              <a:buFont typeface="Arial" panose="020B0604020202020204" pitchFamily="34" charset="0"/>
              <a:buChar char="•"/>
            </a:pPr>
            <a:r>
              <a:rPr lang="en-US" dirty="0" smtClean="0">
                <a:solidFill>
                  <a:srgbClr val="FF0000"/>
                </a:solidFill>
              </a:rPr>
              <a:t>Fans with motor nameplate </a:t>
            </a:r>
            <a:r>
              <a:rPr lang="en-US" dirty="0" err="1" smtClean="0">
                <a:solidFill>
                  <a:srgbClr val="FF0000"/>
                </a:solidFill>
              </a:rPr>
              <a:t>hp</a:t>
            </a:r>
            <a:r>
              <a:rPr lang="en-US" dirty="0" smtClean="0">
                <a:solidFill>
                  <a:srgbClr val="FF0000"/>
                </a:solidFill>
              </a:rPr>
              <a:t> &lt; 1hp</a:t>
            </a:r>
            <a:endParaRPr lang="en-US" dirty="0">
              <a:solidFill>
                <a:srgbClr val="FF0000"/>
              </a:solidFill>
            </a:endParaRPr>
          </a:p>
        </p:txBody>
      </p:sp>
      <p:sp>
        <p:nvSpPr>
          <p:cNvPr id="461826" name="Rectangle 2"/>
          <p:cNvSpPr>
            <a:spLocks noGrp="1" noChangeArrowheads="1"/>
          </p:cNvSpPr>
          <p:nvPr>
            <p:ph type="title"/>
          </p:nvPr>
        </p:nvSpPr>
        <p:spPr>
          <a:xfrm>
            <a:off x="203201" y="25400"/>
            <a:ext cx="6096000" cy="939800"/>
          </a:xfrm>
        </p:spPr>
        <p:txBody>
          <a:bodyPr>
            <a:normAutofit/>
          </a:bodyPr>
          <a:lstStyle/>
          <a:p>
            <a:pPr>
              <a:lnSpc>
                <a:spcPct val="80000"/>
              </a:lnSpc>
            </a:pPr>
            <a:r>
              <a:rPr lang="en-US" sz="2400" b="1" dirty="0" smtClean="0">
                <a:solidFill>
                  <a:srgbClr val="00853F"/>
                </a:solidFill>
              </a:rPr>
              <a:t>Section 6 – 6.5.3.1.2 </a:t>
            </a:r>
            <a:r>
              <a:rPr lang="en-US" sz="2400" dirty="0" smtClean="0">
                <a:solidFill>
                  <a:srgbClr val="00853F"/>
                </a:solidFill>
              </a:rPr>
              <a:t/>
            </a:r>
            <a:br>
              <a:rPr lang="en-US" sz="2400" dirty="0" smtClean="0">
                <a:solidFill>
                  <a:srgbClr val="00853F"/>
                </a:solidFill>
              </a:rPr>
            </a:br>
            <a:r>
              <a:rPr lang="en-US" sz="2000" dirty="0" smtClean="0">
                <a:solidFill>
                  <a:srgbClr val="00853F"/>
                </a:solidFill>
              </a:rPr>
              <a:t>Motor </a:t>
            </a:r>
            <a:r>
              <a:rPr lang="en-US" sz="2000" dirty="0">
                <a:solidFill>
                  <a:srgbClr val="00853F"/>
                </a:solidFill>
              </a:rPr>
              <a:t>Nameplate </a:t>
            </a:r>
            <a:r>
              <a:rPr lang="en-US" sz="2000" dirty="0" smtClean="0">
                <a:solidFill>
                  <a:srgbClr val="00853F"/>
                </a:solidFill>
              </a:rPr>
              <a:t>Horsepower</a:t>
            </a:r>
            <a:endParaRPr lang="en-US" sz="2000" dirty="0"/>
          </a:p>
        </p:txBody>
      </p:sp>
    </p:spTree>
    <p:extLst>
      <p:ext uri="{BB962C8B-B14F-4D97-AF65-F5344CB8AC3E}">
        <p14:creationId xmlns:p14="http://schemas.microsoft.com/office/powerpoint/2010/main" val="226191715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Rectangle 3"/>
          <p:cNvSpPr>
            <a:spLocks noGrp="1" noChangeArrowheads="1"/>
          </p:cNvSpPr>
          <p:nvPr>
            <p:ph idx="1"/>
          </p:nvPr>
        </p:nvSpPr>
        <p:spPr>
          <a:xfrm>
            <a:off x="456228" y="1219200"/>
            <a:ext cx="8249621" cy="4944932"/>
          </a:xfrm>
        </p:spPr>
        <p:txBody>
          <a:bodyPr>
            <a:normAutofit fontScale="92500" lnSpcReduction="10000"/>
          </a:bodyPr>
          <a:lstStyle/>
          <a:p>
            <a:r>
              <a:rPr lang="en-US" dirty="0" smtClean="0">
                <a:cs typeface="Times New Roman" pitchFamily="18" charset="0"/>
                <a:sym typeface="WP MathA" pitchFamily="2" charset="2"/>
              </a:rPr>
              <a:t>Fan efficiency grade (FEG) of ≥ 67 based on manufacturer’s certified data as defined by AMCA 205</a:t>
            </a:r>
          </a:p>
          <a:p>
            <a:r>
              <a:rPr lang="en-US" dirty="0">
                <a:cs typeface="Times New Roman" pitchFamily="18" charset="0"/>
                <a:sym typeface="WP MathA" pitchFamily="2" charset="2"/>
              </a:rPr>
              <a:t>Total efficiency of fan at design point of operation to be within 15 percentage points of maximum total efficiency of the fan</a:t>
            </a:r>
          </a:p>
          <a:p>
            <a:pPr marL="0" indent="0">
              <a:buNone/>
            </a:pPr>
            <a:r>
              <a:rPr lang="en-US" b="1" u="sng" dirty="0">
                <a:cs typeface="Times New Roman" pitchFamily="18" charset="0"/>
                <a:sym typeface="WP MathA" pitchFamily="2" charset="2"/>
              </a:rPr>
              <a:t>Exceptions</a:t>
            </a:r>
          </a:p>
          <a:p>
            <a:pPr lvl="1">
              <a:buFont typeface="Arial" panose="020B0604020202020204" pitchFamily="34" charset="0"/>
              <a:buChar char="•"/>
            </a:pPr>
            <a:r>
              <a:rPr lang="en-US" dirty="0">
                <a:cs typeface="Times New Roman" pitchFamily="18" charset="0"/>
                <a:sym typeface="WP MathA" pitchFamily="2" charset="2"/>
              </a:rPr>
              <a:t>Single fans with motor nameplate </a:t>
            </a:r>
            <a:r>
              <a:rPr lang="en-US" dirty="0" err="1">
                <a:cs typeface="Times New Roman" pitchFamily="18" charset="0"/>
                <a:sym typeface="WP MathA" pitchFamily="2" charset="2"/>
              </a:rPr>
              <a:t>hp</a:t>
            </a:r>
            <a:r>
              <a:rPr lang="en-US" dirty="0">
                <a:cs typeface="Times New Roman" pitchFamily="18" charset="0"/>
                <a:sym typeface="WP MathA" pitchFamily="2" charset="2"/>
              </a:rPr>
              <a:t> ≤ 5 </a:t>
            </a:r>
            <a:r>
              <a:rPr lang="en-US" dirty="0" err="1">
                <a:cs typeface="Times New Roman" pitchFamily="18" charset="0"/>
                <a:sym typeface="WP MathA" pitchFamily="2" charset="2"/>
              </a:rPr>
              <a:t>hp</a:t>
            </a:r>
            <a:endParaRPr lang="en-US" dirty="0">
              <a:cs typeface="Times New Roman" pitchFamily="18" charset="0"/>
              <a:sym typeface="WP MathA" pitchFamily="2" charset="2"/>
            </a:endParaRPr>
          </a:p>
          <a:p>
            <a:pPr lvl="1">
              <a:buFont typeface="Arial" panose="020B0604020202020204" pitchFamily="34" charset="0"/>
              <a:buChar char="•"/>
            </a:pPr>
            <a:r>
              <a:rPr lang="en-US" dirty="0">
                <a:cs typeface="Times New Roman" pitchFamily="18" charset="0"/>
                <a:sym typeface="WP MathA" pitchFamily="2" charset="2"/>
              </a:rPr>
              <a:t>Multiple fans (e.g., fan arrays) with combined motor nameplate </a:t>
            </a:r>
            <a:r>
              <a:rPr lang="en-US" dirty="0" err="1">
                <a:cs typeface="Times New Roman" pitchFamily="18" charset="0"/>
                <a:sym typeface="WP MathA" pitchFamily="2" charset="2"/>
              </a:rPr>
              <a:t>hp</a:t>
            </a:r>
            <a:r>
              <a:rPr lang="en-US" dirty="0">
                <a:cs typeface="Times New Roman" pitchFamily="18" charset="0"/>
                <a:sym typeface="WP MathA" pitchFamily="2" charset="2"/>
              </a:rPr>
              <a:t> ≤ 5 </a:t>
            </a:r>
            <a:r>
              <a:rPr lang="en-US" dirty="0" err="1">
                <a:cs typeface="Times New Roman" pitchFamily="18" charset="0"/>
                <a:sym typeface="WP MathA" pitchFamily="2" charset="2"/>
              </a:rPr>
              <a:t>hp</a:t>
            </a:r>
            <a:r>
              <a:rPr lang="en-US" dirty="0">
                <a:cs typeface="Times New Roman" pitchFamily="18" charset="0"/>
                <a:sym typeface="WP MathA" pitchFamily="2" charset="2"/>
              </a:rPr>
              <a:t> and operated as functional equivalent of a single fan</a:t>
            </a:r>
          </a:p>
          <a:p>
            <a:pPr lvl="1">
              <a:buFont typeface="Arial" panose="020B0604020202020204" pitchFamily="34" charset="0"/>
              <a:buChar char="•"/>
            </a:pPr>
            <a:r>
              <a:rPr lang="en-US" dirty="0">
                <a:cs typeface="Times New Roman" pitchFamily="18" charset="0"/>
                <a:sym typeface="WP MathA" pitchFamily="2" charset="2"/>
              </a:rPr>
              <a:t>Fans</a:t>
            </a:r>
          </a:p>
          <a:p>
            <a:pPr lvl="2">
              <a:buFont typeface="Calibri" panose="020F0502020204030204" pitchFamily="34" charset="0"/>
              <a:buChar char="–"/>
            </a:pPr>
            <a:r>
              <a:rPr lang="en-US" sz="2200" dirty="0">
                <a:cs typeface="Times New Roman" pitchFamily="18" charset="0"/>
                <a:sym typeface="WP MathA" pitchFamily="2" charset="2"/>
              </a:rPr>
              <a:t>Part of equipment listed in 6.4.1.1</a:t>
            </a:r>
          </a:p>
          <a:p>
            <a:pPr lvl="2">
              <a:buFont typeface="Calibri" panose="020F0502020204030204" pitchFamily="34" charset="0"/>
              <a:buChar char="–"/>
            </a:pPr>
            <a:r>
              <a:rPr lang="en-US" sz="2200" dirty="0">
                <a:cs typeface="Times New Roman" pitchFamily="18" charset="0"/>
                <a:sym typeface="WP MathA" pitchFamily="2" charset="2"/>
              </a:rPr>
              <a:t>Included in equipment bearing third-party certified seal for air or energy performance of equipment package</a:t>
            </a:r>
          </a:p>
          <a:p>
            <a:pPr lvl="2">
              <a:buFont typeface="Calibri" panose="020F0502020204030204" pitchFamily="34" charset="0"/>
              <a:buChar char="–"/>
            </a:pPr>
            <a:r>
              <a:rPr lang="en-US" sz="2200" dirty="0">
                <a:cs typeface="Times New Roman" pitchFamily="18" charset="0"/>
                <a:sym typeface="WP MathA" pitchFamily="2" charset="2"/>
              </a:rPr>
              <a:t>Outside scope of AMCA 205</a:t>
            </a:r>
          </a:p>
          <a:p>
            <a:pPr lvl="2">
              <a:buFont typeface="Calibri" panose="020F0502020204030204" pitchFamily="34" charset="0"/>
              <a:buChar char="–"/>
            </a:pPr>
            <a:r>
              <a:rPr lang="en-US" sz="2200" dirty="0">
                <a:cs typeface="Times New Roman" pitchFamily="18" charset="0"/>
                <a:sym typeface="WP MathA" pitchFamily="2" charset="2"/>
              </a:rPr>
              <a:t>Intended to only operate during emergency conditions</a:t>
            </a:r>
          </a:p>
          <a:p>
            <a:pPr lvl="1">
              <a:buFont typeface="Arial" panose="020B0604020202020204" pitchFamily="34" charset="0"/>
              <a:buChar char="•"/>
            </a:pPr>
            <a:r>
              <a:rPr lang="en-US" dirty="0">
                <a:cs typeface="Times New Roman" pitchFamily="18" charset="0"/>
                <a:sym typeface="WP MathA" pitchFamily="2" charset="2"/>
              </a:rPr>
              <a:t>Powered wall/roof ventilators (PRV)</a:t>
            </a:r>
          </a:p>
        </p:txBody>
      </p:sp>
      <p:sp>
        <p:nvSpPr>
          <p:cNvPr id="236546" name="Rectangle 2"/>
          <p:cNvSpPr>
            <a:spLocks noGrp="1" noChangeArrowheads="1"/>
          </p:cNvSpPr>
          <p:nvPr>
            <p:ph type="title"/>
          </p:nvPr>
        </p:nvSpPr>
        <p:spPr>
          <a:xfrm>
            <a:off x="228601" y="25400"/>
            <a:ext cx="8636000" cy="952500"/>
          </a:xfrm>
        </p:spPr>
        <p:txBody>
          <a:bodyPr>
            <a:normAutofit/>
          </a:bodyPr>
          <a:lstStyle/>
          <a:p>
            <a:pPr>
              <a:lnSpc>
                <a:spcPct val="80000"/>
              </a:lnSpc>
            </a:pPr>
            <a:r>
              <a:rPr lang="en-US" sz="2400" b="1" dirty="0">
                <a:solidFill>
                  <a:srgbClr val="00853F"/>
                </a:solidFill>
              </a:rPr>
              <a:t>Section 6 – 6.5.3.1.3</a:t>
            </a:r>
            <a:r>
              <a:rPr lang="en-US" sz="2000" dirty="0" smtClean="0">
                <a:solidFill>
                  <a:srgbClr val="FF0000"/>
                </a:solidFill>
              </a:rPr>
              <a:t/>
            </a:r>
            <a:br>
              <a:rPr lang="en-US" sz="2000" dirty="0" smtClean="0">
                <a:solidFill>
                  <a:srgbClr val="FF0000"/>
                </a:solidFill>
              </a:rPr>
            </a:br>
            <a:r>
              <a:rPr lang="en-US" sz="2000" dirty="0">
                <a:solidFill>
                  <a:srgbClr val="00853F"/>
                </a:solidFill>
              </a:rPr>
              <a:t>Fan Efficiency</a:t>
            </a:r>
          </a:p>
        </p:txBody>
      </p:sp>
    </p:spTree>
    <p:extLst>
      <p:ext uri="{BB962C8B-B14F-4D97-AF65-F5344CB8AC3E}">
        <p14:creationId xmlns:p14="http://schemas.microsoft.com/office/powerpoint/2010/main" val="3832907550"/>
      </p:ext>
    </p:extLst>
  </p:cSld>
  <p:clrMapOvr>
    <a:masterClrMapping/>
  </p:clrMapOvr>
  <p:timing>
    <p:tnLst>
      <p:par>
        <p:cTn id="1" dur="indefinite" restart="never" nodeType="tmRoot"/>
      </p:par>
    </p:tnLst>
  </p:timing>
</p:sld>
</file>

<file path=ppt/theme/theme1.xml><?xml version="1.0" encoding="utf-8"?>
<a:theme xmlns:a="http://schemas.openxmlformats.org/drawingml/2006/main" name="BECU_Presentation_Template">
  <a:themeElements>
    <a:clrScheme name="~~~ EERE Colors ~~~">
      <a:dk1>
        <a:srgbClr val="50565C"/>
      </a:dk1>
      <a:lt1>
        <a:sysClr val="window" lastClr="FFFFFF"/>
      </a:lt1>
      <a:dk2>
        <a:srgbClr val="6A737B"/>
      </a:dk2>
      <a:lt2>
        <a:srgbClr val="EEECE1"/>
      </a:lt2>
      <a:accent1>
        <a:srgbClr val="7AC143"/>
      </a:accent1>
      <a:accent2>
        <a:srgbClr val="FFD200"/>
      </a:accent2>
      <a:accent3>
        <a:srgbClr val="00A4E4"/>
      </a:accent3>
      <a:accent4>
        <a:srgbClr val="006892"/>
      </a:accent4>
      <a:accent5>
        <a:srgbClr val="00853F"/>
      </a:accent5>
      <a:accent6>
        <a:srgbClr val="F58025"/>
      </a:accent6>
      <a:hlink>
        <a:srgbClr val="006892"/>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BECU_Presentation_Template.potx</Template>
  <TotalTime>36947</TotalTime>
  <Words>17180</Words>
  <Application>Microsoft Office PowerPoint</Application>
  <PresentationFormat>On-screen Show (4:3)</PresentationFormat>
  <Paragraphs>2014</Paragraphs>
  <Slides>175</Slides>
  <Notes>166</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175</vt:i4>
      </vt:variant>
    </vt:vector>
  </HeadingPairs>
  <TitlesOfParts>
    <vt:vector size="176" baseType="lpstr">
      <vt:lpstr>BECU_Presentation_Template</vt:lpstr>
      <vt:lpstr>PowerPoint Presentation</vt:lpstr>
      <vt:lpstr>Acknowledgements</vt:lpstr>
      <vt:lpstr>Section 6 Compliance Flowchart</vt:lpstr>
      <vt:lpstr>Summary of Changes</vt:lpstr>
      <vt:lpstr>Updated Climate Zone Map</vt:lpstr>
      <vt:lpstr>Climate Zone Requirements</vt:lpstr>
      <vt:lpstr>Summary (cont’d)</vt:lpstr>
      <vt:lpstr>Summary (cont’d)</vt:lpstr>
      <vt:lpstr>Summary (cont’d)</vt:lpstr>
      <vt:lpstr>Miscellaneous Controls Requirement</vt:lpstr>
      <vt:lpstr>HVAC Compliance</vt:lpstr>
      <vt:lpstr>Section 6 – 6.1.1 HVAC Scope</vt:lpstr>
      <vt:lpstr>Section 6 – 6.1.1.3 HVAC Alterations Scope</vt:lpstr>
      <vt:lpstr>Section 6 – 6.1.1.3 HVAC Alterations</vt:lpstr>
      <vt:lpstr>Replacement Equipment</vt:lpstr>
      <vt:lpstr>Section 6 – 6.2  HVAC Compliance Paths</vt:lpstr>
      <vt:lpstr>Section 6 – 6.3 Simplified Approach Option</vt:lpstr>
      <vt:lpstr>Section 6 – 6.3  Simplified Approach Criteria</vt:lpstr>
      <vt:lpstr>Section 6 – 6.5.3.2 (6.3.2b) Fan Control</vt:lpstr>
      <vt:lpstr>Section 6 – 6.8.1 (6.3.2c)  Equipment Efficiency</vt:lpstr>
      <vt:lpstr>Section 6 – 6.5.1 (6.3.2.d) Economizers</vt:lpstr>
      <vt:lpstr>Section 6 – 6.3.2 Economizers</vt:lpstr>
      <vt:lpstr>Section 6 – 6.5.1 (6.3.2d) Economizers</vt:lpstr>
      <vt:lpstr>Section 6 – 6.5.1 Economizer Exceptions</vt:lpstr>
      <vt:lpstr>Section 6 – 6.5.6.1 (6.3.2f) Exhaust Air Energy Recovery</vt:lpstr>
      <vt:lpstr>Revised Exhaust Air Energy Recovery Tables</vt:lpstr>
      <vt:lpstr>Section 6 – 6.5.6.1 (6.3.2f)  Exhaust Air Energy Recovery Exceptions </vt:lpstr>
      <vt:lpstr>Section 6 – 6.3 Simplified Approach Option (cont’d)</vt:lpstr>
      <vt:lpstr>Section 6 – 6.3 Simplified Approach Option (cont’d)</vt:lpstr>
      <vt:lpstr>Section 6 – 6.3 (6.3.2.m) Simplified Approach Option (cont’d)</vt:lpstr>
      <vt:lpstr>Section 6 – 6.4.4.1.3 (6.3.2l) Piping Insulation</vt:lpstr>
      <vt:lpstr>Section 6 – 6.4.3.8 (6.3.2q) Demand Control Ventilation</vt:lpstr>
      <vt:lpstr>Section 6 – 6.4.3.8 (6.3.2q) Demand Control Ventilation</vt:lpstr>
      <vt:lpstr>HVAC Compliance</vt:lpstr>
      <vt:lpstr>Section 6 – 6.4 HVAC Mandatory Provisions</vt:lpstr>
      <vt:lpstr>Section 6 – 6.4.1.1  Minimum Equipment Efficiency</vt:lpstr>
      <vt:lpstr>Section 6 – 6.4.1.4 Verification of Equipment Efficiencies</vt:lpstr>
      <vt:lpstr>Section 6 – 6.4.1.5 Labeling</vt:lpstr>
      <vt:lpstr>Section 6 – 6.4.2.1 Load Calculations</vt:lpstr>
      <vt:lpstr>Section 6 – 6.4.2.2 Pump Head</vt:lpstr>
      <vt:lpstr>Section 6 – 6.4.3.1 Controls – Zone Thermostatic &amp; Dead Band</vt:lpstr>
      <vt:lpstr>Section 6 – 6.4.3.2 Controls – Setpoint Overlap Restriction</vt:lpstr>
      <vt:lpstr>Section 6 – 6.4.3.3 Controls – Off-Hour</vt:lpstr>
      <vt:lpstr>Section 6 – 6.4.3.3.1 Controls – Automatic Shutdown</vt:lpstr>
      <vt:lpstr>Section 6 – 6.4.3.3.2 Controls – Setback</vt:lpstr>
      <vt:lpstr>Section 6 – 6.4.3.3.3 Controls – Optimum Start </vt:lpstr>
      <vt:lpstr>Section 6 – 6.4.3.3.4 Controls – Zone Isolation</vt:lpstr>
      <vt:lpstr>PowerPoint Presentation</vt:lpstr>
      <vt:lpstr>Section 6 – 6.4.3.4 Controls – Ventilation System </vt:lpstr>
      <vt:lpstr>Section 6 – 6.4.3.4.3 Controls – Damper Leakage</vt:lpstr>
      <vt:lpstr>Section 6 – 6.4.3.4.3 Controls – Damper Leakage</vt:lpstr>
      <vt:lpstr>Section 6 – 6.4.3.4.4 Ventilation Fan Controls</vt:lpstr>
      <vt:lpstr>Section 6 – 6.4.3.4.5 Enclosed Parking Garage Ventilation</vt:lpstr>
      <vt:lpstr>Section 6 – 6.4.3.5 Heat Pump Auxiliary Heat Control</vt:lpstr>
      <vt:lpstr>Section 6 – 6.4.3.6 Controls - Humidification and Dehumidification</vt:lpstr>
      <vt:lpstr>Section 6 – 6.4.3.7 Controls – Freeze Protection and Snow/Ice</vt:lpstr>
      <vt:lpstr>Section 6 – 6.4.3.9 Heating and Cooling in Vestibules</vt:lpstr>
      <vt:lpstr>Section 6 – 6.4.3.10 DDC Requirements</vt:lpstr>
      <vt:lpstr>Section 6 – 6.4.3.11 Chilled-Water Plant Monitoring</vt:lpstr>
      <vt:lpstr>Section 6 – 6.4.3.12 Economizer Fault Detection and Diagnostics (FDD)</vt:lpstr>
      <vt:lpstr>Section 6 – 6.4.4 HVAC System Construction and Insulation</vt:lpstr>
      <vt:lpstr>Section 6 – 6.4.4.1.1 General</vt:lpstr>
      <vt:lpstr>Section 6 – 6.4.4.1.2 Duct and Plenum Insulation</vt:lpstr>
      <vt:lpstr>Section 6 – 6.4.4.2.2  Duct Leakage Tests</vt:lpstr>
      <vt:lpstr>Section 6 – 6.4.5  Walk-in Coolers and Freezers</vt:lpstr>
      <vt:lpstr>Section 6 – 6.4.5 Walk-in Coolers and Freezers (cont’d)</vt:lpstr>
      <vt:lpstr>Section 6 – 6.4.6  Refrigerated Display Case</vt:lpstr>
      <vt:lpstr>HVAC Compliance</vt:lpstr>
      <vt:lpstr>Section 6 – 6.5 HVAC Prescriptive Path</vt:lpstr>
      <vt:lpstr>Section 6 – 6.5.1 &amp; 6.5.1.1.2 Water Economizer &amp; Control Signal</vt:lpstr>
      <vt:lpstr>Section 6 – 6.5.1.1.3 High Limit Shutoff</vt:lpstr>
      <vt:lpstr>Section 6 – 6.5.1.1.3 High-limit Shutoff Control Settings</vt:lpstr>
      <vt:lpstr>Section 6 – 6.5.1.1.4 Dampers</vt:lpstr>
      <vt:lpstr>Section 6 – 6.5.1.1.5 Relief of Excess Outdoor Air</vt:lpstr>
      <vt:lpstr>Section 6 – 6.5.1.1.6 Sensor Accuracy</vt:lpstr>
      <vt:lpstr>Section 6 – 6.5.1.2.1 Design Capacity – Water Economizers</vt:lpstr>
      <vt:lpstr>Section 6 – 6.5.1.2.2 Maximum Pressure Drop – Water Economizers</vt:lpstr>
      <vt:lpstr>Section 6 – 6.5.1.3 Integrated Economizer Control</vt:lpstr>
      <vt:lpstr>Section 6 – 6.5.1.3 Integrated Economizer Control (cont’d)</vt:lpstr>
      <vt:lpstr>Section 6 – 6.5.1.3 cont’d </vt:lpstr>
      <vt:lpstr>Section 6 – 6.5.1.4 Economizer Heating System Impact</vt:lpstr>
      <vt:lpstr>Section 6 – 6.5.1.5 Economizer Humidification System Impact</vt:lpstr>
      <vt:lpstr>Section 6 – 6.5.2.1 Zone Thermostatic Controls</vt:lpstr>
      <vt:lpstr>Section 6 – 6.5.2.1 Zone Thermostatic Controls – Exceptions</vt:lpstr>
      <vt:lpstr>Section 6 – 6.5.2.1.1 Supply Air Temperature Reheat Limit</vt:lpstr>
      <vt:lpstr>Section 6 – 6.5.2.2 Hydronic System Controls</vt:lpstr>
      <vt:lpstr>Section 6 – 6.5.2.2.1 Three-Pipe System</vt:lpstr>
      <vt:lpstr>Section 6 – 6.5.2.2.2 Two-Pipe Changeover System</vt:lpstr>
      <vt:lpstr>Section 6 – 6.5.2.2.3 Hydronic (Water Loop) Heat Pump Systems</vt:lpstr>
      <vt:lpstr>Section 6 – 6.5.2.3 Dehumidification</vt:lpstr>
      <vt:lpstr>Section 6 – 6.5.2.3 Dehumidification Exceptions</vt:lpstr>
      <vt:lpstr>Section 6 – 6.5.2.4 Humidification</vt:lpstr>
      <vt:lpstr>Section 6 – 6.5.2.5 &amp; 6.5.2.6 Preheat Coils</vt:lpstr>
      <vt:lpstr>Section 6 – 6.5.3 Air System Design and Control</vt:lpstr>
      <vt:lpstr>Section 6 – 6.5.3.1 Fan System Power and Efficiency</vt:lpstr>
      <vt:lpstr>Section 6 – 6.5.3.1 Fan Power Limitation</vt:lpstr>
      <vt:lpstr>Section 6 – 6.5.3.1 Fan Power Limitation</vt:lpstr>
      <vt:lpstr>Section 6 – 6.5.3.1.2  Motor Nameplate Horsepower</vt:lpstr>
      <vt:lpstr>Section 6 – 6.5.3.1.3 Fan Efficiency</vt:lpstr>
      <vt:lpstr>Section 6 – 6.5.3.2.1  Fan Control</vt:lpstr>
      <vt:lpstr>Section 6 – 6.5.3.2.2  VAV Static Pressure Sensor Location</vt:lpstr>
      <vt:lpstr>Section 6 – 6.5.3.2.3 VAV Setpoint Reset</vt:lpstr>
      <vt:lpstr>PowerPoint Presentation</vt:lpstr>
      <vt:lpstr>Section 6 – 6.5.3.3 Multiple-zone VAV System Ventilation Optimization  Control</vt:lpstr>
      <vt:lpstr>Section 6 – 6.5.3.4 Parallel-Flow Fan-Powered VAV Air Terminal Control</vt:lpstr>
      <vt:lpstr>Section 6 – 6.5.3.5 Supply Air Temperature Reset Controls</vt:lpstr>
      <vt:lpstr>Section 6 – 6.5.3.6 Fractional Horsepower Fan Motors</vt:lpstr>
      <vt:lpstr>Section 6 – 6.5.4 Hydronic System Design and Control</vt:lpstr>
      <vt:lpstr>Section 6 – 6.5.3.7 Ventilation Design</vt:lpstr>
      <vt:lpstr>Section 6 – 6.5.4.2 Hydronic Variable Flow</vt:lpstr>
      <vt:lpstr>Section 6 – 6.5.4.3  Chiller and Boiler Isolation</vt:lpstr>
      <vt:lpstr>Section 6 – 6.5.4.4 Chilled and Hot Water Temperature Reset Controls</vt:lpstr>
      <vt:lpstr>Section 6 – 6.5.4.5 Hydronic Heat Pumps and Water-Cooled Unitary  Air-Conditioners</vt:lpstr>
      <vt:lpstr>Section 6 – 6.5.4.6 Pipe Sizing</vt:lpstr>
      <vt:lpstr>Section 6 – 6.5.4.7 Chilled-Water Coil Selection</vt:lpstr>
      <vt:lpstr>Section 6 – 6.5.5 Heat Rejection Equipment</vt:lpstr>
      <vt:lpstr>Section 6 – 6.5.5.2 Fan Speed Control</vt:lpstr>
      <vt:lpstr>Section 6 – 6.5.5.3 Limitation on Centrifugal Fan Open-Circuit  Cooling Towers</vt:lpstr>
      <vt:lpstr>Section 6 – 6.5.5.4 Tower Flow Turndown</vt:lpstr>
      <vt:lpstr>Section 6 – 6.5.6.2 Heat Recovery for Service Water Heating</vt:lpstr>
      <vt:lpstr>Section 6 – 6.5.7.1  Transfer Air</vt:lpstr>
      <vt:lpstr>Section 6 – 6.5.7.1  Transfer Air – Exceptions </vt:lpstr>
      <vt:lpstr>Section 6 – 6.5.7.2  Kitchen Exhaust Systems</vt:lpstr>
      <vt:lpstr>Section 6 – 6.5.7.2  Kitchen Exhaust Systems (cont’d)</vt:lpstr>
      <vt:lpstr>Section 6 – 6.5.7.2  Kitchen Exhaust Systems (cont’d)</vt:lpstr>
      <vt:lpstr>Section 6 – 6.5.7.3  Laboratory Exhaust Systems</vt:lpstr>
      <vt:lpstr>Section 6 – 6.5.8 Radiant Heating Systems</vt:lpstr>
      <vt:lpstr>Section 6 – 6.5.9 Hot Gas Bypass Limitation</vt:lpstr>
      <vt:lpstr>Section 6 – 6.5.10 Door Switches</vt:lpstr>
      <vt:lpstr>Section 6 – 6.5.11 Refrigeration Systems</vt:lpstr>
      <vt:lpstr>Section 6 – 6.5.11.1 Condensers Serving Refrigeration Systems</vt:lpstr>
      <vt:lpstr>Section 6 – 6.5.11.1 Condensers Serving Refrigeration Systems (cont’d)</vt:lpstr>
      <vt:lpstr>Section 6 – 6.5.11.2 Compressor Systems</vt:lpstr>
      <vt:lpstr>Section 6 – 6.5.11.2 Compressor Systems (cont’d)</vt:lpstr>
      <vt:lpstr>Section 6 – 6.6.1 Alternative Compliance Path – Computer  Rooms Systems</vt:lpstr>
      <vt:lpstr>Section 6 – 6.7  Submittals </vt:lpstr>
      <vt:lpstr>Section 6 – 6.7.2.1 Drawings</vt:lpstr>
      <vt:lpstr>Section 6 – 6.7.2.2 Manuals</vt:lpstr>
      <vt:lpstr>Section 6 - 6.7.2.3  System Balancing</vt:lpstr>
      <vt:lpstr>Section 6 – 6.7.2.3.3 Hydronic System Balancing</vt:lpstr>
      <vt:lpstr>Section 6 – 6.7.2.4 System Commissioning</vt:lpstr>
      <vt:lpstr>Section 6 – 6.8.1 Minimum Efficiency Requirement Listed  Equipment – Standard Rating and Operating Conditions</vt:lpstr>
      <vt:lpstr>Section 6 – 6.8.1 Minimum Efficiency Requirement Listed  Equipment – Standard Rating and Operating Conditions</vt:lpstr>
      <vt:lpstr>Table 6.8.1-1 &amp; 2 – Unitary Equipment, Minimum Efficiency Requirements </vt:lpstr>
      <vt:lpstr>Packaged  AC &amp; HP, Furnaces </vt:lpstr>
      <vt:lpstr>Table 6.8.1-3 Chillers</vt:lpstr>
      <vt:lpstr>Table 6.8.1-3 Errata Change</vt:lpstr>
      <vt:lpstr>Table 6.8.1-7 Heat Rejection Equipment</vt:lpstr>
      <vt:lpstr>Table 6.8.1-9 &amp;10 – VRF Equipment</vt:lpstr>
      <vt:lpstr>Table 6.8.1-11 Computer Room Units</vt:lpstr>
      <vt:lpstr>Table 6.8.1-14 Indoor Pool Dehumidifiers</vt:lpstr>
      <vt:lpstr>Table 6.8.1-15 &amp; 16 DX-DOAS Equipment</vt:lpstr>
      <vt:lpstr>Section 7 Compliance Flowchart</vt:lpstr>
      <vt:lpstr>Compliance Service Water Heating (SWH)</vt:lpstr>
      <vt:lpstr>Service Water Heating Changes</vt:lpstr>
      <vt:lpstr>Section 7  SWH Compliance Paths</vt:lpstr>
      <vt:lpstr>Section 7  Service Water Heating</vt:lpstr>
      <vt:lpstr>Section 7 – 7.1.1 SWH Scope</vt:lpstr>
      <vt:lpstr>Section 7 – 7.1.1.3 SWH Alterations</vt:lpstr>
      <vt:lpstr>Section 7 – 7.4.1 Load Calculations</vt:lpstr>
      <vt:lpstr>Section 7 – 7.4.2 Equipment Efficiency</vt:lpstr>
      <vt:lpstr>Section 7 – 7.8 Equipment Efficiency</vt:lpstr>
      <vt:lpstr>Section 7 – 7.4.3 Service Hot Water Piping Insulation</vt:lpstr>
      <vt:lpstr>Section 7 – Table 6.8.3-1 Piping Insulation</vt:lpstr>
      <vt:lpstr>Section 7 – 7.4.4 Service Water Heating System Controls</vt:lpstr>
      <vt:lpstr>Section 7 – 7.4.4.1 Temperature Controls</vt:lpstr>
      <vt:lpstr>Section 7 – 7.4.4.2 Temperature Maintenance Controls</vt:lpstr>
      <vt:lpstr>Section 7 – 7.4.4.3 Outlet Temperature Controls</vt:lpstr>
      <vt:lpstr>Section 7 – 7.4.4.4 Circulating Pump Controls</vt:lpstr>
      <vt:lpstr>Section 7 – 7.4.5 Pools</vt:lpstr>
      <vt:lpstr>Section 7 – 7.4.6 Heat Traps</vt:lpstr>
      <vt:lpstr>Section 7 – 7.5.1 Space Heating and Water Heating </vt:lpstr>
      <vt:lpstr>Section 7 – 7.5.2 Service Water Heating Equipment </vt:lpstr>
      <vt:lpstr>Section 7 – 7.5.3 Buildings with High-Capacity Service Water  Heating Systems</vt:lpstr>
      <vt:lpstr>Section 7 – 7.7 Service Water Heating Submittals </vt:lpstr>
    </vt:vector>
  </TitlesOfParts>
  <Company>Pacific Northwest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Staff Member</dc:creator>
  <cp:lastModifiedBy>test</cp:lastModifiedBy>
  <cp:revision>2805</cp:revision>
  <cp:lastPrinted>2011-03-15T15:47:32Z</cp:lastPrinted>
  <dcterms:created xsi:type="dcterms:W3CDTF">2010-07-16T17:29:44Z</dcterms:created>
  <dcterms:modified xsi:type="dcterms:W3CDTF">2017-03-30T21:59:27Z</dcterms:modified>
</cp:coreProperties>
</file>