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4"/>
  </p:notesMasterIdLst>
  <p:handoutMasterIdLst>
    <p:handoutMasterId r:id="rId75"/>
  </p:handoutMasterIdLst>
  <p:sldIdLst>
    <p:sldId id="256" r:id="rId2"/>
    <p:sldId id="1050" r:id="rId3"/>
    <p:sldId id="1040" r:id="rId4"/>
    <p:sldId id="1041" r:id="rId5"/>
    <p:sldId id="1042" r:id="rId6"/>
    <p:sldId id="1043" r:id="rId7"/>
    <p:sldId id="1045" r:id="rId8"/>
    <p:sldId id="1046" r:id="rId9"/>
    <p:sldId id="1047" r:id="rId10"/>
    <p:sldId id="1048" r:id="rId11"/>
    <p:sldId id="1049" r:id="rId12"/>
    <p:sldId id="961" r:id="rId13"/>
    <p:sldId id="962" r:id="rId14"/>
    <p:sldId id="963" r:id="rId15"/>
    <p:sldId id="964" r:id="rId16"/>
    <p:sldId id="965" r:id="rId17"/>
    <p:sldId id="966" r:id="rId18"/>
    <p:sldId id="967" r:id="rId19"/>
    <p:sldId id="968" r:id="rId20"/>
    <p:sldId id="969" r:id="rId21"/>
    <p:sldId id="970" r:id="rId22"/>
    <p:sldId id="971" r:id="rId23"/>
    <p:sldId id="972" r:id="rId24"/>
    <p:sldId id="973" r:id="rId25"/>
    <p:sldId id="974" r:id="rId26"/>
    <p:sldId id="975" r:id="rId27"/>
    <p:sldId id="976" r:id="rId28"/>
    <p:sldId id="977" r:id="rId29"/>
    <p:sldId id="978" r:id="rId30"/>
    <p:sldId id="979" r:id="rId31"/>
    <p:sldId id="980" r:id="rId32"/>
    <p:sldId id="981" r:id="rId33"/>
    <p:sldId id="982" r:id="rId34"/>
    <p:sldId id="983" r:id="rId35"/>
    <p:sldId id="984" r:id="rId36"/>
    <p:sldId id="985" r:id="rId37"/>
    <p:sldId id="986" r:id="rId38"/>
    <p:sldId id="987" r:id="rId39"/>
    <p:sldId id="988" r:id="rId40"/>
    <p:sldId id="989" r:id="rId41"/>
    <p:sldId id="990" r:id="rId42"/>
    <p:sldId id="991" r:id="rId43"/>
    <p:sldId id="992" r:id="rId44"/>
    <p:sldId id="993" r:id="rId45"/>
    <p:sldId id="994" r:id="rId46"/>
    <p:sldId id="995" r:id="rId47"/>
    <p:sldId id="996" r:id="rId48"/>
    <p:sldId id="997" r:id="rId49"/>
    <p:sldId id="998" r:id="rId50"/>
    <p:sldId id="999" r:id="rId51"/>
    <p:sldId id="1000" r:id="rId52"/>
    <p:sldId id="1001" r:id="rId53"/>
    <p:sldId id="1037" r:id="rId54"/>
    <p:sldId id="1002" r:id="rId55"/>
    <p:sldId id="1003" r:id="rId56"/>
    <p:sldId id="1004" r:id="rId57"/>
    <p:sldId id="1005" r:id="rId58"/>
    <p:sldId id="1006" r:id="rId59"/>
    <p:sldId id="1007" r:id="rId60"/>
    <p:sldId id="1008" r:id="rId61"/>
    <p:sldId id="1009" r:id="rId62"/>
    <p:sldId id="1010" r:id="rId63"/>
    <p:sldId id="1011" r:id="rId64"/>
    <p:sldId id="1012" r:id="rId65"/>
    <p:sldId id="1013" r:id="rId66"/>
    <p:sldId id="1014" r:id="rId67"/>
    <p:sldId id="1015" r:id="rId68"/>
    <p:sldId id="1016" r:id="rId69"/>
    <p:sldId id="1017" r:id="rId70"/>
    <p:sldId id="1018" r:id="rId71"/>
    <p:sldId id="1038" r:id="rId72"/>
    <p:sldId id="1019" r:id="rId7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er" initials="EER"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0" autoAdjust="0"/>
    <p:restoredTop sz="77230" autoAdjust="0"/>
  </p:normalViewPr>
  <p:slideViewPr>
    <p:cSldViewPr snapToGrid="0" snapToObjects="1" showGuides="1">
      <p:cViewPr>
        <p:scale>
          <a:sx n="80" d="100"/>
          <a:sy n="80" d="100"/>
        </p:scale>
        <p:origin x="-2568" y="-486"/>
      </p:cViewPr>
      <p:guideLst>
        <p:guide orient="horz" pos="852"/>
        <p:guide pos="4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51" d="100"/>
          <a:sy n="51" d="100"/>
        </p:scale>
        <p:origin x="-176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B1C77E8-B125-8841-BF28-B4892FE3E40B}" type="datetimeFigureOut">
              <a:rPr lang="en-US" smtClean="0"/>
              <a:pPr/>
              <a:t>3/30/2017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45AD4D-6EE7-CF4D-AFB8-A33EB490453F}" type="slidenum">
              <a:rPr lang="en-US" smtClean="0"/>
              <a:pPr/>
              <a:t>‹#›</a:t>
            </a:fld>
            <a:endParaRPr lang="en-US" dirty="0"/>
          </a:p>
        </p:txBody>
      </p:sp>
    </p:spTree>
    <p:extLst>
      <p:ext uri="{BB962C8B-B14F-4D97-AF65-F5344CB8AC3E}">
        <p14:creationId xmlns:p14="http://schemas.microsoft.com/office/powerpoint/2010/main" val="1462341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0BCEB9-F90F-E042-A0C1-F182ED2995CF}" type="datetimeFigureOut">
              <a:rPr lang="en-US" smtClean="0"/>
              <a:pPr/>
              <a:t>3/30/2017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FF5B92B-6B67-D242-977C-9031446DA55A}" type="slidenum">
              <a:rPr lang="en-US" smtClean="0"/>
              <a:pPr/>
              <a:t>‹#›</a:t>
            </a:fld>
            <a:endParaRPr lang="en-US" dirty="0"/>
          </a:p>
        </p:txBody>
      </p:sp>
    </p:spTree>
    <p:extLst>
      <p:ext uri="{BB962C8B-B14F-4D97-AF65-F5344CB8AC3E}">
        <p14:creationId xmlns:p14="http://schemas.microsoft.com/office/powerpoint/2010/main" val="42065503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1</a:t>
            </a:fld>
            <a:endParaRPr lang="en-US" dirty="0"/>
          </a:p>
        </p:txBody>
      </p:sp>
    </p:spTree>
    <p:extLst>
      <p:ext uri="{BB962C8B-B14F-4D97-AF65-F5344CB8AC3E}">
        <p14:creationId xmlns:p14="http://schemas.microsoft.com/office/powerpoint/2010/main" val="2843978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D36FE-555C-4F60-ADC1-EAD8A9F644CD}" type="slidenum">
              <a:rPr lang="en-US"/>
              <a:pPr/>
              <a:t>20</a:t>
            </a:fld>
            <a:endParaRPr lang="en-US"/>
          </a:p>
        </p:txBody>
      </p:sp>
      <p:sp>
        <p:nvSpPr>
          <p:cNvPr id="328706" name="Rectangle 2"/>
          <p:cNvSpPr>
            <a:spLocks noGrp="1" noRot="1" noChangeAspect="1" noChangeArrowheads="1" noTextEdit="1"/>
          </p:cNvSpPr>
          <p:nvPr>
            <p:ph type="sldImg"/>
          </p:nvPr>
        </p:nvSpPr>
        <p:spPr>
          <a:xfrm>
            <a:off x="1182688" y="696913"/>
            <a:ext cx="4648200" cy="3486150"/>
          </a:xfrm>
          <a:ln/>
        </p:spPr>
      </p:sp>
      <p:sp>
        <p:nvSpPr>
          <p:cNvPr id="328707" name="Rectangle 3"/>
          <p:cNvSpPr>
            <a:spLocks noGrp="1" noChangeArrowheads="1"/>
          </p:cNvSpPr>
          <p:nvPr>
            <p:ph type="body" idx="1"/>
          </p:nvPr>
        </p:nvSpPr>
        <p:spPr>
          <a:xfrm>
            <a:off x="936344" y="4415790"/>
            <a:ext cx="5137714" cy="4183380"/>
          </a:xfrm>
        </p:spPr>
        <p:txBody>
          <a:bodyPr/>
          <a:lstStyle/>
          <a:p>
            <a:r>
              <a:rPr lang="en-US" baseline="0" dirty="0" smtClean="0"/>
              <a:t>Products that meet the exception criteria and are exempt from 8.1.2 include these types of transformers:  drive, rectifier, auto-transformer, uninterruptible power system, impedance, regulating, sealed and </a:t>
            </a:r>
            <a:r>
              <a:rPr lang="en-US" baseline="0" dirty="0" err="1" smtClean="0"/>
              <a:t>nonventilating</a:t>
            </a:r>
            <a:r>
              <a:rPr lang="en-US" baseline="0" dirty="0" smtClean="0"/>
              <a:t>, machine tool, welding, grounding, or testing.</a:t>
            </a:r>
            <a:endParaRPr lang="en-US" dirty="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89440-2099-4E0C-B55F-9C64A28110FC}" type="slidenum">
              <a:rPr lang="en-US"/>
              <a:pPr/>
              <a:t>21</a:t>
            </a:fld>
            <a:endParaRPr lang="en-US"/>
          </a:p>
        </p:txBody>
      </p:sp>
      <p:sp>
        <p:nvSpPr>
          <p:cNvPr id="332802" name="Rectangle 2"/>
          <p:cNvSpPr>
            <a:spLocks noGrp="1" noRot="1" noChangeAspect="1" noChangeArrowheads="1" noTextEdit="1"/>
          </p:cNvSpPr>
          <p:nvPr>
            <p:ph type="sldImg"/>
          </p:nvPr>
        </p:nvSpPr>
        <p:spPr>
          <a:xfrm>
            <a:off x="1182688" y="696913"/>
            <a:ext cx="4648200" cy="3486150"/>
          </a:xfrm>
          <a:ln/>
        </p:spPr>
      </p:sp>
      <p:sp>
        <p:nvSpPr>
          <p:cNvPr id="332803"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76A709-C8A3-4AB0-A3DA-20BAFB9CF2A1}" type="slidenum">
              <a:rPr lang="en-US"/>
              <a:pPr/>
              <a:t>22</a:t>
            </a:fld>
            <a:endParaRPr lang="en-US"/>
          </a:p>
        </p:txBody>
      </p:sp>
      <p:sp>
        <p:nvSpPr>
          <p:cNvPr id="334850" name="Rectangle 2"/>
          <p:cNvSpPr>
            <a:spLocks noGrp="1" noRot="1" noChangeAspect="1" noChangeArrowheads="1" noTextEdit="1"/>
          </p:cNvSpPr>
          <p:nvPr>
            <p:ph type="sldImg"/>
          </p:nvPr>
        </p:nvSpPr>
        <p:spPr>
          <a:xfrm>
            <a:off x="1182688" y="696913"/>
            <a:ext cx="4648200" cy="3486150"/>
          </a:xfrm>
          <a:ln/>
        </p:spPr>
      </p:sp>
      <p:sp>
        <p:nvSpPr>
          <p:cNvPr id="334851" name="Rectangle 3"/>
          <p:cNvSpPr>
            <a:spLocks noGrp="1" noChangeArrowheads="1"/>
          </p:cNvSpPr>
          <p:nvPr>
            <p:ph type="body" idx="1"/>
          </p:nvPr>
        </p:nvSpPr>
        <p:spPr/>
        <p:txBody>
          <a:bodyPr/>
          <a:lstStyle/>
          <a:p>
            <a:r>
              <a:rPr lang="en-US" dirty="0"/>
              <a:t>For Lighting, Prescriptive Option is really either Building Area Method or Space-by-Space Method.  Grayed out options under Compliance Options are not used.  </a:t>
            </a:r>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DC4B7B-8542-4D3B-B3E5-4A0B55E1EF44}" type="slidenum">
              <a:rPr lang="en-US"/>
              <a:pPr/>
              <a:t>23</a:t>
            </a:fld>
            <a:endParaRPr lang="en-US"/>
          </a:p>
        </p:txBody>
      </p:sp>
      <p:sp>
        <p:nvSpPr>
          <p:cNvPr id="500738" name="Rectangle 2"/>
          <p:cNvSpPr>
            <a:spLocks noGrp="1" noRot="1" noChangeAspect="1" noChangeArrowheads="1" noTextEdit="1"/>
          </p:cNvSpPr>
          <p:nvPr>
            <p:ph type="sldImg"/>
          </p:nvPr>
        </p:nvSpPr>
        <p:spPr>
          <a:ln/>
        </p:spPr>
      </p:sp>
      <p:sp>
        <p:nvSpPr>
          <p:cNvPr id="500739" name="Rectangle 3"/>
          <p:cNvSpPr>
            <a:spLocks noGrp="1" noChangeArrowheads="1"/>
          </p:cNvSpPr>
          <p:nvPr>
            <p:ph type="body" idx="1"/>
          </p:nvPr>
        </p:nvSpPr>
        <p:spPr>
          <a:xfrm>
            <a:off x="934720" y="4415790"/>
            <a:ext cx="5140960" cy="4183380"/>
          </a:xfrm>
        </p:spPr>
        <p:txBody>
          <a:bodyPr/>
          <a:lstStyle/>
          <a:p>
            <a:r>
              <a:rPr lang="en-US" dirty="0"/>
              <a:t>Interior lighting requirements are divided into a set of mandatory requirements, provisions that must be complied with regardless of the quantity of lighting that is installed, and two methods for determining the allowed wattage for the building.  </a:t>
            </a:r>
          </a:p>
          <a:p>
            <a:r>
              <a:rPr lang="en-US" dirty="0"/>
              <a:t>The Prescriptive approach contains a look up table to determine allowed wattage for each occupancy type and is divided into two categories.</a:t>
            </a:r>
          </a:p>
          <a:p>
            <a:endParaRPr lang="en-US" dirty="0"/>
          </a:p>
          <a:p>
            <a:r>
              <a:rPr lang="en-US" dirty="0"/>
              <a:t>The </a:t>
            </a:r>
            <a:r>
              <a:rPr lang="en-US" dirty="0" smtClean="0"/>
              <a:t>Building Area approach </a:t>
            </a:r>
            <a:r>
              <a:rPr lang="en-US" dirty="0"/>
              <a:t>can be used for a single occupancy </a:t>
            </a:r>
            <a:r>
              <a:rPr lang="en-US" dirty="0" smtClean="0"/>
              <a:t>building or separate business entities within a</a:t>
            </a:r>
            <a:r>
              <a:rPr lang="en-US" baseline="0" dirty="0" smtClean="0"/>
              <a:t> building</a:t>
            </a:r>
            <a:r>
              <a:rPr lang="en-US" dirty="0" smtClean="0"/>
              <a:t>.</a:t>
            </a:r>
            <a:endParaRPr lang="en-US" dirty="0"/>
          </a:p>
          <a:p>
            <a:endParaRPr lang="en-US" dirty="0"/>
          </a:p>
          <a:p>
            <a:r>
              <a:rPr lang="en-US" dirty="0"/>
              <a:t>The </a:t>
            </a:r>
            <a:r>
              <a:rPr lang="en-US" dirty="0" smtClean="0"/>
              <a:t>Space-by-Space approach </a:t>
            </a:r>
            <a:r>
              <a:rPr lang="en-US" dirty="0"/>
              <a:t>is used </a:t>
            </a:r>
            <a:r>
              <a:rPr lang="en-US" dirty="0" smtClean="0"/>
              <a:t>flexibility and for non-standard building types or space configurations.    </a:t>
            </a:r>
          </a:p>
          <a:p>
            <a:endParaRPr lang="en-US"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latin typeface="Arial" charset="0"/>
              </a:rPr>
              <a:t> </a:t>
            </a:r>
          </a:p>
          <a:p>
            <a:endParaRPr lang="en-US" b="1" u="sng"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This section applies to the following: interior spaces of </a:t>
            </a:r>
            <a:r>
              <a:rPr lang="en-US" i="1" dirty="0" smtClean="0"/>
              <a:t>buildings</a:t>
            </a:r>
            <a:endParaRPr lang="en-US" dirty="0" smtClean="0"/>
          </a:p>
          <a:p>
            <a:pPr lvl="0"/>
            <a:r>
              <a:rPr lang="en-US" dirty="0" smtClean="0"/>
              <a:t>exterior building features, including facades, illuminated roofs, architectural features, entrances, exits, loading docks, and illuminated canopies</a:t>
            </a:r>
          </a:p>
          <a:p>
            <a:pPr lvl="0"/>
            <a:r>
              <a:rPr lang="en-US" dirty="0" smtClean="0"/>
              <a:t>exterior building grounds lighting provided through the </a:t>
            </a:r>
            <a:r>
              <a:rPr lang="en-US" i="1" dirty="0" smtClean="0"/>
              <a:t>building</a:t>
            </a:r>
            <a:r>
              <a:rPr lang="en-US" dirty="0" smtClean="0"/>
              <a:t>’</a:t>
            </a:r>
            <a:r>
              <a:rPr lang="en-US" i="1" dirty="0" smtClean="0"/>
              <a:t>s</a:t>
            </a:r>
            <a:r>
              <a:rPr lang="en-US" dirty="0" smtClean="0"/>
              <a:t> electrical </a:t>
            </a:r>
            <a:r>
              <a:rPr lang="en-US" i="1" dirty="0" smtClean="0"/>
              <a:t>service</a:t>
            </a:r>
            <a:endParaRPr lang="en-US" dirty="0" smtClean="0"/>
          </a:p>
          <a:p>
            <a:endParaRPr lang="en-US" b="1" u="sng"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BE5B9-A670-4AAD-A1B2-C7BCA30F9479}" type="slidenum">
              <a:rPr lang="en-US"/>
              <a:pPr/>
              <a:t>27</a:t>
            </a:fld>
            <a:endParaRPr lang="en-US"/>
          </a:p>
        </p:txBody>
      </p:sp>
      <p:sp>
        <p:nvSpPr>
          <p:cNvPr id="422914" name="Rectangle 2"/>
          <p:cNvSpPr>
            <a:spLocks noGrp="1" noRot="1" noChangeAspect="1" noChangeArrowheads="1" noTextEdit="1"/>
          </p:cNvSpPr>
          <p:nvPr>
            <p:ph type="sldImg"/>
          </p:nvPr>
        </p:nvSpPr>
        <p:spPr>
          <a:xfrm>
            <a:off x="1182688" y="696913"/>
            <a:ext cx="4648200" cy="3486150"/>
          </a:xfrm>
          <a:ln/>
        </p:spPr>
      </p:sp>
      <p:sp>
        <p:nvSpPr>
          <p:cNvPr id="422915"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29</a:t>
            </a:fld>
            <a:endParaRPr lang="en-US"/>
          </a:p>
        </p:txBody>
      </p:sp>
    </p:spTree>
    <p:extLst>
      <p:ext uri="{BB962C8B-B14F-4D97-AF65-F5344CB8AC3E}">
        <p14:creationId xmlns:p14="http://schemas.microsoft.com/office/powerpoint/2010/main" val="3192590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Where do LPD values come</a:t>
            </a:r>
            <a:r>
              <a:rPr lang="en-US" altLang="en-US" baseline="0" dirty="0" smtClean="0"/>
              <a:t> from?</a:t>
            </a:r>
            <a:endParaRPr lang="en-US" altLang="en-US" dirty="0" smtClean="0"/>
          </a:p>
          <a:p>
            <a:pPr eaLnBrk="1" hangingPunct="1"/>
            <a:endParaRPr lang="en-US" altLang="en-US" dirty="0" smtClean="0"/>
          </a:p>
          <a:p>
            <a:pPr eaLnBrk="1" hangingPunct="1"/>
            <a:r>
              <a:rPr lang="en-US" altLang="en-US" sz="2400" dirty="0" smtClean="0">
                <a:latin typeface="Arial" charset="0"/>
                <a:cs typeface="Arial" charset="0"/>
              </a:rPr>
              <a:t>Space type LPDs</a:t>
            </a:r>
          </a:p>
          <a:p>
            <a:pPr lvl="1" eaLnBrk="1" hangingPunct="1">
              <a:buSzTx/>
            </a:pPr>
            <a:r>
              <a:rPr lang="en-US" altLang="en-US" sz="2200" dirty="0" smtClean="0">
                <a:latin typeface="Arial" charset="0"/>
                <a:cs typeface="Arial" charset="0"/>
              </a:rPr>
              <a:t>For 90.1 - Developed within the ASHRAE/IESNA 90.1 Lighting subcommittee with Illuminating Engineering Society (IES) committee support. </a:t>
            </a:r>
          </a:p>
          <a:p>
            <a:pPr lvl="1" eaLnBrk="1" hangingPunct="1">
              <a:buSzTx/>
            </a:pPr>
            <a:r>
              <a:rPr lang="en-US" altLang="en-US" sz="2200" dirty="0" smtClean="0">
                <a:latin typeface="Arial" charset="0"/>
                <a:cs typeface="Arial" charset="0"/>
              </a:rPr>
              <a:t>Generated from building space type models with design and lighting technology inputs</a:t>
            </a:r>
          </a:p>
          <a:p>
            <a:pPr eaLnBrk="1" hangingPunct="1"/>
            <a:r>
              <a:rPr lang="en-US" altLang="en-US" sz="2400" dirty="0" smtClean="0">
                <a:latin typeface="Arial" charset="0"/>
                <a:cs typeface="Arial" charset="0"/>
              </a:rPr>
              <a:t>Whole building LPDs</a:t>
            </a:r>
          </a:p>
          <a:p>
            <a:pPr lvl="1" eaLnBrk="1" hangingPunct="1">
              <a:lnSpc>
                <a:spcPct val="90000"/>
              </a:lnSpc>
              <a:buSzTx/>
            </a:pPr>
            <a:r>
              <a:rPr lang="en-US" altLang="en-US" sz="2200" dirty="0" smtClean="0">
                <a:latin typeface="Arial" charset="0"/>
                <a:cs typeface="Arial" charset="0"/>
              </a:rPr>
              <a:t>Developed from detailed room data for commercial buildings and the space type LPDs</a:t>
            </a:r>
          </a:p>
          <a:p>
            <a:pPr lvl="1" eaLnBrk="1" hangingPunct="1">
              <a:lnSpc>
                <a:spcPct val="90000"/>
              </a:lnSpc>
              <a:buSzTx/>
            </a:pPr>
            <a:r>
              <a:rPr lang="en-US" altLang="en-US" sz="2200" dirty="0" smtClean="0">
                <a:latin typeface="Arial" charset="0"/>
                <a:cs typeface="Arial" charset="0"/>
              </a:rPr>
              <a:t>Weighted average for building type</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3</a:t>
            </a:fld>
            <a:endParaRPr lang="en-US" dirty="0"/>
          </a:p>
        </p:txBody>
      </p:sp>
    </p:spTree>
    <p:extLst>
      <p:ext uri="{BB962C8B-B14F-4D97-AF65-F5344CB8AC3E}">
        <p14:creationId xmlns:p14="http://schemas.microsoft.com/office/powerpoint/2010/main" val="717974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6293F-F487-45AC-861D-0C76EF30252C}" type="slidenum">
              <a:rPr lang="en-US"/>
              <a:pPr/>
              <a:t>30</a:t>
            </a:fld>
            <a:endParaRPr lang="en-US"/>
          </a:p>
        </p:txBody>
      </p:sp>
      <p:sp>
        <p:nvSpPr>
          <p:cNvPr id="424962" name="Rectangle 2"/>
          <p:cNvSpPr>
            <a:spLocks noGrp="1" noRot="1" noChangeAspect="1" noChangeArrowheads="1" noTextEdit="1"/>
          </p:cNvSpPr>
          <p:nvPr>
            <p:ph type="sldImg"/>
          </p:nvPr>
        </p:nvSpPr>
        <p:spPr>
          <a:xfrm>
            <a:off x="1182688" y="696913"/>
            <a:ext cx="4648200" cy="3486150"/>
          </a:xfrm>
          <a:ln/>
        </p:spPr>
      </p:sp>
      <p:sp>
        <p:nvSpPr>
          <p:cNvPr id="424963" name="Rectangle 3"/>
          <p:cNvSpPr>
            <a:spLocks noGrp="1" noChangeArrowheads="1"/>
          </p:cNvSpPr>
          <p:nvPr>
            <p:ph type="body" idx="1"/>
          </p:nvPr>
        </p:nvSpPr>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871F1F-D956-4BA6-B0C8-0A1B5A9A0BC8}" type="slidenum">
              <a:rPr lang="en-US"/>
              <a:pPr/>
              <a:t>31</a:t>
            </a:fld>
            <a:endParaRPr lang="en-US"/>
          </a:p>
        </p:txBody>
      </p:sp>
      <p:sp>
        <p:nvSpPr>
          <p:cNvPr id="429058" name="Rectangle 2"/>
          <p:cNvSpPr>
            <a:spLocks noGrp="1" noRot="1" noChangeAspect="1" noChangeArrowheads="1" noTextEdit="1"/>
          </p:cNvSpPr>
          <p:nvPr>
            <p:ph type="sldImg"/>
          </p:nvPr>
        </p:nvSpPr>
        <p:spPr>
          <a:xfrm>
            <a:off x="1182688" y="696913"/>
            <a:ext cx="4648200" cy="3486150"/>
          </a:xfrm>
          <a:ln/>
        </p:spPr>
      </p:sp>
      <p:sp>
        <p:nvSpPr>
          <p:cNvPr id="429059" name="Rectangle 3"/>
          <p:cNvSpPr>
            <a:spLocks noGrp="1" noChangeArrowheads="1"/>
          </p:cNvSpPr>
          <p:nvPr>
            <p:ph type="body" idx="1"/>
          </p:nvPr>
        </p:nvSpPr>
        <p:spPr>
          <a:xfrm>
            <a:off x="936344" y="4415790"/>
            <a:ext cx="5137714" cy="4183380"/>
          </a:xfrm>
        </p:spPr>
        <p:txBody>
          <a:bodyPr/>
          <a:lstStyle/>
          <a:p>
            <a:r>
              <a:rPr lang="en-US" dirty="0"/>
              <a:t>The building area method is the easiest to use but has limitations as discussed above</a:t>
            </a:r>
            <a:r>
              <a:rPr lang="en-US" dirty="0" smtClean="0"/>
              <a:t>.</a:t>
            </a:r>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2A1C5-183A-43E9-AB39-6A37649A90BF}" type="slidenum">
              <a:rPr lang="en-US"/>
              <a:pPr/>
              <a:t>32</a:t>
            </a:fld>
            <a:endParaRPr lang="en-US"/>
          </a:p>
        </p:txBody>
      </p:sp>
      <p:sp>
        <p:nvSpPr>
          <p:cNvPr id="433154" name="Rectangle 2"/>
          <p:cNvSpPr>
            <a:spLocks noGrp="1" noRot="1" noChangeAspect="1" noChangeArrowheads="1" noTextEdit="1"/>
          </p:cNvSpPr>
          <p:nvPr>
            <p:ph type="sldImg"/>
          </p:nvPr>
        </p:nvSpPr>
        <p:spPr>
          <a:xfrm>
            <a:off x="1182688" y="696913"/>
            <a:ext cx="4648200" cy="3486150"/>
          </a:xfrm>
          <a:ln/>
        </p:spPr>
      </p:sp>
      <p:sp>
        <p:nvSpPr>
          <p:cNvPr id="433155" name="Rectangle 3"/>
          <p:cNvSpPr>
            <a:spLocks noGrp="1" noChangeArrowheads="1"/>
          </p:cNvSpPr>
          <p:nvPr>
            <p:ph type="body" idx="1"/>
          </p:nvPr>
        </p:nvSpPr>
        <p:spPr>
          <a:xfrm>
            <a:off x="936344" y="4415790"/>
            <a:ext cx="5137714" cy="4183380"/>
          </a:xfrm>
        </p:spPr>
        <p:txBody>
          <a:bodyPr/>
          <a:lstStyle/>
          <a:p>
            <a:r>
              <a:rPr lang="en-US" dirty="0" smtClean="0"/>
              <a:t>A partial view of the Building Area table.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310A3-AD7C-4794-A321-AD45CD3A50E1}" type="slidenum">
              <a:rPr lang="en-US"/>
              <a:pPr/>
              <a:t>33</a:t>
            </a:fld>
            <a:endParaRPr lang="en-US"/>
          </a:p>
        </p:txBody>
      </p:sp>
      <p:sp>
        <p:nvSpPr>
          <p:cNvPr id="435202" name="Rectangle 2"/>
          <p:cNvSpPr>
            <a:spLocks noGrp="1" noRot="1" noChangeAspect="1" noChangeArrowheads="1" noTextEdit="1"/>
          </p:cNvSpPr>
          <p:nvPr>
            <p:ph type="sldImg"/>
          </p:nvPr>
        </p:nvSpPr>
        <p:spPr>
          <a:xfrm>
            <a:off x="1182688" y="696913"/>
            <a:ext cx="4648200" cy="3486150"/>
          </a:xfrm>
          <a:ln/>
        </p:spPr>
      </p:sp>
      <p:sp>
        <p:nvSpPr>
          <p:cNvPr id="435203" name="Rectangle 3"/>
          <p:cNvSpPr>
            <a:spLocks noGrp="1" noChangeArrowheads="1"/>
          </p:cNvSpPr>
          <p:nvPr>
            <p:ph type="body" idx="1"/>
          </p:nvPr>
        </p:nvSpPr>
        <p:spPr>
          <a:xfrm>
            <a:off x="936344" y="4415790"/>
            <a:ext cx="5137714" cy="4183380"/>
          </a:xfrm>
        </p:spPr>
        <p:txBody>
          <a:bodyPr/>
          <a:lstStyle/>
          <a:p>
            <a:r>
              <a:rPr lang="en-US" dirty="0">
                <a:cs typeface="Arial" pitchFamily="34" charset="0"/>
              </a:rPr>
              <a:t>Multi-occupancy building – if both space-by-space and building area methods are used, trade-offs are not permitted between the two building occupancies; each building occupancy must comply separately</a:t>
            </a:r>
            <a:r>
              <a:rPr lang="en-US" dirty="0" smtClean="0">
                <a:cs typeface="Arial" pitchFamily="34" charset="0"/>
              </a:rPr>
              <a:t>.</a:t>
            </a:r>
          </a:p>
          <a:p>
            <a:endParaRPr lang="en-US" dirty="0" smtClean="0">
              <a:cs typeface="Arial" pitchFamily="34" charset="0"/>
            </a:endParaRPr>
          </a:p>
          <a:p>
            <a:r>
              <a:rPr lang="en-US" dirty="0" smtClean="0">
                <a:cs typeface="Arial" pitchFamily="34" charset="0"/>
              </a:rPr>
              <a:t>For </a:t>
            </a:r>
            <a:r>
              <a:rPr lang="en-US" dirty="0">
                <a:cs typeface="Arial" pitchFamily="34" charset="0"/>
              </a:rPr>
              <a:t>each space enclosed by partitions 80% or greater than ceiling height, determine the gross interior floor area by measuring to the center of the partition wall. Include the floor area of balconies or other projections. Retail spaces do not have to comply with the 80% partition height requirements.</a:t>
            </a:r>
          </a:p>
          <a:p>
            <a:endParaRPr lang="en-US" dirty="0" smtClean="0">
              <a:cs typeface="Arial" pitchFamily="34" charset="0"/>
            </a:endParaRPr>
          </a:p>
          <a:p>
            <a:r>
              <a:rPr lang="en-US" dirty="0" smtClean="0">
                <a:cs typeface="Arial" pitchFamily="34" charset="0"/>
              </a:rPr>
              <a:t>The </a:t>
            </a:r>
            <a:r>
              <a:rPr lang="en-US" i="1" dirty="0">
                <a:cs typeface="Arial" pitchFamily="34" charset="0"/>
              </a:rPr>
              <a:t>interior lighting power allowance </a:t>
            </a:r>
            <a:r>
              <a:rPr lang="en-US" dirty="0">
                <a:cs typeface="Arial" pitchFamily="34" charset="0"/>
              </a:rPr>
              <a:t>is the sum of </a:t>
            </a:r>
            <a:r>
              <a:rPr lang="en-US" i="1" dirty="0">
                <a:cs typeface="Arial" pitchFamily="34" charset="0"/>
              </a:rPr>
              <a:t>lighting power allowances</a:t>
            </a:r>
            <a:r>
              <a:rPr lang="en-US" dirty="0">
                <a:cs typeface="Arial" pitchFamily="34" charset="0"/>
              </a:rPr>
              <a:t> of all spaces. Trade-offs among spaces are permitted provided that the total </a:t>
            </a:r>
            <a:r>
              <a:rPr lang="en-US" i="1" dirty="0">
                <a:cs typeface="Arial" pitchFamily="34" charset="0"/>
              </a:rPr>
              <a:t>installed interior lighting power</a:t>
            </a:r>
            <a:r>
              <a:rPr lang="en-US" dirty="0">
                <a:cs typeface="Arial" pitchFamily="34" charset="0"/>
              </a:rPr>
              <a:t> does not exceed the </a:t>
            </a:r>
            <a:r>
              <a:rPr lang="en-US" i="1" dirty="0">
                <a:cs typeface="Arial" pitchFamily="34" charset="0"/>
              </a:rPr>
              <a:t>interior lighting power allowance</a:t>
            </a:r>
            <a:r>
              <a:rPr lang="en-US" dirty="0">
                <a:cs typeface="Arial" pitchFamily="34" charset="0"/>
              </a:rPr>
              <a:t>.</a:t>
            </a:r>
          </a:p>
          <a:p>
            <a:endParaRPr lang="en-US" dirty="0"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310A3-AD7C-4794-A321-AD45CD3A50E1}" type="slidenum">
              <a:rPr lang="en-US"/>
              <a:pPr/>
              <a:t>34</a:t>
            </a:fld>
            <a:endParaRPr lang="en-US"/>
          </a:p>
        </p:txBody>
      </p:sp>
      <p:sp>
        <p:nvSpPr>
          <p:cNvPr id="435202" name="Rectangle 2"/>
          <p:cNvSpPr>
            <a:spLocks noGrp="1" noRot="1" noChangeAspect="1" noChangeArrowheads="1" noTextEdit="1"/>
          </p:cNvSpPr>
          <p:nvPr>
            <p:ph type="sldImg"/>
          </p:nvPr>
        </p:nvSpPr>
        <p:spPr>
          <a:xfrm>
            <a:off x="1182688" y="696913"/>
            <a:ext cx="4648200" cy="3486150"/>
          </a:xfrm>
          <a:ln/>
        </p:spPr>
      </p:sp>
      <p:sp>
        <p:nvSpPr>
          <p:cNvPr id="435203" name="Rectangle 3"/>
          <p:cNvSpPr>
            <a:spLocks noGrp="1" noChangeArrowheads="1"/>
          </p:cNvSpPr>
          <p:nvPr>
            <p:ph type="body" idx="1"/>
          </p:nvPr>
        </p:nvSpPr>
        <p:spPr>
          <a:xfrm>
            <a:off x="936344" y="4415790"/>
            <a:ext cx="5137714" cy="4183380"/>
          </a:xfrm>
        </p:spPr>
        <p:txBody>
          <a:bodyPr/>
          <a:lstStyle/>
          <a:p>
            <a:r>
              <a:rPr lang="en-US" smtClean="0">
                <a:cs typeface="Arial" pitchFamily="34" charset="0"/>
              </a:rPr>
              <a:t>Multi-occupancy building – if both space-by-space and building area methods are used, trade-offs are not permitted between the two building occupancies; each building occupancy must comply separately.</a:t>
            </a:r>
          </a:p>
          <a:p>
            <a:endParaRPr lang="en-US" smtClean="0">
              <a:cs typeface="Arial" pitchFamily="34" charset="0"/>
            </a:endParaRPr>
          </a:p>
          <a:p>
            <a:r>
              <a:rPr lang="en-US" smtClean="0">
                <a:cs typeface="Arial" pitchFamily="34" charset="0"/>
              </a:rPr>
              <a:t>For each space enclosed by partitions 80% or greater than ceiling height, determine the gross interior floor area by measuring to the center of the partition wall. Include the floor area of balconies or other projections. Retail spaces do not have to comply with the 80% partition height requirements.</a:t>
            </a:r>
          </a:p>
          <a:p>
            <a:endParaRPr lang="en-US" smtClean="0">
              <a:cs typeface="Arial" pitchFamily="34" charset="0"/>
            </a:endParaRPr>
          </a:p>
          <a:p>
            <a:r>
              <a:rPr lang="en-US" smtClean="0">
                <a:cs typeface="Arial" pitchFamily="34" charset="0"/>
              </a:rPr>
              <a:t>The </a:t>
            </a:r>
            <a:r>
              <a:rPr lang="en-US" i="1" smtClean="0">
                <a:cs typeface="Arial" pitchFamily="34" charset="0"/>
              </a:rPr>
              <a:t>interior lighting power allowance </a:t>
            </a:r>
            <a:r>
              <a:rPr lang="en-US" smtClean="0">
                <a:cs typeface="Arial" pitchFamily="34" charset="0"/>
              </a:rPr>
              <a:t>is the sum of </a:t>
            </a:r>
            <a:r>
              <a:rPr lang="en-US" i="1" smtClean="0">
                <a:cs typeface="Arial" pitchFamily="34" charset="0"/>
              </a:rPr>
              <a:t>lighting power allowances</a:t>
            </a:r>
            <a:r>
              <a:rPr lang="en-US" smtClean="0">
                <a:cs typeface="Arial" pitchFamily="34" charset="0"/>
              </a:rPr>
              <a:t> of all spaces. Trade-offs among spaces are permitted provided that the total </a:t>
            </a:r>
            <a:r>
              <a:rPr lang="en-US" i="1" smtClean="0">
                <a:cs typeface="Arial" pitchFamily="34" charset="0"/>
              </a:rPr>
              <a:t>installed interior lighting power</a:t>
            </a:r>
            <a:r>
              <a:rPr lang="en-US" smtClean="0">
                <a:cs typeface="Arial" pitchFamily="34" charset="0"/>
              </a:rPr>
              <a:t> does not exceed the </a:t>
            </a:r>
            <a:r>
              <a:rPr lang="en-US" i="1" smtClean="0">
                <a:cs typeface="Arial" pitchFamily="34" charset="0"/>
              </a:rPr>
              <a:t>interior lighting power allowance</a:t>
            </a:r>
            <a:r>
              <a:rPr lang="en-US" smtClean="0">
                <a:cs typeface="Arial" pitchFamily="34" charset="0"/>
              </a:rPr>
              <a:t>.</a:t>
            </a:r>
          </a:p>
          <a:p>
            <a:endParaRPr lang="en-US" dirty="0"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A310A3-AD7C-4794-A321-AD45CD3A50E1}" type="slidenum">
              <a:rPr lang="en-US">
                <a:solidFill>
                  <a:prstClr val="black"/>
                </a:solidFill>
              </a:rPr>
              <a:pPr/>
              <a:t>35</a:t>
            </a:fld>
            <a:endParaRPr lang="en-US">
              <a:solidFill>
                <a:prstClr val="black"/>
              </a:solidFill>
            </a:endParaRPr>
          </a:p>
        </p:txBody>
      </p:sp>
      <p:sp>
        <p:nvSpPr>
          <p:cNvPr id="435202" name="Rectangle 2"/>
          <p:cNvSpPr>
            <a:spLocks noGrp="1" noRot="1" noChangeAspect="1" noChangeArrowheads="1" noTextEdit="1"/>
          </p:cNvSpPr>
          <p:nvPr>
            <p:ph type="sldImg"/>
          </p:nvPr>
        </p:nvSpPr>
        <p:spPr>
          <a:xfrm>
            <a:off x="1182688" y="696913"/>
            <a:ext cx="4648200" cy="3486150"/>
          </a:xfrm>
          <a:ln/>
        </p:spPr>
      </p:sp>
      <p:sp>
        <p:nvSpPr>
          <p:cNvPr id="2" name="Notes Placeholder 1"/>
          <p:cNvSpPr>
            <a:spLocks noGrp="1"/>
          </p:cNvSpPr>
          <p:nvPr>
            <p:ph type="body" sz="quarter" idx="10"/>
          </p:nvPr>
        </p:nvSpPr>
        <p:spPr/>
        <p:txBody>
          <a:bodyPr/>
          <a:lstStyle/>
          <a:p>
            <a:r>
              <a:rPr lang="en-US" dirty="0" smtClean="0"/>
              <a:t>Partial look</a:t>
            </a:r>
            <a:r>
              <a:rPr lang="en-US" baseline="0" dirty="0" smtClean="0"/>
              <a:t> at Table 9.6.1.</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46AC4-5CC4-4681-833E-7EFAEAD00B5B}" type="slidenum">
              <a:rPr lang="en-US"/>
              <a:pPr/>
              <a:t>39</a:t>
            </a:fld>
            <a:endParaRPr lang="en-US"/>
          </a:p>
        </p:txBody>
      </p:sp>
      <p:sp>
        <p:nvSpPr>
          <p:cNvPr id="437250" name="Rectangle 2"/>
          <p:cNvSpPr>
            <a:spLocks noGrp="1" noRot="1" noChangeAspect="1" noChangeArrowheads="1" noTextEdit="1"/>
          </p:cNvSpPr>
          <p:nvPr>
            <p:ph type="sldImg"/>
          </p:nvPr>
        </p:nvSpPr>
        <p:spPr>
          <a:xfrm>
            <a:off x="1182688" y="696913"/>
            <a:ext cx="4648200" cy="3486150"/>
          </a:xfrm>
          <a:ln/>
        </p:spPr>
      </p:sp>
      <p:sp>
        <p:nvSpPr>
          <p:cNvPr id="437251" name="Rectangle 3"/>
          <p:cNvSpPr>
            <a:spLocks noGrp="1" noChangeArrowheads="1"/>
          </p:cNvSpPr>
          <p:nvPr>
            <p:ph type="body" idx="1"/>
          </p:nvPr>
        </p:nvSpPr>
        <p:spPr>
          <a:xfrm>
            <a:off x="936344" y="4415790"/>
            <a:ext cx="5137714" cy="4183380"/>
          </a:xfrm>
        </p:spPr>
        <p:txBody>
          <a:bodyPr/>
          <a:lstStyle/>
          <a:p>
            <a:r>
              <a:rPr lang="en-US" dirty="0" smtClean="0"/>
              <a:t>Retail display lighting covered on the next slide.</a:t>
            </a:r>
          </a:p>
          <a:p>
            <a:endParaRPr lang="en-US" dirty="0" smtClean="0"/>
          </a:p>
          <a:p>
            <a:pPr lvl="0"/>
            <a:r>
              <a:rPr lang="en-US" dirty="0" smtClean="0"/>
              <a:t>Decorative lighting is use-it-or-lose-it</a:t>
            </a:r>
            <a:r>
              <a:rPr lang="en-US" baseline="0" dirty="0" smtClean="0"/>
              <a:t> and can only be applied up to the amount of decorative lighting wattage installed.</a:t>
            </a:r>
          </a:p>
          <a:p>
            <a:pPr lvl="0"/>
            <a:endParaRPr lang="en-US" dirty="0" smtClean="0"/>
          </a:p>
          <a:p>
            <a:pPr lvl="0"/>
            <a:r>
              <a:rPr lang="en-US" dirty="0" smtClean="0"/>
              <a:t>Additional </a:t>
            </a:r>
            <a:r>
              <a:rPr lang="en-US" dirty="0"/>
              <a:t>power </a:t>
            </a:r>
            <a:r>
              <a:rPr lang="en-US" dirty="0" smtClean="0"/>
              <a:t>is allowed </a:t>
            </a:r>
            <a:r>
              <a:rPr lang="en-US" dirty="0"/>
              <a:t>only if the specified lighting is installed and automatically controlled, separately from the general lighting, to be turned off during nonbusiness hours. This additional power </a:t>
            </a:r>
            <a:r>
              <a:rPr lang="en-US" dirty="0" smtClean="0"/>
              <a:t>can </a:t>
            </a:r>
            <a:r>
              <a:rPr lang="en-US" dirty="0"/>
              <a:t>be used only for the specified </a:t>
            </a:r>
            <a:r>
              <a:rPr lang="en-US" i="1" dirty="0"/>
              <a:t>luminaires </a:t>
            </a:r>
            <a:r>
              <a:rPr lang="en-US" dirty="0"/>
              <a:t>and </a:t>
            </a:r>
            <a:r>
              <a:rPr lang="en-US" dirty="0" smtClean="0"/>
              <a:t>not used </a:t>
            </a:r>
            <a:r>
              <a:rPr lang="en-US" dirty="0"/>
              <a:t>for any other purpose.</a:t>
            </a:r>
          </a:p>
          <a:p>
            <a:pPr lvl="0"/>
            <a:endParaRPr lang="en-US"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C2E36-D662-46D6-88BC-577C2BE0B1B7}" type="slidenum">
              <a:rPr lang="en-US"/>
              <a:pPr/>
              <a:t>40</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dirty="0" smtClean="0"/>
              <a:t>Retail highlighting allowance is use-it-or-lose-it.</a:t>
            </a:r>
          </a:p>
          <a:p>
            <a:endParaRPr lang="en-US" dirty="0" smtClean="0"/>
          </a:p>
          <a:p>
            <a:r>
              <a:rPr lang="en-US" dirty="0" smtClean="0"/>
              <a:t>This </a:t>
            </a:r>
            <a:r>
              <a:rPr lang="en-US" dirty="0"/>
              <a:t>additional display lighting must be separately circuited, switched, and automatically controlled</a:t>
            </a:r>
            <a:r>
              <a:rPr lang="en-US" dirty="0" smtClean="0"/>
              <a:t>.</a:t>
            </a:r>
          </a:p>
          <a:p>
            <a:endParaRPr lang="en-US" dirty="0" smtClean="0"/>
          </a:p>
          <a:p>
            <a:r>
              <a:rPr lang="en-US" dirty="0" smtClean="0"/>
              <a:t>Additional allowance depends on type of retail display area.</a:t>
            </a:r>
          </a:p>
          <a:p>
            <a:endParaRPr lang="en-US" dirty="0" smtClean="0"/>
          </a:p>
          <a:p>
            <a:r>
              <a:rPr lang="en-US" dirty="0" smtClean="0"/>
              <a:t>Doesn’t apply to entire store – only sales</a:t>
            </a:r>
            <a:r>
              <a:rPr lang="en-US" baseline="0" dirty="0" smtClean="0"/>
              <a:t> floor area.</a:t>
            </a:r>
            <a:endParaRPr lang="en-US" dirty="0" smtClean="0"/>
          </a:p>
          <a:p>
            <a:endParaRPr lang="en-US" dirty="0" smtClean="0"/>
          </a:p>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C2E36-D662-46D6-88BC-577C2BE0B1B7}" type="slidenum">
              <a:rPr lang="en-US"/>
              <a:pPr/>
              <a:t>41</a:t>
            </a:fld>
            <a:endParaRPr lang="en-US"/>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dirty="0" smtClean="0"/>
              <a:t>Table 9.6.3 is used; only a partial table is shown.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5E71E-6DAF-480C-9206-A05BC8448D77}" type="slidenum">
              <a:rPr lang="en-US"/>
              <a:pPr/>
              <a:t>42</a:t>
            </a:fld>
            <a:endParaRPr lang="en-US"/>
          </a:p>
        </p:txBody>
      </p:sp>
      <p:sp>
        <p:nvSpPr>
          <p:cNvPr id="482306" name="Rectangle 2"/>
          <p:cNvSpPr>
            <a:spLocks noGrp="1" noRot="1" noChangeAspect="1" noChangeArrowheads="1" noTextEdit="1"/>
          </p:cNvSpPr>
          <p:nvPr>
            <p:ph type="sldImg"/>
          </p:nvPr>
        </p:nvSpPr>
        <p:spPr>
          <a:xfrm>
            <a:off x="1182688" y="698500"/>
            <a:ext cx="4643437" cy="3481388"/>
          </a:xfrm>
          <a:ln/>
        </p:spPr>
      </p:sp>
      <p:sp>
        <p:nvSpPr>
          <p:cNvPr id="482307"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45826-16E1-49C9-A7FF-E271D7FED818}" type="slidenum">
              <a:rPr lang="en-US"/>
              <a:pPr/>
              <a:t>12</a:t>
            </a:fld>
            <a:endParaRPr lang="en-US"/>
          </a:p>
        </p:txBody>
      </p:sp>
      <p:sp>
        <p:nvSpPr>
          <p:cNvPr id="326658" name="Rectangle 2"/>
          <p:cNvSpPr>
            <a:spLocks noGrp="1" noRot="1" noChangeAspect="1" noChangeArrowheads="1" noTextEdit="1"/>
          </p:cNvSpPr>
          <p:nvPr>
            <p:ph type="sldImg"/>
          </p:nvPr>
        </p:nvSpPr>
        <p:spPr>
          <a:xfrm>
            <a:off x="1182688" y="696913"/>
            <a:ext cx="4648200" cy="3486150"/>
          </a:xfrm>
          <a:ln/>
        </p:spPr>
      </p:sp>
      <p:sp>
        <p:nvSpPr>
          <p:cNvPr id="326659" name="Rectangle 3"/>
          <p:cNvSpPr>
            <a:spLocks noGrp="1" noChangeArrowheads="1"/>
          </p:cNvSpPr>
          <p:nvPr>
            <p:ph type="body" idx="1"/>
          </p:nvPr>
        </p:nvSpPr>
        <p:spPr>
          <a:xfrm>
            <a:off x="936344" y="4415790"/>
            <a:ext cx="5137714" cy="4183380"/>
          </a:xfrm>
        </p:spPr>
        <p:txBody>
          <a:bodyPr/>
          <a:lstStyle/>
          <a:p>
            <a:r>
              <a:rPr lang="en-US" dirty="0"/>
              <a:t>Grayed out options under Compliance Options do not exist for this chapter.  For Power, there are only Mandatory Provisions and the option to use the Energy Cost Budget </a:t>
            </a:r>
            <a:r>
              <a:rPr lang="en-US" dirty="0" smtClean="0"/>
              <a:t>Method or Appendix G.  </a:t>
            </a:r>
          </a:p>
          <a:p>
            <a:endParaRPr lang="en-US" dirty="0" smtClean="0"/>
          </a:p>
          <a:p>
            <a:r>
              <a:rPr lang="en-US" dirty="0" smtClean="0"/>
              <a:t>Power section is only in 90.1, not IECC.</a:t>
            </a:r>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5E71E-6DAF-480C-9206-A05BC8448D77}" type="slidenum">
              <a:rPr lang="en-US"/>
              <a:pPr/>
              <a:t>43</a:t>
            </a:fld>
            <a:endParaRPr lang="en-US"/>
          </a:p>
        </p:txBody>
      </p:sp>
      <p:sp>
        <p:nvSpPr>
          <p:cNvPr id="482306" name="Rectangle 2"/>
          <p:cNvSpPr>
            <a:spLocks noGrp="1" noRot="1" noChangeAspect="1" noChangeArrowheads="1" noTextEdit="1"/>
          </p:cNvSpPr>
          <p:nvPr>
            <p:ph type="sldImg"/>
          </p:nvPr>
        </p:nvSpPr>
        <p:spPr>
          <a:xfrm>
            <a:off x="1182688" y="698500"/>
            <a:ext cx="4643437" cy="3481388"/>
          </a:xfrm>
          <a:ln/>
        </p:spPr>
      </p:sp>
      <p:sp>
        <p:nvSpPr>
          <p:cNvPr id="482307"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44</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45</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46</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47</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48</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49</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the total 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is the combined 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without double counting overlapping areas. The floor area for each 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is directly adjacent to vertical glazing below the ceiling with an area equal to the product of the 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width and the 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depth.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width is the width of the vertical fenestration plus, on each side, the smaller of:</a:t>
            </a:r>
          </a:p>
          <a:p>
            <a:r>
              <a:rPr lang="en-US" sz="1200" kern="1200" dirty="0" smtClean="0">
                <a:solidFill>
                  <a:schemeClr val="tx1"/>
                </a:solidFill>
                <a:latin typeface="+mn-lt"/>
                <a:ea typeface="+mn-ea"/>
                <a:cs typeface="+mn-cs"/>
              </a:rPr>
              <a:t>1.  One</a:t>
            </a:r>
            <a:r>
              <a:rPr lang="en-US" sz="1200" kern="1200" baseline="0" dirty="0" smtClean="0">
                <a:solidFill>
                  <a:schemeClr val="tx1"/>
                </a:solidFill>
                <a:latin typeface="+mn-lt"/>
                <a:ea typeface="+mn-ea"/>
                <a:cs typeface="+mn-cs"/>
              </a:rPr>
              <a:t> half of the vertical fenestration head height (where head height is the </a:t>
            </a:r>
            <a:r>
              <a:rPr lang="en-US" sz="1200" kern="1200" baseline="0" dirty="0" err="1" smtClean="0">
                <a:solidFill>
                  <a:schemeClr val="tx1"/>
                </a:solidFill>
                <a:latin typeface="+mn-lt"/>
                <a:ea typeface="+mn-ea"/>
                <a:cs typeface="+mn-cs"/>
              </a:rPr>
              <a:t>distrance</a:t>
            </a:r>
            <a:r>
              <a:rPr lang="en-US" sz="1200" kern="1200" baseline="0" dirty="0" smtClean="0">
                <a:solidFill>
                  <a:schemeClr val="tx1"/>
                </a:solidFill>
                <a:latin typeface="+mn-lt"/>
                <a:ea typeface="+mn-ea"/>
                <a:cs typeface="+mn-cs"/>
              </a:rPr>
              <a:t> from the floor to the top of the glazing) or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the distance to any 5 ft or higher opaque vertical obstruction.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depth is the horizontal distance perpendicular to the vertical fenestration which is the smaller of:</a:t>
            </a:r>
          </a:p>
          <a:p>
            <a:r>
              <a:rPr lang="en-US" sz="1200" kern="1200" dirty="0" smtClean="0">
                <a:solidFill>
                  <a:schemeClr val="tx1"/>
                </a:solidFill>
                <a:latin typeface="+mn-lt"/>
                <a:ea typeface="+mn-ea"/>
                <a:cs typeface="+mn-cs"/>
              </a:rPr>
              <a:t>1.  one vertical fenestration head height or</a:t>
            </a:r>
          </a:p>
          <a:p>
            <a:r>
              <a:rPr lang="en-US" sz="1200" kern="1200" dirty="0" smtClean="0">
                <a:solidFill>
                  <a:schemeClr val="tx1"/>
                </a:solidFill>
                <a:latin typeface="+mn-lt"/>
                <a:ea typeface="+mn-ea"/>
                <a:cs typeface="+mn-cs"/>
              </a:rPr>
              <a:t>2.  the distance to any 5 ft or higher opaque vertical obstruction.</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50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Secondary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the total secondary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is the combined secondary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within a space.  Each secondary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is directly adjacent to a 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secondary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width is the width of the vertical fenestration plus, on each side, the smaller of:</a:t>
            </a:r>
          </a:p>
          <a:p>
            <a:r>
              <a:rPr lang="en-US" sz="1200" kern="1200" dirty="0" smtClean="0">
                <a:solidFill>
                  <a:schemeClr val="tx1"/>
                </a:solidFill>
                <a:latin typeface="+mn-lt"/>
                <a:ea typeface="+mn-ea"/>
                <a:cs typeface="+mn-cs"/>
              </a:rPr>
              <a:t>1.  One half of the vertical fenestration head height or</a:t>
            </a:r>
          </a:p>
          <a:p>
            <a:r>
              <a:rPr lang="en-US" sz="1200" kern="1200" dirty="0" smtClean="0">
                <a:solidFill>
                  <a:schemeClr val="tx1"/>
                </a:solidFill>
                <a:latin typeface="+mn-lt"/>
                <a:ea typeface="+mn-ea"/>
                <a:cs typeface="+mn-cs"/>
              </a:rPr>
              <a:t>2.  the distance to any 5 ft or higher vertical obstruction.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secondary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depth is the horizontal distance perpendicular to the vertical fenestration, which begins at the edge of the 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depth and ends at the smaller of:</a:t>
            </a:r>
          </a:p>
          <a:p>
            <a:r>
              <a:rPr lang="en-US" sz="1200" kern="1200" dirty="0" smtClean="0">
                <a:solidFill>
                  <a:schemeClr val="tx1"/>
                </a:solidFill>
                <a:latin typeface="+mn-lt"/>
                <a:ea typeface="+mn-ea"/>
                <a:cs typeface="+mn-cs"/>
              </a:rPr>
              <a:t>1.  one vertical fenestration head height (head height is the distance from the floor to the top of the glazing), or</a:t>
            </a:r>
          </a:p>
          <a:p>
            <a:r>
              <a:rPr lang="en-US" sz="1200" kern="1200" dirty="0" smtClean="0">
                <a:solidFill>
                  <a:schemeClr val="tx1"/>
                </a:solidFill>
                <a:latin typeface="+mn-lt"/>
                <a:ea typeface="+mn-ea"/>
                <a:cs typeface="+mn-cs"/>
              </a:rPr>
              <a:t>2.  the distance to any 5 ft or higher opaque vertical obstruction.</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51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2D8C-0AA7-4AD0-9B9B-C68BFB86CBFF}" type="slidenum">
              <a:rPr lang="en-US"/>
              <a:pPr/>
              <a:t>52</a:t>
            </a:fld>
            <a:endParaRPr lang="en-US"/>
          </a:p>
        </p:txBody>
      </p:sp>
      <p:sp>
        <p:nvSpPr>
          <p:cNvPr id="475138" name="Rectangle 2"/>
          <p:cNvSpPr>
            <a:spLocks noGrp="1" noRot="1" noChangeAspect="1" noChangeArrowheads="1" noTextEdit="1"/>
          </p:cNvSpPr>
          <p:nvPr>
            <p:ph type="sldImg"/>
          </p:nvPr>
        </p:nvSpPr>
        <p:spPr>
          <a:xfrm>
            <a:off x="1182688" y="698500"/>
            <a:ext cx="4643437" cy="3481388"/>
          </a:xfrm>
          <a:ln/>
        </p:spPr>
      </p:sp>
      <p:sp>
        <p:nvSpPr>
          <p:cNvPr id="475139" name="Rectangle 3"/>
          <p:cNvSpPr>
            <a:spLocks noGrp="1" noChangeArrowheads="1"/>
          </p:cNvSpPr>
          <p:nvPr>
            <p:ph type="body" idx="1"/>
          </p:nvPr>
        </p:nvSpPr>
        <p:spPr>
          <a:xfrm>
            <a:off x="931476" y="4415790"/>
            <a:ext cx="5144206" cy="4183380"/>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D36FE-555C-4F60-ADC1-EAD8A9F644CD}" type="slidenum">
              <a:rPr lang="en-US"/>
              <a:pPr/>
              <a:t>13</a:t>
            </a:fld>
            <a:endParaRPr lang="en-US"/>
          </a:p>
        </p:txBody>
      </p:sp>
      <p:sp>
        <p:nvSpPr>
          <p:cNvPr id="328706" name="Rectangle 2"/>
          <p:cNvSpPr>
            <a:spLocks noGrp="1" noRot="1" noChangeAspect="1" noChangeArrowheads="1" noTextEdit="1"/>
          </p:cNvSpPr>
          <p:nvPr>
            <p:ph type="sldImg"/>
          </p:nvPr>
        </p:nvSpPr>
        <p:spPr>
          <a:xfrm>
            <a:off x="1182688" y="696913"/>
            <a:ext cx="4648200" cy="3486150"/>
          </a:xfrm>
          <a:ln/>
        </p:spPr>
      </p:sp>
      <p:sp>
        <p:nvSpPr>
          <p:cNvPr id="328707" name="Rectangle 3"/>
          <p:cNvSpPr>
            <a:spLocks noGrp="1" noChangeArrowheads="1"/>
          </p:cNvSpPr>
          <p:nvPr>
            <p:ph type="body" idx="1"/>
          </p:nvPr>
        </p:nvSpPr>
        <p:spPr>
          <a:xfrm>
            <a:off x="936344" y="4415790"/>
            <a:ext cx="5137714" cy="4183380"/>
          </a:xfrm>
        </p:spPr>
        <p:txBody>
          <a:bodyPr/>
          <a:lstStyle/>
          <a:p>
            <a:r>
              <a:rPr lang="en-US" dirty="0"/>
              <a:t>Section 8 covers voltage drop and completion requirements (both of these requirements are mandatory). </a:t>
            </a:r>
            <a:endParaRPr lang="en-US" dirty="0" smtClean="0"/>
          </a:p>
          <a:p>
            <a:endParaRPr lang="en-US" dirty="0"/>
          </a:p>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daylight area under rooftop monitors is the combined daylight area under each rooftop monitor without double counting over-lapping areas. The daylight area under each rooftop monitor is the product of the width of the vertical glazing above the ceiling level and the smallest of the</a:t>
            </a:r>
          </a:p>
          <a:p>
            <a:r>
              <a:rPr lang="en-US" sz="1200" kern="1200" dirty="0" smtClean="0">
                <a:solidFill>
                  <a:schemeClr val="tx1"/>
                </a:solidFill>
                <a:latin typeface="+mn-lt"/>
                <a:ea typeface="+mn-ea"/>
                <a:cs typeface="+mn-cs"/>
              </a:rPr>
              <a:t>following horizontal distances inward from the bottom edge of the glazing, (See Figure 3.2-1):</a:t>
            </a:r>
          </a:p>
          <a:p>
            <a:r>
              <a:rPr lang="en-US" sz="1200" kern="1200" dirty="0" smtClean="0">
                <a:solidFill>
                  <a:schemeClr val="tx1"/>
                </a:solidFill>
                <a:latin typeface="+mn-lt"/>
                <a:ea typeface="+mn-ea"/>
                <a:cs typeface="+mn-cs"/>
              </a:rPr>
              <a:t>1.  the monitor sill height, MSH, (the vertical distance from the floor to the bottom edge of the monitor glazing), or</a:t>
            </a:r>
          </a:p>
          <a:p>
            <a:r>
              <a:rPr lang="en-US" sz="1200" kern="1200" dirty="0" smtClean="0">
                <a:solidFill>
                  <a:schemeClr val="tx1"/>
                </a:solidFill>
                <a:latin typeface="+mn-lt"/>
                <a:ea typeface="+mn-ea"/>
                <a:cs typeface="+mn-cs"/>
              </a:rPr>
              <a:t>2.  the distance to the edge of any primary </a:t>
            </a:r>
            <a:r>
              <a:rPr lang="en-US" sz="1200" kern="1200" dirty="0" err="1" smtClean="0">
                <a:solidFill>
                  <a:schemeClr val="tx1"/>
                </a:solidFill>
                <a:latin typeface="+mn-lt"/>
                <a:ea typeface="+mn-ea"/>
                <a:cs typeface="+mn-cs"/>
              </a:rPr>
              <a:t>sidelighted</a:t>
            </a:r>
            <a:r>
              <a:rPr lang="en-US" sz="1200" kern="1200" dirty="0" smtClean="0">
                <a:solidFill>
                  <a:schemeClr val="tx1"/>
                </a:solidFill>
                <a:latin typeface="+mn-lt"/>
                <a:ea typeface="+mn-ea"/>
                <a:cs typeface="+mn-cs"/>
              </a:rPr>
              <a:t> area or</a:t>
            </a:r>
          </a:p>
          <a:p>
            <a:r>
              <a:rPr lang="en-US" sz="1200" kern="1200" dirty="0" smtClean="0">
                <a:solidFill>
                  <a:schemeClr val="tx1"/>
                </a:solidFill>
                <a:latin typeface="+mn-lt"/>
                <a:ea typeface="+mn-ea"/>
                <a:cs typeface="+mn-cs"/>
              </a:rPr>
              <a:t>3.  the distance to the front face of any vertical obstruction where any part of the obstruction is farther away than the difference between the</a:t>
            </a:r>
          </a:p>
          <a:p>
            <a:r>
              <a:rPr lang="en-US" sz="1200" kern="1200" dirty="0" smtClean="0">
                <a:solidFill>
                  <a:schemeClr val="tx1"/>
                </a:solidFill>
                <a:latin typeface="+mn-lt"/>
                <a:ea typeface="+mn-ea"/>
                <a:cs typeface="+mn-cs"/>
              </a:rPr>
              <a:t>height of the obstruction and the monitor sill height (MSH-OH).</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54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daylight area under skylights is the combined daylight area under each skylight without double counting overlapping areas. The daylight</a:t>
            </a:r>
          </a:p>
          <a:p>
            <a:r>
              <a:rPr lang="en-US" sz="1200" kern="1200" dirty="0" smtClean="0">
                <a:solidFill>
                  <a:schemeClr val="tx1"/>
                </a:solidFill>
                <a:latin typeface="+mn-lt"/>
                <a:ea typeface="+mn-ea"/>
                <a:cs typeface="+mn-cs"/>
              </a:rPr>
              <a:t>area under each skylight is bounded by the opening beneath the skylight, plus horizontally in each direction, the smallest of (See Figure 3.2-2):</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   70% of the ceiling height (0.7 × CH), or</a:t>
            </a:r>
          </a:p>
          <a:p>
            <a:r>
              <a:rPr lang="en-US" sz="1200" kern="1200" dirty="0" smtClean="0">
                <a:solidFill>
                  <a:schemeClr val="tx1"/>
                </a:solidFill>
                <a:latin typeface="+mn-lt"/>
                <a:ea typeface="+mn-ea"/>
                <a:cs typeface="+mn-cs"/>
              </a:rPr>
              <a:t>2.   the distance to the nearest face of any opaque vertical obstruction where any part of the obstruction is farther away than 70% of the distance between the</a:t>
            </a:r>
          </a:p>
          <a:p>
            <a:r>
              <a:rPr lang="en-US" sz="1200" kern="1200" dirty="0" smtClean="0">
                <a:solidFill>
                  <a:schemeClr val="tx1"/>
                </a:solidFill>
                <a:latin typeface="+mn-lt"/>
                <a:ea typeface="+mn-ea"/>
                <a:cs typeface="+mn-cs"/>
              </a:rPr>
              <a:t>     top of the obstruction and the ceiling (0.7 × [CH–OH]), where CH = the height of the ceiling at the lowest edge of the skylight, and OH = the height to the top of the obstruction.</a:t>
            </a:r>
          </a:p>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55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Intent:</a:t>
            </a:r>
          </a:p>
          <a:p>
            <a:r>
              <a:rPr lang="en-US" dirty="0" smtClean="0"/>
              <a:t>Eliminate after hours lighting waste</a:t>
            </a:r>
          </a:p>
          <a:p>
            <a:endParaRPr lang="en-US" dirty="0"/>
          </a:p>
          <a:p>
            <a:endParaRPr lang="en-US" dirty="0" smtClean="0"/>
          </a:p>
          <a:p>
            <a:r>
              <a:rPr lang="en-US" dirty="0" smtClean="0"/>
              <a:t>Casinos (exception)</a:t>
            </a:r>
          </a:p>
          <a:p>
            <a:r>
              <a:rPr lang="en-US" dirty="0" smtClean="0"/>
              <a:t>Areas with safety – always an issue</a:t>
            </a:r>
            <a:endParaRPr lang="en-US"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58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Graphics</a:t>
            </a:r>
            <a:r>
              <a:rPr lang="en-US" baseline="0" dirty="0" smtClean="0"/>
              <a:t> on next two slides illustrate these requirements</a:t>
            </a:r>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59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60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Daylighting</a:t>
            </a:r>
            <a:r>
              <a:rPr lang="en-US" dirty="0" smtClean="0"/>
              <a:t> control required if the total area of all openings in a wall</a:t>
            </a:r>
            <a:r>
              <a:rPr lang="en-US" baseline="0" dirty="0" smtClean="0"/>
              <a:t> section (i.e., openings 1-2 in the graphic) are greater than or equal to 40% of the total wall area.</a:t>
            </a:r>
            <a:endParaRPr lang="en-US" dirty="0"/>
          </a:p>
        </p:txBody>
      </p:sp>
      <p:sp>
        <p:nvSpPr>
          <p:cNvPr id="4" name="Slide Number Placeholder 3"/>
          <p:cNvSpPr>
            <a:spLocks noGrp="1"/>
          </p:cNvSpPr>
          <p:nvPr>
            <p:ph type="sldNum" sz="quarter" idx="10"/>
          </p:nvPr>
        </p:nvSpPr>
        <p:spPr/>
        <p:txBody>
          <a:bodyPr/>
          <a:lstStyle/>
          <a:p>
            <a:fld id="{4FF5B92B-6B67-D242-977C-9031446DA55A}" type="slidenum">
              <a:rPr lang="en-US" smtClean="0"/>
              <a:pPr/>
              <a:t>61</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1A35C-E07F-4DCA-9DB7-8ADF3E1DA691}" type="slidenum">
              <a:rPr lang="en-US"/>
              <a:pPr/>
              <a:t>62</a:t>
            </a:fld>
            <a:endParaRPr lang="en-US"/>
          </a:p>
        </p:txBody>
      </p:sp>
      <p:sp>
        <p:nvSpPr>
          <p:cNvPr id="479234" name="Rectangle 2"/>
          <p:cNvSpPr>
            <a:spLocks noGrp="1" noRot="1" noChangeAspect="1" noChangeArrowheads="1" noTextEdit="1"/>
          </p:cNvSpPr>
          <p:nvPr>
            <p:ph type="sldImg"/>
          </p:nvPr>
        </p:nvSpPr>
        <p:spPr>
          <a:xfrm>
            <a:off x="1182688" y="698500"/>
            <a:ext cx="4643437" cy="3481388"/>
          </a:xfrm>
          <a:ln/>
        </p:spPr>
      </p:sp>
      <p:sp>
        <p:nvSpPr>
          <p:cNvPr id="479235" name="Rectangle 3"/>
          <p:cNvSpPr>
            <a:spLocks noGrp="1" noChangeArrowheads="1"/>
          </p:cNvSpPr>
          <p:nvPr>
            <p:ph type="body" idx="1"/>
          </p:nvPr>
        </p:nvSpPr>
        <p:spPr>
          <a:xfrm>
            <a:off x="931476" y="4415790"/>
            <a:ext cx="5144206" cy="4183380"/>
          </a:xfrm>
        </p:spPr>
        <p:txBody>
          <a:bodyPr/>
          <a:lstStyle/>
          <a:p>
            <a:r>
              <a:rPr lang="en-US" dirty="0" smtClean="0"/>
              <a:t>Intent:</a:t>
            </a:r>
          </a:p>
          <a:p>
            <a:endParaRPr lang="en-US" dirty="0" smtClean="0"/>
          </a:p>
          <a:p>
            <a:r>
              <a:rPr lang="en-US" dirty="0" smtClean="0"/>
              <a:t>Provide opportunity to turn</a:t>
            </a:r>
            <a:r>
              <a:rPr lang="en-US" baseline="0" dirty="0" smtClean="0"/>
              <a:t> off special application lighting</a:t>
            </a:r>
          </a:p>
          <a:p>
            <a:endParaRPr lang="en-US" baseline="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081574-E70F-4AD1-809A-64EEA462531C}" type="slidenum">
              <a:rPr lang="en-US"/>
              <a:pPr/>
              <a:t>63</a:t>
            </a:fld>
            <a:endParaRPr lang="en-US"/>
          </a:p>
        </p:txBody>
      </p:sp>
      <p:sp>
        <p:nvSpPr>
          <p:cNvPr id="477186" name="Rectangle 2"/>
          <p:cNvSpPr>
            <a:spLocks noGrp="1" noRot="1" noChangeAspect="1" noChangeArrowheads="1" noTextEdit="1"/>
          </p:cNvSpPr>
          <p:nvPr>
            <p:ph type="sldImg"/>
          </p:nvPr>
        </p:nvSpPr>
        <p:spPr>
          <a:xfrm>
            <a:off x="1182688" y="698500"/>
            <a:ext cx="4643437" cy="3481388"/>
          </a:xfrm>
          <a:ln/>
        </p:spPr>
      </p:sp>
      <p:sp>
        <p:nvSpPr>
          <p:cNvPr id="477187" name="Rectangle 3"/>
          <p:cNvSpPr>
            <a:spLocks noGrp="1" noChangeArrowheads="1"/>
          </p:cNvSpPr>
          <p:nvPr>
            <p:ph type="body" idx="1"/>
          </p:nvPr>
        </p:nvSpPr>
        <p:spPr>
          <a:xfrm>
            <a:off x="931476" y="4415790"/>
            <a:ext cx="5144206" cy="4183380"/>
          </a:xfrm>
        </p:spPr>
        <p:txBody>
          <a:bodyPr/>
          <a:lstStyle/>
          <a:p>
            <a:endParaRPr lang="en-US" baseline="0"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09AF9-E12F-4E50-8E22-61B247B3D258}" type="slidenum">
              <a:rPr lang="en-US"/>
              <a:pPr/>
              <a:t>64</a:t>
            </a:fld>
            <a:endParaRPr lang="en-US"/>
          </a:p>
        </p:txBody>
      </p:sp>
      <p:sp>
        <p:nvSpPr>
          <p:cNvPr id="400386" name="Rectangle 2"/>
          <p:cNvSpPr>
            <a:spLocks noGrp="1" noRot="1" noChangeAspect="1" noChangeArrowheads="1" noTextEdit="1"/>
          </p:cNvSpPr>
          <p:nvPr>
            <p:ph type="sldImg"/>
          </p:nvPr>
        </p:nvSpPr>
        <p:spPr>
          <a:xfrm>
            <a:off x="1182688" y="696913"/>
            <a:ext cx="4648200" cy="3486150"/>
          </a:xfrm>
          <a:ln/>
        </p:spPr>
      </p:sp>
      <p:sp>
        <p:nvSpPr>
          <p:cNvPr id="400387" name="Rectangle 3"/>
          <p:cNvSpPr>
            <a:spLocks noGrp="1" noChangeArrowheads="1"/>
          </p:cNvSpPr>
          <p:nvPr>
            <p:ph type="body" idx="1"/>
          </p:nvPr>
        </p:nvSpPr>
        <p:spPr>
          <a:xfrm>
            <a:off x="936344" y="4415790"/>
            <a:ext cx="5137714" cy="4183380"/>
          </a:xfrm>
        </p:spPr>
        <p:txBody>
          <a:bodyPr/>
          <a:lstStyle/>
          <a:p>
            <a:pPr lvl="0"/>
            <a:endParaRPr lang="en-US" dirty="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C22BCF-CEEE-4C16-B2D7-2308CD99286C}" type="slidenum">
              <a:rPr lang="en-US"/>
              <a:pPr/>
              <a:t>65</a:t>
            </a:fld>
            <a:endParaRPr lang="en-US"/>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en-US" dirty="0"/>
              <a:t>Building grounds </a:t>
            </a:r>
            <a:r>
              <a:rPr lang="en-US" dirty="0" smtClean="0"/>
              <a:t>lighting </a:t>
            </a:r>
            <a:r>
              <a:rPr lang="en-US" dirty="0"/>
              <a:t>– unless controlled by a motion sensor or qualifies for one of the exceptions under Section 9.1.1 or 9.4.5</a:t>
            </a:r>
            <a:r>
              <a:rPr lang="en-US" dirty="0" smtClean="0"/>
              <a:t>.</a:t>
            </a:r>
          </a:p>
          <a:p>
            <a:endParaRPr lang="en-US" dirty="0" smtClean="0"/>
          </a:p>
          <a:p>
            <a:r>
              <a:rPr lang="en-US" dirty="0" smtClean="0"/>
              <a:t>Pedestrian walkways, gardens, other landscape areas associated</a:t>
            </a:r>
            <a:r>
              <a:rPr lang="en-US" baseline="0" dirty="0" smtClean="0"/>
              <a:t> with a building.</a:t>
            </a:r>
            <a:endParaRPr lang="en-US" dirty="0" smtClean="0"/>
          </a:p>
          <a:p>
            <a:endParaRPr lang="en-US" dirty="0" smtClean="0"/>
          </a:p>
          <a:p>
            <a:r>
              <a:rPr lang="en-US" dirty="0" smtClean="0"/>
              <a:t>Eliminates the use all incandescent</a:t>
            </a:r>
            <a:r>
              <a:rPr lang="en-US" baseline="0" dirty="0" smtClean="0"/>
              <a:t> and mercury vapor discharge sources over 100W.</a:t>
            </a:r>
            <a:endParaRPr lang="en-US" dirty="0" smtClean="0"/>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D36FE-555C-4F60-ADC1-EAD8A9F644CD}" type="slidenum">
              <a:rPr lang="en-US"/>
              <a:pPr/>
              <a:t>14</a:t>
            </a:fld>
            <a:endParaRPr lang="en-US"/>
          </a:p>
        </p:txBody>
      </p:sp>
      <p:sp>
        <p:nvSpPr>
          <p:cNvPr id="328706" name="Rectangle 2"/>
          <p:cNvSpPr>
            <a:spLocks noGrp="1" noRot="1" noChangeAspect="1" noChangeArrowheads="1" noTextEdit="1"/>
          </p:cNvSpPr>
          <p:nvPr>
            <p:ph type="sldImg"/>
          </p:nvPr>
        </p:nvSpPr>
        <p:spPr>
          <a:xfrm>
            <a:off x="1182688" y="696913"/>
            <a:ext cx="4648200" cy="3486150"/>
          </a:xfrm>
          <a:ln/>
        </p:spPr>
      </p:sp>
      <p:sp>
        <p:nvSpPr>
          <p:cNvPr id="328707" name="Rectangle 3"/>
          <p:cNvSpPr>
            <a:spLocks noGrp="1" noChangeArrowheads="1"/>
          </p:cNvSpPr>
          <p:nvPr>
            <p:ph type="body" idx="1"/>
          </p:nvPr>
        </p:nvSpPr>
        <p:spPr>
          <a:xfrm>
            <a:off x="936344" y="4415790"/>
            <a:ext cx="5137714" cy="4183380"/>
          </a:xfrm>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more common applications in most building exteriors.</a:t>
            </a:r>
          </a:p>
          <a:p>
            <a:endParaRPr lang="en-US" dirty="0" smtClean="0"/>
          </a:p>
          <a:p>
            <a:r>
              <a:rPr lang="en-US" dirty="0" smtClean="0"/>
              <a:t>Tradable means if you don’t use all the wattage you’re allowed for a parking lot, you could apply some of that to another tradable application, like a canopy, for example.</a:t>
            </a:r>
            <a:endParaRPr lang="en-US" dirty="0"/>
          </a:p>
        </p:txBody>
      </p:sp>
      <p:sp>
        <p:nvSpPr>
          <p:cNvPr id="4" name="Slide Number Placeholder 3"/>
          <p:cNvSpPr>
            <a:spLocks noGrp="1"/>
          </p:cNvSpPr>
          <p:nvPr>
            <p:ph type="sldNum" sz="quarter" idx="10"/>
          </p:nvPr>
        </p:nvSpPr>
        <p:spPr/>
        <p:txBody>
          <a:bodyPr/>
          <a:lstStyle/>
          <a:p>
            <a:fld id="{A5DCB630-35EC-4D59-9C32-41D38FCDA16A}" type="slidenum">
              <a:rPr lang="en-US" smtClean="0"/>
              <a:pPr/>
              <a:t>67</a:t>
            </a:fld>
            <a:endParaRPr lang="en-US"/>
          </a:p>
        </p:txBody>
      </p:sp>
    </p:spTree>
    <p:extLst>
      <p:ext uri="{BB962C8B-B14F-4D97-AF65-F5344CB8AC3E}">
        <p14:creationId xmlns:p14="http://schemas.microsoft.com/office/powerpoint/2010/main" val="200311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10CB0-4818-49E6-A1D1-B4246ED9040E}" type="slidenum">
              <a:rPr lang="en-US"/>
              <a:pPr/>
              <a:t>68</a:t>
            </a:fld>
            <a:endParaRPr lang="en-US"/>
          </a:p>
        </p:txBody>
      </p:sp>
      <p:sp>
        <p:nvSpPr>
          <p:cNvPr id="415746" name="Rectangle 2"/>
          <p:cNvSpPr>
            <a:spLocks noGrp="1" noRot="1" noChangeAspect="1" noChangeArrowheads="1" noTextEdit="1"/>
          </p:cNvSpPr>
          <p:nvPr>
            <p:ph type="sldImg"/>
          </p:nvPr>
        </p:nvSpPr>
        <p:spPr>
          <a:xfrm>
            <a:off x="1182688" y="696913"/>
            <a:ext cx="4648200" cy="3486150"/>
          </a:xfrm>
          <a:ln/>
        </p:spPr>
      </p:sp>
      <p:sp>
        <p:nvSpPr>
          <p:cNvPr id="415747" name="Rectangle 3"/>
          <p:cNvSpPr>
            <a:spLocks noGrp="1" noChangeArrowheads="1"/>
          </p:cNvSpPr>
          <p:nvPr>
            <p:ph type="body" idx="1"/>
          </p:nvPr>
        </p:nvSpPr>
        <p:spPr>
          <a:xfrm>
            <a:off x="936344" y="4415790"/>
            <a:ext cx="5137714" cy="4183380"/>
          </a:xfrm>
        </p:spPr>
        <p:txBody>
          <a:bodyPr/>
          <a:lstStyle/>
          <a:p>
            <a:pPr marL="228587" indent="-228587">
              <a:buFont typeface="+mj-lt"/>
              <a:buNone/>
            </a:pPr>
            <a:r>
              <a:rPr lang="en-US" dirty="0" smtClean="0"/>
              <a:t>The key is these are exempt</a:t>
            </a:r>
            <a:r>
              <a:rPr lang="en-US" baseline="0" dirty="0" smtClean="0"/>
              <a:t> but must have separate controls.</a:t>
            </a:r>
            <a:endParaRPr lang="en-US" dirty="0" smtClean="0"/>
          </a:p>
          <a:p>
            <a:endParaRPr lang="en-US" b="1" u="sng"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09AF9-E12F-4E50-8E22-61B247B3D258}" type="slidenum">
              <a:rPr lang="en-US"/>
              <a:pPr/>
              <a:t>69</a:t>
            </a:fld>
            <a:endParaRPr lang="en-US"/>
          </a:p>
        </p:txBody>
      </p:sp>
      <p:sp>
        <p:nvSpPr>
          <p:cNvPr id="400386" name="Rectangle 2"/>
          <p:cNvSpPr>
            <a:spLocks noGrp="1" noRot="1" noChangeAspect="1" noChangeArrowheads="1" noTextEdit="1"/>
          </p:cNvSpPr>
          <p:nvPr>
            <p:ph type="sldImg"/>
          </p:nvPr>
        </p:nvSpPr>
        <p:spPr>
          <a:xfrm>
            <a:off x="1182688" y="696913"/>
            <a:ext cx="4648200" cy="3486150"/>
          </a:xfrm>
          <a:ln/>
        </p:spPr>
      </p:sp>
      <p:sp>
        <p:nvSpPr>
          <p:cNvPr id="400387" name="Rectangle 3"/>
          <p:cNvSpPr>
            <a:spLocks noGrp="1" noChangeArrowheads="1"/>
          </p:cNvSpPr>
          <p:nvPr>
            <p:ph type="body" idx="1"/>
          </p:nvPr>
        </p:nvSpPr>
        <p:spPr>
          <a:xfrm>
            <a:off x="936344" y="4415790"/>
            <a:ext cx="5137714" cy="4183380"/>
          </a:xfrm>
        </p:spPr>
        <p:txBody>
          <a:bodyPr/>
          <a:lstStyle/>
          <a:p>
            <a:pPr lvl="0"/>
            <a:endParaRPr lang="en-US" dirty="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09AF9-E12F-4E50-8E22-61B247B3D258}" type="slidenum">
              <a:rPr lang="en-US"/>
              <a:pPr/>
              <a:t>70</a:t>
            </a:fld>
            <a:endParaRPr lang="en-US"/>
          </a:p>
        </p:txBody>
      </p:sp>
      <p:sp>
        <p:nvSpPr>
          <p:cNvPr id="400386" name="Rectangle 2"/>
          <p:cNvSpPr>
            <a:spLocks noGrp="1" noRot="1" noChangeAspect="1" noChangeArrowheads="1" noTextEdit="1"/>
          </p:cNvSpPr>
          <p:nvPr>
            <p:ph type="sldImg"/>
          </p:nvPr>
        </p:nvSpPr>
        <p:spPr>
          <a:xfrm>
            <a:off x="1182688" y="696913"/>
            <a:ext cx="4648200" cy="3486150"/>
          </a:xfrm>
          <a:ln/>
        </p:spPr>
      </p:sp>
      <p:sp>
        <p:nvSpPr>
          <p:cNvPr id="400387" name="Rectangle 3"/>
          <p:cNvSpPr>
            <a:spLocks noGrp="1" noChangeArrowheads="1"/>
          </p:cNvSpPr>
          <p:nvPr>
            <p:ph type="body" idx="1"/>
          </p:nvPr>
        </p:nvSpPr>
        <p:spPr>
          <a:xfrm>
            <a:off x="936344" y="4415790"/>
            <a:ext cx="5137714" cy="4183380"/>
          </a:xfrm>
        </p:spPr>
        <p:txBody>
          <a:bodyPr/>
          <a:lstStyle/>
          <a:p>
            <a:pPr lvl="0"/>
            <a:endParaRPr lang="en-US" dirty="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46AC4-5CC4-4681-833E-7EFAEAD00B5B}" type="slidenum">
              <a:rPr lang="en-US"/>
              <a:pPr/>
              <a:t>72</a:t>
            </a:fld>
            <a:endParaRPr lang="en-US"/>
          </a:p>
        </p:txBody>
      </p:sp>
      <p:sp>
        <p:nvSpPr>
          <p:cNvPr id="437250" name="Rectangle 2"/>
          <p:cNvSpPr>
            <a:spLocks noGrp="1" noRot="1" noChangeAspect="1" noChangeArrowheads="1" noTextEdit="1"/>
          </p:cNvSpPr>
          <p:nvPr>
            <p:ph type="sldImg"/>
          </p:nvPr>
        </p:nvSpPr>
        <p:spPr>
          <a:xfrm>
            <a:off x="1182688" y="696913"/>
            <a:ext cx="4648200" cy="3486150"/>
          </a:xfrm>
          <a:ln/>
        </p:spPr>
      </p:sp>
      <p:sp>
        <p:nvSpPr>
          <p:cNvPr id="437251" name="Rectangle 3"/>
          <p:cNvSpPr>
            <a:spLocks noGrp="1" noChangeArrowheads="1"/>
          </p:cNvSpPr>
          <p:nvPr>
            <p:ph type="body" idx="1"/>
          </p:nvPr>
        </p:nvSpPr>
        <p:spPr>
          <a:xfrm>
            <a:off x="936344" y="4415790"/>
            <a:ext cx="5137714" cy="4183380"/>
          </a:xfrm>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E690A-B924-4FF4-9E3A-573A9EA0C462}" type="slidenum">
              <a:rPr lang="en-US"/>
              <a:pPr/>
              <a:t>15</a:t>
            </a:fld>
            <a:endParaRPr lang="en-US"/>
          </a:p>
        </p:txBody>
      </p:sp>
      <p:sp>
        <p:nvSpPr>
          <p:cNvPr id="330754" name="Rectangle 2"/>
          <p:cNvSpPr>
            <a:spLocks noGrp="1" noRot="1" noChangeAspect="1" noChangeArrowheads="1" noTextEdit="1"/>
          </p:cNvSpPr>
          <p:nvPr>
            <p:ph type="sldImg"/>
          </p:nvPr>
        </p:nvSpPr>
        <p:spPr>
          <a:xfrm>
            <a:off x="1182688" y="696913"/>
            <a:ext cx="4648200" cy="3486150"/>
          </a:xfrm>
          <a:ln/>
        </p:spPr>
      </p:sp>
      <p:sp>
        <p:nvSpPr>
          <p:cNvPr id="330755"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E690A-B924-4FF4-9E3A-573A9EA0C462}" type="slidenum">
              <a:rPr lang="en-US"/>
              <a:pPr/>
              <a:t>16</a:t>
            </a:fld>
            <a:endParaRPr lang="en-US"/>
          </a:p>
        </p:txBody>
      </p:sp>
      <p:sp>
        <p:nvSpPr>
          <p:cNvPr id="330754" name="Rectangle 2"/>
          <p:cNvSpPr>
            <a:spLocks noGrp="1" noRot="1" noChangeAspect="1" noChangeArrowheads="1" noTextEdit="1"/>
          </p:cNvSpPr>
          <p:nvPr>
            <p:ph type="sldImg"/>
          </p:nvPr>
        </p:nvSpPr>
        <p:spPr>
          <a:xfrm>
            <a:off x="1182688" y="696913"/>
            <a:ext cx="4648200" cy="3486150"/>
          </a:xfrm>
          <a:ln/>
        </p:spPr>
      </p:sp>
      <p:sp>
        <p:nvSpPr>
          <p:cNvPr id="330755"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E690A-B924-4FF4-9E3A-573A9EA0C462}" type="slidenum">
              <a:rPr lang="en-US"/>
              <a:pPr/>
              <a:t>17</a:t>
            </a:fld>
            <a:endParaRPr lang="en-US"/>
          </a:p>
        </p:txBody>
      </p:sp>
      <p:sp>
        <p:nvSpPr>
          <p:cNvPr id="330754" name="Rectangle 2"/>
          <p:cNvSpPr>
            <a:spLocks noGrp="1" noRot="1" noChangeAspect="1" noChangeArrowheads="1" noTextEdit="1"/>
          </p:cNvSpPr>
          <p:nvPr>
            <p:ph type="sldImg"/>
          </p:nvPr>
        </p:nvSpPr>
        <p:spPr>
          <a:xfrm>
            <a:off x="1182688" y="696913"/>
            <a:ext cx="4648200" cy="3486150"/>
          </a:xfrm>
          <a:ln/>
        </p:spPr>
      </p:sp>
      <p:sp>
        <p:nvSpPr>
          <p:cNvPr id="330755"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E690A-B924-4FF4-9E3A-573A9EA0C462}" type="slidenum">
              <a:rPr lang="en-US"/>
              <a:pPr/>
              <a:t>18</a:t>
            </a:fld>
            <a:endParaRPr lang="en-US"/>
          </a:p>
        </p:txBody>
      </p:sp>
      <p:sp>
        <p:nvSpPr>
          <p:cNvPr id="330754" name="Rectangle 2"/>
          <p:cNvSpPr>
            <a:spLocks noGrp="1" noRot="1" noChangeAspect="1" noChangeArrowheads="1" noTextEdit="1"/>
          </p:cNvSpPr>
          <p:nvPr>
            <p:ph type="sldImg"/>
          </p:nvPr>
        </p:nvSpPr>
        <p:spPr>
          <a:xfrm>
            <a:off x="1182688" y="696913"/>
            <a:ext cx="4648200" cy="3486150"/>
          </a:xfrm>
          <a:ln/>
        </p:spPr>
      </p:sp>
      <p:sp>
        <p:nvSpPr>
          <p:cNvPr id="330755" name="Rectangle 3"/>
          <p:cNvSpPr>
            <a:spLocks noGrp="1" noChangeArrowheads="1"/>
          </p:cNvSpPr>
          <p:nvPr>
            <p:ph type="body" idx="1"/>
          </p:nvPr>
        </p:nvSpPr>
        <p:spPr>
          <a:xfrm>
            <a:off x="936344" y="4415790"/>
            <a:ext cx="5137714" cy="4183380"/>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userDrawn="1"/>
        </p:nvPicPr>
        <p:blipFill>
          <a:blip r:embed="rId2"/>
          <a:srcRect l="680" t="9274" r="862" b="5491"/>
          <a:stretch>
            <a:fillRect/>
          </a:stretch>
        </p:blipFill>
        <p:spPr>
          <a:xfrm>
            <a:off x="0" y="921004"/>
            <a:ext cx="9144000" cy="5936996"/>
          </a:xfrm>
          <a:prstGeom prst="rect">
            <a:avLst/>
          </a:prstGeom>
        </p:spPr>
      </p:pic>
      <p:sp>
        <p:nvSpPr>
          <p:cNvPr id="29" name="Rectangle 28"/>
          <p:cNvSpPr/>
          <p:nvPr userDrawn="1"/>
        </p:nvSpPr>
        <p:spPr>
          <a:xfrm>
            <a:off x="-1" y="5093208"/>
            <a:ext cx="4572001"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9" name="Rectangle 8"/>
          <p:cNvSpPr/>
          <p:nvPr userDrawn="1"/>
        </p:nvSpPr>
        <p:spPr>
          <a:xfrm flipH="1">
            <a:off x="4570747" y="5096138"/>
            <a:ext cx="1261872"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Rectangle 9"/>
          <p:cNvSpPr/>
          <p:nvPr userDrawn="1"/>
        </p:nvSpPr>
        <p:spPr>
          <a:xfrm flipH="1">
            <a:off x="5833872" y="5093208"/>
            <a:ext cx="3310128"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userDrawn="1"/>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userDrawn="1">
            <p:ph type="ctrTitle"/>
          </p:nvPr>
        </p:nvSpPr>
        <p:spPr>
          <a:xfrm>
            <a:off x="168100" y="147797"/>
            <a:ext cx="5661200" cy="603505"/>
          </a:xfrm>
        </p:spPr>
        <p:txBody>
          <a:bodyPr>
            <a:normAutofit/>
          </a:bodyPr>
          <a:lstStyle/>
          <a:p>
            <a:r>
              <a:rPr lang="en-US" sz="2000" smtClean="0">
                <a:solidFill>
                  <a:schemeClr val="bg1"/>
                </a:solidFill>
                <a:latin typeface="Arial Narrow Bold"/>
                <a:ea typeface="Arial Narrow" pitchFamily="-108" charset="0"/>
                <a:cs typeface="Arial Narrow Bold"/>
              </a:rPr>
              <a:t>Click to edit Master title style</a:t>
            </a:r>
            <a:endParaRPr lang="en-US" sz="2000" dirty="0">
              <a:latin typeface="Arial Narrow Bold"/>
              <a:cs typeface="Arial Narrow Bold"/>
            </a:endParaRPr>
          </a:p>
        </p:txBody>
      </p:sp>
      <p:sp>
        <p:nvSpPr>
          <p:cNvPr id="15" name="TextBox 14"/>
          <p:cNvSpPr txBox="1"/>
          <p:nvPr userDrawn="1"/>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7" name="Rectangle 16"/>
          <p:cNvSpPr/>
          <p:nvPr userDrawn="1"/>
        </p:nvSpPr>
        <p:spPr>
          <a:xfrm>
            <a:off x="-26654" y="0"/>
            <a:ext cx="9144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itle 1"/>
          <p:cNvSpPr txBox="1">
            <a:spLocks/>
          </p:cNvSpPr>
          <p:nvPr userDrawn="1"/>
        </p:nvSpPr>
        <p:spPr>
          <a:xfrm>
            <a:off x="168100" y="147797"/>
            <a:ext cx="5661200" cy="603505"/>
          </a:xfrm>
          <a:prstGeom prst="rect">
            <a:avLst/>
          </a:prstGeom>
          <a:ln>
            <a:noFill/>
          </a:ln>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50565C"/>
                </a:solidFill>
                <a:effectLst/>
                <a:uLnTx/>
                <a:uFillTx/>
                <a:latin typeface="Arial Narrow Bold"/>
                <a:ea typeface="Arial Narrow" pitchFamily="-108" charset="0"/>
                <a:cs typeface="Arial Narrow Bold"/>
              </a:rPr>
              <a:t>BUILDING ENERGY CODES PROGRAM</a:t>
            </a:r>
            <a:endParaRPr kumimoji="0" lang="en-US" sz="2000" b="1"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userDrawn="1"/>
        </p:nvPicPr>
        <p:blipFill>
          <a:blip r:embed="rId3"/>
          <a:stretch>
            <a:fillRect/>
          </a:stretch>
        </p:blipFill>
        <p:spPr>
          <a:xfrm>
            <a:off x="6118225" y="266700"/>
            <a:ext cx="2808600" cy="412750"/>
          </a:xfrm>
          <a:prstGeom prst="rect">
            <a:avLst/>
          </a:prstGeom>
        </p:spPr>
      </p:pic>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smtClean="0"/>
              <a:t>Date</a:t>
            </a:r>
            <a:endParaRPr lang="en-US" dirty="0"/>
          </a:p>
        </p:txBody>
      </p:sp>
      <p:sp>
        <p:nvSpPr>
          <p:cNvPr id="21" name="Rectangle 20"/>
          <p:cNvSpPr/>
          <p:nvPr userDrawn="1"/>
        </p:nvSpPr>
        <p:spPr>
          <a:xfrm flipH="1">
            <a:off x="0" y="5053394"/>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lvl1pPr>
              <a:defRPr>
                <a:solidFill>
                  <a:srgbClr val="50565C"/>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a:p>
        </p:txBody>
      </p:sp>
    </p:spTree>
    <p:extLst>
      <p:ext uri="{BB962C8B-B14F-4D97-AF65-F5344CB8AC3E}">
        <p14:creationId xmlns:p14="http://schemas.microsoft.com/office/powerpoint/2010/main" val="325171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65C"/>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7010400" y="6457950"/>
            <a:ext cx="2133600" cy="476250"/>
          </a:xfrm>
          <a:prstGeom prst="rect">
            <a:avLst/>
          </a:prstGeom>
        </p:spPr>
        <p:txBody>
          <a:bodyPr/>
          <a:lstStyle>
            <a:lvl1pPr>
              <a:defRPr/>
            </a:lvl1pPr>
          </a:lstStyle>
          <a:p>
            <a:fld id="{FF94029A-EF89-4E3C-AE55-93C0038761E9}" type="slidenum">
              <a:rPr lang="en-US" smtClean="0"/>
              <a:pPr/>
              <a:t>‹#›</a:t>
            </a:fld>
            <a:endParaRPr lang="en-US"/>
          </a:p>
        </p:txBody>
      </p:sp>
    </p:spTree>
    <p:extLst>
      <p:ext uri="{BB962C8B-B14F-4D97-AF65-F5344CB8AC3E}">
        <p14:creationId xmlns:p14="http://schemas.microsoft.com/office/powerpoint/2010/main" val="282033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solidFill>
                  <a:srgbClr val="50565C"/>
                </a:solidFill>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lvl1pPr>
              <a:defRPr>
                <a:solidFill>
                  <a:srgbClr val="50565C"/>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65C"/>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Rectangle 4"/>
          <p:cNvSpPr/>
          <p:nvPr userDrawn="1"/>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rgbClr val="50565C"/>
                </a:solidFill>
              </a:defRPr>
            </a:lvl1pPr>
          </a:lstStyle>
          <a:p>
            <a:r>
              <a:rPr lang="en-US" dirty="0" smtClean="0"/>
              <a:t>Click to edit Master title style</a:t>
            </a:r>
            <a:endParaRPr lang="en-US" dirty="0"/>
          </a:p>
        </p:txBody>
      </p:sp>
      <p:sp>
        <p:nvSpPr>
          <p:cNvPr id="3" name="Rectangle 2"/>
          <p:cNvSpPr/>
          <p:nvPr userDrawn="1"/>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userDrawn="1"/>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50565C"/>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lvl1pPr>
              <a:defRPr>
                <a:solidFill>
                  <a:srgbClr val="50565C"/>
                </a:solidFill>
              </a:defRPr>
            </a:lvl1pPr>
          </a:lstStyle>
          <a:p>
            <a:r>
              <a:rPr lang="en-US" dirty="0" smtClean="0"/>
              <a:t>Click to edit Master title style</a:t>
            </a:r>
            <a:endParaRPr lang="en-US" dirty="0"/>
          </a:p>
        </p:txBody>
      </p:sp>
      <p:sp>
        <p:nvSpPr>
          <p:cNvPr id="3" name="SmartArt Placeholder 2"/>
          <p:cNvSpPr>
            <a:spLocks noGrp="1"/>
          </p:cNvSpPr>
          <p:nvPr>
            <p:ph type="dgm" idx="1"/>
          </p:nvPr>
        </p:nvSpPr>
        <p:spPr>
          <a:xfrm>
            <a:off x="457200" y="1600200"/>
            <a:ext cx="8229600" cy="4525963"/>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7010400" y="6457950"/>
            <a:ext cx="2133600" cy="476250"/>
          </a:xfrm>
          <a:prstGeom prst="rect">
            <a:avLst/>
          </a:prstGeom>
        </p:spPr>
        <p:txBody>
          <a:bodyPr/>
          <a:lstStyle>
            <a:lvl1pPr>
              <a:defRPr/>
            </a:lvl1pPr>
          </a:lstStyle>
          <a:p>
            <a:fld id="{D13DAB86-4724-42D4-B72A-C4A7A58105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6654" y="0"/>
            <a:ext cx="9144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0" y="6611112"/>
            <a:ext cx="9144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654" y="0"/>
            <a:ext cx="9170654"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eere_logo_horiz_color.eps"/>
          <p:cNvPicPr>
            <a:picLocks noChangeAspect="1"/>
          </p:cNvPicPr>
          <p:nvPr/>
        </p:nvPicPr>
        <p:blipFill>
          <a:blip r:embed="rId13"/>
          <a:stretch>
            <a:fillRect/>
          </a:stretch>
        </p:blipFill>
        <p:spPr>
          <a:xfrm>
            <a:off x="6118225" y="266700"/>
            <a:ext cx="2808600" cy="412750"/>
          </a:xfrm>
          <a:prstGeom prst="rect">
            <a:avLst/>
          </a:prstGeom>
        </p:spPr>
      </p:pic>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solidFill>
                  <a:schemeClr val="tx1"/>
                </a:solidFill>
                <a:latin typeface="HelveticaNeueLT Std Med"/>
                <a:cs typeface="HelveticaNeueLT Std Med"/>
              </a:rPr>
              <a:t>    </a:t>
            </a:r>
            <a:r>
              <a:rPr lang="en-US" b="1" i="0" dirty="0" smtClean="0">
                <a:solidFill>
                  <a:schemeClr val="accent5"/>
                </a:solidFill>
                <a:latin typeface="HelveticaNeueLT Std Med"/>
                <a:cs typeface="HelveticaNeueLT Std Med"/>
              </a:rPr>
              <a:t>BUILDING ENERGY CODES PROGRAM</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www.energycodes.gov</a:t>
            </a:r>
            <a:endPar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8" name="TextBox 17"/>
          <p:cNvSpPr txBox="1"/>
          <p:nvPr/>
        </p:nvSpPr>
        <p:spPr>
          <a:xfrm>
            <a:off x="8485860" y="6309790"/>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sp>
        <p:nvSpPr>
          <p:cNvPr id="20" name="Rectangle 19"/>
          <p:cNvSpPr/>
          <p:nvPr/>
        </p:nvSpPr>
        <p:spPr>
          <a:xfrm flipH="1">
            <a:off x="0" y="6567679"/>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9" r:id="rId7"/>
    <p:sldLayoutId id="2147483670" r:id="rId8"/>
    <p:sldLayoutId id="2147483672" r:id="rId9"/>
    <p:sldLayoutId id="2147483673" r:id="rId10"/>
    <p:sldLayoutId id="2147483674" r:id="rId11"/>
  </p:sldLayoutIdLst>
  <p:timing>
    <p:tnLst>
      <p:par>
        <p:cTn id="1" dur="indefinite" restart="never" nodeType="tmRoot"/>
      </p:par>
    </p:tnLst>
  </p:timing>
  <p:hf hdr="0" dt="0"/>
  <p:txStyles>
    <p:title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314th.org/IT_glass_display_case.jpg" TargetMode="External"/><Relationship Id="rId7"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s://pnlweb.pnl.gov/projects/BECP/Image%20Library/Image%20Library/Landscape_Lighting.jpg" TargetMode="External"/><Relationship Id="rId4" Type="http://schemas.openxmlformats.org/officeDocument/2006/relationships/image" Target="../media/image37.jpeg"/></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168100" y="5253120"/>
            <a:ext cx="4377246" cy="1055367"/>
          </a:xfrm>
        </p:spPr>
        <p:txBody>
          <a:bodyPr>
            <a:normAutofit/>
          </a:bodyPr>
          <a:lstStyle/>
          <a:p>
            <a:r>
              <a:rPr lang="en-US" dirty="0" smtClean="0">
                <a:latin typeface="+mj-lt"/>
              </a:rPr>
              <a:t>ANSI/ASHRAE/IES Standard 90.1-2016: Power and Lighting</a:t>
            </a:r>
          </a:p>
          <a:p>
            <a:endParaRPr lang="en-US" dirty="0">
              <a:latin typeface="+mj-lt"/>
            </a:endParaRPr>
          </a:p>
        </p:txBody>
      </p:sp>
      <p:sp>
        <p:nvSpPr>
          <p:cNvPr id="11" name="Text Placeholder 5"/>
          <p:cNvSpPr>
            <a:spLocks noGrp="1"/>
          </p:cNvSpPr>
          <p:nvPr>
            <p:ph type="body" sz="quarter" idx="13"/>
          </p:nvPr>
        </p:nvSpPr>
        <p:spPr>
          <a:xfrm>
            <a:off x="168100" y="6460067"/>
            <a:ext cx="2195090" cy="397933"/>
          </a:xfrm>
        </p:spPr>
        <p:txBody>
          <a:bodyPr>
            <a:normAutofit fontScale="92500"/>
          </a:bodyPr>
          <a:lstStyle/>
          <a:p>
            <a:r>
              <a:rPr lang="en-US" dirty="0" smtClean="0">
                <a:latin typeface="+mj-lt"/>
                <a:cs typeface="Adobe Caslon Pro Bold"/>
              </a:rPr>
              <a:t>March 2017– PNNL-SA-124553</a:t>
            </a:r>
            <a:endParaRPr lang="en-US" dirty="0">
              <a:latin typeface="+mj-lt"/>
              <a:cs typeface="Adobe Caslon Pro Bold"/>
            </a:endParaRPr>
          </a:p>
        </p:txBody>
      </p:sp>
      <p:sp>
        <p:nvSpPr>
          <p:cNvPr id="2" name="Text Placeholder 1"/>
          <p:cNvSpPr>
            <a:spLocks noGrp="1"/>
          </p:cNvSpPr>
          <p:nvPr>
            <p:ph type="body" sz="quarter" idx="10"/>
          </p:nvPr>
        </p:nvSpPr>
        <p:spPr>
          <a:xfrm>
            <a:off x="5890161" y="5206075"/>
            <a:ext cx="3246639" cy="969094"/>
          </a:xfrm>
        </p:spPr>
        <p:txBody>
          <a:bodyPr>
            <a:normAutofit/>
          </a:bodyPr>
          <a:lstStyle/>
          <a:p>
            <a:r>
              <a:rPr lang="en-US" dirty="0" smtClean="0"/>
              <a:t>Prepared by Pacific Northwest National Laboratory for the </a:t>
            </a:r>
            <a:br>
              <a:rPr lang="en-US" dirty="0" smtClean="0"/>
            </a:br>
            <a:r>
              <a:rPr lang="en-US" dirty="0" smtClean="0"/>
              <a:t>U.S. Department of Energy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6566" y="214685"/>
            <a:ext cx="7696200" cy="718145"/>
          </a:xfrm>
        </p:spPr>
        <p:txBody>
          <a:bodyPr>
            <a:noAutofit/>
          </a:bodyPr>
          <a:lstStyle/>
          <a:p>
            <a:r>
              <a:rPr lang="en-US" altLang="en-US" sz="2400" b="1" dirty="0">
                <a:solidFill>
                  <a:srgbClr val="00853F"/>
                </a:solidFill>
              </a:rPr>
              <a:t>Summary of Changes</a:t>
            </a:r>
            <a:br>
              <a:rPr lang="en-US" altLang="en-US" sz="2400" b="1" dirty="0">
                <a:solidFill>
                  <a:srgbClr val="00853F"/>
                </a:solidFill>
              </a:rPr>
            </a:br>
            <a:r>
              <a:rPr lang="en-US" altLang="en-US" sz="2400" b="1" dirty="0">
                <a:solidFill>
                  <a:srgbClr val="00853F"/>
                </a:solidFill>
              </a:rPr>
              <a:t>Other Changes</a:t>
            </a:r>
          </a:p>
        </p:txBody>
      </p:sp>
      <p:sp>
        <p:nvSpPr>
          <p:cNvPr id="5" name="Content Placeholder 2"/>
          <p:cNvSpPr>
            <a:spLocks noGrp="1"/>
          </p:cNvSpPr>
          <p:nvPr>
            <p:ph idx="1"/>
          </p:nvPr>
        </p:nvSpPr>
        <p:spPr>
          <a:xfrm>
            <a:off x="457199" y="1371600"/>
            <a:ext cx="6953003" cy="1181862"/>
          </a:xfrm>
        </p:spPr>
        <p:txBody>
          <a:bodyPr/>
          <a:lstStyle/>
          <a:p>
            <a:r>
              <a:rPr lang="en-US" altLang="en-US" sz="2400" dirty="0" smtClean="0">
                <a:latin typeface="Arial" charset="0"/>
                <a:cs typeface="Arial" charset="0"/>
              </a:rPr>
              <a:t>New specific parking lighting control</a:t>
            </a:r>
          </a:p>
          <a:p>
            <a:r>
              <a:rPr lang="en-US" altLang="en-US" sz="2400" dirty="0" smtClean="0">
                <a:latin typeface="Arial" charset="0"/>
                <a:cs typeface="Arial" charset="0"/>
              </a:rPr>
              <a:t>New requirement for dwelling unit lighting</a:t>
            </a:r>
          </a:p>
        </p:txBody>
      </p:sp>
      <p:pic>
        <p:nvPicPr>
          <p:cNvPr id="6" name="Picture 4" descr="upmp7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248" y="3128602"/>
            <a:ext cx="248051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3.gstatic.com/images?q=tbn:ANd9GcQUV-XSKg_m9dEedbsd7xE3CUyhg8TekpAGpdpGxBw2w-pPJF3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573" y="2768023"/>
            <a:ext cx="23622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461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9065" y="155307"/>
            <a:ext cx="6629400" cy="721801"/>
          </a:xfrm>
        </p:spPr>
        <p:txBody>
          <a:bodyPr>
            <a:noAutofit/>
          </a:bodyPr>
          <a:lstStyle/>
          <a:p>
            <a:r>
              <a:rPr lang="en-US" altLang="en-US" sz="2400" b="1" dirty="0">
                <a:solidFill>
                  <a:srgbClr val="00853F"/>
                </a:solidFill>
              </a:rPr>
              <a:t>Summary of Changes</a:t>
            </a:r>
            <a:br>
              <a:rPr lang="en-US" altLang="en-US" sz="2400" b="1" dirty="0">
                <a:solidFill>
                  <a:srgbClr val="00853F"/>
                </a:solidFill>
              </a:rPr>
            </a:br>
            <a:r>
              <a:rPr lang="en-US" altLang="en-US" sz="2400" b="1" dirty="0">
                <a:solidFill>
                  <a:srgbClr val="00853F"/>
                </a:solidFill>
              </a:rPr>
              <a:t>Power Requirements</a:t>
            </a:r>
          </a:p>
        </p:txBody>
      </p:sp>
      <p:sp>
        <p:nvSpPr>
          <p:cNvPr id="7" name="Content Placeholder 2"/>
          <p:cNvSpPr txBox="1">
            <a:spLocks/>
          </p:cNvSpPr>
          <p:nvPr/>
        </p:nvSpPr>
        <p:spPr>
          <a:xfrm>
            <a:off x="304800" y="1371600"/>
            <a:ext cx="8534400" cy="264687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smtClean="0">
                <a:latin typeface="Arial" charset="0"/>
                <a:cs typeface="Arial" charset="0"/>
              </a:rPr>
              <a:t>Low Voltage Dry Transformer efficiency</a:t>
            </a:r>
          </a:p>
          <a:p>
            <a:pPr lvl="1"/>
            <a:r>
              <a:rPr lang="en-US" altLang="en-US" sz="2400" smtClean="0">
                <a:latin typeface="Arial" charset="0"/>
                <a:cs typeface="Arial" charset="0"/>
              </a:rPr>
              <a:t>Values were revised to meet federal efficiency minimums</a:t>
            </a:r>
          </a:p>
          <a:p>
            <a:pPr lvl="1"/>
            <a:endParaRPr lang="en-US" altLang="en-US" sz="2400" smtClean="0">
              <a:solidFill>
                <a:srgbClr val="0070C0"/>
              </a:solidFill>
              <a:latin typeface="Arial" charset="0"/>
              <a:cs typeface="Arial" charset="0"/>
            </a:endParaRPr>
          </a:p>
          <a:p>
            <a:r>
              <a:rPr lang="en-US" altLang="en-US" sz="2800" smtClean="0">
                <a:latin typeface="Arial" charset="0"/>
                <a:cs typeface="Arial" charset="0"/>
              </a:rPr>
              <a:t>Voltage Drop for efficiency</a:t>
            </a:r>
            <a:endParaRPr lang="en-US" altLang="en-US" sz="2800" b="1" smtClean="0">
              <a:latin typeface="Arial" charset="0"/>
              <a:cs typeface="Arial" charset="0"/>
            </a:endParaRPr>
          </a:p>
          <a:p>
            <a:pPr lvl="1"/>
            <a:r>
              <a:rPr lang="en-US" altLang="en-US" sz="2400" smtClean="0">
                <a:latin typeface="Arial" charset="0"/>
                <a:cs typeface="Arial" charset="0"/>
              </a:rPr>
              <a:t>Value combined/changed to maximum 5% of design load for combined feeder plus branch circuits</a:t>
            </a:r>
            <a:endParaRPr lang="en-US" altLang="en-US" sz="2400" dirty="0" smtClean="0">
              <a:latin typeface="Arial" charset="0"/>
              <a:cs typeface="Arial" charset="0"/>
            </a:endParaRPr>
          </a:p>
        </p:txBody>
      </p:sp>
    </p:spTree>
    <p:extLst>
      <p:ext uri="{BB962C8B-B14F-4D97-AF65-F5344CB8AC3E}">
        <p14:creationId xmlns:p14="http://schemas.microsoft.com/office/powerpoint/2010/main" val="34342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53" name="Rectangle 21"/>
          <p:cNvSpPr>
            <a:spLocks noGrp="1" noChangeArrowheads="1"/>
          </p:cNvSpPr>
          <p:nvPr>
            <p:ph type="title"/>
          </p:nvPr>
        </p:nvSpPr>
        <p:spPr>
          <a:xfrm>
            <a:off x="368300" y="88900"/>
            <a:ext cx="7010400" cy="863600"/>
          </a:xfrm>
          <a:noFill/>
          <a:ln/>
          <a:effectLst/>
        </p:spPr>
        <p:txBody>
          <a:bodyPr lIns="0" tIns="0" rIns="0" bIns="0">
            <a:normAutofit/>
          </a:bodyPr>
          <a:lstStyle/>
          <a:p>
            <a:pPr>
              <a:lnSpc>
                <a:spcPct val="80000"/>
              </a:lnSpc>
            </a:pPr>
            <a:r>
              <a:rPr lang="en-US" sz="2400" b="1" dirty="0" smtClean="0">
                <a:solidFill>
                  <a:srgbClr val="00853F"/>
                </a:solidFill>
              </a:rPr>
              <a:t>Compliance</a:t>
            </a:r>
            <a:r>
              <a:rPr lang="en-US" dirty="0" smtClean="0">
                <a:solidFill>
                  <a:srgbClr val="00853F"/>
                </a:solidFill>
              </a:rPr>
              <a:t/>
            </a:r>
            <a:br>
              <a:rPr lang="en-US" dirty="0" smtClean="0">
                <a:solidFill>
                  <a:srgbClr val="00853F"/>
                </a:solidFill>
              </a:rPr>
            </a:br>
            <a:r>
              <a:rPr lang="en-US" sz="2000" dirty="0" smtClean="0">
                <a:solidFill>
                  <a:srgbClr val="00853F"/>
                </a:solidFill>
              </a:rPr>
              <a:t>Power</a:t>
            </a:r>
            <a:endParaRPr lang="en-US" sz="2000" dirty="0">
              <a:solidFill>
                <a:srgbClr val="00853F"/>
              </a:solidFill>
            </a:endParaRPr>
          </a:p>
        </p:txBody>
      </p:sp>
      <p:sp>
        <p:nvSpPr>
          <p:cNvPr id="325634" name="Rectangle 2"/>
          <p:cNvSpPr>
            <a:spLocks noChangeArrowheads="1"/>
          </p:cNvSpPr>
          <p:nvPr/>
        </p:nvSpPr>
        <p:spPr bwMode="auto">
          <a:xfrm>
            <a:off x="6400800" y="1066800"/>
            <a:ext cx="27432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25636" name="Rectangle 4"/>
          <p:cNvSpPr>
            <a:spLocks noChangeArrowheads="1"/>
          </p:cNvSpPr>
          <p:nvPr/>
        </p:nvSpPr>
        <p:spPr bwMode="auto">
          <a:xfrm>
            <a:off x="3048000" y="1066800"/>
            <a:ext cx="3048000" cy="5791200"/>
          </a:xfrm>
          <a:prstGeom prst="rect">
            <a:avLst/>
          </a:prstGeom>
          <a:noFill/>
          <a:ln w="28575" algn="ctr">
            <a:noFill/>
            <a:miter lim="800000"/>
            <a:headEnd/>
            <a:tailEnd/>
          </a:ln>
          <a:effectLst/>
        </p:spPr>
        <p:txBody>
          <a:bodyPr wrap="none" anchor="ctr"/>
          <a:lstStyle/>
          <a:p>
            <a:endParaRPr lang="en-US"/>
          </a:p>
        </p:txBody>
      </p:sp>
      <p:sp>
        <p:nvSpPr>
          <p:cNvPr id="325637" name="Rectangle 5"/>
          <p:cNvSpPr>
            <a:spLocks noChangeArrowheads="1"/>
          </p:cNvSpPr>
          <p:nvPr/>
        </p:nvSpPr>
        <p:spPr bwMode="auto">
          <a:xfrm>
            <a:off x="0" y="1066800"/>
            <a:ext cx="28194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25638" name="Oval 6"/>
          <p:cNvSpPr>
            <a:spLocks noChangeArrowheads="1"/>
          </p:cNvSpPr>
          <p:nvPr/>
        </p:nvSpPr>
        <p:spPr bwMode="auto">
          <a:xfrm>
            <a:off x="2362200" y="5334000"/>
            <a:ext cx="4572000" cy="1219200"/>
          </a:xfrm>
          <a:prstGeom prst="ellipse">
            <a:avLst/>
          </a:prstGeom>
          <a:noFill/>
          <a:ln w="9525" algn="ctr">
            <a:noFill/>
            <a:round/>
            <a:headEnd/>
            <a:tailEnd/>
          </a:ln>
          <a:effectLst/>
        </p:spPr>
        <p:txBody>
          <a:bodyPr wrap="none" anchor="ctr">
            <a:spAutoFit/>
          </a:bodyPr>
          <a:lstStyle/>
          <a:p>
            <a:endParaRPr lang="en-US"/>
          </a:p>
        </p:txBody>
      </p:sp>
      <p:sp>
        <p:nvSpPr>
          <p:cNvPr id="325640" name="Text Box 8"/>
          <p:cNvSpPr txBox="1">
            <a:spLocks noChangeArrowheads="1"/>
          </p:cNvSpPr>
          <p:nvPr/>
        </p:nvSpPr>
        <p:spPr bwMode="auto">
          <a:xfrm>
            <a:off x="2209800" y="2819400"/>
            <a:ext cx="1905000" cy="1371600"/>
          </a:xfrm>
          <a:prstGeom prst="rect">
            <a:avLst/>
          </a:prstGeom>
          <a:noFill/>
          <a:ln w="6350">
            <a:noFill/>
            <a:miter lim="800000"/>
            <a:headEnd/>
            <a:tailEnd/>
          </a:ln>
          <a:effectLst/>
        </p:spPr>
        <p:txBody>
          <a:bodyPr/>
          <a:lstStyle/>
          <a:p>
            <a:pPr algn="ctr">
              <a:lnSpc>
                <a:spcPct val="80000"/>
              </a:lnSpc>
              <a:spcBef>
                <a:spcPct val="30000"/>
              </a:spcBef>
            </a:pPr>
            <a:r>
              <a:rPr lang="en-US" b="1">
                <a:effectLst>
                  <a:outerShdw blurRad="38100" dist="38100" dir="2700000" algn="tl">
                    <a:srgbClr val="C0C0C0"/>
                  </a:outerShdw>
                </a:effectLst>
              </a:rPr>
              <a:t>Mandatory </a:t>
            </a:r>
          </a:p>
          <a:p>
            <a:pPr algn="ctr">
              <a:lnSpc>
                <a:spcPct val="80000"/>
              </a:lnSpc>
              <a:spcBef>
                <a:spcPct val="30000"/>
              </a:spcBef>
            </a:pPr>
            <a:r>
              <a:rPr lang="en-US" b="1">
                <a:effectLst>
                  <a:outerShdw blurRad="38100" dist="38100" dir="2700000" algn="tl">
                    <a:srgbClr val="C0C0C0"/>
                  </a:outerShdw>
                </a:effectLst>
              </a:rPr>
              <a:t>Provisions</a:t>
            </a:r>
          </a:p>
          <a:p>
            <a:pPr algn="ctr">
              <a:lnSpc>
                <a:spcPct val="110000"/>
              </a:lnSpc>
              <a:spcBef>
                <a:spcPct val="30000"/>
              </a:spcBef>
            </a:pPr>
            <a:r>
              <a:rPr lang="en-US" sz="1400" b="1"/>
              <a:t>(required for most compliance options)</a:t>
            </a:r>
          </a:p>
        </p:txBody>
      </p:sp>
      <p:sp>
        <p:nvSpPr>
          <p:cNvPr id="325641" name="Text Box 9"/>
          <p:cNvSpPr txBox="1">
            <a:spLocks noChangeArrowheads="1"/>
          </p:cNvSpPr>
          <p:nvPr/>
        </p:nvSpPr>
        <p:spPr bwMode="auto">
          <a:xfrm>
            <a:off x="76200" y="11430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25642" name="Text Box 10"/>
          <p:cNvSpPr txBox="1">
            <a:spLocks noChangeArrowheads="1"/>
          </p:cNvSpPr>
          <p:nvPr/>
        </p:nvSpPr>
        <p:spPr bwMode="auto">
          <a:xfrm>
            <a:off x="3200400" y="11430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Options</a:t>
            </a:r>
          </a:p>
        </p:txBody>
      </p:sp>
      <p:sp>
        <p:nvSpPr>
          <p:cNvPr id="325643" name="Text Box 11"/>
          <p:cNvSpPr txBox="1">
            <a:spLocks noChangeArrowheads="1"/>
          </p:cNvSpPr>
          <p:nvPr/>
        </p:nvSpPr>
        <p:spPr bwMode="auto">
          <a:xfrm>
            <a:off x="6629400" y="2819400"/>
            <a:ext cx="2362200" cy="946150"/>
          </a:xfrm>
          <a:prstGeom prst="rect">
            <a:avLst/>
          </a:prstGeom>
          <a:noFill/>
          <a:ln w="28575" algn="ctr">
            <a:noFill/>
            <a:miter lim="800000"/>
            <a:headEnd/>
            <a:tailEnd/>
          </a:ln>
          <a:effectLst/>
        </p:spPr>
        <p:txBody>
          <a:bodyPr>
            <a:spAutoFit/>
          </a:bodyPr>
          <a:lstStyle/>
          <a:p>
            <a:pPr algn="ctr">
              <a:spcBef>
                <a:spcPct val="50000"/>
              </a:spcBef>
            </a:pPr>
            <a:r>
              <a:rPr lang="en-US" sz="2800" dirty="0">
                <a:solidFill>
                  <a:schemeClr val="accent6"/>
                </a:solidFill>
                <a:effectLst>
                  <a:outerShdw blurRad="38100" dist="38100" dir="2700000" algn="tl">
                    <a:srgbClr val="C0C0C0"/>
                  </a:outerShdw>
                </a:effectLst>
              </a:rPr>
              <a:t>Energy Code Compliance</a:t>
            </a:r>
          </a:p>
        </p:txBody>
      </p:sp>
      <p:sp>
        <p:nvSpPr>
          <p:cNvPr id="325644" name="Text Box 12"/>
          <p:cNvSpPr txBox="1">
            <a:spLocks noChangeArrowheads="1"/>
          </p:cNvSpPr>
          <p:nvPr/>
        </p:nvSpPr>
        <p:spPr bwMode="auto">
          <a:xfrm>
            <a:off x="4191000" y="1981200"/>
            <a:ext cx="1905000" cy="603250"/>
          </a:xfrm>
          <a:prstGeom prst="rect">
            <a:avLst/>
          </a:prstGeom>
          <a:solidFill>
            <a:srgbClr val="969696"/>
          </a:solidFill>
          <a:ln w="22225">
            <a:solidFill>
              <a:srgbClr val="808080"/>
            </a:solidFill>
            <a:miter lim="800000"/>
            <a:headEnd/>
            <a:tailEnd/>
          </a:ln>
          <a:effectLst/>
        </p:spPr>
        <p:txBody>
          <a:bodyPr>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a:t>Prescriptive Option</a:t>
            </a:r>
          </a:p>
        </p:txBody>
      </p:sp>
      <p:sp>
        <p:nvSpPr>
          <p:cNvPr id="325645" name="Text Box 13"/>
          <p:cNvSpPr txBox="1">
            <a:spLocks noChangeArrowheads="1"/>
          </p:cNvSpPr>
          <p:nvPr/>
        </p:nvSpPr>
        <p:spPr bwMode="auto">
          <a:xfrm>
            <a:off x="4191000" y="3994075"/>
            <a:ext cx="1905000" cy="603250"/>
          </a:xfrm>
          <a:prstGeom prst="rect">
            <a:avLst/>
          </a:prstGeom>
          <a:solidFill>
            <a:srgbClr val="969696"/>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Energy Cost Budget</a:t>
            </a:r>
          </a:p>
        </p:txBody>
      </p:sp>
      <p:sp>
        <p:nvSpPr>
          <p:cNvPr id="325646" name="Text Box 14"/>
          <p:cNvSpPr txBox="1">
            <a:spLocks noChangeArrowheads="1"/>
          </p:cNvSpPr>
          <p:nvPr/>
        </p:nvSpPr>
        <p:spPr bwMode="auto">
          <a:xfrm>
            <a:off x="4191000" y="2969825"/>
            <a:ext cx="1905000" cy="603250"/>
          </a:xfrm>
          <a:prstGeom prst="rect">
            <a:avLst/>
          </a:prstGeom>
          <a:solidFill>
            <a:srgbClr val="969696"/>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Trade Off Option</a:t>
            </a:r>
          </a:p>
        </p:txBody>
      </p:sp>
      <p:sp>
        <p:nvSpPr>
          <p:cNvPr id="325647" name="Text Box 15"/>
          <p:cNvSpPr txBox="1">
            <a:spLocks noChangeArrowheads="1"/>
          </p:cNvSpPr>
          <p:nvPr/>
        </p:nvSpPr>
        <p:spPr bwMode="auto">
          <a:xfrm>
            <a:off x="4191000" y="4995975"/>
            <a:ext cx="1905000" cy="358775"/>
          </a:xfrm>
          <a:prstGeom prst="rect">
            <a:avLst/>
          </a:prstGeom>
          <a:solidFill>
            <a:srgbClr val="969696"/>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Simplified</a:t>
            </a:r>
          </a:p>
        </p:txBody>
      </p:sp>
      <p:sp>
        <p:nvSpPr>
          <p:cNvPr id="325648" name="Text Box 16"/>
          <p:cNvSpPr txBox="1">
            <a:spLocks noChangeArrowheads="1"/>
          </p:cNvSpPr>
          <p:nvPr/>
        </p:nvSpPr>
        <p:spPr bwMode="auto">
          <a:xfrm>
            <a:off x="304800" y="20574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Envelope</a:t>
            </a:r>
          </a:p>
        </p:txBody>
      </p:sp>
      <p:sp>
        <p:nvSpPr>
          <p:cNvPr id="325649" name="Text Box 17"/>
          <p:cNvSpPr txBox="1">
            <a:spLocks noChangeArrowheads="1"/>
          </p:cNvSpPr>
          <p:nvPr/>
        </p:nvSpPr>
        <p:spPr bwMode="auto">
          <a:xfrm>
            <a:off x="304800" y="28956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HVAC</a:t>
            </a:r>
          </a:p>
        </p:txBody>
      </p:sp>
      <p:sp>
        <p:nvSpPr>
          <p:cNvPr id="325650" name="Text Box 18"/>
          <p:cNvSpPr txBox="1">
            <a:spLocks noChangeArrowheads="1"/>
          </p:cNvSpPr>
          <p:nvPr/>
        </p:nvSpPr>
        <p:spPr bwMode="auto">
          <a:xfrm>
            <a:off x="304800" y="4792663"/>
            <a:ext cx="1905000" cy="388937"/>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Lighting</a:t>
            </a:r>
          </a:p>
        </p:txBody>
      </p:sp>
      <p:sp>
        <p:nvSpPr>
          <p:cNvPr id="325651" name="Text Box 19"/>
          <p:cNvSpPr txBox="1">
            <a:spLocks noChangeArrowheads="1"/>
          </p:cNvSpPr>
          <p:nvPr/>
        </p:nvSpPr>
        <p:spPr bwMode="auto">
          <a:xfrm>
            <a:off x="304800" y="35814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SWH</a:t>
            </a:r>
          </a:p>
        </p:txBody>
      </p:sp>
      <p:sp>
        <p:nvSpPr>
          <p:cNvPr id="325652" name="Text Box 20"/>
          <p:cNvSpPr txBox="1">
            <a:spLocks noChangeArrowheads="1"/>
          </p:cNvSpPr>
          <p:nvPr/>
        </p:nvSpPr>
        <p:spPr bwMode="auto">
          <a:xfrm>
            <a:off x="304800" y="4183063"/>
            <a:ext cx="1905000" cy="388937"/>
          </a:xfrm>
          <a:prstGeom prst="rect">
            <a:avLst/>
          </a:prstGeom>
          <a:solidFill>
            <a:srgbClr val="EA8908">
              <a:alpha val="54000"/>
            </a:srgbClr>
          </a:solidFill>
          <a:ln w="22225">
            <a:solidFill>
              <a:srgbClr val="808080"/>
            </a:solidFill>
            <a:miter lim="800000"/>
            <a:headEnd/>
            <a:tailEnd/>
          </a:ln>
          <a:effectLst/>
        </p:spPr>
        <p:txBody>
          <a:bodyPr>
            <a:spAutoFit/>
          </a:bodyPr>
          <a:lstStyle/>
          <a:p>
            <a:pPr algn="ctr">
              <a:spcBef>
                <a:spcPct val="50000"/>
              </a:spcBef>
            </a:pPr>
            <a:r>
              <a:rPr lang="en-US" b="1"/>
              <a:t>Power</a:t>
            </a:r>
          </a:p>
        </p:txBody>
      </p:sp>
      <p:sp>
        <p:nvSpPr>
          <p:cNvPr id="325654" name="Text Box 22"/>
          <p:cNvSpPr txBox="1">
            <a:spLocks noChangeArrowheads="1"/>
          </p:cNvSpPr>
          <p:nvPr/>
        </p:nvSpPr>
        <p:spPr bwMode="auto">
          <a:xfrm>
            <a:off x="304800" y="54102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Other</a:t>
            </a:r>
          </a:p>
        </p:txBody>
      </p:sp>
      <p:sp>
        <p:nvSpPr>
          <p:cNvPr id="24" name="Text Box 15"/>
          <p:cNvSpPr txBox="1">
            <a:spLocks noChangeArrowheads="1"/>
          </p:cNvSpPr>
          <p:nvPr/>
        </p:nvSpPr>
        <p:spPr bwMode="auto">
          <a:xfrm>
            <a:off x="4200870" y="5685734"/>
            <a:ext cx="1905000" cy="830997"/>
          </a:xfrm>
          <a:prstGeom prst="rect">
            <a:avLst/>
          </a:prstGeom>
          <a:solidFill>
            <a:srgbClr val="969696"/>
          </a:solidFill>
          <a:ln w="22225">
            <a:solidFill>
              <a:srgbClr val="808080"/>
            </a:solidFill>
            <a:miter lim="800000"/>
            <a:headEnd/>
            <a:tailEnd/>
          </a:ln>
          <a:effectLst/>
        </p:spPr>
        <p:txBody>
          <a:bodyPr>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smtClean="0"/>
              <a:t>Performance Rating</a:t>
            </a:r>
            <a:br>
              <a:rPr lang="en-US" dirty="0" smtClean="0"/>
            </a:br>
            <a:r>
              <a:rPr lang="en-US" dirty="0" smtClean="0"/>
              <a:t>Method</a:t>
            </a:r>
            <a:endParaRPr lang="en-US" dirty="0"/>
          </a:p>
        </p:txBody>
      </p:sp>
    </p:spTree>
    <p:extLst>
      <p:ext uri="{BB962C8B-B14F-4D97-AF65-F5344CB8AC3E}">
        <p14:creationId xmlns:p14="http://schemas.microsoft.com/office/powerpoint/2010/main" val="414804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idx="1"/>
          </p:nvPr>
        </p:nvSpPr>
        <p:spPr>
          <a:xfrm>
            <a:off x="456230" y="1371600"/>
            <a:ext cx="8081346" cy="4613564"/>
          </a:xfrm>
        </p:spPr>
        <p:txBody>
          <a:bodyPr>
            <a:normAutofit/>
          </a:bodyPr>
          <a:lstStyle/>
          <a:p>
            <a:pPr>
              <a:buFont typeface="Wingdings" pitchFamily="2" charset="2"/>
              <a:buChar char="ü"/>
            </a:pPr>
            <a:r>
              <a:rPr lang="en-US" dirty="0" smtClean="0">
                <a:cs typeface="Times New Roman" pitchFamily="18" charset="0"/>
                <a:sym typeface="WP MathA" pitchFamily="2" charset="2"/>
              </a:rPr>
              <a:t>New Buildings</a:t>
            </a:r>
          </a:p>
          <a:p>
            <a:pPr>
              <a:buFont typeface="Wingdings" pitchFamily="2" charset="2"/>
              <a:buChar char="ü"/>
            </a:pPr>
            <a:r>
              <a:rPr lang="en-US" dirty="0" smtClean="0">
                <a:cs typeface="Times New Roman" pitchFamily="18" charset="0"/>
                <a:sym typeface="WP MathA" pitchFamily="2" charset="2"/>
              </a:rPr>
              <a:t>Additions</a:t>
            </a:r>
          </a:p>
          <a:p>
            <a:pPr>
              <a:buFont typeface="Wingdings" pitchFamily="2" charset="2"/>
              <a:buChar char="ü"/>
            </a:pPr>
            <a:r>
              <a:rPr lang="en-US" dirty="0" smtClean="0">
                <a:cs typeface="Times New Roman" pitchFamily="18" charset="0"/>
                <a:sym typeface="WP MathA" pitchFamily="2" charset="2"/>
              </a:rPr>
              <a:t>Alterations</a:t>
            </a:r>
          </a:p>
          <a:p>
            <a:pPr>
              <a:buFont typeface="Wingdings" pitchFamily="2" charset="2"/>
              <a:buChar char="ü"/>
            </a:pPr>
            <a:r>
              <a:rPr lang="en-US" dirty="0" smtClean="0">
                <a:cs typeface="Times New Roman" pitchFamily="18" charset="0"/>
                <a:sym typeface="WP MathA" pitchFamily="2" charset="2"/>
              </a:rPr>
              <a:t>Mandatory Provisions</a:t>
            </a:r>
          </a:p>
          <a:p>
            <a:pPr lvl="1">
              <a:buFont typeface="Wingdings" pitchFamily="2" charset="2"/>
              <a:buChar char="ü"/>
            </a:pPr>
            <a:r>
              <a:rPr lang="en-US" dirty="0" smtClean="0">
                <a:cs typeface="Times New Roman" pitchFamily="18" charset="0"/>
                <a:sym typeface="WP MathA" pitchFamily="2" charset="2"/>
              </a:rPr>
              <a:t>Voltage drop</a:t>
            </a:r>
          </a:p>
          <a:p>
            <a:pPr lvl="1">
              <a:buFont typeface="Wingdings" pitchFamily="2" charset="2"/>
              <a:buChar char="ü"/>
            </a:pPr>
            <a:r>
              <a:rPr lang="en-US" dirty="0" smtClean="0">
                <a:cs typeface="Times New Roman" pitchFamily="18" charset="0"/>
                <a:sym typeface="WP MathA" pitchFamily="2" charset="2"/>
              </a:rPr>
              <a:t>Automatic receptacle control</a:t>
            </a:r>
          </a:p>
          <a:p>
            <a:pPr lvl="1">
              <a:buFont typeface="Wingdings" pitchFamily="2" charset="2"/>
              <a:buChar char="ü"/>
            </a:pPr>
            <a:r>
              <a:rPr lang="en-US" dirty="0" smtClean="0">
                <a:cs typeface="Times New Roman" pitchFamily="18" charset="0"/>
                <a:sym typeface="WP MathA" pitchFamily="2" charset="2"/>
              </a:rPr>
              <a:t>Electrical Energy Monitoring</a:t>
            </a:r>
          </a:p>
          <a:p>
            <a:pPr lvl="1">
              <a:buFont typeface="Wingdings" pitchFamily="2" charset="2"/>
              <a:buChar char="ü"/>
            </a:pPr>
            <a:r>
              <a:rPr lang="en-US" dirty="0" smtClean="0">
                <a:cs typeface="Times New Roman" pitchFamily="18" charset="0"/>
                <a:sym typeface="WP MathA" pitchFamily="2" charset="2"/>
              </a:rPr>
              <a:t>Low-Voltage </a:t>
            </a:r>
            <a:r>
              <a:rPr lang="en-US" dirty="0">
                <a:cs typeface="Times New Roman" pitchFamily="18" charset="0"/>
                <a:sym typeface="WP MathA" pitchFamily="2" charset="2"/>
              </a:rPr>
              <a:t>Dry Type Distribution Transformers</a:t>
            </a:r>
          </a:p>
          <a:p>
            <a:pPr>
              <a:buFont typeface="Wingdings" pitchFamily="2" charset="2"/>
              <a:buChar char="ü"/>
            </a:pPr>
            <a:r>
              <a:rPr lang="en-US" dirty="0" smtClean="0">
                <a:cs typeface="Times New Roman" pitchFamily="18" charset="0"/>
                <a:sym typeface="WP MathA" pitchFamily="2" charset="2"/>
              </a:rPr>
              <a:t>Submittals</a:t>
            </a:r>
            <a:endParaRPr lang="en-US" dirty="0">
              <a:cs typeface="Times New Roman" pitchFamily="18" charset="0"/>
              <a:sym typeface="WP MathA" pitchFamily="2" charset="2"/>
            </a:endParaRPr>
          </a:p>
          <a:p>
            <a:pPr lvl="2">
              <a:buFontTx/>
              <a:buNone/>
            </a:pPr>
            <a:r>
              <a:rPr lang="en-US" dirty="0">
                <a:cs typeface="Times New Roman" pitchFamily="18" charset="0"/>
                <a:sym typeface="WP MathA" pitchFamily="2" charset="2"/>
              </a:rPr>
              <a:t>	</a:t>
            </a:r>
          </a:p>
          <a:p>
            <a:pPr lvl="1"/>
            <a:endParaRPr lang="en-US" dirty="0">
              <a:cs typeface="Times New Roman" pitchFamily="18" charset="0"/>
              <a:sym typeface="WP MathA" pitchFamily="2" charset="2"/>
            </a:endParaRPr>
          </a:p>
        </p:txBody>
      </p:sp>
      <p:sp>
        <p:nvSpPr>
          <p:cNvPr id="327683" name="Rectangle 3"/>
          <p:cNvSpPr>
            <a:spLocks noGrp="1" noChangeArrowheads="1"/>
          </p:cNvSpPr>
          <p:nvPr>
            <p:ph type="title"/>
          </p:nvPr>
        </p:nvSpPr>
        <p:spPr>
          <a:xfrm>
            <a:off x="265729" y="0"/>
            <a:ext cx="8535371" cy="914400"/>
          </a:xfrm>
        </p:spPr>
        <p:txBody>
          <a:bodyPr/>
          <a:lstStyle/>
          <a:p>
            <a:pPr>
              <a:lnSpc>
                <a:spcPct val="80000"/>
              </a:lnSpc>
            </a:pPr>
            <a:r>
              <a:rPr lang="en-US" sz="2400" b="1" dirty="0">
                <a:solidFill>
                  <a:srgbClr val="00853F"/>
                </a:solidFill>
              </a:rPr>
              <a:t>Section </a:t>
            </a:r>
            <a:r>
              <a:rPr lang="en-US" sz="2400" b="1" dirty="0" smtClean="0">
                <a:solidFill>
                  <a:srgbClr val="00853F"/>
                </a:solidFill>
              </a:rPr>
              <a:t>8</a:t>
            </a:r>
            <a:r>
              <a:rPr lang="en-US" dirty="0" smtClean="0">
                <a:solidFill>
                  <a:srgbClr val="00853F"/>
                </a:solidFill>
              </a:rPr>
              <a:t/>
            </a:r>
            <a:br>
              <a:rPr lang="en-US" dirty="0" smtClean="0">
                <a:solidFill>
                  <a:srgbClr val="00853F"/>
                </a:solidFill>
              </a:rPr>
            </a:br>
            <a:r>
              <a:rPr lang="en-US" sz="2000" dirty="0" smtClean="0">
                <a:solidFill>
                  <a:srgbClr val="00853F"/>
                </a:solidFill>
              </a:rPr>
              <a:t>Power </a:t>
            </a:r>
            <a:r>
              <a:rPr lang="en-US" sz="2000" dirty="0">
                <a:solidFill>
                  <a:srgbClr val="00853F"/>
                </a:solidFill>
              </a:rPr>
              <a:t>– </a:t>
            </a:r>
            <a:r>
              <a:rPr lang="en-US" sz="2000" dirty="0" smtClean="0">
                <a:solidFill>
                  <a:srgbClr val="00853F"/>
                </a:solidFill>
              </a:rPr>
              <a:t>Scope</a:t>
            </a:r>
            <a:endParaRPr lang="en-US" sz="2000" i="1" dirty="0">
              <a:solidFill>
                <a:srgbClr val="00853F"/>
              </a:solidFill>
            </a:endParaRPr>
          </a:p>
        </p:txBody>
      </p:sp>
    </p:spTree>
    <p:extLst>
      <p:ext uri="{BB962C8B-B14F-4D97-AF65-F5344CB8AC3E}">
        <p14:creationId xmlns:p14="http://schemas.microsoft.com/office/powerpoint/2010/main" val="2796443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idx="1"/>
          </p:nvPr>
        </p:nvSpPr>
        <p:spPr>
          <a:xfrm>
            <a:off x="456230" y="1371600"/>
            <a:ext cx="8081346" cy="4613564"/>
          </a:xfrm>
        </p:spPr>
        <p:txBody>
          <a:bodyPr>
            <a:normAutofit/>
          </a:bodyPr>
          <a:lstStyle/>
          <a:p>
            <a:pPr>
              <a:buFont typeface="Arial" panose="020B0604020202020204" pitchFamily="34" charset="0"/>
              <a:buChar char="•"/>
            </a:pPr>
            <a:r>
              <a:rPr lang="en-US" dirty="0" smtClean="0">
                <a:cs typeface="Times New Roman" pitchFamily="18" charset="0"/>
                <a:sym typeface="WP MathA" pitchFamily="2" charset="2"/>
              </a:rPr>
              <a:t>Equipment installed in </a:t>
            </a:r>
            <a:r>
              <a:rPr lang="en-US" b="1" dirty="0" smtClean="0">
                <a:cs typeface="Times New Roman" pitchFamily="18" charset="0"/>
                <a:sym typeface="WP MathA" pitchFamily="2" charset="2"/>
              </a:rPr>
              <a:t>new</a:t>
            </a:r>
            <a:r>
              <a:rPr lang="en-US" dirty="0" smtClean="0">
                <a:cs typeface="Times New Roman" pitchFamily="18" charset="0"/>
                <a:sym typeface="WP MathA" pitchFamily="2" charset="2"/>
              </a:rPr>
              <a:t> buildings or </a:t>
            </a:r>
            <a:r>
              <a:rPr lang="en-US" b="1" dirty="0" smtClean="0">
                <a:cs typeface="Times New Roman" pitchFamily="18" charset="0"/>
                <a:sym typeface="WP MathA" pitchFamily="2" charset="2"/>
              </a:rPr>
              <a:t>additions</a:t>
            </a:r>
            <a:r>
              <a:rPr lang="en-US" dirty="0" smtClean="0">
                <a:cs typeface="Times New Roman" pitchFamily="18" charset="0"/>
                <a:sym typeface="WP MathA" pitchFamily="2" charset="2"/>
              </a:rPr>
              <a:t> to existing buildings must comply</a:t>
            </a:r>
            <a:endParaRPr lang="en-US" dirty="0">
              <a:cs typeface="Times New Roman" pitchFamily="18" charset="0"/>
              <a:sym typeface="WP MathA" pitchFamily="2" charset="2"/>
            </a:endParaRPr>
          </a:p>
          <a:p>
            <a:pPr>
              <a:buFont typeface="Arial" panose="020B0604020202020204" pitchFamily="34" charset="0"/>
              <a:buChar char="•"/>
            </a:pPr>
            <a:r>
              <a:rPr lang="en-US" b="1" dirty="0">
                <a:cs typeface="Times New Roman" pitchFamily="18" charset="0"/>
                <a:sym typeface="WP MathA" pitchFamily="2" charset="2"/>
              </a:rPr>
              <a:t>Alterations</a:t>
            </a:r>
            <a:r>
              <a:rPr lang="en-US" dirty="0">
                <a:cs typeface="Times New Roman" pitchFamily="18" charset="0"/>
                <a:sym typeface="WP MathA" pitchFamily="2" charset="2"/>
              </a:rPr>
              <a:t> to equipment or systems must comply with requirements applicable to those specific portions of the building and systems being altered</a:t>
            </a:r>
          </a:p>
          <a:p>
            <a:pPr lvl="1">
              <a:buFont typeface="Arial" panose="020B0604020202020204" pitchFamily="34" charset="0"/>
              <a:buChar char="•"/>
            </a:pPr>
            <a:r>
              <a:rPr lang="en-US" dirty="0">
                <a:cs typeface="Times New Roman" pitchFamily="18" charset="0"/>
                <a:sym typeface="WP MathA" pitchFamily="2" charset="2"/>
              </a:rPr>
              <a:t>New equipment installed as a direct replacement of existing equipment must comply with requirements for that </a:t>
            </a:r>
            <a:r>
              <a:rPr lang="en-US" dirty="0" smtClean="0">
                <a:cs typeface="Times New Roman" pitchFamily="18" charset="0"/>
                <a:sym typeface="WP MathA" pitchFamily="2" charset="2"/>
              </a:rPr>
              <a:t>equipment</a:t>
            </a:r>
          </a:p>
          <a:p>
            <a:pPr lvl="1">
              <a:buFont typeface="Arial" panose="020B0604020202020204" pitchFamily="34" charset="0"/>
              <a:buChar char="•"/>
            </a:pPr>
            <a:r>
              <a:rPr lang="en-US" b="1" u="sng" dirty="0" smtClean="0">
                <a:cs typeface="Times New Roman" pitchFamily="18" charset="0"/>
                <a:sym typeface="WP MathA" pitchFamily="2" charset="2"/>
              </a:rPr>
              <a:t>Exception</a:t>
            </a:r>
            <a:r>
              <a:rPr lang="en-US" b="1" dirty="0" smtClean="0">
                <a:cs typeface="Times New Roman" pitchFamily="18" charset="0"/>
                <a:sym typeface="WP MathA" pitchFamily="2" charset="2"/>
              </a:rPr>
              <a:t> - </a:t>
            </a:r>
            <a:r>
              <a:rPr lang="en-US" dirty="0" smtClean="0">
                <a:cs typeface="Times New Roman" pitchFamily="18" charset="0"/>
                <a:sym typeface="WP MathA" pitchFamily="2" charset="2"/>
              </a:rPr>
              <a:t>Compliance not </a:t>
            </a:r>
            <a:r>
              <a:rPr lang="en-US" dirty="0">
                <a:cs typeface="Times New Roman" pitchFamily="18" charset="0"/>
                <a:sym typeface="WP MathA" pitchFamily="2" charset="2"/>
              </a:rPr>
              <a:t>required for relocation or reuse of existing equipment at the same site</a:t>
            </a:r>
          </a:p>
          <a:p>
            <a:pPr lvl="2">
              <a:buFontTx/>
              <a:buNone/>
            </a:pPr>
            <a:r>
              <a:rPr lang="en-US" dirty="0">
                <a:cs typeface="Times New Roman" pitchFamily="18" charset="0"/>
                <a:sym typeface="WP MathA" pitchFamily="2" charset="2"/>
              </a:rPr>
              <a:t>	</a:t>
            </a:r>
          </a:p>
          <a:p>
            <a:pPr lvl="1"/>
            <a:endParaRPr lang="en-US" dirty="0">
              <a:cs typeface="Times New Roman" pitchFamily="18" charset="0"/>
              <a:sym typeface="WP MathA" pitchFamily="2" charset="2"/>
            </a:endParaRPr>
          </a:p>
        </p:txBody>
      </p:sp>
      <p:sp>
        <p:nvSpPr>
          <p:cNvPr id="327683" name="Rectangle 3"/>
          <p:cNvSpPr>
            <a:spLocks noGrp="1" noChangeArrowheads="1"/>
          </p:cNvSpPr>
          <p:nvPr>
            <p:ph type="title"/>
          </p:nvPr>
        </p:nvSpPr>
        <p:spPr>
          <a:xfrm>
            <a:off x="265729" y="0"/>
            <a:ext cx="8535371" cy="914400"/>
          </a:xfrm>
        </p:spPr>
        <p:txBody>
          <a:bodyPr/>
          <a:lstStyle/>
          <a:p>
            <a:pPr>
              <a:lnSpc>
                <a:spcPct val="80000"/>
              </a:lnSpc>
            </a:pPr>
            <a:r>
              <a:rPr lang="en-US" sz="2400" b="1" dirty="0">
                <a:solidFill>
                  <a:srgbClr val="00853F"/>
                </a:solidFill>
              </a:rPr>
              <a:t>Section </a:t>
            </a:r>
            <a:r>
              <a:rPr lang="en-US" sz="2400" b="1" dirty="0" smtClean="0">
                <a:solidFill>
                  <a:srgbClr val="00853F"/>
                </a:solidFill>
              </a:rPr>
              <a:t>8 – 8.1.2 – 8.1.4</a:t>
            </a:r>
            <a:r>
              <a:rPr lang="en-US" dirty="0" smtClean="0">
                <a:solidFill>
                  <a:srgbClr val="00853F"/>
                </a:solidFill>
              </a:rPr>
              <a:t/>
            </a:r>
            <a:br>
              <a:rPr lang="en-US" dirty="0" smtClean="0">
                <a:solidFill>
                  <a:srgbClr val="00853F"/>
                </a:solidFill>
              </a:rPr>
            </a:br>
            <a:r>
              <a:rPr lang="en-US" sz="2000" dirty="0" smtClean="0">
                <a:solidFill>
                  <a:srgbClr val="00853F"/>
                </a:solidFill>
              </a:rPr>
              <a:t>New Buildings, Additions, and Alterations to </a:t>
            </a:r>
            <a:br>
              <a:rPr lang="en-US" sz="2000" dirty="0" smtClean="0">
                <a:solidFill>
                  <a:srgbClr val="00853F"/>
                </a:solidFill>
              </a:rPr>
            </a:br>
            <a:r>
              <a:rPr lang="en-US" sz="2000" dirty="0" smtClean="0">
                <a:solidFill>
                  <a:srgbClr val="00853F"/>
                </a:solidFill>
              </a:rPr>
              <a:t>Existing Buildings</a:t>
            </a:r>
            <a:endParaRPr lang="en-US" sz="2000" i="1" dirty="0">
              <a:solidFill>
                <a:srgbClr val="00853F"/>
              </a:solidFill>
            </a:endParaRPr>
          </a:p>
        </p:txBody>
      </p:sp>
    </p:spTree>
    <p:extLst>
      <p:ext uri="{BB962C8B-B14F-4D97-AF65-F5344CB8AC3E}">
        <p14:creationId xmlns:p14="http://schemas.microsoft.com/office/powerpoint/2010/main" val="2964628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a:xfrm>
            <a:off x="456229" y="1143000"/>
            <a:ext cx="8459171" cy="5059107"/>
          </a:xfrm>
        </p:spPr>
        <p:txBody>
          <a:bodyPr>
            <a:normAutofit/>
          </a:bodyPr>
          <a:lstStyle/>
          <a:p>
            <a:pPr marL="0" indent="0">
              <a:lnSpc>
                <a:spcPct val="90000"/>
              </a:lnSpc>
              <a:buNone/>
            </a:pPr>
            <a:r>
              <a:rPr lang="en-US" dirty="0">
                <a:cs typeface="Times New Roman" pitchFamily="18" charset="0"/>
                <a:sym typeface="WP MathA" pitchFamily="2" charset="2"/>
              </a:rPr>
              <a:t>Two types of conductors</a:t>
            </a:r>
          </a:p>
          <a:p>
            <a:pPr lvl="1">
              <a:lnSpc>
                <a:spcPct val="90000"/>
              </a:lnSpc>
              <a:buFont typeface="Arial" panose="020B0604020202020204" pitchFamily="34" charset="0"/>
              <a:buChar char="•"/>
            </a:pPr>
            <a:r>
              <a:rPr lang="en-US" dirty="0">
                <a:cs typeface="Times New Roman" pitchFamily="18" charset="0"/>
                <a:sym typeface="WP MathA" pitchFamily="2" charset="2"/>
              </a:rPr>
              <a:t>Feeder conductors</a:t>
            </a:r>
          </a:p>
          <a:p>
            <a:pPr lvl="2">
              <a:lnSpc>
                <a:spcPct val="90000"/>
              </a:lnSpc>
              <a:buFont typeface="Arial" pitchFamily="34" charset="0"/>
              <a:buChar char="–"/>
            </a:pPr>
            <a:r>
              <a:rPr lang="en-US" dirty="0">
                <a:cs typeface="Times New Roman" pitchFamily="18" charset="0"/>
                <a:sym typeface="WP MathA" pitchFamily="2" charset="2"/>
              </a:rPr>
              <a:t>Connect service equipment to the branch circuit breaker panels</a:t>
            </a:r>
          </a:p>
          <a:p>
            <a:pPr lvl="1">
              <a:lnSpc>
                <a:spcPct val="90000"/>
              </a:lnSpc>
              <a:buFont typeface="Arial" panose="020B0604020202020204" pitchFamily="34" charset="0"/>
              <a:buChar char="•"/>
            </a:pPr>
            <a:r>
              <a:rPr lang="en-US" dirty="0" smtClean="0">
                <a:cs typeface="Times New Roman" pitchFamily="18" charset="0"/>
                <a:sym typeface="WP MathA" pitchFamily="2" charset="2"/>
              </a:rPr>
              <a:t>Branch </a:t>
            </a:r>
            <a:r>
              <a:rPr lang="en-US" dirty="0">
                <a:cs typeface="Times New Roman" pitchFamily="18" charset="0"/>
                <a:sym typeface="WP MathA" pitchFamily="2" charset="2"/>
              </a:rPr>
              <a:t>circuit conductors</a:t>
            </a:r>
          </a:p>
          <a:p>
            <a:pPr lvl="2">
              <a:lnSpc>
                <a:spcPct val="90000"/>
              </a:lnSpc>
              <a:buFont typeface="Arial" pitchFamily="34" charset="0"/>
              <a:buChar char="–"/>
            </a:pPr>
            <a:r>
              <a:rPr lang="en-US" dirty="0">
                <a:cs typeface="Times New Roman" pitchFamily="18" charset="0"/>
                <a:sym typeface="WP MathA" pitchFamily="2" charset="2"/>
              </a:rPr>
              <a:t>Run from the final circuit breaker to the outlet or </a:t>
            </a:r>
            <a:r>
              <a:rPr lang="en-US" dirty="0" smtClean="0">
                <a:cs typeface="Times New Roman" pitchFamily="18" charset="0"/>
                <a:sym typeface="WP MathA" pitchFamily="2" charset="2"/>
              </a:rPr>
              <a:t>load</a:t>
            </a:r>
          </a:p>
          <a:p>
            <a:pPr marL="0" indent="0">
              <a:lnSpc>
                <a:spcPct val="90000"/>
              </a:lnSpc>
              <a:buNone/>
            </a:pPr>
            <a:r>
              <a:rPr lang="en-US" dirty="0" smtClean="0">
                <a:solidFill>
                  <a:srgbClr val="FF0000"/>
                </a:solidFill>
                <a:cs typeface="Times New Roman" pitchFamily="18" charset="0"/>
                <a:sym typeface="WP MathA" pitchFamily="2" charset="2"/>
              </a:rPr>
              <a:t>Feeder conductors and branch circuits combined to be sized for a maximum of 5% voltage drop total</a:t>
            </a:r>
            <a:endParaRPr lang="en-US" dirty="0">
              <a:solidFill>
                <a:srgbClr val="FF0000"/>
              </a:solidFill>
              <a:cs typeface="Times New Roman" pitchFamily="18" charset="0"/>
              <a:sym typeface="WP MathA" pitchFamily="2" charset="2"/>
            </a:endParaRPr>
          </a:p>
          <a:p>
            <a:pPr lvl="2">
              <a:lnSpc>
                <a:spcPct val="90000"/>
              </a:lnSpc>
              <a:buFontTx/>
              <a:buNone/>
            </a:pPr>
            <a:r>
              <a:rPr lang="en-US" sz="1800" dirty="0">
                <a:cs typeface="Times New Roman" pitchFamily="18" charset="0"/>
                <a:sym typeface="WP MathA" pitchFamily="2" charset="2"/>
              </a:rPr>
              <a:t>	</a:t>
            </a:r>
          </a:p>
          <a:p>
            <a:pPr lvl="1">
              <a:lnSpc>
                <a:spcPct val="90000"/>
              </a:lnSpc>
            </a:pPr>
            <a:endParaRPr lang="en-US" sz="2000" dirty="0">
              <a:cs typeface="Times New Roman" pitchFamily="18" charset="0"/>
              <a:sym typeface="WP MathA" pitchFamily="2" charset="2"/>
            </a:endParaRPr>
          </a:p>
        </p:txBody>
      </p:sp>
      <p:sp>
        <p:nvSpPr>
          <p:cNvPr id="329730" name="Rectangle 2"/>
          <p:cNvSpPr>
            <a:spLocks noGrp="1" noChangeArrowheads="1"/>
          </p:cNvSpPr>
          <p:nvPr>
            <p:ph type="title"/>
          </p:nvPr>
        </p:nvSpPr>
        <p:spPr>
          <a:xfrm>
            <a:off x="278429" y="0"/>
            <a:ext cx="8535371" cy="914400"/>
          </a:xfrm>
        </p:spPr>
        <p:txBody>
          <a:bodyPr/>
          <a:lstStyle/>
          <a:p>
            <a:pPr>
              <a:lnSpc>
                <a:spcPct val="80000"/>
              </a:lnSpc>
            </a:pPr>
            <a:r>
              <a:rPr lang="en-US" sz="2400" b="1" dirty="0" smtClean="0">
                <a:solidFill>
                  <a:srgbClr val="00853F"/>
                </a:solidFill>
              </a:rPr>
              <a:t>Section 8 – 8.4.1</a:t>
            </a:r>
            <a:r>
              <a:rPr lang="en-US" dirty="0" smtClean="0">
                <a:solidFill>
                  <a:srgbClr val="00853F"/>
                </a:solidFill>
              </a:rPr>
              <a:t/>
            </a:r>
            <a:br>
              <a:rPr lang="en-US" dirty="0" smtClean="0">
                <a:solidFill>
                  <a:srgbClr val="00853F"/>
                </a:solidFill>
              </a:rPr>
            </a:br>
            <a:r>
              <a:rPr lang="en-US" sz="2000" dirty="0" smtClean="0">
                <a:solidFill>
                  <a:srgbClr val="00853F"/>
                </a:solidFill>
              </a:rPr>
              <a:t>Voltage </a:t>
            </a:r>
            <a:r>
              <a:rPr lang="en-US" sz="2000" dirty="0">
                <a:solidFill>
                  <a:srgbClr val="00853F"/>
                </a:solidFill>
              </a:rPr>
              <a:t>Drop</a:t>
            </a:r>
            <a:endParaRPr lang="en-US" sz="1600" i="1" dirty="0">
              <a:solidFill>
                <a:srgbClr val="00853F"/>
              </a:solidFill>
            </a:endParaRPr>
          </a:p>
        </p:txBody>
      </p:sp>
      <p:pic>
        <p:nvPicPr>
          <p:cNvPr id="329756" name="Picture 28" descr="80-Electrical%20Schematic,%20again"/>
          <p:cNvPicPr>
            <a:picLocks noChangeAspect="1" noChangeArrowheads="1"/>
          </p:cNvPicPr>
          <p:nvPr/>
        </p:nvPicPr>
        <p:blipFill>
          <a:blip r:embed="rId3" cstate="screen"/>
          <a:srcRect/>
          <a:stretch>
            <a:fillRect/>
          </a:stretch>
        </p:blipFill>
        <p:spPr bwMode="auto">
          <a:xfrm>
            <a:off x="4904509" y="4177898"/>
            <a:ext cx="3909291" cy="2024209"/>
          </a:xfrm>
          <a:prstGeom prst="rect">
            <a:avLst/>
          </a:prstGeom>
          <a:noFill/>
          <a:ln w="12700" cmpd="sng">
            <a:solidFill>
              <a:schemeClr val="tx1"/>
            </a:solidFill>
            <a:miter lim="800000"/>
            <a:headEnd/>
            <a:tailEnd/>
          </a:ln>
        </p:spPr>
      </p:pic>
    </p:spTree>
    <p:extLst>
      <p:ext uri="{BB962C8B-B14F-4D97-AF65-F5344CB8AC3E}">
        <p14:creationId xmlns:p14="http://schemas.microsoft.com/office/powerpoint/2010/main" val="756310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a:xfrm>
            <a:off x="456229" y="1143000"/>
            <a:ext cx="8459171" cy="5059107"/>
          </a:xfrm>
        </p:spPr>
        <p:txBody>
          <a:bodyPr>
            <a:normAutofit/>
          </a:bodyPr>
          <a:lstStyle/>
          <a:p>
            <a:pPr marL="0" indent="0">
              <a:lnSpc>
                <a:spcPct val="90000"/>
              </a:lnSpc>
              <a:buNone/>
            </a:pPr>
            <a:r>
              <a:rPr lang="en-US" dirty="0" smtClean="0">
                <a:cs typeface="Times New Roman" pitchFamily="18" charset="0"/>
                <a:sym typeface="WP MathA" pitchFamily="2" charset="2"/>
              </a:rPr>
              <a:t>Automatically controlled</a:t>
            </a:r>
          </a:p>
          <a:p>
            <a:pPr marL="0" indent="0">
              <a:lnSpc>
                <a:spcPct val="90000"/>
              </a:lnSpc>
              <a:buNone/>
            </a:pPr>
            <a:r>
              <a:rPr lang="en-US" dirty="0" smtClean="0">
                <a:cs typeface="Times New Roman" pitchFamily="18" charset="0"/>
                <a:sym typeface="WP MathA" pitchFamily="2" charset="2"/>
              </a:rPr>
              <a:t>≥ 50% of all 125 volt 15- and 20-amp receptacles in:</a:t>
            </a:r>
          </a:p>
          <a:p>
            <a:pPr marL="509587">
              <a:lnSpc>
                <a:spcPct val="90000"/>
              </a:lnSpc>
              <a:buFont typeface="Calibri" panose="020F0502020204030204" pitchFamily="34" charset="0"/>
              <a:buChar char="–"/>
            </a:pPr>
            <a:r>
              <a:rPr lang="en-US" dirty="0" smtClean="0">
                <a:cs typeface="Times New Roman" pitchFamily="18" charset="0"/>
                <a:sym typeface="WP MathA" pitchFamily="2" charset="2"/>
              </a:rPr>
              <a:t>Private offices</a:t>
            </a:r>
          </a:p>
          <a:p>
            <a:pPr marL="509587">
              <a:lnSpc>
                <a:spcPct val="90000"/>
              </a:lnSpc>
              <a:buFont typeface="Calibri" panose="020F0502020204030204" pitchFamily="34" charset="0"/>
              <a:buChar char="–"/>
            </a:pPr>
            <a:r>
              <a:rPr lang="en-US" dirty="0" smtClean="0">
                <a:cs typeface="Times New Roman" pitchFamily="18" charset="0"/>
                <a:sym typeface="WP MathA" pitchFamily="2" charset="2"/>
              </a:rPr>
              <a:t>Conference rooms</a:t>
            </a:r>
          </a:p>
          <a:p>
            <a:pPr marL="509587">
              <a:lnSpc>
                <a:spcPct val="90000"/>
              </a:lnSpc>
              <a:buFont typeface="Calibri" panose="020F0502020204030204" pitchFamily="34" charset="0"/>
              <a:buChar char="–"/>
            </a:pPr>
            <a:r>
              <a:rPr lang="en-US" dirty="0">
                <a:cs typeface="Times New Roman" pitchFamily="18" charset="0"/>
                <a:sym typeface="WP MathA" pitchFamily="2" charset="2"/>
              </a:rPr>
              <a:t>Rooms used primarily for printing and/or </a:t>
            </a:r>
            <a:br>
              <a:rPr lang="en-US" dirty="0">
                <a:cs typeface="Times New Roman" pitchFamily="18" charset="0"/>
                <a:sym typeface="WP MathA" pitchFamily="2" charset="2"/>
              </a:rPr>
            </a:br>
            <a:r>
              <a:rPr lang="en-US" dirty="0">
                <a:cs typeface="Times New Roman" pitchFamily="18" charset="0"/>
                <a:sym typeface="WP MathA" pitchFamily="2" charset="2"/>
              </a:rPr>
              <a:t>copying functions</a:t>
            </a:r>
          </a:p>
          <a:p>
            <a:pPr marL="509587">
              <a:lnSpc>
                <a:spcPct val="90000"/>
              </a:lnSpc>
              <a:buFont typeface="Calibri" panose="020F0502020204030204" pitchFamily="34" charset="0"/>
              <a:buChar char="–"/>
            </a:pPr>
            <a:r>
              <a:rPr lang="en-US" dirty="0">
                <a:cs typeface="Times New Roman" pitchFamily="18" charset="0"/>
                <a:sym typeface="WP MathA" pitchFamily="2" charset="2"/>
              </a:rPr>
              <a:t>Break rooms</a:t>
            </a:r>
          </a:p>
          <a:p>
            <a:pPr marL="509587">
              <a:lnSpc>
                <a:spcPct val="90000"/>
              </a:lnSpc>
              <a:buFont typeface="Calibri" panose="020F0502020204030204" pitchFamily="34" charset="0"/>
              <a:buChar char="–"/>
            </a:pPr>
            <a:r>
              <a:rPr lang="en-US" dirty="0">
                <a:cs typeface="Times New Roman" pitchFamily="18" charset="0"/>
                <a:sym typeface="WP MathA" pitchFamily="2" charset="2"/>
              </a:rPr>
              <a:t>Classrooms</a:t>
            </a:r>
          </a:p>
          <a:p>
            <a:pPr marL="509587">
              <a:lnSpc>
                <a:spcPct val="90000"/>
              </a:lnSpc>
              <a:buFont typeface="Calibri" panose="020F0502020204030204" pitchFamily="34" charset="0"/>
              <a:buChar char="–"/>
            </a:pPr>
            <a:r>
              <a:rPr lang="en-US" dirty="0">
                <a:cs typeface="Times New Roman" pitchFamily="18" charset="0"/>
                <a:sym typeface="WP MathA" pitchFamily="2" charset="2"/>
              </a:rPr>
              <a:t>Individual workstations</a:t>
            </a:r>
          </a:p>
          <a:p>
            <a:pPr marL="166687" indent="0">
              <a:lnSpc>
                <a:spcPct val="90000"/>
              </a:lnSpc>
              <a:buNone/>
            </a:pPr>
            <a:r>
              <a:rPr lang="en-US" dirty="0">
                <a:cs typeface="Times New Roman" pitchFamily="18" charset="0"/>
                <a:sym typeface="WP MathA" pitchFamily="2" charset="2"/>
              </a:rPr>
              <a:t>≥ </a:t>
            </a:r>
            <a:r>
              <a:rPr lang="en-US" dirty="0" smtClean="0">
                <a:cs typeface="Times New Roman" pitchFamily="18" charset="0"/>
                <a:sym typeface="WP MathA" pitchFamily="2" charset="2"/>
              </a:rPr>
              <a:t>25% of branch circuit feeders installed for modular furniture not shown on construction documents</a:t>
            </a:r>
            <a:endParaRPr lang="en-US" dirty="0" smtClean="0">
              <a:solidFill>
                <a:srgbClr val="FF0000"/>
              </a:solidFill>
              <a:cs typeface="Times New Roman" pitchFamily="18" charset="0"/>
              <a:sym typeface="WP MathA" pitchFamily="2" charset="2"/>
            </a:endParaRPr>
          </a:p>
          <a:p>
            <a:pPr lvl="2">
              <a:lnSpc>
                <a:spcPct val="90000"/>
              </a:lnSpc>
              <a:buFontTx/>
              <a:buNone/>
            </a:pPr>
            <a:r>
              <a:rPr lang="en-US" sz="1800" dirty="0">
                <a:cs typeface="Times New Roman" pitchFamily="18" charset="0"/>
                <a:sym typeface="WP MathA" pitchFamily="2" charset="2"/>
              </a:rPr>
              <a:t>	</a:t>
            </a:r>
          </a:p>
          <a:p>
            <a:pPr lvl="1">
              <a:lnSpc>
                <a:spcPct val="90000"/>
              </a:lnSpc>
            </a:pPr>
            <a:endParaRPr lang="en-US" sz="2000" dirty="0">
              <a:cs typeface="Times New Roman" pitchFamily="18" charset="0"/>
              <a:sym typeface="WP MathA" pitchFamily="2" charset="2"/>
            </a:endParaRPr>
          </a:p>
        </p:txBody>
      </p:sp>
      <p:sp>
        <p:nvSpPr>
          <p:cNvPr id="329730" name="Rectangle 2"/>
          <p:cNvSpPr>
            <a:spLocks noGrp="1" noChangeArrowheads="1"/>
          </p:cNvSpPr>
          <p:nvPr>
            <p:ph type="title"/>
          </p:nvPr>
        </p:nvSpPr>
        <p:spPr>
          <a:xfrm>
            <a:off x="278429" y="0"/>
            <a:ext cx="8535371" cy="914400"/>
          </a:xfrm>
        </p:spPr>
        <p:txBody>
          <a:bodyPr/>
          <a:lstStyle/>
          <a:p>
            <a:pPr>
              <a:lnSpc>
                <a:spcPct val="80000"/>
              </a:lnSpc>
            </a:pPr>
            <a:r>
              <a:rPr lang="en-US" sz="2400" b="1" dirty="0" smtClean="0">
                <a:solidFill>
                  <a:srgbClr val="00853F"/>
                </a:solidFill>
              </a:rPr>
              <a:t>Section 8 – 8.4.2</a:t>
            </a:r>
            <a:r>
              <a:rPr lang="en-US" dirty="0" smtClean="0">
                <a:solidFill>
                  <a:srgbClr val="00853F"/>
                </a:solidFill>
              </a:rPr>
              <a:t/>
            </a:r>
            <a:br>
              <a:rPr lang="en-US" dirty="0" smtClean="0">
                <a:solidFill>
                  <a:srgbClr val="00853F"/>
                </a:solidFill>
              </a:rPr>
            </a:br>
            <a:r>
              <a:rPr lang="en-US" sz="2000" dirty="0" smtClean="0">
                <a:solidFill>
                  <a:srgbClr val="00853F"/>
                </a:solidFill>
              </a:rPr>
              <a:t>Automatic Receptacle Control</a:t>
            </a:r>
            <a:endParaRPr lang="en-US" sz="1600" i="1" dirty="0">
              <a:solidFill>
                <a:srgbClr val="00853F"/>
              </a:solidFill>
            </a:endParaRPr>
          </a:p>
        </p:txBody>
      </p:sp>
      <p:pic>
        <p:nvPicPr>
          <p:cNvPr id="4" name="Picture 8" descr="http://t3.gstatic.com/images?q=tbn:ANd9GcT7uWIC7INKu1z4GMa7sOuqjjhZMOeEyFNF7MmsKoAQr9h9ki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37" y="2110839"/>
            <a:ext cx="19478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035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a:xfrm>
            <a:off x="456229" y="1143000"/>
            <a:ext cx="8459171" cy="5388429"/>
          </a:xfrm>
        </p:spPr>
        <p:txBody>
          <a:bodyPr>
            <a:normAutofit fontScale="85000" lnSpcReduction="20000"/>
          </a:bodyPr>
          <a:lstStyle/>
          <a:p>
            <a:pPr marL="0" indent="0">
              <a:lnSpc>
                <a:spcPct val="90000"/>
              </a:lnSpc>
              <a:buNone/>
            </a:pPr>
            <a:r>
              <a:rPr lang="en-US" dirty="0" smtClean="0">
                <a:cs typeface="Times New Roman" pitchFamily="18" charset="0"/>
                <a:sym typeface="WP MathA" pitchFamily="2" charset="2"/>
              </a:rPr>
              <a:t>Automatic control devices must function on:</a:t>
            </a:r>
          </a:p>
          <a:p>
            <a:pPr marL="574675" lvl="1" indent="-342900">
              <a:buFont typeface="Arial" panose="020B0604020202020204" pitchFamily="34" charset="0"/>
              <a:buChar char="•"/>
            </a:pPr>
            <a:r>
              <a:rPr lang="en-US" dirty="0" smtClean="0"/>
              <a:t>Time-of-day controller provided to control ≤ </a:t>
            </a:r>
            <a:r>
              <a:rPr lang="en-US" dirty="0"/>
              <a:t>5,000</a:t>
            </a:r>
            <a:r>
              <a:rPr lang="en-US" dirty="0" smtClean="0"/>
              <a:t> ft</a:t>
            </a:r>
            <a:r>
              <a:rPr lang="en-US" baseline="30000" dirty="0" smtClean="0"/>
              <a:t>2</a:t>
            </a:r>
            <a:r>
              <a:rPr lang="en-US" dirty="0" smtClean="0"/>
              <a:t> and not more than one floor (</a:t>
            </a:r>
            <a:r>
              <a:rPr lang="en-US" dirty="0"/>
              <a:t>occupant able to manually override up to 2 hours) OR</a:t>
            </a:r>
          </a:p>
          <a:p>
            <a:pPr marL="574675" lvl="1" indent="-342900">
              <a:buFont typeface="Arial" panose="020B0604020202020204" pitchFamily="34" charset="0"/>
              <a:buChar char="•"/>
            </a:pPr>
            <a:r>
              <a:rPr lang="en-US" dirty="0"/>
              <a:t>Occupant sensor(s) to turn off receptacles within 20 minutes of occupant leaving the space, OR</a:t>
            </a:r>
          </a:p>
          <a:p>
            <a:pPr marL="574675" lvl="1" indent="-342900">
              <a:buFont typeface="Arial" panose="020B0604020202020204" pitchFamily="34" charset="0"/>
              <a:buChar char="•"/>
            </a:pPr>
            <a:r>
              <a:rPr lang="en-US" dirty="0"/>
              <a:t>Automated signal from another control or alarm that turns receptacles off within 20 minutes after determining the area is unoccupied</a:t>
            </a:r>
          </a:p>
          <a:p>
            <a:pPr marL="0" indent="0">
              <a:lnSpc>
                <a:spcPct val="90000"/>
              </a:lnSpc>
              <a:buNone/>
            </a:pPr>
            <a:r>
              <a:rPr lang="en-US" dirty="0" smtClean="0">
                <a:cs typeface="Times New Roman" pitchFamily="18" charset="0"/>
                <a:sym typeface="WP MathA" pitchFamily="2" charset="2"/>
              </a:rPr>
              <a:t/>
            </a:r>
            <a:br>
              <a:rPr lang="en-US" dirty="0" smtClean="0">
                <a:cs typeface="Times New Roman" pitchFamily="18" charset="0"/>
                <a:sym typeface="WP MathA" pitchFamily="2" charset="2"/>
              </a:rPr>
            </a:br>
            <a:r>
              <a:rPr lang="en-US" dirty="0">
                <a:cs typeface="Times New Roman" pitchFamily="18" charset="0"/>
                <a:sym typeface="WP MathA" pitchFamily="2" charset="2"/>
              </a:rPr>
              <a:t>Controlled receptacles must be</a:t>
            </a:r>
          </a:p>
          <a:p>
            <a:pPr marL="568325">
              <a:lnSpc>
                <a:spcPct val="90000"/>
              </a:lnSpc>
              <a:buFont typeface="Arial" panose="020B0604020202020204" pitchFamily="34" charset="0"/>
              <a:buChar char="•"/>
            </a:pPr>
            <a:r>
              <a:rPr lang="en-US" sz="2000" dirty="0">
                <a:sym typeface="WP MathA" pitchFamily="2" charset="2"/>
              </a:rPr>
              <a:t>visually marked to differentiate from uncontrolled receptacles</a:t>
            </a:r>
          </a:p>
          <a:p>
            <a:pPr marL="568325">
              <a:lnSpc>
                <a:spcPct val="90000"/>
              </a:lnSpc>
              <a:buFont typeface="Arial" panose="020B0604020202020204" pitchFamily="34" charset="0"/>
              <a:buChar char="•"/>
            </a:pPr>
            <a:r>
              <a:rPr lang="en-US" sz="2000" dirty="0">
                <a:sym typeface="WP MathA" pitchFamily="2" charset="2"/>
              </a:rPr>
              <a:t>uniformly distributed throughout the space</a:t>
            </a:r>
          </a:p>
          <a:p>
            <a:pPr marL="0" indent="0">
              <a:lnSpc>
                <a:spcPct val="90000"/>
              </a:lnSpc>
              <a:buNone/>
            </a:pPr>
            <a:endParaRPr lang="en-US" dirty="0" smtClean="0">
              <a:cs typeface="Times New Roman" pitchFamily="18" charset="0"/>
              <a:sym typeface="WP MathA" pitchFamily="2" charset="2"/>
            </a:endParaRPr>
          </a:p>
          <a:p>
            <a:pPr marL="0" indent="0">
              <a:lnSpc>
                <a:spcPct val="90000"/>
              </a:lnSpc>
              <a:buNone/>
            </a:pPr>
            <a:r>
              <a:rPr lang="en-US" dirty="0">
                <a:cs typeface="Times New Roman" pitchFamily="18" charset="0"/>
                <a:sym typeface="WP MathA" pitchFamily="2" charset="2"/>
              </a:rPr>
              <a:t>Plug-in type devices may not be used to comply with this requirement</a:t>
            </a:r>
          </a:p>
          <a:p>
            <a:pPr marL="0" indent="0">
              <a:lnSpc>
                <a:spcPct val="90000"/>
              </a:lnSpc>
              <a:buNone/>
            </a:pPr>
            <a:endParaRPr lang="en-US" dirty="0" smtClean="0">
              <a:cs typeface="Times New Roman" pitchFamily="18" charset="0"/>
              <a:sym typeface="WP MathA" pitchFamily="2" charset="2"/>
            </a:endParaRPr>
          </a:p>
          <a:p>
            <a:pPr marL="0" indent="0">
              <a:lnSpc>
                <a:spcPct val="90000"/>
              </a:lnSpc>
              <a:buNone/>
            </a:pPr>
            <a:r>
              <a:rPr lang="en-US" b="1" u="sng" dirty="0">
                <a:cs typeface="Times New Roman" pitchFamily="18" charset="0"/>
                <a:sym typeface="WP MathA" pitchFamily="2" charset="2"/>
              </a:rPr>
              <a:t>Exceptions</a:t>
            </a:r>
          </a:p>
          <a:p>
            <a:pPr marL="509587">
              <a:lnSpc>
                <a:spcPct val="90000"/>
              </a:lnSpc>
              <a:buFont typeface="Arial" panose="020B0604020202020204" pitchFamily="34" charset="0"/>
              <a:buChar char="•"/>
            </a:pPr>
            <a:r>
              <a:rPr lang="en-US" dirty="0">
                <a:cs typeface="Times New Roman" pitchFamily="18" charset="0"/>
                <a:sym typeface="WP MathA" pitchFamily="2" charset="2"/>
              </a:rPr>
              <a:t>Receptacles designated for equipment requiring 24 </a:t>
            </a:r>
            <a:r>
              <a:rPr lang="en-US" dirty="0" err="1">
                <a:cs typeface="Times New Roman" pitchFamily="18" charset="0"/>
                <a:sym typeface="WP MathA" pitchFamily="2" charset="2"/>
              </a:rPr>
              <a:t>hr</a:t>
            </a:r>
            <a:r>
              <a:rPr lang="en-US" dirty="0">
                <a:cs typeface="Times New Roman" pitchFamily="18" charset="0"/>
                <a:sym typeface="WP MathA" pitchFamily="2" charset="2"/>
              </a:rPr>
              <a:t>/day 365 days/</a:t>
            </a:r>
            <a:r>
              <a:rPr lang="en-US" dirty="0" err="1">
                <a:cs typeface="Times New Roman" pitchFamily="18" charset="0"/>
                <a:sym typeface="WP MathA" pitchFamily="2" charset="2"/>
              </a:rPr>
              <a:t>yr</a:t>
            </a:r>
            <a:r>
              <a:rPr lang="en-US" dirty="0">
                <a:cs typeface="Times New Roman" pitchFamily="18" charset="0"/>
                <a:sym typeface="WP MathA" pitchFamily="2" charset="2"/>
              </a:rPr>
              <a:t> operation</a:t>
            </a:r>
          </a:p>
          <a:p>
            <a:pPr marL="509587">
              <a:lnSpc>
                <a:spcPct val="90000"/>
              </a:lnSpc>
              <a:buFont typeface="Arial" panose="020B0604020202020204" pitchFamily="34" charset="0"/>
              <a:buChar char="•"/>
            </a:pPr>
            <a:r>
              <a:rPr lang="en-US" dirty="0">
                <a:cs typeface="Times New Roman" pitchFamily="18" charset="0"/>
                <a:sym typeface="WP MathA" pitchFamily="2" charset="2"/>
              </a:rPr>
              <a:t>Spaces </a:t>
            </a:r>
            <a:r>
              <a:rPr lang="en-US" dirty="0" smtClean="0">
                <a:cs typeface="Times New Roman" pitchFamily="18" charset="0"/>
                <a:sym typeface="WP MathA" pitchFamily="2" charset="2"/>
              </a:rPr>
              <a:t>where automatic lighting shutoff would cause security </a:t>
            </a:r>
            <a:r>
              <a:rPr lang="en-US" dirty="0">
                <a:cs typeface="Times New Roman" pitchFamily="18" charset="0"/>
                <a:sym typeface="WP MathA" pitchFamily="2" charset="2"/>
              </a:rPr>
              <a:t>or safety concerns</a:t>
            </a:r>
          </a:p>
          <a:p>
            <a:pPr lvl="2">
              <a:lnSpc>
                <a:spcPct val="90000"/>
              </a:lnSpc>
              <a:buFontTx/>
              <a:buNone/>
            </a:pPr>
            <a:r>
              <a:rPr lang="en-US" sz="1800" dirty="0">
                <a:cs typeface="Times New Roman" pitchFamily="18" charset="0"/>
                <a:sym typeface="WP MathA" pitchFamily="2" charset="2"/>
              </a:rPr>
              <a:t>	</a:t>
            </a:r>
          </a:p>
          <a:p>
            <a:pPr lvl="1">
              <a:lnSpc>
                <a:spcPct val="90000"/>
              </a:lnSpc>
            </a:pPr>
            <a:endParaRPr lang="en-US" sz="2000" dirty="0">
              <a:cs typeface="Times New Roman" pitchFamily="18" charset="0"/>
              <a:sym typeface="WP MathA" pitchFamily="2" charset="2"/>
            </a:endParaRPr>
          </a:p>
        </p:txBody>
      </p:sp>
      <p:sp>
        <p:nvSpPr>
          <p:cNvPr id="329730" name="Rectangle 2"/>
          <p:cNvSpPr>
            <a:spLocks noGrp="1" noChangeArrowheads="1"/>
          </p:cNvSpPr>
          <p:nvPr>
            <p:ph type="title"/>
          </p:nvPr>
        </p:nvSpPr>
        <p:spPr>
          <a:xfrm>
            <a:off x="278429" y="0"/>
            <a:ext cx="8535371" cy="914400"/>
          </a:xfrm>
        </p:spPr>
        <p:txBody>
          <a:bodyPr/>
          <a:lstStyle/>
          <a:p>
            <a:pPr>
              <a:lnSpc>
                <a:spcPct val="80000"/>
              </a:lnSpc>
            </a:pPr>
            <a:r>
              <a:rPr lang="en-US" sz="2400" b="1" dirty="0" smtClean="0">
                <a:solidFill>
                  <a:srgbClr val="00853F"/>
                </a:solidFill>
              </a:rPr>
              <a:t>Section 8 – 8.4.2</a:t>
            </a:r>
            <a:r>
              <a:rPr lang="en-US" dirty="0" smtClean="0">
                <a:solidFill>
                  <a:srgbClr val="00853F"/>
                </a:solidFill>
              </a:rPr>
              <a:t/>
            </a:r>
            <a:br>
              <a:rPr lang="en-US" dirty="0" smtClean="0">
                <a:solidFill>
                  <a:srgbClr val="00853F"/>
                </a:solidFill>
              </a:rPr>
            </a:br>
            <a:r>
              <a:rPr lang="en-US" sz="2000" dirty="0" smtClean="0">
                <a:solidFill>
                  <a:srgbClr val="00853F"/>
                </a:solidFill>
              </a:rPr>
              <a:t>Automatic Receptacle Control </a:t>
            </a:r>
            <a:r>
              <a:rPr lang="en-US" sz="1200" i="1" dirty="0">
                <a:solidFill>
                  <a:srgbClr val="00853F"/>
                </a:solidFill>
              </a:rPr>
              <a:t>(cont’d)</a:t>
            </a:r>
            <a:endParaRPr lang="en-US" sz="1600" i="1" dirty="0">
              <a:solidFill>
                <a:srgbClr val="00853F"/>
              </a:solidFill>
            </a:endParaRPr>
          </a:p>
        </p:txBody>
      </p:sp>
    </p:spTree>
    <p:extLst>
      <p:ext uri="{BB962C8B-B14F-4D97-AF65-F5344CB8AC3E}">
        <p14:creationId xmlns:p14="http://schemas.microsoft.com/office/powerpoint/2010/main" val="780602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p:cNvSpPr>
            <a:spLocks noGrp="1" noChangeArrowheads="1"/>
          </p:cNvSpPr>
          <p:nvPr>
            <p:ph idx="1"/>
          </p:nvPr>
        </p:nvSpPr>
        <p:spPr>
          <a:xfrm>
            <a:off x="456229" y="1143000"/>
            <a:ext cx="8459171" cy="5614060"/>
          </a:xfrm>
        </p:spPr>
        <p:txBody>
          <a:bodyPr>
            <a:normAutofit fontScale="92500" lnSpcReduction="10000"/>
          </a:bodyPr>
          <a:lstStyle/>
          <a:p>
            <a:pPr marL="0" indent="0">
              <a:lnSpc>
                <a:spcPct val="90000"/>
              </a:lnSpc>
              <a:buNone/>
            </a:pPr>
            <a:r>
              <a:rPr lang="en-US" dirty="0" smtClean="0">
                <a:cs typeface="Times New Roman" pitchFamily="18" charset="0"/>
                <a:sym typeface="WP MathA" pitchFamily="2" charset="2"/>
              </a:rPr>
              <a:t>Measurement devices in new building to monitor electrical energy use for each of these separately:</a:t>
            </a:r>
          </a:p>
          <a:p>
            <a:pPr>
              <a:lnSpc>
                <a:spcPct val="90000"/>
              </a:lnSpc>
            </a:pPr>
            <a:r>
              <a:rPr lang="en-US" dirty="0" smtClean="0">
                <a:cs typeface="Times New Roman" pitchFamily="18" charset="0"/>
                <a:sym typeface="WP MathA" pitchFamily="2" charset="2"/>
              </a:rPr>
              <a:t>Total electrical energy</a:t>
            </a:r>
          </a:p>
          <a:p>
            <a:pPr>
              <a:lnSpc>
                <a:spcPct val="90000"/>
              </a:lnSpc>
            </a:pPr>
            <a:r>
              <a:rPr lang="en-US" dirty="0" smtClean="0">
                <a:cs typeface="Times New Roman" pitchFamily="18" charset="0"/>
                <a:sym typeface="WP MathA" pitchFamily="2" charset="2"/>
              </a:rPr>
              <a:t>HVAC systems</a:t>
            </a:r>
          </a:p>
          <a:p>
            <a:pPr>
              <a:lnSpc>
                <a:spcPct val="90000"/>
              </a:lnSpc>
            </a:pPr>
            <a:r>
              <a:rPr lang="en-US" dirty="0" smtClean="0">
                <a:cs typeface="Times New Roman" pitchFamily="18" charset="0"/>
                <a:sym typeface="WP MathA" pitchFamily="2" charset="2"/>
              </a:rPr>
              <a:t>Interior lighting</a:t>
            </a:r>
          </a:p>
          <a:p>
            <a:pPr>
              <a:lnSpc>
                <a:spcPct val="90000"/>
              </a:lnSpc>
            </a:pPr>
            <a:r>
              <a:rPr lang="en-US" dirty="0" smtClean="0">
                <a:cs typeface="Times New Roman" pitchFamily="18" charset="0"/>
                <a:sym typeface="WP MathA" pitchFamily="2" charset="2"/>
              </a:rPr>
              <a:t>Exterior lighting</a:t>
            </a:r>
          </a:p>
          <a:p>
            <a:pPr>
              <a:lnSpc>
                <a:spcPct val="90000"/>
              </a:lnSpc>
            </a:pPr>
            <a:r>
              <a:rPr lang="en-US" dirty="0" smtClean="0">
                <a:cs typeface="Times New Roman" pitchFamily="18" charset="0"/>
                <a:sym typeface="WP MathA" pitchFamily="2" charset="2"/>
              </a:rPr>
              <a:t>Receptacle circuits</a:t>
            </a:r>
            <a:br>
              <a:rPr lang="en-US" dirty="0" smtClean="0">
                <a:cs typeface="Times New Roman" pitchFamily="18" charset="0"/>
                <a:sym typeface="WP MathA" pitchFamily="2" charset="2"/>
              </a:rPr>
            </a:br>
            <a:endParaRPr lang="en-US" dirty="0" smtClean="0">
              <a:cs typeface="Times New Roman" pitchFamily="18" charset="0"/>
              <a:sym typeface="WP MathA" pitchFamily="2" charset="2"/>
            </a:endParaRPr>
          </a:p>
          <a:p>
            <a:pPr marL="0" indent="0">
              <a:lnSpc>
                <a:spcPct val="90000"/>
              </a:lnSpc>
              <a:buNone/>
            </a:pPr>
            <a:r>
              <a:rPr lang="en-US" dirty="0" smtClean="0">
                <a:cs typeface="Times New Roman" pitchFamily="18" charset="0"/>
                <a:sym typeface="WP MathA" pitchFamily="2" charset="2"/>
              </a:rPr>
              <a:t>For buildings with multiple tenants, the above must be separately monitored for total building and for each tenant (</a:t>
            </a:r>
            <a:r>
              <a:rPr lang="en-US" dirty="0">
                <a:cs typeface="Times New Roman" pitchFamily="18" charset="0"/>
                <a:sym typeface="WP MathA" pitchFamily="2" charset="2"/>
              </a:rPr>
              <a:t>excluding shared systems) </a:t>
            </a:r>
            <a:r>
              <a:rPr lang="en-US" dirty="0" smtClean="0">
                <a:cs typeface="Times New Roman" pitchFamily="18" charset="0"/>
                <a:sym typeface="WP MathA" pitchFamily="2" charset="2"/>
              </a:rPr>
              <a:t/>
            </a:r>
            <a:br>
              <a:rPr lang="en-US" dirty="0" smtClean="0">
                <a:cs typeface="Times New Roman" pitchFamily="18" charset="0"/>
                <a:sym typeface="WP MathA" pitchFamily="2" charset="2"/>
              </a:rPr>
            </a:br>
            <a:endParaRPr lang="en-US" dirty="0" smtClean="0">
              <a:cs typeface="Times New Roman" pitchFamily="18" charset="0"/>
              <a:sym typeface="WP MathA" pitchFamily="2" charset="2"/>
            </a:endParaRPr>
          </a:p>
          <a:p>
            <a:pPr marL="0" indent="0">
              <a:lnSpc>
                <a:spcPct val="90000"/>
              </a:lnSpc>
              <a:buNone/>
            </a:pPr>
            <a:r>
              <a:rPr lang="en-US" b="1" dirty="0" smtClean="0">
                <a:cs typeface="Times New Roman" pitchFamily="18" charset="0"/>
                <a:sym typeface="WP MathA" pitchFamily="2" charset="2"/>
              </a:rPr>
              <a:t>Exception</a:t>
            </a:r>
            <a:r>
              <a:rPr lang="en-US" dirty="0" smtClean="0">
                <a:cs typeface="Times New Roman" pitchFamily="18" charset="0"/>
                <a:sym typeface="WP MathA" pitchFamily="2" charset="2"/>
              </a:rPr>
              <a:t>:</a:t>
            </a:r>
          </a:p>
          <a:p>
            <a:pPr>
              <a:lnSpc>
                <a:spcPct val="90000"/>
              </a:lnSpc>
            </a:pPr>
            <a:r>
              <a:rPr lang="en-US" dirty="0" smtClean="0">
                <a:cs typeface="Times New Roman" pitchFamily="18" charset="0"/>
                <a:sym typeface="WP MathA" pitchFamily="2" charset="2"/>
              </a:rPr>
              <a:t>up to 10% of each separate load (other than total) can be from other electrical loads</a:t>
            </a:r>
            <a:endParaRPr lang="en-US" dirty="0">
              <a:cs typeface="Times New Roman" pitchFamily="18" charset="0"/>
              <a:sym typeface="WP MathA" pitchFamily="2" charset="2"/>
            </a:endParaRPr>
          </a:p>
          <a:p>
            <a:pPr marL="0" indent="0">
              <a:lnSpc>
                <a:spcPct val="90000"/>
              </a:lnSpc>
              <a:buNone/>
            </a:pPr>
            <a:endParaRPr lang="en-US" dirty="0" smtClean="0">
              <a:cs typeface="Times New Roman" pitchFamily="18" charset="0"/>
              <a:sym typeface="WP MathA" pitchFamily="2" charset="2"/>
            </a:endParaRPr>
          </a:p>
          <a:p>
            <a:pPr lvl="2">
              <a:lnSpc>
                <a:spcPct val="90000"/>
              </a:lnSpc>
              <a:buFontTx/>
              <a:buNone/>
            </a:pPr>
            <a:r>
              <a:rPr lang="en-US" sz="1800" dirty="0">
                <a:cs typeface="Times New Roman" pitchFamily="18" charset="0"/>
                <a:sym typeface="WP MathA" pitchFamily="2" charset="2"/>
              </a:rPr>
              <a:t>	</a:t>
            </a:r>
          </a:p>
          <a:p>
            <a:pPr lvl="1">
              <a:lnSpc>
                <a:spcPct val="90000"/>
              </a:lnSpc>
            </a:pPr>
            <a:endParaRPr lang="en-US" sz="2000" dirty="0">
              <a:cs typeface="Times New Roman" pitchFamily="18" charset="0"/>
              <a:sym typeface="WP MathA" pitchFamily="2" charset="2"/>
            </a:endParaRPr>
          </a:p>
        </p:txBody>
      </p:sp>
      <p:sp>
        <p:nvSpPr>
          <p:cNvPr id="329730" name="Rectangle 2"/>
          <p:cNvSpPr>
            <a:spLocks noGrp="1" noChangeArrowheads="1"/>
          </p:cNvSpPr>
          <p:nvPr>
            <p:ph type="title"/>
          </p:nvPr>
        </p:nvSpPr>
        <p:spPr>
          <a:xfrm>
            <a:off x="278429" y="0"/>
            <a:ext cx="8535371" cy="787078"/>
          </a:xfrm>
        </p:spPr>
        <p:txBody>
          <a:bodyPr/>
          <a:lstStyle/>
          <a:p>
            <a:pPr>
              <a:lnSpc>
                <a:spcPct val="80000"/>
              </a:lnSpc>
            </a:pPr>
            <a:r>
              <a:rPr lang="en-US" sz="2400" b="1" dirty="0">
                <a:solidFill>
                  <a:srgbClr val="00853F"/>
                </a:solidFill>
              </a:rPr>
              <a:t>Section 8 – 8.4.3</a:t>
            </a:r>
            <a:br>
              <a:rPr lang="en-US" sz="2400" b="1" dirty="0">
                <a:solidFill>
                  <a:srgbClr val="00853F"/>
                </a:solidFill>
              </a:rPr>
            </a:br>
            <a:r>
              <a:rPr lang="en-US" sz="2000" dirty="0">
                <a:solidFill>
                  <a:srgbClr val="00853F"/>
                </a:solidFill>
              </a:rPr>
              <a:t>Electrical Energy Monitoring</a:t>
            </a:r>
          </a:p>
        </p:txBody>
      </p:sp>
    </p:spTree>
    <p:extLst>
      <p:ext uri="{BB962C8B-B14F-4D97-AF65-F5344CB8AC3E}">
        <p14:creationId xmlns:p14="http://schemas.microsoft.com/office/powerpoint/2010/main" val="613201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Energy use must be automatically recorded a minimum of every 15 minutes</a:t>
            </a:r>
          </a:p>
          <a:p>
            <a:r>
              <a:rPr lang="en-US" dirty="0" smtClean="0"/>
              <a:t>Use must be reported at least hourly, daily, monthly, and annually</a:t>
            </a:r>
          </a:p>
          <a:p>
            <a:r>
              <a:rPr lang="en-US" dirty="0" smtClean="0"/>
              <a:t>Data for tenants must be made available to that tenant</a:t>
            </a:r>
          </a:p>
          <a:p>
            <a:r>
              <a:rPr lang="en-US" dirty="0" smtClean="0"/>
              <a:t>The system must be capable of retaining data for at least 36 months</a:t>
            </a:r>
            <a:endParaRPr lang="en-US" dirty="0"/>
          </a:p>
        </p:txBody>
      </p:sp>
      <p:sp>
        <p:nvSpPr>
          <p:cNvPr id="3" name="Title 2"/>
          <p:cNvSpPr>
            <a:spLocks noGrp="1"/>
          </p:cNvSpPr>
          <p:nvPr>
            <p:ph type="title"/>
          </p:nvPr>
        </p:nvSpPr>
        <p:spPr>
          <a:xfrm>
            <a:off x="198438" y="95001"/>
            <a:ext cx="8724900" cy="706056"/>
          </a:xfrm>
        </p:spPr>
        <p:txBody>
          <a:bodyPr>
            <a:noAutofit/>
          </a:bodyPr>
          <a:lstStyle/>
          <a:p>
            <a:pPr>
              <a:lnSpc>
                <a:spcPct val="100000"/>
              </a:lnSpc>
            </a:pPr>
            <a:r>
              <a:rPr lang="en-US" sz="2400" b="1" dirty="0">
                <a:solidFill>
                  <a:srgbClr val="00853F"/>
                </a:solidFill>
              </a:rPr>
              <a:t>Section 8 – 8.4.3</a:t>
            </a:r>
            <a:r>
              <a:rPr lang="en-US" sz="2400" b="1" dirty="0" smtClean="0">
                <a:solidFill>
                  <a:srgbClr val="FF0000"/>
                </a:solidFill>
              </a:rPr>
              <a:t/>
            </a:r>
            <a:br>
              <a:rPr lang="en-US" sz="2400" b="1" dirty="0" smtClean="0">
                <a:solidFill>
                  <a:srgbClr val="FF0000"/>
                </a:solidFill>
              </a:rPr>
            </a:br>
            <a:r>
              <a:rPr lang="en-US" sz="2000" dirty="0">
                <a:solidFill>
                  <a:srgbClr val="00853F"/>
                </a:solidFill>
              </a:rPr>
              <a:t>Electrical Energy Monitoring – Recording and </a:t>
            </a:r>
            <a:br>
              <a:rPr lang="en-US" sz="2000" dirty="0">
                <a:solidFill>
                  <a:srgbClr val="00853F"/>
                </a:solidFill>
              </a:rPr>
            </a:br>
            <a:r>
              <a:rPr lang="en-US" sz="2000" dirty="0">
                <a:solidFill>
                  <a:srgbClr val="00853F"/>
                </a:solidFill>
              </a:rPr>
              <a:t>Reporting</a:t>
            </a:r>
          </a:p>
        </p:txBody>
      </p:sp>
    </p:spTree>
    <p:extLst>
      <p:ext uri="{BB962C8B-B14F-4D97-AF65-F5344CB8AC3E}">
        <p14:creationId xmlns:p14="http://schemas.microsoft.com/office/powerpoint/2010/main" val="205652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1058" y="1266210"/>
            <a:ext cx="8229600" cy="4876800"/>
          </a:xfrm>
        </p:spPr>
        <p:txBody>
          <a:bodyPr>
            <a:normAutofit/>
          </a:bodyPr>
          <a:lstStyle/>
          <a:p>
            <a:pPr marL="0" indent="0">
              <a:buNone/>
            </a:pPr>
            <a:r>
              <a:rPr lang="en-US" i="1" dirty="0" smtClean="0">
                <a:solidFill>
                  <a:schemeClr val="tx1">
                    <a:lumMod val="50000"/>
                  </a:schemeClr>
                </a:solidFill>
              </a:rPr>
              <a:t>PNNL and DOE would like to thank ASHRAE Standing Standard Project Committee 90.1 for their contributions to the development of this presentation and their technical review of the content.</a:t>
            </a:r>
            <a:endParaRPr lang="en-US" i="1" dirty="0">
              <a:solidFill>
                <a:schemeClr val="tx1">
                  <a:lumMod val="50000"/>
                </a:schemeClr>
              </a:solidFill>
            </a:endParaRPr>
          </a:p>
        </p:txBody>
      </p:sp>
      <p:sp>
        <p:nvSpPr>
          <p:cNvPr id="7" name="Rectangle 25"/>
          <p:cNvSpPr>
            <a:spLocks noGrp="1" noChangeArrowheads="1"/>
          </p:cNvSpPr>
          <p:nvPr>
            <p:ph type="title"/>
          </p:nvPr>
        </p:nvSpPr>
        <p:spPr/>
        <p:txBody>
          <a:bodyPr>
            <a:normAutofit/>
          </a:bodyPr>
          <a:lstStyle/>
          <a:p>
            <a:pPr eaLnBrk="1" hangingPunct="1"/>
            <a:r>
              <a:rPr lang="en-US" altLang="en-US" sz="2400" b="1" dirty="0">
                <a:solidFill>
                  <a:srgbClr val="00853F"/>
                </a:solidFill>
              </a:rPr>
              <a:t>Acknowledgements</a:t>
            </a:r>
            <a:endParaRPr lang="en-US" altLang="en-US" sz="2400" b="1" dirty="0">
              <a:solidFill>
                <a:srgbClr val="00853F"/>
              </a:solidFill>
            </a:endParaRPr>
          </a:p>
        </p:txBody>
      </p:sp>
    </p:spTree>
    <p:extLst>
      <p:ext uri="{BB962C8B-B14F-4D97-AF65-F5344CB8AC3E}">
        <p14:creationId xmlns:p14="http://schemas.microsoft.com/office/powerpoint/2010/main" val="98360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idx="1"/>
          </p:nvPr>
        </p:nvSpPr>
        <p:spPr>
          <a:xfrm>
            <a:off x="456230" y="1371600"/>
            <a:ext cx="8081346" cy="4613564"/>
          </a:xfrm>
        </p:spPr>
        <p:txBody>
          <a:bodyPr>
            <a:normAutofit/>
          </a:bodyPr>
          <a:lstStyle/>
          <a:p>
            <a:pPr>
              <a:buFont typeface="Arial" panose="020B0604020202020204" pitchFamily="34" charset="0"/>
              <a:buChar char="•"/>
            </a:pPr>
            <a:r>
              <a:rPr lang="en-US" dirty="0" smtClean="0">
                <a:cs typeface="Times New Roman" pitchFamily="18" charset="0"/>
                <a:sym typeface="WP MathA" pitchFamily="2" charset="2"/>
              </a:rPr>
              <a:t>Comply with the Energy Policy Act of 2005</a:t>
            </a:r>
          </a:p>
          <a:p>
            <a:pPr lvl="1">
              <a:buFont typeface="Calibri" panose="020F0502020204030204" pitchFamily="34" charset="0"/>
              <a:buChar char="–"/>
            </a:pPr>
            <a:r>
              <a:rPr lang="en-US" dirty="0" smtClean="0">
                <a:cs typeface="Times New Roman" pitchFamily="18" charset="0"/>
                <a:sym typeface="WP MathA" pitchFamily="2" charset="2"/>
              </a:rPr>
              <a:t>If not included in scope of </a:t>
            </a:r>
            <a:r>
              <a:rPr lang="en-US" dirty="0" err="1" smtClean="0">
                <a:cs typeface="Times New Roman" pitchFamily="18" charset="0"/>
                <a:sym typeface="WP MathA" pitchFamily="2" charset="2"/>
              </a:rPr>
              <a:t>EPAct</a:t>
            </a:r>
            <a:r>
              <a:rPr lang="en-US" dirty="0" smtClean="0">
                <a:cs typeface="Times New Roman" pitchFamily="18" charset="0"/>
                <a:sym typeface="WP MathA" pitchFamily="2" charset="2"/>
              </a:rPr>
              <a:t> 2005, then no requirements</a:t>
            </a:r>
          </a:p>
          <a:p>
            <a:pPr>
              <a:buNone/>
            </a:pPr>
            <a:r>
              <a:rPr lang="en-US" b="1" u="sng" dirty="0" smtClean="0">
                <a:cs typeface="Times New Roman" pitchFamily="18" charset="0"/>
                <a:sym typeface="WP MathA" pitchFamily="2" charset="2"/>
              </a:rPr>
              <a:t>Exceptions</a:t>
            </a:r>
          </a:p>
          <a:p>
            <a:pPr lvl="1">
              <a:buFont typeface="Arial" panose="020B0604020202020204" pitchFamily="34" charset="0"/>
              <a:buChar char="•"/>
            </a:pPr>
            <a:r>
              <a:rPr lang="en-US" dirty="0" smtClean="0">
                <a:cs typeface="Times New Roman" pitchFamily="18" charset="0"/>
                <a:sym typeface="WP MathA" pitchFamily="2" charset="2"/>
              </a:rPr>
              <a:t>If meet </a:t>
            </a:r>
            <a:r>
              <a:rPr lang="en-US" dirty="0" err="1" smtClean="0">
                <a:cs typeface="Times New Roman" pitchFamily="18" charset="0"/>
                <a:sym typeface="WP MathA" pitchFamily="2" charset="2"/>
              </a:rPr>
              <a:t>EPAct</a:t>
            </a:r>
            <a:r>
              <a:rPr lang="en-US" dirty="0" smtClean="0">
                <a:cs typeface="Times New Roman" pitchFamily="18" charset="0"/>
                <a:sym typeface="WP MathA" pitchFamily="2" charset="2"/>
              </a:rPr>
              <a:t> 2005 exclusions based on </a:t>
            </a:r>
            <a:r>
              <a:rPr lang="en-US" dirty="0">
                <a:cs typeface="Times New Roman" pitchFamily="18" charset="0"/>
                <a:sym typeface="WP MathA" pitchFamily="2" charset="2"/>
              </a:rPr>
              <a:t>10CFR431</a:t>
            </a:r>
          </a:p>
          <a:p>
            <a:pPr lvl="2">
              <a:buFont typeface="Calibri" panose="020F0502020204030204" pitchFamily="34" charset="0"/>
              <a:buChar char="–"/>
            </a:pPr>
            <a:r>
              <a:rPr lang="en-US" dirty="0" smtClean="0">
                <a:cs typeface="Times New Roman" pitchFamily="18" charset="0"/>
                <a:sym typeface="WP MathA" pitchFamily="2" charset="2"/>
              </a:rPr>
              <a:t>Special purpose applications</a:t>
            </a:r>
          </a:p>
          <a:p>
            <a:pPr lvl="2">
              <a:buFont typeface="Calibri" panose="020F0502020204030204" pitchFamily="34" charset="0"/>
              <a:buChar char="–"/>
            </a:pPr>
            <a:r>
              <a:rPr lang="en-US" dirty="0" smtClean="0">
                <a:cs typeface="Times New Roman" pitchFamily="18" charset="0"/>
                <a:sym typeface="WP MathA" pitchFamily="2" charset="2"/>
              </a:rPr>
              <a:t>Not likely in general purpose applications</a:t>
            </a:r>
          </a:p>
          <a:p>
            <a:pPr lvl="2">
              <a:buFont typeface="Calibri" panose="020F0502020204030204" pitchFamily="34" charset="0"/>
              <a:buChar char="–"/>
            </a:pPr>
            <a:r>
              <a:rPr lang="en-US" dirty="0" smtClean="0">
                <a:cs typeface="Times New Roman" pitchFamily="18" charset="0"/>
                <a:sym typeface="WP MathA" pitchFamily="2" charset="2"/>
              </a:rPr>
              <a:t>Have multiple voltage taps where highest tap is ≥ 20% more than lowest tap</a:t>
            </a:r>
          </a:p>
          <a:p>
            <a:pPr lvl="1">
              <a:buFont typeface="Arial" panose="020B0604020202020204" pitchFamily="34" charset="0"/>
              <a:buChar char="•"/>
            </a:pPr>
            <a:r>
              <a:rPr lang="en-US" dirty="0" smtClean="0">
                <a:cs typeface="Times New Roman" pitchFamily="18" charset="0"/>
                <a:sym typeface="WP MathA" pitchFamily="2" charset="2"/>
              </a:rPr>
              <a:t>Some specific products are listed</a:t>
            </a:r>
            <a:endParaRPr lang="en-US" dirty="0">
              <a:cs typeface="Times New Roman" pitchFamily="18" charset="0"/>
              <a:sym typeface="WP MathA" pitchFamily="2" charset="2"/>
            </a:endParaRPr>
          </a:p>
          <a:p>
            <a:pPr lvl="2">
              <a:buFontTx/>
              <a:buNone/>
            </a:pPr>
            <a:r>
              <a:rPr lang="en-US" dirty="0">
                <a:cs typeface="Times New Roman" pitchFamily="18" charset="0"/>
                <a:sym typeface="WP MathA" pitchFamily="2" charset="2"/>
              </a:rPr>
              <a:t>	</a:t>
            </a:r>
          </a:p>
          <a:p>
            <a:pPr lvl="1"/>
            <a:endParaRPr lang="en-US" dirty="0">
              <a:cs typeface="Times New Roman" pitchFamily="18" charset="0"/>
              <a:sym typeface="WP MathA" pitchFamily="2" charset="2"/>
            </a:endParaRPr>
          </a:p>
        </p:txBody>
      </p:sp>
      <p:sp>
        <p:nvSpPr>
          <p:cNvPr id="327683" name="Rectangle 3"/>
          <p:cNvSpPr>
            <a:spLocks noGrp="1" noChangeArrowheads="1"/>
          </p:cNvSpPr>
          <p:nvPr>
            <p:ph type="title"/>
          </p:nvPr>
        </p:nvSpPr>
        <p:spPr>
          <a:xfrm>
            <a:off x="265729" y="0"/>
            <a:ext cx="8535371" cy="752354"/>
          </a:xfrm>
        </p:spPr>
        <p:txBody>
          <a:bodyPr/>
          <a:lstStyle/>
          <a:p>
            <a:pPr>
              <a:lnSpc>
                <a:spcPct val="80000"/>
              </a:lnSpc>
            </a:pPr>
            <a:r>
              <a:rPr lang="en-US" sz="2400" b="1" dirty="0">
                <a:solidFill>
                  <a:srgbClr val="00853F"/>
                </a:solidFill>
              </a:rPr>
              <a:t>Section </a:t>
            </a:r>
            <a:r>
              <a:rPr lang="en-US" sz="2400" b="1" dirty="0" smtClean="0">
                <a:solidFill>
                  <a:srgbClr val="00853F"/>
                </a:solidFill>
              </a:rPr>
              <a:t>8 – 8.4.4</a:t>
            </a:r>
            <a:r>
              <a:rPr lang="en-US" dirty="0" smtClean="0">
                <a:solidFill>
                  <a:srgbClr val="00853F"/>
                </a:solidFill>
              </a:rPr>
              <a:t/>
            </a:r>
            <a:br>
              <a:rPr lang="en-US" dirty="0" smtClean="0">
                <a:solidFill>
                  <a:srgbClr val="00853F"/>
                </a:solidFill>
              </a:rPr>
            </a:br>
            <a:r>
              <a:rPr lang="en-US" sz="2000" dirty="0" smtClean="0">
                <a:solidFill>
                  <a:srgbClr val="00853F"/>
                </a:solidFill>
              </a:rPr>
              <a:t>Low Voltage Dry-Type Distribution Transformers</a:t>
            </a:r>
            <a:endParaRPr lang="en-US" sz="2000" i="1" dirty="0">
              <a:solidFill>
                <a:srgbClr val="00853F"/>
              </a:solidFill>
            </a:endParaRPr>
          </a:p>
        </p:txBody>
      </p:sp>
    </p:spTree>
    <p:extLst>
      <p:ext uri="{BB962C8B-B14F-4D97-AF65-F5344CB8AC3E}">
        <p14:creationId xmlns:p14="http://schemas.microsoft.com/office/powerpoint/2010/main" val="1683672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4"/>
          <p:cNvSpPr>
            <a:spLocks noGrp="1" noChangeArrowheads="1"/>
          </p:cNvSpPr>
          <p:nvPr>
            <p:ph idx="1"/>
          </p:nvPr>
        </p:nvSpPr>
        <p:spPr>
          <a:xfrm>
            <a:off x="456228" y="1219200"/>
            <a:ext cx="5182572" cy="4952999"/>
          </a:xfrm>
        </p:spPr>
        <p:txBody>
          <a:bodyPr>
            <a:normAutofit/>
          </a:bodyPr>
          <a:lstStyle/>
          <a:p>
            <a:pPr marL="0" indent="0">
              <a:lnSpc>
                <a:spcPct val="90000"/>
              </a:lnSpc>
              <a:buNone/>
            </a:pPr>
            <a:r>
              <a:rPr lang="en-US" sz="2400" dirty="0">
                <a:cs typeface="Times New Roman" pitchFamily="18" charset="0"/>
                <a:sym typeface="WP MathA" pitchFamily="2" charset="2"/>
              </a:rPr>
              <a:t>Owner gets information about the building’s electrical system</a:t>
            </a:r>
          </a:p>
          <a:p>
            <a:pPr lvl="1">
              <a:lnSpc>
                <a:spcPct val="90000"/>
              </a:lnSpc>
              <a:buFont typeface="Wingdings" pitchFamily="2" charset="2"/>
              <a:buChar char="ü"/>
            </a:pPr>
            <a:r>
              <a:rPr lang="en-US" sz="2000" dirty="0">
                <a:cs typeface="Times New Roman" pitchFamily="18" charset="0"/>
                <a:sym typeface="WP MathA" pitchFamily="2" charset="2"/>
              </a:rPr>
              <a:t>Record drawings of actual installation within 30 days</a:t>
            </a:r>
          </a:p>
          <a:p>
            <a:pPr lvl="2">
              <a:lnSpc>
                <a:spcPct val="90000"/>
              </a:lnSpc>
              <a:buFont typeface="Arial" pitchFamily="34" charset="0"/>
              <a:buChar char="–"/>
            </a:pPr>
            <a:r>
              <a:rPr lang="en-US" sz="1800" dirty="0">
                <a:cs typeface="Times New Roman" pitchFamily="18" charset="0"/>
                <a:sym typeface="WP MathA" pitchFamily="2" charset="2"/>
              </a:rPr>
              <a:t>Single-line diagram of electrical distribution system</a:t>
            </a:r>
          </a:p>
          <a:p>
            <a:pPr lvl="2">
              <a:lnSpc>
                <a:spcPct val="90000"/>
              </a:lnSpc>
              <a:buFont typeface="Arial" pitchFamily="34" charset="0"/>
              <a:buChar char="–"/>
            </a:pPr>
            <a:r>
              <a:rPr lang="en-US" sz="1800" dirty="0">
                <a:cs typeface="Times New Roman" pitchFamily="18" charset="0"/>
                <a:sym typeface="WP MathA" pitchFamily="2" charset="2"/>
              </a:rPr>
              <a:t>Floor plans showing location and areas served for all distribution</a:t>
            </a:r>
          </a:p>
          <a:p>
            <a:pPr lvl="1">
              <a:lnSpc>
                <a:spcPct val="90000"/>
              </a:lnSpc>
              <a:buFont typeface="Wingdings" pitchFamily="2" charset="2"/>
              <a:buChar char="ü"/>
            </a:pPr>
            <a:r>
              <a:rPr lang="en-US" sz="2000" dirty="0">
                <a:cs typeface="Times New Roman" pitchFamily="18" charset="0"/>
                <a:sym typeface="WP MathA" pitchFamily="2" charset="2"/>
              </a:rPr>
              <a:t>Manuals</a:t>
            </a:r>
          </a:p>
          <a:p>
            <a:pPr lvl="2">
              <a:lnSpc>
                <a:spcPct val="90000"/>
              </a:lnSpc>
              <a:buFont typeface="Arial" pitchFamily="34" charset="0"/>
              <a:buChar char="–"/>
            </a:pPr>
            <a:r>
              <a:rPr lang="en-US" sz="1800" dirty="0">
                <a:cs typeface="Times New Roman" pitchFamily="18" charset="0"/>
                <a:sym typeface="WP MathA" pitchFamily="2" charset="2"/>
              </a:rPr>
              <a:t>Submittal data stating equipment rating</a:t>
            </a:r>
          </a:p>
          <a:p>
            <a:pPr lvl="2">
              <a:lnSpc>
                <a:spcPct val="90000"/>
              </a:lnSpc>
              <a:buFont typeface="Arial" pitchFamily="34" charset="0"/>
              <a:buChar char="–"/>
            </a:pPr>
            <a:r>
              <a:rPr lang="en-US" sz="1800" dirty="0">
                <a:cs typeface="Times New Roman" pitchFamily="18" charset="0"/>
                <a:sym typeface="WP MathA" pitchFamily="2" charset="2"/>
              </a:rPr>
              <a:t>O&amp;M manuals for equipment</a:t>
            </a:r>
          </a:p>
          <a:p>
            <a:pPr lvl="2">
              <a:lnSpc>
                <a:spcPct val="90000"/>
              </a:lnSpc>
              <a:buFont typeface="Arial" pitchFamily="34" charset="0"/>
              <a:buChar char="–"/>
            </a:pPr>
            <a:r>
              <a:rPr lang="en-US" sz="1800" dirty="0">
                <a:cs typeface="Times New Roman" pitchFamily="18" charset="0"/>
                <a:sym typeface="WP MathA" pitchFamily="2" charset="2"/>
              </a:rPr>
              <a:t>Qualified service </a:t>
            </a:r>
            <a:r>
              <a:rPr lang="en-US" sz="1800" dirty="0" smtClean="0">
                <a:cs typeface="Times New Roman" pitchFamily="18" charset="0"/>
                <a:sym typeface="WP MathA" pitchFamily="2" charset="2"/>
              </a:rPr>
              <a:t>agency contact</a:t>
            </a:r>
            <a:endParaRPr lang="en-US" sz="1800" dirty="0">
              <a:cs typeface="Times New Roman" pitchFamily="18" charset="0"/>
              <a:sym typeface="WP MathA" pitchFamily="2" charset="2"/>
            </a:endParaRPr>
          </a:p>
          <a:p>
            <a:pPr lvl="2">
              <a:lnSpc>
                <a:spcPct val="90000"/>
              </a:lnSpc>
              <a:buFont typeface="Arial" pitchFamily="34" charset="0"/>
              <a:buChar char="–"/>
            </a:pPr>
            <a:r>
              <a:rPr lang="en-US" sz="1800" dirty="0">
                <a:cs typeface="Times New Roman" pitchFamily="18" charset="0"/>
                <a:sym typeface="WP MathA" pitchFamily="2" charset="2"/>
              </a:rPr>
              <a:t>Complete narrative of system as it’s normally intended to </a:t>
            </a:r>
            <a:br>
              <a:rPr lang="en-US" sz="1800" dirty="0">
                <a:cs typeface="Times New Roman" pitchFamily="18" charset="0"/>
                <a:sym typeface="WP MathA" pitchFamily="2" charset="2"/>
              </a:rPr>
            </a:br>
            <a:r>
              <a:rPr lang="en-US" sz="1800" dirty="0" smtClean="0">
                <a:cs typeface="Times New Roman" pitchFamily="18" charset="0"/>
                <a:sym typeface="WP MathA" pitchFamily="2" charset="2"/>
              </a:rPr>
              <a:t>operate</a:t>
            </a:r>
            <a:endParaRPr lang="en-US" sz="1800" dirty="0">
              <a:cs typeface="Times New Roman" pitchFamily="18" charset="0"/>
              <a:sym typeface="WP MathA" pitchFamily="2" charset="2"/>
            </a:endParaRPr>
          </a:p>
          <a:p>
            <a:pPr lvl="1">
              <a:lnSpc>
                <a:spcPct val="90000"/>
              </a:lnSpc>
            </a:pPr>
            <a:endParaRPr lang="en-US" sz="2000" dirty="0">
              <a:cs typeface="Times New Roman" pitchFamily="18" charset="0"/>
              <a:sym typeface="WP MathA" pitchFamily="2" charset="2"/>
            </a:endParaRPr>
          </a:p>
        </p:txBody>
      </p:sp>
      <p:sp>
        <p:nvSpPr>
          <p:cNvPr id="331779" name="Rectangle 3"/>
          <p:cNvSpPr>
            <a:spLocks noGrp="1" noChangeArrowheads="1"/>
          </p:cNvSpPr>
          <p:nvPr>
            <p:ph type="title"/>
          </p:nvPr>
        </p:nvSpPr>
        <p:spPr>
          <a:xfrm>
            <a:off x="279401" y="25400"/>
            <a:ext cx="8686800" cy="738529"/>
          </a:xfrm>
        </p:spPr>
        <p:txBody>
          <a:bodyPr>
            <a:normAutofit/>
          </a:bodyPr>
          <a:lstStyle/>
          <a:p>
            <a:pPr>
              <a:lnSpc>
                <a:spcPct val="80000"/>
              </a:lnSpc>
            </a:pPr>
            <a:r>
              <a:rPr lang="en-US" sz="2400" b="1" dirty="0" smtClean="0">
                <a:solidFill>
                  <a:srgbClr val="00853F"/>
                </a:solidFill>
              </a:rPr>
              <a:t>Section 8 – 8.7</a:t>
            </a:r>
            <a:r>
              <a:rPr lang="en-US" sz="2400" dirty="0" smtClean="0">
                <a:solidFill>
                  <a:srgbClr val="00853F"/>
                </a:solidFill>
              </a:rPr>
              <a:t/>
            </a:r>
            <a:br>
              <a:rPr lang="en-US" sz="2400" dirty="0" smtClean="0">
                <a:solidFill>
                  <a:srgbClr val="00853F"/>
                </a:solidFill>
              </a:rPr>
            </a:br>
            <a:r>
              <a:rPr lang="en-US" sz="2000" dirty="0" smtClean="0">
                <a:solidFill>
                  <a:srgbClr val="00853F"/>
                </a:solidFill>
              </a:rPr>
              <a:t>Power </a:t>
            </a:r>
            <a:r>
              <a:rPr lang="en-US" sz="2000" dirty="0">
                <a:solidFill>
                  <a:srgbClr val="00853F"/>
                </a:solidFill>
              </a:rPr>
              <a:t>Submittals</a:t>
            </a:r>
            <a:endParaRPr lang="en-US" sz="2400" i="1" dirty="0">
              <a:solidFill>
                <a:srgbClr val="00853F"/>
              </a:solidFill>
            </a:endParaRPr>
          </a:p>
        </p:txBody>
      </p:sp>
      <p:pic>
        <p:nvPicPr>
          <p:cNvPr id="331806" name="Picture 30" descr="binder"/>
          <p:cNvPicPr>
            <a:picLocks noChangeAspect="1" noChangeArrowheads="1"/>
          </p:cNvPicPr>
          <p:nvPr/>
        </p:nvPicPr>
        <p:blipFill>
          <a:blip r:embed="rId3" cstate="screen"/>
          <a:srcRect/>
          <a:stretch>
            <a:fillRect/>
          </a:stretch>
        </p:blipFill>
        <p:spPr bwMode="auto">
          <a:xfrm>
            <a:off x="5638800" y="3886200"/>
            <a:ext cx="2743200" cy="2176896"/>
          </a:xfrm>
          <a:prstGeom prst="rect">
            <a:avLst/>
          </a:prstGeom>
          <a:noFill/>
          <a:ln w="12700" cmpd="sng">
            <a:solidFill>
              <a:schemeClr val="tx1"/>
            </a:solidFill>
            <a:miter lim="800000"/>
            <a:headEnd/>
            <a:tailEnd/>
          </a:ln>
        </p:spPr>
      </p:pic>
      <p:pic>
        <p:nvPicPr>
          <p:cNvPr id="331807" name="Picture 31" descr="blueprints"/>
          <p:cNvPicPr>
            <a:picLocks noChangeAspect="1" noChangeArrowheads="1"/>
          </p:cNvPicPr>
          <p:nvPr/>
        </p:nvPicPr>
        <p:blipFill>
          <a:blip r:embed="rId4" cstate="screen"/>
          <a:srcRect/>
          <a:stretch>
            <a:fillRect/>
          </a:stretch>
        </p:blipFill>
        <p:spPr bwMode="auto">
          <a:xfrm>
            <a:off x="5638800" y="1295400"/>
            <a:ext cx="2743200" cy="2275609"/>
          </a:xfrm>
          <a:prstGeom prst="rect">
            <a:avLst/>
          </a:prstGeom>
          <a:noFill/>
          <a:ln w="12700" cmpd="sng">
            <a:solidFill>
              <a:schemeClr val="tx1"/>
            </a:solidFill>
            <a:miter lim="800000"/>
            <a:headEnd/>
            <a:tailEnd/>
          </a:ln>
        </p:spPr>
      </p:pic>
    </p:spTree>
    <p:extLst>
      <p:ext uri="{BB962C8B-B14F-4D97-AF65-F5344CB8AC3E}">
        <p14:creationId xmlns:p14="http://schemas.microsoft.com/office/powerpoint/2010/main" val="834907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45" name="Rectangle 21"/>
          <p:cNvSpPr>
            <a:spLocks noGrp="1" noChangeArrowheads="1"/>
          </p:cNvSpPr>
          <p:nvPr>
            <p:ph type="title"/>
          </p:nvPr>
        </p:nvSpPr>
        <p:spPr>
          <a:xfrm>
            <a:off x="355600" y="0"/>
            <a:ext cx="6934200" cy="914400"/>
          </a:xfrm>
          <a:noFill/>
          <a:ln/>
          <a:effectLst/>
        </p:spPr>
        <p:txBody>
          <a:bodyPr lIns="0" tIns="0" rIns="0" bIns="0">
            <a:normAutofit/>
          </a:bodyPr>
          <a:lstStyle/>
          <a:p>
            <a:pPr>
              <a:lnSpc>
                <a:spcPct val="80000"/>
              </a:lnSpc>
            </a:pPr>
            <a:r>
              <a:rPr lang="en-US" sz="2400" b="1" dirty="0" smtClean="0">
                <a:solidFill>
                  <a:srgbClr val="00853F"/>
                </a:solidFill>
              </a:rPr>
              <a:t>Compliance</a:t>
            </a:r>
            <a:r>
              <a:rPr lang="en-US" dirty="0" smtClean="0">
                <a:solidFill>
                  <a:srgbClr val="00853F"/>
                </a:solidFill>
              </a:rPr>
              <a:t/>
            </a:r>
            <a:br>
              <a:rPr lang="en-US" dirty="0" smtClean="0">
                <a:solidFill>
                  <a:srgbClr val="00853F"/>
                </a:solidFill>
              </a:rPr>
            </a:br>
            <a:r>
              <a:rPr lang="en-US" sz="2000" dirty="0" smtClean="0">
                <a:solidFill>
                  <a:srgbClr val="00853F"/>
                </a:solidFill>
              </a:rPr>
              <a:t>Lighting</a:t>
            </a:r>
            <a:endParaRPr lang="en-US" sz="2000" dirty="0">
              <a:solidFill>
                <a:srgbClr val="00853F"/>
              </a:solidFill>
            </a:endParaRPr>
          </a:p>
        </p:txBody>
      </p:sp>
      <p:sp>
        <p:nvSpPr>
          <p:cNvPr id="333826" name="Rectangle 2"/>
          <p:cNvSpPr>
            <a:spLocks noChangeArrowheads="1"/>
          </p:cNvSpPr>
          <p:nvPr/>
        </p:nvSpPr>
        <p:spPr bwMode="auto">
          <a:xfrm>
            <a:off x="6400800" y="1066800"/>
            <a:ext cx="27432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33828" name="Rectangle 4"/>
          <p:cNvSpPr>
            <a:spLocks noChangeArrowheads="1"/>
          </p:cNvSpPr>
          <p:nvPr/>
        </p:nvSpPr>
        <p:spPr bwMode="auto">
          <a:xfrm>
            <a:off x="3048000" y="1066800"/>
            <a:ext cx="3048000" cy="5791200"/>
          </a:xfrm>
          <a:prstGeom prst="rect">
            <a:avLst/>
          </a:prstGeom>
          <a:noFill/>
          <a:ln w="28575" algn="ctr">
            <a:noFill/>
            <a:miter lim="800000"/>
            <a:headEnd/>
            <a:tailEnd/>
          </a:ln>
          <a:effectLst/>
        </p:spPr>
        <p:txBody>
          <a:bodyPr wrap="none" anchor="ctr"/>
          <a:lstStyle/>
          <a:p>
            <a:endParaRPr lang="en-US"/>
          </a:p>
        </p:txBody>
      </p:sp>
      <p:sp>
        <p:nvSpPr>
          <p:cNvPr id="333829" name="Rectangle 5"/>
          <p:cNvSpPr>
            <a:spLocks noChangeArrowheads="1"/>
          </p:cNvSpPr>
          <p:nvPr/>
        </p:nvSpPr>
        <p:spPr bwMode="auto">
          <a:xfrm>
            <a:off x="0" y="1066800"/>
            <a:ext cx="2819400" cy="5486400"/>
          </a:xfrm>
          <a:prstGeom prst="rect">
            <a:avLst/>
          </a:prstGeom>
          <a:gradFill rotWithShape="1">
            <a:gsLst>
              <a:gs pos="0">
                <a:schemeClr val="bg1">
                  <a:alpha val="58000"/>
                </a:schemeClr>
              </a:gs>
              <a:gs pos="100000">
                <a:srgbClr val="C0C0C0"/>
              </a:gs>
            </a:gsLst>
            <a:lin ang="5400000" scaled="1"/>
          </a:gradFill>
          <a:ln w="28575" algn="ctr">
            <a:noFill/>
            <a:miter lim="800000"/>
            <a:headEnd/>
            <a:tailEnd/>
          </a:ln>
          <a:effectLst/>
        </p:spPr>
        <p:txBody>
          <a:bodyPr wrap="none" anchor="ctr"/>
          <a:lstStyle/>
          <a:p>
            <a:endParaRPr lang="en-US"/>
          </a:p>
        </p:txBody>
      </p:sp>
      <p:sp>
        <p:nvSpPr>
          <p:cNvPr id="333830" name="Oval 6"/>
          <p:cNvSpPr>
            <a:spLocks noChangeArrowheads="1"/>
          </p:cNvSpPr>
          <p:nvPr/>
        </p:nvSpPr>
        <p:spPr bwMode="auto">
          <a:xfrm>
            <a:off x="2514600" y="4876800"/>
            <a:ext cx="4572000" cy="1219200"/>
          </a:xfrm>
          <a:prstGeom prst="ellipse">
            <a:avLst/>
          </a:prstGeom>
          <a:noFill/>
          <a:ln w="9525" algn="ctr">
            <a:noFill/>
            <a:round/>
            <a:headEnd/>
            <a:tailEnd/>
          </a:ln>
          <a:effectLst/>
        </p:spPr>
        <p:txBody>
          <a:bodyPr wrap="none" anchor="ctr">
            <a:spAutoFit/>
          </a:bodyPr>
          <a:lstStyle/>
          <a:p>
            <a:endParaRPr lang="en-US"/>
          </a:p>
        </p:txBody>
      </p:sp>
      <p:sp>
        <p:nvSpPr>
          <p:cNvPr id="333832" name="Text Box 8"/>
          <p:cNvSpPr txBox="1">
            <a:spLocks noChangeArrowheads="1"/>
          </p:cNvSpPr>
          <p:nvPr/>
        </p:nvSpPr>
        <p:spPr bwMode="auto">
          <a:xfrm>
            <a:off x="2286000" y="2895600"/>
            <a:ext cx="1905000" cy="1371600"/>
          </a:xfrm>
          <a:prstGeom prst="rect">
            <a:avLst/>
          </a:prstGeom>
          <a:noFill/>
          <a:ln w="6350">
            <a:noFill/>
            <a:miter lim="800000"/>
            <a:headEnd/>
            <a:tailEnd/>
          </a:ln>
          <a:effectLst/>
        </p:spPr>
        <p:txBody>
          <a:bodyPr/>
          <a:lstStyle/>
          <a:p>
            <a:pPr algn="ctr">
              <a:lnSpc>
                <a:spcPct val="80000"/>
              </a:lnSpc>
              <a:spcBef>
                <a:spcPct val="30000"/>
              </a:spcBef>
            </a:pPr>
            <a:r>
              <a:rPr lang="en-US" b="1">
                <a:effectLst>
                  <a:outerShdw blurRad="38100" dist="38100" dir="2700000" algn="tl">
                    <a:srgbClr val="C0C0C0"/>
                  </a:outerShdw>
                </a:effectLst>
              </a:rPr>
              <a:t>Mandatory </a:t>
            </a:r>
          </a:p>
          <a:p>
            <a:pPr algn="ctr">
              <a:lnSpc>
                <a:spcPct val="80000"/>
              </a:lnSpc>
              <a:spcBef>
                <a:spcPct val="30000"/>
              </a:spcBef>
            </a:pPr>
            <a:r>
              <a:rPr lang="en-US" b="1">
                <a:effectLst>
                  <a:outerShdw blurRad="38100" dist="38100" dir="2700000" algn="tl">
                    <a:srgbClr val="C0C0C0"/>
                  </a:outerShdw>
                </a:effectLst>
              </a:rPr>
              <a:t>Provisions</a:t>
            </a:r>
          </a:p>
          <a:p>
            <a:pPr algn="ctr">
              <a:lnSpc>
                <a:spcPct val="110000"/>
              </a:lnSpc>
              <a:spcBef>
                <a:spcPct val="30000"/>
              </a:spcBef>
            </a:pPr>
            <a:r>
              <a:rPr lang="en-US" sz="1400" b="1"/>
              <a:t>(required for most compliance options)</a:t>
            </a:r>
          </a:p>
        </p:txBody>
      </p:sp>
      <p:sp>
        <p:nvSpPr>
          <p:cNvPr id="333833" name="Text Box 9"/>
          <p:cNvSpPr txBox="1">
            <a:spLocks noChangeArrowheads="1"/>
          </p:cNvSpPr>
          <p:nvPr/>
        </p:nvSpPr>
        <p:spPr bwMode="auto">
          <a:xfrm>
            <a:off x="152400" y="12192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Building System</a:t>
            </a:r>
          </a:p>
        </p:txBody>
      </p:sp>
      <p:sp>
        <p:nvSpPr>
          <p:cNvPr id="333834" name="Text Box 10"/>
          <p:cNvSpPr txBox="1">
            <a:spLocks noChangeArrowheads="1"/>
          </p:cNvSpPr>
          <p:nvPr/>
        </p:nvSpPr>
        <p:spPr bwMode="auto">
          <a:xfrm>
            <a:off x="3276600" y="1219200"/>
            <a:ext cx="2743200" cy="396875"/>
          </a:xfrm>
          <a:prstGeom prst="rect">
            <a:avLst/>
          </a:prstGeom>
          <a:noFill/>
          <a:ln w="28575" algn="ctr">
            <a:noFill/>
            <a:miter lim="800000"/>
            <a:headEnd/>
            <a:tailEnd/>
          </a:ln>
          <a:effectLst/>
        </p:spPr>
        <p:txBody>
          <a:bodyPr>
            <a:spAutoFit/>
          </a:bodyPr>
          <a:lstStyle/>
          <a:p>
            <a:pPr algn="ctr">
              <a:spcBef>
                <a:spcPct val="50000"/>
              </a:spcBef>
            </a:pPr>
            <a:r>
              <a:rPr lang="en-US" sz="2000" b="1" dirty="0">
                <a:solidFill>
                  <a:schemeClr val="accent6"/>
                </a:solidFill>
                <a:effectLst>
                  <a:outerShdw blurRad="38100" dist="38100" dir="2700000" algn="tl">
                    <a:srgbClr val="C0C0C0"/>
                  </a:outerShdw>
                </a:effectLst>
              </a:rPr>
              <a:t>Compliance Options</a:t>
            </a:r>
          </a:p>
        </p:txBody>
      </p:sp>
      <p:sp>
        <p:nvSpPr>
          <p:cNvPr id="333835" name="Text Box 11"/>
          <p:cNvSpPr txBox="1">
            <a:spLocks noChangeArrowheads="1"/>
          </p:cNvSpPr>
          <p:nvPr/>
        </p:nvSpPr>
        <p:spPr bwMode="auto">
          <a:xfrm>
            <a:off x="6705600" y="2895600"/>
            <a:ext cx="2362200" cy="946150"/>
          </a:xfrm>
          <a:prstGeom prst="rect">
            <a:avLst/>
          </a:prstGeom>
          <a:noFill/>
          <a:ln w="28575" algn="ctr">
            <a:noFill/>
            <a:miter lim="800000"/>
            <a:headEnd/>
            <a:tailEnd/>
          </a:ln>
          <a:effectLst/>
        </p:spPr>
        <p:txBody>
          <a:bodyPr>
            <a:spAutoFit/>
          </a:bodyPr>
          <a:lstStyle/>
          <a:p>
            <a:pPr algn="ctr">
              <a:spcBef>
                <a:spcPct val="50000"/>
              </a:spcBef>
            </a:pPr>
            <a:r>
              <a:rPr lang="en-US" sz="2800" dirty="0">
                <a:solidFill>
                  <a:schemeClr val="accent6"/>
                </a:solidFill>
                <a:effectLst>
                  <a:outerShdw blurRad="38100" dist="38100" dir="2700000" algn="tl">
                    <a:srgbClr val="C0C0C0"/>
                  </a:outerShdw>
                </a:effectLst>
              </a:rPr>
              <a:t>Energy Code Compliance</a:t>
            </a:r>
          </a:p>
        </p:txBody>
      </p:sp>
      <p:sp>
        <p:nvSpPr>
          <p:cNvPr id="333836" name="Text Box 12"/>
          <p:cNvSpPr txBox="1">
            <a:spLocks noChangeArrowheads="1"/>
          </p:cNvSpPr>
          <p:nvPr/>
        </p:nvSpPr>
        <p:spPr bwMode="auto">
          <a:xfrm>
            <a:off x="4267200" y="2057400"/>
            <a:ext cx="1905000" cy="603250"/>
          </a:xfrm>
          <a:prstGeom prst="rect">
            <a:avLst/>
          </a:prstGeom>
          <a:solidFill>
            <a:srgbClr val="EA8908">
              <a:alpha val="54000"/>
            </a:srgbClr>
          </a:solidFill>
          <a:ln w="22225">
            <a:solidFill>
              <a:srgbClr val="808080"/>
            </a:solidFill>
            <a:miter lim="800000"/>
            <a:headEnd/>
            <a:tailEnd/>
          </a:ln>
          <a:effec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Arial Black" pitchFamily="34" charset="0"/>
              </a:rPr>
              <a:t>Prescriptive Option</a:t>
            </a:r>
            <a:endParaRPr lang="en-US" sz="1600">
              <a:solidFill>
                <a:schemeClr val="bg1"/>
              </a:solidFill>
              <a:latin typeface="Arial Black" pitchFamily="34" charset="0"/>
            </a:endParaRPr>
          </a:p>
        </p:txBody>
      </p:sp>
      <p:sp>
        <p:nvSpPr>
          <p:cNvPr id="333837" name="Text Box 13"/>
          <p:cNvSpPr txBox="1">
            <a:spLocks noChangeArrowheads="1"/>
          </p:cNvSpPr>
          <p:nvPr/>
        </p:nvSpPr>
        <p:spPr bwMode="auto">
          <a:xfrm>
            <a:off x="4267200" y="4058400"/>
            <a:ext cx="1905000" cy="603250"/>
          </a:xfrm>
          <a:prstGeom prst="rect">
            <a:avLst/>
          </a:prstGeom>
          <a:solidFill>
            <a:srgbClr val="EA8908">
              <a:alpha val="54000"/>
            </a:srgbClr>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Energy Cost Budget</a:t>
            </a:r>
          </a:p>
        </p:txBody>
      </p:sp>
      <p:sp>
        <p:nvSpPr>
          <p:cNvPr id="333838" name="Text Box 14"/>
          <p:cNvSpPr txBox="1">
            <a:spLocks noChangeArrowheads="1"/>
          </p:cNvSpPr>
          <p:nvPr/>
        </p:nvSpPr>
        <p:spPr bwMode="auto">
          <a:xfrm>
            <a:off x="4267200" y="3057900"/>
            <a:ext cx="1905000" cy="603250"/>
          </a:xfrm>
          <a:prstGeom prst="rect">
            <a:avLst/>
          </a:prstGeom>
          <a:solidFill>
            <a:srgbClr val="969696"/>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Trade Off Option</a:t>
            </a:r>
          </a:p>
        </p:txBody>
      </p:sp>
      <p:sp>
        <p:nvSpPr>
          <p:cNvPr id="333839" name="Text Box 15"/>
          <p:cNvSpPr txBox="1">
            <a:spLocks noChangeArrowheads="1"/>
          </p:cNvSpPr>
          <p:nvPr/>
        </p:nvSpPr>
        <p:spPr bwMode="auto">
          <a:xfrm>
            <a:off x="4267200" y="5036550"/>
            <a:ext cx="1905000" cy="358775"/>
          </a:xfrm>
          <a:prstGeom prst="rect">
            <a:avLst/>
          </a:prstGeom>
          <a:solidFill>
            <a:srgbClr val="969696"/>
          </a:solidFill>
          <a:ln w="22225">
            <a:solidFill>
              <a:srgbClr val="808080"/>
            </a:solidFill>
            <a:miter lim="800000"/>
            <a:headEnd/>
            <a:tailEnd/>
          </a:ln>
          <a:effectLst/>
        </p:spPr>
        <p:txBody>
          <a:bodyPr>
            <a:spAutoFit/>
          </a:bodyPr>
          <a:lstStyle/>
          <a:p>
            <a:pPr algn="ctr">
              <a:spcBef>
                <a:spcPct val="50000"/>
              </a:spcBef>
            </a:pPr>
            <a:r>
              <a:rPr lang="en-US" sz="1600" dirty="0">
                <a:solidFill>
                  <a:schemeClr val="bg1"/>
                </a:solidFill>
                <a:effectLst>
                  <a:outerShdw blurRad="38100" dist="38100" dir="2700000" algn="tl">
                    <a:srgbClr val="000000"/>
                  </a:outerShdw>
                </a:effectLst>
                <a:latin typeface="Arial Black" pitchFamily="34" charset="0"/>
              </a:rPr>
              <a:t>Simplified</a:t>
            </a:r>
          </a:p>
        </p:txBody>
      </p:sp>
      <p:sp>
        <p:nvSpPr>
          <p:cNvPr id="333840" name="Text Box 16"/>
          <p:cNvSpPr txBox="1">
            <a:spLocks noChangeArrowheads="1"/>
          </p:cNvSpPr>
          <p:nvPr/>
        </p:nvSpPr>
        <p:spPr bwMode="auto">
          <a:xfrm>
            <a:off x="381000" y="21336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Envelope</a:t>
            </a:r>
          </a:p>
        </p:txBody>
      </p:sp>
      <p:sp>
        <p:nvSpPr>
          <p:cNvPr id="333841" name="Text Box 17"/>
          <p:cNvSpPr txBox="1">
            <a:spLocks noChangeArrowheads="1"/>
          </p:cNvSpPr>
          <p:nvPr/>
        </p:nvSpPr>
        <p:spPr bwMode="auto">
          <a:xfrm>
            <a:off x="381000" y="29718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HVAC</a:t>
            </a:r>
          </a:p>
        </p:txBody>
      </p:sp>
      <p:sp>
        <p:nvSpPr>
          <p:cNvPr id="333842" name="Text Box 18"/>
          <p:cNvSpPr txBox="1">
            <a:spLocks noChangeArrowheads="1"/>
          </p:cNvSpPr>
          <p:nvPr/>
        </p:nvSpPr>
        <p:spPr bwMode="auto">
          <a:xfrm>
            <a:off x="381000" y="5097463"/>
            <a:ext cx="1905000" cy="388937"/>
          </a:xfrm>
          <a:prstGeom prst="rect">
            <a:avLst/>
          </a:prstGeom>
          <a:solidFill>
            <a:srgbClr val="EA8908">
              <a:alpha val="54000"/>
            </a:srgbClr>
          </a:solidFill>
          <a:ln w="22225">
            <a:solidFill>
              <a:srgbClr val="808080"/>
            </a:solidFill>
            <a:miter lim="800000"/>
            <a:headEnd/>
            <a:tailEnd/>
          </a:ln>
          <a:effectLst/>
        </p:spPr>
        <p:txBody>
          <a:bodyPr>
            <a:spAutoFit/>
          </a:bodyPr>
          <a:lstStyle/>
          <a:p>
            <a:pPr algn="ctr">
              <a:spcBef>
                <a:spcPct val="50000"/>
              </a:spcBef>
            </a:pPr>
            <a:r>
              <a:rPr lang="en-US" b="1"/>
              <a:t>Lighting</a:t>
            </a:r>
          </a:p>
        </p:txBody>
      </p:sp>
      <p:sp>
        <p:nvSpPr>
          <p:cNvPr id="333843" name="Text Box 19"/>
          <p:cNvSpPr txBox="1">
            <a:spLocks noChangeArrowheads="1"/>
          </p:cNvSpPr>
          <p:nvPr/>
        </p:nvSpPr>
        <p:spPr bwMode="auto">
          <a:xfrm>
            <a:off x="381000" y="37338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SWH</a:t>
            </a:r>
          </a:p>
        </p:txBody>
      </p:sp>
      <p:sp>
        <p:nvSpPr>
          <p:cNvPr id="333844" name="Text Box 20"/>
          <p:cNvSpPr txBox="1">
            <a:spLocks noChangeArrowheads="1"/>
          </p:cNvSpPr>
          <p:nvPr/>
        </p:nvSpPr>
        <p:spPr bwMode="auto">
          <a:xfrm>
            <a:off x="381000" y="44196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b="1"/>
              <a:t>Power</a:t>
            </a:r>
          </a:p>
        </p:txBody>
      </p:sp>
      <p:sp>
        <p:nvSpPr>
          <p:cNvPr id="22" name="Text Box 15"/>
          <p:cNvSpPr txBox="1">
            <a:spLocks noChangeArrowheads="1"/>
          </p:cNvSpPr>
          <p:nvPr/>
        </p:nvSpPr>
        <p:spPr bwMode="auto">
          <a:xfrm>
            <a:off x="4272120" y="5673859"/>
            <a:ext cx="1905000" cy="830997"/>
          </a:xfrm>
          <a:prstGeom prst="rect">
            <a:avLst/>
          </a:prstGeom>
          <a:solidFill>
            <a:srgbClr val="EA8908">
              <a:alpha val="54000"/>
            </a:srgbClr>
          </a:solidFill>
          <a:ln w="22225">
            <a:solidFill>
              <a:srgbClr val="808080"/>
            </a:solidFill>
            <a:miter lim="800000"/>
            <a:headEnd/>
            <a:tailEnd/>
          </a:ln>
          <a:effectLst/>
        </p:spPr>
        <p:txBody>
          <a:bodyPr>
            <a:spAutoFit/>
          </a:bodyPr>
          <a:lstStyle>
            <a:defPPr>
              <a:defRPr lang="en-US"/>
            </a:defPPr>
            <a:lvl1pPr algn="ctr">
              <a:spcBef>
                <a:spcPct val="50000"/>
              </a:spcBef>
              <a:defRPr sz="1600">
                <a:solidFill>
                  <a:schemeClr val="bg1"/>
                </a:solidFill>
                <a:effectLst>
                  <a:outerShdw blurRad="38100" dist="38100" dir="2700000" algn="tl">
                    <a:srgbClr val="000000"/>
                  </a:outerShdw>
                </a:effectLst>
                <a:latin typeface="Arial Black" pitchFamily="34" charset="0"/>
              </a:defRPr>
            </a:lvl1pPr>
          </a:lstStyle>
          <a:p>
            <a:r>
              <a:rPr lang="en-US" dirty="0" smtClean="0"/>
              <a:t>Performance Rating</a:t>
            </a:r>
            <a:br>
              <a:rPr lang="en-US" dirty="0" smtClean="0"/>
            </a:br>
            <a:r>
              <a:rPr lang="en-US" dirty="0" smtClean="0"/>
              <a:t>Method</a:t>
            </a:r>
            <a:endParaRPr lang="en-US" dirty="0"/>
          </a:p>
        </p:txBody>
      </p:sp>
    </p:spTree>
    <p:extLst>
      <p:ext uri="{BB962C8B-B14F-4D97-AF65-F5344CB8AC3E}">
        <p14:creationId xmlns:p14="http://schemas.microsoft.com/office/powerpoint/2010/main" val="1709801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6" name="Rectangle 4"/>
          <p:cNvSpPr>
            <a:spLocks noGrp="1" noChangeArrowheads="1"/>
          </p:cNvSpPr>
          <p:nvPr>
            <p:ph type="title"/>
          </p:nvPr>
        </p:nvSpPr>
        <p:spPr>
          <a:xfrm>
            <a:off x="265729" y="66800"/>
            <a:ext cx="8535371" cy="914400"/>
          </a:xfrm>
        </p:spPr>
        <p:txBody>
          <a:bodyPr>
            <a:normAutofit/>
          </a:bodyPr>
          <a:lstStyle/>
          <a:p>
            <a:r>
              <a:rPr lang="en-US" sz="2400" b="1" dirty="0">
                <a:solidFill>
                  <a:srgbClr val="00853F"/>
                </a:solidFill>
              </a:rPr>
              <a:t>Basic Lighting Requirements</a:t>
            </a:r>
          </a:p>
        </p:txBody>
      </p:sp>
      <p:sp>
        <p:nvSpPr>
          <p:cNvPr id="499714" name="Text Box 2"/>
          <p:cNvSpPr txBox="1">
            <a:spLocks noChangeArrowheads="1"/>
          </p:cNvSpPr>
          <p:nvPr/>
        </p:nvSpPr>
        <p:spPr bwMode="auto">
          <a:xfrm>
            <a:off x="6248400" y="3200400"/>
            <a:ext cx="14859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Exemptions</a:t>
            </a:r>
          </a:p>
        </p:txBody>
      </p:sp>
      <p:sp>
        <p:nvSpPr>
          <p:cNvPr id="499715" name="Rectangle 3"/>
          <p:cNvSpPr>
            <a:spLocks noChangeArrowheads="1"/>
          </p:cNvSpPr>
          <p:nvPr/>
        </p:nvSpPr>
        <p:spPr bwMode="auto">
          <a:xfrm>
            <a:off x="3048000" y="1219200"/>
            <a:ext cx="3048000" cy="5791200"/>
          </a:xfrm>
          <a:prstGeom prst="rect">
            <a:avLst/>
          </a:prstGeom>
          <a:noFill/>
          <a:ln w="28575" algn="ctr">
            <a:noFill/>
            <a:miter lim="800000"/>
            <a:headEnd/>
            <a:tailEnd/>
          </a:ln>
          <a:effectLst/>
        </p:spPr>
        <p:txBody>
          <a:bodyPr wrap="none" anchor="ctr"/>
          <a:lstStyle/>
          <a:p>
            <a:endParaRPr lang="en-US"/>
          </a:p>
        </p:txBody>
      </p:sp>
      <p:sp>
        <p:nvSpPr>
          <p:cNvPr id="499717" name="Text Box 5"/>
          <p:cNvSpPr txBox="1">
            <a:spLocks noChangeArrowheads="1"/>
          </p:cNvSpPr>
          <p:nvPr/>
        </p:nvSpPr>
        <p:spPr bwMode="auto">
          <a:xfrm>
            <a:off x="838200" y="1447800"/>
            <a:ext cx="1839913" cy="16557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algn="ctr">
              <a:spcBef>
                <a:spcPct val="50000"/>
              </a:spcBef>
            </a:pPr>
            <a:r>
              <a:rPr lang="en-US" b="1" dirty="0"/>
              <a:t>Mandatory Requirements (Interior and Exterior)</a:t>
            </a:r>
          </a:p>
        </p:txBody>
      </p:sp>
      <p:sp>
        <p:nvSpPr>
          <p:cNvPr id="499718" name="Line 6"/>
          <p:cNvSpPr>
            <a:spLocks noChangeShapeType="1"/>
          </p:cNvSpPr>
          <p:nvPr/>
        </p:nvSpPr>
        <p:spPr bwMode="auto">
          <a:xfrm flipH="1">
            <a:off x="1446213" y="3124200"/>
            <a:ext cx="1587" cy="1779588"/>
          </a:xfrm>
          <a:prstGeom prst="line">
            <a:avLst/>
          </a:prstGeom>
          <a:noFill/>
          <a:ln w="25400">
            <a:solidFill>
              <a:srgbClr val="666699"/>
            </a:solidFill>
            <a:round/>
            <a:headEnd/>
            <a:tailEnd/>
          </a:ln>
          <a:effectLst/>
        </p:spPr>
        <p:txBody>
          <a:bodyPr>
            <a:spAutoFit/>
          </a:bodyPr>
          <a:lstStyle/>
          <a:p>
            <a:endParaRPr lang="en-US"/>
          </a:p>
        </p:txBody>
      </p:sp>
      <p:sp>
        <p:nvSpPr>
          <p:cNvPr id="499719" name="Text Box 7"/>
          <p:cNvSpPr txBox="1">
            <a:spLocks noChangeArrowheads="1"/>
          </p:cNvSpPr>
          <p:nvPr/>
        </p:nvSpPr>
        <p:spPr bwMode="auto">
          <a:xfrm>
            <a:off x="762000" y="33528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Controls</a:t>
            </a:r>
          </a:p>
        </p:txBody>
      </p:sp>
      <p:sp>
        <p:nvSpPr>
          <p:cNvPr id="499720" name="Text Box 8"/>
          <p:cNvSpPr txBox="1">
            <a:spLocks noChangeArrowheads="1"/>
          </p:cNvSpPr>
          <p:nvPr/>
        </p:nvSpPr>
        <p:spPr bwMode="auto">
          <a:xfrm>
            <a:off x="762000" y="40386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Switching</a:t>
            </a:r>
          </a:p>
        </p:txBody>
      </p:sp>
      <p:sp>
        <p:nvSpPr>
          <p:cNvPr id="499721" name="Text Box 9"/>
          <p:cNvSpPr txBox="1">
            <a:spLocks noChangeArrowheads="1"/>
          </p:cNvSpPr>
          <p:nvPr/>
        </p:nvSpPr>
        <p:spPr bwMode="auto">
          <a:xfrm>
            <a:off x="3581400" y="1524000"/>
            <a:ext cx="1905000" cy="9540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en-US" b="1"/>
              <a:t>Interior Lighting Power Limits</a:t>
            </a:r>
          </a:p>
        </p:txBody>
      </p:sp>
      <p:sp>
        <p:nvSpPr>
          <p:cNvPr id="499722" name="Line 10"/>
          <p:cNvSpPr>
            <a:spLocks noChangeShapeType="1"/>
          </p:cNvSpPr>
          <p:nvPr/>
        </p:nvSpPr>
        <p:spPr bwMode="auto">
          <a:xfrm>
            <a:off x="4876800" y="4038600"/>
            <a:ext cx="0" cy="482600"/>
          </a:xfrm>
          <a:prstGeom prst="line">
            <a:avLst/>
          </a:prstGeom>
          <a:noFill/>
          <a:ln w="25400">
            <a:solidFill>
              <a:srgbClr val="666699"/>
            </a:solidFill>
            <a:round/>
            <a:headEnd/>
            <a:tailEnd/>
          </a:ln>
          <a:effectLst/>
        </p:spPr>
        <p:txBody>
          <a:bodyPr>
            <a:spAutoFit/>
          </a:bodyPr>
          <a:lstStyle/>
          <a:p>
            <a:endParaRPr lang="en-US"/>
          </a:p>
        </p:txBody>
      </p:sp>
      <p:sp>
        <p:nvSpPr>
          <p:cNvPr id="499723" name="Text Box 11"/>
          <p:cNvSpPr txBox="1">
            <a:spLocks noChangeArrowheads="1"/>
          </p:cNvSpPr>
          <p:nvPr/>
        </p:nvSpPr>
        <p:spPr bwMode="auto">
          <a:xfrm>
            <a:off x="4038600" y="4495800"/>
            <a:ext cx="1752600" cy="369332"/>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dirty="0" smtClean="0"/>
              <a:t>Building Area</a:t>
            </a:r>
            <a:endParaRPr lang="en-US" dirty="0"/>
          </a:p>
        </p:txBody>
      </p:sp>
      <p:sp>
        <p:nvSpPr>
          <p:cNvPr id="499724" name="Text Box 12"/>
          <p:cNvSpPr txBox="1">
            <a:spLocks noChangeArrowheads="1"/>
          </p:cNvSpPr>
          <p:nvPr/>
        </p:nvSpPr>
        <p:spPr bwMode="auto">
          <a:xfrm>
            <a:off x="3352800" y="5943600"/>
            <a:ext cx="24384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Additional Allowances</a:t>
            </a:r>
          </a:p>
        </p:txBody>
      </p:sp>
      <p:sp>
        <p:nvSpPr>
          <p:cNvPr id="499725" name="Text Box 13"/>
          <p:cNvSpPr txBox="1">
            <a:spLocks noChangeArrowheads="1"/>
          </p:cNvSpPr>
          <p:nvPr/>
        </p:nvSpPr>
        <p:spPr bwMode="auto">
          <a:xfrm>
            <a:off x="2895600" y="1905000"/>
            <a:ext cx="609600" cy="457200"/>
          </a:xfrm>
          <a:prstGeom prst="rect">
            <a:avLst/>
          </a:prstGeom>
          <a:noFill/>
          <a:ln w="76200" algn="ctr">
            <a:noFill/>
            <a:miter lim="800000"/>
            <a:headEnd/>
            <a:tailEnd/>
          </a:ln>
          <a:effectLst/>
        </p:spPr>
        <p:txBody>
          <a:bodyPr>
            <a:spAutoFit/>
          </a:bodyPr>
          <a:lstStyle/>
          <a:p>
            <a:pPr algn="ctr">
              <a:spcBef>
                <a:spcPct val="50000"/>
              </a:spcBef>
            </a:pPr>
            <a:r>
              <a:rPr lang="en-US" sz="2400" b="1"/>
              <a:t>+</a:t>
            </a:r>
            <a:r>
              <a:rPr lang="en-US" sz="1400" b="1"/>
              <a:t> </a:t>
            </a:r>
          </a:p>
        </p:txBody>
      </p:sp>
      <p:sp>
        <p:nvSpPr>
          <p:cNvPr id="499726" name="Text Box 14"/>
          <p:cNvSpPr txBox="1">
            <a:spLocks noChangeArrowheads="1"/>
          </p:cNvSpPr>
          <p:nvPr/>
        </p:nvSpPr>
        <p:spPr bwMode="auto">
          <a:xfrm>
            <a:off x="762000" y="46482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Efficiency</a:t>
            </a:r>
          </a:p>
        </p:txBody>
      </p:sp>
      <p:sp>
        <p:nvSpPr>
          <p:cNvPr id="499727" name="Text Box 15"/>
          <p:cNvSpPr txBox="1">
            <a:spLocks noChangeArrowheads="1"/>
          </p:cNvSpPr>
          <p:nvPr/>
        </p:nvSpPr>
        <p:spPr bwMode="auto">
          <a:xfrm>
            <a:off x="3886200" y="5181600"/>
            <a:ext cx="19050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Space-by-Space</a:t>
            </a:r>
          </a:p>
        </p:txBody>
      </p:sp>
      <p:sp>
        <p:nvSpPr>
          <p:cNvPr id="499728" name="Text Box 16"/>
          <p:cNvSpPr txBox="1">
            <a:spLocks noChangeArrowheads="1"/>
          </p:cNvSpPr>
          <p:nvPr/>
        </p:nvSpPr>
        <p:spPr bwMode="auto">
          <a:xfrm>
            <a:off x="2362200" y="4572000"/>
            <a:ext cx="14859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Exemptions</a:t>
            </a:r>
          </a:p>
        </p:txBody>
      </p:sp>
      <p:sp>
        <p:nvSpPr>
          <p:cNvPr id="499729" name="Line 17"/>
          <p:cNvSpPr>
            <a:spLocks noChangeShapeType="1"/>
          </p:cNvSpPr>
          <p:nvPr/>
        </p:nvSpPr>
        <p:spPr bwMode="auto">
          <a:xfrm>
            <a:off x="3581400" y="4038600"/>
            <a:ext cx="0" cy="533400"/>
          </a:xfrm>
          <a:prstGeom prst="line">
            <a:avLst/>
          </a:prstGeom>
          <a:noFill/>
          <a:ln w="25400">
            <a:solidFill>
              <a:srgbClr val="666699"/>
            </a:solidFill>
            <a:round/>
            <a:headEnd/>
            <a:tailEnd/>
          </a:ln>
          <a:effectLst/>
        </p:spPr>
        <p:txBody>
          <a:bodyPr>
            <a:spAutoFit/>
          </a:bodyPr>
          <a:lstStyle/>
          <a:p>
            <a:endParaRPr lang="en-US"/>
          </a:p>
        </p:txBody>
      </p:sp>
      <p:sp>
        <p:nvSpPr>
          <p:cNvPr id="499730" name="Text Box 18"/>
          <p:cNvSpPr txBox="1">
            <a:spLocks noChangeArrowheads="1"/>
          </p:cNvSpPr>
          <p:nvPr/>
        </p:nvSpPr>
        <p:spPr bwMode="auto">
          <a:xfrm>
            <a:off x="6553200" y="1524000"/>
            <a:ext cx="1860550" cy="9540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pPr>
            <a:r>
              <a:rPr lang="en-US" b="1" dirty="0"/>
              <a:t>Exterior Lighting Power Limits</a:t>
            </a:r>
          </a:p>
        </p:txBody>
      </p:sp>
      <p:sp>
        <p:nvSpPr>
          <p:cNvPr id="499731" name="Text Box 19"/>
          <p:cNvSpPr txBox="1">
            <a:spLocks noChangeArrowheads="1"/>
          </p:cNvSpPr>
          <p:nvPr/>
        </p:nvSpPr>
        <p:spPr bwMode="auto">
          <a:xfrm>
            <a:off x="5715000" y="1905000"/>
            <a:ext cx="609600" cy="457200"/>
          </a:xfrm>
          <a:prstGeom prst="rect">
            <a:avLst/>
          </a:prstGeom>
          <a:noFill/>
          <a:ln w="76200" algn="ctr">
            <a:noFill/>
            <a:miter lim="800000"/>
            <a:headEnd/>
            <a:tailEnd/>
          </a:ln>
          <a:effectLst/>
        </p:spPr>
        <p:txBody>
          <a:bodyPr>
            <a:spAutoFit/>
          </a:bodyPr>
          <a:lstStyle/>
          <a:p>
            <a:pPr algn="ctr">
              <a:spcBef>
                <a:spcPct val="50000"/>
              </a:spcBef>
            </a:pPr>
            <a:r>
              <a:rPr lang="en-US" sz="2400" b="1"/>
              <a:t>+</a:t>
            </a:r>
            <a:r>
              <a:rPr lang="en-US" sz="1400" b="1"/>
              <a:t> </a:t>
            </a:r>
          </a:p>
        </p:txBody>
      </p:sp>
      <p:sp>
        <p:nvSpPr>
          <p:cNvPr id="499732" name="Text Box 20"/>
          <p:cNvSpPr txBox="1">
            <a:spLocks noChangeArrowheads="1"/>
          </p:cNvSpPr>
          <p:nvPr/>
        </p:nvSpPr>
        <p:spPr bwMode="auto">
          <a:xfrm>
            <a:off x="3048000" y="3048000"/>
            <a:ext cx="1044575" cy="661988"/>
          </a:xfrm>
          <a:prstGeom prst="rect">
            <a:avLst/>
          </a:prstGeom>
          <a:solidFill>
            <a:srgbClr val="808080"/>
          </a:solidFill>
          <a:ln w="22225">
            <a:solidFill>
              <a:srgbClr val="808080"/>
            </a:solidFill>
            <a:miter lim="800000"/>
            <a:headEnd/>
            <a:tailEnd/>
          </a:ln>
          <a:effectLst/>
        </p:spPr>
        <p:txBody>
          <a:bodyPr>
            <a:spAutoFit/>
          </a:bodyPr>
          <a:lstStyle/>
          <a:p>
            <a:pPr algn="ctr">
              <a:spcBef>
                <a:spcPct val="50000"/>
              </a:spcBef>
            </a:pPr>
            <a:r>
              <a:rPr lang="en-US" sz="1200" b="1">
                <a:solidFill>
                  <a:schemeClr val="bg1"/>
                </a:solidFill>
              </a:rPr>
              <a:t>Total Connected Power</a:t>
            </a:r>
          </a:p>
        </p:txBody>
      </p:sp>
      <p:sp>
        <p:nvSpPr>
          <p:cNvPr id="499733" name="Text Box 21"/>
          <p:cNvSpPr txBox="1">
            <a:spLocks noChangeArrowheads="1"/>
          </p:cNvSpPr>
          <p:nvPr/>
        </p:nvSpPr>
        <p:spPr bwMode="auto">
          <a:xfrm>
            <a:off x="4419600" y="2971800"/>
            <a:ext cx="976313" cy="844550"/>
          </a:xfrm>
          <a:prstGeom prst="rect">
            <a:avLst/>
          </a:prstGeom>
          <a:solidFill>
            <a:srgbClr val="808080"/>
          </a:solidFill>
          <a:ln w="22225">
            <a:solidFill>
              <a:srgbClr val="969696"/>
            </a:solidFill>
            <a:miter lim="800000"/>
            <a:headEnd/>
            <a:tailEnd/>
          </a:ln>
          <a:effectLst/>
        </p:spPr>
        <p:txBody>
          <a:bodyPr>
            <a:spAutoFit/>
          </a:bodyPr>
          <a:lstStyle/>
          <a:p>
            <a:pPr algn="ctr">
              <a:spcBef>
                <a:spcPct val="50000"/>
              </a:spcBef>
            </a:pPr>
            <a:r>
              <a:rPr lang="en-US" sz="1200" b="1">
                <a:solidFill>
                  <a:schemeClr val="bg1"/>
                </a:solidFill>
              </a:rPr>
              <a:t>Interior Lighting Power Allowance</a:t>
            </a:r>
          </a:p>
        </p:txBody>
      </p:sp>
      <p:sp>
        <p:nvSpPr>
          <p:cNvPr id="499734" name="Text Box 22"/>
          <p:cNvSpPr txBox="1">
            <a:spLocks noChangeArrowheads="1"/>
          </p:cNvSpPr>
          <p:nvPr/>
        </p:nvSpPr>
        <p:spPr bwMode="auto">
          <a:xfrm>
            <a:off x="3962400" y="3124200"/>
            <a:ext cx="623888" cy="519113"/>
          </a:xfrm>
          <a:prstGeom prst="rect">
            <a:avLst/>
          </a:prstGeom>
          <a:noFill/>
          <a:ln w="76200" algn="ctr">
            <a:noFill/>
            <a:miter lim="800000"/>
            <a:headEnd/>
            <a:tailEnd/>
          </a:ln>
          <a:effectLst/>
        </p:spPr>
        <p:txBody>
          <a:bodyPr>
            <a:spAutoFit/>
          </a:bodyPr>
          <a:lstStyle/>
          <a:p>
            <a:pPr algn="ctr">
              <a:spcBef>
                <a:spcPct val="50000"/>
              </a:spcBef>
            </a:pPr>
            <a:r>
              <a:rPr lang="en-US" sz="2800" b="1" u="sng"/>
              <a:t>&lt;</a:t>
            </a:r>
          </a:p>
        </p:txBody>
      </p:sp>
      <p:sp>
        <p:nvSpPr>
          <p:cNvPr id="499735" name="Text Box 23"/>
          <p:cNvSpPr txBox="1">
            <a:spLocks noChangeArrowheads="1"/>
          </p:cNvSpPr>
          <p:nvPr/>
        </p:nvSpPr>
        <p:spPr bwMode="auto">
          <a:xfrm>
            <a:off x="2895600" y="2895600"/>
            <a:ext cx="2667000" cy="1101725"/>
          </a:xfrm>
          <a:prstGeom prst="rect">
            <a:avLst/>
          </a:prstGeom>
          <a:solidFill>
            <a:srgbClr val="EAEAEA">
              <a:alpha val="0"/>
            </a:srgbClr>
          </a:solidFill>
          <a:ln w="31750">
            <a:solidFill>
              <a:srgbClr val="333333"/>
            </a:solidFill>
            <a:miter lim="800000"/>
            <a:headEnd/>
            <a:tailEnd/>
          </a:ln>
          <a:effectLst/>
        </p:spPr>
        <p:txBody>
          <a:bodyPr>
            <a:spAutoFit/>
          </a:bodyPr>
          <a:lstStyle/>
          <a:p>
            <a:pPr algn="ctr">
              <a:spcBef>
                <a:spcPct val="50000"/>
              </a:spcBef>
            </a:pPr>
            <a:r>
              <a:rPr lang="en-US" sz="1600"/>
              <a:t> </a:t>
            </a:r>
          </a:p>
          <a:p>
            <a:pPr algn="ctr">
              <a:spcBef>
                <a:spcPct val="50000"/>
              </a:spcBef>
            </a:pPr>
            <a:r>
              <a:rPr lang="en-US" sz="1600" u="sng"/>
              <a:t> </a:t>
            </a:r>
          </a:p>
          <a:p>
            <a:pPr algn="ctr">
              <a:spcBef>
                <a:spcPct val="50000"/>
              </a:spcBef>
            </a:pPr>
            <a:endParaRPr lang="en-US" sz="1600" u="sng"/>
          </a:p>
        </p:txBody>
      </p:sp>
      <p:sp>
        <p:nvSpPr>
          <p:cNvPr id="499736" name="Line 24"/>
          <p:cNvSpPr>
            <a:spLocks noChangeShapeType="1"/>
          </p:cNvSpPr>
          <p:nvPr/>
        </p:nvSpPr>
        <p:spPr bwMode="auto">
          <a:xfrm flipH="1">
            <a:off x="5105400" y="5562600"/>
            <a:ext cx="0" cy="381000"/>
          </a:xfrm>
          <a:prstGeom prst="line">
            <a:avLst/>
          </a:prstGeom>
          <a:noFill/>
          <a:ln w="25400">
            <a:solidFill>
              <a:srgbClr val="666699"/>
            </a:solidFill>
            <a:round/>
            <a:headEnd/>
            <a:tailEnd/>
          </a:ln>
          <a:effectLst/>
        </p:spPr>
        <p:txBody>
          <a:bodyPr>
            <a:spAutoFit/>
          </a:bodyPr>
          <a:lstStyle/>
          <a:p>
            <a:endParaRPr lang="en-US"/>
          </a:p>
        </p:txBody>
      </p:sp>
      <p:sp>
        <p:nvSpPr>
          <p:cNvPr id="499737" name="Text Box 25"/>
          <p:cNvSpPr txBox="1">
            <a:spLocks noChangeArrowheads="1"/>
          </p:cNvSpPr>
          <p:nvPr/>
        </p:nvSpPr>
        <p:spPr bwMode="auto">
          <a:xfrm>
            <a:off x="4495800" y="4876800"/>
            <a:ext cx="973138" cy="347663"/>
          </a:xfrm>
          <a:prstGeom prst="rect">
            <a:avLst/>
          </a:prstGeom>
          <a:noFill/>
          <a:ln w="12700" algn="ctr">
            <a:noFill/>
            <a:miter lim="800000"/>
            <a:headEnd/>
            <a:tailEnd/>
          </a:ln>
          <a:effectLst/>
        </p:spPr>
        <p:txBody>
          <a:bodyPr lIns="88820" tIns="44411" rIns="88820" bIns="44411">
            <a:spAutoFit/>
          </a:bodyPr>
          <a:lstStyle/>
          <a:p>
            <a:pPr algn="ctr" defTabSz="889000">
              <a:spcBef>
                <a:spcPct val="50000"/>
              </a:spcBef>
            </a:pPr>
            <a:r>
              <a:rPr lang="en-US" sz="1700" b="1"/>
              <a:t>OR</a:t>
            </a:r>
          </a:p>
        </p:txBody>
      </p:sp>
      <p:sp>
        <p:nvSpPr>
          <p:cNvPr id="499738" name="Line 26"/>
          <p:cNvSpPr>
            <a:spLocks noChangeShapeType="1"/>
          </p:cNvSpPr>
          <p:nvPr/>
        </p:nvSpPr>
        <p:spPr bwMode="auto">
          <a:xfrm flipH="1">
            <a:off x="4724400" y="2514600"/>
            <a:ext cx="0" cy="381000"/>
          </a:xfrm>
          <a:prstGeom prst="line">
            <a:avLst/>
          </a:prstGeom>
          <a:noFill/>
          <a:ln w="25400">
            <a:solidFill>
              <a:srgbClr val="666699"/>
            </a:solidFill>
            <a:round/>
            <a:headEnd/>
            <a:tailEnd/>
          </a:ln>
          <a:effectLst/>
        </p:spPr>
        <p:txBody>
          <a:bodyPr>
            <a:spAutoFit/>
          </a:bodyPr>
          <a:lstStyle/>
          <a:p>
            <a:endParaRPr lang="en-US"/>
          </a:p>
        </p:txBody>
      </p:sp>
      <p:sp>
        <p:nvSpPr>
          <p:cNvPr id="499739" name="Line 27"/>
          <p:cNvSpPr>
            <a:spLocks noChangeShapeType="1"/>
          </p:cNvSpPr>
          <p:nvPr/>
        </p:nvSpPr>
        <p:spPr bwMode="auto">
          <a:xfrm flipH="1">
            <a:off x="8077200" y="2514600"/>
            <a:ext cx="14288" cy="1219200"/>
          </a:xfrm>
          <a:prstGeom prst="line">
            <a:avLst/>
          </a:prstGeom>
          <a:noFill/>
          <a:ln w="25400">
            <a:solidFill>
              <a:srgbClr val="666699"/>
            </a:solidFill>
            <a:round/>
            <a:headEnd/>
            <a:tailEnd/>
          </a:ln>
          <a:effectLst/>
        </p:spPr>
        <p:txBody>
          <a:bodyPr>
            <a:spAutoFit/>
          </a:bodyPr>
          <a:lstStyle/>
          <a:p>
            <a:endParaRPr lang="en-US"/>
          </a:p>
        </p:txBody>
      </p:sp>
      <p:sp>
        <p:nvSpPr>
          <p:cNvPr id="499740" name="Text Box 28"/>
          <p:cNvSpPr txBox="1">
            <a:spLocks noChangeArrowheads="1"/>
          </p:cNvSpPr>
          <p:nvPr/>
        </p:nvSpPr>
        <p:spPr bwMode="auto">
          <a:xfrm>
            <a:off x="7543800" y="2667000"/>
            <a:ext cx="1219200" cy="388938"/>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Tradable</a:t>
            </a:r>
          </a:p>
        </p:txBody>
      </p:sp>
      <p:sp>
        <p:nvSpPr>
          <p:cNvPr id="499741" name="Text Box 29"/>
          <p:cNvSpPr txBox="1">
            <a:spLocks noChangeArrowheads="1"/>
          </p:cNvSpPr>
          <p:nvPr/>
        </p:nvSpPr>
        <p:spPr bwMode="auto">
          <a:xfrm>
            <a:off x="7543800" y="3733800"/>
            <a:ext cx="1219200" cy="663575"/>
          </a:xfrm>
          <a:prstGeom prst="rect">
            <a:avLst/>
          </a:prstGeom>
          <a:solidFill>
            <a:srgbClr val="EAEAEA"/>
          </a:solidFill>
          <a:ln w="22225">
            <a:solidFill>
              <a:srgbClr val="808080"/>
            </a:solidFill>
            <a:miter lim="800000"/>
            <a:headEnd/>
            <a:tailEnd/>
          </a:ln>
          <a:effectLst/>
        </p:spPr>
        <p:txBody>
          <a:bodyPr>
            <a:spAutoFit/>
          </a:bodyPr>
          <a:lstStyle/>
          <a:p>
            <a:pPr algn="ctr">
              <a:spcBef>
                <a:spcPct val="50000"/>
              </a:spcBef>
            </a:pPr>
            <a:r>
              <a:rPr lang="en-US"/>
              <a:t>Non-Tradable</a:t>
            </a:r>
          </a:p>
        </p:txBody>
      </p:sp>
      <p:grpSp>
        <p:nvGrpSpPr>
          <p:cNvPr id="2" name="Group 30"/>
          <p:cNvGrpSpPr>
            <a:grpSpLocks/>
          </p:cNvGrpSpPr>
          <p:nvPr/>
        </p:nvGrpSpPr>
        <p:grpSpPr bwMode="auto">
          <a:xfrm>
            <a:off x="6324600" y="4724400"/>
            <a:ext cx="2347913" cy="844550"/>
            <a:chOff x="3984" y="2976"/>
            <a:chExt cx="1479" cy="532"/>
          </a:xfrm>
        </p:grpSpPr>
        <p:sp>
          <p:nvSpPr>
            <p:cNvPr id="499743" name="Text Box 31"/>
            <p:cNvSpPr txBox="1">
              <a:spLocks noChangeArrowheads="1"/>
            </p:cNvSpPr>
            <p:nvPr/>
          </p:nvSpPr>
          <p:spPr bwMode="auto">
            <a:xfrm>
              <a:off x="3984" y="3024"/>
              <a:ext cx="658" cy="417"/>
            </a:xfrm>
            <a:prstGeom prst="rect">
              <a:avLst/>
            </a:prstGeom>
            <a:solidFill>
              <a:srgbClr val="808080"/>
            </a:solidFill>
            <a:ln w="22225">
              <a:solidFill>
                <a:srgbClr val="808080"/>
              </a:solidFill>
              <a:miter lim="800000"/>
              <a:headEnd/>
              <a:tailEnd/>
            </a:ln>
            <a:effectLst/>
          </p:spPr>
          <p:txBody>
            <a:bodyPr>
              <a:spAutoFit/>
            </a:bodyPr>
            <a:lstStyle/>
            <a:p>
              <a:pPr algn="ctr">
                <a:spcBef>
                  <a:spcPct val="50000"/>
                </a:spcBef>
              </a:pPr>
              <a:r>
                <a:rPr lang="en-US" sz="1200" b="1">
                  <a:solidFill>
                    <a:schemeClr val="bg1"/>
                  </a:solidFill>
                </a:rPr>
                <a:t>Total Connected Power</a:t>
              </a:r>
            </a:p>
          </p:txBody>
        </p:sp>
        <p:sp>
          <p:nvSpPr>
            <p:cNvPr id="499744" name="Text Box 32"/>
            <p:cNvSpPr txBox="1">
              <a:spLocks noChangeArrowheads="1"/>
            </p:cNvSpPr>
            <p:nvPr/>
          </p:nvSpPr>
          <p:spPr bwMode="auto">
            <a:xfrm>
              <a:off x="4848" y="2976"/>
              <a:ext cx="615" cy="532"/>
            </a:xfrm>
            <a:prstGeom prst="rect">
              <a:avLst/>
            </a:prstGeom>
            <a:solidFill>
              <a:srgbClr val="808080"/>
            </a:solidFill>
            <a:ln w="22225">
              <a:solidFill>
                <a:srgbClr val="969696"/>
              </a:solidFill>
              <a:miter lim="800000"/>
              <a:headEnd/>
              <a:tailEnd/>
            </a:ln>
            <a:effectLst/>
          </p:spPr>
          <p:txBody>
            <a:bodyPr>
              <a:spAutoFit/>
            </a:bodyPr>
            <a:lstStyle/>
            <a:p>
              <a:pPr algn="ctr">
                <a:spcBef>
                  <a:spcPct val="50000"/>
                </a:spcBef>
              </a:pPr>
              <a:r>
                <a:rPr lang="en-US" sz="1200" b="1" dirty="0">
                  <a:solidFill>
                    <a:schemeClr val="bg1"/>
                  </a:solidFill>
                </a:rPr>
                <a:t>Exterior Lighting Power Allowance</a:t>
              </a:r>
            </a:p>
          </p:txBody>
        </p:sp>
        <p:sp>
          <p:nvSpPr>
            <p:cNvPr id="499745" name="Text Box 33"/>
            <p:cNvSpPr txBox="1">
              <a:spLocks noChangeArrowheads="1"/>
            </p:cNvSpPr>
            <p:nvPr/>
          </p:nvSpPr>
          <p:spPr bwMode="auto">
            <a:xfrm>
              <a:off x="4560" y="3072"/>
              <a:ext cx="393" cy="327"/>
            </a:xfrm>
            <a:prstGeom prst="rect">
              <a:avLst/>
            </a:prstGeom>
            <a:noFill/>
            <a:ln w="76200" algn="ctr">
              <a:noFill/>
              <a:miter lim="800000"/>
              <a:headEnd/>
              <a:tailEnd/>
            </a:ln>
            <a:effectLst/>
          </p:spPr>
          <p:txBody>
            <a:bodyPr>
              <a:spAutoFit/>
            </a:bodyPr>
            <a:lstStyle/>
            <a:p>
              <a:pPr algn="ctr">
                <a:spcBef>
                  <a:spcPct val="50000"/>
                </a:spcBef>
              </a:pPr>
              <a:r>
                <a:rPr lang="en-US" sz="2800" b="1" u="sng"/>
                <a:t>&lt;</a:t>
              </a:r>
            </a:p>
          </p:txBody>
        </p:sp>
      </p:grpSp>
      <p:sp>
        <p:nvSpPr>
          <p:cNvPr id="499746" name="Text Box 34"/>
          <p:cNvSpPr txBox="1">
            <a:spLocks noChangeArrowheads="1"/>
          </p:cNvSpPr>
          <p:nvPr/>
        </p:nvSpPr>
        <p:spPr bwMode="auto">
          <a:xfrm>
            <a:off x="6172200" y="4648200"/>
            <a:ext cx="2667000" cy="1101725"/>
          </a:xfrm>
          <a:prstGeom prst="rect">
            <a:avLst/>
          </a:prstGeom>
          <a:solidFill>
            <a:srgbClr val="EAEAEA">
              <a:alpha val="0"/>
            </a:srgbClr>
          </a:solidFill>
          <a:ln w="31750">
            <a:solidFill>
              <a:srgbClr val="333333"/>
            </a:solidFill>
            <a:miter lim="800000"/>
            <a:headEnd/>
            <a:tailEnd/>
          </a:ln>
          <a:effectLst/>
        </p:spPr>
        <p:txBody>
          <a:bodyPr>
            <a:spAutoFit/>
          </a:bodyPr>
          <a:lstStyle/>
          <a:p>
            <a:pPr algn="ctr">
              <a:spcBef>
                <a:spcPct val="50000"/>
              </a:spcBef>
            </a:pPr>
            <a:r>
              <a:rPr lang="en-US" sz="1600"/>
              <a:t> </a:t>
            </a:r>
          </a:p>
          <a:p>
            <a:pPr algn="ctr">
              <a:spcBef>
                <a:spcPct val="50000"/>
              </a:spcBef>
            </a:pPr>
            <a:r>
              <a:rPr lang="en-US" sz="1600"/>
              <a:t> </a:t>
            </a:r>
          </a:p>
          <a:p>
            <a:pPr algn="ctr">
              <a:spcBef>
                <a:spcPct val="50000"/>
              </a:spcBef>
            </a:pPr>
            <a:endParaRPr lang="en-US" sz="1600"/>
          </a:p>
        </p:txBody>
      </p:sp>
      <p:sp>
        <p:nvSpPr>
          <p:cNvPr id="499747" name="Line 35"/>
          <p:cNvSpPr>
            <a:spLocks noChangeShapeType="1"/>
          </p:cNvSpPr>
          <p:nvPr/>
        </p:nvSpPr>
        <p:spPr bwMode="auto">
          <a:xfrm>
            <a:off x="8077200" y="4419600"/>
            <a:ext cx="0" cy="254000"/>
          </a:xfrm>
          <a:prstGeom prst="line">
            <a:avLst/>
          </a:prstGeom>
          <a:noFill/>
          <a:ln w="25400">
            <a:solidFill>
              <a:srgbClr val="666699"/>
            </a:solidFill>
            <a:round/>
            <a:headEnd/>
            <a:tailEnd/>
          </a:ln>
          <a:effectLst/>
        </p:spPr>
        <p:txBody>
          <a:bodyPr>
            <a:spAutoFit/>
          </a:bodyPr>
          <a:lstStyle/>
          <a:p>
            <a:endParaRPr lang="en-US"/>
          </a:p>
        </p:txBody>
      </p:sp>
      <p:sp>
        <p:nvSpPr>
          <p:cNvPr id="499748" name="Line 36"/>
          <p:cNvSpPr>
            <a:spLocks noChangeShapeType="1"/>
          </p:cNvSpPr>
          <p:nvPr/>
        </p:nvSpPr>
        <p:spPr bwMode="auto">
          <a:xfrm flipH="1">
            <a:off x="6934200" y="2514600"/>
            <a:ext cx="0" cy="685800"/>
          </a:xfrm>
          <a:prstGeom prst="line">
            <a:avLst/>
          </a:prstGeom>
          <a:noFill/>
          <a:ln w="25400">
            <a:solidFill>
              <a:srgbClr val="666699"/>
            </a:solidFill>
            <a:round/>
            <a:headEnd/>
            <a:tailEnd/>
          </a:ln>
          <a:effectLst/>
        </p:spPr>
        <p:txBody>
          <a:bodyPr>
            <a:spAutoFit/>
          </a:bodyPr>
          <a:lstStyle/>
          <a:p>
            <a:endParaRPr lang="en-US"/>
          </a:p>
        </p:txBody>
      </p:sp>
    </p:spTree>
    <p:extLst>
      <p:ext uri="{BB962C8B-B14F-4D97-AF65-F5344CB8AC3E}">
        <p14:creationId xmlns:p14="http://schemas.microsoft.com/office/powerpoint/2010/main" val="8050055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254001" y="0"/>
            <a:ext cx="8737600" cy="914400"/>
          </a:xfrm>
        </p:spPr>
        <p:txBody>
          <a:bodyPr/>
          <a:lstStyle/>
          <a:p>
            <a:pPr>
              <a:lnSpc>
                <a:spcPct val="80000"/>
              </a:lnSpc>
            </a:pPr>
            <a:r>
              <a:rPr lang="en-US" sz="2400" b="1" dirty="0">
                <a:solidFill>
                  <a:srgbClr val="00853F"/>
                </a:solidFill>
              </a:rPr>
              <a:t>Section 9 </a:t>
            </a:r>
            <a:r>
              <a:rPr lang="en-US" dirty="0" smtClean="0">
                <a:solidFill>
                  <a:srgbClr val="00853F"/>
                </a:solidFill>
              </a:rPr>
              <a:t/>
            </a:r>
            <a:br>
              <a:rPr lang="en-US" dirty="0" smtClean="0">
                <a:solidFill>
                  <a:srgbClr val="00853F"/>
                </a:solidFill>
              </a:rPr>
            </a:br>
            <a:r>
              <a:rPr lang="en-US" sz="2000" dirty="0" smtClean="0">
                <a:solidFill>
                  <a:srgbClr val="00853F"/>
                </a:solidFill>
              </a:rPr>
              <a:t>Lighting</a:t>
            </a:r>
            <a:endParaRPr lang="en-US" sz="2000" dirty="0">
              <a:solidFill>
                <a:srgbClr val="00853F"/>
              </a:solidFill>
            </a:endParaRPr>
          </a:p>
        </p:txBody>
      </p:sp>
      <p:sp>
        <p:nvSpPr>
          <p:cNvPr id="335875" name="Rectangle 3"/>
          <p:cNvSpPr>
            <a:spLocks noGrp="1" noChangeArrowheads="1"/>
          </p:cNvSpPr>
          <p:nvPr>
            <p:ph type="body" sz="half" idx="1"/>
          </p:nvPr>
        </p:nvSpPr>
        <p:spPr>
          <a:xfrm>
            <a:off x="271179" y="1131465"/>
            <a:ext cx="6280092" cy="5477682"/>
          </a:xfrm>
        </p:spPr>
        <p:txBody>
          <a:bodyPr>
            <a:normAutofit/>
          </a:bodyPr>
          <a:lstStyle/>
          <a:p>
            <a:pPr>
              <a:lnSpc>
                <a:spcPct val="90000"/>
              </a:lnSpc>
              <a:buFont typeface="Wingdings" pitchFamily="2" charset="2"/>
              <a:buChar char="ü"/>
            </a:pPr>
            <a:r>
              <a:rPr lang="en-US" sz="2000" dirty="0"/>
              <a:t>General Application </a:t>
            </a:r>
            <a:r>
              <a:rPr lang="en-US" sz="1800" i="1" dirty="0"/>
              <a:t>(Section 9.1)</a:t>
            </a:r>
          </a:p>
          <a:p>
            <a:pPr lvl="1">
              <a:lnSpc>
                <a:spcPct val="90000"/>
              </a:lnSpc>
              <a:buFont typeface="Arial" pitchFamily="34" charset="0"/>
              <a:buChar char="•"/>
            </a:pPr>
            <a:r>
              <a:rPr lang="en-US" sz="1400" dirty="0"/>
              <a:t>Scope </a:t>
            </a:r>
          </a:p>
          <a:p>
            <a:pPr lvl="1">
              <a:lnSpc>
                <a:spcPct val="90000"/>
              </a:lnSpc>
              <a:buFont typeface="Arial" pitchFamily="34" charset="0"/>
              <a:buChar char="•"/>
            </a:pPr>
            <a:r>
              <a:rPr lang="en-US" sz="1400" dirty="0"/>
              <a:t>Lighting Alterations</a:t>
            </a:r>
          </a:p>
          <a:p>
            <a:pPr lvl="1">
              <a:lnSpc>
                <a:spcPct val="90000"/>
              </a:lnSpc>
              <a:buFont typeface="Arial" pitchFamily="34" charset="0"/>
              <a:buChar char="•"/>
            </a:pPr>
            <a:r>
              <a:rPr lang="en-US" sz="1400" dirty="0"/>
              <a:t>Installed </a:t>
            </a:r>
            <a:r>
              <a:rPr lang="en-US" sz="1400" dirty="0" smtClean="0"/>
              <a:t>Lighting </a:t>
            </a:r>
            <a:r>
              <a:rPr lang="en-US" sz="1400" dirty="0"/>
              <a:t>Power</a:t>
            </a:r>
          </a:p>
          <a:p>
            <a:pPr lvl="1">
              <a:lnSpc>
                <a:spcPct val="90000"/>
              </a:lnSpc>
              <a:buFont typeface="Arial" pitchFamily="34" charset="0"/>
              <a:buChar char="•"/>
            </a:pPr>
            <a:r>
              <a:rPr lang="en-US" sz="1400" dirty="0"/>
              <a:t>Interior and Exterior </a:t>
            </a:r>
            <a:r>
              <a:rPr lang="en-US" sz="1400" dirty="0" smtClean="0"/>
              <a:t>Luminaire Wattage</a:t>
            </a:r>
            <a:endParaRPr lang="en-US" sz="1400" dirty="0"/>
          </a:p>
          <a:p>
            <a:pPr>
              <a:lnSpc>
                <a:spcPct val="90000"/>
              </a:lnSpc>
              <a:buFont typeface="Wingdings" pitchFamily="2" charset="2"/>
              <a:buChar char="ü"/>
            </a:pPr>
            <a:r>
              <a:rPr lang="en-US" sz="2000" dirty="0" smtClean="0"/>
              <a:t>Compliance </a:t>
            </a:r>
            <a:r>
              <a:rPr lang="en-US" sz="1800" i="1" dirty="0" smtClean="0"/>
              <a:t>(Section </a:t>
            </a:r>
            <a:r>
              <a:rPr lang="en-US" sz="1800" i="1" dirty="0"/>
              <a:t>9.2</a:t>
            </a:r>
            <a:r>
              <a:rPr lang="en-US" sz="1800" i="1" dirty="0" smtClean="0"/>
              <a:t>)</a:t>
            </a:r>
          </a:p>
          <a:p>
            <a:pPr marL="0" indent="0">
              <a:lnSpc>
                <a:spcPct val="90000"/>
              </a:lnSpc>
              <a:buNone/>
            </a:pPr>
            <a:endParaRPr lang="en-US" sz="1800" i="1" dirty="0"/>
          </a:p>
          <a:p>
            <a:pPr>
              <a:lnSpc>
                <a:spcPct val="90000"/>
              </a:lnSpc>
              <a:buFont typeface="Wingdings" pitchFamily="2" charset="2"/>
              <a:buChar char="ü"/>
            </a:pPr>
            <a:r>
              <a:rPr lang="en-US" sz="2000" dirty="0"/>
              <a:t>Mandatory Provisions </a:t>
            </a:r>
            <a:r>
              <a:rPr lang="en-US" sz="1800" i="1" dirty="0"/>
              <a:t>(Section 9.4)</a:t>
            </a:r>
          </a:p>
          <a:p>
            <a:pPr lvl="1">
              <a:lnSpc>
                <a:spcPct val="90000"/>
              </a:lnSpc>
              <a:buFont typeface="Arial" pitchFamily="34" charset="0"/>
              <a:buChar char="•"/>
            </a:pPr>
            <a:r>
              <a:rPr lang="en-US" sz="1400" dirty="0"/>
              <a:t>Lighting control</a:t>
            </a:r>
          </a:p>
          <a:p>
            <a:pPr lvl="1">
              <a:lnSpc>
                <a:spcPct val="90000"/>
              </a:lnSpc>
              <a:buFont typeface="Arial" pitchFamily="34" charset="0"/>
              <a:buChar char="•"/>
            </a:pPr>
            <a:r>
              <a:rPr lang="en-US" sz="1400" dirty="0" smtClean="0"/>
              <a:t>Exterior lighting power</a:t>
            </a:r>
          </a:p>
          <a:p>
            <a:pPr lvl="1">
              <a:lnSpc>
                <a:spcPct val="90000"/>
              </a:lnSpc>
              <a:buFont typeface="Arial" pitchFamily="34" charset="0"/>
              <a:buChar char="•"/>
            </a:pPr>
            <a:r>
              <a:rPr lang="en-US" sz="1400" dirty="0" smtClean="0"/>
              <a:t>Functional testing</a:t>
            </a:r>
          </a:p>
          <a:p>
            <a:pPr lvl="1">
              <a:lnSpc>
                <a:spcPct val="90000"/>
              </a:lnSpc>
              <a:buFont typeface="Arial" pitchFamily="34" charset="0"/>
              <a:buChar char="•"/>
            </a:pPr>
            <a:r>
              <a:rPr lang="en-US" sz="1400" dirty="0" smtClean="0">
                <a:solidFill>
                  <a:srgbClr val="FF0000"/>
                </a:solidFill>
              </a:rPr>
              <a:t>Dwelling units</a:t>
            </a:r>
          </a:p>
          <a:p>
            <a:pPr lvl="1">
              <a:lnSpc>
                <a:spcPct val="90000"/>
              </a:lnSpc>
              <a:buFont typeface="Arial" pitchFamily="34" charset="0"/>
              <a:buChar char="•"/>
            </a:pPr>
            <a:r>
              <a:rPr lang="en-US" sz="1400" dirty="0">
                <a:solidFill>
                  <a:srgbClr val="FF0000"/>
                </a:solidFill>
              </a:rPr>
              <a:t>Climate zone exception for daylighting </a:t>
            </a:r>
            <a:r>
              <a:rPr lang="en-US" sz="1400" dirty="0" smtClean="0">
                <a:solidFill>
                  <a:srgbClr val="FF0000"/>
                </a:solidFill>
              </a:rPr>
              <a:t>control</a:t>
            </a:r>
          </a:p>
          <a:p>
            <a:pPr lvl="1">
              <a:lnSpc>
                <a:spcPct val="90000"/>
              </a:lnSpc>
              <a:buFont typeface="Arial" pitchFamily="34" charset="0"/>
              <a:buChar char="•"/>
            </a:pPr>
            <a:endParaRPr lang="en-US" sz="1400" dirty="0"/>
          </a:p>
          <a:p>
            <a:pPr>
              <a:lnSpc>
                <a:spcPct val="90000"/>
              </a:lnSpc>
              <a:buFont typeface="Wingdings" pitchFamily="2" charset="2"/>
              <a:buChar char="ü"/>
            </a:pPr>
            <a:r>
              <a:rPr lang="en-US" sz="2000" dirty="0"/>
              <a:t>Building Area Method Compliance Path </a:t>
            </a:r>
            <a:r>
              <a:rPr lang="en-US" sz="1800" i="1" dirty="0"/>
              <a:t>(Section 9.5</a:t>
            </a:r>
            <a:r>
              <a:rPr lang="en-US" sz="1800" i="1" dirty="0" smtClean="0"/>
              <a:t>)</a:t>
            </a:r>
          </a:p>
          <a:p>
            <a:pPr marL="0" indent="0">
              <a:lnSpc>
                <a:spcPct val="90000"/>
              </a:lnSpc>
              <a:buNone/>
            </a:pPr>
            <a:endParaRPr lang="en-US" sz="1800" i="1" dirty="0"/>
          </a:p>
          <a:p>
            <a:pPr>
              <a:lnSpc>
                <a:spcPct val="90000"/>
              </a:lnSpc>
              <a:buFont typeface="Wingdings" pitchFamily="2" charset="2"/>
              <a:buChar char="ü"/>
            </a:pPr>
            <a:r>
              <a:rPr lang="en-US" sz="2000" dirty="0"/>
              <a:t>Alternative Compliance Path: Space-by-Space Method </a:t>
            </a:r>
            <a:r>
              <a:rPr lang="en-US" sz="1800" i="1" dirty="0"/>
              <a:t>(Section 9.6)</a:t>
            </a:r>
          </a:p>
        </p:txBody>
      </p:sp>
      <p:pic>
        <p:nvPicPr>
          <p:cNvPr id="5" name="Picture 5" descr="12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297" y="1027290"/>
            <a:ext cx="3964786" cy="320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316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496888" y="1380069"/>
            <a:ext cx="5675312" cy="4800600"/>
          </a:xfrm>
        </p:spPr>
        <p:txBody>
          <a:bodyPr>
            <a:normAutofit/>
          </a:bodyPr>
          <a:lstStyle/>
          <a:p>
            <a:pPr marL="342900" lvl="1" indent="-342900">
              <a:lnSpc>
                <a:spcPct val="90000"/>
              </a:lnSpc>
              <a:buFont typeface="Arial" panose="020B0604020202020204" pitchFamily="34" charset="0"/>
              <a:buChar char="•"/>
            </a:pPr>
            <a:r>
              <a:rPr lang="en-US" sz="2400" dirty="0" smtClean="0"/>
              <a:t>Interior </a:t>
            </a:r>
            <a:r>
              <a:rPr lang="en-US" sz="2400" dirty="0"/>
              <a:t>spaces of buildings</a:t>
            </a:r>
          </a:p>
          <a:p>
            <a:pPr marL="342900" lvl="1" indent="-342900">
              <a:lnSpc>
                <a:spcPct val="90000"/>
              </a:lnSpc>
              <a:buFont typeface="Arial" panose="020B0604020202020204" pitchFamily="34" charset="0"/>
              <a:buChar char="•"/>
            </a:pPr>
            <a:r>
              <a:rPr lang="en-US" sz="2400" dirty="0"/>
              <a:t>Exterior </a:t>
            </a:r>
            <a:r>
              <a:rPr lang="en-US" sz="2400" dirty="0" smtClean="0"/>
              <a:t>lighting </a:t>
            </a:r>
            <a:r>
              <a:rPr lang="en-US" sz="2400" dirty="0"/>
              <a:t>powered through </a:t>
            </a:r>
            <a:r>
              <a:rPr lang="en-US" sz="2400" dirty="0" smtClean="0"/>
              <a:t>building</a:t>
            </a:r>
            <a:br>
              <a:rPr lang="en-US" sz="2400" dirty="0" smtClean="0"/>
            </a:br>
            <a:endParaRPr lang="en-US" sz="2400" dirty="0"/>
          </a:p>
          <a:p>
            <a:pPr marL="342900" lvl="1" indent="-342900">
              <a:lnSpc>
                <a:spcPct val="90000"/>
              </a:lnSpc>
              <a:buNone/>
            </a:pPr>
            <a:r>
              <a:rPr lang="en-US" sz="2400" b="1" u="sng" dirty="0"/>
              <a:t>Exceptions</a:t>
            </a:r>
          </a:p>
          <a:p>
            <a:pPr>
              <a:lnSpc>
                <a:spcPct val="90000"/>
              </a:lnSpc>
              <a:buFont typeface="Arial" panose="020B0604020202020204" pitchFamily="34" charset="0"/>
              <a:buChar char="•"/>
            </a:pPr>
            <a:r>
              <a:rPr lang="en-US" dirty="0"/>
              <a:t>Emergency lighting</a:t>
            </a:r>
          </a:p>
          <a:p>
            <a:pPr>
              <a:lnSpc>
                <a:spcPct val="90000"/>
              </a:lnSpc>
              <a:buFont typeface="Arial" panose="020B0604020202020204" pitchFamily="34" charset="0"/>
              <a:buChar char="•"/>
            </a:pPr>
            <a:r>
              <a:rPr lang="en-US" dirty="0"/>
              <a:t>Lighting required by life safety statute</a:t>
            </a:r>
          </a:p>
          <a:p>
            <a:pPr>
              <a:lnSpc>
                <a:spcPct val="90000"/>
              </a:lnSpc>
              <a:buFont typeface="Arial" panose="020B0604020202020204" pitchFamily="34" charset="0"/>
              <a:buChar char="•"/>
            </a:pPr>
            <a:r>
              <a:rPr lang="en-US" dirty="0" smtClean="0"/>
              <a:t>Decorative </a:t>
            </a:r>
            <a:r>
              <a:rPr lang="en-US" dirty="0"/>
              <a:t>gas </a:t>
            </a:r>
            <a:r>
              <a:rPr lang="en-US" dirty="0" smtClean="0"/>
              <a:t>lighting</a:t>
            </a:r>
          </a:p>
          <a:p>
            <a:pPr lvl="2">
              <a:lnSpc>
                <a:spcPct val="90000"/>
              </a:lnSpc>
            </a:pPr>
            <a:endParaRPr lang="en-US" sz="1800" dirty="0"/>
          </a:p>
        </p:txBody>
      </p:sp>
      <p:sp>
        <p:nvSpPr>
          <p:cNvPr id="336898" name="Rectangle 2"/>
          <p:cNvSpPr>
            <a:spLocks noGrp="1" noChangeArrowheads="1"/>
          </p:cNvSpPr>
          <p:nvPr>
            <p:ph type="title"/>
          </p:nvPr>
        </p:nvSpPr>
        <p:spPr>
          <a:xfrm>
            <a:off x="282576" y="12700"/>
            <a:ext cx="8459171" cy="762804"/>
          </a:xfrm>
        </p:spPr>
        <p:txBody>
          <a:bodyPr/>
          <a:lstStyle/>
          <a:p>
            <a:pPr>
              <a:lnSpc>
                <a:spcPct val="80000"/>
              </a:lnSpc>
            </a:pPr>
            <a:r>
              <a:rPr lang="en-US" sz="2400" b="1" dirty="0" smtClean="0">
                <a:solidFill>
                  <a:srgbClr val="00853F"/>
                </a:solidFill>
              </a:rPr>
              <a:t>Section 9 </a:t>
            </a:r>
            <a:r>
              <a:rPr lang="en-US" dirty="0">
                <a:solidFill>
                  <a:srgbClr val="00853F"/>
                </a:solidFill>
              </a:rPr>
              <a:t/>
            </a:r>
            <a:br>
              <a:rPr lang="en-US" dirty="0">
                <a:solidFill>
                  <a:srgbClr val="00853F"/>
                </a:solidFill>
              </a:rPr>
            </a:br>
            <a:r>
              <a:rPr lang="en-US" sz="2000" dirty="0" smtClean="0">
                <a:solidFill>
                  <a:srgbClr val="00853F"/>
                </a:solidFill>
              </a:rPr>
              <a:t>Lighting General Scope </a:t>
            </a:r>
            <a:endParaRPr lang="en-US" dirty="0">
              <a:solidFill>
                <a:srgbClr val="00853F"/>
              </a:solidFill>
            </a:endParaRPr>
          </a:p>
        </p:txBody>
      </p:sp>
      <p:pic>
        <p:nvPicPr>
          <p:cNvPr id="8" name="Picture 27" descr="842"/>
          <p:cNvPicPr>
            <a:picLocks noChangeAspect="1" noChangeArrowheads="1"/>
          </p:cNvPicPr>
          <p:nvPr/>
        </p:nvPicPr>
        <p:blipFill>
          <a:blip r:embed="rId3" cstate="screen"/>
          <a:srcRect/>
          <a:stretch>
            <a:fillRect/>
          </a:stretch>
        </p:blipFill>
        <p:spPr bwMode="auto">
          <a:xfrm>
            <a:off x="6172200" y="1380069"/>
            <a:ext cx="2680898" cy="2144486"/>
          </a:xfrm>
          <a:prstGeom prst="rect">
            <a:avLst/>
          </a:prstGeom>
          <a:noFill/>
          <a:ln w="38100">
            <a:noFill/>
            <a:miter lim="800000"/>
            <a:headEnd/>
            <a:tailEnd/>
          </a:ln>
          <a:effectLst/>
        </p:spPr>
      </p:pic>
      <p:pic>
        <p:nvPicPr>
          <p:cNvPr id="6" name="Picture 5" descr="12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1" y="3897138"/>
            <a:ext cx="2657638" cy="211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984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Rectangle 3"/>
          <p:cNvSpPr>
            <a:spLocks noGrp="1" noChangeArrowheads="1"/>
          </p:cNvSpPr>
          <p:nvPr>
            <p:ph idx="1"/>
          </p:nvPr>
        </p:nvSpPr>
        <p:spPr>
          <a:xfrm>
            <a:off x="496887" y="1143000"/>
            <a:ext cx="5811315" cy="4800600"/>
          </a:xfrm>
        </p:spPr>
        <p:txBody>
          <a:bodyPr>
            <a:normAutofit fontScale="85000" lnSpcReduction="20000"/>
          </a:bodyPr>
          <a:lstStyle/>
          <a:p>
            <a:pPr marL="342900" lvl="1" indent="-342900">
              <a:lnSpc>
                <a:spcPct val="90000"/>
              </a:lnSpc>
              <a:buFont typeface="Arial" panose="020B0604020202020204" pitchFamily="34" charset="0"/>
              <a:buChar char="•"/>
            </a:pPr>
            <a:r>
              <a:rPr lang="en-US" sz="2400" dirty="0" smtClean="0"/>
              <a:t>Applies to these retrofits:</a:t>
            </a:r>
          </a:p>
          <a:p>
            <a:pPr marL="742950" lvl="2" indent="-342900">
              <a:lnSpc>
                <a:spcPct val="90000"/>
              </a:lnSpc>
              <a:buFont typeface="Calibri" panose="020F0502020204030204" pitchFamily="34" charset="0"/>
              <a:buChar char="–"/>
            </a:pPr>
            <a:r>
              <a:rPr lang="en-US" sz="2000" dirty="0" smtClean="0"/>
              <a:t>where luminaires are added, replaced, or removed</a:t>
            </a:r>
          </a:p>
          <a:p>
            <a:pPr marL="742950" lvl="2" indent="-342900">
              <a:lnSpc>
                <a:spcPct val="90000"/>
              </a:lnSpc>
              <a:buFont typeface="Calibri" panose="020F0502020204030204" pitchFamily="34" charset="0"/>
              <a:buChar char="–"/>
            </a:pPr>
            <a:r>
              <a:rPr lang="en-US" sz="2000" dirty="0" smtClean="0"/>
              <a:t>Replacement of lamp plus ballast in luminaires</a:t>
            </a:r>
          </a:p>
          <a:p>
            <a:pPr marL="342900" lvl="1" indent="-342900">
              <a:lnSpc>
                <a:spcPct val="90000"/>
              </a:lnSpc>
              <a:buFont typeface="Arial" panose="020B0604020202020204" pitchFamily="34" charset="0"/>
              <a:buChar char="•"/>
            </a:pPr>
            <a:r>
              <a:rPr lang="en-US" sz="2400" dirty="0" smtClean="0"/>
              <a:t>Requires BOTH interior and exterior alterations to comply with Lighting Power Density (LPD) limits and basic after hours automatic shutoff requirements</a:t>
            </a:r>
          </a:p>
          <a:p>
            <a:pPr marL="342900" lvl="1" indent="-342900">
              <a:lnSpc>
                <a:spcPct val="90000"/>
              </a:lnSpc>
              <a:buNone/>
            </a:pPr>
            <a:endParaRPr lang="en-US" sz="2400" dirty="0" smtClean="0"/>
          </a:p>
          <a:p>
            <a:pPr marL="342900" lvl="1" indent="-342900" algn="just">
              <a:lnSpc>
                <a:spcPct val="90000"/>
              </a:lnSpc>
              <a:buNone/>
            </a:pPr>
            <a:r>
              <a:rPr lang="en-US" sz="2400" b="1" u="sng" dirty="0" smtClean="0"/>
              <a:t>Exception</a:t>
            </a:r>
            <a:endParaRPr lang="en-US" sz="2400" dirty="0" smtClean="0"/>
          </a:p>
          <a:p>
            <a:pPr marL="342900" lvl="1" indent="-342900">
              <a:lnSpc>
                <a:spcPct val="90000"/>
              </a:lnSpc>
            </a:pPr>
            <a:r>
              <a:rPr lang="en-US" sz="2400" dirty="0" smtClean="0"/>
              <a:t>	Spaces where alterations involve </a:t>
            </a:r>
            <a:br>
              <a:rPr lang="en-US" sz="2400" dirty="0" smtClean="0"/>
            </a:br>
            <a:r>
              <a:rPr lang="en-US" sz="2400" dirty="0" smtClean="0"/>
              <a:t>&lt; </a:t>
            </a:r>
            <a:r>
              <a:rPr lang="en-US" sz="2400" dirty="0" smtClean="0">
                <a:solidFill>
                  <a:srgbClr val="FF0000"/>
                </a:solidFill>
              </a:rPr>
              <a:t>20% </a:t>
            </a:r>
            <a:r>
              <a:rPr lang="en-US" sz="2400" dirty="0" smtClean="0"/>
              <a:t>of connected lighting load and the LPD for the space is not increased</a:t>
            </a:r>
          </a:p>
          <a:p>
            <a:pPr marL="342900" lvl="1" indent="-342900">
              <a:lnSpc>
                <a:spcPct val="90000"/>
              </a:lnSpc>
            </a:pPr>
            <a:r>
              <a:rPr lang="en-US" sz="2400" dirty="0" smtClean="0">
                <a:solidFill>
                  <a:srgbClr val="FF0000"/>
                </a:solidFill>
              </a:rPr>
              <a:t>Alterations that only involve replacement of lamps plus ballasts/drivers or only involve one-for-one luminaire replacement to only comply with LPD requirement and Section 9.4.1.1(h) and 9.4.1.1(i)</a:t>
            </a:r>
          </a:p>
          <a:p>
            <a:pPr marL="342900" lvl="1" indent="-342900">
              <a:lnSpc>
                <a:spcPct val="90000"/>
              </a:lnSpc>
            </a:pPr>
            <a:r>
              <a:rPr lang="en-US" sz="2400" dirty="0" smtClean="0">
                <a:solidFill>
                  <a:srgbClr val="FF0000"/>
                </a:solidFill>
              </a:rPr>
              <a:t>Routine maintenance or repair situations</a:t>
            </a:r>
          </a:p>
        </p:txBody>
      </p:sp>
      <p:sp>
        <p:nvSpPr>
          <p:cNvPr id="336898" name="Rectangle 2"/>
          <p:cNvSpPr>
            <a:spLocks noGrp="1" noChangeArrowheads="1"/>
          </p:cNvSpPr>
          <p:nvPr>
            <p:ph type="title"/>
          </p:nvPr>
        </p:nvSpPr>
        <p:spPr>
          <a:xfrm>
            <a:off x="282576" y="12700"/>
            <a:ext cx="8459171" cy="785953"/>
          </a:xfrm>
        </p:spPr>
        <p:txBody>
          <a:bodyPr/>
          <a:lstStyle/>
          <a:p>
            <a:pPr>
              <a:lnSpc>
                <a:spcPct val="80000"/>
              </a:lnSpc>
            </a:pPr>
            <a:r>
              <a:rPr lang="en-US" sz="2400" b="1" dirty="0" smtClean="0">
                <a:solidFill>
                  <a:srgbClr val="00853F"/>
                </a:solidFill>
              </a:rPr>
              <a:t>Section 9 </a:t>
            </a:r>
            <a:r>
              <a:rPr lang="en-US" dirty="0">
                <a:solidFill>
                  <a:srgbClr val="00853F"/>
                </a:solidFill>
              </a:rPr>
              <a:t/>
            </a:r>
            <a:br>
              <a:rPr lang="en-US" dirty="0">
                <a:solidFill>
                  <a:srgbClr val="00853F"/>
                </a:solidFill>
              </a:rPr>
            </a:br>
            <a:r>
              <a:rPr lang="en-US" sz="2000" dirty="0" smtClean="0">
                <a:solidFill>
                  <a:srgbClr val="00853F"/>
                </a:solidFill>
              </a:rPr>
              <a:t>Lighting General </a:t>
            </a:r>
            <a:r>
              <a:rPr lang="en-US" sz="2000" dirty="0">
                <a:solidFill>
                  <a:srgbClr val="00853F"/>
                </a:solidFill>
              </a:rPr>
              <a:t>– </a:t>
            </a:r>
            <a:r>
              <a:rPr lang="en-US" sz="2000" dirty="0" smtClean="0">
                <a:solidFill>
                  <a:srgbClr val="00853F"/>
                </a:solidFill>
              </a:rPr>
              <a:t>Alterations </a:t>
            </a:r>
            <a:endParaRPr lang="en-US" dirty="0">
              <a:solidFill>
                <a:srgbClr val="00853F"/>
              </a:solidFill>
            </a:endParaRPr>
          </a:p>
        </p:txBody>
      </p:sp>
      <p:pic>
        <p:nvPicPr>
          <p:cNvPr id="4" name="Picture 4" descr="0061"/>
          <p:cNvPicPr>
            <a:picLocks noChangeAspect="1" noChangeArrowheads="1"/>
          </p:cNvPicPr>
          <p:nvPr/>
        </p:nvPicPr>
        <p:blipFill>
          <a:blip r:embed="rId3">
            <a:lum bright="2000" contrast="2000"/>
            <a:extLst>
              <a:ext uri="{28A0092B-C50C-407E-A947-70E740481C1C}">
                <a14:useLocalDpi xmlns:a14="http://schemas.microsoft.com/office/drawing/2010/main" val="0"/>
              </a:ext>
            </a:extLst>
          </a:blip>
          <a:srcRect/>
          <a:stretch>
            <a:fillRect/>
          </a:stretch>
        </p:blipFill>
        <p:spPr bwMode="auto">
          <a:xfrm>
            <a:off x="6401340" y="1493135"/>
            <a:ext cx="2490248" cy="429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031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idx="1"/>
          </p:nvPr>
        </p:nvSpPr>
        <p:spPr>
          <a:xfrm>
            <a:off x="456229" y="1124200"/>
            <a:ext cx="8051573" cy="4014788"/>
          </a:xfrm>
        </p:spPr>
        <p:txBody>
          <a:bodyPr>
            <a:noAutofit/>
          </a:bodyPr>
          <a:lstStyle/>
          <a:p>
            <a:pPr marL="0" indent="0">
              <a:buNone/>
            </a:pPr>
            <a:r>
              <a:rPr lang="en-US" sz="2200" b="1" dirty="0" smtClean="0"/>
              <a:t>Installed interior lighting power must be </a:t>
            </a:r>
            <a:r>
              <a:rPr lang="en-US" sz="2200" b="1" dirty="0"/>
              <a:t>≤ </a:t>
            </a:r>
            <a:r>
              <a:rPr lang="en-US" sz="2200" b="1" dirty="0" smtClean="0"/>
              <a:t>lighting power allowance</a:t>
            </a:r>
          </a:p>
          <a:p>
            <a:pPr marL="0" indent="0">
              <a:buNone/>
            </a:pPr>
            <a:r>
              <a:rPr lang="en-US" sz="2200" dirty="0" smtClean="0"/>
              <a:t> </a:t>
            </a:r>
          </a:p>
          <a:p>
            <a:pPr marL="400050" lvl="1" indent="0">
              <a:buNone/>
            </a:pPr>
            <a:r>
              <a:rPr lang="en-US" sz="2200" dirty="0" smtClean="0"/>
              <a:t>Installed interior lighting power calculation method</a:t>
            </a:r>
          </a:p>
          <a:p>
            <a:pPr lvl="1">
              <a:buFont typeface="Arial" panose="020B0604020202020204" pitchFamily="34" charset="0"/>
              <a:buChar char="•"/>
            </a:pPr>
            <a:r>
              <a:rPr lang="en-US" sz="2200" dirty="0" smtClean="0"/>
              <a:t>Calculation requirements</a:t>
            </a:r>
          </a:p>
          <a:p>
            <a:pPr lvl="1">
              <a:buFont typeface="Arial" panose="020B0604020202020204" pitchFamily="34" charset="0"/>
              <a:buChar char="•"/>
            </a:pPr>
            <a:r>
              <a:rPr lang="en-US" sz="2200" dirty="0" smtClean="0"/>
              <a:t>Lots </a:t>
            </a:r>
            <a:r>
              <a:rPr lang="en-US" sz="2200" dirty="0"/>
              <a:t>of </a:t>
            </a:r>
            <a:r>
              <a:rPr lang="en-US" sz="2200" dirty="0" smtClean="0"/>
              <a:t>exemptions (next page)</a:t>
            </a:r>
            <a:endParaRPr lang="en-US" sz="2200" dirty="0"/>
          </a:p>
          <a:p>
            <a:pPr marL="400050" lvl="1" indent="0">
              <a:buNone/>
            </a:pPr>
            <a:endParaRPr lang="en-US" sz="2200" dirty="0" smtClean="0"/>
          </a:p>
          <a:p>
            <a:pPr marL="400050" lvl="1" indent="0">
              <a:buNone/>
            </a:pPr>
            <a:r>
              <a:rPr lang="en-US" sz="2200" dirty="0" smtClean="0"/>
              <a:t>Power allowance calculation </a:t>
            </a:r>
            <a:r>
              <a:rPr lang="en-US" sz="2200" dirty="0"/>
              <a:t>methods</a:t>
            </a:r>
          </a:p>
          <a:p>
            <a:pPr lvl="1">
              <a:buFont typeface="Arial" panose="020B0604020202020204" pitchFamily="34" charset="0"/>
              <a:buChar char="•"/>
            </a:pPr>
            <a:r>
              <a:rPr lang="en-US" sz="2200" dirty="0"/>
              <a:t>Building </a:t>
            </a:r>
            <a:r>
              <a:rPr lang="en-US" sz="2200" dirty="0" smtClean="0"/>
              <a:t>area compliance path</a:t>
            </a:r>
            <a:endParaRPr lang="en-US" sz="2200" dirty="0"/>
          </a:p>
          <a:p>
            <a:pPr lvl="1">
              <a:buFont typeface="Arial" panose="020B0604020202020204" pitchFamily="34" charset="0"/>
              <a:buChar char="•"/>
            </a:pPr>
            <a:r>
              <a:rPr lang="en-US" sz="2200" dirty="0" smtClean="0"/>
              <a:t>Alternative Compliance Path:  Space-by-space method</a:t>
            </a:r>
            <a:endParaRPr lang="en-US" sz="2200" dirty="0"/>
          </a:p>
          <a:p>
            <a:pPr>
              <a:buNone/>
            </a:pPr>
            <a:endParaRPr lang="en-US" sz="2200" dirty="0" smtClean="0"/>
          </a:p>
        </p:txBody>
      </p:sp>
      <p:sp>
        <p:nvSpPr>
          <p:cNvPr id="421891" name="Rectangle 3"/>
          <p:cNvSpPr>
            <a:spLocks noGrp="1" noChangeArrowheads="1"/>
          </p:cNvSpPr>
          <p:nvPr>
            <p:ph type="title"/>
          </p:nvPr>
        </p:nvSpPr>
        <p:spPr>
          <a:xfrm>
            <a:off x="279401" y="0"/>
            <a:ext cx="8699500" cy="914400"/>
          </a:xfrm>
        </p:spPr>
        <p:txBody>
          <a:bodyPr/>
          <a:lstStyle/>
          <a:p>
            <a:pPr>
              <a:lnSpc>
                <a:spcPct val="80000"/>
              </a:lnSpc>
            </a:pPr>
            <a:r>
              <a:rPr lang="en-US" sz="2400" b="1" dirty="0" smtClean="0">
                <a:solidFill>
                  <a:srgbClr val="00853F"/>
                </a:solidFill>
              </a:rPr>
              <a:t>Section 9  </a:t>
            </a:r>
            <a:r>
              <a:rPr lang="en-US" dirty="0" smtClean="0">
                <a:solidFill>
                  <a:srgbClr val="00853F"/>
                </a:solidFill>
              </a:rPr>
              <a:t/>
            </a:r>
            <a:br>
              <a:rPr lang="en-US" dirty="0" smtClean="0">
                <a:solidFill>
                  <a:srgbClr val="00853F"/>
                </a:solidFill>
              </a:rPr>
            </a:br>
            <a:r>
              <a:rPr lang="en-US" sz="2000" dirty="0" smtClean="0">
                <a:solidFill>
                  <a:srgbClr val="00853F"/>
                </a:solidFill>
              </a:rPr>
              <a:t>Interior </a:t>
            </a:r>
            <a:r>
              <a:rPr lang="en-US" sz="2000" dirty="0">
                <a:solidFill>
                  <a:srgbClr val="00853F"/>
                </a:solidFill>
              </a:rPr>
              <a:t>Lighting Power</a:t>
            </a:r>
          </a:p>
        </p:txBody>
      </p:sp>
    </p:spTree>
    <p:extLst>
      <p:ext uri="{BB962C8B-B14F-4D97-AF65-F5344CB8AC3E}">
        <p14:creationId xmlns:p14="http://schemas.microsoft.com/office/powerpoint/2010/main" val="1137278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1" name="Rectangle 3"/>
          <p:cNvSpPr>
            <a:spLocks noGrp="1" noChangeArrowheads="1"/>
          </p:cNvSpPr>
          <p:nvPr>
            <p:ph idx="1"/>
          </p:nvPr>
        </p:nvSpPr>
        <p:spPr>
          <a:xfrm>
            <a:off x="456230" y="1295400"/>
            <a:ext cx="8500446" cy="4419600"/>
          </a:xfrm>
        </p:spPr>
        <p:txBody>
          <a:bodyPr/>
          <a:lstStyle/>
          <a:p>
            <a:pPr marL="0" indent="0" algn="ctr">
              <a:buNone/>
            </a:pPr>
            <a:r>
              <a:rPr lang="en-US" b="1" dirty="0" smtClean="0"/>
              <a:t>These requirements apply to both interior and exterior</a:t>
            </a:r>
          </a:p>
          <a:p>
            <a:pPr marL="0" indent="0">
              <a:buNone/>
            </a:pPr>
            <a:endParaRPr lang="en-US" sz="1050" dirty="0" smtClean="0"/>
          </a:p>
          <a:p>
            <a:pPr marL="0" indent="0">
              <a:buNone/>
            </a:pPr>
            <a:r>
              <a:rPr lang="en-US" dirty="0" smtClean="0"/>
              <a:t>Installed Lighting </a:t>
            </a:r>
            <a:r>
              <a:rPr lang="en-US" dirty="0"/>
              <a:t>Power shall include all power used by the luminaires, including lamps, </a:t>
            </a:r>
            <a:r>
              <a:rPr lang="en-US" dirty="0" smtClean="0"/>
              <a:t>ballasts/</a:t>
            </a:r>
            <a:r>
              <a:rPr lang="en-US" dirty="0" smtClean="0">
                <a:solidFill>
                  <a:srgbClr val="FF0000"/>
                </a:solidFill>
              </a:rPr>
              <a:t>drivers</a:t>
            </a:r>
            <a:r>
              <a:rPr lang="en-US" dirty="0" smtClean="0"/>
              <a:t>, </a:t>
            </a:r>
            <a:r>
              <a:rPr lang="en-US" dirty="0"/>
              <a:t>transformers, and controls</a:t>
            </a:r>
          </a:p>
          <a:p>
            <a:pPr lvl="1">
              <a:buFont typeface="Arial" panose="020B0604020202020204" pitchFamily="34" charset="0"/>
              <a:buChar char="•"/>
            </a:pPr>
            <a:r>
              <a:rPr lang="en-US" b="1" u="sng" dirty="0"/>
              <a:t>Exception</a:t>
            </a:r>
            <a:r>
              <a:rPr lang="en-US" dirty="0"/>
              <a:t>:  </a:t>
            </a:r>
            <a:r>
              <a:rPr lang="en-US" dirty="0" smtClean="0"/>
              <a:t>where </a:t>
            </a:r>
            <a:r>
              <a:rPr lang="en-US" dirty="0"/>
              <a:t>two </a:t>
            </a:r>
            <a:r>
              <a:rPr lang="en-US" dirty="0" smtClean="0"/>
              <a:t>independent lighting </a:t>
            </a:r>
            <a:r>
              <a:rPr lang="en-US" dirty="0"/>
              <a:t>systems </a:t>
            </a:r>
            <a:r>
              <a:rPr lang="en-US" dirty="0" smtClean="0"/>
              <a:t>exist in the same space or area and </a:t>
            </a:r>
            <a:r>
              <a:rPr lang="en-US" dirty="0"/>
              <a:t>are controlled to prevent simultaneous </a:t>
            </a:r>
            <a:r>
              <a:rPr lang="en-US" dirty="0" smtClean="0"/>
              <a:t>operation, only the system with the highest total wattage  must be included</a:t>
            </a:r>
          </a:p>
          <a:p>
            <a:pPr lvl="1">
              <a:buFont typeface="Arial" panose="020B0604020202020204" pitchFamily="34" charset="0"/>
              <a:buChar char="•"/>
            </a:pPr>
            <a:endParaRPr lang="en-US" dirty="0" smtClean="0"/>
          </a:p>
          <a:p>
            <a:pPr marL="0" indent="0">
              <a:buNone/>
            </a:pPr>
            <a:r>
              <a:rPr lang="en-US" dirty="0" smtClean="0"/>
              <a:t>Luminaire </a:t>
            </a:r>
            <a:r>
              <a:rPr lang="en-US" dirty="0"/>
              <a:t>Wattage for various systems shall </a:t>
            </a:r>
            <a:r>
              <a:rPr lang="en-US" dirty="0" smtClean="0"/>
              <a:t>be determined </a:t>
            </a:r>
            <a:r>
              <a:rPr lang="en-US" dirty="0"/>
              <a:t>in accordance with details in Section 9.1.4  </a:t>
            </a:r>
          </a:p>
        </p:txBody>
      </p:sp>
      <p:sp>
        <p:nvSpPr>
          <p:cNvPr id="386050" name="Rectangle 2"/>
          <p:cNvSpPr>
            <a:spLocks noGrp="1" noChangeArrowheads="1"/>
          </p:cNvSpPr>
          <p:nvPr>
            <p:ph type="title"/>
          </p:nvPr>
        </p:nvSpPr>
        <p:spPr>
          <a:xfrm>
            <a:off x="253029" y="0"/>
            <a:ext cx="8459171" cy="914400"/>
          </a:xfrm>
        </p:spPr>
        <p:txBody>
          <a:bodyPr/>
          <a:lstStyle/>
          <a:p>
            <a:pPr>
              <a:lnSpc>
                <a:spcPct val="80000"/>
              </a:lnSpc>
            </a:pPr>
            <a:r>
              <a:rPr lang="en-US" sz="2400" b="1" dirty="0" smtClean="0">
                <a:solidFill>
                  <a:srgbClr val="00853F"/>
                </a:solidFill>
              </a:rPr>
              <a:t>Section 9 – 9.1.3</a:t>
            </a:r>
            <a:r>
              <a:rPr lang="en-US" dirty="0" smtClean="0">
                <a:solidFill>
                  <a:srgbClr val="00853F"/>
                </a:solidFill>
              </a:rPr>
              <a:t/>
            </a:r>
            <a:br>
              <a:rPr lang="en-US" dirty="0" smtClean="0">
                <a:solidFill>
                  <a:srgbClr val="00853F"/>
                </a:solidFill>
              </a:rPr>
            </a:br>
            <a:r>
              <a:rPr lang="en-US" sz="2000" dirty="0" smtClean="0">
                <a:solidFill>
                  <a:srgbClr val="00853F"/>
                </a:solidFill>
              </a:rPr>
              <a:t>Installed Lighting Power Calculation Requirements</a:t>
            </a:r>
            <a:br>
              <a:rPr lang="en-US" sz="2000" dirty="0" smtClean="0">
                <a:solidFill>
                  <a:srgbClr val="00853F"/>
                </a:solidFill>
              </a:rPr>
            </a:br>
            <a:r>
              <a:rPr lang="en-US" sz="2000" dirty="0" smtClean="0">
                <a:solidFill>
                  <a:srgbClr val="00853F"/>
                </a:solidFill>
              </a:rPr>
              <a:t> – INTERIOR and EXTERIOR</a:t>
            </a:r>
            <a:endParaRPr lang="en-US" sz="2000" dirty="0">
              <a:solidFill>
                <a:srgbClr val="00853F"/>
              </a:solidFill>
            </a:endParaRPr>
          </a:p>
        </p:txBody>
      </p:sp>
    </p:spTree>
    <p:extLst>
      <p:ext uri="{BB962C8B-B14F-4D97-AF65-F5344CB8AC3E}">
        <p14:creationId xmlns:p14="http://schemas.microsoft.com/office/powerpoint/2010/main" val="4007348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8" name="Rectangle 4"/>
          <p:cNvSpPr>
            <a:spLocks noGrp="1" noChangeArrowheads="1"/>
          </p:cNvSpPr>
          <p:nvPr>
            <p:ph idx="1"/>
          </p:nvPr>
        </p:nvSpPr>
        <p:spPr>
          <a:xfrm>
            <a:off x="456229" y="1219199"/>
            <a:ext cx="8306771" cy="4730187"/>
          </a:xfrm>
        </p:spPr>
        <p:txBody>
          <a:bodyPr>
            <a:normAutofit fontScale="92500" lnSpcReduction="20000"/>
          </a:bodyPr>
          <a:lstStyle/>
          <a:p>
            <a:pPr marL="0" indent="0" algn="ctr">
              <a:buNone/>
            </a:pPr>
            <a:r>
              <a:rPr lang="en-US" b="1" dirty="0"/>
              <a:t>These requirements apply to both interior and exterior</a:t>
            </a:r>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Line voltage luminaires without ballasts or transformers </a:t>
            </a:r>
            <a:r>
              <a:rPr lang="en-US" sz="2400" dirty="0"/>
              <a:t>= max. labeled wattage of the luminaire</a:t>
            </a:r>
          </a:p>
          <a:p>
            <a:pPr>
              <a:buFont typeface="Arial" panose="020B0604020202020204" pitchFamily="34" charset="0"/>
              <a:buChar char="•"/>
            </a:pPr>
            <a:r>
              <a:rPr lang="en-US" sz="2400" dirty="0"/>
              <a:t>Luminaires with </a:t>
            </a:r>
            <a:r>
              <a:rPr lang="en-US" sz="2400" dirty="0" smtClean="0"/>
              <a:t>ballasts/</a:t>
            </a:r>
            <a:r>
              <a:rPr lang="en-US" sz="2400" dirty="0" smtClean="0">
                <a:solidFill>
                  <a:srgbClr val="FF0000"/>
                </a:solidFill>
              </a:rPr>
              <a:t>drivers</a:t>
            </a:r>
            <a:r>
              <a:rPr lang="en-US" sz="2400" dirty="0" smtClean="0"/>
              <a:t> </a:t>
            </a:r>
            <a:r>
              <a:rPr lang="en-US" sz="2400" dirty="0"/>
              <a:t>or transformers = wattage of the maximum </a:t>
            </a:r>
            <a:r>
              <a:rPr lang="en-US" sz="2400" dirty="0" smtClean="0"/>
              <a:t>lamp/auxiliary </a:t>
            </a:r>
            <a:r>
              <a:rPr lang="en-US" sz="2400" dirty="0"/>
              <a:t>combination OR max. labeled wattage of the </a:t>
            </a:r>
            <a:r>
              <a:rPr lang="en-US" sz="2400" dirty="0" smtClean="0"/>
              <a:t>luminaire.  For luminaires with factory</a:t>
            </a:r>
            <a:r>
              <a:rPr lang="en-US" sz="2800" dirty="0" smtClean="0"/>
              <a:t> </a:t>
            </a:r>
            <a:r>
              <a:rPr lang="en-US" dirty="0" smtClean="0"/>
              <a:t>adjustable ballast factors (not user changeable), apply the ballast factor to be used in the space)</a:t>
            </a:r>
            <a:endParaRPr lang="en-US" sz="2000" dirty="0"/>
          </a:p>
          <a:p>
            <a:pPr>
              <a:buFont typeface="Arial" panose="020B0604020202020204" pitchFamily="34" charset="0"/>
              <a:buChar char="•"/>
            </a:pPr>
            <a:r>
              <a:rPr lang="en-US" sz="2400" dirty="0"/>
              <a:t>Line voltage track = actual wattage with a min. 30 W per foot OR wattage limit of system’s circuit breaker OR wattage limit of other permanent-current-limiting device(s) on the system</a:t>
            </a:r>
          </a:p>
          <a:p>
            <a:pPr>
              <a:buFont typeface="Arial" panose="020B0604020202020204" pitchFamily="34" charset="0"/>
              <a:buChar char="•"/>
            </a:pPr>
            <a:r>
              <a:rPr lang="en-US" sz="2400" dirty="0"/>
              <a:t>Low voltage track = transformer wattage</a:t>
            </a:r>
          </a:p>
          <a:p>
            <a:pPr>
              <a:buFont typeface="Arial" panose="020B0604020202020204" pitchFamily="34" charset="0"/>
              <a:buChar char="•"/>
            </a:pPr>
            <a:r>
              <a:rPr lang="en-US" sz="2400" dirty="0"/>
              <a:t>All others as specified on equipment</a:t>
            </a:r>
          </a:p>
        </p:txBody>
      </p:sp>
      <p:sp>
        <p:nvSpPr>
          <p:cNvPr id="390147" name="Rectangle 3"/>
          <p:cNvSpPr>
            <a:spLocks noGrp="1" noChangeArrowheads="1"/>
          </p:cNvSpPr>
          <p:nvPr>
            <p:ph type="title"/>
          </p:nvPr>
        </p:nvSpPr>
        <p:spPr>
          <a:xfrm>
            <a:off x="279401" y="0"/>
            <a:ext cx="8686800" cy="914400"/>
          </a:xfrm>
        </p:spPr>
        <p:txBody>
          <a:bodyPr/>
          <a:lstStyle/>
          <a:p>
            <a:pPr>
              <a:lnSpc>
                <a:spcPct val="80000"/>
              </a:lnSpc>
            </a:pPr>
            <a:r>
              <a:rPr lang="en-US" sz="2400" b="1" dirty="0" smtClean="0">
                <a:solidFill>
                  <a:srgbClr val="00853F"/>
                </a:solidFill>
              </a:rPr>
              <a:t>Section 9 – 9.1.4</a:t>
            </a:r>
            <a:r>
              <a:rPr lang="en-US" dirty="0" smtClean="0">
                <a:solidFill>
                  <a:srgbClr val="00853F"/>
                </a:solidFill>
              </a:rPr>
              <a:t/>
            </a:r>
            <a:br>
              <a:rPr lang="en-US" dirty="0" smtClean="0">
                <a:solidFill>
                  <a:srgbClr val="00853F"/>
                </a:solidFill>
              </a:rPr>
            </a:br>
            <a:r>
              <a:rPr lang="en-US" sz="2000" dirty="0" smtClean="0">
                <a:solidFill>
                  <a:srgbClr val="00853F"/>
                </a:solidFill>
              </a:rPr>
              <a:t>Luminaire Wattage Calculation Requirements</a:t>
            </a:r>
            <a:endParaRPr lang="en-US" sz="1600" i="1" dirty="0">
              <a:solidFill>
                <a:srgbClr val="00853F"/>
              </a:solidFill>
            </a:endParaRPr>
          </a:p>
        </p:txBody>
      </p:sp>
    </p:spTree>
    <p:extLst>
      <p:ext uri="{BB962C8B-B14F-4D97-AF65-F5344CB8AC3E}">
        <p14:creationId xmlns:p14="http://schemas.microsoft.com/office/powerpoint/2010/main" val="4260018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0006" y="-14617"/>
            <a:ext cx="8077200" cy="1077218"/>
          </a:xfrm>
        </p:spPr>
        <p:txBody>
          <a:bodyPr>
            <a:noAutofit/>
          </a:bodyPr>
          <a:lstStyle/>
          <a:p>
            <a:r>
              <a:rPr lang="en-US" altLang="en-US" sz="2400" b="1" dirty="0">
                <a:solidFill>
                  <a:srgbClr val="00853F"/>
                </a:solidFill>
              </a:rPr>
              <a:t>Summary of Changes</a:t>
            </a:r>
            <a:br>
              <a:rPr lang="en-US" altLang="en-US" sz="2400" b="1" dirty="0">
                <a:solidFill>
                  <a:srgbClr val="00853F"/>
                </a:solidFill>
              </a:rPr>
            </a:br>
            <a:r>
              <a:rPr lang="en-US" altLang="en-US" sz="2400" b="1" dirty="0">
                <a:solidFill>
                  <a:srgbClr val="00853F"/>
                </a:solidFill>
              </a:rPr>
              <a:t>Interior Lighting Power Density (LPD) </a:t>
            </a:r>
            <a:br>
              <a:rPr lang="en-US" altLang="en-US" sz="2400" b="1" dirty="0">
                <a:solidFill>
                  <a:srgbClr val="00853F"/>
                </a:solidFill>
              </a:rPr>
            </a:br>
            <a:r>
              <a:rPr lang="en-US" altLang="en-US" sz="2400" b="1" dirty="0">
                <a:solidFill>
                  <a:srgbClr val="00853F"/>
                </a:solidFill>
              </a:rPr>
              <a:t>Limits</a:t>
            </a:r>
          </a:p>
        </p:txBody>
      </p:sp>
      <p:sp>
        <p:nvSpPr>
          <p:cNvPr id="5" name="Rectangle 3"/>
          <p:cNvSpPr txBox="1">
            <a:spLocks noChangeArrowheads="1"/>
          </p:cNvSpPr>
          <p:nvPr/>
        </p:nvSpPr>
        <p:spPr bwMode="auto">
          <a:xfrm>
            <a:off x="457200" y="1524000"/>
            <a:ext cx="8305800" cy="4876800"/>
          </a:xfrm>
          <a:prstGeom prst="rect">
            <a:avLst/>
          </a:prstGeom>
          <a:solidFill>
            <a:schemeClr val="bg1"/>
          </a:solidFill>
          <a:ln w="9525">
            <a:noFill/>
            <a:miter lim="800000"/>
            <a:headEnd/>
            <a:tailEnd/>
          </a:ln>
        </p:spPr>
        <p:txBody>
          <a:bodyPr lIns="0" tIns="0" rIns="0" bIns="0"/>
          <a:lstStyle/>
          <a:p>
            <a:pPr>
              <a:spcBef>
                <a:spcPct val="30000"/>
              </a:spcBef>
              <a:buClr>
                <a:schemeClr val="folHlink"/>
              </a:buClr>
              <a:defRPr/>
            </a:pPr>
            <a:r>
              <a:rPr lang="en-US" sz="2400" b="1" kern="0" dirty="0" smtClean="0">
                <a:latin typeface="+mn-lt"/>
                <a:cs typeface="Arial" pitchFamily="34" charset="0"/>
              </a:rPr>
              <a:t>Interior Power Density limits (LPD) </a:t>
            </a:r>
            <a:r>
              <a:rPr lang="en-US" sz="2400" kern="0" dirty="0" smtClean="0">
                <a:latin typeface="+mn-lt"/>
                <a:cs typeface="Arial" pitchFamily="34" charset="0"/>
              </a:rPr>
              <a:t>were revised for 90.1-2016 primarily </a:t>
            </a:r>
            <a:r>
              <a:rPr lang="en-US" sz="2400" kern="0" dirty="0">
                <a:latin typeface="+mn-lt"/>
                <a:cs typeface="Arial" pitchFamily="34" charset="0"/>
              </a:rPr>
              <a:t>because of improved efficacy of LED </a:t>
            </a:r>
            <a:r>
              <a:rPr lang="en-US" sz="2400" kern="0" dirty="0" smtClean="0">
                <a:latin typeface="+mn-lt"/>
                <a:cs typeface="Arial" pitchFamily="34" charset="0"/>
              </a:rPr>
              <a:t>lighting.  All space type models used for LPD development were reviewed and where applicable, LED technology was included as part of the technology mix.</a:t>
            </a:r>
            <a:endParaRPr lang="en-US" sz="2400" b="1" kern="0" dirty="0">
              <a:latin typeface="+mn-lt"/>
              <a:cs typeface="Arial" pitchFamily="34" charset="0"/>
            </a:endParaRPr>
          </a:p>
          <a:p>
            <a:pPr>
              <a:spcBef>
                <a:spcPct val="30000"/>
              </a:spcBef>
              <a:buClr>
                <a:schemeClr val="folHlink"/>
              </a:buClr>
              <a:defRPr/>
            </a:pPr>
            <a:r>
              <a:rPr lang="en-US" sz="2400" b="1" kern="0" dirty="0" smtClean="0">
                <a:latin typeface="+mn-lt"/>
                <a:cs typeface="Arial" pitchFamily="34" charset="0"/>
              </a:rPr>
              <a:t>Space-by-Space </a:t>
            </a:r>
            <a:r>
              <a:rPr lang="en-US" sz="2400" b="1" kern="0" dirty="0">
                <a:latin typeface="+mn-lt"/>
                <a:cs typeface="Arial" pitchFamily="34" charset="0"/>
              </a:rPr>
              <a:t>LPDs</a:t>
            </a:r>
            <a:r>
              <a:rPr lang="en-US" sz="2400" kern="0" dirty="0">
                <a:latin typeface="+mn-lt"/>
                <a:cs typeface="Arial" pitchFamily="34" charset="0"/>
              </a:rPr>
              <a:t> – Most were reduced from previous </a:t>
            </a:r>
            <a:r>
              <a:rPr lang="en-US" sz="2400" kern="0" dirty="0" smtClean="0">
                <a:latin typeface="+mn-lt"/>
                <a:cs typeface="Arial" pitchFamily="34" charset="0"/>
              </a:rPr>
              <a:t>90.1-2013 levels with an average reduction </a:t>
            </a:r>
            <a:r>
              <a:rPr lang="en-US" sz="2400" kern="0" dirty="0">
                <a:cs typeface="Arial" pitchFamily="34" charset="0"/>
              </a:rPr>
              <a:t>of 26% but </a:t>
            </a:r>
            <a:r>
              <a:rPr lang="en-US" sz="2400" kern="0" dirty="0" smtClean="0">
                <a:latin typeface="+mn-lt"/>
                <a:cs typeface="Arial" pitchFamily="34" charset="0"/>
              </a:rPr>
              <a:t>a few went up based on revised design criteria and current practice for that space type</a:t>
            </a:r>
            <a:endParaRPr lang="en-US" sz="1600" kern="0" dirty="0">
              <a:latin typeface="+mn-lt"/>
              <a:cs typeface="Arial" pitchFamily="34" charset="0"/>
            </a:endParaRPr>
          </a:p>
          <a:p>
            <a:pPr>
              <a:spcBef>
                <a:spcPct val="30000"/>
              </a:spcBef>
              <a:buClr>
                <a:schemeClr val="folHlink"/>
              </a:buClr>
              <a:defRPr/>
            </a:pPr>
            <a:r>
              <a:rPr lang="en-US" sz="2400" b="1" kern="0" dirty="0">
                <a:latin typeface="+mn-lt"/>
                <a:cs typeface="Arial" pitchFamily="34" charset="0"/>
              </a:rPr>
              <a:t>Building area LPDs</a:t>
            </a:r>
            <a:r>
              <a:rPr lang="en-US" sz="2400" kern="0" dirty="0">
                <a:latin typeface="+mn-lt"/>
                <a:cs typeface="Arial" pitchFamily="34" charset="0"/>
              </a:rPr>
              <a:t> – Almost all were reduced </a:t>
            </a:r>
            <a:r>
              <a:rPr lang="en-US" sz="2400" kern="0" dirty="0" smtClean="0">
                <a:latin typeface="+mn-lt"/>
                <a:cs typeface="Arial" pitchFamily="34" charset="0"/>
              </a:rPr>
              <a:t>as </a:t>
            </a:r>
            <a:r>
              <a:rPr lang="en-US" sz="2400" kern="0" dirty="0">
                <a:latin typeface="+mn-lt"/>
                <a:cs typeface="Arial" pitchFamily="34" charset="0"/>
              </a:rPr>
              <a:t>much as </a:t>
            </a:r>
            <a:r>
              <a:rPr lang="en-US" sz="2400" kern="0" dirty="0">
                <a:cs typeface="Arial" pitchFamily="34" charset="0"/>
              </a:rPr>
              <a:t>34% with an overall average reduction across all building types of 12% from </a:t>
            </a:r>
            <a:r>
              <a:rPr lang="en-US" sz="2400" kern="0" dirty="0">
                <a:latin typeface="+mn-lt"/>
                <a:cs typeface="Arial" pitchFamily="34" charset="0"/>
              </a:rPr>
              <a:t>the 90.1-2013 allowances.</a:t>
            </a:r>
          </a:p>
          <a:p>
            <a:pPr>
              <a:spcBef>
                <a:spcPct val="30000"/>
              </a:spcBef>
              <a:buClr>
                <a:schemeClr val="folHlink"/>
              </a:buClr>
              <a:defRPr/>
            </a:pPr>
            <a:endParaRPr lang="en-US" sz="1100" kern="0" dirty="0">
              <a:latin typeface="+mn-lt"/>
              <a:cs typeface="Arial" pitchFamily="34" charset="0"/>
            </a:endParaRPr>
          </a:p>
          <a:p>
            <a:pPr>
              <a:spcBef>
                <a:spcPct val="30000"/>
              </a:spcBef>
              <a:buClr>
                <a:schemeClr val="folHlink"/>
              </a:buClr>
              <a:defRPr/>
            </a:pPr>
            <a:endParaRPr lang="en-US" sz="2400" dirty="0">
              <a:latin typeface="Arial" charset="0"/>
              <a:cs typeface="Arial" pitchFamily="34" charset="0"/>
            </a:endParaRPr>
          </a:p>
        </p:txBody>
      </p:sp>
    </p:spTree>
    <p:extLst>
      <p:ext uri="{BB962C8B-B14F-4D97-AF65-F5344CB8AC3E}">
        <p14:creationId xmlns:p14="http://schemas.microsoft.com/office/powerpoint/2010/main" val="83114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9" name="Rectangle 3"/>
          <p:cNvSpPr>
            <a:spLocks noGrp="1" noChangeArrowheads="1"/>
          </p:cNvSpPr>
          <p:nvPr>
            <p:ph idx="1"/>
          </p:nvPr>
        </p:nvSpPr>
        <p:spPr>
          <a:xfrm>
            <a:off x="533400" y="1632859"/>
            <a:ext cx="4191000" cy="4651022"/>
          </a:xfrm>
        </p:spPr>
        <p:txBody>
          <a:bodyPr>
            <a:normAutofit fontScale="92500" lnSpcReduction="20000"/>
          </a:bodyPr>
          <a:lstStyle/>
          <a:p>
            <a:pPr>
              <a:lnSpc>
                <a:spcPct val="90000"/>
              </a:lnSpc>
              <a:buFont typeface="Arial" panose="020B0604020202020204" pitchFamily="34" charset="0"/>
              <a:buChar char="•"/>
            </a:pPr>
            <a:r>
              <a:rPr lang="en-US" sz="1800" dirty="0"/>
              <a:t>Theatrical, stage, film, and video production</a:t>
            </a:r>
          </a:p>
          <a:p>
            <a:pPr>
              <a:lnSpc>
                <a:spcPct val="90000"/>
              </a:lnSpc>
              <a:buFont typeface="Arial" panose="020B0604020202020204" pitchFamily="34" charset="0"/>
              <a:buChar char="•"/>
            </a:pPr>
            <a:r>
              <a:rPr lang="en-US" sz="1800" dirty="0"/>
              <a:t>Medical and dental procedures</a:t>
            </a:r>
          </a:p>
          <a:p>
            <a:pPr>
              <a:lnSpc>
                <a:spcPct val="90000"/>
              </a:lnSpc>
              <a:buFont typeface="Arial" panose="020B0604020202020204" pitchFamily="34" charset="0"/>
              <a:buChar char="•"/>
            </a:pPr>
            <a:r>
              <a:rPr lang="en-US" sz="1800" dirty="0"/>
              <a:t>Exhibit displays for museums, monuments, and galleries</a:t>
            </a:r>
          </a:p>
          <a:p>
            <a:pPr>
              <a:lnSpc>
                <a:spcPct val="90000"/>
              </a:lnSpc>
              <a:buFont typeface="Arial" panose="020B0604020202020204" pitchFamily="34" charset="0"/>
              <a:buChar char="•"/>
            </a:pPr>
            <a:r>
              <a:rPr lang="en-US" sz="1800" dirty="0" smtClean="0"/>
              <a:t>Integral </a:t>
            </a:r>
            <a:r>
              <a:rPr lang="en-US" sz="1800" dirty="0"/>
              <a:t>to equipment or instrumentation installed by manufacturer</a:t>
            </a:r>
          </a:p>
          <a:p>
            <a:pPr>
              <a:lnSpc>
                <a:spcPct val="90000"/>
              </a:lnSpc>
              <a:buFont typeface="Arial" panose="020B0604020202020204" pitchFamily="34" charset="0"/>
              <a:buChar char="•"/>
            </a:pPr>
            <a:r>
              <a:rPr lang="en-US" sz="1800" dirty="0"/>
              <a:t>Integral to both open and glass-enclosed refrigerator and freezer cases</a:t>
            </a:r>
          </a:p>
          <a:p>
            <a:pPr>
              <a:lnSpc>
                <a:spcPct val="90000"/>
              </a:lnSpc>
              <a:buFont typeface="Arial" panose="020B0604020202020204" pitchFamily="34" charset="0"/>
              <a:buChar char="•"/>
            </a:pPr>
            <a:r>
              <a:rPr lang="en-US" sz="1800" dirty="0"/>
              <a:t>Retail display windows, provided the display is enclosed by ceiling-height partitions</a:t>
            </a:r>
          </a:p>
          <a:p>
            <a:pPr>
              <a:lnSpc>
                <a:spcPct val="90000"/>
              </a:lnSpc>
              <a:buFont typeface="Arial" panose="020B0604020202020204" pitchFamily="34" charset="0"/>
              <a:buChar char="•"/>
            </a:pPr>
            <a:r>
              <a:rPr lang="en-US" sz="1800" dirty="0"/>
              <a:t>Food warming and food preparation </a:t>
            </a:r>
            <a:r>
              <a:rPr lang="en-US" sz="1800" dirty="0" smtClean="0"/>
              <a:t>equipment</a:t>
            </a:r>
          </a:p>
          <a:p>
            <a:pPr>
              <a:lnSpc>
                <a:spcPct val="90000"/>
              </a:lnSpc>
              <a:buFont typeface="Arial" panose="020B0604020202020204" pitchFamily="34" charset="0"/>
              <a:buChar char="•"/>
            </a:pPr>
            <a:r>
              <a:rPr lang="en-US" sz="1800" dirty="0" smtClean="0"/>
              <a:t>Interior spaces specifically designated as registered interior historic landmarks</a:t>
            </a:r>
          </a:p>
          <a:p>
            <a:pPr>
              <a:lnSpc>
                <a:spcPct val="90000"/>
              </a:lnSpc>
              <a:buFont typeface="Arial" panose="020B0604020202020204" pitchFamily="34" charset="0"/>
              <a:buChar char="•"/>
            </a:pPr>
            <a:r>
              <a:rPr lang="en-US" sz="1800" dirty="0" smtClean="0"/>
              <a:t>Integral part of advertising or directional signage</a:t>
            </a:r>
          </a:p>
          <a:p>
            <a:pPr>
              <a:lnSpc>
                <a:spcPct val="90000"/>
              </a:lnSpc>
              <a:buFont typeface="Wingdings" pitchFamily="2" charset="2"/>
              <a:buChar char="ü"/>
            </a:pPr>
            <a:endParaRPr lang="en-US" sz="1800" dirty="0" smtClean="0"/>
          </a:p>
          <a:p>
            <a:pPr>
              <a:lnSpc>
                <a:spcPct val="90000"/>
              </a:lnSpc>
              <a:buFont typeface="Wingdings" pitchFamily="2" charset="2"/>
              <a:buChar char="ü"/>
            </a:pPr>
            <a:endParaRPr lang="en-US" sz="1800" dirty="0"/>
          </a:p>
        </p:txBody>
      </p:sp>
      <p:sp>
        <p:nvSpPr>
          <p:cNvPr id="423938" name="Rectangle 2"/>
          <p:cNvSpPr>
            <a:spLocks noGrp="1" noChangeArrowheads="1"/>
          </p:cNvSpPr>
          <p:nvPr>
            <p:ph type="title"/>
          </p:nvPr>
        </p:nvSpPr>
        <p:spPr>
          <a:xfrm>
            <a:off x="292100" y="0"/>
            <a:ext cx="8407399" cy="914400"/>
          </a:xfrm>
        </p:spPr>
        <p:txBody>
          <a:bodyPr>
            <a:normAutofit/>
          </a:bodyPr>
          <a:lstStyle/>
          <a:p>
            <a:pPr>
              <a:lnSpc>
                <a:spcPct val="80000"/>
              </a:lnSpc>
            </a:pPr>
            <a:r>
              <a:rPr lang="en-US" sz="2400" b="1" dirty="0" smtClean="0">
                <a:solidFill>
                  <a:srgbClr val="00853F"/>
                </a:solidFill>
              </a:rPr>
              <a:t>Section 9</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Installed Interior Lighting </a:t>
            </a:r>
            <a:r>
              <a:rPr lang="en-US" sz="2000" dirty="0">
                <a:solidFill>
                  <a:srgbClr val="00853F"/>
                </a:solidFill>
              </a:rPr>
              <a:t>Power </a:t>
            </a:r>
            <a:r>
              <a:rPr lang="en-US" sz="2000" dirty="0" smtClean="0">
                <a:solidFill>
                  <a:srgbClr val="00853F"/>
                </a:solidFill>
              </a:rPr>
              <a:t>Calculation </a:t>
            </a:r>
            <a:br>
              <a:rPr lang="en-US" sz="2000" dirty="0" smtClean="0">
                <a:solidFill>
                  <a:srgbClr val="00853F"/>
                </a:solidFill>
              </a:rPr>
            </a:br>
            <a:r>
              <a:rPr lang="en-US" sz="2000" dirty="0" smtClean="0">
                <a:solidFill>
                  <a:srgbClr val="00853F"/>
                </a:solidFill>
              </a:rPr>
              <a:t>Exemptions</a:t>
            </a:r>
            <a:endParaRPr lang="en-US" sz="2000" dirty="0">
              <a:solidFill>
                <a:srgbClr val="00853F"/>
              </a:solidFill>
            </a:endParaRPr>
          </a:p>
        </p:txBody>
      </p:sp>
      <p:sp>
        <p:nvSpPr>
          <p:cNvPr id="423940" name="Rectangle 4"/>
          <p:cNvSpPr>
            <a:spLocks noChangeArrowheads="1"/>
          </p:cNvSpPr>
          <p:nvPr/>
        </p:nvSpPr>
        <p:spPr bwMode="auto">
          <a:xfrm>
            <a:off x="4724400" y="1609109"/>
            <a:ext cx="4191000" cy="4651022"/>
          </a:xfrm>
          <a:prstGeom prst="rect">
            <a:avLst/>
          </a:prstGeom>
          <a:noFill/>
          <a:ln w="9525">
            <a:noFill/>
            <a:miter lim="800000"/>
            <a:headEnd/>
            <a:tailEnd/>
          </a:ln>
          <a:effectLst/>
        </p:spPr>
        <p:txBody>
          <a:bodyPr/>
          <a:lstStyle/>
          <a:p>
            <a:pPr marL="342900" indent="-342900">
              <a:lnSpc>
                <a:spcPct val="90000"/>
              </a:lnSpc>
              <a:spcBef>
                <a:spcPct val="40000"/>
              </a:spcBef>
              <a:buFont typeface="Arial" panose="020B0604020202020204" pitchFamily="34" charset="0"/>
              <a:buChar char="•"/>
            </a:pPr>
            <a:r>
              <a:rPr lang="en-US" sz="1700" dirty="0" smtClean="0">
                <a:latin typeface="+mn-lt"/>
              </a:rPr>
              <a:t>Exit </a:t>
            </a:r>
            <a:r>
              <a:rPr lang="en-US" sz="1700" dirty="0">
                <a:latin typeface="+mn-lt"/>
              </a:rPr>
              <a:t>signs</a:t>
            </a:r>
          </a:p>
          <a:p>
            <a:pPr marL="342900" indent="-342900">
              <a:lnSpc>
                <a:spcPct val="90000"/>
              </a:lnSpc>
              <a:spcBef>
                <a:spcPct val="40000"/>
              </a:spcBef>
              <a:buFont typeface="Arial" panose="020B0604020202020204" pitchFamily="34" charset="0"/>
              <a:buChar char="•"/>
            </a:pPr>
            <a:r>
              <a:rPr lang="en-US" sz="1700" dirty="0">
                <a:latin typeface="+mn-lt"/>
              </a:rPr>
              <a:t>Sale or lighting educational demonstration systems</a:t>
            </a:r>
          </a:p>
          <a:p>
            <a:pPr marL="342900" indent="-342900">
              <a:lnSpc>
                <a:spcPct val="90000"/>
              </a:lnSpc>
              <a:spcBef>
                <a:spcPct val="40000"/>
              </a:spcBef>
              <a:buFont typeface="Arial" panose="020B0604020202020204" pitchFamily="34" charset="0"/>
              <a:buChar char="•"/>
            </a:pPr>
            <a:r>
              <a:rPr lang="en-US" sz="1700" dirty="0">
                <a:latin typeface="+mn-lt"/>
              </a:rPr>
              <a:t>Lighting for television broadcasting in sporting activity areas</a:t>
            </a:r>
          </a:p>
          <a:p>
            <a:pPr marL="342900" indent="-342900">
              <a:lnSpc>
                <a:spcPct val="90000"/>
              </a:lnSpc>
              <a:spcBef>
                <a:spcPct val="40000"/>
              </a:spcBef>
              <a:buFont typeface="Arial" panose="020B0604020202020204" pitchFamily="34" charset="0"/>
              <a:buChar char="•"/>
            </a:pPr>
            <a:r>
              <a:rPr lang="en-US" sz="1700" dirty="0">
                <a:latin typeface="+mn-lt"/>
              </a:rPr>
              <a:t>Casino gaming areas</a:t>
            </a:r>
          </a:p>
          <a:p>
            <a:pPr marL="342900" indent="-342900">
              <a:lnSpc>
                <a:spcPct val="90000"/>
              </a:lnSpc>
              <a:spcBef>
                <a:spcPct val="40000"/>
              </a:spcBef>
              <a:buFont typeface="Arial" panose="020B0604020202020204" pitchFamily="34" charset="0"/>
              <a:buChar char="•"/>
            </a:pPr>
            <a:r>
              <a:rPr lang="en-US" sz="1700" dirty="0">
                <a:latin typeface="+mn-lt"/>
              </a:rPr>
              <a:t>Furniture-mounted supplemental task lighting controlled by automatic shutoff and complying with 9.4.1.4(d)</a:t>
            </a:r>
          </a:p>
          <a:p>
            <a:pPr marL="342900" indent="-342900">
              <a:lnSpc>
                <a:spcPct val="90000"/>
              </a:lnSpc>
              <a:spcBef>
                <a:spcPct val="40000"/>
              </a:spcBef>
              <a:buFont typeface="Arial" panose="020B0604020202020204" pitchFamily="34" charset="0"/>
              <a:buChar char="•"/>
            </a:pPr>
            <a:r>
              <a:rPr lang="en-US" sz="1700" dirty="0">
                <a:latin typeface="+mn-lt"/>
              </a:rPr>
              <a:t>For use in areas specifically designed for </a:t>
            </a:r>
            <a:r>
              <a:rPr lang="en-US" sz="1700" dirty="0"/>
              <a:t>life support of nonhuman life forms</a:t>
            </a:r>
          </a:p>
          <a:p>
            <a:pPr marL="342900" indent="-342900">
              <a:lnSpc>
                <a:spcPct val="90000"/>
              </a:lnSpc>
              <a:spcBef>
                <a:spcPct val="40000"/>
              </a:spcBef>
              <a:buFont typeface="Arial" panose="020B0604020202020204" pitchFamily="34" charset="0"/>
              <a:buChar char="•"/>
            </a:pPr>
            <a:r>
              <a:rPr lang="en-US" sz="1700" dirty="0" smtClean="0"/>
              <a:t>Mirror lighting in dressing rooms and accent lighting in religious pulpit and choir areas</a:t>
            </a:r>
          </a:p>
          <a:p>
            <a:pPr marL="342900" indent="-342900">
              <a:lnSpc>
                <a:spcPct val="90000"/>
              </a:lnSpc>
              <a:spcBef>
                <a:spcPct val="40000"/>
              </a:spcBef>
              <a:buFont typeface="Arial" panose="020B0604020202020204" pitchFamily="34" charset="0"/>
              <a:buChar char="•"/>
            </a:pPr>
            <a:r>
              <a:rPr lang="en-US" sz="1700" dirty="0" smtClean="0"/>
              <a:t>Parking garage transition lighting</a:t>
            </a:r>
            <a:endParaRPr lang="en-US" sz="1700" dirty="0"/>
          </a:p>
        </p:txBody>
      </p:sp>
      <p:sp>
        <p:nvSpPr>
          <p:cNvPr id="2" name="TextBox 1"/>
          <p:cNvSpPr txBox="1"/>
          <p:nvPr/>
        </p:nvSpPr>
        <p:spPr>
          <a:xfrm>
            <a:off x="381000" y="968830"/>
            <a:ext cx="8327567" cy="369332"/>
          </a:xfrm>
          <a:prstGeom prst="rect">
            <a:avLst/>
          </a:prstGeom>
          <a:noFill/>
        </p:spPr>
        <p:txBody>
          <a:bodyPr wrap="square" rtlCol="0">
            <a:spAutoFit/>
          </a:bodyPr>
          <a:lstStyle/>
          <a:p>
            <a:r>
              <a:rPr lang="en-US" b="1" dirty="0" smtClean="0"/>
              <a:t>Lighting that does not have to be included in the installed lighting power calculation:</a:t>
            </a:r>
            <a:endParaRPr lang="en-US" b="1" dirty="0"/>
          </a:p>
        </p:txBody>
      </p:sp>
    </p:spTree>
    <p:extLst>
      <p:ext uri="{BB962C8B-B14F-4D97-AF65-F5344CB8AC3E}">
        <p14:creationId xmlns:p14="http://schemas.microsoft.com/office/powerpoint/2010/main" val="35027932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Rectangle 3"/>
          <p:cNvSpPr>
            <a:spLocks noGrp="1" noChangeArrowheads="1"/>
          </p:cNvSpPr>
          <p:nvPr>
            <p:ph idx="1"/>
          </p:nvPr>
        </p:nvSpPr>
        <p:spPr>
          <a:xfrm>
            <a:off x="456230" y="1219200"/>
            <a:ext cx="8155958" cy="5040086"/>
          </a:xfrm>
        </p:spPr>
        <p:txBody>
          <a:bodyPr>
            <a:normAutofit fontScale="85000" lnSpcReduction="10000"/>
          </a:bodyPr>
          <a:lstStyle/>
          <a:p>
            <a:pPr marL="0" indent="0">
              <a:lnSpc>
                <a:spcPct val="110000"/>
              </a:lnSpc>
              <a:buNone/>
            </a:pPr>
            <a:r>
              <a:rPr lang="en-US" dirty="0" smtClean="0"/>
              <a:t>Can be used for entire building or separate building type occupancies</a:t>
            </a:r>
          </a:p>
          <a:p>
            <a:pPr marL="0" indent="0">
              <a:lnSpc>
                <a:spcPct val="110000"/>
              </a:lnSpc>
              <a:buNone/>
            </a:pPr>
            <a:endParaRPr lang="en-US" sz="1700" dirty="0" smtClean="0"/>
          </a:p>
          <a:p>
            <a:pPr marL="0" indent="0">
              <a:lnSpc>
                <a:spcPct val="110000"/>
              </a:lnSpc>
              <a:buNone/>
            </a:pPr>
            <a:r>
              <a:rPr lang="en-US" dirty="0" smtClean="0"/>
              <a:t>Advantages</a:t>
            </a:r>
          </a:p>
          <a:p>
            <a:pPr lvl="1">
              <a:lnSpc>
                <a:spcPct val="110000"/>
              </a:lnSpc>
              <a:buFont typeface="Wingdings" pitchFamily="2" charset="2"/>
              <a:buChar char="ü"/>
            </a:pPr>
            <a:r>
              <a:rPr lang="en-US" dirty="0" smtClean="0"/>
              <a:t>Fewer calculations</a:t>
            </a:r>
          </a:p>
          <a:p>
            <a:pPr marL="0" indent="0">
              <a:lnSpc>
                <a:spcPct val="110000"/>
              </a:lnSpc>
              <a:buNone/>
            </a:pPr>
            <a:r>
              <a:rPr lang="en-US" dirty="0" smtClean="0"/>
              <a:t>Limitations</a:t>
            </a:r>
            <a:endParaRPr lang="en-US" dirty="0"/>
          </a:p>
          <a:p>
            <a:pPr lvl="1">
              <a:lnSpc>
                <a:spcPct val="110000"/>
              </a:lnSpc>
              <a:buFont typeface="Wingdings" pitchFamily="2" charset="2"/>
              <a:buChar char="ü"/>
            </a:pPr>
            <a:r>
              <a:rPr lang="en-US" dirty="0" smtClean="0"/>
              <a:t>Limited building area type selection - use reasonably equivalent type</a:t>
            </a:r>
            <a:endParaRPr lang="en-US" dirty="0"/>
          </a:p>
          <a:p>
            <a:pPr lvl="1">
              <a:lnSpc>
                <a:spcPct val="110000"/>
              </a:lnSpc>
              <a:buFont typeface="Wingdings" pitchFamily="2" charset="2"/>
              <a:buChar char="ü"/>
            </a:pPr>
            <a:r>
              <a:rPr lang="en-US" dirty="0" smtClean="0"/>
              <a:t>Insensitive to specific space functions and room configurations</a:t>
            </a:r>
          </a:p>
          <a:p>
            <a:pPr lvl="1">
              <a:lnSpc>
                <a:spcPct val="110000"/>
              </a:lnSpc>
              <a:buFont typeface="Wingdings" pitchFamily="2" charset="2"/>
              <a:buChar char="ü"/>
            </a:pPr>
            <a:r>
              <a:rPr lang="en-US" dirty="0" smtClean="0"/>
              <a:t>Generally more restrictive that space-by-space method</a:t>
            </a:r>
            <a:endParaRPr lang="en-US" dirty="0"/>
          </a:p>
          <a:p>
            <a:pPr marL="0" indent="0">
              <a:lnSpc>
                <a:spcPct val="110000"/>
              </a:lnSpc>
              <a:buNone/>
            </a:pPr>
            <a:r>
              <a:rPr lang="en-US" sz="2400" dirty="0" smtClean="0"/>
              <a:t>Calculation Process</a:t>
            </a:r>
            <a:endParaRPr lang="en-US" sz="2400" dirty="0"/>
          </a:p>
          <a:p>
            <a:pPr marL="914400" lvl="1" indent="-457200">
              <a:lnSpc>
                <a:spcPct val="110000"/>
              </a:lnSpc>
              <a:buFont typeface="+mj-lt"/>
              <a:buAutoNum type="arabicParenR"/>
            </a:pPr>
            <a:r>
              <a:rPr lang="en-US" dirty="0" smtClean="0"/>
              <a:t>Determine gross lighted area for each building type area using:</a:t>
            </a:r>
          </a:p>
          <a:p>
            <a:pPr lvl="2">
              <a:lnSpc>
                <a:spcPct val="110000"/>
              </a:lnSpc>
              <a:buFont typeface="Arial" panose="020B0604020202020204" pitchFamily="34" charset="0"/>
              <a:buChar char="•"/>
            </a:pPr>
            <a:r>
              <a:rPr lang="en-US" sz="1800" dirty="0" smtClean="0"/>
              <a:t>Exterior faces of exterior walls</a:t>
            </a:r>
          </a:p>
          <a:p>
            <a:pPr lvl="2">
              <a:lnSpc>
                <a:spcPct val="110000"/>
              </a:lnSpc>
              <a:buFont typeface="Arial" panose="020B0604020202020204" pitchFamily="34" charset="0"/>
              <a:buChar char="•"/>
            </a:pPr>
            <a:r>
              <a:rPr lang="en-US" dirty="0" smtClean="0"/>
              <a:t>Centerline of interior walls</a:t>
            </a:r>
          </a:p>
          <a:p>
            <a:pPr marL="914400" lvl="1" indent="-457200">
              <a:lnSpc>
                <a:spcPct val="110000"/>
              </a:lnSpc>
              <a:buFont typeface="+mj-lt"/>
              <a:buAutoNum type="arabicParenR"/>
            </a:pPr>
            <a:r>
              <a:rPr lang="en-US" sz="2000" dirty="0" smtClean="0"/>
              <a:t>Calculate the area power allowance by multiplying the gross lighted area by the applicable building type allowance from Table 9.5.1</a:t>
            </a:r>
            <a:endParaRPr lang="en-US" sz="2000" dirty="0"/>
          </a:p>
          <a:p>
            <a:pPr marL="914400" lvl="1" indent="-457200">
              <a:lnSpc>
                <a:spcPct val="110000"/>
              </a:lnSpc>
              <a:buFont typeface="+mj-lt"/>
              <a:buAutoNum type="arabicParenR"/>
            </a:pPr>
            <a:r>
              <a:rPr lang="en-US" sz="2000" dirty="0" smtClean="0"/>
              <a:t>Sum all the allowances (if more than one building type area)</a:t>
            </a:r>
            <a:endParaRPr lang="en-US" sz="2000" dirty="0"/>
          </a:p>
          <a:p>
            <a:pPr marL="0" indent="0">
              <a:lnSpc>
                <a:spcPct val="110000"/>
              </a:lnSpc>
              <a:buNone/>
            </a:pPr>
            <a:endParaRPr lang="en-US" sz="2400" dirty="0" smtClean="0"/>
          </a:p>
          <a:p>
            <a:pPr marL="0" indent="0">
              <a:lnSpc>
                <a:spcPct val="110000"/>
              </a:lnSpc>
              <a:buNone/>
            </a:pPr>
            <a:endParaRPr lang="en-US" sz="2400" i="1" dirty="0" smtClean="0"/>
          </a:p>
        </p:txBody>
      </p:sp>
      <p:sp>
        <p:nvSpPr>
          <p:cNvPr id="428034" name="Rectangle 2"/>
          <p:cNvSpPr>
            <a:spLocks noGrp="1" noChangeArrowheads="1"/>
          </p:cNvSpPr>
          <p:nvPr>
            <p:ph type="title"/>
          </p:nvPr>
        </p:nvSpPr>
        <p:spPr>
          <a:xfrm>
            <a:off x="293688" y="0"/>
            <a:ext cx="8230571" cy="914400"/>
          </a:xfrm>
        </p:spPr>
        <p:txBody>
          <a:bodyPr>
            <a:normAutofit/>
          </a:bodyPr>
          <a:lstStyle/>
          <a:p>
            <a:pPr>
              <a:lnSpc>
                <a:spcPct val="80000"/>
              </a:lnSpc>
            </a:pPr>
            <a:r>
              <a:rPr lang="en-US" sz="2400" b="1" dirty="0" smtClean="0">
                <a:solidFill>
                  <a:srgbClr val="00853F"/>
                </a:solidFill>
              </a:rPr>
              <a:t>Section 9  </a:t>
            </a:r>
            <a:r>
              <a:rPr lang="en-US" sz="2000" dirty="0" smtClean="0">
                <a:solidFill>
                  <a:srgbClr val="00853F"/>
                </a:solidFill>
              </a:rPr>
              <a:t/>
            </a:r>
            <a:br>
              <a:rPr lang="en-US" sz="2000" dirty="0" smtClean="0">
                <a:solidFill>
                  <a:srgbClr val="00853F"/>
                </a:solidFill>
              </a:rPr>
            </a:br>
            <a:r>
              <a:rPr lang="en-US" sz="1800" dirty="0" smtClean="0">
                <a:solidFill>
                  <a:srgbClr val="00853F"/>
                </a:solidFill>
              </a:rPr>
              <a:t>Building </a:t>
            </a:r>
            <a:r>
              <a:rPr lang="en-US" sz="1800" dirty="0">
                <a:solidFill>
                  <a:srgbClr val="00853F"/>
                </a:solidFill>
              </a:rPr>
              <a:t>Area Method of </a:t>
            </a:r>
            <a:r>
              <a:rPr lang="en-US" sz="1800" dirty="0" smtClean="0">
                <a:solidFill>
                  <a:srgbClr val="00853F"/>
                </a:solidFill>
              </a:rPr>
              <a:t>Calculating Interior Lighting </a:t>
            </a:r>
            <a:br>
              <a:rPr lang="en-US" sz="1800" dirty="0" smtClean="0">
                <a:solidFill>
                  <a:srgbClr val="00853F"/>
                </a:solidFill>
              </a:rPr>
            </a:br>
            <a:r>
              <a:rPr lang="en-US" sz="1800" dirty="0" smtClean="0">
                <a:solidFill>
                  <a:srgbClr val="00853F"/>
                </a:solidFill>
              </a:rPr>
              <a:t>Power </a:t>
            </a:r>
            <a:r>
              <a:rPr lang="en-US" sz="1800" dirty="0">
                <a:solidFill>
                  <a:srgbClr val="00853F"/>
                </a:solidFill>
              </a:rPr>
              <a:t>Allowance</a:t>
            </a:r>
            <a:endParaRPr lang="en-US" sz="1200" i="1" dirty="0">
              <a:solidFill>
                <a:srgbClr val="00853F"/>
              </a:solidFill>
            </a:endParaRPr>
          </a:p>
        </p:txBody>
      </p:sp>
    </p:spTree>
    <p:extLst>
      <p:ext uri="{BB962C8B-B14F-4D97-AF65-F5344CB8AC3E}">
        <p14:creationId xmlns:p14="http://schemas.microsoft.com/office/powerpoint/2010/main" val="601491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a:xfrm>
            <a:off x="279400" y="0"/>
            <a:ext cx="7150100" cy="914400"/>
          </a:xfrm>
        </p:spPr>
        <p:txBody>
          <a:bodyPr>
            <a:normAutofit/>
          </a:bodyPr>
          <a:lstStyle/>
          <a:p>
            <a:pPr>
              <a:lnSpc>
                <a:spcPct val="80000"/>
              </a:lnSpc>
            </a:pPr>
            <a:r>
              <a:rPr lang="en-US" sz="2400" b="1" dirty="0" smtClean="0">
                <a:solidFill>
                  <a:srgbClr val="00853F"/>
                </a:solidFill>
              </a:rPr>
              <a:t>Section 9 </a:t>
            </a:r>
            <a:r>
              <a:rPr lang="en-US" sz="2400" b="1" dirty="0">
                <a:solidFill>
                  <a:srgbClr val="00853F"/>
                </a:solidFill>
              </a:rPr>
              <a:t>– </a:t>
            </a:r>
            <a:r>
              <a:rPr lang="en-US" sz="2400" b="1" dirty="0" smtClean="0">
                <a:solidFill>
                  <a:srgbClr val="00853F"/>
                </a:solidFill>
              </a:rPr>
              <a:t>Table 9.5.1</a:t>
            </a:r>
            <a:r>
              <a:rPr lang="en-US" dirty="0" smtClean="0">
                <a:solidFill>
                  <a:srgbClr val="00853F"/>
                </a:solidFill>
              </a:rPr>
              <a:t/>
            </a:r>
            <a:br>
              <a:rPr lang="en-US" dirty="0" smtClean="0">
                <a:solidFill>
                  <a:srgbClr val="00853F"/>
                </a:solidFill>
              </a:rPr>
            </a:br>
            <a:r>
              <a:rPr lang="en-US" sz="2000" dirty="0" smtClean="0">
                <a:solidFill>
                  <a:srgbClr val="00853F"/>
                </a:solidFill>
              </a:rPr>
              <a:t>Building Types</a:t>
            </a:r>
            <a:endParaRPr lang="en-US" sz="2000" dirty="0">
              <a:solidFill>
                <a:srgbClr val="00853F"/>
              </a:solidFill>
            </a:endParaRPr>
          </a:p>
        </p:txBody>
      </p:sp>
      <p:sp>
        <p:nvSpPr>
          <p:cNvPr id="432131" name="Rectangle 3"/>
          <p:cNvSpPr>
            <a:spLocks noGrp="1" noChangeArrowheads="1"/>
          </p:cNvSpPr>
          <p:nvPr>
            <p:ph type="body" sz="half" idx="1"/>
          </p:nvPr>
        </p:nvSpPr>
        <p:spPr>
          <a:xfrm>
            <a:off x="685800" y="1153886"/>
            <a:ext cx="7565571" cy="928915"/>
          </a:xfrm>
        </p:spPr>
        <p:txBody>
          <a:bodyPr>
            <a:normAutofit/>
          </a:bodyPr>
          <a:lstStyle/>
          <a:p>
            <a:pPr marL="0" indent="0" algn="ctr">
              <a:buNone/>
            </a:pPr>
            <a:r>
              <a:rPr lang="en-US" sz="2000" dirty="0" smtClean="0"/>
              <a:t>Part of Table 9.5.1 shown below.  </a:t>
            </a:r>
          </a:p>
          <a:p>
            <a:pPr marL="0" indent="0" algn="ctr">
              <a:buNone/>
            </a:pPr>
            <a:r>
              <a:rPr lang="en-US" sz="2000" dirty="0" smtClean="0"/>
              <a:t>Complete </a:t>
            </a:r>
            <a:r>
              <a:rPr lang="en-US" sz="2000" dirty="0"/>
              <a:t>table in the Standard has 32 different building types</a:t>
            </a:r>
          </a:p>
          <a:p>
            <a:pPr marL="0" indent="0" algn="ctr">
              <a:buNone/>
            </a:pPr>
            <a:endParaRPr lang="en-US" sz="1800" dirty="0"/>
          </a:p>
        </p:txBody>
      </p:sp>
      <p:grpSp>
        <p:nvGrpSpPr>
          <p:cNvPr id="2" name="Group 1"/>
          <p:cNvGrpSpPr/>
          <p:nvPr/>
        </p:nvGrpSpPr>
        <p:grpSpPr>
          <a:xfrm>
            <a:off x="1981200" y="2070100"/>
            <a:ext cx="5029200" cy="3429000"/>
            <a:chOff x="2895600" y="1600200"/>
            <a:chExt cx="5029200" cy="3429000"/>
          </a:xfrm>
        </p:grpSpPr>
        <p:sp>
          <p:nvSpPr>
            <p:cNvPr id="432132" name="Rectangle 4"/>
            <p:cNvSpPr>
              <a:spLocks noChangeArrowheads="1"/>
            </p:cNvSpPr>
            <p:nvPr/>
          </p:nvSpPr>
          <p:spPr bwMode="auto">
            <a:xfrm>
              <a:off x="6034088" y="4956175"/>
              <a:ext cx="1890712" cy="73025"/>
            </a:xfrm>
            <a:prstGeom prst="rect">
              <a:avLst/>
            </a:prstGeom>
            <a:noFill/>
            <a:ln w="9525">
              <a:noFill/>
              <a:miter lim="800000"/>
              <a:headEnd/>
              <a:tailEnd/>
            </a:ln>
            <a:effectLst/>
          </p:spPr>
          <p:txBody>
            <a:bodyPr/>
            <a:lstStyle/>
            <a:p>
              <a:pPr>
                <a:spcBef>
                  <a:spcPct val="40000"/>
                </a:spcBef>
                <a:buFontTx/>
                <a:buChar char="•"/>
              </a:pPr>
              <a:endParaRPr lang="en-US" sz="1200" dirty="0">
                <a:latin typeface="Arial Narrow" pitchFamily="34" charset="0"/>
              </a:endParaRPr>
            </a:p>
          </p:txBody>
        </p:sp>
        <p:sp>
          <p:nvSpPr>
            <p:cNvPr id="432134" name="Rectangle 6"/>
            <p:cNvSpPr>
              <a:spLocks noChangeArrowheads="1"/>
            </p:cNvSpPr>
            <p:nvPr/>
          </p:nvSpPr>
          <p:spPr bwMode="auto">
            <a:xfrm>
              <a:off x="6034088" y="4645025"/>
              <a:ext cx="1814512" cy="311150"/>
            </a:xfrm>
            <a:prstGeom prst="rect">
              <a:avLst/>
            </a:prstGeom>
            <a:noFill/>
            <a:ln w="9525">
              <a:noFill/>
              <a:miter lim="800000"/>
              <a:headEnd/>
              <a:tailEnd/>
            </a:ln>
            <a:effectLst/>
          </p:spPr>
          <p:txBody>
            <a:bodyPr/>
            <a:lstStyle/>
            <a:p>
              <a:pPr algn="ctr">
                <a:spcBef>
                  <a:spcPct val="40000"/>
                </a:spcBef>
              </a:pPr>
              <a:r>
                <a:rPr lang="en-US" sz="1600" dirty="0" smtClean="0">
                  <a:solidFill>
                    <a:srgbClr val="FF0000"/>
                  </a:solidFill>
                  <a:latin typeface="Arial Narrow" pitchFamily="34" charset="0"/>
                </a:rPr>
                <a:t>0.65</a:t>
              </a:r>
              <a:endParaRPr lang="en-US" sz="1600" dirty="0">
                <a:solidFill>
                  <a:srgbClr val="FF0000"/>
                </a:solidFill>
                <a:latin typeface="Arial Narrow" pitchFamily="34" charset="0"/>
              </a:endParaRPr>
            </a:p>
          </p:txBody>
        </p:sp>
        <p:sp>
          <p:nvSpPr>
            <p:cNvPr id="432135" name="Rectangle 7"/>
            <p:cNvSpPr>
              <a:spLocks noChangeArrowheads="1"/>
            </p:cNvSpPr>
            <p:nvPr/>
          </p:nvSpPr>
          <p:spPr bwMode="auto">
            <a:xfrm>
              <a:off x="2895600" y="4645025"/>
              <a:ext cx="3138488" cy="311150"/>
            </a:xfrm>
            <a:prstGeom prst="rect">
              <a:avLst/>
            </a:prstGeom>
            <a:noFill/>
            <a:ln w="9525">
              <a:noFill/>
              <a:miter lim="800000"/>
              <a:headEnd/>
              <a:tailEnd/>
            </a:ln>
            <a:effectLst/>
          </p:spPr>
          <p:txBody>
            <a:bodyPr/>
            <a:lstStyle/>
            <a:p>
              <a:pPr>
                <a:spcBef>
                  <a:spcPct val="40000"/>
                </a:spcBef>
              </a:pPr>
              <a:r>
                <a:rPr lang="en-US" sz="1600">
                  <a:latin typeface="Arial Narrow" pitchFamily="34" charset="0"/>
                </a:rPr>
                <a:t>Exercise Center</a:t>
              </a:r>
            </a:p>
          </p:txBody>
        </p:sp>
        <p:sp>
          <p:nvSpPr>
            <p:cNvPr id="432136" name="Rectangle 8"/>
            <p:cNvSpPr>
              <a:spLocks noChangeArrowheads="1"/>
            </p:cNvSpPr>
            <p:nvPr/>
          </p:nvSpPr>
          <p:spPr bwMode="auto">
            <a:xfrm>
              <a:off x="6034088" y="4332288"/>
              <a:ext cx="1814512" cy="312737"/>
            </a:xfrm>
            <a:prstGeom prst="rect">
              <a:avLst/>
            </a:prstGeom>
            <a:noFill/>
            <a:ln w="9525">
              <a:noFill/>
              <a:miter lim="800000"/>
              <a:headEnd/>
              <a:tailEnd/>
            </a:ln>
            <a:effectLst/>
          </p:spPr>
          <p:txBody>
            <a:bodyPr/>
            <a:lstStyle/>
            <a:p>
              <a:pPr algn="ctr">
                <a:spcBef>
                  <a:spcPct val="40000"/>
                </a:spcBef>
              </a:pPr>
              <a:r>
                <a:rPr lang="en-US" sz="1600" dirty="0" smtClean="0">
                  <a:solidFill>
                    <a:srgbClr val="FF0000"/>
                  </a:solidFill>
                  <a:latin typeface="Arial Narrow" pitchFamily="34" charset="0"/>
                </a:rPr>
                <a:t>0.61</a:t>
              </a:r>
              <a:endParaRPr lang="en-US" sz="1600" dirty="0">
                <a:solidFill>
                  <a:srgbClr val="FF0000"/>
                </a:solidFill>
                <a:latin typeface="Arial Narrow" pitchFamily="34" charset="0"/>
              </a:endParaRPr>
            </a:p>
          </p:txBody>
        </p:sp>
        <p:sp>
          <p:nvSpPr>
            <p:cNvPr id="432137" name="Rectangle 9"/>
            <p:cNvSpPr>
              <a:spLocks noChangeArrowheads="1"/>
            </p:cNvSpPr>
            <p:nvPr/>
          </p:nvSpPr>
          <p:spPr bwMode="auto">
            <a:xfrm>
              <a:off x="2895600" y="4332288"/>
              <a:ext cx="3138488" cy="312737"/>
            </a:xfrm>
            <a:prstGeom prst="rect">
              <a:avLst/>
            </a:prstGeom>
            <a:noFill/>
            <a:ln w="9525">
              <a:noFill/>
              <a:miter lim="800000"/>
              <a:headEnd/>
              <a:tailEnd/>
            </a:ln>
            <a:effectLst/>
          </p:spPr>
          <p:txBody>
            <a:bodyPr/>
            <a:lstStyle/>
            <a:p>
              <a:pPr>
                <a:spcBef>
                  <a:spcPct val="40000"/>
                </a:spcBef>
              </a:pPr>
              <a:r>
                <a:rPr lang="en-US" sz="1600">
                  <a:latin typeface="Arial Narrow" pitchFamily="34" charset="0"/>
                </a:rPr>
                <a:t>Dormitory</a:t>
              </a:r>
            </a:p>
          </p:txBody>
        </p:sp>
        <p:sp>
          <p:nvSpPr>
            <p:cNvPr id="432138" name="Rectangle 10"/>
            <p:cNvSpPr>
              <a:spLocks noChangeArrowheads="1"/>
            </p:cNvSpPr>
            <p:nvPr/>
          </p:nvSpPr>
          <p:spPr bwMode="auto">
            <a:xfrm>
              <a:off x="6034088" y="4021138"/>
              <a:ext cx="1814512" cy="311150"/>
            </a:xfrm>
            <a:prstGeom prst="rect">
              <a:avLst/>
            </a:prstGeom>
            <a:noFill/>
            <a:ln w="9525">
              <a:noFill/>
              <a:miter lim="800000"/>
              <a:headEnd/>
              <a:tailEnd/>
            </a:ln>
            <a:effectLst/>
          </p:spPr>
          <p:txBody>
            <a:bodyPr/>
            <a:lstStyle/>
            <a:p>
              <a:pPr algn="ctr">
                <a:spcBef>
                  <a:spcPct val="40000"/>
                </a:spcBef>
              </a:pPr>
              <a:r>
                <a:rPr lang="en-US" sz="1600" dirty="0" smtClean="0">
                  <a:solidFill>
                    <a:srgbClr val="FF0000"/>
                  </a:solidFill>
                  <a:latin typeface="Arial Narrow" pitchFamily="34" charset="0"/>
                </a:rPr>
                <a:t>0.78</a:t>
              </a:r>
              <a:endParaRPr lang="en-US" sz="1600" dirty="0">
                <a:solidFill>
                  <a:srgbClr val="FF0000"/>
                </a:solidFill>
                <a:latin typeface="Arial Narrow" pitchFamily="34" charset="0"/>
              </a:endParaRPr>
            </a:p>
          </p:txBody>
        </p:sp>
        <p:sp>
          <p:nvSpPr>
            <p:cNvPr id="432139" name="Rectangle 11"/>
            <p:cNvSpPr>
              <a:spLocks noChangeArrowheads="1"/>
            </p:cNvSpPr>
            <p:nvPr/>
          </p:nvSpPr>
          <p:spPr bwMode="auto">
            <a:xfrm>
              <a:off x="2895600" y="4021138"/>
              <a:ext cx="3138488" cy="311150"/>
            </a:xfrm>
            <a:prstGeom prst="rect">
              <a:avLst/>
            </a:prstGeom>
            <a:noFill/>
            <a:ln w="9525">
              <a:noFill/>
              <a:miter lim="800000"/>
              <a:headEnd/>
              <a:tailEnd/>
            </a:ln>
            <a:effectLst/>
          </p:spPr>
          <p:txBody>
            <a:bodyPr/>
            <a:lstStyle/>
            <a:p>
              <a:pPr>
                <a:spcBef>
                  <a:spcPct val="40000"/>
                </a:spcBef>
              </a:pPr>
              <a:r>
                <a:rPr lang="en-US" sz="1600">
                  <a:latin typeface="Arial Narrow" pitchFamily="34" charset="0"/>
                </a:rPr>
                <a:t>Dining:  Family</a:t>
              </a:r>
            </a:p>
          </p:txBody>
        </p:sp>
        <p:sp>
          <p:nvSpPr>
            <p:cNvPr id="432140" name="Rectangle 12"/>
            <p:cNvSpPr>
              <a:spLocks noChangeArrowheads="1"/>
            </p:cNvSpPr>
            <p:nvPr/>
          </p:nvSpPr>
          <p:spPr bwMode="auto">
            <a:xfrm>
              <a:off x="6034088" y="3709988"/>
              <a:ext cx="1814512" cy="311150"/>
            </a:xfrm>
            <a:prstGeom prst="rect">
              <a:avLst/>
            </a:prstGeom>
            <a:noFill/>
            <a:ln w="9525">
              <a:noFill/>
              <a:miter lim="800000"/>
              <a:headEnd/>
              <a:tailEnd/>
            </a:ln>
            <a:effectLst/>
          </p:spPr>
          <p:txBody>
            <a:bodyPr/>
            <a:lstStyle/>
            <a:p>
              <a:pPr algn="ctr">
                <a:spcBef>
                  <a:spcPct val="40000"/>
                </a:spcBef>
              </a:pPr>
              <a:r>
                <a:rPr lang="en-US" sz="1600" dirty="0" smtClean="0">
                  <a:solidFill>
                    <a:srgbClr val="FF0000"/>
                  </a:solidFill>
                  <a:latin typeface="Arial Narrow" pitchFamily="34" charset="0"/>
                </a:rPr>
                <a:t>0.79</a:t>
              </a:r>
              <a:endParaRPr lang="en-US" sz="1600" dirty="0">
                <a:solidFill>
                  <a:srgbClr val="FF0000"/>
                </a:solidFill>
                <a:latin typeface="Arial Narrow" pitchFamily="34" charset="0"/>
              </a:endParaRPr>
            </a:p>
          </p:txBody>
        </p:sp>
        <p:sp>
          <p:nvSpPr>
            <p:cNvPr id="432141" name="Rectangle 13"/>
            <p:cNvSpPr>
              <a:spLocks noChangeArrowheads="1"/>
            </p:cNvSpPr>
            <p:nvPr/>
          </p:nvSpPr>
          <p:spPr bwMode="auto">
            <a:xfrm>
              <a:off x="2895600" y="3709988"/>
              <a:ext cx="3138488" cy="311150"/>
            </a:xfrm>
            <a:prstGeom prst="rect">
              <a:avLst/>
            </a:prstGeom>
            <a:noFill/>
            <a:ln w="9525">
              <a:noFill/>
              <a:miter lim="800000"/>
              <a:headEnd/>
              <a:tailEnd/>
            </a:ln>
            <a:effectLst/>
          </p:spPr>
          <p:txBody>
            <a:bodyPr/>
            <a:lstStyle/>
            <a:p>
              <a:pPr>
                <a:spcBef>
                  <a:spcPct val="40000"/>
                </a:spcBef>
              </a:pPr>
              <a:r>
                <a:rPr lang="en-US" sz="1600">
                  <a:latin typeface="Arial Narrow" pitchFamily="34" charset="0"/>
                </a:rPr>
                <a:t>Dining:  Cafeteria/Fast Food</a:t>
              </a:r>
            </a:p>
          </p:txBody>
        </p:sp>
        <p:sp>
          <p:nvSpPr>
            <p:cNvPr id="432142" name="Rectangle 14"/>
            <p:cNvSpPr>
              <a:spLocks noChangeArrowheads="1"/>
            </p:cNvSpPr>
            <p:nvPr/>
          </p:nvSpPr>
          <p:spPr bwMode="auto">
            <a:xfrm>
              <a:off x="6034088" y="3398838"/>
              <a:ext cx="1814512" cy="311150"/>
            </a:xfrm>
            <a:prstGeom prst="rect">
              <a:avLst/>
            </a:prstGeom>
            <a:noFill/>
            <a:ln w="9525">
              <a:noFill/>
              <a:miter lim="800000"/>
              <a:headEnd/>
              <a:tailEnd/>
            </a:ln>
            <a:effectLst/>
          </p:spPr>
          <p:txBody>
            <a:bodyPr/>
            <a:lstStyle/>
            <a:p>
              <a:pPr algn="ctr">
                <a:spcBef>
                  <a:spcPct val="40000"/>
                </a:spcBef>
              </a:pPr>
              <a:r>
                <a:rPr lang="en-US" sz="1600" dirty="0" smtClean="0">
                  <a:solidFill>
                    <a:srgbClr val="FF0000"/>
                  </a:solidFill>
                  <a:latin typeface="Arial Narrow" pitchFamily="34" charset="0"/>
                </a:rPr>
                <a:t>0.90</a:t>
              </a:r>
              <a:endParaRPr lang="en-US" sz="1600" dirty="0">
                <a:solidFill>
                  <a:srgbClr val="FF0000"/>
                </a:solidFill>
                <a:latin typeface="Arial Narrow" pitchFamily="34" charset="0"/>
              </a:endParaRPr>
            </a:p>
          </p:txBody>
        </p:sp>
        <p:sp>
          <p:nvSpPr>
            <p:cNvPr id="432143" name="Rectangle 15"/>
            <p:cNvSpPr>
              <a:spLocks noChangeArrowheads="1"/>
            </p:cNvSpPr>
            <p:nvPr/>
          </p:nvSpPr>
          <p:spPr bwMode="auto">
            <a:xfrm>
              <a:off x="2895600" y="3398838"/>
              <a:ext cx="3138488" cy="311150"/>
            </a:xfrm>
            <a:prstGeom prst="rect">
              <a:avLst/>
            </a:prstGeom>
            <a:noFill/>
            <a:ln w="9525">
              <a:noFill/>
              <a:miter lim="800000"/>
              <a:headEnd/>
              <a:tailEnd/>
            </a:ln>
            <a:effectLst/>
          </p:spPr>
          <p:txBody>
            <a:bodyPr/>
            <a:lstStyle/>
            <a:p>
              <a:pPr>
                <a:spcBef>
                  <a:spcPct val="40000"/>
                </a:spcBef>
              </a:pPr>
              <a:r>
                <a:rPr lang="en-US" sz="1600" dirty="0">
                  <a:latin typeface="Arial Narrow" pitchFamily="34" charset="0"/>
                </a:rPr>
                <a:t>Dining:  Bar Lounge/Leisure</a:t>
              </a:r>
            </a:p>
          </p:txBody>
        </p:sp>
        <p:sp>
          <p:nvSpPr>
            <p:cNvPr id="432144" name="Rectangle 16"/>
            <p:cNvSpPr>
              <a:spLocks noChangeArrowheads="1"/>
            </p:cNvSpPr>
            <p:nvPr/>
          </p:nvSpPr>
          <p:spPr bwMode="auto">
            <a:xfrm>
              <a:off x="6034088" y="3087688"/>
              <a:ext cx="1814512" cy="311150"/>
            </a:xfrm>
            <a:prstGeom prst="rect">
              <a:avLst/>
            </a:prstGeom>
            <a:noFill/>
            <a:ln w="9525">
              <a:noFill/>
              <a:miter lim="800000"/>
              <a:headEnd/>
              <a:tailEnd/>
            </a:ln>
            <a:effectLst/>
          </p:spPr>
          <p:txBody>
            <a:bodyPr/>
            <a:lstStyle/>
            <a:p>
              <a:pPr algn="ctr">
                <a:spcBef>
                  <a:spcPct val="40000"/>
                </a:spcBef>
              </a:pPr>
              <a:r>
                <a:rPr lang="en-US" sz="1600" dirty="0" smtClean="0">
                  <a:solidFill>
                    <a:srgbClr val="FF0000"/>
                  </a:solidFill>
                  <a:latin typeface="Arial Narrow" pitchFamily="34" charset="0"/>
                </a:rPr>
                <a:t>0.90</a:t>
              </a:r>
              <a:endParaRPr lang="en-US" sz="1600" dirty="0">
                <a:solidFill>
                  <a:srgbClr val="FF0000"/>
                </a:solidFill>
                <a:latin typeface="Arial Narrow" pitchFamily="34" charset="0"/>
              </a:endParaRPr>
            </a:p>
          </p:txBody>
        </p:sp>
        <p:sp>
          <p:nvSpPr>
            <p:cNvPr id="432145" name="Rectangle 17"/>
            <p:cNvSpPr>
              <a:spLocks noChangeArrowheads="1"/>
            </p:cNvSpPr>
            <p:nvPr/>
          </p:nvSpPr>
          <p:spPr bwMode="auto">
            <a:xfrm>
              <a:off x="2895600" y="3087688"/>
              <a:ext cx="3138488" cy="311150"/>
            </a:xfrm>
            <a:prstGeom prst="rect">
              <a:avLst/>
            </a:prstGeom>
            <a:noFill/>
            <a:ln w="9525">
              <a:noFill/>
              <a:miter lim="800000"/>
              <a:headEnd/>
              <a:tailEnd/>
            </a:ln>
            <a:effectLst/>
          </p:spPr>
          <p:txBody>
            <a:bodyPr/>
            <a:lstStyle/>
            <a:p>
              <a:pPr>
                <a:spcBef>
                  <a:spcPct val="40000"/>
                </a:spcBef>
              </a:pPr>
              <a:r>
                <a:rPr lang="en-US" sz="1600">
                  <a:latin typeface="Arial Narrow" pitchFamily="34" charset="0"/>
                </a:rPr>
                <a:t>Court House</a:t>
              </a:r>
            </a:p>
          </p:txBody>
        </p:sp>
        <p:sp>
          <p:nvSpPr>
            <p:cNvPr id="432146" name="Rectangle 18"/>
            <p:cNvSpPr>
              <a:spLocks noChangeArrowheads="1"/>
            </p:cNvSpPr>
            <p:nvPr/>
          </p:nvSpPr>
          <p:spPr bwMode="auto">
            <a:xfrm>
              <a:off x="6034088" y="2757488"/>
              <a:ext cx="1814512" cy="330200"/>
            </a:xfrm>
            <a:prstGeom prst="rect">
              <a:avLst/>
            </a:prstGeom>
            <a:noFill/>
            <a:ln w="9525">
              <a:noFill/>
              <a:miter lim="800000"/>
              <a:headEnd/>
              <a:tailEnd/>
            </a:ln>
            <a:effectLst/>
          </p:spPr>
          <p:txBody>
            <a:bodyPr/>
            <a:lstStyle/>
            <a:p>
              <a:pPr algn="ctr">
                <a:spcBef>
                  <a:spcPct val="40000"/>
                </a:spcBef>
              </a:pPr>
              <a:r>
                <a:rPr lang="en-US" sz="1600" dirty="0" smtClean="0">
                  <a:solidFill>
                    <a:srgbClr val="FF0000"/>
                  </a:solidFill>
                  <a:latin typeface="Arial Narrow" pitchFamily="34" charset="0"/>
                </a:rPr>
                <a:t>0.76</a:t>
              </a:r>
              <a:endParaRPr lang="en-US" sz="1600" dirty="0">
                <a:solidFill>
                  <a:srgbClr val="FF0000"/>
                </a:solidFill>
                <a:latin typeface="Arial Narrow" pitchFamily="34" charset="0"/>
              </a:endParaRPr>
            </a:p>
          </p:txBody>
        </p:sp>
        <p:sp>
          <p:nvSpPr>
            <p:cNvPr id="432147" name="Rectangle 19"/>
            <p:cNvSpPr>
              <a:spLocks noChangeArrowheads="1"/>
            </p:cNvSpPr>
            <p:nvPr/>
          </p:nvSpPr>
          <p:spPr bwMode="auto">
            <a:xfrm>
              <a:off x="2895600" y="2757488"/>
              <a:ext cx="3138488" cy="330200"/>
            </a:xfrm>
            <a:prstGeom prst="rect">
              <a:avLst/>
            </a:prstGeom>
            <a:noFill/>
            <a:ln w="9525">
              <a:noFill/>
              <a:miter lim="800000"/>
              <a:headEnd/>
              <a:tailEnd/>
            </a:ln>
            <a:effectLst/>
          </p:spPr>
          <p:txBody>
            <a:bodyPr/>
            <a:lstStyle/>
            <a:p>
              <a:pPr>
                <a:spcBef>
                  <a:spcPct val="40000"/>
                </a:spcBef>
              </a:pPr>
              <a:r>
                <a:rPr lang="en-US" sz="1600">
                  <a:latin typeface="Arial Narrow" pitchFamily="34" charset="0"/>
                </a:rPr>
                <a:t>Convention Center</a:t>
              </a:r>
            </a:p>
          </p:txBody>
        </p:sp>
        <p:sp>
          <p:nvSpPr>
            <p:cNvPr id="432148" name="Rectangle 20"/>
            <p:cNvSpPr>
              <a:spLocks noChangeArrowheads="1"/>
            </p:cNvSpPr>
            <p:nvPr/>
          </p:nvSpPr>
          <p:spPr bwMode="auto">
            <a:xfrm>
              <a:off x="6034088" y="2446338"/>
              <a:ext cx="1814512" cy="311150"/>
            </a:xfrm>
            <a:prstGeom prst="rect">
              <a:avLst/>
            </a:prstGeom>
            <a:noFill/>
            <a:ln w="9525">
              <a:noFill/>
              <a:miter lim="800000"/>
              <a:headEnd/>
              <a:tailEnd/>
            </a:ln>
            <a:effectLst/>
          </p:spPr>
          <p:txBody>
            <a:bodyPr/>
            <a:lstStyle/>
            <a:p>
              <a:pPr algn="ctr">
                <a:spcBef>
                  <a:spcPct val="40000"/>
                </a:spcBef>
              </a:pPr>
              <a:r>
                <a:rPr lang="en-US" sz="1600" dirty="0" smtClean="0">
                  <a:solidFill>
                    <a:srgbClr val="FF0000"/>
                  </a:solidFill>
                  <a:latin typeface="Arial Narrow" pitchFamily="34" charset="0"/>
                </a:rPr>
                <a:t>0.71</a:t>
              </a:r>
              <a:endParaRPr lang="en-US" sz="1600" dirty="0">
                <a:solidFill>
                  <a:srgbClr val="FF0000"/>
                </a:solidFill>
                <a:latin typeface="Arial Narrow" pitchFamily="34" charset="0"/>
              </a:endParaRPr>
            </a:p>
          </p:txBody>
        </p:sp>
        <p:sp>
          <p:nvSpPr>
            <p:cNvPr id="432149" name="Rectangle 21"/>
            <p:cNvSpPr>
              <a:spLocks noChangeArrowheads="1"/>
            </p:cNvSpPr>
            <p:nvPr/>
          </p:nvSpPr>
          <p:spPr bwMode="auto">
            <a:xfrm>
              <a:off x="2895600" y="2446338"/>
              <a:ext cx="3138488" cy="311150"/>
            </a:xfrm>
            <a:prstGeom prst="rect">
              <a:avLst/>
            </a:prstGeom>
            <a:noFill/>
            <a:ln w="9525">
              <a:noFill/>
              <a:miter lim="800000"/>
              <a:headEnd/>
              <a:tailEnd/>
            </a:ln>
            <a:effectLst/>
          </p:spPr>
          <p:txBody>
            <a:bodyPr/>
            <a:lstStyle/>
            <a:p>
              <a:pPr>
                <a:spcBef>
                  <a:spcPct val="40000"/>
                </a:spcBef>
              </a:pPr>
              <a:r>
                <a:rPr lang="en-US" sz="1600" dirty="0">
                  <a:latin typeface="Arial Narrow" pitchFamily="34" charset="0"/>
                </a:rPr>
                <a:t>Automotive Facility</a:t>
              </a:r>
            </a:p>
          </p:txBody>
        </p:sp>
        <p:sp>
          <p:nvSpPr>
            <p:cNvPr id="432150" name="Rectangle 22"/>
            <p:cNvSpPr>
              <a:spLocks noChangeArrowheads="1"/>
            </p:cNvSpPr>
            <p:nvPr/>
          </p:nvSpPr>
          <p:spPr bwMode="auto">
            <a:xfrm>
              <a:off x="6034088" y="1600200"/>
              <a:ext cx="1814512" cy="846138"/>
            </a:xfrm>
            <a:prstGeom prst="rect">
              <a:avLst/>
            </a:prstGeom>
            <a:noFill/>
            <a:ln w="9525">
              <a:noFill/>
              <a:miter lim="800000"/>
              <a:headEnd/>
              <a:tailEnd/>
            </a:ln>
            <a:effectLst/>
          </p:spPr>
          <p:txBody>
            <a:bodyPr anchor="ctr"/>
            <a:lstStyle/>
            <a:p>
              <a:pPr algn="ctr">
                <a:spcBef>
                  <a:spcPct val="40000"/>
                </a:spcBef>
              </a:pPr>
              <a:r>
                <a:rPr lang="en-US" sz="1600" b="1" dirty="0">
                  <a:latin typeface="Arial Narrow" pitchFamily="34" charset="0"/>
                </a:rPr>
                <a:t>Lighting Power Density (W/ft</a:t>
              </a:r>
              <a:r>
                <a:rPr lang="en-US" sz="1600" b="1" baseline="30000" dirty="0">
                  <a:latin typeface="Arial Narrow" pitchFamily="34" charset="0"/>
                </a:rPr>
                <a:t>2</a:t>
              </a:r>
              <a:r>
                <a:rPr lang="en-US" sz="1600" b="1" dirty="0">
                  <a:latin typeface="Arial Narrow" pitchFamily="34" charset="0"/>
                </a:rPr>
                <a:t>)</a:t>
              </a:r>
            </a:p>
          </p:txBody>
        </p:sp>
        <p:sp>
          <p:nvSpPr>
            <p:cNvPr id="432151" name="Rectangle 23"/>
            <p:cNvSpPr>
              <a:spLocks noChangeArrowheads="1"/>
            </p:cNvSpPr>
            <p:nvPr/>
          </p:nvSpPr>
          <p:spPr bwMode="auto">
            <a:xfrm>
              <a:off x="2895600" y="1600200"/>
              <a:ext cx="3138488" cy="846138"/>
            </a:xfrm>
            <a:prstGeom prst="rect">
              <a:avLst/>
            </a:prstGeom>
            <a:noFill/>
            <a:ln w="9525">
              <a:noFill/>
              <a:miter lim="800000"/>
              <a:headEnd/>
              <a:tailEnd/>
            </a:ln>
            <a:effectLst/>
          </p:spPr>
          <p:txBody>
            <a:bodyPr anchor="ctr"/>
            <a:lstStyle/>
            <a:p>
              <a:pPr algn="ctr">
                <a:spcBef>
                  <a:spcPct val="40000"/>
                </a:spcBef>
              </a:pPr>
              <a:r>
                <a:rPr lang="en-US" sz="1600" b="1">
                  <a:latin typeface="Arial Narrow" pitchFamily="34" charset="0"/>
                </a:rPr>
                <a:t>Building Type</a:t>
              </a:r>
            </a:p>
          </p:txBody>
        </p:sp>
        <p:sp>
          <p:nvSpPr>
            <p:cNvPr id="432152" name="Line 24"/>
            <p:cNvSpPr>
              <a:spLocks noChangeShapeType="1"/>
            </p:cNvSpPr>
            <p:nvPr/>
          </p:nvSpPr>
          <p:spPr bwMode="auto">
            <a:xfrm>
              <a:off x="2895600" y="1600200"/>
              <a:ext cx="4953000" cy="0"/>
            </a:xfrm>
            <a:prstGeom prst="line">
              <a:avLst/>
            </a:prstGeom>
            <a:noFill/>
            <a:ln w="38100" cap="sq">
              <a:solidFill>
                <a:schemeClr val="tx1"/>
              </a:solidFill>
              <a:round/>
              <a:headEnd/>
              <a:tailEnd/>
            </a:ln>
            <a:effectLst/>
          </p:spPr>
          <p:txBody>
            <a:bodyPr wrap="none" anchor="ctr"/>
            <a:lstStyle/>
            <a:p>
              <a:endParaRPr lang="en-US"/>
            </a:p>
          </p:txBody>
        </p:sp>
        <p:sp>
          <p:nvSpPr>
            <p:cNvPr id="432153" name="Line 25"/>
            <p:cNvSpPr>
              <a:spLocks noChangeShapeType="1"/>
            </p:cNvSpPr>
            <p:nvPr/>
          </p:nvSpPr>
          <p:spPr bwMode="auto">
            <a:xfrm>
              <a:off x="2895600" y="5029200"/>
              <a:ext cx="4953000" cy="0"/>
            </a:xfrm>
            <a:prstGeom prst="line">
              <a:avLst/>
            </a:prstGeom>
            <a:noFill/>
            <a:ln w="38100" cap="sq">
              <a:solidFill>
                <a:schemeClr val="tx1"/>
              </a:solidFill>
              <a:round/>
              <a:headEnd/>
              <a:tailEnd/>
            </a:ln>
            <a:effectLst/>
          </p:spPr>
          <p:txBody>
            <a:bodyPr wrap="none" anchor="ctr"/>
            <a:lstStyle/>
            <a:p>
              <a:endParaRPr lang="en-US"/>
            </a:p>
          </p:txBody>
        </p:sp>
        <p:sp>
          <p:nvSpPr>
            <p:cNvPr id="432154" name="Line 26"/>
            <p:cNvSpPr>
              <a:spLocks noChangeShapeType="1"/>
            </p:cNvSpPr>
            <p:nvPr/>
          </p:nvSpPr>
          <p:spPr bwMode="auto">
            <a:xfrm>
              <a:off x="2895600" y="1600200"/>
              <a:ext cx="0" cy="3429000"/>
            </a:xfrm>
            <a:prstGeom prst="line">
              <a:avLst/>
            </a:prstGeom>
            <a:noFill/>
            <a:ln w="38100" cap="sq">
              <a:solidFill>
                <a:schemeClr val="tx1"/>
              </a:solidFill>
              <a:round/>
              <a:headEnd/>
              <a:tailEnd/>
            </a:ln>
            <a:effectLst/>
          </p:spPr>
          <p:txBody>
            <a:bodyPr wrap="none" anchor="ctr"/>
            <a:lstStyle/>
            <a:p>
              <a:endParaRPr lang="en-US"/>
            </a:p>
          </p:txBody>
        </p:sp>
        <p:sp>
          <p:nvSpPr>
            <p:cNvPr id="432155" name="Line 27"/>
            <p:cNvSpPr>
              <a:spLocks noChangeShapeType="1"/>
            </p:cNvSpPr>
            <p:nvPr/>
          </p:nvSpPr>
          <p:spPr bwMode="auto">
            <a:xfrm>
              <a:off x="7848600" y="1600200"/>
              <a:ext cx="0" cy="3429000"/>
            </a:xfrm>
            <a:prstGeom prst="line">
              <a:avLst/>
            </a:prstGeom>
            <a:noFill/>
            <a:ln w="38100" cap="sq">
              <a:solidFill>
                <a:schemeClr val="tx1"/>
              </a:solidFill>
              <a:round/>
              <a:headEnd/>
              <a:tailEnd/>
            </a:ln>
            <a:effectLst/>
          </p:spPr>
          <p:txBody>
            <a:bodyPr wrap="none" anchor="ctr"/>
            <a:lstStyle/>
            <a:p>
              <a:endParaRPr lang="en-US"/>
            </a:p>
          </p:txBody>
        </p:sp>
        <p:sp>
          <p:nvSpPr>
            <p:cNvPr id="432156" name="Line 28"/>
            <p:cNvSpPr>
              <a:spLocks noChangeShapeType="1"/>
            </p:cNvSpPr>
            <p:nvPr/>
          </p:nvSpPr>
          <p:spPr bwMode="auto">
            <a:xfrm flipH="1">
              <a:off x="6019800" y="1600200"/>
              <a:ext cx="14288" cy="3429000"/>
            </a:xfrm>
            <a:prstGeom prst="line">
              <a:avLst/>
            </a:prstGeom>
            <a:noFill/>
            <a:ln w="12700">
              <a:solidFill>
                <a:schemeClr val="tx1"/>
              </a:solidFill>
              <a:round/>
              <a:headEnd/>
              <a:tailEnd/>
            </a:ln>
            <a:effectLst/>
          </p:spPr>
          <p:txBody>
            <a:bodyPr wrap="none" anchor="ctr"/>
            <a:lstStyle/>
            <a:p>
              <a:endParaRPr lang="en-US"/>
            </a:p>
          </p:txBody>
        </p:sp>
        <p:sp>
          <p:nvSpPr>
            <p:cNvPr id="432157" name="Line 29"/>
            <p:cNvSpPr>
              <a:spLocks noChangeShapeType="1"/>
            </p:cNvSpPr>
            <p:nvPr/>
          </p:nvSpPr>
          <p:spPr bwMode="auto">
            <a:xfrm>
              <a:off x="2895600" y="2446338"/>
              <a:ext cx="4953000" cy="0"/>
            </a:xfrm>
            <a:prstGeom prst="line">
              <a:avLst/>
            </a:prstGeom>
            <a:noFill/>
            <a:ln w="12700">
              <a:solidFill>
                <a:schemeClr val="tx1"/>
              </a:solidFill>
              <a:round/>
              <a:headEnd/>
              <a:tailEnd/>
            </a:ln>
            <a:effectLst/>
          </p:spPr>
          <p:txBody>
            <a:bodyPr wrap="none" anchor="ctr"/>
            <a:lstStyle/>
            <a:p>
              <a:endParaRPr lang="en-US"/>
            </a:p>
          </p:txBody>
        </p:sp>
        <p:sp>
          <p:nvSpPr>
            <p:cNvPr id="432158" name="Line 30"/>
            <p:cNvSpPr>
              <a:spLocks noChangeShapeType="1"/>
            </p:cNvSpPr>
            <p:nvPr/>
          </p:nvSpPr>
          <p:spPr bwMode="auto">
            <a:xfrm>
              <a:off x="2895600" y="2757488"/>
              <a:ext cx="4953000" cy="0"/>
            </a:xfrm>
            <a:prstGeom prst="line">
              <a:avLst/>
            </a:prstGeom>
            <a:noFill/>
            <a:ln w="12700">
              <a:solidFill>
                <a:schemeClr val="tx1"/>
              </a:solidFill>
              <a:round/>
              <a:headEnd/>
              <a:tailEnd/>
            </a:ln>
            <a:effectLst/>
          </p:spPr>
          <p:txBody>
            <a:bodyPr wrap="none" anchor="ctr"/>
            <a:lstStyle/>
            <a:p>
              <a:endParaRPr lang="en-US"/>
            </a:p>
          </p:txBody>
        </p:sp>
        <p:sp>
          <p:nvSpPr>
            <p:cNvPr id="432159" name="Line 31"/>
            <p:cNvSpPr>
              <a:spLocks noChangeShapeType="1"/>
            </p:cNvSpPr>
            <p:nvPr/>
          </p:nvSpPr>
          <p:spPr bwMode="auto">
            <a:xfrm>
              <a:off x="2895600" y="3087688"/>
              <a:ext cx="4953000" cy="0"/>
            </a:xfrm>
            <a:prstGeom prst="line">
              <a:avLst/>
            </a:prstGeom>
            <a:noFill/>
            <a:ln w="12700">
              <a:solidFill>
                <a:schemeClr val="tx1"/>
              </a:solidFill>
              <a:round/>
              <a:headEnd/>
              <a:tailEnd/>
            </a:ln>
            <a:effectLst/>
          </p:spPr>
          <p:txBody>
            <a:bodyPr wrap="none" anchor="ctr"/>
            <a:lstStyle/>
            <a:p>
              <a:endParaRPr lang="en-US"/>
            </a:p>
          </p:txBody>
        </p:sp>
        <p:sp>
          <p:nvSpPr>
            <p:cNvPr id="432160" name="Line 32"/>
            <p:cNvSpPr>
              <a:spLocks noChangeShapeType="1"/>
            </p:cNvSpPr>
            <p:nvPr/>
          </p:nvSpPr>
          <p:spPr bwMode="auto">
            <a:xfrm>
              <a:off x="2895600" y="3398838"/>
              <a:ext cx="4953000" cy="0"/>
            </a:xfrm>
            <a:prstGeom prst="line">
              <a:avLst/>
            </a:prstGeom>
            <a:noFill/>
            <a:ln w="12700">
              <a:solidFill>
                <a:schemeClr val="tx1"/>
              </a:solidFill>
              <a:round/>
              <a:headEnd/>
              <a:tailEnd/>
            </a:ln>
            <a:effectLst/>
          </p:spPr>
          <p:txBody>
            <a:bodyPr wrap="none" anchor="ctr"/>
            <a:lstStyle/>
            <a:p>
              <a:endParaRPr lang="en-US"/>
            </a:p>
          </p:txBody>
        </p:sp>
        <p:sp>
          <p:nvSpPr>
            <p:cNvPr id="432161" name="Line 33"/>
            <p:cNvSpPr>
              <a:spLocks noChangeShapeType="1"/>
            </p:cNvSpPr>
            <p:nvPr/>
          </p:nvSpPr>
          <p:spPr bwMode="auto">
            <a:xfrm>
              <a:off x="2895600" y="3709988"/>
              <a:ext cx="4953000" cy="0"/>
            </a:xfrm>
            <a:prstGeom prst="line">
              <a:avLst/>
            </a:prstGeom>
            <a:noFill/>
            <a:ln w="12700">
              <a:solidFill>
                <a:schemeClr val="tx1"/>
              </a:solidFill>
              <a:round/>
              <a:headEnd/>
              <a:tailEnd/>
            </a:ln>
            <a:effectLst/>
          </p:spPr>
          <p:txBody>
            <a:bodyPr wrap="none" anchor="ctr"/>
            <a:lstStyle/>
            <a:p>
              <a:endParaRPr lang="en-US"/>
            </a:p>
          </p:txBody>
        </p:sp>
        <p:sp>
          <p:nvSpPr>
            <p:cNvPr id="432162" name="Line 34"/>
            <p:cNvSpPr>
              <a:spLocks noChangeShapeType="1"/>
            </p:cNvSpPr>
            <p:nvPr/>
          </p:nvSpPr>
          <p:spPr bwMode="auto">
            <a:xfrm>
              <a:off x="2895600" y="4021138"/>
              <a:ext cx="4953000" cy="0"/>
            </a:xfrm>
            <a:prstGeom prst="line">
              <a:avLst/>
            </a:prstGeom>
            <a:noFill/>
            <a:ln w="12700">
              <a:solidFill>
                <a:schemeClr val="tx1"/>
              </a:solidFill>
              <a:round/>
              <a:headEnd/>
              <a:tailEnd/>
            </a:ln>
            <a:effectLst/>
          </p:spPr>
          <p:txBody>
            <a:bodyPr wrap="none" anchor="ctr"/>
            <a:lstStyle/>
            <a:p>
              <a:endParaRPr lang="en-US"/>
            </a:p>
          </p:txBody>
        </p:sp>
        <p:sp>
          <p:nvSpPr>
            <p:cNvPr id="432163" name="Line 35"/>
            <p:cNvSpPr>
              <a:spLocks noChangeShapeType="1"/>
            </p:cNvSpPr>
            <p:nvPr/>
          </p:nvSpPr>
          <p:spPr bwMode="auto">
            <a:xfrm>
              <a:off x="2895600" y="4332288"/>
              <a:ext cx="4953000" cy="0"/>
            </a:xfrm>
            <a:prstGeom prst="line">
              <a:avLst/>
            </a:prstGeom>
            <a:noFill/>
            <a:ln w="12700">
              <a:solidFill>
                <a:schemeClr val="tx1"/>
              </a:solidFill>
              <a:round/>
              <a:headEnd/>
              <a:tailEnd/>
            </a:ln>
            <a:effectLst/>
          </p:spPr>
          <p:txBody>
            <a:bodyPr wrap="none" anchor="ctr"/>
            <a:lstStyle/>
            <a:p>
              <a:endParaRPr lang="en-US"/>
            </a:p>
          </p:txBody>
        </p:sp>
        <p:sp>
          <p:nvSpPr>
            <p:cNvPr id="432164" name="Line 36"/>
            <p:cNvSpPr>
              <a:spLocks noChangeShapeType="1"/>
            </p:cNvSpPr>
            <p:nvPr/>
          </p:nvSpPr>
          <p:spPr bwMode="auto">
            <a:xfrm>
              <a:off x="2895600" y="4645025"/>
              <a:ext cx="4953000" cy="0"/>
            </a:xfrm>
            <a:prstGeom prst="line">
              <a:avLst/>
            </a:prstGeom>
            <a:noFill/>
            <a:ln w="12700">
              <a:solidFill>
                <a:schemeClr val="tx1"/>
              </a:solidFill>
              <a:round/>
              <a:headEnd/>
              <a:tailEnd/>
            </a:ln>
            <a:effectLst/>
          </p:spPr>
          <p:txBody>
            <a:bodyPr wrap="none" anchor="ctr"/>
            <a:lstStyle/>
            <a:p>
              <a:endParaRPr lang="en-US"/>
            </a:p>
          </p:txBody>
        </p:sp>
      </p:grpSp>
      <p:sp>
        <p:nvSpPr>
          <p:cNvPr id="38" name="Rectangle 3"/>
          <p:cNvSpPr txBox="1">
            <a:spLocks noChangeArrowheads="1"/>
          </p:cNvSpPr>
          <p:nvPr/>
        </p:nvSpPr>
        <p:spPr>
          <a:xfrm>
            <a:off x="1982788" y="5814786"/>
            <a:ext cx="4938712" cy="4698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1800" dirty="0"/>
          </a:p>
        </p:txBody>
      </p:sp>
    </p:spTree>
    <p:extLst>
      <p:ext uri="{BB962C8B-B14F-4D97-AF65-F5344CB8AC3E}">
        <p14:creationId xmlns:p14="http://schemas.microsoft.com/office/powerpoint/2010/main" val="3016776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9" name="Rectangle 3"/>
          <p:cNvSpPr>
            <a:spLocks noGrp="1" noChangeArrowheads="1"/>
          </p:cNvSpPr>
          <p:nvPr>
            <p:ph idx="1"/>
          </p:nvPr>
        </p:nvSpPr>
        <p:spPr>
          <a:xfrm>
            <a:off x="456229" y="1055914"/>
            <a:ext cx="7913071" cy="5192486"/>
          </a:xfrm>
        </p:spPr>
        <p:txBody>
          <a:bodyPr>
            <a:normAutofit fontScale="92500" lnSpcReduction="20000"/>
          </a:bodyPr>
          <a:lstStyle/>
          <a:p>
            <a:pPr marL="0" indent="0" algn="ctr">
              <a:lnSpc>
                <a:spcPct val="90000"/>
              </a:lnSpc>
              <a:buNone/>
            </a:pPr>
            <a:r>
              <a:rPr lang="en-US" dirty="0" smtClean="0"/>
              <a:t>Applies to any building configuration by calculating allowances for individual spaces</a:t>
            </a:r>
          </a:p>
          <a:p>
            <a:pPr marL="0" indent="0">
              <a:lnSpc>
                <a:spcPct val="90000"/>
              </a:lnSpc>
              <a:buNone/>
            </a:pPr>
            <a:r>
              <a:rPr lang="en-US" dirty="0" smtClean="0"/>
              <a:t>Advantages</a:t>
            </a:r>
            <a:endParaRPr lang="en-US" dirty="0"/>
          </a:p>
          <a:p>
            <a:pPr lvl="1">
              <a:lnSpc>
                <a:spcPct val="110000"/>
              </a:lnSpc>
              <a:buFont typeface="Wingdings" pitchFamily="2" charset="2"/>
              <a:buChar char="ü"/>
            </a:pPr>
            <a:r>
              <a:rPr lang="en-US" dirty="0" smtClean="0"/>
              <a:t>More flexible than building area method</a:t>
            </a:r>
          </a:p>
          <a:p>
            <a:pPr lvl="1">
              <a:lnSpc>
                <a:spcPct val="110000"/>
              </a:lnSpc>
              <a:buFont typeface="Wingdings" pitchFamily="2" charset="2"/>
              <a:buChar char="ü"/>
            </a:pPr>
            <a:r>
              <a:rPr lang="en-US" dirty="0" smtClean="0"/>
              <a:t>More accurately accounts for actual room lighting power needs</a:t>
            </a:r>
          </a:p>
          <a:p>
            <a:pPr lvl="1">
              <a:lnSpc>
                <a:spcPct val="110000"/>
              </a:lnSpc>
              <a:buFont typeface="Wingdings" pitchFamily="2" charset="2"/>
              <a:buChar char="ü"/>
            </a:pPr>
            <a:r>
              <a:rPr lang="en-US" dirty="0" smtClean="0"/>
              <a:t>Provides additional allowances for:</a:t>
            </a:r>
          </a:p>
          <a:p>
            <a:pPr lvl="2">
              <a:lnSpc>
                <a:spcPct val="110000"/>
              </a:lnSpc>
              <a:buFont typeface="Arial" panose="020B0604020202020204" pitchFamily="34" charset="0"/>
              <a:buChar char="•"/>
            </a:pPr>
            <a:r>
              <a:rPr lang="en-US" dirty="0" smtClean="0"/>
              <a:t>Difficult room configurations</a:t>
            </a:r>
          </a:p>
          <a:p>
            <a:pPr lvl="2">
              <a:lnSpc>
                <a:spcPct val="110000"/>
              </a:lnSpc>
              <a:buFont typeface="Arial" panose="020B0604020202020204" pitchFamily="34" charset="0"/>
              <a:buChar char="•"/>
            </a:pPr>
            <a:r>
              <a:rPr lang="en-US" dirty="0" smtClean="0"/>
              <a:t>Decorative and retail needs</a:t>
            </a:r>
          </a:p>
          <a:p>
            <a:pPr lvl="2">
              <a:lnSpc>
                <a:spcPct val="110000"/>
              </a:lnSpc>
              <a:buFont typeface="Arial" panose="020B0604020202020204" pitchFamily="34" charset="0"/>
              <a:buChar char="•"/>
            </a:pPr>
            <a:r>
              <a:rPr lang="en-US" dirty="0" smtClean="0"/>
              <a:t>Use of advanced controls not already required in the standard</a:t>
            </a:r>
            <a:endParaRPr lang="en-US" dirty="0"/>
          </a:p>
          <a:p>
            <a:pPr marL="0" indent="0">
              <a:lnSpc>
                <a:spcPct val="90000"/>
              </a:lnSpc>
              <a:buNone/>
            </a:pPr>
            <a:r>
              <a:rPr lang="en-US" sz="2400" dirty="0" smtClean="0"/>
              <a:t>Limitations</a:t>
            </a:r>
            <a:endParaRPr lang="en-US" dirty="0"/>
          </a:p>
          <a:p>
            <a:pPr lvl="1">
              <a:lnSpc>
                <a:spcPct val="110000"/>
              </a:lnSpc>
              <a:buFont typeface="Wingdings" pitchFamily="2" charset="2"/>
              <a:buChar char="ü"/>
            </a:pPr>
            <a:r>
              <a:rPr lang="en-US" dirty="0"/>
              <a:t>More </a:t>
            </a:r>
            <a:r>
              <a:rPr lang="en-US" dirty="0" smtClean="0"/>
              <a:t>calculations needed (individual spaces)</a:t>
            </a:r>
            <a:endParaRPr lang="en-US" sz="2400" dirty="0" smtClean="0"/>
          </a:p>
          <a:p>
            <a:pPr marL="0" indent="0">
              <a:lnSpc>
                <a:spcPct val="90000"/>
              </a:lnSpc>
              <a:buNone/>
            </a:pPr>
            <a:r>
              <a:rPr lang="en-US" sz="2400" dirty="0" smtClean="0"/>
              <a:t>Calculation Process</a:t>
            </a:r>
          </a:p>
          <a:p>
            <a:pPr marL="857250" lvl="1" indent="-457200">
              <a:lnSpc>
                <a:spcPct val="90000"/>
              </a:lnSpc>
              <a:buFont typeface="+mj-lt"/>
              <a:buAutoNum type="arabicParenR"/>
            </a:pPr>
            <a:r>
              <a:rPr lang="en-US" sz="2000" dirty="0" smtClean="0"/>
              <a:t>Determine the gross </a:t>
            </a:r>
            <a:r>
              <a:rPr lang="en-US" sz="2000" dirty="0"/>
              <a:t>lighted area </a:t>
            </a:r>
            <a:r>
              <a:rPr lang="en-US" sz="2000" dirty="0" smtClean="0"/>
              <a:t>of </a:t>
            </a:r>
            <a:r>
              <a:rPr lang="en-US" sz="2000" dirty="0"/>
              <a:t>each </a:t>
            </a:r>
            <a:r>
              <a:rPr lang="en-US" sz="2000" dirty="0" smtClean="0"/>
              <a:t>space type</a:t>
            </a:r>
          </a:p>
          <a:p>
            <a:pPr marL="1257300" lvl="2" indent="-223838">
              <a:lnSpc>
                <a:spcPct val="90000"/>
              </a:lnSpc>
              <a:buFont typeface="Arial" panose="020B0604020202020204" pitchFamily="34" charset="0"/>
              <a:buChar char="•"/>
            </a:pPr>
            <a:r>
              <a:rPr lang="en-US" sz="1800" dirty="0" smtClean="0"/>
              <a:t>include balconies and mezzanines</a:t>
            </a:r>
          </a:p>
          <a:p>
            <a:pPr marL="1257300" lvl="2" indent="-223838">
              <a:lnSpc>
                <a:spcPct val="90000"/>
              </a:lnSpc>
              <a:buFont typeface="Arial" panose="020B0604020202020204" pitchFamily="34" charset="0"/>
              <a:buChar char="•"/>
            </a:pPr>
            <a:r>
              <a:rPr lang="en-US" dirty="0" smtClean="0"/>
              <a:t>Use centerline of walls between spaces</a:t>
            </a:r>
            <a:endParaRPr lang="en-US" sz="1800" dirty="0"/>
          </a:p>
          <a:p>
            <a:pPr marL="857250" lvl="1" indent="-457200">
              <a:lnSpc>
                <a:spcPct val="90000"/>
              </a:lnSpc>
              <a:buFont typeface="+mj-lt"/>
              <a:buAutoNum type="arabicParenR"/>
            </a:pPr>
            <a:r>
              <a:rPr lang="en-US" sz="2000" dirty="0" smtClean="0"/>
              <a:t>Calculate the space </a:t>
            </a:r>
            <a:r>
              <a:rPr lang="en-US" sz="2000" dirty="0"/>
              <a:t>power allowance by multiplying </a:t>
            </a:r>
            <a:r>
              <a:rPr lang="en-US" sz="2000" dirty="0" smtClean="0"/>
              <a:t>the space </a:t>
            </a:r>
            <a:r>
              <a:rPr lang="en-US" sz="2000" dirty="0"/>
              <a:t>type </a:t>
            </a:r>
            <a:r>
              <a:rPr lang="en-US" sz="2000" dirty="0" smtClean="0"/>
              <a:t>area by the applicable allowance from Table 9.6.1</a:t>
            </a:r>
            <a:endParaRPr lang="en-US" sz="2000" dirty="0"/>
          </a:p>
          <a:p>
            <a:pPr marL="857250" lvl="1" indent="-457200">
              <a:lnSpc>
                <a:spcPct val="90000"/>
              </a:lnSpc>
              <a:buFont typeface="+mj-lt"/>
              <a:buAutoNum type="arabicParenR"/>
            </a:pPr>
            <a:r>
              <a:rPr lang="en-US" sz="2000" dirty="0"/>
              <a:t>Sum all the </a:t>
            </a:r>
            <a:r>
              <a:rPr lang="en-US" sz="2000" dirty="0" smtClean="0"/>
              <a:t>allowances</a:t>
            </a:r>
            <a:endParaRPr lang="en-US" sz="2000" dirty="0"/>
          </a:p>
        </p:txBody>
      </p:sp>
      <p:sp>
        <p:nvSpPr>
          <p:cNvPr id="434178" name="Rectangle 2"/>
          <p:cNvSpPr>
            <a:spLocks noGrp="1" noChangeArrowheads="1"/>
          </p:cNvSpPr>
          <p:nvPr>
            <p:ph type="title"/>
          </p:nvPr>
        </p:nvSpPr>
        <p:spPr>
          <a:xfrm>
            <a:off x="306389" y="0"/>
            <a:ext cx="8075612" cy="914400"/>
          </a:xfrm>
        </p:spPr>
        <p:txBody>
          <a:bodyPr>
            <a:noAutofit/>
          </a:bodyPr>
          <a:lstStyle/>
          <a:p>
            <a:pPr>
              <a:lnSpc>
                <a:spcPct val="80000"/>
              </a:lnSpc>
            </a:pPr>
            <a:r>
              <a:rPr lang="en-US" sz="2400" b="1" dirty="0" smtClean="0">
                <a:solidFill>
                  <a:srgbClr val="00853F"/>
                </a:solidFill>
              </a:rPr>
              <a:t>Section 9 – 9.6.1</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Space-by-Space </a:t>
            </a:r>
            <a:r>
              <a:rPr lang="en-US" sz="2000" dirty="0">
                <a:solidFill>
                  <a:srgbClr val="00853F"/>
                </a:solidFill>
              </a:rPr>
              <a:t>Method of </a:t>
            </a:r>
            <a:r>
              <a:rPr lang="en-US" sz="2000" dirty="0" smtClean="0">
                <a:solidFill>
                  <a:srgbClr val="00853F"/>
                </a:solidFill>
              </a:rPr>
              <a:t>Calculating Interior </a:t>
            </a:r>
            <a:br>
              <a:rPr lang="en-US" sz="2000" dirty="0" smtClean="0">
                <a:solidFill>
                  <a:srgbClr val="00853F"/>
                </a:solidFill>
              </a:rPr>
            </a:br>
            <a:r>
              <a:rPr lang="en-US" sz="2000" dirty="0" smtClean="0">
                <a:solidFill>
                  <a:srgbClr val="00853F"/>
                </a:solidFill>
              </a:rPr>
              <a:t>Lighting Power </a:t>
            </a:r>
            <a:r>
              <a:rPr lang="en-US" sz="2000" dirty="0">
                <a:solidFill>
                  <a:srgbClr val="00853F"/>
                </a:solidFill>
              </a:rPr>
              <a:t>Allowance</a:t>
            </a:r>
            <a:endParaRPr lang="en-US" sz="2000" i="1" dirty="0">
              <a:solidFill>
                <a:srgbClr val="00853F"/>
              </a:solidFill>
            </a:endParaRPr>
          </a:p>
        </p:txBody>
      </p:sp>
    </p:spTree>
    <p:extLst>
      <p:ext uri="{BB962C8B-B14F-4D97-AF65-F5344CB8AC3E}">
        <p14:creationId xmlns:p14="http://schemas.microsoft.com/office/powerpoint/2010/main" val="2082910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9" name="Rectangle 3"/>
          <p:cNvSpPr>
            <a:spLocks noGrp="1" noChangeArrowheads="1"/>
          </p:cNvSpPr>
          <p:nvPr>
            <p:ph idx="1"/>
          </p:nvPr>
        </p:nvSpPr>
        <p:spPr>
          <a:xfrm>
            <a:off x="456229" y="1219200"/>
            <a:ext cx="7913071" cy="4979719"/>
          </a:xfrm>
        </p:spPr>
        <p:txBody>
          <a:bodyPr>
            <a:normAutofit/>
          </a:bodyPr>
          <a:lstStyle/>
          <a:p>
            <a:pPr>
              <a:lnSpc>
                <a:spcPct val="90000"/>
              </a:lnSpc>
              <a:buFont typeface="Arial" panose="020B0604020202020204" pitchFamily="34" charset="0"/>
              <a:buChar char="•"/>
            </a:pPr>
            <a:r>
              <a:rPr lang="en-US" sz="2800" dirty="0" smtClean="0"/>
              <a:t>If a physical space has multiple functions such that more than one space type from Table 9.6.1 applies</a:t>
            </a:r>
          </a:p>
          <a:p>
            <a:pPr lvl="1">
              <a:lnSpc>
                <a:spcPct val="90000"/>
              </a:lnSpc>
              <a:buFont typeface="Calibri" panose="020F0502020204030204" pitchFamily="34" charset="0"/>
              <a:buChar char="–"/>
            </a:pPr>
            <a:r>
              <a:rPr lang="en-US" sz="1800" dirty="0" smtClean="0"/>
              <a:t>Break the space into smaller subspaces</a:t>
            </a:r>
            <a:endParaRPr lang="en-US" sz="1800" dirty="0"/>
          </a:p>
          <a:p>
            <a:pPr lvl="1">
              <a:lnSpc>
                <a:spcPct val="90000"/>
              </a:lnSpc>
              <a:buFont typeface="Calibri" panose="020F0502020204030204" pitchFamily="34" charset="0"/>
              <a:buChar char="–"/>
            </a:pPr>
            <a:r>
              <a:rPr lang="en-US" sz="1800" dirty="0"/>
              <a:t>Use the centerline of interior walls and dividing line between subspaces to determine subspace areas</a:t>
            </a:r>
          </a:p>
          <a:p>
            <a:pPr lvl="1">
              <a:lnSpc>
                <a:spcPct val="90000"/>
              </a:lnSpc>
              <a:buFont typeface="Calibri" panose="020F0502020204030204" pitchFamily="34" charset="0"/>
              <a:buChar char="–"/>
            </a:pPr>
            <a:r>
              <a:rPr lang="en-US" sz="1800" dirty="0" smtClean="0"/>
              <a:t>Calculate the allowance separately for </a:t>
            </a:r>
            <a:r>
              <a:rPr lang="en-US" sz="1800" dirty="0"/>
              <a:t>each </a:t>
            </a:r>
            <a:r>
              <a:rPr lang="en-US" sz="1800" dirty="0" smtClean="0"/>
              <a:t>subspace</a:t>
            </a:r>
          </a:p>
          <a:p>
            <a:pPr lvl="1">
              <a:lnSpc>
                <a:spcPct val="90000"/>
              </a:lnSpc>
              <a:buFont typeface="Calibri" panose="020F0502020204030204" pitchFamily="34" charset="0"/>
              <a:buChar char="–"/>
            </a:pPr>
            <a:endParaRPr lang="en-US" sz="1800" dirty="0" smtClean="0"/>
          </a:p>
          <a:p>
            <a:pPr lvl="1">
              <a:lnSpc>
                <a:spcPct val="90000"/>
              </a:lnSpc>
              <a:buNone/>
            </a:pPr>
            <a:endParaRPr lang="en-US" sz="1800" dirty="0" smtClean="0"/>
          </a:p>
          <a:p>
            <a:pPr lvl="1">
              <a:lnSpc>
                <a:spcPct val="90000"/>
              </a:lnSpc>
              <a:buNone/>
            </a:pPr>
            <a:r>
              <a:rPr lang="en-US" sz="2400" b="1" u="sng" dirty="0" smtClean="0"/>
              <a:t>Exception</a:t>
            </a:r>
          </a:p>
          <a:p>
            <a:pPr lvl="1">
              <a:lnSpc>
                <a:spcPct val="90000"/>
              </a:lnSpc>
              <a:buFont typeface="Arial" panose="020B0604020202020204" pitchFamily="34" charset="0"/>
              <a:buChar char="•"/>
            </a:pPr>
            <a:r>
              <a:rPr lang="en-US" sz="2400" dirty="0" smtClean="0"/>
              <a:t>Subspaces with areas less than 20% of the original space and less than 1000 ft</a:t>
            </a:r>
            <a:r>
              <a:rPr lang="en-US" sz="2400" baseline="30000" dirty="0" smtClean="0"/>
              <a:t>2</a:t>
            </a:r>
            <a:r>
              <a:rPr lang="en-US" sz="2400" dirty="0" smtClean="0"/>
              <a:t> do not need to be broken out separately</a:t>
            </a:r>
          </a:p>
          <a:p>
            <a:pPr marL="914400" lvl="2" indent="0">
              <a:lnSpc>
                <a:spcPct val="90000"/>
              </a:lnSpc>
              <a:buNone/>
            </a:pPr>
            <a:r>
              <a:rPr lang="en-US" sz="1000" dirty="0" smtClean="0"/>
              <a:t/>
            </a:r>
            <a:br>
              <a:rPr lang="en-US" sz="1000" dirty="0" smtClean="0"/>
            </a:br>
            <a:endParaRPr lang="en-US" sz="1000" dirty="0" smtClean="0"/>
          </a:p>
          <a:p>
            <a:pPr lvl="1">
              <a:lnSpc>
                <a:spcPct val="90000"/>
              </a:lnSpc>
              <a:buNone/>
            </a:pPr>
            <a:endParaRPr lang="en-US" sz="1600" dirty="0" smtClean="0"/>
          </a:p>
          <a:p>
            <a:pPr lvl="1">
              <a:lnSpc>
                <a:spcPct val="90000"/>
              </a:lnSpc>
              <a:buNone/>
            </a:pPr>
            <a:endParaRPr lang="en-US" sz="1600" dirty="0"/>
          </a:p>
        </p:txBody>
      </p:sp>
      <p:sp>
        <p:nvSpPr>
          <p:cNvPr id="434178" name="Rectangle 2"/>
          <p:cNvSpPr>
            <a:spLocks noGrp="1" noChangeArrowheads="1"/>
          </p:cNvSpPr>
          <p:nvPr>
            <p:ph type="title"/>
          </p:nvPr>
        </p:nvSpPr>
        <p:spPr>
          <a:xfrm>
            <a:off x="270764" y="0"/>
            <a:ext cx="8075612" cy="914400"/>
          </a:xfrm>
        </p:spPr>
        <p:txBody>
          <a:bodyPr>
            <a:noAutofit/>
          </a:bodyPr>
          <a:lstStyle/>
          <a:p>
            <a:pPr>
              <a:lnSpc>
                <a:spcPct val="80000"/>
              </a:lnSpc>
            </a:pPr>
            <a:r>
              <a:rPr lang="en-US" sz="2400" b="1" dirty="0" smtClean="0">
                <a:solidFill>
                  <a:srgbClr val="00853F"/>
                </a:solidFill>
              </a:rPr>
              <a:t>Section 9 – 9.6.1</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Space-by-Space </a:t>
            </a:r>
            <a:r>
              <a:rPr lang="en-US" sz="2000" dirty="0">
                <a:solidFill>
                  <a:srgbClr val="00853F"/>
                </a:solidFill>
              </a:rPr>
              <a:t>Method of </a:t>
            </a:r>
            <a:r>
              <a:rPr lang="en-US" sz="2000" dirty="0" smtClean="0">
                <a:solidFill>
                  <a:srgbClr val="00853F"/>
                </a:solidFill>
              </a:rPr>
              <a:t>Calculating Subspaces</a:t>
            </a:r>
            <a:endParaRPr lang="en-US" sz="2000" i="1" dirty="0">
              <a:solidFill>
                <a:srgbClr val="00853F"/>
              </a:solidFill>
            </a:endParaRPr>
          </a:p>
        </p:txBody>
      </p:sp>
    </p:spTree>
    <p:extLst>
      <p:ext uri="{BB962C8B-B14F-4D97-AF65-F5344CB8AC3E}">
        <p14:creationId xmlns:p14="http://schemas.microsoft.com/office/powerpoint/2010/main" val="3708979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304801" y="0"/>
            <a:ext cx="8191500" cy="914400"/>
          </a:xfrm>
        </p:spPr>
        <p:txBody>
          <a:bodyPr>
            <a:noAutofit/>
          </a:bodyPr>
          <a:lstStyle/>
          <a:p>
            <a:pPr>
              <a:lnSpc>
                <a:spcPct val="80000"/>
              </a:lnSpc>
            </a:pPr>
            <a:r>
              <a:rPr lang="en-US" sz="2400" b="1" dirty="0" smtClean="0">
                <a:solidFill>
                  <a:srgbClr val="00853F"/>
                </a:solidFill>
              </a:rPr>
              <a:t>Section 9 – </a:t>
            </a:r>
            <a:r>
              <a:rPr lang="en-US" sz="2400" b="1" dirty="0" smtClean="0">
                <a:solidFill>
                  <a:srgbClr val="FF0000"/>
                </a:solidFill>
              </a:rPr>
              <a:t>Table 9.6.1</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Space-by-Space Allowances</a:t>
            </a:r>
            <a:endParaRPr lang="en-US" sz="2000" i="1" dirty="0">
              <a:solidFill>
                <a:srgbClr val="00853F"/>
              </a:solidFill>
            </a:endParaRPr>
          </a:p>
        </p:txBody>
      </p:sp>
      <p:sp>
        <p:nvSpPr>
          <p:cNvPr id="2" name="TextBox 1"/>
          <p:cNvSpPr txBox="1"/>
          <p:nvPr/>
        </p:nvSpPr>
        <p:spPr>
          <a:xfrm>
            <a:off x="574638" y="1045028"/>
            <a:ext cx="8001000" cy="400110"/>
          </a:xfrm>
          <a:prstGeom prst="rect">
            <a:avLst/>
          </a:prstGeom>
          <a:noFill/>
        </p:spPr>
        <p:txBody>
          <a:bodyPr wrap="square" rtlCol="0">
            <a:spAutoFit/>
          </a:bodyPr>
          <a:lstStyle/>
          <a:p>
            <a:pPr algn="ctr"/>
            <a:r>
              <a:rPr lang="en-US" sz="2000" dirty="0" smtClean="0"/>
              <a:t>Small part of Table 9.6.1 shown below</a:t>
            </a:r>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36825"/>
            <a:ext cx="915193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046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76263" y="2292350"/>
            <a:ext cx="8339137" cy="3575050"/>
          </a:xfrm>
        </p:spPr>
        <p:txBody>
          <a:bodyPr>
            <a:normAutofit fontScale="92500" lnSpcReduction="10000"/>
          </a:bodyPr>
          <a:lstStyle/>
          <a:p>
            <a:r>
              <a:rPr lang="en-US" dirty="0" smtClean="0"/>
              <a:t>Used only when applying the space by space method</a:t>
            </a:r>
          </a:p>
          <a:p>
            <a:r>
              <a:rPr lang="en-US" dirty="0" smtClean="0"/>
              <a:t>Calculate the </a:t>
            </a:r>
            <a:r>
              <a:rPr lang="en-US" i="1" dirty="0" smtClean="0"/>
              <a:t>Room Cavity Ratio</a:t>
            </a:r>
            <a:r>
              <a:rPr lang="en-US" dirty="0" smtClean="0"/>
              <a:t> (RCR) for the empty room:</a:t>
            </a:r>
          </a:p>
          <a:p>
            <a:pPr>
              <a:buFontTx/>
              <a:buNone/>
            </a:pPr>
            <a:r>
              <a:rPr lang="en-US" dirty="0" smtClean="0"/>
              <a:t>	RCR = </a:t>
            </a:r>
            <a:r>
              <a:rPr lang="en-US" u="sng" dirty="0" smtClean="0"/>
              <a:t>2.5 x Room Cavity Height x room perimeter length</a:t>
            </a:r>
            <a:r>
              <a:rPr lang="en-US" dirty="0" smtClean="0"/>
              <a:t> 					                                     room area</a:t>
            </a:r>
          </a:p>
          <a:p>
            <a:pPr>
              <a:buFontTx/>
              <a:buNone/>
            </a:pPr>
            <a:r>
              <a:rPr lang="en-US" dirty="0" smtClean="0"/>
              <a:t>	(</a:t>
            </a:r>
            <a:r>
              <a:rPr lang="en-US" sz="2000" dirty="0" smtClean="0"/>
              <a:t>Room Cavity Height = Luminaire mounting height – </a:t>
            </a:r>
            <a:r>
              <a:rPr lang="en-US" sz="2000" dirty="0" err="1" smtClean="0"/>
              <a:t>Workplane</a:t>
            </a:r>
            <a:r>
              <a:rPr lang="en-US" sz="2000" dirty="0" smtClean="0"/>
              <a:t> height)</a:t>
            </a:r>
          </a:p>
          <a:p>
            <a:pPr>
              <a:buFontTx/>
              <a:buNone/>
            </a:pPr>
            <a:endParaRPr lang="en-US" dirty="0" smtClean="0"/>
          </a:p>
          <a:p>
            <a:r>
              <a:rPr lang="en-US" dirty="0" smtClean="0"/>
              <a:t>If RCR is greater than the RCR threshold for that space type from Table 9.6.1, a 20% increase is allowed</a:t>
            </a:r>
          </a:p>
          <a:p>
            <a:r>
              <a:rPr lang="en-US" dirty="0" smtClean="0"/>
              <a:t>For corridor/transition spaces, a 20% adjustment is allowed when less than 8 feet wide, regardless of the RCR</a:t>
            </a:r>
            <a:r>
              <a:rPr lang="en-US" u="sng" dirty="0" smtClean="0"/>
              <a:t> </a:t>
            </a:r>
            <a:endParaRPr lang="en-US" dirty="0" smtClean="0"/>
          </a:p>
          <a:p>
            <a:endParaRPr lang="en-US" dirty="0" smtClean="0"/>
          </a:p>
        </p:txBody>
      </p:sp>
      <p:sp>
        <p:nvSpPr>
          <p:cNvPr id="16386" name="Title 1"/>
          <p:cNvSpPr>
            <a:spLocks noGrp="1"/>
          </p:cNvSpPr>
          <p:nvPr>
            <p:ph type="title"/>
          </p:nvPr>
        </p:nvSpPr>
        <p:spPr>
          <a:xfrm>
            <a:off x="172156" y="0"/>
            <a:ext cx="8204200" cy="987425"/>
          </a:xfrm>
        </p:spPr>
        <p:txBody>
          <a:bodyPr>
            <a:normAutofit/>
          </a:bodyPr>
          <a:lstStyle/>
          <a:p>
            <a:r>
              <a:rPr lang="en-US" sz="2400" b="1" dirty="0">
                <a:solidFill>
                  <a:srgbClr val="00853F"/>
                </a:solidFill>
              </a:rPr>
              <a:t>Room Geometry Adjustment –</a:t>
            </a:r>
            <a:r>
              <a:rPr lang="en-US" sz="2400" b="1" dirty="0" smtClean="0">
                <a:solidFill>
                  <a:schemeClr val="tx1"/>
                </a:solidFill>
              </a:rPr>
              <a:t> </a:t>
            </a:r>
            <a:r>
              <a:rPr lang="en-US" sz="2400" b="1" dirty="0">
                <a:solidFill>
                  <a:srgbClr val="00853F"/>
                </a:solidFill>
              </a:rPr>
              <a:t>9.6.4</a:t>
            </a:r>
          </a:p>
        </p:txBody>
      </p:sp>
      <p:sp>
        <p:nvSpPr>
          <p:cNvPr id="16388" name="TextBox 5"/>
          <p:cNvSpPr txBox="1">
            <a:spLocks noChangeArrowheads="1"/>
          </p:cNvSpPr>
          <p:nvPr/>
        </p:nvSpPr>
        <p:spPr bwMode="auto">
          <a:xfrm>
            <a:off x="288925" y="1103140"/>
            <a:ext cx="8610600" cy="830997"/>
          </a:xfrm>
          <a:prstGeom prst="rect">
            <a:avLst/>
          </a:prstGeom>
          <a:noFill/>
          <a:ln w="9525">
            <a:noFill/>
            <a:miter lim="800000"/>
            <a:headEnd/>
            <a:tailEnd/>
          </a:ln>
        </p:spPr>
        <p:txBody>
          <a:bodyPr>
            <a:spAutoFit/>
          </a:bodyPr>
          <a:lstStyle/>
          <a:p>
            <a:pPr algn="ctr"/>
            <a:r>
              <a:rPr lang="en-US" sz="2400" i="1" dirty="0"/>
              <a:t>Room Cavity Ratio Adjustment</a:t>
            </a:r>
            <a:r>
              <a:rPr lang="en-US" sz="2400" dirty="0"/>
              <a:t> for relief in unusual </a:t>
            </a:r>
            <a:r>
              <a:rPr lang="en-US" sz="2400" dirty="0" smtClean="0"/>
              <a:t>space configurations</a:t>
            </a:r>
            <a:endParaRPr lang="en-US" sz="2400" dirty="0"/>
          </a:p>
        </p:txBody>
      </p:sp>
      <p:sp>
        <p:nvSpPr>
          <p:cNvPr id="16389" name="TextBox 6"/>
          <p:cNvSpPr txBox="1">
            <a:spLocks noChangeArrowheads="1"/>
          </p:cNvSpPr>
          <p:nvPr/>
        </p:nvSpPr>
        <p:spPr bwMode="auto">
          <a:xfrm>
            <a:off x="7162800" y="5867400"/>
            <a:ext cx="1736725" cy="731838"/>
          </a:xfrm>
          <a:prstGeom prst="rect">
            <a:avLst/>
          </a:prstGeom>
          <a:solidFill>
            <a:schemeClr val="bg1"/>
          </a:solidFill>
          <a:ln w="9525">
            <a:noFill/>
            <a:miter lim="800000"/>
            <a:headEnd/>
            <a:tailEnd/>
          </a:ln>
        </p:spPr>
        <p:txBody>
          <a:bodyPr>
            <a:spAutoFit/>
          </a:bodyPr>
          <a:lstStyle/>
          <a:p>
            <a:endParaRPr lang="en-US"/>
          </a:p>
        </p:txBody>
      </p:sp>
    </p:spTree>
    <p:extLst>
      <p:ext uri="{BB962C8B-B14F-4D97-AF65-F5344CB8AC3E}">
        <p14:creationId xmlns:p14="http://schemas.microsoft.com/office/powerpoint/2010/main" val="3522560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2156" y="0"/>
            <a:ext cx="8204200" cy="987425"/>
          </a:xfrm>
        </p:spPr>
        <p:txBody>
          <a:bodyPr>
            <a:normAutofit/>
          </a:bodyPr>
          <a:lstStyle/>
          <a:p>
            <a:r>
              <a:rPr lang="en-US" sz="2400" b="1" dirty="0">
                <a:solidFill>
                  <a:srgbClr val="00853F"/>
                </a:solidFill>
              </a:rPr>
              <a:t>Room Geometry Adjustment</a:t>
            </a:r>
          </a:p>
        </p:txBody>
      </p:sp>
      <p:sp>
        <p:nvSpPr>
          <p:cNvPr id="16389" name="TextBox 6"/>
          <p:cNvSpPr txBox="1">
            <a:spLocks noChangeArrowheads="1"/>
          </p:cNvSpPr>
          <p:nvPr/>
        </p:nvSpPr>
        <p:spPr bwMode="auto">
          <a:xfrm>
            <a:off x="7162800" y="5867400"/>
            <a:ext cx="1736725" cy="731838"/>
          </a:xfrm>
          <a:prstGeom prst="rect">
            <a:avLst/>
          </a:prstGeom>
          <a:solidFill>
            <a:schemeClr val="bg1"/>
          </a:solidFill>
          <a:ln w="9525">
            <a:noFill/>
            <a:miter lim="800000"/>
            <a:headEnd/>
            <a:tailEnd/>
          </a:ln>
        </p:spPr>
        <p:txBody>
          <a:bodyPr>
            <a:spAutoFit/>
          </a:bodyPr>
          <a:lstStyle/>
          <a:p>
            <a:endParaRPr lang="en-US"/>
          </a:p>
        </p:txBody>
      </p:sp>
      <p:pic>
        <p:nvPicPr>
          <p:cNvPr id="6" name="Picture 5" descr="room_cavity.jpg"/>
          <p:cNvPicPr>
            <a:picLocks noChangeAspect="1"/>
          </p:cNvPicPr>
          <p:nvPr/>
        </p:nvPicPr>
        <p:blipFill>
          <a:blip r:embed="rId2"/>
          <a:stretch>
            <a:fillRect/>
          </a:stretch>
        </p:blipFill>
        <p:spPr>
          <a:xfrm>
            <a:off x="1030254" y="1104729"/>
            <a:ext cx="6650818" cy="5325174"/>
          </a:xfrm>
          <a:prstGeom prst="rect">
            <a:avLst/>
          </a:prstGeom>
        </p:spPr>
      </p:pic>
    </p:spTree>
    <p:extLst>
      <p:ext uri="{BB962C8B-B14F-4D97-AF65-F5344CB8AC3E}">
        <p14:creationId xmlns:p14="http://schemas.microsoft.com/office/powerpoint/2010/main" val="2240689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2156" y="0"/>
            <a:ext cx="8204200" cy="987425"/>
          </a:xfrm>
        </p:spPr>
        <p:txBody>
          <a:bodyPr>
            <a:normAutofit/>
          </a:bodyPr>
          <a:lstStyle/>
          <a:p>
            <a:r>
              <a:rPr lang="en-US" sz="2400" b="1" dirty="0">
                <a:solidFill>
                  <a:srgbClr val="00853F"/>
                </a:solidFill>
              </a:rPr>
              <a:t>Room Geometry Adjustment</a:t>
            </a:r>
          </a:p>
        </p:txBody>
      </p:sp>
      <p:sp>
        <p:nvSpPr>
          <p:cNvPr id="16389" name="TextBox 6"/>
          <p:cNvSpPr txBox="1">
            <a:spLocks noChangeArrowheads="1"/>
          </p:cNvSpPr>
          <p:nvPr/>
        </p:nvSpPr>
        <p:spPr bwMode="auto">
          <a:xfrm>
            <a:off x="7162800" y="5867400"/>
            <a:ext cx="1736725" cy="731838"/>
          </a:xfrm>
          <a:prstGeom prst="rect">
            <a:avLst/>
          </a:prstGeom>
          <a:solidFill>
            <a:schemeClr val="bg1"/>
          </a:solidFill>
          <a:ln w="9525">
            <a:noFill/>
            <a:miter lim="800000"/>
            <a:headEnd/>
            <a:tailEnd/>
          </a:ln>
        </p:spPr>
        <p:txBody>
          <a:bodyPr>
            <a:spAutoFit/>
          </a:bodyPr>
          <a:lstStyle/>
          <a:p>
            <a:endParaRPr lang="en-US"/>
          </a:p>
        </p:txBody>
      </p:sp>
      <p:pic>
        <p:nvPicPr>
          <p:cNvPr id="7" name="Picture 6" descr="room_perimeter.jpg"/>
          <p:cNvPicPr>
            <a:picLocks noChangeAspect="1"/>
          </p:cNvPicPr>
          <p:nvPr/>
        </p:nvPicPr>
        <p:blipFill>
          <a:blip r:embed="rId2"/>
          <a:stretch>
            <a:fillRect/>
          </a:stretch>
        </p:blipFill>
        <p:spPr>
          <a:xfrm>
            <a:off x="2351306" y="1070550"/>
            <a:ext cx="4454081" cy="5350933"/>
          </a:xfrm>
          <a:prstGeom prst="rect">
            <a:avLst/>
          </a:prstGeom>
        </p:spPr>
      </p:pic>
    </p:spTree>
    <p:extLst>
      <p:ext uri="{BB962C8B-B14F-4D97-AF65-F5344CB8AC3E}">
        <p14:creationId xmlns:p14="http://schemas.microsoft.com/office/powerpoint/2010/main" val="19482657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Grp="1" noChangeArrowheads="1"/>
          </p:cNvSpPr>
          <p:nvPr>
            <p:ph idx="1"/>
          </p:nvPr>
        </p:nvSpPr>
        <p:spPr>
          <a:xfrm>
            <a:off x="456229" y="1110343"/>
            <a:ext cx="5879257" cy="5007427"/>
          </a:xfrm>
        </p:spPr>
        <p:txBody>
          <a:bodyPr>
            <a:normAutofit fontScale="85000" lnSpcReduction="20000"/>
          </a:bodyPr>
          <a:lstStyle/>
          <a:p>
            <a:pPr marL="0" indent="0">
              <a:buNone/>
            </a:pPr>
            <a:r>
              <a:rPr lang="en-US" sz="2400" b="1" dirty="0" smtClean="0"/>
              <a:t>Decorative and Retail display highlighting</a:t>
            </a:r>
          </a:p>
          <a:p>
            <a:pPr marL="0" indent="0">
              <a:buNone/>
            </a:pPr>
            <a:r>
              <a:rPr lang="en-US" sz="2400" dirty="0" smtClean="0"/>
              <a:t>An </a:t>
            </a:r>
            <a:r>
              <a:rPr lang="en-US" sz="2400" dirty="0"/>
              <a:t>increase in the </a:t>
            </a:r>
            <a:r>
              <a:rPr lang="en-US" sz="2400" dirty="0" smtClean="0"/>
              <a:t>lighting power allowance </a:t>
            </a:r>
            <a:r>
              <a:rPr lang="en-US" sz="2400" dirty="0"/>
              <a:t>is allowed for specific </a:t>
            </a:r>
            <a:r>
              <a:rPr lang="en-US" sz="2400" dirty="0" smtClean="0"/>
              <a:t>decorative and retail applications when </a:t>
            </a:r>
            <a:r>
              <a:rPr lang="en-US" sz="2400" dirty="0"/>
              <a:t>using the space-by-space method.  </a:t>
            </a:r>
            <a:endParaRPr lang="en-US" sz="2400" dirty="0" smtClean="0"/>
          </a:p>
          <a:p>
            <a:pPr marL="0" indent="0">
              <a:buNone/>
            </a:pPr>
            <a:r>
              <a:rPr lang="en-US" sz="2400" dirty="0" smtClean="0"/>
              <a:t>Applications </a:t>
            </a:r>
            <a:r>
              <a:rPr lang="en-US" sz="2400" dirty="0"/>
              <a:t>must be automatically controlled, separately from the general lighting, to be turned off during non-business </a:t>
            </a:r>
            <a:r>
              <a:rPr lang="en-US" sz="2400" dirty="0" smtClean="0"/>
              <a:t>hours.  The additional allowances can only be used for the additional lighting equipment – and not general lighting</a:t>
            </a:r>
            <a:endParaRPr lang="en-US" sz="2400" dirty="0"/>
          </a:p>
          <a:p>
            <a:pPr lvl="1">
              <a:buFont typeface="Wingdings" pitchFamily="2" charset="2"/>
              <a:buChar char="ü"/>
            </a:pPr>
            <a:r>
              <a:rPr lang="en-US" sz="2000" dirty="0"/>
              <a:t>Decorative </a:t>
            </a:r>
            <a:r>
              <a:rPr lang="en-US" sz="2000" dirty="0" smtClean="0"/>
              <a:t>luminaires in addition to the general lighting </a:t>
            </a:r>
            <a:r>
              <a:rPr lang="en-US" dirty="0"/>
              <a:t>=</a:t>
            </a:r>
            <a:r>
              <a:rPr lang="en-US" sz="2000" dirty="0" smtClean="0"/>
              <a:t> </a:t>
            </a:r>
            <a:r>
              <a:rPr lang="en-US" sz="2000" dirty="0" smtClean="0">
                <a:solidFill>
                  <a:srgbClr val="FF0000"/>
                </a:solidFill>
              </a:rPr>
              <a:t>0.75</a:t>
            </a:r>
            <a:r>
              <a:rPr lang="en-US" sz="2000" dirty="0" smtClean="0"/>
              <a:t> W/ft</a:t>
            </a:r>
            <a:r>
              <a:rPr lang="en-US" sz="2000" baseline="30000" dirty="0" smtClean="0"/>
              <a:t>2</a:t>
            </a:r>
          </a:p>
          <a:p>
            <a:pPr lvl="1">
              <a:buFont typeface="Wingdings" pitchFamily="2" charset="2"/>
              <a:buChar char="ü"/>
            </a:pPr>
            <a:r>
              <a:rPr lang="en-US" sz="2000" dirty="0" smtClean="0"/>
              <a:t>Retail </a:t>
            </a:r>
            <a:r>
              <a:rPr lang="en-US" sz="2000" dirty="0"/>
              <a:t>display </a:t>
            </a:r>
            <a:r>
              <a:rPr lang="en-US" sz="2000" dirty="0" smtClean="0"/>
              <a:t>lighting = varies by retail type</a:t>
            </a:r>
            <a:endParaRPr lang="en-US" dirty="0" smtClean="0"/>
          </a:p>
          <a:p>
            <a:pPr marL="457200" lvl="1" indent="0">
              <a:buNone/>
            </a:pPr>
            <a:endParaRPr lang="en-US" dirty="0"/>
          </a:p>
          <a:p>
            <a:pPr marL="57150" indent="0">
              <a:buNone/>
            </a:pPr>
            <a:r>
              <a:rPr lang="en-US" b="1" dirty="0" smtClean="0"/>
              <a:t>Advanced Controls</a:t>
            </a:r>
          </a:p>
          <a:p>
            <a:pPr marL="57150" indent="0">
              <a:buNone/>
            </a:pPr>
            <a:r>
              <a:rPr lang="en-US" dirty="0" smtClean="0"/>
              <a:t>An increase in the allowance is also allowed for the use of specified advanced controls that are installed in addition to those already required</a:t>
            </a:r>
            <a:endParaRPr lang="en-US" dirty="0"/>
          </a:p>
        </p:txBody>
      </p:sp>
      <p:sp>
        <p:nvSpPr>
          <p:cNvPr id="436226" name="Rectangle 2"/>
          <p:cNvSpPr>
            <a:spLocks noGrp="1" noChangeArrowheads="1"/>
          </p:cNvSpPr>
          <p:nvPr>
            <p:ph type="title"/>
          </p:nvPr>
        </p:nvSpPr>
        <p:spPr>
          <a:xfrm>
            <a:off x="279400" y="0"/>
            <a:ext cx="8458199" cy="696686"/>
          </a:xfrm>
        </p:spPr>
        <p:txBody>
          <a:bodyPr>
            <a:normAutofit/>
          </a:bodyPr>
          <a:lstStyle/>
          <a:p>
            <a:pPr>
              <a:lnSpc>
                <a:spcPct val="80000"/>
              </a:lnSpc>
            </a:pPr>
            <a:r>
              <a:rPr lang="en-US" sz="2400" b="1" dirty="0" smtClean="0">
                <a:solidFill>
                  <a:srgbClr val="00853F"/>
                </a:solidFill>
              </a:rPr>
              <a:t>Section 9 – 9.6.2 – 9.6.3</a:t>
            </a:r>
            <a:r>
              <a:rPr lang="en-US" sz="2400" dirty="0" smtClean="0">
                <a:solidFill>
                  <a:srgbClr val="00853F"/>
                </a:solidFill>
              </a:rPr>
              <a:t/>
            </a:r>
            <a:br>
              <a:rPr lang="en-US" sz="2400" dirty="0" smtClean="0">
                <a:solidFill>
                  <a:srgbClr val="00853F"/>
                </a:solidFill>
              </a:rPr>
            </a:br>
            <a:r>
              <a:rPr lang="en-US" sz="2000" dirty="0" smtClean="0">
                <a:solidFill>
                  <a:srgbClr val="00853F"/>
                </a:solidFill>
              </a:rPr>
              <a:t>Additional </a:t>
            </a:r>
            <a:r>
              <a:rPr lang="en-US" sz="2000" dirty="0">
                <a:solidFill>
                  <a:srgbClr val="00853F"/>
                </a:solidFill>
              </a:rPr>
              <a:t>Interior </a:t>
            </a:r>
            <a:r>
              <a:rPr lang="en-US" sz="2000" dirty="0" smtClean="0">
                <a:solidFill>
                  <a:srgbClr val="00853F"/>
                </a:solidFill>
              </a:rPr>
              <a:t>Lighting </a:t>
            </a:r>
            <a:r>
              <a:rPr lang="en-US" sz="2000" dirty="0">
                <a:solidFill>
                  <a:srgbClr val="00853F"/>
                </a:solidFill>
              </a:rPr>
              <a:t>Power</a:t>
            </a:r>
            <a:endParaRPr lang="en-US" sz="2000" i="1" dirty="0">
              <a:solidFill>
                <a:srgbClr val="00853F"/>
              </a:solidFill>
            </a:endParaRPr>
          </a:p>
        </p:txBody>
      </p:sp>
      <p:pic>
        <p:nvPicPr>
          <p:cNvPr id="5" name="Picture 2" descr="http://t2.gstatic.com/images?q=tbn:ANd9GcS-RfZNSnexjcm6mxp12U6y94x7AYGsAYiSRZlyazGgpY21zo1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5586" y="1307938"/>
            <a:ext cx="2132013" cy="319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97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564" y="155313"/>
            <a:ext cx="8458200" cy="718145"/>
          </a:xfrm>
        </p:spPr>
        <p:txBody>
          <a:bodyPr>
            <a:noAutofit/>
          </a:bodyPr>
          <a:lstStyle/>
          <a:p>
            <a:r>
              <a:rPr lang="en-US" altLang="en-US" sz="2400" b="1" dirty="0">
                <a:solidFill>
                  <a:srgbClr val="00853F"/>
                </a:solidFill>
              </a:rPr>
              <a:t>Summary of Changes </a:t>
            </a:r>
            <a:br>
              <a:rPr lang="en-US" altLang="en-US" sz="2400" b="1" dirty="0">
                <a:solidFill>
                  <a:srgbClr val="00853F"/>
                </a:solidFill>
              </a:rPr>
            </a:br>
            <a:r>
              <a:rPr lang="en-US" altLang="en-US" sz="2400" b="1" dirty="0">
                <a:solidFill>
                  <a:srgbClr val="00853F"/>
                </a:solidFill>
              </a:rPr>
              <a:t>Energy Code LPDs and LED Lighting</a:t>
            </a:r>
          </a:p>
        </p:txBody>
      </p:sp>
      <p:sp>
        <p:nvSpPr>
          <p:cNvPr id="5" name="Content Placeholder 2"/>
          <p:cNvSpPr>
            <a:spLocks noGrp="1"/>
          </p:cNvSpPr>
          <p:nvPr>
            <p:ph idx="1"/>
          </p:nvPr>
        </p:nvSpPr>
        <p:spPr>
          <a:xfrm>
            <a:off x="304800" y="1371600"/>
            <a:ext cx="6781800" cy="4543425"/>
          </a:xfrm>
        </p:spPr>
        <p:txBody>
          <a:bodyPr>
            <a:normAutofit fontScale="85000" lnSpcReduction="10000"/>
          </a:bodyPr>
          <a:lstStyle/>
          <a:p>
            <a:pPr eaLnBrk="1" hangingPunct="1">
              <a:buClr>
                <a:srgbClr val="800080"/>
              </a:buClr>
              <a:defRPr/>
            </a:pPr>
            <a:r>
              <a:rPr lang="en-US" dirty="0">
                <a:solidFill>
                  <a:prstClr val="black"/>
                </a:solidFill>
              </a:rPr>
              <a:t>E</a:t>
            </a:r>
            <a:r>
              <a:rPr lang="en-US" dirty="0" smtClean="0">
                <a:solidFill>
                  <a:prstClr val="black"/>
                </a:solidFill>
              </a:rPr>
              <a:t>nergy </a:t>
            </a:r>
            <a:r>
              <a:rPr lang="en-US" dirty="0">
                <a:solidFill>
                  <a:prstClr val="black"/>
                </a:solidFill>
              </a:rPr>
              <a:t>codes </a:t>
            </a:r>
            <a:r>
              <a:rPr lang="en-US" b="1" dirty="0" smtClean="0">
                <a:solidFill>
                  <a:prstClr val="black"/>
                </a:solidFill>
              </a:rPr>
              <a:t>do</a:t>
            </a:r>
            <a:r>
              <a:rPr lang="en-US" dirty="0" smtClean="0">
                <a:solidFill>
                  <a:prstClr val="black"/>
                </a:solidFill>
              </a:rPr>
              <a:t> limit </a:t>
            </a:r>
            <a:r>
              <a:rPr lang="en-US" dirty="0">
                <a:solidFill>
                  <a:prstClr val="black"/>
                </a:solidFill>
              </a:rPr>
              <a:t>the installed </a:t>
            </a:r>
            <a:r>
              <a:rPr lang="en-US" dirty="0" smtClean="0">
                <a:solidFill>
                  <a:prstClr val="black"/>
                </a:solidFill>
              </a:rPr>
              <a:t>lighting power </a:t>
            </a:r>
            <a:r>
              <a:rPr lang="en-US" dirty="0">
                <a:solidFill>
                  <a:prstClr val="black"/>
                </a:solidFill>
              </a:rPr>
              <a:t>for </a:t>
            </a:r>
            <a:r>
              <a:rPr lang="en-US" dirty="0" smtClean="0">
                <a:solidFill>
                  <a:prstClr val="black"/>
                </a:solidFill>
              </a:rPr>
              <a:t>interior and exterior (LPD) but…….</a:t>
            </a:r>
            <a:endParaRPr lang="en-US" dirty="0">
              <a:solidFill>
                <a:prstClr val="black"/>
              </a:solidFill>
            </a:endParaRPr>
          </a:p>
          <a:p>
            <a:pPr eaLnBrk="1" hangingPunct="1">
              <a:buClr>
                <a:srgbClr val="800080"/>
              </a:buClr>
              <a:defRPr/>
            </a:pPr>
            <a:r>
              <a:rPr lang="en-US" dirty="0" smtClean="0">
                <a:solidFill>
                  <a:prstClr val="black"/>
                </a:solidFill>
              </a:rPr>
              <a:t>Energy </a:t>
            </a:r>
            <a:r>
              <a:rPr lang="en-US" dirty="0">
                <a:solidFill>
                  <a:prstClr val="black"/>
                </a:solidFill>
              </a:rPr>
              <a:t>codes </a:t>
            </a:r>
            <a:r>
              <a:rPr lang="en-US" dirty="0" smtClean="0">
                <a:solidFill>
                  <a:prstClr val="black"/>
                </a:solidFill>
              </a:rPr>
              <a:t>(including 90.1) </a:t>
            </a:r>
            <a:r>
              <a:rPr lang="en-US" b="1" dirty="0" smtClean="0">
                <a:solidFill>
                  <a:prstClr val="black"/>
                </a:solidFill>
              </a:rPr>
              <a:t>do not </a:t>
            </a:r>
            <a:r>
              <a:rPr lang="en-US" dirty="0" smtClean="0">
                <a:solidFill>
                  <a:prstClr val="black"/>
                </a:solidFill>
              </a:rPr>
              <a:t>specify or require the use of specific lighting technologies. </a:t>
            </a:r>
          </a:p>
          <a:p>
            <a:pPr marL="0" indent="0" eaLnBrk="1" hangingPunct="1">
              <a:buClr>
                <a:srgbClr val="800080"/>
              </a:buClr>
              <a:buFontTx/>
              <a:buNone/>
              <a:defRPr/>
            </a:pPr>
            <a:r>
              <a:rPr lang="en-US" sz="1200" dirty="0" smtClean="0">
                <a:solidFill>
                  <a:prstClr val="black"/>
                </a:solidFill>
              </a:rPr>
              <a:t> </a:t>
            </a:r>
          </a:p>
          <a:p>
            <a:pPr marL="0" indent="0" eaLnBrk="1" hangingPunct="1">
              <a:buClr>
                <a:srgbClr val="800080"/>
              </a:buClr>
              <a:buFontTx/>
              <a:buNone/>
              <a:defRPr/>
            </a:pPr>
            <a:r>
              <a:rPr lang="en-US" b="1" dirty="0" smtClean="0">
                <a:solidFill>
                  <a:prstClr val="black"/>
                </a:solidFill>
              </a:rPr>
              <a:t>However</a:t>
            </a:r>
            <a:r>
              <a:rPr lang="en-US" b="1" dirty="0">
                <a:solidFill>
                  <a:prstClr val="black"/>
                </a:solidFill>
              </a:rPr>
              <a:t>….</a:t>
            </a:r>
          </a:p>
          <a:p>
            <a:pPr eaLnBrk="1" hangingPunct="1">
              <a:defRPr/>
            </a:pPr>
            <a:r>
              <a:rPr lang="en-US" dirty="0" smtClean="0"/>
              <a:t>90.1-2016 does include partial or complete LED efficacy in many space type models in recognition of:</a:t>
            </a:r>
          </a:p>
          <a:p>
            <a:pPr lvl="1" eaLnBrk="1" hangingPunct="1">
              <a:defRPr/>
            </a:pPr>
            <a:r>
              <a:rPr lang="en-US" dirty="0" smtClean="0"/>
              <a:t>Proven LED efficacy and energy savings capability</a:t>
            </a:r>
          </a:p>
          <a:p>
            <a:pPr lvl="1" eaLnBrk="1" hangingPunct="1">
              <a:defRPr/>
            </a:pPr>
            <a:r>
              <a:rPr lang="en-US" dirty="0" smtClean="0"/>
              <a:t>Continued reduced cost of LEDs</a:t>
            </a:r>
          </a:p>
          <a:p>
            <a:pPr lvl="1" eaLnBrk="1" hangingPunct="1">
              <a:defRPr/>
            </a:pPr>
            <a:r>
              <a:rPr lang="en-US" dirty="0" smtClean="0"/>
              <a:t>Product maturity and reasonable applicability</a:t>
            </a:r>
          </a:p>
          <a:p>
            <a:pPr eaLnBrk="1" hangingPunct="1">
              <a:defRPr/>
            </a:pPr>
            <a:r>
              <a:rPr lang="en-US" dirty="0" smtClean="0"/>
              <a:t>It is very likely that the future 90.1-2019 standard will include additional LED technology further reducing some space type and building LPD values.</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550" y="2514600"/>
            <a:ext cx="16446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766518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3" name="Text Box 3"/>
          <p:cNvSpPr txBox="1">
            <a:spLocks noGrp="1" noChangeArrowheads="1"/>
          </p:cNvSpPr>
          <p:nvPr>
            <p:ph idx="1"/>
          </p:nvPr>
        </p:nvSpPr>
        <p:spPr>
          <a:xfrm>
            <a:off x="456229" y="1219199"/>
            <a:ext cx="8382000" cy="5170025"/>
          </a:xfrm>
          <a:noFill/>
          <a:ln/>
        </p:spPr>
        <p:txBody>
          <a:bodyPr lIns="0" tIns="0" rIns="0" bIns="0">
            <a:normAutofit/>
          </a:bodyPr>
          <a:lstStyle/>
          <a:p>
            <a:pPr>
              <a:lnSpc>
                <a:spcPct val="80000"/>
              </a:lnSpc>
              <a:buFontTx/>
              <a:buNone/>
            </a:pPr>
            <a:r>
              <a:rPr lang="en-US" sz="1800" dirty="0"/>
              <a:t>Additional Interior Lighting Power Allowance = 1000 watts + </a:t>
            </a:r>
          </a:p>
          <a:p>
            <a:pPr>
              <a:lnSpc>
                <a:spcPct val="80000"/>
              </a:lnSpc>
              <a:buFontTx/>
              <a:buNone/>
            </a:pPr>
            <a:r>
              <a:rPr lang="en-US" sz="1800" dirty="0"/>
              <a:t>(Retail Area 1 x </a:t>
            </a:r>
            <a:r>
              <a:rPr lang="en-US" sz="1800" dirty="0" smtClean="0">
                <a:solidFill>
                  <a:srgbClr val="FF0000"/>
                </a:solidFill>
              </a:rPr>
              <a:t>0.45</a:t>
            </a:r>
            <a:r>
              <a:rPr lang="en-US" sz="1800" dirty="0" smtClean="0"/>
              <a:t> </a:t>
            </a:r>
            <a:r>
              <a:rPr lang="en-US" sz="1800" dirty="0"/>
              <a:t>W/ft</a:t>
            </a:r>
            <a:r>
              <a:rPr lang="en-US" sz="1800" baseline="30000" dirty="0"/>
              <a:t>2</a:t>
            </a:r>
            <a:r>
              <a:rPr lang="en-US" sz="1800" dirty="0"/>
              <a:t>) + </a:t>
            </a:r>
          </a:p>
          <a:p>
            <a:pPr>
              <a:lnSpc>
                <a:spcPct val="80000"/>
              </a:lnSpc>
              <a:buFontTx/>
              <a:buNone/>
            </a:pPr>
            <a:r>
              <a:rPr lang="en-US" sz="1800" dirty="0"/>
              <a:t>(Retail Area 2 x </a:t>
            </a:r>
            <a:r>
              <a:rPr lang="en-US" sz="1800" dirty="0" smtClean="0">
                <a:solidFill>
                  <a:srgbClr val="FF0000"/>
                </a:solidFill>
              </a:rPr>
              <a:t>0.45</a:t>
            </a:r>
            <a:r>
              <a:rPr lang="en-US" sz="1800" dirty="0" smtClean="0"/>
              <a:t> W/ft</a:t>
            </a:r>
            <a:r>
              <a:rPr lang="en-US" sz="1800" baseline="30000" dirty="0" smtClean="0"/>
              <a:t>2</a:t>
            </a:r>
            <a:r>
              <a:rPr lang="en-US" sz="1800" dirty="0" smtClean="0"/>
              <a:t>) </a:t>
            </a:r>
            <a:r>
              <a:rPr lang="en-US" sz="1800" dirty="0"/>
              <a:t>+ </a:t>
            </a:r>
          </a:p>
          <a:p>
            <a:pPr>
              <a:lnSpc>
                <a:spcPct val="80000"/>
              </a:lnSpc>
              <a:buFontTx/>
              <a:buNone/>
            </a:pPr>
            <a:r>
              <a:rPr lang="en-US" sz="1800" dirty="0"/>
              <a:t>(Retail Area 3 x </a:t>
            </a:r>
            <a:r>
              <a:rPr lang="en-US" sz="1800" dirty="0" smtClean="0">
                <a:solidFill>
                  <a:srgbClr val="FF0000"/>
                </a:solidFill>
              </a:rPr>
              <a:t>1.05</a:t>
            </a:r>
            <a:r>
              <a:rPr lang="en-US" sz="1800" dirty="0" smtClean="0"/>
              <a:t> W/ft</a:t>
            </a:r>
            <a:r>
              <a:rPr lang="en-US" sz="1800" baseline="30000" dirty="0" smtClean="0"/>
              <a:t>2</a:t>
            </a:r>
            <a:r>
              <a:rPr lang="en-US" sz="1800" dirty="0" smtClean="0"/>
              <a:t>) </a:t>
            </a:r>
            <a:r>
              <a:rPr lang="en-US" sz="1800" dirty="0"/>
              <a:t>+ </a:t>
            </a:r>
          </a:p>
          <a:p>
            <a:pPr>
              <a:lnSpc>
                <a:spcPct val="80000"/>
              </a:lnSpc>
              <a:buFontTx/>
              <a:buNone/>
            </a:pPr>
            <a:r>
              <a:rPr lang="en-US" sz="1800" dirty="0"/>
              <a:t>(Retail Area 4 x </a:t>
            </a:r>
            <a:r>
              <a:rPr lang="en-US" sz="1800" dirty="0" smtClean="0">
                <a:solidFill>
                  <a:srgbClr val="FF0000"/>
                </a:solidFill>
              </a:rPr>
              <a:t>1.88</a:t>
            </a:r>
            <a:r>
              <a:rPr lang="en-US" sz="1800" dirty="0" smtClean="0"/>
              <a:t> W/ft</a:t>
            </a:r>
            <a:r>
              <a:rPr lang="en-US" sz="1800" baseline="30000" dirty="0" smtClean="0"/>
              <a:t>2</a:t>
            </a:r>
            <a:r>
              <a:rPr lang="en-US" sz="1800" dirty="0" smtClean="0"/>
              <a:t>), </a:t>
            </a:r>
            <a:r>
              <a:rPr lang="en-US" sz="1800" dirty="0"/>
              <a:t/>
            </a:r>
            <a:br>
              <a:rPr lang="en-US" sz="1800" dirty="0"/>
            </a:br>
            <a:endParaRPr lang="en-US" sz="1800" dirty="0"/>
          </a:p>
          <a:p>
            <a:pPr>
              <a:lnSpc>
                <a:spcPct val="80000"/>
              </a:lnSpc>
              <a:buFontTx/>
              <a:buNone/>
            </a:pPr>
            <a:r>
              <a:rPr lang="en-US" sz="1800" dirty="0"/>
              <a:t>Where:</a:t>
            </a:r>
          </a:p>
          <a:p>
            <a:pPr>
              <a:lnSpc>
                <a:spcPct val="80000"/>
              </a:lnSpc>
              <a:buFontTx/>
              <a:buNone/>
            </a:pPr>
            <a:r>
              <a:rPr lang="en-US" sz="1800" dirty="0"/>
              <a:t>    </a:t>
            </a:r>
            <a:r>
              <a:rPr lang="en-US" sz="1800" b="1" dirty="0">
                <a:solidFill>
                  <a:srgbClr val="00B050"/>
                </a:solidFill>
              </a:rPr>
              <a:t>Retail Area 1</a:t>
            </a:r>
            <a:r>
              <a:rPr lang="en-US" sz="1800" dirty="0">
                <a:solidFill>
                  <a:schemeClr val="accent1"/>
                </a:solidFill>
              </a:rPr>
              <a:t> </a:t>
            </a:r>
            <a:r>
              <a:rPr lang="en-US" sz="1800" dirty="0"/>
              <a:t>= the floor area for all products not listed in Retail Area 2, 3 or </a:t>
            </a:r>
            <a:r>
              <a:rPr lang="en-US" sz="1800" dirty="0" smtClean="0"/>
              <a:t>4</a:t>
            </a:r>
            <a:endParaRPr lang="en-US" sz="1800" dirty="0"/>
          </a:p>
          <a:p>
            <a:pPr>
              <a:lnSpc>
                <a:spcPct val="80000"/>
              </a:lnSpc>
              <a:buFontTx/>
              <a:buNone/>
            </a:pPr>
            <a:r>
              <a:rPr lang="en-US" sz="1800" dirty="0"/>
              <a:t>   </a:t>
            </a:r>
            <a:r>
              <a:rPr lang="en-US" sz="1800" dirty="0">
                <a:solidFill>
                  <a:srgbClr val="FFFF00"/>
                </a:solidFill>
              </a:rPr>
              <a:t> </a:t>
            </a:r>
            <a:r>
              <a:rPr lang="en-US" sz="1800" b="1" dirty="0">
                <a:solidFill>
                  <a:srgbClr val="00B050"/>
                </a:solidFill>
              </a:rPr>
              <a:t>Retail Area 2</a:t>
            </a:r>
            <a:r>
              <a:rPr lang="en-US" sz="1800" dirty="0">
                <a:solidFill>
                  <a:schemeClr val="accent1"/>
                </a:solidFill>
              </a:rPr>
              <a:t> </a:t>
            </a:r>
            <a:r>
              <a:rPr lang="en-US" sz="1800" dirty="0"/>
              <a:t>= the floor area used for the sale of vehicles, sporting goods and small </a:t>
            </a:r>
            <a:r>
              <a:rPr lang="en-US" sz="1800" dirty="0" smtClean="0"/>
              <a:t>electronics</a:t>
            </a:r>
            <a:endParaRPr lang="en-US" sz="1800" dirty="0"/>
          </a:p>
          <a:p>
            <a:pPr>
              <a:lnSpc>
                <a:spcPct val="80000"/>
              </a:lnSpc>
              <a:buFontTx/>
              <a:buNone/>
            </a:pPr>
            <a:r>
              <a:rPr lang="en-US" sz="1800" dirty="0"/>
              <a:t>   </a:t>
            </a:r>
            <a:r>
              <a:rPr lang="en-US" sz="1800" b="1" dirty="0"/>
              <a:t> </a:t>
            </a:r>
            <a:r>
              <a:rPr lang="en-US" sz="1800" b="1" dirty="0">
                <a:solidFill>
                  <a:srgbClr val="00B050"/>
                </a:solidFill>
              </a:rPr>
              <a:t>Retail Area 3</a:t>
            </a:r>
            <a:r>
              <a:rPr lang="en-US" sz="1800" dirty="0">
                <a:solidFill>
                  <a:schemeClr val="accent1"/>
                </a:solidFill>
              </a:rPr>
              <a:t> </a:t>
            </a:r>
            <a:r>
              <a:rPr lang="en-US" sz="1800" dirty="0"/>
              <a:t>= the floor area used for the sale of furniture, clothing, cosmetics and </a:t>
            </a:r>
            <a:r>
              <a:rPr lang="en-US" sz="1800" dirty="0" smtClean="0"/>
              <a:t>artwork</a:t>
            </a:r>
            <a:endParaRPr lang="en-US" sz="1800" dirty="0"/>
          </a:p>
          <a:p>
            <a:pPr>
              <a:lnSpc>
                <a:spcPct val="80000"/>
              </a:lnSpc>
              <a:buFontTx/>
              <a:buNone/>
            </a:pPr>
            <a:r>
              <a:rPr lang="en-US" sz="1800" dirty="0"/>
              <a:t>   </a:t>
            </a:r>
            <a:r>
              <a:rPr lang="en-US" sz="1800" b="1" dirty="0">
                <a:solidFill>
                  <a:srgbClr val="00B050"/>
                </a:solidFill>
              </a:rPr>
              <a:t> Retail Area 4</a:t>
            </a:r>
            <a:r>
              <a:rPr lang="en-US" sz="1800" dirty="0">
                <a:solidFill>
                  <a:schemeClr val="accent1"/>
                </a:solidFill>
              </a:rPr>
              <a:t> </a:t>
            </a:r>
            <a:r>
              <a:rPr lang="en-US" sz="1800" dirty="0"/>
              <a:t>= the floor area used for the sale of jewelry, crystal, and </a:t>
            </a:r>
            <a:r>
              <a:rPr lang="en-US" sz="1800" dirty="0" smtClean="0"/>
              <a:t>china.</a:t>
            </a:r>
            <a:endParaRPr lang="en-US" sz="1800" dirty="0"/>
          </a:p>
          <a:p>
            <a:pPr>
              <a:lnSpc>
                <a:spcPct val="80000"/>
              </a:lnSpc>
              <a:buFontTx/>
              <a:buNone/>
            </a:pPr>
            <a:endParaRPr lang="en-US" sz="1800" dirty="0"/>
          </a:p>
          <a:p>
            <a:pPr marL="0" indent="0">
              <a:lnSpc>
                <a:spcPct val="80000"/>
              </a:lnSpc>
              <a:buNone/>
            </a:pPr>
            <a:r>
              <a:rPr lang="en-US" sz="1800" dirty="0" smtClean="0"/>
              <a:t>Other </a:t>
            </a:r>
            <a:r>
              <a:rPr lang="en-US" sz="1800" dirty="0"/>
              <a:t>merchandise categories </a:t>
            </a:r>
            <a:r>
              <a:rPr lang="en-US" sz="1800" dirty="0" smtClean="0"/>
              <a:t>not listed may </a:t>
            </a:r>
            <a:r>
              <a:rPr lang="en-US" sz="1800" dirty="0"/>
              <a:t>be included in Retail Areas </a:t>
            </a:r>
            <a:r>
              <a:rPr lang="en-US" sz="1800" dirty="0" smtClean="0"/>
              <a:t>2 through 4, </a:t>
            </a:r>
            <a:r>
              <a:rPr lang="en-US" sz="1800" dirty="0"/>
              <a:t>provided that justification documenting the need for additional lighting power based on visual inspection, contrast, or other critical display is approved by the authority having jurisdiction. </a:t>
            </a:r>
          </a:p>
        </p:txBody>
      </p:sp>
      <p:sp>
        <p:nvSpPr>
          <p:cNvPr id="471042" name="Rectangle 2"/>
          <p:cNvSpPr>
            <a:spLocks noGrp="1" noChangeArrowheads="1"/>
          </p:cNvSpPr>
          <p:nvPr>
            <p:ph type="title"/>
          </p:nvPr>
        </p:nvSpPr>
        <p:spPr>
          <a:xfrm>
            <a:off x="292101" y="0"/>
            <a:ext cx="5651500" cy="783771"/>
          </a:xfrm>
        </p:spPr>
        <p:txBody>
          <a:bodyPr/>
          <a:lstStyle/>
          <a:p>
            <a:pPr>
              <a:lnSpc>
                <a:spcPct val="80000"/>
              </a:lnSpc>
            </a:pPr>
            <a:r>
              <a:rPr lang="en-US" sz="2400" b="1" dirty="0" smtClean="0">
                <a:solidFill>
                  <a:srgbClr val="00853F"/>
                </a:solidFill>
              </a:rPr>
              <a:t>Section 9</a:t>
            </a:r>
            <a:r>
              <a:rPr lang="en-US" sz="2000" b="1" dirty="0" smtClean="0">
                <a:solidFill>
                  <a:srgbClr val="00853F"/>
                </a:solidFill>
              </a:rPr>
              <a:t> </a:t>
            </a:r>
            <a:r>
              <a:rPr lang="en-US" sz="2400" b="1" dirty="0" smtClean="0">
                <a:solidFill>
                  <a:srgbClr val="00853F"/>
                </a:solidFill>
              </a:rPr>
              <a:t>– 9.6.2</a:t>
            </a:r>
            <a:r>
              <a:rPr lang="en-US" sz="2800" b="1" dirty="0" smtClean="0">
                <a:solidFill>
                  <a:srgbClr val="00853F"/>
                </a:solidFill>
              </a:rPr>
              <a:t> </a:t>
            </a:r>
            <a:r>
              <a:rPr lang="en-US" dirty="0" smtClean="0">
                <a:solidFill>
                  <a:srgbClr val="00853F"/>
                </a:solidFill>
              </a:rPr>
              <a:t/>
            </a:r>
            <a:br>
              <a:rPr lang="en-US" dirty="0" smtClean="0">
                <a:solidFill>
                  <a:srgbClr val="00853F"/>
                </a:solidFill>
              </a:rPr>
            </a:br>
            <a:r>
              <a:rPr lang="en-US" sz="2000" dirty="0" smtClean="0">
                <a:solidFill>
                  <a:srgbClr val="00853F"/>
                </a:solidFill>
              </a:rPr>
              <a:t>Additional Retail </a:t>
            </a:r>
            <a:r>
              <a:rPr lang="en-US" sz="2000" dirty="0">
                <a:solidFill>
                  <a:srgbClr val="00853F"/>
                </a:solidFill>
              </a:rPr>
              <a:t>Display </a:t>
            </a:r>
            <a:r>
              <a:rPr lang="en-US" sz="2000" dirty="0" smtClean="0">
                <a:solidFill>
                  <a:srgbClr val="00853F"/>
                </a:solidFill>
              </a:rPr>
              <a:t>Lighting Allowance</a:t>
            </a:r>
            <a:endParaRPr lang="en-US" dirty="0">
              <a:solidFill>
                <a:srgbClr val="00853F"/>
              </a:solidFill>
            </a:endParaRPr>
          </a:p>
        </p:txBody>
      </p:sp>
    </p:spTree>
    <p:extLst>
      <p:ext uri="{BB962C8B-B14F-4D97-AF65-F5344CB8AC3E}">
        <p14:creationId xmlns:p14="http://schemas.microsoft.com/office/powerpoint/2010/main" val="3063030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3" name="Text Box 3"/>
          <p:cNvSpPr txBox="1">
            <a:spLocks noGrp="1" noChangeArrowheads="1"/>
          </p:cNvSpPr>
          <p:nvPr>
            <p:ph idx="1"/>
          </p:nvPr>
        </p:nvSpPr>
        <p:spPr>
          <a:xfrm>
            <a:off x="456229" y="1159825"/>
            <a:ext cx="8382000" cy="2806535"/>
          </a:xfrm>
          <a:noFill/>
          <a:ln/>
        </p:spPr>
        <p:txBody>
          <a:bodyPr lIns="0" tIns="0" rIns="0" bIns="0">
            <a:normAutofit/>
          </a:bodyPr>
          <a:lstStyle/>
          <a:p>
            <a:pPr marL="0" indent="0">
              <a:buFontTx/>
              <a:buNone/>
            </a:pPr>
            <a:r>
              <a:rPr lang="en-US" dirty="0" smtClean="0"/>
              <a:t>If all mandatory control requirements are met for a space AND advanced controls are installed in that space, THEN additional limited lighting power is allowed:</a:t>
            </a:r>
          </a:p>
          <a:p>
            <a:pPr marL="747713" indent="-403225">
              <a:buFont typeface="Arial" panose="020B0604020202020204" pitchFamily="34" charset="0"/>
              <a:buChar char="•"/>
            </a:pPr>
            <a:r>
              <a:rPr lang="en-US" dirty="0" smtClean="0"/>
              <a:t>Additional power can be used anywhere in the building</a:t>
            </a:r>
          </a:p>
          <a:p>
            <a:pPr marL="747713" indent="-403225">
              <a:buFont typeface="Arial" panose="020B0604020202020204" pitchFamily="34" charset="0"/>
              <a:buChar char="•"/>
            </a:pPr>
            <a:r>
              <a:rPr lang="en-US" dirty="0" smtClean="0"/>
              <a:t>Additional Interior Lighting Power Allowance is calculated as</a:t>
            </a:r>
          </a:p>
          <a:p>
            <a:pPr marL="1147763" lvl="1" indent="-403225">
              <a:buNone/>
            </a:pPr>
            <a:r>
              <a:rPr lang="en-US" sz="2400" dirty="0" smtClean="0">
                <a:solidFill>
                  <a:schemeClr val="accent6">
                    <a:lumMod val="75000"/>
                  </a:schemeClr>
                </a:solidFill>
              </a:rPr>
              <a:t>	Lighting Power Under Control x Control Factor</a:t>
            </a:r>
            <a:endParaRPr lang="en-US" sz="2400" dirty="0">
              <a:solidFill>
                <a:schemeClr val="accent6">
                  <a:lumMod val="75000"/>
                </a:schemeClr>
              </a:solidFill>
            </a:endParaRPr>
          </a:p>
          <a:p>
            <a:pPr>
              <a:lnSpc>
                <a:spcPct val="80000"/>
              </a:lnSpc>
              <a:buNone/>
            </a:pPr>
            <a:endParaRPr lang="en-US" sz="1800" dirty="0">
              <a:latin typeface="Times New Roman" pitchFamily="18" charset="0"/>
            </a:endParaRPr>
          </a:p>
        </p:txBody>
      </p:sp>
      <p:sp>
        <p:nvSpPr>
          <p:cNvPr id="471042" name="Rectangle 2"/>
          <p:cNvSpPr>
            <a:spLocks noGrp="1" noChangeArrowheads="1"/>
          </p:cNvSpPr>
          <p:nvPr>
            <p:ph type="title"/>
          </p:nvPr>
        </p:nvSpPr>
        <p:spPr>
          <a:xfrm>
            <a:off x="292101" y="0"/>
            <a:ext cx="5651500" cy="685800"/>
          </a:xfrm>
        </p:spPr>
        <p:txBody>
          <a:bodyPr/>
          <a:lstStyle/>
          <a:p>
            <a:pPr>
              <a:lnSpc>
                <a:spcPct val="80000"/>
              </a:lnSpc>
            </a:pPr>
            <a:r>
              <a:rPr lang="en-US" sz="2400" b="1" dirty="0" smtClean="0">
                <a:solidFill>
                  <a:srgbClr val="00853F"/>
                </a:solidFill>
              </a:rPr>
              <a:t>Section 9</a:t>
            </a:r>
            <a:r>
              <a:rPr lang="en-US" sz="2000" b="1" dirty="0" smtClean="0">
                <a:solidFill>
                  <a:srgbClr val="00853F"/>
                </a:solidFill>
              </a:rPr>
              <a:t> </a:t>
            </a:r>
            <a:r>
              <a:rPr lang="en-US" sz="2400" b="1" dirty="0" smtClean="0">
                <a:solidFill>
                  <a:srgbClr val="00853F"/>
                </a:solidFill>
              </a:rPr>
              <a:t>– </a:t>
            </a:r>
            <a:r>
              <a:rPr lang="en-US" sz="2400" b="1" dirty="0">
                <a:solidFill>
                  <a:srgbClr val="00853F"/>
                </a:solidFill>
              </a:rPr>
              <a:t>9.6.3 </a:t>
            </a:r>
            <a:r>
              <a:rPr lang="en-US" dirty="0" smtClean="0">
                <a:solidFill>
                  <a:srgbClr val="00853F"/>
                </a:solidFill>
              </a:rPr>
              <a:t/>
            </a:r>
            <a:br>
              <a:rPr lang="en-US" dirty="0" smtClean="0">
                <a:solidFill>
                  <a:srgbClr val="00853F"/>
                </a:solidFill>
              </a:rPr>
            </a:br>
            <a:r>
              <a:rPr lang="en-US" sz="2000" dirty="0" smtClean="0">
                <a:solidFill>
                  <a:srgbClr val="00853F"/>
                </a:solidFill>
              </a:rPr>
              <a:t>Advanced Controls Incentive</a:t>
            </a:r>
            <a:endParaRPr lang="en-US" dirty="0">
              <a:solidFill>
                <a:srgbClr val="00853F"/>
              </a:solidFill>
            </a:endParaRPr>
          </a:p>
        </p:txBody>
      </p:sp>
      <p:sp>
        <p:nvSpPr>
          <p:cNvPr id="6" name="TextBox 5"/>
          <p:cNvSpPr txBox="1"/>
          <p:nvPr/>
        </p:nvSpPr>
        <p:spPr>
          <a:xfrm>
            <a:off x="1662545" y="4512622"/>
            <a:ext cx="5391397" cy="285071"/>
          </a:xfrm>
          <a:prstGeom prst="rect">
            <a:avLst/>
          </a:prstGeom>
        </p:spPr>
        <p:txBody>
          <a:bodyPr vert="horz" wrap="none" lIns="91440" tIns="45720" rIns="91440" bIns="45720" rtlCol="0">
            <a:normAutofit fontScale="62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1265961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266701" y="0"/>
            <a:ext cx="8267700" cy="729343"/>
          </a:xfrm>
        </p:spPr>
        <p:txBody>
          <a:bodyPr>
            <a:normAutofit/>
          </a:bodyPr>
          <a:lstStyle/>
          <a:p>
            <a:pPr>
              <a:lnSpc>
                <a:spcPct val="80000"/>
              </a:lnSpc>
            </a:pPr>
            <a:r>
              <a:rPr lang="en-US" sz="2400" b="1" dirty="0" smtClean="0">
                <a:solidFill>
                  <a:srgbClr val="00853F"/>
                </a:solidFill>
              </a:rPr>
              <a:t>Section 9.4.1.1 </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Interior Lighting Controls</a:t>
            </a:r>
            <a:endParaRPr lang="en-US" sz="2000" dirty="0">
              <a:solidFill>
                <a:srgbClr val="00853F"/>
              </a:solidFill>
            </a:endParaRPr>
          </a:p>
        </p:txBody>
      </p:sp>
      <p:sp>
        <p:nvSpPr>
          <p:cNvPr id="4" name="TextBox 3"/>
          <p:cNvSpPr txBox="1"/>
          <p:nvPr/>
        </p:nvSpPr>
        <p:spPr>
          <a:xfrm>
            <a:off x="266701" y="1309380"/>
            <a:ext cx="8572499" cy="3323987"/>
          </a:xfrm>
          <a:prstGeom prst="rect">
            <a:avLst/>
          </a:prstGeom>
          <a:solidFill>
            <a:schemeClr val="bg1"/>
          </a:solidFill>
        </p:spPr>
        <p:txBody>
          <a:bodyPr wrap="square" rtlCol="0">
            <a:spAutoFit/>
          </a:bodyPr>
          <a:lstStyle/>
          <a:p>
            <a:r>
              <a:rPr lang="en-US" sz="2400" dirty="0" smtClean="0"/>
              <a:t>For each space type, apply the lighting control functions listed.  </a:t>
            </a:r>
          </a:p>
          <a:p>
            <a:pPr marL="285750" indent="-285750">
              <a:buFont typeface="Arial" panose="020B0604020202020204" pitchFamily="34" charset="0"/>
              <a:buChar char="•"/>
            </a:pPr>
            <a:r>
              <a:rPr lang="en-US" sz="2400" dirty="0" smtClean="0"/>
              <a:t>If </a:t>
            </a:r>
            <a:r>
              <a:rPr lang="en-US" sz="2400" dirty="0"/>
              <a:t>using </a:t>
            </a:r>
            <a:r>
              <a:rPr lang="en-US" sz="2400" dirty="0" smtClean="0"/>
              <a:t>the Space-by-Space method for </a:t>
            </a:r>
            <a:r>
              <a:rPr lang="en-US" sz="2400" dirty="0"/>
              <a:t>LPD requirements, </a:t>
            </a:r>
            <a:r>
              <a:rPr lang="en-US" sz="2400" dirty="0" smtClean="0"/>
              <a:t>use </a:t>
            </a:r>
            <a:r>
              <a:rPr lang="en-US" sz="2400" dirty="0"/>
              <a:t>same space type for control </a:t>
            </a:r>
            <a:r>
              <a:rPr lang="en-US" sz="2400" dirty="0" smtClean="0"/>
              <a:t>requirements.  For </a:t>
            </a:r>
            <a:r>
              <a:rPr lang="en-US" sz="2400" dirty="0"/>
              <a:t>space types not </a:t>
            </a:r>
            <a:r>
              <a:rPr lang="en-US" sz="2400" dirty="0" smtClean="0"/>
              <a:t>listed, use a </a:t>
            </a:r>
            <a:r>
              <a:rPr lang="en-US" sz="2400" dirty="0"/>
              <a:t>reasonable </a:t>
            </a:r>
            <a:r>
              <a:rPr lang="en-US" sz="2400" dirty="0" smtClean="0"/>
              <a:t>equivalent</a:t>
            </a:r>
          </a:p>
          <a:p>
            <a:pPr marL="285750" indent="-285750">
              <a:buFont typeface="Arial" panose="020B0604020202020204" pitchFamily="34" charset="0"/>
              <a:buChar char="•"/>
            </a:pPr>
            <a:r>
              <a:rPr lang="en-US" sz="2400" dirty="0" smtClean="0"/>
              <a:t>“REQ” </a:t>
            </a:r>
            <a:r>
              <a:rPr lang="en-US" sz="2400" dirty="0"/>
              <a:t>= mandatory</a:t>
            </a:r>
          </a:p>
          <a:p>
            <a:pPr marL="285750" indent="-285750">
              <a:buFont typeface="Arial" panose="020B0604020202020204" pitchFamily="34" charset="0"/>
              <a:buChar char="•"/>
            </a:pPr>
            <a:r>
              <a:rPr lang="en-US" sz="2400" dirty="0" smtClean="0"/>
              <a:t>“ADD1” </a:t>
            </a:r>
            <a:r>
              <a:rPr lang="en-US" sz="2400" dirty="0"/>
              <a:t>= at least one of these must be implemented</a:t>
            </a:r>
          </a:p>
          <a:p>
            <a:pPr marL="285750" indent="-285750">
              <a:buFont typeface="Arial" panose="020B0604020202020204" pitchFamily="34" charset="0"/>
              <a:buChar char="•"/>
            </a:pPr>
            <a:r>
              <a:rPr lang="en-US" sz="2400" dirty="0" smtClean="0"/>
              <a:t>“ADD2” </a:t>
            </a:r>
            <a:r>
              <a:rPr lang="en-US" sz="2400" dirty="0"/>
              <a:t>= at least one of these must be implemented</a:t>
            </a:r>
          </a:p>
          <a:p>
            <a:endParaRPr lang="en-US" dirty="0"/>
          </a:p>
        </p:txBody>
      </p:sp>
    </p:spTree>
    <p:extLst>
      <p:ext uri="{BB962C8B-B14F-4D97-AF65-F5344CB8AC3E}">
        <p14:creationId xmlns:p14="http://schemas.microsoft.com/office/powerpoint/2010/main" val="32226433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idx="1"/>
          </p:nvPr>
        </p:nvSpPr>
        <p:spPr>
          <a:xfrm>
            <a:off x="456229" y="1271588"/>
            <a:ext cx="8382971" cy="4900612"/>
          </a:xfrm>
        </p:spPr>
        <p:txBody>
          <a:bodyPr/>
          <a:lstStyle/>
          <a:p>
            <a:pPr>
              <a:lnSpc>
                <a:spcPct val="95000"/>
              </a:lnSpc>
            </a:pPr>
            <a:r>
              <a:rPr lang="en-US" dirty="0" smtClean="0"/>
              <a:t>Local control</a:t>
            </a:r>
          </a:p>
          <a:p>
            <a:pPr>
              <a:lnSpc>
                <a:spcPct val="95000"/>
              </a:lnSpc>
            </a:pPr>
            <a:r>
              <a:rPr lang="en-US" dirty="0" smtClean="0"/>
              <a:t>Restricted to manual ON</a:t>
            </a:r>
          </a:p>
          <a:p>
            <a:pPr>
              <a:lnSpc>
                <a:spcPct val="95000"/>
              </a:lnSpc>
            </a:pPr>
            <a:r>
              <a:rPr lang="en-US" dirty="0" smtClean="0"/>
              <a:t>Restricted to partial automatic ON</a:t>
            </a:r>
          </a:p>
          <a:p>
            <a:pPr>
              <a:lnSpc>
                <a:spcPct val="95000"/>
              </a:lnSpc>
            </a:pPr>
            <a:r>
              <a:rPr lang="en-US" dirty="0" err="1" smtClean="0"/>
              <a:t>Bilevel</a:t>
            </a:r>
            <a:r>
              <a:rPr lang="en-US" dirty="0" smtClean="0"/>
              <a:t> lighting control</a:t>
            </a:r>
          </a:p>
          <a:p>
            <a:pPr>
              <a:lnSpc>
                <a:spcPct val="95000"/>
              </a:lnSpc>
            </a:pPr>
            <a:r>
              <a:rPr lang="en-US" dirty="0" smtClean="0"/>
              <a:t>Automatic daylight responsive controls for </a:t>
            </a:r>
            <a:r>
              <a:rPr lang="en-US" dirty="0" err="1" smtClean="0"/>
              <a:t>sidelighting</a:t>
            </a:r>
            <a:endParaRPr lang="en-US" dirty="0" smtClean="0"/>
          </a:p>
          <a:p>
            <a:pPr>
              <a:lnSpc>
                <a:spcPct val="95000"/>
              </a:lnSpc>
            </a:pPr>
            <a:r>
              <a:rPr lang="en-US" dirty="0" smtClean="0"/>
              <a:t>Automatic daylight responsive controls for </a:t>
            </a:r>
            <a:r>
              <a:rPr lang="en-US" dirty="0" err="1" smtClean="0"/>
              <a:t>toplighting</a:t>
            </a:r>
            <a:endParaRPr lang="en-US" dirty="0" smtClean="0"/>
          </a:p>
          <a:p>
            <a:pPr>
              <a:lnSpc>
                <a:spcPct val="95000"/>
              </a:lnSpc>
            </a:pPr>
            <a:r>
              <a:rPr lang="en-US" dirty="0"/>
              <a:t>Automatic partial OFF (full OFF complies)</a:t>
            </a:r>
          </a:p>
          <a:p>
            <a:pPr>
              <a:lnSpc>
                <a:spcPct val="95000"/>
              </a:lnSpc>
            </a:pPr>
            <a:r>
              <a:rPr lang="en-US" dirty="0" smtClean="0"/>
              <a:t>Automatic full OFF</a:t>
            </a:r>
          </a:p>
          <a:p>
            <a:pPr>
              <a:lnSpc>
                <a:spcPct val="95000"/>
              </a:lnSpc>
            </a:pPr>
            <a:r>
              <a:rPr lang="en-US" dirty="0" smtClean="0"/>
              <a:t>Scheduled shutoff</a:t>
            </a:r>
            <a:endParaRPr lang="en-US" dirty="0"/>
          </a:p>
          <a:p>
            <a:pPr>
              <a:lnSpc>
                <a:spcPct val="80000"/>
              </a:lnSpc>
              <a:buFontTx/>
              <a:buNone/>
            </a:pPr>
            <a:endParaRPr lang="en-US" dirty="0"/>
          </a:p>
          <a:p>
            <a:pPr lvl="1">
              <a:lnSpc>
                <a:spcPct val="80000"/>
              </a:lnSpc>
              <a:buFontTx/>
              <a:buNone/>
            </a:pPr>
            <a:endParaRPr lang="en-US" sz="2800" dirty="0"/>
          </a:p>
        </p:txBody>
      </p:sp>
      <p:sp>
        <p:nvSpPr>
          <p:cNvPr id="481282" name="Rectangle 2"/>
          <p:cNvSpPr>
            <a:spLocks noGrp="1" noChangeArrowheads="1"/>
          </p:cNvSpPr>
          <p:nvPr>
            <p:ph type="title"/>
          </p:nvPr>
        </p:nvSpPr>
        <p:spPr>
          <a:xfrm>
            <a:off x="266701" y="0"/>
            <a:ext cx="8267700" cy="914400"/>
          </a:xfrm>
        </p:spPr>
        <p:txBody>
          <a:bodyPr>
            <a:normAutofit/>
          </a:bodyPr>
          <a:lstStyle/>
          <a:p>
            <a:pPr>
              <a:lnSpc>
                <a:spcPct val="80000"/>
              </a:lnSpc>
            </a:pPr>
            <a:r>
              <a:rPr lang="en-US" sz="2400" b="1" dirty="0" smtClean="0">
                <a:solidFill>
                  <a:srgbClr val="00853F"/>
                </a:solidFill>
              </a:rPr>
              <a:t>Section 9.4.1.1 </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Control Functions</a:t>
            </a:r>
            <a:endParaRPr lang="en-US" sz="2000" dirty="0">
              <a:solidFill>
                <a:srgbClr val="00853F"/>
              </a:solidFill>
            </a:endParaRPr>
          </a:p>
        </p:txBody>
      </p:sp>
    </p:spTree>
    <p:extLst>
      <p:ext uri="{BB962C8B-B14F-4D97-AF65-F5344CB8AC3E}">
        <p14:creationId xmlns:p14="http://schemas.microsoft.com/office/powerpoint/2010/main" val="155458064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200"/>
            <a:ext cx="8154371" cy="4960562"/>
          </a:xfrm>
        </p:spPr>
        <p:txBody>
          <a:bodyPr>
            <a:normAutofit/>
          </a:bodyPr>
          <a:lstStyle/>
          <a:p>
            <a:pPr marL="57150" indent="0">
              <a:lnSpc>
                <a:spcPct val="90000"/>
              </a:lnSpc>
              <a:spcBef>
                <a:spcPct val="35000"/>
              </a:spcBef>
              <a:buNone/>
            </a:pPr>
            <a:r>
              <a:rPr lang="en-US" sz="2800" dirty="0" smtClean="0"/>
              <a:t>At least one control that controls all the lighting in the space</a:t>
            </a:r>
          </a:p>
          <a:p>
            <a:pPr lvl="1">
              <a:lnSpc>
                <a:spcPct val="90000"/>
              </a:lnSpc>
              <a:spcBef>
                <a:spcPct val="35000"/>
              </a:spcBef>
              <a:buFont typeface="Arial" panose="020B0604020202020204" pitchFamily="34" charset="0"/>
              <a:buChar char="•"/>
            </a:pPr>
            <a:r>
              <a:rPr lang="en-US" sz="2400" dirty="0" smtClean="0"/>
              <a:t>In </a:t>
            </a:r>
            <a:r>
              <a:rPr lang="en-US" sz="2400" dirty="0"/>
              <a:t>spaces ≤</a:t>
            </a:r>
            <a:r>
              <a:rPr lang="en-US" sz="2400" dirty="0">
                <a:sym typeface="WP MathA" pitchFamily="2" charset="2"/>
              </a:rPr>
              <a:t> 10,000 ft</a:t>
            </a:r>
            <a:r>
              <a:rPr lang="en-US" sz="2400" baseline="30000" dirty="0"/>
              <a:t>2</a:t>
            </a:r>
            <a:r>
              <a:rPr lang="en-US" sz="2400" dirty="0">
                <a:sym typeface="WP MathA" pitchFamily="2" charset="2"/>
              </a:rPr>
              <a:t>, each control serves </a:t>
            </a:r>
            <a:r>
              <a:rPr lang="en-US" sz="2400" dirty="0" smtClean="0">
                <a:sym typeface="WP MathA" pitchFamily="2" charset="2"/>
              </a:rPr>
              <a:t>2,500 </a:t>
            </a:r>
            <a:r>
              <a:rPr lang="en-US" sz="2400" dirty="0">
                <a:sym typeface="WP MathA" pitchFamily="2" charset="2"/>
              </a:rPr>
              <a:t>ft</a:t>
            </a:r>
            <a:r>
              <a:rPr lang="en-US" sz="2400" baseline="30000" dirty="0"/>
              <a:t>2 </a:t>
            </a:r>
            <a:r>
              <a:rPr lang="en-US" sz="2400" dirty="0">
                <a:sym typeface="WP MathA" pitchFamily="2" charset="2"/>
              </a:rPr>
              <a:t>maximum and in spaces &gt; 10,000 ft</a:t>
            </a:r>
            <a:r>
              <a:rPr lang="en-US" sz="2400" baseline="30000" dirty="0"/>
              <a:t>2</a:t>
            </a:r>
            <a:r>
              <a:rPr lang="en-US" sz="2400" dirty="0">
                <a:sym typeface="WP MathA" pitchFamily="2" charset="2"/>
              </a:rPr>
              <a:t>, serves 10,000 ft</a:t>
            </a:r>
            <a:r>
              <a:rPr lang="en-US" sz="2400" baseline="30000" dirty="0"/>
              <a:t>2</a:t>
            </a:r>
            <a:r>
              <a:rPr lang="en-US" sz="2400" dirty="0"/>
              <a:t> </a:t>
            </a:r>
            <a:r>
              <a:rPr lang="en-US" sz="2400" dirty="0" smtClean="0"/>
              <a:t>maximum</a:t>
            </a:r>
            <a:endParaRPr lang="en-US" sz="2400" dirty="0"/>
          </a:p>
        </p:txBody>
      </p:sp>
      <p:sp>
        <p:nvSpPr>
          <p:cNvPr id="474114" name="Rectangle 2"/>
          <p:cNvSpPr>
            <a:spLocks noGrp="1" noChangeArrowheads="1"/>
          </p:cNvSpPr>
          <p:nvPr>
            <p:ph type="title"/>
          </p:nvPr>
        </p:nvSpPr>
        <p:spPr>
          <a:xfrm>
            <a:off x="279400" y="12701"/>
            <a:ext cx="8661400" cy="914400"/>
          </a:xfrm>
        </p:spPr>
        <p:txBody>
          <a:bodyPr>
            <a:normAutofit/>
          </a:bodyPr>
          <a:lstStyle/>
          <a:p>
            <a:pPr>
              <a:lnSpc>
                <a:spcPct val="80000"/>
              </a:lnSpc>
            </a:pPr>
            <a:r>
              <a:rPr lang="en-US" sz="2400" b="1" dirty="0" smtClean="0">
                <a:solidFill>
                  <a:srgbClr val="00853F"/>
                </a:solidFill>
              </a:rPr>
              <a:t>Section 9 – 9.4.1.1 </a:t>
            </a:r>
            <a:r>
              <a:rPr lang="en-US" sz="2400" b="1" dirty="0">
                <a:solidFill>
                  <a:srgbClr val="00853F"/>
                </a:solidFill>
              </a:rPr>
              <a:t>(a)</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Local Control</a:t>
            </a:r>
            <a:endParaRPr lang="en-US" sz="2000" dirty="0">
              <a:solidFill>
                <a:srgbClr val="00853F"/>
              </a:solidFill>
            </a:endParaRPr>
          </a:p>
        </p:txBody>
      </p:sp>
    </p:spTree>
    <p:extLst>
      <p:ext uri="{BB962C8B-B14F-4D97-AF65-F5344CB8AC3E}">
        <p14:creationId xmlns:p14="http://schemas.microsoft.com/office/powerpoint/2010/main" val="118749512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200"/>
            <a:ext cx="8154371" cy="4960562"/>
          </a:xfrm>
        </p:spPr>
        <p:txBody>
          <a:bodyPr>
            <a:normAutofit/>
          </a:bodyPr>
          <a:lstStyle/>
          <a:p>
            <a:pPr marL="57150" indent="0">
              <a:lnSpc>
                <a:spcPct val="90000"/>
              </a:lnSpc>
              <a:spcBef>
                <a:spcPct val="35000"/>
              </a:spcBef>
              <a:buNone/>
            </a:pPr>
            <a:r>
              <a:rPr lang="en-US" sz="2800" dirty="0" smtClean="0"/>
              <a:t>No lighting automatically turned on</a:t>
            </a:r>
          </a:p>
          <a:p>
            <a:pPr marL="57150" indent="0">
              <a:lnSpc>
                <a:spcPct val="90000"/>
              </a:lnSpc>
              <a:spcBef>
                <a:spcPct val="35000"/>
              </a:spcBef>
              <a:buNone/>
            </a:pPr>
            <a:r>
              <a:rPr lang="en-US" sz="2800" b="1" u="sng" dirty="0" smtClean="0"/>
              <a:t>Exception</a:t>
            </a:r>
            <a:endParaRPr lang="en-US" sz="2800" dirty="0" smtClean="0"/>
          </a:p>
          <a:p>
            <a:pPr marL="514350" indent="-457200">
              <a:lnSpc>
                <a:spcPct val="90000"/>
              </a:lnSpc>
              <a:spcBef>
                <a:spcPct val="35000"/>
              </a:spcBef>
            </a:pPr>
            <a:r>
              <a:rPr lang="en-US" sz="2800" dirty="0" smtClean="0"/>
              <a:t>Where manual ON would endanger safety or security</a:t>
            </a:r>
          </a:p>
          <a:p>
            <a:pPr marL="514350" indent="-457200">
              <a:lnSpc>
                <a:spcPct val="90000"/>
              </a:lnSpc>
              <a:spcBef>
                <a:spcPct val="35000"/>
              </a:spcBef>
            </a:pPr>
            <a:endParaRPr lang="en-US" sz="2800" dirty="0">
              <a:solidFill>
                <a:srgbClr val="FF0000"/>
              </a:solidFill>
            </a:endParaRPr>
          </a:p>
        </p:txBody>
      </p:sp>
      <p:sp>
        <p:nvSpPr>
          <p:cNvPr id="474114" name="Rectangle 2"/>
          <p:cNvSpPr>
            <a:spLocks noGrp="1" noChangeArrowheads="1"/>
          </p:cNvSpPr>
          <p:nvPr>
            <p:ph type="title"/>
          </p:nvPr>
        </p:nvSpPr>
        <p:spPr>
          <a:xfrm>
            <a:off x="279400" y="12701"/>
            <a:ext cx="8661400" cy="762803"/>
          </a:xfrm>
        </p:spPr>
        <p:txBody>
          <a:bodyPr>
            <a:normAutofit/>
          </a:bodyPr>
          <a:lstStyle/>
          <a:p>
            <a:pPr>
              <a:lnSpc>
                <a:spcPct val="80000"/>
              </a:lnSpc>
            </a:pPr>
            <a:r>
              <a:rPr lang="en-US" sz="2400" b="1" dirty="0" smtClean="0">
                <a:solidFill>
                  <a:srgbClr val="00853F"/>
                </a:solidFill>
              </a:rPr>
              <a:t>Section 9 – 9.4.1.1</a:t>
            </a:r>
            <a:r>
              <a:rPr lang="en-US" sz="2400" b="1" dirty="0">
                <a:solidFill>
                  <a:srgbClr val="00853F"/>
                </a:solidFill>
              </a:rPr>
              <a:t> (b)</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Restricted to Manual ON</a:t>
            </a:r>
            <a:endParaRPr lang="en-US" sz="2000" dirty="0">
              <a:solidFill>
                <a:srgbClr val="00853F"/>
              </a:solidFill>
            </a:endParaRPr>
          </a:p>
        </p:txBody>
      </p:sp>
      <p:sp>
        <p:nvSpPr>
          <p:cNvPr id="4" name="Rectangle 3"/>
          <p:cNvSpPr/>
          <p:nvPr/>
        </p:nvSpPr>
        <p:spPr>
          <a:xfrm>
            <a:off x="2442259" y="3669174"/>
            <a:ext cx="4718561" cy="1089529"/>
          </a:xfrm>
          <a:prstGeom prst="rect">
            <a:avLst/>
          </a:prstGeom>
          <a:ln w="6350">
            <a:solidFill>
              <a:schemeClr val="tx1"/>
            </a:solidFill>
          </a:ln>
        </p:spPr>
        <p:txBody>
          <a:bodyPr wrap="square">
            <a:spAutoFit/>
          </a:bodyPr>
          <a:lstStyle/>
          <a:p>
            <a:pPr marL="57150" indent="0">
              <a:lnSpc>
                <a:spcPct val="90000"/>
              </a:lnSpc>
              <a:spcBef>
                <a:spcPct val="35000"/>
              </a:spcBef>
              <a:buNone/>
            </a:pPr>
            <a:r>
              <a:rPr lang="en-US" sz="2400" dirty="0" smtClean="0"/>
              <a:t>Typically</a:t>
            </a:r>
            <a:r>
              <a:rPr lang="en-US" sz="2400" dirty="0"/>
              <a:t>, users are allowed to choose to implement this control or </a:t>
            </a:r>
            <a:r>
              <a:rPr lang="en-US" sz="2400" dirty="0" smtClean="0"/>
              <a:t>Partial On</a:t>
            </a:r>
            <a:endParaRPr lang="en-US" sz="2400" dirty="0"/>
          </a:p>
        </p:txBody>
      </p:sp>
    </p:spTree>
    <p:extLst>
      <p:ext uri="{BB962C8B-B14F-4D97-AF65-F5344CB8AC3E}">
        <p14:creationId xmlns:p14="http://schemas.microsoft.com/office/powerpoint/2010/main" val="321852969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200"/>
            <a:ext cx="8154371" cy="4960562"/>
          </a:xfrm>
        </p:spPr>
        <p:txBody>
          <a:bodyPr>
            <a:normAutofit/>
          </a:bodyPr>
          <a:lstStyle/>
          <a:p>
            <a:pPr marL="57150" indent="0">
              <a:lnSpc>
                <a:spcPct val="90000"/>
              </a:lnSpc>
              <a:spcBef>
                <a:spcPct val="35000"/>
              </a:spcBef>
              <a:buNone/>
            </a:pPr>
            <a:r>
              <a:rPr lang="en-US" sz="2800" dirty="0" smtClean="0"/>
              <a:t>&lt; 50% of general lighting power allowed to be automatically turned on, and none of remaining lighting automatically turned on</a:t>
            </a:r>
          </a:p>
          <a:p>
            <a:pPr marL="57150" indent="0">
              <a:lnSpc>
                <a:spcPct val="90000"/>
              </a:lnSpc>
              <a:spcBef>
                <a:spcPct val="35000"/>
              </a:spcBef>
              <a:buNone/>
            </a:pPr>
            <a:r>
              <a:rPr lang="en-US" b="1" u="sng" dirty="0">
                <a:solidFill>
                  <a:srgbClr val="FF0000"/>
                </a:solidFill>
              </a:rPr>
              <a:t>Exception</a:t>
            </a:r>
            <a:endParaRPr lang="en-US" dirty="0">
              <a:solidFill>
                <a:srgbClr val="FF0000"/>
              </a:solidFill>
            </a:endParaRPr>
          </a:p>
          <a:p>
            <a:pPr marL="514350" indent="-457200">
              <a:lnSpc>
                <a:spcPct val="90000"/>
              </a:lnSpc>
              <a:spcBef>
                <a:spcPct val="35000"/>
              </a:spcBef>
            </a:pPr>
            <a:r>
              <a:rPr lang="en-US" dirty="0" smtClean="0">
                <a:solidFill>
                  <a:srgbClr val="FF0000"/>
                </a:solidFill>
              </a:rPr>
              <a:t>Lighting in open-plan offices allowed to turn on automatically to &gt; 50% if control zone is ≤ 600 ft</a:t>
            </a:r>
            <a:r>
              <a:rPr lang="en-US" baseline="30000" dirty="0" smtClean="0">
                <a:solidFill>
                  <a:srgbClr val="FF0000"/>
                </a:solidFill>
              </a:rPr>
              <a:t>2</a:t>
            </a:r>
            <a:endParaRPr lang="en-US" baseline="30000" dirty="0">
              <a:solidFill>
                <a:srgbClr val="FF0000"/>
              </a:solidFill>
            </a:endParaRPr>
          </a:p>
          <a:p>
            <a:pPr marL="57150" indent="0">
              <a:lnSpc>
                <a:spcPct val="90000"/>
              </a:lnSpc>
              <a:spcBef>
                <a:spcPct val="35000"/>
              </a:spcBef>
              <a:buNone/>
            </a:pPr>
            <a:endParaRPr lang="en-US" sz="2400" dirty="0">
              <a:solidFill>
                <a:srgbClr val="FF0000"/>
              </a:solidFill>
            </a:endParaRPr>
          </a:p>
        </p:txBody>
      </p:sp>
      <p:sp>
        <p:nvSpPr>
          <p:cNvPr id="474114" name="Rectangle 2"/>
          <p:cNvSpPr>
            <a:spLocks noGrp="1" noChangeArrowheads="1"/>
          </p:cNvSpPr>
          <p:nvPr>
            <p:ph type="title"/>
          </p:nvPr>
        </p:nvSpPr>
        <p:spPr>
          <a:xfrm>
            <a:off x="279400" y="12701"/>
            <a:ext cx="8661400" cy="739653"/>
          </a:xfrm>
        </p:spPr>
        <p:txBody>
          <a:bodyPr>
            <a:normAutofit/>
          </a:bodyPr>
          <a:lstStyle/>
          <a:p>
            <a:pPr>
              <a:lnSpc>
                <a:spcPct val="80000"/>
              </a:lnSpc>
            </a:pPr>
            <a:r>
              <a:rPr lang="en-US" sz="2400" b="1" dirty="0" smtClean="0">
                <a:solidFill>
                  <a:srgbClr val="00853F"/>
                </a:solidFill>
              </a:rPr>
              <a:t>Section 9 – 9.4.1.1</a:t>
            </a:r>
            <a:r>
              <a:rPr lang="en-US" sz="2400" b="1" dirty="0">
                <a:solidFill>
                  <a:srgbClr val="00853F"/>
                </a:solidFill>
              </a:rPr>
              <a:t> (c)</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Restricted to Partial ON</a:t>
            </a:r>
            <a:endParaRPr lang="en-US" sz="2000" dirty="0">
              <a:solidFill>
                <a:srgbClr val="00853F"/>
              </a:solidFill>
            </a:endParaRPr>
          </a:p>
        </p:txBody>
      </p:sp>
      <p:sp>
        <p:nvSpPr>
          <p:cNvPr id="5" name="Rectangle 4"/>
          <p:cNvSpPr/>
          <p:nvPr/>
        </p:nvSpPr>
        <p:spPr>
          <a:xfrm>
            <a:off x="2442259" y="4227299"/>
            <a:ext cx="4326675" cy="1089529"/>
          </a:xfrm>
          <a:prstGeom prst="rect">
            <a:avLst/>
          </a:prstGeom>
          <a:ln w="6350">
            <a:solidFill>
              <a:schemeClr val="tx1"/>
            </a:solidFill>
          </a:ln>
        </p:spPr>
        <p:txBody>
          <a:bodyPr wrap="square">
            <a:spAutoFit/>
          </a:bodyPr>
          <a:lstStyle/>
          <a:p>
            <a:pPr marL="57150" indent="0">
              <a:lnSpc>
                <a:spcPct val="90000"/>
              </a:lnSpc>
              <a:spcBef>
                <a:spcPct val="35000"/>
              </a:spcBef>
              <a:buNone/>
            </a:pPr>
            <a:r>
              <a:rPr lang="en-US" sz="2400" dirty="0" smtClean="0"/>
              <a:t>Typically</a:t>
            </a:r>
            <a:r>
              <a:rPr lang="en-US" sz="2400" dirty="0"/>
              <a:t>, users are allowed to choose to implement this control or </a:t>
            </a:r>
            <a:r>
              <a:rPr lang="en-US" sz="2400" dirty="0" smtClean="0"/>
              <a:t>Manual On</a:t>
            </a:r>
            <a:endParaRPr lang="en-US" sz="2400" dirty="0"/>
          </a:p>
        </p:txBody>
      </p:sp>
    </p:spTree>
    <p:extLst>
      <p:ext uri="{BB962C8B-B14F-4D97-AF65-F5344CB8AC3E}">
        <p14:creationId xmlns:p14="http://schemas.microsoft.com/office/powerpoint/2010/main" val="171651795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200"/>
            <a:ext cx="8154371" cy="4960562"/>
          </a:xfrm>
        </p:spPr>
        <p:txBody>
          <a:bodyPr>
            <a:normAutofit/>
          </a:bodyPr>
          <a:lstStyle/>
          <a:p>
            <a:pPr marL="514350" indent="-457200">
              <a:lnSpc>
                <a:spcPct val="90000"/>
              </a:lnSpc>
              <a:spcBef>
                <a:spcPct val="35000"/>
              </a:spcBef>
            </a:pPr>
            <a:r>
              <a:rPr lang="en-US" sz="2800" dirty="0" smtClean="0"/>
              <a:t>General lighting to provide at least one intermediate step in lighting power or continuous dimming in addition to full ON and full OFF</a:t>
            </a:r>
          </a:p>
          <a:p>
            <a:pPr marL="514350" lvl="1" indent="-457200">
              <a:lnSpc>
                <a:spcPct val="90000"/>
              </a:lnSpc>
              <a:spcBef>
                <a:spcPct val="35000"/>
              </a:spcBef>
              <a:buFont typeface="Arial" panose="020B0604020202020204" pitchFamily="34" charset="0"/>
              <a:buChar char="•"/>
            </a:pPr>
            <a:r>
              <a:rPr lang="en-US" sz="2800" dirty="0"/>
              <a:t>To have at least one control step between 30% and 70% (inclusive) of full lighting power in addition to all off</a:t>
            </a:r>
          </a:p>
          <a:p>
            <a:pPr marL="57150" indent="0">
              <a:lnSpc>
                <a:spcPct val="90000"/>
              </a:lnSpc>
              <a:spcBef>
                <a:spcPct val="35000"/>
              </a:spcBef>
              <a:buNone/>
            </a:pPr>
            <a:endParaRPr lang="en-US" sz="2400" dirty="0"/>
          </a:p>
        </p:txBody>
      </p:sp>
      <p:sp>
        <p:nvSpPr>
          <p:cNvPr id="474114" name="Rectangle 2"/>
          <p:cNvSpPr>
            <a:spLocks noGrp="1" noChangeArrowheads="1"/>
          </p:cNvSpPr>
          <p:nvPr>
            <p:ph type="title"/>
          </p:nvPr>
        </p:nvSpPr>
        <p:spPr>
          <a:xfrm>
            <a:off x="279400" y="12701"/>
            <a:ext cx="8661400" cy="728079"/>
          </a:xfrm>
        </p:spPr>
        <p:txBody>
          <a:bodyPr>
            <a:normAutofit/>
          </a:bodyPr>
          <a:lstStyle/>
          <a:p>
            <a:pPr>
              <a:lnSpc>
                <a:spcPct val="80000"/>
              </a:lnSpc>
            </a:pPr>
            <a:r>
              <a:rPr lang="en-US" sz="2400" b="1" dirty="0" smtClean="0">
                <a:solidFill>
                  <a:srgbClr val="00853F"/>
                </a:solidFill>
              </a:rPr>
              <a:t>Section 9 – </a:t>
            </a:r>
            <a:r>
              <a:rPr lang="en-US" sz="2400" b="1" dirty="0">
                <a:solidFill>
                  <a:srgbClr val="00853F"/>
                </a:solidFill>
              </a:rPr>
              <a:t>9.4.1.1 (d)</a:t>
            </a:r>
            <a:r>
              <a:rPr lang="en-US" sz="2000" dirty="0" smtClean="0">
                <a:solidFill>
                  <a:srgbClr val="00853F"/>
                </a:solidFill>
              </a:rPr>
              <a:t/>
            </a:r>
            <a:br>
              <a:rPr lang="en-US" sz="2000" dirty="0" smtClean="0">
                <a:solidFill>
                  <a:srgbClr val="00853F"/>
                </a:solidFill>
              </a:rPr>
            </a:br>
            <a:r>
              <a:rPr lang="en-US" sz="2000" dirty="0" err="1" smtClean="0">
                <a:solidFill>
                  <a:srgbClr val="00853F"/>
                </a:solidFill>
              </a:rPr>
              <a:t>Bilevel</a:t>
            </a:r>
            <a:r>
              <a:rPr lang="en-US" sz="2000" dirty="0" smtClean="0">
                <a:solidFill>
                  <a:srgbClr val="00853F"/>
                </a:solidFill>
              </a:rPr>
              <a:t> Lighting Control</a:t>
            </a:r>
            <a:endParaRPr lang="en-US" sz="2000" dirty="0">
              <a:solidFill>
                <a:srgbClr val="00853F"/>
              </a:solidFill>
            </a:endParaRPr>
          </a:p>
        </p:txBody>
      </p:sp>
    </p:spTree>
    <p:extLst>
      <p:ext uri="{BB962C8B-B14F-4D97-AF65-F5344CB8AC3E}">
        <p14:creationId xmlns:p14="http://schemas.microsoft.com/office/powerpoint/2010/main" val="161192187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199"/>
            <a:ext cx="8154371" cy="5205351"/>
          </a:xfrm>
        </p:spPr>
        <p:txBody>
          <a:bodyPr>
            <a:normAutofit fontScale="92500" lnSpcReduction="20000"/>
          </a:bodyPr>
          <a:lstStyle/>
          <a:p>
            <a:pPr marL="514350" indent="-457200">
              <a:lnSpc>
                <a:spcPct val="90000"/>
              </a:lnSpc>
              <a:spcBef>
                <a:spcPct val="35000"/>
              </a:spcBef>
            </a:pPr>
            <a:r>
              <a:rPr lang="en-US" sz="2800" dirty="0" smtClean="0"/>
              <a:t>Apply photocontrols</a:t>
            </a:r>
            <a:r>
              <a:rPr lang="en-US" sz="2800" dirty="0" smtClean="0">
                <a:solidFill>
                  <a:srgbClr val="FF0000"/>
                </a:solidFill>
              </a:rPr>
              <a:t> </a:t>
            </a:r>
            <a:r>
              <a:rPr lang="en-US" sz="2800" dirty="0"/>
              <a:t>if the combined input power of all general lighting completely or partially within:</a:t>
            </a:r>
          </a:p>
          <a:p>
            <a:pPr marL="914400" lvl="1" indent="-457200">
              <a:lnSpc>
                <a:spcPct val="90000"/>
              </a:lnSpc>
              <a:spcBef>
                <a:spcPct val="35000"/>
              </a:spcBef>
            </a:pPr>
            <a:r>
              <a:rPr lang="en-US" sz="2100" dirty="0"/>
              <a:t>primary </a:t>
            </a:r>
            <a:r>
              <a:rPr lang="en-US" sz="2100" dirty="0" err="1"/>
              <a:t>sidelighted</a:t>
            </a:r>
            <a:r>
              <a:rPr lang="en-US" sz="2100" dirty="0"/>
              <a:t> areas is ≥ 150 W</a:t>
            </a:r>
          </a:p>
          <a:p>
            <a:pPr marL="914400" lvl="1" indent="-457200">
              <a:lnSpc>
                <a:spcPct val="90000"/>
              </a:lnSpc>
              <a:spcBef>
                <a:spcPct val="35000"/>
              </a:spcBef>
            </a:pPr>
            <a:r>
              <a:rPr lang="en-US" sz="2100" dirty="0"/>
              <a:t>primary and secondary </a:t>
            </a:r>
            <a:r>
              <a:rPr lang="en-US" sz="2100" dirty="0" err="1"/>
              <a:t>sidelighted</a:t>
            </a:r>
            <a:r>
              <a:rPr lang="en-US" sz="2100" dirty="0"/>
              <a:t> areas is ≥ 300 </a:t>
            </a:r>
            <a:r>
              <a:rPr lang="en-US" sz="2100" dirty="0" smtClean="0"/>
              <a:t>W</a:t>
            </a:r>
          </a:p>
          <a:p>
            <a:pPr marL="914400" lvl="1" indent="-457200">
              <a:lnSpc>
                <a:spcPct val="90000"/>
              </a:lnSpc>
              <a:spcBef>
                <a:spcPct val="35000"/>
              </a:spcBef>
            </a:pPr>
            <a:r>
              <a:rPr lang="en-US" sz="2100" dirty="0" smtClean="0">
                <a:solidFill>
                  <a:srgbClr val="FF0000"/>
                </a:solidFill>
              </a:rPr>
              <a:t>general lighting in secondary </a:t>
            </a:r>
            <a:r>
              <a:rPr lang="en-US" sz="2100" dirty="0" err="1" smtClean="0">
                <a:solidFill>
                  <a:srgbClr val="FF0000"/>
                </a:solidFill>
              </a:rPr>
              <a:t>sidelighted</a:t>
            </a:r>
            <a:r>
              <a:rPr lang="en-US" sz="2100" dirty="0" smtClean="0">
                <a:solidFill>
                  <a:srgbClr val="FF0000"/>
                </a:solidFill>
              </a:rPr>
              <a:t> area controlled independently of general lighting in primary </a:t>
            </a:r>
            <a:r>
              <a:rPr lang="en-US" sz="2100" dirty="0" err="1" smtClean="0">
                <a:solidFill>
                  <a:srgbClr val="FF0000"/>
                </a:solidFill>
              </a:rPr>
              <a:t>sidelighted</a:t>
            </a:r>
            <a:r>
              <a:rPr lang="en-US" sz="2100" dirty="0" smtClean="0">
                <a:solidFill>
                  <a:srgbClr val="FF0000"/>
                </a:solidFill>
              </a:rPr>
              <a:t> area</a:t>
            </a:r>
            <a:endParaRPr lang="en-US" sz="2100" dirty="0">
              <a:solidFill>
                <a:srgbClr val="FF0000"/>
              </a:solidFill>
            </a:endParaRPr>
          </a:p>
          <a:p>
            <a:pPr marL="514350" indent="-457200">
              <a:lnSpc>
                <a:spcPct val="90000"/>
              </a:lnSpc>
              <a:spcBef>
                <a:spcPct val="35000"/>
              </a:spcBef>
            </a:pPr>
            <a:r>
              <a:rPr lang="en-US" sz="2800" dirty="0" smtClean="0"/>
              <a:t>Control system must have following characteristics</a:t>
            </a:r>
          </a:p>
          <a:p>
            <a:pPr marL="914400" lvl="1" indent="-457200">
              <a:lnSpc>
                <a:spcPct val="90000"/>
              </a:lnSpc>
              <a:spcBef>
                <a:spcPct val="35000"/>
              </a:spcBef>
            </a:pPr>
            <a:r>
              <a:rPr lang="en-US" dirty="0" smtClean="0">
                <a:solidFill>
                  <a:srgbClr val="FF0000"/>
                </a:solidFill>
              </a:rPr>
              <a:t>Calibration adjustment located ≤ 11ft above finished floor</a:t>
            </a:r>
          </a:p>
          <a:p>
            <a:pPr marL="914400" lvl="1" indent="-457200">
              <a:lnSpc>
                <a:spcPct val="90000"/>
              </a:lnSpc>
              <a:spcBef>
                <a:spcPct val="35000"/>
              </a:spcBef>
            </a:pPr>
            <a:r>
              <a:rPr lang="en-US" dirty="0" err="1" smtClean="0"/>
              <a:t>Photocontrol</a:t>
            </a:r>
            <a:r>
              <a:rPr lang="en-US" dirty="0" smtClean="0"/>
              <a:t> to reduce electric lighting in response to available daylight using</a:t>
            </a:r>
          </a:p>
          <a:p>
            <a:pPr marL="1314450" lvl="2" indent="-457200">
              <a:lnSpc>
                <a:spcPct val="90000"/>
              </a:lnSpc>
              <a:spcBef>
                <a:spcPct val="35000"/>
              </a:spcBef>
            </a:pPr>
            <a:r>
              <a:rPr lang="en-US" dirty="0" smtClean="0"/>
              <a:t>Continuous dimming or</a:t>
            </a:r>
          </a:p>
          <a:p>
            <a:pPr marL="1314450" lvl="2" indent="-457200">
              <a:lnSpc>
                <a:spcPct val="90000"/>
              </a:lnSpc>
              <a:spcBef>
                <a:spcPct val="35000"/>
              </a:spcBef>
            </a:pPr>
            <a:r>
              <a:rPr lang="en-US" dirty="0" smtClean="0"/>
              <a:t>At least one control point between 50% and 70% of design light power</a:t>
            </a:r>
          </a:p>
          <a:p>
            <a:pPr marL="1314450" lvl="2" indent="-457200">
              <a:lnSpc>
                <a:spcPct val="90000"/>
              </a:lnSpc>
              <a:spcBef>
                <a:spcPct val="35000"/>
              </a:spcBef>
            </a:pPr>
            <a:r>
              <a:rPr lang="en-US" dirty="0"/>
              <a:t>Second control point between 20% and 40% of design light power or</a:t>
            </a:r>
          </a:p>
          <a:p>
            <a:pPr marL="1314450" lvl="2" indent="-457200">
              <a:lnSpc>
                <a:spcPct val="90000"/>
              </a:lnSpc>
              <a:spcBef>
                <a:spcPct val="35000"/>
              </a:spcBef>
            </a:pPr>
            <a:r>
              <a:rPr lang="en-US" dirty="0"/>
              <a:t>Lowest dimming level technology allows</a:t>
            </a:r>
          </a:p>
          <a:p>
            <a:pPr marL="1314450" lvl="2" indent="-457200">
              <a:lnSpc>
                <a:spcPct val="90000"/>
              </a:lnSpc>
              <a:spcBef>
                <a:spcPct val="35000"/>
              </a:spcBef>
            </a:pPr>
            <a:r>
              <a:rPr lang="en-US" dirty="0"/>
              <a:t>Third control point that turns off all controlled lighting</a:t>
            </a:r>
          </a:p>
          <a:p>
            <a:pPr marL="1314450" lvl="2" indent="-457200">
              <a:lnSpc>
                <a:spcPct val="90000"/>
              </a:lnSpc>
              <a:spcBef>
                <a:spcPct val="35000"/>
              </a:spcBef>
            </a:pPr>
            <a:r>
              <a:rPr lang="en-US" dirty="0" smtClean="0">
                <a:solidFill>
                  <a:srgbClr val="FF0000"/>
                </a:solidFill>
              </a:rPr>
              <a:t>Calibration doesn’t require physical presence of a person at sensor while calibration is processing</a:t>
            </a:r>
            <a:endParaRPr lang="en-US" dirty="0">
              <a:solidFill>
                <a:srgbClr val="FF0000"/>
              </a:solidFill>
            </a:endParaRPr>
          </a:p>
          <a:p>
            <a:pPr marL="57150" indent="0">
              <a:lnSpc>
                <a:spcPct val="90000"/>
              </a:lnSpc>
              <a:spcBef>
                <a:spcPct val="35000"/>
              </a:spcBef>
              <a:buNone/>
            </a:pPr>
            <a:endParaRPr lang="en-US" sz="2400" dirty="0"/>
          </a:p>
        </p:txBody>
      </p:sp>
      <p:sp>
        <p:nvSpPr>
          <p:cNvPr id="474114" name="Rectangle 2"/>
          <p:cNvSpPr>
            <a:spLocks noGrp="1" noChangeArrowheads="1"/>
          </p:cNvSpPr>
          <p:nvPr>
            <p:ph type="title"/>
          </p:nvPr>
        </p:nvSpPr>
        <p:spPr>
          <a:xfrm>
            <a:off x="279400" y="83951"/>
            <a:ext cx="8661400" cy="716504"/>
          </a:xfrm>
        </p:spPr>
        <p:txBody>
          <a:bodyPr>
            <a:normAutofit fontScale="90000"/>
          </a:bodyPr>
          <a:lstStyle/>
          <a:p>
            <a:pPr>
              <a:lnSpc>
                <a:spcPct val="80000"/>
              </a:lnSpc>
            </a:pPr>
            <a:r>
              <a:rPr lang="en-US" sz="2400" b="1" dirty="0" smtClean="0">
                <a:solidFill>
                  <a:srgbClr val="00853F"/>
                </a:solidFill>
              </a:rPr>
              <a:t>Section 9 – </a:t>
            </a:r>
            <a:r>
              <a:rPr lang="en-US" sz="2400" b="1" dirty="0">
                <a:solidFill>
                  <a:srgbClr val="00853F"/>
                </a:solidFill>
              </a:rPr>
              <a:t>9.4.1.1 (e)</a:t>
            </a:r>
            <a:r>
              <a:rPr lang="en-US" sz="2000" dirty="0" smtClean="0">
                <a:solidFill>
                  <a:srgbClr val="FF0000"/>
                </a:solidFill>
              </a:rPr>
              <a:t/>
            </a:r>
            <a:br>
              <a:rPr lang="en-US" sz="2000" dirty="0" smtClean="0">
                <a:solidFill>
                  <a:srgbClr val="FF0000"/>
                </a:solidFill>
              </a:rPr>
            </a:br>
            <a:r>
              <a:rPr lang="en-US" sz="2200" dirty="0" smtClean="0">
                <a:solidFill>
                  <a:srgbClr val="008A3E"/>
                </a:solidFill>
              </a:rPr>
              <a:t>Automatic Daylight Responsive Controls for </a:t>
            </a:r>
            <a:br>
              <a:rPr lang="en-US" sz="2200" dirty="0" smtClean="0">
                <a:solidFill>
                  <a:srgbClr val="008A3E"/>
                </a:solidFill>
              </a:rPr>
            </a:br>
            <a:r>
              <a:rPr lang="en-US" sz="2200" dirty="0" err="1" smtClean="0">
                <a:solidFill>
                  <a:srgbClr val="008A3E"/>
                </a:solidFill>
              </a:rPr>
              <a:t>Sidelighting</a:t>
            </a:r>
            <a:endParaRPr lang="en-US" sz="2000" dirty="0">
              <a:solidFill>
                <a:srgbClr val="008A3E"/>
              </a:solidFill>
            </a:endParaRPr>
          </a:p>
        </p:txBody>
      </p:sp>
    </p:spTree>
    <p:extLst>
      <p:ext uri="{BB962C8B-B14F-4D97-AF65-F5344CB8AC3E}">
        <p14:creationId xmlns:p14="http://schemas.microsoft.com/office/powerpoint/2010/main" val="41031260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200"/>
            <a:ext cx="8154371" cy="4960562"/>
          </a:xfrm>
        </p:spPr>
        <p:txBody>
          <a:bodyPr>
            <a:normAutofit/>
          </a:bodyPr>
          <a:lstStyle/>
          <a:p>
            <a:pPr marL="57150" indent="0">
              <a:lnSpc>
                <a:spcPct val="90000"/>
              </a:lnSpc>
              <a:spcBef>
                <a:spcPct val="35000"/>
              </a:spcBef>
              <a:buNone/>
            </a:pPr>
            <a:r>
              <a:rPr lang="en-US" sz="2800" b="1" u="sng" dirty="0" smtClean="0"/>
              <a:t>Exceptions</a:t>
            </a:r>
          </a:p>
          <a:p>
            <a:pPr marL="514350" indent="-457200">
              <a:lnSpc>
                <a:spcPct val="90000"/>
              </a:lnSpc>
              <a:spcBef>
                <a:spcPct val="35000"/>
              </a:spcBef>
            </a:pPr>
            <a:r>
              <a:rPr lang="en-US" sz="2800" dirty="0" smtClean="0"/>
              <a:t>Primary </a:t>
            </a:r>
            <a:r>
              <a:rPr lang="en-US" sz="2800" dirty="0" err="1" smtClean="0"/>
              <a:t>sidelighted</a:t>
            </a:r>
            <a:r>
              <a:rPr lang="en-US" sz="2800" dirty="0" smtClean="0"/>
              <a:t> areas where top of any existing adjacent structure is twice as high above the windows as its distance away from the windows</a:t>
            </a:r>
          </a:p>
          <a:p>
            <a:pPr marL="514350" indent="-457200">
              <a:lnSpc>
                <a:spcPct val="90000"/>
              </a:lnSpc>
              <a:spcBef>
                <a:spcPct val="35000"/>
              </a:spcBef>
            </a:pPr>
            <a:r>
              <a:rPr lang="en-US" sz="2800" dirty="0" err="1"/>
              <a:t>Sidelighted</a:t>
            </a:r>
            <a:r>
              <a:rPr lang="en-US" sz="2800" dirty="0"/>
              <a:t> areas where total glazing area is </a:t>
            </a:r>
            <a:br>
              <a:rPr lang="en-US" sz="2800" dirty="0"/>
            </a:br>
            <a:r>
              <a:rPr lang="en-US" sz="2800" dirty="0"/>
              <a:t>&lt; 20 ft</a:t>
            </a:r>
            <a:r>
              <a:rPr lang="en-US" sz="2800" baseline="30000" dirty="0"/>
              <a:t>2</a:t>
            </a:r>
          </a:p>
          <a:p>
            <a:pPr marL="514350" indent="-457200">
              <a:lnSpc>
                <a:spcPct val="90000"/>
              </a:lnSpc>
              <a:spcBef>
                <a:spcPct val="35000"/>
              </a:spcBef>
            </a:pPr>
            <a:r>
              <a:rPr lang="en-US" sz="2800" dirty="0" smtClean="0"/>
              <a:t>Retail spaces</a:t>
            </a:r>
            <a:endParaRPr lang="en-US" dirty="0"/>
          </a:p>
          <a:p>
            <a:pPr marL="57150" indent="0">
              <a:lnSpc>
                <a:spcPct val="90000"/>
              </a:lnSpc>
              <a:spcBef>
                <a:spcPct val="35000"/>
              </a:spcBef>
              <a:buNone/>
            </a:pPr>
            <a:endParaRPr lang="en-US" sz="2400" dirty="0"/>
          </a:p>
        </p:txBody>
      </p:sp>
      <p:sp>
        <p:nvSpPr>
          <p:cNvPr id="474114" name="Rectangle 2"/>
          <p:cNvSpPr>
            <a:spLocks noGrp="1" noChangeArrowheads="1"/>
          </p:cNvSpPr>
          <p:nvPr>
            <p:ph type="title"/>
          </p:nvPr>
        </p:nvSpPr>
        <p:spPr>
          <a:xfrm>
            <a:off x="279400" y="72076"/>
            <a:ext cx="8661400" cy="739653"/>
          </a:xfrm>
        </p:spPr>
        <p:txBody>
          <a:bodyPr>
            <a:normAutofit fontScale="90000"/>
          </a:bodyPr>
          <a:lstStyle/>
          <a:p>
            <a:pPr>
              <a:lnSpc>
                <a:spcPct val="80000"/>
              </a:lnSpc>
            </a:pPr>
            <a:r>
              <a:rPr lang="en-US" sz="2400" b="1" dirty="0" smtClean="0">
                <a:solidFill>
                  <a:srgbClr val="00853F"/>
                </a:solidFill>
              </a:rPr>
              <a:t>Section 9 – </a:t>
            </a:r>
            <a:r>
              <a:rPr lang="en-US" sz="2400" b="1" dirty="0">
                <a:solidFill>
                  <a:srgbClr val="00853F"/>
                </a:solidFill>
              </a:rPr>
              <a:t>9.4.1.1 (e)</a:t>
            </a:r>
            <a:r>
              <a:rPr lang="en-US" sz="2000" dirty="0" smtClean="0">
                <a:solidFill>
                  <a:srgbClr val="FF0000"/>
                </a:solidFill>
              </a:rPr>
              <a:t/>
            </a:r>
            <a:br>
              <a:rPr lang="en-US" sz="2000" dirty="0" smtClean="0">
                <a:solidFill>
                  <a:srgbClr val="FF0000"/>
                </a:solidFill>
              </a:rPr>
            </a:br>
            <a:r>
              <a:rPr lang="en-US" sz="2200" dirty="0" smtClean="0">
                <a:solidFill>
                  <a:srgbClr val="008A3E"/>
                </a:solidFill>
              </a:rPr>
              <a:t>Automatic Daylight Responsive Controls for </a:t>
            </a:r>
            <a:br>
              <a:rPr lang="en-US" sz="2200" dirty="0" smtClean="0">
                <a:solidFill>
                  <a:srgbClr val="008A3E"/>
                </a:solidFill>
              </a:rPr>
            </a:br>
            <a:r>
              <a:rPr lang="en-US" sz="2200" dirty="0" err="1" smtClean="0">
                <a:solidFill>
                  <a:srgbClr val="008A3E"/>
                </a:solidFill>
              </a:rPr>
              <a:t>Sidelighting</a:t>
            </a:r>
            <a:r>
              <a:rPr lang="en-US" sz="2200" dirty="0" smtClean="0">
                <a:solidFill>
                  <a:srgbClr val="008A3E"/>
                </a:solidFill>
              </a:rPr>
              <a:t> </a:t>
            </a:r>
            <a:r>
              <a:rPr lang="en-US" sz="1300" i="1" dirty="0">
                <a:solidFill>
                  <a:srgbClr val="00853F"/>
                </a:solidFill>
              </a:rPr>
              <a:t>(cont’d)</a:t>
            </a:r>
            <a:endParaRPr lang="en-US" sz="2000" dirty="0">
              <a:solidFill>
                <a:srgbClr val="008A3E"/>
              </a:solidFill>
            </a:endParaRPr>
          </a:p>
        </p:txBody>
      </p:sp>
    </p:spTree>
    <p:extLst>
      <p:ext uri="{BB962C8B-B14F-4D97-AF65-F5344CB8AC3E}">
        <p14:creationId xmlns:p14="http://schemas.microsoft.com/office/powerpoint/2010/main" val="4364857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625" y="196326"/>
            <a:ext cx="8077200" cy="718145"/>
          </a:xfrm>
        </p:spPr>
        <p:txBody>
          <a:bodyPr>
            <a:noAutofit/>
          </a:bodyPr>
          <a:lstStyle/>
          <a:p>
            <a:r>
              <a:rPr lang="en-US" altLang="en-US" sz="2400" b="1" dirty="0">
                <a:solidFill>
                  <a:srgbClr val="00853F"/>
                </a:solidFill>
              </a:rPr>
              <a:t>Summary of Changes</a:t>
            </a:r>
            <a:br>
              <a:rPr lang="en-US" altLang="en-US" sz="2400" b="1" dirty="0">
                <a:solidFill>
                  <a:srgbClr val="00853F"/>
                </a:solidFill>
              </a:rPr>
            </a:br>
            <a:r>
              <a:rPr lang="en-US" altLang="en-US" sz="2400" b="1" dirty="0">
                <a:solidFill>
                  <a:srgbClr val="00853F"/>
                </a:solidFill>
              </a:rPr>
              <a:t>Exterior Lighting Power Density (LPD) Limits</a:t>
            </a:r>
          </a:p>
        </p:txBody>
      </p:sp>
      <p:sp>
        <p:nvSpPr>
          <p:cNvPr id="5" name="Rectangle 3"/>
          <p:cNvSpPr txBox="1">
            <a:spLocks noChangeArrowheads="1"/>
          </p:cNvSpPr>
          <p:nvPr/>
        </p:nvSpPr>
        <p:spPr bwMode="auto">
          <a:xfrm>
            <a:off x="457200" y="1524000"/>
            <a:ext cx="8305800" cy="4876800"/>
          </a:xfrm>
          <a:prstGeom prst="rect">
            <a:avLst/>
          </a:prstGeom>
          <a:solidFill>
            <a:schemeClr val="bg1"/>
          </a:solidFill>
          <a:ln w="9525">
            <a:noFill/>
            <a:miter lim="800000"/>
            <a:headEnd/>
            <a:tailEnd/>
          </a:ln>
        </p:spPr>
        <p:txBody>
          <a:bodyPr lIns="0" tIns="0" rIns="0" bIns="0"/>
          <a:lstStyle/>
          <a:p>
            <a:pPr>
              <a:spcBef>
                <a:spcPct val="30000"/>
              </a:spcBef>
              <a:buClr>
                <a:schemeClr val="folHlink"/>
              </a:buClr>
              <a:defRPr/>
            </a:pPr>
            <a:r>
              <a:rPr lang="en-US" sz="2400" b="1" kern="0" dirty="0" smtClean="0">
                <a:latin typeface="+mn-lt"/>
                <a:cs typeface="Arial" pitchFamily="34" charset="0"/>
              </a:rPr>
              <a:t>Exterior Power Density limits (LPD) </a:t>
            </a:r>
            <a:r>
              <a:rPr lang="en-US" sz="2400" kern="0" dirty="0" smtClean="0">
                <a:latin typeface="+mn-lt"/>
                <a:cs typeface="Arial" pitchFamily="34" charset="0"/>
              </a:rPr>
              <a:t>were reduced for 90.1-2016 based on </a:t>
            </a:r>
            <a:r>
              <a:rPr lang="en-US" sz="2400" kern="0" dirty="0">
                <a:latin typeface="+mn-lt"/>
                <a:cs typeface="Arial" pitchFamily="34" charset="0"/>
              </a:rPr>
              <a:t>improved efficacy of LED </a:t>
            </a:r>
            <a:r>
              <a:rPr lang="en-US" sz="2400" kern="0" dirty="0" smtClean="0">
                <a:latin typeface="+mn-lt"/>
                <a:cs typeface="Arial" pitchFamily="34" charset="0"/>
              </a:rPr>
              <a:t>lighting that is currently effectively applied in exterior environments.</a:t>
            </a:r>
            <a:endParaRPr lang="en-US" sz="2400" b="1" kern="0" dirty="0">
              <a:latin typeface="+mn-lt"/>
              <a:cs typeface="Arial" pitchFamily="34" charset="0"/>
            </a:endParaRPr>
          </a:p>
          <a:p>
            <a:pPr>
              <a:spcBef>
                <a:spcPct val="30000"/>
              </a:spcBef>
              <a:buClr>
                <a:schemeClr val="folHlink"/>
              </a:buClr>
              <a:defRPr/>
            </a:pPr>
            <a:r>
              <a:rPr lang="en-US" sz="2400" kern="0" dirty="0" smtClean="0">
                <a:latin typeface="+mn-lt"/>
                <a:cs typeface="Arial" pitchFamily="34" charset="0"/>
              </a:rPr>
              <a:t>All area, linear, and application limits were reduced an average of </a:t>
            </a:r>
            <a:r>
              <a:rPr lang="en-US" sz="2400" kern="0" dirty="0" smtClean="0">
                <a:solidFill>
                  <a:srgbClr val="FF0000"/>
                </a:solidFill>
                <a:latin typeface="+mn-lt"/>
                <a:cs typeface="Arial" pitchFamily="34" charset="0"/>
              </a:rPr>
              <a:t>30%</a:t>
            </a:r>
            <a:r>
              <a:rPr lang="en-US" sz="2400" kern="0" dirty="0" smtClean="0">
                <a:latin typeface="+mn-lt"/>
                <a:cs typeface="Arial" pitchFamily="34" charset="0"/>
              </a:rPr>
              <a:t> reflecting efficacy data collected on current efficient LED products.</a:t>
            </a:r>
          </a:p>
          <a:p>
            <a:pPr>
              <a:spcBef>
                <a:spcPct val="30000"/>
              </a:spcBef>
              <a:buClr>
                <a:schemeClr val="folHlink"/>
              </a:buClr>
              <a:defRPr/>
            </a:pPr>
            <a:endParaRPr lang="en-US" sz="1600" kern="0" dirty="0" smtClean="0">
              <a:latin typeface="+mn-lt"/>
              <a:cs typeface="Arial" pitchFamily="34" charset="0"/>
            </a:endParaRPr>
          </a:p>
          <a:p>
            <a:pPr>
              <a:spcBef>
                <a:spcPct val="30000"/>
              </a:spcBef>
              <a:buClr>
                <a:schemeClr val="folHlink"/>
              </a:buClr>
              <a:defRPr/>
            </a:pPr>
            <a:endParaRPr lang="en-US" sz="1100" kern="0" dirty="0">
              <a:latin typeface="+mn-lt"/>
              <a:cs typeface="Arial" pitchFamily="34" charset="0"/>
            </a:endParaRPr>
          </a:p>
          <a:p>
            <a:pPr>
              <a:spcBef>
                <a:spcPct val="30000"/>
              </a:spcBef>
              <a:buClr>
                <a:schemeClr val="folHlink"/>
              </a:buClr>
              <a:defRPr/>
            </a:pPr>
            <a:endParaRPr lang="en-US" sz="2400" dirty="0">
              <a:latin typeface="Arial" charset="0"/>
              <a:cs typeface="Arial" pitchFamily="34" charset="0"/>
            </a:endParaRPr>
          </a:p>
        </p:txBody>
      </p:sp>
      <p:pic>
        <p:nvPicPr>
          <p:cNvPr id="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05400" y="3962400"/>
            <a:ext cx="2875236" cy="2558959"/>
          </a:xfrm>
        </p:spPr>
      </p:pic>
    </p:spTree>
    <p:extLst>
      <p:ext uri="{BB962C8B-B14F-4D97-AF65-F5344CB8AC3E}">
        <p14:creationId xmlns:p14="http://schemas.microsoft.com/office/powerpoint/2010/main" val="2144664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1700" y="0"/>
            <a:ext cx="8610599" cy="914400"/>
          </a:xfrm>
        </p:spPr>
        <p:txBody>
          <a:bodyPr>
            <a:normAutofit/>
          </a:bodyPr>
          <a:lstStyle/>
          <a:p>
            <a:pPr>
              <a:lnSpc>
                <a:spcPct val="80000"/>
              </a:lnSpc>
            </a:pPr>
            <a:r>
              <a:rPr lang="en-US" sz="2400" b="1" dirty="0" smtClean="0">
                <a:solidFill>
                  <a:srgbClr val="00853F"/>
                </a:solidFill>
              </a:rPr>
              <a:t>Section 9 – 9.4.1.4</a:t>
            </a:r>
            <a:r>
              <a:rPr lang="en-US" sz="2000" b="1" dirty="0" smtClean="0">
                <a:solidFill>
                  <a:srgbClr val="00853F"/>
                </a:solidFill>
              </a:rPr>
              <a:t> </a:t>
            </a:r>
            <a:r>
              <a:rPr lang="en-US" sz="2000" dirty="0" smtClean="0">
                <a:solidFill>
                  <a:srgbClr val="00853F"/>
                </a:solidFill>
              </a:rPr>
              <a:t/>
            </a:r>
            <a:br>
              <a:rPr lang="en-US" sz="2000" dirty="0" smtClean="0">
                <a:solidFill>
                  <a:srgbClr val="00853F"/>
                </a:solidFill>
              </a:rPr>
            </a:br>
            <a:r>
              <a:rPr lang="en-US" sz="2000" dirty="0">
                <a:solidFill>
                  <a:srgbClr val="00853F"/>
                </a:solidFill>
              </a:rPr>
              <a:t>Daylight Zone Definition – </a:t>
            </a:r>
            <a:r>
              <a:rPr lang="en-US" sz="2000" dirty="0" smtClean="0">
                <a:solidFill>
                  <a:srgbClr val="00853F"/>
                </a:solidFill>
              </a:rPr>
              <a:t>Primary </a:t>
            </a:r>
            <a:r>
              <a:rPr lang="en-US" sz="2000" dirty="0" err="1" smtClean="0">
                <a:solidFill>
                  <a:srgbClr val="00853F"/>
                </a:solidFill>
              </a:rPr>
              <a:t>Sidelighted</a:t>
            </a:r>
            <a:r>
              <a:rPr lang="en-US" sz="2000" dirty="0" smtClean="0">
                <a:solidFill>
                  <a:srgbClr val="00853F"/>
                </a:solidFill>
              </a:rPr>
              <a:t> Area</a:t>
            </a:r>
            <a:endParaRPr lang="en-US" sz="2000" dirty="0"/>
          </a:p>
        </p:txBody>
      </p:sp>
      <p:sp>
        <p:nvSpPr>
          <p:cNvPr id="7" name="TextBox 6"/>
          <p:cNvSpPr txBox="1"/>
          <p:nvPr/>
        </p:nvSpPr>
        <p:spPr>
          <a:xfrm>
            <a:off x="1682048" y="6662969"/>
            <a:ext cx="3341511" cy="335814"/>
          </a:xfrm>
          <a:prstGeom prst="rect">
            <a:avLst/>
          </a:prstGeom>
        </p:spPr>
        <p:txBody>
          <a:bodyPr vert="horz" wrap="square" lIns="91440" tIns="45720" rIns="91440" bIns="45720" rtlCol="0">
            <a:normAutofit fontScale="4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rPr>
              <a:t>© 2013, ASHRAE,</a:t>
            </a:r>
            <a:r>
              <a:rPr kumimoji="0" lang="en-US" sz="2323" b="1" i="0" u="none" strike="noStrike" kern="1200" cap="none" spc="0" normalizeH="0" noProof="0" dirty="0" smtClean="0">
                <a:ln>
                  <a:noFill/>
                </a:ln>
                <a:solidFill>
                  <a:schemeClr val="tx1">
                    <a:lumMod val="50000"/>
                  </a:schemeClr>
                </a:solidFill>
                <a:effectLst/>
                <a:uLnTx/>
                <a:uFillTx/>
                <a:latin typeface="Arial Narrow"/>
                <a:ea typeface="+mn-ea"/>
                <a:cs typeface="Arial Narrow"/>
              </a:rPr>
              <a:t> </a:t>
            </a:r>
            <a:r>
              <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rPr>
              <a:t>A</a:t>
            </a:r>
            <a:r>
              <a:rPr kumimoji="0" lang="en-US" sz="2323" b="1" i="0" u="none" strike="noStrike" kern="1200" cap="none" spc="0" normalizeH="0" noProof="0" dirty="0" smtClean="0">
                <a:ln>
                  <a:noFill/>
                </a:ln>
                <a:solidFill>
                  <a:schemeClr val="tx1">
                    <a:lumMod val="50000"/>
                  </a:schemeClr>
                </a:solidFill>
                <a:effectLst/>
                <a:uLnTx/>
                <a:uFillTx/>
                <a:latin typeface="Arial Narrow"/>
                <a:ea typeface="+mn-ea"/>
                <a:cs typeface="Arial Narrow"/>
              </a:rPr>
              <a:t>NSI/ASHRAE/IES Standard 90.1-2013, Figure 3.2-3</a:t>
            </a:r>
            <a:endPar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450" y="797000"/>
            <a:ext cx="394335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810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8575" y="0"/>
            <a:ext cx="8610599" cy="914400"/>
          </a:xfrm>
        </p:spPr>
        <p:txBody>
          <a:bodyPr>
            <a:normAutofit/>
          </a:bodyPr>
          <a:lstStyle/>
          <a:p>
            <a:pPr>
              <a:lnSpc>
                <a:spcPct val="80000"/>
              </a:lnSpc>
            </a:pPr>
            <a:r>
              <a:rPr lang="en-US" sz="2400" b="1" dirty="0" smtClean="0">
                <a:solidFill>
                  <a:srgbClr val="00853F"/>
                </a:solidFill>
              </a:rPr>
              <a:t>Section 9 – 9.4.1.4</a:t>
            </a:r>
            <a:r>
              <a:rPr lang="en-US" sz="2000" b="1" dirty="0" smtClean="0">
                <a:solidFill>
                  <a:srgbClr val="00853F"/>
                </a:solidFill>
              </a:rPr>
              <a:t> </a:t>
            </a:r>
            <a:r>
              <a:rPr lang="en-US" sz="2000" dirty="0" smtClean="0">
                <a:solidFill>
                  <a:srgbClr val="00853F"/>
                </a:solidFill>
              </a:rPr>
              <a:t/>
            </a:r>
            <a:br>
              <a:rPr lang="en-US" sz="2000" dirty="0" smtClean="0">
                <a:solidFill>
                  <a:srgbClr val="00853F"/>
                </a:solidFill>
              </a:rPr>
            </a:br>
            <a:r>
              <a:rPr lang="en-US" sz="2000" dirty="0">
                <a:solidFill>
                  <a:srgbClr val="00853F"/>
                </a:solidFill>
              </a:rPr>
              <a:t>Daylight Zone Definition – Secondary </a:t>
            </a:r>
            <a:br>
              <a:rPr lang="en-US" sz="2000" dirty="0">
                <a:solidFill>
                  <a:srgbClr val="00853F"/>
                </a:solidFill>
              </a:rPr>
            </a:br>
            <a:r>
              <a:rPr lang="en-US" sz="2000" dirty="0" err="1">
                <a:solidFill>
                  <a:srgbClr val="00853F"/>
                </a:solidFill>
              </a:rPr>
              <a:t>Sidelighted</a:t>
            </a:r>
            <a:r>
              <a:rPr lang="en-US" sz="2000" dirty="0">
                <a:solidFill>
                  <a:srgbClr val="00853F"/>
                </a:solidFill>
              </a:rPr>
              <a:t> Area</a:t>
            </a:r>
          </a:p>
        </p:txBody>
      </p:sp>
      <p:sp>
        <p:nvSpPr>
          <p:cNvPr id="7" name="TextBox 6"/>
          <p:cNvSpPr txBox="1"/>
          <p:nvPr/>
        </p:nvSpPr>
        <p:spPr>
          <a:xfrm>
            <a:off x="1682048" y="6662969"/>
            <a:ext cx="3341511" cy="335814"/>
          </a:xfrm>
          <a:prstGeom prst="rect">
            <a:avLst/>
          </a:prstGeom>
        </p:spPr>
        <p:txBody>
          <a:bodyPr vert="horz" wrap="square" lIns="91440" tIns="45720" rIns="91440" bIns="45720" rtlCol="0">
            <a:normAutofit fontScale="4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rPr>
              <a:t>© 2013, ASHRAE,</a:t>
            </a:r>
            <a:r>
              <a:rPr kumimoji="0" lang="en-US" sz="2323" b="1" i="0" u="none" strike="noStrike" kern="1200" cap="none" spc="0" normalizeH="0" noProof="0" dirty="0" smtClean="0">
                <a:ln>
                  <a:noFill/>
                </a:ln>
                <a:solidFill>
                  <a:schemeClr val="tx1">
                    <a:lumMod val="50000"/>
                  </a:schemeClr>
                </a:solidFill>
                <a:effectLst/>
                <a:uLnTx/>
                <a:uFillTx/>
                <a:latin typeface="Arial Narrow"/>
                <a:ea typeface="+mn-ea"/>
                <a:cs typeface="Arial Narrow"/>
              </a:rPr>
              <a:t> </a:t>
            </a:r>
            <a:r>
              <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rPr>
              <a:t>A</a:t>
            </a:r>
            <a:r>
              <a:rPr kumimoji="0" lang="en-US" sz="2323" b="1" i="0" u="none" strike="noStrike" kern="1200" cap="none" spc="0" normalizeH="0" noProof="0" dirty="0" smtClean="0">
                <a:ln>
                  <a:noFill/>
                </a:ln>
                <a:solidFill>
                  <a:schemeClr val="tx1">
                    <a:lumMod val="50000"/>
                  </a:schemeClr>
                </a:solidFill>
                <a:effectLst/>
                <a:uLnTx/>
                <a:uFillTx/>
                <a:latin typeface="Arial Narrow"/>
                <a:ea typeface="+mn-ea"/>
                <a:cs typeface="Arial Narrow"/>
              </a:rPr>
              <a:t>NSI/ASHRAE/IES Standard 90.1-2013, Figure 3.2-4</a:t>
            </a:r>
            <a:endPar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437" y="738506"/>
            <a:ext cx="4132612" cy="58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1268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5" name="Rectangle 3"/>
          <p:cNvSpPr>
            <a:spLocks noGrp="1" noChangeArrowheads="1"/>
          </p:cNvSpPr>
          <p:nvPr>
            <p:ph idx="1"/>
          </p:nvPr>
        </p:nvSpPr>
        <p:spPr>
          <a:xfrm>
            <a:off x="456229" y="1219199"/>
            <a:ext cx="8154371" cy="5371605"/>
          </a:xfrm>
        </p:spPr>
        <p:txBody>
          <a:bodyPr>
            <a:normAutofit lnSpcReduction="10000"/>
          </a:bodyPr>
          <a:lstStyle/>
          <a:p>
            <a:pPr marL="514350" indent="-457200">
              <a:lnSpc>
                <a:spcPct val="90000"/>
              </a:lnSpc>
              <a:spcBef>
                <a:spcPct val="35000"/>
              </a:spcBef>
            </a:pPr>
            <a:r>
              <a:rPr lang="en-US" sz="2800" dirty="0"/>
              <a:t>Apply photocontrols if the combined input power of all general lighting completely or partially under daylight areas under skylights and daylight areas under roof monitors is ≥ 150 W.  Photocontrols must:</a:t>
            </a:r>
          </a:p>
          <a:p>
            <a:pPr marL="914400" lvl="1" indent="-457200">
              <a:lnSpc>
                <a:spcPct val="90000"/>
              </a:lnSpc>
              <a:spcBef>
                <a:spcPct val="35000"/>
              </a:spcBef>
            </a:pPr>
            <a:r>
              <a:rPr lang="en-US" sz="1900" dirty="0" smtClean="0"/>
              <a:t>Reduce </a:t>
            </a:r>
            <a:r>
              <a:rPr lang="en-US" sz="1900" dirty="0"/>
              <a:t>electric lighting in response to available daylight using</a:t>
            </a:r>
          </a:p>
          <a:p>
            <a:pPr marL="1314450" lvl="2" indent="-280988">
              <a:lnSpc>
                <a:spcPct val="90000"/>
              </a:lnSpc>
              <a:spcBef>
                <a:spcPct val="35000"/>
              </a:spcBef>
            </a:pPr>
            <a:r>
              <a:rPr lang="en-US" sz="1700" dirty="0"/>
              <a:t>Continuous dimming or</a:t>
            </a:r>
          </a:p>
          <a:p>
            <a:pPr marL="1314450" lvl="2" indent="-280988">
              <a:lnSpc>
                <a:spcPct val="90000"/>
              </a:lnSpc>
              <a:spcBef>
                <a:spcPct val="35000"/>
              </a:spcBef>
            </a:pPr>
            <a:r>
              <a:rPr lang="en-US" sz="1700" dirty="0"/>
              <a:t>At least one control point between 50% and 70% of design light power</a:t>
            </a:r>
          </a:p>
          <a:p>
            <a:pPr marL="1314450" lvl="2" indent="-280988">
              <a:lnSpc>
                <a:spcPct val="90000"/>
              </a:lnSpc>
              <a:spcBef>
                <a:spcPct val="35000"/>
              </a:spcBef>
            </a:pPr>
            <a:r>
              <a:rPr lang="en-US" sz="1700" dirty="0"/>
              <a:t>Second control point between 20% and 40% of design light power or</a:t>
            </a:r>
          </a:p>
          <a:p>
            <a:pPr marL="1314450" lvl="2" indent="-280988">
              <a:lnSpc>
                <a:spcPct val="90000"/>
              </a:lnSpc>
              <a:spcBef>
                <a:spcPct val="35000"/>
              </a:spcBef>
            </a:pPr>
            <a:r>
              <a:rPr lang="en-US" sz="1700" dirty="0"/>
              <a:t>Lowest dimming level technology allows</a:t>
            </a:r>
          </a:p>
          <a:p>
            <a:pPr marL="1314450" lvl="2" indent="-280988">
              <a:lnSpc>
                <a:spcPct val="90000"/>
              </a:lnSpc>
              <a:spcBef>
                <a:spcPct val="35000"/>
              </a:spcBef>
            </a:pPr>
            <a:r>
              <a:rPr lang="en-US" sz="1700" dirty="0"/>
              <a:t>Third control point that turns off all controlled lighting</a:t>
            </a:r>
          </a:p>
          <a:p>
            <a:pPr marL="914400" lvl="1" indent="-457200">
              <a:lnSpc>
                <a:spcPct val="90000"/>
              </a:lnSpc>
              <a:spcBef>
                <a:spcPct val="35000"/>
              </a:spcBef>
            </a:pPr>
            <a:r>
              <a:rPr lang="en-US" sz="1800" dirty="0">
                <a:solidFill>
                  <a:srgbClr val="FF0000"/>
                </a:solidFill>
              </a:rPr>
              <a:t>Calibration doesn’t require physical presence of a person at sensor while calibration is processing</a:t>
            </a:r>
          </a:p>
          <a:p>
            <a:pPr marL="914400" lvl="1" indent="-457200">
              <a:lnSpc>
                <a:spcPct val="90000"/>
              </a:lnSpc>
              <a:spcBef>
                <a:spcPct val="35000"/>
              </a:spcBef>
            </a:pPr>
            <a:r>
              <a:rPr lang="en-US" sz="1900" dirty="0" smtClean="0"/>
              <a:t>Control </a:t>
            </a:r>
            <a:r>
              <a:rPr lang="en-US" sz="1900" dirty="0"/>
              <a:t>overlapping </a:t>
            </a:r>
            <a:r>
              <a:rPr lang="en-US" sz="1900" dirty="0" err="1"/>
              <a:t>toplighted</a:t>
            </a:r>
            <a:r>
              <a:rPr lang="en-US" sz="1900" dirty="0"/>
              <a:t> and </a:t>
            </a:r>
            <a:r>
              <a:rPr lang="en-US" sz="1900" dirty="0" err="1"/>
              <a:t>sidelighted</a:t>
            </a:r>
            <a:r>
              <a:rPr lang="en-US" sz="1900" dirty="0"/>
              <a:t> daylight areas together with general lighting in the daylight area under skylights or daylight areas under roof monitors</a:t>
            </a:r>
          </a:p>
          <a:p>
            <a:pPr marL="57150" indent="0">
              <a:lnSpc>
                <a:spcPct val="90000"/>
              </a:lnSpc>
              <a:spcBef>
                <a:spcPct val="35000"/>
              </a:spcBef>
              <a:buNone/>
            </a:pPr>
            <a:endParaRPr lang="en-US" sz="2400" dirty="0"/>
          </a:p>
        </p:txBody>
      </p:sp>
      <p:sp>
        <p:nvSpPr>
          <p:cNvPr id="474114" name="Rectangle 2"/>
          <p:cNvSpPr>
            <a:spLocks noGrp="1" noChangeArrowheads="1"/>
          </p:cNvSpPr>
          <p:nvPr>
            <p:ph type="title"/>
          </p:nvPr>
        </p:nvSpPr>
        <p:spPr>
          <a:xfrm>
            <a:off x="279400" y="95826"/>
            <a:ext cx="8661400" cy="728079"/>
          </a:xfrm>
        </p:spPr>
        <p:txBody>
          <a:bodyPr>
            <a:normAutofit fontScale="90000"/>
          </a:bodyPr>
          <a:lstStyle/>
          <a:p>
            <a:pPr>
              <a:lnSpc>
                <a:spcPct val="80000"/>
              </a:lnSpc>
            </a:pPr>
            <a:r>
              <a:rPr lang="en-US" sz="2400" b="1" dirty="0" smtClean="0">
                <a:solidFill>
                  <a:srgbClr val="00853F"/>
                </a:solidFill>
              </a:rPr>
              <a:t>Section 9 – </a:t>
            </a:r>
            <a:r>
              <a:rPr lang="en-US" sz="2400" b="1" dirty="0">
                <a:solidFill>
                  <a:srgbClr val="00853F"/>
                </a:solidFill>
              </a:rPr>
              <a:t>9.4.1.1 (f)</a:t>
            </a:r>
            <a:r>
              <a:rPr lang="en-US" sz="2000" dirty="0" smtClean="0">
                <a:solidFill>
                  <a:srgbClr val="FF0000"/>
                </a:solidFill>
              </a:rPr>
              <a:t/>
            </a:r>
            <a:br>
              <a:rPr lang="en-US" sz="2000" dirty="0" smtClean="0">
                <a:solidFill>
                  <a:srgbClr val="FF0000"/>
                </a:solidFill>
              </a:rPr>
            </a:br>
            <a:r>
              <a:rPr lang="en-US" sz="2200" dirty="0" smtClean="0">
                <a:solidFill>
                  <a:srgbClr val="008A3E"/>
                </a:solidFill>
              </a:rPr>
              <a:t>Automatic Daylight Responsive Controls for </a:t>
            </a:r>
            <a:br>
              <a:rPr lang="en-US" sz="2200" dirty="0" smtClean="0">
                <a:solidFill>
                  <a:srgbClr val="008A3E"/>
                </a:solidFill>
              </a:rPr>
            </a:br>
            <a:r>
              <a:rPr lang="en-US" sz="2200" dirty="0" err="1" smtClean="0">
                <a:solidFill>
                  <a:srgbClr val="008A3E"/>
                </a:solidFill>
              </a:rPr>
              <a:t>Toplighting</a:t>
            </a:r>
            <a:r>
              <a:rPr lang="en-US" sz="2200" dirty="0" smtClean="0">
                <a:solidFill>
                  <a:srgbClr val="008A3E"/>
                </a:solidFill>
              </a:rPr>
              <a:t> </a:t>
            </a:r>
            <a:r>
              <a:rPr lang="en-US" sz="2000" i="1" dirty="0">
                <a:solidFill>
                  <a:srgbClr val="00853F"/>
                </a:solidFill>
              </a:rPr>
              <a:t>(cont’d)</a:t>
            </a:r>
            <a:endParaRPr lang="en-US" sz="2000" dirty="0">
              <a:solidFill>
                <a:srgbClr val="008A3E"/>
              </a:solidFill>
            </a:endParaRPr>
          </a:p>
        </p:txBody>
      </p:sp>
    </p:spTree>
    <p:extLst>
      <p:ext uri="{BB962C8B-B14F-4D97-AF65-F5344CB8AC3E}">
        <p14:creationId xmlns:p14="http://schemas.microsoft.com/office/powerpoint/2010/main" val="343219628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8175"/>
            <a:ext cx="8229600" cy="4876800"/>
          </a:xfrm>
        </p:spPr>
        <p:txBody>
          <a:bodyPr>
            <a:normAutofit/>
          </a:bodyPr>
          <a:lstStyle/>
          <a:p>
            <a:pPr marL="0" indent="0">
              <a:buNone/>
            </a:pPr>
            <a:r>
              <a:rPr lang="en-US" sz="2800" b="1" u="sng" dirty="0"/>
              <a:t>Exceptions</a:t>
            </a:r>
          </a:p>
          <a:p>
            <a:r>
              <a:rPr lang="en-US" sz="2800" dirty="0"/>
              <a:t>Daylight area under skylights where documented that existing adjacent structures or natural objects block direct sunlight fore &gt; 1500 daytime hours per year between 8am and 4pm</a:t>
            </a:r>
          </a:p>
          <a:p>
            <a:r>
              <a:rPr lang="en-US" dirty="0" smtClean="0">
                <a:solidFill>
                  <a:srgbClr val="FF0000"/>
                </a:solidFill>
              </a:rPr>
              <a:t>Daylight area under skylights where overall skylight effective aperture for enclosed space is &lt; 0.006</a:t>
            </a:r>
          </a:p>
          <a:p>
            <a:r>
              <a:rPr lang="en-US" sz="2800" dirty="0"/>
              <a:t>In each space within buildings in </a:t>
            </a:r>
            <a:r>
              <a:rPr lang="en-US" sz="2800" dirty="0">
                <a:solidFill>
                  <a:srgbClr val="00B050"/>
                </a:solidFill>
              </a:rPr>
              <a:t>Climate Zone 8 </a:t>
            </a:r>
            <a:r>
              <a:rPr lang="en-US" sz="2800" dirty="0"/>
              <a:t>where input power of general lighting within daylight areas is </a:t>
            </a:r>
            <a:r>
              <a:rPr lang="en-US" sz="2800" dirty="0" smtClean="0"/>
              <a:t>&lt; </a:t>
            </a:r>
            <a:r>
              <a:rPr lang="en-US" sz="2800" dirty="0"/>
              <a:t>200 W</a:t>
            </a:r>
          </a:p>
        </p:txBody>
      </p:sp>
      <p:sp>
        <p:nvSpPr>
          <p:cNvPr id="6" name="Rectangle 2"/>
          <p:cNvSpPr>
            <a:spLocks noGrp="1" noChangeArrowheads="1"/>
          </p:cNvSpPr>
          <p:nvPr>
            <p:ph type="title"/>
          </p:nvPr>
        </p:nvSpPr>
        <p:spPr>
          <a:xfrm>
            <a:off x="279400" y="95826"/>
            <a:ext cx="8661400" cy="728079"/>
          </a:xfrm>
        </p:spPr>
        <p:txBody>
          <a:bodyPr>
            <a:normAutofit fontScale="90000"/>
          </a:bodyPr>
          <a:lstStyle/>
          <a:p>
            <a:pPr>
              <a:lnSpc>
                <a:spcPct val="80000"/>
              </a:lnSpc>
            </a:pPr>
            <a:r>
              <a:rPr lang="en-US" sz="2400" b="1" dirty="0" smtClean="0">
                <a:solidFill>
                  <a:srgbClr val="00853F"/>
                </a:solidFill>
              </a:rPr>
              <a:t>Section 9 – </a:t>
            </a:r>
            <a:r>
              <a:rPr lang="en-US" sz="2400" b="1" dirty="0">
                <a:solidFill>
                  <a:srgbClr val="00853F"/>
                </a:solidFill>
              </a:rPr>
              <a:t>9.4.1.1 (f)</a:t>
            </a:r>
            <a:r>
              <a:rPr lang="en-US" sz="2000" dirty="0" smtClean="0">
                <a:solidFill>
                  <a:srgbClr val="FF0000"/>
                </a:solidFill>
              </a:rPr>
              <a:t/>
            </a:r>
            <a:br>
              <a:rPr lang="en-US" sz="2000" dirty="0" smtClean="0">
                <a:solidFill>
                  <a:srgbClr val="FF0000"/>
                </a:solidFill>
              </a:rPr>
            </a:br>
            <a:r>
              <a:rPr lang="en-US" sz="2200" dirty="0" smtClean="0">
                <a:solidFill>
                  <a:srgbClr val="008A3E"/>
                </a:solidFill>
              </a:rPr>
              <a:t>Automatic Daylight Responsive Controls for </a:t>
            </a:r>
            <a:br>
              <a:rPr lang="en-US" sz="2200" dirty="0" smtClean="0">
                <a:solidFill>
                  <a:srgbClr val="008A3E"/>
                </a:solidFill>
              </a:rPr>
            </a:br>
            <a:r>
              <a:rPr lang="en-US" sz="2200" dirty="0" err="1" smtClean="0">
                <a:solidFill>
                  <a:srgbClr val="008A3E"/>
                </a:solidFill>
              </a:rPr>
              <a:t>Toplighting</a:t>
            </a:r>
            <a:endParaRPr lang="en-US" sz="2000" dirty="0">
              <a:solidFill>
                <a:srgbClr val="008A3E"/>
              </a:solidFill>
            </a:endParaRPr>
          </a:p>
        </p:txBody>
      </p:sp>
    </p:spTree>
    <p:extLst>
      <p:ext uri="{BB962C8B-B14F-4D97-AF65-F5344CB8AC3E}">
        <p14:creationId xmlns:p14="http://schemas.microsoft.com/office/powerpoint/2010/main" val="645692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44122" y="0"/>
            <a:ext cx="8610599" cy="775504"/>
          </a:xfrm>
        </p:spPr>
        <p:txBody>
          <a:bodyPr>
            <a:normAutofit/>
          </a:bodyPr>
          <a:lstStyle/>
          <a:p>
            <a:pPr>
              <a:lnSpc>
                <a:spcPct val="80000"/>
              </a:lnSpc>
            </a:pPr>
            <a:r>
              <a:rPr lang="en-US" sz="2400" b="1" dirty="0" smtClean="0">
                <a:solidFill>
                  <a:srgbClr val="00853F"/>
                </a:solidFill>
              </a:rPr>
              <a:t>Section 9 – 9.4.1.4</a:t>
            </a:r>
            <a:r>
              <a:rPr lang="en-US" sz="2000" b="1" dirty="0" smtClean="0">
                <a:solidFill>
                  <a:srgbClr val="00853F"/>
                </a:solidFill>
              </a:rPr>
              <a:t> </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Daylight Zone Definition – Under Rooftop Monitors</a:t>
            </a:r>
            <a:endParaRPr lang="en-US" sz="2000" dirty="0"/>
          </a:p>
        </p:txBody>
      </p:sp>
      <p:sp>
        <p:nvSpPr>
          <p:cNvPr id="7" name="TextBox 6"/>
          <p:cNvSpPr txBox="1"/>
          <p:nvPr/>
        </p:nvSpPr>
        <p:spPr>
          <a:xfrm>
            <a:off x="2393255" y="6388086"/>
            <a:ext cx="3341511" cy="335814"/>
          </a:xfrm>
          <a:prstGeom prst="rect">
            <a:avLst/>
          </a:prstGeom>
        </p:spPr>
        <p:txBody>
          <a:bodyPr vert="horz" wrap="square" lIns="91440" tIns="45720" rIns="91440" bIns="45720" rtlCol="0">
            <a:normAutofit fontScale="4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rPr>
              <a:t>© 2013, ASHRAE,</a:t>
            </a:r>
            <a:r>
              <a:rPr kumimoji="0" lang="en-US" sz="2323" b="1" i="0" u="none" strike="noStrike" kern="1200" cap="none" spc="0" normalizeH="0" noProof="0" dirty="0" smtClean="0">
                <a:ln>
                  <a:noFill/>
                </a:ln>
                <a:solidFill>
                  <a:schemeClr val="tx1">
                    <a:lumMod val="50000"/>
                  </a:schemeClr>
                </a:solidFill>
                <a:effectLst/>
                <a:uLnTx/>
                <a:uFillTx/>
                <a:latin typeface="Arial Narrow"/>
                <a:ea typeface="+mn-ea"/>
                <a:cs typeface="Arial Narrow"/>
              </a:rPr>
              <a:t> </a:t>
            </a:r>
            <a:r>
              <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rPr>
              <a:t>A</a:t>
            </a:r>
            <a:r>
              <a:rPr kumimoji="0" lang="en-US" sz="2323" b="1" i="0" u="none" strike="noStrike" kern="1200" cap="none" spc="0" normalizeH="0" noProof="0" dirty="0" smtClean="0">
                <a:ln>
                  <a:noFill/>
                </a:ln>
                <a:solidFill>
                  <a:schemeClr val="tx1">
                    <a:lumMod val="50000"/>
                  </a:schemeClr>
                </a:solidFill>
                <a:effectLst/>
                <a:uLnTx/>
                <a:uFillTx/>
                <a:latin typeface="Arial Narrow"/>
                <a:ea typeface="+mn-ea"/>
                <a:cs typeface="Arial Narrow"/>
              </a:rPr>
              <a:t>NSI/ASHRAE/IES Standard 90.1-2013, Figure 3.2-1</a:t>
            </a:r>
            <a:endPar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895038"/>
            <a:ext cx="427672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179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6700" y="0"/>
            <a:ext cx="8610599" cy="914400"/>
          </a:xfrm>
        </p:spPr>
        <p:txBody>
          <a:bodyPr>
            <a:normAutofit/>
          </a:bodyPr>
          <a:lstStyle/>
          <a:p>
            <a:pPr>
              <a:lnSpc>
                <a:spcPct val="80000"/>
              </a:lnSpc>
            </a:pPr>
            <a:r>
              <a:rPr lang="en-US" sz="2400" b="1" dirty="0" smtClean="0">
                <a:solidFill>
                  <a:srgbClr val="00853F"/>
                </a:solidFill>
              </a:rPr>
              <a:t>Section 9 – 9.4.1.4</a:t>
            </a:r>
            <a:r>
              <a:rPr lang="en-US" sz="2000" b="1" dirty="0" smtClean="0">
                <a:solidFill>
                  <a:srgbClr val="00853F"/>
                </a:solidFill>
              </a:rPr>
              <a:t> </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Daylight Zone Definition – Under Skylights</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937463"/>
            <a:ext cx="53625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57869" y="6336915"/>
            <a:ext cx="3341511" cy="335814"/>
          </a:xfrm>
          <a:prstGeom prst="rect">
            <a:avLst/>
          </a:prstGeom>
        </p:spPr>
        <p:txBody>
          <a:bodyPr vert="horz" wrap="square" lIns="91440" tIns="45720" rIns="91440" bIns="45720" rtlCol="0">
            <a:normAutofit fontScale="400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rPr>
              <a:t>© 2013, ASHRAE,</a:t>
            </a:r>
            <a:r>
              <a:rPr kumimoji="0" lang="en-US" sz="2323" b="1" i="0" u="none" strike="noStrike" kern="1200" cap="none" spc="0" normalizeH="0" noProof="0" dirty="0" smtClean="0">
                <a:ln>
                  <a:noFill/>
                </a:ln>
                <a:solidFill>
                  <a:schemeClr val="tx1">
                    <a:lumMod val="50000"/>
                  </a:schemeClr>
                </a:solidFill>
                <a:effectLst/>
                <a:uLnTx/>
                <a:uFillTx/>
                <a:latin typeface="Arial Narrow"/>
                <a:ea typeface="+mn-ea"/>
                <a:cs typeface="Arial Narrow"/>
              </a:rPr>
              <a:t> </a:t>
            </a:r>
            <a:r>
              <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rPr>
              <a:t>A</a:t>
            </a:r>
            <a:r>
              <a:rPr kumimoji="0" lang="en-US" sz="2323" b="1" i="0" u="none" strike="noStrike" kern="1200" cap="none" spc="0" normalizeH="0" noProof="0" dirty="0" smtClean="0">
                <a:ln>
                  <a:noFill/>
                </a:ln>
                <a:solidFill>
                  <a:schemeClr val="tx1">
                    <a:lumMod val="50000"/>
                  </a:schemeClr>
                </a:solidFill>
                <a:effectLst/>
                <a:uLnTx/>
                <a:uFillTx/>
                <a:latin typeface="Arial Narrow"/>
                <a:ea typeface="+mn-ea"/>
                <a:cs typeface="Arial Narrow"/>
              </a:rPr>
              <a:t>NSI/ASHRAE/IES Standard 90.1-2013, Figure 3..2-2</a:t>
            </a:r>
            <a:endParaRPr kumimoji="0" lang="en-US" sz="2323" b="1" i="0" u="none" strike="noStrike" kern="1200" cap="none" spc="0" normalizeH="0" baseline="0" noProof="0" dirty="0" smtClean="0">
              <a:ln>
                <a:noFill/>
              </a:ln>
              <a:solidFill>
                <a:schemeClr val="tx1">
                  <a:lumMod val="50000"/>
                </a:schemeClr>
              </a:solidFill>
              <a:effectLst/>
              <a:uLnTx/>
              <a:uFillTx/>
              <a:latin typeface="Arial Narrow"/>
              <a:ea typeface="+mn-ea"/>
              <a:cs typeface="Arial Narrow"/>
            </a:endParaRPr>
          </a:p>
        </p:txBody>
      </p:sp>
    </p:spTree>
    <p:extLst>
      <p:ext uri="{BB962C8B-B14F-4D97-AF65-F5344CB8AC3E}">
        <p14:creationId xmlns:p14="http://schemas.microsoft.com/office/powerpoint/2010/main" val="2326152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8175"/>
            <a:ext cx="8229600" cy="4876800"/>
          </a:xfrm>
        </p:spPr>
        <p:txBody>
          <a:bodyPr/>
          <a:lstStyle/>
          <a:p>
            <a:r>
              <a:rPr lang="en-US" dirty="0" smtClean="0"/>
              <a:t>Automatically reduce general lighting power by at least 50% within 20 minutes of all occupants leaving the space</a:t>
            </a:r>
          </a:p>
          <a:p>
            <a:pPr marL="0" indent="0">
              <a:buNone/>
            </a:pPr>
            <a:r>
              <a:rPr lang="en-US" b="1" u="sng" dirty="0" smtClean="0"/>
              <a:t>Exceptions</a:t>
            </a:r>
            <a:endParaRPr lang="en-US" dirty="0" smtClean="0"/>
          </a:p>
          <a:p>
            <a:r>
              <a:rPr lang="en-US" dirty="0" smtClean="0"/>
              <a:t>Space has LPD &lt; 0.80 W/ft</a:t>
            </a:r>
            <a:r>
              <a:rPr lang="en-US" baseline="30000" dirty="0" smtClean="0"/>
              <a:t>2</a:t>
            </a:r>
          </a:p>
          <a:p>
            <a:r>
              <a:rPr lang="en-US" dirty="0" smtClean="0"/>
              <a:t>Space is lighted by High Intensity Discharge technology</a:t>
            </a:r>
          </a:p>
          <a:p>
            <a:r>
              <a:rPr lang="en-US" dirty="0" smtClean="0"/>
              <a:t>General lighting power in space is automatically reduced by ≥ 30% within 20 minutes of all occupants leaving the space</a:t>
            </a:r>
          </a:p>
          <a:p>
            <a:r>
              <a:rPr lang="en-US" dirty="0" smtClean="0">
                <a:solidFill>
                  <a:srgbClr val="FF0000"/>
                </a:solidFill>
              </a:rPr>
              <a:t>Lighting load ≤ 0.02 W/ft</a:t>
            </a:r>
            <a:r>
              <a:rPr lang="en-US" baseline="30000" dirty="0" smtClean="0">
                <a:solidFill>
                  <a:srgbClr val="FF0000"/>
                </a:solidFill>
              </a:rPr>
              <a:t>2 </a:t>
            </a:r>
            <a:r>
              <a:rPr lang="en-US" dirty="0" smtClean="0">
                <a:solidFill>
                  <a:srgbClr val="FF0000"/>
                </a:solidFill>
              </a:rPr>
              <a:t>multiplied by gross lighted area of the building</a:t>
            </a:r>
            <a:endParaRPr lang="en-US" dirty="0">
              <a:solidFill>
                <a:srgbClr val="FF0000"/>
              </a:solidFill>
            </a:endParaRPr>
          </a:p>
          <a:p>
            <a:endParaRPr lang="en-US" dirty="0" smtClean="0">
              <a:solidFill>
                <a:srgbClr val="FF0000"/>
              </a:solidFill>
            </a:endParaRPr>
          </a:p>
        </p:txBody>
      </p:sp>
      <p:sp>
        <p:nvSpPr>
          <p:cNvPr id="5" name="Rectangle 2"/>
          <p:cNvSpPr>
            <a:spLocks noGrp="1" noChangeArrowheads="1"/>
          </p:cNvSpPr>
          <p:nvPr>
            <p:ph type="title"/>
          </p:nvPr>
        </p:nvSpPr>
        <p:spPr>
          <a:xfrm>
            <a:off x="266700" y="0"/>
            <a:ext cx="8610599" cy="914400"/>
          </a:xfrm>
        </p:spPr>
        <p:txBody>
          <a:bodyPr>
            <a:normAutofit/>
          </a:bodyPr>
          <a:lstStyle/>
          <a:p>
            <a:pPr>
              <a:lnSpc>
                <a:spcPct val="80000"/>
              </a:lnSpc>
            </a:pPr>
            <a:r>
              <a:rPr lang="en-US" sz="2400" b="1" dirty="0" smtClean="0">
                <a:solidFill>
                  <a:srgbClr val="00853F"/>
                </a:solidFill>
              </a:rPr>
              <a:t>Section 9 – </a:t>
            </a:r>
            <a:r>
              <a:rPr lang="en-US" sz="2400" b="1" dirty="0">
                <a:solidFill>
                  <a:srgbClr val="00853F"/>
                </a:solidFill>
              </a:rPr>
              <a:t>9.4.1.1 (g)</a:t>
            </a:r>
            <a:r>
              <a:rPr lang="en-US" sz="2400" b="1" dirty="0" smtClean="0">
                <a:solidFill>
                  <a:srgbClr val="FF0000"/>
                </a:solidFill>
              </a:rPr>
              <a:t/>
            </a:r>
            <a:br>
              <a:rPr lang="en-US" sz="2400" b="1" dirty="0" smtClean="0">
                <a:solidFill>
                  <a:srgbClr val="FF0000"/>
                </a:solidFill>
              </a:rPr>
            </a:br>
            <a:r>
              <a:rPr lang="en-US" sz="2000" dirty="0">
                <a:solidFill>
                  <a:srgbClr val="00853F"/>
                </a:solidFill>
              </a:rPr>
              <a:t>Automatic Partial OFF (Full OFF Complies) </a:t>
            </a:r>
            <a:br>
              <a:rPr lang="en-US" sz="2000" dirty="0">
                <a:solidFill>
                  <a:srgbClr val="00853F"/>
                </a:solidFill>
              </a:rPr>
            </a:br>
            <a:endParaRPr lang="en-US" sz="2000" dirty="0">
              <a:solidFill>
                <a:srgbClr val="00853F"/>
              </a:solidFill>
            </a:endParaRPr>
          </a:p>
        </p:txBody>
      </p:sp>
    </p:spTree>
    <p:extLst>
      <p:ext uri="{BB962C8B-B14F-4D97-AF65-F5344CB8AC3E}">
        <p14:creationId xmlns:p14="http://schemas.microsoft.com/office/powerpoint/2010/main" val="858243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8175"/>
            <a:ext cx="8229600" cy="4876800"/>
          </a:xfrm>
        </p:spPr>
        <p:txBody>
          <a:bodyPr/>
          <a:lstStyle/>
          <a:p>
            <a:r>
              <a:rPr lang="en-US" dirty="0" smtClean="0"/>
              <a:t>All lighting automatically shut off within 20 minutes of all occupants leaving the space</a:t>
            </a:r>
          </a:p>
          <a:p>
            <a:r>
              <a:rPr lang="en-US" dirty="0" smtClean="0"/>
              <a:t>Control device to control &lt; 5,000 ft</a:t>
            </a:r>
            <a:r>
              <a:rPr lang="en-US" baseline="30000" dirty="0" smtClean="0"/>
              <a:t>2</a:t>
            </a:r>
          </a:p>
          <a:p>
            <a:pPr marL="0" indent="0">
              <a:buNone/>
            </a:pPr>
            <a:r>
              <a:rPr lang="en-US" b="1" u="sng" dirty="0" smtClean="0"/>
              <a:t>Exceptions</a:t>
            </a:r>
            <a:endParaRPr lang="en-US" u="sng" dirty="0" smtClean="0"/>
          </a:p>
          <a:p>
            <a:r>
              <a:rPr lang="en-US" dirty="0" smtClean="0"/>
              <a:t>Shop and lab classrooms</a:t>
            </a:r>
          </a:p>
          <a:p>
            <a:r>
              <a:rPr lang="en-US" dirty="0" smtClean="0"/>
              <a:t>Areas where auto shutoff causes safety or security concerns</a:t>
            </a:r>
          </a:p>
          <a:p>
            <a:r>
              <a:rPr lang="en-US" dirty="0" smtClean="0"/>
              <a:t>Lighting for 24/7 operation</a:t>
            </a:r>
          </a:p>
        </p:txBody>
      </p:sp>
      <p:sp>
        <p:nvSpPr>
          <p:cNvPr id="5" name="Rectangle 2"/>
          <p:cNvSpPr>
            <a:spLocks noGrp="1" noChangeArrowheads="1"/>
          </p:cNvSpPr>
          <p:nvPr>
            <p:ph type="title"/>
          </p:nvPr>
        </p:nvSpPr>
        <p:spPr>
          <a:xfrm>
            <a:off x="266700" y="0"/>
            <a:ext cx="8610599" cy="914400"/>
          </a:xfrm>
        </p:spPr>
        <p:txBody>
          <a:bodyPr>
            <a:normAutofit fontScale="90000"/>
          </a:bodyPr>
          <a:lstStyle/>
          <a:p>
            <a:pPr>
              <a:lnSpc>
                <a:spcPct val="80000"/>
              </a:lnSpc>
            </a:pPr>
            <a:r>
              <a:rPr lang="en-US" sz="2400" b="1" dirty="0" smtClean="0">
                <a:solidFill>
                  <a:srgbClr val="00853F"/>
                </a:solidFill>
              </a:rPr>
              <a:t>Section 9 – </a:t>
            </a:r>
            <a:r>
              <a:rPr lang="en-US" sz="2400" b="1" dirty="0">
                <a:solidFill>
                  <a:srgbClr val="00853F"/>
                </a:solidFill>
              </a:rPr>
              <a:t>9.4.1.1 (h)</a:t>
            </a:r>
            <a:r>
              <a:rPr lang="en-US" sz="2400" b="1" dirty="0" smtClean="0">
                <a:solidFill>
                  <a:srgbClr val="FF0000"/>
                </a:solidFill>
              </a:rPr>
              <a:t/>
            </a:r>
            <a:br>
              <a:rPr lang="en-US" sz="2400" b="1" dirty="0" smtClean="0">
                <a:solidFill>
                  <a:srgbClr val="FF0000"/>
                </a:solidFill>
              </a:rPr>
            </a:br>
            <a:r>
              <a:rPr lang="en-US" sz="2200" dirty="0">
                <a:solidFill>
                  <a:srgbClr val="00853F"/>
                </a:solidFill>
              </a:rPr>
              <a:t>Automatic Full OFF </a:t>
            </a:r>
            <a:br>
              <a:rPr lang="en-US" sz="2200" dirty="0">
                <a:solidFill>
                  <a:srgbClr val="00853F"/>
                </a:solidFill>
              </a:rPr>
            </a:br>
            <a:endParaRPr lang="en-US" sz="2200" dirty="0">
              <a:solidFill>
                <a:srgbClr val="00853F"/>
              </a:solidFill>
            </a:endParaRPr>
          </a:p>
        </p:txBody>
      </p:sp>
      <p:sp>
        <p:nvSpPr>
          <p:cNvPr id="4" name="Rectangle 3"/>
          <p:cNvSpPr/>
          <p:nvPr/>
        </p:nvSpPr>
        <p:spPr>
          <a:xfrm>
            <a:off x="665018" y="4885216"/>
            <a:ext cx="4678878" cy="1089529"/>
          </a:xfrm>
          <a:prstGeom prst="rect">
            <a:avLst/>
          </a:prstGeom>
          <a:ln w="6350">
            <a:solidFill>
              <a:schemeClr val="tx1"/>
            </a:solidFill>
          </a:ln>
        </p:spPr>
        <p:txBody>
          <a:bodyPr wrap="square">
            <a:spAutoFit/>
          </a:bodyPr>
          <a:lstStyle/>
          <a:p>
            <a:pPr marL="57150" indent="0">
              <a:lnSpc>
                <a:spcPct val="90000"/>
              </a:lnSpc>
              <a:spcBef>
                <a:spcPct val="35000"/>
              </a:spcBef>
              <a:buNone/>
            </a:pPr>
            <a:r>
              <a:rPr lang="en-US" sz="2400" dirty="0" smtClean="0"/>
              <a:t>Typically</a:t>
            </a:r>
            <a:r>
              <a:rPr lang="en-US" sz="2400" dirty="0"/>
              <a:t>, users are allowed to choose to implement this control or </a:t>
            </a:r>
            <a:r>
              <a:rPr lang="en-US" sz="2400" dirty="0" smtClean="0"/>
              <a:t>Scheduled Shutoff</a:t>
            </a:r>
            <a:endParaRPr lang="en-US" sz="2400" dirty="0"/>
          </a:p>
        </p:txBody>
      </p:sp>
    </p:spTree>
    <p:extLst>
      <p:ext uri="{BB962C8B-B14F-4D97-AF65-F5344CB8AC3E}">
        <p14:creationId xmlns:p14="http://schemas.microsoft.com/office/powerpoint/2010/main" val="3931401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9" name="Rectangle 3"/>
          <p:cNvSpPr>
            <a:spLocks noGrp="1" noChangeArrowheads="1"/>
          </p:cNvSpPr>
          <p:nvPr>
            <p:ph idx="1"/>
          </p:nvPr>
        </p:nvSpPr>
        <p:spPr>
          <a:xfrm>
            <a:off x="456229" y="1219200"/>
            <a:ext cx="8078171" cy="5217226"/>
          </a:xfrm>
        </p:spPr>
        <p:txBody>
          <a:bodyPr>
            <a:normAutofit fontScale="70000" lnSpcReduction="20000"/>
          </a:bodyPr>
          <a:lstStyle/>
          <a:p>
            <a:pPr marL="0" indent="0">
              <a:lnSpc>
                <a:spcPct val="95000"/>
              </a:lnSpc>
              <a:buNone/>
            </a:pPr>
            <a:r>
              <a:rPr lang="en-US" sz="3000" dirty="0" smtClean="0"/>
              <a:t>Control </a:t>
            </a:r>
            <a:r>
              <a:rPr lang="en-US" sz="3000" dirty="0"/>
              <a:t>lights on a scheduled basis (automatic time switch) </a:t>
            </a:r>
          </a:p>
          <a:p>
            <a:pPr marL="974725" lvl="2" indent="-342900">
              <a:buFont typeface="Arial" panose="020B0604020202020204" pitchFamily="34" charset="0"/>
              <a:buChar char="•"/>
            </a:pPr>
            <a:r>
              <a:rPr lang="en-US" sz="2400" dirty="0" smtClean="0"/>
              <a:t>Time-of-day controller or </a:t>
            </a:r>
          </a:p>
          <a:p>
            <a:pPr marL="974725" lvl="2" indent="-342900">
              <a:buFont typeface="Arial" panose="020B0604020202020204" pitchFamily="34" charset="0"/>
              <a:buChar char="•"/>
            </a:pPr>
            <a:r>
              <a:rPr lang="en-US" sz="2400" dirty="0" smtClean="0"/>
              <a:t>Signal from another control or alarm</a:t>
            </a:r>
          </a:p>
          <a:p>
            <a:pPr marL="1431925" lvl="3" indent="-342900">
              <a:buFont typeface="+mj-lt"/>
              <a:buAutoNum type="arabicPeriod"/>
            </a:pPr>
            <a:endParaRPr lang="en-US" sz="2100" dirty="0" smtClean="0"/>
          </a:p>
          <a:p>
            <a:pPr marL="63500" indent="-457200">
              <a:buNone/>
            </a:pPr>
            <a:r>
              <a:rPr lang="en-US" sz="3000" dirty="0" smtClean="0"/>
              <a:t>	Controller or system provide independent control sequences that</a:t>
            </a:r>
          </a:p>
          <a:p>
            <a:pPr marL="974725" lvl="2" indent="-342900">
              <a:buFont typeface="Arial" panose="020B0604020202020204" pitchFamily="34" charset="0"/>
              <a:buChar char="•"/>
            </a:pPr>
            <a:r>
              <a:rPr lang="en-US" sz="2400" dirty="0"/>
              <a:t>Controls ≤ 25,000 ft</a:t>
            </a:r>
            <a:r>
              <a:rPr lang="en-US" sz="2400" baseline="30000" dirty="0"/>
              <a:t>2</a:t>
            </a:r>
            <a:r>
              <a:rPr lang="en-US" sz="2400" dirty="0"/>
              <a:t> </a:t>
            </a:r>
          </a:p>
          <a:p>
            <a:pPr marL="974725" lvl="2" indent="-342900">
              <a:buFont typeface="Arial" panose="020B0604020202020204" pitchFamily="34" charset="0"/>
              <a:buChar char="•"/>
            </a:pPr>
            <a:r>
              <a:rPr lang="en-US" sz="2400" dirty="0" smtClean="0"/>
              <a:t>Not </a:t>
            </a:r>
            <a:r>
              <a:rPr lang="en-US" sz="2400" dirty="0"/>
              <a:t>more than one floor </a:t>
            </a:r>
          </a:p>
          <a:p>
            <a:pPr marL="974725" lvl="2" indent="-342900">
              <a:buFont typeface="Arial" panose="020B0604020202020204" pitchFamily="34" charset="0"/>
              <a:buChar char="•"/>
            </a:pPr>
            <a:r>
              <a:rPr lang="en-US" sz="2400" dirty="0"/>
              <a:t>Accounts for weekend and holidays</a:t>
            </a:r>
          </a:p>
          <a:p>
            <a:pPr marL="863600" lvl="3" indent="0">
              <a:buNone/>
            </a:pPr>
            <a:endParaRPr lang="en-US" sz="2100" dirty="0" smtClean="0"/>
          </a:p>
          <a:p>
            <a:pPr marL="463550" lvl="1" indent="-463550">
              <a:buNone/>
            </a:pPr>
            <a:r>
              <a:rPr lang="en-US" sz="3000" dirty="0"/>
              <a:t>Manual override control</a:t>
            </a:r>
          </a:p>
          <a:p>
            <a:pPr marL="974725" lvl="2" indent="-342900">
              <a:buFont typeface="Arial" panose="020B0604020202020204" pitchFamily="34" charset="0"/>
              <a:buChar char="•"/>
            </a:pPr>
            <a:r>
              <a:rPr lang="en-US" sz="2400" dirty="0"/>
              <a:t>&lt; 2 hours during scheduled off</a:t>
            </a:r>
          </a:p>
          <a:p>
            <a:pPr marL="974725" lvl="2" indent="-342900">
              <a:buFont typeface="Arial" panose="020B0604020202020204" pitchFamily="34" charset="0"/>
              <a:buChar char="•"/>
            </a:pPr>
            <a:r>
              <a:rPr lang="en-US" sz="2400" dirty="0"/>
              <a:t>Control ≤ 5,000 ft</a:t>
            </a:r>
            <a:r>
              <a:rPr lang="en-US" sz="2400" baseline="30000" dirty="0"/>
              <a:t>2</a:t>
            </a:r>
          </a:p>
          <a:p>
            <a:pPr marL="0" indent="0">
              <a:lnSpc>
                <a:spcPct val="95000"/>
              </a:lnSpc>
              <a:buNone/>
            </a:pPr>
            <a:r>
              <a:rPr lang="en-US" sz="2800" b="1" u="sng" dirty="0" smtClean="0"/>
              <a:t>Exceptions</a:t>
            </a:r>
            <a:endParaRPr lang="en-US" dirty="0"/>
          </a:p>
          <a:p>
            <a:pPr marL="974725" lvl="2" indent="-342900">
              <a:buFont typeface="Arial" panose="020B0604020202020204" pitchFamily="34" charset="0"/>
              <a:buChar char="•"/>
            </a:pPr>
            <a:r>
              <a:rPr lang="en-US" sz="2400" dirty="0"/>
              <a:t>Lighting for </a:t>
            </a:r>
            <a:r>
              <a:rPr lang="en-US" sz="2400" dirty="0" smtClean="0"/>
              <a:t>24/7 </a:t>
            </a:r>
            <a:r>
              <a:rPr lang="en-US" sz="2400" dirty="0"/>
              <a:t>operation</a:t>
            </a:r>
          </a:p>
          <a:p>
            <a:pPr marL="974725" lvl="2" indent="-342900">
              <a:buFont typeface="Arial" panose="020B0604020202020204" pitchFamily="34" charset="0"/>
              <a:buChar char="•"/>
            </a:pPr>
            <a:r>
              <a:rPr lang="en-US" sz="2400" dirty="0"/>
              <a:t>Patient care spaces</a:t>
            </a:r>
          </a:p>
          <a:p>
            <a:pPr marL="974725" lvl="2" indent="-342900">
              <a:buFont typeface="Arial" panose="020B0604020202020204" pitchFamily="34" charset="0"/>
              <a:buChar char="•"/>
            </a:pPr>
            <a:r>
              <a:rPr lang="en-US" sz="2400" dirty="0"/>
              <a:t>Areas </a:t>
            </a:r>
            <a:r>
              <a:rPr lang="en-US" sz="2400" dirty="0" smtClean="0"/>
              <a:t>where auto shutoff causes safety </a:t>
            </a:r>
            <a:r>
              <a:rPr lang="en-US" sz="2400" dirty="0"/>
              <a:t>or security </a:t>
            </a:r>
            <a:r>
              <a:rPr lang="en-US" sz="2400" dirty="0" smtClean="0"/>
              <a:t>concerns</a:t>
            </a:r>
          </a:p>
          <a:p>
            <a:pPr marL="974725" lvl="2" indent="-342900">
              <a:buFont typeface="Arial" panose="020B0604020202020204" pitchFamily="34" charset="0"/>
              <a:buChar char="•"/>
            </a:pPr>
            <a:r>
              <a:rPr lang="en-US" sz="2400" dirty="0">
                <a:solidFill>
                  <a:srgbClr val="FF0000"/>
                </a:solidFill>
              </a:rPr>
              <a:t>Lighting load ≤ 0.02 W/ft</a:t>
            </a:r>
            <a:r>
              <a:rPr lang="en-US" sz="2400" baseline="30000" dirty="0">
                <a:solidFill>
                  <a:srgbClr val="FF0000"/>
                </a:solidFill>
              </a:rPr>
              <a:t>2 </a:t>
            </a:r>
            <a:r>
              <a:rPr lang="en-US" sz="2400" dirty="0">
                <a:solidFill>
                  <a:srgbClr val="FF0000"/>
                </a:solidFill>
              </a:rPr>
              <a:t>multiplied by gross lighted area of the building</a:t>
            </a:r>
          </a:p>
          <a:p>
            <a:pPr marL="631825" lvl="2" indent="0">
              <a:buNone/>
            </a:pPr>
            <a:endParaRPr lang="en-US" sz="2400" dirty="0"/>
          </a:p>
          <a:p>
            <a:pPr marL="863600" lvl="2" indent="-463550">
              <a:buNone/>
            </a:pPr>
            <a:endParaRPr lang="en-US" sz="2600" dirty="0" smtClean="0"/>
          </a:p>
          <a:p>
            <a:pPr lvl="2">
              <a:lnSpc>
                <a:spcPct val="80000"/>
              </a:lnSpc>
              <a:buFont typeface="Wingdings" pitchFamily="2" charset="2"/>
              <a:buChar char="§"/>
            </a:pPr>
            <a:endParaRPr lang="en-US" sz="2400" dirty="0"/>
          </a:p>
        </p:txBody>
      </p:sp>
      <p:sp>
        <p:nvSpPr>
          <p:cNvPr id="480258" name="Rectangle 2"/>
          <p:cNvSpPr>
            <a:spLocks noGrp="1" noChangeArrowheads="1"/>
          </p:cNvSpPr>
          <p:nvPr>
            <p:ph type="title"/>
          </p:nvPr>
        </p:nvSpPr>
        <p:spPr>
          <a:xfrm>
            <a:off x="266701" y="0"/>
            <a:ext cx="8140700" cy="917575"/>
          </a:xfrm>
        </p:spPr>
        <p:txBody>
          <a:bodyPr>
            <a:normAutofit/>
          </a:bodyPr>
          <a:lstStyle/>
          <a:p>
            <a:pPr>
              <a:lnSpc>
                <a:spcPct val="80000"/>
              </a:lnSpc>
            </a:pPr>
            <a:r>
              <a:rPr lang="en-US" sz="2400" b="1" dirty="0" smtClean="0">
                <a:solidFill>
                  <a:srgbClr val="00853F"/>
                </a:solidFill>
              </a:rPr>
              <a:t>Section 9 </a:t>
            </a:r>
            <a:r>
              <a:rPr lang="en-US" sz="2400" b="1" dirty="0">
                <a:solidFill>
                  <a:srgbClr val="00853F"/>
                </a:solidFill>
              </a:rPr>
              <a:t>– </a:t>
            </a:r>
            <a:r>
              <a:rPr lang="en-US" sz="2400" b="1" dirty="0" smtClean="0">
                <a:solidFill>
                  <a:srgbClr val="00853F"/>
                </a:solidFill>
              </a:rPr>
              <a:t>9.4.1.1 (i)</a:t>
            </a:r>
            <a:r>
              <a:rPr lang="en-US" sz="2200" dirty="0" smtClean="0">
                <a:solidFill>
                  <a:srgbClr val="00853F"/>
                </a:solidFill>
              </a:rPr>
              <a:t/>
            </a:r>
            <a:br>
              <a:rPr lang="en-US" sz="2200" dirty="0" smtClean="0">
                <a:solidFill>
                  <a:srgbClr val="00853F"/>
                </a:solidFill>
              </a:rPr>
            </a:br>
            <a:r>
              <a:rPr lang="en-US" sz="2200" dirty="0" smtClean="0">
                <a:solidFill>
                  <a:srgbClr val="00853F"/>
                </a:solidFill>
              </a:rPr>
              <a:t>Scheduled Shutoff</a:t>
            </a:r>
            <a:endParaRPr lang="en-US" sz="2000" dirty="0">
              <a:solidFill>
                <a:srgbClr val="00853F"/>
              </a:solidFill>
            </a:endParaRPr>
          </a:p>
        </p:txBody>
      </p:sp>
      <p:sp>
        <p:nvSpPr>
          <p:cNvPr id="5" name="Rectangle 4"/>
          <p:cNvSpPr/>
          <p:nvPr/>
        </p:nvSpPr>
        <p:spPr>
          <a:xfrm>
            <a:off x="4924202" y="3958541"/>
            <a:ext cx="3483199" cy="923330"/>
          </a:xfrm>
          <a:prstGeom prst="rect">
            <a:avLst/>
          </a:prstGeom>
          <a:ln w="6350">
            <a:solidFill>
              <a:schemeClr val="tx1"/>
            </a:solidFill>
          </a:ln>
        </p:spPr>
        <p:txBody>
          <a:bodyPr wrap="square">
            <a:spAutoFit/>
          </a:bodyPr>
          <a:lstStyle/>
          <a:p>
            <a:pPr marL="57150" indent="0">
              <a:lnSpc>
                <a:spcPct val="90000"/>
              </a:lnSpc>
              <a:spcBef>
                <a:spcPct val="35000"/>
              </a:spcBef>
              <a:buNone/>
            </a:pPr>
            <a:r>
              <a:rPr lang="en-US" sz="2000" dirty="0" smtClean="0"/>
              <a:t>Typically</a:t>
            </a:r>
            <a:r>
              <a:rPr lang="en-US" sz="2000" dirty="0"/>
              <a:t>, users are allowed to choose to implement this control or </a:t>
            </a:r>
            <a:r>
              <a:rPr lang="en-US" sz="2000" dirty="0" smtClean="0"/>
              <a:t>Automatic Full Off</a:t>
            </a:r>
            <a:endParaRPr lang="en-US" sz="2000" dirty="0"/>
          </a:p>
        </p:txBody>
      </p:sp>
    </p:spTree>
    <p:extLst>
      <p:ext uri="{BB962C8B-B14F-4D97-AF65-F5344CB8AC3E}">
        <p14:creationId xmlns:p14="http://schemas.microsoft.com/office/powerpoint/2010/main" val="120498909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3175"/>
            <a:ext cx="8229600" cy="5261376"/>
          </a:xfrm>
        </p:spPr>
        <p:txBody>
          <a:bodyPr>
            <a:normAutofit/>
          </a:bodyPr>
          <a:lstStyle/>
          <a:p>
            <a:r>
              <a:rPr lang="en-US" dirty="0" smtClean="0"/>
              <a:t>Automatic lighting shutoff per 9.4.1.1(i)</a:t>
            </a:r>
          </a:p>
          <a:p>
            <a:r>
              <a:rPr lang="en-US" dirty="0" smtClean="0"/>
              <a:t>Must reduce lighting power by minimum of 30% when no activity is detected for</a:t>
            </a:r>
            <a:r>
              <a:rPr lang="en-US" dirty="0"/>
              <a:t> 20 </a:t>
            </a:r>
            <a:r>
              <a:rPr lang="en-US" dirty="0" smtClean="0"/>
              <a:t>minutes within a lighting zone ≤ 3,600 ft</a:t>
            </a:r>
            <a:r>
              <a:rPr lang="en-US" baseline="30000" dirty="0" smtClean="0"/>
              <a:t>2</a:t>
            </a:r>
          </a:p>
          <a:p>
            <a:r>
              <a:rPr lang="en-US" dirty="0" smtClean="0"/>
              <a:t>Automatically reduce power </a:t>
            </a:r>
            <a:r>
              <a:rPr lang="en-US" dirty="0" smtClean="0">
                <a:solidFill>
                  <a:srgbClr val="FF0000"/>
                </a:solidFill>
              </a:rPr>
              <a:t>at least 50% </a:t>
            </a:r>
            <a:r>
              <a:rPr lang="en-US" dirty="0" smtClean="0"/>
              <a:t>in response to daylight for luminaires within 20 ft of any perimeter wall that has</a:t>
            </a:r>
          </a:p>
          <a:p>
            <a:pPr lvl="1"/>
            <a:r>
              <a:rPr lang="en-US" dirty="0" smtClean="0"/>
              <a:t>a net opening to wall ratio of ≥ 40% and</a:t>
            </a:r>
          </a:p>
          <a:p>
            <a:pPr lvl="1"/>
            <a:r>
              <a:rPr lang="en-US" dirty="0" smtClean="0"/>
              <a:t>no exterior obstructions within 20 ft</a:t>
            </a:r>
          </a:p>
          <a:p>
            <a:pPr>
              <a:buNone/>
            </a:pPr>
            <a:r>
              <a:rPr lang="en-US" b="1" u="sng" dirty="0" smtClean="0"/>
              <a:t>Exception</a:t>
            </a:r>
          </a:p>
          <a:p>
            <a:r>
              <a:rPr lang="en-US" dirty="0" smtClean="0"/>
              <a:t>Daylight transition zones and ramps without parking are exempt from 30% reduction and daylight control</a:t>
            </a:r>
          </a:p>
        </p:txBody>
      </p:sp>
      <p:sp>
        <p:nvSpPr>
          <p:cNvPr id="4" name="Rectangle 2"/>
          <p:cNvSpPr>
            <a:spLocks noGrp="1" noChangeArrowheads="1"/>
          </p:cNvSpPr>
          <p:nvPr>
            <p:ph type="title"/>
          </p:nvPr>
        </p:nvSpPr>
        <p:spPr/>
        <p:txBody>
          <a:bodyPr>
            <a:normAutofit/>
          </a:bodyPr>
          <a:lstStyle/>
          <a:p>
            <a:pPr>
              <a:lnSpc>
                <a:spcPct val="80000"/>
              </a:lnSpc>
            </a:pPr>
            <a:r>
              <a:rPr lang="en-US" sz="2400" b="1" dirty="0" smtClean="0">
                <a:solidFill>
                  <a:srgbClr val="00853F"/>
                </a:solidFill>
              </a:rPr>
              <a:t>Section 9 – </a:t>
            </a:r>
            <a:r>
              <a:rPr lang="en-US" sz="2400" b="1" dirty="0">
                <a:solidFill>
                  <a:srgbClr val="00853F"/>
                </a:solidFill>
              </a:rPr>
              <a:t>9.4.1.2 </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Parking Garage Lighting Control</a:t>
            </a:r>
            <a:endParaRPr lang="en-US" sz="2000" dirty="0"/>
          </a:p>
        </p:txBody>
      </p:sp>
    </p:spTree>
    <p:extLst>
      <p:ext uri="{BB962C8B-B14F-4D97-AF65-F5344CB8AC3E}">
        <p14:creationId xmlns:p14="http://schemas.microsoft.com/office/powerpoint/2010/main" val="118597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9700" y="179063"/>
            <a:ext cx="8077200" cy="721801"/>
          </a:xfrm>
        </p:spPr>
        <p:txBody>
          <a:bodyPr>
            <a:noAutofit/>
          </a:bodyPr>
          <a:lstStyle/>
          <a:p>
            <a:r>
              <a:rPr lang="en-US" altLang="en-US" sz="2400" b="1" dirty="0">
                <a:solidFill>
                  <a:srgbClr val="00853F"/>
                </a:solidFill>
              </a:rPr>
              <a:t>Summary of Changes</a:t>
            </a:r>
            <a:br>
              <a:rPr lang="en-US" altLang="en-US" sz="2400" b="1" dirty="0">
                <a:solidFill>
                  <a:srgbClr val="00853F"/>
                </a:solidFill>
              </a:rPr>
            </a:br>
            <a:r>
              <a:rPr lang="en-US" altLang="en-US" sz="2400" b="1" dirty="0">
                <a:solidFill>
                  <a:srgbClr val="00853F"/>
                </a:solidFill>
              </a:rPr>
              <a:t>Retail Display and Decorative Allowances</a:t>
            </a:r>
          </a:p>
        </p:txBody>
      </p:sp>
      <p:sp>
        <p:nvSpPr>
          <p:cNvPr id="5" name="Content Placeholder 2"/>
          <p:cNvSpPr>
            <a:spLocks noGrp="1"/>
          </p:cNvSpPr>
          <p:nvPr>
            <p:ph idx="1"/>
          </p:nvPr>
        </p:nvSpPr>
        <p:spPr>
          <a:xfrm>
            <a:off x="457200" y="2209800"/>
            <a:ext cx="8458200" cy="4673074"/>
          </a:xfrm>
        </p:spPr>
        <p:txBody>
          <a:bodyPr/>
          <a:lstStyle/>
          <a:p>
            <a:pPr marL="0" indent="0" eaLnBrk="1" hangingPunct="1">
              <a:buNone/>
              <a:defRPr/>
            </a:pPr>
            <a:r>
              <a:rPr lang="en-US" sz="2400" dirty="0" smtClean="0">
                <a:latin typeface="Arial" panose="020B0604020202020204" pitchFamily="34" charset="0"/>
                <a:cs typeface="Arial" panose="020B0604020202020204" pitchFamily="34" charset="0"/>
              </a:rPr>
              <a:t>Additional Lighting Power Allowance: </a:t>
            </a:r>
          </a:p>
          <a:p>
            <a:pPr marL="400050" lvl="1" indent="0" eaLnBrk="1" hangingPunct="1">
              <a:buFontTx/>
              <a:buNone/>
              <a:defRPr/>
            </a:pPr>
            <a:r>
              <a:rPr lang="en-US" sz="2000" dirty="0" smtClean="0">
                <a:latin typeface="Arial" panose="020B0604020202020204" pitchFamily="34" charset="0"/>
                <a:cs typeface="Arial" panose="020B0604020202020204" pitchFamily="34" charset="0"/>
              </a:rPr>
              <a:t>1000 watts </a:t>
            </a:r>
          </a:p>
          <a:p>
            <a:pPr marL="800100" lvl="2" indent="0" eaLnBrk="1" hangingPunct="1">
              <a:buFontTx/>
              <a:buNone/>
              <a:defRPr/>
            </a:pPr>
            <a:r>
              <a:rPr lang="en-US" sz="2000" dirty="0" smtClean="0">
                <a:latin typeface="Arial" panose="020B0604020202020204" pitchFamily="34" charset="0"/>
                <a:cs typeface="Arial" panose="020B0604020202020204" pitchFamily="34" charset="0"/>
              </a:rPr>
              <a:t>+ (Retail Area 1 × 0.45 W/ft</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p>
          <a:p>
            <a:pPr marL="800100" lvl="2" indent="0">
              <a:buNone/>
              <a:defRPr/>
            </a:pPr>
            <a:r>
              <a:rPr lang="en-US" sz="2000" dirty="0" smtClean="0">
                <a:latin typeface="Arial" panose="020B0604020202020204" pitchFamily="34" charset="0"/>
                <a:cs typeface="Arial" panose="020B0604020202020204" pitchFamily="34" charset="0"/>
              </a:rPr>
              <a:t>+ (Retail Area 2 × 0.45 W/ft</a:t>
            </a:r>
            <a:r>
              <a:rPr lang="en-US" sz="2000" baseline="30000" dirty="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p>
          <a:p>
            <a:pPr marL="800100" lvl="2" indent="0">
              <a:buNone/>
              <a:defRPr/>
            </a:pPr>
            <a:r>
              <a:rPr lang="en-US" sz="2000" dirty="0" smtClean="0">
                <a:latin typeface="Arial" panose="020B0604020202020204" pitchFamily="34" charset="0"/>
                <a:cs typeface="Arial" panose="020B0604020202020204" pitchFamily="34" charset="0"/>
              </a:rPr>
              <a:t>+ (Retail Area 3 × 1.05 W/ft</a:t>
            </a:r>
            <a:r>
              <a:rPr lang="en-US" sz="2000" baseline="30000" dirty="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p>
          <a:p>
            <a:pPr marL="800100" lvl="2" indent="0">
              <a:buNone/>
              <a:defRPr/>
            </a:pPr>
            <a:r>
              <a:rPr lang="en-US" sz="2000" dirty="0" smtClean="0">
                <a:latin typeface="Arial" panose="020B0604020202020204" pitchFamily="34" charset="0"/>
                <a:cs typeface="Arial" panose="020B0604020202020204" pitchFamily="34" charset="0"/>
              </a:rPr>
              <a:t>+ (Retail Area 4 × 1.88 W/ft</a:t>
            </a:r>
            <a:r>
              <a:rPr lang="en-US" sz="2000" baseline="30000" dirty="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p>
          <a:p>
            <a:pPr marL="0" indent="0" eaLnBrk="1" hangingPunct="1">
              <a:spcBef>
                <a:spcPts val="360"/>
              </a:spcBef>
              <a:spcAft>
                <a:spcPts val="0"/>
              </a:spcAft>
              <a:buFontTx/>
              <a:buNone/>
              <a:defRPr/>
            </a:pPr>
            <a:endParaRPr lang="en-US" sz="1400" spc="-10" dirty="0" smtClean="0">
              <a:latin typeface="Arial" panose="020B0604020202020204" pitchFamily="34" charset="0"/>
              <a:ea typeface="Times New Roman"/>
              <a:cs typeface="Arial" panose="020B0604020202020204" pitchFamily="34" charset="0"/>
            </a:endParaRPr>
          </a:p>
          <a:p>
            <a:pPr marL="0" indent="0" eaLnBrk="1" hangingPunct="1">
              <a:spcBef>
                <a:spcPts val="360"/>
              </a:spcBef>
              <a:spcAft>
                <a:spcPts val="0"/>
              </a:spcAft>
              <a:buFontTx/>
              <a:buNone/>
              <a:defRPr/>
            </a:pPr>
            <a:endParaRPr lang="en-US" sz="200" spc="-20" dirty="0">
              <a:latin typeface="Arial" panose="020B0604020202020204" pitchFamily="34" charset="0"/>
              <a:ea typeface="Times New Roman"/>
              <a:cs typeface="Arial" panose="020B0604020202020204" pitchFamily="34" charset="0"/>
            </a:endParaRPr>
          </a:p>
          <a:p>
            <a:pPr marL="0" indent="0" eaLnBrk="1" hangingPunct="1">
              <a:spcBef>
                <a:spcPts val="360"/>
              </a:spcBef>
              <a:spcAft>
                <a:spcPts val="0"/>
              </a:spcAft>
              <a:buFontTx/>
              <a:buNone/>
              <a:defRPr/>
            </a:pPr>
            <a:endParaRPr lang="en-US" sz="500" b="1" spc="-20" dirty="0" smtClean="0">
              <a:latin typeface="Arial" panose="020B0604020202020204" pitchFamily="34" charset="0"/>
              <a:ea typeface="Times New Roman"/>
              <a:cs typeface="Arial" panose="020B0604020202020204" pitchFamily="34" charset="0"/>
            </a:endParaRPr>
          </a:p>
          <a:p>
            <a:pPr marL="0" indent="0" algn="ctr">
              <a:spcBef>
                <a:spcPts val="360"/>
              </a:spcBef>
              <a:spcAft>
                <a:spcPts val="0"/>
              </a:spcAft>
              <a:buNone/>
              <a:defRPr/>
            </a:pPr>
            <a:r>
              <a:rPr lang="en-US" altLang="en-US" sz="2600" dirty="0" smtClean="0"/>
              <a:t>Allowances </a:t>
            </a:r>
            <a:r>
              <a:rPr lang="en-US" altLang="en-US" sz="2600" dirty="0"/>
              <a:t>for </a:t>
            </a:r>
            <a:r>
              <a:rPr lang="en-US" altLang="en-US" sz="2600" dirty="0" smtClean="0"/>
              <a:t>decorative lighting were also </a:t>
            </a:r>
            <a:r>
              <a:rPr lang="en-US" altLang="en-US" sz="2600" dirty="0"/>
              <a:t>reduced ~</a:t>
            </a:r>
            <a:r>
              <a:rPr lang="en-US" altLang="en-US" sz="2600" dirty="0">
                <a:solidFill>
                  <a:srgbClr val="FF0000"/>
                </a:solidFill>
              </a:rPr>
              <a:t> 25%</a:t>
            </a:r>
            <a:r>
              <a:rPr lang="en-US" altLang="en-US" sz="2600" dirty="0"/>
              <a:t> </a:t>
            </a:r>
            <a:r>
              <a:rPr lang="en-US" altLang="en-US" sz="2600" dirty="0" smtClean="0"/>
              <a:t>from 1.0 W/ft</a:t>
            </a:r>
            <a:r>
              <a:rPr lang="en-US" altLang="en-US" sz="2600" baseline="30000" dirty="0" smtClean="0"/>
              <a:t>2</a:t>
            </a:r>
            <a:r>
              <a:rPr lang="en-US" altLang="en-US" sz="2600" dirty="0" smtClean="0"/>
              <a:t> to 0.75 W/ft</a:t>
            </a:r>
            <a:r>
              <a:rPr lang="en-US" altLang="en-US" sz="2600" baseline="30000" dirty="0" smtClean="0"/>
              <a:t>2</a:t>
            </a:r>
            <a:r>
              <a:rPr lang="en-US" altLang="en-US" sz="2600" dirty="0" smtClean="0"/>
              <a:t> to </a:t>
            </a:r>
            <a:r>
              <a:rPr lang="en-US" altLang="en-US" sz="2600" dirty="0"/>
              <a:t>reflect LED technology</a:t>
            </a:r>
          </a:p>
          <a:p>
            <a:pPr marL="0" indent="0" eaLnBrk="1" hangingPunct="1">
              <a:spcBef>
                <a:spcPts val="360"/>
              </a:spcBef>
              <a:spcAft>
                <a:spcPts val="0"/>
              </a:spcAft>
              <a:buFontTx/>
              <a:buNone/>
              <a:defRPr/>
            </a:pPr>
            <a:endParaRPr lang="en-US" b="1" dirty="0" smtClean="0">
              <a:latin typeface="Times New Roman"/>
              <a:ea typeface="Times New Roman"/>
            </a:endParaRPr>
          </a:p>
          <a:p>
            <a:pPr eaLnBrk="1" hangingPunct="1">
              <a:defRPr/>
            </a:pPr>
            <a:endParaRPr lang="en-US" dirty="0"/>
          </a:p>
        </p:txBody>
      </p:sp>
      <p:pic>
        <p:nvPicPr>
          <p:cNvPr id="6" name="Picture 2" descr="http://t2.gstatic.com/images?q=tbn:ANd9GcS-RfZNSnexjcm6mxp12U6y94x7AYGsAYiSRZlyazGgpY21zo1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138" y="2057400"/>
            <a:ext cx="23304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381000" y="1117600"/>
            <a:ext cx="8305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lstStyle>
            <a:lvl1pPr eaLnBrk="0" hangingPunct="0">
              <a:spcBef>
                <a:spcPct val="20000"/>
              </a:spcBef>
              <a:buSzPct val="100000"/>
              <a:buBlip>
                <a:blip r:embed="rId3"/>
              </a:buBlip>
              <a:defRPr sz="2000">
                <a:solidFill>
                  <a:schemeClr val="accent2"/>
                </a:solidFill>
                <a:latin typeface="Arial" charset="0"/>
                <a:cs typeface="Arial" charset="0"/>
              </a:defRPr>
            </a:lvl1pPr>
            <a:lvl2pPr marL="742950" indent="-285750" eaLnBrk="0" hangingPunct="0">
              <a:spcBef>
                <a:spcPct val="20000"/>
              </a:spcBef>
              <a:buBlip>
                <a:blip r:embed="rId4"/>
              </a:buBlip>
              <a:defRPr>
                <a:solidFill>
                  <a:schemeClr val="accent2"/>
                </a:solidFill>
                <a:latin typeface="Arial" charset="0"/>
                <a:cs typeface="Arial" charset="0"/>
              </a:defRPr>
            </a:lvl2pPr>
            <a:lvl3pPr marL="1143000" indent="-228600" eaLnBrk="0" hangingPunct="0">
              <a:spcBef>
                <a:spcPct val="20000"/>
              </a:spcBef>
              <a:buSzPct val="100000"/>
              <a:buBlip>
                <a:blip r:embed="rId5"/>
              </a:buBlip>
              <a:defRPr sz="1600">
                <a:solidFill>
                  <a:schemeClr val="accent2"/>
                </a:solidFill>
                <a:latin typeface="Arial" charset="0"/>
                <a:cs typeface="Arial" charset="0"/>
              </a:defRPr>
            </a:lvl3pPr>
            <a:lvl4pPr marL="1600200" indent="-228600" eaLnBrk="0" hangingPunct="0">
              <a:spcBef>
                <a:spcPct val="20000"/>
              </a:spcBef>
              <a:buSzPct val="100000"/>
              <a:buBlip>
                <a:blip r:embed="rId6"/>
              </a:buBlip>
              <a:defRPr sz="1400">
                <a:solidFill>
                  <a:schemeClr val="accent2"/>
                </a:solidFill>
                <a:latin typeface="Arial" charset="0"/>
                <a:cs typeface="Arial" charset="0"/>
              </a:defRPr>
            </a:lvl4pPr>
            <a:lvl5pPr marL="2057400" indent="-228600" eaLnBrk="0" hangingPunct="0">
              <a:spcBef>
                <a:spcPct val="20000"/>
              </a:spcBef>
              <a:buSzPct val="100000"/>
              <a:buBlip>
                <a:blip r:embed="rId3"/>
              </a:buBlip>
              <a:defRPr sz="1400">
                <a:solidFill>
                  <a:schemeClr val="accent2"/>
                </a:solidFill>
                <a:latin typeface="Arial" charset="0"/>
                <a:cs typeface="Arial" charset="0"/>
              </a:defRPr>
            </a:lvl5pPr>
            <a:lvl6pPr marL="2514600" indent="-228600" eaLnBrk="0" fontAlgn="base" hangingPunct="0">
              <a:spcBef>
                <a:spcPct val="20000"/>
              </a:spcBef>
              <a:spcAft>
                <a:spcPct val="0"/>
              </a:spcAft>
              <a:buSzPct val="100000"/>
              <a:buBlip>
                <a:blip r:embed="rId3"/>
              </a:buBlip>
              <a:defRPr sz="1400">
                <a:solidFill>
                  <a:schemeClr val="accent2"/>
                </a:solidFill>
                <a:latin typeface="Arial" charset="0"/>
                <a:cs typeface="Arial" charset="0"/>
              </a:defRPr>
            </a:lvl6pPr>
            <a:lvl7pPr marL="2971800" indent="-228600" eaLnBrk="0" fontAlgn="base" hangingPunct="0">
              <a:spcBef>
                <a:spcPct val="20000"/>
              </a:spcBef>
              <a:spcAft>
                <a:spcPct val="0"/>
              </a:spcAft>
              <a:buSzPct val="100000"/>
              <a:buBlip>
                <a:blip r:embed="rId3"/>
              </a:buBlip>
              <a:defRPr sz="1400">
                <a:solidFill>
                  <a:schemeClr val="accent2"/>
                </a:solidFill>
                <a:latin typeface="Arial" charset="0"/>
                <a:cs typeface="Arial" charset="0"/>
              </a:defRPr>
            </a:lvl7pPr>
            <a:lvl8pPr marL="3429000" indent="-228600" eaLnBrk="0" fontAlgn="base" hangingPunct="0">
              <a:spcBef>
                <a:spcPct val="20000"/>
              </a:spcBef>
              <a:spcAft>
                <a:spcPct val="0"/>
              </a:spcAft>
              <a:buSzPct val="100000"/>
              <a:buBlip>
                <a:blip r:embed="rId3"/>
              </a:buBlip>
              <a:defRPr sz="1400">
                <a:solidFill>
                  <a:schemeClr val="accent2"/>
                </a:solidFill>
                <a:latin typeface="Arial" charset="0"/>
                <a:cs typeface="Arial" charset="0"/>
              </a:defRPr>
            </a:lvl8pPr>
            <a:lvl9pPr marL="3886200" indent="-228600" eaLnBrk="0" fontAlgn="base" hangingPunct="0">
              <a:spcBef>
                <a:spcPct val="20000"/>
              </a:spcBef>
              <a:spcAft>
                <a:spcPct val="0"/>
              </a:spcAft>
              <a:buSzPct val="100000"/>
              <a:buBlip>
                <a:blip r:embed="rId3"/>
              </a:buBlip>
              <a:defRPr sz="1400">
                <a:solidFill>
                  <a:schemeClr val="accent2"/>
                </a:solidFill>
                <a:latin typeface="Arial" charset="0"/>
                <a:cs typeface="Arial" charset="0"/>
              </a:defRPr>
            </a:lvl9pPr>
          </a:lstStyle>
          <a:p>
            <a:pPr algn="ctr" eaLnBrk="1" hangingPunct="1">
              <a:spcBef>
                <a:spcPct val="0"/>
              </a:spcBef>
              <a:buSzTx/>
              <a:buFontTx/>
              <a:buNone/>
            </a:pPr>
            <a:r>
              <a:rPr lang="en-US" altLang="en-US" sz="2700" dirty="0">
                <a:solidFill>
                  <a:schemeClr val="tx1"/>
                </a:solidFill>
              </a:rPr>
              <a:t>Additional </a:t>
            </a:r>
            <a:r>
              <a:rPr lang="en-US" altLang="en-US" sz="2700" dirty="0" smtClean="0">
                <a:solidFill>
                  <a:schemeClr val="tx1"/>
                </a:solidFill>
              </a:rPr>
              <a:t>allowances for retail display lighting were reduced ~</a:t>
            </a:r>
            <a:r>
              <a:rPr lang="en-US" altLang="en-US" sz="2700" dirty="0" smtClean="0">
                <a:solidFill>
                  <a:srgbClr val="FF0000"/>
                </a:solidFill>
              </a:rPr>
              <a:t> 25%</a:t>
            </a:r>
            <a:r>
              <a:rPr lang="en-US" altLang="en-US" sz="2700" dirty="0" smtClean="0">
                <a:solidFill>
                  <a:schemeClr val="tx1"/>
                </a:solidFill>
              </a:rPr>
              <a:t> to reflect LED technology</a:t>
            </a:r>
            <a:endParaRPr lang="en-US" altLang="en-US" sz="2700" dirty="0">
              <a:solidFill>
                <a:schemeClr val="tx1"/>
              </a:solidFill>
            </a:endParaRPr>
          </a:p>
        </p:txBody>
      </p:sp>
    </p:spTree>
    <p:extLst>
      <p:ext uri="{BB962C8B-B14F-4D97-AF65-F5344CB8AC3E}">
        <p14:creationId xmlns:p14="http://schemas.microsoft.com/office/powerpoint/2010/main" val="2149981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6700" y="0"/>
            <a:ext cx="8610599" cy="740780"/>
          </a:xfrm>
        </p:spPr>
        <p:txBody>
          <a:bodyPr>
            <a:normAutofit/>
          </a:bodyPr>
          <a:lstStyle/>
          <a:p>
            <a:pPr>
              <a:lnSpc>
                <a:spcPct val="80000"/>
              </a:lnSpc>
            </a:pPr>
            <a:r>
              <a:rPr lang="en-US" sz="2400" b="1" dirty="0" smtClean="0">
                <a:solidFill>
                  <a:srgbClr val="00853F"/>
                </a:solidFill>
              </a:rPr>
              <a:t>Section 9 – </a:t>
            </a:r>
            <a:r>
              <a:rPr lang="en-US" sz="2400" b="1" dirty="0">
                <a:solidFill>
                  <a:srgbClr val="00853F"/>
                </a:solidFill>
              </a:rPr>
              <a:t>9.4.1.2 </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Parking Garage Lighting Control</a:t>
            </a:r>
            <a:endParaRPr lang="en-US" sz="2000" dirty="0"/>
          </a:p>
        </p:txBody>
      </p:sp>
      <p:pic>
        <p:nvPicPr>
          <p:cNvPr id="6" name="Picture 5" descr="Garage.jpg"/>
          <p:cNvPicPr>
            <a:picLocks noChangeAspect="1"/>
          </p:cNvPicPr>
          <p:nvPr/>
        </p:nvPicPr>
        <p:blipFill>
          <a:blip r:embed="rId3"/>
          <a:stretch>
            <a:fillRect/>
          </a:stretch>
        </p:blipFill>
        <p:spPr>
          <a:xfrm>
            <a:off x="479755" y="1143000"/>
            <a:ext cx="8070470" cy="5044044"/>
          </a:xfrm>
          <a:prstGeom prst="rect">
            <a:avLst/>
          </a:prstGeom>
        </p:spPr>
      </p:pic>
    </p:spTree>
    <p:extLst>
      <p:ext uri="{BB962C8B-B14F-4D97-AF65-F5344CB8AC3E}">
        <p14:creationId xmlns:p14="http://schemas.microsoft.com/office/powerpoint/2010/main" val="3591660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6700" y="71250"/>
            <a:ext cx="8610599" cy="740780"/>
          </a:xfrm>
        </p:spPr>
        <p:txBody>
          <a:bodyPr>
            <a:normAutofit fontScale="90000"/>
          </a:bodyPr>
          <a:lstStyle/>
          <a:p>
            <a:pPr>
              <a:lnSpc>
                <a:spcPct val="80000"/>
              </a:lnSpc>
            </a:pPr>
            <a:r>
              <a:rPr lang="en-US" sz="2400" b="1" dirty="0" smtClean="0">
                <a:solidFill>
                  <a:srgbClr val="00853F"/>
                </a:solidFill>
              </a:rPr>
              <a:t>Section 9 – </a:t>
            </a:r>
            <a:r>
              <a:rPr lang="en-US" sz="2400" b="1" dirty="0">
                <a:solidFill>
                  <a:srgbClr val="00853F"/>
                </a:solidFill>
              </a:rPr>
              <a:t>9.4.1.2 </a:t>
            </a:r>
            <a:r>
              <a:rPr lang="en-US" sz="2000" dirty="0" smtClean="0">
                <a:solidFill>
                  <a:srgbClr val="00853F"/>
                </a:solidFill>
              </a:rPr>
              <a:t/>
            </a:r>
            <a:br>
              <a:rPr lang="en-US" sz="2000" dirty="0" smtClean="0">
                <a:solidFill>
                  <a:srgbClr val="00853F"/>
                </a:solidFill>
              </a:rPr>
            </a:br>
            <a:r>
              <a:rPr lang="en-US" sz="2200" dirty="0" smtClean="0">
                <a:solidFill>
                  <a:srgbClr val="00853F"/>
                </a:solidFill>
              </a:rPr>
              <a:t>Parking Garage Lighting Control – Opening to </a:t>
            </a:r>
            <a:br>
              <a:rPr lang="en-US" sz="2200" dirty="0" smtClean="0">
                <a:solidFill>
                  <a:srgbClr val="00853F"/>
                </a:solidFill>
              </a:rPr>
            </a:br>
            <a:r>
              <a:rPr lang="en-US" sz="2200" dirty="0" smtClean="0">
                <a:solidFill>
                  <a:srgbClr val="00853F"/>
                </a:solidFill>
              </a:rPr>
              <a:t>Wall Ratio</a:t>
            </a:r>
            <a:endParaRPr lang="en-US" sz="2000" dirty="0"/>
          </a:p>
        </p:txBody>
      </p:sp>
      <p:pic>
        <p:nvPicPr>
          <p:cNvPr id="5" name="Picture 4" descr="Parking Garage Side.jpg"/>
          <p:cNvPicPr>
            <a:picLocks noChangeAspect="1"/>
          </p:cNvPicPr>
          <p:nvPr/>
        </p:nvPicPr>
        <p:blipFill>
          <a:blip r:embed="rId3"/>
          <a:stretch>
            <a:fillRect/>
          </a:stretch>
        </p:blipFill>
        <p:spPr>
          <a:xfrm>
            <a:off x="60846" y="1341912"/>
            <a:ext cx="9000029" cy="4108862"/>
          </a:xfrm>
          <a:prstGeom prst="rect">
            <a:avLst/>
          </a:prstGeom>
        </p:spPr>
      </p:pic>
    </p:spTree>
    <p:extLst>
      <p:ext uri="{BB962C8B-B14F-4D97-AF65-F5344CB8AC3E}">
        <p14:creationId xmlns:p14="http://schemas.microsoft.com/office/powerpoint/2010/main" val="15723322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3"/>
          <p:cNvSpPr>
            <a:spLocks noGrp="1" noChangeArrowheads="1"/>
          </p:cNvSpPr>
          <p:nvPr>
            <p:ph idx="1"/>
          </p:nvPr>
        </p:nvSpPr>
        <p:spPr>
          <a:xfrm>
            <a:off x="644525" y="1371600"/>
            <a:ext cx="8423275" cy="4587875"/>
          </a:xfrm>
        </p:spPr>
        <p:txBody>
          <a:bodyPr/>
          <a:lstStyle/>
          <a:p>
            <a:pPr marL="0" indent="0">
              <a:lnSpc>
                <a:spcPct val="90000"/>
              </a:lnSpc>
              <a:buNone/>
            </a:pPr>
            <a:r>
              <a:rPr lang="en-US" sz="2400" dirty="0" smtClean="0"/>
              <a:t>Special applications separately controlled from </a:t>
            </a:r>
            <a:br>
              <a:rPr lang="en-US" sz="2400" dirty="0" smtClean="0"/>
            </a:br>
            <a:r>
              <a:rPr lang="en-US" sz="2400" dirty="0" smtClean="0"/>
              <a:t>general lighting</a:t>
            </a:r>
            <a:endParaRPr lang="en-US" sz="2400" dirty="0"/>
          </a:p>
          <a:p>
            <a:pPr marL="749300" lvl="2" indent="-285750">
              <a:lnSpc>
                <a:spcPct val="80000"/>
              </a:lnSpc>
              <a:buFont typeface="Arial" panose="020B0604020202020204" pitchFamily="34" charset="0"/>
              <a:buChar char="•"/>
            </a:pPr>
            <a:r>
              <a:rPr lang="en-US" dirty="0" smtClean="0"/>
              <a:t>Display or accent </a:t>
            </a:r>
            <a:r>
              <a:rPr lang="en-US" dirty="0"/>
              <a:t>lighting</a:t>
            </a:r>
          </a:p>
          <a:p>
            <a:pPr marL="749300" lvl="2" indent="-285750">
              <a:lnSpc>
                <a:spcPct val="80000"/>
              </a:lnSpc>
              <a:buFont typeface="Arial" panose="020B0604020202020204" pitchFamily="34" charset="0"/>
              <a:buChar char="•"/>
            </a:pPr>
            <a:r>
              <a:rPr lang="en-US" dirty="0"/>
              <a:t>Case lighting</a:t>
            </a:r>
          </a:p>
          <a:p>
            <a:pPr marL="749300" lvl="2" indent="-285750">
              <a:lnSpc>
                <a:spcPct val="80000"/>
              </a:lnSpc>
              <a:buFont typeface="Arial" panose="020B0604020202020204" pitchFamily="34" charset="0"/>
              <a:buChar char="•"/>
            </a:pPr>
            <a:r>
              <a:rPr lang="en-US" dirty="0" smtClean="0"/>
              <a:t>Nonvisual </a:t>
            </a:r>
            <a:r>
              <a:rPr lang="en-US" dirty="0"/>
              <a:t>lighting</a:t>
            </a:r>
          </a:p>
          <a:p>
            <a:pPr marL="749300" lvl="2" indent="-285750">
              <a:lnSpc>
                <a:spcPct val="80000"/>
              </a:lnSpc>
              <a:buFont typeface="Arial" panose="020B0604020202020204" pitchFamily="34" charset="0"/>
              <a:buChar char="•"/>
            </a:pPr>
            <a:r>
              <a:rPr lang="en-US" dirty="0"/>
              <a:t>Demonstration </a:t>
            </a:r>
            <a:r>
              <a:rPr lang="en-US" dirty="0" smtClean="0"/>
              <a:t>lighting</a:t>
            </a:r>
          </a:p>
          <a:p>
            <a:pPr marL="0" indent="0">
              <a:lnSpc>
                <a:spcPct val="80000"/>
              </a:lnSpc>
              <a:buNone/>
            </a:pPr>
            <a:endParaRPr lang="en-US" sz="2000" dirty="0"/>
          </a:p>
          <a:p>
            <a:pPr>
              <a:lnSpc>
                <a:spcPct val="80000"/>
              </a:lnSpc>
            </a:pPr>
            <a:endParaRPr lang="en-US" sz="2400" dirty="0"/>
          </a:p>
          <a:p>
            <a:pPr>
              <a:lnSpc>
                <a:spcPct val="90000"/>
              </a:lnSpc>
            </a:pPr>
            <a:endParaRPr lang="en-US" sz="2000" dirty="0"/>
          </a:p>
          <a:p>
            <a:pPr>
              <a:lnSpc>
                <a:spcPct val="90000"/>
              </a:lnSpc>
            </a:pPr>
            <a:endParaRPr lang="en-US" sz="2400" dirty="0"/>
          </a:p>
        </p:txBody>
      </p:sp>
      <p:sp>
        <p:nvSpPr>
          <p:cNvPr id="478210" name="Rectangle 2"/>
          <p:cNvSpPr>
            <a:spLocks noGrp="1" noChangeArrowheads="1"/>
          </p:cNvSpPr>
          <p:nvPr>
            <p:ph type="title"/>
          </p:nvPr>
        </p:nvSpPr>
        <p:spPr>
          <a:xfrm>
            <a:off x="304800" y="1"/>
            <a:ext cx="8267700" cy="740780"/>
          </a:xfrm>
        </p:spPr>
        <p:txBody>
          <a:bodyPr>
            <a:normAutofit/>
          </a:bodyPr>
          <a:lstStyle/>
          <a:p>
            <a:pPr>
              <a:lnSpc>
                <a:spcPct val="80000"/>
              </a:lnSpc>
            </a:pPr>
            <a:r>
              <a:rPr lang="en-US" sz="2400" b="1" dirty="0" smtClean="0">
                <a:solidFill>
                  <a:srgbClr val="00853F"/>
                </a:solidFill>
              </a:rPr>
              <a:t>Section 9 – </a:t>
            </a:r>
            <a:r>
              <a:rPr lang="en-US" sz="2400" b="1" dirty="0">
                <a:solidFill>
                  <a:srgbClr val="00853F"/>
                </a:solidFill>
              </a:rPr>
              <a:t>9.4.1.3 </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Control of Special Applications</a:t>
            </a:r>
            <a:endParaRPr lang="en-US" sz="2000" dirty="0">
              <a:solidFill>
                <a:srgbClr val="00B050"/>
              </a:solidFill>
            </a:endParaRPr>
          </a:p>
        </p:txBody>
      </p:sp>
      <p:pic>
        <p:nvPicPr>
          <p:cNvPr id="478212" name="Picture 4" descr="T_glass_display_case">
            <a:hlinkClick r:id="rId3"/>
          </p:cNvPr>
          <p:cNvPicPr>
            <a:picLocks noChangeAspect="1" noChangeArrowheads="1"/>
          </p:cNvPicPr>
          <p:nvPr/>
        </p:nvPicPr>
        <p:blipFill>
          <a:blip r:embed="rId4" cstate="screen"/>
          <a:srcRect/>
          <a:stretch>
            <a:fillRect/>
          </a:stretch>
        </p:blipFill>
        <p:spPr bwMode="auto">
          <a:xfrm>
            <a:off x="4267200" y="2133600"/>
            <a:ext cx="2363788" cy="1900238"/>
          </a:xfrm>
          <a:prstGeom prst="rect">
            <a:avLst/>
          </a:prstGeom>
          <a:noFill/>
          <a:ln w="38100">
            <a:noFill/>
            <a:miter lim="800000"/>
            <a:headEnd/>
            <a:tailEnd/>
          </a:ln>
          <a:effectLst>
            <a:reflection stA="50000" endPos="16000" dist="12700" dir="5400000" sy="-100000" algn="bl" rotWithShape="0"/>
          </a:effectLst>
        </p:spPr>
      </p:pic>
      <p:pic>
        <p:nvPicPr>
          <p:cNvPr id="478213" name="Picture 5" descr="houston%20ballet%202"/>
          <p:cNvPicPr>
            <a:picLocks noChangeAspect="1" noChangeArrowheads="1"/>
          </p:cNvPicPr>
          <p:nvPr/>
        </p:nvPicPr>
        <p:blipFill>
          <a:blip r:embed="rId5" cstate="screen"/>
          <a:srcRect/>
          <a:stretch>
            <a:fillRect/>
          </a:stretch>
        </p:blipFill>
        <p:spPr bwMode="auto">
          <a:xfrm>
            <a:off x="7243061" y="1280431"/>
            <a:ext cx="1525588" cy="2087563"/>
          </a:xfrm>
          <a:prstGeom prst="rect">
            <a:avLst/>
          </a:prstGeom>
          <a:noFill/>
          <a:ln w="38100">
            <a:noFill/>
            <a:miter lim="800000"/>
            <a:headEnd/>
            <a:tailEnd/>
          </a:ln>
          <a:effectLst>
            <a:reflection stA="50000" endPos="16000" dist="12700" dir="5400000" sy="-100000" algn="bl" rotWithShape="0"/>
          </a:effectLst>
        </p:spPr>
      </p:pic>
      <p:pic>
        <p:nvPicPr>
          <p:cNvPr id="478214" name="Picture 6" descr="coc0924l"/>
          <p:cNvPicPr>
            <a:picLocks noChangeAspect="1" noChangeArrowheads="1"/>
          </p:cNvPicPr>
          <p:nvPr/>
        </p:nvPicPr>
        <p:blipFill>
          <a:blip r:embed="rId6" cstate="screen"/>
          <a:srcRect/>
          <a:stretch>
            <a:fillRect/>
          </a:stretch>
        </p:blipFill>
        <p:spPr bwMode="auto">
          <a:xfrm>
            <a:off x="2265219" y="3791805"/>
            <a:ext cx="1735138" cy="2636838"/>
          </a:xfrm>
          <a:prstGeom prst="rect">
            <a:avLst/>
          </a:prstGeom>
          <a:noFill/>
          <a:ln w="38100">
            <a:noFill/>
            <a:miter lim="800000"/>
            <a:headEnd/>
            <a:tailEnd/>
          </a:ln>
          <a:effectLst>
            <a:reflection stA="50000" endPos="16000" dist="12700" dir="5400000" sy="-100000" algn="bl" rotWithShape="0"/>
          </a:effectLst>
        </p:spPr>
      </p:pic>
      <p:pic>
        <p:nvPicPr>
          <p:cNvPr id="478215" name="Picture 7" descr="Jalen"/>
          <p:cNvPicPr>
            <a:picLocks noChangeAspect="1" noChangeArrowheads="1"/>
          </p:cNvPicPr>
          <p:nvPr/>
        </p:nvPicPr>
        <p:blipFill>
          <a:blip r:embed="rId7" cstate="screen"/>
          <a:srcRect/>
          <a:stretch>
            <a:fillRect/>
          </a:stretch>
        </p:blipFill>
        <p:spPr bwMode="auto">
          <a:xfrm>
            <a:off x="5427662" y="4356872"/>
            <a:ext cx="1946275" cy="1874838"/>
          </a:xfrm>
          <a:prstGeom prst="rect">
            <a:avLst/>
          </a:prstGeom>
          <a:noFill/>
          <a:ln w="38100">
            <a:noFill/>
            <a:miter lim="800000"/>
            <a:headEnd/>
            <a:tailEnd/>
          </a:ln>
          <a:effectLst>
            <a:reflection stA="50000" endPos="16000" dist="12700" dir="5400000" sy="-100000" algn="bl" rotWithShape="0"/>
          </a:effectLst>
        </p:spPr>
      </p:pic>
    </p:spTree>
    <p:extLst>
      <p:ext uri="{BB962C8B-B14F-4D97-AF65-F5344CB8AC3E}">
        <p14:creationId xmlns:p14="http://schemas.microsoft.com/office/powerpoint/2010/main" val="306277486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Rectangle 3"/>
          <p:cNvSpPr>
            <a:spLocks noGrp="1" noChangeArrowheads="1"/>
          </p:cNvSpPr>
          <p:nvPr>
            <p:ph idx="1"/>
          </p:nvPr>
        </p:nvSpPr>
        <p:spPr>
          <a:xfrm>
            <a:off x="456229" y="1127175"/>
            <a:ext cx="5423871" cy="5227326"/>
          </a:xfrm>
        </p:spPr>
        <p:txBody>
          <a:bodyPr/>
          <a:lstStyle/>
          <a:p>
            <a:pPr>
              <a:lnSpc>
                <a:spcPct val="80000"/>
              </a:lnSpc>
            </a:pPr>
            <a:r>
              <a:rPr lang="en-US" sz="2400" dirty="0" smtClean="0"/>
              <a:t>Guestroom </a:t>
            </a:r>
            <a:r>
              <a:rPr lang="en-US" sz="2400" dirty="0"/>
              <a:t>li</a:t>
            </a:r>
            <a:r>
              <a:rPr lang="en-US" dirty="0"/>
              <a:t>ghting and switched receptacles to be turned off within 20 minutes of occupants leaving the space</a:t>
            </a:r>
          </a:p>
          <a:p>
            <a:pPr marL="738188" lvl="1" indent="-338138">
              <a:lnSpc>
                <a:spcPct val="80000"/>
              </a:lnSpc>
            </a:pPr>
            <a:r>
              <a:rPr lang="en-US" b="1" u="sng" dirty="0" smtClean="0"/>
              <a:t>Exception</a:t>
            </a:r>
            <a:r>
              <a:rPr lang="en-US" dirty="0" smtClean="0"/>
              <a:t>:  where captive key systems used</a:t>
            </a:r>
          </a:p>
          <a:p>
            <a:pPr marL="338138" indent="-338138">
              <a:lnSpc>
                <a:spcPct val="80000"/>
              </a:lnSpc>
            </a:pPr>
            <a:r>
              <a:rPr lang="en-US" sz="2400" dirty="0" smtClean="0"/>
              <a:t>Bathrooms controlled to automatically turn off lighting within </a:t>
            </a:r>
            <a:r>
              <a:rPr lang="en-US" dirty="0"/>
              <a:t>30 </a:t>
            </a:r>
            <a:r>
              <a:rPr lang="en-US" sz="2400" dirty="0" smtClean="0"/>
              <a:t>minutes of occupants leaving space</a:t>
            </a:r>
          </a:p>
          <a:p>
            <a:pPr marL="738188" lvl="1" indent="-338138">
              <a:lnSpc>
                <a:spcPct val="80000"/>
              </a:lnSpc>
            </a:pPr>
            <a:r>
              <a:rPr lang="en-US" b="1" u="sng" dirty="0" smtClean="0"/>
              <a:t>Exception</a:t>
            </a:r>
            <a:r>
              <a:rPr lang="en-US" dirty="0" smtClean="0"/>
              <a:t>:  night lighting not &gt; 5W</a:t>
            </a:r>
          </a:p>
          <a:p>
            <a:pPr marL="338138" indent="-338138">
              <a:lnSpc>
                <a:spcPct val="80000"/>
              </a:lnSpc>
            </a:pPr>
            <a:r>
              <a:rPr lang="en-US" sz="2400" dirty="0" smtClean="0"/>
              <a:t>Supplemental task lighting controlled by</a:t>
            </a:r>
          </a:p>
          <a:p>
            <a:pPr marL="738188" lvl="1" indent="-338138">
              <a:lnSpc>
                <a:spcPct val="80000"/>
              </a:lnSpc>
            </a:pPr>
            <a:r>
              <a:rPr lang="en-US" sz="2000" dirty="0" smtClean="0"/>
              <a:t>Controller integral to the luminaires OR</a:t>
            </a:r>
          </a:p>
          <a:p>
            <a:pPr marL="738188" lvl="1" indent="-338138">
              <a:lnSpc>
                <a:spcPct val="80000"/>
              </a:lnSpc>
            </a:pPr>
            <a:r>
              <a:rPr lang="en-US" dirty="0" smtClean="0"/>
              <a:t>Wall-mounted controller-readily accessible and located so occupant can see controlled lighting</a:t>
            </a:r>
            <a:endParaRPr lang="en-US" sz="2800" dirty="0"/>
          </a:p>
        </p:txBody>
      </p:sp>
      <p:sp>
        <p:nvSpPr>
          <p:cNvPr id="476162" name="Rectangle 2"/>
          <p:cNvSpPr>
            <a:spLocks noGrp="1" noChangeArrowheads="1"/>
          </p:cNvSpPr>
          <p:nvPr>
            <p:ph type="title"/>
          </p:nvPr>
        </p:nvSpPr>
        <p:spPr>
          <a:xfrm>
            <a:off x="266700" y="0"/>
            <a:ext cx="8610599" cy="775504"/>
          </a:xfrm>
        </p:spPr>
        <p:txBody>
          <a:bodyPr>
            <a:normAutofit/>
          </a:bodyPr>
          <a:lstStyle/>
          <a:p>
            <a:pPr>
              <a:lnSpc>
                <a:spcPct val="80000"/>
              </a:lnSpc>
            </a:pPr>
            <a:r>
              <a:rPr lang="en-US" sz="2400" b="1" dirty="0" smtClean="0">
                <a:solidFill>
                  <a:srgbClr val="00853F"/>
                </a:solidFill>
              </a:rPr>
              <a:t>Section 9 – </a:t>
            </a:r>
            <a:r>
              <a:rPr lang="en-US" sz="2400" b="1" dirty="0">
                <a:solidFill>
                  <a:srgbClr val="00853F"/>
                </a:solidFill>
              </a:rPr>
              <a:t>9.4.1.3 </a:t>
            </a:r>
            <a:r>
              <a:rPr lang="en-US" sz="2000" dirty="0" smtClean="0">
                <a:solidFill>
                  <a:srgbClr val="00853F"/>
                </a:solidFill>
              </a:rPr>
              <a:t/>
            </a:r>
            <a:br>
              <a:rPr lang="en-US" sz="2000" dirty="0" smtClean="0">
                <a:solidFill>
                  <a:srgbClr val="00853F"/>
                </a:solidFill>
              </a:rPr>
            </a:br>
            <a:r>
              <a:rPr lang="en-US" sz="2000" dirty="0">
                <a:solidFill>
                  <a:srgbClr val="00853F"/>
                </a:solidFill>
              </a:rPr>
              <a:t>Control of Special Applications</a:t>
            </a:r>
            <a:endParaRPr lang="en-US" sz="2000" dirty="0"/>
          </a:p>
        </p:txBody>
      </p:sp>
      <p:pic>
        <p:nvPicPr>
          <p:cNvPr id="476164" name="Picture 4" descr="Fairmont hotel room"/>
          <p:cNvPicPr>
            <a:picLocks noChangeAspect="1" noChangeArrowheads="1"/>
          </p:cNvPicPr>
          <p:nvPr/>
        </p:nvPicPr>
        <p:blipFill>
          <a:blip r:embed="rId3" cstate="screen"/>
          <a:srcRect/>
          <a:stretch>
            <a:fillRect/>
          </a:stretch>
        </p:blipFill>
        <p:spPr bwMode="auto">
          <a:xfrm>
            <a:off x="6057900" y="1282700"/>
            <a:ext cx="2895600" cy="2409624"/>
          </a:xfrm>
          <a:prstGeom prst="rect">
            <a:avLst/>
          </a:prstGeom>
          <a:noFill/>
          <a:ln w="38100">
            <a:noFill/>
            <a:miter lim="800000"/>
            <a:headEnd/>
            <a:tailEnd/>
          </a:ln>
          <a:effectLst/>
        </p:spPr>
      </p:pic>
    </p:spTree>
    <p:extLst>
      <p:ext uri="{BB962C8B-B14F-4D97-AF65-F5344CB8AC3E}">
        <p14:creationId xmlns:p14="http://schemas.microsoft.com/office/powerpoint/2010/main" val="234418161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5" name="Picture 35" descr="641a"/>
          <p:cNvPicPr>
            <a:picLocks noChangeAspect="1" noChangeArrowheads="1"/>
          </p:cNvPicPr>
          <p:nvPr/>
        </p:nvPicPr>
        <p:blipFill>
          <a:blip r:embed="rId3" cstate="screen"/>
          <a:srcRect/>
          <a:stretch>
            <a:fillRect/>
          </a:stretch>
        </p:blipFill>
        <p:spPr bwMode="auto">
          <a:xfrm>
            <a:off x="6262250" y="4439381"/>
            <a:ext cx="2540000" cy="2084918"/>
          </a:xfrm>
          <a:prstGeom prst="rect">
            <a:avLst/>
          </a:prstGeom>
          <a:noFill/>
          <a:ln w="38100">
            <a:noFill/>
            <a:miter lim="800000"/>
            <a:headEnd/>
            <a:tailEnd/>
          </a:ln>
        </p:spPr>
      </p:pic>
      <p:sp>
        <p:nvSpPr>
          <p:cNvPr id="399392" name="Rectangle 32"/>
          <p:cNvSpPr>
            <a:spLocks noGrp="1" noChangeArrowheads="1"/>
          </p:cNvSpPr>
          <p:nvPr>
            <p:ph idx="1"/>
          </p:nvPr>
        </p:nvSpPr>
        <p:spPr>
          <a:xfrm>
            <a:off x="456228" y="1219200"/>
            <a:ext cx="6096971" cy="4876800"/>
          </a:xfrm>
          <a:noFill/>
          <a:ln/>
        </p:spPr>
        <p:txBody>
          <a:bodyPr lIns="0" tIns="0" rIns="0" bIns="0">
            <a:normAutofit fontScale="62500" lnSpcReduction="20000"/>
          </a:bodyPr>
          <a:lstStyle/>
          <a:p>
            <a:r>
              <a:rPr lang="en-US" dirty="0" smtClean="0"/>
              <a:t>Lighting must turn off when there is sufficient daylight</a:t>
            </a:r>
          </a:p>
          <a:p>
            <a:r>
              <a:rPr lang="en-US" dirty="0" smtClean="0"/>
              <a:t>Building façade and landscape lighting must be shut off between</a:t>
            </a:r>
          </a:p>
          <a:p>
            <a:pPr lvl="1"/>
            <a:r>
              <a:rPr lang="en-US" dirty="0" smtClean="0"/>
              <a:t>midnight or business closing (whichever is later) and</a:t>
            </a:r>
          </a:p>
          <a:p>
            <a:pPr lvl="1"/>
            <a:r>
              <a:rPr lang="en-US" dirty="0" smtClean="0"/>
              <a:t>6am or business opening (whichever comes first) OR</a:t>
            </a:r>
          </a:p>
          <a:p>
            <a:pPr lvl="1"/>
            <a:r>
              <a:rPr lang="en-US" dirty="0" smtClean="0"/>
              <a:t>times established by AHJ</a:t>
            </a:r>
          </a:p>
          <a:p>
            <a:r>
              <a:rPr lang="en-US" dirty="0" smtClean="0"/>
              <a:t>Power for other lighting </a:t>
            </a:r>
            <a:r>
              <a:rPr lang="en-US" sz="2500" dirty="0"/>
              <a:t>and lighting for signage to </a:t>
            </a:r>
            <a:r>
              <a:rPr lang="en-US" dirty="0" smtClean="0"/>
              <a:t>be automatically reduced by at least </a:t>
            </a:r>
            <a:r>
              <a:rPr lang="en-US" dirty="0" smtClean="0">
                <a:solidFill>
                  <a:srgbClr val="FF0000"/>
                </a:solidFill>
              </a:rPr>
              <a:t>50%</a:t>
            </a:r>
          </a:p>
          <a:p>
            <a:pPr lvl="1"/>
            <a:r>
              <a:rPr lang="en-US" dirty="0" smtClean="0"/>
              <a:t>From midnight or within 1 hour of end of business operations (whichever is later) and until 6am or business opening (whichever is earlier) OR</a:t>
            </a:r>
          </a:p>
          <a:p>
            <a:pPr lvl="1"/>
            <a:r>
              <a:rPr lang="en-US" dirty="0" smtClean="0"/>
              <a:t>During any period when no activity has been detected for a time no longer than 15 minutes</a:t>
            </a:r>
          </a:p>
          <a:p>
            <a:r>
              <a:rPr lang="en-US" dirty="0" smtClean="0">
                <a:solidFill>
                  <a:srgbClr val="FF0000"/>
                </a:solidFill>
              </a:rPr>
              <a:t>Luminaires serving outdoor parking areas with rated input wattage &gt; 78 W and mounting height of ≤ 24 </a:t>
            </a:r>
            <a:r>
              <a:rPr lang="en-US" dirty="0" err="1" smtClean="0">
                <a:solidFill>
                  <a:srgbClr val="FF0000"/>
                </a:solidFill>
              </a:rPr>
              <a:t>ft</a:t>
            </a:r>
            <a:r>
              <a:rPr lang="en-US" dirty="0" smtClean="0">
                <a:solidFill>
                  <a:srgbClr val="FF0000"/>
                </a:solidFill>
              </a:rPr>
              <a:t> above ground</a:t>
            </a:r>
          </a:p>
          <a:p>
            <a:pPr lvl="1"/>
            <a:r>
              <a:rPr lang="en-US" dirty="0" smtClean="0">
                <a:solidFill>
                  <a:srgbClr val="FF0000"/>
                </a:solidFill>
              </a:rPr>
              <a:t>Lights must automatically reduce power of each luminaire by &gt; 50% when no activity is detected in the area for 15 minutes or less</a:t>
            </a:r>
          </a:p>
          <a:p>
            <a:pPr lvl="1"/>
            <a:r>
              <a:rPr lang="en-US" dirty="0" smtClean="0">
                <a:solidFill>
                  <a:srgbClr val="FF0000"/>
                </a:solidFill>
              </a:rPr>
              <a:t>Limited to 1500 W of lighting controlled together</a:t>
            </a:r>
          </a:p>
          <a:p>
            <a:pPr lvl="1"/>
            <a:endParaRPr lang="en-US" dirty="0"/>
          </a:p>
          <a:p>
            <a:pPr marL="0" indent="0">
              <a:buNone/>
            </a:pPr>
            <a:r>
              <a:rPr lang="en-US" b="1" u="sng" dirty="0" smtClean="0"/>
              <a:t>Exceptions</a:t>
            </a:r>
            <a:r>
              <a:rPr lang="en-US" u="sng" dirty="0" smtClean="0"/>
              <a:t> </a:t>
            </a:r>
            <a:endParaRPr lang="en-US" u="sng" dirty="0"/>
          </a:p>
          <a:p>
            <a:pPr lvl="1">
              <a:buFont typeface="Arial" panose="020B0604020202020204" pitchFamily="34" charset="0"/>
              <a:buChar char="•"/>
            </a:pPr>
            <a:r>
              <a:rPr lang="en-US" dirty="0"/>
              <a:t>Covered vehicle </a:t>
            </a:r>
            <a:r>
              <a:rPr lang="en-US" dirty="0" smtClean="0"/>
              <a:t>entrances</a:t>
            </a:r>
          </a:p>
          <a:p>
            <a:pPr lvl="1">
              <a:buFont typeface="Arial" panose="020B0604020202020204" pitchFamily="34" charset="0"/>
              <a:buChar char="•"/>
            </a:pPr>
            <a:r>
              <a:rPr lang="en-US" dirty="0" smtClean="0"/>
              <a:t>Exits </a:t>
            </a:r>
            <a:r>
              <a:rPr lang="en-US" dirty="0"/>
              <a:t>from buildings or parking structures</a:t>
            </a:r>
          </a:p>
          <a:p>
            <a:pPr lvl="1">
              <a:buNone/>
            </a:pPr>
            <a:r>
              <a:rPr lang="en-US" dirty="0" smtClean="0"/>
              <a:t>	</a:t>
            </a:r>
            <a:r>
              <a:rPr lang="en-US" sz="1800" i="1" dirty="0" smtClean="0"/>
              <a:t>(</a:t>
            </a:r>
            <a:r>
              <a:rPr lang="en-US" sz="1800" i="1" dirty="0"/>
              <a:t>where required for safety, security, or eye adaptation</a:t>
            </a:r>
            <a:r>
              <a:rPr lang="en-US" sz="1800" i="1" dirty="0" smtClean="0"/>
              <a:t>)</a:t>
            </a:r>
          </a:p>
          <a:p>
            <a:pPr lvl="1">
              <a:buFont typeface="Arial" panose="020B0604020202020204" pitchFamily="34" charset="0"/>
              <a:buChar char="•"/>
            </a:pPr>
            <a:r>
              <a:rPr lang="en-US" sz="2100" dirty="0"/>
              <a:t>Lighting integral to signage and installed by manufacturer</a:t>
            </a:r>
          </a:p>
        </p:txBody>
      </p:sp>
      <p:sp>
        <p:nvSpPr>
          <p:cNvPr id="399362" name="Rectangle 2"/>
          <p:cNvSpPr>
            <a:spLocks noGrp="1" noChangeArrowheads="1"/>
          </p:cNvSpPr>
          <p:nvPr>
            <p:ph type="title"/>
          </p:nvPr>
        </p:nvSpPr>
        <p:spPr>
          <a:xfrm>
            <a:off x="266701" y="0"/>
            <a:ext cx="8661400" cy="752354"/>
          </a:xfrm>
        </p:spPr>
        <p:txBody>
          <a:bodyPr/>
          <a:lstStyle/>
          <a:p>
            <a:pPr>
              <a:lnSpc>
                <a:spcPct val="80000"/>
              </a:lnSpc>
            </a:pPr>
            <a:r>
              <a:rPr lang="en-US" sz="2400" b="1" dirty="0" smtClean="0">
                <a:solidFill>
                  <a:srgbClr val="00853F"/>
                </a:solidFill>
              </a:rPr>
              <a:t>Section 9 – </a:t>
            </a:r>
            <a:r>
              <a:rPr lang="en-US" sz="2400" b="1" dirty="0">
                <a:solidFill>
                  <a:srgbClr val="00853F"/>
                </a:solidFill>
              </a:rPr>
              <a:t>9.4.1.4</a:t>
            </a:r>
            <a:br>
              <a:rPr lang="en-US" sz="2400" b="1" dirty="0">
                <a:solidFill>
                  <a:srgbClr val="00853F"/>
                </a:solidFill>
              </a:rPr>
            </a:br>
            <a:r>
              <a:rPr lang="en-US" sz="2000" dirty="0" smtClean="0">
                <a:solidFill>
                  <a:srgbClr val="00853F"/>
                </a:solidFill>
              </a:rPr>
              <a:t>Mandatory Exterior </a:t>
            </a:r>
            <a:r>
              <a:rPr lang="en-US" sz="2000" dirty="0">
                <a:solidFill>
                  <a:srgbClr val="00853F"/>
                </a:solidFill>
              </a:rPr>
              <a:t>Lighting Control</a:t>
            </a:r>
            <a:endParaRPr lang="en-US" sz="1600" i="1" dirty="0">
              <a:solidFill>
                <a:srgbClr val="00853F"/>
              </a:solidFill>
            </a:endParaRPr>
          </a:p>
        </p:txBody>
      </p:sp>
      <p:pic>
        <p:nvPicPr>
          <p:cNvPr id="399394" name="Picture 34" descr="MPj03861710000[1]"/>
          <p:cNvPicPr>
            <a:picLocks noChangeAspect="1" noChangeArrowheads="1"/>
          </p:cNvPicPr>
          <p:nvPr/>
        </p:nvPicPr>
        <p:blipFill>
          <a:blip r:embed="rId4" cstate="screen"/>
          <a:srcRect/>
          <a:stretch>
            <a:fillRect/>
          </a:stretch>
        </p:blipFill>
        <p:spPr bwMode="auto">
          <a:xfrm>
            <a:off x="7429000" y="1168400"/>
            <a:ext cx="1219200" cy="1219200"/>
          </a:xfrm>
          <a:prstGeom prst="rect">
            <a:avLst/>
          </a:prstGeom>
          <a:noFill/>
          <a:ln w="38100">
            <a:noFill/>
            <a:miter lim="800000"/>
            <a:headEnd/>
            <a:tailEnd/>
          </a:ln>
        </p:spPr>
      </p:pic>
      <p:pic>
        <p:nvPicPr>
          <p:cNvPr id="3074" name="Picture 2" descr="Pictu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375" y="2387600"/>
            <a:ext cx="1647825"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287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1" name="Rectangle 3"/>
          <p:cNvSpPr>
            <a:spLocks noGrp="1" noChangeArrowheads="1"/>
          </p:cNvSpPr>
          <p:nvPr>
            <p:ph idx="1"/>
          </p:nvPr>
        </p:nvSpPr>
        <p:spPr>
          <a:xfrm>
            <a:off x="456229" y="1219200"/>
            <a:ext cx="7831244" cy="5375275"/>
          </a:xfrm>
        </p:spPr>
        <p:txBody>
          <a:bodyPr>
            <a:normAutofit/>
          </a:bodyPr>
          <a:lstStyle/>
          <a:p>
            <a:pPr marL="0" indent="0">
              <a:lnSpc>
                <a:spcPct val="90000"/>
              </a:lnSpc>
              <a:buNone/>
            </a:pPr>
            <a:r>
              <a:rPr lang="en-US" dirty="0" smtClean="0"/>
              <a:t>Exterior </a:t>
            </a:r>
            <a:r>
              <a:rPr lang="en-US" dirty="0"/>
              <a:t>Building Lighting Power must meet prescribed </a:t>
            </a:r>
            <a:r>
              <a:rPr lang="en-US" dirty="0" smtClean="0"/>
              <a:t>power limits</a:t>
            </a:r>
            <a:r>
              <a:rPr lang="en-US" dirty="0"/>
              <a:t>.  </a:t>
            </a:r>
            <a:endParaRPr lang="en-US" dirty="0" smtClean="0"/>
          </a:p>
          <a:p>
            <a:pPr>
              <a:buFont typeface="Arial" panose="020B0604020202020204" pitchFamily="34" charset="0"/>
              <a:buChar char="•"/>
            </a:pPr>
            <a:r>
              <a:rPr lang="en-US" dirty="0"/>
              <a:t>The total exterior lighting power allowance is the sum of the base site allowance plus individual lighting power densities (LPD) for the applicable “lighting </a:t>
            </a:r>
            <a:r>
              <a:rPr lang="en-US" dirty="0" smtClean="0"/>
              <a:t>power zone</a:t>
            </a:r>
            <a:r>
              <a:rPr lang="en-US" dirty="0"/>
              <a:t>”</a:t>
            </a:r>
          </a:p>
          <a:p>
            <a:pPr>
              <a:buFont typeface="Arial" panose="020B0604020202020204" pitchFamily="34" charset="0"/>
              <a:buChar char="•"/>
            </a:pPr>
            <a:r>
              <a:rPr lang="en-US" dirty="0"/>
              <a:t>Trade-offs are allowed only among “Tradable Surfaces” applications</a:t>
            </a:r>
          </a:p>
          <a:p>
            <a:pPr>
              <a:buFont typeface="Arial" panose="020B0604020202020204" pitchFamily="34" charset="0"/>
              <a:buChar char="•"/>
            </a:pPr>
            <a:r>
              <a:rPr lang="en-US" dirty="0"/>
              <a:t>Some exemptions apply</a:t>
            </a:r>
          </a:p>
          <a:p>
            <a:pPr>
              <a:lnSpc>
                <a:spcPct val="90000"/>
              </a:lnSpc>
            </a:pPr>
            <a:endParaRPr lang="en-US" sz="2400" dirty="0"/>
          </a:p>
        </p:txBody>
      </p:sp>
      <p:sp>
        <p:nvSpPr>
          <p:cNvPr id="483330" name="Rectangle 2"/>
          <p:cNvSpPr>
            <a:spLocks noGrp="1" noChangeArrowheads="1"/>
          </p:cNvSpPr>
          <p:nvPr>
            <p:ph type="title"/>
          </p:nvPr>
        </p:nvSpPr>
        <p:spPr>
          <a:xfrm>
            <a:off x="279401" y="0"/>
            <a:ext cx="7150100" cy="798653"/>
          </a:xfrm>
        </p:spPr>
        <p:txBody>
          <a:bodyPr>
            <a:normAutofit/>
          </a:bodyPr>
          <a:lstStyle/>
          <a:p>
            <a:pPr>
              <a:lnSpc>
                <a:spcPct val="80000"/>
              </a:lnSpc>
            </a:pPr>
            <a:r>
              <a:rPr lang="en-US" sz="2400" b="1" dirty="0" smtClean="0">
                <a:solidFill>
                  <a:srgbClr val="00853F"/>
                </a:solidFill>
              </a:rPr>
              <a:t>Section </a:t>
            </a:r>
            <a:r>
              <a:rPr lang="en-US" sz="2400" b="1" dirty="0">
                <a:solidFill>
                  <a:srgbClr val="00853F"/>
                </a:solidFill>
              </a:rPr>
              <a:t>9.4.2 </a:t>
            </a:r>
            <a:r>
              <a:rPr lang="en-US" dirty="0" smtClean="0">
                <a:solidFill>
                  <a:srgbClr val="00853F"/>
                </a:solidFill>
              </a:rPr>
              <a:t/>
            </a:r>
            <a:br>
              <a:rPr lang="en-US" dirty="0" smtClean="0">
                <a:solidFill>
                  <a:srgbClr val="00853F"/>
                </a:solidFill>
              </a:rPr>
            </a:br>
            <a:r>
              <a:rPr lang="en-US" sz="2000" dirty="0" smtClean="0">
                <a:solidFill>
                  <a:srgbClr val="00853F"/>
                </a:solidFill>
              </a:rPr>
              <a:t>Exterior </a:t>
            </a:r>
            <a:r>
              <a:rPr lang="en-US" sz="2000" dirty="0">
                <a:solidFill>
                  <a:srgbClr val="00853F"/>
                </a:solidFill>
              </a:rPr>
              <a:t>Lighting Power</a:t>
            </a:r>
          </a:p>
        </p:txBody>
      </p:sp>
      <p:pic>
        <p:nvPicPr>
          <p:cNvPr id="483332" name="Picture 4" descr="MPj02276620000[1]"/>
          <p:cNvPicPr>
            <a:picLocks noChangeAspect="1" noChangeArrowheads="1"/>
          </p:cNvPicPr>
          <p:nvPr/>
        </p:nvPicPr>
        <p:blipFill>
          <a:blip r:embed="rId3" cstate="screen"/>
          <a:srcRect/>
          <a:stretch>
            <a:fillRect/>
          </a:stretch>
        </p:blipFill>
        <p:spPr bwMode="auto">
          <a:xfrm>
            <a:off x="5749862" y="4101202"/>
            <a:ext cx="2796910" cy="22995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243676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79401" y="0"/>
            <a:ext cx="7150100" cy="763929"/>
          </a:xfrm>
        </p:spPr>
        <p:txBody>
          <a:bodyPr>
            <a:normAutofit/>
          </a:bodyPr>
          <a:lstStyle/>
          <a:p>
            <a:pPr>
              <a:lnSpc>
                <a:spcPct val="80000"/>
              </a:lnSpc>
            </a:pPr>
            <a:r>
              <a:rPr lang="en-US" sz="2000" dirty="0" smtClean="0">
                <a:solidFill>
                  <a:srgbClr val="00853F"/>
                </a:solidFill>
              </a:rPr>
              <a:t>Exterior </a:t>
            </a:r>
            <a:r>
              <a:rPr lang="en-US" sz="2000" dirty="0">
                <a:solidFill>
                  <a:srgbClr val="00853F"/>
                </a:solidFill>
              </a:rPr>
              <a:t>Lighting </a:t>
            </a:r>
            <a:r>
              <a:rPr lang="en-US" sz="2000" dirty="0" smtClean="0">
                <a:solidFill>
                  <a:srgbClr val="00853F"/>
                </a:solidFill>
              </a:rPr>
              <a:t>Power Zones</a:t>
            </a:r>
            <a:endParaRPr lang="en-US" sz="2000" dirty="0">
              <a:solidFill>
                <a:srgbClr val="00853F"/>
              </a:solidFill>
            </a:endParaRPr>
          </a:p>
        </p:txBody>
      </p:sp>
      <p:pic>
        <p:nvPicPr>
          <p:cNvPr id="5" name="Picture 4" descr="town map.jpg"/>
          <p:cNvPicPr>
            <a:picLocks noChangeAspect="1"/>
          </p:cNvPicPr>
          <p:nvPr/>
        </p:nvPicPr>
        <p:blipFill>
          <a:blip r:embed="rId2"/>
          <a:stretch>
            <a:fillRect/>
          </a:stretch>
        </p:blipFill>
        <p:spPr>
          <a:xfrm>
            <a:off x="135468" y="1083735"/>
            <a:ext cx="8864599" cy="5257980"/>
          </a:xfrm>
          <a:prstGeom prst="rect">
            <a:avLst/>
          </a:prstGeom>
        </p:spPr>
      </p:pic>
    </p:spTree>
    <p:extLst>
      <p:ext uri="{BB962C8B-B14F-4D97-AF65-F5344CB8AC3E}">
        <p14:creationId xmlns:p14="http://schemas.microsoft.com/office/powerpoint/2010/main" val="139427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92100" y="0"/>
            <a:ext cx="8051800" cy="763929"/>
          </a:xfrm>
        </p:spPr>
        <p:txBody>
          <a:bodyPr/>
          <a:lstStyle/>
          <a:p>
            <a:pPr>
              <a:lnSpc>
                <a:spcPct val="80000"/>
              </a:lnSpc>
            </a:pPr>
            <a:r>
              <a:rPr lang="en-US" sz="2400" b="1" dirty="0" smtClean="0">
                <a:solidFill>
                  <a:srgbClr val="00853F"/>
                </a:solidFill>
              </a:rPr>
              <a:t>Section 9 </a:t>
            </a:r>
            <a:r>
              <a:rPr lang="en-US" dirty="0" smtClean="0">
                <a:solidFill>
                  <a:srgbClr val="00853F"/>
                </a:solidFill>
              </a:rPr>
              <a:t/>
            </a:r>
            <a:br>
              <a:rPr lang="en-US" dirty="0" smtClean="0">
                <a:solidFill>
                  <a:srgbClr val="00853F"/>
                </a:solidFill>
              </a:rPr>
            </a:br>
            <a:r>
              <a:rPr lang="en-US" sz="2000" dirty="0" smtClean="0">
                <a:solidFill>
                  <a:srgbClr val="00853F"/>
                </a:solidFill>
              </a:rPr>
              <a:t>Tradable Exterior LPDs</a:t>
            </a:r>
            <a:endParaRPr lang="en-US" dirty="0">
              <a:solidFill>
                <a:srgbClr val="00853F"/>
              </a:solidFill>
            </a:endParaRPr>
          </a:p>
        </p:txBody>
      </p:sp>
      <p:sp>
        <p:nvSpPr>
          <p:cNvPr id="2" name="TextBox 1"/>
          <p:cNvSpPr txBox="1"/>
          <p:nvPr/>
        </p:nvSpPr>
        <p:spPr>
          <a:xfrm>
            <a:off x="292100" y="1122745"/>
            <a:ext cx="2045986" cy="4579715"/>
          </a:xfrm>
          <a:prstGeom prst="rect">
            <a:avLst/>
          </a:prstGeom>
          <a:noFill/>
        </p:spPr>
        <p:txBody>
          <a:bodyPr wrap="square" rtlCol="0">
            <a:spAutoFit/>
          </a:bodyPr>
          <a:lstStyle/>
          <a:p>
            <a:pPr>
              <a:lnSpc>
                <a:spcPct val="90000"/>
              </a:lnSpc>
            </a:pPr>
            <a:r>
              <a:rPr lang="en-US" dirty="0"/>
              <a:t>Exterior applications </a:t>
            </a:r>
            <a:r>
              <a:rPr lang="en-US" dirty="0" smtClean="0"/>
              <a:t>are divided </a:t>
            </a:r>
            <a:r>
              <a:rPr lang="en-US" dirty="0"/>
              <a:t>into 2 categories:</a:t>
            </a:r>
            <a:br>
              <a:rPr lang="en-US" dirty="0"/>
            </a:br>
            <a:endParaRPr lang="en-US" dirty="0"/>
          </a:p>
          <a:p>
            <a:pPr>
              <a:lnSpc>
                <a:spcPct val="90000"/>
              </a:lnSpc>
            </a:pPr>
            <a:r>
              <a:rPr lang="en-US" b="1" dirty="0">
                <a:solidFill>
                  <a:srgbClr val="008A3E"/>
                </a:solidFill>
              </a:rPr>
              <a:t>Tradable: </a:t>
            </a:r>
            <a:r>
              <a:rPr lang="en-US" b="1" dirty="0">
                <a:solidFill>
                  <a:srgbClr val="00B050"/>
                </a:solidFill>
              </a:rPr>
              <a:t> </a:t>
            </a:r>
            <a:r>
              <a:rPr lang="en-US" dirty="0"/>
              <a:t>allowed wattage may be traded </a:t>
            </a:r>
            <a:br>
              <a:rPr lang="en-US" dirty="0"/>
            </a:br>
            <a:r>
              <a:rPr lang="en-US" dirty="0"/>
              <a:t>among these </a:t>
            </a:r>
            <a:r>
              <a:rPr lang="en-US" dirty="0" smtClean="0"/>
              <a:t>applications</a:t>
            </a:r>
          </a:p>
          <a:p>
            <a:pPr>
              <a:lnSpc>
                <a:spcPct val="90000"/>
              </a:lnSpc>
            </a:pPr>
            <a:endParaRPr lang="en-US" dirty="0"/>
          </a:p>
          <a:p>
            <a:pPr>
              <a:lnSpc>
                <a:spcPct val="90000"/>
              </a:lnSpc>
            </a:pPr>
            <a:r>
              <a:rPr lang="en-US" b="1" dirty="0" smtClean="0">
                <a:solidFill>
                  <a:srgbClr val="008A3E"/>
                </a:solidFill>
              </a:rPr>
              <a:t>Non-Tradable</a:t>
            </a:r>
            <a:r>
              <a:rPr lang="en-US" b="1" dirty="0">
                <a:solidFill>
                  <a:srgbClr val="008A3E"/>
                </a:solidFill>
              </a:rPr>
              <a:t>: </a:t>
            </a:r>
            <a:r>
              <a:rPr lang="en-US" dirty="0" smtClean="0"/>
              <a:t>allowed </a:t>
            </a:r>
            <a:r>
              <a:rPr lang="en-US" dirty="0"/>
              <a:t>wattage cannot </a:t>
            </a:r>
            <a:br>
              <a:rPr lang="en-US" dirty="0"/>
            </a:br>
            <a:r>
              <a:rPr lang="en-US" dirty="0"/>
              <a:t>be traded between surfaces or with other exterior lighting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676" y="1122745"/>
            <a:ext cx="6777095" cy="449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04114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3" name="Rectangle 3"/>
          <p:cNvSpPr>
            <a:spLocks noGrp="1" noChangeArrowheads="1"/>
          </p:cNvSpPr>
          <p:nvPr>
            <p:ph idx="1"/>
          </p:nvPr>
        </p:nvSpPr>
        <p:spPr>
          <a:xfrm>
            <a:off x="456229" y="1142999"/>
            <a:ext cx="8134615" cy="5459682"/>
          </a:xfrm>
        </p:spPr>
        <p:txBody>
          <a:bodyPr>
            <a:normAutofit lnSpcReduction="10000"/>
          </a:bodyPr>
          <a:lstStyle/>
          <a:p>
            <a:pPr marL="0" indent="0">
              <a:lnSpc>
                <a:spcPct val="80000"/>
              </a:lnSpc>
              <a:buNone/>
            </a:pPr>
            <a:r>
              <a:rPr lang="en-US" sz="2200" dirty="0" smtClean="0"/>
              <a:t>The following are exempt when equipped with separate controls:</a:t>
            </a:r>
            <a:endParaRPr lang="en-US" sz="2200" dirty="0"/>
          </a:p>
          <a:p>
            <a:pPr lvl="1">
              <a:lnSpc>
                <a:spcPct val="80000"/>
              </a:lnSpc>
              <a:buFont typeface="Arial" panose="020B0604020202020204" pitchFamily="34" charset="0"/>
              <a:buChar char="•"/>
            </a:pPr>
            <a:r>
              <a:rPr lang="en-US" sz="1900" dirty="0" smtClean="0"/>
              <a:t>lighting that is integral to signage </a:t>
            </a:r>
            <a:r>
              <a:rPr lang="en-US" sz="1900" dirty="0"/>
              <a:t>and installed by its manufacturer</a:t>
            </a:r>
            <a:r>
              <a:rPr lang="en-US" sz="1900" dirty="0" smtClean="0"/>
              <a:t>;</a:t>
            </a:r>
          </a:p>
          <a:p>
            <a:pPr lvl="1">
              <a:lnSpc>
                <a:spcPct val="80000"/>
              </a:lnSpc>
              <a:buFont typeface="Arial" panose="020B0604020202020204" pitchFamily="34" charset="0"/>
              <a:buChar char="•"/>
            </a:pPr>
            <a:r>
              <a:rPr lang="en-US" sz="1900" dirty="0" smtClean="0"/>
              <a:t>lighting for athletic playing areas; </a:t>
            </a:r>
          </a:p>
          <a:p>
            <a:pPr lvl="1">
              <a:lnSpc>
                <a:spcPct val="80000"/>
              </a:lnSpc>
              <a:buFont typeface="Arial" panose="020B0604020202020204" pitchFamily="34" charset="0"/>
              <a:buChar char="•"/>
            </a:pPr>
            <a:r>
              <a:rPr lang="en-US" sz="1900" dirty="0" smtClean="0"/>
              <a:t>lighting for industrial production, material handling, transportation sites, and associated storage areas;</a:t>
            </a:r>
          </a:p>
          <a:p>
            <a:pPr lvl="1">
              <a:lnSpc>
                <a:spcPct val="80000"/>
              </a:lnSpc>
              <a:buFont typeface="Arial" panose="020B0604020202020204" pitchFamily="34" charset="0"/>
              <a:buChar char="•"/>
            </a:pPr>
            <a:r>
              <a:rPr lang="en-US" sz="1900" dirty="0" smtClean="0"/>
              <a:t>theme elements in theme/amusement parks; </a:t>
            </a:r>
          </a:p>
          <a:p>
            <a:pPr lvl="1">
              <a:lnSpc>
                <a:spcPct val="80000"/>
              </a:lnSpc>
              <a:buFont typeface="Arial" panose="020B0604020202020204" pitchFamily="34" charset="0"/>
              <a:buChar char="•"/>
            </a:pPr>
            <a:r>
              <a:rPr lang="en-US" sz="1900" dirty="0" smtClean="0"/>
              <a:t>lighting used to highlight features of public </a:t>
            </a:r>
            <a:r>
              <a:rPr lang="en-US" sz="1900" dirty="0" smtClean="0"/>
              <a:t>monuments, </a:t>
            </a:r>
            <a:r>
              <a:rPr lang="en-US" sz="1900" dirty="0" smtClean="0">
                <a:solidFill>
                  <a:srgbClr val="FF0000"/>
                </a:solidFill>
              </a:rPr>
              <a:t>public art displays</a:t>
            </a:r>
            <a:r>
              <a:rPr lang="en-US" sz="1900" dirty="0" smtClean="0"/>
              <a:t>, and registered historic landmark structures or buildings;</a:t>
            </a:r>
          </a:p>
          <a:p>
            <a:pPr lvl="1">
              <a:lnSpc>
                <a:spcPct val="80000"/>
              </a:lnSpc>
              <a:buFont typeface="Arial" panose="020B0604020202020204" pitchFamily="34" charset="0"/>
              <a:buChar char="•"/>
            </a:pPr>
            <a:r>
              <a:rPr lang="en-US" sz="1900" dirty="0" smtClean="0"/>
              <a:t>lighting for water features;</a:t>
            </a:r>
          </a:p>
          <a:p>
            <a:pPr lvl="1">
              <a:lnSpc>
                <a:spcPct val="80000"/>
              </a:lnSpc>
              <a:buFont typeface="Arial" panose="020B0604020202020204" pitchFamily="34" charset="0"/>
              <a:buChar char="•"/>
            </a:pPr>
            <a:r>
              <a:rPr lang="en-US" sz="1900" dirty="0" smtClean="0"/>
              <a:t>specialized </a:t>
            </a:r>
            <a:r>
              <a:rPr lang="en-US" sz="1900" dirty="0"/>
              <a:t>signal, directional, and marker lighting associated with transportation;</a:t>
            </a:r>
          </a:p>
          <a:p>
            <a:pPr lvl="1">
              <a:lnSpc>
                <a:spcPct val="80000"/>
              </a:lnSpc>
              <a:buFont typeface="Arial" panose="020B0604020202020204" pitchFamily="34" charset="0"/>
              <a:buChar char="•"/>
            </a:pPr>
            <a:r>
              <a:rPr lang="en-US" sz="1900" dirty="0" smtClean="0"/>
              <a:t>lighting that is integral to equipment or instrumentation and is installed by its manufacturer;</a:t>
            </a:r>
          </a:p>
          <a:p>
            <a:pPr lvl="1">
              <a:lnSpc>
                <a:spcPct val="80000"/>
              </a:lnSpc>
              <a:buFont typeface="Arial" panose="020B0604020202020204" pitchFamily="34" charset="0"/>
              <a:buChar char="•"/>
            </a:pPr>
            <a:r>
              <a:rPr lang="en-US" sz="1900" dirty="0" smtClean="0"/>
              <a:t>lighting </a:t>
            </a:r>
            <a:r>
              <a:rPr lang="en-US" sz="1900" dirty="0"/>
              <a:t>for theatrical purposes, including performance, stage, film, and video production;</a:t>
            </a:r>
          </a:p>
          <a:p>
            <a:pPr lvl="1">
              <a:lnSpc>
                <a:spcPct val="80000"/>
              </a:lnSpc>
              <a:buFont typeface="Arial" panose="020B0604020202020204" pitchFamily="34" charset="0"/>
              <a:buChar char="•"/>
            </a:pPr>
            <a:r>
              <a:rPr lang="en-US" sz="1900" dirty="0" smtClean="0"/>
              <a:t>temporary </a:t>
            </a:r>
            <a:r>
              <a:rPr lang="en-US" sz="1900" dirty="0"/>
              <a:t>lighting;</a:t>
            </a:r>
          </a:p>
          <a:p>
            <a:pPr lvl="1">
              <a:lnSpc>
                <a:spcPct val="80000"/>
              </a:lnSpc>
              <a:buFont typeface="Arial" panose="020B0604020202020204" pitchFamily="34" charset="0"/>
              <a:buChar char="•"/>
            </a:pPr>
            <a:r>
              <a:rPr lang="en-US" sz="1900" dirty="0" smtClean="0"/>
              <a:t>lighting for hazardous locations;</a:t>
            </a:r>
          </a:p>
          <a:p>
            <a:pPr lvl="1">
              <a:lnSpc>
                <a:spcPct val="80000"/>
              </a:lnSpc>
              <a:buFont typeface="Arial" panose="020B0604020202020204" pitchFamily="34" charset="0"/>
              <a:buChar char="•"/>
            </a:pPr>
            <a:r>
              <a:rPr lang="en-US" sz="1900" dirty="0" smtClean="0"/>
              <a:t>lighting for swimming pools;</a:t>
            </a:r>
          </a:p>
          <a:p>
            <a:pPr lvl="1">
              <a:lnSpc>
                <a:spcPct val="80000"/>
              </a:lnSpc>
              <a:buFont typeface="Arial" panose="020B0604020202020204" pitchFamily="34" charset="0"/>
              <a:buChar char="•"/>
            </a:pPr>
            <a:r>
              <a:rPr lang="en-US" sz="1900" dirty="0" smtClean="0"/>
              <a:t>searchlights.</a:t>
            </a:r>
            <a:endParaRPr lang="en-US" sz="1900" dirty="0"/>
          </a:p>
          <a:p>
            <a:pPr>
              <a:lnSpc>
                <a:spcPct val="80000"/>
              </a:lnSpc>
              <a:buFontTx/>
              <a:buNone/>
            </a:pPr>
            <a:endParaRPr lang="en-US" sz="1600" dirty="0"/>
          </a:p>
        </p:txBody>
      </p:sp>
      <p:sp>
        <p:nvSpPr>
          <p:cNvPr id="414722" name="Rectangle 2"/>
          <p:cNvSpPr>
            <a:spLocks noGrp="1" noChangeArrowheads="1"/>
          </p:cNvSpPr>
          <p:nvPr>
            <p:ph type="title"/>
          </p:nvPr>
        </p:nvSpPr>
        <p:spPr>
          <a:xfrm>
            <a:off x="279401" y="0"/>
            <a:ext cx="8674100" cy="914400"/>
          </a:xfrm>
        </p:spPr>
        <p:txBody>
          <a:bodyPr>
            <a:normAutofit/>
          </a:bodyPr>
          <a:lstStyle/>
          <a:p>
            <a:pPr>
              <a:lnSpc>
                <a:spcPct val="80000"/>
              </a:lnSpc>
            </a:pPr>
            <a:r>
              <a:rPr lang="en-US" sz="2400" b="1" dirty="0" smtClean="0">
                <a:solidFill>
                  <a:srgbClr val="00853F"/>
                </a:solidFill>
              </a:rPr>
              <a:t>Section 9 – 9.4.2</a:t>
            </a:r>
            <a:r>
              <a:rPr lang="en-US" sz="2000" dirty="0" smtClean="0">
                <a:solidFill>
                  <a:srgbClr val="00853F"/>
                </a:solidFill>
              </a:rPr>
              <a:t/>
            </a:r>
            <a:br>
              <a:rPr lang="en-US" sz="2000" dirty="0" smtClean="0">
                <a:solidFill>
                  <a:srgbClr val="00853F"/>
                </a:solidFill>
              </a:rPr>
            </a:br>
            <a:r>
              <a:rPr lang="en-US" sz="2000" dirty="0" smtClean="0">
                <a:solidFill>
                  <a:srgbClr val="00853F"/>
                </a:solidFill>
              </a:rPr>
              <a:t>Exterior Lighting </a:t>
            </a:r>
            <a:r>
              <a:rPr lang="en-US" sz="2000" dirty="0">
                <a:solidFill>
                  <a:srgbClr val="00853F"/>
                </a:solidFill>
              </a:rPr>
              <a:t>Power </a:t>
            </a:r>
            <a:r>
              <a:rPr lang="en-US" sz="2000" dirty="0" smtClean="0">
                <a:solidFill>
                  <a:srgbClr val="00853F"/>
                </a:solidFill>
              </a:rPr>
              <a:t>Exemptions</a:t>
            </a:r>
            <a:endParaRPr lang="en-US" sz="1100" i="1" dirty="0">
              <a:solidFill>
                <a:srgbClr val="00853F"/>
              </a:solidFill>
            </a:endParaRPr>
          </a:p>
        </p:txBody>
      </p:sp>
    </p:spTree>
    <p:extLst>
      <p:ext uri="{BB962C8B-B14F-4D97-AF65-F5344CB8AC3E}">
        <p14:creationId xmlns:p14="http://schemas.microsoft.com/office/powerpoint/2010/main" val="26727470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2" name="Rectangle 32"/>
          <p:cNvSpPr>
            <a:spLocks noGrp="1" noChangeArrowheads="1"/>
          </p:cNvSpPr>
          <p:nvPr>
            <p:ph idx="1"/>
          </p:nvPr>
        </p:nvSpPr>
        <p:spPr>
          <a:xfrm>
            <a:off x="456228" y="1219200"/>
            <a:ext cx="7874972" cy="4876800"/>
          </a:xfrm>
          <a:noFill/>
          <a:ln/>
        </p:spPr>
        <p:txBody>
          <a:bodyPr lIns="0" tIns="0" rIns="0" bIns="0">
            <a:normAutofit lnSpcReduction="10000"/>
          </a:bodyPr>
          <a:lstStyle/>
          <a:p>
            <a:r>
              <a:rPr lang="en-US" dirty="0" smtClean="0"/>
              <a:t>Functional testing (calibrated/adjusted/programmed)  of lighting control devices and systems required within 90 days of occupancy</a:t>
            </a:r>
          </a:p>
          <a:p>
            <a:pPr lvl="1"/>
            <a:r>
              <a:rPr lang="en-US" sz="1800" dirty="0" smtClean="0">
                <a:solidFill>
                  <a:schemeClr val="tx1">
                    <a:lumMod val="50000"/>
                  </a:schemeClr>
                </a:solidFill>
              </a:rPr>
              <a:t>Must be performed by individuals NOT involved in design, manufacture, or installation</a:t>
            </a:r>
          </a:p>
          <a:p>
            <a:pPr lvl="1"/>
            <a:r>
              <a:rPr lang="en-US" sz="1800" dirty="0">
                <a:solidFill>
                  <a:schemeClr val="tx1">
                    <a:lumMod val="50000"/>
                  </a:schemeClr>
                </a:solidFill>
              </a:rPr>
              <a:t>For occupant sensors:</a:t>
            </a:r>
          </a:p>
          <a:p>
            <a:pPr lvl="2"/>
            <a:r>
              <a:rPr lang="en-US" sz="1600" dirty="0" smtClean="0">
                <a:solidFill>
                  <a:schemeClr val="tx1">
                    <a:lumMod val="50000"/>
                  </a:schemeClr>
                </a:solidFill>
              </a:rPr>
              <a:t>Certify location and aiming per manufacturer recommendation</a:t>
            </a:r>
          </a:p>
          <a:p>
            <a:pPr lvl="2"/>
            <a:r>
              <a:rPr lang="en-US" sz="1600" dirty="0" smtClean="0">
                <a:solidFill>
                  <a:schemeClr val="tx1">
                    <a:lumMod val="50000"/>
                  </a:schemeClr>
                </a:solidFill>
              </a:rPr>
              <a:t>Test all sensors if project ≤ 7</a:t>
            </a:r>
          </a:p>
          <a:p>
            <a:pPr lvl="2"/>
            <a:r>
              <a:rPr lang="en-US" sz="1600" dirty="0" smtClean="0">
                <a:solidFill>
                  <a:schemeClr val="tx1">
                    <a:lumMod val="50000"/>
                  </a:schemeClr>
                </a:solidFill>
              </a:rPr>
              <a:t>If &gt; 7 sensors, test for each unique combination of sensor type and space geometry and verify</a:t>
            </a:r>
          </a:p>
          <a:p>
            <a:pPr lvl="3"/>
            <a:r>
              <a:rPr lang="en-US" sz="1600" dirty="0" smtClean="0">
                <a:solidFill>
                  <a:schemeClr val="tx1">
                    <a:lumMod val="50000"/>
                  </a:schemeClr>
                </a:solidFill>
              </a:rPr>
              <a:t>Status indicator</a:t>
            </a:r>
          </a:p>
          <a:p>
            <a:pPr lvl="3"/>
            <a:r>
              <a:rPr lang="en-US" sz="1600" dirty="0" smtClean="0">
                <a:solidFill>
                  <a:schemeClr val="tx1">
                    <a:lumMod val="50000"/>
                  </a:schemeClr>
                </a:solidFill>
              </a:rPr>
              <a:t>Lights turn off or down to permitted level within required time</a:t>
            </a:r>
          </a:p>
          <a:p>
            <a:pPr lvl="3"/>
            <a:r>
              <a:rPr lang="en-US" sz="1600" dirty="0" smtClean="0">
                <a:solidFill>
                  <a:schemeClr val="tx1">
                    <a:lumMod val="50000"/>
                  </a:schemeClr>
                </a:solidFill>
              </a:rPr>
              <a:t>Auto-on – lights turn on to permitted level when someone enters the space</a:t>
            </a:r>
          </a:p>
          <a:p>
            <a:pPr lvl="3"/>
            <a:r>
              <a:rPr lang="en-US" sz="1600" dirty="0" smtClean="0">
                <a:solidFill>
                  <a:schemeClr val="tx1">
                    <a:lumMod val="50000"/>
                  </a:schemeClr>
                </a:solidFill>
              </a:rPr>
              <a:t>Manual on – lights turn on only when manually activated</a:t>
            </a:r>
          </a:p>
          <a:p>
            <a:pPr lvl="3"/>
            <a:r>
              <a:rPr lang="en-US" sz="1600" dirty="0" smtClean="0">
                <a:solidFill>
                  <a:schemeClr val="tx1">
                    <a:lumMod val="50000"/>
                  </a:schemeClr>
                </a:solidFill>
              </a:rPr>
              <a:t>Lights aren’t incorrectly turned on by movement in nearby areas or by HVAC operation</a:t>
            </a:r>
            <a:endParaRPr lang="en-US" sz="1600" dirty="0">
              <a:solidFill>
                <a:schemeClr val="tx1">
                  <a:lumMod val="50000"/>
                </a:schemeClr>
              </a:solidFill>
            </a:endParaRPr>
          </a:p>
        </p:txBody>
      </p:sp>
      <p:sp>
        <p:nvSpPr>
          <p:cNvPr id="399362" name="Rectangle 2"/>
          <p:cNvSpPr>
            <a:spLocks noGrp="1" noChangeArrowheads="1"/>
          </p:cNvSpPr>
          <p:nvPr>
            <p:ph type="title"/>
          </p:nvPr>
        </p:nvSpPr>
        <p:spPr>
          <a:xfrm>
            <a:off x="266701" y="0"/>
            <a:ext cx="8661400" cy="914400"/>
          </a:xfrm>
        </p:spPr>
        <p:txBody>
          <a:bodyPr/>
          <a:lstStyle/>
          <a:p>
            <a:pPr>
              <a:lnSpc>
                <a:spcPct val="80000"/>
              </a:lnSpc>
            </a:pPr>
            <a:r>
              <a:rPr lang="en-US" sz="2400" b="1" dirty="0" smtClean="0">
                <a:solidFill>
                  <a:srgbClr val="00853F"/>
                </a:solidFill>
              </a:rPr>
              <a:t>Section 9 – </a:t>
            </a:r>
            <a:r>
              <a:rPr lang="en-US" sz="2400" b="1" dirty="0">
                <a:solidFill>
                  <a:srgbClr val="00853F"/>
                </a:solidFill>
              </a:rPr>
              <a:t>9.4.3</a:t>
            </a:r>
            <a:r>
              <a:rPr lang="en-US" dirty="0" smtClean="0">
                <a:solidFill>
                  <a:srgbClr val="00853F"/>
                </a:solidFill>
              </a:rPr>
              <a:t/>
            </a:r>
            <a:br>
              <a:rPr lang="en-US" dirty="0" smtClean="0">
                <a:solidFill>
                  <a:srgbClr val="00853F"/>
                </a:solidFill>
              </a:rPr>
            </a:br>
            <a:r>
              <a:rPr lang="en-US" sz="2000" dirty="0" smtClean="0">
                <a:solidFill>
                  <a:srgbClr val="00853F"/>
                </a:solidFill>
              </a:rPr>
              <a:t>Functional Testing</a:t>
            </a:r>
            <a:endParaRPr lang="en-US" sz="1600" i="1" dirty="0">
              <a:solidFill>
                <a:srgbClr val="00853F"/>
              </a:solidFill>
            </a:endParaRPr>
          </a:p>
        </p:txBody>
      </p:sp>
    </p:spTree>
    <p:extLst>
      <p:ext uri="{BB962C8B-B14F-4D97-AF65-F5344CB8AC3E}">
        <p14:creationId xmlns:p14="http://schemas.microsoft.com/office/powerpoint/2010/main" val="3231347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07818" y="107290"/>
            <a:ext cx="8077200" cy="721801"/>
          </a:xfrm>
        </p:spPr>
        <p:txBody>
          <a:bodyPr>
            <a:noAutofit/>
          </a:bodyPr>
          <a:lstStyle/>
          <a:p>
            <a:r>
              <a:rPr lang="en-US" altLang="en-US" sz="2400" b="1" dirty="0">
                <a:solidFill>
                  <a:srgbClr val="00853F"/>
                </a:solidFill>
              </a:rPr>
              <a:t>Summary of Changes</a:t>
            </a:r>
            <a:br>
              <a:rPr lang="en-US" altLang="en-US" sz="2400" b="1" dirty="0">
                <a:solidFill>
                  <a:srgbClr val="00853F"/>
                </a:solidFill>
              </a:rPr>
            </a:br>
            <a:r>
              <a:rPr lang="en-US" altLang="en-US" sz="2400" b="1" dirty="0">
                <a:solidFill>
                  <a:srgbClr val="00853F"/>
                </a:solidFill>
              </a:rPr>
              <a:t>Partial Auto-On Restriction</a:t>
            </a:r>
          </a:p>
        </p:txBody>
      </p:sp>
      <p:sp>
        <p:nvSpPr>
          <p:cNvPr id="5" name="Rectangle 3"/>
          <p:cNvSpPr>
            <a:spLocks noGrp="1" noChangeArrowheads="1"/>
          </p:cNvSpPr>
          <p:nvPr>
            <p:ph idx="1"/>
          </p:nvPr>
        </p:nvSpPr>
        <p:spPr>
          <a:xfrm>
            <a:off x="457200" y="1371600"/>
            <a:ext cx="8229600" cy="3360920"/>
          </a:xfrm>
        </p:spPr>
        <p:txBody>
          <a:bodyPr/>
          <a:lstStyle/>
          <a:p>
            <a:pPr marL="0" indent="0" eaLnBrk="1" hangingPunct="1">
              <a:buFontTx/>
              <a:buNone/>
              <a:defRPr/>
            </a:pPr>
            <a:endParaRPr lang="en-US" altLang="en-US" sz="1200" dirty="0" smtClean="0"/>
          </a:p>
          <a:p>
            <a:pPr eaLnBrk="1" hangingPunct="1">
              <a:defRPr/>
            </a:pPr>
            <a:r>
              <a:rPr lang="en-US" sz="2400" dirty="0" smtClean="0"/>
              <a:t>An exception was added to the requirement for manual on OR partial auto on to accommodate advanced lighting controls for added energy savings</a:t>
            </a:r>
          </a:p>
          <a:p>
            <a:pPr>
              <a:defRPr/>
            </a:pPr>
            <a:r>
              <a:rPr lang="en-US" sz="2400" dirty="0"/>
              <a:t>Lighting in open-plan office spaces </a:t>
            </a:r>
            <a:r>
              <a:rPr lang="en-US" sz="2400" dirty="0" smtClean="0"/>
              <a:t>will be </a:t>
            </a:r>
            <a:r>
              <a:rPr lang="en-US" sz="2400" dirty="0"/>
              <a:t>allowed to turn on automatically to more than 50</a:t>
            </a:r>
            <a:r>
              <a:rPr lang="en-US" sz="2400" dirty="0" smtClean="0"/>
              <a:t>% (i.e. full auto-on)</a:t>
            </a:r>
            <a:endParaRPr lang="en-US" sz="2400" dirty="0"/>
          </a:p>
          <a:p>
            <a:pPr eaLnBrk="1" hangingPunct="1">
              <a:defRPr/>
            </a:pPr>
            <a:r>
              <a:rPr lang="en-US" sz="2400" dirty="0" smtClean="0"/>
              <a:t>The exception limits control zones to 600 square feet to preserve savings</a:t>
            </a:r>
          </a:p>
          <a:p>
            <a:pPr eaLnBrk="1" hangingPunct="1">
              <a:defRPr/>
            </a:pPr>
            <a:endParaRPr lang="en-US" altLang="en-US" dirty="0" smtClean="0"/>
          </a:p>
        </p:txBody>
      </p:sp>
    </p:spTree>
    <p:extLst>
      <p:ext uri="{BB962C8B-B14F-4D97-AF65-F5344CB8AC3E}">
        <p14:creationId xmlns:p14="http://schemas.microsoft.com/office/powerpoint/2010/main" val="25147212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2" name="Rectangle 32"/>
          <p:cNvSpPr>
            <a:spLocks noGrp="1" noChangeArrowheads="1"/>
          </p:cNvSpPr>
          <p:nvPr>
            <p:ph idx="1"/>
          </p:nvPr>
        </p:nvSpPr>
        <p:spPr>
          <a:xfrm>
            <a:off x="456228" y="1219199"/>
            <a:ext cx="7874972" cy="5240977"/>
          </a:xfrm>
          <a:noFill/>
          <a:ln/>
        </p:spPr>
        <p:txBody>
          <a:bodyPr lIns="0" tIns="0" rIns="0" bIns="0">
            <a:normAutofit fontScale="92500" lnSpcReduction="20000"/>
          </a:bodyPr>
          <a:lstStyle/>
          <a:p>
            <a:pPr lvl="1"/>
            <a:r>
              <a:rPr lang="en-US" sz="2100" dirty="0">
                <a:solidFill>
                  <a:schemeClr val="tx1">
                    <a:lumMod val="50000"/>
                  </a:schemeClr>
                </a:solidFill>
              </a:rPr>
              <a:t>For automatic time switches:</a:t>
            </a:r>
          </a:p>
          <a:p>
            <a:pPr lvl="2"/>
            <a:r>
              <a:rPr lang="en-US" dirty="0">
                <a:solidFill>
                  <a:schemeClr val="tx1">
                    <a:lumMod val="50000"/>
                  </a:schemeClr>
                </a:solidFill>
              </a:rPr>
              <a:t>Confirm programmed schedules</a:t>
            </a:r>
          </a:p>
          <a:p>
            <a:pPr lvl="2"/>
            <a:r>
              <a:rPr lang="en-US" dirty="0">
                <a:solidFill>
                  <a:schemeClr val="tx1">
                    <a:lumMod val="50000"/>
                  </a:schemeClr>
                </a:solidFill>
              </a:rPr>
              <a:t>Document schedules for owner</a:t>
            </a:r>
          </a:p>
          <a:p>
            <a:pPr lvl="2"/>
            <a:r>
              <a:rPr lang="en-US" dirty="0">
                <a:solidFill>
                  <a:schemeClr val="tx1">
                    <a:lumMod val="50000"/>
                  </a:schemeClr>
                </a:solidFill>
              </a:rPr>
              <a:t>Verify correct time and date are set</a:t>
            </a:r>
          </a:p>
          <a:p>
            <a:pPr lvl="2"/>
            <a:r>
              <a:rPr lang="en-US" dirty="0">
                <a:solidFill>
                  <a:schemeClr val="tx1">
                    <a:lumMod val="50000"/>
                  </a:schemeClr>
                </a:solidFill>
              </a:rPr>
              <a:t>Verify any battery backup is installed and energized</a:t>
            </a:r>
          </a:p>
          <a:p>
            <a:pPr lvl="2"/>
            <a:r>
              <a:rPr lang="en-US" dirty="0">
                <a:solidFill>
                  <a:schemeClr val="tx1">
                    <a:lumMod val="50000"/>
                  </a:schemeClr>
                </a:solidFill>
              </a:rPr>
              <a:t>Verify override time limit set to ≤ 2 hours</a:t>
            </a:r>
          </a:p>
          <a:p>
            <a:pPr lvl="2"/>
            <a:r>
              <a:rPr lang="en-US" dirty="0">
                <a:solidFill>
                  <a:schemeClr val="tx1">
                    <a:lumMod val="50000"/>
                  </a:schemeClr>
                </a:solidFill>
              </a:rPr>
              <a:t>Simulate occupied condition and verify and document:</a:t>
            </a:r>
          </a:p>
          <a:p>
            <a:pPr lvl="3"/>
            <a:r>
              <a:rPr lang="en-US" dirty="0">
                <a:solidFill>
                  <a:schemeClr val="tx1">
                    <a:lumMod val="50000"/>
                  </a:schemeClr>
                </a:solidFill>
              </a:rPr>
              <a:t>Lights turn on and off with respective switches</a:t>
            </a:r>
          </a:p>
          <a:p>
            <a:pPr lvl="3"/>
            <a:r>
              <a:rPr lang="en-US" dirty="0">
                <a:solidFill>
                  <a:schemeClr val="tx1">
                    <a:lumMod val="50000"/>
                  </a:schemeClr>
                </a:solidFill>
              </a:rPr>
              <a:t>Switch only operates lights in enclosed space where switch is located</a:t>
            </a:r>
          </a:p>
          <a:p>
            <a:pPr lvl="2"/>
            <a:r>
              <a:rPr lang="en-US" dirty="0">
                <a:solidFill>
                  <a:schemeClr val="tx1">
                    <a:lumMod val="50000"/>
                  </a:schemeClr>
                </a:solidFill>
              </a:rPr>
              <a:t>Simulate unoccupied condition and verify and document:</a:t>
            </a:r>
          </a:p>
          <a:p>
            <a:pPr lvl="3"/>
            <a:r>
              <a:rPr lang="en-US" dirty="0">
                <a:solidFill>
                  <a:schemeClr val="tx1">
                    <a:lumMod val="50000"/>
                  </a:schemeClr>
                </a:solidFill>
              </a:rPr>
              <a:t>All nonexempt lights turn off</a:t>
            </a:r>
          </a:p>
          <a:p>
            <a:pPr lvl="3"/>
            <a:r>
              <a:rPr lang="en-US" dirty="0">
                <a:solidFill>
                  <a:schemeClr val="tx1">
                    <a:lumMod val="50000"/>
                  </a:schemeClr>
                </a:solidFill>
              </a:rPr>
              <a:t>Manual override only operates lighting where it is located</a:t>
            </a:r>
          </a:p>
          <a:p>
            <a:pPr lvl="1"/>
            <a:r>
              <a:rPr lang="en-US" dirty="0" smtClean="0">
                <a:solidFill>
                  <a:schemeClr val="tx1">
                    <a:lumMod val="50000"/>
                  </a:schemeClr>
                </a:solidFill>
              </a:rPr>
              <a:t>For daylighting controls</a:t>
            </a:r>
          </a:p>
          <a:p>
            <a:pPr lvl="2"/>
            <a:r>
              <a:rPr lang="en-US" dirty="0" smtClean="0">
                <a:solidFill>
                  <a:schemeClr val="tx1">
                    <a:lumMod val="50000"/>
                  </a:schemeClr>
                </a:solidFill>
              </a:rPr>
              <a:t>Properly located, field-calibrated, and set to have appropriate </a:t>
            </a:r>
            <a:r>
              <a:rPr lang="en-US" dirty="0" err="1" smtClean="0">
                <a:solidFill>
                  <a:schemeClr val="tx1">
                    <a:lumMod val="50000"/>
                  </a:schemeClr>
                </a:solidFill>
              </a:rPr>
              <a:t>setpoints</a:t>
            </a:r>
            <a:r>
              <a:rPr lang="en-US" dirty="0" smtClean="0">
                <a:solidFill>
                  <a:schemeClr val="tx1">
                    <a:lumMod val="50000"/>
                  </a:schemeClr>
                </a:solidFill>
              </a:rPr>
              <a:t> and threshold light levels</a:t>
            </a:r>
          </a:p>
          <a:p>
            <a:pPr lvl="2"/>
            <a:r>
              <a:rPr lang="en-US" dirty="0" smtClean="0">
                <a:solidFill>
                  <a:schemeClr val="tx1">
                    <a:lumMod val="50000"/>
                  </a:schemeClr>
                </a:solidFill>
              </a:rPr>
              <a:t>Daylight controlled lighting loads adjust to correct levels with available daylight</a:t>
            </a:r>
          </a:p>
          <a:p>
            <a:pPr lvl="2"/>
            <a:r>
              <a:rPr lang="en-US" dirty="0" smtClean="0">
                <a:solidFill>
                  <a:schemeClr val="tx1">
                    <a:lumMod val="50000"/>
                  </a:schemeClr>
                </a:solidFill>
              </a:rPr>
              <a:t>Location where calibration adjustments are made is readily accessible only to authorized personnel</a:t>
            </a:r>
            <a:endParaRPr lang="en-US" dirty="0">
              <a:solidFill>
                <a:schemeClr val="tx1">
                  <a:lumMod val="50000"/>
                </a:schemeClr>
              </a:solidFill>
            </a:endParaRPr>
          </a:p>
        </p:txBody>
      </p:sp>
      <p:sp>
        <p:nvSpPr>
          <p:cNvPr id="399362" name="Rectangle 2"/>
          <p:cNvSpPr>
            <a:spLocks noGrp="1" noChangeArrowheads="1"/>
          </p:cNvSpPr>
          <p:nvPr>
            <p:ph type="title"/>
          </p:nvPr>
        </p:nvSpPr>
        <p:spPr>
          <a:xfrm>
            <a:off x="266701" y="0"/>
            <a:ext cx="8661400" cy="914400"/>
          </a:xfrm>
        </p:spPr>
        <p:txBody>
          <a:bodyPr/>
          <a:lstStyle/>
          <a:p>
            <a:pPr>
              <a:lnSpc>
                <a:spcPct val="80000"/>
              </a:lnSpc>
            </a:pPr>
            <a:r>
              <a:rPr lang="en-US" sz="2400" b="1" dirty="0" smtClean="0">
                <a:solidFill>
                  <a:srgbClr val="00853F"/>
                </a:solidFill>
              </a:rPr>
              <a:t>Section 9 – </a:t>
            </a:r>
            <a:r>
              <a:rPr lang="en-US" sz="2400" b="1" dirty="0">
                <a:solidFill>
                  <a:srgbClr val="00853F"/>
                </a:solidFill>
              </a:rPr>
              <a:t>9.4.3</a:t>
            </a:r>
            <a:r>
              <a:rPr lang="en-US" dirty="0" smtClean="0">
                <a:solidFill>
                  <a:srgbClr val="00853F"/>
                </a:solidFill>
              </a:rPr>
              <a:t/>
            </a:r>
            <a:br>
              <a:rPr lang="en-US" dirty="0" smtClean="0">
                <a:solidFill>
                  <a:srgbClr val="00853F"/>
                </a:solidFill>
              </a:rPr>
            </a:br>
            <a:r>
              <a:rPr lang="en-US" sz="2000" dirty="0" smtClean="0">
                <a:solidFill>
                  <a:srgbClr val="00853F"/>
                </a:solidFill>
              </a:rPr>
              <a:t>Functional Testing</a:t>
            </a:r>
            <a:r>
              <a:rPr lang="en-US" sz="1600" dirty="0" smtClean="0">
                <a:solidFill>
                  <a:srgbClr val="00853F"/>
                </a:solidFill>
              </a:rPr>
              <a:t> </a:t>
            </a:r>
            <a:r>
              <a:rPr lang="en-US" sz="1200" i="1" dirty="0">
                <a:solidFill>
                  <a:srgbClr val="00853F"/>
                </a:solidFill>
              </a:rPr>
              <a:t>(cont’d)</a:t>
            </a:r>
            <a:endParaRPr lang="en-US" sz="1600" i="1" dirty="0">
              <a:solidFill>
                <a:srgbClr val="00853F"/>
              </a:solidFill>
            </a:endParaRPr>
          </a:p>
        </p:txBody>
      </p:sp>
    </p:spTree>
    <p:extLst>
      <p:ext uri="{BB962C8B-B14F-4D97-AF65-F5344CB8AC3E}">
        <p14:creationId xmlns:p14="http://schemas.microsoft.com/office/powerpoint/2010/main" val="11350420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6701" y="0"/>
            <a:ext cx="8661400" cy="914400"/>
          </a:xfrm>
        </p:spPr>
        <p:txBody>
          <a:bodyPr/>
          <a:lstStyle/>
          <a:p>
            <a:pPr>
              <a:lnSpc>
                <a:spcPct val="80000"/>
              </a:lnSpc>
            </a:pPr>
            <a:r>
              <a:rPr lang="en-US" sz="2400" b="1" dirty="0" smtClean="0">
                <a:solidFill>
                  <a:srgbClr val="00853F"/>
                </a:solidFill>
              </a:rPr>
              <a:t>Section 9 – </a:t>
            </a:r>
            <a:r>
              <a:rPr lang="en-US" sz="2400" b="1" dirty="0" smtClean="0">
                <a:solidFill>
                  <a:srgbClr val="FF0000"/>
                </a:solidFill>
              </a:rPr>
              <a:t>9.4.4</a:t>
            </a:r>
            <a:r>
              <a:rPr lang="en-US" dirty="0" smtClean="0">
                <a:solidFill>
                  <a:srgbClr val="FF0000"/>
                </a:solidFill>
              </a:rPr>
              <a:t/>
            </a:r>
            <a:br>
              <a:rPr lang="en-US" dirty="0" smtClean="0">
                <a:solidFill>
                  <a:srgbClr val="FF0000"/>
                </a:solidFill>
              </a:rPr>
            </a:br>
            <a:r>
              <a:rPr lang="en-US" sz="2000" dirty="0" smtClean="0">
                <a:solidFill>
                  <a:srgbClr val="FF0000"/>
                </a:solidFill>
              </a:rPr>
              <a:t>Dwelling Units</a:t>
            </a:r>
            <a:endParaRPr lang="en-US" sz="1600" i="1" dirty="0">
              <a:solidFill>
                <a:srgbClr val="FF0000"/>
              </a:solidFill>
            </a:endParaRPr>
          </a:p>
        </p:txBody>
      </p:sp>
      <p:sp>
        <p:nvSpPr>
          <p:cNvPr id="5" name="Content Placeholder 2"/>
          <p:cNvSpPr>
            <a:spLocks noGrp="1"/>
          </p:cNvSpPr>
          <p:nvPr>
            <p:ph idx="1"/>
          </p:nvPr>
        </p:nvSpPr>
        <p:spPr>
          <a:xfrm>
            <a:off x="457200" y="1371600"/>
            <a:ext cx="5943600" cy="4856714"/>
          </a:xfrm>
        </p:spPr>
        <p:txBody>
          <a:bodyPr>
            <a:normAutofit fontScale="92500"/>
          </a:bodyPr>
          <a:lstStyle/>
          <a:p>
            <a:r>
              <a:rPr lang="en-US" altLang="en-US" dirty="0" smtClean="0">
                <a:solidFill>
                  <a:srgbClr val="FF0000"/>
                </a:solidFill>
                <a:latin typeface="Arial" charset="0"/>
                <a:cs typeface="Arial" charset="0"/>
              </a:rPr>
              <a:t>Dwelling units (apartment, condo, living space, etc.) must be built so that at least 75 percent of the permanently installed lighting fixtures utilize lamps with an efficacy of at least 55 lm/W, or have a total luminaire (fixture) efficacy of at least 45 lm/W.</a:t>
            </a:r>
          </a:p>
          <a:p>
            <a:pPr lvl="1">
              <a:buSzTx/>
            </a:pPr>
            <a:r>
              <a:rPr lang="en-US" altLang="en-US" b="1" dirty="0" smtClean="0">
                <a:solidFill>
                  <a:srgbClr val="FF0000"/>
                </a:solidFill>
                <a:latin typeface="Arial" charset="0"/>
                <a:cs typeface="Arial" charset="0"/>
              </a:rPr>
              <a:t>Exception:  </a:t>
            </a:r>
            <a:r>
              <a:rPr lang="en-US" altLang="en-US" dirty="0" smtClean="0">
                <a:solidFill>
                  <a:srgbClr val="FF0000"/>
                </a:solidFill>
                <a:latin typeface="Arial" charset="0"/>
                <a:cs typeface="Arial" charset="0"/>
              </a:rPr>
              <a:t>Lighting that is controlled with dimmers or automatic control devices.</a:t>
            </a:r>
          </a:p>
          <a:p>
            <a:r>
              <a:rPr lang="en-US" altLang="en-US" dirty="0" smtClean="0">
                <a:solidFill>
                  <a:srgbClr val="FF0000"/>
                </a:solidFill>
                <a:latin typeface="Arial" charset="0"/>
                <a:cs typeface="Arial" charset="0"/>
              </a:rPr>
              <a:t>Applies to 4 story above grade multi-family (3 story and below not in scope of 90.1)</a:t>
            </a:r>
          </a:p>
          <a:p>
            <a:r>
              <a:rPr lang="en-US" altLang="en-US" dirty="0" smtClean="0">
                <a:solidFill>
                  <a:srgbClr val="FF0000"/>
                </a:solidFill>
                <a:latin typeface="Arial" charset="0"/>
                <a:cs typeface="Arial" charset="0"/>
              </a:rPr>
              <a:t>Other common spaces in the building must follow standard 90.1 Requirements.</a:t>
            </a:r>
            <a:r>
              <a:rPr lang="en-US" altLang="en-US" dirty="0" smtClean="0">
                <a:latin typeface="Arial" charset="0"/>
                <a:cs typeface="Arial" charset="0"/>
              </a:rPr>
              <a:t/>
            </a:r>
            <a:br>
              <a:rPr lang="en-US" altLang="en-US" dirty="0" smtClean="0">
                <a:latin typeface="Arial" charset="0"/>
                <a:cs typeface="Arial" charset="0"/>
              </a:rPr>
            </a:br>
            <a:endParaRPr lang="en-US" altLang="en-US" dirty="0" smtClean="0">
              <a:latin typeface="Arial" charset="0"/>
              <a:cs typeface="Arial" charset="0"/>
            </a:endParaRPr>
          </a:p>
        </p:txBody>
      </p:sp>
      <p:pic>
        <p:nvPicPr>
          <p:cNvPr id="6" name="Picture 6" descr="http://t3.gstatic.com/images?q=tbn:ANd9GcQUV-XSKg_m9dEedbsd7xE3CUyhg8TekpAGpdpGxBw2w-pPJF3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901" y="2019877"/>
            <a:ext cx="23622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843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6"/>
          <p:cNvSpPr>
            <a:spLocks noGrp="1" noChangeArrowheads="1"/>
          </p:cNvSpPr>
          <p:nvPr>
            <p:ph idx="1"/>
          </p:nvPr>
        </p:nvSpPr>
        <p:spPr>
          <a:xfrm>
            <a:off x="456229" y="1295400"/>
            <a:ext cx="8230571" cy="4155374"/>
          </a:xfrm>
          <a:noFill/>
          <a:ln/>
        </p:spPr>
        <p:txBody>
          <a:bodyPr>
            <a:normAutofit/>
          </a:bodyPr>
          <a:lstStyle/>
          <a:p>
            <a:pPr>
              <a:buFont typeface="Wingdings" pitchFamily="2" charset="2"/>
              <a:buChar char="ü"/>
            </a:pPr>
            <a:r>
              <a:rPr lang="en-US" dirty="0" smtClean="0"/>
              <a:t>Record drawings, to include for each piece of lighting equipment:</a:t>
            </a:r>
          </a:p>
          <a:p>
            <a:pPr lvl="1">
              <a:buFont typeface="Arial" panose="020B0604020202020204" pitchFamily="34" charset="0"/>
              <a:buChar char="•"/>
            </a:pPr>
            <a:r>
              <a:rPr lang="en-US" dirty="0" smtClean="0"/>
              <a:t>Location</a:t>
            </a:r>
          </a:p>
          <a:p>
            <a:pPr lvl="1">
              <a:buFont typeface="Arial" panose="020B0604020202020204" pitchFamily="34" charset="0"/>
              <a:buChar char="•"/>
            </a:pPr>
            <a:r>
              <a:rPr lang="en-US" dirty="0" smtClean="0"/>
              <a:t>Luminaire identifier</a:t>
            </a:r>
          </a:p>
          <a:p>
            <a:pPr lvl="1">
              <a:buFont typeface="Arial" panose="020B0604020202020204" pitchFamily="34" charset="0"/>
              <a:buChar char="•"/>
            </a:pPr>
            <a:r>
              <a:rPr lang="en-US" dirty="0" smtClean="0"/>
              <a:t>Control</a:t>
            </a:r>
          </a:p>
          <a:p>
            <a:pPr lvl="1">
              <a:buFont typeface="Arial" panose="020B0604020202020204" pitchFamily="34" charset="0"/>
              <a:buChar char="•"/>
            </a:pPr>
            <a:r>
              <a:rPr lang="en-US" dirty="0" smtClean="0"/>
              <a:t>Circuiting</a:t>
            </a:r>
          </a:p>
          <a:p>
            <a:pPr>
              <a:buFont typeface="Wingdings" pitchFamily="2" charset="2"/>
              <a:buChar char="ü"/>
            </a:pPr>
            <a:r>
              <a:rPr lang="en-US" dirty="0" smtClean="0"/>
              <a:t>Operation and maintenance manuals</a:t>
            </a:r>
          </a:p>
          <a:p>
            <a:pPr>
              <a:buFont typeface="Wingdings" pitchFamily="2" charset="2"/>
              <a:buChar char="ü"/>
            </a:pPr>
            <a:r>
              <a:rPr lang="en-US" dirty="0"/>
              <a:t>Daylighting documentation</a:t>
            </a:r>
          </a:p>
          <a:p>
            <a:pPr lvl="1">
              <a:buFont typeface="Arial" panose="020B0604020202020204" pitchFamily="34" charset="0"/>
              <a:buChar char="•"/>
            </a:pPr>
            <a:r>
              <a:rPr lang="en-US" dirty="0"/>
              <a:t>Identify all general lighting located within daylight areas under skylights, daylight areas under roof monitors as well as primary </a:t>
            </a:r>
            <a:r>
              <a:rPr lang="en-US" dirty="0" err="1"/>
              <a:t>sidelighted</a:t>
            </a:r>
            <a:r>
              <a:rPr lang="en-US" dirty="0"/>
              <a:t> areas and secondary </a:t>
            </a:r>
            <a:r>
              <a:rPr lang="en-US" dirty="0" err="1"/>
              <a:t>sidelighted</a:t>
            </a:r>
            <a:r>
              <a:rPr lang="en-US" dirty="0"/>
              <a:t> areas</a:t>
            </a:r>
          </a:p>
        </p:txBody>
      </p:sp>
      <p:sp>
        <p:nvSpPr>
          <p:cNvPr id="436226" name="Rectangle 2"/>
          <p:cNvSpPr>
            <a:spLocks noGrp="1" noChangeArrowheads="1"/>
          </p:cNvSpPr>
          <p:nvPr>
            <p:ph type="title"/>
          </p:nvPr>
        </p:nvSpPr>
        <p:spPr>
          <a:xfrm>
            <a:off x="279400" y="0"/>
            <a:ext cx="8458199" cy="914400"/>
          </a:xfrm>
        </p:spPr>
        <p:txBody>
          <a:bodyPr>
            <a:normAutofit/>
          </a:bodyPr>
          <a:lstStyle/>
          <a:p>
            <a:pPr>
              <a:lnSpc>
                <a:spcPct val="80000"/>
              </a:lnSpc>
            </a:pPr>
            <a:r>
              <a:rPr lang="en-US" sz="2400" b="1" dirty="0" smtClean="0">
                <a:solidFill>
                  <a:srgbClr val="00853F"/>
                </a:solidFill>
              </a:rPr>
              <a:t>Section 9 – 9.7 </a:t>
            </a:r>
            <a:r>
              <a:rPr lang="en-US" sz="2400" dirty="0" smtClean="0">
                <a:solidFill>
                  <a:srgbClr val="00853F"/>
                </a:solidFill>
              </a:rPr>
              <a:t/>
            </a:r>
            <a:br>
              <a:rPr lang="en-US" sz="2400" dirty="0" smtClean="0">
                <a:solidFill>
                  <a:srgbClr val="00853F"/>
                </a:solidFill>
              </a:rPr>
            </a:br>
            <a:r>
              <a:rPr lang="en-US" sz="2000" dirty="0" smtClean="0">
                <a:solidFill>
                  <a:srgbClr val="00853F"/>
                </a:solidFill>
              </a:rPr>
              <a:t>Submittals</a:t>
            </a:r>
            <a:endParaRPr lang="en-US" sz="2000" i="1" dirty="0">
              <a:solidFill>
                <a:srgbClr val="00853F"/>
              </a:solidFill>
            </a:endParaRPr>
          </a:p>
        </p:txBody>
      </p:sp>
    </p:spTree>
    <p:extLst>
      <p:ext uri="{BB962C8B-B14F-4D97-AF65-F5344CB8AC3E}">
        <p14:creationId xmlns:p14="http://schemas.microsoft.com/office/powerpoint/2010/main" val="1149666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07822" y="202813"/>
            <a:ext cx="6629400" cy="718145"/>
          </a:xfrm>
        </p:spPr>
        <p:txBody>
          <a:bodyPr>
            <a:noAutofit/>
          </a:bodyPr>
          <a:lstStyle/>
          <a:p>
            <a:r>
              <a:rPr lang="en-US" altLang="en-US" sz="2400" b="1" dirty="0">
                <a:solidFill>
                  <a:srgbClr val="00853F"/>
                </a:solidFill>
              </a:rPr>
              <a:t>Summary of Changes</a:t>
            </a:r>
            <a:br>
              <a:rPr lang="en-US" altLang="en-US" sz="2400" b="1" dirty="0">
                <a:solidFill>
                  <a:srgbClr val="00853F"/>
                </a:solidFill>
              </a:rPr>
            </a:br>
            <a:r>
              <a:rPr lang="en-US" altLang="en-US" sz="2400" b="1" dirty="0">
                <a:solidFill>
                  <a:srgbClr val="00853F"/>
                </a:solidFill>
              </a:rPr>
              <a:t>Exterior Lighting Control</a:t>
            </a:r>
          </a:p>
        </p:txBody>
      </p:sp>
      <p:sp>
        <p:nvSpPr>
          <p:cNvPr id="5" name="Content Placeholder 3"/>
          <p:cNvSpPr>
            <a:spLocks noGrp="1"/>
          </p:cNvSpPr>
          <p:nvPr>
            <p:ph idx="1"/>
          </p:nvPr>
        </p:nvSpPr>
        <p:spPr>
          <a:xfrm>
            <a:off x="381000" y="1828800"/>
            <a:ext cx="5257800" cy="2215991"/>
          </a:xfrm>
        </p:spPr>
        <p:txBody>
          <a:bodyPr>
            <a:normAutofit lnSpcReduction="10000"/>
          </a:bodyPr>
          <a:lstStyle/>
          <a:p>
            <a:pPr eaLnBrk="1" hangingPunct="1"/>
            <a:r>
              <a:rPr lang="en-US" altLang="en-US" sz="2400" dirty="0" smtClean="0">
                <a:latin typeface="Arial" charset="0"/>
                <a:cs typeface="Arial" charset="0"/>
              </a:rPr>
              <a:t>Requirements to reduce lighting power by 30% during periods of non-occupancy or after business hours in exterior applications AND parking garages has been increased to 50%</a:t>
            </a:r>
          </a:p>
        </p:txBody>
      </p:sp>
      <p:pic>
        <p:nvPicPr>
          <p:cNvPr id="6" name="Picture 11" descr="IMG_149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1457" y="1447800"/>
            <a:ext cx="232354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707" y="3962400"/>
            <a:ext cx="2555257"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6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48441" y="131557"/>
            <a:ext cx="6629400" cy="718145"/>
          </a:xfrm>
        </p:spPr>
        <p:txBody>
          <a:bodyPr>
            <a:noAutofit/>
          </a:bodyPr>
          <a:lstStyle/>
          <a:p>
            <a:r>
              <a:rPr lang="en-US" altLang="en-US" sz="2400" b="1" dirty="0">
                <a:solidFill>
                  <a:srgbClr val="00853F"/>
                </a:solidFill>
              </a:rPr>
              <a:t>Summary of Changes</a:t>
            </a:r>
            <a:br>
              <a:rPr lang="en-US" altLang="en-US" sz="2400" b="1" dirty="0">
                <a:solidFill>
                  <a:srgbClr val="00853F"/>
                </a:solidFill>
              </a:rPr>
            </a:br>
            <a:r>
              <a:rPr lang="en-US" altLang="en-US" sz="2400" b="1" dirty="0">
                <a:solidFill>
                  <a:srgbClr val="00853F"/>
                </a:solidFill>
              </a:rPr>
              <a:t>Alterations</a:t>
            </a:r>
          </a:p>
        </p:txBody>
      </p:sp>
      <p:sp>
        <p:nvSpPr>
          <p:cNvPr id="5" name="Rectangle 3"/>
          <p:cNvSpPr txBox="1">
            <a:spLocks noChangeArrowheads="1"/>
          </p:cNvSpPr>
          <p:nvPr/>
        </p:nvSpPr>
        <p:spPr bwMode="auto">
          <a:xfrm>
            <a:off x="235867" y="1055917"/>
            <a:ext cx="8480621" cy="2514600"/>
          </a:xfrm>
          <a:prstGeom prst="rect">
            <a:avLst/>
          </a:prstGeom>
          <a:noFill/>
          <a:ln w="9525">
            <a:noFill/>
            <a:miter lim="800000"/>
            <a:headEnd/>
            <a:tailEnd/>
          </a:ln>
        </p:spPr>
        <p:txBody>
          <a:bodyPr lIns="0" tIns="0" rIns="0" bIns="0"/>
          <a:lstStyle/>
          <a:p>
            <a:pPr marL="342900" indent="-342900">
              <a:spcBef>
                <a:spcPct val="30000"/>
              </a:spcBef>
              <a:buFont typeface="Arial" panose="020B0604020202020204" pitchFamily="34" charset="0"/>
              <a:buChar char="•"/>
              <a:defRPr/>
            </a:pPr>
            <a:r>
              <a:rPr lang="en-US" sz="2400" kern="0" dirty="0" smtClean="0">
                <a:latin typeface="+mn-lt"/>
                <a:cs typeface="Arial" pitchFamily="34" charset="0"/>
              </a:rPr>
              <a:t>Lighting alterations (retrofits) section revised to add interior and exterior controls</a:t>
            </a:r>
          </a:p>
          <a:p>
            <a:pPr marL="800100" lvl="1" indent="-342900">
              <a:spcBef>
                <a:spcPct val="30000"/>
              </a:spcBef>
              <a:buFont typeface="Arial" panose="020B0604020202020204" pitchFamily="34" charset="0"/>
              <a:buChar char="•"/>
              <a:defRPr/>
            </a:pPr>
            <a:r>
              <a:rPr lang="en-US" sz="2400" b="1" kern="0" dirty="0" smtClean="0">
                <a:latin typeface="+mn-lt"/>
                <a:cs typeface="Arial" pitchFamily="34" charset="0"/>
              </a:rPr>
              <a:t>Interior</a:t>
            </a:r>
            <a:r>
              <a:rPr lang="en-US" sz="2400" kern="0" dirty="0" smtClean="0">
                <a:latin typeface="+mn-lt"/>
                <a:cs typeface="Arial" pitchFamily="34" charset="0"/>
              </a:rPr>
              <a:t> retrofits must now also comply with occupancy and scheduled full and partial shutoff and bi-level switching where specified. </a:t>
            </a:r>
            <a:endParaRPr lang="en-US" sz="2400" kern="0" dirty="0">
              <a:latin typeface="+mn-lt"/>
              <a:cs typeface="Arial" pitchFamily="34" charset="0"/>
            </a:endParaRPr>
          </a:p>
          <a:p>
            <a:pPr marL="800100" lvl="1" indent="-342900">
              <a:spcBef>
                <a:spcPct val="30000"/>
              </a:spcBef>
              <a:buFont typeface="Arial" panose="020B0604020202020204" pitchFamily="34" charset="0"/>
              <a:buChar char="•"/>
              <a:defRPr/>
            </a:pPr>
            <a:r>
              <a:rPr lang="en-US" sz="2400" b="1" kern="0" dirty="0" smtClean="0">
                <a:latin typeface="+mn-lt"/>
                <a:cs typeface="Arial" pitchFamily="34" charset="0"/>
              </a:rPr>
              <a:t>Exterior</a:t>
            </a:r>
            <a:r>
              <a:rPr lang="en-US" sz="2400" kern="0" dirty="0" smtClean="0">
                <a:latin typeface="+mn-lt"/>
                <a:cs typeface="Arial" pitchFamily="34" charset="0"/>
              </a:rPr>
              <a:t> retrofits </a:t>
            </a:r>
            <a:r>
              <a:rPr lang="en-US" sz="2400" kern="0" dirty="0">
                <a:latin typeface="+mn-lt"/>
                <a:cs typeface="Arial" pitchFamily="34" charset="0"/>
              </a:rPr>
              <a:t>must now also comply with </a:t>
            </a:r>
            <a:r>
              <a:rPr lang="en-US" sz="2400" kern="0" dirty="0" smtClean="0">
                <a:latin typeface="+mn-lt"/>
                <a:cs typeface="Arial" pitchFamily="34" charset="0"/>
              </a:rPr>
              <a:t>astronomical control and/or scheduled shutoff control where </a:t>
            </a:r>
            <a:r>
              <a:rPr lang="en-US" sz="2400" kern="0" dirty="0">
                <a:latin typeface="+mn-lt"/>
                <a:cs typeface="Arial" pitchFamily="34" charset="0"/>
              </a:rPr>
              <a:t>specified for each </a:t>
            </a:r>
            <a:r>
              <a:rPr lang="en-US" sz="2400" kern="0" dirty="0" smtClean="0">
                <a:latin typeface="+mn-lt"/>
                <a:cs typeface="Arial" pitchFamily="34" charset="0"/>
              </a:rPr>
              <a:t>application.</a:t>
            </a:r>
          </a:p>
          <a:p>
            <a:pPr marL="342900" indent="-342900">
              <a:spcBef>
                <a:spcPct val="30000"/>
              </a:spcBef>
              <a:buFont typeface="Arial" panose="020B0604020202020204" pitchFamily="34" charset="0"/>
              <a:buChar char="•"/>
              <a:defRPr/>
            </a:pPr>
            <a:r>
              <a:rPr lang="en-US" sz="2400" kern="0" dirty="0">
                <a:cs typeface="Arial" pitchFamily="34" charset="0"/>
              </a:rPr>
              <a:t>Application threshold changed to 20% of lighting load before requirements are applied.  This acknowledges the </a:t>
            </a:r>
            <a:r>
              <a:rPr lang="en-US" sz="2400" kern="0" dirty="0" smtClean="0">
                <a:cs typeface="Arial" pitchFamily="34" charset="0"/>
              </a:rPr>
              <a:t>added </a:t>
            </a:r>
            <a:r>
              <a:rPr lang="en-US" sz="2400" kern="0" dirty="0">
                <a:cs typeface="Arial" pitchFamily="34" charset="0"/>
              </a:rPr>
              <a:t>controls savings and practicality of applying controls in retrofits.</a:t>
            </a:r>
            <a:endParaRPr lang="en-US" sz="2400" b="1" kern="0" dirty="0">
              <a:cs typeface="Arial" pitchFamily="34" charset="0"/>
            </a:endParaRPr>
          </a:p>
          <a:p>
            <a:pPr marL="342900" indent="-342900">
              <a:spcBef>
                <a:spcPct val="30000"/>
              </a:spcBef>
              <a:buFont typeface="Arial" panose="020B0604020202020204" pitchFamily="34" charset="0"/>
              <a:buChar char="•"/>
              <a:defRPr/>
            </a:pPr>
            <a:r>
              <a:rPr lang="en-US" sz="2400" kern="0" dirty="0">
                <a:cs typeface="Arial" pitchFamily="34" charset="0"/>
              </a:rPr>
              <a:t>Lamp plus ballast retrofits and one-for-one fixture replacements need only comply with LPD limits.</a:t>
            </a:r>
            <a:endParaRPr lang="en-US" sz="2400" b="1" kern="0" dirty="0">
              <a:cs typeface="Arial" pitchFamily="34" charset="0"/>
            </a:endParaRPr>
          </a:p>
        </p:txBody>
      </p:sp>
    </p:spTree>
    <p:extLst>
      <p:ext uri="{BB962C8B-B14F-4D97-AF65-F5344CB8AC3E}">
        <p14:creationId xmlns:p14="http://schemas.microsoft.com/office/powerpoint/2010/main" val="2358533254"/>
      </p:ext>
    </p:extLst>
  </p:cSld>
  <p:clrMapOvr>
    <a:masterClrMapping/>
  </p:clrMapOvr>
</p:sld>
</file>

<file path=ppt/theme/theme1.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BECU_Presentation_Template.potx</Template>
  <TotalTime>9652</TotalTime>
  <Words>5756</Words>
  <Application>Microsoft Office PowerPoint</Application>
  <PresentationFormat>On-screen Show (4:3)</PresentationFormat>
  <Paragraphs>768</Paragraphs>
  <Slides>72</Slides>
  <Notes>54</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BECU_Presentation_Template</vt:lpstr>
      <vt:lpstr>PowerPoint Presentation</vt:lpstr>
      <vt:lpstr>Acknowledgements</vt:lpstr>
      <vt:lpstr>Summary of Changes Interior Lighting Power Density (LPD)  Limits</vt:lpstr>
      <vt:lpstr>Summary of Changes  Energy Code LPDs and LED Lighting</vt:lpstr>
      <vt:lpstr>Summary of Changes Exterior Lighting Power Density (LPD) Limits</vt:lpstr>
      <vt:lpstr>Summary of Changes Retail Display and Decorative Allowances</vt:lpstr>
      <vt:lpstr>Summary of Changes Partial Auto-On Restriction</vt:lpstr>
      <vt:lpstr>Summary of Changes Exterior Lighting Control</vt:lpstr>
      <vt:lpstr>Summary of Changes Alterations</vt:lpstr>
      <vt:lpstr>Summary of Changes Other Changes</vt:lpstr>
      <vt:lpstr>Summary of Changes Power Requirements</vt:lpstr>
      <vt:lpstr>Compliance Power</vt:lpstr>
      <vt:lpstr>Section 8 Power – Scope</vt:lpstr>
      <vt:lpstr>Section 8 – 8.1.2 – 8.1.4 New Buildings, Additions, and Alterations to  Existing Buildings</vt:lpstr>
      <vt:lpstr>Section 8 – 8.4.1 Voltage Drop</vt:lpstr>
      <vt:lpstr>Section 8 – 8.4.2 Automatic Receptacle Control</vt:lpstr>
      <vt:lpstr>Section 8 – 8.4.2 Automatic Receptacle Control (cont’d)</vt:lpstr>
      <vt:lpstr>Section 8 – 8.4.3 Electrical Energy Monitoring</vt:lpstr>
      <vt:lpstr>Section 8 – 8.4.3 Electrical Energy Monitoring – Recording and  Reporting</vt:lpstr>
      <vt:lpstr>Section 8 – 8.4.4 Low Voltage Dry-Type Distribution Transformers</vt:lpstr>
      <vt:lpstr>Section 8 – 8.7 Power Submittals</vt:lpstr>
      <vt:lpstr>Compliance Lighting</vt:lpstr>
      <vt:lpstr>Basic Lighting Requirements</vt:lpstr>
      <vt:lpstr>Section 9  Lighting</vt:lpstr>
      <vt:lpstr>Section 9  Lighting General Scope </vt:lpstr>
      <vt:lpstr>Section 9  Lighting General – Alterations </vt:lpstr>
      <vt:lpstr>Section 9   Interior Lighting Power</vt:lpstr>
      <vt:lpstr>Section 9 – 9.1.3 Installed Lighting Power Calculation Requirements  – INTERIOR and EXTERIOR</vt:lpstr>
      <vt:lpstr>Section 9 – 9.1.4 Luminaire Wattage Calculation Requirements</vt:lpstr>
      <vt:lpstr>Section 9 Installed Interior Lighting Power Calculation  Exemptions</vt:lpstr>
      <vt:lpstr>Section 9   Building Area Method of Calculating Interior Lighting  Power Allowance</vt:lpstr>
      <vt:lpstr>Section 9 – Table 9.5.1 Building Types</vt:lpstr>
      <vt:lpstr>Section 9 – 9.6.1 Space-by-Space Method of Calculating Interior  Lighting Power Allowance</vt:lpstr>
      <vt:lpstr>Section 9 – 9.6.1 Space-by-Space Method of Calculating Subspaces</vt:lpstr>
      <vt:lpstr>Section 9 – Table 9.6.1 Space-by-Space Allowances</vt:lpstr>
      <vt:lpstr>Room Geometry Adjustment – 9.6.4</vt:lpstr>
      <vt:lpstr>Room Geometry Adjustment</vt:lpstr>
      <vt:lpstr>Room Geometry Adjustment</vt:lpstr>
      <vt:lpstr>Section 9 – 9.6.2 – 9.6.3 Additional Interior Lighting Power</vt:lpstr>
      <vt:lpstr>Section 9 – 9.6.2  Additional Retail Display Lighting Allowance</vt:lpstr>
      <vt:lpstr>Section 9 – 9.6.3  Advanced Controls Incentive</vt:lpstr>
      <vt:lpstr>Section 9.4.1.1  Interior Lighting Controls</vt:lpstr>
      <vt:lpstr>Section 9.4.1.1  Control Functions</vt:lpstr>
      <vt:lpstr>Section 9 – 9.4.1.1 (a) Local Control</vt:lpstr>
      <vt:lpstr>Section 9 – 9.4.1.1 (b) Restricted to Manual ON</vt:lpstr>
      <vt:lpstr>Section 9 – 9.4.1.1 (c) Restricted to Partial ON</vt:lpstr>
      <vt:lpstr>Section 9 – 9.4.1.1 (d) Bilevel Lighting Control</vt:lpstr>
      <vt:lpstr>Section 9 – 9.4.1.1 (e) Automatic Daylight Responsive Controls for  Sidelighting</vt:lpstr>
      <vt:lpstr>Section 9 – 9.4.1.1 (e) Automatic Daylight Responsive Controls for  Sidelighting (cont’d)</vt:lpstr>
      <vt:lpstr>Section 9 – 9.4.1.4  Daylight Zone Definition – Primary Sidelighted Area</vt:lpstr>
      <vt:lpstr>Section 9 – 9.4.1.4  Daylight Zone Definition – Secondary  Sidelighted Area</vt:lpstr>
      <vt:lpstr>Section 9 – 9.4.1.1 (f) Automatic Daylight Responsive Controls for  Toplighting (cont’d)</vt:lpstr>
      <vt:lpstr>Section 9 – 9.4.1.1 (f) Automatic Daylight Responsive Controls for  Toplighting</vt:lpstr>
      <vt:lpstr>Section 9 – 9.4.1.4  Daylight Zone Definition – Under Rooftop Monitors</vt:lpstr>
      <vt:lpstr>Section 9 – 9.4.1.4  Daylight Zone Definition – Under Skylights</vt:lpstr>
      <vt:lpstr>Section 9 – 9.4.1.1 (g) Automatic Partial OFF (Full OFF Complies)  </vt:lpstr>
      <vt:lpstr>Section 9 – 9.4.1.1 (h) Automatic Full OFF  </vt:lpstr>
      <vt:lpstr>Section 9 – 9.4.1.1 (i) Scheduled Shutoff</vt:lpstr>
      <vt:lpstr>Section 9 – 9.4.1.2  Parking Garage Lighting Control</vt:lpstr>
      <vt:lpstr>Section 9 – 9.4.1.2  Parking Garage Lighting Control</vt:lpstr>
      <vt:lpstr>Section 9 – 9.4.1.2  Parking Garage Lighting Control – Opening to  Wall Ratio</vt:lpstr>
      <vt:lpstr>Section 9 – 9.4.1.3  Control of Special Applications</vt:lpstr>
      <vt:lpstr>Section 9 – 9.4.1.3  Control of Special Applications</vt:lpstr>
      <vt:lpstr>Section 9 – 9.4.1.4 Mandatory Exterior Lighting Control</vt:lpstr>
      <vt:lpstr>Section 9.4.2  Exterior Lighting Power</vt:lpstr>
      <vt:lpstr>Exterior Lighting Power Zones</vt:lpstr>
      <vt:lpstr>Section 9  Tradable Exterior LPDs</vt:lpstr>
      <vt:lpstr>Section 9 – 9.4.2 Exterior Lighting Power Exemptions</vt:lpstr>
      <vt:lpstr>Section 9 – 9.4.3 Functional Testing</vt:lpstr>
      <vt:lpstr>Section 9 – 9.4.3 Functional Testing (cont’d)</vt:lpstr>
      <vt:lpstr>Section 9 – 9.4.4 Dwelling Units</vt:lpstr>
      <vt:lpstr>Section 9 – 9.7  Submittals</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 Member</dc:creator>
  <cp:lastModifiedBy>test</cp:lastModifiedBy>
  <cp:revision>507</cp:revision>
  <cp:lastPrinted>2017-03-02T17:30:59Z</cp:lastPrinted>
  <dcterms:created xsi:type="dcterms:W3CDTF">2010-07-16T17:29:44Z</dcterms:created>
  <dcterms:modified xsi:type="dcterms:W3CDTF">2017-03-30T22:13:18Z</dcterms:modified>
</cp:coreProperties>
</file>