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56" r:id="rId3"/>
    <p:sldId id="876" r:id="rId4"/>
    <p:sldId id="853" r:id="rId5"/>
    <p:sldId id="874" r:id="rId6"/>
    <p:sldId id="875" r:id="rId7"/>
    <p:sldId id="854" r:id="rId8"/>
    <p:sldId id="783" r:id="rId9"/>
    <p:sldId id="781" r:id="rId10"/>
    <p:sldId id="877" r:id="rId11"/>
    <p:sldId id="860" r:id="rId12"/>
    <p:sldId id="861" r:id="rId13"/>
    <p:sldId id="879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52">
          <p15:clr>
            <a:srgbClr val="A4A3A4"/>
          </p15:clr>
        </p15:guide>
        <p15:guide id="2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halye, Rahul A" initials="RA" lastIdx="6" clrIdx="0"/>
  <p:cmAuthor id="1" name="Cole, Pam C" initials="CPC" lastIdx="1" clrIdx="1">
    <p:extLst/>
  </p:cmAuthor>
  <p:cmAuthor id="2" name="Athalye, Rahul A" initials="ARA" lastIdx="1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0" autoAdjust="0"/>
    <p:restoredTop sz="94530" autoAdjust="0"/>
  </p:normalViewPr>
  <p:slideViewPr>
    <p:cSldViewPr snapToGrid="0" snapToObjects="1" showGuides="1">
      <p:cViewPr>
        <p:scale>
          <a:sx n="110" d="100"/>
          <a:sy n="110" d="100"/>
        </p:scale>
        <p:origin x="-1698" y="-354"/>
      </p:cViewPr>
      <p:guideLst>
        <p:guide orient="horz" pos="852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1C77E8-B125-8841-BF28-B4892FE3E40B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45AD4D-6EE7-CF4D-AFB8-A33EB49045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41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0BCEB9-F90F-E042-A0C1-F182ED2995CF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5B92B-6B67-D242-977C-9031446DA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5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5B92B-6B67-D242-977C-9031446DA5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7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these sections are covered in detail.</a:t>
            </a:r>
          </a:p>
          <a:p>
            <a:endParaRPr lang="en-US" dirty="0" smtClean="0"/>
          </a:p>
          <a:p>
            <a:r>
              <a:rPr lang="en-US" dirty="0" smtClean="0"/>
              <a:t>Section</a:t>
            </a:r>
            <a:r>
              <a:rPr lang="en-US" baseline="0" dirty="0" smtClean="0"/>
              <a:t> 5.4 ties back to Sections 5.7 and 5.8.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B630-35EC-4D59-9C32-41D38FCDA1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924B3-7F40-4AE6-82C9-061F765819EE}" type="slidenum">
              <a:rPr lang="en-US"/>
              <a:pPr/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4" cy="4183380"/>
          </a:xfrm>
        </p:spPr>
        <p:txBody>
          <a:bodyPr/>
          <a:lstStyle/>
          <a:p>
            <a:r>
              <a:rPr lang="en-US" b="0" i="0" dirty="0" smtClean="0"/>
              <a:t>This slide is used as an outline throughout the presentation to help keep track of where we are.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78197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28202-E5A0-4F36-8E92-2A51D80081A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28202-E5A0-4F36-8E92-2A51D80081A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4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hutterstock_40645864.jpg"/>
          <p:cNvPicPr>
            <a:picLocks noChangeAspect="1"/>
          </p:cNvPicPr>
          <p:nvPr userDrawn="1"/>
        </p:nvPicPr>
        <p:blipFill>
          <a:blip r:embed="rId2"/>
          <a:srcRect l="680" t="9274" r="862" b="5491"/>
          <a:stretch>
            <a:fillRect/>
          </a:stretch>
        </p:blipFill>
        <p:spPr>
          <a:xfrm>
            <a:off x="0" y="921004"/>
            <a:ext cx="9144000" cy="5936996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-1" y="5093208"/>
            <a:ext cx="4572001" cy="1764792"/>
          </a:xfrm>
          <a:prstGeom prst="rect">
            <a:avLst/>
          </a:prstGeom>
          <a:gradFill>
            <a:gsLst>
              <a:gs pos="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AC14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570747" y="5096138"/>
            <a:ext cx="1261872" cy="176479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5833872" y="5093208"/>
            <a:ext cx="3310128" cy="1764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Presenter Name(s)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Department of Energy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Energy Efficiency &amp; Renewable Energy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email.address@somewhere.gov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 userDrawn="1"/>
        </p:nvSpPr>
        <p:spPr>
          <a:xfrm flipH="1" flipV="1">
            <a:off x="0" y="912537"/>
            <a:ext cx="4572000" cy="54864"/>
          </a:xfrm>
          <a:prstGeom prst="rect">
            <a:avLst/>
          </a:prstGeom>
          <a:solidFill>
            <a:srgbClr val="008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 flipH="1" flipV="1">
            <a:off x="4572000" y="912537"/>
            <a:ext cx="1261872" cy="54864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5833872" y="912537"/>
            <a:ext cx="3310128" cy="548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ctrTitle"/>
          </p:nvPr>
        </p:nvSpPr>
        <p:spPr>
          <a:xfrm>
            <a:off x="168100" y="147797"/>
            <a:ext cx="5661200" cy="603505"/>
          </a:xfrm>
        </p:spPr>
        <p:txBody>
          <a:bodyPr>
            <a:norm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 Narrow Bold"/>
                <a:ea typeface="Arial Narrow" pitchFamily="-108" charset="0"/>
                <a:cs typeface="Arial Narrow Bold"/>
              </a:rPr>
              <a:t>Click to edit Master title style</a:t>
            </a:r>
            <a:endParaRPr lang="en-US" sz="2000" dirty="0">
              <a:latin typeface="Arial Narrow Bold"/>
              <a:cs typeface="Arial Narrow Bold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7800" y="8466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26654" y="0"/>
            <a:ext cx="9144000" cy="880716"/>
          </a:xfrm>
          <a:prstGeom prst="rect">
            <a:avLst/>
          </a:prstGeom>
          <a:gradFill>
            <a:gsLst>
              <a:gs pos="97000">
                <a:schemeClr val="accent1">
                  <a:tint val="100000"/>
                  <a:shade val="100000"/>
                  <a:satMod val="130000"/>
                </a:schemeClr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168100" y="147797"/>
            <a:ext cx="5661200" cy="603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65C"/>
                </a:solidFill>
                <a:effectLst/>
                <a:uLnTx/>
                <a:uFillTx/>
                <a:latin typeface="Arial Narrow Bold"/>
                <a:ea typeface="Arial Narrow" pitchFamily="-108" charset="0"/>
                <a:cs typeface="Arial Narrow Bold"/>
              </a:rPr>
              <a:t>BUILDING ENERGY CODES PROGRAM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Narrow Bold"/>
              <a:ea typeface="+mj-ea"/>
              <a:cs typeface="Arial Narrow Bold"/>
            </a:endParaRPr>
          </a:p>
        </p:txBody>
      </p:sp>
      <p:pic>
        <p:nvPicPr>
          <p:cNvPr id="28" name="Picture 27" descr="eere_logo_horiz_color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8225" y="266700"/>
            <a:ext cx="2808600" cy="4127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0565C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50565C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0" y="5053394"/>
            <a:ext cx="9144000" cy="4912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3503397" y="65792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AEAFE-B012-4E5D-A30A-3EE3F7A869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08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33230"/>
            <a:ext cx="9144000" cy="5724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2213"/>
            <a:ext cx="7110000" cy="384721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8722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571B0C3B-3A7D-3848-B824-737E096AF391}" type="datetime4">
              <a:rPr lang="en-US" smtClean="0"/>
              <a:t>March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2"/>
            <a:ext cx="1600200" cy="365125"/>
          </a:xfrm>
        </p:spPr>
        <p:txBody>
          <a:bodyPr wrap="none"/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fld id="{9A080766-0BF8-8348-AE6A-8A4A559F6D3E}" type="datetime4">
              <a:rPr lang="en-US" smtClean="0"/>
              <a:pPr/>
              <a:t>March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2"/>
            <a:ext cx="3657600" cy="365125"/>
          </a:xfrm>
        </p:spPr>
        <p:txBody>
          <a:bodyPr/>
          <a:lstStyle>
            <a:lvl1pPr>
              <a:defRPr sz="675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675" b="1">
                <a:solidFill>
                  <a:srgbClr val="FFFFFF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6400800"/>
            <a:ext cx="82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0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1"/>
            <a:ext cx="859536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0" y="6356352"/>
            <a:ext cx="1600200" cy="365125"/>
          </a:xfrm>
        </p:spPr>
        <p:txBody>
          <a:bodyPr lIns="0" tIns="0" rIns="0" bIns="0"/>
          <a:lstStyle>
            <a:lvl1pPr algn="r">
              <a:defRPr sz="675"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30, 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>
            <a:lvl1pPr>
              <a:defRPr sz="675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675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4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2"/>
            <a:ext cx="1600200" cy="365125"/>
          </a:xfrm>
        </p:spPr>
        <p:txBody>
          <a:bodyPr lIns="0" tIns="0" rIns="0" bIns="0"/>
          <a:lstStyle>
            <a:lvl1pPr algn="r">
              <a:defRPr sz="675"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675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9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1"/>
            <a:ext cx="4114800" cy="230832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5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1"/>
            <a:ext cx="4114800" cy="230832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5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356352"/>
            <a:ext cx="1600200" cy="365125"/>
          </a:xfrm>
        </p:spPr>
        <p:txBody>
          <a:bodyPr lIns="0" tIns="0" rIns="0" bIns="0"/>
          <a:lstStyle>
            <a:lvl1pPr algn="r">
              <a:defRPr sz="675"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30,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675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2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3325126"/>
            <a:ext cx="8595360" cy="20774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350" i="1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161583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2"/>
            <a:ext cx="1600200" cy="365125"/>
          </a:xfrm>
        </p:spPr>
        <p:txBody>
          <a:bodyPr lIns="0" tIns="0" rIns="0" bIns="0"/>
          <a:lstStyle>
            <a:lvl1pPr algn="r">
              <a:defRPr sz="675"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3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675"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30,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1"/>
            <a:ext cx="859536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0AEF710-8C28-6546-9604-880FB4645B21}" type="datetime4">
              <a:rPr lang="en-US" smtClean="0"/>
              <a:pPr/>
              <a:t>March 30, 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FFFFFF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9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74320" y="16002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DDA9E2A-8607-5C4E-8C0A-43148951D912}" type="datetime4">
              <a:rPr lang="en-US" smtClean="0"/>
              <a:pPr/>
              <a:t>March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54880" y="16002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FFFFFF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4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1"/>
            <a:ext cx="4114800" cy="230832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5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1"/>
            <a:ext cx="4114800" cy="230832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5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78605C4-A25A-B649-99D1-F205BCD3665C}" type="datetime4">
              <a:rPr lang="en-US" smtClean="0"/>
              <a:pPr/>
              <a:t>March 30,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74320" y="22860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4880" y="2286001"/>
            <a:ext cx="4114800" cy="1089529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FFFFFF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9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3325126"/>
            <a:ext cx="8595360" cy="20774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35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161583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8CD72E9-4AED-4D4C-8150-C415CA6AC4E9}" type="datetime4">
              <a:rPr lang="en-US" smtClean="0"/>
              <a:pPr/>
              <a:t>March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FFFFFF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3F589BE-4EC2-DF4F-9D75-1E8273666669}" type="datetime4">
              <a:rPr lang="en-US" smtClean="0"/>
              <a:pPr/>
              <a:t>March 30,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75" b="1">
                <a:solidFill>
                  <a:srgbClr val="FFFFFF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195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4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1" y="1831977"/>
            <a:ext cx="8212138" cy="906463"/>
          </a:xfrm>
        </p:spPr>
        <p:txBody>
          <a:bodyPr lIns="91440" tIns="45720" rIns="91440" bIns="45720"/>
          <a:lstStyle>
            <a:lvl1pPr>
              <a:defRPr sz="3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9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7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8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5833872" y="5254081"/>
            <a:ext cx="3310128" cy="136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H="1">
            <a:off x="0" y="5254081"/>
            <a:ext cx="4572000" cy="1362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H="1">
            <a:off x="4572000" y="5254081"/>
            <a:ext cx="1261872" cy="13624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3081845"/>
            <a:ext cx="77724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705600" cy="487362"/>
          </a:xfrm>
        </p:spPr>
        <p:txBody>
          <a:bodyPr/>
          <a:lstStyle>
            <a:lvl1pPr>
              <a:defRPr>
                <a:solidFill>
                  <a:srgbClr val="5056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57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3DAB86-4724-42D4-B72A-C4A7A581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6654" y="0"/>
            <a:ext cx="9144000" cy="921004"/>
          </a:xfrm>
          <a:prstGeom prst="rect">
            <a:avLst/>
          </a:prstGeom>
          <a:gradFill>
            <a:gsLst>
              <a:gs pos="97000">
                <a:schemeClr val="accent1">
                  <a:tint val="100000"/>
                  <a:shade val="100000"/>
                  <a:satMod val="130000"/>
                </a:schemeClr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6611112"/>
            <a:ext cx="9144000" cy="246888"/>
          </a:xfrm>
          <a:prstGeom prst="rect">
            <a:avLst/>
          </a:prstGeom>
          <a:gradFill>
            <a:gsLst>
              <a:gs pos="97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6654" y="0"/>
            <a:ext cx="9170654" cy="921004"/>
          </a:xfrm>
          <a:prstGeom prst="rect">
            <a:avLst/>
          </a:prstGeom>
          <a:gradFill>
            <a:gsLst>
              <a:gs pos="97000">
                <a:schemeClr val="accent1">
                  <a:tint val="100000"/>
                  <a:shade val="100000"/>
                  <a:satMod val="130000"/>
                </a:schemeClr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eere_logo_horiz_color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8225" y="266700"/>
            <a:ext cx="2808600" cy="41275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57163" y="0"/>
            <a:ext cx="5684837" cy="9210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= Arial bold 26pt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590675"/>
            <a:ext cx="8229600" cy="481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Arial 24pt</a:t>
            </a:r>
          </a:p>
          <a:p>
            <a:pPr lvl="1"/>
            <a:r>
              <a:rPr lang="en-US" dirty="0" smtClean="0"/>
              <a:t>Arial 20pt</a:t>
            </a:r>
          </a:p>
          <a:p>
            <a:pPr lvl="2"/>
            <a:r>
              <a:rPr lang="en-US" dirty="0" smtClean="0"/>
              <a:t>Arial 18pt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63167" y="6616800"/>
            <a:ext cx="7286625" cy="24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dirty="0" smtClean="0">
                <a:solidFill>
                  <a:schemeClr val="tx1"/>
                </a:solidFill>
                <a:latin typeface="HelveticaNeueLT Std Med"/>
                <a:cs typeface="HelveticaNeueLT Std Med"/>
              </a:rPr>
              <a:t>    </a:t>
            </a:r>
            <a:r>
              <a:rPr lang="en-US" b="1" i="0" dirty="0" smtClean="0">
                <a:solidFill>
                  <a:schemeClr val="accent5"/>
                </a:solidFill>
                <a:latin typeface="HelveticaNeueLT Std Med"/>
                <a:cs typeface="HelveticaNeueLT Std Med"/>
              </a:rPr>
              <a:t>BUILDING ENERGY CODES PROGRAM</a:t>
            </a:r>
            <a:endParaRPr kumimoji="0" lang="en-US" sz="1000" b="1" i="0" u="none" strike="noStrike" kern="1200" cap="none" spc="0" normalizeH="0" baseline="0" noProof="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accent6"/>
              </a:solidFill>
              <a:effectLst/>
              <a:uLnTx/>
              <a:uFillTx/>
              <a:latin typeface="HelveticaNeueLT Std Med"/>
              <a:ea typeface="+mn-ea"/>
              <a:cs typeface="HelveticaNeueLT Std Med"/>
            </a:endParaRPr>
          </a:p>
        </p:txBody>
      </p:sp>
      <p:sp>
        <p:nvSpPr>
          <p:cNvPr id="23" name="Rectangle 22"/>
          <p:cNvSpPr/>
          <p:nvPr/>
        </p:nvSpPr>
        <p:spPr>
          <a:xfrm flipH="1" flipV="1">
            <a:off x="0" y="921004"/>
            <a:ext cx="4572000" cy="5486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flipH="1" flipV="1">
            <a:off x="4572000" y="921004"/>
            <a:ext cx="1261872" cy="548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flipH="1" flipV="1">
            <a:off x="5833872" y="921004"/>
            <a:ext cx="3310128" cy="548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800"/>
            <a:ext cx="3667125" cy="24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www.energycodes.gov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5860" y="6309790"/>
            <a:ext cx="647700" cy="1603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fld id="{8C3BC11C-2E2F-ED43-873A-15A9AEB936B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t>‹#›</a:t>
            </a:fld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6567679"/>
            <a:ext cx="9144000" cy="4912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2" r:id="rId9"/>
    <p:sldLayoutId id="2147483674" r:id="rId10"/>
    <p:sldLayoutId id="214748369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kern="1200" baseline="0">
          <a:solidFill>
            <a:srgbClr val="5056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pper_PowerPoint_Background_08-19-201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2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05DB16-F3E1-7B41-BE18-DA9132C94C8C}" type="datetime4">
              <a:rPr lang="en-US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March 30, 2017</a:t>
            </a:fld>
            <a:endParaRPr lang="en-US" dirty="0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2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75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2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675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22D57-58D6-9447-A6D5-A97F6C35A8FB}" type="slidenum">
              <a:rPr lang="en-US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95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500" kern="1200">
          <a:solidFill>
            <a:schemeClr val="accent2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Tx/>
        <a:buBlip>
          <a:blip r:embed="rId18"/>
        </a:buBlip>
        <a:defRPr sz="1350" kern="1200">
          <a:solidFill>
            <a:schemeClr val="accent2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200" kern="1200">
          <a:solidFill>
            <a:schemeClr val="accent2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050" kern="1200">
          <a:solidFill>
            <a:schemeClr val="accent2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050" kern="1200">
          <a:solidFill>
            <a:schemeClr val="accent2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codes.gov/trainin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8100" y="5253120"/>
            <a:ext cx="4377246" cy="10553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ANSI/ASHRAE/IES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Standard 90.1-2016: Overview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68100" y="6460067"/>
            <a:ext cx="2195090" cy="39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rgbClr val="50565C"/>
                </a:solidFill>
                <a:latin typeface="+mj-lt"/>
                <a:cs typeface="Adobe Caslon Pro Bold"/>
              </a:rPr>
              <a:t>March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65C"/>
              </a:solidFill>
              <a:effectLst/>
              <a:uLnTx/>
              <a:uFillTx/>
              <a:latin typeface="+mj-lt"/>
              <a:ea typeface="+mn-ea"/>
              <a:cs typeface="Adobe Caslon Pro Bold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1102412"/>
          </a:xfrm>
        </p:spPr>
        <p:txBody>
          <a:bodyPr>
            <a:normAutofit/>
          </a:bodyPr>
          <a:lstStyle/>
          <a:p>
            <a:r>
              <a:rPr lang="en-US" dirty="0" smtClean="0"/>
              <a:t>Prepared by Pacific Northwest National Laboratory for the U.S. Department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53" y="408446"/>
            <a:ext cx="5500953" cy="359073"/>
          </a:xfrm>
        </p:spPr>
        <p:txBody>
          <a:bodyPr/>
          <a:lstStyle/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j-lt"/>
                <a:cs typeface="+mj-cs"/>
              </a:rPr>
              <a:t>Compliance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93748" y="1204507"/>
                <a:ext cx="6717671" cy="3934667"/>
              </a:xfrm>
            </p:spPr>
            <p:txBody>
              <a:bodyPr/>
              <a:lstStyle/>
              <a:p>
                <a:r>
                  <a:rPr lang="en-US" sz="2200" dirty="0" smtClean="0">
                    <a:solidFill>
                      <a:schemeClr val="tx1">
                        <a:lumMod val="50000"/>
                      </a:schemeClr>
                    </a:solidFill>
                  </a:rPr>
                  <a:t>Requires 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</a:rPr>
                  <a:t>a Performance Cost Index (PCI) specific to building type and climate </a:t>
                </a:r>
                <a:r>
                  <a:rPr lang="en-US" sz="2200" dirty="0" smtClean="0">
                    <a:solidFill>
                      <a:schemeClr val="tx1">
                        <a:lumMod val="50000"/>
                      </a:schemeClr>
                    </a:solidFill>
                  </a:rPr>
                  <a:t>zone</a:t>
                </a:r>
              </a:p>
              <a:p>
                <a:pPr marL="0" indent="0">
                  <a:buNone/>
                </a:pPr>
                <a:endParaRPr lang="en-US" sz="1100" i="1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𝑃𝐶𝐼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𝑃𝑟𝑜𝑝𝑜𝑠𝑒𝑑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𝐵𝑢𝑖𝑙𝑑𝑖𝑛𝑔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𝑃𝑒𝑟𝑓𝑜𝑟𝑚𝑎𝑛𝑐𝑒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𝐵𝑎𝑠𝑒𝑙𝑖𝑛𝑒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𝐵𝑢𝑖𝑙𝑑𝑖𝑛𝑔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𝑃𝑒𝑟𝑓𝑜𝑟𝑚𝑎𝑛𝑐𝑒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sz="105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PCI of 1.0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= baseline building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PCI of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0.0 = zero net energy </a:t>
                </a:r>
                <a:endParaRPr lang="en-US" sz="2000" dirty="0" smtClean="0">
                  <a:solidFill>
                    <a:schemeClr val="tx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For compliance, PCI &lt; PCI</a:t>
                </a:r>
                <a:r>
                  <a:rPr lang="en-US" sz="2000" baseline="-25000" dirty="0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t</a:t>
                </a:r>
              </a:p>
              <a:p>
                <a:pPr lvl="1"/>
                <a:r>
                  <a:rPr lang="en-US" sz="2000" dirty="0" err="1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PCI</a:t>
                </a:r>
                <a:r>
                  <a:rPr lang="en-US" sz="2000" baseline="-25000" dirty="0" err="1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sz="2000" baseline="-25000" dirty="0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specified in Standard, and varies by building type, climate zone, and proportion of regulated to unregulated load</a:t>
                </a:r>
                <a:endParaRPr lang="en-US" sz="2000" baseline="-25000" dirty="0">
                  <a:solidFill>
                    <a:schemeClr val="tx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endParaRPr lang="en-US" sz="2000" baseline="-25000" dirty="0">
                  <a:solidFill>
                    <a:schemeClr val="tx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748" y="1204507"/>
                <a:ext cx="6717671" cy="3934667"/>
              </a:xfrm>
              <a:blipFill rotWithShape="0">
                <a:blip r:embed="rId3"/>
                <a:stretch>
                  <a:fillRect l="-2450" t="-2171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58"/>
          <p:cNvGrpSpPr>
            <a:grpSpLocks/>
          </p:cNvGrpSpPr>
          <p:nvPr/>
        </p:nvGrpSpPr>
        <p:grpSpPr bwMode="auto">
          <a:xfrm>
            <a:off x="7024714" y="1501027"/>
            <a:ext cx="679766" cy="5148708"/>
            <a:chOff x="2256" y="359"/>
            <a:chExt cx="480" cy="3871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544" y="371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544" y="323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544" y="275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544" y="227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544" y="179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2544" y="131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2544" y="835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256" y="1219"/>
              <a:ext cx="34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0.75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2256" y="2179"/>
              <a:ext cx="34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0.50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256" y="3139"/>
              <a:ext cx="34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2384" y="405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2544" y="403"/>
              <a:ext cx="19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256" y="359"/>
              <a:ext cx="28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1.0</a:t>
              </a:r>
            </a:p>
          </p:txBody>
        </p:sp>
      </p:grpSp>
      <p:grpSp>
        <p:nvGrpSpPr>
          <p:cNvPr id="36" name="Group 60"/>
          <p:cNvGrpSpPr>
            <a:grpSpLocks/>
          </p:cNvGrpSpPr>
          <p:nvPr/>
        </p:nvGrpSpPr>
        <p:grpSpPr bwMode="auto">
          <a:xfrm>
            <a:off x="7704473" y="1422231"/>
            <a:ext cx="1282959" cy="307972"/>
            <a:chOff x="2784" y="979"/>
            <a:chExt cx="869" cy="194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2784" y="1075"/>
              <a:ext cx="144" cy="0"/>
            </a:xfrm>
            <a:prstGeom prst="line">
              <a:avLst/>
            </a:prstGeom>
            <a:noFill/>
            <a:ln w="76200">
              <a:solidFill>
                <a:srgbClr val="0731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3030" y="979"/>
              <a:ext cx="6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accent2"/>
                  </a:solidFill>
                </a:rPr>
                <a:t>Baseline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39" name="Straight Connector 38"/>
          <p:cNvCxnSpPr>
            <a:stCxn id="37" idx="0"/>
          </p:cNvCxnSpPr>
          <p:nvPr/>
        </p:nvCxnSpPr>
        <p:spPr>
          <a:xfrm>
            <a:off x="7917072" y="1574630"/>
            <a:ext cx="240083" cy="0"/>
          </a:xfrm>
          <a:prstGeom prst="line">
            <a:avLst/>
          </a:prstGeom>
          <a:ln>
            <a:solidFill>
              <a:srgbClr val="0731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60"/>
          <p:cNvGrpSpPr>
            <a:grpSpLocks/>
          </p:cNvGrpSpPr>
          <p:nvPr/>
        </p:nvGrpSpPr>
        <p:grpSpPr bwMode="auto">
          <a:xfrm>
            <a:off x="7704471" y="6449196"/>
            <a:ext cx="1274100" cy="307972"/>
            <a:chOff x="2784" y="979"/>
            <a:chExt cx="863" cy="194"/>
          </a:xfrm>
        </p:grpSpPr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H="1">
              <a:off x="2784" y="1075"/>
              <a:ext cx="144" cy="0"/>
            </a:xfrm>
            <a:prstGeom prst="line">
              <a:avLst/>
            </a:prstGeom>
            <a:noFill/>
            <a:ln w="76200">
              <a:solidFill>
                <a:srgbClr val="0731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030" y="979"/>
              <a:ext cx="6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accent2"/>
                  </a:solidFill>
                </a:rPr>
                <a:t>Net Zero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45" name="Straight Connector 44"/>
          <p:cNvCxnSpPr>
            <a:stCxn id="43" idx="0"/>
          </p:cNvCxnSpPr>
          <p:nvPr/>
        </p:nvCxnSpPr>
        <p:spPr>
          <a:xfrm>
            <a:off x="7917072" y="6601595"/>
            <a:ext cx="240083" cy="0"/>
          </a:xfrm>
          <a:prstGeom prst="line">
            <a:avLst/>
          </a:prstGeom>
          <a:ln>
            <a:solidFill>
              <a:srgbClr val="0731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6660"/>
            <a:ext cx="6629400" cy="362728"/>
          </a:xfrm>
        </p:spPr>
        <p:txBody>
          <a:bodyPr/>
          <a:lstStyle/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j-lt"/>
                <a:cs typeface="+mj-cs"/>
              </a:rPr>
              <a:t>Compliance Path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1923"/>
            <a:ext cx="8394274" cy="394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068" y="1285772"/>
            <a:ext cx="7693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Building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type and climate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zone adjustment by Building Performance Factor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9184" y="287682"/>
            <a:ext cx="5402826" cy="35907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Additional Training Materials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87228"/>
            <a:ext cx="8229600" cy="181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Slide decks are also available detailing the Envelope, HVAC, and Power and Lighting requirements of Standard 90.1-2016, accessible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www.energycodes.gov/training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058" y="126621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PNNL and DOE would like to thank ASHRAE Standing Standard Project Committee 90.1 for their contributions to the development of the 90.1-2016 presentations and their technical review of the content.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8727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058" y="126621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 Purpose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 Scope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3 Definitions, Abbreviations, and Acronyms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4 Administration and Enforcement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5 Building Envelope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6 Heating, Ventilating, and Air Conditioning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7 Service Water Heating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8 Power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9 Lighting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10 Other Equipment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11 Energy Cost Budget Method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12 Normative References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Normative Appendices A-H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</a:rPr>
              <a:t>Structure of Standard 90.1-2016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67" y="1509264"/>
            <a:ext cx="2609850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387" y="226142"/>
            <a:ext cx="6629400" cy="3627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Summary of Changes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138694"/>
            <a:ext cx="8686800" cy="5287985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Total of 121 addenda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Major format changes for ease of use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New climate maps aligning with ASHRAE Standard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169</a:t>
            </a:r>
          </a:p>
          <a:p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New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performance-based compliance path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Significant whole building energy savings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00" y="2573615"/>
            <a:ext cx="3248402" cy="283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14" y="3098121"/>
            <a:ext cx="2886735" cy="19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57" y="2890569"/>
            <a:ext cx="2918090" cy="3684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5" y="2879206"/>
            <a:ext cx="2919042" cy="3696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2700"/>
            <a:ext cx="6904182" cy="35907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New Format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31489"/>
            <a:ext cx="8686800" cy="375487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2013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								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2016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278 total pages							388 total pages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Two-column format						Single-column format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No shading for table rows				Alternate shading for table rows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Defined terms normal font				Defined terms italicized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47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Applies to: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New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buildings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and their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systems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New portions of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buildings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and their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systems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New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systems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equipment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existing buildings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and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New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equipment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building systems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specifically identified in the standard that are part of industrial or manufacturing processes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Criteria for determining compliance with requirements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Does not apply to: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Single-family houses, low-rise multi-family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3 stories above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grade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manufactured houses (mobile or modular)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Buildings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that use neither electricity nor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fossil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fuel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Certain other buildings or elements may be exempt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Does not circumvent any safety, health, or environmental requirements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Section 2 – Scope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2.1 – 2.4</a:t>
            </a:r>
          </a:p>
        </p:txBody>
      </p:sp>
    </p:spTree>
    <p:extLst>
      <p:ext uri="{BB962C8B-B14F-4D97-AF65-F5344CB8AC3E}">
        <p14:creationId xmlns:p14="http://schemas.microsoft.com/office/powerpoint/2010/main" val="33587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>
          <a:xfrm>
            <a:off x="424563" y="1143000"/>
            <a:ext cx="7957438" cy="49628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General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(Section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4.1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Scope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New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Buildings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Additions to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Existing Buildings</a:t>
            </a:r>
          </a:p>
          <a:p>
            <a:pPr lvl="2"/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Alterations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Existing Buildings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Replacement of Portions of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Existing Buildings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Changes in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Space Conditioning</a:t>
            </a:r>
          </a:p>
          <a:p>
            <a:pPr marL="1149350"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Administrative Requirements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Alternative Materials, Methods of Construction, or Design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Validity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Other Laws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Reference Standards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Normative Appendices</a:t>
            </a: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Informative Appendices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marL="7493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Reference Standard Reproduction Annexes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Compliance Paths and Documentation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(Section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4.2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1288" y="-12700"/>
            <a:ext cx="5823479" cy="8160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kern="1200" baseline="0">
                <a:solidFill>
                  <a:srgbClr val="50565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Section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Administration and Enforcement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400800" y="1066800"/>
            <a:ext cx="2743200" cy="5486400"/>
          </a:xfrm>
          <a:prstGeom prst="rect">
            <a:avLst/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rgbClr val="C0C0C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0" y="1066800"/>
            <a:ext cx="3048000" cy="5791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990600"/>
            <a:ext cx="2819400" cy="5562600"/>
          </a:xfrm>
          <a:prstGeom prst="rect">
            <a:avLst/>
          </a:prstGeom>
          <a:gradFill rotWithShape="1">
            <a:gsLst>
              <a:gs pos="0">
                <a:schemeClr val="bg1">
                  <a:alpha val="58000"/>
                </a:schemeClr>
              </a:gs>
              <a:gs pos="100000">
                <a:srgbClr val="C0C0C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362200" y="5334000"/>
            <a:ext cx="4572000" cy="1219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362200" y="2819400"/>
            <a:ext cx="1981200" cy="1371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Mandatory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Provisions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en-US" sz="1400" b="1" dirty="0"/>
              <a:t>(required for </a:t>
            </a:r>
            <a:r>
              <a:rPr lang="en-US" sz="1400" b="1" dirty="0" smtClean="0"/>
              <a:t>all </a:t>
            </a:r>
            <a:r>
              <a:rPr lang="en-US" sz="1400" b="1" dirty="0"/>
              <a:t>compliance options)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27432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System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48000" y="1143000"/>
            <a:ext cx="35814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Compliance Options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781800" y="2819400"/>
            <a:ext cx="23622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Code Compliance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343400" y="1981200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Prescriptive Option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343400" y="4267200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Energy Cost Budget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343400" y="3124200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Trade Off Option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343400" y="5340350"/>
            <a:ext cx="1905000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/>
              <a:t>Performance Rating Method</a:t>
            </a:r>
            <a:endParaRPr lang="en-US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1905000" cy="38893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Envelope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57200" y="2895600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HVAC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57200" y="4792663"/>
            <a:ext cx="1905000" cy="388937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Lighting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57200" y="3581400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SWH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57200" y="4183063"/>
            <a:ext cx="1905000" cy="388937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Power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57200" y="5410200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Other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1288" y="63500"/>
            <a:ext cx="5675312" cy="889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kern="1200" baseline="0">
                <a:solidFill>
                  <a:srgbClr val="5056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Compliance Paths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419808" y="1161996"/>
            <a:ext cx="5705689" cy="515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Compliance Paths for 2016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Prescriptive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Energy Cost Budget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Appendix G </a:t>
            </a:r>
            <a:r>
              <a:rPr lang="en-US" b="1" i="1" dirty="0" smtClean="0">
                <a:solidFill>
                  <a:srgbClr val="FF0000"/>
                </a:solidFill>
              </a:rPr>
              <a:t>(New)</a:t>
            </a:r>
          </a:p>
          <a:p>
            <a:pPr lvl="1"/>
            <a:endParaRPr lang="en-US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4.2       Compliance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4.2.1    Compliance Paths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marR="64870" indent="0">
              <a:buFont typeface="Arial"/>
              <a:buNone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4.2.1.1 New Buildings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marR="64870" indent="0">
              <a:buFont typeface="Arial"/>
              <a:buNone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	New buildings shall comply with either the provisions of 		a. Section 5, “Building Envelope”; Section 6, Heating, 		    Ventilating, and Air Conditioning”; Section 7, 			    “Service Water Heating”; Section 8, “Power”; 			    Section 9, “Lighting”; and Section 10, “Other 			    Equipment,” or</a:t>
            </a:r>
          </a:p>
          <a:p>
            <a:pPr marL="0" marR="64870" indent="0">
              <a:buFont typeface="Arial"/>
              <a:buNone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	b.  Section 11, “Energy Cost Budget Method,” or </a:t>
            </a:r>
          </a:p>
          <a:p>
            <a:pPr marL="0" marR="64870" indent="0">
              <a:buFont typeface="Arial"/>
              <a:buNone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c.   </a:t>
            </a:r>
            <a:r>
              <a:rPr lang="en-US" sz="1600" b="1" dirty="0" smtClean="0">
                <a:solidFill>
                  <a:srgbClr val="FF0000"/>
                </a:solidFill>
              </a:rPr>
              <a:t>Appendix G, “Performance Rating Method.”</a:t>
            </a:r>
          </a:p>
          <a:p>
            <a:pPr marL="0" indent="0">
              <a:buFont typeface="Arial"/>
              <a:buNone/>
            </a:pP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en-US" sz="2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sz="2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67" y="1509264"/>
            <a:ext cx="2609850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9184" y="287682"/>
            <a:ext cx="5402826" cy="35907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Compliance Path</a:t>
            </a:r>
          </a:p>
        </p:txBody>
      </p:sp>
    </p:spTree>
    <p:extLst>
      <p:ext uri="{BB962C8B-B14F-4D97-AF65-F5344CB8AC3E}">
        <p14:creationId xmlns:p14="http://schemas.microsoft.com/office/powerpoint/2010/main" val="34065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CU_Presentation_Templat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NNL_Powerpoint_Template">
  <a:themeElements>
    <a:clrScheme name="PNNL Brand Theme 2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BECU_Presentation_Template.potx</Template>
  <TotalTime>18140</TotalTime>
  <Words>511</Words>
  <Application>Microsoft Office PowerPoint</Application>
  <PresentationFormat>On-screen Show (4:3)</PresentationFormat>
  <Paragraphs>132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BECU_Presentation_Template</vt:lpstr>
      <vt:lpstr>PNNL_Powerpoint_Template</vt:lpstr>
      <vt:lpstr>PowerPoint Presentation</vt:lpstr>
      <vt:lpstr>Acknowledgements</vt:lpstr>
      <vt:lpstr>Structure of Standard 90.1-2016</vt:lpstr>
      <vt:lpstr>Summary of Changes</vt:lpstr>
      <vt:lpstr>New Format</vt:lpstr>
      <vt:lpstr>Section 2 – Scope 2.1 – 2.4</vt:lpstr>
      <vt:lpstr>PowerPoint Presentation</vt:lpstr>
      <vt:lpstr>PowerPoint Presentation</vt:lpstr>
      <vt:lpstr>Compliance Path</vt:lpstr>
      <vt:lpstr>Compliance Path</vt:lpstr>
      <vt:lpstr>Compliance Path</vt:lpstr>
      <vt:lpstr>Additional Training Materials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 Member</dc:creator>
  <cp:lastModifiedBy>test</cp:lastModifiedBy>
  <cp:revision>411</cp:revision>
  <cp:lastPrinted>2011-02-24T21:09:36Z</cp:lastPrinted>
  <dcterms:created xsi:type="dcterms:W3CDTF">2010-07-16T17:29:44Z</dcterms:created>
  <dcterms:modified xsi:type="dcterms:W3CDTF">2017-03-30T22:14:30Z</dcterms:modified>
</cp:coreProperties>
</file>