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3"/>
    <p:sldMasterId id="2147483731" r:id="rId4"/>
    <p:sldMasterId id="2147483743" r:id="rId5"/>
    <p:sldMasterId id="2147484088" r:id="rId6"/>
    <p:sldMasterId id="2147484856" r:id="rId7"/>
  </p:sldMasterIdLst>
  <p:notesMasterIdLst>
    <p:notesMasterId r:id="rId62"/>
  </p:notesMasterIdLst>
  <p:handoutMasterIdLst>
    <p:handoutMasterId r:id="rId63"/>
  </p:handoutMasterIdLst>
  <p:sldIdLst>
    <p:sldId id="375" r:id="rId8"/>
    <p:sldId id="376" r:id="rId9"/>
    <p:sldId id="377" r:id="rId10"/>
    <p:sldId id="378" r:id="rId11"/>
    <p:sldId id="379" r:id="rId12"/>
    <p:sldId id="364" r:id="rId13"/>
    <p:sldId id="284" r:id="rId14"/>
    <p:sldId id="338" r:id="rId15"/>
    <p:sldId id="342" r:id="rId16"/>
    <p:sldId id="341" r:id="rId17"/>
    <p:sldId id="337" r:id="rId18"/>
    <p:sldId id="261" r:id="rId19"/>
    <p:sldId id="339" r:id="rId20"/>
    <p:sldId id="260" r:id="rId21"/>
    <p:sldId id="325" r:id="rId22"/>
    <p:sldId id="292" r:id="rId23"/>
    <p:sldId id="293" r:id="rId24"/>
    <p:sldId id="343" r:id="rId25"/>
    <p:sldId id="344" r:id="rId26"/>
    <p:sldId id="267" r:id="rId27"/>
    <p:sldId id="326" r:id="rId28"/>
    <p:sldId id="303" r:id="rId29"/>
    <p:sldId id="324" r:id="rId30"/>
    <p:sldId id="327" r:id="rId31"/>
    <p:sldId id="328" r:id="rId32"/>
    <p:sldId id="334" r:id="rId33"/>
    <p:sldId id="335" r:id="rId34"/>
    <p:sldId id="283" r:id="rId35"/>
    <p:sldId id="295" r:id="rId36"/>
    <p:sldId id="363" r:id="rId37"/>
    <p:sldId id="345" r:id="rId38"/>
    <p:sldId id="346" r:id="rId39"/>
    <p:sldId id="347" r:id="rId40"/>
    <p:sldId id="348" r:id="rId41"/>
    <p:sldId id="349" r:id="rId42"/>
    <p:sldId id="351" r:id="rId43"/>
    <p:sldId id="365" r:id="rId44"/>
    <p:sldId id="352" r:id="rId45"/>
    <p:sldId id="353" r:id="rId46"/>
    <p:sldId id="354" r:id="rId47"/>
    <p:sldId id="359" r:id="rId48"/>
    <p:sldId id="367" r:id="rId49"/>
    <p:sldId id="368" r:id="rId50"/>
    <p:sldId id="369" r:id="rId51"/>
    <p:sldId id="366" r:id="rId52"/>
    <p:sldId id="371" r:id="rId53"/>
    <p:sldId id="360" r:id="rId54"/>
    <p:sldId id="372" r:id="rId55"/>
    <p:sldId id="373" r:id="rId56"/>
    <p:sldId id="374" r:id="rId57"/>
    <p:sldId id="355" r:id="rId58"/>
    <p:sldId id="356" r:id="rId59"/>
    <p:sldId id="361" r:id="rId60"/>
    <p:sldId id="362" r:id="rId61"/>
  </p:sldIdLst>
  <p:sldSz cx="9144000" cy="6858000" type="screen4x3"/>
  <p:notesSz cx="6997700" cy="92837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30"/>
    <a:srgbClr val="000000"/>
    <a:srgbClr val="34541C"/>
    <a:srgbClr val="596168"/>
    <a:srgbClr val="2C3667"/>
    <a:srgbClr val="9CABB9"/>
    <a:srgbClr val="87949F"/>
    <a:srgbClr val="58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271" autoAdjust="0"/>
  </p:normalViewPr>
  <p:slideViewPr>
    <p:cSldViewPr snapToGrid="0" snapToObjects="1">
      <p:cViewPr varScale="1">
        <p:scale>
          <a:sx n="90" d="100"/>
          <a:sy n="90" d="100"/>
        </p:scale>
        <p:origin x="1032" y="62"/>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3288"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3.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eaLnBrk="1" hangingPunct="1">
              <a:defRPr sz="1200">
                <a:latin typeface="Arial" charset="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eaLnBrk="1" hangingPunct="1">
              <a:defRPr sz="1200">
                <a:latin typeface="Arial" charset="0"/>
                <a:ea typeface="ＭＳ Ｐゴシック"/>
                <a:cs typeface="ＭＳ Ｐゴシック"/>
              </a:defRPr>
            </a:lvl1pPr>
          </a:lstStyle>
          <a:p>
            <a:pPr>
              <a:defRPr/>
            </a:pPr>
            <a:fld id="{F2F65258-735B-484E-B957-CD20D1046E88}" type="datetimeFigureOut">
              <a:rPr lang="en-US"/>
              <a:pPr>
                <a:defRPr/>
              </a:pPr>
              <a:t>7/23/2018</a:t>
            </a:fld>
            <a:endParaRPr lang="en-US" dirty="0"/>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eaLnBrk="1" hangingPunct="1">
              <a:defRPr sz="1200">
                <a:latin typeface="Arial" charset="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9A4C03-8622-4618-8BCE-5020FA34C6C3}" type="slidenum">
              <a:rPr lang="en-US" altLang="en-US"/>
              <a:pPr>
                <a:defRPr/>
              </a:pPr>
              <a:t>‹#›</a:t>
            </a:fld>
            <a:endParaRPr lang="en-US" altLang="en-US"/>
          </a:p>
        </p:txBody>
      </p:sp>
    </p:spTree>
    <p:extLst>
      <p:ext uri="{BB962C8B-B14F-4D97-AF65-F5344CB8AC3E}">
        <p14:creationId xmlns:p14="http://schemas.microsoft.com/office/powerpoint/2010/main" val="2253709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28" tIns="46514" rIns="93028" bIns="46514" rtlCol="0"/>
          <a:lstStyle>
            <a:lvl1pPr algn="l" eaLnBrk="1" hangingPunct="1">
              <a:defRPr sz="1200">
                <a:latin typeface="Arial" charset="0"/>
                <a:ea typeface="ＭＳ Ｐゴシック"/>
                <a:cs typeface="ＭＳ Ｐゴシック"/>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28" tIns="46514" rIns="93028" bIns="46514" rtlCol="0"/>
          <a:lstStyle>
            <a:lvl1pPr algn="r" eaLnBrk="1" hangingPunct="1">
              <a:defRPr sz="1200">
                <a:latin typeface="Arial" charset="0"/>
                <a:ea typeface="ＭＳ Ｐゴシック"/>
                <a:cs typeface="ＭＳ Ｐゴシック"/>
              </a:defRPr>
            </a:lvl1pPr>
          </a:lstStyle>
          <a:p>
            <a:pPr>
              <a:defRPr/>
            </a:pPr>
            <a:fld id="{C7260384-F082-45E3-88A0-E7C98A6B7EAE}" type="datetimeFigureOut">
              <a:rPr lang="en-US"/>
              <a:pPr>
                <a:defRPr/>
              </a:pPr>
              <a:t>7/23/2018</a:t>
            </a:fld>
            <a:endParaRPr lang="en-US" dirty="0"/>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3028" tIns="46514" rIns="93028" bIns="46514" rtlCol="0" anchor="ctr"/>
          <a:lstStyle/>
          <a:p>
            <a:pPr lvl="0"/>
            <a:endParaRPr lang="en-US" noProof="0" dirty="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28" tIns="46514" rIns="93028" bIns="465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32125" cy="463550"/>
          </a:xfrm>
          <a:prstGeom prst="rect">
            <a:avLst/>
          </a:prstGeom>
        </p:spPr>
        <p:txBody>
          <a:bodyPr vert="horz" lIns="93028" tIns="46514" rIns="93028" bIns="46514" rtlCol="0" anchor="b"/>
          <a:lstStyle>
            <a:lvl1pPr algn="l" eaLnBrk="1" hangingPunct="1">
              <a:defRPr sz="1200">
                <a:latin typeface="Arial" charset="0"/>
                <a:ea typeface="ＭＳ Ｐゴシック"/>
                <a:cs typeface="ＭＳ Ｐゴシック"/>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28" tIns="46514" rIns="93028" bIns="46514" numCol="1" anchor="b" anchorCtr="0" compatLnSpc="1">
            <a:prstTxWarp prst="textNoShape">
              <a:avLst/>
            </a:prstTxWarp>
          </a:bodyPr>
          <a:lstStyle>
            <a:lvl1pPr algn="r" eaLnBrk="1" hangingPunct="1">
              <a:defRPr sz="1200"/>
            </a:lvl1pPr>
          </a:lstStyle>
          <a:p>
            <a:pPr>
              <a:defRPr/>
            </a:pPr>
            <a:fld id="{4BBA8608-2A20-4615-9CE5-C431AA8BC9DB}" type="slidenum">
              <a:rPr lang="en-US" altLang="en-US"/>
              <a:pPr>
                <a:defRPr/>
              </a:pPr>
              <a:t>‹#›</a:t>
            </a:fld>
            <a:endParaRPr lang="en-US" altLang="en-US"/>
          </a:p>
        </p:txBody>
      </p:sp>
    </p:spTree>
    <p:extLst>
      <p:ext uri="{BB962C8B-B14F-4D97-AF65-F5344CB8AC3E}">
        <p14:creationId xmlns:p14="http://schemas.microsoft.com/office/powerpoint/2010/main" val="27189831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nergycodes.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73683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this training, we’ve followed the </a:t>
            </a:r>
            <a:r>
              <a:rPr lang="en-US" altLang="en-US" b="1" smtClean="0"/>
              <a:t>basic life cycle of building energy codes</a:t>
            </a:r>
            <a:r>
              <a:rPr lang="en-US" altLang="en-US" smtClean="0"/>
              <a:t>, from their very inception in public forums to their adoption by jurisdictions and application in the building industry. </a:t>
            </a:r>
            <a:r>
              <a:rPr lang="en-US" altLang="en-US" b="1" smtClean="0"/>
              <a:t>The final stage—implementation by designers and the building industry, and enforcement by the adopters —is absolutely vital. </a:t>
            </a:r>
          </a:p>
          <a:p>
            <a:pPr eaLnBrk="1" hangingPunct="1">
              <a:spcBef>
                <a:spcPct val="0"/>
              </a:spcBef>
            </a:pPr>
            <a:endParaRPr lang="en-US" altLang="en-US" b="1" smtClean="0"/>
          </a:p>
          <a:p>
            <a:pPr eaLnBrk="1" hangingPunct="1">
              <a:spcBef>
                <a:spcPct val="0"/>
              </a:spcBef>
            </a:pPr>
            <a:r>
              <a:rPr lang="en-US" altLang="en-US" b="1" smtClean="0"/>
              <a:t>After all, if energy codes don’t truly guide on-the-ground practices, their corresponding energy savings and environmental benefits are not realized.</a:t>
            </a:r>
          </a:p>
          <a:p>
            <a:pPr eaLnBrk="1" hangingPunct="1">
              <a:spcBef>
                <a:spcPct val="0"/>
              </a:spcBef>
            </a:pPr>
            <a:endParaRPr lang="en-US" altLang="en-US" smtClean="0"/>
          </a:p>
          <a:p>
            <a:pPr eaLnBrk="1" hangingPunct="1">
              <a:spcBef>
                <a:spcPct val="0"/>
              </a:spcBef>
            </a:pPr>
            <a:r>
              <a:rPr lang="en-US" altLang="en-US" smtClean="0"/>
              <a:t>‘Enforcement’ simply means ‘making sure that a building is in compliance with an energy code’ and is the last step in the building process. </a:t>
            </a:r>
          </a:p>
          <a:p>
            <a:pPr eaLnBrk="1" hangingPunct="1">
              <a:spcBef>
                <a:spcPct val="0"/>
              </a:spcBef>
            </a:pPr>
            <a:endParaRPr lang="en-US" altLang="en-US" smtClean="0"/>
          </a:p>
          <a:p>
            <a:pPr eaLnBrk="1" hangingPunct="1">
              <a:spcBef>
                <a:spcPct val="0"/>
              </a:spcBef>
            </a:pPr>
            <a:r>
              <a:rPr lang="en-US" altLang="en-US" smtClean="0"/>
              <a:t>The </a:t>
            </a:r>
            <a:r>
              <a:rPr lang="en-US" altLang="en-US" b="1" smtClean="0"/>
              <a:t>responsibility to enforce </a:t>
            </a:r>
            <a:r>
              <a:rPr lang="en-US" altLang="en-US" smtClean="0"/>
              <a:t>building energy codes falls upon states or jurisdictions, and </a:t>
            </a:r>
            <a:r>
              <a:rPr lang="en-US" altLang="en-US" b="1" smtClean="0"/>
              <a:t>the responsibility to comply </a:t>
            </a:r>
            <a:r>
              <a:rPr lang="en-US" altLang="en-US" smtClean="0"/>
              <a:t>with the building energy code falls on developers, designers, and contractors. Education and communication regarding energy codes are vital to the effective delivery of both enforcement and compliance.</a:t>
            </a:r>
          </a:p>
          <a:p>
            <a:pPr eaLnBrk="1" hangingPunct="1">
              <a:spcBef>
                <a:spcPct val="0"/>
              </a:spcBef>
            </a:pPr>
            <a:endParaRPr lang="en-US" altLang="en-US" smtClean="0"/>
          </a:p>
          <a:p>
            <a:pPr eaLnBrk="1" hangingPunct="1">
              <a:spcBef>
                <a:spcPct val="0"/>
              </a:spcBef>
            </a:pPr>
            <a:r>
              <a:rPr lang="en-US" altLang="en-US" smtClean="0"/>
              <a:t>Let’s examine </a:t>
            </a:r>
            <a:r>
              <a:rPr lang="en-US" altLang="en-US" b="1" smtClean="0"/>
              <a:t>the basics of energy code enforcement strategies.</a:t>
            </a:r>
          </a:p>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869A89-648B-4113-9F5F-46494AFFDA46}"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2694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DOE’s easy-to-use code </a:t>
            </a:r>
            <a:r>
              <a:rPr lang="en-US" altLang="en-US" b="1" smtClean="0"/>
              <a:t>residential </a:t>
            </a:r>
            <a:r>
              <a:rPr lang="en-US" altLang="en-US" smtClean="0"/>
              <a:t>compliance software, </a:t>
            </a:r>
            <a:r>
              <a:rPr lang="en-US" altLang="en-US" b="1" smtClean="0"/>
              <a:t>RES</a:t>
            </a:r>
            <a:r>
              <a:rPr lang="en-US" altLang="en-US" b="1" i="1" smtClean="0"/>
              <a:t>check,</a:t>
            </a:r>
            <a:r>
              <a:rPr lang="en-US" altLang="en-US" smtClean="0"/>
              <a:t> along with associated training and support resources, is </a:t>
            </a:r>
            <a:r>
              <a:rPr lang="en-US" altLang="en-US" b="1" smtClean="0"/>
              <a:t>available for download at no cost </a:t>
            </a:r>
            <a:r>
              <a:rPr lang="en-US" altLang="en-US" smtClean="0"/>
              <a:t>at </a:t>
            </a:r>
            <a:r>
              <a:rPr lang="en-US" altLang="en-US" b="1" u="sng" smtClean="0"/>
              <a:t>www.energycodes.gov/</a:t>
            </a:r>
          </a:p>
          <a:p>
            <a:pPr eaLnBrk="1" hangingPunct="1">
              <a:spcBef>
                <a:spcPct val="0"/>
              </a:spcBef>
            </a:pPr>
            <a:endParaRPr lang="en-US" altLang="en-US" b="1" u="sng" smtClean="0"/>
          </a:p>
          <a:p>
            <a:pPr eaLnBrk="1" hangingPunct="1">
              <a:spcBef>
                <a:spcPct val="0"/>
              </a:spcBef>
            </a:pPr>
            <a:r>
              <a:rPr lang="en-US" altLang="en-US" smtClean="0"/>
              <a:t>Software programs such as RES</a:t>
            </a:r>
            <a:r>
              <a:rPr lang="en-US" altLang="en-US" i="1" smtClean="0"/>
              <a:t>check</a:t>
            </a:r>
            <a:r>
              <a:rPr lang="en-US" altLang="en-US" smtClean="0"/>
              <a:t>™ and COM</a:t>
            </a:r>
            <a:r>
              <a:rPr lang="en-US" altLang="en-US" i="1" smtClean="0"/>
              <a:t>check</a:t>
            </a:r>
            <a:r>
              <a:rPr lang="en-US" altLang="en-US" smtClean="0"/>
              <a:t>™ are helpful tools for end-users of codes to determine whether a building or renovation is in compliance. The user inputs building component areas, efficiencies, and other specifications to generate a compliance report. The software allows flexibility and trade-offs between components. For example, a designer may choose to include a greater glass area on a particular wall for a view corridor, and compensate by increasing insulation levels elsewhere.</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3ECACF-0904-412F-B0EF-5CF89792BDA3}"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227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smtClean="0"/>
              <a:t>DOE’s easy-to-use code </a:t>
            </a:r>
            <a:r>
              <a:rPr lang="en-US" altLang="en-US" b="1" smtClean="0"/>
              <a:t>commercial </a:t>
            </a:r>
            <a:r>
              <a:rPr lang="en-US" altLang="en-US" smtClean="0"/>
              <a:t>compliance software, </a:t>
            </a:r>
            <a:r>
              <a:rPr lang="en-US" altLang="en-US" b="1" smtClean="0"/>
              <a:t>COM</a:t>
            </a:r>
            <a:r>
              <a:rPr lang="en-US" altLang="en-US" b="1" i="1" smtClean="0"/>
              <a:t>check,</a:t>
            </a:r>
            <a:r>
              <a:rPr lang="en-US" altLang="en-US" smtClean="0"/>
              <a:t> along with associated training and support resources, is also </a:t>
            </a:r>
            <a:r>
              <a:rPr lang="en-US" altLang="en-US" b="1" smtClean="0"/>
              <a:t>available for download at no cost </a:t>
            </a:r>
            <a:r>
              <a:rPr lang="en-US" altLang="en-US" smtClean="0"/>
              <a:t>at </a:t>
            </a:r>
            <a:r>
              <a:rPr lang="en-US" altLang="en-US" b="1" u="sng" smtClean="0"/>
              <a:t>www.energycodes.gov/</a:t>
            </a:r>
          </a:p>
          <a:p>
            <a:pPr defTabSz="455613" eaLnBrk="1" hangingPunct="1">
              <a:spcBef>
                <a:spcPct val="0"/>
              </a:spcBef>
            </a:pPr>
            <a:endParaRPr lang="en-US" altLang="en-US" b="1" u="sng" smtClean="0"/>
          </a:p>
          <a:p>
            <a:pPr defTabSz="455613" eaLnBrk="1" hangingPunct="1">
              <a:spcBef>
                <a:spcPct val="0"/>
              </a:spcBef>
            </a:pPr>
            <a:endParaRPr lang="en-US" altLang="en-US" smtClean="0"/>
          </a:p>
          <a:p>
            <a:pPr defTabSz="455613" eaLnBrk="1" hangingPunct="1">
              <a:spcBef>
                <a:spcPct val="0"/>
              </a:spcBef>
            </a:pPr>
            <a:endParaRPr lang="en-US" altLang="en-US" smtClean="0"/>
          </a:p>
          <a:p>
            <a:pPr defTabSz="455613" eaLnBrk="1" hangingPunct="1">
              <a:spcBef>
                <a:spcPct val="0"/>
              </a:spcBef>
            </a:pPr>
            <a:endParaRPr lang="en-US"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985B18-4B2F-4FE2-9D80-D959BCA740D8}"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3563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b="1" smtClean="0"/>
              <a:t>Thank you for learning the basics of building energy codes! </a:t>
            </a:r>
          </a:p>
          <a:p>
            <a:pPr defTabSz="455613" eaLnBrk="1" hangingPunct="1">
              <a:spcBef>
                <a:spcPct val="0"/>
              </a:spcBef>
            </a:pPr>
            <a:endParaRPr lang="en-US" altLang="en-US" b="1" smtClean="0"/>
          </a:p>
          <a:p>
            <a:pPr defTabSz="455613" eaLnBrk="1" hangingPunct="1">
              <a:spcBef>
                <a:spcPct val="0"/>
              </a:spcBef>
            </a:pPr>
            <a:r>
              <a:rPr lang="en-US" altLang="en-US" smtClean="0"/>
              <a:t>Please don’t hesitate to present this information to interested parties. For more resources, continue to visit BECP’s website at </a:t>
            </a:r>
            <a:r>
              <a:rPr lang="en-US" altLang="en-US" b="1" u="sng" smtClean="0">
                <a:hlinkClick r:id="rId3"/>
              </a:rPr>
              <a:t>www.energycodes.gov</a:t>
            </a:r>
            <a:r>
              <a:rPr lang="en-US" altLang="en-US" b="1" smtClean="0"/>
              <a:t>.  </a:t>
            </a:r>
          </a:p>
          <a:p>
            <a:pPr defTabSz="455613" eaLnBrk="1" hangingPunct="1">
              <a:spcBef>
                <a:spcPct val="0"/>
              </a:spcBef>
            </a:pPr>
            <a:endParaRPr lang="en-US" altLang="en-US" b="1"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AF3EE2-637F-4F88-98B0-F274368FB8DC}"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33927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25848-0500-4B64-9C07-ED06ACCBC192}"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1306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600075" y="871538"/>
            <a:ext cx="4254500" cy="3190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xfrm>
            <a:off x="598488" y="4227513"/>
            <a:ext cx="5780087" cy="430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ICC Code Development</a:t>
            </a:r>
          </a:p>
          <a:p>
            <a:r>
              <a:rPr lang="en-US" altLang="en-US" dirty="0" smtClean="0"/>
              <a:t>Public Comment Hearings were held in Kansas City, MO, October 19-25, 2016</a:t>
            </a:r>
          </a:p>
          <a:p>
            <a:r>
              <a:rPr lang="en-US" altLang="en-US" dirty="0" smtClean="0"/>
              <a:t>The OGCV is open on Nov. 8 through Nov. 22. The Public Comment Hearings did not utilize electronic voting, therefore there is no vote tally from the Public Comment Hearings to be combined with the vote tally from the Online Governmental Consensus Vote to determine the Final Action. The vote tally from only the votes cast on the Online Governmental Consensus Vote will determine the Final Action on the code changes. As was done in the 2014 and 2015 Cycles, a quorum will be required for the Online Governmental Consensus Vote. The quorum is 20 votes. If the number of votes cast does not exceed 19 votes, the action taken at the Public Comment Hearings will be the Final Action on the code change.</a:t>
            </a:r>
          </a:p>
          <a:p>
            <a:r>
              <a:rPr lang="en-US" altLang="en-US" dirty="0" smtClean="0"/>
              <a:t>If a proposal at the first CAH is AS and gets no public comment before the FAH, it goes on the Consent Agenda with all the other proposals that got no comments and gets voted on </a:t>
            </a:r>
            <a:r>
              <a:rPr lang="en-US" altLang="en-US" dirty="0" err="1" smtClean="0"/>
              <a:t>en</a:t>
            </a:r>
            <a:r>
              <a:rPr lang="en-US" altLang="en-US" dirty="0" smtClean="0"/>
              <a:t> masse, so the AS would prevail.</a:t>
            </a:r>
          </a:p>
          <a:p>
            <a:r>
              <a:rPr lang="en-US" altLang="en-US" dirty="0" smtClean="0"/>
              <a:t>If a proposal goes on the Consent Agenda it is not subject to the online vote.  A single motion at the FAH with the results from the CAH and the motion has been seconded, the vote shall be taken with no testimony being allowed  A simple majority (50% plus one) based on the number of eligible voters decides the motion.</a:t>
            </a:r>
          </a:p>
          <a:p>
            <a:pPr eaLnBrk="1" hangingPunct="1">
              <a:spcBef>
                <a:spcPct val="0"/>
              </a:spcBef>
            </a:pPr>
            <a:endParaRPr lang="en-US" altLang="en-US" b="1" dirty="0" smtClean="0"/>
          </a:p>
        </p:txBody>
      </p:sp>
    </p:spTree>
    <p:extLst>
      <p:ext uri="{BB962C8B-B14F-4D97-AF65-F5344CB8AC3E}">
        <p14:creationId xmlns:p14="http://schemas.microsoft.com/office/powerpoint/2010/main" val="1969619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BBA8608-2A20-4615-9CE5-C431AA8BC9DB}" type="slidenum">
              <a:rPr lang="en-US" altLang="en-US" smtClean="0"/>
              <a:pPr>
                <a:defRPr/>
              </a:pPr>
              <a:t>32</a:t>
            </a:fld>
            <a:endParaRPr lang="en-US" altLang="en-US"/>
          </a:p>
        </p:txBody>
      </p:sp>
    </p:spTree>
    <p:extLst>
      <p:ext uri="{BB962C8B-B14F-4D97-AF65-F5344CB8AC3E}">
        <p14:creationId xmlns:p14="http://schemas.microsoft.com/office/powerpoint/2010/main" val="97837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sz="1200" kern="1200" dirty="0" smtClean="0">
                <a:solidFill>
                  <a:schemeClr val="tx1"/>
                </a:solidFill>
                <a:effectLst/>
                <a:latin typeface="+mn-lt"/>
                <a:ea typeface="+mn-ea"/>
                <a:cs typeface="+mn-cs"/>
              </a:rPr>
              <a:t>	Exempts log homes from meeting the IECC’s requirements if they are designed to meet ICC 400.  Although the latter is similar in many respects to the IECC, its wall requirements are less efficient</a:t>
            </a:r>
            <a:endParaRPr lang="en-US" altLang="en-US" b="1"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49311B-A446-4BB3-8E9E-4C113541BE8A}" type="slidenum">
              <a:rPr lang="en-US" altLang="en-US" smtClean="0"/>
              <a:pPr/>
              <a:t>33</a:t>
            </a:fld>
            <a:endParaRPr lang="en-US" altLang="en-US" smtClean="0"/>
          </a:p>
        </p:txBody>
      </p:sp>
    </p:spTree>
    <p:extLst>
      <p:ext uri="{BB962C8B-B14F-4D97-AF65-F5344CB8AC3E}">
        <p14:creationId xmlns:p14="http://schemas.microsoft.com/office/powerpoint/2010/main" val="168901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Ducts buried within ceiling insulation must comply with:</a:t>
            </a:r>
          </a:p>
          <a:p>
            <a:pPr lvl="1">
              <a:defRPr/>
            </a:pPr>
            <a:r>
              <a:rPr lang="en-US" dirty="0" smtClean="0"/>
              <a:t>R-value not less than R-8</a:t>
            </a:r>
          </a:p>
          <a:p>
            <a:pPr lvl="1">
              <a:defRPr/>
            </a:pPr>
            <a:r>
              <a:rPr lang="en-US" dirty="0" smtClean="0"/>
              <a:t>Sum of ceiling insulation above and below duct shall be a minimum of R-18 excluding the duct R-value</a:t>
            </a:r>
          </a:p>
          <a:p>
            <a:pPr lvl="1">
              <a:defRPr/>
            </a:pPr>
            <a:r>
              <a:rPr lang="en-US" dirty="0" smtClean="0"/>
              <a:t>Climate Zones 1a, 2a, and 3a, where ducts are completely covered with ceiling insulation, supply ducts shall be insulated to a minimum R-18 and meet vapor retarder requirements in IRC, Chapter 16 or IMC, Chapter  6</a:t>
            </a:r>
          </a:p>
          <a:p>
            <a:pPr>
              <a:defRPr/>
            </a:pPr>
            <a:r>
              <a:rPr lang="en-US" dirty="0" smtClean="0"/>
              <a:t>New provisions for ducts to be considered inside conditioned space</a:t>
            </a:r>
          </a:p>
          <a:p>
            <a:pPr lvl="1">
              <a:defRPr/>
            </a:pPr>
            <a:r>
              <a:rPr lang="en-US" dirty="0" smtClean="0"/>
              <a:t>Ducts buried within ceiling insulation must meet  following requirements:</a:t>
            </a:r>
          </a:p>
          <a:p>
            <a:pPr lvl="2">
              <a:defRPr/>
            </a:pPr>
            <a:r>
              <a:rPr lang="en-US" dirty="0" smtClean="0"/>
              <a:t>Air handler completely within continuous air barrier and within building thermal envelope.</a:t>
            </a:r>
          </a:p>
          <a:p>
            <a:pPr lvl="2">
              <a:defRPr/>
            </a:pPr>
            <a:r>
              <a:rPr lang="en-US" dirty="0" smtClean="0"/>
              <a:t>Duct leakage, measured by rough-in test or post-construction total system leakage test to outside building envelope, leakage </a:t>
            </a:r>
            <a:r>
              <a:rPr lang="en-US" u="sng" dirty="0" smtClean="0"/>
              <a:t>&lt;</a:t>
            </a:r>
            <a:r>
              <a:rPr lang="en-US" dirty="0" smtClean="0"/>
              <a:t> 1.5 cubic feet per minute per 100 square feet of conditioned floor area.</a:t>
            </a:r>
          </a:p>
          <a:p>
            <a:pPr lvl="2">
              <a:defRPr/>
            </a:pPr>
            <a:r>
              <a:rPr lang="en-US" dirty="0" smtClean="0"/>
              <a:t>Ceiling insulation R-value above insulated duct </a:t>
            </a:r>
            <a:r>
              <a:rPr lang="en-US" u="sng" dirty="0" smtClean="0"/>
              <a:t>&gt;</a:t>
            </a:r>
            <a:r>
              <a:rPr lang="en-US" dirty="0" smtClean="0"/>
              <a:t> proposed ceiling insulation R-value less the R-value of the duct.</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DF1FAB-7F81-4DB6-8311-BDCF930782E9}" type="slidenum">
              <a:rPr lang="en-US" altLang="en-US" smtClean="0"/>
              <a:pPr/>
              <a:t>35</a:t>
            </a:fld>
            <a:endParaRPr lang="en-US" altLang="en-US" smtClean="0"/>
          </a:p>
        </p:txBody>
      </p:sp>
    </p:spTree>
    <p:extLst>
      <p:ext uri="{BB962C8B-B14F-4D97-AF65-F5344CB8AC3E}">
        <p14:creationId xmlns:p14="http://schemas.microsoft.com/office/powerpoint/2010/main" val="156475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5D7CD42-A32D-4625-877C-D110D0CE246E}" type="slidenum">
              <a:rPr lang="en-US" altLang="en-US" smtClean="0">
                <a:solidFill>
                  <a:srgbClr val="000000"/>
                </a:solidFill>
              </a:rPr>
              <a:pPr/>
              <a:t>36</a:t>
            </a:fld>
            <a:endParaRPr lang="en-US" altLang="en-US" smtClean="0">
              <a:solidFill>
                <a:srgbClr val="000000"/>
              </a:solidFill>
            </a:endParaRPr>
          </a:p>
        </p:txBody>
      </p:sp>
    </p:spTree>
    <p:extLst>
      <p:ext uri="{BB962C8B-B14F-4D97-AF65-F5344CB8AC3E}">
        <p14:creationId xmlns:p14="http://schemas.microsoft.com/office/powerpoint/2010/main" val="380202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03351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DF1FAB-7F81-4DB6-8311-BDCF930782E9}" type="slidenum">
              <a:rPr lang="en-US" altLang="en-US" smtClean="0"/>
              <a:pPr/>
              <a:t>37</a:t>
            </a:fld>
            <a:endParaRPr lang="en-US" altLang="en-US" smtClean="0"/>
          </a:p>
        </p:txBody>
      </p:sp>
    </p:spTree>
    <p:extLst>
      <p:ext uri="{BB962C8B-B14F-4D97-AF65-F5344CB8AC3E}">
        <p14:creationId xmlns:p14="http://schemas.microsoft.com/office/powerpoint/2010/main" val="247498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115000"/>
              </a:lnSpc>
              <a:spcAft>
                <a:spcPts val="1057"/>
              </a:spcAft>
              <a:defRPr/>
            </a:pPr>
            <a:r>
              <a:rPr lang="en-US" sz="1300" dirty="0">
                <a:latin typeface="Arial" pitchFamily="34" charset="0"/>
                <a:ea typeface="Calibri"/>
                <a:cs typeface="Arial" pitchFamily="34" charset="0"/>
              </a:rPr>
              <a:t>Major format changes include:</a:t>
            </a:r>
          </a:p>
          <a:p>
            <a:pPr marL="181240" indent="-181240">
              <a:lnSpc>
                <a:spcPct val="115000"/>
              </a:lnSpc>
              <a:spcAft>
                <a:spcPts val="1057"/>
              </a:spcAft>
              <a:buFont typeface="Arial" panose="020B0604020202020204" pitchFamily="34" charset="0"/>
              <a:buChar char="•"/>
              <a:defRPr/>
            </a:pPr>
            <a:r>
              <a:rPr lang="en-US" sz="1300" dirty="0">
                <a:latin typeface="Arial" pitchFamily="34" charset="0"/>
                <a:ea typeface="Calibri"/>
                <a:cs typeface="Arial" pitchFamily="34" charset="0"/>
              </a:rPr>
              <a:t>1. 1 column format for easier reading</a:t>
            </a:r>
          </a:p>
          <a:p>
            <a:pPr marL="181240" indent="-181240">
              <a:lnSpc>
                <a:spcPct val="115000"/>
              </a:lnSpc>
              <a:spcAft>
                <a:spcPts val="1057"/>
              </a:spcAft>
              <a:buFont typeface="Arial" panose="020B0604020202020204" pitchFamily="34" charset="0"/>
              <a:buChar char="•"/>
              <a:defRPr/>
            </a:pPr>
            <a:r>
              <a:rPr lang="en-US" sz="1300" dirty="0">
                <a:latin typeface="Arial" pitchFamily="34" charset="0"/>
                <a:ea typeface="Calibri"/>
                <a:cs typeface="Arial" pitchFamily="34" charset="0"/>
              </a:rPr>
              <a:t>Exceptions separated, indented and set apart with a smaller font size</a:t>
            </a:r>
          </a:p>
          <a:p>
            <a:pPr marL="181240" indent="-181240">
              <a:lnSpc>
                <a:spcPct val="115000"/>
              </a:lnSpc>
              <a:spcAft>
                <a:spcPts val="1057"/>
              </a:spcAft>
              <a:buFont typeface="Arial" panose="020B0604020202020204" pitchFamily="34" charset="0"/>
              <a:buChar char="•"/>
              <a:defRPr/>
            </a:pPr>
            <a:r>
              <a:rPr lang="en-US" sz="1300" dirty="0">
                <a:latin typeface="Arial" pitchFamily="34" charset="0"/>
                <a:ea typeface="Calibri"/>
                <a:cs typeface="Arial" pitchFamily="34" charset="0"/>
              </a:rPr>
              <a:t>Defined terms are Italicized </a:t>
            </a:r>
          </a:p>
          <a:p>
            <a:pPr marL="181240" indent="-181240">
              <a:lnSpc>
                <a:spcPct val="115000"/>
              </a:lnSpc>
              <a:spcAft>
                <a:spcPts val="1057"/>
              </a:spcAft>
              <a:buFont typeface="Arial" panose="020B0604020202020204" pitchFamily="34" charset="0"/>
              <a:buChar char="•"/>
              <a:defRPr/>
            </a:pPr>
            <a:r>
              <a:rPr lang="en-US" sz="1300" dirty="0">
                <a:latin typeface="Arial" pitchFamily="34" charset="0"/>
                <a:ea typeface="Calibri"/>
                <a:cs typeface="Arial" pitchFamily="34" charset="0"/>
              </a:rPr>
              <a:t>Alternating coloring scheme for table rows</a:t>
            </a:r>
          </a:p>
          <a:p>
            <a:pPr>
              <a:defRPr/>
            </a:pPr>
            <a:endParaRPr 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1D25E5-0B63-458D-8D75-A93DB69169EC}" type="slidenum">
              <a:rPr lang="en-US" altLang="en-US" smtClean="0">
                <a:solidFill>
                  <a:srgbClr val="000000"/>
                </a:solidFill>
              </a:rPr>
              <a:pPr/>
              <a:t>38</a:t>
            </a:fld>
            <a:endParaRPr lang="en-US" altLang="en-US" smtClean="0">
              <a:solidFill>
                <a:srgbClr val="000000"/>
              </a:solidFill>
            </a:endParaRPr>
          </a:p>
        </p:txBody>
      </p:sp>
    </p:spTree>
    <p:extLst>
      <p:ext uri="{BB962C8B-B14F-4D97-AF65-F5344CB8AC3E}">
        <p14:creationId xmlns:p14="http://schemas.microsoft.com/office/powerpoint/2010/main" val="139578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14AF19-77C0-4A5E-B999-560D1A1AD9FD}" type="slidenum">
              <a:rPr lang="en-US" altLang="en-US" smtClean="0">
                <a:solidFill>
                  <a:srgbClr val="000000"/>
                </a:solidFill>
              </a:rPr>
              <a:pPr/>
              <a:t>39</a:t>
            </a:fld>
            <a:endParaRPr lang="en-US" altLang="en-US" smtClean="0">
              <a:solidFill>
                <a:srgbClr val="000000"/>
              </a:solidFill>
            </a:endParaRPr>
          </a:p>
        </p:txBody>
      </p:sp>
    </p:spTree>
    <p:extLst>
      <p:ext uri="{BB962C8B-B14F-4D97-AF65-F5344CB8AC3E}">
        <p14:creationId xmlns:p14="http://schemas.microsoft.com/office/powerpoint/2010/main" val="260408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11D95A-DD91-49DE-949E-DEE39D996D37}" type="slidenum">
              <a:rPr lang="en-US" altLang="en-US" smtClean="0">
                <a:solidFill>
                  <a:srgbClr val="000000"/>
                </a:solidFill>
              </a:rPr>
              <a:pPr/>
              <a:t>40</a:t>
            </a:fld>
            <a:endParaRPr lang="en-US" altLang="en-US" smtClean="0">
              <a:solidFill>
                <a:srgbClr val="000000"/>
              </a:solidFill>
            </a:endParaRPr>
          </a:p>
        </p:txBody>
      </p:sp>
    </p:spTree>
    <p:extLst>
      <p:ext uri="{BB962C8B-B14F-4D97-AF65-F5344CB8AC3E}">
        <p14:creationId xmlns:p14="http://schemas.microsoft.com/office/powerpoint/2010/main" val="101681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017FEF-1C51-4AFB-BB9C-08BF6630363C}" type="slidenum">
              <a:rPr lang="en-US" altLang="en-US" smtClean="0">
                <a:solidFill>
                  <a:srgbClr val="000000"/>
                </a:solidFill>
              </a:rPr>
              <a:pPr/>
              <a:t>41</a:t>
            </a:fld>
            <a:endParaRPr lang="en-US" altLang="en-US" smtClean="0">
              <a:solidFill>
                <a:srgbClr val="000000"/>
              </a:solidFill>
            </a:endParaRPr>
          </a:p>
        </p:txBody>
      </p:sp>
    </p:spTree>
    <p:extLst>
      <p:ext uri="{BB962C8B-B14F-4D97-AF65-F5344CB8AC3E}">
        <p14:creationId xmlns:p14="http://schemas.microsoft.com/office/powerpoint/2010/main" val="324830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017FEF-1C51-4AFB-BB9C-08BF6630363C}" type="slidenum">
              <a:rPr lang="en-US" altLang="en-US" smtClean="0">
                <a:solidFill>
                  <a:srgbClr val="000000"/>
                </a:solidFill>
              </a:rPr>
              <a:pPr/>
              <a:t>42</a:t>
            </a:fld>
            <a:endParaRPr lang="en-US" altLang="en-US" smtClean="0">
              <a:solidFill>
                <a:srgbClr val="000000"/>
              </a:solidFill>
            </a:endParaRPr>
          </a:p>
        </p:txBody>
      </p:sp>
    </p:spTree>
    <p:extLst>
      <p:ext uri="{BB962C8B-B14F-4D97-AF65-F5344CB8AC3E}">
        <p14:creationId xmlns:p14="http://schemas.microsoft.com/office/powerpoint/2010/main" val="991333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017FEF-1C51-4AFB-BB9C-08BF6630363C}" type="slidenum">
              <a:rPr lang="en-US" altLang="en-US" smtClean="0">
                <a:solidFill>
                  <a:srgbClr val="000000"/>
                </a:solidFill>
              </a:rPr>
              <a:pPr/>
              <a:t>43</a:t>
            </a:fld>
            <a:endParaRPr lang="en-US" altLang="en-US" smtClean="0">
              <a:solidFill>
                <a:srgbClr val="000000"/>
              </a:solidFill>
            </a:endParaRPr>
          </a:p>
        </p:txBody>
      </p:sp>
    </p:spTree>
    <p:extLst>
      <p:ext uri="{BB962C8B-B14F-4D97-AF65-F5344CB8AC3E}">
        <p14:creationId xmlns:p14="http://schemas.microsoft.com/office/powerpoint/2010/main" val="4286627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017FEF-1C51-4AFB-BB9C-08BF6630363C}" type="slidenum">
              <a:rPr lang="en-US" altLang="en-US" smtClean="0">
                <a:solidFill>
                  <a:srgbClr val="000000"/>
                </a:solidFill>
              </a:rPr>
              <a:pPr/>
              <a:t>44</a:t>
            </a:fld>
            <a:endParaRPr lang="en-US" altLang="en-US" smtClean="0">
              <a:solidFill>
                <a:srgbClr val="000000"/>
              </a:solidFill>
            </a:endParaRPr>
          </a:p>
        </p:txBody>
      </p:sp>
    </p:spTree>
    <p:extLst>
      <p:ext uri="{BB962C8B-B14F-4D97-AF65-F5344CB8AC3E}">
        <p14:creationId xmlns:p14="http://schemas.microsoft.com/office/powerpoint/2010/main" val="3529892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017FEF-1C51-4AFB-BB9C-08BF6630363C}" type="slidenum">
              <a:rPr lang="en-US" altLang="en-US" smtClean="0">
                <a:solidFill>
                  <a:srgbClr val="000000"/>
                </a:solidFill>
              </a:rPr>
              <a:pPr/>
              <a:t>45</a:t>
            </a:fld>
            <a:endParaRPr lang="en-US" altLang="en-US" smtClean="0">
              <a:solidFill>
                <a:srgbClr val="000000"/>
              </a:solidFill>
            </a:endParaRPr>
          </a:p>
        </p:txBody>
      </p:sp>
    </p:spTree>
    <p:extLst>
      <p:ext uri="{BB962C8B-B14F-4D97-AF65-F5344CB8AC3E}">
        <p14:creationId xmlns:p14="http://schemas.microsoft.com/office/powerpoint/2010/main" val="480095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017FEF-1C51-4AFB-BB9C-08BF6630363C}" type="slidenum">
              <a:rPr lang="en-US" altLang="en-US" smtClean="0">
                <a:solidFill>
                  <a:srgbClr val="000000"/>
                </a:solidFill>
              </a:rPr>
              <a:pPr/>
              <a:t>46</a:t>
            </a:fld>
            <a:endParaRPr lang="en-US" altLang="en-US" smtClean="0">
              <a:solidFill>
                <a:srgbClr val="000000"/>
              </a:solidFill>
            </a:endParaRPr>
          </a:p>
        </p:txBody>
      </p:sp>
    </p:spTree>
    <p:extLst>
      <p:ext uri="{BB962C8B-B14F-4D97-AF65-F5344CB8AC3E}">
        <p14:creationId xmlns:p14="http://schemas.microsoft.com/office/powerpoint/2010/main" val="378290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PNNL develops and supports the </a:t>
            </a:r>
            <a:r>
              <a:rPr lang="en-US" sz="1200" kern="1200" dirty="0" err="1" smtClean="0">
                <a:solidFill>
                  <a:schemeClr val="tx1"/>
                </a:solidFill>
                <a:effectLst/>
                <a:latin typeface="+mn-lt"/>
                <a:ea typeface="+mn-ea"/>
                <a:cs typeface="+mn-cs"/>
              </a:rPr>
              <a:t>CheckTools</a:t>
            </a:r>
            <a:r>
              <a:rPr lang="en-US" sz="1200" kern="1200" dirty="0" smtClean="0">
                <a:solidFill>
                  <a:schemeClr val="tx1"/>
                </a:solidFill>
                <a:effectLst/>
                <a:latin typeface="+mn-lt"/>
                <a:ea typeface="+mn-ea"/>
                <a:cs typeface="+mn-cs"/>
              </a:rPr>
              <a:t> suite of software</a:t>
            </a:r>
          </a:p>
          <a:p>
            <a:r>
              <a:rPr lang="en-US" sz="1200" kern="1200" dirty="0" smtClean="0">
                <a:solidFill>
                  <a:schemeClr val="tx1"/>
                </a:solidFill>
                <a:effectLst/>
                <a:latin typeface="+mn-lt"/>
                <a:ea typeface="+mn-ea"/>
                <a:cs typeface="+mn-cs"/>
              </a:rPr>
              <a:t>	Residential projects – </a:t>
            </a:r>
            <a:r>
              <a:rPr lang="en-US" sz="1200" kern="1200" dirty="0" err="1" smtClean="0">
                <a:solidFill>
                  <a:schemeClr val="tx1"/>
                </a:solidFill>
                <a:effectLst/>
                <a:latin typeface="+mn-lt"/>
                <a:ea typeface="+mn-ea"/>
                <a:cs typeface="+mn-cs"/>
              </a:rPr>
              <a:t>REScheck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Commercial projects - </a:t>
            </a:r>
            <a:r>
              <a:rPr lang="en-US" sz="1200" kern="1200" dirty="0" err="1" smtClean="0">
                <a:solidFill>
                  <a:schemeClr val="tx1"/>
                </a:solidFill>
                <a:effectLst/>
                <a:latin typeface="+mn-lt"/>
                <a:ea typeface="+mn-ea"/>
                <a:cs typeface="+mn-cs"/>
              </a:rPr>
              <a:t>COMcheck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do we do this? </a:t>
            </a:r>
          </a:p>
          <a:p>
            <a:r>
              <a:rPr lang="en-US" sz="1200" kern="1200" dirty="0" smtClean="0">
                <a:solidFill>
                  <a:schemeClr val="tx1"/>
                </a:solidFill>
                <a:effectLst/>
                <a:latin typeface="+mn-lt"/>
                <a:ea typeface="+mn-ea"/>
                <a:cs typeface="+mn-cs"/>
              </a:rPr>
              <a:t>Compliance:  Provide technical assistance to states to implement building energy codes including increasing and verifying compliance to ensure consumer benefits (42 USC 6833), develop software to support a streamlined compliance process, provide objective information resources and technical guidance to states and localities to increase code compliance.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F5324A-0D9B-9A43-AE72-6DBF24439625}" type="slidenum">
              <a:rPr lang="en-US" smtClean="0"/>
              <a:pPr/>
              <a:t>6</a:t>
            </a:fld>
            <a:endParaRPr lang="en-US"/>
          </a:p>
        </p:txBody>
      </p:sp>
    </p:spTree>
    <p:extLst>
      <p:ext uri="{BB962C8B-B14F-4D97-AF65-F5344CB8AC3E}">
        <p14:creationId xmlns:p14="http://schemas.microsoft.com/office/powerpoint/2010/main" val="3903282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D60222-9A74-4553-AF20-901BA19CD788}" type="slidenum">
              <a:rPr lang="en-US" altLang="en-US" smtClean="0">
                <a:solidFill>
                  <a:srgbClr val="000000"/>
                </a:solidFill>
              </a:rPr>
              <a:pPr/>
              <a:t>47</a:t>
            </a:fld>
            <a:endParaRPr lang="en-US" altLang="en-US" smtClean="0">
              <a:solidFill>
                <a:srgbClr val="000000"/>
              </a:solidFill>
            </a:endParaRPr>
          </a:p>
        </p:txBody>
      </p:sp>
    </p:spTree>
    <p:extLst>
      <p:ext uri="{BB962C8B-B14F-4D97-AF65-F5344CB8AC3E}">
        <p14:creationId xmlns:p14="http://schemas.microsoft.com/office/powerpoint/2010/main" val="824809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D60222-9A74-4553-AF20-901BA19CD788}" type="slidenum">
              <a:rPr lang="en-US" altLang="en-US" smtClean="0">
                <a:solidFill>
                  <a:srgbClr val="000000"/>
                </a:solidFill>
              </a:rPr>
              <a:pPr/>
              <a:t>48</a:t>
            </a:fld>
            <a:endParaRPr lang="en-US" altLang="en-US" smtClean="0">
              <a:solidFill>
                <a:srgbClr val="000000"/>
              </a:solidFill>
            </a:endParaRPr>
          </a:p>
        </p:txBody>
      </p:sp>
    </p:spTree>
    <p:extLst>
      <p:ext uri="{BB962C8B-B14F-4D97-AF65-F5344CB8AC3E}">
        <p14:creationId xmlns:p14="http://schemas.microsoft.com/office/powerpoint/2010/main" val="3996863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D60222-9A74-4553-AF20-901BA19CD788}" type="slidenum">
              <a:rPr lang="en-US" altLang="en-US" smtClean="0">
                <a:solidFill>
                  <a:srgbClr val="000000"/>
                </a:solidFill>
              </a:rPr>
              <a:pPr/>
              <a:t>49</a:t>
            </a:fld>
            <a:endParaRPr lang="en-US" altLang="en-US" smtClean="0">
              <a:solidFill>
                <a:srgbClr val="000000"/>
              </a:solidFill>
            </a:endParaRPr>
          </a:p>
        </p:txBody>
      </p:sp>
    </p:spTree>
    <p:extLst>
      <p:ext uri="{BB962C8B-B14F-4D97-AF65-F5344CB8AC3E}">
        <p14:creationId xmlns:p14="http://schemas.microsoft.com/office/powerpoint/2010/main" val="760247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D60222-9A74-4553-AF20-901BA19CD788}" type="slidenum">
              <a:rPr lang="en-US" altLang="en-US" smtClean="0">
                <a:solidFill>
                  <a:srgbClr val="000000"/>
                </a:solidFill>
              </a:rPr>
              <a:pPr/>
              <a:t>50</a:t>
            </a:fld>
            <a:endParaRPr lang="en-US" altLang="en-US" smtClean="0">
              <a:solidFill>
                <a:srgbClr val="000000"/>
              </a:solidFill>
            </a:endParaRPr>
          </a:p>
        </p:txBody>
      </p:sp>
    </p:spTree>
    <p:extLst>
      <p:ext uri="{BB962C8B-B14F-4D97-AF65-F5344CB8AC3E}">
        <p14:creationId xmlns:p14="http://schemas.microsoft.com/office/powerpoint/2010/main" val="3116041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CE692B-7998-4DBB-95DE-3C2853B6DFD4}" type="slidenum">
              <a:rPr lang="en-US" altLang="en-US" smtClean="0"/>
              <a:pPr/>
              <a:t>51</a:t>
            </a:fld>
            <a:endParaRPr lang="en-US" altLang="en-US" smtClean="0"/>
          </a:p>
        </p:txBody>
      </p:sp>
    </p:spTree>
    <p:extLst>
      <p:ext uri="{BB962C8B-B14F-4D97-AF65-F5344CB8AC3E}">
        <p14:creationId xmlns:p14="http://schemas.microsoft.com/office/powerpoint/2010/main" val="212715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E03EF9-EE86-4C3B-A6EE-A9A6365933B9}" type="slidenum">
              <a:rPr lang="en-US" altLang="en-US" smtClean="0"/>
              <a:pPr/>
              <a:t>52</a:t>
            </a:fld>
            <a:endParaRPr lang="en-US" altLang="en-US" smtClean="0"/>
          </a:p>
        </p:txBody>
      </p:sp>
    </p:spTree>
    <p:extLst>
      <p:ext uri="{BB962C8B-B14F-4D97-AF65-F5344CB8AC3E}">
        <p14:creationId xmlns:p14="http://schemas.microsoft.com/office/powerpoint/2010/main" val="403218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93C9B1-2C70-42C3-A613-9838875B8F4A}"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122353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smtClean="0"/>
              <a:t>Building energy codes set minimum efficiency boundaries that </a:t>
            </a:r>
            <a:r>
              <a:rPr lang="en-US" altLang="en-US" sz="1100" b="1" smtClean="0"/>
              <a:t>bring about vital, tangible benefits.  </a:t>
            </a:r>
          </a:p>
          <a:p>
            <a:pPr eaLnBrk="1" hangingPunct="1">
              <a:spcBef>
                <a:spcPct val="0"/>
              </a:spcBef>
            </a:pPr>
            <a:endParaRPr lang="en-US" altLang="en-US" sz="1100" b="1" smtClean="0"/>
          </a:p>
          <a:p>
            <a:pPr eaLnBrk="1" hangingPunct="1">
              <a:spcBef>
                <a:spcPct val="0"/>
              </a:spcBef>
            </a:pPr>
            <a:r>
              <a:rPr lang="en-US" altLang="en-US" sz="1100" b="1" smtClean="0"/>
              <a:t>Not surprisingly, better codes mean better benefits. </a:t>
            </a:r>
            <a:r>
              <a:rPr lang="en-US" altLang="en-US" sz="1100" smtClean="0"/>
              <a:t>Recent research shows that if building energy codes</a:t>
            </a:r>
            <a:r>
              <a:rPr lang="en-US" altLang="en-US" sz="1100" baseline="30000" smtClean="0"/>
              <a:t>*</a:t>
            </a:r>
            <a:r>
              <a:rPr lang="en-US" altLang="en-US" sz="1100" smtClean="0"/>
              <a:t> were upgraded to be 30 to 50 percent more stringent, adopted among states, and effectively implemented, excellent progress would be made in the areas of energy consumption, cost savings, and CO</a:t>
            </a:r>
            <a:r>
              <a:rPr lang="en-US" altLang="en-US" sz="1100" baseline="-25000" smtClean="0"/>
              <a:t>2</a:t>
            </a:r>
            <a:r>
              <a:rPr lang="en-US" altLang="en-US" sz="1100" smtClean="0"/>
              <a:t> emissions reduction:</a:t>
            </a:r>
          </a:p>
          <a:p>
            <a:pPr eaLnBrk="1" hangingPunct="1">
              <a:spcBef>
                <a:spcPct val="0"/>
              </a:spcBef>
            </a:pPr>
            <a:r>
              <a:rPr lang="en-US" altLang="en-US" sz="1100" smtClean="0"/>
              <a:t> </a:t>
            </a:r>
          </a:p>
          <a:p>
            <a:pPr lvl="1" indent="-182563" eaLnBrk="1" hangingPunct="1">
              <a:spcBef>
                <a:spcPct val="0"/>
              </a:spcBef>
              <a:spcAft>
                <a:spcPts val="300"/>
              </a:spcAft>
              <a:buFontTx/>
              <a:buChar char="•"/>
            </a:pPr>
            <a:r>
              <a:rPr lang="en-US" altLang="en-US" sz="1100" b="1" smtClean="0"/>
              <a:t>Reduced energy consumption—</a:t>
            </a:r>
            <a:r>
              <a:rPr lang="en-US" altLang="en-US" sz="1100" smtClean="0"/>
              <a:t>by approximately 0.5-quadrillion Btu per year by 2015, and 3.5-quadrillion Btu per year by 2030. This is equivalent to the power generated by 260 medium power plants.</a:t>
            </a:r>
          </a:p>
          <a:p>
            <a:pPr lvl="1" indent="-182563" eaLnBrk="1" hangingPunct="1">
              <a:spcBef>
                <a:spcPct val="0"/>
              </a:spcBef>
              <a:spcAft>
                <a:spcPts val="300"/>
              </a:spcAft>
              <a:buFontTx/>
              <a:buChar char="•"/>
            </a:pPr>
            <a:r>
              <a:rPr lang="en-US" altLang="en-US" sz="1100" b="1" smtClean="0"/>
              <a:t>Rising cost savings—</a:t>
            </a:r>
            <a:r>
              <a:rPr lang="en-US" altLang="en-US" sz="1100" smtClean="0"/>
              <a:t>more than $4 billion per year back in homeowners’ pockets by 2015, a figure that could rise to over $30 billion per year by 2030. </a:t>
            </a:r>
            <a:r>
              <a:rPr lang="en-US" altLang="en-US" sz="1100" i="1" smtClean="0"/>
              <a:t>Even accounting for increased up-front efficiency investment costs</a:t>
            </a:r>
            <a:r>
              <a:rPr lang="en-US" altLang="en-US" sz="1100" smtClean="0"/>
              <a:t>, net benefits are quite significant.</a:t>
            </a:r>
          </a:p>
          <a:p>
            <a:pPr lvl="1" indent="-182563" eaLnBrk="1" hangingPunct="1">
              <a:spcBef>
                <a:spcPct val="0"/>
              </a:spcBef>
              <a:spcAft>
                <a:spcPts val="300"/>
              </a:spcAft>
              <a:buFontTx/>
              <a:buChar char="•"/>
            </a:pPr>
            <a:r>
              <a:rPr lang="en-US" altLang="en-US" sz="1100" b="1" smtClean="0"/>
              <a:t>Reduced CO</a:t>
            </a:r>
            <a:r>
              <a:rPr lang="en-US" altLang="en-US" sz="1100" b="1" baseline="-25000" smtClean="0"/>
              <a:t>2</a:t>
            </a:r>
            <a:r>
              <a:rPr lang="en-US" altLang="en-US" sz="1100" b="1" smtClean="0"/>
              <a:t> emissions—</a:t>
            </a:r>
            <a:r>
              <a:rPr lang="en-US" altLang="en-US" sz="1100" smtClean="0"/>
              <a:t>by roughly 3 percent in terms of the projected national CO</a:t>
            </a:r>
            <a:r>
              <a:rPr lang="en-US" altLang="en-US" sz="1100" baseline="-25000" smtClean="0"/>
              <a:t>2</a:t>
            </a:r>
            <a:r>
              <a:rPr lang="en-US" altLang="en-US" sz="1100" smtClean="0"/>
              <a:t> emissions in 2030. </a:t>
            </a:r>
          </a:p>
          <a:p>
            <a:pPr eaLnBrk="1" hangingPunct="1">
              <a:spcBef>
                <a:spcPct val="0"/>
              </a:spcBef>
            </a:pPr>
            <a:r>
              <a:rPr lang="en-US" altLang="en-US" sz="1100" smtClean="0"/>
              <a:t> </a:t>
            </a:r>
          </a:p>
          <a:p>
            <a:pPr eaLnBrk="1" hangingPunct="1">
              <a:spcBef>
                <a:spcPct val="0"/>
              </a:spcBef>
            </a:pPr>
            <a:r>
              <a:rPr lang="en-US" altLang="en-US" sz="700" smtClean="0"/>
              <a:t>*2006 International Energy Conservation Code® (IECC) and ANSI/ASHRAE/IESNA5 Standard 90.1-2004</a:t>
            </a:r>
          </a:p>
          <a:p>
            <a:pPr eaLnBrk="1" hangingPunct="1">
              <a:spcBef>
                <a:spcPct val="0"/>
              </a:spcBef>
            </a:pPr>
            <a:endParaRPr lang="en-US" altLang="en-US" sz="110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52E6CF-1050-41FC-A718-65077821758D}"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984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When people speak in general about Building Energy Codes</a:t>
            </a:r>
            <a:r>
              <a:rPr lang="en-US" dirty="0" smtClean="0"/>
              <a:t>, they may be referring to:</a:t>
            </a:r>
          </a:p>
          <a:p>
            <a:pPr lvl="1" eaLnBrk="1" fontAlgn="auto" hangingPunct="1">
              <a:spcBef>
                <a:spcPts val="0"/>
              </a:spcBef>
              <a:spcAft>
                <a:spcPts val="0"/>
              </a:spcAft>
              <a:defRPr/>
            </a:pPr>
            <a:endParaRPr lang="en-US" dirty="0" smtClean="0"/>
          </a:p>
          <a:p>
            <a:pPr lvl="1" indent="-182880" eaLnBrk="1" fontAlgn="auto" hangingPunct="1">
              <a:lnSpc>
                <a:spcPct val="150000"/>
              </a:lnSpc>
              <a:spcBef>
                <a:spcPts val="0"/>
              </a:spcBef>
              <a:spcAft>
                <a:spcPts val="600"/>
              </a:spcAft>
              <a:buFont typeface="Arial" pitchFamily="34" charset="0"/>
              <a:buChar char="•"/>
              <a:defRPr/>
            </a:pPr>
            <a:r>
              <a:rPr lang="en-US" dirty="0" smtClean="0"/>
              <a:t>ASHRAE Standard 90.1 Standards </a:t>
            </a:r>
          </a:p>
          <a:p>
            <a:pPr lvl="1" indent="-182880" eaLnBrk="1" fontAlgn="auto" hangingPunct="1">
              <a:lnSpc>
                <a:spcPct val="150000"/>
              </a:lnSpc>
              <a:spcBef>
                <a:spcPts val="0"/>
              </a:spcBef>
              <a:spcAft>
                <a:spcPts val="600"/>
              </a:spcAft>
              <a:buFont typeface="Arial" pitchFamily="34" charset="0"/>
              <a:buChar char="•"/>
              <a:defRPr/>
            </a:pPr>
            <a:r>
              <a:rPr lang="en-US" dirty="0" smtClean="0"/>
              <a:t>The International Energy Conservations Code, or IECC</a:t>
            </a:r>
          </a:p>
          <a:p>
            <a:pPr lvl="1" indent="-182880" eaLnBrk="1" fontAlgn="auto" hangingPunct="1">
              <a:lnSpc>
                <a:spcPct val="150000"/>
              </a:lnSpc>
              <a:spcBef>
                <a:spcPts val="0"/>
              </a:spcBef>
              <a:spcAft>
                <a:spcPts val="600"/>
              </a:spcAft>
              <a:buFont typeface="Arial" pitchFamily="34" charset="0"/>
              <a:buChar char="•"/>
              <a:defRPr/>
            </a:pPr>
            <a:r>
              <a:rPr lang="en-US" dirty="0" smtClean="0"/>
              <a:t>State and locally adopted codes.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		</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9B9E3A-A390-4A49-AE58-CB86083594C4}"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986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Building energy codes are </a:t>
            </a:r>
            <a:r>
              <a:rPr lang="en-US" altLang="en-US" b="1" dirty="0" smtClean="0"/>
              <a:t>minimum requirements</a:t>
            </a:r>
            <a:r>
              <a:rPr lang="en-US" altLang="en-US" dirty="0" smtClean="0"/>
              <a:t> for energy-efficient design and construction for new and renovated residential and commercial buildings. Using them doesn’t necessarily equal (what some refer to as) “green” building. Building energy codes are a solid baseline of requirements—but they do set the standard by which “above-code” efforts are defined. </a:t>
            </a:r>
          </a:p>
          <a:p>
            <a:pPr eaLnBrk="1" hangingPunct="1">
              <a:spcBef>
                <a:spcPct val="0"/>
              </a:spcBef>
            </a:pPr>
            <a:endParaRPr lang="en-US" altLang="en-US" b="1" dirty="0" smtClean="0"/>
          </a:p>
          <a:p>
            <a:pPr eaLnBrk="1" hangingPunct="1">
              <a:spcBef>
                <a:spcPct val="0"/>
              </a:spcBef>
            </a:pPr>
            <a:r>
              <a:rPr lang="en-US" altLang="en-US" b="1" dirty="0" smtClean="0"/>
              <a:t>So, what specific parts of buildings do they cover?</a:t>
            </a:r>
          </a:p>
          <a:p>
            <a:pPr eaLnBrk="1" hangingPunct="1">
              <a:spcBef>
                <a:spcPct val="0"/>
              </a:spcBef>
            </a:pPr>
            <a:r>
              <a:rPr lang="en-US" altLang="en-US" dirty="0" smtClean="0"/>
              <a:t>Simply put, they apply to a building’s envelope (the materials that make up its outer shell) as well as its systems and built-in equipment. These will be described in more detail later in this presentation. </a:t>
            </a:r>
          </a:p>
          <a:p>
            <a:pPr eaLnBrk="1" hangingPunct="1">
              <a:spcBef>
                <a:spcPct val="0"/>
              </a:spcBef>
            </a:pPr>
            <a:r>
              <a:rPr lang="en-US" altLang="en-US" dirty="0" smtClean="0"/>
              <a:t> </a:t>
            </a:r>
          </a:p>
          <a:p>
            <a:pPr eaLnBrk="1" hangingPunct="1">
              <a:spcBef>
                <a:spcPct val="0"/>
              </a:spcBef>
            </a:pPr>
            <a:r>
              <a:rPr lang="en-US" altLang="en-US" b="1" dirty="0" smtClean="0"/>
              <a:t>The life cycle of a building is decades or even centuries long. </a:t>
            </a:r>
            <a:r>
              <a:rPr lang="en-US" altLang="en-US" dirty="0" smtClean="0"/>
              <a:t>As minimum requirements in these vital areas are improved, future generations will receive more efficient and less costly living and working environments.</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8FDE81-0493-4F72-8211-B56701E61F1C}"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8554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DCEBB3C-FFEA-4099-BA1E-2EB3A3F4DA3D}" type="slidenum">
              <a:rPr lang="en-US" altLang="en-US">
                <a:solidFill>
                  <a:srgbClr val="000000"/>
                </a:solidFill>
                <a:latin typeface="Times New Roman" panose="02020603050405020304" pitchFamily="18" charset="0"/>
              </a:rPr>
              <a:pPr algn="r" eaLnBrk="1" hangingPunct="1">
                <a:spcBef>
                  <a:spcPct val="0"/>
                </a:spcBef>
              </a:pPr>
              <a:t>16</a:t>
            </a:fld>
            <a:endParaRPr lang="en-US" altLang="en-US">
              <a:solidFill>
                <a:srgbClr val="000000"/>
              </a:solidFill>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a:xfrm>
            <a:off x="933450" y="4410075"/>
            <a:ext cx="5130800" cy="4176713"/>
          </a:xfrm>
          <a:ln/>
        </p:spPr>
        <p:txBody>
          <a:bodyPr>
            <a:normAutofit fontScale="70000" lnSpcReduction="20000"/>
          </a:bodyPr>
          <a:lstStyle/>
          <a:p>
            <a:pPr eaLnBrk="1" fontAlgn="auto" hangingPunct="1">
              <a:spcBef>
                <a:spcPts val="0"/>
              </a:spcBef>
              <a:spcAft>
                <a:spcPts val="300"/>
              </a:spcAft>
              <a:defRPr/>
            </a:pPr>
            <a:r>
              <a:rPr lang="en-US" dirty="0" smtClean="0">
                <a:ea typeface="ＭＳ Ｐゴシック" pitchFamily="-108" charset="-128"/>
              </a:rPr>
              <a:t>Legend:  boxes highlighted in yellow are residential only; boxes highlighted in maroon are commercial only</a:t>
            </a:r>
          </a:p>
          <a:p>
            <a:pPr eaLnBrk="1" fontAlgn="auto" hangingPunct="1">
              <a:spcBef>
                <a:spcPts val="0"/>
              </a:spcBef>
              <a:spcAft>
                <a:spcPts val="300"/>
              </a:spcAft>
              <a:defRPr/>
            </a:pPr>
            <a:endParaRPr lang="en-US" dirty="0" smtClean="0">
              <a:ea typeface="ＭＳ Ｐゴシック" pitchFamily="-108" charset="-128"/>
            </a:endParaRP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92 MEC allowed 90.1-1989 for commercial.</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93 MEC specifically references 90.1-1989.</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95 MEC changes the ASHRAE reference to the 1993 codified version.</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In 1998, the change is made to the IECC, and a new commercial chapter is added as a simplified approach limited to low-rise commercial buildings with “simple” mechanical systems.</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90.1-1999 is a complete revision to the previous version and is written in mandatory, enforceable language.</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2000 IECC commercial chapter was broadened to include ALL commercial buildings.</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2001 IECC changes the ASHRAE reference to 90.1-1999.</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90.1-2001 includes addenda</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2003 IECC changes the ASHRAE reference to 90.1-2001.</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90-1975 “Energy Conservation in New Building Design” was the first to comprehensively address the design and construction of new buildings from an energy standpoint.</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83, 86, and 89 MEC are based largely on 90A-1980.</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90.2-1993 is a complete revision of 90A-1980 for low-rise residential buildings.</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2000 IECC added a residential prescriptive compliance approach.</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90.2-2001 revises 90.2-1993 and includes a number of addenda.</a:t>
            </a:r>
          </a:p>
        </p:txBody>
      </p:sp>
    </p:spTree>
    <p:extLst>
      <p:ext uri="{BB962C8B-B14F-4D97-AF65-F5344CB8AC3E}">
        <p14:creationId xmlns:p14="http://schemas.microsoft.com/office/powerpoint/2010/main" val="183991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BFD1190-8C83-4BE3-9392-35FB7899F9EC}" type="slidenum">
              <a:rPr lang="en-US" altLang="en-US">
                <a:solidFill>
                  <a:srgbClr val="000000"/>
                </a:solidFill>
                <a:latin typeface="Times New Roman" panose="02020603050405020304" pitchFamily="18" charset="0"/>
              </a:rPr>
              <a:pPr algn="r" eaLnBrk="1" hangingPunct="1">
                <a:spcBef>
                  <a:spcPct val="0"/>
                </a:spcBef>
              </a:pPr>
              <a:t>17</a:t>
            </a:fld>
            <a:endParaRPr lang="en-US" altLang="en-US">
              <a:solidFill>
                <a:srgbClr val="000000"/>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a:xfrm>
            <a:off x="933450" y="4410075"/>
            <a:ext cx="5130800" cy="4176713"/>
          </a:xfrm>
          <a:ln/>
        </p:spPr>
        <p:txBody>
          <a:bodyPr>
            <a:normAutofit fontScale="55000" lnSpcReduction="20000"/>
          </a:bodyPr>
          <a:lstStyle/>
          <a:p>
            <a:pPr eaLnBrk="1" fontAlgn="auto" hangingPunct="1">
              <a:spcBef>
                <a:spcPts val="0"/>
              </a:spcBef>
              <a:spcAft>
                <a:spcPts val="300"/>
              </a:spcAft>
              <a:defRPr/>
            </a:pPr>
            <a:r>
              <a:rPr lang="en-US" dirty="0" smtClean="0">
                <a:ea typeface="ＭＳ Ｐゴシック" pitchFamily="-108" charset="-128"/>
              </a:rPr>
              <a:t>Legend:  boxes highlighted in yellow are residential only; boxes highlighted in maroon are commercial only</a:t>
            </a:r>
          </a:p>
          <a:p>
            <a:pPr eaLnBrk="1" fontAlgn="auto" hangingPunct="1">
              <a:spcBef>
                <a:spcPts val="0"/>
              </a:spcBef>
              <a:spcAft>
                <a:spcPts val="300"/>
              </a:spcAft>
              <a:defRPr/>
            </a:pPr>
            <a:endParaRPr lang="en-US" dirty="0" smtClean="0">
              <a:ea typeface="ＭＳ Ｐゴシック" pitchFamily="-108" charset="-128"/>
            </a:endParaRPr>
          </a:p>
          <a:p>
            <a:pPr eaLnBrk="1" fontAlgn="auto" hangingPunct="1">
              <a:spcBef>
                <a:spcPts val="0"/>
              </a:spcBef>
              <a:spcAft>
                <a:spcPts val="300"/>
              </a:spcAft>
              <a:defRPr/>
            </a:pPr>
            <a:r>
              <a:rPr lang="en-US" dirty="0" smtClean="0">
                <a:ea typeface="ＭＳ Ｐゴシック" pitchFamily="-108" charset="-128"/>
              </a:rPr>
              <a:t>Note that 10 CFR 435 started with the 2004 Supplement to the 2003 IECC.  The 2004 is not a typo.  Note also that the slide does not show linkage between the IECC or Standard 90.1 and the Federal standards as the connection is much more complex that can be shown in this slide.  </a:t>
            </a:r>
          </a:p>
          <a:p>
            <a:pPr eaLnBrk="1" fontAlgn="auto" hangingPunct="1">
              <a:spcBef>
                <a:spcPts val="0"/>
              </a:spcBef>
              <a:spcAft>
                <a:spcPts val="300"/>
              </a:spcAft>
              <a:defRPr/>
            </a:pPr>
            <a:endParaRPr lang="en-US" dirty="0" smtClean="0">
              <a:ea typeface="ＭＳ Ｐゴシック" pitchFamily="-108" charset="-128"/>
            </a:endParaRP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92 MEC allowed 90.1-1989 for commercial.</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93 MEC specifically references 90.1-1989.</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95 MEC changes the ASHRAE reference to the 1993 codified version.</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In 1998, the change is made to the IECC, and a new commercial chapter is added as a simplified approach limited to low-rise commercial buildings with “simple” mechanical systems.</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90.1-1999 is a complete revision to the previous version and is written in mandatory, enforceable language.</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2000 IECC commercial chapter was broadened to include ALL commercial buildings.</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2001 IECC changes the ASHRAE reference to 90.1-1999.</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90.1-2001 includes addenda</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2003 IECC changes the ASHRAE reference to 90.1-2001.</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90-1975 “Energy Conservation in New Building Design” was the first to comprehensively address the design and construction of new buildings from an energy standpoint.</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83, 86, and 89 MEC are based largely on 90A-1980.</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90.2-1993 is a complete revision of 90A-1980 for low-rise residential buildings.</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The 2000 IECC added a residential prescriptive compliance approach.</a:t>
            </a:r>
          </a:p>
          <a:p>
            <a:pPr marL="457200" indent="-182880" eaLnBrk="1" fontAlgn="auto" hangingPunct="1">
              <a:lnSpc>
                <a:spcPct val="150000"/>
              </a:lnSpc>
              <a:spcBef>
                <a:spcPts val="0"/>
              </a:spcBef>
              <a:spcAft>
                <a:spcPts val="600"/>
              </a:spcAft>
              <a:buFont typeface="Arial" pitchFamily="34" charset="0"/>
              <a:buChar char="•"/>
              <a:defRPr/>
            </a:pPr>
            <a:r>
              <a:rPr lang="en-US" dirty="0" smtClean="0">
                <a:ea typeface="ＭＳ Ｐゴシック" pitchFamily="-108" charset="-128"/>
              </a:rPr>
              <a:t>90.2-2001 revises 90.2-1993 and includes a number of addenda.</a:t>
            </a:r>
          </a:p>
        </p:txBody>
      </p:sp>
    </p:spTree>
    <p:extLst>
      <p:ext uri="{BB962C8B-B14F-4D97-AF65-F5344CB8AC3E}">
        <p14:creationId xmlns:p14="http://schemas.microsoft.com/office/powerpoint/2010/main" val="175588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t>Once building energy codes are developed, they are merely books on the shelf until governing bodies adopt (and sometimes adapt) them into laws.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Adoption of energy codes can occur in one of two ways: </a:t>
            </a:r>
          </a:p>
          <a:p>
            <a:pPr eaLnBrk="1" fontAlgn="auto" hangingPunct="1">
              <a:spcBef>
                <a:spcPts val="0"/>
              </a:spcBef>
              <a:spcAft>
                <a:spcPts val="0"/>
              </a:spcAft>
              <a:defRPr/>
            </a:pPr>
            <a:endParaRPr lang="en-US" dirty="0" smtClean="0"/>
          </a:p>
          <a:p>
            <a:pPr marL="457200" indent="-182880" eaLnBrk="1" fontAlgn="auto" hangingPunct="1">
              <a:lnSpc>
                <a:spcPct val="150000"/>
              </a:lnSpc>
              <a:spcBef>
                <a:spcPts val="0"/>
              </a:spcBef>
              <a:spcAft>
                <a:spcPts val="998"/>
              </a:spcAft>
              <a:buFont typeface="Arial" pitchFamily="34" charset="0"/>
              <a:buChar char="•"/>
              <a:defRPr/>
            </a:pPr>
            <a:r>
              <a:rPr lang="en-US" dirty="0" smtClean="0">
                <a:solidFill>
                  <a:srgbClr val="000000"/>
                </a:solidFill>
              </a:rPr>
              <a:t>D</a:t>
            </a:r>
            <a:r>
              <a:rPr lang="en-US" dirty="0" smtClean="0"/>
              <a:t>irectly through legislative action </a:t>
            </a:r>
          </a:p>
          <a:p>
            <a:pPr marL="457200" indent="-182880" eaLnBrk="1" fontAlgn="auto" hangingPunct="1">
              <a:lnSpc>
                <a:spcPct val="150000"/>
              </a:lnSpc>
              <a:spcBef>
                <a:spcPts val="0"/>
              </a:spcBef>
              <a:spcAft>
                <a:spcPts val="998"/>
              </a:spcAft>
              <a:buFont typeface="Arial" pitchFamily="34" charset="0"/>
              <a:buChar char="•"/>
              <a:defRPr/>
            </a:pPr>
            <a:r>
              <a:rPr lang="en-US" dirty="0" smtClean="0">
                <a:solidFill>
                  <a:srgbClr val="000000"/>
                </a:solidFill>
              </a:rPr>
              <a:t>By</a:t>
            </a:r>
            <a:r>
              <a:rPr lang="en-US" dirty="0" smtClean="0"/>
              <a:t> regulatory action through agencies authorized by the legislative body to oversee the development and adoption of codes.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When adoption is accomplished </a:t>
            </a:r>
            <a:r>
              <a:rPr lang="en-US" b="1" dirty="0" smtClean="0"/>
              <a:t>through legislation</a:t>
            </a:r>
            <a:r>
              <a:rPr lang="en-US" dirty="0" smtClean="0"/>
              <a:t>, a committee may be appointed to provide recommendations and/or draft the legislation.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When adoption occurs </a:t>
            </a:r>
            <a:r>
              <a:rPr lang="en-US" b="1" dirty="0" smtClean="0"/>
              <a:t>through a regulatory process</a:t>
            </a:r>
            <a:r>
              <a:rPr lang="en-US" dirty="0" smtClean="0"/>
              <a:t>, states and local governments often appoint an advisory body comprising representatives of the design, building construction, and enforcement communities. This advisory panel recommends revisions that should be considered for adoption. In basing their recommendations on model energy codes, the advisory panel considers modifications to the model codes to account for local preferences and construction practices. The panel also may serve as a source of information during the adoption process. Their recommendations then enter a public review process.</a:t>
            </a:r>
            <a:endParaRPr 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B05C87-8043-4B2C-8AFD-BC5CCDCA65DD}"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5061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28782"/>
            <a:ext cx="9144000" cy="1600438"/>
          </a:xfrm>
          <a:noFill/>
          <a:ln w="25400">
            <a:noFill/>
          </a:ln>
          <a:effectLst/>
        </p:spPr>
        <p:txBody>
          <a:bodyPr lIns="457200" tIns="457200" rIns="457200" bIns="457200" anchor="ctr"/>
          <a:lstStyle>
            <a:lvl1pPr algn="l">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8229600" cy="457200"/>
          </a:xfrm>
        </p:spPr>
        <p:txBody>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9" name="Text Placeholder 6"/>
          <p:cNvSpPr>
            <a:spLocks noGrp="1"/>
          </p:cNvSpPr>
          <p:nvPr>
            <p:ph type="body" sz="quarter" idx="14"/>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25" name="Text Placeholder 6"/>
          <p:cNvSpPr>
            <a:spLocks noGrp="1"/>
          </p:cNvSpPr>
          <p:nvPr>
            <p:ph type="body" sz="quarter" idx="15"/>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6" name="Footer Placeholder 4"/>
          <p:cNvSpPr>
            <a:spLocks noGrp="1"/>
          </p:cNvSpPr>
          <p:nvPr>
            <p:ph type="ftr" sz="quarter" idx="16"/>
          </p:nvPr>
        </p:nvSpPr>
        <p:spPr/>
        <p:txBody>
          <a:bodyPr/>
          <a:lstStyle>
            <a:lvl1pPr>
              <a:defRPr sz="900">
                <a:solidFill>
                  <a:srgbClr val="FFFFFF"/>
                </a:solidFill>
              </a:defRPr>
            </a:lvl1pPr>
          </a:lstStyle>
          <a:p>
            <a:pPr>
              <a:defRPr/>
            </a:pPr>
            <a:r>
              <a:rPr lang="en-US"/>
              <a:t>Building Energy Codes Program</a:t>
            </a:r>
          </a:p>
        </p:txBody>
      </p:sp>
      <p:sp>
        <p:nvSpPr>
          <p:cNvPr id="7" name="Slide Number Placeholder 5"/>
          <p:cNvSpPr>
            <a:spLocks noGrp="1"/>
          </p:cNvSpPr>
          <p:nvPr>
            <p:ph type="sldNum" sz="quarter" idx="17"/>
          </p:nvPr>
        </p:nvSpPr>
        <p:spPr/>
        <p:txBody>
          <a:bodyPr/>
          <a:lstStyle>
            <a:lvl1pPr>
              <a:defRPr>
                <a:solidFill>
                  <a:srgbClr val="FFFFFF"/>
                </a:solidFill>
              </a:defRPr>
            </a:lvl1pPr>
          </a:lstStyle>
          <a:p>
            <a:pPr>
              <a:defRPr/>
            </a:pPr>
            <a:fld id="{8A3C47DE-C042-4E53-8AD5-21F5AE394DD3}" type="slidenum">
              <a:rPr lang="en-US" altLang="en-US"/>
              <a:pPr>
                <a:defRPr/>
              </a:pPr>
              <a:t>‹#›</a:t>
            </a:fld>
            <a:endParaRPr lang="en-US" altLang="en-US"/>
          </a:p>
        </p:txBody>
      </p:sp>
    </p:spTree>
    <p:extLst>
      <p:ext uri="{BB962C8B-B14F-4D97-AF65-F5344CB8AC3E}">
        <p14:creationId xmlns:p14="http://schemas.microsoft.com/office/powerpoint/2010/main" val="86474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2612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9367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712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421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1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638" y="6400800"/>
            <a:ext cx="825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514600"/>
            <a:ext cx="9144000" cy="1828800"/>
          </a:xfrm>
          <a:noFill/>
          <a:ln w="25400">
            <a:noFill/>
          </a:ln>
          <a:effectLst/>
        </p:spPr>
        <p:txBody>
          <a:bodyPr lIns="274320" tIns="274320" rIns="274320" bIns="274320" anchor="ctr">
            <a:noAutofit/>
          </a:bodyPr>
          <a:lstStyle>
            <a:lvl1pPr algn="l">
              <a:defRPr sz="4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00600"/>
            <a:ext cx="8595360" cy="457200"/>
          </a:xfrm>
        </p:spPr>
        <p:txBody>
          <a:bodyPr>
            <a:normAutofit/>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9" name="Text Placeholder 6"/>
          <p:cNvSpPr>
            <a:spLocks noGrp="1"/>
          </p:cNvSpPr>
          <p:nvPr>
            <p:ph type="body" sz="quarter" idx="14"/>
          </p:nvPr>
        </p:nvSpPr>
        <p:spPr>
          <a:xfrm>
            <a:off x="274320" y="5257800"/>
            <a:ext cx="8595360" cy="27432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25" name="Text Placeholder 6"/>
          <p:cNvSpPr>
            <a:spLocks noGrp="1"/>
          </p:cNvSpPr>
          <p:nvPr>
            <p:ph type="body" sz="quarter" idx="15"/>
          </p:nvPr>
        </p:nvSpPr>
        <p:spPr>
          <a:xfrm>
            <a:off x="274320" y="5540477"/>
            <a:ext cx="8595360" cy="27432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7" name="Date Placeholder 3"/>
          <p:cNvSpPr>
            <a:spLocks noGrp="1"/>
          </p:cNvSpPr>
          <p:nvPr>
            <p:ph type="dt" sz="half" idx="16"/>
          </p:nvPr>
        </p:nvSpPr>
        <p:spPr>
          <a:xfrm>
            <a:off x="6858000" y="6356350"/>
            <a:ext cx="1600200" cy="365125"/>
          </a:xfrm>
        </p:spPr>
        <p:txBody>
          <a:bodyPr wrap="none"/>
          <a:lstStyle>
            <a:lvl1pPr algn="r">
              <a:defRPr sz="900">
                <a:solidFill>
                  <a:srgbClr val="FFFFFF"/>
                </a:solidFill>
              </a:defRPr>
            </a:lvl1pPr>
          </a:lstStyle>
          <a:p>
            <a:pPr>
              <a:defRPr/>
            </a:pPr>
            <a:endParaRPr lang="en-US" dirty="0"/>
          </a:p>
        </p:txBody>
      </p:sp>
      <p:sp>
        <p:nvSpPr>
          <p:cNvPr id="8" name="Footer Placeholder 4"/>
          <p:cNvSpPr>
            <a:spLocks noGrp="1"/>
          </p:cNvSpPr>
          <p:nvPr>
            <p:ph type="ftr" sz="quarter" idx="17"/>
          </p:nvPr>
        </p:nvSpPr>
        <p:spPr>
          <a:xfrm>
            <a:off x="2743200" y="6356350"/>
            <a:ext cx="3657600" cy="365125"/>
          </a:xfrm>
        </p:spPr>
        <p:txBody>
          <a:bodyPr/>
          <a:lstStyle>
            <a:lvl1pPr>
              <a:defRPr sz="900">
                <a:solidFill>
                  <a:srgbClr val="FFFFFF"/>
                </a:solidFill>
              </a:defRPr>
            </a:lvl1pPr>
          </a:lstStyle>
          <a:p>
            <a:pPr>
              <a:defRPr/>
            </a:pPr>
            <a:r>
              <a:rPr lang="en-US" smtClean="0"/>
              <a:t>Building Energy Codes Program</a:t>
            </a:r>
            <a:endParaRPr lang="en-US"/>
          </a:p>
        </p:txBody>
      </p:sp>
      <p:sp>
        <p:nvSpPr>
          <p:cNvPr id="9" name="Slide Number Placeholder 5"/>
          <p:cNvSpPr>
            <a:spLocks noGrp="1"/>
          </p:cNvSpPr>
          <p:nvPr>
            <p:ph type="sldNum" sz="quarter" idx="18"/>
          </p:nvPr>
        </p:nvSpPr>
        <p:spPr>
          <a:xfrm>
            <a:off x="8742363" y="6356350"/>
            <a:ext cx="301625" cy="365125"/>
          </a:xfrm>
        </p:spPr>
        <p:txBody>
          <a:bodyPr/>
          <a:lstStyle>
            <a:lvl1pPr algn="l">
              <a:defRPr b="1">
                <a:solidFill>
                  <a:srgbClr val="FFFFFF"/>
                </a:solidFill>
              </a:defRPr>
            </a:lvl1pPr>
          </a:lstStyle>
          <a:p>
            <a:pPr>
              <a:defRPr/>
            </a:pPr>
            <a:fld id="{FA6CD92C-EE88-46A9-BA0C-E42DCB7F9981}" type="slidenum">
              <a:rPr lang="en-US" altLang="en-US"/>
              <a:pPr>
                <a:defRPr/>
              </a:pPr>
              <a:t>‹#›</a:t>
            </a:fld>
            <a:endParaRPr lang="en-US" altLang="en-US"/>
          </a:p>
        </p:txBody>
      </p:sp>
    </p:spTree>
    <p:extLst>
      <p:ext uri="{BB962C8B-B14F-4D97-AF65-F5344CB8AC3E}">
        <p14:creationId xmlns:p14="http://schemas.microsoft.com/office/powerpoint/2010/main" val="101078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smtClean="0"/>
              <a:t>Building Energy Codes Program</a:t>
            </a:r>
            <a:endParaRPr lang="en-US" altLang="en-US"/>
          </a:p>
        </p:txBody>
      </p:sp>
      <p:sp>
        <p:nvSpPr>
          <p:cNvPr id="3" name="Date Placeholder 3"/>
          <p:cNvSpPr>
            <a:spLocks noGrp="1"/>
          </p:cNvSpPr>
          <p:nvPr>
            <p:ph type="dt" sz="half"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0CDF2BB-45E4-464F-9C42-95CA8700E790}" type="slidenum">
              <a:rPr lang="en-US" altLang="en-US"/>
              <a:pPr>
                <a:defRPr/>
              </a:pPr>
              <a:t>‹#›</a:t>
            </a:fld>
            <a:endParaRPr lang="en-US" altLang="en-US"/>
          </a:p>
        </p:txBody>
      </p:sp>
    </p:spTree>
    <p:extLst>
      <p:ext uri="{BB962C8B-B14F-4D97-AF65-F5344CB8AC3E}">
        <p14:creationId xmlns:p14="http://schemas.microsoft.com/office/powerpoint/2010/main" val="3100192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638" y="6400800"/>
            <a:ext cx="825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514600"/>
            <a:ext cx="9144000" cy="1828800"/>
          </a:xfrm>
          <a:noFill/>
          <a:ln w="25400">
            <a:noFill/>
          </a:ln>
          <a:effectLst/>
        </p:spPr>
        <p:txBody>
          <a:bodyPr lIns="274320" tIns="274320" rIns="274320" bIns="274320" anchor="ctr">
            <a:noAutofit/>
          </a:bodyPr>
          <a:lstStyle>
            <a:lvl1pPr algn="l">
              <a:defRPr sz="4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00600"/>
            <a:ext cx="8595360" cy="457200"/>
          </a:xfrm>
        </p:spPr>
        <p:txBody>
          <a:bodyPr>
            <a:normAutofit/>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9" name="Text Placeholder 6"/>
          <p:cNvSpPr>
            <a:spLocks noGrp="1"/>
          </p:cNvSpPr>
          <p:nvPr>
            <p:ph type="body" sz="quarter" idx="14"/>
          </p:nvPr>
        </p:nvSpPr>
        <p:spPr>
          <a:xfrm>
            <a:off x="274320" y="5257800"/>
            <a:ext cx="8595360" cy="27432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25" name="Text Placeholder 6"/>
          <p:cNvSpPr>
            <a:spLocks noGrp="1"/>
          </p:cNvSpPr>
          <p:nvPr>
            <p:ph type="body" sz="quarter" idx="15"/>
          </p:nvPr>
        </p:nvSpPr>
        <p:spPr>
          <a:xfrm>
            <a:off x="274320" y="5540477"/>
            <a:ext cx="8595360" cy="27432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7" name="Date Placeholder 3"/>
          <p:cNvSpPr>
            <a:spLocks noGrp="1"/>
          </p:cNvSpPr>
          <p:nvPr>
            <p:ph type="dt" sz="half" idx="16"/>
          </p:nvPr>
        </p:nvSpPr>
        <p:spPr/>
        <p:txBody>
          <a:bodyPr wrap="none"/>
          <a:lstStyle>
            <a:lvl1pPr algn="r" defTabSz="457200" fontAlgn="base">
              <a:spcBef>
                <a:spcPct val="0"/>
              </a:spcBef>
              <a:spcAft>
                <a:spcPct val="0"/>
              </a:spcAft>
              <a:defRPr sz="900">
                <a:solidFill>
                  <a:srgbClr val="FFFFFF"/>
                </a:solidFill>
                <a:ea typeface="ＭＳ Ｐゴシック" pitchFamily="34" charset="-128"/>
              </a:defRPr>
            </a:lvl1pPr>
          </a:lstStyle>
          <a:p>
            <a:pPr>
              <a:defRPr/>
            </a:pPr>
            <a:endParaRPr lang="en-US" dirty="0"/>
          </a:p>
        </p:txBody>
      </p:sp>
      <p:sp>
        <p:nvSpPr>
          <p:cNvPr id="8" name="Footer Placeholder 4"/>
          <p:cNvSpPr>
            <a:spLocks noGrp="1"/>
          </p:cNvSpPr>
          <p:nvPr>
            <p:ph type="ftr" sz="quarter" idx="17"/>
          </p:nvPr>
        </p:nvSpPr>
        <p:spPr/>
        <p:txBody>
          <a:bodyPr/>
          <a:lstStyle>
            <a:lvl1pPr defTabSz="457200" fontAlgn="base">
              <a:spcBef>
                <a:spcPct val="0"/>
              </a:spcBef>
              <a:spcAft>
                <a:spcPct val="0"/>
              </a:spcAft>
              <a:defRPr sz="900">
                <a:solidFill>
                  <a:srgbClr val="FFFFFF"/>
                </a:solidFill>
                <a:ea typeface="ＭＳ Ｐゴシック" pitchFamily="34" charset="-128"/>
              </a:defRPr>
            </a:lvl1pPr>
          </a:lstStyle>
          <a:p>
            <a:pPr>
              <a:defRPr/>
            </a:pPr>
            <a:r>
              <a:rPr lang="en-US" smtClean="0"/>
              <a:t>Building Energy Codes Program</a:t>
            </a:r>
            <a:endParaRPr lang="en-US"/>
          </a:p>
        </p:txBody>
      </p:sp>
      <p:sp>
        <p:nvSpPr>
          <p:cNvPr id="9" name="Slide Number Placeholder 5"/>
          <p:cNvSpPr>
            <a:spLocks noGrp="1"/>
          </p:cNvSpPr>
          <p:nvPr>
            <p:ph type="sldNum" sz="quarter" idx="18"/>
          </p:nvPr>
        </p:nvSpPr>
        <p:spPr/>
        <p:txBody>
          <a:bodyPr/>
          <a:lstStyle>
            <a:lvl1pPr defTabSz="457200">
              <a:defRPr>
                <a:solidFill>
                  <a:srgbClr val="FFFFFF"/>
                </a:solidFill>
              </a:defRPr>
            </a:lvl1pPr>
          </a:lstStyle>
          <a:p>
            <a:pPr>
              <a:defRPr/>
            </a:pPr>
            <a:fld id="{03E0550B-0F6C-4194-AEB4-6D1FCFEED1AB}" type="slidenum">
              <a:rPr lang="en-US" altLang="en-US"/>
              <a:pPr>
                <a:defRPr/>
              </a:pPr>
              <a:t>‹#›</a:t>
            </a:fld>
            <a:endParaRPr lang="en-US" altLang="en-US"/>
          </a:p>
        </p:txBody>
      </p:sp>
    </p:spTree>
    <p:extLst>
      <p:ext uri="{BB962C8B-B14F-4D97-AF65-F5344CB8AC3E}">
        <p14:creationId xmlns:p14="http://schemas.microsoft.com/office/powerpoint/2010/main" val="250172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4" name="Rectangle 3"/>
          <p:cNvSpPr/>
          <p:nvPr userDrawn="1"/>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FFFFFF"/>
              </a:solidFill>
            </a:endParaRPr>
          </a:p>
        </p:txBody>
      </p:sp>
      <p:cxnSp>
        <p:nvCxnSpPr>
          <p:cNvPr id="5" name="Straight Connector 4"/>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6" name="Picture 12" descr="PNNL_50th_Anniversry_Ribbon_SILVER_v2-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4320" y="1600200"/>
            <a:ext cx="8595360" cy="45720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8"/>
          <p:cNvSpPr>
            <a:spLocks noGrp="1"/>
          </p:cNvSpPr>
          <p:nvPr userDrawn="1">
            <p:ph type="dt" sz="half" idx="10"/>
          </p:nvPr>
        </p:nvSpPr>
        <p:spPr/>
        <p:txBody>
          <a:bodyPr/>
          <a:lstStyle>
            <a:lvl1pPr algn="r" defTabSz="457200" fontAlgn="base">
              <a:spcBef>
                <a:spcPct val="0"/>
              </a:spcBef>
              <a:spcAft>
                <a:spcPct val="0"/>
              </a:spcAft>
              <a:defRPr sz="900">
                <a:latin typeface="Arial"/>
                <a:ea typeface="ＭＳ Ｐゴシック" pitchFamily="34" charset="-128"/>
                <a:cs typeface="Arial"/>
              </a:defRPr>
            </a:lvl1pPr>
          </a:lstStyle>
          <a:p>
            <a:pPr>
              <a:defRPr/>
            </a:pPr>
            <a:endParaRPr lang="en-US" dirty="0"/>
          </a:p>
        </p:txBody>
      </p:sp>
      <p:sp>
        <p:nvSpPr>
          <p:cNvPr id="8" name="Footer Placeholder 10"/>
          <p:cNvSpPr>
            <a:spLocks noGrp="1"/>
          </p:cNvSpPr>
          <p:nvPr userDrawn="1">
            <p:ph type="ftr" sz="quarter" idx="11"/>
          </p:nvPr>
        </p:nvSpPr>
        <p:spPr/>
        <p:txBody>
          <a:bodyPr/>
          <a:lstStyle>
            <a:lvl1pPr defTabSz="457200" fontAlgn="base">
              <a:spcBef>
                <a:spcPct val="0"/>
              </a:spcBef>
              <a:spcAft>
                <a:spcPct val="0"/>
              </a:spcAft>
              <a:defRPr sz="900">
                <a:latin typeface="Arial"/>
                <a:ea typeface="ＭＳ Ｐゴシック" pitchFamily="34" charset="-128"/>
                <a:cs typeface="Arial"/>
              </a:defRPr>
            </a:lvl1pPr>
          </a:lstStyle>
          <a:p>
            <a:pPr>
              <a:defRPr/>
            </a:pPr>
            <a:r>
              <a:rPr lang="en-US" smtClean="0"/>
              <a:t>Building Energy Codes Program</a:t>
            </a:r>
            <a:endParaRPr lang="en-US"/>
          </a:p>
        </p:txBody>
      </p:sp>
      <p:sp>
        <p:nvSpPr>
          <p:cNvPr id="9" name="Slide Number Placeholder 5"/>
          <p:cNvSpPr>
            <a:spLocks noGrp="1"/>
          </p:cNvSpPr>
          <p:nvPr>
            <p:ph type="sldNum" sz="quarter" idx="12"/>
          </p:nvPr>
        </p:nvSpPr>
        <p:spPr/>
        <p:txBody>
          <a:bodyPr/>
          <a:lstStyle>
            <a:lvl1pPr defTabSz="457200">
              <a:defRPr/>
            </a:lvl1pPr>
          </a:lstStyle>
          <a:p>
            <a:pPr>
              <a:defRPr/>
            </a:pPr>
            <a:fld id="{D373F142-8290-4C60-8278-FE48BBB53144}" type="slidenum">
              <a:rPr lang="en-US" altLang="en-US"/>
              <a:pPr>
                <a:defRPr/>
              </a:pPr>
              <a:t>‹#›</a:t>
            </a:fld>
            <a:endParaRPr lang="en-US" altLang="en-US"/>
          </a:p>
        </p:txBody>
      </p:sp>
    </p:spTree>
    <p:extLst>
      <p:ext uri="{BB962C8B-B14F-4D97-AF65-F5344CB8AC3E}">
        <p14:creationId xmlns:p14="http://schemas.microsoft.com/office/powerpoint/2010/main" val="86046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5" name="Rectangle 4"/>
          <p:cNvSpPr/>
          <p:nvPr userDrawn="1"/>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FFFFFF"/>
              </a:solidFill>
            </a:endParaRPr>
          </a:p>
        </p:txBody>
      </p:sp>
      <p:cxnSp>
        <p:nvCxnSpPr>
          <p:cNvPr id="6" name="Straight Connector 5"/>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7" name="Picture 12" descr="PNNL_50th_Anniversry_Ribbon_SILVER_v2-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74320" y="1600200"/>
            <a:ext cx="4114800" cy="45720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3"/>
          </p:nvPr>
        </p:nvSpPr>
        <p:spPr>
          <a:xfrm>
            <a:off x="4754880" y="1600200"/>
            <a:ext cx="4114800" cy="45720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8" name="Date Placeholder 4"/>
          <p:cNvSpPr>
            <a:spLocks noGrp="1"/>
          </p:cNvSpPr>
          <p:nvPr userDrawn="1">
            <p:ph type="dt" sz="half" idx="14"/>
          </p:nvPr>
        </p:nvSpPr>
        <p:spPr/>
        <p:txBody>
          <a:bodyPr/>
          <a:lstStyle>
            <a:lvl1pPr algn="r" defTabSz="457200" fontAlgn="base">
              <a:spcBef>
                <a:spcPct val="0"/>
              </a:spcBef>
              <a:spcAft>
                <a:spcPct val="0"/>
              </a:spcAft>
              <a:defRPr sz="900">
                <a:latin typeface="Arial"/>
                <a:ea typeface="ＭＳ Ｐゴシック" pitchFamily="34" charset="-128"/>
                <a:cs typeface="Arial"/>
              </a:defRPr>
            </a:lvl1pPr>
          </a:lstStyle>
          <a:p>
            <a:pPr>
              <a:defRPr/>
            </a:pPr>
            <a:endParaRPr lang="en-US" dirty="0"/>
          </a:p>
        </p:txBody>
      </p:sp>
      <p:sp>
        <p:nvSpPr>
          <p:cNvPr id="9" name="Footer Placeholder 5"/>
          <p:cNvSpPr>
            <a:spLocks noGrp="1"/>
          </p:cNvSpPr>
          <p:nvPr userDrawn="1">
            <p:ph type="ftr" sz="quarter" idx="15"/>
          </p:nvPr>
        </p:nvSpPr>
        <p:spPr/>
        <p:txBody>
          <a:bodyPr/>
          <a:lstStyle>
            <a:lvl1pPr defTabSz="457200" fontAlgn="base">
              <a:spcBef>
                <a:spcPct val="0"/>
              </a:spcBef>
              <a:spcAft>
                <a:spcPct val="0"/>
              </a:spcAft>
              <a:defRPr sz="900">
                <a:latin typeface="Arial"/>
                <a:ea typeface="ＭＳ Ｐゴシック" pitchFamily="34" charset="-128"/>
                <a:cs typeface="Arial"/>
              </a:defRPr>
            </a:lvl1pPr>
          </a:lstStyle>
          <a:p>
            <a:pPr>
              <a:defRPr/>
            </a:pPr>
            <a:r>
              <a:rPr lang="en-US" smtClean="0"/>
              <a:t>Building Energy Codes Program</a:t>
            </a:r>
            <a:endParaRPr lang="en-US"/>
          </a:p>
        </p:txBody>
      </p:sp>
      <p:sp>
        <p:nvSpPr>
          <p:cNvPr id="11" name="Slide Number Placeholder 5"/>
          <p:cNvSpPr>
            <a:spLocks noGrp="1"/>
          </p:cNvSpPr>
          <p:nvPr>
            <p:ph type="sldNum" sz="quarter" idx="16"/>
          </p:nvPr>
        </p:nvSpPr>
        <p:spPr/>
        <p:txBody>
          <a:bodyPr/>
          <a:lstStyle>
            <a:lvl1pPr defTabSz="457200">
              <a:defRPr/>
            </a:lvl1pPr>
          </a:lstStyle>
          <a:p>
            <a:pPr>
              <a:defRPr/>
            </a:pPr>
            <a:fld id="{D844D2CB-943B-4BF7-AEB0-1DAD50EB292C}" type="slidenum">
              <a:rPr lang="en-US" altLang="en-US"/>
              <a:pPr>
                <a:defRPr/>
              </a:pPr>
              <a:t>‹#›</a:t>
            </a:fld>
            <a:endParaRPr lang="en-US" altLang="en-US"/>
          </a:p>
        </p:txBody>
      </p:sp>
    </p:spTree>
    <p:extLst>
      <p:ext uri="{BB962C8B-B14F-4D97-AF65-F5344CB8AC3E}">
        <p14:creationId xmlns:p14="http://schemas.microsoft.com/office/powerpoint/2010/main" val="280132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7" name="Rectangle 6"/>
          <p:cNvSpPr/>
          <p:nvPr userDrawn="1"/>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FFFFFF"/>
              </a:solidFill>
            </a:endParaRPr>
          </a:p>
        </p:txBody>
      </p:sp>
      <p:cxnSp>
        <p:nvCxnSpPr>
          <p:cNvPr id="8" name="Straight Connector 7"/>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9" name="Picture 12" descr="PNNL_50th_Anniversry_Ribbon_SILVER_v2-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sz="half" idx="13"/>
          </p:nvPr>
        </p:nvSpPr>
        <p:spPr>
          <a:xfrm>
            <a:off x="274320" y="2286000"/>
            <a:ext cx="4114800" cy="38862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754880" y="2286000"/>
            <a:ext cx="4114800" cy="38862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p:nvPr>
        </p:nvSpPr>
        <p:spPr>
          <a:xfrm>
            <a:off x="274320" y="1600200"/>
            <a:ext cx="41148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54880" y="1600200"/>
            <a:ext cx="41148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10" name="Date Placeholder 6"/>
          <p:cNvSpPr>
            <a:spLocks noGrp="1"/>
          </p:cNvSpPr>
          <p:nvPr userDrawn="1">
            <p:ph type="dt" sz="half" idx="15"/>
          </p:nvPr>
        </p:nvSpPr>
        <p:spPr/>
        <p:txBody>
          <a:bodyPr/>
          <a:lstStyle>
            <a:lvl1pPr algn="r" defTabSz="457200" fontAlgn="base">
              <a:spcBef>
                <a:spcPct val="0"/>
              </a:spcBef>
              <a:spcAft>
                <a:spcPct val="0"/>
              </a:spcAft>
              <a:defRPr sz="900">
                <a:latin typeface="Arial"/>
                <a:ea typeface="ＭＳ Ｐゴシック" pitchFamily="34" charset="-128"/>
                <a:cs typeface="Arial"/>
              </a:defRPr>
            </a:lvl1pPr>
          </a:lstStyle>
          <a:p>
            <a:pPr>
              <a:defRPr/>
            </a:pPr>
            <a:endParaRPr lang="en-US" dirty="0"/>
          </a:p>
        </p:txBody>
      </p:sp>
      <p:sp>
        <p:nvSpPr>
          <p:cNvPr id="11" name="Footer Placeholder 7"/>
          <p:cNvSpPr>
            <a:spLocks noGrp="1"/>
          </p:cNvSpPr>
          <p:nvPr userDrawn="1">
            <p:ph type="ftr" sz="quarter" idx="16"/>
          </p:nvPr>
        </p:nvSpPr>
        <p:spPr/>
        <p:txBody>
          <a:bodyPr/>
          <a:lstStyle>
            <a:lvl1pPr defTabSz="457200" fontAlgn="base">
              <a:spcBef>
                <a:spcPct val="0"/>
              </a:spcBef>
              <a:spcAft>
                <a:spcPct val="0"/>
              </a:spcAft>
              <a:defRPr sz="900">
                <a:latin typeface="Arial"/>
                <a:ea typeface="ＭＳ Ｐゴシック" pitchFamily="34" charset="-128"/>
                <a:cs typeface="Arial"/>
              </a:defRPr>
            </a:lvl1pPr>
          </a:lstStyle>
          <a:p>
            <a:pPr>
              <a:defRPr/>
            </a:pPr>
            <a:r>
              <a:rPr lang="en-US" smtClean="0"/>
              <a:t>Building Energy Codes Program</a:t>
            </a:r>
            <a:endParaRPr lang="en-US"/>
          </a:p>
        </p:txBody>
      </p:sp>
      <p:sp>
        <p:nvSpPr>
          <p:cNvPr id="14" name="Slide Number Placeholder 5"/>
          <p:cNvSpPr>
            <a:spLocks noGrp="1"/>
          </p:cNvSpPr>
          <p:nvPr>
            <p:ph type="sldNum" sz="quarter" idx="17"/>
          </p:nvPr>
        </p:nvSpPr>
        <p:spPr/>
        <p:txBody>
          <a:bodyPr/>
          <a:lstStyle>
            <a:lvl1pPr defTabSz="457200">
              <a:defRPr/>
            </a:lvl1pPr>
          </a:lstStyle>
          <a:p>
            <a:pPr>
              <a:defRPr/>
            </a:pPr>
            <a:fld id="{65F49A42-044E-4416-9E73-80A00AA094C1}" type="slidenum">
              <a:rPr lang="en-US" altLang="en-US"/>
              <a:pPr>
                <a:defRPr/>
              </a:pPr>
              <a:t>‹#›</a:t>
            </a:fld>
            <a:endParaRPr lang="en-US" altLang="en-US"/>
          </a:p>
        </p:txBody>
      </p:sp>
    </p:spTree>
    <p:extLst>
      <p:ext uri="{BB962C8B-B14F-4D97-AF65-F5344CB8AC3E}">
        <p14:creationId xmlns:p14="http://schemas.microsoft.com/office/powerpoint/2010/main" val="294250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597"/>
            <a:ext cx="82296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9"/>
          <p:cNvSpPr>
            <a:spLocks noGrp="1"/>
          </p:cNvSpPr>
          <p:nvPr userDrawn="1">
            <p:ph type="sldNum" sz="quarter" idx="10"/>
          </p:nvPr>
        </p:nvSpPr>
        <p:spPr/>
        <p:txBody>
          <a:bodyPr/>
          <a:lstStyle>
            <a:lvl1pPr>
              <a:defRPr/>
            </a:lvl1pPr>
          </a:lstStyle>
          <a:p>
            <a:pPr>
              <a:defRPr/>
            </a:pPr>
            <a:fld id="{6FA7A601-8905-4665-B27F-C236320CF369}" type="slidenum">
              <a:rPr lang="en-US" altLang="en-US"/>
              <a:pPr>
                <a:defRPr/>
              </a:pPr>
              <a:t>‹#›</a:t>
            </a:fld>
            <a:endParaRPr lang="en-US" altLang="en-US"/>
          </a:p>
        </p:txBody>
      </p:sp>
      <p:sp>
        <p:nvSpPr>
          <p:cNvPr id="6" name="Footer Placeholder 10"/>
          <p:cNvSpPr>
            <a:spLocks noGrp="1"/>
          </p:cNvSpPr>
          <p:nvPr userDrawn="1">
            <p:ph type="ftr" sz="quarter" idx="11"/>
          </p:nvPr>
        </p:nvSpPr>
        <p:spPr/>
        <p:txBody>
          <a:bodyPr/>
          <a:lstStyle>
            <a:lvl1pPr>
              <a:defRPr sz="900">
                <a:latin typeface="Arial"/>
                <a:cs typeface="Arial"/>
              </a:defRPr>
            </a:lvl1pPr>
          </a:lstStyle>
          <a:p>
            <a:pPr>
              <a:defRPr/>
            </a:pPr>
            <a:r>
              <a:rPr lang="en-US"/>
              <a:t>Building Energy Codes Program</a:t>
            </a:r>
          </a:p>
        </p:txBody>
      </p:sp>
    </p:spTree>
    <p:extLst>
      <p:ext uri="{BB962C8B-B14F-4D97-AF65-F5344CB8AC3E}">
        <p14:creationId xmlns:p14="http://schemas.microsoft.com/office/powerpoint/2010/main" val="2445027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5" name="Rectangle 4"/>
          <p:cNvSpPr/>
          <p:nvPr userDrawn="1"/>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FFFFFF"/>
              </a:solidFill>
            </a:endParaRPr>
          </a:p>
        </p:txBody>
      </p:sp>
      <p:cxnSp>
        <p:nvCxnSpPr>
          <p:cNvPr id="6" name="Straight Connector 5"/>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7" name="Picture 12" descr="PNNL_50th_Anniversry_Ribbon_SILVER_v2-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274320" y="1600200"/>
            <a:ext cx="8595360" cy="3657600"/>
          </a:xfrm>
        </p:spPr>
        <p:txBody>
          <a:bodyPr rtlCol="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74320" y="5486400"/>
            <a:ext cx="8595360" cy="685800"/>
          </a:xfrm>
        </p:spPr>
        <p:txBody>
          <a:bodyPr>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8" name="Date Placeholder 4"/>
          <p:cNvSpPr>
            <a:spLocks noGrp="1"/>
          </p:cNvSpPr>
          <p:nvPr userDrawn="1">
            <p:ph type="dt" sz="half" idx="10"/>
          </p:nvPr>
        </p:nvSpPr>
        <p:spPr/>
        <p:txBody>
          <a:bodyPr/>
          <a:lstStyle>
            <a:lvl1pPr algn="r" defTabSz="457200" fontAlgn="base">
              <a:spcBef>
                <a:spcPct val="0"/>
              </a:spcBef>
              <a:spcAft>
                <a:spcPct val="0"/>
              </a:spcAft>
              <a:defRPr sz="900">
                <a:latin typeface="Arial"/>
                <a:ea typeface="ＭＳ Ｐゴシック" pitchFamily="34" charset="-128"/>
                <a:cs typeface="Arial"/>
              </a:defRPr>
            </a:lvl1pPr>
          </a:lstStyle>
          <a:p>
            <a:pPr>
              <a:defRPr/>
            </a:pPr>
            <a:endParaRPr lang="en-US" dirty="0"/>
          </a:p>
        </p:txBody>
      </p:sp>
      <p:sp>
        <p:nvSpPr>
          <p:cNvPr id="9" name="Footer Placeholder 5"/>
          <p:cNvSpPr>
            <a:spLocks noGrp="1"/>
          </p:cNvSpPr>
          <p:nvPr userDrawn="1">
            <p:ph type="ftr" sz="quarter" idx="11"/>
          </p:nvPr>
        </p:nvSpPr>
        <p:spPr/>
        <p:txBody>
          <a:bodyPr/>
          <a:lstStyle>
            <a:lvl1pPr defTabSz="457200" fontAlgn="base">
              <a:spcBef>
                <a:spcPct val="0"/>
              </a:spcBef>
              <a:spcAft>
                <a:spcPct val="0"/>
              </a:spcAft>
              <a:defRPr sz="900">
                <a:latin typeface="Arial"/>
                <a:ea typeface="ＭＳ Ｐゴシック" pitchFamily="34" charset="-128"/>
                <a:cs typeface="Arial"/>
              </a:defRPr>
            </a:lvl1pPr>
          </a:lstStyle>
          <a:p>
            <a:pPr>
              <a:defRPr/>
            </a:pPr>
            <a:r>
              <a:rPr lang="en-US" smtClean="0"/>
              <a:t>Building Energy Codes Program</a:t>
            </a:r>
            <a:endParaRPr lang="en-US"/>
          </a:p>
        </p:txBody>
      </p:sp>
      <p:sp>
        <p:nvSpPr>
          <p:cNvPr id="10" name="Slide Number Placeholder 5"/>
          <p:cNvSpPr>
            <a:spLocks noGrp="1"/>
          </p:cNvSpPr>
          <p:nvPr>
            <p:ph type="sldNum" sz="quarter" idx="12"/>
          </p:nvPr>
        </p:nvSpPr>
        <p:spPr/>
        <p:txBody>
          <a:bodyPr rIns="0"/>
          <a:lstStyle>
            <a:lvl1pPr defTabSz="457200">
              <a:defRPr/>
            </a:lvl1pPr>
          </a:lstStyle>
          <a:p>
            <a:pPr>
              <a:defRPr/>
            </a:pPr>
            <a:fld id="{9A7122D3-7309-4610-B8B9-00B669FE39BD}" type="slidenum">
              <a:rPr lang="en-US" altLang="en-US"/>
              <a:pPr>
                <a:defRPr/>
              </a:pPr>
              <a:t>‹#›</a:t>
            </a:fld>
            <a:endParaRPr lang="en-US" altLang="en-US"/>
          </a:p>
        </p:txBody>
      </p:sp>
    </p:spTree>
    <p:extLst>
      <p:ext uri="{BB962C8B-B14F-4D97-AF65-F5344CB8AC3E}">
        <p14:creationId xmlns:p14="http://schemas.microsoft.com/office/powerpoint/2010/main" val="2844192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FFFFFF"/>
              </a:solidFill>
            </a:endParaRPr>
          </a:p>
        </p:txBody>
      </p:sp>
      <p:cxnSp>
        <p:nvCxnSpPr>
          <p:cNvPr id="4" name="Straight Connector 3"/>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5" name="Picture 12" descr="PNNL_50th_Anniversry_Ribbon_SILVER_v2-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6" name="Date Placeholder 2"/>
          <p:cNvSpPr>
            <a:spLocks noGrp="1"/>
          </p:cNvSpPr>
          <p:nvPr userDrawn="1">
            <p:ph type="dt" sz="half" idx="10"/>
          </p:nvPr>
        </p:nvSpPr>
        <p:spPr/>
        <p:txBody>
          <a:bodyPr/>
          <a:lstStyle>
            <a:lvl1pPr defTabSz="457200" fontAlgn="base">
              <a:spcBef>
                <a:spcPct val="0"/>
              </a:spcBef>
              <a:spcAft>
                <a:spcPct val="0"/>
              </a:spcAft>
              <a:defRPr sz="900">
                <a:latin typeface="Arial"/>
                <a:ea typeface="ＭＳ Ｐゴシック" pitchFamily="34" charset="-128"/>
                <a:cs typeface="Arial"/>
              </a:defRPr>
            </a:lvl1pPr>
          </a:lstStyle>
          <a:p>
            <a:pPr>
              <a:defRPr/>
            </a:pPr>
            <a:endParaRPr lang="en-US" dirty="0"/>
          </a:p>
        </p:txBody>
      </p:sp>
      <p:sp>
        <p:nvSpPr>
          <p:cNvPr id="7" name="Footer Placeholder 3"/>
          <p:cNvSpPr>
            <a:spLocks noGrp="1"/>
          </p:cNvSpPr>
          <p:nvPr userDrawn="1">
            <p:ph type="ftr" sz="quarter" idx="11"/>
          </p:nvPr>
        </p:nvSpPr>
        <p:spPr/>
        <p:txBody>
          <a:bodyPr/>
          <a:lstStyle>
            <a:lvl1pPr defTabSz="457200" fontAlgn="base">
              <a:spcBef>
                <a:spcPct val="0"/>
              </a:spcBef>
              <a:spcAft>
                <a:spcPct val="0"/>
              </a:spcAft>
              <a:defRPr sz="900">
                <a:latin typeface="Arial"/>
                <a:ea typeface="ＭＳ Ｐゴシック" pitchFamily="34" charset="-128"/>
                <a:cs typeface="Arial"/>
              </a:defRPr>
            </a:lvl1pPr>
          </a:lstStyle>
          <a:p>
            <a:pPr>
              <a:defRPr/>
            </a:pPr>
            <a:r>
              <a:rPr lang="en-US" smtClean="0"/>
              <a:t>Building Energy Codes Program</a:t>
            </a:r>
            <a:endParaRPr lang="en-US"/>
          </a:p>
        </p:txBody>
      </p:sp>
      <p:sp>
        <p:nvSpPr>
          <p:cNvPr id="8" name="Slide Number Placeholder 5"/>
          <p:cNvSpPr>
            <a:spLocks noGrp="1"/>
          </p:cNvSpPr>
          <p:nvPr>
            <p:ph type="sldNum" sz="quarter" idx="12"/>
          </p:nvPr>
        </p:nvSpPr>
        <p:spPr/>
        <p:txBody>
          <a:bodyPr rIns="0"/>
          <a:lstStyle>
            <a:lvl1pPr defTabSz="457200">
              <a:defRPr/>
            </a:lvl1pPr>
          </a:lstStyle>
          <a:p>
            <a:pPr>
              <a:defRPr/>
            </a:pPr>
            <a:fld id="{3377D099-8A1C-4D1D-B1E2-FC65B23C5752}" type="slidenum">
              <a:rPr lang="en-US" altLang="en-US"/>
              <a:pPr>
                <a:defRPr/>
              </a:pPr>
              <a:t>‹#›</a:t>
            </a:fld>
            <a:endParaRPr lang="en-US" altLang="en-US"/>
          </a:p>
        </p:txBody>
      </p:sp>
    </p:spTree>
    <p:extLst>
      <p:ext uri="{BB962C8B-B14F-4D97-AF65-F5344CB8AC3E}">
        <p14:creationId xmlns:p14="http://schemas.microsoft.com/office/powerpoint/2010/main" val="3697888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600200"/>
            <a:ext cx="8595360" cy="45720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4" name="Date Placeholder 8"/>
          <p:cNvSpPr>
            <a:spLocks noGrp="1"/>
          </p:cNvSpPr>
          <p:nvPr>
            <p:ph type="dt" sz="half" idx="10"/>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endParaRPr lang="en-US" dirty="0"/>
          </a:p>
        </p:txBody>
      </p:sp>
      <p:sp>
        <p:nvSpPr>
          <p:cNvPr id="5" name="Footer Placeholder 10"/>
          <p:cNvSpPr>
            <a:spLocks noGrp="1"/>
          </p:cNvSpPr>
          <p:nvPr>
            <p:ph type="ftr" sz="quarter" idx="11"/>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r>
              <a:rPr lang="en-US" smtClean="0"/>
              <a:t>Building Energy Codes Program</a:t>
            </a:r>
            <a:endParaRPr lang="en-US"/>
          </a:p>
        </p:txBody>
      </p:sp>
      <p:sp>
        <p:nvSpPr>
          <p:cNvPr id="6" name="Slide Number Placeholder 5"/>
          <p:cNvSpPr>
            <a:spLocks noGrp="1"/>
          </p:cNvSpPr>
          <p:nvPr>
            <p:ph type="sldNum" sz="quarter" idx="12"/>
          </p:nvPr>
        </p:nvSpPr>
        <p:spPr/>
        <p:txBody>
          <a:bodyPr rIns="0"/>
          <a:lstStyle>
            <a:lvl1pPr defTabSz="457200">
              <a:defRPr>
                <a:solidFill>
                  <a:srgbClr val="FFFFFF"/>
                </a:solidFill>
              </a:defRPr>
            </a:lvl1pPr>
          </a:lstStyle>
          <a:p>
            <a:pPr>
              <a:defRPr/>
            </a:pPr>
            <a:fld id="{A5D58691-4B14-4A12-BE80-54AB929CA027}" type="slidenum">
              <a:rPr lang="en-US" altLang="en-US"/>
              <a:pPr>
                <a:defRPr/>
              </a:pPr>
              <a:t>‹#›</a:t>
            </a:fld>
            <a:endParaRPr lang="en-US" altLang="en-US"/>
          </a:p>
        </p:txBody>
      </p:sp>
    </p:spTree>
    <p:extLst>
      <p:ext uri="{BB962C8B-B14F-4D97-AF65-F5344CB8AC3E}">
        <p14:creationId xmlns:p14="http://schemas.microsoft.com/office/powerpoint/2010/main" val="742676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274320" y="1600200"/>
            <a:ext cx="4114800" cy="45720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754880" y="1600200"/>
            <a:ext cx="4114800" cy="45720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5"/>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endParaRPr lang="en-US" dirty="0"/>
          </a:p>
        </p:txBody>
      </p:sp>
      <p:sp>
        <p:nvSpPr>
          <p:cNvPr id="6" name="Footer Placeholder 5"/>
          <p:cNvSpPr>
            <a:spLocks noGrp="1"/>
          </p:cNvSpPr>
          <p:nvPr>
            <p:ph type="ftr" sz="quarter" idx="16"/>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r>
              <a:rPr lang="en-US" smtClean="0"/>
              <a:t>Building Energy Codes Program</a:t>
            </a:r>
            <a:endParaRPr lang="en-US"/>
          </a:p>
        </p:txBody>
      </p:sp>
      <p:sp>
        <p:nvSpPr>
          <p:cNvPr id="7" name="Slide Number Placeholder 5"/>
          <p:cNvSpPr>
            <a:spLocks noGrp="1"/>
          </p:cNvSpPr>
          <p:nvPr>
            <p:ph type="sldNum" sz="quarter" idx="17"/>
          </p:nvPr>
        </p:nvSpPr>
        <p:spPr/>
        <p:txBody>
          <a:bodyPr rIns="0"/>
          <a:lstStyle>
            <a:lvl1pPr defTabSz="457200">
              <a:defRPr>
                <a:solidFill>
                  <a:srgbClr val="FFFFFF"/>
                </a:solidFill>
              </a:defRPr>
            </a:lvl1pPr>
          </a:lstStyle>
          <a:p>
            <a:pPr>
              <a:defRPr/>
            </a:pPr>
            <a:fld id="{4C75F112-5E5D-4BA6-B63D-E1840FF07B9A}" type="slidenum">
              <a:rPr lang="en-US" altLang="en-US"/>
              <a:pPr>
                <a:defRPr/>
              </a:pPr>
              <a:t>‹#›</a:t>
            </a:fld>
            <a:endParaRPr lang="en-US" altLang="en-US"/>
          </a:p>
        </p:txBody>
      </p:sp>
    </p:spTree>
    <p:extLst>
      <p:ext uri="{BB962C8B-B14F-4D97-AF65-F5344CB8AC3E}">
        <p14:creationId xmlns:p14="http://schemas.microsoft.com/office/powerpoint/2010/main" val="248275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1600200"/>
            <a:ext cx="4114800" cy="640080"/>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54880" y="1600200"/>
            <a:ext cx="4114800" cy="640080"/>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idx="13"/>
          </p:nvPr>
        </p:nvSpPr>
        <p:spPr>
          <a:xfrm>
            <a:off x="274320" y="2286000"/>
            <a:ext cx="4114800" cy="38862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54880" y="2286000"/>
            <a:ext cx="4114800" cy="38862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7" name="Date Placeholder 6"/>
          <p:cNvSpPr>
            <a:spLocks noGrp="1"/>
          </p:cNvSpPr>
          <p:nvPr>
            <p:ph type="dt" sz="half" idx="15"/>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endParaRPr lang="en-US" dirty="0"/>
          </a:p>
        </p:txBody>
      </p:sp>
      <p:sp>
        <p:nvSpPr>
          <p:cNvPr id="8" name="Footer Placeholder 7"/>
          <p:cNvSpPr>
            <a:spLocks noGrp="1"/>
          </p:cNvSpPr>
          <p:nvPr>
            <p:ph type="ftr" sz="quarter" idx="16"/>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r>
              <a:rPr lang="en-US" smtClean="0"/>
              <a:t>Building Energy Codes Program</a:t>
            </a:r>
            <a:endParaRPr lang="en-US"/>
          </a:p>
        </p:txBody>
      </p:sp>
      <p:sp>
        <p:nvSpPr>
          <p:cNvPr id="9" name="Slide Number Placeholder 5"/>
          <p:cNvSpPr>
            <a:spLocks noGrp="1"/>
          </p:cNvSpPr>
          <p:nvPr>
            <p:ph type="sldNum" sz="quarter" idx="17"/>
          </p:nvPr>
        </p:nvSpPr>
        <p:spPr/>
        <p:txBody>
          <a:bodyPr rIns="0"/>
          <a:lstStyle>
            <a:lvl1pPr defTabSz="457200">
              <a:defRPr>
                <a:solidFill>
                  <a:srgbClr val="FFFFFF"/>
                </a:solidFill>
              </a:defRPr>
            </a:lvl1pPr>
          </a:lstStyle>
          <a:p>
            <a:pPr>
              <a:defRPr/>
            </a:pPr>
            <a:fld id="{E82F99EB-26E6-47CB-BC09-FF11205F0309}" type="slidenum">
              <a:rPr lang="en-US" altLang="en-US"/>
              <a:pPr>
                <a:defRPr/>
              </a:pPr>
              <a:t>‹#›</a:t>
            </a:fld>
            <a:endParaRPr lang="en-US" altLang="en-US"/>
          </a:p>
        </p:txBody>
      </p:sp>
    </p:spTree>
    <p:extLst>
      <p:ext uri="{BB962C8B-B14F-4D97-AF65-F5344CB8AC3E}">
        <p14:creationId xmlns:p14="http://schemas.microsoft.com/office/powerpoint/2010/main" val="3441132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74320" y="1600200"/>
            <a:ext cx="8595360" cy="3657600"/>
          </a:xfrm>
        </p:spPr>
        <p:txBody>
          <a:bodyPr rtlCol="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74320" y="5486400"/>
            <a:ext cx="8595360" cy="685800"/>
          </a:xfrm>
        </p:spPr>
        <p:txBody>
          <a:bodyPr>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r>
              <a:rPr lang="en-US" smtClean="0"/>
              <a:t>Building Energy Codes Program</a:t>
            </a:r>
            <a:endParaRPr lang="en-US"/>
          </a:p>
        </p:txBody>
      </p:sp>
      <p:sp>
        <p:nvSpPr>
          <p:cNvPr id="7" name="Slide Number Placeholder 5"/>
          <p:cNvSpPr>
            <a:spLocks noGrp="1"/>
          </p:cNvSpPr>
          <p:nvPr>
            <p:ph type="sldNum" sz="quarter" idx="12"/>
          </p:nvPr>
        </p:nvSpPr>
        <p:spPr/>
        <p:txBody>
          <a:bodyPr rIns="0"/>
          <a:lstStyle>
            <a:lvl1pPr defTabSz="457200">
              <a:defRPr>
                <a:solidFill>
                  <a:srgbClr val="FFFFFF"/>
                </a:solidFill>
              </a:defRPr>
            </a:lvl1pPr>
          </a:lstStyle>
          <a:p>
            <a:pPr>
              <a:defRPr/>
            </a:pPr>
            <a:fld id="{35AFC368-EA2C-4C22-9B53-CF1528CB3628}" type="slidenum">
              <a:rPr lang="en-US" altLang="en-US"/>
              <a:pPr>
                <a:defRPr/>
              </a:pPr>
              <a:t>‹#›</a:t>
            </a:fld>
            <a:endParaRPr lang="en-US" altLang="en-US"/>
          </a:p>
        </p:txBody>
      </p:sp>
    </p:spTree>
    <p:extLst>
      <p:ext uri="{BB962C8B-B14F-4D97-AF65-F5344CB8AC3E}">
        <p14:creationId xmlns:p14="http://schemas.microsoft.com/office/powerpoint/2010/main" val="449999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10"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endParaRPr lang="en-US" dirty="0"/>
          </a:p>
        </p:txBody>
      </p:sp>
      <p:sp>
        <p:nvSpPr>
          <p:cNvPr id="4" name="Footer Placeholder 3"/>
          <p:cNvSpPr>
            <a:spLocks noGrp="1"/>
          </p:cNvSpPr>
          <p:nvPr>
            <p:ph type="ftr" sz="quarter" idx="11"/>
          </p:nvPr>
        </p:nvSpPr>
        <p:spPr/>
        <p:txBody>
          <a:bodyPr/>
          <a:lstStyle>
            <a:lvl1pPr defTabSz="457200" fontAlgn="base">
              <a:spcBef>
                <a:spcPct val="0"/>
              </a:spcBef>
              <a:spcAft>
                <a:spcPct val="0"/>
              </a:spcAft>
              <a:defRPr sz="900">
                <a:solidFill>
                  <a:srgbClr val="FFFFFF"/>
                </a:solidFill>
                <a:latin typeface="Arial"/>
                <a:ea typeface="ＭＳ Ｐゴシック" pitchFamily="34" charset="-128"/>
                <a:cs typeface="Arial"/>
              </a:defRPr>
            </a:lvl1pPr>
          </a:lstStyle>
          <a:p>
            <a:pPr>
              <a:defRPr/>
            </a:pPr>
            <a:r>
              <a:rPr lang="en-US" smtClean="0"/>
              <a:t>Building Energy Codes Program</a:t>
            </a:r>
            <a:endParaRPr lang="en-US"/>
          </a:p>
        </p:txBody>
      </p:sp>
      <p:sp>
        <p:nvSpPr>
          <p:cNvPr id="5" name="Slide Number Placeholder 5"/>
          <p:cNvSpPr>
            <a:spLocks noGrp="1"/>
          </p:cNvSpPr>
          <p:nvPr>
            <p:ph type="sldNum" sz="quarter" idx="12"/>
          </p:nvPr>
        </p:nvSpPr>
        <p:spPr/>
        <p:txBody>
          <a:bodyPr rIns="0"/>
          <a:lstStyle>
            <a:lvl1pPr defTabSz="457200">
              <a:defRPr>
                <a:solidFill>
                  <a:srgbClr val="FFFFFF"/>
                </a:solidFill>
              </a:defRPr>
            </a:lvl1pPr>
          </a:lstStyle>
          <a:p>
            <a:pPr>
              <a:defRPr/>
            </a:pPr>
            <a:fld id="{933AC532-0EB2-41DE-AE2B-3DC7002813DD}" type="slidenum">
              <a:rPr lang="en-US" altLang="en-US"/>
              <a:pPr>
                <a:defRPr/>
              </a:pPr>
              <a:t>‹#›</a:t>
            </a:fld>
            <a:endParaRPr lang="en-US" altLang="en-US"/>
          </a:p>
        </p:txBody>
      </p:sp>
    </p:spTree>
    <p:extLst>
      <p:ext uri="{BB962C8B-B14F-4D97-AF65-F5344CB8AC3E}">
        <p14:creationId xmlns:p14="http://schemas.microsoft.com/office/powerpoint/2010/main" val="2931085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638" y="6400800"/>
            <a:ext cx="825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514600"/>
            <a:ext cx="9144000" cy="1828800"/>
          </a:xfrm>
          <a:noFill/>
          <a:ln w="25400">
            <a:noFill/>
          </a:ln>
          <a:effectLst/>
        </p:spPr>
        <p:txBody>
          <a:bodyPr lIns="274320" tIns="274320" rIns="274320" bIns="274320" anchor="ctr">
            <a:noAutofit/>
          </a:bodyPr>
          <a:lstStyle>
            <a:lvl1pPr algn="l">
              <a:defRPr sz="4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00600"/>
            <a:ext cx="8595360" cy="457200"/>
          </a:xfrm>
        </p:spPr>
        <p:txBody>
          <a:bodyPr>
            <a:normAutofit/>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9" name="Text Placeholder 6"/>
          <p:cNvSpPr>
            <a:spLocks noGrp="1"/>
          </p:cNvSpPr>
          <p:nvPr>
            <p:ph type="body" sz="quarter" idx="14"/>
          </p:nvPr>
        </p:nvSpPr>
        <p:spPr>
          <a:xfrm>
            <a:off x="274320" y="5257800"/>
            <a:ext cx="8595360" cy="27432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25" name="Text Placeholder 6"/>
          <p:cNvSpPr>
            <a:spLocks noGrp="1"/>
          </p:cNvSpPr>
          <p:nvPr>
            <p:ph type="body" sz="quarter" idx="15"/>
          </p:nvPr>
        </p:nvSpPr>
        <p:spPr>
          <a:xfrm>
            <a:off x="274320" y="5540477"/>
            <a:ext cx="8595360" cy="27432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7" name="Date Placeholder 3"/>
          <p:cNvSpPr>
            <a:spLocks noGrp="1"/>
          </p:cNvSpPr>
          <p:nvPr>
            <p:ph type="dt" sz="half" idx="16"/>
          </p:nvPr>
        </p:nvSpPr>
        <p:spPr/>
        <p:txBody>
          <a:bodyPr wrap="none"/>
          <a:lstStyle>
            <a:lvl1pPr algn="r">
              <a:defRPr sz="900">
                <a:solidFill>
                  <a:srgbClr val="FFFFFF"/>
                </a:solidFill>
              </a:defRPr>
            </a:lvl1pPr>
          </a:lstStyle>
          <a:p>
            <a:pPr>
              <a:defRPr/>
            </a:pPr>
            <a:endParaRPr lang="en-US" dirty="0"/>
          </a:p>
        </p:txBody>
      </p:sp>
      <p:sp>
        <p:nvSpPr>
          <p:cNvPr id="8" name="Footer Placeholder 4"/>
          <p:cNvSpPr>
            <a:spLocks noGrp="1"/>
          </p:cNvSpPr>
          <p:nvPr>
            <p:ph type="ftr" sz="quarter" idx="17"/>
          </p:nvPr>
        </p:nvSpPr>
        <p:spPr/>
        <p:txBody>
          <a:bodyPr/>
          <a:lstStyle>
            <a:lvl1pPr>
              <a:defRPr sz="900">
                <a:solidFill>
                  <a:srgbClr val="FFFFFF"/>
                </a:solidFill>
              </a:defRPr>
            </a:lvl1pPr>
          </a:lstStyle>
          <a:p>
            <a:pPr>
              <a:defRPr/>
            </a:pPr>
            <a:r>
              <a:rPr lang="en-US"/>
              <a:t>Building Energy Codes Program</a:t>
            </a:r>
          </a:p>
        </p:txBody>
      </p:sp>
      <p:sp>
        <p:nvSpPr>
          <p:cNvPr id="9" name="Slide Number Placeholder 5"/>
          <p:cNvSpPr>
            <a:spLocks noGrp="1"/>
          </p:cNvSpPr>
          <p:nvPr>
            <p:ph type="sldNum" sz="quarter" idx="18"/>
          </p:nvPr>
        </p:nvSpPr>
        <p:spPr/>
        <p:txBody>
          <a:bodyPr/>
          <a:lstStyle>
            <a:lvl1pPr>
              <a:defRPr>
                <a:solidFill>
                  <a:srgbClr val="FFFFFF"/>
                </a:solidFill>
              </a:defRPr>
            </a:lvl1pPr>
          </a:lstStyle>
          <a:p>
            <a:pPr>
              <a:defRPr/>
            </a:pPr>
            <a:fld id="{8A5A0D84-4CD6-476A-A738-284962040300}" type="slidenum">
              <a:rPr lang="en-US" altLang="en-US"/>
              <a:pPr>
                <a:defRPr/>
              </a:pPr>
              <a:t>‹#›</a:t>
            </a:fld>
            <a:endParaRPr lang="en-US" altLang="en-US"/>
          </a:p>
        </p:txBody>
      </p:sp>
    </p:spTree>
    <p:extLst>
      <p:ext uri="{BB962C8B-B14F-4D97-AF65-F5344CB8AC3E}">
        <p14:creationId xmlns:p14="http://schemas.microsoft.com/office/powerpoint/2010/main" val="2817099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4" name="Rectangle 3"/>
          <p:cNvSpPr/>
          <p:nvPr/>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cxnSp>
        <p:nvCxnSpPr>
          <p:cNvPr id="5" name="Straight Connector 4"/>
          <p:cNvCxnSpPr/>
          <p:nvPr/>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6" name="Picture 15" descr="PNNL_50th_Anniversry_Ribbon_SILVER_v2-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274320" y="1600200"/>
            <a:ext cx="8595360" cy="45720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marL="2286000"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8"/>
          <p:cNvSpPr>
            <a:spLocks noGrp="1"/>
          </p:cNvSpPr>
          <p:nvPr>
            <p:ph type="dt" sz="half" idx="10"/>
          </p:nvPr>
        </p:nvSpPr>
        <p:spPr/>
        <p:txBody>
          <a:bodyPr/>
          <a:lstStyle>
            <a:lvl1pPr algn="r">
              <a:defRPr sz="900">
                <a:latin typeface="Arial"/>
                <a:cs typeface="Arial"/>
              </a:defRPr>
            </a:lvl1pPr>
          </a:lstStyle>
          <a:p>
            <a:pPr>
              <a:defRPr/>
            </a:pPr>
            <a:endParaRPr lang="en-US"/>
          </a:p>
        </p:txBody>
      </p:sp>
      <p:sp>
        <p:nvSpPr>
          <p:cNvPr id="8" name="Footer Placeholder 10"/>
          <p:cNvSpPr>
            <a:spLocks noGrp="1"/>
          </p:cNvSpPr>
          <p:nvPr>
            <p:ph type="ftr" sz="quarter" idx="11"/>
          </p:nvPr>
        </p:nvSpPr>
        <p:spPr/>
        <p:txBody>
          <a:bodyPr/>
          <a:lstStyle>
            <a:lvl1pPr>
              <a:defRPr sz="900">
                <a:latin typeface="Arial"/>
                <a:cs typeface="Arial"/>
              </a:defRPr>
            </a:lvl1pPr>
          </a:lstStyle>
          <a:p>
            <a:pPr>
              <a:defRPr/>
            </a:pPr>
            <a:r>
              <a:rPr lang="en-US" smtClean="0"/>
              <a:t>Building Energy Codes Program</a:t>
            </a:r>
            <a:endParaRPr lang="en-US"/>
          </a:p>
        </p:txBody>
      </p:sp>
      <p:sp>
        <p:nvSpPr>
          <p:cNvPr id="9" name="Slide Number Placeholder 5"/>
          <p:cNvSpPr>
            <a:spLocks noGrp="1"/>
          </p:cNvSpPr>
          <p:nvPr>
            <p:ph type="sldNum" sz="quarter" idx="12"/>
          </p:nvPr>
        </p:nvSpPr>
        <p:spPr/>
        <p:txBody>
          <a:bodyPr/>
          <a:lstStyle>
            <a:lvl1pPr>
              <a:defRPr/>
            </a:lvl1pPr>
          </a:lstStyle>
          <a:p>
            <a:pPr>
              <a:defRPr/>
            </a:pPr>
            <a:fld id="{E407A545-BE27-4B12-9324-9C09A842D9F4}" type="slidenum">
              <a:rPr lang="en-US" altLang="en-US"/>
              <a:pPr>
                <a:defRPr/>
              </a:pPr>
              <a:t>‹#›</a:t>
            </a:fld>
            <a:endParaRPr lang="en-US" altLang="en-US"/>
          </a:p>
        </p:txBody>
      </p:sp>
    </p:spTree>
    <p:extLst>
      <p:ext uri="{BB962C8B-B14F-4D97-AF65-F5344CB8AC3E}">
        <p14:creationId xmlns:p14="http://schemas.microsoft.com/office/powerpoint/2010/main" val="905474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2-Column Content">
    <p:spTree>
      <p:nvGrpSpPr>
        <p:cNvPr id="1" name=""/>
        <p:cNvGrpSpPr/>
        <p:nvPr/>
      </p:nvGrpSpPr>
      <p:grpSpPr>
        <a:xfrm>
          <a:off x="0" y="0"/>
          <a:ext cx="0" cy="0"/>
          <a:chOff x="0" y="0"/>
          <a:chExt cx="0" cy="0"/>
        </a:xfrm>
      </p:grpSpPr>
      <p:sp>
        <p:nvSpPr>
          <p:cNvPr id="5" name="Rectangle 4"/>
          <p:cNvSpPr/>
          <p:nvPr/>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cxnSp>
        <p:nvCxnSpPr>
          <p:cNvPr id="6" name="Straight Connector 5"/>
          <p:cNvCxnSpPr/>
          <p:nvPr/>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7" name="Picture 15" descr="PNNL_50th_Anniversry_Ribbon_SILVER_v2-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74320" y="1600200"/>
            <a:ext cx="4114800" cy="45720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3"/>
          </p:nvPr>
        </p:nvSpPr>
        <p:spPr>
          <a:xfrm>
            <a:off x="4754880" y="1600200"/>
            <a:ext cx="4114800" cy="45720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8" name="Date Placeholder 4"/>
          <p:cNvSpPr>
            <a:spLocks noGrp="1"/>
          </p:cNvSpPr>
          <p:nvPr>
            <p:ph type="dt" sz="half" idx="14"/>
          </p:nvPr>
        </p:nvSpPr>
        <p:spPr/>
        <p:txBody>
          <a:bodyPr/>
          <a:lstStyle>
            <a:lvl1pPr algn="r">
              <a:defRPr sz="900">
                <a:latin typeface="Arial"/>
                <a:cs typeface="Arial"/>
              </a:defRPr>
            </a:lvl1pPr>
          </a:lstStyle>
          <a:p>
            <a:pPr>
              <a:defRPr/>
            </a:pPr>
            <a:endParaRPr lang="en-US"/>
          </a:p>
        </p:txBody>
      </p:sp>
      <p:sp>
        <p:nvSpPr>
          <p:cNvPr id="9" name="Footer Placeholder 5"/>
          <p:cNvSpPr>
            <a:spLocks noGrp="1"/>
          </p:cNvSpPr>
          <p:nvPr>
            <p:ph type="ftr" sz="quarter" idx="15"/>
          </p:nvPr>
        </p:nvSpPr>
        <p:spPr/>
        <p:txBody>
          <a:bodyPr/>
          <a:lstStyle>
            <a:lvl1pPr>
              <a:defRPr sz="900">
                <a:latin typeface="Arial"/>
                <a:cs typeface="Arial"/>
              </a:defRPr>
            </a:lvl1pPr>
          </a:lstStyle>
          <a:p>
            <a:pPr>
              <a:defRPr/>
            </a:pPr>
            <a:r>
              <a:rPr lang="en-US" smtClean="0"/>
              <a:t>Building Energy Codes Program</a:t>
            </a:r>
            <a:endParaRPr lang="en-US"/>
          </a:p>
        </p:txBody>
      </p:sp>
      <p:sp>
        <p:nvSpPr>
          <p:cNvPr id="11" name="Slide Number Placeholder 5"/>
          <p:cNvSpPr>
            <a:spLocks noGrp="1"/>
          </p:cNvSpPr>
          <p:nvPr>
            <p:ph type="sldNum" sz="quarter" idx="16"/>
          </p:nvPr>
        </p:nvSpPr>
        <p:spPr/>
        <p:txBody>
          <a:bodyPr/>
          <a:lstStyle>
            <a:lvl1pPr>
              <a:defRPr/>
            </a:lvl1pPr>
          </a:lstStyle>
          <a:p>
            <a:pPr>
              <a:defRPr/>
            </a:pPr>
            <a:fld id="{799BB0B8-2CBA-49A0-A12B-3BAE4C407816}" type="slidenum">
              <a:rPr lang="en-US" altLang="en-US"/>
              <a:pPr>
                <a:defRPr/>
              </a:pPr>
              <a:t>‹#›</a:t>
            </a:fld>
            <a:endParaRPr lang="en-US" altLang="en-US"/>
          </a:p>
        </p:txBody>
      </p:sp>
    </p:spTree>
    <p:extLst>
      <p:ext uri="{BB962C8B-B14F-4D97-AF65-F5344CB8AC3E}">
        <p14:creationId xmlns:p14="http://schemas.microsoft.com/office/powerpoint/2010/main" val="12259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5" name="Rectangle 4"/>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597"/>
            <a:ext cx="38862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3"/>
          </p:nvPr>
        </p:nvSpPr>
        <p:spPr>
          <a:xfrm>
            <a:off x="4800600" y="1371600"/>
            <a:ext cx="38862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userDrawn="1">
            <p:ph type="dt" sz="half" idx="14"/>
          </p:nvPr>
        </p:nvSpPr>
        <p:spPr/>
        <p:txBody>
          <a:bodyPr/>
          <a:lstStyle>
            <a:lvl1pPr>
              <a:defRPr sz="900">
                <a:latin typeface="Arial"/>
                <a:cs typeface="Arial"/>
              </a:defRPr>
            </a:lvl1pPr>
          </a:lstStyle>
          <a:p>
            <a:pPr>
              <a:defRPr/>
            </a:pPr>
            <a:endParaRPr lang="en-US" dirty="0"/>
          </a:p>
        </p:txBody>
      </p:sp>
      <p:sp>
        <p:nvSpPr>
          <p:cNvPr id="7" name="Footer Placeholder 5"/>
          <p:cNvSpPr>
            <a:spLocks noGrp="1"/>
          </p:cNvSpPr>
          <p:nvPr userDrawn="1">
            <p:ph type="ftr" sz="quarter" idx="15"/>
          </p:nvPr>
        </p:nvSpPr>
        <p:spPr/>
        <p:txBody>
          <a:bodyPr/>
          <a:lstStyle>
            <a:lvl1pPr>
              <a:defRPr sz="900">
                <a:latin typeface="Arial"/>
                <a:cs typeface="Arial"/>
              </a:defRPr>
            </a:lvl1pPr>
          </a:lstStyle>
          <a:p>
            <a:pPr>
              <a:defRPr/>
            </a:pPr>
            <a:r>
              <a:rPr lang="en-US" smtClean="0"/>
              <a:t>Building Energy Codes Program</a:t>
            </a:r>
            <a:endParaRPr lang="en-US"/>
          </a:p>
        </p:txBody>
      </p:sp>
      <p:sp>
        <p:nvSpPr>
          <p:cNvPr id="8" name="Slide Number Placeholder 6"/>
          <p:cNvSpPr>
            <a:spLocks noGrp="1"/>
          </p:cNvSpPr>
          <p:nvPr userDrawn="1">
            <p:ph type="sldNum" sz="quarter" idx="16"/>
          </p:nvPr>
        </p:nvSpPr>
        <p:spPr/>
        <p:txBody>
          <a:bodyPr/>
          <a:lstStyle>
            <a:lvl1pPr>
              <a:defRPr/>
            </a:lvl1pPr>
          </a:lstStyle>
          <a:p>
            <a:pPr>
              <a:defRPr/>
            </a:pPr>
            <a:fld id="{39EB0A5B-A1A7-4723-96C6-B19F4C02625F}" type="slidenum">
              <a:rPr lang="en-US" altLang="en-US"/>
              <a:pPr>
                <a:defRPr/>
              </a:pPr>
              <a:t>‹#›</a:t>
            </a:fld>
            <a:endParaRPr lang="en-US" altLang="en-US"/>
          </a:p>
        </p:txBody>
      </p:sp>
    </p:spTree>
    <p:extLst>
      <p:ext uri="{BB962C8B-B14F-4D97-AF65-F5344CB8AC3E}">
        <p14:creationId xmlns:p14="http://schemas.microsoft.com/office/powerpoint/2010/main" val="2270075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 2-Column Comparison">
    <p:spTree>
      <p:nvGrpSpPr>
        <p:cNvPr id="1" name=""/>
        <p:cNvGrpSpPr/>
        <p:nvPr/>
      </p:nvGrpSpPr>
      <p:grpSpPr>
        <a:xfrm>
          <a:off x="0" y="0"/>
          <a:ext cx="0" cy="0"/>
          <a:chOff x="0" y="0"/>
          <a:chExt cx="0" cy="0"/>
        </a:xfrm>
      </p:grpSpPr>
      <p:sp>
        <p:nvSpPr>
          <p:cNvPr id="7" name="Rectangle 6"/>
          <p:cNvSpPr/>
          <p:nvPr/>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cxnSp>
        <p:nvCxnSpPr>
          <p:cNvPr id="8" name="Straight Connector 7"/>
          <p:cNvCxnSpPr/>
          <p:nvPr/>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9" name="Picture 15" descr="PNNL_50th_Anniversry_Ribbon_SILVER_v2-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sz="half" idx="13"/>
          </p:nvPr>
        </p:nvSpPr>
        <p:spPr>
          <a:xfrm>
            <a:off x="274320" y="2286000"/>
            <a:ext cx="4114800" cy="38862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half" idx="14"/>
          </p:nvPr>
        </p:nvSpPr>
        <p:spPr>
          <a:xfrm>
            <a:off x="4754880" y="2286000"/>
            <a:ext cx="4114800" cy="3886200"/>
          </a:xfrm>
        </p:spPr>
        <p:txBody>
          <a:bodyPr>
            <a:spAutoFit/>
          </a:bodyPr>
          <a:lstStyle>
            <a:lvl1pPr marL="342900" indent="-342900">
              <a:buSzPct val="100000"/>
              <a:buFontTx/>
              <a:buBlip>
                <a:blip r:embed="rId3"/>
              </a:buBlip>
              <a:defRPr sz="2000">
                <a:latin typeface="Arial"/>
                <a:cs typeface="Arial"/>
              </a:defRPr>
            </a:lvl1pPr>
            <a:lvl2pPr marL="742950" indent="-285750">
              <a:buSzPct val="100000"/>
              <a:buFontTx/>
              <a:buBlip>
                <a:blip r:embed="rId4"/>
              </a:buBlip>
              <a:defRPr sz="1800">
                <a:latin typeface="Arial"/>
                <a:cs typeface="Arial"/>
              </a:defRPr>
            </a:lvl2pPr>
            <a:lvl3pPr marL="1143000" indent="-228600">
              <a:buSzPct val="100000"/>
              <a:buFontTx/>
              <a:buBlip>
                <a:blip r:embed="rId5"/>
              </a:buBlip>
              <a:defRPr sz="1600">
                <a:latin typeface="Arial"/>
                <a:cs typeface="Arial"/>
              </a:defRPr>
            </a:lvl3pPr>
            <a:lvl4pPr marL="1600200" indent="-228600">
              <a:buSzPct val="100000"/>
              <a:buFontTx/>
              <a:buBlip>
                <a:blip r:embed="rId6"/>
              </a:buBlip>
              <a:defRPr sz="1400">
                <a:latin typeface="Arial"/>
                <a:cs typeface="Arial"/>
              </a:defRPr>
            </a:lvl4pPr>
            <a:lvl5pPr marL="2057400" indent="-228600">
              <a:buSzPct val="100000"/>
              <a:buFontTx/>
              <a:buBlip>
                <a:blip r:embed="rId3"/>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274320" y="1600200"/>
            <a:ext cx="41148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54880" y="1600200"/>
            <a:ext cx="41148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10" name="Date Placeholder 6"/>
          <p:cNvSpPr>
            <a:spLocks noGrp="1"/>
          </p:cNvSpPr>
          <p:nvPr>
            <p:ph type="dt" sz="half" idx="15"/>
          </p:nvPr>
        </p:nvSpPr>
        <p:spPr/>
        <p:txBody>
          <a:bodyPr/>
          <a:lstStyle>
            <a:lvl1pPr algn="r">
              <a:defRPr sz="900">
                <a:latin typeface="Arial"/>
                <a:cs typeface="Arial"/>
              </a:defRPr>
            </a:lvl1pPr>
          </a:lstStyle>
          <a:p>
            <a:pPr>
              <a:defRPr/>
            </a:pPr>
            <a:endParaRPr lang="en-US"/>
          </a:p>
        </p:txBody>
      </p:sp>
      <p:sp>
        <p:nvSpPr>
          <p:cNvPr id="11" name="Footer Placeholder 7"/>
          <p:cNvSpPr>
            <a:spLocks noGrp="1"/>
          </p:cNvSpPr>
          <p:nvPr>
            <p:ph type="ftr" sz="quarter" idx="16"/>
          </p:nvPr>
        </p:nvSpPr>
        <p:spPr/>
        <p:txBody>
          <a:bodyPr/>
          <a:lstStyle>
            <a:lvl1pPr>
              <a:defRPr sz="900">
                <a:latin typeface="Arial"/>
                <a:cs typeface="Arial"/>
              </a:defRPr>
            </a:lvl1pPr>
          </a:lstStyle>
          <a:p>
            <a:pPr>
              <a:defRPr/>
            </a:pPr>
            <a:r>
              <a:rPr lang="en-US" smtClean="0"/>
              <a:t>Building Energy Codes Program</a:t>
            </a:r>
            <a:endParaRPr lang="en-US"/>
          </a:p>
        </p:txBody>
      </p:sp>
      <p:sp>
        <p:nvSpPr>
          <p:cNvPr id="14" name="Slide Number Placeholder 5"/>
          <p:cNvSpPr>
            <a:spLocks noGrp="1"/>
          </p:cNvSpPr>
          <p:nvPr>
            <p:ph type="sldNum" sz="quarter" idx="17"/>
          </p:nvPr>
        </p:nvSpPr>
        <p:spPr/>
        <p:txBody>
          <a:bodyPr/>
          <a:lstStyle>
            <a:lvl1pPr>
              <a:defRPr/>
            </a:lvl1pPr>
          </a:lstStyle>
          <a:p>
            <a:pPr>
              <a:defRPr/>
            </a:pPr>
            <a:fld id="{21444647-BB44-42A0-8B78-4298DAF1AC15}" type="slidenum">
              <a:rPr lang="en-US" altLang="en-US"/>
              <a:pPr>
                <a:defRPr/>
              </a:pPr>
              <a:t>‹#›</a:t>
            </a:fld>
            <a:endParaRPr lang="en-US" altLang="en-US"/>
          </a:p>
        </p:txBody>
      </p:sp>
    </p:spTree>
    <p:extLst>
      <p:ext uri="{BB962C8B-B14F-4D97-AF65-F5344CB8AC3E}">
        <p14:creationId xmlns:p14="http://schemas.microsoft.com/office/powerpoint/2010/main" val="966171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Picture with Caption">
    <p:spTree>
      <p:nvGrpSpPr>
        <p:cNvPr id="1" name=""/>
        <p:cNvGrpSpPr/>
        <p:nvPr/>
      </p:nvGrpSpPr>
      <p:grpSpPr>
        <a:xfrm>
          <a:off x="0" y="0"/>
          <a:ext cx="0" cy="0"/>
          <a:chOff x="0" y="0"/>
          <a:chExt cx="0" cy="0"/>
        </a:xfrm>
      </p:grpSpPr>
      <p:sp>
        <p:nvSpPr>
          <p:cNvPr id="5" name="Rectangle 4"/>
          <p:cNvSpPr/>
          <p:nvPr/>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cxnSp>
        <p:nvCxnSpPr>
          <p:cNvPr id="6" name="Straight Connector 5"/>
          <p:cNvCxnSpPr/>
          <p:nvPr/>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7" name="Picture 15" descr="PNNL_50th_Anniversry_Ribbon_SILVER_v2-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274320" y="1600200"/>
            <a:ext cx="8595360" cy="3657600"/>
          </a:xfrm>
        </p:spPr>
        <p:txBody>
          <a:bodyPr rtlCol="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74320" y="5486400"/>
            <a:ext cx="8595360" cy="685800"/>
          </a:xfrm>
        </p:spPr>
        <p:txBody>
          <a:bodyPr>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lgn="r">
              <a:defRPr sz="900">
                <a:latin typeface="Arial"/>
                <a:cs typeface="Arial"/>
              </a:defRPr>
            </a:lvl1pPr>
          </a:lstStyle>
          <a:p>
            <a:pPr>
              <a:defRPr/>
            </a:pPr>
            <a:endParaRPr lang="en-US"/>
          </a:p>
        </p:txBody>
      </p:sp>
      <p:sp>
        <p:nvSpPr>
          <p:cNvPr id="9" name="Footer Placeholder 5"/>
          <p:cNvSpPr>
            <a:spLocks noGrp="1"/>
          </p:cNvSpPr>
          <p:nvPr>
            <p:ph type="ftr" sz="quarter" idx="11"/>
          </p:nvPr>
        </p:nvSpPr>
        <p:spPr/>
        <p:txBody>
          <a:bodyPr/>
          <a:lstStyle>
            <a:lvl1pPr>
              <a:defRPr sz="900">
                <a:latin typeface="Arial"/>
                <a:cs typeface="Arial"/>
              </a:defRPr>
            </a:lvl1pPr>
          </a:lstStyle>
          <a:p>
            <a:pPr>
              <a:defRPr/>
            </a:pPr>
            <a:r>
              <a:rPr lang="en-US" smtClean="0"/>
              <a:t>Building Energy Codes Program</a:t>
            </a:r>
            <a:endParaRPr lang="en-US"/>
          </a:p>
        </p:txBody>
      </p:sp>
      <p:sp>
        <p:nvSpPr>
          <p:cNvPr id="10" name="Slide Number Placeholder 5"/>
          <p:cNvSpPr>
            <a:spLocks noGrp="1"/>
          </p:cNvSpPr>
          <p:nvPr>
            <p:ph type="sldNum" sz="quarter" idx="12"/>
          </p:nvPr>
        </p:nvSpPr>
        <p:spPr/>
        <p:txBody>
          <a:bodyPr rIns="0"/>
          <a:lstStyle>
            <a:lvl1pPr>
              <a:defRPr/>
            </a:lvl1pPr>
          </a:lstStyle>
          <a:p>
            <a:pPr>
              <a:defRPr/>
            </a:pPr>
            <a:fld id="{D5E40929-C106-493A-896C-200194BD80D7}" type="slidenum">
              <a:rPr lang="en-US" altLang="en-US"/>
              <a:pPr>
                <a:defRPr/>
              </a:pPr>
              <a:t>‹#›</a:t>
            </a:fld>
            <a:endParaRPr lang="en-US" altLang="en-US"/>
          </a:p>
        </p:txBody>
      </p:sp>
    </p:spTree>
    <p:extLst>
      <p:ext uri="{BB962C8B-B14F-4D97-AF65-F5344CB8AC3E}">
        <p14:creationId xmlns:p14="http://schemas.microsoft.com/office/powerpoint/2010/main" val="1727011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1225550"/>
            <a:ext cx="9144000" cy="563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cxnSp>
        <p:nvCxnSpPr>
          <p:cNvPr id="4" name="Straight Connector 3"/>
          <p:cNvCxnSpPr/>
          <p:nvPr/>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5" name="Picture 15" descr="PNNL_50th_Anniversry_Ribbon_SILVER_v2-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sz="900">
                <a:latin typeface="Arial"/>
                <a:cs typeface="Arial"/>
              </a:defRPr>
            </a:lvl1pPr>
          </a:lstStyle>
          <a:p>
            <a:pPr>
              <a:defRPr/>
            </a:pPr>
            <a:endParaRPr lang="en-US"/>
          </a:p>
        </p:txBody>
      </p:sp>
      <p:sp>
        <p:nvSpPr>
          <p:cNvPr id="7" name="Footer Placeholder 3"/>
          <p:cNvSpPr>
            <a:spLocks noGrp="1"/>
          </p:cNvSpPr>
          <p:nvPr>
            <p:ph type="ftr" sz="quarter" idx="11"/>
          </p:nvPr>
        </p:nvSpPr>
        <p:spPr/>
        <p:txBody>
          <a:bodyPr/>
          <a:lstStyle>
            <a:lvl1pPr>
              <a:defRPr sz="900">
                <a:latin typeface="Arial"/>
                <a:cs typeface="Arial"/>
              </a:defRPr>
            </a:lvl1pPr>
          </a:lstStyle>
          <a:p>
            <a:pPr>
              <a:defRPr/>
            </a:pPr>
            <a:r>
              <a:rPr lang="en-US" smtClean="0"/>
              <a:t>Building Energy Codes Program</a:t>
            </a:r>
            <a:endParaRPr lang="en-US"/>
          </a:p>
        </p:txBody>
      </p:sp>
      <p:sp>
        <p:nvSpPr>
          <p:cNvPr id="8" name="Slide Number Placeholder 5"/>
          <p:cNvSpPr>
            <a:spLocks noGrp="1"/>
          </p:cNvSpPr>
          <p:nvPr>
            <p:ph type="sldNum" sz="quarter" idx="12"/>
          </p:nvPr>
        </p:nvSpPr>
        <p:spPr/>
        <p:txBody>
          <a:bodyPr rIns="0"/>
          <a:lstStyle>
            <a:lvl1pPr>
              <a:defRPr/>
            </a:lvl1pPr>
          </a:lstStyle>
          <a:p>
            <a:pPr>
              <a:defRPr/>
            </a:pPr>
            <a:fld id="{320D69FE-036E-4B62-8DCC-F0C3D66C4718}" type="slidenum">
              <a:rPr lang="en-US" altLang="en-US"/>
              <a:pPr>
                <a:defRPr/>
              </a:pPr>
              <a:t>‹#›</a:t>
            </a:fld>
            <a:endParaRPr lang="en-US" altLang="en-US"/>
          </a:p>
        </p:txBody>
      </p:sp>
    </p:spTree>
    <p:extLst>
      <p:ext uri="{BB962C8B-B14F-4D97-AF65-F5344CB8AC3E}">
        <p14:creationId xmlns:p14="http://schemas.microsoft.com/office/powerpoint/2010/main" val="335531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ull-Color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600200"/>
            <a:ext cx="8595360" cy="45720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4" name="Date Placeholder 8"/>
          <p:cNvSpPr>
            <a:spLocks noGrp="1"/>
          </p:cNvSpPr>
          <p:nvPr>
            <p:ph type="dt" sz="half" idx="10"/>
          </p:nvPr>
        </p:nvSpPr>
        <p:spPr/>
        <p:txBody>
          <a:bodyPr/>
          <a:lstStyle>
            <a:lvl1pPr>
              <a:defRPr sz="900">
                <a:solidFill>
                  <a:srgbClr val="FFFFFF"/>
                </a:solidFill>
                <a:latin typeface="Arial"/>
                <a:cs typeface="Arial"/>
              </a:defRPr>
            </a:lvl1pPr>
          </a:lstStyle>
          <a:p>
            <a:pPr>
              <a:defRPr/>
            </a:pPr>
            <a:endParaRPr lang="en-US"/>
          </a:p>
        </p:txBody>
      </p:sp>
      <p:sp>
        <p:nvSpPr>
          <p:cNvPr id="5" name="Footer Placeholder 10"/>
          <p:cNvSpPr>
            <a:spLocks noGrp="1"/>
          </p:cNvSpPr>
          <p:nvPr>
            <p:ph type="ftr" sz="quarter" idx="11"/>
          </p:nvPr>
        </p:nvSpPr>
        <p:spPr/>
        <p:txBody>
          <a:bodyPr/>
          <a:lstStyle>
            <a:lvl1pPr>
              <a:defRPr sz="900">
                <a:solidFill>
                  <a:srgbClr val="FFFFFF"/>
                </a:solidFill>
                <a:latin typeface="Arial"/>
                <a:cs typeface="Arial"/>
              </a:defRPr>
            </a:lvl1pPr>
          </a:lstStyle>
          <a:p>
            <a:pPr>
              <a:defRPr/>
            </a:pPr>
            <a:r>
              <a:rPr lang="en-US" smtClean="0"/>
              <a:t>Building Energy Codes Program</a:t>
            </a:r>
            <a:endParaRPr lang="en-US"/>
          </a:p>
        </p:txBody>
      </p:sp>
      <p:sp>
        <p:nvSpPr>
          <p:cNvPr id="6" name="Slide Number Placeholder 5"/>
          <p:cNvSpPr>
            <a:spLocks noGrp="1"/>
          </p:cNvSpPr>
          <p:nvPr>
            <p:ph type="sldNum" sz="quarter" idx="12"/>
          </p:nvPr>
        </p:nvSpPr>
        <p:spPr/>
        <p:txBody>
          <a:bodyPr rIns="0"/>
          <a:lstStyle>
            <a:lvl1pPr>
              <a:defRPr>
                <a:solidFill>
                  <a:srgbClr val="FFFFFF"/>
                </a:solidFill>
              </a:defRPr>
            </a:lvl1pPr>
          </a:lstStyle>
          <a:p>
            <a:pPr>
              <a:defRPr/>
            </a:pPr>
            <a:fld id="{8EFA912F-1018-43E2-9358-C656FCD55150}" type="slidenum">
              <a:rPr lang="en-US" altLang="en-US"/>
              <a:pPr>
                <a:defRPr/>
              </a:pPr>
              <a:t>‹#›</a:t>
            </a:fld>
            <a:endParaRPr lang="en-US" altLang="en-US"/>
          </a:p>
        </p:txBody>
      </p:sp>
    </p:spTree>
    <p:extLst>
      <p:ext uri="{BB962C8B-B14F-4D97-AF65-F5344CB8AC3E}">
        <p14:creationId xmlns:p14="http://schemas.microsoft.com/office/powerpoint/2010/main" val="2847235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274320" y="1600200"/>
            <a:ext cx="4114800" cy="45720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54880" y="1600200"/>
            <a:ext cx="4114800" cy="45720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5" name="Date Placeholder 4"/>
          <p:cNvSpPr>
            <a:spLocks noGrp="1"/>
          </p:cNvSpPr>
          <p:nvPr>
            <p:ph type="dt" sz="half" idx="15"/>
          </p:nvPr>
        </p:nvSpPr>
        <p:spPr/>
        <p:txBody>
          <a:bodyPr/>
          <a:lstStyle>
            <a:lvl1pPr>
              <a:defRPr sz="900">
                <a:solidFill>
                  <a:srgbClr val="FFFFFF"/>
                </a:solidFill>
                <a:latin typeface="Arial"/>
                <a:cs typeface="Arial"/>
              </a:defRPr>
            </a:lvl1pPr>
          </a:lstStyle>
          <a:p>
            <a:pPr>
              <a:defRPr/>
            </a:pPr>
            <a:endParaRPr lang="en-US"/>
          </a:p>
        </p:txBody>
      </p:sp>
      <p:sp>
        <p:nvSpPr>
          <p:cNvPr id="6" name="Footer Placeholder 5"/>
          <p:cNvSpPr>
            <a:spLocks noGrp="1"/>
          </p:cNvSpPr>
          <p:nvPr>
            <p:ph type="ftr" sz="quarter" idx="16"/>
          </p:nvPr>
        </p:nvSpPr>
        <p:spPr/>
        <p:txBody>
          <a:bodyPr/>
          <a:lstStyle>
            <a:lvl1pPr>
              <a:defRPr sz="900">
                <a:solidFill>
                  <a:srgbClr val="FFFFFF"/>
                </a:solidFill>
                <a:latin typeface="Arial"/>
                <a:cs typeface="Arial"/>
              </a:defRPr>
            </a:lvl1pPr>
          </a:lstStyle>
          <a:p>
            <a:pPr>
              <a:defRPr/>
            </a:pPr>
            <a:r>
              <a:rPr lang="en-US" smtClean="0"/>
              <a:t>Building Energy Codes Program</a:t>
            </a:r>
            <a:endParaRPr lang="en-US"/>
          </a:p>
        </p:txBody>
      </p:sp>
      <p:sp>
        <p:nvSpPr>
          <p:cNvPr id="7" name="Slide Number Placeholder 5"/>
          <p:cNvSpPr>
            <a:spLocks noGrp="1"/>
          </p:cNvSpPr>
          <p:nvPr>
            <p:ph type="sldNum" sz="quarter" idx="17"/>
          </p:nvPr>
        </p:nvSpPr>
        <p:spPr/>
        <p:txBody>
          <a:bodyPr rIns="0"/>
          <a:lstStyle>
            <a:lvl1pPr>
              <a:defRPr>
                <a:solidFill>
                  <a:srgbClr val="FFFFFF"/>
                </a:solidFill>
              </a:defRPr>
            </a:lvl1pPr>
          </a:lstStyle>
          <a:p>
            <a:pPr>
              <a:defRPr/>
            </a:pPr>
            <a:fld id="{3A9E48F0-850D-4EA7-81AA-7A7EFF3D9744}" type="slidenum">
              <a:rPr lang="en-US" altLang="en-US"/>
              <a:pPr>
                <a:defRPr/>
              </a:pPr>
              <a:t>‹#›</a:t>
            </a:fld>
            <a:endParaRPr lang="en-US" altLang="en-US"/>
          </a:p>
        </p:txBody>
      </p:sp>
    </p:spTree>
    <p:extLst>
      <p:ext uri="{BB962C8B-B14F-4D97-AF65-F5344CB8AC3E}">
        <p14:creationId xmlns:p14="http://schemas.microsoft.com/office/powerpoint/2010/main" val="1839369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Color Background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1600200"/>
            <a:ext cx="4114800" cy="640080"/>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54880" y="1600200"/>
            <a:ext cx="4114800" cy="640080"/>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idx="13"/>
          </p:nvPr>
        </p:nvSpPr>
        <p:spPr>
          <a:xfrm>
            <a:off x="274320" y="2286000"/>
            <a:ext cx="4114800" cy="38862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754880" y="2286000"/>
            <a:ext cx="4114800" cy="38862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7" name="Date Placeholder 6"/>
          <p:cNvSpPr>
            <a:spLocks noGrp="1"/>
          </p:cNvSpPr>
          <p:nvPr>
            <p:ph type="dt" sz="half" idx="15"/>
          </p:nvPr>
        </p:nvSpPr>
        <p:spPr/>
        <p:txBody>
          <a:bodyPr/>
          <a:lstStyle>
            <a:lvl1pPr>
              <a:defRPr sz="900">
                <a:solidFill>
                  <a:srgbClr val="FFFFFF"/>
                </a:solidFill>
                <a:latin typeface="Arial"/>
                <a:cs typeface="Arial"/>
              </a:defRPr>
            </a:lvl1pPr>
          </a:lstStyle>
          <a:p>
            <a:pPr>
              <a:defRPr/>
            </a:pPr>
            <a:endParaRPr lang="en-US"/>
          </a:p>
        </p:txBody>
      </p:sp>
      <p:sp>
        <p:nvSpPr>
          <p:cNvPr id="8" name="Footer Placeholder 7"/>
          <p:cNvSpPr>
            <a:spLocks noGrp="1"/>
          </p:cNvSpPr>
          <p:nvPr>
            <p:ph type="ftr" sz="quarter" idx="16"/>
          </p:nvPr>
        </p:nvSpPr>
        <p:spPr/>
        <p:txBody>
          <a:bodyPr/>
          <a:lstStyle>
            <a:lvl1pPr>
              <a:defRPr sz="900">
                <a:solidFill>
                  <a:srgbClr val="FFFFFF"/>
                </a:solidFill>
                <a:latin typeface="Arial"/>
                <a:cs typeface="Arial"/>
              </a:defRPr>
            </a:lvl1pPr>
          </a:lstStyle>
          <a:p>
            <a:pPr>
              <a:defRPr/>
            </a:pPr>
            <a:r>
              <a:rPr lang="en-US" smtClean="0"/>
              <a:t>Building Energy Codes Program</a:t>
            </a:r>
            <a:endParaRPr lang="en-US"/>
          </a:p>
        </p:txBody>
      </p:sp>
      <p:sp>
        <p:nvSpPr>
          <p:cNvPr id="9" name="Slide Number Placeholder 5"/>
          <p:cNvSpPr>
            <a:spLocks noGrp="1"/>
          </p:cNvSpPr>
          <p:nvPr>
            <p:ph type="sldNum" sz="quarter" idx="17"/>
          </p:nvPr>
        </p:nvSpPr>
        <p:spPr/>
        <p:txBody>
          <a:bodyPr rIns="0"/>
          <a:lstStyle>
            <a:lvl1pPr>
              <a:defRPr>
                <a:solidFill>
                  <a:srgbClr val="FFFFFF"/>
                </a:solidFill>
              </a:defRPr>
            </a:lvl1pPr>
          </a:lstStyle>
          <a:p>
            <a:pPr>
              <a:defRPr/>
            </a:pPr>
            <a:fld id="{EAD69A2D-19FE-4073-8672-916DD3E5A4E9}" type="slidenum">
              <a:rPr lang="en-US" altLang="en-US"/>
              <a:pPr>
                <a:defRPr/>
              </a:pPr>
              <a:t>‹#›</a:t>
            </a:fld>
            <a:endParaRPr lang="en-US" altLang="en-US"/>
          </a:p>
        </p:txBody>
      </p:sp>
    </p:spTree>
    <p:extLst>
      <p:ext uri="{BB962C8B-B14F-4D97-AF65-F5344CB8AC3E}">
        <p14:creationId xmlns:p14="http://schemas.microsoft.com/office/powerpoint/2010/main" val="2312997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ull-Color Background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74320" y="1600200"/>
            <a:ext cx="8595360" cy="3657600"/>
          </a:xfrm>
        </p:spPr>
        <p:txBody>
          <a:bodyPr rtlCol="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74320" y="5486400"/>
            <a:ext cx="8595360" cy="685800"/>
          </a:xfrm>
        </p:spPr>
        <p:txBody>
          <a:bodyPr>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lvl1pPr>
              <a:defRPr sz="900">
                <a:solidFill>
                  <a:srgbClr val="FFFFFF"/>
                </a:solidFill>
                <a:latin typeface="Arial"/>
                <a:cs typeface="Arial"/>
              </a:defRPr>
            </a:lvl1pPr>
          </a:lstStyle>
          <a:p>
            <a:pPr>
              <a:defRPr/>
            </a:pPr>
            <a:endParaRPr lang="en-US"/>
          </a:p>
        </p:txBody>
      </p:sp>
      <p:sp>
        <p:nvSpPr>
          <p:cNvPr id="6" name="Footer Placeholder 5"/>
          <p:cNvSpPr>
            <a:spLocks noGrp="1"/>
          </p:cNvSpPr>
          <p:nvPr>
            <p:ph type="ftr" sz="quarter" idx="11"/>
          </p:nvPr>
        </p:nvSpPr>
        <p:spPr/>
        <p:txBody>
          <a:bodyPr/>
          <a:lstStyle>
            <a:lvl1pPr>
              <a:defRPr sz="900">
                <a:solidFill>
                  <a:srgbClr val="FFFFFF"/>
                </a:solidFill>
                <a:latin typeface="Arial"/>
                <a:cs typeface="Arial"/>
              </a:defRPr>
            </a:lvl1pPr>
          </a:lstStyle>
          <a:p>
            <a:pPr>
              <a:defRPr/>
            </a:pPr>
            <a:r>
              <a:rPr lang="en-US" smtClean="0"/>
              <a:t>Building Energy Codes Program</a:t>
            </a:r>
            <a:endParaRPr lang="en-US"/>
          </a:p>
        </p:txBody>
      </p:sp>
      <p:sp>
        <p:nvSpPr>
          <p:cNvPr id="7" name="Slide Number Placeholder 5"/>
          <p:cNvSpPr>
            <a:spLocks noGrp="1"/>
          </p:cNvSpPr>
          <p:nvPr>
            <p:ph type="sldNum" sz="quarter" idx="12"/>
          </p:nvPr>
        </p:nvSpPr>
        <p:spPr/>
        <p:txBody>
          <a:bodyPr rIns="0"/>
          <a:lstStyle>
            <a:lvl1pPr>
              <a:defRPr>
                <a:solidFill>
                  <a:srgbClr val="FFFFFF"/>
                </a:solidFill>
              </a:defRPr>
            </a:lvl1pPr>
          </a:lstStyle>
          <a:p>
            <a:pPr>
              <a:defRPr/>
            </a:pPr>
            <a:fld id="{D26DD1FC-DD63-4807-82C0-0D44B97AC8B4}" type="slidenum">
              <a:rPr lang="en-US" altLang="en-US"/>
              <a:pPr>
                <a:defRPr/>
              </a:pPr>
              <a:t>‹#›</a:t>
            </a:fld>
            <a:endParaRPr lang="en-US" altLang="en-US"/>
          </a:p>
        </p:txBody>
      </p:sp>
    </p:spTree>
    <p:extLst>
      <p:ext uri="{BB962C8B-B14F-4D97-AF65-F5344CB8AC3E}">
        <p14:creationId xmlns:p14="http://schemas.microsoft.com/office/powerpoint/2010/main" val="445297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Color Background + Title Only">
    <p:spTree>
      <p:nvGrpSpPr>
        <p:cNvPr id="1" name=""/>
        <p:cNvGrpSpPr/>
        <p:nvPr/>
      </p:nvGrpSpPr>
      <p:grpSpPr>
        <a:xfrm>
          <a:off x="0" y="0"/>
          <a:ext cx="0" cy="0"/>
          <a:chOff x="0" y="0"/>
          <a:chExt cx="0" cy="0"/>
        </a:xfrm>
      </p:grpSpPr>
      <p:sp>
        <p:nvSpPr>
          <p:cNvPr id="10" name="Title 1"/>
          <p:cNvSpPr>
            <a:spLocks noGrp="1"/>
          </p:cNvSpPr>
          <p:nvPr>
            <p:ph type="title"/>
          </p:nvPr>
        </p:nvSpPr>
        <p:spPr>
          <a:xfrm>
            <a:off x="274320" y="201168"/>
            <a:ext cx="5943600" cy="868680"/>
          </a:xfrm>
        </p:spPr>
        <p:txBody>
          <a:bodyPr>
            <a:noAutofit/>
          </a:bodyPr>
          <a:lstStyle>
            <a:lvl1pPr algn="l">
              <a:defRPr sz="2600" b="1">
                <a:solidFill>
                  <a:srgbClr val="FFFFFF"/>
                </a:solidFill>
                <a:latin typeface="Arial"/>
                <a:cs typeface="Aria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z="900">
                <a:solidFill>
                  <a:srgbClr val="FFFFFF"/>
                </a:solidFill>
                <a:latin typeface="Arial"/>
                <a:cs typeface="Arial"/>
              </a:defRPr>
            </a:lvl1pPr>
          </a:lstStyle>
          <a:p>
            <a:pPr>
              <a:defRPr/>
            </a:pPr>
            <a:endParaRPr lang="en-US"/>
          </a:p>
        </p:txBody>
      </p:sp>
      <p:sp>
        <p:nvSpPr>
          <p:cNvPr id="4" name="Footer Placeholder 3"/>
          <p:cNvSpPr>
            <a:spLocks noGrp="1"/>
          </p:cNvSpPr>
          <p:nvPr>
            <p:ph type="ftr" sz="quarter" idx="11"/>
          </p:nvPr>
        </p:nvSpPr>
        <p:spPr/>
        <p:txBody>
          <a:bodyPr/>
          <a:lstStyle>
            <a:lvl1pPr>
              <a:defRPr sz="900">
                <a:solidFill>
                  <a:srgbClr val="FFFFFF"/>
                </a:solidFill>
                <a:latin typeface="Arial"/>
                <a:cs typeface="Arial"/>
              </a:defRPr>
            </a:lvl1pPr>
          </a:lstStyle>
          <a:p>
            <a:pPr>
              <a:defRPr/>
            </a:pPr>
            <a:r>
              <a:rPr lang="en-US" smtClean="0"/>
              <a:t>Building Energy Codes Program</a:t>
            </a:r>
            <a:endParaRPr lang="en-US"/>
          </a:p>
        </p:txBody>
      </p:sp>
      <p:sp>
        <p:nvSpPr>
          <p:cNvPr id="5" name="Slide Number Placeholder 5"/>
          <p:cNvSpPr>
            <a:spLocks noGrp="1"/>
          </p:cNvSpPr>
          <p:nvPr>
            <p:ph type="sldNum" sz="quarter" idx="12"/>
          </p:nvPr>
        </p:nvSpPr>
        <p:spPr/>
        <p:txBody>
          <a:bodyPr rIns="0"/>
          <a:lstStyle>
            <a:lvl1pPr>
              <a:defRPr>
                <a:solidFill>
                  <a:srgbClr val="FFFFFF"/>
                </a:solidFill>
              </a:defRPr>
            </a:lvl1pPr>
          </a:lstStyle>
          <a:p>
            <a:pPr>
              <a:defRPr/>
            </a:pPr>
            <a:fld id="{0FF0CA75-4E44-4158-A1E5-AA59111CE57A}" type="slidenum">
              <a:rPr lang="en-US" altLang="en-US"/>
              <a:pPr>
                <a:defRPr/>
              </a:pPr>
              <a:t>‹#›</a:t>
            </a:fld>
            <a:endParaRPr lang="en-US" altLang="en-US"/>
          </a:p>
        </p:txBody>
      </p:sp>
    </p:spTree>
    <p:extLst>
      <p:ext uri="{BB962C8B-B14F-4D97-AF65-F5344CB8AC3E}">
        <p14:creationId xmlns:p14="http://schemas.microsoft.com/office/powerpoint/2010/main" val="3637457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565887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597"/>
            <a:ext cx="82296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9"/>
          <p:cNvSpPr>
            <a:spLocks noGrp="1"/>
          </p:cNvSpPr>
          <p:nvPr userDrawn="1">
            <p:ph type="sldNum" sz="quarter" idx="10"/>
          </p:nvPr>
        </p:nvSpPr>
        <p:spPr/>
        <p:txBody>
          <a:bodyPr/>
          <a:lstStyle>
            <a:lvl1pPr>
              <a:defRPr/>
            </a:lvl1pPr>
          </a:lstStyle>
          <a:p>
            <a:pPr>
              <a:defRPr/>
            </a:pPr>
            <a:fld id="{5532C912-7088-46A0-8737-792C5EEEF43E}" type="slidenum">
              <a:rPr lang="en-US" altLang="en-US"/>
              <a:pPr>
                <a:defRPr/>
              </a:pPr>
              <a:t>‹#›</a:t>
            </a:fld>
            <a:endParaRPr lang="en-US" altLang="en-US"/>
          </a:p>
        </p:txBody>
      </p:sp>
      <p:sp>
        <p:nvSpPr>
          <p:cNvPr id="6" name="Footer Placeholder 10"/>
          <p:cNvSpPr>
            <a:spLocks noGrp="1"/>
          </p:cNvSpPr>
          <p:nvPr userDrawn="1">
            <p:ph type="ftr" sz="quarter" idx="11"/>
          </p:nvPr>
        </p:nvSpPr>
        <p:spPr/>
        <p:txBody>
          <a:bodyPr/>
          <a:lstStyle>
            <a:lvl1pPr>
              <a:defRPr sz="900">
                <a:latin typeface="Arial"/>
                <a:cs typeface="Arial"/>
              </a:defRPr>
            </a:lvl1pPr>
          </a:lstStyle>
          <a:p>
            <a:pPr>
              <a:defRPr/>
            </a:pPr>
            <a:r>
              <a:rPr lang="en-US"/>
              <a:t>Building Energy Codes Program</a:t>
            </a:r>
          </a:p>
        </p:txBody>
      </p:sp>
    </p:spTree>
    <p:extLst>
      <p:ext uri="{BB962C8B-B14F-4D97-AF65-F5344CB8AC3E}">
        <p14:creationId xmlns:p14="http://schemas.microsoft.com/office/powerpoint/2010/main" val="4685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7" name="Rectangle 6"/>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12" name="Content Placeholder 2"/>
          <p:cNvSpPr>
            <a:spLocks noGrp="1"/>
          </p:cNvSpPr>
          <p:nvPr>
            <p:ph sz="half" idx="13"/>
          </p:nvPr>
        </p:nvSpPr>
        <p:spPr>
          <a:xfrm>
            <a:off x="457200" y="2059242"/>
            <a:ext cx="3886200" cy="41148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059245"/>
            <a:ext cx="3886200" cy="41148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371599"/>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Date Placeholder 6"/>
          <p:cNvSpPr>
            <a:spLocks noGrp="1"/>
          </p:cNvSpPr>
          <p:nvPr userDrawn="1">
            <p:ph type="dt" sz="half" idx="15"/>
          </p:nvPr>
        </p:nvSpPr>
        <p:spPr/>
        <p:txBody>
          <a:bodyPr/>
          <a:lstStyle>
            <a:lvl1pPr>
              <a:defRPr sz="900">
                <a:latin typeface="Arial"/>
                <a:cs typeface="Arial"/>
              </a:defRPr>
            </a:lvl1pPr>
          </a:lstStyle>
          <a:p>
            <a:pPr>
              <a:defRPr/>
            </a:pPr>
            <a:endParaRPr lang="en-US" dirty="0"/>
          </a:p>
        </p:txBody>
      </p:sp>
      <p:sp>
        <p:nvSpPr>
          <p:cNvPr id="9" name="Footer Placeholder 7"/>
          <p:cNvSpPr>
            <a:spLocks noGrp="1"/>
          </p:cNvSpPr>
          <p:nvPr userDrawn="1">
            <p:ph type="ftr" sz="quarter" idx="16"/>
          </p:nvPr>
        </p:nvSpPr>
        <p:spPr/>
        <p:txBody>
          <a:bodyPr/>
          <a:lstStyle>
            <a:lvl1pPr>
              <a:defRPr sz="900">
                <a:latin typeface="Arial"/>
                <a:cs typeface="Arial"/>
              </a:defRPr>
            </a:lvl1pPr>
          </a:lstStyle>
          <a:p>
            <a:pPr>
              <a:defRPr/>
            </a:pPr>
            <a:r>
              <a:rPr lang="en-US" smtClean="0"/>
              <a:t>Building Energy Codes Program</a:t>
            </a:r>
            <a:endParaRPr lang="en-US"/>
          </a:p>
        </p:txBody>
      </p:sp>
      <p:sp>
        <p:nvSpPr>
          <p:cNvPr id="10" name="Slide Number Placeholder 8"/>
          <p:cNvSpPr>
            <a:spLocks noGrp="1"/>
          </p:cNvSpPr>
          <p:nvPr userDrawn="1">
            <p:ph type="sldNum" sz="quarter" idx="17"/>
          </p:nvPr>
        </p:nvSpPr>
        <p:spPr/>
        <p:txBody>
          <a:bodyPr/>
          <a:lstStyle>
            <a:lvl1pPr>
              <a:defRPr/>
            </a:lvl1pPr>
          </a:lstStyle>
          <a:p>
            <a:pPr>
              <a:defRPr/>
            </a:pPr>
            <a:fld id="{04E91B47-156E-42CA-BC28-9285EA44D794}" type="slidenum">
              <a:rPr lang="en-US" altLang="en-US"/>
              <a:pPr>
                <a:defRPr/>
              </a:pPr>
              <a:t>‹#›</a:t>
            </a:fld>
            <a:endParaRPr lang="en-US" altLang="en-US"/>
          </a:p>
        </p:txBody>
      </p:sp>
    </p:spTree>
    <p:extLst>
      <p:ext uri="{BB962C8B-B14F-4D97-AF65-F5344CB8AC3E}">
        <p14:creationId xmlns:p14="http://schemas.microsoft.com/office/powerpoint/2010/main" val="1976740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76473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1-Line Title Only">
    <p:spTree>
      <p:nvGrpSpPr>
        <p:cNvPr id="1" name=""/>
        <p:cNvGrpSpPr/>
        <p:nvPr/>
      </p:nvGrpSpPr>
      <p:grpSpPr>
        <a:xfrm>
          <a:off x="0" y="0"/>
          <a:ext cx="0" cy="0"/>
          <a:chOff x="0" y="0"/>
          <a:chExt cx="0" cy="0"/>
        </a:xfrm>
      </p:grpSpPr>
      <p:sp>
        <p:nvSpPr>
          <p:cNvPr id="3" name="Rectangle 2"/>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2"/>
          <p:cNvSpPr>
            <a:spLocks noGrp="1"/>
          </p:cNvSpPr>
          <p:nvPr userDrawn="1">
            <p:ph type="dt" sz="half" idx="10"/>
          </p:nvPr>
        </p:nvSpPr>
        <p:spPr/>
        <p:txBody>
          <a:bodyPr/>
          <a:lstStyle>
            <a:lvl1pPr>
              <a:defRPr sz="900">
                <a:latin typeface="Arial"/>
                <a:cs typeface="Arial"/>
              </a:defRPr>
            </a:lvl1pPr>
          </a:lstStyle>
          <a:p>
            <a:pPr>
              <a:defRPr/>
            </a:pPr>
            <a:endParaRPr lang="en-US" dirty="0"/>
          </a:p>
        </p:txBody>
      </p:sp>
      <p:sp>
        <p:nvSpPr>
          <p:cNvPr id="5" name="Footer Placeholder 3"/>
          <p:cNvSpPr>
            <a:spLocks noGrp="1"/>
          </p:cNvSpPr>
          <p:nvPr userDrawn="1">
            <p:ph type="ftr" sz="quarter" idx="11"/>
          </p:nvPr>
        </p:nvSpPr>
        <p:spPr/>
        <p:txBody>
          <a:bodyPr/>
          <a:lstStyle>
            <a:lvl1pPr>
              <a:defRPr sz="900">
                <a:latin typeface="Arial"/>
                <a:cs typeface="Arial"/>
              </a:defRPr>
            </a:lvl1pPr>
          </a:lstStyle>
          <a:p>
            <a:pPr>
              <a:defRPr/>
            </a:pPr>
            <a:r>
              <a:rPr lang="en-US" smtClean="0"/>
              <a:t>Building Energy Codes Program</a:t>
            </a:r>
            <a:endParaRPr lang="en-US"/>
          </a:p>
        </p:txBody>
      </p:sp>
      <p:sp>
        <p:nvSpPr>
          <p:cNvPr id="6" name="Slide Number Placeholder 4"/>
          <p:cNvSpPr>
            <a:spLocks noGrp="1"/>
          </p:cNvSpPr>
          <p:nvPr userDrawn="1">
            <p:ph type="sldNum" sz="quarter" idx="12"/>
          </p:nvPr>
        </p:nvSpPr>
        <p:spPr/>
        <p:txBody>
          <a:bodyPr/>
          <a:lstStyle>
            <a:lvl1pPr>
              <a:defRPr/>
            </a:lvl1pPr>
          </a:lstStyle>
          <a:p>
            <a:pPr>
              <a:defRPr/>
            </a:pPr>
            <a:fld id="{32816B23-4F16-4749-8343-3A66733AEC12}" type="slidenum">
              <a:rPr lang="en-US" altLang="en-US"/>
              <a:pPr>
                <a:defRPr/>
              </a:pPr>
              <a:t>‹#›</a:t>
            </a:fld>
            <a:endParaRPr lang="en-US" altLang="en-US"/>
          </a:p>
        </p:txBody>
      </p:sp>
    </p:spTree>
    <p:extLst>
      <p:ext uri="{BB962C8B-B14F-4D97-AF65-F5344CB8AC3E}">
        <p14:creationId xmlns:p14="http://schemas.microsoft.com/office/powerpoint/2010/main" val="3093854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172325" y="6457950"/>
            <a:ext cx="1905000" cy="457200"/>
          </a:xfrm>
        </p:spPr>
        <p:txBody>
          <a:bodyPr/>
          <a:lstStyle>
            <a:lvl1pPr>
              <a:defRPr/>
            </a:lvl1pPr>
          </a:lstStyle>
          <a:p>
            <a:pPr>
              <a:defRPr/>
            </a:pPr>
            <a:fld id="{866E4280-03D6-474B-9A5C-E0700DD6294B}" type="slidenum">
              <a:rPr lang="en-US" altLang="en-US"/>
              <a:pPr>
                <a:defRPr/>
              </a:pPr>
              <a:t>‹#›</a:t>
            </a:fld>
            <a:endParaRPr lang="en-US" altLang="en-US"/>
          </a:p>
        </p:txBody>
      </p:sp>
    </p:spTree>
    <p:extLst>
      <p:ext uri="{BB962C8B-B14F-4D97-AF65-F5344CB8AC3E}">
        <p14:creationId xmlns:p14="http://schemas.microsoft.com/office/powerpoint/2010/main" val="3506831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28782"/>
            <a:ext cx="9144000" cy="1600438"/>
          </a:xfrm>
          <a:noFill/>
          <a:ln w="25400">
            <a:noFill/>
          </a:ln>
          <a:effectLst/>
        </p:spPr>
        <p:txBody>
          <a:bodyPr lIns="457200" tIns="457200" rIns="457200" bIns="457200" anchor="ctr"/>
          <a:lstStyle>
            <a:lvl1pPr algn="l">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8229600" cy="457200"/>
          </a:xfrm>
        </p:spPr>
        <p:txBody>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9" name="Text Placeholder 6"/>
          <p:cNvSpPr>
            <a:spLocks noGrp="1"/>
          </p:cNvSpPr>
          <p:nvPr>
            <p:ph type="body" sz="quarter" idx="14"/>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25" name="Text Placeholder 6"/>
          <p:cNvSpPr>
            <a:spLocks noGrp="1"/>
          </p:cNvSpPr>
          <p:nvPr>
            <p:ph type="body" sz="quarter" idx="15"/>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6" name="Footer Placeholder 4"/>
          <p:cNvSpPr>
            <a:spLocks noGrp="1"/>
          </p:cNvSpPr>
          <p:nvPr>
            <p:ph type="ftr" sz="quarter" idx="16"/>
          </p:nvPr>
        </p:nvSpPr>
        <p:spPr/>
        <p:txBody>
          <a:bodyPr rtlCol="0"/>
          <a:lstStyle>
            <a:lvl1pPr defTabSz="457200" fontAlgn="auto">
              <a:spcBef>
                <a:spcPts val="0"/>
              </a:spcBef>
              <a:spcAft>
                <a:spcPts val="0"/>
              </a:spcAft>
              <a:defRPr sz="900">
                <a:solidFill>
                  <a:srgbClr val="FFFFFF"/>
                </a:solidFill>
                <a:latin typeface="Arial"/>
                <a:ea typeface="ＭＳ Ｐゴシック" pitchFamily="34" charset="-128"/>
                <a:cs typeface="Arial"/>
              </a:defRPr>
            </a:lvl1pPr>
          </a:lstStyle>
          <a:p>
            <a:pPr>
              <a:defRPr/>
            </a:pPr>
            <a:r>
              <a:rPr lang="en-US"/>
              <a:t>Building Energy Codes Program</a:t>
            </a:r>
          </a:p>
        </p:txBody>
      </p:sp>
      <p:sp>
        <p:nvSpPr>
          <p:cNvPr id="7" name="Slide Number Placeholder 5"/>
          <p:cNvSpPr>
            <a:spLocks noGrp="1"/>
          </p:cNvSpPr>
          <p:nvPr>
            <p:ph type="sldNum" sz="quarter" idx="17"/>
          </p:nvPr>
        </p:nvSpPr>
        <p:spPr/>
        <p:txBody>
          <a:bodyPr/>
          <a:lstStyle>
            <a:lvl1pPr defTabSz="457200">
              <a:defRPr>
                <a:solidFill>
                  <a:srgbClr val="FFFFFF"/>
                </a:solidFill>
              </a:defRPr>
            </a:lvl1pPr>
          </a:lstStyle>
          <a:p>
            <a:pPr>
              <a:defRPr/>
            </a:pPr>
            <a:fld id="{14048EDB-E258-44F7-B8D4-E857D26B4E20}" type="slidenum">
              <a:rPr lang="en-US" altLang="en-US"/>
              <a:pPr>
                <a:defRPr/>
              </a:pPr>
              <a:t>‹#›</a:t>
            </a:fld>
            <a:endParaRPr lang="en-US" altLang="en-US"/>
          </a:p>
        </p:txBody>
      </p:sp>
    </p:spTree>
    <p:extLst>
      <p:ext uri="{BB962C8B-B14F-4D97-AF65-F5344CB8AC3E}">
        <p14:creationId xmlns:p14="http://schemas.microsoft.com/office/powerpoint/2010/main" val="3906651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597"/>
            <a:ext cx="82296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9"/>
          <p:cNvSpPr>
            <a:spLocks noGrp="1"/>
          </p:cNvSpPr>
          <p:nvPr userDrawn="1">
            <p:ph type="sldNum" sz="quarter" idx="10"/>
          </p:nvPr>
        </p:nvSpPr>
        <p:spPr/>
        <p:txBody>
          <a:bodyPr/>
          <a:lstStyle>
            <a:lvl1pPr defTabSz="457200">
              <a:defRPr/>
            </a:lvl1pPr>
          </a:lstStyle>
          <a:p>
            <a:pPr>
              <a:defRPr/>
            </a:pPr>
            <a:fld id="{23828A87-580A-4916-87B4-EFD440595963}" type="slidenum">
              <a:rPr lang="en-US" altLang="en-US"/>
              <a:pPr>
                <a:defRPr/>
              </a:pPr>
              <a:t>‹#›</a:t>
            </a:fld>
            <a:endParaRPr lang="en-US" altLang="en-US"/>
          </a:p>
        </p:txBody>
      </p:sp>
      <p:sp>
        <p:nvSpPr>
          <p:cNvPr id="6" name="Footer Placeholder 10"/>
          <p:cNvSpPr>
            <a:spLocks noGrp="1"/>
          </p:cNvSpPr>
          <p:nvPr userDrawn="1">
            <p:ph type="ftr" sz="quarter" idx="11"/>
          </p:nvPr>
        </p:nvSpPr>
        <p:spPr/>
        <p:txBody>
          <a:bodyPr rtlCol="0"/>
          <a:lstStyle>
            <a:lvl1pPr defTabSz="457200" fontAlgn="auto">
              <a:spcBef>
                <a:spcPts val="0"/>
              </a:spcBef>
              <a:spcAft>
                <a:spcPts val="0"/>
              </a:spcAft>
              <a:defRPr sz="900">
                <a:latin typeface="Arial"/>
                <a:ea typeface="ＭＳ Ｐゴシック" pitchFamily="34" charset="-128"/>
                <a:cs typeface="Arial"/>
              </a:defRPr>
            </a:lvl1pPr>
          </a:lstStyle>
          <a:p>
            <a:pPr>
              <a:defRPr/>
            </a:pPr>
            <a:r>
              <a:rPr lang="en-US"/>
              <a:t>Building Energy Codes Program</a:t>
            </a:r>
          </a:p>
        </p:txBody>
      </p:sp>
    </p:spTree>
    <p:extLst>
      <p:ext uri="{BB962C8B-B14F-4D97-AF65-F5344CB8AC3E}">
        <p14:creationId xmlns:p14="http://schemas.microsoft.com/office/powerpoint/2010/main" val="3541908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5" name="Rectangle 4"/>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597"/>
            <a:ext cx="38862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3"/>
          </p:nvPr>
        </p:nvSpPr>
        <p:spPr>
          <a:xfrm>
            <a:off x="4800600" y="1371600"/>
            <a:ext cx="38862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userDrawn="1">
            <p:ph type="dt" sz="half" idx="14"/>
          </p:nvPr>
        </p:nvSpPr>
        <p:spPr/>
        <p:txBody>
          <a:bodyPr wrap="square" numCol="1" anchorCtr="0" compatLnSpc="1">
            <a:prstTxWarp prst="textNoShape">
              <a:avLst/>
            </a:prstTxWarp>
          </a:bodyPr>
          <a:lstStyle>
            <a:lvl1pPr defTabSz="457200" fontAlgn="base">
              <a:spcBef>
                <a:spcPct val="0"/>
              </a:spcBef>
              <a:spcAft>
                <a:spcPct val="0"/>
              </a:spcAft>
              <a:defRPr>
                <a:latin typeface="Arial" pitchFamily="34" charset="0"/>
                <a:ea typeface="ＭＳ Ｐゴシック" pitchFamily="34" charset="-128"/>
                <a:cs typeface="Arial" pitchFamily="34" charset="0"/>
              </a:defRPr>
            </a:lvl1pPr>
          </a:lstStyle>
          <a:p>
            <a:pPr>
              <a:defRPr/>
            </a:pPr>
            <a:endParaRPr lang="en-US" altLang="en-US"/>
          </a:p>
        </p:txBody>
      </p:sp>
      <p:sp>
        <p:nvSpPr>
          <p:cNvPr id="7" name="Footer Placeholder 5"/>
          <p:cNvSpPr>
            <a:spLocks noGrp="1"/>
          </p:cNvSpPr>
          <p:nvPr userDrawn="1">
            <p:ph type="ftr" sz="quarter" idx="15"/>
          </p:nvPr>
        </p:nvSpPr>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8" name="Slide Number Placeholder 6"/>
          <p:cNvSpPr>
            <a:spLocks noGrp="1"/>
          </p:cNvSpPr>
          <p:nvPr userDrawn="1">
            <p:ph type="sldNum" sz="quarter" idx="16"/>
          </p:nvPr>
        </p:nvSpPr>
        <p:spPr/>
        <p:txBody>
          <a:bodyPr/>
          <a:lstStyle>
            <a:lvl1pPr defTabSz="457200">
              <a:defRPr/>
            </a:lvl1pPr>
          </a:lstStyle>
          <a:p>
            <a:pPr>
              <a:defRPr/>
            </a:pPr>
            <a:fld id="{B380E599-807A-480A-8FDF-163A3F3ED9BE}" type="slidenum">
              <a:rPr lang="en-US" altLang="en-US"/>
              <a:pPr>
                <a:defRPr/>
              </a:pPr>
              <a:t>‹#›</a:t>
            </a:fld>
            <a:endParaRPr lang="en-US" altLang="en-US"/>
          </a:p>
        </p:txBody>
      </p:sp>
    </p:spTree>
    <p:extLst>
      <p:ext uri="{BB962C8B-B14F-4D97-AF65-F5344CB8AC3E}">
        <p14:creationId xmlns:p14="http://schemas.microsoft.com/office/powerpoint/2010/main" val="2259538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7" name="Rectangle 6"/>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12" name="Content Placeholder 2"/>
          <p:cNvSpPr>
            <a:spLocks noGrp="1"/>
          </p:cNvSpPr>
          <p:nvPr>
            <p:ph sz="half" idx="13"/>
          </p:nvPr>
        </p:nvSpPr>
        <p:spPr>
          <a:xfrm>
            <a:off x="457200" y="2059242"/>
            <a:ext cx="3886200" cy="41148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059245"/>
            <a:ext cx="3886200" cy="41148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371599"/>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Date Placeholder 6"/>
          <p:cNvSpPr>
            <a:spLocks noGrp="1"/>
          </p:cNvSpPr>
          <p:nvPr userDrawn="1">
            <p:ph type="dt" sz="half" idx="15"/>
          </p:nvPr>
        </p:nvSpPr>
        <p:spPr/>
        <p:txBody>
          <a:bodyPr wrap="square" numCol="1" anchorCtr="0" compatLnSpc="1">
            <a:prstTxWarp prst="textNoShape">
              <a:avLst/>
            </a:prstTxWarp>
          </a:bodyPr>
          <a:lstStyle>
            <a:lvl1pPr defTabSz="457200" fontAlgn="base">
              <a:spcBef>
                <a:spcPct val="0"/>
              </a:spcBef>
              <a:spcAft>
                <a:spcPct val="0"/>
              </a:spcAft>
              <a:defRPr>
                <a:latin typeface="Arial" pitchFamily="34" charset="0"/>
                <a:ea typeface="ＭＳ Ｐゴシック" pitchFamily="34" charset="-128"/>
                <a:cs typeface="Arial" pitchFamily="34" charset="0"/>
              </a:defRPr>
            </a:lvl1pPr>
          </a:lstStyle>
          <a:p>
            <a:pPr>
              <a:defRPr/>
            </a:pPr>
            <a:endParaRPr lang="en-US" altLang="en-US"/>
          </a:p>
        </p:txBody>
      </p:sp>
      <p:sp>
        <p:nvSpPr>
          <p:cNvPr id="9" name="Footer Placeholder 7"/>
          <p:cNvSpPr>
            <a:spLocks noGrp="1"/>
          </p:cNvSpPr>
          <p:nvPr userDrawn="1">
            <p:ph type="ftr" sz="quarter" idx="16"/>
          </p:nvPr>
        </p:nvSpPr>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10" name="Slide Number Placeholder 8"/>
          <p:cNvSpPr>
            <a:spLocks noGrp="1"/>
          </p:cNvSpPr>
          <p:nvPr userDrawn="1">
            <p:ph type="sldNum" sz="quarter" idx="17"/>
          </p:nvPr>
        </p:nvSpPr>
        <p:spPr/>
        <p:txBody>
          <a:bodyPr/>
          <a:lstStyle>
            <a:lvl1pPr defTabSz="457200">
              <a:defRPr/>
            </a:lvl1pPr>
          </a:lstStyle>
          <a:p>
            <a:pPr>
              <a:defRPr/>
            </a:pPr>
            <a:fld id="{5EC4DB0B-61D0-4963-8BE0-31438A8CA9A3}" type="slidenum">
              <a:rPr lang="en-US" altLang="en-US"/>
              <a:pPr>
                <a:defRPr/>
              </a:pPr>
              <a:t>‹#›</a:t>
            </a:fld>
            <a:endParaRPr lang="en-US" altLang="en-US"/>
          </a:p>
        </p:txBody>
      </p:sp>
    </p:spTree>
    <p:extLst>
      <p:ext uri="{BB962C8B-B14F-4D97-AF65-F5344CB8AC3E}">
        <p14:creationId xmlns:p14="http://schemas.microsoft.com/office/powerpoint/2010/main" val="937636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5" name="Rectangle 4"/>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371600"/>
            <a:ext cx="8229600" cy="3886200"/>
          </a:xfrm>
        </p:spPr>
        <p:txBody>
          <a:bodyPr rtlCol="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57200" y="5486400"/>
            <a:ext cx="8229600" cy="685800"/>
          </a:xfrm>
        </p:spPr>
        <p:txBody>
          <a:bodyPr>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userDrawn="1">
            <p:ph type="dt" sz="half" idx="10"/>
          </p:nvPr>
        </p:nvSpPr>
        <p:spPr/>
        <p:txBody>
          <a:bodyPr wrap="square" numCol="1" anchorCtr="0" compatLnSpc="1">
            <a:prstTxWarp prst="textNoShape">
              <a:avLst/>
            </a:prstTxWarp>
          </a:bodyPr>
          <a:lstStyle>
            <a:lvl1pPr defTabSz="457200" fontAlgn="base">
              <a:spcBef>
                <a:spcPct val="0"/>
              </a:spcBef>
              <a:spcAft>
                <a:spcPct val="0"/>
              </a:spcAft>
              <a:defRPr>
                <a:latin typeface="Arial" pitchFamily="34" charset="0"/>
                <a:ea typeface="ＭＳ Ｐゴシック" pitchFamily="34" charset="-128"/>
                <a:cs typeface="Arial" pitchFamily="34" charset="0"/>
              </a:defRPr>
            </a:lvl1pPr>
          </a:lstStyle>
          <a:p>
            <a:pPr>
              <a:defRPr/>
            </a:pPr>
            <a:endParaRPr lang="en-US" altLang="en-US"/>
          </a:p>
        </p:txBody>
      </p:sp>
      <p:sp>
        <p:nvSpPr>
          <p:cNvPr id="7" name="Footer Placeholder 5"/>
          <p:cNvSpPr>
            <a:spLocks noGrp="1"/>
          </p:cNvSpPr>
          <p:nvPr userDrawn="1">
            <p:ph type="ftr" sz="quarter" idx="11"/>
          </p:nvPr>
        </p:nvSpPr>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8" name="Slide Number Placeholder 6"/>
          <p:cNvSpPr>
            <a:spLocks noGrp="1"/>
          </p:cNvSpPr>
          <p:nvPr userDrawn="1">
            <p:ph type="sldNum" sz="quarter" idx="12"/>
          </p:nvPr>
        </p:nvSpPr>
        <p:spPr/>
        <p:txBody>
          <a:bodyPr/>
          <a:lstStyle>
            <a:lvl1pPr defTabSz="457200">
              <a:defRPr/>
            </a:lvl1pPr>
          </a:lstStyle>
          <a:p>
            <a:pPr>
              <a:defRPr/>
            </a:pPr>
            <a:fld id="{AAC934FC-2234-4001-B522-B116AD23EB80}" type="slidenum">
              <a:rPr lang="en-US" altLang="en-US"/>
              <a:pPr>
                <a:defRPr/>
              </a:pPr>
              <a:t>‹#›</a:t>
            </a:fld>
            <a:endParaRPr lang="en-US" altLang="en-US"/>
          </a:p>
        </p:txBody>
      </p:sp>
    </p:spTree>
    <p:extLst>
      <p:ext uri="{BB962C8B-B14F-4D97-AF65-F5344CB8AC3E}">
        <p14:creationId xmlns:p14="http://schemas.microsoft.com/office/powerpoint/2010/main" val="2055582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3" name="Rectangle 2"/>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2"/>
          <p:cNvSpPr>
            <a:spLocks noGrp="1"/>
          </p:cNvSpPr>
          <p:nvPr userDrawn="1">
            <p:ph type="dt" sz="half" idx="10"/>
          </p:nvPr>
        </p:nvSpPr>
        <p:spPr/>
        <p:txBody>
          <a:bodyPr wrap="square" numCol="1" anchorCtr="0" compatLnSpc="1">
            <a:prstTxWarp prst="textNoShape">
              <a:avLst/>
            </a:prstTxWarp>
          </a:bodyPr>
          <a:lstStyle>
            <a:lvl1pPr defTabSz="457200" fontAlgn="base">
              <a:spcBef>
                <a:spcPct val="0"/>
              </a:spcBef>
              <a:spcAft>
                <a:spcPct val="0"/>
              </a:spcAft>
              <a:defRPr>
                <a:latin typeface="Arial" pitchFamily="34" charset="0"/>
                <a:ea typeface="ＭＳ Ｐゴシック" pitchFamily="34" charset="-128"/>
                <a:cs typeface="Arial" pitchFamily="34" charset="0"/>
              </a:defRPr>
            </a:lvl1pPr>
          </a:lstStyle>
          <a:p>
            <a:pPr>
              <a:defRPr/>
            </a:pPr>
            <a:endParaRPr lang="en-US" altLang="en-US"/>
          </a:p>
        </p:txBody>
      </p:sp>
      <p:sp>
        <p:nvSpPr>
          <p:cNvPr id="5" name="Footer Placeholder 3"/>
          <p:cNvSpPr>
            <a:spLocks noGrp="1"/>
          </p:cNvSpPr>
          <p:nvPr userDrawn="1">
            <p:ph type="ftr" sz="quarter" idx="11"/>
          </p:nvPr>
        </p:nvSpPr>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6" name="Slide Number Placeholder 4"/>
          <p:cNvSpPr>
            <a:spLocks noGrp="1"/>
          </p:cNvSpPr>
          <p:nvPr userDrawn="1">
            <p:ph type="sldNum" sz="quarter" idx="12"/>
          </p:nvPr>
        </p:nvSpPr>
        <p:spPr/>
        <p:txBody>
          <a:bodyPr/>
          <a:lstStyle>
            <a:lvl1pPr defTabSz="457200">
              <a:defRPr/>
            </a:lvl1pPr>
          </a:lstStyle>
          <a:p>
            <a:pPr>
              <a:defRPr/>
            </a:pPr>
            <a:fld id="{B84CAA12-DEA8-4056-9C3C-11636C3FB4C6}" type="slidenum">
              <a:rPr lang="en-US" altLang="en-US"/>
              <a:pPr>
                <a:defRPr/>
              </a:pPr>
              <a:t>‹#›</a:t>
            </a:fld>
            <a:endParaRPr lang="en-US" altLang="en-US"/>
          </a:p>
        </p:txBody>
      </p:sp>
    </p:spTree>
    <p:extLst>
      <p:ext uri="{BB962C8B-B14F-4D97-AF65-F5344CB8AC3E}">
        <p14:creationId xmlns:p14="http://schemas.microsoft.com/office/powerpoint/2010/main" val="4059323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4" name="Rectangle 3"/>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3"/>
          </p:nvPr>
        </p:nvSpPr>
        <p:spPr>
          <a:xfrm>
            <a:off x="457200" y="1828800"/>
            <a:ext cx="82296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8"/>
          <p:cNvSpPr>
            <a:spLocks noGrp="1"/>
          </p:cNvSpPr>
          <p:nvPr userDrawn="1">
            <p:ph type="dt" sz="half" idx="14"/>
          </p:nvPr>
        </p:nvSpPr>
        <p:spPr/>
        <p:txBody>
          <a:bodyPr/>
          <a:lstStyle>
            <a:lvl1pPr defTabSz="457200">
              <a:defRPr sz="900">
                <a:latin typeface="Arial"/>
                <a:ea typeface="ＭＳ Ｐゴシック" pitchFamily="34" charset="-128"/>
                <a:cs typeface="Arial"/>
              </a:defRPr>
            </a:lvl1pPr>
          </a:lstStyle>
          <a:p>
            <a:pPr>
              <a:defRPr/>
            </a:pPr>
            <a:endParaRPr lang="en-US"/>
          </a:p>
        </p:txBody>
      </p:sp>
      <p:sp>
        <p:nvSpPr>
          <p:cNvPr id="6" name="Slide Number Placeholder 9"/>
          <p:cNvSpPr>
            <a:spLocks noGrp="1"/>
          </p:cNvSpPr>
          <p:nvPr userDrawn="1">
            <p:ph type="sldNum" sz="quarter" idx="15"/>
          </p:nvPr>
        </p:nvSpPr>
        <p:spPr/>
        <p:txBody>
          <a:bodyPr/>
          <a:lstStyle>
            <a:lvl1pPr defTabSz="457200">
              <a:defRPr/>
            </a:lvl1pPr>
          </a:lstStyle>
          <a:p>
            <a:pPr>
              <a:defRPr/>
            </a:pPr>
            <a:fld id="{B3DA36FE-638D-40EB-B483-B8C9EAE8CFEC}" type="slidenum">
              <a:rPr lang="en-US" altLang="en-US"/>
              <a:pPr>
                <a:defRPr/>
              </a:pPr>
              <a:t>‹#›</a:t>
            </a:fld>
            <a:endParaRPr lang="en-US" altLang="en-US"/>
          </a:p>
        </p:txBody>
      </p:sp>
      <p:sp>
        <p:nvSpPr>
          <p:cNvPr id="7" name="Footer Placeholder 10"/>
          <p:cNvSpPr>
            <a:spLocks noGrp="1"/>
          </p:cNvSpPr>
          <p:nvPr userDrawn="1">
            <p:ph type="ftr" sz="quarter" idx="16"/>
          </p:nvPr>
        </p:nvSpPr>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Tree>
    <p:extLst>
      <p:ext uri="{BB962C8B-B14F-4D97-AF65-F5344CB8AC3E}">
        <p14:creationId xmlns:p14="http://schemas.microsoft.com/office/powerpoint/2010/main" val="137297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5" name="Rectangle 4"/>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371600"/>
            <a:ext cx="8229600" cy="3886200"/>
          </a:xfrm>
        </p:spPr>
        <p:txBody>
          <a:bodyPr rtlCol="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5486400"/>
            <a:ext cx="8229600" cy="685800"/>
          </a:xfrm>
        </p:spPr>
        <p:txBody>
          <a:bodyPr>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userDrawn="1">
            <p:ph type="dt" sz="half" idx="10"/>
          </p:nvPr>
        </p:nvSpPr>
        <p:spPr/>
        <p:txBody>
          <a:bodyPr/>
          <a:lstStyle>
            <a:lvl1pPr>
              <a:defRPr sz="900">
                <a:latin typeface="Arial"/>
                <a:cs typeface="Arial"/>
              </a:defRPr>
            </a:lvl1pPr>
          </a:lstStyle>
          <a:p>
            <a:pPr>
              <a:defRPr/>
            </a:pPr>
            <a:endParaRPr lang="en-US" dirty="0"/>
          </a:p>
        </p:txBody>
      </p:sp>
      <p:sp>
        <p:nvSpPr>
          <p:cNvPr id="7" name="Footer Placeholder 5"/>
          <p:cNvSpPr>
            <a:spLocks noGrp="1"/>
          </p:cNvSpPr>
          <p:nvPr userDrawn="1">
            <p:ph type="ftr" sz="quarter" idx="11"/>
          </p:nvPr>
        </p:nvSpPr>
        <p:spPr/>
        <p:txBody>
          <a:bodyPr/>
          <a:lstStyle>
            <a:lvl1pPr>
              <a:defRPr sz="900">
                <a:latin typeface="Arial"/>
                <a:cs typeface="Arial"/>
              </a:defRPr>
            </a:lvl1pPr>
          </a:lstStyle>
          <a:p>
            <a:pPr>
              <a:defRPr/>
            </a:pPr>
            <a:r>
              <a:rPr lang="en-US" smtClean="0"/>
              <a:t>Building Energy Codes Program</a:t>
            </a:r>
            <a:endParaRPr lang="en-US"/>
          </a:p>
        </p:txBody>
      </p:sp>
      <p:sp>
        <p:nvSpPr>
          <p:cNvPr id="8" name="Slide Number Placeholder 6"/>
          <p:cNvSpPr>
            <a:spLocks noGrp="1"/>
          </p:cNvSpPr>
          <p:nvPr userDrawn="1">
            <p:ph type="sldNum" sz="quarter" idx="12"/>
          </p:nvPr>
        </p:nvSpPr>
        <p:spPr/>
        <p:txBody>
          <a:bodyPr/>
          <a:lstStyle>
            <a:lvl1pPr>
              <a:defRPr/>
            </a:lvl1pPr>
          </a:lstStyle>
          <a:p>
            <a:pPr>
              <a:defRPr/>
            </a:pPr>
            <a:fld id="{1CD12B18-A196-4563-8E29-DB9D64DDCD7B}" type="slidenum">
              <a:rPr lang="en-US" altLang="en-US"/>
              <a:pPr>
                <a:defRPr/>
              </a:pPr>
              <a:t>‹#›</a:t>
            </a:fld>
            <a:endParaRPr lang="en-US" altLang="en-US"/>
          </a:p>
        </p:txBody>
      </p:sp>
    </p:spTree>
    <p:extLst>
      <p:ext uri="{BB962C8B-B14F-4D97-AF65-F5344CB8AC3E}">
        <p14:creationId xmlns:p14="http://schemas.microsoft.com/office/powerpoint/2010/main" val="1168664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5" name="Rectangle 4"/>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0" name="Content Placeholder 2"/>
          <p:cNvSpPr>
            <a:spLocks noGrp="1"/>
          </p:cNvSpPr>
          <p:nvPr>
            <p:ph sz="half" idx="13"/>
          </p:nvPr>
        </p:nvSpPr>
        <p:spPr>
          <a:xfrm>
            <a:off x="457200" y="1830027"/>
            <a:ext cx="38862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4"/>
          </p:nvPr>
        </p:nvSpPr>
        <p:spPr>
          <a:xfrm>
            <a:off x="4800600" y="1830030"/>
            <a:ext cx="38862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userDrawn="1">
            <p:ph type="ftr" sz="quarter" idx="15"/>
          </p:nvPr>
        </p:nvSpPr>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7" name="Slide Number Placeholder 6"/>
          <p:cNvSpPr>
            <a:spLocks noGrp="1"/>
          </p:cNvSpPr>
          <p:nvPr userDrawn="1">
            <p:ph type="sldNum" sz="quarter" idx="16"/>
          </p:nvPr>
        </p:nvSpPr>
        <p:spPr/>
        <p:txBody>
          <a:bodyPr/>
          <a:lstStyle>
            <a:lvl1pPr defTabSz="457200">
              <a:defRPr/>
            </a:lvl1pPr>
          </a:lstStyle>
          <a:p>
            <a:pPr>
              <a:defRPr/>
            </a:pPr>
            <a:fld id="{0FBC093A-730E-4B6F-8670-F2EC92C7B825}" type="slidenum">
              <a:rPr lang="en-US" altLang="en-US"/>
              <a:pPr>
                <a:defRPr/>
              </a:pPr>
              <a:t>‹#›</a:t>
            </a:fld>
            <a:endParaRPr lang="en-US" altLang="en-US"/>
          </a:p>
        </p:txBody>
      </p:sp>
    </p:spTree>
    <p:extLst>
      <p:ext uri="{BB962C8B-B14F-4D97-AF65-F5344CB8AC3E}">
        <p14:creationId xmlns:p14="http://schemas.microsoft.com/office/powerpoint/2010/main" val="198164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9"/>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2"/>
          <p:cNvSpPr>
            <a:spLocks noGrp="1"/>
          </p:cNvSpPr>
          <p:nvPr>
            <p:ph sz="half" idx="13"/>
          </p:nvPr>
        </p:nvSpPr>
        <p:spPr>
          <a:xfrm>
            <a:off x="457200" y="2517672"/>
            <a:ext cx="3886200" cy="3657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517675"/>
            <a:ext cx="3886200" cy="3657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userDrawn="1">
            <p:ph type="ftr" sz="quarter" idx="15"/>
          </p:nvPr>
        </p:nvSpPr>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9" name="Slide Number Placeholder 8"/>
          <p:cNvSpPr>
            <a:spLocks noGrp="1"/>
          </p:cNvSpPr>
          <p:nvPr userDrawn="1">
            <p:ph type="sldNum" sz="quarter" idx="16"/>
          </p:nvPr>
        </p:nvSpPr>
        <p:spPr/>
        <p:txBody>
          <a:bodyPr/>
          <a:lstStyle>
            <a:lvl1pPr defTabSz="457200">
              <a:defRPr/>
            </a:lvl1pPr>
          </a:lstStyle>
          <a:p>
            <a:pPr>
              <a:defRPr/>
            </a:pPr>
            <a:fld id="{FE81C2ED-F100-40EC-B7F0-C7F8D234E5A7}" type="slidenum">
              <a:rPr lang="en-US" altLang="en-US"/>
              <a:pPr>
                <a:defRPr/>
              </a:pPr>
              <a:t>‹#›</a:t>
            </a:fld>
            <a:endParaRPr lang="en-US" altLang="en-US"/>
          </a:p>
        </p:txBody>
      </p:sp>
    </p:spTree>
    <p:extLst>
      <p:ext uri="{BB962C8B-B14F-4D97-AF65-F5344CB8AC3E}">
        <p14:creationId xmlns:p14="http://schemas.microsoft.com/office/powerpoint/2010/main" val="1829439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73813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075973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52181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172325" y="6457950"/>
            <a:ext cx="1905000" cy="457200"/>
          </a:xfrm>
        </p:spPr>
        <p:txBody>
          <a:bodyPr/>
          <a:lstStyle>
            <a:lvl1pPr defTabSz="457200">
              <a:defRPr/>
            </a:lvl1pPr>
          </a:lstStyle>
          <a:p>
            <a:pPr>
              <a:defRPr/>
            </a:pPr>
            <a:fld id="{DA795E7E-D381-403F-AD58-5B07AB079D07}" type="slidenum">
              <a:rPr lang="en-US" altLang="en-US"/>
              <a:pPr>
                <a:defRPr/>
              </a:pPr>
              <a:t>‹#›</a:t>
            </a:fld>
            <a:endParaRPr lang="en-US" altLang="en-US"/>
          </a:p>
        </p:txBody>
      </p:sp>
    </p:spTree>
    <p:extLst>
      <p:ext uri="{BB962C8B-B14F-4D97-AF65-F5344CB8AC3E}">
        <p14:creationId xmlns:p14="http://schemas.microsoft.com/office/powerpoint/2010/main" val="2979226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1717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7" name="Title Placeholder 1"/>
          <p:cNvSpPr>
            <a:spLocks noGrp="1"/>
          </p:cNvSpPr>
          <p:nvPr>
            <p:ph type="title"/>
          </p:nvPr>
        </p:nvSpPr>
        <p:spPr>
          <a:xfrm>
            <a:off x="274320" y="201168"/>
            <a:ext cx="6629400" cy="868680"/>
          </a:xfrm>
          <a:prstGeom prst="rect">
            <a:avLst/>
          </a:prstGeom>
        </p:spPr>
        <p:txBody>
          <a:bodyPr rtlCol="0" anchor="b">
            <a:noAutofit/>
          </a:bodyPr>
          <a:lstStyle>
            <a:lvl1pPr>
              <a:defRPr>
                <a:solidFill>
                  <a:srgbClr val="CC7022"/>
                </a:solidFill>
              </a:defRPr>
            </a:lvl1pPr>
          </a:lstStyle>
          <a:p>
            <a:r>
              <a:rPr lang="en-US" smtClean="0"/>
              <a:t>Click to edit Master title style</a:t>
            </a:r>
            <a:endParaRPr lang="en-US" dirty="0"/>
          </a:p>
        </p:txBody>
      </p:sp>
      <p:sp>
        <p:nvSpPr>
          <p:cNvPr id="4" name="Footer Placeholder 2"/>
          <p:cNvSpPr>
            <a:spLocks noGrp="1"/>
          </p:cNvSpPr>
          <p:nvPr>
            <p:ph type="ftr" sz="quarter" idx="10"/>
          </p:nvPr>
        </p:nvSpPr>
        <p:spPr>
          <a:xfrm>
            <a:off x="2743200" y="6356350"/>
            <a:ext cx="3657600" cy="365125"/>
          </a:xfrm>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5" name="Date Placeholder 3"/>
          <p:cNvSpPr>
            <a:spLocks noGrp="1"/>
          </p:cNvSpPr>
          <p:nvPr>
            <p:ph type="dt" sz="half" idx="11"/>
          </p:nvPr>
        </p:nvSpPr>
        <p:spPr>
          <a:xfrm>
            <a:off x="6858000" y="6356350"/>
            <a:ext cx="1600200" cy="365125"/>
          </a:xfrm>
        </p:spPr>
        <p:txBody>
          <a:bodyPr wrap="square" numCol="1" anchorCtr="0" compatLnSpc="1">
            <a:prstTxWarp prst="textNoShape">
              <a:avLst/>
            </a:prstTxWarp>
          </a:bodyPr>
          <a:lstStyle>
            <a:lvl1pPr algn="r" defTabSz="457200" fontAlgn="base">
              <a:spcBef>
                <a:spcPct val="0"/>
              </a:spcBef>
              <a:spcAft>
                <a:spcPct val="0"/>
              </a:spcAft>
              <a:defRPr>
                <a:latin typeface="Arial" pitchFamily="34" charset="0"/>
                <a:ea typeface="ＭＳ Ｐゴシック" pitchFamily="34" charset="-128"/>
                <a:cs typeface="Arial" pitchFamily="34" charset="0"/>
              </a:defRPr>
            </a:lvl1pPr>
          </a:lstStyle>
          <a:p>
            <a:pPr>
              <a:defRPr/>
            </a:pPr>
            <a:endParaRPr lang="en-US" altLang="en-US"/>
          </a:p>
        </p:txBody>
      </p:sp>
      <p:sp>
        <p:nvSpPr>
          <p:cNvPr id="6" name="Slide Number Placeholder 5"/>
          <p:cNvSpPr>
            <a:spLocks noGrp="1"/>
          </p:cNvSpPr>
          <p:nvPr>
            <p:ph type="sldNum" sz="quarter" idx="12"/>
          </p:nvPr>
        </p:nvSpPr>
        <p:spPr>
          <a:xfrm>
            <a:off x="8742363" y="6356350"/>
            <a:ext cx="301625" cy="365125"/>
          </a:xfrm>
        </p:spPr>
        <p:txBody>
          <a:bodyPr/>
          <a:lstStyle>
            <a:lvl1pPr algn="l" defTabSz="457200">
              <a:defRPr b="1"/>
            </a:lvl1pPr>
          </a:lstStyle>
          <a:p>
            <a:pPr>
              <a:defRPr/>
            </a:pPr>
            <a:fld id="{F844014F-AFB3-4F32-A577-7BEE186205A8}" type="slidenum">
              <a:rPr lang="en-US" altLang="en-US"/>
              <a:pPr>
                <a:defRPr/>
              </a:pPr>
              <a:t>‹#›</a:t>
            </a:fld>
            <a:endParaRPr lang="en-US" altLang="en-US"/>
          </a:p>
        </p:txBody>
      </p:sp>
    </p:spTree>
    <p:extLst>
      <p:ext uri="{BB962C8B-B14F-4D97-AF65-F5344CB8AC3E}">
        <p14:creationId xmlns:p14="http://schemas.microsoft.com/office/powerpoint/2010/main" val="2392793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 2-Column Content">
    <p:spTree>
      <p:nvGrpSpPr>
        <p:cNvPr id="1" name=""/>
        <p:cNvGrpSpPr/>
        <p:nvPr/>
      </p:nvGrpSpPr>
      <p:grpSpPr>
        <a:xfrm>
          <a:off x="0" y="0"/>
          <a:ext cx="0" cy="0"/>
          <a:chOff x="0" y="0"/>
          <a:chExt cx="0" cy="0"/>
        </a:xfrm>
      </p:grpSpPr>
      <p:cxnSp>
        <p:nvCxnSpPr>
          <p:cNvPr id="5" name="Straight Connector 4"/>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
          <p:cNvSpPr>
            <a:spLocks noGrp="1"/>
          </p:cNvSpPr>
          <p:nvPr>
            <p:ph type="title"/>
          </p:nvPr>
        </p:nvSpPr>
        <p:spPr>
          <a:xfrm>
            <a:off x="274320" y="201168"/>
            <a:ext cx="6629400" cy="868680"/>
          </a:xfrm>
          <a:prstGeom prst="rect">
            <a:avLst/>
          </a:prstGeom>
        </p:spPr>
        <p:txBody>
          <a:bodyPr rtlCol="0" anchor="b">
            <a:noAutofit/>
          </a:bodyPr>
          <a:lstStyle>
            <a:lvl1pPr>
              <a:defRPr>
                <a:solidFill>
                  <a:srgbClr val="CC7022"/>
                </a:solidFill>
              </a:defRPr>
            </a:lvl1pPr>
          </a:lstStyle>
          <a:p>
            <a:r>
              <a:rPr lang="en-US" smtClean="0"/>
              <a:t>Click to edit Master title style</a:t>
            </a:r>
            <a:endParaRPr lang="en-US" dirty="0"/>
          </a:p>
        </p:txBody>
      </p:sp>
      <p:sp>
        <p:nvSpPr>
          <p:cNvPr id="20" name="Content Placeholder 2"/>
          <p:cNvSpPr>
            <a:spLocks noGrp="1"/>
          </p:cNvSpPr>
          <p:nvPr>
            <p:ph sz="half" idx="1"/>
          </p:nvPr>
        </p:nvSpPr>
        <p:spPr>
          <a:xfrm>
            <a:off x="274320" y="1600200"/>
            <a:ext cx="4114800" cy="45720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sz="half" idx="13"/>
          </p:nvPr>
        </p:nvSpPr>
        <p:spPr>
          <a:xfrm>
            <a:off x="4754880" y="1600200"/>
            <a:ext cx="4114800" cy="45720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4"/>
          </p:nvPr>
        </p:nvSpPr>
        <p:spPr>
          <a:xfrm>
            <a:off x="2743200" y="6356350"/>
            <a:ext cx="3657600" cy="365125"/>
          </a:xfrm>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7" name="Date Placeholder 3"/>
          <p:cNvSpPr>
            <a:spLocks noGrp="1"/>
          </p:cNvSpPr>
          <p:nvPr>
            <p:ph type="dt" sz="half" idx="15"/>
          </p:nvPr>
        </p:nvSpPr>
        <p:spPr>
          <a:xfrm>
            <a:off x="6858000" y="6356350"/>
            <a:ext cx="1600200" cy="365125"/>
          </a:xfrm>
        </p:spPr>
        <p:txBody>
          <a:bodyPr wrap="square" numCol="1" anchorCtr="0" compatLnSpc="1">
            <a:prstTxWarp prst="textNoShape">
              <a:avLst/>
            </a:prstTxWarp>
          </a:bodyPr>
          <a:lstStyle>
            <a:lvl1pPr algn="r" defTabSz="457200" fontAlgn="base">
              <a:spcBef>
                <a:spcPct val="0"/>
              </a:spcBef>
              <a:spcAft>
                <a:spcPct val="0"/>
              </a:spcAft>
              <a:defRPr>
                <a:latin typeface="Arial" pitchFamily="34" charset="0"/>
                <a:ea typeface="ＭＳ Ｐゴシック" pitchFamily="34" charset="-128"/>
                <a:cs typeface="Arial" pitchFamily="34" charset="0"/>
              </a:defRPr>
            </a:lvl1pPr>
          </a:lstStyle>
          <a:p>
            <a:pPr>
              <a:defRPr/>
            </a:pPr>
            <a:endParaRPr lang="en-US" altLang="en-US"/>
          </a:p>
        </p:txBody>
      </p:sp>
      <p:sp>
        <p:nvSpPr>
          <p:cNvPr id="8" name="Slide Number Placeholder 5"/>
          <p:cNvSpPr>
            <a:spLocks noGrp="1"/>
          </p:cNvSpPr>
          <p:nvPr>
            <p:ph type="sldNum" sz="quarter" idx="16"/>
          </p:nvPr>
        </p:nvSpPr>
        <p:spPr>
          <a:xfrm>
            <a:off x="8742363" y="6356350"/>
            <a:ext cx="301625" cy="365125"/>
          </a:xfrm>
        </p:spPr>
        <p:txBody>
          <a:bodyPr/>
          <a:lstStyle>
            <a:lvl1pPr algn="l" defTabSz="457200">
              <a:defRPr b="1"/>
            </a:lvl1pPr>
          </a:lstStyle>
          <a:p>
            <a:pPr>
              <a:defRPr/>
            </a:pPr>
            <a:fld id="{0BCA337D-9FFF-461B-B9B2-18DA1F1B6D13}" type="slidenum">
              <a:rPr lang="en-US" altLang="en-US"/>
              <a:pPr>
                <a:defRPr/>
              </a:pPr>
              <a:t>‹#›</a:t>
            </a:fld>
            <a:endParaRPr lang="en-US" altLang="en-US"/>
          </a:p>
        </p:txBody>
      </p:sp>
    </p:spTree>
    <p:extLst>
      <p:ext uri="{BB962C8B-B14F-4D97-AF65-F5344CB8AC3E}">
        <p14:creationId xmlns:p14="http://schemas.microsoft.com/office/powerpoint/2010/main" val="1270213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defTabSz="457200" fontAlgn="base">
              <a:spcBef>
                <a:spcPct val="0"/>
              </a:spcBef>
              <a:spcAft>
                <a:spcPct val="0"/>
              </a:spcAft>
              <a:defRPr>
                <a:latin typeface="Calibri" pitchFamily="34" charset="0"/>
                <a:ea typeface="ＭＳ Ｐゴシック" pitchFamily="34" charset="-128"/>
                <a:cs typeface="Arial" pitchFamily="34" charset="0"/>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defTabSz="457200">
              <a:defRPr>
                <a:latin typeface="Calibri" pitchFamily="34" charset="0"/>
                <a:ea typeface="ＭＳ Ｐゴシック" pitchFamily="34" charset="-128"/>
                <a:cs typeface="+mn-cs"/>
              </a:defRPr>
            </a:lvl1pPr>
          </a:lstStyle>
          <a:p>
            <a:pPr>
              <a:defRPr/>
            </a:pPr>
            <a:r>
              <a:rPr lang="en-US" altLang="en-US" smtClean="0"/>
              <a:t>Building Energy Codes Program</a:t>
            </a:r>
            <a:endParaRPr lang="en-US" altLang="en-US"/>
          </a:p>
        </p:txBody>
      </p:sp>
      <p:sp>
        <p:nvSpPr>
          <p:cNvPr id="7" name="Slide Number Placeholder 6"/>
          <p:cNvSpPr>
            <a:spLocks noGrp="1"/>
          </p:cNvSpPr>
          <p:nvPr>
            <p:ph type="sldNum" sz="quarter" idx="12"/>
          </p:nvPr>
        </p:nvSpPr>
        <p:spPr>
          <a:xfrm>
            <a:off x="7010400" y="6457950"/>
            <a:ext cx="2133600" cy="476250"/>
          </a:xfrm>
        </p:spPr>
        <p:txBody>
          <a:bodyPr/>
          <a:lstStyle>
            <a:lvl1pPr defTabSz="457200">
              <a:defRPr>
                <a:latin typeface="Calibri" panose="020F0502020204030204" pitchFamily="34" charset="0"/>
              </a:defRPr>
            </a:lvl1pPr>
          </a:lstStyle>
          <a:p>
            <a:pPr>
              <a:defRPr/>
            </a:pPr>
            <a:fld id="{BE35C61C-F368-49CC-882B-30D99896F45C}" type="slidenum">
              <a:rPr lang="en-US" altLang="en-US"/>
              <a:pPr>
                <a:defRPr/>
              </a:pPr>
              <a:t>‹#›</a:t>
            </a:fld>
            <a:endParaRPr lang="en-US" altLang="en-US"/>
          </a:p>
        </p:txBody>
      </p:sp>
    </p:spTree>
    <p:extLst>
      <p:ext uri="{BB962C8B-B14F-4D97-AF65-F5344CB8AC3E}">
        <p14:creationId xmlns:p14="http://schemas.microsoft.com/office/powerpoint/2010/main" val="58202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3" name="Rectangle 2"/>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2"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2"/>
          <p:cNvSpPr>
            <a:spLocks noGrp="1"/>
          </p:cNvSpPr>
          <p:nvPr userDrawn="1">
            <p:ph type="dt" sz="half" idx="10"/>
          </p:nvPr>
        </p:nvSpPr>
        <p:spPr/>
        <p:txBody>
          <a:bodyPr/>
          <a:lstStyle>
            <a:lvl1pPr>
              <a:defRPr sz="900">
                <a:latin typeface="Arial"/>
                <a:cs typeface="Arial"/>
              </a:defRPr>
            </a:lvl1pPr>
          </a:lstStyle>
          <a:p>
            <a:pPr>
              <a:defRPr/>
            </a:pPr>
            <a:endParaRPr lang="en-US" dirty="0"/>
          </a:p>
        </p:txBody>
      </p:sp>
      <p:sp>
        <p:nvSpPr>
          <p:cNvPr id="5" name="Footer Placeholder 3"/>
          <p:cNvSpPr>
            <a:spLocks noGrp="1"/>
          </p:cNvSpPr>
          <p:nvPr userDrawn="1">
            <p:ph type="ftr" sz="quarter" idx="11"/>
          </p:nvPr>
        </p:nvSpPr>
        <p:spPr/>
        <p:txBody>
          <a:bodyPr/>
          <a:lstStyle>
            <a:lvl1pPr>
              <a:defRPr sz="900">
                <a:latin typeface="Arial"/>
                <a:cs typeface="Arial"/>
              </a:defRPr>
            </a:lvl1pPr>
          </a:lstStyle>
          <a:p>
            <a:pPr>
              <a:defRPr/>
            </a:pPr>
            <a:r>
              <a:rPr lang="en-US" smtClean="0"/>
              <a:t>Building Energy Codes Program</a:t>
            </a:r>
            <a:endParaRPr lang="en-US"/>
          </a:p>
        </p:txBody>
      </p:sp>
      <p:sp>
        <p:nvSpPr>
          <p:cNvPr id="6" name="Slide Number Placeholder 4"/>
          <p:cNvSpPr>
            <a:spLocks noGrp="1"/>
          </p:cNvSpPr>
          <p:nvPr userDrawn="1">
            <p:ph type="sldNum" sz="quarter" idx="12"/>
          </p:nvPr>
        </p:nvSpPr>
        <p:spPr/>
        <p:txBody>
          <a:bodyPr/>
          <a:lstStyle>
            <a:lvl1pPr>
              <a:defRPr/>
            </a:lvl1pPr>
          </a:lstStyle>
          <a:p>
            <a:pPr>
              <a:defRPr/>
            </a:pPr>
            <a:fld id="{0DF125AE-87EE-484A-AA9C-CC1AF6C4FAAE}" type="slidenum">
              <a:rPr lang="en-US" altLang="en-US"/>
              <a:pPr>
                <a:defRPr/>
              </a:pPr>
              <a:t>‹#›</a:t>
            </a:fld>
            <a:endParaRPr lang="en-US" altLang="en-US"/>
          </a:p>
        </p:txBody>
      </p:sp>
    </p:spTree>
    <p:extLst>
      <p:ext uri="{BB962C8B-B14F-4D97-AF65-F5344CB8AC3E}">
        <p14:creationId xmlns:p14="http://schemas.microsoft.com/office/powerpoint/2010/main" val="2879392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cxnSp>
        <p:nvCxnSpPr>
          <p:cNvPr id="4" name="Straight Connector 3"/>
          <p:cNvCxnSpPr/>
          <p:nvPr userDrawn="1"/>
        </p:nvCxnSpPr>
        <p:spPr>
          <a:xfrm>
            <a:off x="8602663" y="6454775"/>
            <a:ext cx="0" cy="182563"/>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4" name="Title Placeholder 1"/>
          <p:cNvSpPr>
            <a:spLocks noGrp="1"/>
          </p:cNvSpPr>
          <p:nvPr>
            <p:ph type="title"/>
          </p:nvPr>
        </p:nvSpPr>
        <p:spPr>
          <a:xfrm>
            <a:off x="274320" y="201168"/>
            <a:ext cx="6629400" cy="868680"/>
          </a:xfrm>
          <a:prstGeom prst="rect">
            <a:avLst/>
          </a:prstGeom>
        </p:spPr>
        <p:txBody>
          <a:bodyPr rtlCol="0" anchor="b">
            <a:noAutofit/>
          </a:bodyPr>
          <a:lstStyle>
            <a:lvl1pPr>
              <a:defRPr>
                <a:solidFill>
                  <a:srgbClr val="CC7022"/>
                </a:solidFill>
              </a:defRPr>
            </a:lvl1pPr>
          </a:lstStyle>
          <a:p>
            <a:r>
              <a:rPr lang="en-US" smtClean="0"/>
              <a:t>Click to edit Master title style</a:t>
            </a:r>
            <a:endParaRPr lang="en-US" dirty="0"/>
          </a:p>
        </p:txBody>
      </p:sp>
      <p:sp>
        <p:nvSpPr>
          <p:cNvPr id="18" name="Content Placeholder 2"/>
          <p:cNvSpPr>
            <a:spLocks noGrp="1"/>
          </p:cNvSpPr>
          <p:nvPr>
            <p:ph idx="1"/>
          </p:nvPr>
        </p:nvSpPr>
        <p:spPr>
          <a:xfrm>
            <a:off x="274320" y="1600200"/>
            <a:ext cx="8595360" cy="45720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0"/>
          </p:nvPr>
        </p:nvSpPr>
        <p:spPr>
          <a:xfrm>
            <a:off x="2743200" y="6356350"/>
            <a:ext cx="3657600" cy="365125"/>
          </a:xfrm>
        </p:spPr>
        <p:txBody>
          <a:bodyPr/>
          <a:lstStyle>
            <a:lvl1pPr defTabSz="457200">
              <a:defRPr>
                <a:ea typeface="ＭＳ Ｐゴシック" pitchFamily="34" charset="-128"/>
                <a:cs typeface="+mn-cs"/>
              </a:defRPr>
            </a:lvl1pPr>
          </a:lstStyle>
          <a:p>
            <a:pPr>
              <a:defRPr/>
            </a:pPr>
            <a:r>
              <a:rPr lang="en-US" altLang="en-US" smtClean="0"/>
              <a:t>Building Energy Codes Program</a:t>
            </a:r>
            <a:endParaRPr lang="en-US" altLang="en-US"/>
          </a:p>
        </p:txBody>
      </p:sp>
      <p:sp>
        <p:nvSpPr>
          <p:cNvPr id="6" name="Date Placeholder 3"/>
          <p:cNvSpPr>
            <a:spLocks noGrp="1"/>
          </p:cNvSpPr>
          <p:nvPr>
            <p:ph type="dt" sz="half" idx="11"/>
          </p:nvPr>
        </p:nvSpPr>
        <p:spPr>
          <a:xfrm>
            <a:off x="6858000" y="6356350"/>
            <a:ext cx="1600200" cy="365125"/>
          </a:xfrm>
        </p:spPr>
        <p:txBody>
          <a:bodyPr wrap="square" numCol="1" anchorCtr="0" compatLnSpc="1">
            <a:prstTxWarp prst="textNoShape">
              <a:avLst/>
            </a:prstTxWarp>
          </a:bodyPr>
          <a:lstStyle>
            <a:lvl1pPr algn="r" defTabSz="457200" fontAlgn="base">
              <a:spcBef>
                <a:spcPct val="0"/>
              </a:spcBef>
              <a:spcAft>
                <a:spcPct val="0"/>
              </a:spcAft>
              <a:defRPr>
                <a:latin typeface="Arial" pitchFamily="34" charset="0"/>
                <a:ea typeface="ＭＳ Ｐゴシック" pitchFamily="34" charset="-128"/>
                <a:cs typeface="Arial" pitchFamily="34" charset="0"/>
              </a:defRPr>
            </a:lvl1pPr>
          </a:lstStyle>
          <a:p>
            <a:pPr>
              <a:defRPr/>
            </a:pPr>
            <a:endParaRPr lang="en-US" altLang="en-US"/>
          </a:p>
        </p:txBody>
      </p:sp>
      <p:sp>
        <p:nvSpPr>
          <p:cNvPr id="7" name="Slide Number Placeholder 5"/>
          <p:cNvSpPr>
            <a:spLocks noGrp="1"/>
          </p:cNvSpPr>
          <p:nvPr>
            <p:ph type="sldNum" sz="quarter" idx="12"/>
          </p:nvPr>
        </p:nvSpPr>
        <p:spPr>
          <a:xfrm>
            <a:off x="8742363" y="6356350"/>
            <a:ext cx="301625" cy="365125"/>
          </a:xfrm>
        </p:spPr>
        <p:txBody>
          <a:bodyPr/>
          <a:lstStyle>
            <a:lvl1pPr algn="l" defTabSz="457200">
              <a:defRPr b="1"/>
            </a:lvl1pPr>
          </a:lstStyle>
          <a:p>
            <a:pPr>
              <a:defRPr/>
            </a:pPr>
            <a:fld id="{03309583-1C86-4DB9-8537-4357AC7B18D5}" type="slidenum">
              <a:rPr lang="en-US" altLang="en-US"/>
              <a:pPr>
                <a:defRPr/>
              </a:pPr>
              <a:t>‹#›</a:t>
            </a:fld>
            <a:endParaRPr lang="en-US" altLang="en-US"/>
          </a:p>
        </p:txBody>
      </p:sp>
    </p:spTree>
    <p:extLst>
      <p:ext uri="{BB962C8B-B14F-4D97-AF65-F5344CB8AC3E}">
        <p14:creationId xmlns:p14="http://schemas.microsoft.com/office/powerpoint/2010/main" val="327050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77BA7A-F72F-42F5-B600-51C96B30F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2779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71549-85EB-420C-B9CC-E903DCA56E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2532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3228BE-8190-4CFF-AE8F-DD9680B61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805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42875A-AB43-4F09-B84A-F4091B411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6233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3C5F49-0904-44F4-B56D-C1A5A6ACB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882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4DA623-CA55-4125-99C4-D02892AD9B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5665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7C031B-09F6-4D81-8BCD-4FC6CD3C43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9118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3D020A-C836-43B7-AD7F-02E6CEC126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913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DC16B5-0C5F-4AA6-BE8C-B4CCD56A98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944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4" name="Rectangle 3"/>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3"/>
          </p:nvPr>
        </p:nvSpPr>
        <p:spPr>
          <a:xfrm>
            <a:off x="457200" y="1828800"/>
            <a:ext cx="82296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8"/>
          <p:cNvSpPr>
            <a:spLocks noGrp="1"/>
          </p:cNvSpPr>
          <p:nvPr userDrawn="1">
            <p:ph type="dt" sz="half" idx="14"/>
          </p:nvPr>
        </p:nvSpPr>
        <p:spPr/>
        <p:txBody>
          <a:bodyPr/>
          <a:lstStyle>
            <a:lvl1pPr>
              <a:defRPr sz="900">
                <a:latin typeface="Arial"/>
                <a:cs typeface="Arial"/>
              </a:defRPr>
            </a:lvl1pPr>
          </a:lstStyle>
          <a:p>
            <a:pPr>
              <a:defRPr/>
            </a:pPr>
            <a:endParaRPr lang="en-US"/>
          </a:p>
        </p:txBody>
      </p:sp>
      <p:sp>
        <p:nvSpPr>
          <p:cNvPr id="6" name="Slide Number Placeholder 9"/>
          <p:cNvSpPr>
            <a:spLocks noGrp="1"/>
          </p:cNvSpPr>
          <p:nvPr userDrawn="1">
            <p:ph type="sldNum" sz="quarter" idx="15"/>
          </p:nvPr>
        </p:nvSpPr>
        <p:spPr/>
        <p:txBody>
          <a:bodyPr/>
          <a:lstStyle>
            <a:lvl1pPr>
              <a:defRPr/>
            </a:lvl1pPr>
          </a:lstStyle>
          <a:p>
            <a:pPr>
              <a:defRPr/>
            </a:pPr>
            <a:fld id="{0AFB20C0-9616-4E7A-B172-C64CD3C0CAB9}" type="slidenum">
              <a:rPr lang="en-US" altLang="en-US"/>
              <a:pPr>
                <a:defRPr/>
              </a:pPr>
              <a:t>‹#›</a:t>
            </a:fld>
            <a:endParaRPr lang="en-US" altLang="en-US"/>
          </a:p>
        </p:txBody>
      </p:sp>
      <p:sp>
        <p:nvSpPr>
          <p:cNvPr id="7" name="Footer Placeholder 10"/>
          <p:cNvSpPr>
            <a:spLocks noGrp="1"/>
          </p:cNvSpPr>
          <p:nvPr userDrawn="1">
            <p:ph type="ftr" sz="quarter" idx="16"/>
          </p:nvPr>
        </p:nvSpPr>
        <p:spPr/>
        <p:txBody>
          <a:bodyPr/>
          <a:lstStyle>
            <a:lvl1pPr>
              <a:defRPr sz="900">
                <a:latin typeface="Arial"/>
                <a:cs typeface="Arial"/>
              </a:defRPr>
            </a:lvl1pPr>
          </a:lstStyle>
          <a:p>
            <a:pPr>
              <a:defRPr/>
            </a:pPr>
            <a:r>
              <a:rPr lang="en-US" smtClean="0"/>
              <a:t>Building Energy Codes Program</a:t>
            </a:r>
            <a:endParaRPr lang="en-US"/>
          </a:p>
        </p:txBody>
      </p:sp>
    </p:spTree>
    <p:extLst>
      <p:ext uri="{BB962C8B-B14F-4D97-AF65-F5344CB8AC3E}">
        <p14:creationId xmlns:p14="http://schemas.microsoft.com/office/powerpoint/2010/main" val="319533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025D1-2DAD-49EB-B91B-DFDA1A0725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8631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F4EB70-4BA5-41BA-9892-A6FAFE25BE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1583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4089CE-C86C-48C3-8367-D451B5806B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97418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Line Title + Content">
    <p:spTree>
      <p:nvGrpSpPr>
        <p:cNvPr id="1" name=""/>
        <p:cNvGrpSpPr/>
        <p:nvPr/>
      </p:nvGrpSpPr>
      <p:grpSpPr>
        <a:xfrm>
          <a:off x="0" y="0"/>
          <a:ext cx="0" cy="0"/>
          <a:chOff x="0" y="0"/>
          <a:chExt cx="0" cy="0"/>
        </a:xfrm>
      </p:grpSpPr>
      <p:sp>
        <p:nvSpPr>
          <p:cNvPr id="8" name="Rectangle 7"/>
          <p:cNvSpPr/>
          <p:nvPr userDrawn="1"/>
        </p:nvSpPr>
        <p:spPr>
          <a:xfrm>
            <a:off x="0" y="1133232"/>
            <a:ext cx="9144000" cy="5724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1" hangingPunct="1"/>
            <a:endParaRPr lang="en-US" sz="1800">
              <a:solidFill>
                <a:srgbClr val="FFFFFF"/>
              </a:solidFill>
            </a:endParaRPr>
          </a:p>
        </p:txBody>
      </p:sp>
      <p:sp>
        <p:nvSpPr>
          <p:cNvPr id="10" name="Title 1"/>
          <p:cNvSpPr>
            <a:spLocks noGrp="1"/>
          </p:cNvSpPr>
          <p:nvPr>
            <p:ph type="title"/>
          </p:nvPr>
        </p:nvSpPr>
        <p:spPr>
          <a:xfrm>
            <a:off x="457200" y="162215"/>
            <a:ext cx="7110000" cy="288541"/>
          </a:xfrm>
        </p:spPr>
        <p:txBody>
          <a:bodyPr wrap="square" lIns="0" tIns="0" rIns="0" bIns="0" anchor="t" anchorCtr="0">
            <a:spAutoFit/>
          </a:bodyPr>
          <a:lstStyle>
            <a:lvl1pPr algn="l">
              <a:defRPr sz="1875" b="1">
                <a:solidFill>
                  <a:schemeClr val="bg1"/>
                </a:solidFill>
                <a:latin typeface="Arial"/>
                <a:cs typeface="Aria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387229"/>
            <a:ext cx="8229600" cy="1089529"/>
          </a:xfrm>
        </p:spPr>
        <p:txBody>
          <a:bodyPr lIns="0" tIns="0" rIns="0" bIns="0">
            <a:spAutoFit/>
          </a:bodyPr>
          <a:lstStyle>
            <a:lvl1pPr>
              <a:defRPr sz="1500">
                <a:latin typeface="Arial"/>
                <a:cs typeface="Arial"/>
              </a:defRPr>
            </a:lvl1pPr>
            <a:lvl2pPr>
              <a:defRPr sz="1350">
                <a:latin typeface="Arial"/>
                <a:cs typeface="Arial"/>
              </a:defRPr>
            </a:lvl2pPr>
            <a:lvl3pPr>
              <a:defRPr sz="1200">
                <a:latin typeface="Arial"/>
                <a:cs typeface="Arial"/>
              </a:defRPr>
            </a:lvl3pPr>
            <a:lvl4pPr>
              <a:defRPr sz="1050">
                <a:latin typeface="Arial"/>
                <a:cs typeface="Arial"/>
              </a:defRPr>
            </a:lvl4pPr>
            <a:lvl5pPr>
              <a:defRPr sz="105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solidFill>
                  <a:srgbClr val="707276"/>
                </a:solidFill>
              </a:defRPr>
            </a:lvl1pPr>
          </a:lstStyle>
          <a:p>
            <a:fld id="{571B0C3B-3A7D-3848-B824-737E096AF391}" type="datetime4">
              <a:rPr lang="en-US" smtClean="0"/>
              <a:pPr/>
              <a:t>July 23, 2018</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2212802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5" name="Rectangle 4"/>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0" name="Content Placeholder 2"/>
          <p:cNvSpPr>
            <a:spLocks noGrp="1"/>
          </p:cNvSpPr>
          <p:nvPr>
            <p:ph sz="half" idx="13"/>
          </p:nvPr>
        </p:nvSpPr>
        <p:spPr>
          <a:xfrm>
            <a:off x="457200" y="1830027"/>
            <a:ext cx="38862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4"/>
          </p:nvPr>
        </p:nvSpPr>
        <p:spPr>
          <a:xfrm>
            <a:off x="4800600" y="1830030"/>
            <a:ext cx="38862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userDrawn="1">
            <p:ph type="ftr" sz="quarter" idx="15"/>
          </p:nvPr>
        </p:nvSpPr>
        <p:spPr/>
        <p:txBody>
          <a:bodyPr/>
          <a:lstStyle>
            <a:lvl1pPr>
              <a:defRPr sz="900">
                <a:latin typeface="Arial"/>
                <a:cs typeface="Arial"/>
              </a:defRPr>
            </a:lvl1pPr>
          </a:lstStyle>
          <a:p>
            <a:pPr>
              <a:defRPr/>
            </a:pPr>
            <a:r>
              <a:rPr lang="en-US" smtClean="0"/>
              <a:t>Building Energy Codes Program</a:t>
            </a:r>
            <a:endParaRPr lang="en-US"/>
          </a:p>
        </p:txBody>
      </p:sp>
      <p:sp>
        <p:nvSpPr>
          <p:cNvPr id="7" name="Slide Number Placeholder 6"/>
          <p:cNvSpPr>
            <a:spLocks noGrp="1"/>
          </p:cNvSpPr>
          <p:nvPr userDrawn="1">
            <p:ph type="sldNum" sz="quarter" idx="16"/>
          </p:nvPr>
        </p:nvSpPr>
        <p:spPr/>
        <p:txBody>
          <a:bodyPr/>
          <a:lstStyle>
            <a:lvl1pPr>
              <a:defRPr/>
            </a:lvl1pPr>
          </a:lstStyle>
          <a:p>
            <a:pPr>
              <a:defRPr/>
            </a:pPr>
            <a:fld id="{00C6945C-FF92-4069-B096-0F1B6CD24015}" type="slidenum">
              <a:rPr lang="en-US" altLang="en-US"/>
              <a:pPr>
                <a:defRPr/>
              </a:pPr>
              <a:t>‹#›</a:t>
            </a:fld>
            <a:endParaRPr lang="en-US" altLang="en-US"/>
          </a:p>
        </p:txBody>
      </p:sp>
    </p:spTree>
    <p:extLst>
      <p:ext uri="{BB962C8B-B14F-4D97-AF65-F5344CB8AC3E}">
        <p14:creationId xmlns:p14="http://schemas.microsoft.com/office/powerpoint/2010/main" val="5810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9"/>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2"/>
          <p:cNvSpPr>
            <a:spLocks noGrp="1"/>
          </p:cNvSpPr>
          <p:nvPr>
            <p:ph sz="half" idx="13"/>
          </p:nvPr>
        </p:nvSpPr>
        <p:spPr>
          <a:xfrm>
            <a:off x="457200" y="2517672"/>
            <a:ext cx="3886200" cy="3657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517675"/>
            <a:ext cx="3886200" cy="3657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userDrawn="1">
            <p:ph type="ftr" sz="quarter" idx="15"/>
          </p:nvPr>
        </p:nvSpPr>
        <p:spPr/>
        <p:txBody>
          <a:bodyPr/>
          <a:lstStyle>
            <a:lvl1pPr>
              <a:defRPr sz="900">
                <a:latin typeface="Arial"/>
                <a:cs typeface="Arial"/>
              </a:defRPr>
            </a:lvl1pPr>
          </a:lstStyle>
          <a:p>
            <a:pPr>
              <a:defRPr/>
            </a:pPr>
            <a:r>
              <a:rPr lang="en-US" smtClean="0"/>
              <a:t>Building Energy Codes Program</a:t>
            </a:r>
            <a:endParaRPr lang="en-US"/>
          </a:p>
        </p:txBody>
      </p:sp>
      <p:sp>
        <p:nvSpPr>
          <p:cNvPr id="9" name="Slide Number Placeholder 8"/>
          <p:cNvSpPr>
            <a:spLocks noGrp="1"/>
          </p:cNvSpPr>
          <p:nvPr userDrawn="1">
            <p:ph type="sldNum" sz="quarter" idx="16"/>
          </p:nvPr>
        </p:nvSpPr>
        <p:spPr/>
        <p:txBody>
          <a:bodyPr/>
          <a:lstStyle>
            <a:lvl1pPr>
              <a:defRPr/>
            </a:lvl1pPr>
          </a:lstStyle>
          <a:p>
            <a:pPr>
              <a:defRPr/>
            </a:pPr>
            <a:fld id="{FE8B3A81-E0B3-4F8E-BEC4-A3468FA42976}" type="slidenum">
              <a:rPr lang="en-US" altLang="en-US"/>
              <a:pPr>
                <a:defRPr/>
              </a:pPr>
              <a:t>‹#›</a:t>
            </a:fld>
            <a:endParaRPr lang="en-US" altLang="en-US"/>
          </a:p>
        </p:txBody>
      </p:sp>
    </p:spTree>
    <p:extLst>
      <p:ext uri="{BB962C8B-B14F-4D97-AF65-F5344CB8AC3E}">
        <p14:creationId xmlns:p14="http://schemas.microsoft.com/office/powerpoint/2010/main" val="18091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9.png"/><Relationship Id="rId10" Type="http://schemas.openxmlformats.org/officeDocument/2006/relationships/slideLayout" Target="../slideLayouts/slideLayout25.xml"/><Relationship Id="rId19"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jpeg"/><Relationship Id="rId3" Type="http://schemas.openxmlformats.org/officeDocument/2006/relationships/slideLayout" Target="../slideLayouts/slideLayout29.xml"/><Relationship Id="rId21" Type="http://schemas.openxmlformats.org/officeDocument/2006/relationships/image" Target="../media/image2.emf"/><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5" Type="http://schemas.openxmlformats.org/officeDocument/2006/relationships/image" Target="../media/image6.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9.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5.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4.png"/><Relationship Id="rId10" Type="http://schemas.openxmlformats.org/officeDocument/2006/relationships/slideLayout" Target="../slideLayouts/slideLayout36.xml"/><Relationship Id="rId19" Type="http://schemas.openxmlformats.org/officeDocument/2006/relationships/image" Target="../media/image8.emf"/><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2.emf"/><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image" Target="../media/image6.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5.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4.png"/><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8"/>
          <p:cNvGrpSpPr>
            <a:grpSpLocks/>
          </p:cNvGrpSpPr>
          <p:nvPr userDrawn="1"/>
        </p:nvGrpSpPr>
        <p:grpSpPr bwMode="auto">
          <a:xfrm>
            <a:off x="0" y="0"/>
            <a:ext cx="9144000" cy="6858000"/>
            <a:chOff x="0" y="0"/>
            <a:chExt cx="9144000" cy="6858000"/>
          </a:xfrm>
        </p:grpSpPr>
        <p:pic>
          <p:nvPicPr>
            <p:cNvPr id="1032" name="Picture 9" descr="Copper_PowerPoint_Background_08-19-2011.jp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7570482" y="128766"/>
              <a:ext cx="1444752" cy="72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457200" y="357188"/>
            <a:ext cx="6858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288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eaLnBrk="1" hangingPunct="1">
              <a:defRPr sz="900">
                <a:solidFill>
                  <a:srgbClr val="707276"/>
                </a:solidFill>
                <a:latin typeface="Arial"/>
                <a:cs typeface="Aria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eaLnBrk="1" hangingPunct="1">
              <a:defRPr sz="900">
                <a:solidFill>
                  <a:srgbClr val="707276"/>
                </a:solidFill>
                <a:latin typeface="Arial"/>
                <a:cs typeface="Arial"/>
              </a:defRPr>
            </a:lvl1pPr>
          </a:lstStyle>
          <a:p>
            <a:pPr>
              <a:defRPr/>
            </a:pPr>
            <a:r>
              <a:rPr lang="en-US" smtClean="0"/>
              <a:t>Building Energy Codes Program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0" tIns="0" rIns="0" bIns="0" numCol="1" anchor="ctr" anchorCtr="0" compatLnSpc="1">
            <a:prstTxWarp prst="textNoShape">
              <a:avLst/>
            </a:prstTxWarp>
          </a:bodyPr>
          <a:lstStyle>
            <a:lvl1pPr algn="r" eaLnBrk="1" hangingPunct="1">
              <a:defRPr sz="900">
                <a:solidFill>
                  <a:srgbClr val="707276"/>
                </a:solidFill>
                <a:cs typeface="Arial" panose="020B0604020202020204" pitchFamily="34" charset="0"/>
              </a:defRPr>
            </a:lvl1pPr>
          </a:lstStyle>
          <a:p>
            <a:pPr>
              <a:defRPr/>
            </a:pPr>
            <a:fld id="{FF0B734F-7569-46AE-AC2D-1EB5E58AC1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 id="2147484794" r:id="rId12"/>
    <p:sldLayoutId id="2147484795" r:id="rId13"/>
    <p:sldLayoutId id="2147484796" r:id="rId14"/>
    <p:sldLayoutId id="2147484855" r:id="rId15"/>
  </p:sldLayoutIdLst>
  <p:hf hdr="0" dt="0"/>
  <p:txStyles>
    <p:titleStyle>
      <a:lvl1pPr algn="l" defTabSz="457200" rtl="0" eaLnBrk="0" fontAlgn="base" hangingPunct="0">
        <a:spcBef>
          <a:spcPct val="0"/>
        </a:spcBef>
        <a:spcAft>
          <a:spcPct val="0"/>
        </a:spcAft>
        <a:defRPr sz="2500" b="1" kern="1200">
          <a:solidFill>
            <a:srgbClr val="FFFFFF"/>
          </a:solidFill>
          <a:latin typeface="Arial"/>
          <a:ea typeface="+mj-ea"/>
          <a:cs typeface="Arial"/>
        </a:defRPr>
      </a:lvl1pPr>
      <a:lvl2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2pPr>
      <a:lvl3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3pPr>
      <a:lvl4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4pPr>
      <a:lvl5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5pPr>
      <a:lvl6pPr marL="457200" algn="l" defTabSz="457200" rtl="0" fontAlgn="base">
        <a:spcBef>
          <a:spcPct val="0"/>
        </a:spcBef>
        <a:spcAft>
          <a:spcPct val="0"/>
        </a:spcAft>
        <a:defRPr sz="2500" b="1">
          <a:solidFill>
            <a:srgbClr val="FFFFFF"/>
          </a:solidFill>
          <a:latin typeface="Arial" pitchFamily="34" charset="0"/>
          <a:cs typeface="Arial" pitchFamily="34" charset="0"/>
        </a:defRPr>
      </a:lvl6pPr>
      <a:lvl7pPr marL="914400" algn="l" defTabSz="457200" rtl="0" fontAlgn="base">
        <a:spcBef>
          <a:spcPct val="0"/>
        </a:spcBef>
        <a:spcAft>
          <a:spcPct val="0"/>
        </a:spcAft>
        <a:defRPr sz="2500" b="1">
          <a:solidFill>
            <a:srgbClr val="FFFFFF"/>
          </a:solidFill>
          <a:latin typeface="Arial" pitchFamily="34" charset="0"/>
          <a:cs typeface="Arial" pitchFamily="34" charset="0"/>
        </a:defRPr>
      </a:lvl7pPr>
      <a:lvl8pPr marL="1371600" algn="l" defTabSz="457200" rtl="0" fontAlgn="base">
        <a:spcBef>
          <a:spcPct val="0"/>
        </a:spcBef>
        <a:spcAft>
          <a:spcPct val="0"/>
        </a:spcAft>
        <a:defRPr sz="2500" b="1">
          <a:solidFill>
            <a:srgbClr val="FFFFFF"/>
          </a:solidFill>
          <a:latin typeface="Arial" pitchFamily="34" charset="0"/>
          <a:cs typeface="Arial" pitchFamily="34" charset="0"/>
        </a:defRPr>
      </a:lvl8pPr>
      <a:lvl9pPr marL="1828800" algn="l" defTabSz="457200" rtl="0" fontAlgn="base">
        <a:spcBef>
          <a:spcPct val="0"/>
        </a:spcBef>
        <a:spcAft>
          <a:spcPct val="0"/>
        </a:spcAft>
        <a:defRPr sz="2500" b="1">
          <a:solidFill>
            <a:srgbClr val="FFFFFF"/>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SzPct val="100000"/>
        <a:buBlip>
          <a:blip r:embed="rId19"/>
        </a:buBlip>
        <a:defRPr sz="2000" kern="1200">
          <a:solidFill>
            <a:schemeClr val="accent2"/>
          </a:solidFill>
          <a:latin typeface="Arial"/>
          <a:ea typeface="+mn-ea"/>
          <a:cs typeface="Arial"/>
        </a:defRPr>
      </a:lvl1pPr>
      <a:lvl2pPr marL="742950" indent="-285750" algn="l" defTabSz="457200" rtl="0" eaLnBrk="0" fontAlgn="base" hangingPunct="0">
        <a:spcBef>
          <a:spcPct val="20000"/>
        </a:spcBef>
        <a:spcAft>
          <a:spcPct val="0"/>
        </a:spcAft>
        <a:buBlip>
          <a:blip r:embed="rId20"/>
        </a:buBlip>
        <a:defRPr kern="1200">
          <a:solidFill>
            <a:schemeClr val="accent2"/>
          </a:solidFill>
          <a:latin typeface="Arial"/>
          <a:ea typeface="+mn-ea"/>
          <a:cs typeface="Arial"/>
        </a:defRPr>
      </a:lvl2pPr>
      <a:lvl3pPr marL="1143000" indent="-228600" algn="l" defTabSz="457200" rtl="0" eaLnBrk="0" fontAlgn="base" hangingPunct="0">
        <a:spcBef>
          <a:spcPct val="20000"/>
        </a:spcBef>
        <a:spcAft>
          <a:spcPct val="0"/>
        </a:spcAft>
        <a:buSzPct val="100000"/>
        <a:buBlip>
          <a:blip r:embed="rId21"/>
        </a:buBlip>
        <a:defRPr sz="1600" kern="1200">
          <a:solidFill>
            <a:schemeClr val="accent2"/>
          </a:solidFill>
          <a:latin typeface="Arial"/>
          <a:ea typeface="+mn-ea"/>
          <a:cs typeface="Arial"/>
        </a:defRPr>
      </a:lvl3pPr>
      <a:lvl4pPr marL="1600200" indent="-228600" algn="l" defTabSz="457200" rtl="0" eaLnBrk="0" fontAlgn="base" hangingPunct="0">
        <a:spcBef>
          <a:spcPct val="20000"/>
        </a:spcBef>
        <a:spcAft>
          <a:spcPct val="0"/>
        </a:spcAft>
        <a:buSzPct val="100000"/>
        <a:buBlip>
          <a:blip r:embed="rId22"/>
        </a:buBlip>
        <a:defRPr sz="1400" kern="1200">
          <a:solidFill>
            <a:schemeClr val="accent2"/>
          </a:solidFill>
          <a:latin typeface="Arial"/>
          <a:ea typeface="+mn-ea"/>
          <a:cs typeface="Arial"/>
        </a:defRPr>
      </a:lvl4pPr>
      <a:lvl5pPr marL="2057400" indent="-228600" algn="l" defTabSz="457200" rtl="0" eaLnBrk="0" fontAlgn="base" hangingPunct="0">
        <a:spcBef>
          <a:spcPct val="20000"/>
        </a:spcBef>
        <a:spcAft>
          <a:spcPct val="0"/>
        </a:spcAft>
        <a:buSzPct val="100000"/>
        <a:buBlip>
          <a:blip r:embed="rId19"/>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Copper_PowerPoint_Background_08-19-2011.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274638" y="201613"/>
            <a:ext cx="5943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274638" y="1600200"/>
            <a:ext cx="85947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defTabSz="914400" eaLnBrk="1" fontAlgn="auto" hangingPunct="1">
              <a:spcBef>
                <a:spcPts val="0"/>
              </a:spcBef>
              <a:spcAft>
                <a:spcPts val="0"/>
              </a:spcAft>
              <a:defRPr sz="900">
                <a:solidFill>
                  <a:srgbClr val="707276"/>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defTabSz="914400" eaLnBrk="1" fontAlgn="auto" hangingPunct="1">
              <a:spcBef>
                <a:spcPts val="0"/>
              </a:spcBef>
              <a:spcAft>
                <a:spcPts val="0"/>
              </a:spcAft>
              <a:defRPr sz="900">
                <a:solidFill>
                  <a:srgbClr val="707276"/>
                </a:solidFill>
                <a:latin typeface="Arial"/>
                <a:ea typeface="+mn-ea"/>
                <a:cs typeface="Arial"/>
              </a:defRPr>
            </a:lvl1pPr>
          </a:lstStyle>
          <a:p>
            <a:pPr>
              <a:defRPr/>
            </a:pPr>
            <a:r>
              <a:rPr lang="en-US" smtClean="0"/>
              <a:t>Building Energy Codes Program</a:t>
            </a:r>
            <a:endParaRPr lang="en-US"/>
          </a:p>
        </p:txBody>
      </p:sp>
      <p:sp>
        <p:nvSpPr>
          <p:cNvPr id="17" name="Slide Number Placeholder 5"/>
          <p:cNvSpPr>
            <a:spLocks noGrp="1"/>
          </p:cNvSpPr>
          <p:nvPr>
            <p:ph type="sldNum" sz="quarter" idx="4"/>
          </p:nvPr>
        </p:nvSpPr>
        <p:spPr>
          <a:xfrm>
            <a:off x="8742363" y="6356350"/>
            <a:ext cx="301625" cy="365125"/>
          </a:xfrm>
          <a:prstGeom prst="rect">
            <a:avLst/>
          </a:prstGeom>
        </p:spPr>
        <p:txBody>
          <a:bodyPr vert="horz" wrap="square" lIns="0" tIns="0" rIns="91440" bIns="0" numCol="1" anchor="ctr" anchorCtr="0" compatLnSpc="1">
            <a:prstTxWarp prst="textNoShape">
              <a:avLst/>
            </a:prstTxWarp>
          </a:bodyPr>
          <a:lstStyle>
            <a:lvl1pPr defTabSz="914400" eaLnBrk="1" hangingPunct="1">
              <a:defRPr sz="900" b="1">
                <a:solidFill>
                  <a:srgbClr val="707276"/>
                </a:solidFill>
                <a:cs typeface="Arial" panose="020B0604020202020204" pitchFamily="34" charset="0"/>
              </a:defRPr>
            </a:lvl1pPr>
          </a:lstStyle>
          <a:p>
            <a:pPr>
              <a:defRPr/>
            </a:pPr>
            <a:fld id="{BE5C56CD-C3BA-4385-8539-8C7BABAE0BE8}" type="slidenum">
              <a:rPr lang="en-US" altLang="en-US"/>
              <a:pPr>
                <a:defRPr/>
              </a:pPr>
              <a:t>‹#›</a:t>
            </a:fld>
            <a:endParaRPr lang="en-US" altLang="en-US"/>
          </a:p>
        </p:txBody>
      </p:sp>
      <p:cxnSp>
        <p:nvCxnSpPr>
          <p:cNvPr id="18" name="Straight Connector 17"/>
          <p:cNvCxnSpPr/>
          <p:nvPr userDrawn="1"/>
        </p:nvCxnSpPr>
        <p:spPr>
          <a:xfrm>
            <a:off x="8602663" y="6454775"/>
            <a:ext cx="0" cy="182563"/>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057" name="Picture 18"/>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446838" y="219075"/>
            <a:ext cx="1600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PNNL_50th_Anniversry_Ribbon_SILVER_v2-2.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600" b="1" kern="1200">
          <a:solidFill>
            <a:srgbClr val="FFFFFF"/>
          </a:solidFill>
          <a:latin typeface="Arial"/>
          <a:ea typeface="+mj-ea"/>
          <a:cs typeface="Arial"/>
        </a:defRPr>
      </a:lvl1pPr>
      <a:lvl2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2pPr>
      <a:lvl3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3pPr>
      <a:lvl4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4pPr>
      <a:lvl5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5pPr>
      <a:lvl6pPr marL="457200" algn="l" defTabSz="457200" rtl="0" fontAlgn="base">
        <a:spcBef>
          <a:spcPct val="0"/>
        </a:spcBef>
        <a:spcAft>
          <a:spcPct val="0"/>
        </a:spcAft>
        <a:defRPr sz="2600" b="1">
          <a:solidFill>
            <a:srgbClr val="FFFFFF"/>
          </a:solidFill>
          <a:latin typeface="Arial" pitchFamily="34" charset="0"/>
          <a:cs typeface="Arial" pitchFamily="34" charset="0"/>
        </a:defRPr>
      </a:lvl6pPr>
      <a:lvl7pPr marL="914400" algn="l" defTabSz="457200" rtl="0" fontAlgn="base">
        <a:spcBef>
          <a:spcPct val="0"/>
        </a:spcBef>
        <a:spcAft>
          <a:spcPct val="0"/>
        </a:spcAft>
        <a:defRPr sz="2600" b="1">
          <a:solidFill>
            <a:srgbClr val="FFFFFF"/>
          </a:solidFill>
          <a:latin typeface="Arial" pitchFamily="34" charset="0"/>
          <a:cs typeface="Arial" pitchFamily="34" charset="0"/>
        </a:defRPr>
      </a:lvl7pPr>
      <a:lvl8pPr marL="1371600" algn="l" defTabSz="457200" rtl="0" fontAlgn="base">
        <a:spcBef>
          <a:spcPct val="0"/>
        </a:spcBef>
        <a:spcAft>
          <a:spcPct val="0"/>
        </a:spcAft>
        <a:defRPr sz="2600" b="1">
          <a:solidFill>
            <a:srgbClr val="FFFFFF"/>
          </a:solidFill>
          <a:latin typeface="Arial" pitchFamily="34" charset="0"/>
          <a:cs typeface="Arial" pitchFamily="34" charset="0"/>
        </a:defRPr>
      </a:lvl8pPr>
      <a:lvl9pPr marL="1828800" algn="l" defTabSz="457200" rtl="0" fontAlgn="base">
        <a:spcBef>
          <a:spcPct val="0"/>
        </a:spcBef>
        <a:spcAft>
          <a:spcPct val="0"/>
        </a:spcAft>
        <a:defRPr sz="2600" b="1">
          <a:solidFill>
            <a:srgbClr val="FFFFFF"/>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SzPct val="100000"/>
        <a:buBlip>
          <a:blip r:embed="rId16"/>
        </a:buBlip>
        <a:defRPr sz="2000" kern="1200">
          <a:solidFill>
            <a:schemeClr val="accent2"/>
          </a:solidFill>
          <a:latin typeface="Arial"/>
          <a:ea typeface="+mn-ea"/>
          <a:cs typeface="Arial"/>
        </a:defRPr>
      </a:lvl1pPr>
      <a:lvl2pPr marL="742950" indent="-285750" algn="l" defTabSz="457200" rtl="0" eaLnBrk="0" fontAlgn="base" hangingPunct="0">
        <a:spcBef>
          <a:spcPct val="20000"/>
        </a:spcBef>
        <a:spcAft>
          <a:spcPct val="0"/>
        </a:spcAft>
        <a:buBlip>
          <a:blip r:embed="rId17"/>
        </a:buBlip>
        <a:defRPr kern="1200">
          <a:solidFill>
            <a:schemeClr val="accent2"/>
          </a:solidFill>
          <a:latin typeface="Arial"/>
          <a:ea typeface="+mn-ea"/>
          <a:cs typeface="Arial"/>
        </a:defRPr>
      </a:lvl2pPr>
      <a:lvl3pPr marL="1143000" indent="-228600" algn="l" defTabSz="457200" rtl="0" eaLnBrk="0" fontAlgn="base" hangingPunct="0">
        <a:spcBef>
          <a:spcPct val="20000"/>
        </a:spcBef>
        <a:spcAft>
          <a:spcPct val="0"/>
        </a:spcAft>
        <a:buSzPct val="100000"/>
        <a:buBlip>
          <a:blip r:embed="rId18"/>
        </a:buBlip>
        <a:defRPr sz="1600" kern="1200">
          <a:solidFill>
            <a:schemeClr val="accent2"/>
          </a:solidFill>
          <a:latin typeface="Arial"/>
          <a:ea typeface="+mn-ea"/>
          <a:cs typeface="Arial"/>
        </a:defRPr>
      </a:lvl3pPr>
      <a:lvl4pPr marL="1600200" indent="-228600" algn="l" defTabSz="457200" rtl="0" eaLnBrk="0" fontAlgn="base" hangingPunct="0">
        <a:spcBef>
          <a:spcPct val="20000"/>
        </a:spcBef>
        <a:spcAft>
          <a:spcPct val="0"/>
        </a:spcAft>
        <a:buSzPct val="100000"/>
        <a:buBlip>
          <a:blip r:embed="rId19"/>
        </a:buBlip>
        <a:defRPr sz="1400" kern="1200">
          <a:solidFill>
            <a:schemeClr val="accent2"/>
          </a:solidFill>
          <a:latin typeface="Arial"/>
          <a:ea typeface="+mn-ea"/>
          <a:cs typeface="Arial"/>
        </a:defRPr>
      </a:lvl4pPr>
      <a:lvl5pPr marL="2057400" indent="-228600" algn="l" defTabSz="457200" rtl="0" eaLnBrk="0" fontAlgn="base" hangingPunct="0">
        <a:spcBef>
          <a:spcPct val="20000"/>
        </a:spcBef>
        <a:spcAft>
          <a:spcPct val="0"/>
        </a:spcAft>
        <a:buSzPct val="100000"/>
        <a:buBlip>
          <a:blip r:embed="rId16"/>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9" descr="Copper_PowerPoint_Background_08-19-2011.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274638" y="201613"/>
            <a:ext cx="5943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274638" y="1600200"/>
            <a:ext cx="85947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eaLnBrk="1" hangingPunct="1">
              <a:defRPr sz="900">
                <a:solidFill>
                  <a:srgbClr val="707276"/>
                </a:solidFill>
                <a:latin typeface="Arial"/>
                <a:cs typeface="Arial"/>
              </a:defRPr>
            </a:lvl1pPr>
          </a:lstStyle>
          <a:p>
            <a:pPr>
              <a:defRPr/>
            </a:pPr>
            <a:endParaRPr lang="en-US"/>
          </a:p>
        </p:txBody>
      </p:sp>
      <p:sp>
        <p:nvSpPr>
          <p:cNvPr id="5"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eaLnBrk="1" hangingPunct="1">
              <a:defRPr sz="900">
                <a:solidFill>
                  <a:srgbClr val="707276"/>
                </a:solidFill>
                <a:latin typeface="Arial"/>
                <a:cs typeface="Arial"/>
              </a:defRPr>
            </a:lvl1pPr>
          </a:lstStyle>
          <a:p>
            <a:pPr>
              <a:defRPr/>
            </a:pPr>
            <a:r>
              <a:rPr lang="en-US" smtClean="0"/>
              <a:t>Building Energy Codes Program</a:t>
            </a:r>
            <a:endParaRPr lang="en-US"/>
          </a:p>
        </p:txBody>
      </p:sp>
      <p:sp>
        <p:nvSpPr>
          <p:cNvPr id="17" name="Slide Number Placeholder 5"/>
          <p:cNvSpPr>
            <a:spLocks noGrp="1"/>
          </p:cNvSpPr>
          <p:nvPr>
            <p:ph type="sldNum" sz="quarter" idx="4"/>
          </p:nvPr>
        </p:nvSpPr>
        <p:spPr>
          <a:xfrm>
            <a:off x="8742363" y="6356350"/>
            <a:ext cx="301625" cy="365125"/>
          </a:xfrm>
          <a:prstGeom prst="rect">
            <a:avLst/>
          </a:prstGeom>
        </p:spPr>
        <p:txBody>
          <a:bodyPr vert="horz" wrap="square" lIns="0" tIns="0" rIns="91440" bIns="0" numCol="1" anchor="ctr" anchorCtr="0" compatLnSpc="1">
            <a:prstTxWarp prst="textNoShape">
              <a:avLst/>
            </a:prstTxWarp>
          </a:bodyPr>
          <a:lstStyle>
            <a:lvl1pPr eaLnBrk="1" hangingPunct="1">
              <a:defRPr sz="900" b="1">
                <a:solidFill>
                  <a:srgbClr val="707276"/>
                </a:solidFill>
                <a:cs typeface="Arial" panose="020B0604020202020204" pitchFamily="34" charset="0"/>
              </a:defRPr>
            </a:lvl1pPr>
          </a:lstStyle>
          <a:p>
            <a:pPr>
              <a:defRPr/>
            </a:pPr>
            <a:fld id="{5E455D30-0BBD-4ADC-9215-BD284095E838}" type="slidenum">
              <a:rPr lang="en-US" altLang="en-US"/>
              <a:pPr>
                <a:defRPr/>
              </a:pPr>
              <a:t>‹#›</a:t>
            </a:fld>
            <a:endParaRPr lang="en-US" altLang="en-US"/>
          </a:p>
        </p:txBody>
      </p:sp>
      <p:cxnSp>
        <p:nvCxnSpPr>
          <p:cNvPr id="18" name="Straight Connector 17"/>
          <p:cNvCxnSpPr/>
          <p:nvPr/>
        </p:nvCxnSpPr>
        <p:spPr>
          <a:xfrm>
            <a:off x="8602663" y="6454775"/>
            <a:ext cx="0" cy="182563"/>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3081" name="Picture 18"/>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446838" y="219075"/>
            <a:ext cx="1600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7" descr="PNNL_50th_Anniversry_Ribbon_SILVER_v2-2.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940675" y="0"/>
            <a:ext cx="11699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3" name="Group 8"/>
          <p:cNvGrpSpPr>
            <a:grpSpLocks/>
          </p:cNvGrpSpPr>
          <p:nvPr userDrawn="1"/>
        </p:nvGrpSpPr>
        <p:grpSpPr bwMode="auto">
          <a:xfrm>
            <a:off x="0" y="0"/>
            <a:ext cx="9144000" cy="6858000"/>
            <a:chOff x="0" y="0"/>
            <a:chExt cx="9144000" cy="6858000"/>
          </a:xfrm>
        </p:grpSpPr>
        <p:pic>
          <p:nvPicPr>
            <p:cNvPr id="3084" name="Picture 9" descr="Copper_PowerPoint_Background_08-19-2011.jp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0"/>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7570482" y="128766"/>
              <a:ext cx="1444752" cy="72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 id="2147484819" r:id="rId12"/>
    <p:sldLayoutId id="2147484820" r:id="rId13"/>
    <p:sldLayoutId id="2147484821" r:id="rId14"/>
    <p:sldLayoutId id="2147484822" r:id="rId15"/>
    <p:sldLayoutId id="2147484823" r:id="rId16"/>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600" b="1" kern="1200">
          <a:solidFill>
            <a:srgbClr val="FFFFFF"/>
          </a:solidFill>
          <a:latin typeface="Arial"/>
          <a:ea typeface="+mj-ea"/>
          <a:cs typeface="Arial"/>
        </a:defRPr>
      </a:lvl1pPr>
      <a:lvl2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2pPr>
      <a:lvl3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3pPr>
      <a:lvl4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4pPr>
      <a:lvl5pPr algn="l" defTabSz="457200" rtl="0" eaLnBrk="0" fontAlgn="base" hangingPunct="0">
        <a:spcBef>
          <a:spcPct val="0"/>
        </a:spcBef>
        <a:spcAft>
          <a:spcPct val="0"/>
        </a:spcAft>
        <a:defRPr sz="2600" b="1">
          <a:solidFill>
            <a:srgbClr val="FFFFFF"/>
          </a:solidFill>
          <a:latin typeface="Arial" pitchFamily="34" charset="0"/>
          <a:cs typeface="Arial" pitchFamily="34" charset="0"/>
        </a:defRPr>
      </a:lvl5pPr>
      <a:lvl6pPr marL="457200" algn="l" defTabSz="457200" rtl="0" fontAlgn="base">
        <a:spcBef>
          <a:spcPct val="0"/>
        </a:spcBef>
        <a:spcAft>
          <a:spcPct val="0"/>
        </a:spcAft>
        <a:defRPr sz="2600" b="1">
          <a:solidFill>
            <a:srgbClr val="FFFFFF"/>
          </a:solidFill>
          <a:latin typeface="Arial" pitchFamily="34" charset="0"/>
          <a:cs typeface="Arial" pitchFamily="34" charset="0"/>
        </a:defRPr>
      </a:lvl6pPr>
      <a:lvl7pPr marL="914400" algn="l" defTabSz="457200" rtl="0" fontAlgn="base">
        <a:spcBef>
          <a:spcPct val="0"/>
        </a:spcBef>
        <a:spcAft>
          <a:spcPct val="0"/>
        </a:spcAft>
        <a:defRPr sz="2600" b="1">
          <a:solidFill>
            <a:srgbClr val="FFFFFF"/>
          </a:solidFill>
          <a:latin typeface="Arial" pitchFamily="34" charset="0"/>
          <a:cs typeface="Arial" pitchFamily="34" charset="0"/>
        </a:defRPr>
      </a:lvl7pPr>
      <a:lvl8pPr marL="1371600" algn="l" defTabSz="457200" rtl="0" fontAlgn="base">
        <a:spcBef>
          <a:spcPct val="0"/>
        </a:spcBef>
        <a:spcAft>
          <a:spcPct val="0"/>
        </a:spcAft>
        <a:defRPr sz="2600" b="1">
          <a:solidFill>
            <a:srgbClr val="FFFFFF"/>
          </a:solidFill>
          <a:latin typeface="Arial" pitchFamily="34" charset="0"/>
          <a:cs typeface="Arial" pitchFamily="34" charset="0"/>
        </a:defRPr>
      </a:lvl8pPr>
      <a:lvl9pPr marL="1828800" algn="l" defTabSz="457200" rtl="0" fontAlgn="base">
        <a:spcBef>
          <a:spcPct val="0"/>
        </a:spcBef>
        <a:spcAft>
          <a:spcPct val="0"/>
        </a:spcAft>
        <a:defRPr sz="2600" b="1">
          <a:solidFill>
            <a:srgbClr val="FFFFFF"/>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SzPct val="100000"/>
        <a:buBlip>
          <a:blip r:embed="rId22"/>
        </a:buBlip>
        <a:defRPr sz="2000" kern="1200">
          <a:solidFill>
            <a:schemeClr val="accent2"/>
          </a:solidFill>
          <a:latin typeface="Arial"/>
          <a:ea typeface="+mn-ea"/>
          <a:cs typeface="Arial"/>
        </a:defRPr>
      </a:lvl1pPr>
      <a:lvl2pPr marL="742950" indent="-285750" algn="l" defTabSz="457200" rtl="0" eaLnBrk="0" fontAlgn="base" hangingPunct="0">
        <a:spcBef>
          <a:spcPct val="20000"/>
        </a:spcBef>
        <a:spcAft>
          <a:spcPct val="0"/>
        </a:spcAft>
        <a:buBlip>
          <a:blip r:embed="rId23"/>
        </a:buBlip>
        <a:defRPr kern="1200">
          <a:solidFill>
            <a:schemeClr val="accent2"/>
          </a:solidFill>
          <a:latin typeface="Arial"/>
          <a:ea typeface="+mn-ea"/>
          <a:cs typeface="Arial"/>
        </a:defRPr>
      </a:lvl2pPr>
      <a:lvl3pPr marL="1143000" indent="-228600" algn="l" defTabSz="457200" rtl="0" eaLnBrk="0" fontAlgn="base" hangingPunct="0">
        <a:spcBef>
          <a:spcPct val="20000"/>
        </a:spcBef>
        <a:spcAft>
          <a:spcPct val="0"/>
        </a:spcAft>
        <a:buSzPct val="100000"/>
        <a:buBlip>
          <a:blip r:embed="rId24"/>
        </a:buBlip>
        <a:defRPr sz="1600" kern="1200">
          <a:solidFill>
            <a:schemeClr val="accent2"/>
          </a:solidFill>
          <a:latin typeface="Arial"/>
          <a:ea typeface="+mn-ea"/>
          <a:cs typeface="Arial"/>
        </a:defRPr>
      </a:lvl3pPr>
      <a:lvl4pPr marL="1600200" indent="-228600" algn="l" defTabSz="457200" rtl="0" eaLnBrk="0" fontAlgn="base" hangingPunct="0">
        <a:spcBef>
          <a:spcPct val="20000"/>
        </a:spcBef>
        <a:spcAft>
          <a:spcPct val="0"/>
        </a:spcAft>
        <a:buSzPct val="100000"/>
        <a:buBlip>
          <a:blip r:embed="rId25"/>
        </a:buBlip>
        <a:defRPr sz="1400" kern="1200">
          <a:solidFill>
            <a:schemeClr val="accent2"/>
          </a:solidFill>
          <a:latin typeface="Arial"/>
          <a:ea typeface="+mn-ea"/>
          <a:cs typeface="Arial"/>
        </a:defRPr>
      </a:lvl4pPr>
      <a:lvl5pPr marL="2057400" indent="-228600" algn="l" defTabSz="457200" rtl="0" eaLnBrk="0" fontAlgn="base" hangingPunct="0">
        <a:spcBef>
          <a:spcPct val="20000"/>
        </a:spcBef>
        <a:spcAft>
          <a:spcPct val="0"/>
        </a:spcAft>
        <a:buSzPct val="100000"/>
        <a:buBlip>
          <a:blip r:embed="rId22"/>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8"/>
          <p:cNvGrpSpPr>
            <a:grpSpLocks/>
          </p:cNvGrpSpPr>
          <p:nvPr userDrawn="1"/>
        </p:nvGrpSpPr>
        <p:grpSpPr bwMode="auto">
          <a:xfrm>
            <a:off x="0" y="0"/>
            <a:ext cx="9144000" cy="6858000"/>
            <a:chOff x="0" y="0"/>
            <a:chExt cx="9144000" cy="6858000"/>
          </a:xfrm>
        </p:grpSpPr>
        <p:pic>
          <p:nvPicPr>
            <p:cNvPr id="4104" name="Picture 9" descr="Copper_PowerPoint_Background_08-19-2011.jp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7570482" y="128766"/>
              <a:ext cx="1444752" cy="72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1"/>
          <p:cNvSpPr>
            <a:spLocks noGrp="1"/>
          </p:cNvSpPr>
          <p:nvPr>
            <p:ph type="title"/>
          </p:nvPr>
        </p:nvSpPr>
        <p:spPr bwMode="auto">
          <a:xfrm>
            <a:off x="457200" y="357188"/>
            <a:ext cx="6858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4100" name="Text Placeholder 2"/>
          <p:cNvSpPr>
            <a:spLocks noGrp="1"/>
          </p:cNvSpPr>
          <p:nvPr>
            <p:ph type="body" idx="1"/>
          </p:nvPr>
        </p:nvSpPr>
        <p:spPr bwMode="auto">
          <a:xfrm>
            <a:off x="457200" y="18288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defTabSz="914400" eaLnBrk="1" fontAlgn="auto" hangingPunct="1">
              <a:spcBef>
                <a:spcPts val="0"/>
              </a:spcBef>
              <a:spcAft>
                <a:spcPts val="0"/>
              </a:spcAft>
              <a:defRPr sz="900">
                <a:solidFill>
                  <a:srgbClr val="707276"/>
                </a:solidFill>
                <a:latin typeface="Arial"/>
                <a:ea typeface="+mn-ea"/>
                <a:cs typeface="Aria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0" tIns="0" rIns="0" bIns="0" numCol="1" anchor="ctr" anchorCtr="0" compatLnSpc="1">
            <a:prstTxWarp prst="textNoShape">
              <a:avLst/>
            </a:prstTxWarp>
          </a:bodyPr>
          <a:lstStyle>
            <a:lvl1pPr algn="ctr" defTabSz="914400" eaLnBrk="1" hangingPunct="1">
              <a:defRPr sz="900">
                <a:solidFill>
                  <a:srgbClr val="707276"/>
                </a:solidFill>
                <a:latin typeface="Arial" pitchFamily="34" charset="0"/>
                <a:ea typeface="+mn-ea"/>
                <a:cs typeface="Arial" pitchFamily="34" charset="0"/>
              </a:defRPr>
            </a:lvl1pPr>
          </a:lstStyle>
          <a:p>
            <a:pPr>
              <a:defRPr/>
            </a:pPr>
            <a:r>
              <a:rPr lang="en-US" altLang="en-US" smtClean="0"/>
              <a:t>Building Energy Codes Program</a:t>
            </a: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0" tIns="0" rIns="0" bIns="0" numCol="1" anchor="ctr" anchorCtr="0" compatLnSpc="1">
            <a:prstTxWarp prst="textNoShape">
              <a:avLst/>
            </a:prstTxWarp>
          </a:bodyPr>
          <a:lstStyle>
            <a:lvl1pPr algn="r" defTabSz="914400" eaLnBrk="1" hangingPunct="1">
              <a:defRPr sz="900">
                <a:solidFill>
                  <a:srgbClr val="707276"/>
                </a:solidFill>
                <a:cs typeface="Arial" panose="020B0604020202020204" pitchFamily="34" charset="0"/>
              </a:defRPr>
            </a:lvl1pPr>
          </a:lstStyle>
          <a:p>
            <a:pPr>
              <a:defRPr/>
            </a:pPr>
            <a:fld id="{C39B4105-CABD-4B69-A3C8-7D02905E6F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 id="2147484835" r:id="rId12"/>
    <p:sldLayoutId id="2147484836" r:id="rId13"/>
    <p:sldLayoutId id="2147484837" r:id="rId14"/>
    <p:sldLayoutId id="2147484838" r:id="rId15"/>
    <p:sldLayoutId id="2147484839" r:id="rId16"/>
    <p:sldLayoutId id="2147484840" r:id="rId17"/>
    <p:sldLayoutId id="2147484841" r:id="rId18"/>
  </p:sldLayoutIdLst>
  <p:hf hdr="0" dt="0"/>
  <p:txStyles>
    <p:titleStyle>
      <a:lvl1pPr algn="l" defTabSz="457200" rtl="0" eaLnBrk="0" fontAlgn="base" hangingPunct="0">
        <a:spcBef>
          <a:spcPct val="0"/>
        </a:spcBef>
        <a:spcAft>
          <a:spcPct val="0"/>
        </a:spcAft>
        <a:defRPr sz="2500" b="1" kern="1200">
          <a:solidFill>
            <a:srgbClr val="FFFFFF"/>
          </a:solidFill>
          <a:latin typeface="Arial"/>
          <a:ea typeface="+mj-ea"/>
          <a:cs typeface="Arial"/>
        </a:defRPr>
      </a:lvl1pPr>
      <a:lvl2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2pPr>
      <a:lvl3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3pPr>
      <a:lvl4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4pPr>
      <a:lvl5pPr algn="l" defTabSz="457200" rtl="0" eaLnBrk="0" fontAlgn="base" hangingPunct="0">
        <a:spcBef>
          <a:spcPct val="0"/>
        </a:spcBef>
        <a:spcAft>
          <a:spcPct val="0"/>
        </a:spcAft>
        <a:defRPr sz="2500" b="1">
          <a:solidFill>
            <a:srgbClr val="FFFFFF"/>
          </a:solidFill>
          <a:latin typeface="Arial" pitchFamily="34" charset="0"/>
          <a:cs typeface="Arial" pitchFamily="34" charset="0"/>
        </a:defRPr>
      </a:lvl5pPr>
      <a:lvl6pPr marL="457200" algn="l" defTabSz="457200" rtl="0" fontAlgn="base">
        <a:spcBef>
          <a:spcPct val="0"/>
        </a:spcBef>
        <a:spcAft>
          <a:spcPct val="0"/>
        </a:spcAft>
        <a:defRPr sz="2500" b="1">
          <a:solidFill>
            <a:srgbClr val="FFFFFF"/>
          </a:solidFill>
          <a:latin typeface="Arial" pitchFamily="34" charset="0"/>
          <a:cs typeface="Arial" pitchFamily="34" charset="0"/>
        </a:defRPr>
      </a:lvl6pPr>
      <a:lvl7pPr marL="914400" algn="l" defTabSz="457200" rtl="0" fontAlgn="base">
        <a:spcBef>
          <a:spcPct val="0"/>
        </a:spcBef>
        <a:spcAft>
          <a:spcPct val="0"/>
        </a:spcAft>
        <a:defRPr sz="2500" b="1">
          <a:solidFill>
            <a:srgbClr val="FFFFFF"/>
          </a:solidFill>
          <a:latin typeface="Arial" pitchFamily="34" charset="0"/>
          <a:cs typeface="Arial" pitchFamily="34" charset="0"/>
        </a:defRPr>
      </a:lvl7pPr>
      <a:lvl8pPr marL="1371600" algn="l" defTabSz="457200" rtl="0" fontAlgn="base">
        <a:spcBef>
          <a:spcPct val="0"/>
        </a:spcBef>
        <a:spcAft>
          <a:spcPct val="0"/>
        </a:spcAft>
        <a:defRPr sz="2500" b="1">
          <a:solidFill>
            <a:srgbClr val="FFFFFF"/>
          </a:solidFill>
          <a:latin typeface="Arial" pitchFamily="34" charset="0"/>
          <a:cs typeface="Arial" pitchFamily="34" charset="0"/>
        </a:defRPr>
      </a:lvl8pPr>
      <a:lvl9pPr marL="1828800" algn="l" defTabSz="457200" rtl="0" fontAlgn="base">
        <a:spcBef>
          <a:spcPct val="0"/>
        </a:spcBef>
        <a:spcAft>
          <a:spcPct val="0"/>
        </a:spcAft>
        <a:defRPr sz="2500" b="1">
          <a:solidFill>
            <a:srgbClr val="FFFFFF"/>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SzPct val="100000"/>
        <a:buBlip>
          <a:blip r:embed="rId22"/>
        </a:buBlip>
        <a:defRPr sz="2000" kern="1200">
          <a:solidFill>
            <a:schemeClr val="accent2"/>
          </a:solidFill>
          <a:latin typeface="Arial"/>
          <a:ea typeface="+mn-ea"/>
          <a:cs typeface="Arial"/>
        </a:defRPr>
      </a:lvl1pPr>
      <a:lvl2pPr marL="742950" indent="-285750" algn="l" defTabSz="457200" rtl="0" eaLnBrk="0" fontAlgn="base" hangingPunct="0">
        <a:spcBef>
          <a:spcPct val="20000"/>
        </a:spcBef>
        <a:spcAft>
          <a:spcPct val="0"/>
        </a:spcAft>
        <a:buBlip>
          <a:blip r:embed="rId23"/>
        </a:buBlip>
        <a:defRPr kern="1200">
          <a:solidFill>
            <a:schemeClr val="accent2"/>
          </a:solidFill>
          <a:latin typeface="Arial"/>
          <a:ea typeface="+mn-ea"/>
          <a:cs typeface="Arial"/>
        </a:defRPr>
      </a:lvl2pPr>
      <a:lvl3pPr marL="1143000" indent="-228600" algn="l" defTabSz="457200" rtl="0" eaLnBrk="0" fontAlgn="base" hangingPunct="0">
        <a:spcBef>
          <a:spcPct val="20000"/>
        </a:spcBef>
        <a:spcAft>
          <a:spcPct val="0"/>
        </a:spcAft>
        <a:buSzPct val="100000"/>
        <a:buBlip>
          <a:blip r:embed="rId24"/>
        </a:buBlip>
        <a:defRPr sz="1600" kern="1200">
          <a:solidFill>
            <a:schemeClr val="accent2"/>
          </a:solidFill>
          <a:latin typeface="Arial"/>
          <a:ea typeface="+mn-ea"/>
          <a:cs typeface="Arial"/>
        </a:defRPr>
      </a:lvl3pPr>
      <a:lvl4pPr marL="1600200" indent="-228600" algn="l" defTabSz="457200" rtl="0" eaLnBrk="0" fontAlgn="base" hangingPunct="0">
        <a:spcBef>
          <a:spcPct val="20000"/>
        </a:spcBef>
        <a:spcAft>
          <a:spcPct val="0"/>
        </a:spcAft>
        <a:buSzPct val="100000"/>
        <a:buBlip>
          <a:blip r:embed="rId25"/>
        </a:buBlip>
        <a:defRPr sz="1400" kern="1200">
          <a:solidFill>
            <a:schemeClr val="accent2"/>
          </a:solidFill>
          <a:latin typeface="Arial"/>
          <a:ea typeface="+mn-ea"/>
          <a:cs typeface="Arial"/>
        </a:defRPr>
      </a:lvl4pPr>
      <a:lvl5pPr marL="2057400" indent="-228600" algn="l" defTabSz="457200" rtl="0" eaLnBrk="0" fontAlgn="base" hangingPunct="0">
        <a:spcBef>
          <a:spcPct val="20000"/>
        </a:spcBef>
        <a:spcAft>
          <a:spcPct val="0"/>
        </a:spcAft>
        <a:buSzPct val="100000"/>
        <a:buBlip>
          <a:blip r:embed="rId22"/>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eaLnBrk="1" hangingPunct="1">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eaLnBrk="1" hangingPunct="1">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eaLnBrk="1" hangingPunct="1">
              <a:defRPr/>
            </a:pPr>
            <a:fld id="{870DA244-6813-410B-97EE-73E8726CAFE7}" type="slidenum">
              <a:rPr lang="en-US">
                <a:solidFill>
                  <a:srgbClr val="000000"/>
                </a:solidFill>
                <a:ea typeface="+mn-ea"/>
              </a:rPr>
              <a:pPr defTabSz="914400" eaLnBrk="1" hangingPunct="1">
                <a:defRPr/>
              </a:pPr>
              <a:t>‹#›</a:t>
            </a:fld>
            <a:endParaRPr lang="en-US">
              <a:solidFill>
                <a:srgbClr val="000000"/>
              </a:solidFill>
              <a:ea typeface="+mn-ea"/>
            </a:endParaRPr>
          </a:p>
        </p:txBody>
      </p:sp>
    </p:spTree>
    <p:extLst>
      <p:ext uri="{BB962C8B-B14F-4D97-AF65-F5344CB8AC3E}">
        <p14:creationId xmlns:p14="http://schemas.microsoft.com/office/powerpoint/2010/main" val="1207980809"/>
      </p:ext>
    </p:extLst>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 id="214748486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7.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hyperlink" Target="https://www.iccsafe.org/codes-tech-support/code-development-process/" TargetMode="Externa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emf"/><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cdn-web.iccsafe.org/wp-content/uploads/Code-Adoption-Process-by-State-NOV.pdf"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hyperlink" Target="http://www.energycodes.gov/complianc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3.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Word_Document1.docx"/></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66.xml"/><Relationship Id="rId5" Type="http://schemas.openxmlformats.org/officeDocument/2006/relationships/image" Target="../media/image17.jpeg"/><Relationship Id="rId4" Type="http://schemas.openxmlformats.org/officeDocument/2006/relationships/image" Target="../media/image19.emf"/></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3.png"/><Relationship Id="rId7" Type="http://schemas.openxmlformats.org/officeDocument/2006/relationships/image" Target="../media/image48.jpeg"/><Relationship Id="rId12" Type="http://schemas.openxmlformats.org/officeDocument/2006/relationships/image" Target="../media/image5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2.png"/><Relationship Id="rId5" Type="http://schemas.openxmlformats.org/officeDocument/2006/relationships/image" Target="../media/image5.png"/><Relationship Id="rId10" Type="http://schemas.openxmlformats.org/officeDocument/2006/relationships/image" Target="../media/image51.jpg"/><Relationship Id="rId4" Type="http://schemas.openxmlformats.org/officeDocument/2006/relationships/image" Target="../media/image4.png"/><Relationship Id="rId9"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3.png"/><Relationship Id="rId7"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59.jpeg"/></Relationships>
</file>

<file path=ppt/slides/_rels/slide4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3.png"/><Relationship Id="rId7"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66.xml"/><Relationship Id="rId5" Type="http://schemas.openxmlformats.org/officeDocument/2006/relationships/image" Target="../media/image17.jpeg"/><Relationship Id="rId4" Type="http://schemas.openxmlformats.org/officeDocument/2006/relationships/image" Target="../media/image19.emf"/></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67.jpeg"/><Relationship Id="rId4" Type="http://schemas.openxmlformats.org/officeDocument/2006/relationships/image" Target="../media/image4.png"/><Relationship Id="rId9" Type="http://schemas.openxmlformats.org/officeDocument/2006/relationships/image" Target="../media/image66.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robert.schultz@pnnl.gov" TargetMode="External"/><Relationship Id="rId7" Type="http://schemas.openxmlformats.org/officeDocument/2006/relationships/image" Target="../media/image5.png"/><Relationship Id="rId2" Type="http://schemas.openxmlformats.org/officeDocument/2006/relationships/hyperlink" Target="mailto:rose.bartlett@pnnl.gov"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nergycode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energycodes.gov/sites/default/files/documents/Impacts_Of_Model_Energy_Code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nergycodes.gov/about/statutory-require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917" y="207631"/>
            <a:ext cx="5803192" cy="2185214"/>
          </a:xfrm>
          <a:prstGeom prst="rect">
            <a:avLst/>
          </a:prstGeom>
          <a:noFill/>
        </p:spPr>
        <p:txBody>
          <a:bodyPr wrap="none" rtlCol="0">
            <a:spAutoFit/>
          </a:bodyPr>
          <a:lstStyle/>
          <a:p>
            <a:pPr defTabSz="914400" eaLnBrk="1" hangingPunct="1"/>
            <a:r>
              <a:rPr lang="en-US" dirty="0">
                <a:solidFill>
                  <a:srgbClr val="000000"/>
                </a:solidFill>
                <a:latin typeface="Arial" charset="0"/>
                <a:ea typeface="+mn-ea"/>
              </a:rPr>
              <a:t>U.S. Department of Energy</a:t>
            </a:r>
            <a:br>
              <a:rPr lang="en-US" dirty="0">
                <a:solidFill>
                  <a:srgbClr val="000000"/>
                </a:solidFill>
                <a:latin typeface="Arial" charset="0"/>
                <a:ea typeface="+mn-ea"/>
              </a:rPr>
            </a:br>
            <a:r>
              <a:rPr lang="en-US" dirty="0">
                <a:solidFill>
                  <a:srgbClr val="000000"/>
                </a:solidFill>
                <a:latin typeface="Arial" charset="0"/>
                <a:ea typeface="+mn-ea"/>
              </a:rPr>
              <a:t>Building Energy Codes </a:t>
            </a:r>
            <a:r>
              <a:rPr lang="en-US" dirty="0" smtClean="0">
                <a:solidFill>
                  <a:srgbClr val="000000"/>
                </a:solidFill>
                <a:latin typeface="Arial" charset="0"/>
                <a:ea typeface="+mn-ea"/>
              </a:rPr>
              <a:t>Program</a:t>
            </a:r>
          </a:p>
          <a:p>
            <a:pPr defTabSz="914400" eaLnBrk="1" hangingPunct="1"/>
            <a:endParaRPr lang="en-US" baseline="30000" dirty="0" smtClean="0">
              <a:solidFill>
                <a:srgbClr val="000000"/>
              </a:solidFill>
              <a:latin typeface="Arial" charset="0"/>
              <a:ea typeface="+mn-ea"/>
            </a:endParaRPr>
          </a:p>
          <a:p>
            <a:pPr defTabSz="914400" eaLnBrk="1" hangingPunct="1"/>
            <a:r>
              <a:rPr lang="en-US" dirty="0" smtClean="0">
                <a:solidFill>
                  <a:srgbClr val="000000"/>
                </a:solidFill>
                <a:latin typeface="Arial" charset="0"/>
                <a:ea typeface="+mn-ea"/>
              </a:rPr>
              <a:t>2018 National Energy Codes Conference</a:t>
            </a:r>
          </a:p>
          <a:p>
            <a:pPr defTabSz="914400" eaLnBrk="1" hangingPunct="1"/>
            <a:r>
              <a:rPr lang="en-US" dirty="0" smtClean="0">
                <a:solidFill>
                  <a:srgbClr val="000000"/>
                </a:solidFill>
                <a:latin typeface="Arial" charset="0"/>
                <a:ea typeface="+mn-ea"/>
              </a:rPr>
              <a:t>Pre-Conference, July 15, 2018</a:t>
            </a:r>
          </a:p>
          <a:p>
            <a:pPr defTabSz="914400" eaLnBrk="1" hangingPunct="1"/>
            <a:r>
              <a:rPr lang="en-US" dirty="0" smtClean="0">
                <a:solidFill>
                  <a:srgbClr val="000000"/>
                </a:solidFill>
                <a:latin typeface="Arial" charset="0"/>
                <a:ea typeface="+mn-ea"/>
              </a:rPr>
              <a:t>Austin, TX</a:t>
            </a:r>
            <a:endParaRPr lang="en-US" dirty="0">
              <a:solidFill>
                <a:srgbClr val="000000"/>
              </a:solidFill>
              <a:latin typeface="Arial" charset="0"/>
              <a:ea typeface="+mn-ea"/>
            </a:endParaRPr>
          </a:p>
        </p:txBody>
      </p:sp>
      <p:pic>
        <p:nvPicPr>
          <p:cNvPr id="3" name="Picture 2"/>
          <p:cNvPicPr>
            <a:picLocks noChangeAspect="1"/>
          </p:cNvPicPr>
          <p:nvPr/>
        </p:nvPicPr>
        <p:blipFill>
          <a:blip r:embed="rId2" cstate="print"/>
          <a:stretch>
            <a:fillRect/>
          </a:stretch>
        </p:blipFill>
        <p:spPr>
          <a:xfrm>
            <a:off x="505690" y="2466201"/>
            <a:ext cx="7990706" cy="276999"/>
          </a:xfrm>
          <a:prstGeom prst="rect">
            <a:avLst/>
          </a:prstGeom>
        </p:spPr>
      </p:pic>
      <p:sp>
        <p:nvSpPr>
          <p:cNvPr id="5" name="TextBox 4"/>
          <p:cNvSpPr txBox="1"/>
          <p:nvPr/>
        </p:nvSpPr>
        <p:spPr>
          <a:xfrm>
            <a:off x="594360" y="4867870"/>
            <a:ext cx="3733800" cy="1754326"/>
          </a:xfrm>
          <a:prstGeom prst="rect">
            <a:avLst/>
          </a:prstGeom>
          <a:noFill/>
        </p:spPr>
        <p:txBody>
          <a:bodyPr wrap="square" rtlCol="0">
            <a:spAutoFit/>
          </a:bodyPr>
          <a:lstStyle/>
          <a:p>
            <a:pPr defTabSz="914400" eaLnBrk="1" hangingPunct="1"/>
            <a:r>
              <a:rPr lang="en-US" sz="1800" dirty="0" smtClean="0">
                <a:solidFill>
                  <a:srgbClr val="FF0000"/>
                </a:solidFill>
                <a:latin typeface="Arial" charset="0"/>
                <a:ea typeface="+mn-ea"/>
              </a:rPr>
              <a:t>AIA Provider # 1014</a:t>
            </a:r>
          </a:p>
          <a:p>
            <a:pPr defTabSz="914400" eaLnBrk="1" hangingPunct="1"/>
            <a:r>
              <a:rPr lang="en-US" sz="1800" dirty="0" smtClean="0">
                <a:solidFill>
                  <a:srgbClr val="FF0000"/>
                </a:solidFill>
                <a:latin typeface="Arial" charset="0"/>
                <a:ea typeface="+mn-ea"/>
              </a:rPr>
              <a:t>AIA Course # PRECDS1</a:t>
            </a:r>
          </a:p>
          <a:p>
            <a:pPr defTabSz="914400" eaLnBrk="1" hangingPunct="1"/>
            <a:endParaRPr lang="en-US" sz="1800" dirty="0" smtClean="0">
              <a:solidFill>
                <a:srgbClr val="FF0000"/>
              </a:solidFill>
              <a:latin typeface="Arial" charset="0"/>
              <a:ea typeface="+mn-ea"/>
            </a:endParaRPr>
          </a:p>
          <a:p>
            <a:pPr defTabSz="914400" eaLnBrk="1" hangingPunct="1"/>
            <a:r>
              <a:rPr lang="en-US" sz="1800" dirty="0" smtClean="0">
                <a:solidFill>
                  <a:srgbClr val="006600"/>
                </a:solidFill>
                <a:latin typeface="Arial" charset="0"/>
                <a:ea typeface="+mn-ea"/>
              </a:rPr>
              <a:t>ICC Preferred Education Provider</a:t>
            </a:r>
          </a:p>
          <a:p>
            <a:pPr defTabSz="914400" eaLnBrk="1" hangingPunct="1"/>
            <a:endParaRPr lang="en-US" sz="1800" dirty="0">
              <a:solidFill>
                <a:srgbClr val="FF0000"/>
              </a:solidFill>
              <a:latin typeface="Arial" charset="0"/>
              <a:ea typeface="+mn-ea"/>
            </a:endParaRPr>
          </a:p>
          <a:p>
            <a:pPr defTabSz="914400" eaLnBrk="1" hangingPunct="1"/>
            <a:endParaRPr lang="en-US" sz="1800" dirty="0">
              <a:solidFill>
                <a:srgbClr val="FF0000"/>
              </a:solidFill>
              <a:latin typeface="Arial" charset="0"/>
              <a:ea typeface="+mn-ea"/>
            </a:endParaRPr>
          </a:p>
        </p:txBody>
      </p:sp>
      <p:pic>
        <p:nvPicPr>
          <p:cNvPr id="6" name="Picture 5"/>
          <p:cNvPicPr>
            <a:picLocks noChangeAspect="1"/>
          </p:cNvPicPr>
          <p:nvPr/>
        </p:nvPicPr>
        <p:blipFill>
          <a:blip r:embed="rId3" cstate="print"/>
          <a:stretch>
            <a:fillRect/>
          </a:stretch>
        </p:blipFill>
        <p:spPr>
          <a:xfrm>
            <a:off x="4800600" y="5418046"/>
            <a:ext cx="977900" cy="97382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3774" y="5418046"/>
            <a:ext cx="2322622" cy="1097004"/>
          </a:xfrm>
          <a:prstGeom prst="rect">
            <a:avLst/>
          </a:prstGeom>
        </p:spPr>
      </p:pic>
      <p:sp>
        <p:nvSpPr>
          <p:cNvPr id="9" name="TextBox 8"/>
          <p:cNvSpPr txBox="1"/>
          <p:nvPr/>
        </p:nvSpPr>
        <p:spPr>
          <a:xfrm>
            <a:off x="609600" y="2719391"/>
            <a:ext cx="7440948" cy="1569660"/>
          </a:xfrm>
          <a:prstGeom prst="rect">
            <a:avLst/>
          </a:prstGeom>
          <a:noFill/>
        </p:spPr>
        <p:txBody>
          <a:bodyPr wrap="none" rtlCol="0">
            <a:spAutoFit/>
          </a:bodyPr>
          <a:lstStyle/>
          <a:p>
            <a:pPr defTabSz="914400" eaLnBrk="1" hangingPunct="1"/>
            <a:r>
              <a:rPr lang="en-US" sz="2800" b="1" dirty="0" smtClean="0">
                <a:solidFill>
                  <a:srgbClr val="000000"/>
                </a:solidFill>
                <a:latin typeface="Arial" charset="0"/>
                <a:ea typeface="+mn-ea"/>
              </a:rPr>
              <a:t>Energy Codes 101 / What’s New in Codes?</a:t>
            </a:r>
          </a:p>
          <a:p>
            <a:pPr defTabSz="914400" eaLnBrk="1" hangingPunct="1"/>
            <a:endParaRPr lang="en-US" sz="2800" b="1" dirty="0">
              <a:solidFill>
                <a:srgbClr val="000000"/>
              </a:solidFill>
              <a:latin typeface="Arial" charset="0"/>
              <a:ea typeface="+mn-ea"/>
            </a:endParaRPr>
          </a:p>
          <a:p>
            <a:pPr defTabSz="914400" eaLnBrk="1" hangingPunct="1"/>
            <a:r>
              <a:rPr lang="en-US" sz="2000" b="1" dirty="0" smtClean="0">
                <a:solidFill>
                  <a:srgbClr val="000000"/>
                </a:solidFill>
                <a:latin typeface="Arial" charset="0"/>
                <a:ea typeface="+mn-ea"/>
              </a:rPr>
              <a:t>Rosemarie Bartlett</a:t>
            </a:r>
          </a:p>
          <a:p>
            <a:pPr defTabSz="914400" eaLnBrk="1" hangingPunct="1"/>
            <a:r>
              <a:rPr lang="en-US" sz="2000" b="1" dirty="0" smtClean="0">
                <a:solidFill>
                  <a:srgbClr val="000000"/>
                </a:solidFill>
                <a:latin typeface="Arial" charset="0"/>
                <a:ea typeface="+mn-ea"/>
              </a:rPr>
              <a:t>Bob Schultz</a:t>
            </a:r>
            <a:endParaRPr lang="en-US" sz="2000" b="1" dirty="0">
              <a:solidFill>
                <a:srgbClr val="000000"/>
              </a:solidFill>
              <a:latin typeface="Arial" charset="0"/>
              <a:ea typeface="+mn-ea"/>
            </a:endParaRPr>
          </a:p>
        </p:txBody>
      </p:sp>
      <p:pic>
        <p:nvPicPr>
          <p:cNvPr id="10" name="Picture 9"/>
          <p:cNvPicPr>
            <a:picLocks noChangeAspect="1"/>
          </p:cNvPicPr>
          <p:nvPr/>
        </p:nvPicPr>
        <p:blipFill>
          <a:blip r:embed="rId2" cstate="print"/>
          <a:stretch>
            <a:fillRect/>
          </a:stretch>
        </p:blipFill>
        <p:spPr>
          <a:xfrm>
            <a:off x="609600" y="4429035"/>
            <a:ext cx="7990706" cy="276999"/>
          </a:xfrm>
          <a:prstGeom prst="rect">
            <a:avLst/>
          </a:prstGeom>
        </p:spPr>
      </p:pic>
    </p:spTree>
    <p:extLst>
      <p:ext uri="{BB962C8B-B14F-4D97-AF65-F5344CB8AC3E}">
        <p14:creationId xmlns:p14="http://schemas.microsoft.com/office/powerpoint/2010/main" val="322171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DOE’s Support</a:t>
            </a:r>
            <a:endParaRPr lang="en-US" dirty="0"/>
          </a:p>
        </p:txBody>
      </p:sp>
      <p:sp>
        <p:nvSpPr>
          <p:cNvPr id="3" name="Content Placeholder 2"/>
          <p:cNvSpPr>
            <a:spLocks noGrp="1"/>
          </p:cNvSpPr>
          <p:nvPr>
            <p:ph idx="1"/>
          </p:nvPr>
        </p:nvSpPr>
        <p:spPr>
          <a:xfrm>
            <a:off x="457200" y="1371597"/>
            <a:ext cx="8229600" cy="3336298"/>
          </a:xfrm>
        </p:spPr>
        <p:txBody>
          <a:bodyPr/>
          <a:lstStyle/>
          <a:p>
            <a:r>
              <a:rPr lang="en-US" dirty="0" smtClean="0"/>
              <a:t>Code development and adoption 	</a:t>
            </a:r>
          </a:p>
          <a:p>
            <a:pPr lvl="1"/>
            <a:r>
              <a:rPr lang="en-US" dirty="0" smtClean="0"/>
              <a:t>Research</a:t>
            </a:r>
          </a:p>
          <a:p>
            <a:pPr lvl="1"/>
            <a:r>
              <a:rPr lang="en-US" dirty="0" smtClean="0"/>
              <a:t>Technical analyses</a:t>
            </a:r>
          </a:p>
          <a:p>
            <a:pPr lvl="1"/>
            <a:r>
              <a:rPr lang="en-US" dirty="0" smtClean="0"/>
              <a:t>Supporting industry processes which review and update model codes</a:t>
            </a:r>
          </a:p>
          <a:p>
            <a:r>
              <a:rPr lang="en-US" dirty="0" smtClean="0"/>
              <a:t>Implementation and compliance</a:t>
            </a:r>
          </a:p>
          <a:p>
            <a:pPr lvl="1"/>
            <a:r>
              <a:rPr lang="en-US" dirty="0" smtClean="0"/>
              <a:t>Customized technical analyses</a:t>
            </a:r>
          </a:p>
          <a:p>
            <a:pPr lvl="1"/>
            <a:r>
              <a:rPr lang="en-US" dirty="0" smtClean="0"/>
              <a:t>Software tools</a:t>
            </a:r>
          </a:p>
          <a:p>
            <a:pPr lvl="1"/>
            <a:r>
              <a:rPr lang="en-US" dirty="0" smtClean="0"/>
              <a:t>Education and training materials</a:t>
            </a:r>
          </a:p>
          <a:p>
            <a:pPr lvl="1"/>
            <a:r>
              <a:rPr lang="en-US" dirty="0" smtClean="0"/>
              <a:t>Technical support through a help desk</a:t>
            </a:r>
          </a:p>
          <a:p>
            <a:pPr lvl="1"/>
            <a:endParaRPr lang="en-US" dirty="0"/>
          </a:p>
        </p:txBody>
      </p:sp>
      <p:sp>
        <p:nvSpPr>
          <p:cNvPr id="4" name="Slide Number Placeholder 3"/>
          <p:cNvSpPr>
            <a:spLocks noGrp="1"/>
          </p:cNvSpPr>
          <p:nvPr>
            <p:ph type="sldNum" sz="quarter" idx="10"/>
          </p:nvPr>
        </p:nvSpPr>
        <p:spPr/>
        <p:txBody>
          <a:bodyPr/>
          <a:lstStyle/>
          <a:p>
            <a:pPr>
              <a:defRPr/>
            </a:pPr>
            <a:fld id="{6FA7A601-8905-4665-B27F-C236320CF369}" type="slidenum">
              <a:rPr lang="en-US" altLang="en-US" smtClean="0"/>
              <a:pPr>
                <a:defRPr/>
              </a:pPr>
              <a:t>10</a:t>
            </a:fld>
            <a:endParaRPr lang="en-US" altLang="en-US"/>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pic>
        <p:nvPicPr>
          <p:cNvPr id="6" name="Picture 11" descr="PiePuzz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08045" y="2929101"/>
            <a:ext cx="3078755" cy="307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257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chemeClr val="bg1"/>
                </a:solidFill>
              </a:rPr>
              <a:t>DOE is required by law (the Energy Conservation and Production Act, as amended (ECPA)) to issue a determination as to whether </a:t>
            </a:r>
            <a:endParaRPr lang="en-US" sz="2800" dirty="0" smtClean="0">
              <a:solidFill>
                <a:schemeClr val="bg1"/>
              </a:solidFill>
            </a:endParaRPr>
          </a:p>
          <a:p>
            <a:pPr lvl="2"/>
            <a:r>
              <a:rPr lang="en-US" sz="1800" dirty="0" smtClean="0">
                <a:solidFill>
                  <a:schemeClr val="bg1"/>
                </a:solidFill>
              </a:rPr>
              <a:t>the </a:t>
            </a:r>
            <a:r>
              <a:rPr lang="en-US" sz="1800" dirty="0">
                <a:solidFill>
                  <a:schemeClr val="bg1"/>
                </a:solidFill>
              </a:rPr>
              <a:t>latest edition of ASHRAE Standard 90.1 (for commercial and multi-family high-rise residential buildings) or </a:t>
            </a:r>
            <a:endParaRPr lang="en-US" sz="1800" dirty="0" smtClean="0">
              <a:solidFill>
                <a:schemeClr val="bg1"/>
              </a:solidFill>
            </a:endParaRPr>
          </a:p>
          <a:p>
            <a:pPr lvl="2"/>
            <a:r>
              <a:rPr lang="en-US" sz="1800" dirty="0" smtClean="0">
                <a:solidFill>
                  <a:schemeClr val="bg1"/>
                </a:solidFill>
              </a:rPr>
              <a:t>the </a:t>
            </a:r>
            <a:r>
              <a:rPr lang="en-US" sz="1800" dirty="0">
                <a:solidFill>
                  <a:schemeClr val="bg1"/>
                </a:solidFill>
              </a:rPr>
              <a:t>latest version of the International Energy Conservation Code (for low-rise residential buildings) </a:t>
            </a:r>
            <a:endParaRPr lang="en-US" sz="1800" dirty="0" smtClean="0">
              <a:solidFill>
                <a:schemeClr val="bg1"/>
              </a:solidFill>
            </a:endParaRPr>
          </a:p>
          <a:p>
            <a:pPr lvl="1"/>
            <a:r>
              <a:rPr lang="en-US" sz="2400" dirty="0" smtClean="0">
                <a:solidFill>
                  <a:schemeClr val="bg1"/>
                </a:solidFill>
              </a:rPr>
              <a:t>will </a:t>
            </a:r>
            <a:r>
              <a:rPr lang="en-US" sz="2400" dirty="0">
                <a:solidFill>
                  <a:schemeClr val="bg1"/>
                </a:solidFill>
              </a:rPr>
              <a:t>improve energy efficiency compared to the previous edition of the corresponding standard or code. </a:t>
            </a:r>
            <a:endParaRPr lang="en-US" sz="2400" dirty="0" smtClean="0">
              <a:solidFill>
                <a:schemeClr val="bg1"/>
              </a:solidFill>
            </a:endParaRPr>
          </a:p>
          <a:p>
            <a:pPr lvl="1"/>
            <a:r>
              <a:rPr lang="en-US" sz="2400" dirty="0" smtClean="0">
                <a:solidFill>
                  <a:schemeClr val="bg1"/>
                </a:solidFill>
              </a:rPr>
              <a:t>DOE </a:t>
            </a:r>
            <a:r>
              <a:rPr lang="en-US" sz="2400" dirty="0">
                <a:solidFill>
                  <a:schemeClr val="bg1"/>
                </a:solidFill>
              </a:rPr>
              <a:t>has one year to publish a determination in the Federal Register after each new edition of the standard/code is published</a:t>
            </a:r>
          </a:p>
        </p:txBody>
      </p:sp>
      <p:sp>
        <p:nvSpPr>
          <p:cNvPr id="3" name="Title 2"/>
          <p:cNvSpPr>
            <a:spLocks noGrp="1"/>
          </p:cNvSpPr>
          <p:nvPr>
            <p:ph type="title"/>
          </p:nvPr>
        </p:nvSpPr>
        <p:spPr/>
        <p:txBody>
          <a:bodyPr/>
          <a:lstStyle/>
          <a:p>
            <a:r>
              <a:rPr lang="en-US" dirty="0" smtClean="0"/>
              <a:t>DOE Determinations</a:t>
            </a:r>
            <a:endParaRPr lang="en-US" dirty="0"/>
          </a:p>
        </p:txBody>
      </p:sp>
    </p:spTree>
    <p:extLst>
      <p:ext uri="{BB962C8B-B14F-4D97-AF65-F5344CB8AC3E}">
        <p14:creationId xmlns:p14="http://schemas.microsoft.com/office/powerpoint/2010/main" val="2626241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5"/>
          <p:cNvSpPr>
            <a:spLocks noGrp="1"/>
          </p:cNvSpPr>
          <p:nvPr>
            <p:ph type="title"/>
          </p:nvPr>
        </p:nvSpPr>
        <p:spPr/>
        <p:txBody>
          <a:bodyPr/>
          <a:lstStyle/>
          <a:p>
            <a:pPr eaLnBrk="1" hangingPunct="1"/>
            <a:r>
              <a:rPr lang="en-US" altLang="en-US" smtClean="0">
                <a:latin typeface="Arial" panose="020B0604020202020204" pitchFamily="34" charset="0"/>
                <a:cs typeface="Arial" panose="020B0604020202020204" pitchFamily="34" charset="0"/>
              </a:rPr>
              <a:t>Building Energy Codes</a:t>
            </a:r>
          </a:p>
        </p:txBody>
      </p:sp>
      <p:sp>
        <p:nvSpPr>
          <p:cNvPr id="9" name="TextBox 8"/>
          <p:cNvSpPr txBox="1"/>
          <p:nvPr/>
        </p:nvSpPr>
        <p:spPr>
          <a:xfrm>
            <a:off x="2298700" y="1631950"/>
            <a:ext cx="3633788" cy="508000"/>
          </a:xfrm>
          <a:prstGeom prst="rect">
            <a:avLst/>
          </a:prstGeom>
        </p:spPr>
        <p:txBody>
          <a:bodyPr wrap="none">
            <a:normAutofit/>
          </a:bodyPr>
          <a:lstStyle/>
          <a:p>
            <a:pPr eaLnBrk="1" fontAlgn="auto" hangingPunct="1">
              <a:spcBef>
                <a:spcPct val="20000"/>
              </a:spcBef>
              <a:spcAft>
                <a:spcPts val="0"/>
              </a:spcAft>
              <a:buFont typeface="Arial"/>
              <a:buNone/>
              <a:defRPr/>
            </a:pPr>
            <a:r>
              <a:rPr lang="en-US" sz="2323" dirty="0">
                <a:solidFill>
                  <a:schemeClr val="bg1"/>
                </a:solidFill>
                <a:latin typeface="+mj-lt"/>
                <a:ea typeface="+mn-ea"/>
                <a:cs typeface="Arial Narrow"/>
              </a:rPr>
              <a:t>ASHRAE Standard 90.1</a:t>
            </a:r>
          </a:p>
        </p:txBody>
      </p:sp>
      <p:sp>
        <p:nvSpPr>
          <p:cNvPr id="10" name="TextBox 9"/>
          <p:cNvSpPr txBox="1"/>
          <p:nvPr/>
        </p:nvSpPr>
        <p:spPr>
          <a:xfrm>
            <a:off x="4327525" y="2936875"/>
            <a:ext cx="3125788" cy="974725"/>
          </a:xfrm>
          <a:prstGeom prst="rect">
            <a:avLst/>
          </a:prstGeom>
        </p:spPr>
        <p:txBody>
          <a:bodyPr wrap="none">
            <a:normAutofit/>
          </a:bodyPr>
          <a:lstStyle/>
          <a:p>
            <a:pPr eaLnBrk="1" fontAlgn="auto" hangingPunct="1">
              <a:spcBef>
                <a:spcPct val="20000"/>
              </a:spcBef>
              <a:spcAft>
                <a:spcPts val="0"/>
              </a:spcAft>
              <a:buFont typeface="Arial"/>
              <a:buNone/>
              <a:defRPr/>
            </a:pPr>
            <a:r>
              <a:rPr lang="en-US" sz="2323" dirty="0">
                <a:solidFill>
                  <a:schemeClr val="bg1"/>
                </a:solidFill>
                <a:latin typeface="+mj-lt"/>
                <a:ea typeface="+mn-ea"/>
                <a:cs typeface="Arial Narrow"/>
              </a:rPr>
              <a:t>International Energy </a:t>
            </a:r>
            <a:br>
              <a:rPr lang="en-US" sz="2323" dirty="0">
                <a:solidFill>
                  <a:schemeClr val="bg1"/>
                </a:solidFill>
                <a:latin typeface="+mj-lt"/>
                <a:ea typeface="+mn-ea"/>
                <a:cs typeface="Arial Narrow"/>
              </a:rPr>
            </a:br>
            <a:r>
              <a:rPr lang="en-US" sz="2323" dirty="0">
                <a:solidFill>
                  <a:schemeClr val="bg1"/>
                </a:solidFill>
                <a:latin typeface="+mj-lt"/>
                <a:ea typeface="+mn-ea"/>
                <a:cs typeface="Arial Narrow"/>
              </a:rPr>
              <a:t>Conservation Code</a:t>
            </a:r>
          </a:p>
        </p:txBody>
      </p:sp>
      <p:sp>
        <p:nvSpPr>
          <p:cNvPr id="11" name="TextBox 10"/>
          <p:cNvSpPr txBox="1"/>
          <p:nvPr/>
        </p:nvSpPr>
        <p:spPr>
          <a:xfrm>
            <a:off x="6313488" y="4576763"/>
            <a:ext cx="2619375" cy="938212"/>
          </a:xfrm>
          <a:prstGeom prst="rect">
            <a:avLst/>
          </a:prstGeom>
        </p:spPr>
        <p:txBody>
          <a:bodyPr wrap="none">
            <a:normAutofit/>
          </a:bodyPr>
          <a:lstStyle/>
          <a:p>
            <a:pPr eaLnBrk="1" fontAlgn="auto" hangingPunct="1">
              <a:spcBef>
                <a:spcPct val="20000"/>
              </a:spcBef>
              <a:spcAft>
                <a:spcPts val="0"/>
              </a:spcAft>
              <a:buFont typeface="Arial"/>
              <a:buNone/>
              <a:defRPr/>
            </a:pPr>
            <a:r>
              <a:rPr lang="en-US" sz="2323" dirty="0">
                <a:solidFill>
                  <a:schemeClr val="bg1"/>
                </a:solidFill>
                <a:latin typeface="+mj-lt"/>
                <a:ea typeface="+mn-ea"/>
                <a:cs typeface="Arial Narrow"/>
              </a:rPr>
              <a:t>State and Locally </a:t>
            </a:r>
            <a:br>
              <a:rPr lang="en-US" sz="2323" dirty="0">
                <a:solidFill>
                  <a:schemeClr val="bg1"/>
                </a:solidFill>
                <a:latin typeface="+mj-lt"/>
                <a:ea typeface="+mn-ea"/>
                <a:cs typeface="Arial Narrow"/>
              </a:rPr>
            </a:br>
            <a:r>
              <a:rPr lang="en-US" sz="2323" dirty="0">
                <a:solidFill>
                  <a:schemeClr val="bg1"/>
                </a:solidFill>
                <a:latin typeface="+mj-lt"/>
                <a:ea typeface="+mn-ea"/>
                <a:cs typeface="Arial Narrow"/>
              </a:rPr>
              <a:t>Adopted Codes</a:t>
            </a:r>
          </a:p>
        </p:txBody>
      </p:sp>
      <p:pic>
        <p:nvPicPr>
          <p:cNvPr id="95240"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00" y="1271588"/>
            <a:ext cx="1673225" cy="21669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4719" y="2797596"/>
            <a:ext cx="16002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675713" y="4335462"/>
            <a:ext cx="1572104" cy="17848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IECC</a:t>
            </a:r>
            <a:endParaRPr lang="en-US" dirty="0"/>
          </a:p>
        </p:txBody>
      </p:sp>
      <p:sp>
        <p:nvSpPr>
          <p:cNvPr id="3" name="Content Placeholder 2"/>
          <p:cNvSpPr>
            <a:spLocks noGrp="1"/>
          </p:cNvSpPr>
          <p:nvPr>
            <p:ph idx="1"/>
          </p:nvPr>
        </p:nvSpPr>
        <p:spPr>
          <a:xfrm>
            <a:off x="457200" y="1371597"/>
            <a:ext cx="8229600" cy="2388346"/>
          </a:xfrm>
        </p:spPr>
        <p:txBody>
          <a:bodyPr/>
          <a:lstStyle/>
          <a:p>
            <a:r>
              <a:rPr lang="en-US" dirty="0" smtClean="0"/>
              <a:t>Two sets of provisions</a:t>
            </a:r>
          </a:p>
          <a:p>
            <a:pPr lvl="1"/>
            <a:r>
              <a:rPr lang="en-US" dirty="0" smtClean="0"/>
              <a:t>Commercial</a:t>
            </a:r>
          </a:p>
          <a:p>
            <a:pPr lvl="1"/>
            <a:r>
              <a:rPr lang="en-US" dirty="0" smtClean="0"/>
              <a:t>Residential (three stories or less in height above grade)</a:t>
            </a:r>
          </a:p>
          <a:p>
            <a:r>
              <a:rPr lang="en-US" dirty="0" smtClean="0"/>
              <a:t>Each set of provisions is treated separately</a:t>
            </a:r>
          </a:p>
          <a:p>
            <a:r>
              <a:rPr lang="en-US" dirty="0" smtClean="0"/>
              <a:t>References 90.1 as an alternate approach for </a:t>
            </a:r>
            <a:br>
              <a:rPr lang="en-US" dirty="0" smtClean="0"/>
            </a:br>
            <a:r>
              <a:rPr lang="en-US" dirty="0" smtClean="0"/>
              <a:t>commercial</a:t>
            </a:r>
          </a:p>
          <a:p>
            <a:pPr lvl="1"/>
            <a:r>
              <a:rPr lang="en-US" dirty="0" smtClean="0"/>
              <a:t>Must be used in its entirety</a:t>
            </a:r>
            <a:endParaRPr lang="en-US" dirty="0"/>
          </a:p>
        </p:txBody>
      </p:sp>
      <p:sp>
        <p:nvSpPr>
          <p:cNvPr id="4" name="Slide Number Placeholder 3"/>
          <p:cNvSpPr>
            <a:spLocks noGrp="1"/>
          </p:cNvSpPr>
          <p:nvPr>
            <p:ph type="sldNum" sz="quarter" idx="10"/>
          </p:nvPr>
        </p:nvSpPr>
        <p:spPr/>
        <p:txBody>
          <a:bodyPr/>
          <a:lstStyle/>
          <a:p>
            <a:pPr>
              <a:defRPr/>
            </a:pPr>
            <a:fld id="{6FA7A601-8905-4665-B27F-C236320CF369}" type="slidenum">
              <a:rPr lang="en-US" altLang="en-US" smtClean="0"/>
              <a:pPr>
                <a:defRPr/>
              </a:pPr>
              <a:t>13</a:t>
            </a:fld>
            <a:endParaRPr lang="en-US" altLang="en-US"/>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8188" y="1417871"/>
            <a:ext cx="16002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355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7" descr="BECPbackgrou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p:nvSpPr>
        <p:spPr bwMode="auto">
          <a:xfrm>
            <a:off x="3533775" y="2844800"/>
            <a:ext cx="5391150" cy="2563813"/>
          </a:xfrm>
          <a:prstGeom prst="rect">
            <a:avLst/>
          </a:prstGeom>
          <a:noFill/>
          <a:ln w="9525">
            <a:noFill/>
            <a:miter lim="800000"/>
            <a:headEnd/>
            <a:tailEnd/>
          </a:ln>
        </p:spPr>
        <p:txBody>
          <a:bodyPr>
            <a:spAutoFit/>
          </a:bodyPr>
          <a:lstStyle/>
          <a:p>
            <a:pPr marL="341313" lvl="1" indent="-227013" eaLnBrk="1" hangingPunct="1">
              <a:lnSpc>
                <a:spcPct val="135000"/>
              </a:lnSpc>
              <a:buFont typeface="Arial" pitchFamily="34" charset="0"/>
              <a:buChar char="•"/>
              <a:defRPr/>
            </a:pPr>
            <a:r>
              <a:rPr lang="en-US" b="1" dirty="0">
                <a:solidFill>
                  <a:schemeClr val="tx1">
                    <a:lumMod val="50000"/>
                  </a:schemeClr>
                </a:solidFill>
                <a:effectLst>
                  <a:outerShdw blurRad="50800" dist="38100" dir="2700000">
                    <a:schemeClr val="bg1"/>
                  </a:outerShdw>
                </a:effectLst>
                <a:latin typeface="Arial" charset="0"/>
                <a:ea typeface="ＭＳ Ｐゴシック"/>
                <a:cs typeface="ＭＳ Ｐゴシック"/>
              </a:rPr>
              <a:t>Building Envelope</a:t>
            </a:r>
          </a:p>
          <a:p>
            <a:pPr marL="341313" lvl="1" indent="-227013" eaLnBrk="1" hangingPunct="1">
              <a:lnSpc>
                <a:spcPct val="135000"/>
              </a:lnSpc>
              <a:buFont typeface="Arial" pitchFamily="34" charset="0"/>
              <a:buChar char="•"/>
              <a:defRPr/>
            </a:pPr>
            <a:r>
              <a:rPr lang="en-US" b="1" dirty="0">
                <a:solidFill>
                  <a:schemeClr val="tx1">
                    <a:lumMod val="50000"/>
                  </a:schemeClr>
                </a:solidFill>
                <a:effectLst>
                  <a:outerShdw blurRad="50800" dist="38100" dir="2700000">
                    <a:schemeClr val="bg1"/>
                  </a:outerShdw>
                </a:effectLst>
                <a:latin typeface="Arial" charset="0"/>
                <a:ea typeface="ＭＳ Ｐゴシック"/>
                <a:cs typeface="ＭＳ Ｐゴシック"/>
              </a:rPr>
              <a:t>Mechanical</a:t>
            </a:r>
          </a:p>
          <a:p>
            <a:pPr marL="341313" lvl="1" indent="-227013" eaLnBrk="1" hangingPunct="1">
              <a:lnSpc>
                <a:spcPct val="135000"/>
              </a:lnSpc>
              <a:buFont typeface="Arial" pitchFamily="34" charset="0"/>
              <a:buChar char="•"/>
              <a:defRPr/>
            </a:pPr>
            <a:r>
              <a:rPr lang="en-US" b="1" dirty="0">
                <a:solidFill>
                  <a:schemeClr val="tx1">
                    <a:lumMod val="50000"/>
                  </a:schemeClr>
                </a:solidFill>
                <a:effectLst>
                  <a:outerShdw blurRad="50800" dist="38100" dir="2700000">
                    <a:schemeClr val="bg1"/>
                  </a:outerShdw>
                </a:effectLst>
                <a:latin typeface="Arial" charset="0"/>
                <a:ea typeface="ＭＳ Ｐゴシック"/>
                <a:cs typeface="ＭＳ Ｐゴシック"/>
              </a:rPr>
              <a:t>Service Water Heating</a:t>
            </a:r>
          </a:p>
          <a:p>
            <a:pPr marL="341313" lvl="1" indent="-227013" eaLnBrk="1" hangingPunct="1">
              <a:lnSpc>
                <a:spcPct val="135000"/>
              </a:lnSpc>
              <a:buFont typeface="Arial" pitchFamily="34" charset="0"/>
              <a:buChar char="•"/>
              <a:defRPr/>
            </a:pPr>
            <a:r>
              <a:rPr lang="en-US" b="1" dirty="0">
                <a:solidFill>
                  <a:schemeClr val="tx1">
                    <a:lumMod val="50000"/>
                  </a:schemeClr>
                </a:solidFill>
                <a:effectLst>
                  <a:outerShdw blurRad="50800" dist="38100" dir="2700000">
                    <a:schemeClr val="bg1"/>
                  </a:outerShdw>
                </a:effectLst>
                <a:latin typeface="Arial" charset="0"/>
                <a:ea typeface="ＭＳ Ｐゴシック"/>
                <a:cs typeface="ＭＳ Ｐゴシック"/>
              </a:rPr>
              <a:t>Lighting</a:t>
            </a:r>
          </a:p>
          <a:p>
            <a:pPr marL="341313" lvl="1" indent="-227013" eaLnBrk="1" hangingPunct="1">
              <a:lnSpc>
                <a:spcPct val="135000"/>
              </a:lnSpc>
              <a:buFont typeface="Arial" pitchFamily="34" charset="0"/>
              <a:buChar char="•"/>
              <a:defRPr/>
            </a:pPr>
            <a:r>
              <a:rPr lang="en-US" b="1" dirty="0">
                <a:solidFill>
                  <a:schemeClr val="tx1">
                    <a:lumMod val="50000"/>
                  </a:schemeClr>
                </a:solidFill>
                <a:effectLst>
                  <a:outerShdw blurRad="50800" dist="38100" dir="2700000">
                    <a:schemeClr val="bg1"/>
                  </a:outerShdw>
                </a:effectLst>
                <a:latin typeface="Arial" charset="0"/>
                <a:ea typeface="ＭＳ Ｐゴシック"/>
                <a:cs typeface="ＭＳ Ｐゴシック"/>
              </a:rPr>
              <a:t>Electrical Power</a:t>
            </a:r>
            <a:endParaRPr lang="en-US" b="1" dirty="0">
              <a:solidFill>
                <a:srgbClr val="0A0704"/>
              </a:solidFill>
              <a:latin typeface="Arial" charset="0"/>
              <a:ea typeface="ＭＳ Ｐゴシック"/>
              <a:cs typeface="ＭＳ Ｐゴシック"/>
            </a:endParaRPr>
          </a:p>
        </p:txBody>
      </p:sp>
      <p:sp>
        <p:nvSpPr>
          <p:cNvPr id="10" name="Title 5"/>
          <p:cNvSpPr>
            <a:spLocks/>
          </p:cNvSpPr>
          <p:nvPr/>
        </p:nvSpPr>
        <p:spPr bwMode="auto">
          <a:xfrm>
            <a:off x="1789113" y="1008063"/>
            <a:ext cx="7335837" cy="763587"/>
          </a:xfrm>
          <a:prstGeom prst="rect">
            <a:avLst/>
          </a:prstGeom>
          <a:noFill/>
          <a:ln w="9525">
            <a:noFill/>
            <a:miter lim="800000"/>
            <a:headEnd/>
            <a:tailEnd/>
          </a:ln>
        </p:spPr>
        <p:txBody>
          <a:bodyPr lIns="0" tIns="0" rIns="0" bIns="0"/>
          <a:lstStyle/>
          <a:p>
            <a:pPr>
              <a:defRPr/>
            </a:pPr>
            <a:r>
              <a:rPr lang="en-US" sz="3600" b="1" dirty="0">
                <a:solidFill>
                  <a:srgbClr val="167530"/>
                </a:solidFill>
                <a:effectLst>
                  <a:outerShdw blurRad="50800" dist="38100" dir="2700000">
                    <a:schemeClr val="bg1"/>
                  </a:outerShdw>
                </a:effectLst>
                <a:latin typeface="Arial" charset="0"/>
                <a:ea typeface="ＭＳ Ｐゴシック"/>
                <a:cs typeface="ＭＳ Ｐゴシック"/>
              </a:rPr>
              <a:t>What Do Building Energy Codes and Standards Cover?</a:t>
            </a:r>
          </a:p>
          <a:p>
            <a:pPr>
              <a:defRPr/>
            </a:pPr>
            <a:r>
              <a:rPr lang="en-US" sz="3200" dirty="0">
                <a:solidFill>
                  <a:schemeClr val="tx1">
                    <a:lumMod val="50000"/>
                  </a:schemeClr>
                </a:solidFill>
                <a:effectLst>
                  <a:outerShdw blurRad="50800" dist="38100" dir="2700000">
                    <a:schemeClr val="bg1"/>
                  </a:outerShdw>
                </a:effectLst>
                <a:latin typeface="Arial" charset="0"/>
                <a:ea typeface="ＭＳ Ｐゴシック"/>
                <a:cs typeface="ＭＳ Ｐゴシック"/>
              </a:rPr>
              <a:t>   </a:t>
            </a:r>
            <a:r>
              <a:rPr lang="en-US" sz="2600" b="1" dirty="0">
                <a:solidFill>
                  <a:schemeClr val="tx1">
                    <a:lumMod val="50000"/>
                  </a:schemeClr>
                </a:solidFill>
                <a:effectLst>
                  <a:outerShdw blurRad="50800" dist="38100" dir="2700000">
                    <a:schemeClr val="bg1"/>
                  </a:outerShdw>
                </a:effectLst>
                <a:latin typeface="Arial" charset="0"/>
                <a:ea typeface="ＭＳ Ｐゴシック"/>
                <a:cs typeface="ＭＳ Ｐゴシック"/>
              </a:rPr>
              <a:t>For both residential and commercial:</a:t>
            </a:r>
            <a:endParaRPr lang="en-US" sz="2600" b="1" dirty="0">
              <a:solidFill>
                <a:srgbClr val="167530"/>
              </a:solidFill>
              <a:effectLst>
                <a:outerShdw blurRad="50800" dist="38100" dir="2700000">
                  <a:schemeClr val="bg1"/>
                </a:outerShdw>
              </a:effectLst>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Residential vs. Commercial</a:t>
            </a:r>
            <a:endParaRPr lang="en-US" dirty="0"/>
          </a:p>
        </p:txBody>
      </p:sp>
      <p:sp>
        <p:nvSpPr>
          <p:cNvPr id="3" name="Content Placeholder 2"/>
          <p:cNvSpPr>
            <a:spLocks noGrp="1"/>
          </p:cNvSpPr>
          <p:nvPr>
            <p:ph idx="1"/>
          </p:nvPr>
        </p:nvSpPr>
        <p:spPr>
          <a:xfrm>
            <a:off x="457200" y="1371597"/>
            <a:ext cx="8229600" cy="1711238"/>
          </a:xfrm>
        </p:spPr>
        <p:txBody>
          <a:bodyPr/>
          <a:lstStyle/>
          <a:p>
            <a:r>
              <a:rPr lang="en-US" dirty="0" smtClean="0"/>
              <a:t>Residential codes are typically less complex than commercial</a:t>
            </a:r>
          </a:p>
          <a:p>
            <a:r>
              <a:rPr lang="en-US" dirty="0" smtClean="0"/>
              <a:t>Commercial buildings usually have more systems </a:t>
            </a:r>
          </a:p>
          <a:p>
            <a:pPr lvl="1"/>
            <a:r>
              <a:rPr lang="en-US" dirty="0" smtClean="0"/>
              <a:t>More requirements for lighting, including daylighting and controls</a:t>
            </a:r>
          </a:p>
          <a:p>
            <a:pPr lvl="1"/>
            <a:r>
              <a:rPr lang="en-US" dirty="0" smtClean="0"/>
              <a:t>Detailed control requirements for mechanical systems</a:t>
            </a:r>
          </a:p>
          <a:p>
            <a:pPr lvl="1"/>
            <a:r>
              <a:rPr lang="en-US" dirty="0" smtClean="0"/>
              <a:t>Etc.</a:t>
            </a:r>
            <a:endParaRPr lang="en-US" dirty="0"/>
          </a:p>
        </p:txBody>
      </p:sp>
      <p:sp>
        <p:nvSpPr>
          <p:cNvPr id="4" name="Slide Number Placeholder 3"/>
          <p:cNvSpPr>
            <a:spLocks noGrp="1"/>
          </p:cNvSpPr>
          <p:nvPr>
            <p:ph type="sldNum" sz="quarter" idx="10"/>
          </p:nvPr>
        </p:nvSpPr>
        <p:spPr/>
        <p:txBody>
          <a:bodyPr/>
          <a:lstStyle/>
          <a:p>
            <a:pPr>
              <a:defRPr/>
            </a:pPr>
            <a:fld id="{6FA7A601-8905-4665-B27F-C236320CF369}" type="slidenum">
              <a:rPr lang="en-US" altLang="en-US" smtClean="0"/>
              <a:pPr>
                <a:defRPr/>
              </a:pPr>
              <a:t>15</a:t>
            </a:fld>
            <a:endParaRPr lang="en-US" altLang="en-US"/>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935498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0"/>
          <p:cNvSpPr>
            <a:spLocks noChangeArrowheads="1"/>
          </p:cNvSpPr>
          <p:nvPr/>
        </p:nvSpPr>
        <p:spPr bwMode="auto">
          <a:xfrm>
            <a:off x="0" y="1009650"/>
            <a:ext cx="9144000" cy="557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solidFill>
                <a:srgbClr val="707276"/>
              </a:solidFill>
            </a:endParaRPr>
          </a:p>
        </p:txBody>
      </p:sp>
      <p:sp>
        <p:nvSpPr>
          <p:cNvPr id="41988" name="Rectangle 3"/>
          <p:cNvSpPr>
            <a:spLocks noChangeArrowheads="1"/>
          </p:cNvSpPr>
          <p:nvPr/>
        </p:nvSpPr>
        <p:spPr bwMode="auto">
          <a:xfrm>
            <a:off x="0" y="4826000"/>
            <a:ext cx="9144000" cy="1631950"/>
          </a:xfrm>
          <a:prstGeom prst="rect">
            <a:avLst/>
          </a:prstGeom>
          <a:gradFill rotWithShape="1">
            <a:gsLst>
              <a:gs pos="0">
                <a:schemeClr val="accent5">
                  <a:lumMod val="75000"/>
                  <a:alpha val="58000"/>
                </a:schemeClr>
              </a:gs>
              <a:gs pos="100000">
                <a:schemeClr val="bg1"/>
              </a:gs>
            </a:gsLst>
            <a:lin ang="5400000" scaled="1"/>
          </a:gradFill>
          <a:ln w="9525">
            <a:noFill/>
            <a:miter lim="800000"/>
            <a:headEnd/>
            <a:tailEnd/>
          </a:ln>
        </p:spPr>
        <p:txBody>
          <a:bodyPr wrap="none" anchor="ctr"/>
          <a:lstStyle/>
          <a:p>
            <a:pPr algn="ctr" eaLnBrk="1" hangingPunct="1">
              <a:defRPr/>
            </a:pPr>
            <a:endParaRPr lang="en-US" sz="1800" dirty="0">
              <a:solidFill>
                <a:srgbClr val="707276"/>
              </a:solidFill>
              <a:latin typeface="Arial" charset="0"/>
              <a:cs typeface="ＭＳ Ｐゴシック"/>
            </a:endParaRPr>
          </a:p>
        </p:txBody>
      </p:sp>
      <p:grpSp>
        <p:nvGrpSpPr>
          <p:cNvPr id="97284" name="Group 48"/>
          <p:cNvGrpSpPr>
            <a:grpSpLocks/>
          </p:cNvGrpSpPr>
          <p:nvPr/>
        </p:nvGrpSpPr>
        <p:grpSpPr bwMode="auto">
          <a:xfrm>
            <a:off x="0" y="993775"/>
            <a:ext cx="9144000" cy="5667375"/>
            <a:chOff x="0" y="851699"/>
            <a:chExt cx="9144000" cy="5667990"/>
          </a:xfrm>
        </p:grpSpPr>
        <p:sp>
          <p:nvSpPr>
            <p:cNvPr id="97287" name="Rectangle 2"/>
            <p:cNvSpPr>
              <a:spLocks noChangeArrowheads="1"/>
            </p:cNvSpPr>
            <p:nvPr/>
          </p:nvSpPr>
          <p:spPr bwMode="auto">
            <a:xfrm>
              <a:off x="0" y="2740025"/>
              <a:ext cx="9144000" cy="2093913"/>
            </a:xfrm>
            <a:prstGeom prst="rect">
              <a:avLst/>
            </a:prstGeom>
            <a:gradFill rotWithShape="1">
              <a:gsLst>
                <a:gs pos="0">
                  <a:srgbClr val="A2B9D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41989" name="AutoShape 76"/>
            <p:cNvSpPr>
              <a:spLocks noChangeArrowheads="1"/>
            </p:cNvSpPr>
            <p:nvPr/>
          </p:nvSpPr>
          <p:spPr bwMode="auto">
            <a:xfrm rot="20700000" flipV="1">
              <a:off x="7013575" y="2234562"/>
              <a:ext cx="133350" cy="3592902"/>
            </a:xfrm>
            <a:prstGeom prst="parallelogram">
              <a:avLst>
                <a:gd name="adj" fmla="val 0"/>
              </a:avLst>
            </a:prstGeom>
            <a:gradFill flip="none" rotWithShape="1">
              <a:gsLst>
                <a:gs pos="0">
                  <a:schemeClr val="accent5">
                    <a:lumMod val="75000"/>
                  </a:schemeClr>
                </a:gs>
                <a:gs pos="100000">
                  <a:srgbClr val="B053AC"/>
                </a:gs>
                <a:gs pos="48000">
                  <a:srgbClr val="85A6CD"/>
                </a:gs>
              </a:gsLst>
              <a:lin ang="5400000" scaled="0"/>
              <a:tileRect/>
            </a:gradFill>
            <a:ln w="9525">
              <a:noFill/>
              <a:miter lim="800000"/>
              <a:headEnd/>
              <a:tailEnd/>
            </a:ln>
          </p:spPr>
          <p:txBody>
            <a:bodyPr rot="10800000" wrap="none" anchor="ctr"/>
            <a:lstStyle/>
            <a:p>
              <a:pPr algn="ctr" eaLnBrk="1" hangingPunct="1">
                <a:defRPr/>
              </a:pPr>
              <a:endParaRPr lang="en-US" sz="1800" dirty="0">
                <a:solidFill>
                  <a:srgbClr val="707276"/>
                </a:solidFill>
                <a:latin typeface="Arial" charset="0"/>
                <a:cs typeface="ＭＳ Ｐゴシック"/>
              </a:endParaRPr>
            </a:p>
          </p:txBody>
        </p:sp>
        <p:sp>
          <p:nvSpPr>
            <p:cNvPr id="97289" name="Text Box 12"/>
            <p:cNvSpPr txBox="1">
              <a:spLocks noChangeArrowheads="1"/>
            </p:cNvSpPr>
            <p:nvPr/>
          </p:nvSpPr>
          <p:spPr bwMode="auto">
            <a:xfrm>
              <a:off x="30214" y="851699"/>
              <a:ext cx="287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50000"/>
                </a:spcBef>
                <a:buSzTx/>
                <a:buFontTx/>
                <a:buNone/>
              </a:pPr>
              <a:r>
                <a:rPr lang="en-US" altLang="en-US" b="1">
                  <a:solidFill>
                    <a:srgbClr val="707276"/>
                  </a:solidFill>
                </a:rPr>
                <a:t>Residential Codes</a:t>
              </a:r>
            </a:p>
          </p:txBody>
        </p:sp>
        <p:sp>
          <p:nvSpPr>
            <p:cNvPr id="97290" name="Text Box 13"/>
            <p:cNvSpPr txBox="1">
              <a:spLocks noChangeArrowheads="1"/>
            </p:cNvSpPr>
            <p:nvPr/>
          </p:nvSpPr>
          <p:spPr bwMode="auto">
            <a:xfrm>
              <a:off x="0" y="4876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50000"/>
                </a:spcBef>
                <a:buSzTx/>
                <a:buFontTx/>
                <a:buNone/>
              </a:pPr>
              <a:r>
                <a:rPr lang="en-US" altLang="en-US" b="1">
                  <a:solidFill>
                    <a:srgbClr val="707276"/>
                  </a:solidFill>
                </a:rPr>
                <a:t>Federal</a:t>
              </a:r>
            </a:p>
          </p:txBody>
        </p:sp>
        <p:sp>
          <p:nvSpPr>
            <p:cNvPr id="97291" name="Text Box 18"/>
            <p:cNvSpPr txBox="1">
              <a:spLocks noChangeArrowheads="1"/>
            </p:cNvSpPr>
            <p:nvPr/>
          </p:nvSpPr>
          <p:spPr bwMode="auto">
            <a:xfrm>
              <a:off x="1463040" y="1879600"/>
              <a:ext cx="685800" cy="584775"/>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83 MEC</a:t>
              </a:r>
            </a:p>
          </p:txBody>
        </p:sp>
        <p:sp>
          <p:nvSpPr>
            <p:cNvPr id="97292" name="Text Box 30"/>
            <p:cNvSpPr txBox="1">
              <a:spLocks noChangeArrowheads="1"/>
            </p:cNvSpPr>
            <p:nvPr/>
          </p:nvSpPr>
          <p:spPr bwMode="auto">
            <a:xfrm>
              <a:off x="3630168" y="1879600"/>
              <a:ext cx="685800" cy="584775"/>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89 MEC</a:t>
              </a:r>
            </a:p>
          </p:txBody>
        </p:sp>
        <p:sp>
          <p:nvSpPr>
            <p:cNvPr id="97293" name="AutoShape 52"/>
            <p:cNvSpPr>
              <a:spLocks noChangeArrowheads="1"/>
            </p:cNvSpPr>
            <p:nvPr/>
          </p:nvSpPr>
          <p:spPr bwMode="auto">
            <a:xfrm>
              <a:off x="533400" y="1955800"/>
              <a:ext cx="304800" cy="1692275"/>
            </a:xfrm>
            <a:prstGeom prst="parallelogram">
              <a:avLst>
                <a:gd name="adj" fmla="val 58333"/>
              </a:avLst>
            </a:prstGeom>
            <a:gradFill rotWithShape="1">
              <a:gsLst>
                <a:gs pos="0">
                  <a:srgbClr val="872488"/>
                </a:gs>
                <a:gs pos="100000">
                  <a:srgbClr val="85A6C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7294" name="AutoShape 56"/>
            <p:cNvSpPr>
              <a:spLocks noChangeArrowheads="1"/>
            </p:cNvSpPr>
            <p:nvPr/>
          </p:nvSpPr>
          <p:spPr bwMode="auto">
            <a:xfrm>
              <a:off x="4544568" y="1955800"/>
              <a:ext cx="439738" cy="1692275"/>
            </a:xfrm>
            <a:prstGeom prst="parallelogram">
              <a:avLst>
                <a:gd name="adj" fmla="val 69583"/>
              </a:avLst>
            </a:prstGeom>
            <a:gradFill rotWithShape="1">
              <a:gsLst>
                <a:gs pos="0">
                  <a:srgbClr val="872488"/>
                </a:gs>
                <a:gs pos="100000">
                  <a:srgbClr val="85A6C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7295" name="AutoShape 53"/>
            <p:cNvSpPr>
              <a:spLocks noChangeArrowheads="1"/>
            </p:cNvSpPr>
            <p:nvPr/>
          </p:nvSpPr>
          <p:spPr bwMode="auto">
            <a:xfrm>
              <a:off x="7013448" y="1785938"/>
              <a:ext cx="457200" cy="1920875"/>
            </a:xfrm>
            <a:prstGeom prst="parallelogram">
              <a:avLst>
                <a:gd name="adj" fmla="val 73176"/>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7296" name="Text Box 19"/>
            <p:cNvSpPr txBox="1">
              <a:spLocks noChangeArrowheads="1"/>
            </p:cNvSpPr>
            <p:nvPr/>
          </p:nvSpPr>
          <p:spPr bwMode="auto">
            <a:xfrm>
              <a:off x="152400" y="1879600"/>
              <a:ext cx="838200" cy="584775"/>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77 MCEC</a:t>
              </a:r>
            </a:p>
          </p:txBody>
        </p:sp>
        <p:sp>
          <p:nvSpPr>
            <p:cNvPr id="97297" name="AutoShape 54"/>
            <p:cNvSpPr>
              <a:spLocks noChangeArrowheads="1"/>
            </p:cNvSpPr>
            <p:nvPr/>
          </p:nvSpPr>
          <p:spPr bwMode="auto">
            <a:xfrm>
              <a:off x="2834641" y="2464375"/>
              <a:ext cx="975360" cy="1031299"/>
            </a:xfrm>
            <a:prstGeom prst="parallelogram">
              <a:avLst>
                <a:gd name="adj" fmla="val 87171"/>
              </a:avLst>
            </a:prstGeom>
            <a:gradFill rotWithShape="1">
              <a:gsLst>
                <a:gs pos="0">
                  <a:srgbClr val="872488"/>
                </a:gs>
                <a:gs pos="100000">
                  <a:srgbClr val="85A6C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7298" name="Text Box 28"/>
            <p:cNvSpPr txBox="1">
              <a:spLocks noChangeArrowheads="1"/>
            </p:cNvSpPr>
            <p:nvPr/>
          </p:nvSpPr>
          <p:spPr bwMode="auto">
            <a:xfrm>
              <a:off x="4471416" y="1879600"/>
              <a:ext cx="685800" cy="584775"/>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92 MEC</a:t>
              </a:r>
            </a:p>
          </p:txBody>
        </p:sp>
        <p:sp>
          <p:nvSpPr>
            <p:cNvPr id="97299" name="Text Box 5"/>
            <p:cNvSpPr txBox="1">
              <a:spLocks noChangeArrowheads="1"/>
            </p:cNvSpPr>
            <p:nvPr/>
          </p:nvSpPr>
          <p:spPr bwMode="auto">
            <a:xfrm>
              <a:off x="6035040" y="1879600"/>
              <a:ext cx="685800" cy="584775"/>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95 MEC</a:t>
              </a:r>
            </a:p>
          </p:txBody>
        </p:sp>
        <p:sp>
          <p:nvSpPr>
            <p:cNvPr id="97300" name="Text Box 29"/>
            <p:cNvSpPr txBox="1">
              <a:spLocks noChangeArrowheads="1"/>
            </p:cNvSpPr>
            <p:nvPr/>
          </p:nvSpPr>
          <p:spPr bwMode="auto">
            <a:xfrm>
              <a:off x="5029200" y="1262063"/>
              <a:ext cx="685800" cy="584775"/>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93 MEC</a:t>
              </a:r>
            </a:p>
          </p:txBody>
        </p:sp>
        <p:sp>
          <p:nvSpPr>
            <p:cNvPr id="97301" name="AutoShape 58"/>
            <p:cNvSpPr>
              <a:spLocks noChangeArrowheads="1"/>
            </p:cNvSpPr>
            <p:nvPr/>
          </p:nvSpPr>
          <p:spPr bwMode="auto">
            <a:xfrm>
              <a:off x="7287768" y="2184400"/>
              <a:ext cx="879475" cy="1524000"/>
            </a:xfrm>
            <a:prstGeom prst="parallelogram">
              <a:avLst>
                <a:gd name="adj" fmla="val 85764"/>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7302" name="Text Box 6"/>
            <p:cNvSpPr txBox="1">
              <a:spLocks noChangeArrowheads="1"/>
            </p:cNvSpPr>
            <p:nvPr/>
          </p:nvSpPr>
          <p:spPr bwMode="auto">
            <a:xfrm>
              <a:off x="7699248" y="1879600"/>
              <a:ext cx="685800" cy="584775"/>
            </a:xfrm>
            <a:prstGeom prst="rect">
              <a:avLst/>
            </a:prstGeom>
            <a:solidFill>
              <a:srgbClr val="8E38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00 IECC</a:t>
              </a:r>
            </a:p>
          </p:txBody>
        </p:sp>
        <p:sp>
          <p:nvSpPr>
            <p:cNvPr id="97303" name="Text Box 9"/>
            <p:cNvSpPr txBox="1">
              <a:spLocks noChangeArrowheads="1"/>
            </p:cNvSpPr>
            <p:nvPr/>
          </p:nvSpPr>
          <p:spPr bwMode="auto">
            <a:xfrm>
              <a:off x="6986016" y="1262063"/>
              <a:ext cx="685800" cy="584775"/>
            </a:xfrm>
            <a:prstGeom prst="rect">
              <a:avLst/>
            </a:prstGeom>
            <a:solidFill>
              <a:srgbClr val="8E38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98 IECC</a:t>
              </a:r>
            </a:p>
          </p:txBody>
        </p:sp>
        <p:sp>
          <p:nvSpPr>
            <p:cNvPr id="97304" name="AutoShape 64"/>
            <p:cNvSpPr>
              <a:spLocks noChangeArrowheads="1"/>
            </p:cNvSpPr>
            <p:nvPr/>
          </p:nvSpPr>
          <p:spPr bwMode="auto">
            <a:xfrm>
              <a:off x="2752344" y="1752600"/>
              <a:ext cx="304800" cy="1895475"/>
            </a:xfrm>
            <a:prstGeom prst="parallelogram">
              <a:avLst>
                <a:gd name="adj" fmla="val 61111"/>
              </a:avLst>
            </a:prstGeom>
            <a:gradFill rotWithShape="1">
              <a:gsLst>
                <a:gs pos="0">
                  <a:srgbClr val="872488"/>
                </a:gs>
                <a:gs pos="100000">
                  <a:srgbClr val="85A6C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7305" name="Text Box 20"/>
            <p:cNvSpPr txBox="1">
              <a:spLocks noChangeArrowheads="1"/>
            </p:cNvSpPr>
            <p:nvPr/>
          </p:nvSpPr>
          <p:spPr bwMode="auto">
            <a:xfrm>
              <a:off x="2194560" y="3494088"/>
              <a:ext cx="838200" cy="584775"/>
            </a:xfrm>
            <a:prstGeom prst="rect">
              <a:avLst/>
            </a:prstGeom>
            <a:solidFill>
              <a:srgbClr val="1A528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90A-</a:t>
              </a:r>
              <a:br>
                <a:rPr lang="en-US" altLang="en-US" sz="1600" b="1">
                  <a:solidFill>
                    <a:srgbClr val="FFFFFF"/>
                  </a:solidFill>
                </a:rPr>
              </a:br>
              <a:r>
                <a:rPr lang="en-US" altLang="en-US" sz="1600" b="1">
                  <a:solidFill>
                    <a:srgbClr val="FFFFFF"/>
                  </a:solidFill>
                </a:rPr>
                <a:t>1980</a:t>
              </a:r>
            </a:p>
          </p:txBody>
        </p:sp>
        <p:sp>
          <p:nvSpPr>
            <p:cNvPr id="97306" name="Text Box 31"/>
            <p:cNvSpPr txBox="1">
              <a:spLocks noChangeArrowheads="1"/>
            </p:cNvSpPr>
            <p:nvPr/>
          </p:nvSpPr>
          <p:spPr bwMode="auto">
            <a:xfrm>
              <a:off x="2651760" y="1262063"/>
              <a:ext cx="685800" cy="584775"/>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86 MEC</a:t>
              </a:r>
            </a:p>
          </p:txBody>
        </p:sp>
        <p:sp>
          <p:nvSpPr>
            <p:cNvPr id="97307" name="Text Box 25"/>
            <p:cNvSpPr txBox="1">
              <a:spLocks noChangeArrowheads="1"/>
            </p:cNvSpPr>
            <p:nvPr/>
          </p:nvSpPr>
          <p:spPr bwMode="auto">
            <a:xfrm>
              <a:off x="0" y="4210050"/>
              <a:ext cx="4640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50000"/>
                </a:spcBef>
                <a:buSzTx/>
                <a:buFontTx/>
                <a:buNone/>
              </a:pPr>
              <a:r>
                <a:rPr lang="en-US" altLang="en-US" b="1">
                  <a:solidFill>
                    <a:srgbClr val="707276"/>
                  </a:solidFill>
                </a:rPr>
                <a:t>Commercial Standards</a:t>
              </a:r>
            </a:p>
          </p:txBody>
        </p:sp>
        <p:sp>
          <p:nvSpPr>
            <p:cNvPr id="442416" name="Text Box 48"/>
            <p:cNvSpPr txBox="1">
              <a:spLocks noChangeArrowheads="1"/>
            </p:cNvSpPr>
            <p:nvPr/>
          </p:nvSpPr>
          <p:spPr bwMode="auto">
            <a:xfrm>
              <a:off x="2743200" y="4946306"/>
              <a:ext cx="1387475" cy="522344"/>
            </a:xfrm>
            <a:prstGeom prst="rect">
              <a:avLst/>
            </a:prstGeom>
            <a:solidFill>
              <a:schemeClr val="accent5">
                <a:lumMod val="50000"/>
              </a:schemeClr>
            </a:solidFill>
            <a:ln w="38100" algn="ctr">
              <a:noFill/>
              <a:miter lim="800000"/>
              <a:headEnd/>
              <a:tailEnd/>
            </a:ln>
            <a:effectLst/>
          </p:spPr>
          <p:txBody>
            <a:bodyPr>
              <a:spAutoFit/>
            </a:bodyPr>
            <a:lstStyle/>
            <a:p>
              <a:pPr algn="ctr" eaLnBrk="1" hangingPunct="1">
                <a:spcBef>
                  <a:spcPct val="50000"/>
                </a:spcBef>
                <a:defRPr/>
              </a:pPr>
              <a:r>
                <a:rPr lang="en-US" sz="1400" b="1" dirty="0">
                  <a:solidFill>
                    <a:srgbClr val="F2F2F2"/>
                  </a:solidFill>
                  <a:latin typeface="Arial" charset="0"/>
                  <a:cs typeface="ＭＳ Ｐゴシック"/>
                </a:rPr>
                <a:t>10 CFR 435 (FEDCOM)</a:t>
              </a:r>
            </a:p>
          </p:txBody>
        </p:sp>
        <p:sp>
          <p:nvSpPr>
            <p:cNvPr id="97309" name="Text Box 15"/>
            <p:cNvSpPr txBox="1">
              <a:spLocks noChangeArrowheads="1"/>
            </p:cNvSpPr>
            <p:nvPr/>
          </p:nvSpPr>
          <p:spPr bwMode="auto">
            <a:xfrm>
              <a:off x="4297680" y="3494088"/>
              <a:ext cx="1033272" cy="584775"/>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90.1-</a:t>
              </a:r>
              <a:br>
                <a:rPr lang="en-US" altLang="en-US" sz="1600" b="1">
                  <a:solidFill>
                    <a:srgbClr val="FFFFFF"/>
                  </a:solidFill>
                </a:rPr>
              </a:br>
              <a:r>
                <a:rPr lang="en-US" altLang="en-US" sz="1600" b="1">
                  <a:solidFill>
                    <a:srgbClr val="FFFFFF"/>
                  </a:solidFill>
                </a:rPr>
                <a:t>1989</a:t>
              </a:r>
            </a:p>
          </p:txBody>
        </p:sp>
        <p:sp>
          <p:nvSpPr>
            <p:cNvPr id="442442" name="Text Box 74"/>
            <p:cNvSpPr txBox="1">
              <a:spLocks noChangeArrowheads="1"/>
            </p:cNvSpPr>
            <p:nvPr/>
          </p:nvSpPr>
          <p:spPr bwMode="auto">
            <a:xfrm>
              <a:off x="2133600" y="5781422"/>
              <a:ext cx="1354138" cy="738267"/>
            </a:xfrm>
            <a:prstGeom prst="rect">
              <a:avLst/>
            </a:prstGeom>
            <a:solidFill>
              <a:schemeClr val="accent5">
                <a:lumMod val="50000"/>
              </a:schemeClr>
            </a:solidFill>
            <a:ln w="38100" algn="ctr">
              <a:solidFill>
                <a:srgbClr val="FFFF00"/>
              </a:solidFill>
              <a:miter lim="800000"/>
              <a:headEnd/>
              <a:tailEnd/>
            </a:ln>
            <a:effectLst/>
          </p:spPr>
          <p:txBody>
            <a:bodyPr>
              <a:spAutoFit/>
            </a:bodyPr>
            <a:lstStyle/>
            <a:p>
              <a:pPr algn="ctr" eaLnBrk="1" hangingPunct="1">
                <a:spcBef>
                  <a:spcPct val="50000"/>
                </a:spcBef>
                <a:defRPr/>
              </a:pPr>
              <a:r>
                <a:rPr lang="en-US" sz="1400" b="1" dirty="0">
                  <a:solidFill>
                    <a:srgbClr val="F2F2F2"/>
                  </a:solidFill>
                  <a:latin typeface="Arial" charset="0"/>
                  <a:cs typeface="ＭＳ Ｐゴシック"/>
                </a:rPr>
                <a:t>10 CFR 435 Subpart E (COSTSAFR)</a:t>
              </a:r>
            </a:p>
          </p:txBody>
        </p:sp>
        <p:sp>
          <p:nvSpPr>
            <p:cNvPr id="442443" name="Text Box 75"/>
            <p:cNvSpPr txBox="1">
              <a:spLocks noChangeArrowheads="1"/>
            </p:cNvSpPr>
            <p:nvPr/>
          </p:nvSpPr>
          <p:spPr bwMode="auto">
            <a:xfrm>
              <a:off x="7315200" y="5783009"/>
              <a:ext cx="1219200" cy="308008"/>
            </a:xfrm>
            <a:prstGeom prst="rect">
              <a:avLst/>
            </a:prstGeom>
            <a:solidFill>
              <a:schemeClr val="accent5">
                <a:lumMod val="50000"/>
              </a:schemeClr>
            </a:solidFill>
            <a:ln w="38100" algn="ctr">
              <a:solidFill>
                <a:srgbClr val="FFFF00"/>
              </a:solidFill>
              <a:miter lim="800000"/>
              <a:headEnd/>
              <a:tailEnd/>
            </a:ln>
            <a:effectLst/>
          </p:spPr>
          <p:txBody>
            <a:bodyPr>
              <a:spAutoFit/>
            </a:bodyPr>
            <a:lstStyle/>
            <a:p>
              <a:pPr algn="ctr" eaLnBrk="1" hangingPunct="1">
                <a:spcBef>
                  <a:spcPct val="50000"/>
                </a:spcBef>
                <a:defRPr/>
              </a:pPr>
              <a:r>
                <a:rPr lang="en-US" sz="1400" dirty="0">
                  <a:solidFill>
                    <a:srgbClr val="F2F2F2"/>
                  </a:solidFill>
                  <a:latin typeface="Arial" charset="0"/>
                  <a:cs typeface="ＭＳ Ｐゴシック"/>
                </a:rPr>
                <a:t>FEDRES</a:t>
              </a:r>
            </a:p>
          </p:txBody>
        </p:sp>
        <p:sp>
          <p:nvSpPr>
            <p:cNvPr id="97312" name="Text Box 4"/>
            <p:cNvSpPr txBox="1">
              <a:spLocks noChangeArrowheads="1"/>
            </p:cNvSpPr>
            <p:nvPr/>
          </p:nvSpPr>
          <p:spPr bwMode="auto">
            <a:xfrm>
              <a:off x="6071616" y="3497263"/>
              <a:ext cx="1371600" cy="584775"/>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Codified 90.1-1989</a:t>
              </a:r>
            </a:p>
          </p:txBody>
        </p:sp>
        <p:sp>
          <p:nvSpPr>
            <p:cNvPr id="97313" name="Text Box 20"/>
            <p:cNvSpPr txBox="1">
              <a:spLocks noChangeArrowheads="1"/>
            </p:cNvSpPr>
            <p:nvPr/>
          </p:nvSpPr>
          <p:spPr bwMode="auto">
            <a:xfrm>
              <a:off x="185738" y="3502025"/>
              <a:ext cx="838200" cy="584775"/>
            </a:xfrm>
            <a:prstGeom prst="rect">
              <a:avLst/>
            </a:prstGeom>
            <a:solidFill>
              <a:srgbClr val="1A528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a:t>
              </a:r>
              <a:br>
                <a:rPr lang="en-US" altLang="en-US" sz="1600" b="1">
                  <a:solidFill>
                    <a:srgbClr val="FFFFFF"/>
                  </a:solidFill>
                </a:rPr>
              </a:br>
              <a:r>
                <a:rPr lang="en-US" altLang="en-US" sz="1600" b="1">
                  <a:solidFill>
                    <a:srgbClr val="FFFFFF"/>
                  </a:solidFill>
                </a:rPr>
                <a:t>1975</a:t>
              </a:r>
            </a:p>
          </p:txBody>
        </p:sp>
      </p:grpSp>
      <p:sp>
        <p:nvSpPr>
          <p:cNvPr id="97285" name="Title 5"/>
          <p:cNvSpPr txBox="1">
            <a:spLocks/>
          </p:cNvSpPr>
          <p:nvPr/>
        </p:nvSpPr>
        <p:spPr bwMode="auto">
          <a:xfrm>
            <a:off x="177800" y="236538"/>
            <a:ext cx="697706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nSpc>
                <a:spcPts val="2800"/>
              </a:lnSpc>
              <a:spcBef>
                <a:spcPct val="0"/>
              </a:spcBef>
              <a:buSzTx/>
              <a:buFontTx/>
              <a:buNone/>
            </a:pPr>
            <a:r>
              <a:rPr lang="en-US" altLang="en-US" sz="2600">
                <a:solidFill>
                  <a:srgbClr val="FFFFFF"/>
                </a:solidFill>
                <a:latin typeface="Calibri" panose="020F0502020204030204" pitchFamily="34" charset="0"/>
              </a:rPr>
              <a:t>Energy Codes &amp; Standards History – Ancient</a:t>
            </a:r>
          </a:p>
        </p:txBody>
      </p:sp>
      <p:sp>
        <p:nvSpPr>
          <p:cNvPr id="97286" name="AutoShape 54"/>
          <p:cNvSpPr>
            <a:spLocks noChangeArrowheads="1"/>
          </p:cNvSpPr>
          <p:nvPr/>
        </p:nvSpPr>
        <p:spPr bwMode="auto">
          <a:xfrm rot="60000">
            <a:off x="5167313" y="2570163"/>
            <a:ext cx="1123950" cy="1066800"/>
          </a:xfrm>
          <a:prstGeom prst="parallelogram">
            <a:avLst>
              <a:gd name="adj" fmla="val 87671"/>
            </a:avLst>
          </a:prstGeom>
          <a:gradFill rotWithShape="1">
            <a:gsLst>
              <a:gs pos="0">
                <a:srgbClr val="872488"/>
              </a:gs>
              <a:gs pos="100000">
                <a:srgbClr val="85A6C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2" name="Slide Number Placeholder 1"/>
          <p:cNvSpPr>
            <a:spLocks noGrp="1"/>
          </p:cNvSpPr>
          <p:nvPr>
            <p:ph type="sldNum" sz="quarter" idx="10"/>
          </p:nvPr>
        </p:nvSpPr>
        <p:spPr/>
        <p:txBody>
          <a:bodyPr/>
          <a:lstStyle/>
          <a:p>
            <a:pPr>
              <a:defRPr/>
            </a:pPr>
            <a:fld id="{866E4280-03D6-474B-9A5C-E0700DD6294B}" type="slidenum">
              <a:rPr lang="en-US" altLang="en-US" smtClean="0"/>
              <a:pPr>
                <a:defRPr/>
              </a:pPr>
              <a:t>16</a:t>
            </a:fld>
            <a:endParaRPr lang="en-US"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0"/>
          <p:cNvSpPr>
            <a:spLocks noChangeArrowheads="1"/>
          </p:cNvSpPr>
          <p:nvPr/>
        </p:nvSpPr>
        <p:spPr bwMode="auto">
          <a:xfrm>
            <a:off x="0" y="1009650"/>
            <a:ext cx="9144000" cy="557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solidFill>
                <a:srgbClr val="707276"/>
              </a:solidFill>
            </a:endParaRPr>
          </a:p>
        </p:txBody>
      </p:sp>
      <p:sp>
        <p:nvSpPr>
          <p:cNvPr id="41988" name="Rectangle 3"/>
          <p:cNvSpPr>
            <a:spLocks noChangeArrowheads="1"/>
          </p:cNvSpPr>
          <p:nvPr/>
        </p:nvSpPr>
        <p:spPr bwMode="auto">
          <a:xfrm>
            <a:off x="0" y="4826000"/>
            <a:ext cx="9144000" cy="1631950"/>
          </a:xfrm>
          <a:prstGeom prst="rect">
            <a:avLst/>
          </a:prstGeom>
          <a:gradFill rotWithShape="1">
            <a:gsLst>
              <a:gs pos="0">
                <a:schemeClr val="accent5">
                  <a:lumMod val="75000"/>
                  <a:alpha val="58000"/>
                </a:schemeClr>
              </a:gs>
              <a:gs pos="100000">
                <a:schemeClr val="bg1"/>
              </a:gs>
            </a:gsLst>
            <a:lin ang="5400000" scaled="1"/>
          </a:gradFill>
          <a:ln w="9525">
            <a:noFill/>
            <a:miter lim="800000"/>
            <a:headEnd/>
            <a:tailEnd/>
          </a:ln>
        </p:spPr>
        <p:txBody>
          <a:bodyPr wrap="none" anchor="ctr"/>
          <a:lstStyle/>
          <a:p>
            <a:pPr algn="ctr" eaLnBrk="1" hangingPunct="1">
              <a:defRPr/>
            </a:pPr>
            <a:endParaRPr lang="en-US" sz="1800" dirty="0">
              <a:solidFill>
                <a:srgbClr val="707276"/>
              </a:solidFill>
              <a:latin typeface="Arial" charset="0"/>
              <a:cs typeface="ＭＳ Ｐゴシック"/>
            </a:endParaRPr>
          </a:p>
        </p:txBody>
      </p:sp>
      <p:grpSp>
        <p:nvGrpSpPr>
          <p:cNvPr id="99332" name="Group 48"/>
          <p:cNvGrpSpPr>
            <a:grpSpLocks/>
          </p:cNvGrpSpPr>
          <p:nvPr/>
        </p:nvGrpSpPr>
        <p:grpSpPr bwMode="auto">
          <a:xfrm>
            <a:off x="0" y="1371600"/>
            <a:ext cx="9144000" cy="5256213"/>
            <a:chOff x="0" y="851699"/>
            <a:chExt cx="9144000" cy="5256168"/>
          </a:xfrm>
        </p:grpSpPr>
        <p:sp>
          <p:nvSpPr>
            <p:cNvPr id="99345" name="Rectangle 2"/>
            <p:cNvSpPr>
              <a:spLocks noChangeArrowheads="1"/>
            </p:cNvSpPr>
            <p:nvPr/>
          </p:nvSpPr>
          <p:spPr bwMode="auto">
            <a:xfrm>
              <a:off x="0" y="2740025"/>
              <a:ext cx="9144000" cy="2093913"/>
            </a:xfrm>
            <a:prstGeom prst="rect">
              <a:avLst/>
            </a:prstGeom>
            <a:gradFill rotWithShape="1">
              <a:gsLst>
                <a:gs pos="0">
                  <a:srgbClr val="A2B9D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9346" name="Text Box 12"/>
            <p:cNvSpPr txBox="1">
              <a:spLocks noChangeArrowheads="1"/>
            </p:cNvSpPr>
            <p:nvPr/>
          </p:nvSpPr>
          <p:spPr bwMode="auto">
            <a:xfrm>
              <a:off x="30214" y="851699"/>
              <a:ext cx="287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50000"/>
                </a:spcBef>
                <a:buSzTx/>
                <a:buFontTx/>
                <a:buNone/>
              </a:pPr>
              <a:r>
                <a:rPr lang="en-US" altLang="en-US" b="1">
                  <a:solidFill>
                    <a:srgbClr val="707276"/>
                  </a:solidFill>
                </a:rPr>
                <a:t>Residential Codes</a:t>
              </a:r>
            </a:p>
          </p:txBody>
        </p:sp>
        <p:sp>
          <p:nvSpPr>
            <p:cNvPr id="99347" name="Text Box 13"/>
            <p:cNvSpPr txBox="1">
              <a:spLocks noChangeArrowheads="1"/>
            </p:cNvSpPr>
            <p:nvPr/>
          </p:nvSpPr>
          <p:spPr bwMode="auto">
            <a:xfrm>
              <a:off x="0" y="4876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50000"/>
                </a:spcBef>
                <a:buSzTx/>
                <a:buFontTx/>
                <a:buNone/>
              </a:pPr>
              <a:r>
                <a:rPr lang="en-US" altLang="en-US" b="1">
                  <a:solidFill>
                    <a:srgbClr val="707276"/>
                  </a:solidFill>
                </a:rPr>
                <a:t>Federal</a:t>
              </a:r>
            </a:p>
          </p:txBody>
        </p:sp>
        <p:sp>
          <p:nvSpPr>
            <p:cNvPr id="99348" name="Text Box 17"/>
            <p:cNvSpPr txBox="1">
              <a:spLocks noChangeArrowheads="1"/>
            </p:cNvSpPr>
            <p:nvPr/>
          </p:nvSpPr>
          <p:spPr bwMode="auto">
            <a:xfrm>
              <a:off x="4754880" y="3504335"/>
              <a:ext cx="703262" cy="584775"/>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90.1-</a:t>
              </a:r>
              <a:br>
                <a:rPr lang="en-US" altLang="en-US" sz="1600" b="1">
                  <a:solidFill>
                    <a:srgbClr val="FFFFFF"/>
                  </a:solidFill>
                </a:rPr>
              </a:br>
              <a:r>
                <a:rPr lang="en-US" altLang="en-US" sz="1600" b="1">
                  <a:solidFill>
                    <a:srgbClr val="FFFFFF"/>
                  </a:solidFill>
                </a:rPr>
                <a:t>2010</a:t>
              </a:r>
            </a:p>
          </p:txBody>
        </p:sp>
        <p:sp>
          <p:nvSpPr>
            <p:cNvPr id="99349" name="AutoShape 61"/>
            <p:cNvSpPr>
              <a:spLocks noChangeArrowheads="1"/>
            </p:cNvSpPr>
            <p:nvPr/>
          </p:nvSpPr>
          <p:spPr bwMode="auto">
            <a:xfrm>
              <a:off x="6044184" y="1752600"/>
              <a:ext cx="539750" cy="1803400"/>
            </a:xfrm>
            <a:prstGeom prst="parallelogram">
              <a:avLst>
                <a:gd name="adj" fmla="val 72685"/>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9350" name="Text Box 11"/>
            <p:cNvSpPr txBox="1">
              <a:spLocks noChangeArrowheads="1"/>
            </p:cNvSpPr>
            <p:nvPr/>
          </p:nvSpPr>
          <p:spPr bwMode="auto">
            <a:xfrm>
              <a:off x="6126480" y="1262063"/>
              <a:ext cx="685800" cy="584775"/>
            </a:xfrm>
            <a:prstGeom prst="rect">
              <a:avLst/>
            </a:prstGeom>
            <a:solidFill>
              <a:srgbClr val="8E38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2015 </a:t>
              </a:r>
              <a:br>
                <a:rPr lang="en-US" altLang="en-US" sz="1600" b="1">
                  <a:solidFill>
                    <a:srgbClr val="FFFFFF"/>
                  </a:solidFill>
                </a:rPr>
              </a:br>
              <a:r>
                <a:rPr lang="en-US" altLang="en-US" sz="1600" b="1">
                  <a:solidFill>
                    <a:srgbClr val="FFFFFF"/>
                  </a:solidFill>
                </a:rPr>
                <a:t>IECC</a:t>
              </a:r>
            </a:p>
          </p:txBody>
        </p:sp>
        <p:sp>
          <p:nvSpPr>
            <p:cNvPr id="99351" name="AutoShape 61"/>
            <p:cNvSpPr>
              <a:spLocks noChangeArrowheads="1"/>
            </p:cNvSpPr>
            <p:nvPr/>
          </p:nvSpPr>
          <p:spPr bwMode="auto">
            <a:xfrm rot="-543888">
              <a:off x="7021513" y="2370138"/>
              <a:ext cx="539750" cy="1127125"/>
            </a:xfrm>
            <a:prstGeom prst="parallelogram">
              <a:avLst>
                <a:gd name="adj" fmla="val 72685"/>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23580" name="Text Box 44"/>
            <p:cNvSpPr txBox="1">
              <a:spLocks noChangeArrowheads="1"/>
            </p:cNvSpPr>
            <p:nvPr/>
          </p:nvSpPr>
          <p:spPr bwMode="auto">
            <a:xfrm>
              <a:off x="6810375" y="3494864"/>
              <a:ext cx="685800" cy="584195"/>
            </a:xfrm>
            <a:prstGeom prst="rect">
              <a:avLst/>
            </a:prstGeom>
            <a:solidFill>
              <a:schemeClr val="bg2">
                <a:lumMod val="50000"/>
              </a:scheme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itchFamily="34" charset="0"/>
                  <a:cs typeface="Arial" pitchFamily="34" charset="0"/>
                </a:defRPr>
              </a:lvl1pPr>
              <a:lvl2pPr marL="742950" indent="-285750">
                <a:spcBef>
                  <a:spcPct val="20000"/>
                </a:spcBef>
                <a:buBlip>
                  <a:blip r:embed="rId4"/>
                </a:buBlip>
                <a:defRPr>
                  <a:solidFill>
                    <a:schemeClr val="accent2"/>
                  </a:solidFill>
                  <a:latin typeface="Arial" pitchFamily="34" charset="0"/>
                  <a:cs typeface="Arial" pitchFamily="34" charset="0"/>
                </a:defRPr>
              </a:lvl2pPr>
              <a:lvl3pPr marL="1143000" indent="-228600">
                <a:spcBef>
                  <a:spcPct val="20000"/>
                </a:spcBef>
                <a:buSzPct val="100000"/>
                <a:buBlip>
                  <a:blip r:embed="rId5"/>
                </a:buBlip>
                <a:defRPr sz="1600">
                  <a:solidFill>
                    <a:schemeClr val="accent2"/>
                  </a:solidFill>
                  <a:latin typeface="Arial" pitchFamily="34" charset="0"/>
                  <a:cs typeface="Arial" pitchFamily="34" charset="0"/>
                </a:defRPr>
              </a:lvl3pPr>
              <a:lvl4pPr marL="1600200" indent="-228600">
                <a:spcBef>
                  <a:spcPct val="20000"/>
                </a:spcBef>
                <a:buSzPct val="100000"/>
                <a:buBlip>
                  <a:blip r:embed="rId6"/>
                </a:buBlip>
                <a:defRPr sz="1400">
                  <a:solidFill>
                    <a:schemeClr val="accent2"/>
                  </a:solidFill>
                  <a:latin typeface="Arial" pitchFamily="34" charset="0"/>
                  <a:cs typeface="Arial" pitchFamily="34" charset="0"/>
                </a:defRPr>
              </a:lvl4pPr>
              <a:lvl5pPr marL="2057400" indent="-228600">
                <a:spcBef>
                  <a:spcPct val="20000"/>
                </a:spcBef>
                <a:buSzPct val="100000"/>
                <a:buBlip>
                  <a:blip r:embed="rId3"/>
                </a:buBlip>
                <a:defRPr sz="1400">
                  <a:solidFill>
                    <a:schemeClr val="accent2"/>
                  </a:solidFill>
                  <a:latin typeface="Arial" pitchFamily="34" charset="0"/>
                  <a:cs typeface="Arial" pitchFamily="34" charset="0"/>
                </a:defRPr>
              </a:lvl5pPr>
              <a:lvl6pPr marL="25146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6pPr>
              <a:lvl7pPr marL="29718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7pPr>
              <a:lvl8pPr marL="34290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8pPr>
              <a:lvl9pPr marL="38862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9pPr>
            </a:lstStyle>
            <a:p>
              <a:pPr algn="ctr" eaLnBrk="1" hangingPunct="1">
                <a:spcBef>
                  <a:spcPct val="50000"/>
                </a:spcBef>
                <a:buSzTx/>
                <a:buFontTx/>
                <a:buNone/>
                <a:defRPr/>
              </a:pPr>
              <a:r>
                <a:rPr lang="en-US" altLang="en-US" sz="1600" b="1" dirty="0">
                  <a:solidFill>
                    <a:srgbClr val="FFFFFF"/>
                  </a:solidFill>
                </a:rPr>
                <a:t>90.1-</a:t>
              </a:r>
              <a:br>
                <a:rPr lang="en-US" altLang="en-US" sz="1600" b="1" dirty="0">
                  <a:solidFill>
                    <a:srgbClr val="FFFFFF"/>
                  </a:solidFill>
                </a:rPr>
              </a:br>
              <a:r>
                <a:rPr lang="en-US" altLang="en-US" sz="1600" b="1" dirty="0" smtClean="0">
                  <a:solidFill>
                    <a:srgbClr val="FFFFFF"/>
                  </a:solidFill>
                </a:rPr>
                <a:t>2016</a:t>
              </a:r>
              <a:endParaRPr lang="en-US" altLang="en-US" sz="1600" b="1" dirty="0">
                <a:solidFill>
                  <a:srgbClr val="FFFFFF"/>
                </a:solidFill>
              </a:endParaRPr>
            </a:p>
          </p:txBody>
        </p:sp>
        <p:sp>
          <p:nvSpPr>
            <p:cNvPr id="442400" name="Rectangle 32"/>
            <p:cNvSpPr>
              <a:spLocks noChangeArrowheads="1"/>
            </p:cNvSpPr>
            <p:nvPr/>
          </p:nvSpPr>
          <p:spPr bwMode="auto">
            <a:xfrm>
              <a:off x="177800" y="5277611"/>
              <a:ext cx="1857375" cy="306385"/>
            </a:xfrm>
            <a:prstGeom prst="rect">
              <a:avLst/>
            </a:prstGeom>
            <a:solidFill>
              <a:schemeClr val="accent5">
                <a:lumMod val="50000"/>
              </a:schemeClr>
            </a:solidFill>
            <a:ln w="38100" algn="ctr">
              <a:noFill/>
              <a:miter lim="800000"/>
              <a:headEnd/>
              <a:tailEnd/>
            </a:ln>
            <a:effectLst/>
          </p:spPr>
          <p:txBody>
            <a:bodyPr>
              <a:spAutoFit/>
            </a:bodyPr>
            <a:lstStyle/>
            <a:p>
              <a:pPr algn="ctr" eaLnBrk="1" hangingPunct="1">
                <a:spcBef>
                  <a:spcPct val="50000"/>
                </a:spcBef>
                <a:defRPr/>
              </a:pPr>
              <a:r>
                <a:rPr lang="en-US" sz="1400" b="1" dirty="0">
                  <a:solidFill>
                    <a:srgbClr val="F2F2F2"/>
                  </a:solidFill>
                  <a:latin typeface="Arial" charset="0"/>
                  <a:cs typeface="ＭＳ Ｐゴシック"/>
                </a:rPr>
                <a:t>10 CFR 434</a:t>
              </a:r>
            </a:p>
          </p:txBody>
        </p:sp>
        <p:sp>
          <p:nvSpPr>
            <p:cNvPr id="99354" name="Text Box 33"/>
            <p:cNvSpPr txBox="1">
              <a:spLocks noChangeArrowheads="1"/>
            </p:cNvSpPr>
            <p:nvPr/>
          </p:nvSpPr>
          <p:spPr bwMode="auto">
            <a:xfrm>
              <a:off x="5797296" y="3494088"/>
              <a:ext cx="685800" cy="584775"/>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90.1-</a:t>
              </a:r>
              <a:br>
                <a:rPr lang="en-US" altLang="en-US" sz="1600" b="1">
                  <a:solidFill>
                    <a:srgbClr val="FFFFFF"/>
                  </a:solidFill>
                </a:rPr>
              </a:br>
              <a:r>
                <a:rPr lang="en-US" altLang="en-US" sz="1600" b="1">
                  <a:solidFill>
                    <a:srgbClr val="FFFFFF"/>
                  </a:solidFill>
                </a:rPr>
                <a:t>2013</a:t>
              </a:r>
            </a:p>
          </p:txBody>
        </p:sp>
        <p:sp>
          <p:nvSpPr>
            <p:cNvPr id="99355" name="Text Box 25"/>
            <p:cNvSpPr txBox="1">
              <a:spLocks noChangeArrowheads="1"/>
            </p:cNvSpPr>
            <p:nvPr/>
          </p:nvSpPr>
          <p:spPr bwMode="auto">
            <a:xfrm>
              <a:off x="0" y="4210050"/>
              <a:ext cx="4640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spcBef>
                  <a:spcPct val="50000"/>
                </a:spcBef>
                <a:buSzTx/>
                <a:buFontTx/>
                <a:buNone/>
              </a:pPr>
              <a:r>
                <a:rPr lang="en-US" altLang="en-US" b="1">
                  <a:solidFill>
                    <a:srgbClr val="707276"/>
                  </a:solidFill>
                </a:rPr>
                <a:t>Commercial Standards</a:t>
              </a:r>
            </a:p>
          </p:txBody>
        </p:sp>
        <p:sp>
          <p:nvSpPr>
            <p:cNvPr id="23593" name="Text Box 77"/>
            <p:cNvSpPr txBox="1">
              <a:spLocks noChangeArrowheads="1"/>
            </p:cNvSpPr>
            <p:nvPr/>
          </p:nvSpPr>
          <p:spPr bwMode="auto">
            <a:xfrm>
              <a:off x="7029450" y="1880390"/>
              <a:ext cx="685800" cy="584195"/>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itchFamily="34" charset="0"/>
                  <a:cs typeface="Arial" pitchFamily="34" charset="0"/>
                </a:defRPr>
              </a:lvl1pPr>
              <a:lvl2pPr marL="742950" indent="-285750">
                <a:spcBef>
                  <a:spcPct val="20000"/>
                </a:spcBef>
                <a:buBlip>
                  <a:blip r:embed="rId4"/>
                </a:buBlip>
                <a:defRPr>
                  <a:solidFill>
                    <a:schemeClr val="accent2"/>
                  </a:solidFill>
                  <a:latin typeface="Arial" pitchFamily="34" charset="0"/>
                  <a:cs typeface="Arial" pitchFamily="34" charset="0"/>
                </a:defRPr>
              </a:lvl2pPr>
              <a:lvl3pPr marL="1143000" indent="-228600">
                <a:spcBef>
                  <a:spcPct val="20000"/>
                </a:spcBef>
                <a:buSzPct val="100000"/>
                <a:buBlip>
                  <a:blip r:embed="rId5"/>
                </a:buBlip>
                <a:defRPr sz="1600">
                  <a:solidFill>
                    <a:schemeClr val="accent2"/>
                  </a:solidFill>
                  <a:latin typeface="Arial" pitchFamily="34" charset="0"/>
                  <a:cs typeface="Arial" pitchFamily="34" charset="0"/>
                </a:defRPr>
              </a:lvl3pPr>
              <a:lvl4pPr marL="1600200" indent="-228600">
                <a:spcBef>
                  <a:spcPct val="20000"/>
                </a:spcBef>
                <a:buSzPct val="100000"/>
                <a:buBlip>
                  <a:blip r:embed="rId6"/>
                </a:buBlip>
                <a:defRPr sz="1400">
                  <a:solidFill>
                    <a:schemeClr val="accent2"/>
                  </a:solidFill>
                  <a:latin typeface="Arial" pitchFamily="34" charset="0"/>
                  <a:cs typeface="Arial" pitchFamily="34" charset="0"/>
                </a:defRPr>
              </a:lvl4pPr>
              <a:lvl5pPr marL="2057400" indent="-228600">
                <a:spcBef>
                  <a:spcPct val="20000"/>
                </a:spcBef>
                <a:buSzPct val="100000"/>
                <a:buBlip>
                  <a:blip r:embed="rId3"/>
                </a:buBlip>
                <a:defRPr sz="1400">
                  <a:solidFill>
                    <a:schemeClr val="accent2"/>
                  </a:solidFill>
                  <a:latin typeface="Arial" pitchFamily="34" charset="0"/>
                  <a:cs typeface="Arial" pitchFamily="34" charset="0"/>
                </a:defRPr>
              </a:lvl5pPr>
              <a:lvl6pPr marL="25146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6pPr>
              <a:lvl7pPr marL="29718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7pPr>
              <a:lvl8pPr marL="34290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8pPr>
              <a:lvl9pPr marL="3886200" indent="-228600" defTabSz="457200" fontAlgn="base">
                <a:spcBef>
                  <a:spcPct val="20000"/>
                </a:spcBef>
                <a:spcAft>
                  <a:spcPct val="0"/>
                </a:spcAft>
                <a:buSzPct val="100000"/>
                <a:buBlip>
                  <a:blip r:embed="rId3"/>
                </a:buBlip>
                <a:defRPr sz="1400">
                  <a:solidFill>
                    <a:schemeClr val="accent2"/>
                  </a:solidFill>
                  <a:latin typeface="Arial" pitchFamily="34" charset="0"/>
                  <a:cs typeface="Arial" pitchFamily="34" charset="0"/>
                </a:defRPr>
              </a:lvl9pPr>
            </a:lstStyle>
            <a:p>
              <a:pPr algn="ctr" eaLnBrk="1" hangingPunct="1">
                <a:spcBef>
                  <a:spcPct val="50000"/>
                </a:spcBef>
                <a:buSzTx/>
                <a:buFontTx/>
                <a:buNone/>
                <a:defRPr/>
              </a:pPr>
              <a:r>
                <a:rPr lang="en-US" altLang="en-US" sz="1600" b="1" dirty="0" smtClean="0">
                  <a:solidFill>
                    <a:srgbClr val="FFFFFF"/>
                  </a:solidFill>
                </a:rPr>
                <a:t>2018 </a:t>
              </a:r>
              <a:r>
                <a:rPr lang="en-US" altLang="en-US" sz="1600" b="1" dirty="0">
                  <a:solidFill>
                    <a:srgbClr val="FFFFFF"/>
                  </a:solidFill>
                </a:rPr>
                <a:t/>
              </a:r>
              <a:br>
                <a:rPr lang="en-US" altLang="en-US" sz="1600" b="1" dirty="0">
                  <a:solidFill>
                    <a:srgbClr val="FFFFFF"/>
                  </a:solidFill>
                </a:rPr>
              </a:br>
              <a:r>
                <a:rPr lang="en-US" altLang="en-US" sz="1600" b="1" dirty="0">
                  <a:solidFill>
                    <a:srgbClr val="FFFFFF"/>
                  </a:solidFill>
                </a:rPr>
                <a:t>IECC</a:t>
              </a:r>
            </a:p>
          </p:txBody>
        </p:sp>
        <p:sp>
          <p:nvSpPr>
            <p:cNvPr id="99357" name="AutoShape 61"/>
            <p:cNvSpPr>
              <a:spLocks noChangeArrowheads="1"/>
            </p:cNvSpPr>
            <p:nvPr/>
          </p:nvSpPr>
          <p:spPr bwMode="auto">
            <a:xfrm rot="-209614">
              <a:off x="5029169" y="1634491"/>
              <a:ext cx="486046" cy="1858419"/>
            </a:xfrm>
            <a:prstGeom prst="parallelogram">
              <a:avLst>
                <a:gd name="adj" fmla="val 72685"/>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2" name="Text Box 75"/>
            <p:cNvSpPr txBox="1">
              <a:spLocks noChangeArrowheads="1"/>
            </p:cNvSpPr>
            <p:nvPr/>
          </p:nvSpPr>
          <p:spPr bwMode="auto">
            <a:xfrm>
              <a:off x="2319338" y="5583996"/>
              <a:ext cx="5327650" cy="523871"/>
            </a:xfrm>
            <a:prstGeom prst="rect">
              <a:avLst/>
            </a:prstGeom>
            <a:solidFill>
              <a:schemeClr val="accent5">
                <a:lumMod val="50000"/>
              </a:schemeClr>
            </a:solidFill>
            <a:ln w="38100" algn="ctr">
              <a:solidFill>
                <a:srgbClr val="FFFF00"/>
              </a:solidFill>
              <a:miter lim="800000"/>
              <a:headEnd/>
              <a:tailEnd/>
            </a:ln>
            <a:effectLst/>
          </p:spPr>
          <p:txBody>
            <a:bodyPr>
              <a:spAutoFit/>
            </a:bodyPr>
            <a:lstStyle/>
            <a:p>
              <a:pPr algn="ctr" eaLnBrk="1" hangingPunct="1">
                <a:spcBef>
                  <a:spcPct val="50000"/>
                </a:spcBef>
                <a:defRPr/>
              </a:pPr>
              <a:r>
                <a:rPr lang="en-US" sz="1400" b="1" dirty="0">
                  <a:solidFill>
                    <a:srgbClr val="F2F2F2"/>
                  </a:solidFill>
                  <a:latin typeface="Arial" charset="0"/>
                  <a:cs typeface="ＭＳ Ｐゴシック"/>
                </a:rPr>
                <a:t>10 CFR 435 Subpart A – Low Rise Residential (all versions of the IECC starting with 2004)</a:t>
              </a:r>
            </a:p>
          </p:txBody>
        </p:sp>
        <p:sp>
          <p:nvSpPr>
            <p:cNvPr id="3" name="Rectangle 49"/>
            <p:cNvSpPr>
              <a:spLocks noChangeArrowheads="1"/>
            </p:cNvSpPr>
            <p:nvPr/>
          </p:nvSpPr>
          <p:spPr bwMode="auto">
            <a:xfrm>
              <a:off x="2319338" y="4941064"/>
              <a:ext cx="5395912" cy="523871"/>
            </a:xfrm>
            <a:prstGeom prst="rect">
              <a:avLst/>
            </a:prstGeom>
            <a:solidFill>
              <a:schemeClr val="accent5">
                <a:lumMod val="50000"/>
              </a:schemeClr>
            </a:solidFill>
            <a:ln w="38100" algn="ctr">
              <a:noFill/>
              <a:miter lim="800000"/>
              <a:headEnd/>
              <a:tailEnd/>
            </a:ln>
            <a:effectLst/>
          </p:spPr>
          <p:txBody>
            <a:bodyPr>
              <a:spAutoFit/>
            </a:bodyPr>
            <a:lstStyle/>
            <a:p>
              <a:pPr algn="ctr" eaLnBrk="1" hangingPunct="1">
                <a:spcBef>
                  <a:spcPct val="50000"/>
                </a:spcBef>
                <a:defRPr/>
              </a:pPr>
              <a:r>
                <a:rPr lang="en-US" sz="1400" b="1" dirty="0">
                  <a:solidFill>
                    <a:srgbClr val="F2F2F2"/>
                  </a:solidFill>
                  <a:latin typeface="Arial" charset="0"/>
                  <a:cs typeface="ＭＳ Ｐゴシック"/>
                </a:rPr>
                <a:t>10 CFR 433 – Commercial and High-Rise Multi-Family Residential (all versions of Standard 90.1 starting with 2004)</a:t>
              </a:r>
            </a:p>
          </p:txBody>
        </p:sp>
      </p:grpSp>
      <p:sp>
        <p:nvSpPr>
          <p:cNvPr id="99333" name="Title 5"/>
          <p:cNvSpPr txBox="1">
            <a:spLocks/>
          </p:cNvSpPr>
          <p:nvPr/>
        </p:nvSpPr>
        <p:spPr bwMode="auto">
          <a:xfrm>
            <a:off x="177800" y="236538"/>
            <a:ext cx="71945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nSpc>
                <a:spcPts val="2800"/>
              </a:lnSpc>
              <a:spcBef>
                <a:spcPct val="0"/>
              </a:spcBef>
              <a:buSzTx/>
              <a:buFontTx/>
              <a:buNone/>
            </a:pPr>
            <a:r>
              <a:rPr lang="en-US" altLang="en-US" sz="2600">
                <a:solidFill>
                  <a:srgbClr val="FFFFFF"/>
                </a:solidFill>
                <a:latin typeface="Calibri" panose="020F0502020204030204" pitchFamily="34" charset="0"/>
              </a:rPr>
              <a:t>Energy Codes &amp; Standards History – Modern</a:t>
            </a:r>
          </a:p>
        </p:txBody>
      </p:sp>
      <p:sp>
        <p:nvSpPr>
          <p:cNvPr id="99334" name="Text Box 17"/>
          <p:cNvSpPr txBox="1">
            <a:spLocks noChangeArrowheads="1"/>
          </p:cNvSpPr>
          <p:nvPr/>
        </p:nvSpPr>
        <p:spPr bwMode="auto">
          <a:xfrm>
            <a:off x="358775" y="3798888"/>
            <a:ext cx="715963" cy="584200"/>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90.1-</a:t>
            </a:r>
            <a:br>
              <a:rPr lang="en-US" altLang="en-US" sz="1600" b="1">
                <a:solidFill>
                  <a:srgbClr val="FFFFFF"/>
                </a:solidFill>
              </a:rPr>
            </a:br>
            <a:r>
              <a:rPr lang="en-US" altLang="en-US" sz="1600" b="1">
                <a:solidFill>
                  <a:srgbClr val="FFFFFF"/>
                </a:solidFill>
              </a:rPr>
              <a:t>1999</a:t>
            </a:r>
          </a:p>
        </p:txBody>
      </p:sp>
      <p:sp>
        <p:nvSpPr>
          <p:cNvPr id="99335" name="Text Box 33"/>
          <p:cNvSpPr txBox="1">
            <a:spLocks noChangeArrowheads="1"/>
          </p:cNvSpPr>
          <p:nvPr/>
        </p:nvSpPr>
        <p:spPr bwMode="auto">
          <a:xfrm>
            <a:off x="1349375" y="3787775"/>
            <a:ext cx="685800" cy="585788"/>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90.1-</a:t>
            </a:r>
            <a:br>
              <a:rPr lang="en-US" altLang="en-US" sz="1600" b="1">
                <a:solidFill>
                  <a:srgbClr val="FFFFFF"/>
                </a:solidFill>
              </a:rPr>
            </a:br>
            <a:r>
              <a:rPr lang="en-US" altLang="en-US" sz="1600" b="1">
                <a:solidFill>
                  <a:srgbClr val="FFFFFF"/>
                </a:solidFill>
              </a:rPr>
              <a:t>2001</a:t>
            </a:r>
          </a:p>
        </p:txBody>
      </p:sp>
      <p:sp>
        <p:nvSpPr>
          <p:cNvPr id="99336" name="Text Box 44"/>
          <p:cNvSpPr txBox="1">
            <a:spLocks noChangeArrowheads="1"/>
          </p:cNvSpPr>
          <p:nvPr/>
        </p:nvSpPr>
        <p:spPr bwMode="auto">
          <a:xfrm>
            <a:off x="2319338" y="3787775"/>
            <a:ext cx="660400" cy="585788"/>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90.1-</a:t>
            </a:r>
            <a:br>
              <a:rPr lang="en-US" altLang="en-US" sz="1600" b="1">
                <a:solidFill>
                  <a:srgbClr val="FFFFFF"/>
                </a:solidFill>
              </a:rPr>
            </a:br>
            <a:r>
              <a:rPr lang="en-US" altLang="en-US" sz="1600" b="1">
                <a:solidFill>
                  <a:srgbClr val="FFFFFF"/>
                </a:solidFill>
              </a:rPr>
              <a:t>2004</a:t>
            </a:r>
          </a:p>
        </p:txBody>
      </p:sp>
      <p:sp>
        <p:nvSpPr>
          <p:cNvPr id="99337" name="Text Box 44"/>
          <p:cNvSpPr txBox="1">
            <a:spLocks noChangeArrowheads="1"/>
          </p:cNvSpPr>
          <p:nvPr/>
        </p:nvSpPr>
        <p:spPr bwMode="auto">
          <a:xfrm>
            <a:off x="3276600" y="3787775"/>
            <a:ext cx="708025" cy="585788"/>
          </a:xfrm>
          <a:prstGeom prst="rect">
            <a:avLst/>
          </a:prstGeom>
          <a:solidFill>
            <a:srgbClr val="1A5286"/>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90.1-</a:t>
            </a:r>
            <a:br>
              <a:rPr lang="en-US" altLang="en-US" sz="1600" b="1">
                <a:solidFill>
                  <a:srgbClr val="FFFFFF"/>
                </a:solidFill>
              </a:rPr>
            </a:br>
            <a:r>
              <a:rPr lang="en-US" altLang="en-US" sz="1600" b="1">
                <a:solidFill>
                  <a:srgbClr val="FFFFFF"/>
                </a:solidFill>
              </a:rPr>
              <a:t>2007</a:t>
            </a:r>
          </a:p>
        </p:txBody>
      </p:sp>
      <p:sp>
        <p:nvSpPr>
          <p:cNvPr id="99338" name="Text Box 11"/>
          <p:cNvSpPr txBox="1">
            <a:spLocks noChangeArrowheads="1"/>
          </p:cNvSpPr>
          <p:nvPr/>
        </p:nvSpPr>
        <p:spPr bwMode="auto">
          <a:xfrm>
            <a:off x="1465263" y="1920875"/>
            <a:ext cx="722312" cy="584200"/>
          </a:xfrm>
          <a:prstGeom prst="rect">
            <a:avLst/>
          </a:prstGeom>
          <a:solidFill>
            <a:srgbClr val="8E38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2003</a:t>
            </a:r>
            <a:br>
              <a:rPr lang="en-US" altLang="en-US" sz="1600" b="1">
                <a:solidFill>
                  <a:srgbClr val="FFFFFF"/>
                </a:solidFill>
              </a:rPr>
            </a:br>
            <a:r>
              <a:rPr lang="en-US" altLang="en-US" sz="1600" b="1">
                <a:solidFill>
                  <a:srgbClr val="FFFFFF"/>
                </a:solidFill>
              </a:rPr>
              <a:t>IECC</a:t>
            </a:r>
          </a:p>
        </p:txBody>
      </p:sp>
      <p:sp>
        <p:nvSpPr>
          <p:cNvPr id="99339" name="Text Box 11"/>
          <p:cNvSpPr txBox="1">
            <a:spLocks noChangeArrowheads="1"/>
          </p:cNvSpPr>
          <p:nvPr/>
        </p:nvSpPr>
        <p:spPr bwMode="auto">
          <a:xfrm>
            <a:off x="2430463" y="1920875"/>
            <a:ext cx="754062" cy="584200"/>
          </a:xfrm>
          <a:prstGeom prst="rect">
            <a:avLst/>
          </a:prstGeom>
          <a:solidFill>
            <a:srgbClr val="8E38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2006 </a:t>
            </a:r>
            <a:br>
              <a:rPr lang="en-US" altLang="en-US" sz="1600" b="1">
                <a:solidFill>
                  <a:srgbClr val="FFFFFF"/>
                </a:solidFill>
              </a:rPr>
            </a:br>
            <a:r>
              <a:rPr lang="en-US" altLang="en-US" sz="1600" b="1">
                <a:solidFill>
                  <a:srgbClr val="FFFFFF"/>
                </a:solidFill>
              </a:rPr>
              <a:t>IECC</a:t>
            </a:r>
          </a:p>
        </p:txBody>
      </p:sp>
      <p:sp>
        <p:nvSpPr>
          <p:cNvPr id="99340" name="Text Box 11"/>
          <p:cNvSpPr txBox="1">
            <a:spLocks noChangeArrowheads="1"/>
          </p:cNvSpPr>
          <p:nvPr/>
        </p:nvSpPr>
        <p:spPr bwMode="auto">
          <a:xfrm>
            <a:off x="3497263" y="1920875"/>
            <a:ext cx="769937" cy="584200"/>
          </a:xfrm>
          <a:prstGeom prst="rect">
            <a:avLst/>
          </a:prstGeom>
          <a:solidFill>
            <a:srgbClr val="8E38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2009 </a:t>
            </a:r>
            <a:br>
              <a:rPr lang="en-US" altLang="en-US" sz="1600" b="1">
                <a:solidFill>
                  <a:srgbClr val="FFFFFF"/>
                </a:solidFill>
              </a:rPr>
            </a:br>
            <a:r>
              <a:rPr lang="en-US" altLang="en-US" sz="1600" b="1">
                <a:solidFill>
                  <a:srgbClr val="FFFFFF"/>
                </a:solidFill>
              </a:rPr>
              <a:t>IECC</a:t>
            </a:r>
          </a:p>
        </p:txBody>
      </p:sp>
      <p:sp>
        <p:nvSpPr>
          <p:cNvPr id="99341" name="Text Box 11"/>
          <p:cNvSpPr txBox="1">
            <a:spLocks noChangeArrowheads="1"/>
          </p:cNvSpPr>
          <p:nvPr/>
        </p:nvSpPr>
        <p:spPr bwMode="auto">
          <a:xfrm>
            <a:off x="4937125" y="1555750"/>
            <a:ext cx="762000" cy="585788"/>
          </a:xfrm>
          <a:prstGeom prst="rect">
            <a:avLst/>
          </a:prstGeom>
          <a:solidFill>
            <a:srgbClr val="8E38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50000"/>
              </a:spcBef>
              <a:buSzTx/>
              <a:buFontTx/>
              <a:buNone/>
            </a:pPr>
            <a:r>
              <a:rPr lang="en-US" altLang="en-US" sz="1600" b="1">
                <a:solidFill>
                  <a:srgbClr val="FFFFFF"/>
                </a:solidFill>
              </a:rPr>
              <a:t>2012 </a:t>
            </a:r>
            <a:br>
              <a:rPr lang="en-US" altLang="en-US" sz="1600" b="1">
                <a:solidFill>
                  <a:srgbClr val="FFFFFF"/>
                </a:solidFill>
              </a:rPr>
            </a:br>
            <a:r>
              <a:rPr lang="en-US" altLang="en-US" sz="1600" b="1">
                <a:solidFill>
                  <a:srgbClr val="FFFFFF"/>
                </a:solidFill>
              </a:rPr>
              <a:t>IECC</a:t>
            </a:r>
          </a:p>
        </p:txBody>
      </p:sp>
      <p:sp>
        <p:nvSpPr>
          <p:cNvPr id="99342" name="AutoShape 61"/>
          <p:cNvSpPr>
            <a:spLocks noChangeArrowheads="1"/>
          </p:cNvSpPr>
          <p:nvPr/>
        </p:nvSpPr>
        <p:spPr bwMode="auto">
          <a:xfrm>
            <a:off x="3497263" y="2505075"/>
            <a:ext cx="539750" cy="1282700"/>
          </a:xfrm>
          <a:prstGeom prst="parallelogram">
            <a:avLst>
              <a:gd name="adj" fmla="val 72685"/>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9343" name="AutoShape 61"/>
          <p:cNvSpPr>
            <a:spLocks noChangeArrowheads="1"/>
          </p:cNvSpPr>
          <p:nvPr/>
        </p:nvSpPr>
        <p:spPr bwMode="auto">
          <a:xfrm rot="-120000">
            <a:off x="2566988" y="2513013"/>
            <a:ext cx="479425" cy="1277937"/>
          </a:xfrm>
          <a:prstGeom prst="parallelogram">
            <a:avLst>
              <a:gd name="adj" fmla="val 72685"/>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99344" name="AutoShape 61"/>
          <p:cNvSpPr>
            <a:spLocks noChangeArrowheads="1"/>
          </p:cNvSpPr>
          <p:nvPr/>
        </p:nvSpPr>
        <p:spPr bwMode="auto">
          <a:xfrm rot="-120000">
            <a:off x="1570038" y="2511425"/>
            <a:ext cx="433387" cy="1270000"/>
          </a:xfrm>
          <a:prstGeom prst="parallelogram">
            <a:avLst>
              <a:gd name="adj" fmla="val 72685"/>
            </a:avLst>
          </a:prstGeom>
          <a:gradFill rotWithShape="1">
            <a:gsLst>
              <a:gs pos="0">
                <a:srgbClr val="CA7FCA"/>
              </a:gs>
              <a:gs pos="100000">
                <a:srgbClr val="85A6C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endParaRPr lang="en-US" altLang="en-US" sz="1800">
              <a:solidFill>
                <a:srgbClr val="707276"/>
              </a:solidFill>
            </a:endParaRPr>
          </a:p>
        </p:txBody>
      </p:sp>
      <p:sp>
        <p:nvSpPr>
          <p:cNvPr id="4" name="Slide Number Placeholder 3"/>
          <p:cNvSpPr>
            <a:spLocks noGrp="1"/>
          </p:cNvSpPr>
          <p:nvPr>
            <p:ph type="sldNum" sz="quarter" idx="10"/>
          </p:nvPr>
        </p:nvSpPr>
        <p:spPr/>
        <p:txBody>
          <a:bodyPr/>
          <a:lstStyle/>
          <a:p>
            <a:pPr>
              <a:defRPr/>
            </a:pPr>
            <a:fld id="{866E4280-03D6-474B-9A5C-E0700DD6294B}" type="slidenum">
              <a:rPr lang="en-US" altLang="en-US" smtClean="0"/>
              <a:pPr>
                <a:defRPr/>
              </a:pPr>
              <a:t>17</a:t>
            </a:fld>
            <a:endParaRPr lang="en-US"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Main Aspects</a:t>
            </a:r>
            <a:endParaRPr lang="en-US" dirty="0"/>
          </a:p>
        </p:txBody>
      </p:sp>
      <p:sp>
        <p:nvSpPr>
          <p:cNvPr id="3" name="Content Placeholder 2"/>
          <p:cNvSpPr>
            <a:spLocks noGrp="1"/>
          </p:cNvSpPr>
          <p:nvPr>
            <p:ph idx="1"/>
          </p:nvPr>
        </p:nvSpPr>
        <p:spPr>
          <a:xfrm>
            <a:off x="457200" y="1371597"/>
            <a:ext cx="8229600" cy="1046440"/>
          </a:xfrm>
        </p:spPr>
        <p:txBody>
          <a:bodyPr/>
          <a:lstStyle/>
          <a:p>
            <a:r>
              <a:rPr lang="en-US" dirty="0" smtClean="0"/>
              <a:t>Development</a:t>
            </a:r>
          </a:p>
          <a:p>
            <a:r>
              <a:rPr lang="en-US" dirty="0" smtClean="0"/>
              <a:t>Adoption</a:t>
            </a:r>
          </a:p>
          <a:p>
            <a:r>
              <a:rPr lang="en-US" dirty="0" smtClean="0"/>
              <a:t>Compliance</a:t>
            </a:r>
            <a:endParaRPr lang="en-US" dirty="0"/>
          </a:p>
        </p:txBody>
      </p:sp>
      <p:sp>
        <p:nvSpPr>
          <p:cNvPr id="4" name="Slide Number Placeholder 3"/>
          <p:cNvSpPr>
            <a:spLocks noGrp="1"/>
          </p:cNvSpPr>
          <p:nvPr>
            <p:ph type="sldNum" sz="quarter" idx="10"/>
          </p:nvPr>
        </p:nvSpPr>
        <p:spPr/>
        <p:txBody>
          <a:bodyPr/>
          <a:lstStyle/>
          <a:p>
            <a:pPr>
              <a:defRPr/>
            </a:pPr>
            <a:fld id="{5532C912-7088-46A0-8737-792C5EEEF43E}" type="slidenum">
              <a:rPr lang="en-US" altLang="en-US" smtClean="0"/>
              <a:pPr>
                <a:defRPr/>
              </a:pPr>
              <a:t>18</a:t>
            </a:fld>
            <a:endParaRPr lang="en-US" altLang="en-US"/>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4246283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Development</a:t>
            </a:r>
            <a:endParaRPr lang="en-US" dirty="0"/>
          </a:p>
        </p:txBody>
      </p:sp>
      <p:sp>
        <p:nvSpPr>
          <p:cNvPr id="3" name="Content Placeholder 2"/>
          <p:cNvSpPr>
            <a:spLocks noGrp="1"/>
          </p:cNvSpPr>
          <p:nvPr>
            <p:ph idx="1"/>
          </p:nvPr>
        </p:nvSpPr>
        <p:spPr>
          <a:xfrm>
            <a:off x="457200" y="1371597"/>
            <a:ext cx="8229600" cy="3871829"/>
          </a:xfrm>
        </p:spPr>
        <p:txBody>
          <a:bodyPr/>
          <a:lstStyle/>
          <a:p>
            <a:r>
              <a:rPr lang="en-US" dirty="0" smtClean="0"/>
              <a:t>ASHRAE 90.1</a:t>
            </a:r>
          </a:p>
          <a:p>
            <a:pPr lvl="1"/>
            <a:r>
              <a:rPr lang="en-US" dirty="0" smtClean="0"/>
              <a:t>Uses the American National Standards Institute (ANSI) consensus process</a:t>
            </a:r>
          </a:p>
          <a:p>
            <a:pPr lvl="1"/>
            <a:r>
              <a:rPr lang="en-US" dirty="0" smtClean="0"/>
              <a:t>90.1 project committee and subcommittees</a:t>
            </a:r>
          </a:p>
          <a:p>
            <a:pPr lvl="1"/>
            <a:r>
              <a:rPr lang="en-US" dirty="0" smtClean="0"/>
              <a:t>All interested parties can participate</a:t>
            </a:r>
          </a:p>
          <a:p>
            <a:pPr lvl="1"/>
            <a:r>
              <a:rPr lang="en-US" dirty="0" smtClean="0"/>
              <a:t>Final vote of the project committee</a:t>
            </a:r>
          </a:p>
          <a:p>
            <a:pPr lvl="2"/>
            <a:r>
              <a:rPr lang="en-US" dirty="0" smtClean="0"/>
              <a:t>Includes members from a balance of all interests</a:t>
            </a:r>
          </a:p>
          <a:p>
            <a:r>
              <a:rPr lang="en-US" dirty="0" smtClean="0"/>
              <a:t>ICC IECC</a:t>
            </a:r>
          </a:p>
          <a:p>
            <a:pPr lvl="1"/>
            <a:r>
              <a:rPr lang="en-US" dirty="0" smtClean="0"/>
              <a:t>Uses a government consensus process</a:t>
            </a:r>
          </a:p>
          <a:p>
            <a:pPr lvl="2"/>
            <a:r>
              <a:rPr lang="en-US" dirty="0" smtClean="0"/>
              <a:t>All interested parties can participate</a:t>
            </a:r>
          </a:p>
          <a:p>
            <a:pPr lvl="2"/>
            <a:r>
              <a:rPr lang="en-US" dirty="0" smtClean="0"/>
              <a:t>Final vote is online governmental consensus vote</a:t>
            </a:r>
          </a:p>
          <a:p>
            <a:pPr lvl="1"/>
            <a:r>
              <a:rPr lang="en-US" dirty="0">
                <a:hlinkClick r:id="rId2"/>
              </a:rPr>
              <a:t>https://www.iccsafe.org/codes-tech-support/code-development-process</a:t>
            </a:r>
            <a:r>
              <a:rPr lang="en-US" dirty="0" smtClean="0">
                <a:hlinkClick r:id="rId2"/>
              </a:rPr>
              <a: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532C912-7088-46A0-8737-792C5EEEF43E}" type="slidenum">
              <a:rPr lang="en-US" altLang="en-US" smtClean="0"/>
              <a:pPr>
                <a:defRPr/>
              </a:pPr>
              <a:t>19</a:t>
            </a:fld>
            <a:endParaRPr lang="en-US" altLang="en-US"/>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2509707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24712"/>
            <a:ext cx="4972050" cy="288541"/>
          </a:xfrm>
        </p:spPr>
        <p:txBody>
          <a:bodyPr/>
          <a:lstStyle/>
          <a:p>
            <a:r>
              <a:rPr lang="en-US" dirty="0" smtClean="0"/>
              <a:t>AIA and ICC Continuing Education Provider</a:t>
            </a:r>
            <a:endParaRPr lang="en-US" dirty="0"/>
          </a:p>
        </p:txBody>
      </p:sp>
      <p:sp>
        <p:nvSpPr>
          <p:cNvPr id="7" name="Content Placeholder 6"/>
          <p:cNvSpPr>
            <a:spLocks noGrp="1" noChangeArrowheads="1"/>
          </p:cNvSpPr>
          <p:nvPr>
            <p:ph idx="1"/>
          </p:nvPr>
        </p:nvSpPr>
        <p:spPr bwMode="auto">
          <a:xfrm>
            <a:off x="685800" y="1745514"/>
            <a:ext cx="7943850" cy="3508653"/>
          </a:xfrm>
          <a:prstGeom prst="rect">
            <a:avLst/>
          </a:prstGeom>
          <a:noFill/>
          <a:ln w="9525">
            <a:noFill/>
            <a:miter lim="800000"/>
            <a:headEnd/>
            <a:tailEnd/>
          </a:ln>
          <a:effectLst/>
        </p:spPr>
        <p:txBody>
          <a:bodyPr wrap="square" numCol="2" spcCol="18288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spcBef>
                <a:spcPct val="20000"/>
              </a:spcBef>
              <a:buNone/>
              <a:defRPr/>
            </a:pPr>
            <a:r>
              <a:rPr lang="en-US" dirty="0">
                <a:solidFill>
                  <a:schemeClr val="tx1">
                    <a:lumMod val="50000"/>
                  </a:schemeClr>
                </a:solidFill>
                <a:latin typeface="Arial" panose="020B0604020202020204" pitchFamily="34" charset="0"/>
                <a:cs typeface="Arial" panose="020B0604020202020204" pitchFamily="34" charset="0"/>
              </a:rPr>
              <a:t>Continuing Education Credits Earned on Completion of this Live </a:t>
            </a:r>
            <a:r>
              <a:rPr lang="en-US" dirty="0" smtClean="0">
                <a:solidFill>
                  <a:schemeClr val="tx1">
                    <a:lumMod val="50000"/>
                  </a:schemeClr>
                </a:solidFill>
                <a:latin typeface="Arial" panose="020B0604020202020204" pitchFamily="34" charset="0"/>
                <a:cs typeface="Arial" panose="020B0604020202020204" pitchFamily="34" charset="0"/>
              </a:rPr>
              <a:t>Session:</a:t>
            </a:r>
            <a:endParaRPr lang="en-US" dirty="0">
              <a:solidFill>
                <a:schemeClr val="tx1">
                  <a:lumMod val="50000"/>
                </a:schemeClr>
              </a:solidFill>
              <a:latin typeface="Arial" panose="020B0604020202020204" pitchFamily="34" charset="0"/>
              <a:cs typeface="Arial" panose="020B0604020202020204" pitchFamily="34" charset="0"/>
            </a:endParaRPr>
          </a:p>
          <a:p>
            <a:pPr marL="0" indent="0">
              <a:spcBef>
                <a:spcPct val="20000"/>
              </a:spcBef>
              <a:buNone/>
              <a:defRP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a:spcBef>
                <a:spcPct val="20000"/>
              </a:spcBef>
              <a:defRPr/>
            </a:pPr>
            <a:r>
              <a:rPr lang="en-US" dirty="0" smtClean="0">
                <a:solidFill>
                  <a:srgbClr val="FF0000"/>
                </a:solidFill>
                <a:latin typeface="Arial" panose="020B0604020202020204" pitchFamily="34" charset="0"/>
                <a:cs typeface="Arial" panose="020B0604020202020204" pitchFamily="34" charset="0"/>
              </a:rPr>
              <a:t>1.0 </a:t>
            </a:r>
            <a:r>
              <a:rPr lang="en-US" dirty="0">
                <a:solidFill>
                  <a:srgbClr val="FF0000"/>
                </a:solidFill>
                <a:latin typeface="Arial" panose="020B0604020202020204" pitchFamily="34" charset="0"/>
                <a:cs typeface="Arial" panose="020B0604020202020204" pitchFamily="34" charset="0"/>
              </a:rPr>
              <a:t>LU/HSWs </a:t>
            </a:r>
            <a:r>
              <a:rPr lang="en-US" dirty="0">
                <a:solidFill>
                  <a:schemeClr val="tx1">
                    <a:lumMod val="50000"/>
                  </a:schemeClr>
                </a:solidFill>
                <a:latin typeface="Arial" panose="020B0604020202020204" pitchFamily="34" charset="0"/>
                <a:cs typeface="Arial" panose="020B0604020202020204" pitchFamily="34" charset="0"/>
              </a:rPr>
              <a:t>will be reported to </a:t>
            </a:r>
            <a:r>
              <a:rPr lang="en-US" dirty="0">
                <a:solidFill>
                  <a:srgbClr val="FF0000"/>
                </a:solidFill>
                <a:latin typeface="Arial" panose="020B0604020202020204" pitchFamily="34" charset="0"/>
                <a:cs typeface="Arial" panose="020B0604020202020204" pitchFamily="34" charset="0"/>
              </a:rPr>
              <a:t>AIA CES </a:t>
            </a:r>
            <a:r>
              <a:rPr lang="en-US" dirty="0">
                <a:solidFill>
                  <a:schemeClr val="tx1">
                    <a:lumMod val="50000"/>
                  </a:schemeClr>
                </a:solidFill>
                <a:latin typeface="Arial" panose="020B0604020202020204" pitchFamily="34" charset="0"/>
                <a:cs typeface="Arial" panose="020B0604020202020204" pitchFamily="34" charset="0"/>
              </a:rPr>
              <a:t>for</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AIA members. </a:t>
            </a:r>
          </a:p>
          <a:p>
            <a:pPr>
              <a:spcBef>
                <a:spcPct val="20000"/>
              </a:spcBef>
              <a:defRPr/>
            </a:pPr>
            <a:endParaRPr lang="en-US" dirty="0">
              <a:solidFill>
                <a:schemeClr val="accent4"/>
              </a:solidFill>
              <a:latin typeface="Arial" panose="020B0604020202020204" pitchFamily="34" charset="0"/>
              <a:cs typeface="Arial" panose="020B0604020202020204" pitchFamily="34" charset="0"/>
            </a:endParaRPr>
          </a:p>
          <a:p>
            <a:pPr>
              <a:spcBef>
                <a:spcPct val="20000"/>
              </a:spcBef>
              <a:defRPr/>
            </a:pPr>
            <a:r>
              <a:rPr lang="en-US" dirty="0" smtClean="0">
                <a:solidFill>
                  <a:srgbClr val="FF0000"/>
                </a:solidFill>
                <a:latin typeface="Arial" panose="020B0604020202020204" pitchFamily="34" charset="0"/>
                <a:cs typeface="Arial" panose="020B0604020202020204" pitchFamily="34" charset="0"/>
              </a:rPr>
              <a:t>0.10 ICC CEUs </a:t>
            </a:r>
            <a:r>
              <a:rPr lang="en-US" dirty="0">
                <a:solidFill>
                  <a:schemeClr val="tx1">
                    <a:lumMod val="50000"/>
                  </a:schemeClr>
                </a:solidFill>
                <a:latin typeface="Arial" panose="020B0604020202020204" pitchFamily="34" charset="0"/>
                <a:cs typeface="Arial" panose="020B0604020202020204" pitchFamily="34" charset="0"/>
              </a:rPr>
              <a:t>for</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ICC members </a:t>
            </a:r>
            <a:r>
              <a:rPr lang="en-US" dirty="0">
                <a:latin typeface="Arial" panose="020B0604020202020204" pitchFamily="34" charset="0"/>
                <a:cs typeface="Arial" panose="020B0604020202020204" pitchFamily="34" charset="0"/>
              </a:rPr>
              <a:t>must self-report to ICC with the </a:t>
            </a:r>
            <a:r>
              <a:rPr lang="en-US" dirty="0">
                <a:solidFill>
                  <a:schemeClr val="tx1">
                    <a:lumMod val="50000"/>
                  </a:schemeClr>
                </a:solidFill>
                <a:latin typeface="Arial" panose="020B0604020202020204" pitchFamily="34" charset="0"/>
                <a:cs typeface="Arial" panose="020B0604020202020204" pitchFamily="34" charset="0"/>
              </a:rPr>
              <a:t>Certificate of Completion.</a:t>
            </a:r>
          </a:p>
          <a:p>
            <a:pPr>
              <a:spcBef>
                <a:spcPct val="20000"/>
              </a:spcBef>
              <a:defRP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a:spcBef>
                <a:spcPct val="20000"/>
              </a:spcBef>
              <a:defRPr/>
            </a:pPr>
            <a:r>
              <a:rPr lang="en-US" dirty="0">
                <a:solidFill>
                  <a:schemeClr val="tx1">
                    <a:lumMod val="50000"/>
                  </a:schemeClr>
                </a:solidFill>
                <a:latin typeface="Arial" panose="020B0604020202020204" pitchFamily="34" charset="0"/>
                <a:cs typeface="Arial" panose="020B0604020202020204" pitchFamily="34" charset="0"/>
              </a:rPr>
              <a:t>Certificates of Completion for self-reporting to your professional organization for non-AIA and non-ICC members are available upon request</a:t>
            </a:r>
            <a:r>
              <a:rPr lang="en-US" dirty="0">
                <a:solidFill>
                  <a:schemeClr val="tx1">
                    <a:lumMod val="65000"/>
                    <a:lumOff val="35000"/>
                  </a:schemeClr>
                </a:solidFill>
                <a:latin typeface="Arial" panose="020B0604020202020204" pitchFamily="34" charset="0"/>
                <a:cs typeface="Arial" panose="020B0604020202020204" pitchFamily="34" charset="0"/>
              </a:rPr>
              <a:t>.</a:t>
            </a:r>
            <a:br>
              <a:rPr lang="en-US" dirty="0">
                <a:solidFill>
                  <a:schemeClr val="tx1">
                    <a:lumMod val="65000"/>
                    <a:lumOff val="35000"/>
                  </a:schemeClr>
                </a:solidFill>
                <a:latin typeface="Arial" panose="020B0604020202020204" pitchFamily="34" charset="0"/>
                <a:cs typeface="Arial" panose="020B0604020202020204" pitchFamily="34" charset="0"/>
              </a:rPr>
            </a:br>
            <a:endParaRPr lang="en-US" dirty="0">
              <a:solidFill>
                <a:schemeClr val="tx1">
                  <a:lumMod val="65000"/>
                  <a:lumOff val="35000"/>
                </a:schemeClr>
              </a:solidFill>
              <a:latin typeface="Arial" panose="020B0604020202020204" pitchFamily="34" charset="0"/>
              <a:cs typeface="Arial" panose="020B0604020202020204" pitchFamily="34" charset="0"/>
            </a:endParaRPr>
          </a:p>
          <a:p>
            <a:pPr>
              <a:spcBef>
                <a:spcPct val="20000"/>
              </a:spcBef>
              <a:defRPr/>
            </a:pPr>
            <a:r>
              <a:rPr lang="en-US" dirty="0">
                <a:solidFill>
                  <a:schemeClr val="tx1">
                    <a:lumMod val="50000"/>
                  </a:schemeClr>
                </a:solidFill>
                <a:latin typeface="Arial" panose="020B0604020202020204" pitchFamily="34" charset="0"/>
                <a:cs typeface="Arial" panose="020B0604020202020204" pitchFamily="34" charset="0"/>
              </a:rPr>
              <a:t>This course is registered with </a:t>
            </a:r>
            <a:r>
              <a:rPr lang="en-US" dirty="0">
                <a:solidFill>
                  <a:srgbClr val="FF0000"/>
                </a:solidFill>
                <a:latin typeface="Arial" panose="020B0604020202020204" pitchFamily="34" charset="0"/>
                <a:cs typeface="Arial" panose="020B0604020202020204" pitchFamily="34" charset="0"/>
              </a:rPr>
              <a:t>AIA CES</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chemeClr val="tx1">
                    <a:lumMod val="50000"/>
                  </a:schemeClr>
                </a:solidFill>
                <a:latin typeface="Arial" panose="020B0604020202020204" pitchFamily="34" charset="0"/>
                <a:cs typeface="Arial" panose="020B0604020202020204" pitchFamily="34" charset="0"/>
              </a:rPr>
              <a:t>and</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ICC PP </a:t>
            </a:r>
            <a:r>
              <a:rPr lang="en-US" dirty="0">
                <a:solidFill>
                  <a:schemeClr val="tx1">
                    <a:lumMod val="50000"/>
                  </a:schemeClr>
                </a:solidFill>
                <a:latin typeface="Arial" panose="020B0604020202020204" pitchFamily="34" charset="0"/>
                <a:cs typeface="Arial" panose="020B0604020202020204" pitchFamily="34" charset="0"/>
              </a:rPr>
              <a:t>for continuing professional education. As such, it does not include content that may be deemed or construed to be an approval or endorsement by the AIA or ICC of any material of construction or any method or manner of handling, using, distributing, or dealing in any material or product.</a:t>
            </a:r>
          </a:p>
          <a:p>
            <a:pPr marL="0" indent="0">
              <a:spcBef>
                <a:spcPct val="20000"/>
              </a:spcBef>
              <a:buNone/>
              <a:defRPr/>
            </a:pPr>
            <a:r>
              <a:rPr lang="en-US" sz="1050" dirty="0">
                <a:solidFill>
                  <a:schemeClr val="tx1">
                    <a:lumMod val="65000"/>
                    <a:lumOff val="35000"/>
                  </a:schemeClr>
                </a:solidFill>
                <a:latin typeface="Arial" panose="020B0604020202020204" pitchFamily="34" charset="0"/>
                <a:cs typeface="Arial" panose="020B0604020202020204" pitchFamily="34" charset="0"/>
              </a:rPr>
              <a:t>________________________________________</a:t>
            </a:r>
            <a:br>
              <a:rPr lang="en-US" sz="1050" dirty="0">
                <a:solidFill>
                  <a:schemeClr val="tx1">
                    <a:lumMod val="65000"/>
                    <a:lumOff val="35000"/>
                  </a:schemeClr>
                </a:solidFill>
                <a:latin typeface="Arial" panose="020B0604020202020204" pitchFamily="34" charset="0"/>
                <a:cs typeface="Arial" panose="020B0604020202020204" pitchFamily="34" charset="0"/>
              </a:rPr>
            </a:b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9225" y="4926150"/>
            <a:ext cx="504825" cy="51435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0425" y="5001336"/>
            <a:ext cx="1085994" cy="512929"/>
          </a:xfrm>
          <a:prstGeom prst="rect">
            <a:avLst/>
          </a:prstGeom>
        </p:spPr>
      </p:pic>
      <p:sp>
        <p:nvSpPr>
          <p:cNvPr id="6" name="Title 1"/>
          <p:cNvSpPr txBox="1">
            <a:spLocks/>
          </p:cNvSpPr>
          <p:nvPr/>
        </p:nvSpPr>
        <p:spPr bwMode="auto">
          <a:xfrm>
            <a:off x="1651779" y="724751"/>
            <a:ext cx="6629400"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875" b="1">
                <a:solidFill>
                  <a:schemeClr val="bg1"/>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kern="0" dirty="0" smtClean="0">
                <a:solidFill>
                  <a:srgbClr val="000000"/>
                </a:solidFill>
              </a:rPr>
              <a:t>AIA and ICC Continuing Education Provider</a:t>
            </a:r>
            <a:endParaRPr lang="en-US" kern="0" dirty="0">
              <a:solidFill>
                <a:srgbClr val="000000"/>
              </a:solidFill>
            </a:endParaRPr>
          </a:p>
        </p:txBody>
      </p:sp>
    </p:spTree>
    <p:extLst>
      <p:ext uri="{BB962C8B-B14F-4D97-AF65-F5344CB8AC3E}">
        <p14:creationId xmlns:p14="http://schemas.microsoft.com/office/powerpoint/2010/main" val="3704234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6" descr="WAstateCa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3200" y="261938"/>
            <a:ext cx="4178300" cy="4581525"/>
          </a:xfrm>
          <a:prstGeom prst="rect">
            <a:avLst/>
          </a:prstGeom>
        </p:spPr>
        <p:txBody>
          <a:bodyPr wrap="none">
            <a:normAutofit/>
          </a:bodyPr>
          <a:lstStyle/>
          <a:p>
            <a:pPr eaLnBrk="1" hangingPunct="1">
              <a:defRPr/>
            </a:pPr>
            <a:r>
              <a:rPr lang="en-US" dirty="0">
                <a:solidFill>
                  <a:schemeClr val="bg1"/>
                </a:solidFill>
                <a:latin typeface="Arial" charset="0"/>
                <a:ea typeface="ＭＳ Ｐゴシック"/>
                <a:cs typeface="ＭＳ Ｐゴシック"/>
              </a:rPr>
              <a:t>Energy Code </a:t>
            </a:r>
            <a:r>
              <a:rPr lang="en-US" i="1" dirty="0">
                <a:solidFill>
                  <a:schemeClr val="bg1"/>
                </a:solidFill>
                <a:latin typeface="Arial" charset="0"/>
                <a:ea typeface="ＭＳ Ｐゴシック"/>
                <a:cs typeface="ＭＳ Ｐゴシック"/>
              </a:rPr>
              <a:t>Adoption </a:t>
            </a:r>
          </a:p>
          <a:p>
            <a:pPr eaLnBrk="1" hangingPunct="1">
              <a:spcAft>
                <a:spcPts val="600"/>
              </a:spcAft>
              <a:defRPr/>
            </a:pPr>
            <a:r>
              <a:rPr lang="en-US" dirty="0">
                <a:solidFill>
                  <a:schemeClr val="bg1"/>
                </a:solidFill>
                <a:latin typeface="Arial" charset="0"/>
                <a:ea typeface="ＭＳ Ｐゴシック"/>
                <a:cs typeface="ＭＳ Ｐゴシック"/>
              </a:rPr>
              <a:t>Can occur at the state or </a:t>
            </a:r>
            <a:br>
              <a:rPr lang="en-US" dirty="0">
                <a:solidFill>
                  <a:schemeClr val="bg1"/>
                </a:solidFill>
                <a:latin typeface="Arial" charset="0"/>
                <a:ea typeface="ＭＳ Ｐゴシック"/>
                <a:cs typeface="ＭＳ Ｐゴシック"/>
              </a:rPr>
            </a:br>
            <a:r>
              <a:rPr lang="en-US" dirty="0">
                <a:solidFill>
                  <a:schemeClr val="bg1"/>
                </a:solidFill>
                <a:latin typeface="Arial" charset="0"/>
                <a:ea typeface="ＭＳ Ｐゴシック"/>
                <a:cs typeface="ＭＳ Ｐゴシック"/>
              </a:rPr>
              <a:t>local level in one of two ways: </a:t>
            </a:r>
          </a:p>
          <a:p>
            <a:pPr marL="228600" indent="-228600" eaLnBrk="1" hangingPunct="1">
              <a:spcAft>
                <a:spcPts val="600"/>
              </a:spcAft>
              <a:buFont typeface="Arial" pitchFamily="34" charset="0"/>
              <a:buChar char="•"/>
              <a:defRPr/>
            </a:pPr>
            <a:r>
              <a:rPr lang="en-US" dirty="0">
                <a:solidFill>
                  <a:schemeClr val="bg1"/>
                </a:solidFill>
                <a:latin typeface="Arial" charset="0"/>
                <a:ea typeface="ＭＳ Ｐゴシック"/>
                <a:cs typeface="ＭＳ Ｐゴシック"/>
              </a:rPr>
              <a:t>directly through legislative </a:t>
            </a:r>
            <a:br>
              <a:rPr lang="en-US" dirty="0">
                <a:solidFill>
                  <a:schemeClr val="bg1"/>
                </a:solidFill>
                <a:latin typeface="Arial" charset="0"/>
                <a:ea typeface="ＭＳ Ｐゴシック"/>
                <a:cs typeface="ＭＳ Ｐゴシック"/>
              </a:rPr>
            </a:br>
            <a:r>
              <a:rPr lang="en-US" dirty="0">
                <a:solidFill>
                  <a:schemeClr val="bg1"/>
                </a:solidFill>
                <a:latin typeface="Arial" charset="0"/>
                <a:ea typeface="ＭＳ Ｐゴシック"/>
                <a:cs typeface="ＭＳ Ｐゴシック"/>
              </a:rPr>
              <a:t>action (state level)</a:t>
            </a:r>
          </a:p>
          <a:p>
            <a:pPr marL="228600" indent="-228600" eaLnBrk="1" hangingPunct="1">
              <a:spcAft>
                <a:spcPts val="600"/>
              </a:spcAft>
              <a:buFont typeface="Arial" pitchFamily="34" charset="0"/>
              <a:buChar char="•"/>
              <a:defRPr/>
            </a:pPr>
            <a:r>
              <a:rPr lang="en-US" dirty="0">
                <a:solidFill>
                  <a:schemeClr val="bg1"/>
                </a:solidFill>
                <a:latin typeface="Arial" charset="0"/>
                <a:ea typeface="ＭＳ Ｐゴシック"/>
                <a:cs typeface="ＭＳ Ｐゴシック"/>
              </a:rPr>
              <a:t>by regulatory action through</a:t>
            </a:r>
            <a:br>
              <a:rPr lang="en-US" dirty="0">
                <a:solidFill>
                  <a:schemeClr val="bg1"/>
                </a:solidFill>
                <a:latin typeface="Arial" charset="0"/>
                <a:ea typeface="ＭＳ Ｐゴシック"/>
                <a:cs typeface="ＭＳ Ｐゴシック"/>
              </a:rPr>
            </a:br>
            <a:r>
              <a:rPr lang="en-US" dirty="0">
                <a:solidFill>
                  <a:schemeClr val="bg1"/>
                </a:solidFill>
                <a:latin typeface="Arial" charset="0"/>
                <a:ea typeface="ＭＳ Ｐゴシック"/>
                <a:cs typeface="ＭＳ Ｐゴシック"/>
              </a:rPr>
              <a:t>state or local agencies. </a:t>
            </a:r>
            <a:endParaRPr lang="en-US" i="1" dirty="0">
              <a:solidFill>
                <a:schemeClr val="bg1"/>
              </a:solidFill>
              <a:latin typeface="Arial Narrow"/>
              <a:ea typeface="+mn-ea"/>
              <a:cs typeface="Arial Narrow"/>
            </a:endParaRPr>
          </a:p>
        </p:txBody>
      </p:sp>
      <p:pic>
        <p:nvPicPr>
          <p:cNvPr id="113668" name="Picture 9" descr="City Hal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481388"/>
            <a:ext cx="457200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16200000" flipH="1">
            <a:off x="1143000" y="3429000"/>
            <a:ext cx="6858000" cy="0"/>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3495675"/>
            <a:ext cx="4573588" cy="0"/>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9821" y="5712775"/>
            <a:ext cx="8810714" cy="811850"/>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33936" y="5676731"/>
            <a:ext cx="8041592" cy="830997"/>
          </a:xfrm>
          <a:prstGeom prst="rect">
            <a:avLst/>
          </a:prstGeom>
          <a:noFill/>
        </p:spPr>
        <p:txBody>
          <a:bodyPr wrap="square" rtlCol="0">
            <a:spAutoFit/>
          </a:bodyPr>
          <a:lstStyle/>
          <a:p>
            <a:r>
              <a:rPr lang="en-US" dirty="0">
                <a:solidFill>
                  <a:schemeClr val="bg1"/>
                </a:solidFill>
                <a:hlinkClick r:id="rId5"/>
              </a:rPr>
              <a:t>https://</a:t>
            </a:r>
            <a:r>
              <a:rPr lang="en-US" dirty="0" smtClean="0">
                <a:solidFill>
                  <a:schemeClr val="bg1"/>
                </a:solidFill>
                <a:hlinkClick r:id="rId5"/>
              </a:rPr>
              <a:t>cdn-web.iccsafe.org/wp-content/uploads/Code-Adoption-Process-by-State-NOV.pdf</a:t>
            </a: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Usually these dates are different</a:t>
            </a:r>
          </a:p>
          <a:p>
            <a:r>
              <a:rPr lang="en-US" dirty="0" smtClean="0">
                <a:solidFill>
                  <a:schemeClr val="bg1"/>
                </a:solidFill>
              </a:rPr>
              <a:t>Sometimes a grace period is allowed where the predecessor code can be used</a:t>
            </a:r>
          </a:p>
          <a:p>
            <a:pPr lvl="1"/>
            <a:r>
              <a:rPr lang="en-US" dirty="0" smtClean="0">
                <a:solidFill>
                  <a:schemeClr val="bg1"/>
                </a:solidFill>
              </a:rPr>
              <a:t>Because buildings may be in different stages of design or construction</a:t>
            </a:r>
          </a:p>
          <a:p>
            <a:pPr lvl="1"/>
            <a:r>
              <a:rPr lang="en-US" dirty="0" smtClean="0">
                <a:solidFill>
                  <a:schemeClr val="bg1"/>
                </a:solidFill>
              </a:rPr>
              <a:t>Stakeholders need time to learn the new code</a:t>
            </a:r>
          </a:p>
          <a:p>
            <a:pPr lvl="1"/>
            <a:r>
              <a:rPr lang="en-US" dirty="0" smtClean="0">
                <a:solidFill>
                  <a:schemeClr val="bg1"/>
                </a:solidFill>
              </a:rPr>
              <a:t>Manufacturers may need time to provide products</a:t>
            </a:r>
          </a:p>
          <a:p>
            <a:r>
              <a:rPr lang="en-US" dirty="0" smtClean="0">
                <a:solidFill>
                  <a:schemeClr val="bg1"/>
                </a:solidFill>
              </a:rPr>
              <a:t>Effective date is sometime tied to publication date of a model energy code.</a:t>
            </a:r>
          </a:p>
          <a:p>
            <a:pPr lvl="1"/>
            <a:endParaRPr lang="en-US" dirty="0"/>
          </a:p>
        </p:txBody>
      </p:sp>
      <p:sp>
        <p:nvSpPr>
          <p:cNvPr id="3" name="Title 2"/>
          <p:cNvSpPr>
            <a:spLocks noGrp="1"/>
          </p:cNvSpPr>
          <p:nvPr>
            <p:ph type="title"/>
          </p:nvPr>
        </p:nvSpPr>
        <p:spPr/>
        <p:txBody>
          <a:bodyPr/>
          <a:lstStyle/>
          <a:p>
            <a:r>
              <a:rPr lang="en-US" dirty="0" smtClean="0"/>
              <a:t>Adoption Date vs. Effective Date</a:t>
            </a:r>
            <a:endParaRPr lang="en-US" dirty="0"/>
          </a:p>
        </p:txBody>
      </p:sp>
    </p:spTree>
    <p:extLst>
      <p:ext uri="{BB962C8B-B14F-4D97-AF65-F5344CB8AC3E}">
        <p14:creationId xmlns:p14="http://schemas.microsoft.com/office/powerpoint/2010/main" val="53318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357188"/>
            <a:ext cx="6797675" cy="768350"/>
          </a:xfrm>
        </p:spPr>
        <p:txBody>
          <a:bodyPr/>
          <a:lstStyle/>
          <a:p>
            <a:pPr eaLnBrk="1" hangingPunct="1"/>
            <a:r>
              <a:rPr lang="en-US" altLang="en-US" smtClean="0">
                <a:latin typeface="Arial" panose="020B0604020202020204" pitchFamily="34" charset="0"/>
                <a:cs typeface="Arial" panose="020B0604020202020204" pitchFamily="34" charset="0"/>
              </a:rPr>
              <a:t>Current State Adoption Status - Commercial</a:t>
            </a:r>
          </a:p>
        </p:txBody>
      </p:sp>
      <p:sp>
        <p:nvSpPr>
          <p:cNvPr id="117763" name="Footer Placeholder 4"/>
          <p:cNvSpPr>
            <a:spLocks noGrp="1"/>
          </p:cNvSpPr>
          <p:nvPr>
            <p:ph type="ftr"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100000"/>
              <a:buBlip>
                <a:blip r:embed="rId2"/>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3"/>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4"/>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2"/>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9pPr>
          </a:lstStyle>
          <a:p>
            <a:pPr algn="r">
              <a:spcBef>
                <a:spcPct val="0"/>
              </a:spcBef>
              <a:buSzTx/>
              <a:buFontTx/>
              <a:buNone/>
            </a:pPr>
            <a:r>
              <a:rPr lang="en-US" altLang="en-US" sz="900" smtClean="0">
                <a:solidFill>
                  <a:srgbClr val="707276"/>
                </a:solidFill>
              </a:rPr>
              <a:t>Building Energy Codes Program</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0220" y="1125538"/>
            <a:ext cx="6323202" cy="4990034"/>
          </a:xfrm>
          <a:prstGeom prst="rect">
            <a:avLst/>
          </a:prstGeom>
        </p:spPr>
      </p:pic>
      <p:sp>
        <p:nvSpPr>
          <p:cNvPr id="3" name="Slide Number Placeholder 2"/>
          <p:cNvSpPr>
            <a:spLocks noGrp="1"/>
          </p:cNvSpPr>
          <p:nvPr>
            <p:ph type="sldNum" sz="quarter" idx="10"/>
          </p:nvPr>
        </p:nvSpPr>
        <p:spPr/>
        <p:txBody>
          <a:bodyPr/>
          <a:lstStyle/>
          <a:p>
            <a:pPr>
              <a:defRPr/>
            </a:pPr>
            <a:fld id="{6FA7A601-8905-4665-B27F-C236320CF369}"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357188"/>
            <a:ext cx="6629400" cy="384175"/>
          </a:xfrm>
        </p:spPr>
        <p:txBody>
          <a:bodyPr/>
          <a:lstStyle/>
          <a:p>
            <a:pPr eaLnBrk="1" hangingPunct="1"/>
            <a:r>
              <a:rPr lang="en-US" altLang="en-US" smtClean="0">
                <a:latin typeface="Arial" panose="020B0604020202020204" pitchFamily="34" charset="0"/>
                <a:cs typeface="Arial" panose="020B0604020202020204" pitchFamily="34" charset="0"/>
              </a:rPr>
              <a:t>Current State Adoption Status - Residential</a:t>
            </a:r>
          </a:p>
        </p:txBody>
      </p:sp>
      <p:sp>
        <p:nvSpPr>
          <p:cNvPr id="118787" name="Footer Placeholder 4"/>
          <p:cNvSpPr>
            <a:spLocks noGrp="1"/>
          </p:cNvSpPr>
          <p:nvPr>
            <p:ph type="ftr"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100000"/>
              <a:buBlip>
                <a:blip r:embed="rId2"/>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3"/>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4"/>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2"/>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9pPr>
          </a:lstStyle>
          <a:p>
            <a:pPr algn="r">
              <a:spcBef>
                <a:spcPct val="0"/>
              </a:spcBef>
              <a:buSzTx/>
              <a:buFontTx/>
              <a:buNone/>
            </a:pPr>
            <a:r>
              <a:rPr lang="en-US" altLang="en-US" sz="900" smtClean="0">
                <a:solidFill>
                  <a:srgbClr val="707276"/>
                </a:solidFill>
              </a:rPr>
              <a:t>Building Energy Codes Program</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9633" y="1073021"/>
            <a:ext cx="6465788" cy="5245828"/>
          </a:xfrm>
          <a:prstGeom prst="rect">
            <a:avLst/>
          </a:prstGeom>
        </p:spPr>
      </p:pic>
      <p:sp>
        <p:nvSpPr>
          <p:cNvPr id="3" name="Slide Number Placeholder 2"/>
          <p:cNvSpPr>
            <a:spLocks noGrp="1"/>
          </p:cNvSpPr>
          <p:nvPr>
            <p:ph type="sldNum" sz="quarter" idx="10"/>
          </p:nvPr>
        </p:nvSpPr>
        <p:spPr/>
        <p:txBody>
          <a:bodyPr/>
          <a:lstStyle/>
          <a:p>
            <a:pPr>
              <a:defRPr/>
            </a:pPr>
            <a:fld id="{6FA7A601-8905-4665-B27F-C236320CF369}" type="slidenum">
              <a:rPr lang="en-US" altLang="en-US" smtClean="0"/>
              <a:pPr>
                <a:defRPr/>
              </a:pPr>
              <a:t>23</a:t>
            </a:fld>
            <a:endParaRPr lang="en-US" altLang="en-US"/>
          </a:p>
        </p:txBody>
      </p:sp>
    </p:spTree>
    <p:extLst>
      <p:ext uri="{BB962C8B-B14F-4D97-AF65-F5344CB8AC3E}">
        <p14:creationId xmlns:p14="http://schemas.microsoft.com/office/powerpoint/2010/main" val="641748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5"/>
          <p:cNvSpPr>
            <a:spLocks noGrp="1"/>
          </p:cNvSpPr>
          <p:nvPr>
            <p:ph type="title"/>
          </p:nvPr>
        </p:nvSpPr>
        <p:spPr>
          <a:xfrm>
            <a:off x="457200" y="176213"/>
            <a:ext cx="6629400" cy="620712"/>
          </a:xfrm>
        </p:spPr>
        <p:txBody>
          <a:bodyPr/>
          <a:lstStyle/>
          <a:p>
            <a:pPr eaLnBrk="1" hangingPunct="1"/>
            <a:r>
              <a:rPr lang="en-US" altLang="en-US" sz="2800" smtClean="0">
                <a:latin typeface="Arial" panose="020B0604020202020204" pitchFamily="34" charset="0"/>
                <a:ea typeface="ＭＳ Ｐゴシック" panose="020B0600070205080204" pitchFamily="34" charset="-128"/>
                <a:cs typeface="Arial" panose="020B0604020202020204" pitchFamily="34" charset="0"/>
              </a:rPr>
              <a:t>Energy Code Enforcement and Compliance</a:t>
            </a:r>
            <a:endParaRPr lang="en-US" altLang="en-US" smtClean="0">
              <a:latin typeface="Arial" panose="020B0604020202020204" pitchFamily="34" charset="0"/>
              <a:cs typeface="Arial" panose="020B0604020202020204" pitchFamily="34" charset="0"/>
            </a:endParaRPr>
          </a:p>
        </p:txBody>
      </p:sp>
      <p:pic>
        <p:nvPicPr>
          <p:cNvPr id="160771" name="Picture 7" descr="enforcemen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168400"/>
            <a:ext cx="91440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Rectangle 8"/>
          <p:cNvSpPr>
            <a:spLocks noChangeArrowheads="1"/>
          </p:cNvSpPr>
          <p:nvPr/>
        </p:nvSpPr>
        <p:spPr bwMode="auto">
          <a:xfrm>
            <a:off x="3130550" y="1343025"/>
            <a:ext cx="5483225" cy="1868488"/>
          </a:xfrm>
          <a:prstGeom prst="rect">
            <a:avLst/>
          </a:prstGeom>
          <a:solidFill>
            <a:srgbClr val="586168">
              <a:alpha val="74901"/>
            </a:srgbClr>
          </a:solidFill>
          <a:ln w="38100" algn="ctr">
            <a:solidFill>
              <a:srgbClr val="FBCA18"/>
            </a:solidFill>
            <a:round/>
            <a:headEnd/>
            <a:tailEnd/>
          </a:ln>
        </p:spPr>
        <p:txBody>
          <a:bodyPr>
            <a:spAutoFit/>
          </a:bodyPr>
          <a:lstStyle>
            <a:lvl1pPr>
              <a:spcBef>
                <a:spcPct val="20000"/>
              </a:spcBef>
              <a:buSzPct val="100000"/>
              <a:buBlip>
                <a:blip r:embed="rId4"/>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5"/>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6"/>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7"/>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4"/>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4"/>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4"/>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4"/>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4"/>
              </a:buBlip>
              <a:defRPr sz="1400">
                <a:solidFill>
                  <a:schemeClr val="accent2"/>
                </a:solidFill>
                <a:latin typeface="Arial" panose="020B0604020202020204" pitchFamily="34" charset="0"/>
                <a:cs typeface="Arial" panose="020B0604020202020204" pitchFamily="34" charset="0"/>
              </a:defRPr>
            </a:lvl9pPr>
          </a:lstStyle>
          <a:p>
            <a:pPr algn="ctr" defTabSz="914400" eaLnBrk="1" hangingPunct="1">
              <a:spcBef>
                <a:spcPct val="0"/>
              </a:spcBef>
              <a:buSzTx/>
              <a:buFontTx/>
              <a:buNone/>
            </a:pPr>
            <a:endParaRPr lang="en-US" altLang="en-US" sz="1400" b="1">
              <a:solidFill>
                <a:schemeClr val="tx1"/>
              </a:solidFill>
            </a:endParaRPr>
          </a:p>
        </p:txBody>
      </p:sp>
      <p:sp>
        <p:nvSpPr>
          <p:cNvPr id="10" name="TextBox 5"/>
          <p:cNvSpPr txBox="1">
            <a:spLocks noChangeArrowheads="1"/>
          </p:cNvSpPr>
          <p:nvPr/>
        </p:nvSpPr>
        <p:spPr bwMode="auto">
          <a:xfrm>
            <a:off x="3492500" y="1470025"/>
            <a:ext cx="4632325" cy="1568450"/>
          </a:xfrm>
          <a:prstGeom prst="rect">
            <a:avLst/>
          </a:prstGeom>
          <a:noFill/>
          <a:ln w="9525">
            <a:noFill/>
            <a:miter lim="800000"/>
            <a:headEnd/>
            <a:tailEnd/>
          </a:ln>
        </p:spPr>
        <p:txBody>
          <a:bodyPr>
            <a:spAutoFit/>
          </a:bodyPr>
          <a:lstStyle/>
          <a:p>
            <a:pPr algn="ctr" eaLnBrk="1" hangingPunct="1">
              <a:defRPr/>
            </a:pPr>
            <a:r>
              <a:rPr lang="en-US" i="1" dirty="0">
                <a:solidFill>
                  <a:schemeClr val="bg1"/>
                </a:solidFill>
                <a:effectLst>
                  <a:outerShdw blurRad="50800" dist="38100" dir="2700000">
                    <a:srgbClr val="000000">
                      <a:alpha val="87000"/>
                    </a:srgbClr>
                  </a:outerShdw>
                </a:effectLst>
                <a:latin typeface="+mj-lt"/>
                <a:ea typeface="ＭＳ Ｐゴシック"/>
                <a:cs typeface="Arial Black"/>
              </a:rPr>
              <a:t>Enforcement, or making sure that a building is in compliance</a:t>
            </a:r>
          </a:p>
          <a:p>
            <a:pPr algn="ctr" eaLnBrk="1" hangingPunct="1">
              <a:defRPr/>
            </a:pPr>
            <a:r>
              <a:rPr lang="en-US" i="1" dirty="0">
                <a:solidFill>
                  <a:schemeClr val="bg1"/>
                </a:solidFill>
                <a:effectLst>
                  <a:outerShdw blurRad="50800" dist="38100" dir="2700000">
                    <a:srgbClr val="000000">
                      <a:alpha val="87000"/>
                    </a:srgbClr>
                  </a:outerShdw>
                </a:effectLst>
                <a:latin typeface="+mj-lt"/>
                <a:ea typeface="ＭＳ Ｐゴシック"/>
                <a:cs typeface="Arial Black"/>
              </a:rPr>
              <a:t>with an energy code, is the last step in the building process.</a:t>
            </a: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3" name="Slide Number Placeholder 2"/>
          <p:cNvSpPr>
            <a:spLocks noGrp="1"/>
          </p:cNvSpPr>
          <p:nvPr>
            <p:ph type="sldNum" sz="quarter" idx="12"/>
          </p:nvPr>
        </p:nvSpPr>
        <p:spPr/>
        <p:txBody>
          <a:bodyPr/>
          <a:lstStyle/>
          <a:p>
            <a:pPr>
              <a:defRPr/>
            </a:pPr>
            <a:fld id="{0DF125AE-87EE-484A-AA9C-CC1AF6C4FAAE}" type="slidenum">
              <a:rPr lang="en-US" altLang="en-US" smtClean="0"/>
              <a:pPr>
                <a:defRPr/>
              </a:pPr>
              <a:t>24</a:t>
            </a:fld>
            <a:endParaRPr lang="en-US" altLang="en-US"/>
          </a:p>
        </p:txBody>
      </p:sp>
    </p:spTree>
    <p:extLst>
      <p:ext uri="{BB962C8B-B14F-4D97-AF65-F5344CB8AC3E}">
        <p14:creationId xmlns:p14="http://schemas.microsoft.com/office/powerpoint/2010/main" val="4293751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457200" y="357188"/>
            <a:ext cx="6629400" cy="620712"/>
          </a:xfrm>
        </p:spPr>
        <p:txBody>
          <a:bodyPr/>
          <a:lstStyle/>
          <a:p>
            <a:pPr eaLnBrk="1" hangingPunct="1"/>
            <a:r>
              <a:rPr lang="en-US" altLang="en-US" smtClean="0">
                <a:latin typeface="Arial" panose="020B0604020202020204" pitchFamily="34" charset="0"/>
                <a:cs typeface="Arial" panose="020B0604020202020204" pitchFamily="34" charset="0"/>
              </a:rPr>
              <a:t>Energy Code Compliance</a:t>
            </a:r>
          </a:p>
        </p:txBody>
      </p:sp>
      <p:sp>
        <p:nvSpPr>
          <p:cNvPr id="162819" name="Content Placeholder 2"/>
          <p:cNvSpPr>
            <a:spLocks noGrp="1"/>
          </p:cNvSpPr>
          <p:nvPr>
            <p:ph idx="1"/>
          </p:nvPr>
        </p:nvSpPr>
        <p:spPr>
          <a:xfrm>
            <a:off x="457200" y="1371600"/>
            <a:ext cx="8229600" cy="4800600"/>
          </a:xfrm>
        </p:spPr>
        <p:txBody>
          <a:bodyPr/>
          <a:lstStyle/>
          <a:p>
            <a:pPr eaLnBrk="1" hangingPunct="1"/>
            <a:r>
              <a:rPr lang="en-US" altLang="en-US" dirty="0" smtClean="0">
                <a:latin typeface="Arial" panose="020B0604020202020204" pitchFamily="34" charset="0"/>
                <a:cs typeface="Arial" panose="020B0604020202020204" pitchFamily="34" charset="0"/>
              </a:rPr>
              <a:t>The key to realizing the full benefits associated with building energy codes is through compliance verification. </a:t>
            </a:r>
          </a:p>
          <a:p>
            <a:pPr eaLnBrk="1" hangingPunct="1"/>
            <a:r>
              <a:rPr lang="en-US" altLang="en-US" dirty="0" smtClean="0">
                <a:latin typeface="Arial" panose="020B0604020202020204" pitchFamily="34" charset="0"/>
                <a:cs typeface="Arial" panose="020B0604020202020204" pitchFamily="34" charset="0"/>
              </a:rPr>
              <a:t>Materials and tools to help the building industry achieve, document and verify compliance with energy codes. </a:t>
            </a:r>
          </a:p>
          <a:p>
            <a:pPr eaLnBrk="1" hangingPunct="1"/>
            <a:r>
              <a:rPr lang="en-US" altLang="en-US" dirty="0" smtClean="0">
                <a:latin typeface="Arial" panose="020B0604020202020204" pitchFamily="34" charset="0"/>
                <a:cs typeface="Arial" panose="020B0604020202020204" pitchFamily="34" charset="0"/>
              </a:rPr>
              <a:t>Methodologies and tools </a:t>
            </a:r>
            <a:r>
              <a:rPr lang="en-US" altLang="en-US" dirty="0" smtClean="0">
                <a:solidFill>
                  <a:srgbClr val="FF0000"/>
                </a:solidFill>
                <a:latin typeface="Arial" panose="020B0604020202020204" pitchFamily="34" charset="0"/>
                <a:cs typeface="Arial" panose="020B0604020202020204" pitchFamily="34" charset="0"/>
              </a:rPr>
              <a:t>(and funding)</a:t>
            </a:r>
            <a:r>
              <a:rPr lang="en-US" altLang="en-US" dirty="0" smtClean="0">
                <a:latin typeface="Arial" panose="020B0604020202020204" pitchFamily="34" charset="0"/>
                <a:cs typeface="Arial" panose="020B0604020202020204" pitchFamily="34" charset="0"/>
              </a:rPr>
              <a:t> to help state and local jurisdictions measure and report energy code compliance.</a:t>
            </a:r>
          </a:p>
          <a:p>
            <a:pPr marL="400050" lvl="1" indent="0" eaLnBrk="1" hangingPunct="1">
              <a:buSzTx/>
              <a:buFontTx/>
              <a:buNone/>
            </a:pPr>
            <a:r>
              <a:rPr lang="en-US" altLang="en-US" dirty="0" smtClean="0">
                <a:latin typeface="Arial" panose="020B0604020202020204" pitchFamily="34" charset="0"/>
                <a:cs typeface="Arial" panose="020B0604020202020204" pitchFamily="34" charset="0"/>
                <a:hlinkClick r:id="rId2"/>
              </a:rPr>
              <a:t>http://www.energycodes.gov/compliance</a:t>
            </a:r>
            <a:r>
              <a:rPr lang="en-US" altLang="en-US" dirty="0" smtClean="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3" name="Slide Number Placeholder 2"/>
          <p:cNvSpPr>
            <a:spLocks noGrp="1"/>
          </p:cNvSpPr>
          <p:nvPr>
            <p:ph type="sldNum" sz="quarter" idx="10"/>
          </p:nvPr>
        </p:nvSpPr>
        <p:spPr/>
        <p:txBody>
          <a:bodyPr/>
          <a:lstStyle/>
          <a:p>
            <a:pPr>
              <a:defRPr/>
            </a:pPr>
            <a:fld id="{6FA7A601-8905-4665-B27F-C236320CF369}" type="slidenum">
              <a:rPr lang="en-US" altLang="en-US" smtClean="0"/>
              <a:pPr>
                <a:defRPr/>
              </a:pPr>
              <a:t>25</a:t>
            </a:fld>
            <a:endParaRPr lang="en-US" altLang="en-US"/>
          </a:p>
        </p:txBody>
      </p:sp>
    </p:spTree>
    <p:extLst>
      <p:ext uri="{BB962C8B-B14F-4D97-AF65-F5344CB8AC3E}">
        <p14:creationId xmlns:p14="http://schemas.microsoft.com/office/powerpoint/2010/main" val="3341789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5"/>
          <p:cNvSpPr>
            <a:spLocks noGrp="1"/>
          </p:cNvSpPr>
          <p:nvPr>
            <p:ph type="title"/>
          </p:nvPr>
        </p:nvSpPr>
        <p:spPr>
          <a:xfrm>
            <a:off x="457200" y="223838"/>
            <a:ext cx="6629400" cy="692150"/>
          </a:xfrm>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RES</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check</a:t>
            </a:r>
            <a:r>
              <a:rPr lang="en-US" altLang="en-US" baseline="3000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 </a:t>
            </a:r>
            <a:br>
              <a:rPr lang="en-US" altLang="en-US" sz="2000" smtClean="0">
                <a:latin typeface="Arial" panose="020B0604020202020204" pitchFamily="34" charset="0"/>
                <a:ea typeface="ＭＳ Ｐゴシック" panose="020B0600070205080204" pitchFamily="34" charset="-128"/>
                <a:cs typeface="Arial" panose="020B0604020202020204" pitchFamily="34" charset="0"/>
              </a:rPr>
            </a:br>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DOE’s residential compliance software</a:t>
            </a:r>
            <a:endParaRPr lang="en-US" altLang="en-US" sz="2000" smtClean="0">
              <a:latin typeface="Arial" panose="020B0604020202020204" pitchFamily="34" charset="0"/>
              <a:cs typeface="Arial" panose="020B0604020202020204" pitchFamily="34" charset="0"/>
            </a:endParaRPr>
          </a:p>
        </p:txBody>
      </p:sp>
      <p:pic>
        <p:nvPicPr>
          <p:cNvPr id="154627" name="Picture 7" descr="REScheck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6075" y="2051050"/>
            <a:ext cx="18097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54628" name="Picture 8" descr="REScheckWeb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4950" y="2051050"/>
            <a:ext cx="2638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54629" name="Rectangle 14"/>
          <p:cNvSpPr>
            <a:spLocks noChangeArrowheads="1"/>
          </p:cNvSpPr>
          <p:nvPr/>
        </p:nvSpPr>
        <p:spPr bwMode="auto">
          <a:xfrm>
            <a:off x="887413" y="1423988"/>
            <a:ext cx="3267075" cy="476250"/>
          </a:xfrm>
          <a:prstGeom prst="rect">
            <a:avLst/>
          </a:prstGeom>
          <a:solidFill>
            <a:schemeClr val="tx1"/>
          </a:solidFill>
          <a:ln>
            <a:noFill/>
          </a:ln>
          <a:effectLst>
            <a:outerShdw dist="107763" dir="2700000" algn="ctr" rotWithShape="0">
              <a:schemeClr val="bg2">
                <a:alpha val="50000"/>
              </a:schemeClr>
            </a:outerShdw>
          </a:effectLst>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SzPct val="100000"/>
              <a:buBlip>
                <a:blip r:embed="rId5"/>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6"/>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7"/>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8"/>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1800">
                <a:solidFill>
                  <a:schemeClr val="bg1"/>
                </a:solidFill>
              </a:rPr>
              <a:t>Desktop Software Tools</a:t>
            </a:r>
          </a:p>
        </p:txBody>
      </p:sp>
      <p:sp>
        <p:nvSpPr>
          <p:cNvPr id="154630" name="Line 19"/>
          <p:cNvSpPr>
            <a:spLocks noChangeShapeType="1"/>
          </p:cNvSpPr>
          <p:nvPr/>
        </p:nvSpPr>
        <p:spPr bwMode="auto">
          <a:xfrm>
            <a:off x="4603750" y="1387475"/>
            <a:ext cx="0" cy="3197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31" name="Rectangle 20"/>
          <p:cNvSpPr>
            <a:spLocks noChangeArrowheads="1"/>
          </p:cNvSpPr>
          <p:nvPr/>
        </p:nvSpPr>
        <p:spPr bwMode="auto">
          <a:xfrm>
            <a:off x="5000625" y="1431925"/>
            <a:ext cx="3267075" cy="476250"/>
          </a:xfrm>
          <a:prstGeom prst="rect">
            <a:avLst/>
          </a:prstGeom>
          <a:solidFill>
            <a:schemeClr val="tx1"/>
          </a:solidFill>
          <a:ln>
            <a:noFill/>
          </a:ln>
          <a:effectLst>
            <a:outerShdw dist="107763" dir="2700000" algn="ctr" rotWithShape="0">
              <a:schemeClr val="bg2">
                <a:alpha val="50000"/>
              </a:schemeClr>
            </a:outerShdw>
          </a:effectLst>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SzPct val="100000"/>
              <a:buBlip>
                <a:blip r:embed="rId5"/>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6"/>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7"/>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8"/>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1800">
                <a:solidFill>
                  <a:schemeClr val="bg1"/>
                </a:solidFill>
              </a:rPr>
              <a:t>Web-Based Tools</a:t>
            </a:r>
          </a:p>
        </p:txBody>
      </p:sp>
      <p:sp>
        <p:nvSpPr>
          <p:cNvPr id="14" name="TextBox 13"/>
          <p:cNvSpPr txBox="1"/>
          <p:nvPr/>
        </p:nvSpPr>
        <p:spPr>
          <a:xfrm>
            <a:off x="457200" y="4706938"/>
            <a:ext cx="8294688" cy="1431925"/>
          </a:xfrm>
          <a:prstGeom prst="rect">
            <a:avLst/>
          </a:prstGeom>
        </p:spPr>
        <p:txBody>
          <a:bodyPr wrap="none">
            <a:normAutofit/>
          </a:bodyPr>
          <a:lstStyle/>
          <a:p>
            <a:pPr algn="ctr" eaLnBrk="1" fontAlgn="auto" hangingPunct="1">
              <a:spcBef>
                <a:spcPct val="20000"/>
              </a:spcBef>
              <a:spcAft>
                <a:spcPts val="0"/>
              </a:spcAft>
              <a:defRPr/>
            </a:pPr>
            <a:r>
              <a:rPr lang="en-US" b="1" dirty="0">
                <a:solidFill>
                  <a:schemeClr val="accent5"/>
                </a:solidFill>
                <a:latin typeface="Arial" charset="0"/>
                <a:ea typeface="ＭＳ Ｐゴシック"/>
                <a:cs typeface="Arial Black"/>
              </a:rPr>
              <a:t>No-cost, easy-to-use software </a:t>
            </a:r>
            <a:br>
              <a:rPr lang="en-US" b="1" dirty="0">
                <a:solidFill>
                  <a:schemeClr val="accent5"/>
                </a:solidFill>
                <a:latin typeface="Arial" charset="0"/>
                <a:ea typeface="ＭＳ Ｐゴシック"/>
                <a:cs typeface="Arial Black"/>
              </a:rPr>
            </a:br>
            <a:r>
              <a:rPr lang="en-US" b="1" dirty="0">
                <a:solidFill>
                  <a:schemeClr val="accent5"/>
                </a:solidFill>
                <a:latin typeface="Arial" charset="0"/>
                <a:ea typeface="ＭＳ Ｐゴシック"/>
                <a:cs typeface="Arial Black"/>
              </a:rPr>
              <a:t>that will demonstrate compliance.</a:t>
            </a:r>
          </a:p>
          <a:p>
            <a:pPr algn="ctr" eaLnBrk="1" fontAlgn="auto" hangingPunct="1">
              <a:spcBef>
                <a:spcPct val="20000"/>
              </a:spcBef>
              <a:spcAft>
                <a:spcPts val="0"/>
              </a:spcAft>
              <a:defRPr/>
            </a:pPr>
            <a:r>
              <a:rPr lang="en-US" b="1" dirty="0">
                <a:solidFill>
                  <a:schemeClr val="accent5"/>
                </a:solidFill>
                <a:latin typeface="Arial" charset="0"/>
                <a:ea typeface="ＭＳ Ｐゴシック"/>
                <a:cs typeface="Arial Black"/>
              </a:rPr>
              <a:t>https://www.energycodes.gov/software-and-web-tools</a:t>
            </a: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3" name="Slide Number Placeholder 2"/>
          <p:cNvSpPr>
            <a:spLocks noGrp="1"/>
          </p:cNvSpPr>
          <p:nvPr>
            <p:ph type="sldNum" sz="quarter" idx="12"/>
          </p:nvPr>
        </p:nvSpPr>
        <p:spPr/>
        <p:txBody>
          <a:bodyPr/>
          <a:lstStyle/>
          <a:p>
            <a:pPr>
              <a:defRPr/>
            </a:pPr>
            <a:fld id="{0DF125AE-87EE-484A-AA9C-CC1AF6C4FAAE}" type="slidenum">
              <a:rPr lang="en-US" altLang="en-US" smtClean="0"/>
              <a:pPr>
                <a:defRPr/>
              </a:pPr>
              <a:t>26</a:t>
            </a:fld>
            <a:endParaRPr lang="en-US" altLang="en-US"/>
          </a:p>
        </p:txBody>
      </p:sp>
    </p:spTree>
    <p:extLst>
      <p:ext uri="{BB962C8B-B14F-4D97-AF65-F5344CB8AC3E}">
        <p14:creationId xmlns:p14="http://schemas.microsoft.com/office/powerpoint/2010/main" val="2255043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5"/>
          <p:cNvSpPr>
            <a:spLocks noGrp="1"/>
          </p:cNvSpPr>
          <p:nvPr>
            <p:ph type="title"/>
          </p:nvPr>
        </p:nvSpPr>
        <p:spPr>
          <a:xfrm>
            <a:off x="457200" y="233363"/>
            <a:ext cx="6629400" cy="620712"/>
          </a:xfrm>
        </p:spPr>
        <p:txBody>
          <a:bodyPr/>
          <a:lstStyle/>
          <a:p>
            <a:pPr eaLnBrk="1" hangingPunct="1"/>
            <a:r>
              <a:rPr lang="en-US" altLang="en-US" dirty="0" err="1" smtClean="0">
                <a:latin typeface="Arial" panose="020B0604020202020204" pitchFamily="34" charset="0"/>
                <a:ea typeface="ＭＳ Ｐゴシック" panose="020B0600070205080204" pitchFamily="34" charset="-128"/>
                <a:cs typeface="Arial" panose="020B0604020202020204" pitchFamily="34" charset="0"/>
              </a:rPr>
              <a:t>COM</a:t>
            </a:r>
            <a:r>
              <a:rPr lang="en-US" altLang="en-US" i="1" dirty="0" err="1" smtClean="0">
                <a:latin typeface="Arial" panose="020B0604020202020204" pitchFamily="34" charset="0"/>
                <a:ea typeface="ＭＳ Ｐゴシック" panose="020B0600070205080204" pitchFamily="34" charset="-128"/>
                <a:cs typeface="Arial" panose="020B0604020202020204" pitchFamily="34" charset="0"/>
              </a:rPr>
              <a:t>check</a:t>
            </a:r>
            <a:r>
              <a:rPr lang="en-US" altLang="en-US" baseline="30000" dirty="0" smtClean="0">
                <a:latin typeface="Arial" panose="020B0604020202020204" pitchFamily="34" charset="0"/>
                <a:ea typeface="ＭＳ Ｐゴシック" panose="020B0600070205080204" pitchFamily="34" charset="-128"/>
                <a:cs typeface="Arial" panose="020B0604020202020204" pitchFamily="34" charset="0"/>
              </a:rPr>
              <a:t>™ </a:t>
            </a:r>
            <a:br>
              <a:rPr lang="en-US" altLang="en-US" baseline="30000"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DOE’s commercial compliance software</a:t>
            </a:r>
            <a:endParaRPr lang="en-US" altLang="en-US" sz="2000" dirty="0" smtClean="0">
              <a:latin typeface="Arial" panose="020B0604020202020204" pitchFamily="34" charset="0"/>
              <a:cs typeface="Arial" panose="020B0604020202020204" pitchFamily="34" charset="0"/>
            </a:endParaRPr>
          </a:p>
        </p:txBody>
      </p:sp>
      <p:pic>
        <p:nvPicPr>
          <p:cNvPr id="156675" name="Picture 14" descr="COMcheckWeb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7813" y="2051050"/>
            <a:ext cx="255111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56676" name="Picture 16" descr="COMcheck_logo_vertic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95425" y="2085975"/>
            <a:ext cx="19907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6677" name="Rectangle 14"/>
          <p:cNvSpPr>
            <a:spLocks noChangeArrowheads="1"/>
          </p:cNvSpPr>
          <p:nvPr/>
        </p:nvSpPr>
        <p:spPr bwMode="auto">
          <a:xfrm>
            <a:off x="887413" y="1423988"/>
            <a:ext cx="3267075" cy="476250"/>
          </a:xfrm>
          <a:prstGeom prst="rect">
            <a:avLst/>
          </a:prstGeom>
          <a:solidFill>
            <a:schemeClr val="tx1"/>
          </a:solidFill>
          <a:ln>
            <a:noFill/>
          </a:ln>
          <a:effectLst>
            <a:outerShdw dist="107763" dir="2700000" algn="ctr" rotWithShape="0">
              <a:schemeClr val="bg2">
                <a:alpha val="50000"/>
              </a:schemeClr>
            </a:outerShdw>
          </a:effectLst>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SzPct val="100000"/>
              <a:buBlip>
                <a:blip r:embed="rId5"/>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6"/>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7"/>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8"/>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1800">
                <a:solidFill>
                  <a:schemeClr val="bg1"/>
                </a:solidFill>
              </a:rPr>
              <a:t>Desktop Software Tools</a:t>
            </a:r>
          </a:p>
        </p:txBody>
      </p:sp>
      <p:sp>
        <p:nvSpPr>
          <p:cNvPr id="156678" name="Line 19"/>
          <p:cNvSpPr>
            <a:spLocks noChangeShapeType="1"/>
          </p:cNvSpPr>
          <p:nvPr/>
        </p:nvSpPr>
        <p:spPr bwMode="auto">
          <a:xfrm>
            <a:off x="4603750" y="1387475"/>
            <a:ext cx="0" cy="3197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79" name="Rectangle 20"/>
          <p:cNvSpPr>
            <a:spLocks noChangeArrowheads="1"/>
          </p:cNvSpPr>
          <p:nvPr/>
        </p:nvSpPr>
        <p:spPr bwMode="auto">
          <a:xfrm>
            <a:off x="5000625" y="1431925"/>
            <a:ext cx="3267075" cy="476250"/>
          </a:xfrm>
          <a:prstGeom prst="rect">
            <a:avLst/>
          </a:prstGeom>
          <a:solidFill>
            <a:schemeClr val="tx1"/>
          </a:solidFill>
          <a:ln>
            <a:noFill/>
          </a:ln>
          <a:effectLst>
            <a:outerShdw dist="107763" dir="2700000" algn="ctr" rotWithShape="0">
              <a:schemeClr val="bg2">
                <a:alpha val="50000"/>
              </a:schemeClr>
            </a:outerShdw>
          </a:effectLst>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SzPct val="100000"/>
              <a:buBlip>
                <a:blip r:embed="rId5"/>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6"/>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7"/>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8"/>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1800">
                <a:solidFill>
                  <a:schemeClr val="bg1"/>
                </a:solidFill>
              </a:rPr>
              <a:t>Web-Based Tools</a:t>
            </a:r>
          </a:p>
        </p:txBody>
      </p:sp>
      <p:sp>
        <p:nvSpPr>
          <p:cNvPr id="14" name="TextBox 13"/>
          <p:cNvSpPr txBox="1"/>
          <p:nvPr/>
        </p:nvSpPr>
        <p:spPr>
          <a:xfrm>
            <a:off x="457200" y="4706938"/>
            <a:ext cx="8135938" cy="1498600"/>
          </a:xfrm>
          <a:prstGeom prst="rect">
            <a:avLst/>
          </a:prstGeom>
        </p:spPr>
        <p:txBody>
          <a:bodyPr wrap="none">
            <a:normAutofit/>
          </a:bodyPr>
          <a:lstStyle/>
          <a:p>
            <a:pPr algn="ctr" eaLnBrk="1" fontAlgn="auto" hangingPunct="1">
              <a:spcBef>
                <a:spcPct val="20000"/>
              </a:spcBef>
              <a:spcAft>
                <a:spcPts val="0"/>
              </a:spcAft>
              <a:defRPr/>
            </a:pPr>
            <a:r>
              <a:rPr lang="en-US" b="1" dirty="0">
                <a:solidFill>
                  <a:schemeClr val="accent5"/>
                </a:solidFill>
                <a:latin typeface="Arial" charset="0"/>
                <a:ea typeface="ＭＳ Ｐゴシック"/>
                <a:cs typeface="Arial Black"/>
              </a:rPr>
              <a:t>No-cost, easy-to-use software </a:t>
            </a:r>
            <a:br>
              <a:rPr lang="en-US" b="1" dirty="0">
                <a:solidFill>
                  <a:schemeClr val="accent5"/>
                </a:solidFill>
                <a:latin typeface="Arial" charset="0"/>
                <a:ea typeface="ＭＳ Ｐゴシック"/>
                <a:cs typeface="Arial Black"/>
              </a:rPr>
            </a:br>
            <a:r>
              <a:rPr lang="en-US" b="1" dirty="0">
                <a:solidFill>
                  <a:schemeClr val="accent5"/>
                </a:solidFill>
                <a:latin typeface="Arial" charset="0"/>
                <a:ea typeface="ＭＳ Ｐゴシック"/>
                <a:cs typeface="Arial Black"/>
              </a:rPr>
              <a:t>that will demonstrate compliance. </a:t>
            </a:r>
          </a:p>
          <a:p>
            <a:pPr algn="ctr" eaLnBrk="1" fontAlgn="auto" hangingPunct="1">
              <a:spcBef>
                <a:spcPct val="20000"/>
              </a:spcBef>
              <a:spcAft>
                <a:spcPts val="0"/>
              </a:spcAft>
              <a:defRPr/>
            </a:pPr>
            <a:r>
              <a:rPr lang="en-US" b="1" dirty="0">
                <a:solidFill>
                  <a:schemeClr val="accent5"/>
                </a:solidFill>
                <a:latin typeface="Arial" charset="0"/>
                <a:ea typeface="ＭＳ Ｐゴシック"/>
                <a:cs typeface="Arial Black"/>
              </a:rPr>
              <a:t>https://www.energycodes.gov/software-and-web-tools</a:t>
            </a: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3" name="Slide Number Placeholder 2"/>
          <p:cNvSpPr>
            <a:spLocks noGrp="1"/>
          </p:cNvSpPr>
          <p:nvPr>
            <p:ph type="sldNum" sz="quarter" idx="12"/>
          </p:nvPr>
        </p:nvSpPr>
        <p:spPr/>
        <p:txBody>
          <a:bodyPr/>
          <a:lstStyle/>
          <a:p>
            <a:pPr>
              <a:defRPr/>
            </a:pPr>
            <a:fld id="{0DF125AE-87EE-484A-AA9C-CC1AF6C4FAAE}" type="slidenum">
              <a:rPr lang="en-US" altLang="en-US" smtClean="0"/>
              <a:pPr>
                <a:defRPr/>
              </a:pPr>
              <a:t>27</a:t>
            </a:fld>
            <a:endParaRPr lang="en-US" altLang="en-US"/>
          </a:p>
        </p:txBody>
      </p:sp>
    </p:spTree>
    <p:extLst>
      <p:ext uri="{BB962C8B-B14F-4D97-AF65-F5344CB8AC3E}">
        <p14:creationId xmlns:p14="http://schemas.microsoft.com/office/powerpoint/2010/main" val="1199040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5"/>
          <p:cNvSpPr txBox="1">
            <a:spLocks noChangeArrowheads="1"/>
          </p:cNvSpPr>
          <p:nvPr/>
        </p:nvSpPr>
        <p:spPr bwMode="auto">
          <a:xfrm>
            <a:off x="4095750" y="5903913"/>
            <a:ext cx="419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buSzTx/>
              <a:buFontTx/>
              <a:buNone/>
            </a:pPr>
            <a:r>
              <a:rPr lang="en-US" altLang="en-US" sz="2800">
                <a:solidFill>
                  <a:srgbClr val="92D050"/>
                </a:solidFill>
              </a:rPr>
              <a:t>www.energycodes.gov</a:t>
            </a:r>
          </a:p>
        </p:txBody>
      </p:sp>
      <p:sp>
        <p:nvSpPr>
          <p:cNvPr id="10" name="Rectangle 2"/>
          <p:cNvSpPr txBox="1">
            <a:spLocks noChangeArrowheads="1"/>
          </p:cNvSpPr>
          <p:nvPr/>
        </p:nvSpPr>
        <p:spPr bwMode="auto">
          <a:xfrm>
            <a:off x="6191250" y="1589088"/>
            <a:ext cx="2828925" cy="4441825"/>
          </a:xfrm>
          <a:prstGeom prst="rect">
            <a:avLst/>
          </a:prstGeom>
          <a:noFill/>
          <a:ln w="9525">
            <a:noFill/>
            <a:miter lim="800000"/>
            <a:headEnd/>
            <a:tailEnd/>
          </a:ln>
        </p:spPr>
        <p:txBody>
          <a:bodyPr lIns="0" tIns="0" rIns="0" bIns="0" anchor="ctr"/>
          <a:lstStyle/>
          <a:p>
            <a:pPr defTabSz="914400" eaLnBrk="1" hangingPunct="1">
              <a:defRPr/>
            </a:pPr>
            <a:r>
              <a:rPr lang="en-US" sz="2000" i="1" kern="0" dirty="0">
                <a:solidFill>
                  <a:schemeClr val="accent6">
                    <a:lumMod val="50000"/>
                  </a:schemeClr>
                </a:solidFill>
                <a:latin typeface="+mj-lt"/>
                <a:ea typeface="ＭＳ Ｐゴシック"/>
                <a:cs typeface="ＭＳ Ｐゴシック"/>
              </a:rPr>
              <a:t>Additional resources, including:</a:t>
            </a:r>
          </a:p>
          <a:p>
            <a:pPr defTabSz="914400" eaLnBrk="1" hangingPunct="1">
              <a:buFont typeface="Arial" pitchFamily="34" charset="0"/>
              <a:buChar char="•"/>
              <a:defRPr/>
            </a:pPr>
            <a:r>
              <a:rPr lang="en-US" sz="2000" i="1" kern="0" dirty="0">
                <a:solidFill>
                  <a:schemeClr val="accent6">
                    <a:lumMod val="50000"/>
                  </a:schemeClr>
                </a:solidFill>
                <a:latin typeface="+mj-lt"/>
                <a:ea typeface="ＭＳ Ｐゴシック"/>
                <a:cs typeface="ＭＳ Ｐゴシック"/>
              </a:rPr>
              <a:t>ACE Learning Series</a:t>
            </a:r>
          </a:p>
          <a:p>
            <a:pPr defTabSz="914400" eaLnBrk="1" hangingPunct="1">
              <a:buFont typeface="Arial" pitchFamily="34" charset="0"/>
              <a:buChar char="•"/>
              <a:defRPr/>
            </a:pPr>
            <a:r>
              <a:rPr lang="en-US" sz="2000" i="1" kern="0" dirty="0">
                <a:solidFill>
                  <a:schemeClr val="accent6">
                    <a:lumMod val="50000"/>
                  </a:schemeClr>
                </a:solidFill>
                <a:latin typeface="+mj-lt"/>
                <a:ea typeface="ＭＳ Ｐゴシック"/>
                <a:cs typeface="ＭＳ Ｐゴシック"/>
              </a:rPr>
              <a:t>Software Compliance tools</a:t>
            </a:r>
          </a:p>
          <a:p>
            <a:pPr defTabSz="914400" eaLnBrk="1" hangingPunct="1">
              <a:buFont typeface="Arial" pitchFamily="34" charset="0"/>
              <a:buChar char="•"/>
              <a:defRPr/>
            </a:pPr>
            <a:r>
              <a:rPr lang="en-US" sz="2000" i="1" kern="0" dirty="0">
                <a:solidFill>
                  <a:schemeClr val="accent6">
                    <a:lumMod val="50000"/>
                  </a:schemeClr>
                </a:solidFill>
                <a:latin typeface="+mj-lt"/>
                <a:ea typeface="ＭＳ Ｐゴシック"/>
                <a:cs typeface="ＭＳ Ｐゴシック"/>
              </a:rPr>
              <a:t>Code Notes</a:t>
            </a:r>
          </a:p>
          <a:p>
            <a:pPr defTabSz="914400" eaLnBrk="1" hangingPunct="1">
              <a:buFont typeface="Arial" pitchFamily="34" charset="0"/>
              <a:buChar char="•"/>
              <a:defRPr/>
            </a:pPr>
            <a:r>
              <a:rPr lang="en-US" sz="2000" i="1" kern="0" dirty="0">
                <a:solidFill>
                  <a:schemeClr val="accent6">
                    <a:lumMod val="50000"/>
                  </a:schemeClr>
                </a:solidFill>
                <a:latin typeface="+mj-lt"/>
                <a:ea typeface="ＭＳ Ｐゴシック"/>
                <a:cs typeface="ＭＳ Ｐゴシック"/>
              </a:rPr>
              <a:t>Technical Assistance to Users</a:t>
            </a:r>
          </a:p>
          <a:p>
            <a:pPr defTabSz="914400" eaLnBrk="1" hangingPunct="1">
              <a:buFont typeface="Arial" pitchFamily="34" charset="0"/>
              <a:buChar char="•"/>
              <a:defRPr/>
            </a:pPr>
            <a:r>
              <a:rPr lang="en-US" sz="2000" i="1" kern="0" dirty="0">
                <a:solidFill>
                  <a:schemeClr val="accent6">
                    <a:lumMod val="50000"/>
                  </a:schemeClr>
                </a:solidFill>
                <a:latin typeface="+mj-lt"/>
                <a:ea typeface="ＭＳ Ｐゴシック"/>
                <a:cs typeface="ＭＳ Ｐゴシック"/>
              </a:rPr>
              <a:t>Training Materials</a:t>
            </a:r>
          </a:p>
          <a:p>
            <a:pPr defTabSz="914400" eaLnBrk="1" hangingPunct="1">
              <a:buFont typeface="Arial" pitchFamily="34" charset="0"/>
              <a:buChar char="•"/>
              <a:defRPr/>
            </a:pPr>
            <a:endParaRPr lang="en-US" sz="2000" i="1" kern="0" dirty="0">
              <a:solidFill>
                <a:schemeClr val="accent6">
                  <a:lumMod val="50000"/>
                </a:schemeClr>
              </a:solidFill>
              <a:latin typeface="+mj-lt"/>
              <a:ea typeface="ＭＳ Ｐゴシック"/>
              <a:cs typeface="ＭＳ Ｐゴシック"/>
            </a:endParaRPr>
          </a:p>
        </p:txBody>
      </p:sp>
      <p:sp>
        <p:nvSpPr>
          <p:cNvPr id="13" name="TextBox 12"/>
          <p:cNvSpPr txBox="1"/>
          <p:nvPr/>
        </p:nvSpPr>
        <p:spPr>
          <a:xfrm>
            <a:off x="10447338" y="3810000"/>
            <a:ext cx="914400" cy="914400"/>
          </a:xfrm>
          <a:prstGeom prst="rect">
            <a:avLst/>
          </a:prstGeom>
        </p:spPr>
        <p:txBody>
          <a:bodyPr wrap="none">
            <a:normAutofit/>
          </a:bodyPr>
          <a:lstStyle/>
          <a:p>
            <a:pPr eaLnBrk="1" fontAlgn="auto" hangingPunct="1">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cxnSp>
        <p:nvCxnSpPr>
          <p:cNvPr id="17" name="Straight Connector 16"/>
          <p:cNvCxnSpPr/>
          <p:nvPr/>
        </p:nvCxnSpPr>
        <p:spPr>
          <a:xfrm>
            <a:off x="0" y="6602413"/>
            <a:ext cx="9144000" cy="1587"/>
          </a:xfrm>
          <a:prstGeom prst="line">
            <a:avLst/>
          </a:prstGeom>
          <a:ln>
            <a:solidFill>
              <a:srgbClr val="16753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64463" y="6319838"/>
            <a:ext cx="1379537" cy="266700"/>
          </a:xfrm>
          <a:prstGeom prst="rect">
            <a:avLst/>
          </a:prstGeom>
        </p:spPr>
        <p:txBody>
          <a:bodyPr>
            <a:normAutofit/>
          </a:bodyPr>
          <a:lstStyle/>
          <a:p>
            <a:pPr algn="r" eaLnBrk="1" fontAlgn="auto" hangingPunct="1">
              <a:spcBef>
                <a:spcPct val="20000"/>
              </a:spcBef>
              <a:spcAft>
                <a:spcPts val="0"/>
              </a:spcAft>
              <a:buFont typeface="Arial"/>
              <a:buNone/>
              <a:defRPr/>
            </a:pPr>
            <a:r>
              <a:rPr lang="en-US" sz="1000" dirty="0">
                <a:solidFill>
                  <a:srgbClr val="FFFFFF"/>
                </a:solidFill>
                <a:latin typeface="+mn-lt"/>
                <a:ea typeface="+mn-ea"/>
                <a:cs typeface="Arial Narrow"/>
              </a:rPr>
              <a:t>PNNL-SA-72577</a:t>
            </a:r>
          </a:p>
        </p:txBody>
      </p:sp>
      <p:pic>
        <p:nvPicPr>
          <p:cNvPr id="172039"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977900"/>
            <a:ext cx="6019800" cy="505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5"/>
          <p:cNvSpPr>
            <a:spLocks noGrp="1"/>
          </p:cNvSpPr>
          <p:nvPr>
            <p:ph type="title"/>
          </p:nvPr>
        </p:nvSpPr>
        <p:spPr>
          <a:xfrm>
            <a:off x="457200" y="233363"/>
            <a:ext cx="6629400" cy="384721"/>
          </a:xfrm>
        </p:spPr>
        <p:txBody>
          <a:bodyPr/>
          <a:lstStyle/>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Energy Codes Website</a:t>
            </a:r>
            <a:endParaRPr lang="en-US" altLang="en-US" sz="2000"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3" name="Slide Number Placeholder 2"/>
          <p:cNvSpPr>
            <a:spLocks noGrp="1"/>
          </p:cNvSpPr>
          <p:nvPr>
            <p:ph type="sldNum" sz="quarter" idx="12"/>
          </p:nvPr>
        </p:nvSpPr>
        <p:spPr/>
        <p:txBody>
          <a:bodyPr/>
          <a:lstStyle/>
          <a:p>
            <a:pPr>
              <a:defRPr/>
            </a:pPr>
            <a:fld id="{0DF125AE-87EE-484A-AA9C-CC1AF6C4FAAE}"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457200" y="357188"/>
            <a:ext cx="6629400" cy="769441"/>
          </a:xfrm>
        </p:spPr>
        <p:txBody>
          <a:bodyPr/>
          <a:lstStyle/>
          <a:p>
            <a:pPr eaLnBrk="1" hangingPunct="1"/>
            <a:r>
              <a:rPr lang="en-US" altLang="en-US" dirty="0" smtClean="0">
                <a:latin typeface="Arial" panose="020B0604020202020204" pitchFamily="34" charset="0"/>
                <a:cs typeface="Arial" panose="020B0604020202020204" pitchFamily="34" charset="0"/>
              </a:rPr>
              <a:t>Energy Codes Website: Training materials</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p:txBody>
      </p:sp>
      <p:sp>
        <p:nvSpPr>
          <p:cNvPr id="169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r>
              <a:rPr lang="en-US" altLang="en-US" sz="900" smtClean="0">
                <a:solidFill>
                  <a:srgbClr val="707276"/>
                </a:solidFill>
              </a:rPr>
              <a:t>Building Energy Codes Program</a:t>
            </a:r>
          </a:p>
        </p:txBody>
      </p:sp>
      <p:sp>
        <p:nvSpPr>
          <p:cNvPr id="169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186AB53C-44AE-4F2C-8B1C-0A19C856F69C}" type="slidenum">
              <a:rPr lang="en-US" altLang="en-US" sz="900" smtClean="0">
                <a:solidFill>
                  <a:srgbClr val="707276"/>
                </a:solidFill>
              </a:rPr>
              <a:pPr>
                <a:spcBef>
                  <a:spcPct val="0"/>
                </a:spcBef>
                <a:buSzTx/>
                <a:buFontTx/>
                <a:buNone/>
              </a:pPr>
              <a:t>29</a:t>
            </a:fld>
            <a:endParaRPr lang="en-US" altLang="en-US" sz="900" smtClean="0">
              <a:solidFill>
                <a:srgbClr val="707276"/>
              </a:solidFill>
            </a:endParaRPr>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45110" y="1087875"/>
            <a:ext cx="6919095" cy="51525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4267200" y="2209800"/>
          <a:ext cx="4876800" cy="4116388"/>
        </p:xfrm>
        <a:graphic>
          <a:graphicData uri="http://schemas.openxmlformats.org/presentationml/2006/ole">
            <mc:AlternateContent xmlns:mc="http://schemas.openxmlformats.org/markup-compatibility/2006">
              <mc:Choice xmlns:v="urn:schemas-microsoft-com:vml" Requires="v">
                <p:oleObj spid="_x0000_s1028" name="Document" r:id="rId4" imgW="5943677" imgH="4115920" progId="Word.Document.12">
                  <p:embed/>
                </p:oleObj>
              </mc:Choice>
              <mc:Fallback>
                <p:oleObj name="Document" r:id="rId4" imgW="5943677" imgH="4115920" progId="Word.Document.12">
                  <p:embed/>
                  <p:pic>
                    <p:nvPicPr>
                      <p:cNvPr id="0" name=""/>
                      <p:cNvPicPr/>
                      <p:nvPr/>
                    </p:nvPicPr>
                    <p:blipFill>
                      <a:blip r:embed="rId5"/>
                      <a:stretch>
                        <a:fillRect/>
                      </a:stretch>
                    </p:blipFill>
                    <p:spPr>
                      <a:xfrm>
                        <a:off x="4267200" y="2209800"/>
                        <a:ext cx="4876800" cy="4116388"/>
                      </a:xfrm>
                      <a:prstGeom prst="rect">
                        <a:avLst/>
                      </a:prstGeom>
                      <a:ln w="19050">
                        <a:noFill/>
                      </a:ln>
                    </p:spPr>
                  </p:pic>
                </p:oleObj>
              </mc:Fallback>
            </mc:AlternateContent>
          </a:graphicData>
        </a:graphic>
      </p:graphicFrame>
      <p:sp>
        <p:nvSpPr>
          <p:cNvPr id="6" name="Title 1"/>
          <p:cNvSpPr txBox="1">
            <a:spLocks/>
          </p:cNvSpPr>
          <p:nvPr/>
        </p:nvSpPr>
        <p:spPr bwMode="auto">
          <a:xfrm>
            <a:off x="1651779" y="724751"/>
            <a:ext cx="6629400"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875" b="1">
                <a:solidFill>
                  <a:schemeClr val="bg1"/>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kern="0" dirty="0" smtClean="0">
                <a:solidFill>
                  <a:srgbClr val="000000"/>
                </a:solidFill>
              </a:rPr>
              <a:t>RESNET Professional Development Credits </a:t>
            </a:r>
            <a:endParaRPr lang="en-US" kern="0" dirty="0">
              <a:solidFill>
                <a:srgbClr val="000000"/>
              </a:solidFill>
            </a:endParaRPr>
          </a:p>
        </p:txBody>
      </p:sp>
      <p:sp>
        <p:nvSpPr>
          <p:cNvPr id="7" name="TextBox 6"/>
          <p:cNvSpPr txBox="1"/>
          <p:nvPr/>
        </p:nvSpPr>
        <p:spPr>
          <a:xfrm>
            <a:off x="381000" y="1524000"/>
            <a:ext cx="3352800" cy="3046988"/>
          </a:xfrm>
          <a:prstGeom prst="rect">
            <a:avLst/>
          </a:prstGeom>
          <a:noFill/>
        </p:spPr>
        <p:txBody>
          <a:bodyPr wrap="square">
            <a:spAutoFit/>
          </a:bodyPr>
          <a:lstStyle/>
          <a:p>
            <a:pPr marL="285750" indent="-285750" defTabSz="914400" eaLnBrk="1" hangingPunct="1">
              <a:buFont typeface="Arial" panose="020B0604020202020204" pitchFamily="34" charset="0"/>
              <a:buChar char="•"/>
            </a:pPr>
            <a:r>
              <a:rPr lang="en-US" sz="1600" dirty="0">
                <a:solidFill>
                  <a:srgbClr val="000000"/>
                </a:solidFill>
                <a:latin typeface="Arial" charset="0"/>
                <a:ea typeface="+mn-ea"/>
              </a:rPr>
              <a:t>Raters can earn a </a:t>
            </a:r>
            <a:r>
              <a:rPr lang="en-US" sz="1600" dirty="0">
                <a:solidFill>
                  <a:srgbClr val="FF0000"/>
                </a:solidFill>
                <a:latin typeface="Arial" charset="0"/>
                <a:ea typeface="+mn-ea"/>
              </a:rPr>
              <a:t>maximum of 12 PDHs</a:t>
            </a:r>
            <a:r>
              <a:rPr lang="en-US" sz="1600" dirty="0">
                <a:solidFill>
                  <a:srgbClr val="000000"/>
                </a:solidFill>
                <a:latin typeface="Arial" charset="0"/>
                <a:ea typeface="+mn-ea"/>
              </a:rPr>
              <a:t> if they </a:t>
            </a:r>
            <a:r>
              <a:rPr lang="en-US" sz="1600" dirty="0" smtClean="0">
                <a:solidFill>
                  <a:srgbClr val="000000"/>
                </a:solidFill>
                <a:latin typeface="Arial" charset="0"/>
                <a:ea typeface="+mn-ea"/>
              </a:rPr>
              <a:t>attend:</a:t>
            </a:r>
          </a:p>
          <a:p>
            <a:pPr marL="742950" lvl="1" indent="-285750" defTabSz="914400" eaLnBrk="1" hangingPunct="1">
              <a:buFont typeface="Arial" panose="020B0604020202020204" pitchFamily="34" charset="0"/>
              <a:buChar char="•"/>
            </a:pPr>
            <a:r>
              <a:rPr lang="en-US" sz="1600" dirty="0" smtClean="0">
                <a:solidFill>
                  <a:srgbClr val="000000"/>
                </a:solidFill>
                <a:latin typeface="Arial" charset="0"/>
                <a:ea typeface="+mn-ea"/>
              </a:rPr>
              <a:t>all </a:t>
            </a:r>
            <a:r>
              <a:rPr lang="en-US" sz="1600" dirty="0">
                <a:solidFill>
                  <a:srgbClr val="000000"/>
                </a:solidFill>
                <a:latin typeface="Arial" charset="0"/>
                <a:ea typeface="+mn-ea"/>
              </a:rPr>
              <a:t>pre-conference and </a:t>
            </a:r>
            <a:endParaRPr lang="en-US" sz="1600" dirty="0" smtClean="0">
              <a:solidFill>
                <a:srgbClr val="000000"/>
              </a:solidFill>
              <a:latin typeface="Arial" charset="0"/>
              <a:ea typeface="+mn-ea"/>
            </a:endParaRPr>
          </a:p>
          <a:p>
            <a:pPr marL="742950" lvl="1" indent="-285750" defTabSz="914400" eaLnBrk="1" hangingPunct="1">
              <a:buFont typeface="Arial" panose="020B0604020202020204" pitchFamily="34" charset="0"/>
              <a:buChar char="•"/>
            </a:pPr>
            <a:r>
              <a:rPr lang="en-US" sz="1600" dirty="0" smtClean="0">
                <a:solidFill>
                  <a:srgbClr val="000000"/>
                </a:solidFill>
                <a:latin typeface="Arial" charset="0"/>
                <a:ea typeface="+mn-ea"/>
              </a:rPr>
              <a:t>full </a:t>
            </a:r>
            <a:r>
              <a:rPr lang="en-US" sz="1600" dirty="0">
                <a:solidFill>
                  <a:srgbClr val="000000"/>
                </a:solidFill>
                <a:latin typeface="Arial" charset="0"/>
                <a:ea typeface="+mn-ea"/>
              </a:rPr>
              <a:t>conference </a:t>
            </a:r>
            <a:r>
              <a:rPr lang="en-US" sz="1600" dirty="0" smtClean="0">
                <a:solidFill>
                  <a:srgbClr val="000000"/>
                </a:solidFill>
                <a:latin typeface="Arial" charset="0"/>
                <a:ea typeface="+mn-ea"/>
              </a:rPr>
              <a:t>sessions</a:t>
            </a:r>
          </a:p>
          <a:p>
            <a:pPr marL="742950" lvl="1" indent="-285750" defTabSz="914400" eaLnBrk="1" hangingPunct="1">
              <a:buFont typeface="Arial" panose="020B0604020202020204" pitchFamily="34" charset="0"/>
              <a:buChar char="•"/>
            </a:pPr>
            <a:r>
              <a:rPr lang="en-US" sz="1600" dirty="0" smtClean="0">
                <a:solidFill>
                  <a:srgbClr val="000000"/>
                </a:solidFill>
                <a:latin typeface="Arial" charset="0"/>
                <a:ea typeface="+mn-ea"/>
              </a:rPr>
              <a:t>Exception – commercial buildings sessions</a:t>
            </a:r>
          </a:p>
          <a:p>
            <a:pPr marL="285750" indent="-285750" defTabSz="914400" eaLnBrk="1" hangingPunct="1">
              <a:buFont typeface="Arial" panose="020B0604020202020204" pitchFamily="34" charset="0"/>
              <a:buChar char="•"/>
            </a:pPr>
            <a:r>
              <a:rPr lang="en-US" sz="1600" dirty="0">
                <a:solidFill>
                  <a:srgbClr val="000000">
                    <a:lumMod val="50000"/>
                  </a:srgbClr>
                </a:solidFill>
                <a:ea typeface="+mn-ea"/>
                <a:cs typeface="Arial" panose="020B0604020202020204" pitchFamily="34" charset="0"/>
              </a:rPr>
              <a:t>Certificates of Completion for self-reporting </a:t>
            </a:r>
            <a:r>
              <a:rPr lang="en-US" sz="1600" dirty="0" smtClean="0">
                <a:solidFill>
                  <a:srgbClr val="000000">
                    <a:lumMod val="50000"/>
                  </a:srgbClr>
                </a:solidFill>
                <a:ea typeface="+mn-ea"/>
                <a:cs typeface="Arial" panose="020B0604020202020204" pitchFamily="34" charset="0"/>
              </a:rPr>
              <a:t>are </a:t>
            </a:r>
            <a:r>
              <a:rPr lang="en-US" sz="1600" dirty="0">
                <a:solidFill>
                  <a:srgbClr val="000000">
                    <a:lumMod val="50000"/>
                  </a:srgbClr>
                </a:solidFill>
                <a:ea typeface="+mn-ea"/>
                <a:cs typeface="Arial" panose="020B0604020202020204" pitchFamily="34" charset="0"/>
              </a:rPr>
              <a:t>available upon request</a:t>
            </a:r>
            <a:r>
              <a:rPr lang="en-US" sz="1600" dirty="0">
                <a:solidFill>
                  <a:srgbClr val="000000">
                    <a:lumMod val="65000"/>
                    <a:lumOff val="35000"/>
                  </a:srgbClr>
                </a:solidFill>
                <a:ea typeface="+mn-ea"/>
                <a:cs typeface="Arial" panose="020B0604020202020204" pitchFamily="34" charset="0"/>
              </a:rPr>
              <a:t>.</a:t>
            </a:r>
            <a:br>
              <a:rPr lang="en-US" sz="1600" dirty="0">
                <a:solidFill>
                  <a:srgbClr val="000000">
                    <a:lumMod val="65000"/>
                    <a:lumOff val="35000"/>
                  </a:srgbClr>
                </a:solidFill>
                <a:ea typeface="+mn-ea"/>
                <a:cs typeface="Arial" panose="020B0604020202020204" pitchFamily="34" charset="0"/>
              </a:rPr>
            </a:br>
            <a:endParaRPr lang="en-US" sz="1600" dirty="0">
              <a:solidFill>
                <a:srgbClr val="000000">
                  <a:lumMod val="65000"/>
                  <a:lumOff val="35000"/>
                </a:srgbClr>
              </a:solidFill>
              <a:ea typeface="+mn-ea"/>
              <a:cs typeface="Arial" panose="020B0604020202020204" pitchFamily="34" charset="0"/>
            </a:endParaRPr>
          </a:p>
          <a:p>
            <a:pPr defTabSz="914400" eaLnBrk="1" hangingPunct="1"/>
            <a:endParaRPr lang="en-US" sz="1600" dirty="0">
              <a:solidFill>
                <a:srgbClr val="000000"/>
              </a:solidFill>
              <a:latin typeface="Arial" charset="0"/>
              <a:ea typeface="+mn-ea"/>
            </a:endParaRPr>
          </a:p>
          <a:p>
            <a:pPr defTabSz="914400" eaLnBrk="1" hangingPunct="1"/>
            <a:endParaRPr lang="en-US" sz="1600" dirty="0">
              <a:solidFill>
                <a:srgbClr val="000000"/>
              </a:solidFill>
              <a:latin typeface="Arial" charset="0"/>
              <a:ea typeface="+mn-ea"/>
            </a:endParaRPr>
          </a:p>
        </p:txBody>
      </p:sp>
    </p:spTree>
    <p:extLst>
      <p:ext uri="{BB962C8B-B14F-4D97-AF65-F5344CB8AC3E}">
        <p14:creationId xmlns:p14="http://schemas.microsoft.com/office/powerpoint/2010/main" val="3861005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New In Codes?</a:t>
            </a:r>
            <a:endParaRPr lang="en-US" dirty="0"/>
          </a:p>
        </p:txBody>
      </p:sp>
      <p:sp>
        <p:nvSpPr>
          <p:cNvPr id="6" name="Footer Placeholder 5"/>
          <p:cNvSpPr>
            <a:spLocks noGrp="1"/>
          </p:cNvSpPr>
          <p:nvPr>
            <p:ph type="ftr" sz="quarter" idx="16"/>
          </p:nvPr>
        </p:nvSpPr>
        <p:spPr/>
        <p:txBody>
          <a:bodyPr/>
          <a:lstStyle/>
          <a:p>
            <a:pPr>
              <a:defRPr/>
            </a:pPr>
            <a:r>
              <a:rPr lang="en-US" smtClean="0"/>
              <a:t>Building Energy Codes Program</a:t>
            </a:r>
            <a:endParaRPr lang="en-US"/>
          </a:p>
        </p:txBody>
      </p:sp>
      <p:sp>
        <p:nvSpPr>
          <p:cNvPr id="7" name="Slide Number Placeholder 6"/>
          <p:cNvSpPr>
            <a:spLocks noGrp="1"/>
          </p:cNvSpPr>
          <p:nvPr>
            <p:ph type="sldNum" sz="quarter" idx="17"/>
          </p:nvPr>
        </p:nvSpPr>
        <p:spPr/>
        <p:txBody>
          <a:bodyPr/>
          <a:lstStyle/>
          <a:p>
            <a:pPr>
              <a:defRPr/>
            </a:pPr>
            <a:fld id="{8A3C47DE-C042-4E53-8AD5-21F5AE394DD3}" type="slidenum">
              <a:rPr lang="en-US" altLang="en-US" smtClean="0"/>
              <a:pPr>
                <a:defRPr/>
              </a:pPr>
              <a:t>30</a:t>
            </a:fld>
            <a:endParaRPr lang="en-US" altLang="en-US"/>
          </a:p>
        </p:txBody>
      </p:sp>
    </p:spTree>
    <p:extLst>
      <p:ext uri="{BB962C8B-B14F-4D97-AF65-F5344CB8AC3E}">
        <p14:creationId xmlns:p14="http://schemas.microsoft.com/office/powerpoint/2010/main" val="3059120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152400"/>
            <a:ext cx="6629400" cy="769938"/>
          </a:xfrm>
        </p:spPr>
        <p:txBody>
          <a:bodyPr/>
          <a:lstStyle/>
          <a:p>
            <a:pPr eaLnBrk="1" hangingPunct="1"/>
            <a:r>
              <a:rPr lang="en-US" altLang="en-US" smtClean="0">
                <a:latin typeface="Arial" panose="020B0604020202020204" pitchFamily="34" charset="0"/>
                <a:cs typeface="Arial" panose="020B0604020202020204" pitchFamily="34" charset="0"/>
              </a:rPr>
              <a:t>Current status of the IECC and Standard 90.1</a:t>
            </a:r>
          </a:p>
        </p:txBody>
      </p:sp>
      <p:sp>
        <p:nvSpPr>
          <p:cNvPr id="972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AA3F3717-DAA3-4827-A60D-D2F44AB69A13}" type="slidenum">
              <a:rPr lang="en-US" altLang="en-US" sz="900" smtClean="0">
                <a:solidFill>
                  <a:srgbClr val="707276"/>
                </a:solidFill>
              </a:rPr>
              <a:pPr>
                <a:spcBef>
                  <a:spcPct val="0"/>
                </a:spcBef>
                <a:buSzTx/>
                <a:buFontTx/>
                <a:buNone/>
              </a:pPr>
              <a:t>31</a:t>
            </a:fld>
            <a:endParaRPr lang="en-US" altLang="en-US" sz="900" smtClean="0">
              <a:solidFill>
                <a:srgbClr val="707276"/>
              </a:solidFill>
            </a:endParaRPr>
          </a:p>
        </p:txBody>
      </p:sp>
      <p:sp>
        <p:nvSpPr>
          <p:cNvPr id="53252" name="Content Placeholder 10"/>
          <p:cNvSpPr>
            <a:spLocks noGrp="1"/>
          </p:cNvSpPr>
          <p:nvPr>
            <p:ph idx="4294967295"/>
          </p:nvPr>
        </p:nvSpPr>
        <p:spPr>
          <a:xfrm>
            <a:off x="473075" y="1925061"/>
            <a:ext cx="5775325" cy="3816350"/>
          </a:xfrm>
        </p:spPr>
        <p:txBody>
          <a:bodyPr/>
          <a:lstStyle/>
          <a:p>
            <a:pPr eaLnBrk="1" hangingPunct="1">
              <a:lnSpc>
                <a:spcPct val="90000"/>
              </a:lnSpc>
              <a:defRPr/>
            </a:pPr>
            <a:r>
              <a:rPr lang="en-US" altLang="en-US" sz="1900" dirty="0" smtClean="0">
                <a:latin typeface="Arial" panose="020B0604020202020204" pitchFamily="34" charset="0"/>
                <a:cs typeface="Arial" panose="020B0604020202020204" pitchFamily="34" charset="0"/>
              </a:rPr>
              <a:t>2018 IECC completed in August 2017, process has begun for 2021 IECC </a:t>
            </a:r>
            <a:endParaRPr lang="en-US" altLang="en-US" sz="1900" i="1" dirty="0" smtClean="0">
              <a:latin typeface="Arial" panose="020B0604020202020204" pitchFamily="34" charset="0"/>
              <a:cs typeface="Arial" panose="020B0604020202020204" pitchFamily="34" charset="0"/>
            </a:endParaRPr>
          </a:p>
          <a:p>
            <a:pPr marL="0" indent="0" eaLnBrk="1" hangingPunct="1">
              <a:lnSpc>
                <a:spcPct val="90000"/>
              </a:lnSpc>
              <a:buFontTx/>
              <a:buNone/>
              <a:defRPr/>
            </a:pPr>
            <a:endParaRPr lang="en-US" altLang="en-US" sz="1900" dirty="0" smtClean="0">
              <a:latin typeface="Arial" panose="020B0604020202020204" pitchFamily="34" charset="0"/>
              <a:cs typeface="Arial" panose="020B0604020202020204" pitchFamily="34" charset="0"/>
            </a:endParaRPr>
          </a:p>
          <a:p>
            <a:pPr eaLnBrk="1" hangingPunct="1">
              <a:lnSpc>
                <a:spcPct val="90000"/>
              </a:lnSpc>
              <a:defRPr/>
            </a:pPr>
            <a:r>
              <a:rPr lang="en-US" altLang="en-US" sz="1900" dirty="0" smtClean="0">
                <a:latin typeface="Arial" panose="020B0604020202020204" pitchFamily="34" charset="0"/>
                <a:cs typeface="Arial" panose="020B0604020202020204" pitchFamily="34" charset="0"/>
              </a:rPr>
              <a:t>90.1-2016 </a:t>
            </a:r>
            <a:r>
              <a:rPr lang="en-US" altLang="en-US" sz="1900" dirty="0">
                <a:latin typeface="Arial" panose="020B0604020202020204" pitchFamily="34" charset="0"/>
                <a:cs typeface="Arial" panose="020B0604020202020204" pitchFamily="34" charset="0"/>
              </a:rPr>
              <a:t>on continuous maintenance, addenda expected and next edition published in </a:t>
            </a:r>
            <a:r>
              <a:rPr lang="en-US" altLang="en-US" sz="1900" dirty="0" smtClean="0">
                <a:latin typeface="Arial" panose="020B0604020202020204" pitchFamily="34" charset="0"/>
                <a:cs typeface="Arial" panose="020B0604020202020204" pitchFamily="34" charset="0"/>
              </a:rPr>
              <a:t>2019</a:t>
            </a:r>
            <a:endParaRPr lang="en-US" altLang="en-US" sz="1900" dirty="0">
              <a:latin typeface="Arial" panose="020B0604020202020204" pitchFamily="34" charset="0"/>
              <a:cs typeface="Arial" panose="020B0604020202020204" pitchFamily="34" charset="0"/>
            </a:endParaRPr>
          </a:p>
          <a:p>
            <a:pPr eaLnBrk="1" hangingPunct="1">
              <a:lnSpc>
                <a:spcPct val="90000"/>
              </a:lnSpc>
              <a:defRPr/>
            </a:pPr>
            <a:endParaRPr lang="en-US" altLang="en-US" sz="1900" dirty="0">
              <a:latin typeface="Arial" panose="020B0604020202020204" pitchFamily="34" charset="0"/>
              <a:cs typeface="Arial" panose="020B0604020202020204" pitchFamily="34" charset="0"/>
            </a:endParaRPr>
          </a:p>
          <a:p>
            <a:pPr eaLnBrk="1" hangingPunct="1">
              <a:lnSpc>
                <a:spcPct val="90000"/>
              </a:lnSpc>
              <a:defRPr/>
            </a:pPr>
            <a:endParaRPr lang="en-US" altLang="en-US" sz="1900" dirty="0" smtClean="0">
              <a:latin typeface="Arial" panose="020B0604020202020204" pitchFamily="34" charset="0"/>
              <a:cs typeface="Arial" panose="020B0604020202020204" pitchFamily="34" charset="0"/>
            </a:endParaRPr>
          </a:p>
          <a:p>
            <a:pPr eaLnBrk="1" hangingPunct="1">
              <a:lnSpc>
                <a:spcPct val="90000"/>
              </a:lnSpc>
              <a:defRPr/>
            </a:pPr>
            <a:endParaRPr lang="en-US" altLang="en-US" sz="1900" dirty="0" smtClean="0">
              <a:latin typeface="Arial" panose="020B0604020202020204" pitchFamily="34" charset="0"/>
              <a:cs typeface="Arial" panose="020B0604020202020204" pitchFamily="34" charset="0"/>
            </a:endParaRPr>
          </a:p>
        </p:txBody>
      </p:sp>
      <p:pic>
        <p:nvPicPr>
          <p:cNvPr id="97286" name="Picture 2" descr="C:\Users\D38466\Pictures\8627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61175" y="3581400"/>
            <a:ext cx="1597025"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61175" y="1220788"/>
            <a:ext cx="16002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24205385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Content Placeholder 3"/>
          <p:cNvPicPr>
            <a:picLocks noGrp="1" noChangeAspect="1"/>
          </p:cNvPicPr>
          <p:nvPr>
            <p:ph idx="4294967295"/>
          </p:nvPr>
        </p:nvPicPr>
        <p:blipFill>
          <a:blip r:embed="rId3">
            <a:extLst>
              <a:ext uri="{28A0092B-C50C-407E-A947-70E740481C1C}">
                <a14:useLocalDpi xmlns:a14="http://schemas.microsoft.com/office/drawing/2010/main"/>
              </a:ext>
            </a:extLst>
          </a:blip>
          <a:srcRect/>
          <a:stretch>
            <a:fillRect/>
          </a:stretch>
        </p:blipFill>
        <p:spPr>
          <a:xfrm>
            <a:off x="381000" y="228600"/>
            <a:ext cx="8610600" cy="4837113"/>
          </a:xfrm>
        </p:spPr>
      </p:pic>
      <p:sp>
        <p:nvSpPr>
          <p:cNvPr id="2" name="Footer Placeholder 1"/>
          <p:cNvSpPr>
            <a:spLocks noGrp="1"/>
          </p:cNvSpPr>
          <p:nvPr>
            <p:ph type="ftr" sz="quarter" idx="10"/>
          </p:nvPr>
        </p:nvSpPr>
        <p:spPr/>
        <p:txBody>
          <a:bodyPr/>
          <a:lstStyle/>
          <a:p>
            <a:pPr>
              <a:defRPr/>
            </a:pPr>
            <a:r>
              <a:rPr lang="en-US" altLang="en-US" smtClean="0"/>
              <a:t>Building Energy Codes Program</a:t>
            </a:r>
            <a:endParaRPr lang="en-US" altLang="en-US"/>
          </a:p>
        </p:txBody>
      </p:sp>
      <p:sp>
        <p:nvSpPr>
          <p:cNvPr id="3" name="Slide Number Placeholder 2"/>
          <p:cNvSpPr>
            <a:spLocks noGrp="1"/>
          </p:cNvSpPr>
          <p:nvPr>
            <p:ph type="sldNum" sz="quarter" idx="12"/>
          </p:nvPr>
        </p:nvSpPr>
        <p:spPr/>
        <p:txBody>
          <a:bodyPr/>
          <a:lstStyle/>
          <a:p>
            <a:pPr>
              <a:defRPr/>
            </a:pPr>
            <a:fld id="{10CDF2BB-45E4-464F-9C42-95CA8700E790}" type="slidenum">
              <a:rPr lang="en-US" altLang="en-US" smtClean="0"/>
              <a:pPr>
                <a:defRPr/>
              </a:pPr>
              <a:t>32</a:t>
            </a:fld>
            <a:endParaRPr lang="en-US" altLang="en-US"/>
          </a:p>
        </p:txBody>
      </p:sp>
    </p:spTree>
    <p:extLst>
      <p:ext uri="{BB962C8B-B14F-4D97-AF65-F5344CB8AC3E}">
        <p14:creationId xmlns:p14="http://schemas.microsoft.com/office/powerpoint/2010/main" val="3974711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04800" y="0"/>
            <a:ext cx="6629400" cy="984885"/>
          </a:xfrm>
        </p:spPr>
        <p:txBody>
          <a:bodyPr/>
          <a:lstStyle/>
          <a:p>
            <a:r>
              <a:rPr lang="en-US" altLang="en-US" sz="3200" dirty="0" smtClean="0">
                <a:latin typeface="Arial" panose="020B0604020202020204" pitchFamily="34" charset="0"/>
                <a:cs typeface="Arial" panose="020B0604020202020204" pitchFamily="34" charset="0"/>
              </a:rPr>
              <a:t>Summary of Major Changes – </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2018 IECC Residential</a:t>
            </a:r>
          </a:p>
        </p:txBody>
      </p:sp>
      <p:sp>
        <p:nvSpPr>
          <p:cNvPr id="102403" name="Content Placeholder 3"/>
          <p:cNvSpPr>
            <a:spLocks noGrp="1"/>
          </p:cNvSpPr>
          <p:nvPr>
            <p:ph idx="1"/>
          </p:nvPr>
        </p:nvSpPr>
        <p:spPr>
          <a:xfrm>
            <a:off x="457200" y="1371600"/>
            <a:ext cx="8229600" cy="3619452"/>
          </a:xfrm>
        </p:spPr>
        <p:txBody>
          <a:bodyPr/>
          <a:lstStyle/>
          <a:p>
            <a:pPr>
              <a:buSzTx/>
            </a:pPr>
            <a:r>
              <a:rPr lang="en-US" altLang="en-US" sz="2200" dirty="0" smtClean="0">
                <a:latin typeface="Arial" panose="020B0604020202020204" pitchFamily="34" charset="0"/>
                <a:cs typeface="Arial" panose="020B0604020202020204" pitchFamily="34" charset="0"/>
              </a:rPr>
              <a:t>Log Homes can use Standard ICC-400</a:t>
            </a:r>
          </a:p>
          <a:p>
            <a:pPr lvl="1"/>
            <a:r>
              <a:rPr lang="en-US" altLang="en-US" sz="2200" dirty="0" smtClean="0">
                <a:latin typeface="Arial" panose="020B0604020202020204" pitchFamily="34" charset="0"/>
                <a:cs typeface="Arial" panose="020B0604020202020204" pitchFamily="34" charset="0"/>
              </a:rPr>
              <a:t>Adds exception to the residential thermal envelope requirements for log homes complying with ICC-400.</a:t>
            </a:r>
          </a:p>
          <a:p>
            <a:pPr>
              <a:buSzTx/>
            </a:pPr>
            <a:r>
              <a:rPr lang="en-US" altLang="en-US" sz="2200" dirty="0" smtClean="0">
                <a:latin typeface="Arial" panose="020B0604020202020204" pitchFamily="34" charset="0"/>
                <a:cs typeface="Arial" panose="020B0604020202020204" pitchFamily="34" charset="0"/>
              </a:rPr>
              <a:t>High efficacy lighting to 90%</a:t>
            </a:r>
          </a:p>
          <a:p>
            <a:pPr>
              <a:buSzTx/>
            </a:pPr>
            <a:r>
              <a:rPr lang="en-US" altLang="en-US" sz="2200" dirty="0" smtClean="0">
                <a:latin typeface="Arial" panose="020B0604020202020204" pitchFamily="34" charset="0"/>
                <a:cs typeface="Arial" panose="020B0604020202020204" pitchFamily="34" charset="0"/>
              </a:rPr>
              <a:t>Low-rise multi-family - certain types of small multifamily buildings to be tested for compliance with the code in batches, rather than testing each individual unit. </a:t>
            </a:r>
          </a:p>
          <a:p>
            <a:pPr lvl="1">
              <a:buSzTx/>
            </a:pPr>
            <a:r>
              <a:rPr lang="en-US" altLang="en-US" dirty="0" smtClean="0">
                <a:latin typeface="Arial" panose="020B0604020202020204" pitchFamily="34" charset="0"/>
                <a:cs typeface="Arial" panose="020B0604020202020204" pitchFamily="34" charset="0"/>
              </a:rPr>
              <a:t>The rationale was that these units should be built identically, but this opens up the possibility of not every unit complying with the code.</a:t>
            </a:r>
          </a:p>
          <a:p>
            <a:pPr lvl="1">
              <a:buSzTx/>
            </a:pPr>
            <a:endParaRPr lang="en-US" altLang="en-US" sz="2000" dirty="0" smtClean="0">
              <a:latin typeface="Arial" panose="020B0604020202020204" pitchFamily="34" charset="0"/>
              <a:cs typeface="Arial" panose="020B0604020202020204" pitchFamily="34" charset="0"/>
            </a:endParaRPr>
          </a:p>
        </p:txBody>
      </p:sp>
      <p:sp>
        <p:nvSpPr>
          <p:cNvPr id="10240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DFA92D62-F744-4610-A6D6-C16C4D2998BA}" type="slidenum">
              <a:rPr lang="en-US" altLang="en-US" sz="900" smtClean="0">
                <a:solidFill>
                  <a:srgbClr val="707276"/>
                </a:solidFill>
              </a:rPr>
              <a:pPr>
                <a:spcBef>
                  <a:spcPct val="0"/>
                </a:spcBef>
                <a:buSzTx/>
                <a:buFontTx/>
                <a:buNone/>
              </a:pPr>
              <a:t>33</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4074861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457200" y="1371600"/>
            <a:ext cx="8229600" cy="4038029"/>
          </a:xfrm>
        </p:spPr>
        <p:txBody>
          <a:bodyPr/>
          <a:lstStyle/>
          <a:p>
            <a:r>
              <a:rPr lang="en-US" altLang="en-US" dirty="0" smtClean="0">
                <a:latin typeface="Arial" panose="020B0604020202020204" pitchFamily="34" charset="0"/>
                <a:cs typeface="Arial" panose="020B0604020202020204" pitchFamily="34" charset="0"/>
              </a:rPr>
              <a:t>Windows:  approximately 0.6 to 1.1% improvement in the prescriptive path</a:t>
            </a:r>
          </a:p>
          <a:p>
            <a:pPr lvl="1">
              <a:buSzTx/>
            </a:pPr>
            <a:r>
              <a:rPr lang="en-US" altLang="en-US" dirty="0" smtClean="0">
                <a:latin typeface="Arial" panose="020B0604020202020204" pitchFamily="34" charset="0"/>
                <a:cs typeface="Arial" panose="020B0604020202020204" pitchFamily="34" charset="0"/>
              </a:rPr>
              <a:t>U-factors in CZ 3 &amp; 4 from 0.35 to 0.32  and CZ 5-8 from 0.32 to 0.30</a:t>
            </a:r>
          </a:p>
          <a:p>
            <a:r>
              <a:rPr lang="en-US" altLang="en-US" dirty="0" smtClean="0">
                <a:latin typeface="Arial" panose="020B0604020202020204" pitchFamily="34" charset="0"/>
                <a:cs typeface="Arial" panose="020B0604020202020204" pitchFamily="34" charset="0"/>
              </a:rPr>
              <a:t>Heated slab-on-grade required to have R-5 insulation under the entire slab (in addition to perimeter insulation requirements)</a:t>
            </a:r>
          </a:p>
          <a:p>
            <a:r>
              <a:rPr lang="en-US" altLang="en-US" dirty="0" smtClean="0">
                <a:latin typeface="Arial" panose="020B0604020202020204" pitchFamily="34" charset="0"/>
                <a:cs typeface="Arial" panose="020B0604020202020204" pitchFamily="34" charset="0"/>
              </a:rPr>
              <a:t>Vapor diffusion port(s) required where unvented </a:t>
            </a:r>
            <a:r>
              <a:rPr lang="en-US" altLang="en-US" dirty="0">
                <a:latin typeface="Arial" panose="020B0604020202020204" pitchFamily="34" charset="0"/>
                <a:cs typeface="Arial" panose="020B0604020202020204" pitchFamily="34" charset="0"/>
              </a:rPr>
              <a:t>attics with air-permeable insulation in zones </a:t>
            </a:r>
            <a:r>
              <a:rPr lang="en-US" altLang="en-US" dirty="0" smtClean="0">
                <a:latin typeface="Arial" panose="020B0604020202020204" pitchFamily="34" charset="0"/>
                <a:cs typeface="Arial" panose="020B0604020202020204" pitchFamily="34" charset="0"/>
              </a:rPr>
              <a:t>1-3 exist </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New provisions for ducts depending upon insulation and placement</a:t>
            </a:r>
          </a:p>
          <a:p>
            <a:pPr lvl="1">
              <a:buSzTx/>
            </a:pPr>
            <a:r>
              <a:rPr lang="en-US" altLang="en-US" dirty="0">
                <a:latin typeface="Arial" panose="020B0604020202020204" pitchFamily="34" charset="0"/>
                <a:cs typeface="Arial" panose="020B0604020202020204" pitchFamily="34" charset="0"/>
              </a:rPr>
              <a:t>Ducts buried with ceiling insulation</a:t>
            </a:r>
          </a:p>
          <a:p>
            <a:pPr lvl="1">
              <a:buSzTx/>
            </a:pPr>
            <a:r>
              <a:rPr lang="en-US" altLang="en-US" dirty="0">
                <a:latin typeface="Arial" panose="020B0604020202020204" pitchFamily="34" charset="0"/>
                <a:cs typeface="Arial" panose="020B0604020202020204" pitchFamily="34" charset="0"/>
              </a:rPr>
              <a:t>Deeply buried ducts</a:t>
            </a:r>
          </a:p>
          <a:p>
            <a:pPr lvl="1">
              <a:buSzTx/>
            </a:pPr>
            <a:r>
              <a:rPr lang="en-US" altLang="en-US" dirty="0">
                <a:latin typeface="Arial" panose="020B0604020202020204" pitchFamily="34" charset="0"/>
                <a:cs typeface="Arial" panose="020B0604020202020204" pitchFamily="34" charset="0"/>
              </a:rPr>
              <a:t>Ducts to be considered within the conditioned space</a:t>
            </a:r>
          </a:p>
          <a:p>
            <a:pPr marL="0" indent="0">
              <a:buNone/>
            </a:pPr>
            <a:endParaRPr lang="en-US" altLang="en-US" dirty="0" smtClean="0">
              <a:latin typeface="Arial" panose="020B0604020202020204" pitchFamily="34" charset="0"/>
              <a:cs typeface="Arial" panose="020B0604020202020204" pitchFamily="34" charset="0"/>
            </a:endParaRPr>
          </a:p>
        </p:txBody>
      </p:sp>
      <p:sp>
        <p:nvSpPr>
          <p:cNvPr id="1044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2"/>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3"/>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4"/>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2"/>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A244FF11-905F-467A-BF9B-61E9A799D856}" type="slidenum">
              <a:rPr lang="en-US" altLang="en-US" sz="900" smtClean="0">
                <a:solidFill>
                  <a:srgbClr val="707276"/>
                </a:solidFill>
              </a:rPr>
              <a:pPr>
                <a:spcBef>
                  <a:spcPct val="0"/>
                </a:spcBef>
                <a:buSzTx/>
                <a:buFontTx/>
                <a:buNone/>
              </a:pPr>
              <a:t>34</a:t>
            </a:fld>
            <a:endParaRPr lang="en-US" altLang="en-US" sz="900" smtClean="0">
              <a:solidFill>
                <a:srgbClr val="707276"/>
              </a:solidFill>
            </a:endParaRPr>
          </a:p>
        </p:txBody>
      </p:sp>
      <p:sp>
        <p:nvSpPr>
          <p:cNvPr id="1044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2"/>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3"/>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4"/>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2"/>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9pPr>
          </a:lstStyle>
          <a:p>
            <a:pPr fontAlgn="base">
              <a:spcBef>
                <a:spcPct val="0"/>
              </a:spcBef>
              <a:spcAft>
                <a:spcPct val="0"/>
              </a:spcAft>
              <a:buSzTx/>
              <a:buFontTx/>
              <a:buNone/>
            </a:pPr>
            <a:r>
              <a:rPr lang="en-US" altLang="en-US" sz="900" smtClean="0">
                <a:solidFill>
                  <a:srgbClr val="707276"/>
                </a:solidFill>
              </a:rPr>
              <a:t>Building Energy Codes Program</a:t>
            </a:r>
          </a:p>
        </p:txBody>
      </p:sp>
      <p:sp>
        <p:nvSpPr>
          <p:cNvPr id="104453" name="Title 1"/>
          <p:cNvSpPr txBox="1">
            <a:spLocks/>
          </p:cNvSpPr>
          <p:nvPr/>
        </p:nvSpPr>
        <p:spPr bwMode="auto">
          <a:xfrm>
            <a:off x="685800" y="-12700"/>
            <a:ext cx="6629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SzPct val="100000"/>
              <a:buBlip>
                <a:blip r:embed="rId2"/>
              </a:buBlip>
              <a:defRPr sz="2000">
                <a:solidFill>
                  <a:schemeClr val="accent2"/>
                </a:solidFill>
                <a:latin typeface="Arial" panose="020B0604020202020204" pitchFamily="34" charset="0"/>
                <a:cs typeface="Arial" panose="020B0604020202020204" pitchFamily="34" charset="0"/>
              </a:defRPr>
            </a:lvl1pPr>
            <a:lvl2pPr marL="742950" indent="-285750" defTabSz="457200">
              <a:spcBef>
                <a:spcPct val="20000"/>
              </a:spcBef>
              <a:buBlip>
                <a:blip r:embed="rId3"/>
              </a:buBlip>
              <a:defRPr>
                <a:solidFill>
                  <a:schemeClr val="accent2"/>
                </a:solidFill>
                <a:latin typeface="Arial" panose="020B0604020202020204" pitchFamily="34" charset="0"/>
                <a:cs typeface="Arial" panose="020B0604020202020204" pitchFamily="34" charset="0"/>
              </a:defRPr>
            </a:lvl2pPr>
            <a:lvl3pPr marL="1143000" indent="-228600" defTabSz="457200">
              <a:spcBef>
                <a:spcPct val="20000"/>
              </a:spcBef>
              <a:buSzPct val="100000"/>
              <a:buBlip>
                <a:blip r:embed="rId4"/>
              </a:buBlip>
              <a:defRPr sz="1600">
                <a:solidFill>
                  <a:schemeClr val="accent2"/>
                </a:solidFill>
                <a:latin typeface="Arial" panose="020B0604020202020204" pitchFamily="34" charset="0"/>
                <a:cs typeface="Arial" panose="020B0604020202020204" pitchFamily="34" charset="0"/>
              </a:defRPr>
            </a:lvl3pPr>
            <a:lvl4pPr marL="1600200" indent="-228600" defTabSz="4572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4pPr>
            <a:lvl5pPr marL="2057400" indent="-228600" defTabSz="457200">
              <a:spcBef>
                <a:spcPct val="20000"/>
              </a:spcBef>
              <a:buSzPct val="100000"/>
              <a:buBlip>
                <a:blip r:embed="rId2"/>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2"/>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r>
              <a:rPr lang="en-US" altLang="en-US" sz="3200" b="1" dirty="0">
                <a:solidFill>
                  <a:srgbClr val="FFFFFF"/>
                </a:solidFill>
              </a:rPr>
              <a:t>Summary of </a:t>
            </a:r>
            <a:r>
              <a:rPr lang="en-US" altLang="en-US" sz="3200" b="1" dirty="0" smtClean="0">
                <a:solidFill>
                  <a:srgbClr val="FFFFFF"/>
                </a:solidFill>
              </a:rPr>
              <a:t>Major Changes </a:t>
            </a:r>
            <a:r>
              <a:rPr lang="en-US" altLang="en-US" sz="3200" b="1" dirty="0">
                <a:solidFill>
                  <a:srgbClr val="FFFFFF"/>
                </a:solidFill>
              </a:rPr>
              <a:t>– </a:t>
            </a:r>
            <a:br>
              <a:rPr lang="en-US" altLang="en-US" sz="3200" b="1" dirty="0">
                <a:solidFill>
                  <a:srgbClr val="FFFFFF"/>
                </a:solidFill>
              </a:rPr>
            </a:br>
            <a:r>
              <a:rPr lang="en-US" altLang="en-US" sz="3200" b="1" dirty="0">
                <a:solidFill>
                  <a:srgbClr val="FFFFFF"/>
                </a:solidFill>
              </a:rPr>
              <a:t>2018 IECC Residential Cont’d</a:t>
            </a:r>
          </a:p>
        </p:txBody>
      </p:sp>
    </p:spTree>
    <p:extLst>
      <p:ext uri="{BB962C8B-B14F-4D97-AF65-F5344CB8AC3E}">
        <p14:creationId xmlns:p14="http://schemas.microsoft.com/office/powerpoint/2010/main" val="2238505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3"/>
          <p:cNvSpPr>
            <a:spLocks noGrp="1"/>
          </p:cNvSpPr>
          <p:nvPr>
            <p:ph idx="1"/>
          </p:nvPr>
        </p:nvSpPr>
        <p:spPr>
          <a:xfrm>
            <a:off x="415925" y="1219200"/>
            <a:ext cx="8229600" cy="3287054"/>
          </a:xfrm>
        </p:spPr>
        <p:txBody>
          <a:bodyPr/>
          <a:lstStyle/>
          <a:p>
            <a:r>
              <a:rPr lang="en-US" altLang="en-US" dirty="0" smtClean="0">
                <a:latin typeface="Arial" panose="020B0604020202020204" pitchFamily="34" charset="0"/>
                <a:cs typeface="Arial" panose="020B0604020202020204" pitchFamily="34" charset="0"/>
              </a:rPr>
              <a:t>Clarifies that new HVAC and duct systems in </a:t>
            </a:r>
            <a:r>
              <a:rPr lang="en-US" altLang="en-US" u="sng" dirty="0" smtClean="0">
                <a:latin typeface="Arial" panose="020B0604020202020204" pitchFamily="34" charset="0"/>
                <a:cs typeface="Arial" panose="020B0604020202020204" pitchFamily="34" charset="0"/>
              </a:rPr>
              <a:t>additions</a:t>
            </a:r>
            <a:r>
              <a:rPr lang="en-US" altLang="en-US" dirty="0" smtClean="0">
                <a:latin typeface="Arial" panose="020B0604020202020204" pitchFamily="34" charset="0"/>
                <a:cs typeface="Arial" panose="020B0604020202020204" pitchFamily="34" charset="0"/>
              </a:rPr>
              <a:t> and </a:t>
            </a:r>
            <a:r>
              <a:rPr lang="en-US" altLang="en-US" u="sng" dirty="0" smtClean="0">
                <a:latin typeface="Arial" panose="020B0604020202020204" pitchFamily="34" charset="0"/>
                <a:cs typeface="Arial" panose="020B0604020202020204" pitchFamily="34" charset="0"/>
              </a:rPr>
              <a:t>alterations</a:t>
            </a:r>
            <a:r>
              <a:rPr lang="en-US" altLang="en-US" dirty="0" smtClean="0">
                <a:latin typeface="Arial" panose="020B0604020202020204" pitchFamily="34" charset="0"/>
                <a:cs typeface="Arial" panose="020B0604020202020204" pitchFamily="34" charset="0"/>
              </a:rPr>
              <a:t> must meet all the mechanical requirements.  </a:t>
            </a:r>
          </a:p>
          <a:p>
            <a:pPr lvl="1"/>
            <a:r>
              <a:rPr lang="en-US" altLang="en-US" dirty="0" smtClean="0">
                <a:latin typeface="Arial" panose="020B0604020202020204" pitchFamily="34" charset="0"/>
                <a:cs typeface="Arial" panose="020B0604020202020204" pitchFamily="34" charset="0"/>
              </a:rPr>
              <a:t>Prior wording arguably exempted such new systems from mechanical system piping insulation for additions, and from both piping insulation and duct insulation/sealing in alterations.</a:t>
            </a:r>
          </a:p>
          <a:p>
            <a:r>
              <a:rPr lang="en-US" altLang="en-US" dirty="0" smtClean="0">
                <a:latin typeface="Arial" panose="020B0604020202020204" pitchFamily="34" charset="0"/>
                <a:cs typeface="Arial" panose="020B0604020202020204" pitchFamily="34" charset="0"/>
              </a:rPr>
              <a:t>HRV/ERV ventilation systems have new fan efficacy requirement</a:t>
            </a:r>
          </a:p>
          <a:p>
            <a:r>
              <a:rPr lang="en-US" altLang="en-US" dirty="0" smtClean="0">
                <a:latin typeface="Arial" panose="020B0604020202020204" pitchFamily="34" charset="0"/>
                <a:cs typeface="Arial" panose="020B0604020202020204" pitchFamily="34" charset="0"/>
              </a:rPr>
              <a:t>ERI </a:t>
            </a:r>
            <a:r>
              <a:rPr lang="en-US" altLang="en-US" dirty="0">
                <a:latin typeface="Arial" panose="020B0604020202020204" pitchFamily="34" charset="0"/>
                <a:cs typeface="Arial" panose="020B0604020202020204" pitchFamily="34" charset="0"/>
              </a:rPr>
              <a:t>trade offs can incorporate on-site renewable energy into the ERI calculation</a:t>
            </a:r>
          </a:p>
          <a:p>
            <a:r>
              <a:rPr lang="en-US" altLang="en-US" dirty="0" smtClean="0">
                <a:latin typeface="Arial" panose="020B0604020202020204" pitchFamily="34" charset="0"/>
                <a:cs typeface="Arial" panose="020B0604020202020204" pitchFamily="34" charset="0"/>
              </a:rPr>
              <a:t>ERI </a:t>
            </a:r>
            <a:r>
              <a:rPr lang="en-US" altLang="en-US" dirty="0">
                <a:latin typeface="Arial" panose="020B0604020202020204" pitchFamily="34" charset="0"/>
                <a:cs typeface="Arial" panose="020B0604020202020204" pitchFamily="34" charset="0"/>
              </a:rPr>
              <a:t>scores from 51-55 to </a:t>
            </a:r>
            <a:r>
              <a:rPr lang="en-US" altLang="en-US" dirty="0" smtClean="0">
                <a:latin typeface="Arial" panose="020B0604020202020204" pitchFamily="34" charset="0"/>
                <a:cs typeface="Arial" panose="020B0604020202020204" pitchFamily="34" charset="0"/>
              </a:rPr>
              <a:t>57-62</a:t>
            </a:r>
          </a:p>
          <a:p>
            <a:pPr marL="0" indent="0">
              <a:buNone/>
            </a:pPr>
            <a:endParaRPr lang="en-US" altLang="en-US" dirty="0" smtClean="0">
              <a:latin typeface="Arial" panose="020B0604020202020204" pitchFamily="34" charset="0"/>
              <a:cs typeface="Arial" panose="020B0604020202020204" pitchFamily="34" charset="0"/>
            </a:endParaRPr>
          </a:p>
        </p:txBody>
      </p:sp>
      <p:sp>
        <p:nvSpPr>
          <p:cNvPr id="10547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F21E723A-E513-4B4A-8270-5B5EA8F9BCD1}" type="slidenum">
              <a:rPr lang="en-US" altLang="en-US" sz="900" smtClean="0">
                <a:solidFill>
                  <a:srgbClr val="707276"/>
                </a:solidFill>
              </a:rPr>
              <a:pPr>
                <a:spcBef>
                  <a:spcPct val="0"/>
                </a:spcBef>
                <a:buSzTx/>
                <a:buFontTx/>
                <a:buNone/>
              </a:pPr>
              <a:t>35</a:t>
            </a:fld>
            <a:endParaRPr lang="en-US" altLang="en-US" sz="900" smtClean="0">
              <a:solidFill>
                <a:srgbClr val="707276"/>
              </a:solidFill>
            </a:endParaRPr>
          </a:p>
        </p:txBody>
      </p:sp>
      <p:sp>
        <p:nvSpPr>
          <p:cNvPr id="105476" name="Title 1"/>
          <p:cNvSpPr>
            <a:spLocks noGrp="1"/>
          </p:cNvSpPr>
          <p:nvPr>
            <p:ph type="title"/>
          </p:nvPr>
        </p:nvSpPr>
        <p:spPr>
          <a:xfrm>
            <a:off x="436563" y="0"/>
            <a:ext cx="6629400" cy="984250"/>
          </a:xfrm>
        </p:spPr>
        <p:txBody>
          <a:bodyPr/>
          <a:lstStyle/>
          <a:p>
            <a:r>
              <a:rPr lang="en-US" altLang="en-US" sz="3200" dirty="0" smtClean="0">
                <a:latin typeface="Arial" panose="020B0604020202020204" pitchFamily="34" charset="0"/>
                <a:cs typeface="Arial" panose="020B0604020202020204" pitchFamily="34" charset="0"/>
              </a:rPr>
              <a:t>Summary of Major Changes – </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2018 IECC Residential Cont’d</a:t>
            </a:r>
          </a:p>
        </p:txBody>
      </p:sp>
      <p:sp>
        <p:nvSpPr>
          <p:cNvPr id="5"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fontAlgn="base">
              <a:spcBef>
                <a:spcPct val="0"/>
              </a:spcBef>
              <a:spcAft>
                <a:spcPct val="0"/>
              </a:spcAft>
              <a:buSzTx/>
              <a:buFontTx/>
              <a:buNone/>
            </a:pPr>
            <a:r>
              <a:rPr lang="en-US" altLang="en-US" sz="900" smtClean="0">
                <a:solidFill>
                  <a:srgbClr val="707276"/>
                </a:solidFill>
              </a:rPr>
              <a:t>Building Energy Codes Program</a:t>
            </a:r>
          </a:p>
        </p:txBody>
      </p:sp>
    </p:spTree>
    <p:extLst>
      <p:ext uri="{BB962C8B-B14F-4D97-AF65-F5344CB8AC3E}">
        <p14:creationId xmlns:p14="http://schemas.microsoft.com/office/powerpoint/2010/main" val="2021128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34925"/>
            <a:ext cx="6629400" cy="984885"/>
          </a:xfrm>
        </p:spPr>
        <p:txBody>
          <a:bodyPr/>
          <a:lstStyle/>
          <a:p>
            <a:r>
              <a:rPr lang="en-US" altLang="en-US" sz="3200" dirty="0" smtClean="0">
                <a:latin typeface="Arial" panose="020B0604020202020204" pitchFamily="34" charset="0"/>
                <a:cs typeface="Arial" panose="020B0604020202020204" pitchFamily="34" charset="0"/>
              </a:rPr>
              <a:t>Summary of Major Changes –</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2018 IECC Commercial</a:t>
            </a:r>
          </a:p>
        </p:txBody>
      </p:sp>
      <p:sp>
        <p:nvSpPr>
          <p:cNvPr id="108547" name="Content Placeholder 5"/>
          <p:cNvSpPr>
            <a:spLocks noGrp="1"/>
          </p:cNvSpPr>
          <p:nvPr>
            <p:ph idx="1"/>
          </p:nvPr>
        </p:nvSpPr>
        <p:spPr>
          <a:xfrm>
            <a:off x="495300" y="1244600"/>
            <a:ext cx="8229600" cy="4592026"/>
          </a:xfrm>
        </p:spPr>
        <p:txBody>
          <a:bodyPr/>
          <a:lstStyle/>
          <a:p>
            <a:pPr marL="0" indent="0">
              <a:buFontTx/>
              <a:buNone/>
            </a:pPr>
            <a:r>
              <a:rPr lang="en-US" altLang="en-US" dirty="0" smtClean="0">
                <a:latin typeface="Arial" panose="020B0604020202020204" pitchFamily="34" charset="0"/>
                <a:cs typeface="Arial" panose="020B0604020202020204" pitchFamily="34" charset="0"/>
              </a:rPr>
              <a:t>2018 IECC Commercial: Total of 129 approved proposals</a:t>
            </a:r>
          </a:p>
          <a:p>
            <a:pPr lvl="1">
              <a:buSzTx/>
            </a:pPr>
            <a:r>
              <a:rPr lang="en-US" altLang="en-US" sz="2000" dirty="0">
                <a:latin typeface="Arial" panose="020B0604020202020204" pitchFamily="34" charset="0"/>
                <a:cs typeface="Arial" panose="020B0604020202020204" pitchFamily="34" charset="0"/>
              </a:rPr>
              <a:t>Expanded efficiency measure choices</a:t>
            </a:r>
          </a:p>
          <a:p>
            <a:pPr lvl="2">
              <a:buSzTx/>
            </a:pPr>
            <a:r>
              <a:rPr lang="en-US" altLang="en-US" dirty="0">
                <a:latin typeface="Arial" panose="020B0604020202020204" pitchFamily="34" charset="0"/>
                <a:cs typeface="Arial" panose="020B0604020202020204" pitchFamily="34" charset="0"/>
              </a:rPr>
              <a:t>Enhanced Envelope Performance (+15%)</a:t>
            </a:r>
          </a:p>
          <a:p>
            <a:pPr lvl="2">
              <a:buSzTx/>
            </a:pPr>
            <a:r>
              <a:rPr lang="en-US" altLang="en-US" dirty="0">
                <a:latin typeface="Arial" panose="020B0604020202020204" pitchFamily="34" charset="0"/>
                <a:cs typeface="Arial" panose="020B0604020202020204" pitchFamily="34" charset="0"/>
              </a:rPr>
              <a:t>Reduced Air Infiltration</a:t>
            </a:r>
          </a:p>
          <a:p>
            <a:pPr lvl="1">
              <a:buSzTx/>
            </a:pPr>
            <a:r>
              <a:rPr lang="en-US" altLang="en-US" sz="2000" dirty="0" smtClean="0">
                <a:latin typeface="Arial" panose="020B0604020202020204" pitchFamily="34" charset="0"/>
                <a:cs typeface="Arial" panose="020B0604020202020204" pitchFamily="34" charset="0"/>
              </a:rPr>
              <a:t>Increased allowable skylight area when daylighting</a:t>
            </a:r>
          </a:p>
          <a:p>
            <a:pPr lvl="1">
              <a:buSzTx/>
            </a:pPr>
            <a:r>
              <a:rPr lang="en-US" altLang="en-US" sz="2000" dirty="0" smtClean="0">
                <a:latin typeface="Arial" panose="020B0604020202020204" pitchFamily="34" charset="0"/>
                <a:cs typeface="Arial" panose="020B0604020202020204" pitchFamily="34" charset="0"/>
              </a:rPr>
              <a:t>Modest SHGC reductions in zones 4-5 to match 90.1-2016</a:t>
            </a:r>
          </a:p>
          <a:p>
            <a:pPr lvl="1">
              <a:buSzTx/>
            </a:pPr>
            <a:r>
              <a:rPr lang="en-US" altLang="en-US" sz="2000" dirty="0" smtClean="0">
                <a:latin typeface="Arial" panose="020B0604020202020204" pitchFamily="34" charset="0"/>
                <a:cs typeface="Arial" panose="020B0604020202020204" pitchFamily="34" charset="0"/>
              </a:rPr>
              <a:t>Daylighting control trade off</a:t>
            </a:r>
          </a:p>
          <a:p>
            <a:pPr lvl="1">
              <a:buSzTx/>
            </a:pPr>
            <a:r>
              <a:rPr lang="en-US" altLang="en-US" sz="2000" dirty="0" smtClean="0">
                <a:latin typeface="Arial" panose="020B0604020202020204" pitchFamily="34" charset="0"/>
                <a:cs typeface="Arial" panose="020B0604020202020204" pitchFamily="34" charset="0"/>
              </a:rPr>
              <a:t>Heated slabs required to have R-5 under-slab insulation</a:t>
            </a:r>
          </a:p>
          <a:p>
            <a:pPr lvl="1">
              <a:buSzTx/>
            </a:pPr>
            <a:r>
              <a:rPr lang="en-US" altLang="en-US" sz="2000" dirty="0">
                <a:latin typeface="Arial" panose="020B0604020202020204" pitchFamily="34" charset="0"/>
                <a:cs typeface="Arial" panose="020B0604020202020204" pitchFamily="34" charset="0"/>
              </a:rPr>
              <a:t>Section 4 (mechanical) completely reorganized</a:t>
            </a:r>
          </a:p>
          <a:p>
            <a:pPr lvl="1">
              <a:buSzTx/>
            </a:pPr>
            <a:r>
              <a:rPr lang="en-US" altLang="en-US" sz="2000" dirty="0" smtClean="0">
                <a:latin typeface="Arial" panose="020B0604020202020204" pitchFamily="34" charset="0"/>
                <a:cs typeface="Arial" panose="020B0604020202020204" pitchFamily="34" charset="0"/>
              </a:rPr>
              <a:t>Additional lighting controls for certain spaces</a:t>
            </a:r>
          </a:p>
          <a:p>
            <a:pPr lvl="1">
              <a:buSzTx/>
            </a:pPr>
            <a:r>
              <a:rPr lang="en-US" altLang="en-US" sz="2000" dirty="0" smtClean="0">
                <a:latin typeface="Arial" panose="020B0604020202020204" pitchFamily="34" charset="0"/>
                <a:cs typeface="Arial" panose="020B0604020202020204" pitchFamily="34" charset="0"/>
              </a:rPr>
              <a:t>Reduced lighting power allowances</a:t>
            </a:r>
          </a:p>
          <a:p>
            <a:pPr lvl="1">
              <a:buSzTx/>
            </a:pPr>
            <a:r>
              <a:rPr lang="en-US" altLang="en-US" sz="2000" dirty="0" smtClean="0">
                <a:latin typeface="Arial" panose="020B0604020202020204" pitchFamily="34" charset="0"/>
                <a:cs typeface="Arial" panose="020B0604020202020204" pitchFamily="34" charset="0"/>
              </a:rPr>
              <a:t>Lighting space exemptions modified</a:t>
            </a:r>
          </a:p>
          <a:p>
            <a:pPr marL="457200" lvl="1" indent="0">
              <a:buSzTx/>
              <a:buNone/>
            </a:pPr>
            <a:endParaRPr lang="en-US" altLang="en-US" sz="2000" dirty="0" smtClean="0">
              <a:latin typeface="Arial" panose="020B0604020202020204" pitchFamily="34" charset="0"/>
              <a:cs typeface="Arial" panose="020B0604020202020204" pitchFamily="34" charset="0"/>
            </a:endParaRPr>
          </a:p>
        </p:txBody>
      </p:sp>
      <p:sp>
        <p:nvSpPr>
          <p:cNvPr id="10854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7D033703-2A8E-4FE0-8A14-CB11140228D9}" type="slidenum">
              <a:rPr lang="en-US" altLang="en-US" sz="900" smtClean="0">
                <a:solidFill>
                  <a:srgbClr val="707276"/>
                </a:solidFill>
              </a:rPr>
              <a:pPr>
                <a:spcBef>
                  <a:spcPct val="0"/>
                </a:spcBef>
                <a:buSzTx/>
                <a:buFontTx/>
                <a:buNone/>
              </a:pPr>
              <a:t>36</a:t>
            </a:fld>
            <a:endParaRPr lang="en-US" altLang="en-US" sz="900" smtClean="0">
              <a:solidFill>
                <a:srgbClr val="707276"/>
              </a:solidFill>
            </a:endParaRPr>
          </a:p>
        </p:txBody>
      </p:sp>
      <p:sp>
        <p:nvSpPr>
          <p:cNvPr id="5"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fontAlgn="base">
              <a:spcBef>
                <a:spcPct val="0"/>
              </a:spcBef>
              <a:spcAft>
                <a:spcPct val="0"/>
              </a:spcAft>
              <a:buSzTx/>
              <a:buFontTx/>
              <a:buNone/>
            </a:pPr>
            <a:r>
              <a:rPr lang="en-US" altLang="en-US" sz="900" smtClean="0">
                <a:solidFill>
                  <a:srgbClr val="707276"/>
                </a:solidFill>
              </a:rPr>
              <a:t>Building Energy Codes Program</a:t>
            </a:r>
          </a:p>
        </p:txBody>
      </p:sp>
    </p:spTree>
    <p:extLst>
      <p:ext uri="{BB962C8B-B14F-4D97-AF65-F5344CB8AC3E}">
        <p14:creationId xmlns:p14="http://schemas.microsoft.com/office/powerpoint/2010/main" val="1180708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F21E723A-E513-4B4A-8270-5B5EA8F9BCD1}" type="slidenum">
              <a:rPr lang="en-US" altLang="en-US" sz="900" smtClean="0">
                <a:solidFill>
                  <a:srgbClr val="707276"/>
                </a:solidFill>
              </a:rPr>
              <a:pPr>
                <a:spcBef>
                  <a:spcPct val="0"/>
                </a:spcBef>
                <a:buSzTx/>
                <a:buFontTx/>
                <a:buNone/>
              </a:pPr>
              <a:t>37</a:t>
            </a:fld>
            <a:endParaRPr lang="en-US" altLang="en-US" sz="900" smtClean="0">
              <a:solidFill>
                <a:srgbClr val="707276"/>
              </a:solidFill>
            </a:endParaRPr>
          </a:p>
        </p:txBody>
      </p:sp>
      <p:sp>
        <p:nvSpPr>
          <p:cNvPr id="105476" name="Title 1"/>
          <p:cNvSpPr>
            <a:spLocks noGrp="1"/>
          </p:cNvSpPr>
          <p:nvPr>
            <p:ph type="title"/>
          </p:nvPr>
        </p:nvSpPr>
        <p:spPr>
          <a:xfrm>
            <a:off x="436563" y="0"/>
            <a:ext cx="6629400" cy="984885"/>
          </a:xfrm>
        </p:spPr>
        <p:txBody>
          <a:bodyPr/>
          <a:lstStyle/>
          <a:p>
            <a:r>
              <a:rPr lang="en-US" altLang="en-US" sz="3200" dirty="0" smtClean="0">
                <a:latin typeface="Arial" panose="020B0604020202020204" pitchFamily="34" charset="0"/>
                <a:cs typeface="Arial" panose="020B0604020202020204" pitchFamily="34" charset="0"/>
              </a:rPr>
              <a:t>2018 IECC Changes: How to learn more</a:t>
            </a:r>
          </a:p>
        </p:txBody>
      </p:sp>
      <p:sp>
        <p:nvSpPr>
          <p:cNvPr id="5"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fontAlgn="base">
              <a:spcBef>
                <a:spcPct val="0"/>
              </a:spcBef>
              <a:spcAft>
                <a:spcPct val="0"/>
              </a:spcAft>
              <a:buSzTx/>
              <a:buFontTx/>
              <a:buNone/>
            </a:pPr>
            <a:r>
              <a:rPr lang="en-US" altLang="en-US" sz="900" smtClean="0">
                <a:solidFill>
                  <a:srgbClr val="707276"/>
                </a:solidFill>
              </a:rPr>
              <a:t>Building Energy Codes Program</a:t>
            </a:r>
          </a:p>
        </p:txBody>
      </p:sp>
      <p:sp>
        <p:nvSpPr>
          <p:cNvPr id="3" name="Content Placeholder 2"/>
          <p:cNvSpPr>
            <a:spLocks noGrp="1"/>
          </p:cNvSpPr>
          <p:nvPr>
            <p:ph idx="1"/>
          </p:nvPr>
        </p:nvSpPr>
        <p:spPr>
          <a:xfrm>
            <a:off x="457200" y="1371597"/>
            <a:ext cx="8229600" cy="972574"/>
          </a:xfrm>
        </p:spPr>
        <p:txBody>
          <a:bodyPr/>
          <a:lstStyle/>
          <a:p>
            <a:r>
              <a:rPr lang="en-US" dirty="0" smtClean="0"/>
              <a:t>Procure and review the “redline” version</a:t>
            </a:r>
          </a:p>
          <a:p>
            <a:pPr lvl="1"/>
            <a:r>
              <a:rPr lang="en-US" dirty="0" smtClean="0"/>
              <a:t>Identifies changes more clearly across code versions</a:t>
            </a:r>
          </a:p>
          <a:p>
            <a:pPr lvl="1"/>
            <a:r>
              <a:rPr lang="en-US" dirty="0" smtClean="0"/>
              <a:t>Final published version is still the ‘authoritative’ version</a:t>
            </a:r>
            <a:endParaRPr lang="en-US" dirty="0"/>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8270" y="2682204"/>
            <a:ext cx="7407459" cy="3361302"/>
          </a:xfrm>
          <a:prstGeom prst="rect">
            <a:avLst/>
          </a:prstGeom>
        </p:spPr>
      </p:pic>
    </p:spTree>
    <p:extLst>
      <p:ext uri="{BB962C8B-B14F-4D97-AF65-F5344CB8AC3E}">
        <p14:creationId xmlns:p14="http://schemas.microsoft.com/office/powerpoint/2010/main" val="1312181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0"/>
            <a:ext cx="6629400" cy="984885"/>
          </a:xfrm>
        </p:spPr>
        <p:txBody>
          <a:bodyPr/>
          <a:lstStyle/>
          <a:p>
            <a:r>
              <a:rPr lang="en-US" altLang="en-US" sz="3200" dirty="0" smtClean="0">
                <a:latin typeface="Arial" panose="020B0604020202020204" pitchFamily="34" charset="0"/>
                <a:cs typeface="Arial" panose="020B0604020202020204" pitchFamily="34" charset="0"/>
              </a:rPr>
              <a:t>Summary of Major Changes – </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ASHRAE 90.1-2016</a:t>
            </a:r>
          </a:p>
        </p:txBody>
      </p:sp>
      <p:sp>
        <p:nvSpPr>
          <p:cNvPr id="110595" name="Content Placeholder 5"/>
          <p:cNvSpPr>
            <a:spLocks noGrp="1"/>
          </p:cNvSpPr>
          <p:nvPr>
            <p:ph idx="1"/>
          </p:nvPr>
        </p:nvSpPr>
        <p:spPr>
          <a:xfrm>
            <a:off x="457200" y="1219200"/>
            <a:ext cx="8229600" cy="2892425"/>
          </a:xfrm>
        </p:spPr>
        <p:txBody>
          <a:bodyPr/>
          <a:lstStyle/>
          <a:p>
            <a:pPr marL="0" indent="0">
              <a:buFontTx/>
              <a:buNone/>
              <a:defRPr/>
            </a:pPr>
            <a:r>
              <a:rPr lang="en-US" altLang="en-US" dirty="0" smtClean="0">
                <a:latin typeface="Arial" panose="020B0604020202020204" pitchFamily="34" charset="0"/>
                <a:cs typeface="Arial" panose="020B0604020202020204" pitchFamily="34" charset="0"/>
              </a:rPr>
              <a:t>ASHRAE 90.1-2016 : Total of 121 revisions and enhancements</a:t>
            </a:r>
          </a:p>
          <a:p>
            <a:pPr lvl="1">
              <a:buSzTx/>
              <a:defRPr/>
            </a:pPr>
            <a:endParaRPr lang="en-US" altLang="en-US" sz="2000" dirty="0" smtClean="0">
              <a:latin typeface="Arial" panose="020B0604020202020204" pitchFamily="34" charset="0"/>
              <a:cs typeface="Arial" panose="020B0604020202020204" pitchFamily="34" charset="0"/>
            </a:endParaRPr>
          </a:p>
          <a:p>
            <a:pPr lvl="1">
              <a:buSzTx/>
              <a:defRPr/>
            </a:pPr>
            <a:endParaRPr lang="en-US" altLang="en-US" sz="2000" dirty="0">
              <a:latin typeface="Arial" panose="020B0604020202020204" pitchFamily="34" charset="0"/>
              <a:cs typeface="Arial" panose="020B0604020202020204" pitchFamily="34" charset="0"/>
            </a:endParaRPr>
          </a:p>
          <a:p>
            <a:pPr lvl="1">
              <a:buSzTx/>
              <a:defRPr/>
            </a:pPr>
            <a:r>
              <a:rPr lang="en-US" altLang="en-US" sz="2000" dirty="0" smtClean="0">
                <a:latin typeface="Arial" panose="020B0604020202020204" pitchFamily="34" charset="0"/>
                <a:cs typeface="Arial" panose="020B0604020202020204" pitchFamily="34" charset="0"/>
              </a:rPr>
              <a:t>Major format changes for ease of use</a:t>
            </a:r>
          </a:p>
          <a:p>
            <a:pPr lvl="1">
              <a:buSzTx/>
              <a:defRPr/>
            </a:pPr>
            <a:r>
              <a:rPr lang="en-US" altLang="en-US" sz="2000" dirty="0" smtClean="0">
                <a:latin typeface="Arial" panose="020B0604020202020204" pitchFamily="34" charset="0"/>
                <a:cs typeface="Arial" panose="020B0604020202020204" pitchFamily="34" charset="0"/>
              </a:rPr>
              <a:t>New climate maps aligning with ASHRAE Standard 169</a:t>
            </a:r>
          </a:p>
          <a:p>
            <a:pPr lvl="1">
              <a:buSzTx/>
              <a:defRPr/>
            </a:pPr>
            <a:r>
              <a:rPr lang="en-US" altLang="en-US" sz="2000" dirty="0" smtClean="0">
                <a:latin typeface="Arial" panose="020B0604020202020204" pitchFamily="34" charset="0"/>
                <a:cs typeface="Arial" panose="020B0604020202020204" pitchFamily="34" charset="0"/>
              </a:rPr>
              <a:t>New performance-based compliance path</a:t>
            </a:r>
          </a:p>
          <a:p>
            <a:pPr lvl="1">
              <a:buSzTx/>
              <a:defRPr/>
            </a:pPr>
            <a:r>
              <a:rPr lang="en-US" altLang="en-US" sz="2000" dirty="0" smtClean="0">
                <a:latin typeface="Arial" panose="020B0604020202020204" pitchFamily="34" charset="0"/>
                <a:cs typeface="Arial" panose="020B0604020202020204" pitchFamily="34" charset="0"/>
              </a:rPr>
              <a:t>Significant whole building energy savings</a:t>
            </a:r>
          </a:p>
          <a:p>
            <a:pPr marL="457200" lvl="1" indent="0">
              <a:buSzTx/>
              <a:buFontTx/>
              <a:buNone/>
              <a:defRPr/>
            </a:pPr>
            <a:endParaRPr lang="en-US" altLang="en-US" sz="2000" dirty="0" smtClean="0">
              <a:latin typeface="Arial" panose="020B0604020202020204" pitchFamily="34" charset="0"/>
              <a:cs typeface="Arial" panose="020B0604020202020204" pitchFamily="34" charset="0"/>
            </a:endParaRPr>
          </a:p>
        </p:txBody>
      </p:sp>
      <p:sp>
        <p:nvSpPr>
          <p:cNvPr id="11059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6EB7F20C-5D75-4411-B3B0-5050B635BE59}" type="slidenum">
              <a:rPr lang="en-US" altLang="en-US" sz="900" smtClean="0">
                <a:solidFill>
                  <a:srgbClr val="707276"/>
                </a:solidFill>
              </a:rPr>
              <a:pPr>
                <a:spcBef>
                  <a:spcPct val="0"/>
                </a:spcBef>
                <a:buSzTx/>
                <a:buFontTx/>
                <a:buNone/>
              </a:pPr>
              <a:t>38</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3366548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357188"/>
            <a:ext cx="6629400" cy="620712"/>
          </a:xfrm>
        </p:spPr>
        <p:txBody>
          <a:bodyPr/>
          <a:lstStyle/>
          <a:p>
            <a:r>
              <a:rPr lang="en-US" altLang="en-US" sz="3200" smtClean="0">
                <a:latin typeface="Arial" panose="020B0604020202020204" pitchFamily="34" charset="0"/>
                <a:cs typeface="Arial" panose="020B0604020202020204" pitchFamily="34" charset="0"/>
              </a:rPr>
              <a:t>New Format</a:t>
            </a:r>
          </a:p>
        </p:txBody>
      </p:sp>
      <p:sp>
        <p:nvSpPr>
          <p:cNvPr id="3" name="Content Placeholder 2"/>
          <p:cNvSpPr>
            <a:spLocks noGrp="1"/>
          </p:cNvSpPr>
          <p:nvPr>
            <p:ph idx="1"/>
          </p:nvPr>
        </p:nvSpPr>
        <p:spPr>
          <a:xfrm>
            <a:off x="457200" y="1014547"/>
            <a:ext cx="8229600" cy="4800600"/>
          </a:xfrm>
        </p:spPr>
        <p:txBody>
          <a:bodyPr/>
          <a:lstStyle/>
          <a:p>
            <a:pPr marL="0" indent="0">
              <a:buFontTx/>
              <a:buNone/>
              <a:defRPr/>
            </a:pPr>
            <a:r>
              <a:rPr lang="en-US" sz="2800" dirty="0">
                <a:solidFill>
                  <a:srgbClr val="FF0000"/>
                </a:solidFill>
              </a:rPr>
              <a:t>	</a:t>
            </a:r>
            <a:r>
              <a:rPr lang="en-US" sz="2800" u="sng" dirty="0"/>
              <a:t>2013</a:t>
            </a:r>
            <a:r>
              <a:rPr lang="en-US" sz="2800" dirty="0"/>
              <a:t>									</a:t>
            </a:r>
            <a:r>
              <a:rPr lang="en-US" sz="2800" u="sng" dirty="0"/>
              <a:t>2016</a:t>
            </a:r>
          </a:p>
          <a:p>
            <a:pPr marL="0" indent="0">
              <a:buFontTx/>
              <a:buNone/>
              <a:defRPr/>
            </a:pPr>
            <a:r>
              <a:rPr lang="en-US" dirty="0"/>
              <a:t>278 total pages							388 total pages </a:t>
            </a:r>
          </a:p>
          <a:p>
            <a:pPr marL="0" indent="0">
              <a:buFontTx/>
              <a:buNone/>
              <a:defRPr/>
            </a:pPr>
            <a:r>
              <a:rPr lang="en-US" dirty="0"/>
              <a:t>Two-column format						Single-column format</a:t>
            </a:r>
          </a:p>
          <a:p>
            <a:pPr marL="0" indent="0">
              <a:buFontTx/>
              <a:buNone/>
              <a:defRPr/>
            </a:pPr>
            <a:r>
              <a:rPr lang="en-US" dirty="0"/>
              <a:t>No shading for table rows				Alternate shading for table rows</a:t>
            </a:r>
          </a:p>
          <a:p>
            <a:pPr marL="0" indent="0">
              <a:buFontTx/>
              <a:buNone/>
              <a:defRPr/>
            </a:pPr>
            <a:r>
              <a:rPr lang="en-US" dirty="0"/>
              <a:t>Defined terms normal font				Defined terms italicized</a:t>
            </a:r>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a:p>
            <a:pPr>
              <a:buFont typeface="Arial" panose="020B0604020202020204" pitchFamily="34" charset="0"/>
              <a:buChar char="•"/>
              <a:defRPr/>
            </a:pPr>
            <a:endParaRPr lang="en-US" dirty="0"/>
          </a:p>
        </p:txBody>
      </p:sp>
      <p:sp>
        <p:nvSpPr>
          <p:cNvPr id="11264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9A6CD185-1360-48E3-8725-DE834A8E61B2}" type="slidenum">
              <a:rPr lang="en-US" altLang="en-US" sz="900" smtClean="0">
                <a:solidFill>
                  <a:srgbClr val="707276"/>
                </a:solidFill>
              </a:rPr>
              <a:pPr>
                <a:spcBef>
                  <a:spcPct val="0"/>
                </a:spcBef>
                <a:buSzTx/>
                <a:buFontTx/>
                <a:buNone/>
              </a:pPr>
              <a:t>39</a:t>
            </a:fld>
            <a:endParaRPr lang="en-US" altLang="en-US" sz="900" smtClean="0">
              <a:solidFill>
                <a:srgbClr val="707276"/>
              </a:solidFill>
            </a:endParaRPr>
          </a:p>
        </p:txBody>
      </p:sp>
      <p:pic>
        <p:nvPicPr>
          <p:cNvPr id="11264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87163" y="3006597"/>
            <a:ext cx="2411425" cy="311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46"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5776" y="2996448"/>
            <a:ext cx="2412737" cy="31212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330285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457200" y="1600200"/>
            <a:ext cx="45720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Rectangle 4"/>
          <p:cNvSpPr>
            <a:spLocks noChangeArrowheads="1"/>
          </p:cNvSpPr>
          <p:nvPr/>
        </p:nvSpPr>
        <p:spPr bwMode="auto">
          <a:xfrm>
            <a:off x="457200" y="598488"/>
            <a:ext cx="3048000" cy="861774"/>
          </a:xfrm>
          <a:prstGeom prst="rect">
            <a:avLst/>
          </a:prstGeom>
          <a:noFill/>
          <a:ln w="9525">
            <a:noFill/>
            <a:miter lim="800000"/>
            <a:headEnd/>
            <a:tailEnd/>
          </a:ln>
          <a:effectLst/>
        </p:spPr>
        <p:txBody>
          <a:bodyPr wrap="square" lIns="0" tIns="0" rIns="0" bIns="0" numCol="1" spcCol="182880" anchor="ctr">
            <a:spAutoFit/>
          </a:bodyPr>
          <a:lstStyle/>
          <a:p>
            <a:pPr defTabSz="914400" eaLnBrk="1" hangingPunct="1">
              <a:spcBef>
                <a:spcPts val="0"/>
              </a:spcBef>
              <a:spcAft>
                <a:spcPts val="0"/>
              </a:spcAft>
              <a:defRPr/>
            </a:pPr>
            <a:r>
              <a:rPr lang="en-US" sz="2800" dirty="0" smtClean="0">
                <a:solidFill>
                  <a:srgbClr val="000000">
                    <a:lumMod val="65000"/>
                    <a:lumOff val="35000"/>
                  </a:srgbClr>
                </a:solidFill>
                <a:latin typeface="Arial"/>
                <a:ea typeface="+mn-ea"/>
                <a:cs typeface="65 Helvetica Medium"/>
              </a:rPr>
              <a:t>Course</a:t>
            </a:r>
          </a:p>
          <a:p>
            <a:pPr defTabSz="914400" eaLnBrk="1" hangingPunct="1">
              <a:spcBef>
                <a:spcPts val="0"/>
              </a:spcBef>
              <a:spcAft>
                <a:spcPts val="0"/>
              </a:spcAft>
              <a:defRPr/>
            </a:pPr>
            <a:r>
              <a:rPr lang="en-US" sz="2800" dirty="0" smtClean="0">
                <a:solidFill>
                  <a:srgbClr val="000000">
                    <a:lumMod val="65000"/>
                    <a:lumOff val="35000"/>
                  </a:srgbClr>
                </a:solidFill>
                <a:latin typeface="Arial"/>
                <a:ea typeface="+mn-ea"/>
                <a:cs typeface="65 Helvetica Medium"/>
              </a:rPr>
              <a:t>Description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5867400"/>
            <a:ext cx="673100" cy="685800"/>
          </a:xfrm>
          <a:prstGeom prst="rect">
            <a:avLst/>
          </a:prstGeom>
        </p:spPr>
      </p:pic>
      <p:pic>
        <p:nvPicPr>
          <p:cNvPr id="8" name="Picture 7"/>
          <p:cNvPicPr>
            <a:picLocks noChangeAspect="1"/>
          </p:cNvPicPr>
          <p:nvPr/>
        </p:nvPicPr>
        <p:blipFill>
          <a:blip r:embed="rId4" cstate="print"/>
          <a:stretch>
            <a:fillRect/>
          </a:stretch>
        </p:blipFill>
        <p:spPr>
          <a:xfrm>
            <a:off x="0" y="0"/>
            <a:ext cx="9144000" cy="193524"/>
          </a:xfrm>
          <a:prstGeom prst="rect">
            <a:avLst/>
          </a:prstGeom>
        </p:spPr>
      </p:pic>
      <p:sp>
        <p:nvSpPr>
          <p:cNvPr id="22" name="TextBox 21"/>
          <p:cNvSpPr txBox="1"/>
          <p:nvPr/>
        </p:nvSpPr>
        <p:spPr>
          <a:xfrm>
            <a:off x="1600200" y="2183550"/>
            <a:ext cx="6324600" cy="1538883"/>
          </a:xfrm>
          <a:prstGeom prst="rect">
            <a:avLst/>
          </a:prstGeom>
          <a:noFill/>
        </p:spPr>
        <p:txBody>
          <a:bodyPr wrap="square">
            <a:spAutoFit/>
          </a:bodyPr>
          <a:lstStyle/>
          <a:p>
            <a:pPr defTabSz="914400" eaLnBrk="1" hangingPunct="1"/>
            <a:endParaRPr lang="en-US" sz="1400" dirty="0" smtClean="0">
              <a:solidFill>
                <a:srgbClr val="000000"/>
              </a:solidFill>
              <a:latin typeface="Arial" charset="0"/>
              <a:ea typeface="+mn-ea"/>
            </a:endParaRPr>
          </a:p>
          <a:p>
            <a:pPr defTabSz="914400" eaLnBrk="1" hangingPunct="1"/>
            <a:r>
              <a:rPr lang="en-US" baseline="30000" dirty="0" smtClean="0">
                <a:solidFill>
                  <a:srgbClr val="000000"/>
                </a:solidFill>
                <a:latin typeface="Arial" charset="0"/>
                <a:ea typeface="+mn-ea"/>
              </a:rPr>
              <a:t>Discuss </a:t>
            </a:r>
            <a:r>
              <a:rPr lang="en-US" baseline="30000" dirty="0">
                <a:solidFill>
                  <a:srgbClr val="000000"/>
                </a:solidFill>
                <a:latin typeface="Arial" charset="0"/>
                <a:ea typeface="+mn-ea"/>
              </a:rPr>
              <a:t>what has changed from the previous editions of ASHRAE 90.1 and IECC, compliance paths and how the requirements of the commercial chapter of the IECC and ASHRAE 90.1 differ. </a:t>
            </a:r>
            <a:r>
              <a:rPr lang="en-US" baseline="30000" dirty="0" smtClean="0">
                <a:solidFill>
                  <a:srgbClr val="000000"/>
                </a:solidFill>
                <a:latin typeface="Arial" charset="0"/>
                <a:ea typeface="+mn-ea"/>
              </a:rPr>
              <a:t> Also </a:t>
            </a:r>
            <a:r>
              <a:rPr lang="en-US" baseline="30000" dirty="0">
                <a:solidFill>
                  <a:srgbClr val="000000"/>
                </a:solidFill>
                <a:latin typeface="Arial" charset="0"/>
                <a:ea typeface="+mn-ea"/>
              </a:rPr>
              <a:t>covered will be the IECC development process and an analysis of the voting that occurred</a:t>
            </a:r>
            <a:r>
              <a:rPr lang="en-US" baseline="30000" dirty="0" smtClean="0">
                <a:solidFill>
                  <a:srgbClr val="000000"/>
                </a:solidFill>
                <a:latin typeface="Arial" charset="0"/>
                <a:ea typeface="+mn-ea"/>
              </a:rPr>
              <a:t>.</a:t>
            </a:r>
            <a:r>
              <a:rPr lang="en-US" sz="1400" dirty="0" smtClean="0">
                <a:solidFill>
                  <a:srgbClr val="000000"/>
                </a:solidFill>
                <a:latin typeface="Arial" charset="0"/>
                <a:ea typeface="+mn-ea"/>
              </a:rPr>
              <a:t> </a:t>
            </a:r>
            <a:endParaRPr lang="en-US" sz="1400" dirty="0">
              <a:solidFill>
                <a:srgbClr val="000000"/>
              </a:solidFill>
              <a:latin typeface="Arial" charset="0"/>
              <a:ea typeface="+mn-ea"/>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9056" y="6041958"/>
            <a:ext cx="1085994" cy="512929"/>
          </a:xfrm>
          <a:prstGeom prst="rect">
            <a:avLst/>
          </a:prstGeom>
        </p:spPr>
      </p:pic>
    </p:spTree>
    <p:extLst>
      <p:ext uri="{BB962C8B-B14F-4D97-AF65-F5344CB8AC3E}">
        <p14:creationId xmlns:p14="http://schemas.microsoft.com/office/powerpoint/2010/main" val="2991700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357188"/>
            <a:ext cx="6629400" cy="620712"/>
          </a:xfrm>
        </p:spPr>
        <p:txBody>
          <a:bodyPr/>
          <a:lstStyle/>
          <a:p>
            <a:r>
              <a:rPr lang="en-US" altLang="en-US" sz="3200" smtClean="0">
                <a:latin typeface="Arial" panose="020B0604020202020204" pitchFamily="34" charset="0"/>
                <a:cs typeface="Arial" panose="020B0604020202020204" pitchFamily="34" charset="0"/>
              </a:rPr>
              <a:t>New Climate Zone Map</a:t>
            </a:r>
          </a:p>
        </p:txBody>
      </p:sp>
      <p:sp>
        <p:nvSpPr>
          <p:cNvPr id="114691" name="Content Placeholder 5"/>
          <p:cNvSpPr>
            <a:spLocks noGrp="1"/>
          </p:cNvSpPr>
          <p:nvPr>
            <p:ph idx="1"/>
          </p:nvPr>
        </p:nvSpPr>
        <p:spPr>
          <a:xfrm>
            <a:off x="457200" y="1371600"/>
            <a:ext cx="8229600" cy="1724025"/>
          </a:xfrm>
        </p:spPr>
        <p:txBody>
          <a:bodyPr/>
          <a:lstStyle/>
          <a:p>
            <a:r>
              <a:rPr lang="en-US" altLang="en-US" smtClean="0">
                <a:latin typeface="Arial" panose="020B0604020202020204" pitchFamily="34" charset="0"/>
                <a:cs typeface="Arial" panose="020B0604020202020204" pitchFamily="34" charset="0"/>
              </a:rPr>
              <a:t>Aligns with new ASHRAE Standard 169</a:t>
            </a:r>
          </a:p>
          <a:p>
            <a:r>
              <a:rPr lang="en-US" altLang="en-US" smtClean="0">
                <a:latin typeface="Arial" panose="020B0604020202020204" pitchFamily="34" charset="0"/>
                <a:cs typeface="Arial" panose="020B0604020202020204" pitchFamily="34" charset="0"/>
              </a:rPr>
              <a:t>Reflects global warming trends over the most recent 30 years</a:t>
            </a:r>
          </a:p>
          <a:p>
            <a:r>
              <a:rPr lang="en-US" altLang="en-US" smtClean="0">
                <a:latin typeface="Arial" panose="020B0604020202020204" pitchFamily="34" charset="0"/>
                <a:cs typeface="Arial" panose="020B0604020202020204" pitchFamily="34" charset="0"/>
              </a:rPr>
              <a:t>Adds new Climate Zone 0 (extremely hot)</a:t>
            </a:r>
          </a:p>
          <a:p>
            <a:r>
              <a:rPr lang="en-US" altLang="en-US" smtClean="0">
                <a:latin typeface="Arial" panose="020B0604020202020204" pitchFamily="34" charset="0"/>
                <a:cs typeface="Arial" panose="020B0604020202020204" pitchFamily="34" charset="0"/>
              </a:rPr>
              <a:t>Approximately 10% of US counties reassigned to a warmer climate zone</a:t>
            </a:r>
          </a:p>
        </p:txBody>
      </p:sp>
      <p:sp>
        <p:nvSpPr>
          <p:cNvPr id="11469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6F92C079-1FF2-487E-8890-F129270B6A2B}" type="slidenum">
              <a:rPr lang="en-US" altLang="en-US" sz="900" smtClean="0">
                <a:solidFill>
                  <a:srgbClr val="707276"/>
                </a:solidFill>
              </a:rPr>
              <a:pPr>
                <a:spcBef>
                  <a:spcPct val="0"/>
                </a:spcBef>
                <a:buSzTx/>
                <a:buFontTx/>
                <a:buNone/>
              </a:pPr>
              <a:t>40</a:t>
            </a:fld>
            <a:endParaRPr lang="en-US" altLang="en-US" sz="900" smtClean="0">
              <a:solidFill>
                <a:srgbClr val="707276"/>
              </a:solidFill>
            </a:endParaRPr>
          </a:p>
        </p:txBody>
      </p:sp>
      <p:pic>
        <p:nvPicPr>
          <p:cNvPr id="114693"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0600" y="3095625"/>
            <a:ext cx="390048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129213" y="3797300"/>
            <a:ext cx="2887662"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92970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 Cont’d</a:t>
            </a:r>
          </a:p>
        </p:txBody>
      </p:sp>
      <p:sp>
        <p:nvSpPr>
          <p:cNvPr id="124931" name="Content Placeholder 5"/>
          <p:cNvSpPr>
            <a:spLocks noGrp="1"/>
          </p:cNvSpPr>
          <p:nvPr>
            <p:ph idx="1"/>
          </p:nvPr>
        </p:nvSpPr>
        <p:spPr>
          <a:xfrm>
            <a:off x="-18485" y="1219200"/>
            <a:ext cx="4686787" cy="2827506"/>
          </a:xfrm>
        </p:spPr>
        <p:txBody>
          <a:bodyPr/>
          <a:lstStyle/>
          <a:p>
            <a:pPr marL="0" indent="0">
              <a:buFontTx/>
              <a:buNone/>
            </a:pPr>
            <a:endParaRPr lang="en-US" altLang="en-US" dirty="0" smtClean="0">
              <a:latin typeface="Arial" panose="020B0604020202020204" pitchFamily="34" charset="0"/>
              <a:cs typeface="Arial" panose="020B0604020202020204" pitchFamily="34" charset="0"/>
            </a:endParaRPr>
          </a:p>
          <a:p>
            <a:pPr lvl="1">
              <a:buSzTx/>
            </a:pPr>
            <a:r>
              <a:rPr lang="en-US" altLang="en-US" sz="2000" dirty="0" smtClean="0">
                <a:latin typeface="Arial" panose="020B0604020202020204" pitchFamily="34" charset="0"/>
                <a:cs typeface="Arial" panose="020B0604020202020204" pitchFamily="34" charset="0"/>
              </a:rPr>
              <a:t>Extensive update to fenestration prescriptive requirements </a:t>
            </a:r>
          </a:p>
          <a:p>
            <a:pPr lvl="2"/>
            <a:r>
              <a:rPr lang="en-US" altLang="en-US" dirty="0" smtClean="0">
                <a:latin typeface="Arial" panose="020B0604020202020204" pitchFamily="34" charset="0"/>
                <a:cs typeface="Arial" panose="020B0604020202020204" pitchFamily="34" charset="0"/>
              </a:rPr>
              <a:t>U-factor reduced by as much as 22% in some climate zones</a:t>
            </a:r>
          </a:p>
          <a:p>
            <a:pPr lvl="2"/>
            <a:r>
              <a:rPr lang="en-US" altLang="en-US" dirty="0" smtClean="0">
                <a:latin typeface="Arial" panose="020B0604020202020204" pitchFamily="34" charset="0"/>
                <a:cs typeface="Arial" panose="020B0604020202020204" pitchFamily="34" charset="0"/>
              </a:rPr>
              <a:t>SHGC reduced by as much as 12%</a:t>
            </a:r>
          </a:p>
          <a:p>
            <a:pPr marL="457200" lvl="1" indent="0">
              <a:buSzTx/>
              <a:buNone/>
            </a:pPr>
            <a:endParaRPr lang="en-US" altLang="en-US" sz="2000" dirty="0" smtClean="0">
              <a:latin typeface="Arial" panose="020B0604020202020204" pitchFamily="34" charset="0"/>
              <a:cs typeface="Arial" panose="020B0604020202020204" pitchFamily="34" charset="0"/>
            </a:endParaRPr>
          </a:p>
        </p:txBody>
      </p:sp>
      <p:sp>
        <p:nvSpPr>
          <p:cNvPr id="12493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C99258E9-6D65-4035-8FF8-A351F234D32C}" type="slidenum">
              <a:rPr lang="en-US" altLang="en-US" sz="900" smtClean="0">
                <a:solidFill>
                  <a:srgbClr val="707276"/>
                </a:solidFill>
              </a:rPr>
              <a:pPr>
                <a:spcBef>
                  <a:spcPct val="0"/>
                </a:spcBef>
                <a:buSzTx/>
                <a:buFontTx/>
                <a:buNone/>
              </a:pPr>
              <a:t>41</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pic>
        <p:nvPicPr>
          <p:cNvPr id="6" name="Picture 2" descr="Image result for window thermal performance department of energy"/>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55353" y="1449586"/>
            <a:ext cx="3038475"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2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 Cont’d</a:t>
            </a:r>
          </a:p>
        </p:txBody>
      </p:sp>
      <p:sp>
        <p:nvSpPr>
          <p:cNvPr id="12493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C99258E9-6D65-4035-8FF8-A351F234D32C}" type="slidenum">
              <a:rPr lang="en-US" altLang="en-US" sz="900" smtClean="0">
                <a:solidFill>
                  <a:srgbClr val="707276"/>
                </a:solidFill>
              </a:rPr>
              <a:pPr>
                <a:spcBef>
                  <a:spcPct val="0"/>
                </a:spcBef>
                <a:buSzTx/>
                <a:buFontTx/>
                <a:buNone/>
              </a:pPr>
              <a:t>42</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8" name="Content Placeholder 5"/>
          <p:cNvSpPr>
            <a:spLocks noGrp="1"/>
          </p:cNvSpPr>
          <p:nvPr>
            <p:ph idx="1"/>
          </p:nvPr>
        </p:nvSpPr>
        <p:spPr>
          <a:xfrm>
            <a:off x="457199" y="1371596"/>
            <a:ext cx="8206509" cy="1686616"/>
          </a:xfrm>
          <a:noFill/>
        </p:spPr>
        <p:txBody>
          <a:bodyPr/>
          <a:lstStyle/>
          <a:p>
            <a:r>
              <a:rPr lang="en-US" sz="2800" dirty="0">
                <a:latin typeface="+mj-lt"/>
              </a:rPr>
              <a:t>Walls and Doors</a:t>
            </a:r>
          </a:p>
          <a:p>
            <a:pPr lvl="1"/>
            <a:r>
              <a:rPr lang="en-US" sz="2400" dirty="0">
                <a:latin typeface="+mj-lt"/>
              </a:rPr>
              <a:t>Metal building wall thermal properties better defined to enhance compliance</a:t>
            </a:r>
          </a:p>
          <a:p>
            <a:pPr lvl="1"/>
            <a:r>
              <a:rPr lang="en-US" sz="2400" dirty="0">
                <a:latin typeface="+mj-lt"/>
              </a:rPr>
              <a:t>U-factors and air leakage limits for doors are improved</a:t>
            </a:r>
            <a:endParaRPr lang="en-US" sz="2200" dirty="0">
              <a:latin typeface="+mj-lt"/>
            </a:endParaRPr>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7822" y="3505200"/>
            <a:ext cx="2177195" cy="2919514"/>
          </a:xfrm>
          <a:prstGeom prst="rect">
            <a:avLst/>
          </a:prstGeom>
        </p:spPr>
      </p:pic>
      <p:pic>
        <p:nvPicPr>
          <p:cNvPr id="10" name="Picture 103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107872" y="3505200"/>
            <a:ext cx="4191000" cy="28479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340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 Cont’d</a:t>
            </a:r>
          </a:p>
        </p:txBody>
      </p:sp>
      <p:sp>
        <p:nvSpPr>
          <p:cNvPr id="12493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C99258E9-6D65-4035-8FF8-A351F234D32C}" type="slidenum">
              <a:rPr lang="en-US" altLang="en-US" sz="900" smtClean="0">
                <a:solidFill>
                  <a:srgbClr val="707276"/>
                </a:solidFill>
              </a:rPr>
              <a:pPr>
                <a:spcBef>
                  <a:spcPct val="0"/>
                </a:spcBef>
                <a:buSzTx/>
                <a:buFontTx/>
                <a:buNone/>
              </a:pPr>
              <a:t>43</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8" name="Content Placeholder 5"/>
          <p:cNvSpPr>
            <a:spLocks noGrp="1"/>
          </p:cNvSpPr>
          <p:nvPr>
            <p:ph idx="1"/>
          </p:nvPr>
        </p:nvSpPr>
        <p:spPr>
          <a:xfrm>
            <a:off x="457199" y="965985"/>
            <a:ext cx="8206509" cy="1686616"/>
          </a:xfrm>
          <a:noFill/>
        </p:spPr>
        <p:txBody>
          <a:bodyPr/>
          <a:lstStyle/>
          <a:p>
            <a:r>
              <a:rPr lang="en-US" sz="2800" dirty="0">
                <a:latin typeface="+mj-lt"/>
              </a:rPr>
              <a:t>Building Air Leakage</a:t>
            </a:r>
          </a:p>
          <a:p>
            <a:pPr lvl="1"/>
            <a:r>
              <a:rPr lang="en-US" sz="2400" dirty="0">
                <a:latin typeface="+mj-lt"/>
              </a:rPr>
              <a:t>Whole building air leakage testing added as a compliance option</a:t>
            </a:r>
          </a:p>
          <a:p>
            <a:pPr lvl="1"/>
            <a:r>
              <a:rPr lang="en-US" sz="2400" dirty="0">
                <a:latin typeface="+mj-lt"/>
              </a:rPr>
              <a:t>Air barrier design and installation verification required</a:t>
            </a:r>
            <a:endParaRPr lang="en-US" sz="2200" dirty="0">
              <a:latin typeface="+mj-lt"/>
            </a:endParaRPr>
          </a:p>
        </p:txBody>
      </p:sp>
      <p:pic>
        <p:nvPicPr>
          <p:cNvPr id="9"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618" r="-19781"/>
          <a:stretch/>
        </p:blipFill>
        <p:spPr bwMode="auto">
          <a:xfrm>
            <a:off x="831272" y="2826327"/>
            <a:ext cx="7989456" cy="348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5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 Cont’d</a:t>
            </a:r>
          </a:p>
        </p:txBody>
      </p:sp>
      <p:sp>
        <p:nvSpPr>
          <p:cNvPr id="12493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C99258E9-6D65-4035-8FF8-A351F234D32C}" type="slidenum">
              <a:rPr lang="en-US" altLang="en-US" sz="900" smtClean="0">
                <a:solidFill>
                  <a:srgbClr val="707276"/>
                </a:solidFill>
              </a:rPr>
              <a:pPr>
                <a:spcBef>
                  <a:spcPct val="0"/>
                </a:spcBef>
                <a:buSzTx/>
                <a:buFontTx/>
                <a:buNone/>
              </a:pPr>
              <a:t>44</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10" name="Content Placeholder 5"/>
          <p:cNvSpPr>
            <a:spLocks noGrp="1"/>
          </p:cNvSpPr>
          <p:nvPr>
            <p:ph idx="1"/>
          </p:nvPr>
        </p:nvSpPr>
        <p:spPr>
          <a:xfrm>
            <a:off x="457199" y="1082714"/>
            <a:ext cx="8206509" cy="430887"/>
          </a:xfrm>
          <a:noFill/>
        </p:spPr>
        <p:txBody>
          <a:bodyPr/>
          <a:lstStyle/>
          <a:p>
            <a:r>
              <a:rPr lang="en-US" sz="2800" dirty="0">
                <a:latin typeface="+mj-lt"/>
              </a:rPr>
              <a:t>Increased HVAC Equipment Efficiency Requirements</a:t>
            </a:r>
          </a:p>
        </p:txBody>
      </p:sp>
      <p:sp>
        <p:nvSpPr>
          <p:cNvPr id="11" name="Content Placeholder 5"/>
          <p:cNvSpPr txBox="1">
            <a:spLocks/>
          </p:cNvSpPr>
          <p:nvPr/>
        </p:nvSpPr>
        <p:spPr>
          <a:xfrm>
            <a:off x="661181" y="3133893"/>
            <a:ext cx="1437963" cy="553998"/>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latin typeface="+mj-lt"/>
              </a:rPr>
              <a:t>Chillers</a:t>
            </a:r>
          </a:p>
          <a:p>
            <a:pPr marL="0" indent="0" algn="ctr">
              <a:spcBef>
                <a:spcPts val="0"/>
              </a:spcBef>
              <a:buNone/>
            </a:pPr>
            <a:endParaRPr lang="en-US" sz="1800" dirty="0">
              <a:latin typeface="+mj-lt"/>
            </a:endParaRPr>
          </a:p>
        </p:txBody>
      </p:sp>
      <p:sp>
        <p:nvSpPr>
          <p:cNvPr id="12" name="Content Placeholder 5"/>
          <p:cNvSpPr txBox="1">
            <a:spLocks/>
          </p:cNvSpPr>
          <p:nvPr/>
        </p:nvSpPr>
        <p:spPr>
          <a:xfrm>
            <a:off x="2695740" y="3124311"/>
            <a:ext cx="1154543" cy="553998"/>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latin typeface="+mj-lt"/>
              </a:rPr>
              <a:t>Heat Pumps</a:t>
            </a:r>
          </a:p>
          <a:p>
            <a:pPr marL="0" indent="0" algn="ctr">
              <a:spcBef>
                <a:spcPts val="0"/>
              </a:spcBef>
              <a:buNone/>
            </a:pPr>
            <a:endParaRPr lang="en-US" sz="1800" dirty="0">
              <a:latin typeface="+mj-lt"/>
            </a:endParaRPr>
          </a:p>
        </p:txBody>
      </p:sp>
      <p:sp>
        <p:nvSpPr>
          <p:cNvPr id="13" name="Content Placeholder 5"/>
          <p:cNvSpPr txBox="1">
            <a:spLocks/>
          </p:cNvSpPr>
          <p:nvPr/>
        </p:nvSpPr>
        <p:spPr>
          <a:xfrm>
            <a:off x="521400" y="5637105"/>
            <a:ext cx="1667161" cy="553998"/>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latin typeface="+mj-lt"/>
              </a:rPr>
              <a:t>Rooftop AC Units</a:t>
            </a:r>
          </a:p>
          <a:p>
            <a:pPr marL="0" indent="0" algn="ctr">
              <a:spcBef>
                <a:spcPts val="0"/>
              </a:spcBef>
              <a:buNone/>
            </a:pPr>
            <a:endParaRPr lang="en-US" sz="1800" dirty="0">
              <a:latin typeface="+mj-lt"/>
            </a:endParaRPr>
          </a:p>
        </p:txBody>
      </p:sp>
      <p:sp>
        <p:nvSpPr>
          <p:cNvPr id="14" name="Content Placeholder 5"/>
          <p:cNvSpPr txBox="1">
            <a:spLocks/>
          </p:cNvSpPr>
          <p:nvPr/>
        </p:nvSpPr>
        <p:spPr>
          <a:xfrm>
            <a:off x="3349105" y="5638798"/>
            <a:ext cx="1537855" cy="553998"/>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latin typeface="+mj-lt"/>
              </a:rPr>
              <a:t>Cooling Towers</a:t>
            </a:r>
          </a:p>
          <a:p>
            <a:pPr marL="0" indent="0" algn="ctr">
              <a:spcBef>
                <a:spcPts val="0"/>
              </a:spcBef>
              <a:buNone/>
            </a:pPr>
            <a:endParaRPr lang="en-US" sz="1800" dirty="0">
              <a:latin typeface="+mj-lt"/>
            </a:endParaRPr>
          </a:p>
        </p:txBody>
      </p:sp>
      <p:sp>
        <p:nvSpPr>
          <p:cNvPr id="15" name="Content Placeholder 5"/>
          <p:cNvSpPr txBox="1">
            <a:spLocks/>
          </p:cNvSpPr>
          <p:nvPr/>
        </p:nvSpPr>
        <p:spPr>
          <a:xfrm>
            <a:off x="6623437" y="3133891"/>
            <a:ext cx="2304765" cy="276999"/>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latin typeface="+mj-lt"/>
              </a:rPr>
              <a:t>Dedicated Outdoor Air* </a:t>
            </a:r>
          </a:p>
        </p:txBody>
      </p:sp>
      <p:sp>
        <p:nvSpPr>
          <p:cNvPr id="16" name="Content Placeholder 5"/>
          <p:cNvSpPr txBox="1">
            <a:spLocks/>
          </p:cNvSpPr>
          <p:nvPr/>
        </p:nvSpPr>
        <p:spPr>
          <a:xfrm>
            <a:off x="4309608" y="3149900"/>
            <a:ext cx="2075290" cy="553998"/>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latin typeface="+mj-lt"/>
              </a:rPr>
              <a:t>Computer Room AC</a:t>
            </a:r>
          </a:p>
          <a:p>
            <a:pPr marL="0" indent="0" algn="ctr">
              <a:spcBef>
                <a:spcPts val="0"/>
              </a:spcBef>
              <a:buNone/>
            </a:pPr>
            <a:endParaRPr lang="en-US" sz="1800" dirty="0">
              <a:latin typeface="+mj-lt"/>
            </a:endParaRPr>
          </a:p>
        </p:txBody>
      </p:sp>
      <p:sp>
        <p:nvSpPr>
          <p:cNvPr id="17" name="Content Placeholder 5"/>
          <p:cNvSpPr txBox="1">
            <a:spLocks/>
          </p:cNvSpPr>
          <p:nvPr/>
        </p:nvSpPr>
        <p:spPr>
          <a:xfrm>
            <a:off x="5198459" y="5659583"/>
            <a:ext cx="3500268" cy="553998"/>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latin typeface="+mj-lt"/>
              </a:rPr>
              <a:t>Variable Refrigerant Flow</a:t>
            </a:r>
          </a:p>
          <a:p>
            <a:pPr marL="0" indent="0" algn="ctr">
              <a:spcBef>
                <a:spcPts val="0"/>
              </a:spcBef>
              <a:buNone/>
            </a:pPr>
            <a:endParaRPr lang="en-US" sz="1800" dirty="0">
              <a:latin typeface="+mj-lt"/>
            </a:endParaRPr>
          </a:p>
        </p:txBody>
      </p:sp>
      <p:pic>
        <p:nvPicPr>
          <p:cNvPr id="18" name="Picture 2" descr="Image resul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9163" b="-2660"/>
          <a:stretch/>
        </p:blipFill>
        <p:spPr bwMode="auto">
          <a:xfrm>
            <a:off x="661181" y="1645258"/>
            <a:ext cx="1579273" cy="1488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ealthaircleaners.com/images/rtu_hvac.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r="-7938"/>
          <a:stretch/>
        </p:blipFill>
        <p:spPr bwMode="auto">
          <a:xfrm>
            <a:off x="466751" y="3962271"/>
            <a:ext cx="2336538" cy="16117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http://kellyrac.com/wp-content/uploads/2012/05/vrf_system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98459" y="4164243"/>
            <a:ext cx="3579781" cy="14728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576924" y="1775083"/>
            <a:ext cx="1435246" cy="1306173"/>
          </a:xfrm>
          <a:prstGeom prst="rect">
            <a:avLst/>
          </a:prstGeom>
        </p:spPr>
      </p:pic>
      <p:pic>
        <p:nvPicPr>
          <p:cNvPr id="22"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209707" y="3962271"/>
            <a:ext cx="1777289" cy="166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532429" y="1830771"/>
            <a:ext cx="2395772" cy="1319129"/>
          </a:xfrm>
          <a:prstGeom prst="rect">
            <a:avLst/>
          </a:prstGeom>
        </p:spPr>
      </p:pic>
      <p:sp>
        <p:nvSpPr>
          <p:cNvPr id="24" name="Content Placeholder 5"/>
          <p:cNvSpPr txBox="1">
            <a:spLocks/>
          </p:cNvSpPr>
          <p:nvPr/>
        </p:nvSpPr>
        <p:spPr>
          <a:xfrm>
            <a:off x="546581" y="6285137"/>
            <a:ext cx="3930003" cy="246221"/>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mj-lt"/>
              </a:rPr>
              <a:t>* Newly regulated equipment</a:t>
            </a:r>
          </a:p>
        </p:txBody>
      </p:sp>
      <p:pic>
        <p:nvPicPr>
          <p:cNvPr id="25" name="Picture 6" descr="C:\Users\d3x311\AppData\Local\Microsoft\Windows\Temporary Internet Files\Content.IE5\DKTSDQBZ\Heat-pump-dryer-exhaust[1].jp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2441049" y="1645258"/>
            <a:ext cx="1868559" cy="143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51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 Cont’d</a:t>
            </a:r>
          </a:p>
        </p:txBody>
      </p:sp>
      <p:sp>
        <p:nvSpPr>
          <p:cNvPr id="12493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C99258E9-6D65-4035-8FF8-A351F234D32C}" type="slidenum">
              <a:rPr lang="en-US" altLang="en-US" sz="900" smtClean="0">
                <a:solidFill>
                  <a:srgbClr val="707276"/>
                </a:solidFill>
              </a:rPr>
              <a:pPr>
                <a:spcBef>
                  <a:spcPct val="0"/>
                </a:spcBef>
                <a:buSzTx/>
                <a:buFontTx/>
                <a:buNone/>
              </a:pPr>
              <a:t>45</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7" name="Content Placeholder 5"/>
          <p:cNvSpPr>
            <a:spLocks noGrp="1"/>
          </p:cNvSpPr>
          <p:nvPr>
            <p:ph idx="1"/>
          </p:nvPr>
        </p:nvSpPr>
        <p:spPr>
          <a:xfrm>
            <a:off x="457199" y="1316180"/>
            <a:ext cx="8206509" cy="3693319"/>
          </a:xfrm>
          <a:noFill/>
        </p:spPr>
        <p:txBody>
          <a:bodyPr/>
          <a:lstStyle/>
          <a:p>
            <a:r>
              <a:rPr lang="en-US" sz="2800" dirty="0">
                <a:latin typeface="+mj-lt"/>
              </a:rPr>
              <a:t>Replacement equipment now needs to meet many of the requirements formerly for new equipment only. For example:</a:t>
            </a:r>
          </a:p>
          <a:p>
            <a:pPr lvl="1"/>
            <a:r>
              <a:rPr lang="en-US" sz="2600" dirty="0">
                <a:latin typeface="+mj-lt"/>
              </a:rPr>
              <a:t>Various controls requirements</a:t>
            </a:r>
          </a:p>
          <a:p>
            <a:pPr lvl="1"/>
            <a:r>
              <a:rPr lang="en-US" sz="2600" dirty="0">
                <a:latin typeface="+mj-lt"/>
              </a:rPr>
              <a:t>Economizer requirements</a:t>
            </a:r>
          </a:p>
          <a:p>
            <a:pPr lvl="1"/>
            <a:r>
              <a:rPr lang="en-US" sz="2600" dirty="0">
                <a:latin typeface="+mj-lt"/>
              </a:rPr>
              <a:t>Fan efficiency</a:t>
            </a:r>
          </a:p>
          <a:p>
            <a:pPr lvl="1"/>
            <a:r>
              <a:rPr lang="en-US" sz="2600" dirty="0">
                <a:latin typeface="+mj-lt"/>
              </a:rPr>
              <a:t>Boiler turndown</a:t>
            </a:r>
          </a:p>
          <a:p>
            <a:pPr lvl="1"/>
            <a:endParaRPr lang="en-US" sz="2600" dirty="0">
              <a:latin typeface="+mj-lt"/>
            </a:endParaRP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8697" y="3689498"/>
            <a:ext cx="5328093" cy="2997052"/>
          </a:xfrm>
          <a:prstGeom prst="rect">
            <a:avLst/>
          </a:prstGeom>
        </p:spPr>
      </p:pic>
    </p:spTree>
    <p:extLst>
      <p:ext uri="{BB962C8B-B14F-4D97-AF65-F5344CB8AC3E}">
        <p14:creationId xmlns:p14="http://schemas.microsoft.com/office/powerpoint/2010/main" val="2784858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 Cont’d</a:t>
            </a:r>
          </a:p>
        </p:txBody>
      </p:sp>
      <p:sp>
        <p:nvSpPr>
          <p:cNvPr id="12493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C99258E9-6D65-4035-8FF8-A351F234D32C}" type="slidenum">
              <a:rPr lang="en-US" altLang="en-US" sz="900" smtClean="0">
                <a:solidFill>
                  <a:srgbClr val="707276"/>
                </a:solidFill>
              </a:rPr>
              <a:pPr>
                <a:spcBef>
                  <a:spcPct val="0"/>
                </a:spcBef>
                <a:buSzTx/>
                <a:buFontTx/>
                <a:buNone/>
              </a:pPr>
              <a:t>46</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7" name="Content Placeholder 5"/>
          <p:cNvSpPr>
            <a:spLocks noGrp="1"/>
          </p:cNvSpPr>
          <p:nvPr>
            <p:ph idx="1"/>
          </p:nvPr>
        </p:nvSpPr>
        <p:spPr>
          <a:xfrm>
            <a:off x="281995" y="1105292"/>
            <a:ext cx="8713149" cy="4653582"/>
          </a:xfrm>
          <a:noFill/>
        </p:spPr>
        <p:txBody>
          <a:bodyPr/>
          <a:lstStyle/>
          <a:p>
            <a:r>
              <a:rPr lang="en-US" sz="2400" dirty="0">
                <a:latin typeface="+mj-lt"/>
              </a:rPr>
              <a:t>Hotel/Motel Guest Room Controls</a:t>
            </a:r>
          </a:p>
          <a:p>
            <a:pPr lvl="1"/>
            <a:r>
              <a:rPr lang="en-US" sz="2400" dirty="0">
                <a:latin typeface="+mj-lt"/>
              </a:rPr>
              <a:t>Heating, cooling, &amp; ventilation automatically reduced when unoccupied</a:t>
            </a:r>
          </a:p>
          <a:p>
            <a:r>
              <a:rPr lang="en-US" sz="2400" dirty="0">
                <a:latin typeface="+mj-lt"/>
              </a:rPr>
              <a:t>Chilled Water Plant Metering</a:t>
            </a:r>
          </a:p>
          <a:p>
            <a:pPr lvl="1"/>
            <a:r>
              <a:rPr lang="en-US" sz="2400" dirty="0">
                <a:latin typeface="+mj-lt"/>
              </a:rPr>
              <a:t>Large plants required to meter for electricity and efficiency</a:t>
            </a:r>
          </a:p>
          <a:p>
            <a:r>
              <a:rPr lang="en-US" sz="2400" dirty="0">
                <a:latin typeface="+mj-lt"/>
              </a:rPr>
              <a:t>Economizer Fault Detection and Diagnostics</a:t>
            </a:r>
          </a:p>
          <a:p>
            <a:pPr lvl="1"/>
            <a:r>
              <a:rPr lang="en-US" sz="2400" dirty="0">
                <a:latin typeface="+mj-lt"/>
              </a:rPr>
              <a:t>Ensures that economizers using outdoor air for free cooling are configured and working correctly</a:t>
            </a:r>
          </a:p>
          <a:p>
            <a:endParaRPr lang="en-US" sz="2400" b="1" dirty="0">
              <a:latin typeface="+mj-lt"/>
            </a:endParaRPr>
          </a:p>
          <a:p>
            <a:pPr lvl="1"/>
            <a:endParaRPr lang="en-US" sz="2400" dirty="0">
              <a:latin typeface="+mj-lt"/>
            </a:endParaRPr>
          </a:p>
          <a:p>
            <a:pPr lvl="1"/>
            <a:endParaRPr lang="en-US" sz="2400" dirty="0">
              <a:latin typeface="+mj-lt"/>
            </a:endParaRPr>
          </a:p>
        </p:txBody>
      </p:sp>
      <p:pic>
        <p:nvPicPr>
          <p:cNvPr id="8" name="Picture 2" descr="C:\Users\hart321\Documents\_proj\90.1_Mech\Controls\Hotel_Occupancy\honeywellP1030985-XL.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6129"/>
          <a:stretch/>
        </p:blipFill>
        <p:spPr bwMode="auto">
          <a:xfrm>
            <a:off x="5197946" y="4420951"/>
            <a:ext cx="2628531" cy="180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74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Cont’d</a:t>
            </a:r>
          </a:p>
        </p:txBody>
      </p:sp>
      <p:sp>
        <p:nvSpPr>
          <p:cNvPr id="1269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13307845-ADE4-419B-A3F5-6378FF91C372}" type="slidenum">
              <a:rPr lang="en-US" altLang="en-US" sz="900" smtClean="0">
                <a:solidFill>
                  <a:srgbClr val="707276"/>
                </a:solidFill>
              </a:rPr>
              <a:pPr>
                <a:spcBef>
                  <a:spcPct val="0"/>
                </a:spcBef>
                <a:buSzTx/>
                <a:buFontTx/>
                <a:buNone/>
              </a:pPr>
              <a:t>47</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7" name="Content Placeholder 5"/>
          <p:cNvSpPr>
            <a:spLocks noGrp="1"/>
          </p:cNvSpPr>
          <p:nvPr>
            <p:ph idx="1"/>
          </p:nvPr>
        </p:nvSpPr>
        <p:spPr>
          <a:xfrm>
            <a:off x="377690" y="1046827"/>
            <a:ext cx="8400550" cy="2839591"/>
          </a:xfrm>
          <a:noFill/>
        </p:spPr>
        <p:txBody>
          <a:bodyPr/>
          <a:lstStyle/>
          <a:p>
            <a:r>
              <a:rPr lang="en-US" sz="2800" dirty="0">
                <a:latin typeface="+mj-lt"/>
              </a:rPr>
              <a:t>Reduced Lighting Power Allowance – Exterior, Interior, Retail Display</a:t>
            </a:r>
          </a:p>
          <a:p>
            <a:pPr lvl="1"/>
            <a:r>
              <a:rPr lang="en-US" sz="2600" dirty="0">
                <a:latin typeface="+mj-lt"/>
              </a:rPr>
              <a:t>Primarily based on improved efficacy of LED lighting</a:t>
            </a:r>
          </a:p>
          <a:p>
            <a:pPr lvl="1"/>
            <a:r>
              <a:rPr lang="en-US" sz="2600" dirty="0">
                <a:latin typeface="+mj-lt"/>
              </a:rPr>
              <a:t>Exterior lighting power reduced an average of 30%</a:t>
            </a:r>
          </a:p>
          <a:p>
            <a:pPr lvl="1"/>
            <a:r>
              <a:rPr lang="en-US" sz="2600" dirty="0">
                <a:latin typeface="+mj-lt"/>
              </a:rPr>
              <a:t>Interior space-by-space reduced an average of 26%</a:t>
            </a:r>
          </a:p>
          <a:p>
            <a:pPr lvl="1"/>
            <a:r>
              <a:rPr lang="en-US" sz="2600" dirty="0">
                <a:latin typeface="+mj-lt"/>
              </a:rPr>
              <a:t>Retail display reduced ~25%</a:t>
            </a:r>
          </a:p>
          <a:p>
            <a:endParaRPr lang="en-US" sz="2800" dirty="0">
              <a:latin typeface="+mj-lt"/>
            </a:endParaRPr>
          </a:p>
          <a:p>
            <a:pPr lvl="1"/>
            <a:endParaRPr lang="en-US" sz="2600" dirty="0">
              <a:latin typeface="+mj-lt"/>
            </a:endParaRPr>
          </a:p>
        </p:txBody>
      </p:sp>
      <p:pic>
        <p:nvPicPr>
          <p:cNvPr id="8" name="Picture 2" descr="http://t2.gstatic.com/images?q=tbn:ANd9GcS-RfZNSnexjcm6mxp12U6y94x7AYGsAYiSRZlyazGgpY21zo1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43923" y="3919659"/>
            <a:ext cx="2252690" cy="243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a:xfrm>
            <a:off x="266132" y="3919659"/>
            <a:ext cx="2749166" cy="2446757"/>
          </a:xfrm>
          <a:prstGeom prst="rect">
            <a:avLst/>
          </a:prstGeom>
        </p:spPr>
      </p:pic>
      <p:pic>
        <p:nvPicPr>
          <p:cNvPr id="10" name="Picture 5" descr="Commerce 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07026" y="3942887"/>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499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Cont’d</a:t>
            </a:r>
          </a:p>
        </p:txBody>
      </p:sp>
      <p:sp>
        <p:nvSpPr>
          <p:cNvPr id="1269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13307845-ADE4-419B-A3F5-6378FF91C372}" type="slidenum">
              <a:rPr lang="en-US" altLang="en-US" sz="900" smtClean="0">
                <a:solidFill>
                  <a:srgbClr val="707276"/>
                </a:solidFill>
              </a:rPr>
              <a:pPr>
                <a:spcBef>
                  <a:spcPct val="0"/>
                </a:spcBef>
                <a:buSzTx/>
                <a:buFontTx/>
                <a:buNone/>
              </a:pPr>
              <a:t>48</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7" name="Content Placeholder 5"/>
          <p:cNvSpPr>
            <a:spLocks noGrp="1"/>
          </p:cNvSpPr>
          <p:nvPr>
            <p:ph idx="1"/>
          </p:nvPr>
        </p:nvSpPr>
        <p:spPr>
          <a:xfrm>
            <a:off x="377690" y="1316181"/>
            <a:ext cx="8400550" cy="1952314"/>
          </a:xfrm>
          <a:noFill/>
        </p:spPr>
        <p:txBody>
          <a:bodyPr/>
          <a:lstStyle/>
          <a:p>
            <a:r>
              <a:rPr lang="en-US" sz="2800" dirty="0">
                <a:latin typeface="+mj-lt"/>
              </a:rPr>
              <a:t>Exterior lighting and parking garage lighting requirements to reduce power by 50% during unoccupied periods or after business hours</a:t>
            </a:r>
          </a:p>
          <a:p>
            <a:pPr lvl="1"/>
            <a:r>
              <a:rPr lang="en-US" sz="2600" dirty="0">
                <a:latin typeface="+mj-lt"/>
              </a:rPr>
              <a:t>Increased from 30%</a:t>
            </a:r>
          </a:p>
          <a:p>
            <a:endParaRPr lang="en-US" sz="2800" dirty="0">
              <a:latin typeface="+mj-lt"/>
            </a:endParaRPr>
          </a:p>
          <a:p>
            <a:pPr lvl="1"/>
            <a:endParaRPr lang="en-US" sz="2600" dirty="0">
              <a:latin typeface="+mj-lt"/>
            </a:endParaRPr>
          </a:p>
        </p:txBody>
      </p:sp>
      <p:pic>
        <p:nvPicPr>
          <p:cNvPr id="8" name="Picture 11" descr="IMG_1499.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4890" y="3258798"/>
            <a:ext cx="3430166" cy="3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7315" y="3266933"/>
            <a:ext cx="3218572" cy="304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472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Cont’d</a:t>
            </a:r>
          </a:p>
        </p:txBody>
      </p:sp>
      <p:sp>
        <p:nvSpPr>
          <p:cNvPr id="1269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13307845-ADE4-419B-A3F5-6378FF91C372}" type="slidenum">
              <a:rPr lang="en-US" altLang="en-US" sz="900" smtClean="0">
                <a:solidFill>
                  <a:srgbClr val="707276"/>
                </a:solidFill>
              </a:rPr>
              <a:pPr>
                <a:spcBef>
                  <a:spcPct val="0"/>
                </a:spcBef>
                <a:buSzTx/>
                <a:buFontTx/>
                <a:buNone/>
              </a:pPr>
              <a:t>49</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7" name="Content Placeholder 5"/>
          <p:cNvSpPr>
            <a:spLocks noGrp="1"/>
          </p:cNvSpPr>
          <p:nvPr>
            <p:ph idx="1"/>
          </p:nvPr>
        </p:nvSpPr>
        <p:spPr>
          <a:xfrm>
            <a:off x="377690" y="1316180"/>
            <a:ext cx="8400550" cy="1388101"/>
          </a:xfrm>
          <a:noFill/>
        </p:spPr>
        <p:txBody>
          <a:bodyPr/>
          <a:lstStyle/>
          <a:p>
            <a:r>
              <a:rPr lang="en-US" sz="2800" dirty="0">
                <a:latin typeface="+mj-lt"/>
              </a:rPr>
              <a:t>Parking areas with shorter poles (24 ft or less) &amp; &gt; 78W</a:t>
            </a:r>
          </a:p>
          <a:p>
            <a:pPr lvl="1"/>
            <a:r>
              <a:rPr lang="en-US" sz="2600" dirty="0">
                <a:latin typeface="+mj-lt"/>
              </a:rPr>
              <a:t>Lights automatically reduce by at least 50% as detected by occupancy sensors</a:t>
            </a:r>
          </a:p>
          <a:p>
            <a:endParaRPr lang="en-US" sz="2800" dirty="0">
              <a:latin typeface="+mj-lt"/>
            </a:endParaRPr>
          </a:p>
          <a:p>
            <a:pPr lvl="1"/>
            <a:endParaRPr lang="en-US" sz="2600" dirty="0">
              <a:latin typeface="+mj-lt"/>
            </a:endParaRPr>
          </a:p>
        </p:txBody>
      </p:sp>
      <p:pic>
        <p:nvPicPr>
          <p:cNvPr id="8" name="Picture 2" descr="C:\Users\d3x060\Documents\SSL (Emerging Technologies)\Demonstrations\0925 TJ Maxx (Manchester, NH)\Phase I\Photos\TJMaxx-ManchesterNH-040110-0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54667" y="2718634"/>
            <a:ext cx="5489428" cy="365199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571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1320" y="533400"/>
            <a:ext cx="3048000" cy="861774"/>
          </a:xfrm>
          <a:prstGeom prst="rect">
            <a:avLst/>
          </a:prstGeom>
          <a:noFill/>
          <a:ln w="9525">
            <a:noFill/>
            <a:miter lim="800000"/>
            <a:headEnd/>
            <a:tailEnd/>
          </a:ln>
          <a:effectLst/>
        </p:spPr>
        <p:txBody>
          <a:bodyPr wrap="square" lIns="0" tIns="0" rIns="0" bIns="0" numCol="1" spcCol="182880" anchor="ctr">
            <a:spAutoFit/>
          </a:bodyPr>
          <a:lstStyle/>
          <a:p>
            <a:pPr defTabSz="914400" eaLnBrk="1" hangingPunct="1">
              <a:spcBef>
                <a:spcPts val="0"/>
              </a:spcBef>
              <a:spcAft>
                <a:spcPts val="0"/>
              </a:spcAft>
              <a:defRPr/>
            </a:pPr>
            <a:r>
              <a:rPr lang="en-US" sz="2800" dirty="0" smtClean="0">
                <a:solidFill>
                  <a:srgbClr val="000000">
                    <a:lumMod val="65000"/>
                    <a:lumOff val="35000"/>
                  </a:srgbClr>
                </a:solidFill>
                <a:latin typeface="Arial"/>
                <a:ea typeface="+mn-ea"/>
                <a:cs typeface="65 Helvetica Medium"/>
              </a:rPr>
              <a:t>Learning</a:t>
            </a:r>
          </a:p>
          <a:p>
            <a:pPr defTabSz="914400" eaLnBrk="1" hangingPunct="1">
              <a:spcBef>
                <a:spcPts val="0"/>
              </a:spcBef>
              <a:spcAft>
                <a:spcPts val="0"/>
              </a:spcAft>
              <a:defRPr/>
            </a:pPr>
            <a:r>
              <a:rPr lang="en-US" sz="2800" dirty="0" smtClean="0">
                <a:solidFill>
                  <a:srgbClr val="000000">
                    <a:lumMod val="65000"/>
                    <a:lumOff val="35000"/>
                  </a:srgbClr>
                </a:solidFill>
                <a:latin typeface="Arial"/>
                <a:ea typeface="+mn-ea"/>
                <a:cs typeface="65 Helvetica Medium"/>
              </a:rPr>
              <a:t>Objectives</a:t>
            </a:r>
            <a:endParaRPr lang="en-US" sz="2800" dirty="0">
              <a:solidFill>
                <a:srgbClr val="000000">
                  <a:lumMod val="65000"/>
                  <a:lumOff val="35000"/>
                </a:srgbClr>
              </a:solidFill>
              <a:latin typeface="Arial"/>
              <a:ea typeface="+mn-ea"/>
              <a:cs typeface="65 Helvetica Medium"/>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967611"/>
            <a:ext cx="673100" cy="685800"/>
          </a:xfrm>
          <a:prstGeom prst="rect">
            <a:avLst/>
          </a:prstGeom>
        </p:spPr>
      </p:pic>
      <p:pic>
        <p:nvPicPr>
          <p:cNvPr id="11" name="Picture 10"/>
          <p:cNvPicPr>
            <a:picLocks noChangeAspect="1"/>
          </p:cNvPicPr>
          <p:nvPr/>
        </p:nvPicPr>
        <p:blipFill>
          <a:blip r:embed="rId4" cstate="print"/>
          <a:stretch>
            <a:fillRect/>
          </a:stretch>
        </p:blipFill>
        <p:spPr>
          <a:xfrm>
            <a:off x="0" y="0"/>
            <a:ext cx="9144000" cy="193524"/>
          </a:xfrm>
          <a:prstGeom prst="rect">
            <a:avLst/>
          </a:prstGeom>
        </p:spPr>
      </p:pic>
      <p:sp>
        <p:nvSpPr>
          <p:cNvPr id="12" name="TextBox 11"/>
          <p:cNvSpPr txBox="1"/>
          <p:nvPr/>
        </p:nvSpPr>
        <p:spPr>
          <a:xfrm>
            <a:off x="228600" y="2538751"/>
            <a:ext cx="8763720" cy="1569660"/>
          </a:xfrm>
          <a:prstGeom prst="rect">
            <a:avLst/>
          </a:prstGeom>
          <a:noFill/>
        </p:spPr>
        <p:txBody>
          <a:bodyPr wrap="square">
            <a:spAutoFit/>
          </a:bodyPr>
          <a:lstStyle/>
          <a:p>
            <a:pPr marL="342900" indent="-342900" defTabSz="914400" eaLnBrk="1" hangingPunct="1">
              <a:buFont typeface="Arial" panose="020B0604020202020204" pitchFamily="34" charset="0"/>
              <a:buChar char="•"/>
            </a:pPr>
            <a:r>
              <a:rPr lang="en-US" baseline="30000" dirty="0">
                <a:solidFill>
                  <a:srgbClr val="000000"/>
                </a:solidFill>
                <a:latin typeface="Arial" charset="0"/>
                <a:ea typeface="+mn-ea"/>
              </a:rPr>
              <a:t>Identify changes in the new residential model energy code. </a:t>
            </a:r>
            <a:endParaRPr lang="en-US" baseline="30000" dirty="0" smtClean="0">
              <a:solidFill>
                <a:srgbClr val="000000"/>
              </a:solidFill>
              <a:latin typeface="Arial" charset="0"/>
              <a:ea typeface="+mn-ea"/>
            </a:endParaRPr>
          </a:p>
          <a:p>
            <a:pPr marL="342900" indent="-342900" defTabSz="914400" eaLnBrk="1" hangingPunct="1">
              <a:buFont typeface="Arial" panose="020B0604020202020204" pitchFamily="34" charset="0"/>
              <a:buChar char="•"/>
            </a:pPr>
            <a:r>
              <a:rPr lang="en-US" baseline="30000" dirty="0">
                <a:solidFill>
                  <a:srgbClr val="000000"/>
                </a:solidFill>
                <a:latin typeface="Arial" charset="0"/>
                <a:ea typeface="+mn-ea"/>
              </a:rPr>
              <a:t>Identify changes in the new commercial model energy code.</a:t>
            </a:r>
          </a:p>
          <a:p>
            <a:pPr marL="342900" indent="-342900" defTabSz="914400" eaLnBrk="1" hangingPunct="1">
              <a:buFont typeface="Arial" panose="020B0604020202020204" pitchFamily="34" charset="0"/>
              <a:buChar char="•"/>
            </a:pPr>
            <a:r>
              <a:rPr lang="en-US" baseline="30000" dirty="0">
                <a:solidFill>
                  <a:srgbClr val="000000"/>
                </a:solidFill>
                <a:latin typeface="Arial" charset="0"/>
                <a:ea typeface="+mn-ea"/>
              </a:rPr>
              <a:t>Understand different compliance paths in the 2018 IECC and Standard 90.1-2016 commercial requirements.</a:t>
            </a:r>
          </a:p>
          <a:p>
            <a:pPr marL="342900" indent="-342900" defTabSz="914400" eaLnBrk="1" hangingPunct="1">
              <a:buFont typeface="Arial" panose="020B0604020202020204" pitchFamily="34" charset="0"/>
              <a:buChar char="•"/>
            </a:pPr>
            <a:r>
              <a:rPr lang="en-US" baseline="30000" dirty="0" smtClean="0">
                <a:solidFill>
                  <a:srgbClr val="000000"/>
                </a:solidFill>
                <a:latin typeface="Arial" charset="0"/>
                <a:ea typeface="+mn-ea"/>
              </a:rPr>
              <a:t>Understand </a:t>
            </a:r>
            <a:r>
              <a:rPr lang="en-US" baseline="30000" dirty="0">
                <a:solidFill>
                  <a:srgbClr val="000000"/>
                </a:solidFill>
                <a:latin typeface="Arial" charset="0"/>
                <a:ea typeface="+mn-ea"/>
              </a:rPr>
              <a:t>the code development process</a:t>
            </a:r>
            <a:r>
              <a:rPr lang="en-US" baseline="30000" dirty="0" smtClean="0">
                <a:solidFill>
                  <a:srgbClr val="000000"/>
                </a:solidFill>
                <a:latin typeface="Arial" charset="0"/>
                <a:ea typeface="+mn-ea"/>
              </a:rPr>
              <a:t>.</a:t>
            </a:r>
          </a:p>
          <a:p>
            <a:pPr marL="342900" indent="-342900" defTabSz="914400" eaLnBrk="1" hangingPunct="1">
              <a:buFont typeface="Arial" panose="020B0604020202020204" pitchFamily="34" charset="0"/>
              <a:buChar char="•"/>
            </a:pPr>
            <a:r>
              <a:rPr lang="en-US" baseline="30000" dirty="0">
                <a:solidFill>
                  <a:srgbClr val="000000"/>
                </a:solidFill>
                <a:latin typeface="Arial" charset="0"/>
                <a:ea typeface="+mn-ea"/>
              </a:rPr>
              <a:t>Learn the basics of the ICC code development process and summary of last code cycle</a:t>
            </a:r>
            <a:r>
              <a:rPr lang="en-US" baseline="30000" dirty="0" smtClean="0">
                <a:solidFill>
                  <a:srgbClr val="000000"/>
                </a:solidFill>
                <a:latin typeface="Arial" charset="0"/>
                <a:ea typeface="+mn-ea"/>
              </a:rPr>
              <a:t>.</a:t>
            </a:r>
          </a:p>
        </p:txBody>
      </p:sp>
      <p:sp>
        <p:nvSpPr>
          <p:cNvPr id="9" name="TextBox 8"/>
          <p:cNvSpPr txBox="1"/>
          <p:nvPr/>
        </p:nvSpPr>
        <p:spPr>
          <a:xfrm>
            <a:off x="431320" y="1752600"/>
            <a:ext cx="4978879" cy="307777"/>
          </a:xfrm>
          <a:prstGeom prst="rect">
            <a:avLst/>
          </a:prstGeom>
          <a:noFill/>
        </p:spPr>
        <p:txBody>
          <a:bodyPr wrap="square">
            <a:spAutoFit/>
          </a:bodyPr>
          <a:lstStyle/>
          <a:p>
            <a:pPr defTabSz="914400" eaLnBrk="1" hangingPunct="1">
              <a:defRPr/>
            </a:pPr>
            <a:r>
              <a:rPr lang="en-US" sz="1400" dirty="0" smtClean="0">
                <a:solidFill>
                  <a:srgbClr val="595959"/>
                </a:solidFill>
                <a:latin typeface="Arial"/>
                <a:ea typeface="Arial Unicode MS" pitchFamily="34" charset="-128"/>
                <a:cs typeface="65 Helvetica Medium"/>
              </a:rPr>
              <a:t>At the end of the this course, participants will be able to:</a:t>
            </a:r>
            <a:endParaRPr lang="en-US" sz="1400" dirty="0">
              <a:solidFill>
                <a:srgbClr val="595959"/>
              </a:solidFill>
              <a:latin typeface="Arial"/>
              <a:ea typeface="+mn-ea"/>
              <a:cs typeface="65 Helvetica Medium"/>
            </a:endParaRPr>
          </a:p>
        </p:txBody>
      </p:sp>
      <p:cxnSp>
        <p:nvCxnSpPr>
          <p:cNvPr id="13" name="Straight Connector 12"/>
          <p:cNvCxnSpPr/>
          <p:nvPr/>
        </p:nvCxnSpPr>
        <p:spPr>
          <a:xfrm flipH="1">
            <a:off x="457200" y="1600200"/>
            <a:ext cx="45720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2400" y="6140482"/>
            <a:ext cx="1085994" cy="512929"/>
          </a:xfrm>
          <a:prstGeom prst="rect">
            <a:avLst/>
          </a:prstGeom>
        </p:spPr>
      </p:pic>
    </p:spTree>
    <p:extLst>
      <p:ext uri="{BB962C8B-B14F-4D97-AF65-F5344CB8AC3E}">
        <p14:creationId xmlns:p14="http://schemas.microsoft.com/office/powerpoint/2010/main" val="585332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0"/>
            <a:ext cx="6629400" cy="984250"/>
          </a:xfrm>
        </p:spPr>
        <p:txBody>
          <a:bodyPr/>
          <a:lstStyle/>
          <a:p>
            <a:r>
              <a:rPr lang="en-US" altLang="en-US" sz="3200" smtClean="0">
                <a:latin typeface="Arial" panose="020B0604020202020204" pitchFamily="34" charset="0"/>
                <a:cs typeface="Arial" panose="020B0604020202020204" pitchFamily="34" charset="0"/>
              </a:rPr>
              <a:t>Summary of Changes – </a:t>
            </a:r>
            <a:br>
              <a:rPr lang="en-US" altLang="en-US" sz="3200" smtClean="0">
                <a:latin typeface="Arial" panose="020B0604020202020204" pitchFamily="34" charset="0"/>
                <a:cs typeface="Arial" panose="020B0604020202020204" pitchFamily="34" charset="0"/>
              </a:rPr>
            </a:br>
            <a:r>
              <a:rPr lang="en-US" altLang="en-US" sz="3200" smtClean="0">
                <a:latin typeface="Arial" panose="020B0604020202020204" pitchFamily="34" charset="0"/>
                <a:cs typeface="Arial" panose="020B0604020202020204" pitchFamily="34" charset="0"/>
              </a:rPr>
              <a:t>ASHRAE 90.1-2016- Cont’d</a:t>
            </a:r>
          </a:p>
        </p:txBody>
      </p:sp>
      <p:sp>
        <p:nvSpPr>
          <p:cNvPr id="1269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13307845-ADE4-419B-A3F5-6378FF91C372}" type="slidenum">
              <a:rPr lang="en-US" altLang="en-US" sz="900" smtClean="0">
                <a:solidFill>
                  <a:srgbClr val="707276"/>
                </a:solidFill>
              </a:rPr>
              <a:pPr>
                <a:spcBef>
                  <a:spcPct val="0"/>
                </a:spcBef>
                <a:buSzTx/>
                <a:buFontTx/>
                <a:buNone/>
              </a:pPr>
              <a:t>50</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7" name="Content Placeholder 5"/>
          <p:cNvSpPr>
            <a:spLocks noGrp="1"/>
          </p:cNvSpPr>
          <p:nvPr>
            <p:ph idx="1"/>
          </p:nvPr>
        </p:nvSpPr>
        <p:spPr>
          <a:xfrm>
            <a:off x="337933" y="1316180"/>
            <a:ext cx="5227980" cy="4869025"/>
          </a:xfrm>
          <a:noFill/>
        </p:spPr>
        <p:txBody>
          <a:bodyPr/>
          <a:lstStyle/>
          <a:p>
            <a:r>
              <a:rPr lang="en-US" sz="2800" dirty="0">
                <a:latin typeface="+mj-lt"/>
              </a:rPr>
              <a:t>Dwelling Unit Lighting</a:t>
            </a:r>
          </a:p>
          <a:p>
            <a:pPr lvl="1"/>
            <a:r>
              <a:rPr lang="en-US" sz="2600" dirty="0">
                <a:latin typeface="+mj-lt"/>
              </a:rPr>
              <a:t>Apartments, condos, living space must have at least 75% of permanently installed fixtures  with minimum lamp efficacy of 55 lumens/Watt</a:t>
            </a:r>
          </a:p>
          <a:p>
            <a:pPr lvl="1"/>
            <a:r>
              <a:rPr lang="en-US" sz="2600" dirty="0"/>
              <a:t>Likely requires LED or fluorescent</a:t>
            </a:r>
          </a:p>
          <a:p>
            <a:pPr marL="457200" lvl="1" indent="0">
              <a:buNone/>
            </a:pPr>
            <a:endParaRPr lang="en-US" sz="2600" dirty="0">
              <a:latin typeface="+mj-lt"/>
            </a:endParaRPr>
          </a:p>
          <a:p>
            <a:endParaRPr lang="en-US" sz="2800" dirty="0">
              <a:latin typeface="+mj-lt"/>
            </a:endParaRPr>
          </a:p>
          <a:p>
            <a:pPr lvl="1"/>
            <a:endParaRPr lang="en-US" sz="2600" dirty="0">
              <a:latin typeface="+mj-lt"/>
            </a:endParaRPr>
          </a:p>
        </p:txBody>
      </p:sp>
      <p:pic>
        <p:nvPicPr>
          <p:cNvPr id="8" name="Picture 6" descr="http://t3.gstatic.com/images?q=tbn:ANd9GcQUV-XSKg_m9dEedbsd7xE3CUyhg8TekpAGpdpGxBw2w-pPJF3i"/>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95023" y="1603384"/>
            <a:ext cx="3040864" cy="4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21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57188"/>
            <a:ext cx="6629400" cy="492125"/>
          </a:xfrm>
        </p:spPr>
        <p:txBody>
          <a:bodyPr/>
          <a:lstStyle/>
          <a:p>
            <a:r>
              <a:rPr lang="en-US" altLang="en-US" sz="3200" smtClean="0">
                <a:latin typeface="Arial" panose="020B0604020202020204" pitchFamily="34" charset="0"/>
                <a:cs typeface="Arial" panose="020B0604020202020204" pitchFamily="34" charset="0"/>
              </a:rPr>
              <a:t>Compliance Paths</a:t>
            </a:r>
          </a:p>
        </p:txBody>
      </p:sp>
      <p:sp>
        <p:nvSpPr>
          <p:cNvPr id="116739" name="Content Placeholder 2"/>
          <p:cNvSpPr>
            <a:spLocks noGrp="1"/>
          </p:cNvSpPr>
          <p:nvPr>
            <p:ph idx="1"/>
          </p:nvPr>
        </p:nvSpPr>
        <p:spPr>
          <a:xfrm>
            <a:off x="457200" y="1371600"/>
            <a:ext cx="8229600" cy="812530"/>
          </a:xfrm>
        </p:spPr>
        <p:txBody>
          <a:bodyPr/>
          <a:lstStyle/>
          <a:p>
            <a:r>
              <a:rPr lang="en-US" altLang="en-US" sz="2400" dirty="0" smtClean="0">
                <a:latin typeface="Arial" panose="020B0604020202020204" pitchFamily="34" charset="0"/>
                <a:cs typeface="Arial" panose="020B0604020202020204" pitchFamily="34" charset="0"/>
              </a:rPr>
              <a:t>90.1-2013 Includes Two Paths for Compliance:</a:t>
            </a:r>
          </a:p>
          <a:p>
            <a:endParaRPr lang="en-US" altLang="en-US" sz="2400" dirty="0" smtClean="0">
              <a:latin typeface="Arial" panose="020B0604020202020204" pitchFamily="34" charset="0"/>
              <a:cs typeface="Arial" panose="020B0604020202020204" pitchFamily="34" charset="0"/>
            </a:endParaRPr>
          </a:p>
        </p:txBody>
      </p:sp>
      <p:sp>
        <p:nvSpPr>
          <p:cNvPr id="116740" name="Content Placeholder 5"/>
          <p:cNvSpPr txBox="1">
            <a:spLocks/>
          </p:cNvSpPr>
          <p:nvPr/>
        </p:nvSpPr>
        <p:spPr bwMode="auto">
          <a:xfrm>
            <a:off x="896938" y="1944688"/>
            <a:ext cx="24082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defTabSz="45720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defTabSz="4572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defTabSz="4572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defTabSz="4572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buFontTx/>
              <a:buNone/>
            </a:pPr>
            <a:r>
              <a:rPr lang="en-US" altLang="en-US" sz="2400">
                <a:solidFill>
                  <a:srgbClr val="0070C0"/>
                </a:solidFill>
              </a:rPr>
              <a:t>      Prescriptive </a:t>
            </a:r>
            <a:r>
              <a:rPr lang="en-US" altLang="en-US" sz="2400"/>
              <a:t>							</a:t>
            </a:r>
            <a:endParaRPr lang="en-US" altLang="en-US"/>
          </a:p>
        </p:txBody>
      </p:sp>
      <p:pic>
        <p:nvPicPr>
          <p:cNvPr id="116741" name="Picture 2" descr="C:\Users\d3x311\AppData\Local\Microsoft\Windows\Temporary Internet Files\Content.Outlook\VDYNL39L\P814004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7588" y="2836863"/>
            <a:ext cx="189865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1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51448" y="3059295"/>
            <a:ext cx="2128992" cy="251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3" name="TextBox 11"/>
          <p:cNvSpPr txBox="1">
            <a:spLocks noChangeArrowheads="1"/>
          </p:cNvSpPr>
          <p:nvPr/>
        </p:nvSpPr>
        <p:spPr bwMode="auto">
          <a:xfrm>
            <a:off x="5633401" y="4397303"/>
            <a:ext cx="1231900" cy="4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1400" b="1" dirty="0">
                <a:latin typeface="Calibri" panose="020F0502020204030204" pitchFamily="34" charset="0"/>
              </a:rPr>
              <a:t>Proposed Design</a:t>
            </a:r>
          </a:p>
        </p:txBody>
      </p:sp>
      <p:sp>
        <p:nvSpPr>
          <p:cNvPr id="116744" name="TextBox 12"/>
          <p:cNvSpPr txBox="1">
            <a:spLocks noChangeArrowheads="1"/>
          </p:cNvSpPr>
          <p:nvPr/>
        </p:nvSpPr>
        <p:spPr bwMode="auto">
          <a:xfrm>
            <a:off x="7141891" y="4882739"/>
            <a:ext cx="989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1400" b="1" dirty="0">
                <a:latin typeface="Calibri" panose="020F0502020204030204" pitchFamily="34" charset="0"/>
              </a:rPr>
              <a:t>Baseline Design</a:t>
            </a:r>
          </a:p>
        </p:txBody>
      </p:sp>
      <p:sp>
        <p:nvSpPr>
          <p:cNvPr id="116745" name="Content Placeholder 5"/>
          <p:cNvSpPr txBox="1">
            <a:spLocks/>
          </p:cNvSpPr>
          <p:nvPr/>
        </p:nvSpPr>
        <p:spPr bwMode="auto">
          <a:xfrm>
            <a:off x="4808538" y="1878013"/>
            <a:ext cx="4048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defTabSz="45720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defTabSz="4572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defTabSz="4572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defTabSz="4572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eaLnBrk="1" hangingPunct="1">
              <a:buFontTx/>
              <a:buNone/>
            </a:pPr>
            <a:r>
              <a:rPr lang="en-US" altLang="en-US" sz="2400">
                <a:solidFill>
                  <a:srgbClr val="0070C0"/>
                </a:solidFill>
              </a:rPr>
              <a:t>Performance – Energy Cost Budget (ECB)</a:t>
            </a:r>
            <a:endParaRPr lang="en-US" altLang="en-US">
              <a:solidFill>
                <a:srgbClr val="0070C0"/>
              </a:solidFill>
            </a:endParaRPr>
          </a:p>
        </p:txBody>
      </p:sp>
      <p:sp>
        <p:nvSpPr>
          <p:cNvPr id="116748" name="TextBox 16"/>
          <p:cNvSpPr txBox="1">
            <a:spLocks noChangeArrowheads="1"/>
          </p:cNvSpPr>
          <p:nvPr/>
        </p:nvSpPr>
        <p:spPr bwMode="auto">
          <a:xfrm>
            <a:off x="5389563" y="3651250"/>
            <a:ext cx="123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2800" b="1">
                <a:latin typeface="Calibri" panose="020F0502020204030204" pitchFamily="34" charset="0"/>
              </a:rPr>
              <a:t>$</a:t>
            </a:r>
            <a:endParaRPr lang="en-US" altLang="en-US" sz="3200" b="1">
              <a:latin typeface="Calibri" panose="020F0502020204030204" pitchFamily="34" charset="0"/>
            </a:endParaRPr>
          </a:p>
        </p:txBody>
      </p:sp>
      <p:sp>
        <p:nvSpPr>
          <p:cNvPr id="116749" name="TextBox 17"/>
          <p:cNvSpPr txBox="1">
            <a:spLocks noChangeArrowheads="1"/>
          </p:cNvSpPr>
          <p:nvPr/>
        </p:nvSpPr>
        <p:spPr bwMode="auto">
          <a:xfrm>
            <a:off x="7256463" y="4300538"/>
            <a:ext cx="12303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en-US" altLang="en-US" sz="2800" b="1">
                <a:latin typeface="Calibri" panose="020F0502020204030204" pitchFamily="34" charset="0"/>
              </a:rPr>
              <a:t>$</a:t>
            </a:r>
            <a:endParaRPr lang="en-US" altLang="en-US" sz="3200" b="1">
              <a:latin typeface="Calibri" panose="020F0502020204030204" pitchFamily="34" charset="0"/>
            </a:endParaRPr>
          </a:p>
        </p:txBody>
      </p:sp>
      <p:pic>
        <p:nvPicPr>
          <p:cNvPr id="116750" name="Picture 18" descr="C:\Users\d3x311\AppData\Local\Microsoft\Windows\Temporary Internet Files\Content.IE5\T3E8U0XN\ins_05_clip_image002[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563" y="2532063"/>
            <a:ext cx="1801812"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19" descr="C:\Users\d3x311\AppData\Local\Microsoft\Windows\Temporary Internet Files\Content.IE5\T3E8U0XN\ins_05_clip_image002[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7963" y="2557463"/>
            <a:ext cx="1801812"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3" name="Slide Number Placeholder 2"/>
          <p:cNvSpPr>
            <a:spLocks noGrp="1"/>
          </p:cNvSpPr>
          <p:nvPr>
            <p:ph type="sldNum" sz="quarter" idx="10"/>
          </p:nvPr>
        </p:nvSpPr>
        <p:spPr/>
        <p:txBody>
          <a:bodyPr/>
          <a:lstStyle/>
          <a:p>
            <a:pPr>
              <a:defRPr/>
            </a:pPr>
            <a:fld id="{6FA7A601-8905-4665-B27F-C236320CF369}" type="slidenum">
              <a:rPr lang="en-US" altLang="en-US" smtClean="0"/>
              <a:pPr>
                <a:defRPr/>
              </a:pPr>
              <a:t>51</a:t>
            </a:fld>
            <a:endParaRPr lang="en-US" altLang="en-US"/>
          </a:p>
        </p:txBody>
      </p:sp>
      <p:pic>
        <p:nvPicPr>
          <p:cNvPr id="116747" name="Picture 4" descr="http://asm-air.com/wp-content/uploads/2014/11/SEER_vs_EER_SEER_rating_tag.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17650" y="4407489"/>
            <a:ext cx="15398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957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357188"/>
            <a:ext cx="6629400" cy="620712"/>
          </a:xfrm>
        </p:spPr>
        <p:txBody>
          <a:bodyPr/>
          <a:lstStyle/>
          <a:p>
            <a:r>
              <a:rPr lang="en-US" altLang="en-US" sz="3200" smtClean="0">
                <a:latin typeface="Arial" panose="020B0604020202020204" pitchFamily="34" charset="0"/>
                <a:cs typeface="Arial" panose="020B0604020202020204" pitchFamily="34" charset="0"/>
              </a:rPr>
              <a:t>New Compliance Path</a:t>
            </a:r>
          </a:p>
        </p:txBody>
      </p:sp>
      <p:sp>
        <p:nvSpPr>
          <p:cNvPr id="11878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F0B9AC99-AA60-4866-978F-6B40469D3168}" type="slidenum">
              <a:rPr lang="en-US" altLang="en-US" sz="900" smtClean="0">
                <a:solidFill>
                  <a:srgbClr val="707276"/>
                </a:solidFill>
              </a:rPr>
              <a:pPr>
                <a:spcBef>
                  <a:spcPct val="0"/>
                </a:spcBef>
                <a:buSzTx/>
                <a:buFontTx/>
                <a:buNone/>
              </a:pPr>
              <a:t>52</a:t>
            </a:fld>
            <a:endParaRPr lang="en-US" altLang="en-US" sz="900" smtClean="0">
              <a:solidFill>
                <a:srgbClr val="707276"/>
              </a:solidFill>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
        <p:nvSpPr>
          <p:cNvPr id="7" name="Content Placeholder 2"/>
          <p:cNvSpPr>
            <a:spLocks noGrp="1"/>
          </p:cNvSpPr>
          <p:nvPr>
            <p:ph idx="1"/>
          </p:nvPr>
        </p:nvSpPr>
        <p:spPr>
          <a:xfrm>
            <a:off x="812098" y="1139412"/>
            <a:ext cx="7167825" cy="5447645"/>
          </a:xfrm>
        </p:spPr>
        <p:txBody>
          <a:bodyPr/>
          <a:lstStyle/>
          <a:p>
            <a:r>
              <a:rPr lang="en-US" sz="2400" dirty="0"/>
              <a:t>90.1-2016 Introduces a Third Path for </a:t>
            </a:r>
            <a:r>
              <a:rPr lang="en-US" sz="2400" dirty="0" smtClean="0"/>
              <a:t>Compliance</a:t>
            </a:r>
            <a:endParaRPr lang="en-US" sz="2400" dirty="0"/>
          </a:p>
          <a:p>
            <a:pPr lvl="1"/>
            <a:r>
              <a:rPr lang="en-US" sz="2200" dirty="0" smtClean="0"/>
              <a:t>Appendix G – Performance Rating Method</a:t>
            </a:r>
          </a:p>
          <a:p>
            <a:pPr lvl="2"/>
            <a:r>
              <a:rPr lang="en-US" sz="2000" dirty="0" smtClean="0"/>
              <a:t>Previously only allowed for “beyond code” programs like LEED</a:t>
            </a:r>
          </a:p>
          <a:p>
            <a:pPr lvl="2"/>
            <a:r>
              <a:rPr lang="en-US" sz="2000" dirty="0" smtClean="0"/>
              <a:t>Provides </a:t>
            </a:r>
            <a:r>
              <a:rPr lang="en-US" sz="2000" dirty="0"/>
              <a:t>increased flexibility</a:t>
            </a:r>
          </a:p>
          <a:p>
            <a:pPr lvl="2"/>
            <a:r>
              <a:rPr lang="en-US" sz="2000" dirty="0"/>
              <a:t>Saves time and money dedicated to energy modeling by allowing a single modeling approach to be used for multiple functions</a:t>
            </a:r>
          </a:p>
          <a:p>
            <a:pPr lvl="2"/>
            <a:r>
              <a:rPr lang="en-US" sz="2000" dirty="0"/>
              <a:t>Encourages the creation of tools that automate the simulation process as the market is increased</a:t>
            </a:r>
          </a:p>
          <a:p>
            <a:pPr lvl="2"/>
            <a:r>
              <a:rPr lang="en-US" sz="2000" dirty="0"/>
              <a:t>Provides credit for good design practices that were previously not recognized for code compliance</a:t>
            </a:r>
          </a:p>
          <a:p>
            <a:pPr lvl="1"/>
            <a:endParaRPr lang="en-US" sz="2000" dirty="0"/>
          </a:p>
          <a:p>
            <a:pPr lvl="1"/>
            <a:endParaRPr lang="en-US" sz="2200" dirty="0"/>
          </a:p>
          <a:p>
            <a:endParaRPr lang="en-US" sz="2400" dirty="0"/>
          </a:p>
        </p:txBody>
      </p:sp>
    </p:spTree>
    <p:extLst>
      <p:ext uri="{BB962C8B-B14F-4D97-AF65-F5344CB8AC3E}">
        <p14:creationId xmlns:p14="http://schemas.microsoft.com/office/powerpoint/2010/main" val="3365213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2"/>
          <p:cNvSpPr>
            <a:spLocks noGrp="1"/>
          </p:cNvSpPr>
          <p:nvPr>
            <p:ph type="title"/>
          </p:nvPr>
        </p:nvSpPr>
        <p:spPr>
          <a:xfrm>
            <a:off x="457200" y="357188"/>
            <a:ext cx="6629400" cy="620712"/>
          </a:xfrm>
        </p:spPr>
        <p:txBody>
          <a:bodyPr/>
          <a:lstStyle/>
          <a:p>
            <a:pPr eaLnBrk="1" hangingPunct="1"/>
            <a:r>
              <a:rPr lang="en-US" altLang="en-US" smtClean="0">
                <a:latin typeface="Arial" panose="020B0604020202020204" pitchFamily="34" charset="0"/>
                <a:cs typeface="Arial" panose="020B0604020202020204" pitchFamily="34" charset="0"/>
              </a:rPr>
              <a:t>Key Takeaways for Designers</a:t>
            </a:r>
          </a:p>
        </p:txBody>
      </p:sp>
      <p:sp>
        <p:nvSpPr>
          <p:cNvPr id="1290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4"/>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77FD7F0C-6D43-4A76-AC19-FEC83B6EC3A2}" type="slidenum">
              <a:rPr lang="en-US" altLang="en-US" sz="900" smtClean="0">
                <a:solidFill>
                  <a:srgbClr val="707276"/>
                </a:solidFill>
              </a:rPr>
              <a:pPr>
                <a:spcBef>
                  <a:spcPct val="0"/>
                </a:spcBef>
                <a:buSzTx/>
                <a:buFontTx/>
                <a:buNone/>
              </a:pPr>
              <a:t>53</a:t>
            </a:fld>
            <a:endParaRPr lang="en-US" altLang="en-US" sz="900" smtClean="0">
              <a:solidFill>
                <a:srgbClr val="707276"/>
              </a:solidFill>
            </a:endParaRPr>
          </a:p>
        </p:txBody>
      </p:sp>
      <p:sp>
        <p:nvSpPr>
          <p:cNvPr id="129028" name="Content Placeholder 5"/>
          <p:cNvSpPr>
            <a:spLocks noGrp="1"/>
          </p:cNvSpPr>
          <p:nvPr>
            <p:ph idx="4294967295"/>
          </p:nvPr>
        </p:nvSpPr>
        <p:spPr>
          <a:xfrm>
            <a:off x="457200" y="1143365"/>
            <a:ext cx="8061325" cy="4848134"/>
          </a:xfrm>
        </p:spPr>
        <p:txBody>
          <a:bodyPr/>
          <a:lstStyle/>
          <a:p>
            <a:pPr eaLnBrk="1" hangingPunct="1"/>
            <a:r>
              <a:rPr lang="en-US" altLang="en-US" sz="1600" dirty="0" smtClean="0">
                <a:latin typeface="Arial" panose="020B0604020202020204" pitchFamily="34" charset="0"/>
                <a:cs typeface="Arial" panose="020B0604020202020204" pitchFamily="34" charset="0"/>
              </a:rPr>
              <a:t>Residential ERI path new rating index and backstop </a:t>
            </a:r>
            <a:br>
              <a:rPr lang="en-US" altLang="en-US" sz="1600" dirty="0" smtClean="0">
                <a:latin typeface="Arial" panose="020B0604020202020204" pitchFamily="34" charset="0"/>
                <a:cs typeface="Arial" panose="020B0604020202020204" pitchFamily="34" charset="0"/>
              </a:rPr>
            </a:br>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smtClean="0">
                <a:latin typeface="Arial" panose="020B0604020202020204" pitchFamily="34" charset="0"/>
                <a:cs typeface="Arial" panose="020B0604020202020204" pitchFamily="34" charset="0"/>
              </a:rPr>
              <a:t>Consideration and use of renewable energy sources</a:t>
            </a:r>
          </a:p>
          <a:p>
            <a:pPr eaLnBrk="1" hangingPunct="1"/>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smtClean="0">
                <a:latin typeface="Arial" panose="020B0604020202020204" pitchFamily="34" charset="0"/>
                <a:cs typeface="Arial" panose="020B0604020202020204" pitchFamily="34" charset="0"/>
              </a:rPr>
              <a:t>Increased emphasis on building modeling in larger commercial buildings</a:t>
            </a:r>
          </a:p>
          <a:p>
            <a:pPr eaLnBrk="1" hangingPunct="1"/>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smtClean="0">
                <a:latin typeface="Arial" panose="020B0604020202020204" pitchFamily="34" charset="0"/>
                <a:cs typeface="Arial" panose="020B0604020202020204" pitchFamily="34" charset="0"/>
              </a:rPr>
              <a:t>More rigorous thermal envelope criteria that are increasingly recognizing the value of daylighting</a:t>
            </a:r>
            <a:br>
              <a:rPr lang="en-US" altLang="en-US" sz="1600" dirty="0" smtClean="0">
                <a:latin typeface="Arial" panose="020B0604020202020204" pitchFamily="34" charset="0"/>
                <a:cs typeface="Arial" panose="020B0604020202020204" pitchFamily="34" charset="0"/>
              </a:rPr>
            </a:br>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smtClean="0">
                <a:latin typeface="Arial" panose="020B0604020202020204" pitchFamily="34" charset="0"/>
                <a:cs typeface="Arial" panose="020B0604020202020204" pitchFamily="34" charset="0"/>
              </a:rPr>
              <a:t>Decreased lighting power limits, more automatic lighting controls and increased consideration of how fenestration impacts daylighting and building energy use </a:t>
            </a:r>
            <a:br>
              <a:rPr lang="en-US" altLang="en-US" sz="1600" dirty="0" smtClean="0">
                <a:latin typeface="Arial" panose="020B0604020202020204" pitchFamily="34" charset="0"/>
                <a:cs typeface="Arial" panose="020B0604020202020204" pitchFamily="34" charset="0"/>
              </a:rPr>
            </a:br>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smtClean="0">
                <a:latin typeface="Arial" panose="020B0604020202020204" pitchFamily="34" charset="0"/>
                <a:cs typeface="Arial" panose="020B0604020202020204" pitchFamily="34" charset="0"/>
              </a:rPr>
              <a:t>More opportunities for architects to look at the total building and lead as the </a:t>
            </a:r>
            <a:r>
              <a:rPr lang="en-US" altLang="en-US" sz="1600" smtClean="0">
                <a:latin typeface="Arial" panose="020B0604020202020204" pitchFamily="34" charset="0"/>
                <a:cs typeface="Arial" panose="020B0604020202020204" pitchFamily="34" charset="0"/>
              </a:rPr>
              <a:t>project design </a:t>
            </a:r>
            <a:r>
              <a:rPr lang="en-US" altLang="en-US" sz="1600" dirty="0" smtClean="0">
                <a:latin typeface="Arial" panose="020B0604020202020204" pitchFamily="34" charset="0"/>
                <a:cs typeface="Arial" panose="020B0604020202020204" pitchFamily="34" charset="0"/>
              </a:rPr>
              <a:t>professional</a:t>
            </a:r>
          </a:p>
          <a:p>
            <a:pPr eaLnBrk="1" hangingPunct="1"/>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smtClean="0">
                <a:latin typeface="Arial" panose="020B0604020202020204" pitchFamily="34" charset="0"/>
                <a:cs typeface="Arial" panose="020B0604020202020204" pitchFamily="34" charset="0"/>
              </a:rPr>
              <a:t>The advent of a new compliance path for energy based on the actual performance of a building over time </a:t>
            </a:r>
          </a:p>
          <a:p>
            <a:pPr eaLnBrk="1" hangingPunct="1"/>
            <a:endParaRPr lang="en-US" altLang="en-US" sz="1600"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1454263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57188"/>
            <a:ext cx="6629400" cy="384175"/>
          </a:xfrm>
        </p:spPr>
        <p:txBody>
          <a:bodyPr/>
          <a:lstStyle/>
          <a:p>
            <a:r>
              <a:rPr lang="en-US" altLang="en-US" smtClean="0">
                <a:latin typeface="Arial" panose="020B0604020202020204" pitchFamily="34" charset="0"/>
                <a:cs typeface="Arial" panose="020B0604020202020204" pitchFamily="34" charset="0"/>
              </a:rPr>
              <a:t>THANK YOU!</a:t>
            </a:r>
          </a:p>
        </p:txBody>
      </p:sp>
      <p:sp>
        <p:nvSpPr>
          <p:cNvPr id="131075" name="Content Placeholder 2"/>
          <p:cNvSpPr>
            <a:spLocks noGrp="1"/>
          </p:cNvSpPr>
          <p:nvPr>
            <p:ph idx="1"/>
          </p:nvPr>
        </p:nvSpPr>
        <p:spPr>
          <a:xfrm>
            <a:off x="457200" y="1371600"/>
            <a:ext cx="8229600" cy="3262432"/>
          </a:xfrm>
        </p:spPr>
        <p:txBody>
          <a:bodyPr/>
          <a:lstStyle/>
          <a:p>
            <a:pPr marL="0" indent="0" algn="ctr">
              <a:buFontTx/>
              <a:buNone/>
            </a:pPr>
            <a:r>
              <a:rPr lang="en-US" altLang="en-US" dirty="0" smtClean="0">
                <a:latin typeface="Arial" panose="020B0604020202020204" pitchFamily="34" charset="0"/>
                <a:cs typeface="Arial" panose="020B0604020202020204" pitchFamily="34" charset="0"/>
              </a:rPr>
              <a:t>Rose Bartlett</a:t>
            </a:r>
          </a:p>
          <a:p>
            <a:pPr marL="0" indent="0" algn="ctr">
              <a:buFontTx/>
              <a:buNone/>
            </a:pPr>
            <a:r>
              <a:rPr lang="en-US" altLang="en-US" dirty="0" smtClean="0">
                <a:latin typeface="Arial" panose="020B0604020202020204" pitchFamily="34" charset="0"/>
                <a:cs typeface="Arial" panose="020B0604020202020204" pitchFamily="34" charset="0"/>
                <a:hlinkClick r:id="rId2"/>
              </a:rPr>
              <a:t>rose.bartlett@pnnl.gov</a:t>
            </a:r>
            <a:r>
              <a:rPr lang="en-US" altLang="en-US" dirty="0" smtClean="0">
                <a:latin typeface="Arial" panose="020B0604020202020204" pitchFamily="34" charset="0"/>
                <a:cs typeface="Arial" panose="020B0604020202020204" pitchFamily="34" charset="0"/>
              </a:rPr>
              <a:t>	</a:t>
            </a:r>
          </a:p>
          <a:p>
            <a:pPr marL="0" indent="0" algn="ctr">
              <a:buFontTx/>
              <a:buNone/>
            </a:pPr>
            <a:endParaRPr lang="en-US" altLang="en-US" dirty="0" smtClean="0">
              <a:latin typeface="Arial" panose="020B0604020202020204" pitchFamily="34" charset="0"/>
              <a:cs typeface="Arial" panose="020B0604020202020204" pitchFamily="34" charset="0"/>
            </a:endParaRPr>
          </a:p>
          <a:p>
            <a:pPr marL="0" indent="0" algn="ctr">
              <a:buFontTx/>
              <a:buNone/>
            </a:pPr>
            <a:r>
              <a:rPr lang="en-US" altLang="en-US" dirty="0" smtClean="0">
                <a:latin typeface="Arial" panose="020B0604020202020204" pitchFamily="34" charset="0"/>
                <a:cs typeface="Arial" panose="020B0604020202020204" pitchFamily="34" charset="0"/>
              </a:rPr>
              <a:t>Bob Schultz</a:t>
            </a:r>
          </a:p>
          <a:p>
            <a:pPr marL="0" indent="0" algn="ctr">
              <a:buFontTx/>
              <a:buNone/>
            </a:pPr>
            <a:r>
              <a:rPr lang="en-US" altLang="en-US" dirty="0" smtClean="0">
                <a:latin typeface="Arial" panose="020B0604020202020204" pitchFamily="34" charset="0"/>
                <a:cs typeface="Arial" panose="020B0604020202020204" pitchFamily="34" charset="0"/>
                <a:hlinkClick r:id="rId3"/>
              </a:rPr>
              <a:t>robert.schultz@pnnl.gov</a:t>
            </a:r>
            <a:endParaRPr lang="en-US" altLang="en-US" dirty="0" smtClean="0">
              <a:latin typeface="Arial" panose="020B0604020202020204" pitchFamily="34" charset="0"/>
              <a:cs typeface="Arial" panose="020B0604020202020204" pitchFamily="34" charset="0"/>
            </a:endParaRPr>
          </a:p>
          <a:p>
            <a:pPr marL="0" indent="0" algn="ctr">
              <a:buFontTx/>
              <a:buNone/>
            </a:pPr>
            <a:endParaRPr lang="en-US" altLang="en-US" dirty="0" smtClean="0">
              <a:latin typeface="Arial" panose="020B0604020202020204" pitchFamily="34" charset="0"/>
              <a:cs typeface="Arial" panose="020B0604020202020204" pitchFamily="34" charset="0"/>
            </a:endParaRPr>
          </a:p>
          <a:p>
            <a:pPr marL="0" indent="0" algn="ctr">
              <a:buFontTx/>
              <a:buNone/>
            </a:pPr>
            <a:r>
              <a:rPr lang="en-US" altLang="en-US" dirty="0" smtClean="0">
                <a:latin typeface="Arial" panose="020B0604020202020204" pitchFamily="34" charset="0"/>
                <a:cs typeface="Arial" panose="020B0604020202020204" pitchFamily="34" charset="0"/>
              </a:rPr>
              <a:t>Building Energy Codes Program</a:t>
            </a:r>
          </a:p>
          <a:p>
            <a:pPr marL="0" indent="0" algn="ctr">
              <a:buFontTx/>
              <a:buNone/>
            </a:pPr>
            <a:r>
              <a:rPr lang="en-US" altLang="en-US" dirty="0" smtClean="0">
                <a:latin typeface="Arial" panose="020B0604020202020204" pitchFamily="34" charset="0"/>
                <a:cs typeface="Arial" panose="020B0604020202020204" pitchFamily="34" charset="0"/>
                <a:hlinkClick r:id="rId4"/>
              </a:rPr>
              <a:t>www.energycodes.gov</a:t>
            </a:r>
            <a:endParaRPr lang="en-US" altLang="en-US" dirty="0" smtClean="0">
              <a:latin typeface="Arial" panose="020B0604020202020204" pitchFamily="34" charset="0"/>
              <a:cs typeface="Arial" panose="020B0604020202020204" pitchFamily="34" charset="0"/>
            </a:endParaRPr>
          </a:p>
          <a:p>
            <a:pPr marL="0" indent="0" algn="ctr">
              <a:buNone/>
            </a:pPr>
            <a:endParaRPr lang="en-US" altLang="en-US" dirty="0" smtClean="0">
              <a:latin typeface="Arial" panose="020B0604020202020204" pitchFamily="34" charset="0"/>
              <a:cs typeface="Arial" panose="020B0604020202020204" pitchFamily="34" charset="0"/>
            </a:endParaRPr>
          </a:p>
        </p:txBody>
      </p:sp>
      <p:sp>
        <p:nvSpPr>
          <p:cNvPr id="1310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5"/>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6"/>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7"/>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8"/>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9pPr>
          </a:lstStyle>
          <a:p>
            <a:pPr>
              <a:spcBef>
                <a:spcPct val="0"/>
              </a:spcBef>
              <a:buSzTx/>
              <a:buFontTx/>
              <a:buNone/>
            </a:pPr>
            <a:fld id="{A7647A14-D33B-412C-87EE-277617DDBE0C}" type="slidenum">
              <a:rPr lang="en-US" altLang="en-US" sz="900" smtClean="0">
                <a:solidFill>
                  <a:srgbClr val="707276"/>
                </a:solidFill>
              </a:rPr>
              <a:pPr>
                <a:spcBef>
                  <a:spcPct val="0"/>
                </a:spcBef>
                <a:buSzTx/>
                <a:buFontTx/>
                <a:buNone/>
              </a:pPr>
              <a:t>54</a:t>
            </a:fld>
            <a:endParaRPr lang="en-US" altLang="en-US" sz="900" smtClean="0">
              <a:solidFill>
                <a:srgbClr val="707276"/>
              </a:solidFill>
            </a:endParaRPr>
          </a:p>
        </p:txBody>
      </p:sp>
      <p:sp>
        <p:nvSpPr>
          <p:cNvPr id="1310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5"/>
              </a:buBlip>
              <a:defRPr sz="2000">
                <a:solidFill>
                  <a:schemeClr val="accent2"/>
                </a:solidFill>
                <a:latin typeface="Arial" panose="020B0604020202020204" pitchFamily="34" charset="0"/>
                <a:cs typeface="Arial" panose="020B0604020202020204" pitchFamily="34" charset="0"/>
              </a:defRPr>
            </a:lvl1pPr>
            <a:lvl2pPr marL="742950" indent="-285750">
              <a:spcBef>
                <a:spcPct val="20000"/>
              </a:spcBef>
              <a:buBlip>
                <a:blip r:embed="rId6"/>
              </a:buBlip>
              <a:defRPr>
                <a:solidFill>
                  <a:schemeClr val="accent2"/>
                </a:solidFill>
                <a:latin typeface="Arial" panose="020B0604020202020204" pitchFamily="34" charset="0"/>
                <a:cs typeface="Arial" panose="020B0604020202020204" pitchFamily="34" charset="0"/>
              </a:defRPr>
            </a:lvl2pPr>
            <a:lvl3pPr marL="1143000" indent="-228600">
              <a:spcBef>
                <a:spcPct val="20000"/>
              </a:spcBef>
              <a:buSzPct val="100000"/>
              <a:buBlip>
                <a:blip r:embed="rId7"/>
              </a:buBlip>
              <a:defRPr sz="1600">
                <a:solidFill>
                  <a:schemeClr val="accent2"/>
                </a:solidFill>
                <a:latin typeface="Arial" panose="020B0604020202020204" pitchFamily="34" charset="0"/>
                <a:cs typeface="Arial" panose="020B0604020202020204" pitchFamily="34" charset="0"/>
              </a:defRPr>
            </a:lvl3pPr>
            <a:lvl4pPr marL="1600200" indent="-228600">
              <a:spcBef>
                <a:spcPct val="20000"/>
              </a:spcBef>
              <a:buSzPct val="100000"/>
              <a:buBlip>
                <a:blip r:embed="rId8"/>
              </a:buBlip>
              <a:defRPr sz="1400">
                <a:solidFill>
                  <a:schemeClr val="accent2"/>
                </a:solidFill>
                <a:latin typeface="Arial" panose="020B0604020202020204" pitchFamily="34" charset="0"/>
                <a:cs typeface="Arial" panose="020B0604020202020204" pitchFamily="34" charset="0"/>
              </a:defRPr>
            </a:lvl4pPr>
            <a:lvl5pPr marL="2057400" indent="-228600">
              <a:spcBef>
                <a:spcPct val="20000"/>
              </a:spcBef>
              <a:buSzPct val="100000"/>
              <a:buBlip>
                <a:blip r:embed="rId5"/>
              </a:buBlip>
              <a:defRPr sz="1400">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5"/>
              </a:buBlip>
              <a:defRPr sz="1400">
                <a:solidFill>
                  <a:schemeClr val="accent2"/>
                </a:solidFill>
                <a:latin typeface="Arial" panose="020B0604020202020204" pitchFamily="34" charset="0"/>
                <a:cs typeface="Arial" panose="020B0604020202020204" pitchFamily="34" charset="0"/>
              </a:defRPr>
            </a:lvl9pPr>
          </a:lstStyle>
          <a:p>
            <a:pPr fontAlgn="base">
              <a:spcBef>
                <a:spcPct val="0"/>
              </a:spcBef>
              <a:spcAft>
                <a:spcPct val="0"/>
              </a:spcAft>
              <a:buSzTx/>
              <a:buFontTx/>
              <a:buNone/>
            </a:pPr>
            <a:r>
              <a:rPr lang="en-US" altLang="en-US" sz="900" smtClean="0">
                <a:solidFill>
                  <a:srgbClr val="707276"/>
                </a:solidFill>
              </a:rPr>
              <a:t>Building Energy Codes Program</a:t>
            </a:r>
          </a:p>
        </p:txBody>
      </p:sp>
      <p:sp>
        <p:nvSpPr>
          <p:cNvPr id="2" name="TextBox 1"/>
          <p:cNvSpPr txBox="1"/>
          <p:nvPr/>
        </p:nvSpPr>
        <p:spPr>
          <a:xfrm>
            <a:off x="228600" y="6477000"/>
            <a:ext cx="2286000" cy="338554"/>
          </a:xfrm>
          <a:prstGeom prst="rect">
            <a:avLst/>
          </a:prstGeom>
          <a:noFill/>
        </p:spPr>
        <p:txBody>
          <a:bodyPr wrap="square" rtlCol="0">
            <a:spAutoFit/>
          </a:bodyPr>
          <a:lstStyle/>
          <a:p>
            <a:r>
              <a:rPr lang="en-US" sz="1600" dirty="0" smtClean="0"/>
              <a:t>PNNL-SA-</a:t>
            </a:r>
            <a:r>
              <a:rPr lang="en-US" sz="1600" dirty="0" err="1" smtClean="0"/>
              <a:t>xxxxxx</a:t>
            </a:r>
            <a:endParaRPr lang="en-US" sz="1600" dirty="0"/>
          </a:p>
        </p:txBody>
      </p:sp>
    </p:spTree>
    <p:extLst>
      <p:ext uri="{BB962C8B-B14F-4D97-AF65-F5344CB8AC3E}">
        <p14:creationId xmlns:p14="http://schemas.microsoft.com/office/powerpoint/2010/main" val="348200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ctrTitle"/>
          </p:nvPr>
        </p:nvSpPr>
        <p:spPr>
          <a:xfrm>
            <a:off x="0" y="2628782"/>
            <a:ext cx="9144000" cy="1600438"/>
          </a:xfrm>
        </p:spPr>
        <p:txBody>
          <a:bodyPr/>
          <a:lstStyle/>
          <a:p>
            <a:r>
              <a:rPr lang="en-US" dirty="0" smtClean="0"/>
              <a:t>Energy Codes 101</a:t>
            </a:r>
            <a:endParaRPr lang="en-US" dirty="0"/>
          </a:p>
        </p:txBody>
      </p:sp>
      <p:sp>
        <p:nvSpPr>
          <p:cNvPr id="34" name="Slide Number Placeholder 33"/>
          <p:cNvSpPr>
            <a:spLocks noGrp="1"/>
          </p:cNvSpPr>
          <p:nvPr>
            <p:ph type="sldNum" sz="quarter" idx="4294967295"/>
          </p:nvPr>
        </p:nvSpPr>
        <p:spPr>
          <a:xfrm>
            <a:off x="6553200" y="6356350"/>
            <a:ext cx="2133600" cy="365125"/>
          </a:xfrm>
          <a:prstGeom prst="rect">
            <a:avLst/>
          </a:prstGeom>
        </p:spPr>
        <p:txBody>
          <a:bodyPr/>
          <a:lstStyle/>
          <a:p>
            <a:fld id="{03722D57-58D6-9447-A6D5-A97F6C35A8FB}" type="slidenum">
              <a:rPr lang="en-US" smtClean="0"/>
              <a:pPr/>
              <a:t>6</a:t>
            </a:fld>
            <a:endParaRPr lang="en-US"/>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smtClean="0"/>
              <a:t>Building Energy Codes Program</a:t>
            </a:r>
            <a:endParaRPr lang="en-US" dirty="0"/>
          </a:p>
        </p:txBody>
      </p:sp>
      <p:sp>
        <p:nvSpPr>
          <p:cNvPr id="5" name="Subtitle 51"/>
          <p:cNvSpPr>
            <a:spLocks noGrp="1"/>
          </p:cNvSpPr>
          <p:nvPr>
            <p:ph type="subTitle" idx="1"/>
          </p:nvPr>
        </p:nvSpPr>
        <p:spPr>
          <a:xfrm>
            <a:off x="358140" y="4267200"/>
            <a:ext cx="8229600" cy="583474"/>
          </a:xfrm>
        </p:spPr>
        <p:txBody>
          <a:bodyPr>
            <a:normAutofit lnSpcReduction="10000"/>
          </a:bodyPr>
          <a:lstStyle/>
          <a:p>
            <a:r>
              <a:rPr lang="en-US" dirty="0" smtClean="0"/>
              <a:t>Rose Bartlett</a:t>
            </a:r>
          </a:p>
          <a:p>
            <a:r>
              <a:rPr lang="en-US" dirty="0" smtClean="0"/>
              <a:t>bob </a:t>
            </a:r>
            <a:r>
              <a:rPr lang="en-US" dirty="0" err="1" smtClean="0"/>
              <a:t>schultz</a:t>
            </a:r>
            <a:endParaRPr lang="en-US" dirty="0"/>
          </a:p>
        </p:txBody>
      </p:sp>
      <p:sp>
        <p:nvSpPr>
          <p:cNvPr id="8" name="Text Placeholder 2"/>
          <p:cNvSpPr>
            <a:spLocks noGrp="1"/>
          </p:cNvSpPr>
          <p:nvPr>
            <p:ph type="body" sz="quarter" idx="15"/>
          </p:nvPr>
        </p:nvSpPr>
        <p:spPr>
          <a:xfrm>
            <a:off x="312420" y="4940650"/>
            <a:ext cx="8229600" cy="961697"/>
          </a:xfrm>
        </p:spPr>
        <p:txBody>
          <a:bodyPr>
            <a:normAutofit/>
          </a:bodyPr>
          <a:lstStyle/>
          <a:p>
            <a:r>
              <a:rPr lang="en-US" dirty="0" smtClean="0"/>
              <a:t>2018 Department of Energy National Energy Codes Conference</a:t>
            </a:r>
          </a:p>
          <a:p>
            <a:r>
              <a:rPr lang="en-US" dirty="0" smtClean="0"/>
              <a:t>Building Energy Codes Program</a:t>
            </a:r>
          </a:p>
          <a:p>
            <a:r>
              <a:rPr lang="en-US" dirty="0" smtClean="0"/>
              <a:t>July 15, 2018</a:t>
            </a:r>
            <a:endParaRPr lang="en-US" dirty="0"/>
          </a:p>
          <a:p>
            <a:endParaRPr lang="en-US" dirty="0"/>
          </a:p>
        </p:txBody>
      </p:sp>
    </p:spTree>
    <p:extLst>
      <p:ext uri="{BB962C8B-B14F-4D97-AF65-F5344CB8AC3E}">
        <p14:creationId xmlns:p14="http://schemas.microsoft.com/office/powerpoint/2010/main" val="2808557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6"/>
          <p:cNvSpPr>
            <a:spLocks noGrp="1"/>
          </p:cNvSpPr>
          <p:nvPr>
            <p:ph type="title"/>
          </p:nvPr>
        </p:nvSpPr>
        <p:spPr>
          <a:xfrm>
            <a:off x="457200" y="357188"/>
            <a:ext cx="6629400" cy="620712"/>
          </a:xfrm>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Code Benefits</a:t>
            </a:r>
            <a:endParaRPr lang="en-US" altLang="en-US" smtClean="0">
              <a:latin typeface="Arial" panose="020B0604020202020204" pitchFamily="34" charset="0"/>
              <a:cs typeface="Arial" panose="020B0604020202020204" pitchFamily="34" charset="0"/>
            </a:endParaRPr>
          </a:p>
        </p:txBody>
      </p:sp>
      <p:pic>
        <p:nvPicPr>
          <p:cNvPr id="90115" name="Picture 7" descr="arrows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55725"/>
            <a:ext cx="91440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7800" y="1592263"/>
            <a:ext cx="3860800" cy="2519362"/>
          </a:xfrm>
          <a:prstGeom prst="rect">
            <a:avLst/>
          </a:prstGeom>
        </p:spPr>
        <p:txBody>
          <a:bodyPr>
            <a:normAutofit/>
          </a:bodyPr>
          <a:lstStyle/>
          <a:p>
            <a:pPr eaLnBrk="1" fontAlgn="auto" hangingPunct="1">
              <a:spcBef>
                <a:spcPct val="20000"/>
              </a:spcBef>
              <a:spcAft>
                <a:spcPts val="0"/>
              </a:spcAft>
              <a:defRPr/>
            </a:pPr>
            <a:r>
              <a:rPr lang="en-US" sz="2000" b="1" dirty="0">
                <a:solidFill>
                  <a:schemeClr val="tx1">
                    <a:lumMod val="50000"/>
                  </a:schemeClr>
                </a:solidFill>
                <a:latin typeface="Arial" charset="0"/>
                <a:ea typeface="ＭＳ Ｐゴシック"/>
                <a:cs typeface="ＭＳ Ｐゴシック"/>
              </a:rPr>
              <a:t>Reduced energy </a:t>
            </a:r>
            <a:r>
              <a:rPr lang="en-US" sz="2000" b="1" dirty="0" smtClean="0">
                <a:solidFill>
                  <a:schemeClr val="tx1">
                    <a:lumMod val="50000"/>
                  </a:schemeClr>
                </a:solidFill>
                <a:latin typeface="Arial" charset="0"/>
                <a:ea typeface="ＭＳ Ｐゴシック"/>
                <a:cs typeface="ＭＳ Ｐゴシック"/>
              </a:rPr>
              <a:t>consumption</a:t>
            </a:r>
            <a:endParaRPr lang="en-US" sz="2323" b="1" dirty="0">
              <a:solidFill>
                <a:schemeClr val="tx1">
                  <a:lumMod val="50000"/>
                </a:schemeClr>
              </a:solidFill>
              <a:latin typeface="Arial Narrow"/>
              <a:ea typeface="+mn-ea"/>
              <a:cs typeface="Arial Narrow"/>
            </a:endParaRPr>
          </a:p>
        </p:txBody>
      </p:sp>
      <p:sp>
        <p:nvSpPr>
          <p:cNvPr id="10" name="TextBox 9"/>
          <p:cNvSpPr txBox="1"/>
          <p:nvPr/>
        </p:nvSpPr>
        <p:spPr>
          <a:xfrm>
            <a:off x="2682875" y="4111625"/>
            <a:ext cx="3860800" cy="2519363"/>
          </a:xfrm>
          <a:prstGeom prst="rect">
            <a:avLst/>
          </a:prstGeom>
        </p:spPr>
        <p:txBody>
          <a:bodyPr>
            <a:normAutofit/>
          </a:bodyPr>
          <a:lstStyle/>
          <a:p>
            <a:pPr algn="ctr" eaLnBrk="1" fontAlgn="auto" hangingPunct="1">
              <a:spcBef>
                <a:spcPct val="20000"/>
              </a:spcBef>
              <a:spcAft>
                <a:spcPts val="0"/>
              </a:spcAft>
              <a:defRPr/>
            </a:pPr>
            <a:r>
              <a:rPr lang="en-US" sz="2000" b="1" dirty="0">
                <a:solidFill>
                  <a:schemeClr val="tx1">
                    <a:lumMod val="50000"/>
                  </a:schemeClr>
                </a:solidFill>
                <a:latin typeface="Arial" charset="0"/>
                <a:ea typeface="ＭＳ Ｐゴシック"/>
                <a:cs typeface="ＭＳ Ｐゴシック"/>
              </a:rPr>
              <a:t>Rising cost savings</a:t>
            </a:r>
            <a:br>
              <a:rPr lang="en-US" sz="2000" b="1" dirty="0">
                <a:solidFill>
                  <a:schemeClr val="tx1">
                    <a:lumMod val="50000"/>
                  </a:schemeClr>
                </a:solidFill>
                <a:latin typeface="Arial" charset="0"/>
                <a:ea typeface="ＭＳ Ｐゴシック"/>
                <a:cs typeface="ＭＳ Ｐゴシック"/>
              </a:rPr>
            </a:br>
            <a:endParaRPr lang="en-US" sz="2323" b="1" dirty="0">
              <a:solidFill>
                <a:schemeClr val="tx1">
                  <a:lumMod val="50000"/>
                </a:schemeClr>
              </a:solidFill>
              <a:latin typeface="Arial Narrow"/>
              <a:ea typeface="+mn-ea"/>
              <a:cs typeface="Arial Narrow"/>
            </a:endParaRPr>
          </a:p>
        </p:txBody>
      </p:sp>
      <p:sp>
        <p:nvSpPr>
          <p:cNvPr id="11" name="TextBox 10"/>
          <p:cNvSpPr txBox="1"/>
          <p:nvPr/>
        </p:nvSpPr>
        <p:spPr>
          <a:xfrm>
            <a:off x="5149850" y="1592263"/>
            <a:ext cx="3860800" cy="2519362"/>
          </a:xfrm>
          <a:prstGeom prst="rect">
            <a:avLst/>
          </a:prstGeom>
        </p:spPr>
        <p:txBody>
          <a:bodyPr>
            <a:normAutofit/>
          </a:bodyPr>
          <a:lstStyle/>
          <a:p>
            <a:pPr algn="r" eaLnBrk="1" fontAlgn="auto" hangingPunct="1">
              <a:spcBef>
                <a:spcPct val="20000"/>
              </a:spcBef>
              <a:spcAft>
                <a:spcPts val="0"/>
              </a:spcAft>
              <a:defRPr/>
            </a:pPr>
            <a:r>
              <a:rPr lang="en-US" sz="2000" b="1" dirty="0">
                <a:solidFill>
                  <a:schemeClr val="tx1">
                    <a:lumMod val="50000"/>
                  </a:schemeClr>
                </a:solidFill>
                <a:latin typeface="Arial" charset="0"/>
                <a:ea typeface="ＭＳ Ｐゴシック"/>
                <a:cs typeface="ＭＳ Ｐゴシック"/>
              </a:rPr>
              <a:t>Reduced CO</a:t>
            </a:r>
            <a:r>
              <a:rPr lang="en-US" sz="2000" b="1" baseline="-25000" dirty="0">
                <a:solidFill>
                  <a:schemeClr val="tx1">
                    <a:lumMod val="50000"/>
                  </a:schemeClr>
                </a:solidFill>
                <a:latin typeface="Arial" charset="0"/>
                <a:ea typeface="ＭＳ Ｐゴシック"/>
                <a:cs typeface="ＭＳ Ｐゴシック"/>
              </a:rPr>
              <a:t>2</a:t>
            </a:r>
            <a:r>
              <a:rPr lang="en-US" sz="2000" b="1" dirty="0">
                <a:solidFill>
                  <a:schemeClr val="tx1">
                    <a:lumMod val="50000"/>
                  </a:schemeClr>
                </a:solidFill>
                <a:latin typeface="Arial" charset="0"/>
                <a:ea typeface="ＭＳ Ｐゴシック"/>
                <a:cs typeface="ＭＳ Ｐゴシック"/>
              </a:rPr>
              <a:t> emissions</a:t>
            </a:r>
            <a:br>
              <a:rPr lang="en-US" sz="2000" b="1" dirty="0">
                <a:solidFill>
                  <a:schemeClr val="tx1">
                    <a:lumMod val="50000"/>
                  </a:schemeClr>
                </a:solidFill>
                <a:latin typeface="Arial" charset="0"/>
                <a:ea typeface="ＭＳ Ｐゴシック"/>
                <a:cs typeface="ＭＳ Ｐゴシック"/>
              </a:rPr>
            </a:br>
            <a:endParaRPr lang="en-US" sz="2323" b="1" dirty="0">
              <a:solidFill>
                <a:schemeClr val="tx1">
                  <a:lumMod val="50000"/>
                </a:schemeClr>
              </a:solidFill>
              <a:latin typeface="Arial Narrow"/>
              <a:ea typeface="+mn-ea"/>
              <a:cs typeface="Arial Narrow"/>
            </a:endParaRPr>
          </a:p>
        </p:txBody>
      </p:sp>
      <p:sp>
        <p:nvSpPr>
          <p:cNvPr id="2" name="TextBox 1"/>
          <p:cNvSpPr txBox="1"/>
          <p:nvPr/>
        </p:nvSpPr>
        <p:spPr>
          <a:xfrm>
            <a:off x="3816096" y="4767072"/>
            <a:ext cx="1475232" cy="461665"/>
          </a:xfrm>
          <a:prstGeom prst="rect">
            <a:avLst/>
          </a:prstGeom>
          <a:noFill/>
        </p:spPr>
        <p:txBody>
          <a:bodyPr wrap="square" rtlCol="0">
            <a:spAutoFit/>
          </a:bodyPr>
          <a:lstStyle/>
          <a:p>
            <a:r>
              <a:rPr lang="en-US" b="1" dirty="0" smtClean="0">
                <a:solidFill>
                  <a:schemeClr val="accent2"/>
                </a:solidFill>
              </a:rPr>
              <a:t>$126B </a:t>
            </a:r>
            <a:endParaRPr lang="en-US" b="1" dirty="0">
              <a:solidFill>
                <a:schemeClr val="accent2"/>
              </a:solidFill>
            </a:endParaRPr>
          </a:p>
        </p:txBody>
      </p:sp>
      <p:sp>
        <p:nvSpPr>
          <p:cNvPr id="8" name="TextBox 7"/>
          <p:cNvSpPr txBox="1"/>
          <p:nvPr/>
        </p:nvSpPr>
        <p:spPr>
          <a:xfrm>
            <a:off x="457200" y="2212848"/>
            <a:ext cx="2651760" cy="830997"/>
          </a:xfrm>
          <a:prstGeom prst="rect">
            <a:avLst/>
          </a:prstGeom>
          <a:noFill/>
        </p:spPr>
        <p:txBody>
          <a:bodyPr wrap="square" rtlCol="0">
            <a:spAutoFit/>
          </a:bodyPr>
          <a:lstStyle/>
          <a:p>
            <a:r>
              <a:rPr lang="en-US" b="1" dirty="0" smtClean="0">
                <a:solidFill>
                  <a:schemeClr val="accent2"/>
                </a:solidFill>
              </a:rPr>
              <a:t>12.82 quads primary energy</a:t>
            </a:r>
            <a:endParaRPr lang="en-US" b="1" dirty="0">
              <a:solidFill>
                <a:schemeClr val="accent2"/>
              </a:solidFill>
            </a:endParaRPr>
          </a:p>
        </p:txBody>
      </p:sp>
      <p:sp>
        <p:nvSpPr>
          <p:cNvPr id="12" name="TextBox 11"/>
          <p:cNvSpPr txBox="1"/>
          <p:nvPr/>
        </p:nvSpPr>
        <p:spPr>
          <a:xfrm>
            <a:off x="6711696" y="2231136"/>
            <a:ext cx="1475232" cy="461665"/>
          </a:xfrm>
          <a:prstGeom prst="rect">
            <a:avLst/>
          </a:prstGeom>
          <a:noFill/>
        </p:spPr>
        <p:txBody>
          <a:bodyPr wrap="square" rtlCol="0">
            <a:spAutoFit/>
          </a:bodyPr>
          <a:lstStyle/>
          <a:p>
            <a:r>
              <a:rPr lang="en-US" b="1" dirty="0" smtClean="0">
                <a:solidFill>
                  <a:schemeClr val="accent2"/>
                </a:solidFill>
              </a:rPr>
              <a:t>841 MMT</a:t>
            </a:r>
            <a:endParaRPr lang="en-US" b="1" dirty="0">
              <a:solidFill>
                <a:schemeClr val="accent2"/>
              </a:solidFill>
            </a:endParaRPr>
          </a:p>
        </p:txBody>
      </p:sp>
      <p:sp>
        <p:nvSpPr>
          <p:cNvPr id="3" name="Rectangle 2"/>
          <p:cNvSpPr/>
          <p:nvPr/>
        </p:nvSpPr>
        <p:spPr>
          <a:xfrm>
            <a:off x="457200" y="6074629"/>
            <a:ext cx="8553450" cy="338554"/>
          </a:xfrm>
          <a:prstGeom prst="rect">
            <a:avLst/>
          </a:prstGeom>
        </p:spPr>
        <p:txBody>
          <a:bodyPr wrap="square">
            <a:spAutoFit/>
          </a:bodyPr>
          <a:lstStyle/>
          <a:p>
            <a:r>
              <a:rPr lang="en-US" sz="1600" dirty="0" smtClean="0">
                <a:solidFill>
                  <a:schemeClr val="accent2"/>
                </a:solidFill>
                <a:hlinkClick r:id="rId4"/>
              </a:rPr>
              <a:t>www.energycodes.gov/sites/default/files/documents/Impacts_Of_Model_Energy_Codes.pdf</a:t>
            </a:r>
            <a:r>
              <a:rPr lang="en-US" sz="1600" dirty="0" smtClean="0">
                <a:solidFill>
                  <a:schemeClr val="accent2"/>
                </a:solidFill>
              </a:rPr>
              <a:t> </a:t>
            </a:r>
            <a:endParaRPr lang="en-US" sz="1600" dirty="0">
              <a:solidFill>
                <a:schemeClr val="accent2"/>
              </a:solidFill>
            </a:endParaRPr>
          </a:p>
        </p:txBody>
      </p:sp>
      <p:sp>
        <p:nvSpPr>
          <p:cNvPr id="4" name="TextBox 3"/>
          <p:cNvSpPr txBox="1"/>
          <p:nvPr/>
        </p:nvSpPr>
        <p:spPr>
          <a:xfrm>
            <a:off x="2814805" y="1122218"/>
            <a:ext cx="4735945" cy="470045"/>
          </a:xfrm>
          <a:prstGeom prst="rect">
            <a:avLst/>
          </a:prstGeom>
          <a:noFill/>
        </p:spPr>
        <p:txBody>
          <a:bodyPr wrap="square" rtlCol="0">
            <a:spAutoFit/>
          </a:bodyPr>
          <a:lstStyle/>
          <a:p>
            <a:r>
              <a:rPr lang="en-US" b="1" dirty="0" smtClean="0">
                <a:solidFill>
                  <a:schemeClr val="accent2"/>
                </a:solidFill>
              </a:rPr>
              <a:t>Cumulative 2010-2040</a:t>
            </a:r>
            <a:endParaRPr lang="en-US" b="1" dirty="0">
              <a:solidFill>
                <a:schemeClr val="accent2"/>
              </a:solidFill>
            </a:endParaRPr>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sp>
        <p:nvSpPr>
          <p:cNvPr id="6" name="Slide Number Placeholder 5"/>
          <p:cNvSpPr>
            <a:spLocks noGrp="1"/>
          </p:cNvSpPr>
          <p:nvPr>
            <p:ph type="sldNum" sz="quarter" idx="12"/>
          </p:nvPr>
        </p:nvSpPr>
        <p:spPr/>
        <p:txBody>
          <a:bodyPr/>
          <a:lstStyle/>
          <a:p>
            <a:pPr>
              <a:defRPr/>
            </a:pPr>
            <a:fld id="{0DF125AE-87EE-484A-AA9C-CC1AF6C4FAAE}"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Major Players</a:t>
            </a:r>
            <a:endParaRPr lang="en-US" dirty="0"/>
          </a:p>
        </p:txBody>
      </p:sp>
      <p:sp>
        <p:nvSpPr>
          <p:cNvPr id="3" name="Content Placeholder 2"/>
          <p:cNvSpPr>
            <a:spLocks noGrp="1"/>
          </p:cNvSpPr>
          <p:nvPr>
            <p:ph idx="1"/>
          </p:nvPr>
        </p:nvSpPr>
        <p:spPr>
          <a:xfrm>
            <a:off x="457200" y="1371597"/>
            <a:ext cx="8229600" cy="2080570"/>
          </a:xfrm>
        </p:spPr>
        <p:txBody>
          <a:bodyPr/>
          <a:lstStyle/>
          <a:p>
            <a:r>
              <a:rPr lang="en-US" dirty="0" smtClean="0"/>
              <a:t>ASHRAE</a:t>
            </a:r>
          </a:p>
          <a:p>
            <a:r>
              <a:rPr lang="en-US" dirty="0" smtClean="0"/>
              <a:t>ICC</a:t>
            </a:r>
          </a:p>
          <a:p>
            <a:r>
              <a:rPr lang="en-US" dirty="0" smtClean="0"/>
              <a:t>Jurisdictions</a:t>
            </a:r>
          </a:p>
          <a:p>
            <a:r>
              <a:rPr lang="en-US" dirty="0" smtClean="0"/>
              <a:t>From DOE’s perspective, the model / baseline codes are</a:t>
            </a:r>
          </a:p>
          <a:p>
            <a:pPr lvl="1"/>
            <a:r>
              <a:rPr lang="en-US" dirty="0" smtClean="0"/>
              <a:t>ASHRAE 90.1 for Commercial</a:t>
            </a:r>
          </a:p>
          <a:p>
            <a:pPr lvl="1"/>
            <a:r>
              <a:rPr lang="en-US" dirty="0" smtClean="0"/>
              <a:t>ICC IECC for Residential</a:t>
            </a:r>
            <a:endParaRPr lang="en-US" dirty="0"/>
          </a:p>
        </p:txBody>
      </p:sp>
      <p:sp>
        <p:nvSpPr>
          <p:cNvPr id="4" name="Slide Number Placeholder 3"/>
          <p:cNvSpPr>
            <a:spLocks noGrp="1"/>
          </p:cNvSpPr>
          <p:nvPr>
            <p:ph type="sldNum" sz="quarter" idx="10"/>
          </p:nvPr>
        </p:nvSpPr>
        <p:spPr/>
        <p:txBody>
          <a:bodyPr/>
          <a:lstStyle/>
          <a:p>
            <a:pPr>
              <a:defRPr/>
            </a:pPr>
            <a:fld id="{6FA7A601-8905-4665-B27F-C236320CF369}" type="slidenum">
              <a:rPr lang="en-US" altLang="en-US" smtClean="0"/>
              <a:pPr>
                <a:defRPr/>
              </a:pPr>
              <a:t>8</a:t>
            </a:fld>
            <a:endParaRPr lang="en-US" altLang="en-US"/>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172362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DOE’s Role</a:t>
            </a:r>
            <a:endParaRPr lang="en-US" dirty="0"/>
          </a:p>
        </p:txBody>
      </p:sp>
      <p:sp>
        <p:nvSpPr>
          <p:cNvPr id="3" name="Content Placeholder 2"/>
          <p:cNvSpPr>
            <a:spLocks noGrp="1"/>
          </p:cNvSpPr>
          <p:nvPr>
            <p:ph idx="1"/>
          </p:nvPr>
        </p:nvSpPr>
        <p:spPr>
          <a:xfrm>
            <a:off x="457200" y="1371597"/>
            <a:ext cx="8229600" cy="2560701"/>
          </a:xfrm>
        </p:spPr>
        <p:txBody>
          <a:bodyPr/>
          <a:lstStyle/>
          <a:p>
            <a:r>
              <a:rPr lang="en-US" dirty="0" smtClean="0"/>
              <a:t>DOE is directed by statute to participate in industry processes to</a:t>
            </a:r>
          </a:p>
          <a:p>
            <a:pPr lvl="1"/>
            <a:r>
              <a:rPr lang="en-US" dirty="0" smtClean="0"/>
              <a:t>Develop model building energy codes</a:t>
            </a:r>
          </a:p>
          <a:p>
            <a:pPr lvl="1"/>
            <a:r>
              <a:rPr lang="en-US" dirty="0" smtClean="0"/>
              <a:t>Issue determinations as to whether updated codes result in energy savings</a:t>
            </a:r>
          </a:p>
          <a:p>
            <a:pPr lvl="1"/>
            <a:r>
              <a:rPr lang="en-US" dirty="0" smtClean="0"/>
              <a:t>Provide technical assistance to states to implement and comply with the codes</a:t>
            </a:r>
          </a:p>
          <a:p>
            <a:r>
              <a:rPr lang="en-US" dirty="0" smtClean="0"/>
              <a:t>For specific statutory language, visit</a:t>
            </a:r>
          </a:p>
          <a:p>
            <a:pPr lvl="1"/>
            <a:r>
              <a:rPr lang="en-US" dirty="0">
                <a:hlinkClick r:id="rId2"/>
              </a:rPr>
              <a:t>https://</a:t>
            </a:r>
            <a:r>
              <a:rPr lang="en-US" dirty="0" smtClean="0">
                <a:hlinkClick r:id="rId2"/>
              </a:rPr>
              <a:t>www.energycodes.gov/about/statutory-requirements</a:t>
            </a:r>
            <a:r>
              <a:rPr lang="en-US" dirty="0" smtClean="0"/>
              <a:t> </a:t>
            </a:r>
          </a:p>
        </p:txBody>
      </p:sp>
      <p:sp>
        <p:nvSpPr>
          <p:cNvPr id="4" name="Slide Number Placeholder 3"/>
          <p:cNvSpPr>
            <a:spLocks noGrp="1"/>
          </p:cNvSpPr>
          <p:nvPr>
            <p:ph type="sldNum" sz="quarter" idx="10"/>
          </p:nvPr>
        </p:nvSpPr>
        <p:spPr/>
        <p:txBody>
          <a:bodyPr/>
          <a:lstStyle/>
          <a:p>
            <a:pPr>
              <a:defRPr/>
            </a:pPr>
            <a:fld id="{6FA7A601-8905-4665-B27F-C236320CF369}"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r>
              <a:rPr lang="en-US" smtClean="0"/>
              <a:t>Building Energy Codes Program</a:t>
            </a:r>
            <a:endParaRPr lang="en-US"/>
          </a:p>
        </p:txBody>
      </p:sp>
    </p:spTree>
    <p:extLst>
      <p:ext uri="{BB962C8B-B14F-4D97-AF65-F5344CB8AC3E}">
        <p14:creationId xmlns:p14="http://schemas.microsoft.com/office/powerpoint/2010/main" val="1789340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_Presentation_Template_01-21-2012">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NNL_Presentation_Template_01-21-2012">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ACA73EA61F941A9153F240F8686DD" ma:contentTypeVersion="5" ma:contentTypeDescription="Create a new document." ma:contentTypeScope="" ma:versionID="33b50337b87e49adef6b3746a2831bdf">
  <xsd:schema xmlns:xsd="http://www.w3.org/2001/XMLSchema" xmlns:p="http://schemas.microsoft.com/office/2006/metadata/properties" xmlns:ns2="69310953-047c-4c33-8792-0677b7ac10ec" targetNamespace="http://schemas.microsoft.com/office/2006/metadata/properties" ma:root="true" ma:fieldsID="3a5a4b8c7f1286e5fcbe79f22843d864" ns2:_="">
    <xsd:import namespace="69310953-047c-4c33-8792-0677b7ac10ec"/>
    <xsd:element name="properties">
      <xsd:complexType>
        <xsd:sequence>
          <xsd:element name="documentManagement">
            <xsd:complexType>
              <xsd:all>
                <xsd:element ref="ns2:Description0" minOccurs="0"/>
                <xsd:element ref="ns2:Date_x0020_presented" minOccurs="0"/>
                <xsd:element ref="ns2:Primary_x0020_contact" minOccurs="0"/>
                <xsd:element ref="ns2:ERICA_x0020_status" minOccurs="0"/>
              </xsd:all>
            </xsd:complexType>
          </xsd:element>
        </xsd:sequence>
      </xsd:complexType>
    </xsd:element>
  </xsd:schema>
  <xsd:schema xmlns:xsd="http://www.w3.org/2001/XMLSchema" xmlns:dms="http://schemas.microsoft.com/office/2006/documentManagement/types" targetNamespace="69310953-047c-4c33-8792-0677b7ac10ec" elementFormDefault="qualified">
    <xsd:import namespace="http://schemas.microsoft.com/office/2006/documentManagement/types"/>
    <xsd:element name="Description0" ma:index="8" nillable="true" ma:displayName="Description" ma:internalName="Description0">
      <xsd:simpleType>
        <xsd:restriction base="dms:Note"/>
      </xsd:simpleType>
    </xsd:element>
    <xsd:element name="Date_x0020_presented" ma:index="9" nillable="true" ma:displayName="Date presented" ma:internalName="Date_x0020_presented">
      <xsd:simpleType>
        <xsd:restriction base="dms:Text">
          <xsd:maxLength value="255"/>
        </xsd:restriction>
      </xsd:simpleType>
    </xsd:element>
    <xsd:element name="Primary_x0020_contact" ma:index="10" nillable="true" ma:displayName="Primary contact" ma:internalName="Primary_x0020_contact">
      <xsd:simpleType>
        <xsd:restriction base="dms:Text">
          <xsd:maxLength value="255"/>
        </xsd:restriction>
      </xsd:simpleType>
    </xsd:element>
    <xsd:element name="ERICA_x0020_status" ma:index="11" nillable="true" ma:displayName="ERICA status" ma:internalName="ERICA_x0020_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RICA_x0020_status xmlns="69310953-047c-4c33-8792-0677b7ac10ec">PNNL-SA-72577</ERICA_x0020_status>
    <Description0 xmlns="69310953-047c-4c33-8792-0677b7ac10ec">To provide a basic introduction to the varied and complex issues associated with building energy codes. (PPTX with comments)</Description0>
    <Date_x0020_presented xmlns="69310953-047c-4c33-8792-0677b7ac10ec" xsi:nil="true"/>
    <Primary_x0020_contact xmlns="69310953-047c-4c33-8792-0677b7ac10ec">Michelle Britt</Primary_x0020_contact>
  </documentManagement>
</p:properties>
</file>

<file path=customXml/itemProps1.xml><?xml version="1.0" encoding="utf-8"?>
<ds:datastoreItem xmlns:ds="http://schemas.openxmlformats.org/officeDocument/2006/customXml" ds:itemID="{A5CABBDE-F9AF-4275-86C4-1CE2E8F87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10953-047c-4c33-8792-0677b7ac10e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A2F5255-7DEE-4ED8-B746-64FE81355C69}">
  <ds:schemaRefs>
    <ds:schemaRef ds:uri="69310953-047c-4c33-8792-0677b7ac10ec"/>
    <ds:schemaRef ds:uri="http://purl.org/dc/dcmitype/"/>
    <ds:schemaRef ds:uri="http://schemas.openxmlformats.org/package/2006/metadata/core-properties"/>
    <ds:schemaRef ds:uri="http://purl.org/dc/terms/"/>
    <ds:schemaRef ds:uri="http://schemas.microsoft.com/office/2006/documentManagement/types"/>
    <ds:schemaRef ds:uri="http://www.w3.org/XML/1998/namespac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BUILDING ENERGY CODES UNIVERSITY</Template>
  <TotalTime>20996</TotalTime>
  <Words>3733</Words>
  <Application>Microsoft Office PowerPoint</Application>
  <PresentationFormat>On-screen Show (4:3)</PresentationFormat>
  <Paragraphs>599</Paragraphs>
  <Slides>54</Slides>
  <Notes>36</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68" baseType="lpstr">
      <vt:lpstr>Arial Unicode MS</vt:lpstr>
      <vt:lpstr>ＭＳ Ｐゴシック</vt:lpstr>
      <vt:lpstr>65 Helvetica Medium</vt:lpstr>
      <vt:lpstr>Arial</vt:lpstr>
      <vt:lpstr>Arial Black</vt:lpstr>
      <vt:lpstr>Arial Narrow</vt:lpstr>
      <vt:lpstr>Calibri</vt:lpstr>
      <vt:lpstr>Times New Roman</vt:lpstr>
      <vt:lpstr>PNNL Copper Theme</vt:lpstr>
      <vt:lpstr>PNNL_Presentation_Template_01-21-2012</vt:lpstr>
      <vt:lpstr>1_PNNL_Presentation_Template_01-21-2012</vt:lpstr>
      <vt:lpstr>1_PNNL Copper Theme</vt:lpstr>
      <vt:lpstr>Default Design</vt:lpstr>
      <vt:lpstr>Document</vt:lpstr>
      <vt:lpstr>PowerPoint Presentation</vt:lpstr>
      <vt:lpstr>AIA and ICC Continuing Education Provider</vt:lpstr>
      <vt:lpstr>PowerPoint Presentation</vt:lpstr>
      <vt:lpstr>PowerPoint Presentation</vt:lpstr>
      <vt:lpstr>PowerPoint Presentation</vt:lpstr>
      <vt:lpstr>Energy Codes 101</vt:lpstr>
      <vt:lpstr>Code Benefits</vt:lpstr>
      <vt:lpstr>Major Players</vt:lpstr>
      <vt:lpstr>DOE’s Role</vt:lpstr>
      <vt:lpstr>DOE’s Support</vt:lpstr>
      <vt:lpstr>DOE Determinations</vt:lpstr>
      <vt:lpstr>Building Energy Codes</vt:lpstr>
      <vt:lpstr>IECC</vt:lpstr>
      <vt:lpstr>PowerPoint Presentation</vt:lpstr>
      <vt:lpstr>Residential vs. Commercial</vt:lpstr>
      <vt:lpstr>PowerPoint Presentation</vt:lpstr>
      <vt:lpstr>PowerPoint Presentation</vt:lpstr>
      <vt:lpstr>Three Main Aspects</vt:lpstr>
      <vt:lpstr>Code Development</vt:lpstr>
      <vt:lpstr>PowerPoint Presentation</vt:lpstr>
      <vt:lpstr>Adoption Date vs. Effective Date</vt:lpstr>
      <vt:lpstr>Current State Adoption Status - Commercial</vt:lpstr>
      <vt:lpstr>Current State Adoption Status - Residential</vt:lpstr>
      <vt:lpstr>Energy Code Enforcement and Compliance</vt:lpstr>
      <vt:lpstr>Energy Code Compliance</vt:lpstr>
      <vt:lpstr>REScheck™   DOE’s residential compliance software</vt:lpstr>
      <vt:lpstr>COMcheck™  DOE’s commercial compliance software</vt:lpstr>
      <vt:lpstr>Energy Codes Website</vt:lpstr>
      <vt:lpstr>Energy Codes Website: Training materials </vt:lpstr>
      <vt:lpstr>What’s New In Codes?</vt:lpstr>
      <vt:lpstr>Current status of the IECC and Standard 90.1</vt:lpstr>
      <vt:lpstr>PowerPoint Presentation</vt:lpstr>
      <vt:lpstr>Summary of Major Changes –  2018 IECC Residential</vt:lpstr>
      <vt:lpstr>PowerPoint Presentation</vt:lpstr>
      <vt:lpstr>Summary of Major Changes –  2018 IECC Residential Cont’d</vt:lpstr>
      <vt:lpstr>Summary of Major Changes – 2018 IECC Commercial</vt:lpstr>
      <vt:lpstr>2018 IECC Changes: How to learn more</vt:lpstr>
      <vt:lpstr>Summary of Major Changes –  ASHRAE 90.1-2016</vt:lpstr>
      <vt:lpstr>New Format</vt:lpstr>
      <vt:lpstr>New Climate Zone Map</vt:lpstr>
      <vt:lpstr>Summary of Changes –  ASHRAE 90.1-2016 – Cont’d</vt:lpstr>
      <vt:lpstr>Summary of Changes –  ASHRAE 90.1-2016 – Cont’d</vt:lpstr>
      <vt:lpstr>Summary of Changes –  ASHRAE 90.1-2016 – Cont’d</vt:lpstr>
      <vt:lpstr>Summary of Changes –  ASHRAE 90.1-2016 – Cont’d</vt:lpstr>
      <vt:lpstr>Summary of Changes –  ASHRAE 90.1-2016 – Cont’d</vt:lpstr>
      <vt:lpstr>Summary of Changes –  ASHRAE 90.1-2016 – Cont’d</vt:lpstr>
      <vt:lpstr>Summary of Changes –  ASHRAE 90.1-2016- Cont’d</vt:lpstr>
      <vt:lpstr>Summary of Changes –  ASHRAE 90.1-2016- Cont’d</vt:lpstr>
      <vt:lpstr>Summary of Changes –  ASHRAE 90.1-2016- Cont’d</vt:lpstr>
      <vt:lpstr>Summary of Changes –  ASHRAE 90.1-2016- Cont’d</vt:lpstr>
      <vt:lpstr>Compliance Paths</vt:lpstr>
      <vt:lpstr>New Compliance Path</vt:lpstr>
      <vt:lpstr>Key Takeaways for Designers</vt:lpstr>
      <vt:lpstr>THANK YOU!</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101: An Introduction</dc:title>
  <dc:subject>basic guide to building energy codes and standards</dc:subject>
  <dc:creator>Michelle Britt</dc:creator>
  <cp:keywords>BECP;energy codes;DOE;ASHRAE;ICC;code compliance;code adoption;code development</cp:keywords>
  <cp:lastModifiedBy>Fowler, Richard A</cp:lastModifiedBy>
  <cp:revision>814</cp:revision>
  <dcterms:created xsi:type="dcterms:W3CDTF">2010-02-23T20:54:32Z</dcterms:created>
  <dcterms:modified xsi:type="dcterms:W3CDTF">2018-07-23T20:15:25Z</dcterms:modified>
  <cp:contentStatus>May 2010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0x0101006E2ACA73EA61F941A9153F240F8686DD</vt:lpwstr>
  </property>
</Properties>
</file>