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99" r:id="rId3"/>
    <p:sldMasterId id="2147483713" r:id="rId4"/>
  </p:sldMasterIdLst>
  <p:notesMasterIdLst>
    <p:notesMasterId r:id="rId87"/>
  </p:notesMasterIdLst>
  <p:handoutMasterIdLst>
    <p:handoutMasterId r:id="rId88"/>
  </p:handoutMasterIdLst>
  <p:sldIdLst>
    <p:sldId id="480" r:id="rId5"/>
    <p:sldId id="481" r:id="rId6"/>
    <p:sldId id="482" r:id="rId7"/>
    <p:sldId id="483" r:id="rId8"/>
    <p:sldId id="484" r:id="rId9"/>
    <p:sldId id="474" r:id="rId10"/>
    <p:sldId id="461" r:id="rId11"/>
    <p:sldId id="475" r:id="rId12"/>
    <p:sldId id="323" r:id="rId13"/>
    <p:sldId id="322" r:id="rId14"/>
    <p:sldId id="325" r:id="rId15"/>
    <p:sldId id="326" r:id="rId16"/>
    <p:sldId id="327" r:id="rId17"/>
    <p:sldId id="330" r:id="rId18"/>
    <p:sldId id="464" r:id="rId19"/>
    <p:sldId id="465" r:id="rId20"/>
    <p:sldId id="462" r:id="rId21"/>
    <p:sldId id="473" r:id="rId22"/>
    <p:sldId id="471" r:id="rId23"/>
    <p:sldId id="472" r:id="rId24"/>
    <p:sldId id="469" r:id="rId25"/>
    <p:sldId id="467" r:id="rId26"/>
    <p:sldId id="468" r:id="rId27"/>
    <p:sldId id="387" r:id="rId28"/>
    <p:sldId id="337" r:id="rId29"/>
    <p:sldId id="395" r:id="rId30"/>
    <p:sldId id="394" r:id="rId31"/>
    <p:sldId id="341" r:id="rId32"/>
    <p:sldId id="389" r:id="rId33"/>
    <p:sldId id="397" r:id="rId34"/>
    <p:sldId id="470" r:id="rId35"/>
    <p:sldId id="339" r:id="rId36"/>
    <p:sldId id="336" r:id="rId37"/>
    <p:sldId id="399" r:id="rId38"/>
    <p:sldId id="344" r:id="rId39"/>
    <p:sldId id="371" r:id="rId40"/>
    <p:sldId id="375" r:id="rId41"/>
    <p:sldId id="379" r:id="rId42"/>
    <p:sldId id="377" r:id="rId43"/>
    <p:sldId id="378" r:id="rId44"/>
    <p:sldId id="404" r:id="rId45"/>
    <p:sldId id="380" r:id="rId46"/>
    <p:sldId id="476" r:id="rId47"/>
    <p:sldId id="443" r:id="rId48"/>
    <p:sldId id="445" r:id="rId49"/>
    <p:sldId id="446" r:id="rId50"/>
    <p:sldId id="447" r:id="rId51"/>
    <p:sldId id="479" r:id="rId52"/>
    <p:sldId id="477" r:id="rId53"/>
    <p:sldId id="449" r:id="rId54"/>
    <p:sldId id="478" r:id="rId55"/>
    <p:sldId id="450" r:id="rId56"/>
    <p:sldId id="451" r:id="rId57"/>
    <p:sldId id="452" r:id="rId58"/>
    <p:sldId id="453" r:id="rId59"/>
    <p:sldId id="454" r:id="rId60"/>
    <p:sldId id="455" r:id="rId61"/>
    <p:sldId id="456" r:id="rId62"/>
    <p:sldId id="457" r:id="rId63"/>
    <p:sldId id="458" r:id="rId64"/>
    <p:sldId id="459" r:id="rId65"/>
    <p:sldId id="460" r:id="rId66"/>
    <p:sldId id="405" r:id="rId67"/>
    <p:sldId id="406" r:id="rId68"/>
    <p:sldId id="407" r:id="rId69"/>
    <p:sldId id="408" r:id="rId70"/>
    <p:sldId id="424" r:id="rId71"/>
    <p:sldId id="410" r:id="rId72"/>
    <p:sldId id="425" r:id="rId73"/>
    <p:sldId id="414" r:id="rId74"/>
    <p:sldId id="415" r:id="rId75"/>
    <p:sldId id="416" r:id="rId76"/>
    <p:sldId id="417" r:id="rId77"/>
    <p:sldId id="426" r:id="rId78"/>
    <p:sldId id="427" r:id="rId79"/>
    <p:sldId id="420" r:id="rId80"/>
    <p:sldId id="428" r:id="rId81"/>
    <p:sldId id="422" r:id="rId82"/>
    <p:sldId id="423" r:id="rId83"/>
    <p:sldId id="441" r:id="rId84"/>
    <p:sldId id="440" r:id="rId85"/>
    <p:sldId id="433" r:id="rId8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6">
          <p15:clr>
            <a:srgbClr val="A4A3A4"/>
          </p15:clr>
        </p15:guide>
        <p15:guide id="2" orient="horz" pos="3889">
          <p15:clr>
            <a:srgbClr val="A4A3A4"/>
          </p15:clr>
        </p15:guide>
        <p15:guide id="3" orient="horz" pos="2381">
          <p15:clr>
            <a:srgbClr val="A4A3A4"/>
          </p15:clr>
        </p15:guide>
        <p15:guide id="4" orient="horz" pos="1622">
          <p15:clr>
            <a:srgbClr val="A4A3A4"/>
          </p15:clr>
        </p15:guide>
        <p15:guide id="5" orient="horz" pos="3138">
          <p15:clr>
            <a:srgbClr val="A4A3A4"/>
          </p15:clr>
        </p15:guide>
        <p15:guide id="6" pos="2880">
          <p15:clr>
            <a:srgbClr val="A4A3A4"/>
          </p15:clr>
        </p15:guide>
        <p15:guide id="7" pos="287">
          <p15:clr>
            <a:srgbClr val="A4A3A4"/>
          </p15:clr>
        </p15:guide>
        <p15:guide id="8" pos="5473">
          <p15:clr>
            <a:srgbClr val="A4A3A4"/>
          </p15:clr>
        </p15:guide>
        <p15:guide id="9" pos="1586">
          <p15:clr>
            <a:srgbClr val="A4A3A4"/>
          </p15:clr>
        </p15:guide>
        <p15:guide id="10" pos="41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7500"/>
    <a:srgbClr val="70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9876" autoAdjust="0"/>
  </p:normalViewPr>
  <p:slideViewPr>
    <p:cSldViewPr snapToGrid="0">
      <p:cViewPr varScale="1">
        <p:scale>
          <a:sx n="92" d="100"/>
          <a:sy n="92" d="100"/>
        </p:scale>
        <p:origin x="466" y="62"/>
      </p:cViewPr>
      <p:guideLst>
        <p:guide orient="horz" pos="866"/>
        <p:guide orient="horz" pos="3889"/>
        <p:guide orient="horz" pos="2381"/>
        <p:guide orient="horz" pos="1622"/>
        <p:guide orient="horz" pos="3138"/>
        <p:guide pos="2880"/>
        <p:guide pos="287"/>
        <p:guide pos="5473"/>
        <p:guide pos="1586"/>
        <p:guide pos="417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99458-3993-42B8-8F02-CDC512D5B0F8}" type="doc">
      <dgm:prSet loTypeId="urn:microsoft.com/office/officeart/2005/8/layout/hProcess4" loCatId="process" qsTypeId="urn:microsoft.com/office/officeart/2005/8/quickstyle/simple5" qsCatId="simple" csTypeId="urn:microsoft.com/office/officeart/2005/8/colors/colorful1" csCatId="colorful" phldr="1"/>
      <dgm:spPr/>
      <dgm:t>
        <a:bodyPr/>
        <a:lstStyle/>
        <a:p>
          <a:endParaRPr lang="en-US"/>
        </a:p>
      </dgm:t>
    </dgm:pt>
    <dgm:pt modelId="{50254F26-5C40-4AA6-B40E-DA3DB20D05E3}">
      <dgm:prSet phldrT="[Text]"/>
      <dgm:spPr/>
      <dgm:t>
        <a:bodyPr/>
        <a:lstStyle/>
        <a:p>
          <a:r>
            <a:rPr lang="en-US" dirty="0" smtClean="0"/>
            <a:t>Demonstrate Compliance</a:t>
          </a:r>
          <a:endParaRPr lang="en-US" dirty="0"/>
        </a:p>
      </dgm:t>
    </dgm:pt>
    <dgm:pt modelId="{8D4C9E41-9DAF-47EA-AF46-29BAA02E3723}" type="parTrans" cxnId="{1A67D11B-8BD4-4A5E-AD7F-100DF73DE94E}">
      <dgm:prSet/>
      <dgm:spPr/>
      <dgm:t>
        <a:bodyPr/>
        <a:lstStyle/>
        <a:p>
          <a:endParaRPr lang="en-US"/>
        </a:p>
      </dgm:t>
    </dgm:pt>
    <dgm:pt modelId="{C9FF6E91-4CB3-425B-9A0C-EE66D5D6CB1C}" type="sibTrans" cxnId="{1A67D11B-8BD4-4A5E-AD7F-100DF73DE94E}">
      <dgm:prSet/>
      <dgm:spPr/>
      <dgm:t>
        <a:bodyPr/>
        <a:lstStyle/>
        <a:p>
          <a:endParaRPr lang="en-US"/>
        </a:p>
      </dgm:t>
    </dgm:pt>
    <dgm:pt modelId="{C26F6132-B61A-4F21-9CC2-B4BCC669CE5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Collect Data </a:t>
          </a:r>
          <a:endParaRPr lang="en-US" dirty="0"/>
        </a:p>
      </dgm:t>
    </dgm:pt>
    <dgm:pt modelId="{E4BE58C6-49CA-4AFB-8926-2DA1577781D3}" type="parTrans" cxnId="{1061BF19-3641-4D79-85ED-A670F879E15F}">
      <dgm:prSet/>
      <dgm:spPr/>
      <dgm:t>
        <a:bodyPr/>
        <a:lstStyle/>
        <a:p>
          <a:endParaRPr lang="en-US"/>
        </a:p>
      </dgm:t>
    </dgm:pt>
    <dgm:pt modelId="{42014F97-6F37-4FFD-943C-F7E4B01A8B02}" type="sibTrans" cxnId="{1061BF19-3641-4D79-85ED-A670F879E15F}">
      <dgm:prSet/>
      <dgm:spPr/>
      <dgm:t>
        <a:bodyPr/>
        <a:lstStyle/>
        <a:p>
          <a:endParaRPr lang="en-US"/>
        </a:p>
      </dgm:t>
    </dgm:pt>
    <dgm:pt modelId="{4B8024E9-B193-40BC-889D-0B956967C49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Check Compliance</a:t>
          </a:r>
          <a:endParaRPr lang="en-US" dirty="0"/>
        </a:p>
      </dgm:t>
    </dgm:pt>
    <dgm:pt modelId="{C32C2EC7-9874-41EA-9940-7075C562FCAA}" type="parTrans" cxnId="{08AC6D05-DFD4-4260-879E-281CB0E1FF7D}">
      <dgm:prSet/>
      <dgm:spPr/>
      <dgm:t>
        <a:bodyPr/>
        <a:lstStyle/>
        <a:p>
          <a:endParaRPr lang="en-US"/>
        </a:p>
      </dgm:t>
    </dgm:pt>
    <dgm:pt modelId="{5851D47D-B99F-4CE4-B48C-A1F0A55C0B1B}" type="sibTrans" cxnId="{08AC6D05-DFD4-4260-879E-281CB0E1FF7D}">
      <dgm:prSet/>
      <dgm:spPr/>
      <dgm:t>
        <a:bodyPr/>
        <a:lstStyle/>
        <a:p>
          <a:endParaRPr lang="en-US"/>
        </a:p>
      </dgm:t>
    </dgm:pt>
    <dgm:pt modelId="{6F269F9E-9A18-44F0-9233-B2B608A52DC5}">
      <dgm:prSet phldrT="[Text]"/>
      <dgm:spPr>
        <a:solidFill>
          <a:schemeClr val="accent1"/>
        </a:solidFill>
      </dgm:spPr>
      <dgm:t>
        <a:bodyPr/>
        <a:lstStyle/>
        <a:p>
          <a:r>
            <a:rPr lang="en-US" dirty="0" smtClean="0"/>
            <a:t>Plan Review</a:t>
          </a:r>
          <a:endParaRPr lang="en-US" dirty="0"/>
        </a:p>
      </dgm:t>
    </dgm:pt>
    <dgm:pt modelId="{B69EBDC4-DDB3-42CC-AAE4-0F0FFEE3D18D}" type="parTrans" cxnId="{03A1C46D-C461-48B0-AAF8-112D9D3AC697}">
      <dgm:prSet/>
      <dgm:spPr/>
      <dgm:t>
        <a:bodyPr/>
        <a:lstStyle/>
        <a:p>
          <a:endParaRPr lang="en-US"/>
        </a:p>
      </dgm:t>
    </dgm:pt>
    <dgm:pt modelId="{52479189-2E39-4028-8A9E-126D5613EA0F}" type="sibTrans" cxnId="{03A1C46D-C461-48B0-AAF8-112D9D3AC697}">
      <dgm:prSet/>
      <dgm:spPr>
        <a:solidFill>
          <a:schemeClr val="accent1"/>
        </a:solidFill>
      </dgm:spPr>
      <dgm:t>
        <a:bodyPr/>
        <a:lstStyle/>
        <a:p>
          <a:endParaRPr lang="en-US"/>
        </a:p>
      </dgm:t>
    </dgm:pt>
    <dgm:pt modelId="{6082F923-A8C4-4E9C-AF24-C0BF0BC8E90B}">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Review Software Input</a:t>
          </a:r>
          <a:endParaRPr lang="en-US" dirty="0"/>
        </a:p>
      </dgm:t>
    </dgm:pt>
    <dgm:pt modelId="{C3A39C0F-B069-43C3-96CA-A903C694452C}" type="parTrans" cxnId="{C922DFED-2D18-41B8-90DE-34668EE77081}">
      <dgm:prSet/>
      <dgm:spPr/>
      <dgm:t>
        <a:bodyPr/>
        <a:lstStyle/>
        <a:p>
          <a:endParaRPr lang="en-US"/>
        </a:p>
      </dgm:t>
    </dgm:pt>
    <dgm:pt modelId="{378B0F06-B273-486B-AA7B-AD41F72064F2}" type="sibTrans" cxnId="{C922DFED-2D18-41B8-90DE-34668EE77081}">
      <dgm:prSet/>
      <dgm:spPr/>
      <dgm:t>
        <a:bodyPr/>
        <a:lstStyle/>
        <a:p>
          <a:endParaRPr lang="en-US"/>
        </a:p>
      </dgm:t>
    </dgm:pt>
    <dgm:pt modelId="{7FB2C311-B6FD-4739-932C-F2C9E01CDBA0}">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Review Mandatory Requirements</a:t>
          </a:r>
          <a:endParaRPr lang="en-US" dirty="0"/>
        </a:p>
      </dgm:t>
    </dgm:pt>
    <dgm:pt modelId="{B43D2FF0-F452-4FBA-9BAA-5DBB93F6B7C9}" type="parTrans" cxnId="{3E155DEC-A8BA-4DC9-AAE7-1D06B7550863}">
      <dgm:prSet/>
      <dgm:spPr/>
      <dgm:t>
        <a:bodyPr/>
        <a:lstStyle/>
        <a:p>
          <a:endParaRPr lang="en-US"/>
        </a:p>
      </dgm:t>
    </dgm:pt>
    <dgm:pt modelId="{499C83F1-FE79-4E9C-A845-C993BDC4C822}" type="sibTrans" cxnId="{3E155DEC-A8BA-4DC9-AAE7-1D06B7550863}">
      <dgm:prSet/>
      <dgm:spPr/>
      <dgm:t>
        <a:bodyPr/>
        <a:lstStyle/>
        <a:p>
          <a:endParaRPr lang="en-US"/>
        </a:p>
      </dgm:t>
    </dgm:pt>
    <dgm:pt modelId="{B601E08E-433A-4E08-85D5-AF5590D2FA54}">
      <dgm:prSet phldrT="[Text]"/>
      <dgm:spPr/>
      <dgm:t>
        <a:bodyPr/>
        <a:lstStyle/>
        <a:p>
          <a:r>
            <a:rPr lang="en-US" dirty="0" smtClean="0"/>
            <a:t>Field Inspection</a:t>
          </a:r>
          <a:endParaRPr lang="en-US" dirty="0"/>
        </a:p>
      </dgm:t>
    </dgm:pt>
    <dgm:pt modelId="{007D4BA8-805E-4622-80E0-91926641156B}" type="parTrans" cxnId="{8F5456B8-A9A9-4265-B37F-D973D3973B01}">
      <dgm:prSet/>
      <dgm:spPr/>
      <dgm:t>
        <a:bodyPr/>
        <a:lstStyle/>
        <a:p>
          <a:endParaRPr lang="en-US"/>
        </a:p>
      </dgm:t>
    </dgm:pt>
    <dgm:pt modelId="{F19E53FE-2952-435B-AA16-3028663C7ED9}" type="sibTrans" cxnId="{8F5456B8-A9A9-4265-B37F-D973D3973B01}">
      <dgm:prSet/>
      <dgm:spPr/>
      <dgm:t>
        <a:bodyPr/>
        <a:lstStyle/>
        <a:p>
          <a:endParaRPr lang="en-US"/>
        </a:p>
      </dgm:t>
    </dgm:pt>
    <dgm:pt modelId="{4EC26B7C-D503-4216-B98C-50194149D638}">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smtClean="0">
              <a:solidFill>
                <a:schemeClr val="tx1"/>
              </a:solidFill>
            </a:rPr>
            <a:t>Verify compliance of inspection checklist items</a:t>
          </a:r>
          <a:endParaRPr lang="en-US" dirty="0">
            <a:solidFill>
              <a:schemeClr val="tx1"/>
            </a:solidFill>
          </a:endParaRPr>
        </a:p>
      </dgm:t>
    </dgm:pt>
    <dgm:pt modelId="{08239C93-D8A7-4CF8-85EB-BB9C3FFE987F}" type="parTrans" cxnId="{6D14BBE0-9520-4C3C-817E-66067407C028}">
      <dgm:prSet/>
      <dgm:spPr/>
      <dgm:t>
        <a:bodyPr/>
        <a:lstStyle/>
        <a:p>
          <a:endParaRPr lang="en-US"/>
        </a:p>
      </dgm:t>
    </dgm:pt>
    <dgm:pt modelId="{C082888A-7E4D-4AFD-A69A-7474B332A739}" type="sibTrans" cxnId="{6D14BBE0-9520-4C3C-817E-66067407C028}">
      <dgm:prSet/>
      <dgm:spPr/>
      <dgm:t>
        <a:bodyPr/>
        <a:lstStyle/>
        <a:p>
          <a:endParaRPr lang="en-US"/>
        </a:p>
      </dgm:t>
    </dgm:pt>
    <dgm:pt modelId="{39CED716-09EB-49C5-9C44-4E1B60991142}">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Prepare Input</a:t>
          </a:r>
          <a:endParaRPr lang="en-US" dirty="0"/>
        </a:p>
      </dgm:t>
    </dgm:pt>
    <dgm:pt modelId="{958282DF-0FA5-4AB9-9229-28EF8B1751A6}" type="parTrans" cxnId="{FDC7FCC7-CBCC-4175-9D22-E70EDAC5DB53}">
      <dgm:prSet/>
      <dgm:spPr/>
      <dgm:t>
        <a:bodyPr/>
        <a:lstStyle/>
        <a:p>
          <a:endParaRPr lang="en-US"/>
        </a:p>
      </dgm:t>
    </dgm:pt>
    <dgm:pt modelId="{BD0E7615-0854-47EF-B998-085D1CFC6769}" type="sibTrans" cxnId="{FDC7FCC7-CBCC-4175-9D22-E70EDAC5DB53}">
      <dgm:prSet/>
      <dgm:spPr/>
      <dgm:t>
        <a:bodyPr/>
        <a:lstStyle/>
        <a:p>
          <a:endParaRPr lang="en-US"/>
        </a:p>
      </dgm:t>
    </dgm:pt>
    <dgm:pt modelId="{7D101279-7160-4D56-AE5E-6FC7596105CD}">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Generate Compliance Report</a:t>
          </a:r>
          <a:endParaRPr lang="en-US" dirty="0"/>
        </a:p>
      </dgm:t>
    </dgm:pt>
    <dgm:pt modelId="{B10D5725-8BF9-4F5D-AA71-056C71448DF1}" type="parTrans" cxnId="{9B4DE665-6505-4B93-9019-371ED0F1335B}">
      <dgm:prSet/>
      <dgm:spPr/>
      <dgm:t>
        <a:bodyPr/>
        <a:lstStyle/>
        <a:p>
          <a:endParaRPr lang="en-US"/>
        </a:p>
      </dgm:t>
    </dgm:pt>
    <dgm:pt modelId="{06B6E5F6-C0F3-4C7A-9BB2-38125874CDDA}" type="sibTrans" cxnId="{9B4DE665-6505-4B93-9019-371ED0F1335B}">
      <dgm:prSet/>
      <dgm:spPr/>
      <dgm:t>
        <a:bodyPr/>
        <a:lstStyle/>
        <a:p>
          <a:endParaRPr lang="en-US"/>
        </a:p>
      </dgm:t>
    </dgm:pt>
    <dgm:pt modelId="{205B5FB2-F1D0-40D7-B676-13268993900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smtClean="0"/>
            <a:t>Check Compliance Results</a:t>
          </a:r>
          <a:endParaRPr lang="en-US" dirty="0"/>
        </a:p>
      </dgm:t>
    </dgm:pt>
    <dgm:pt modelId="{C7EDC699-81EA-4B6C-B8D5-ED2FCF8A236C}" type="parTrans" cxnId="{6A755F4D-AAB3-4DAB-9917-3D313F330DFC}">
      <dgm:prSet/>
      <dgm:spPr/>
      <dgm:t>
        <a:bodyPr/>
        <a:lstStyle/>
        <a:p>
          <a:endParaRPr lang="en-US"/>
        </a:p>
      </dgm:t>
    </dgm:pt>
    <dgm:pt modelId="{59FD07FE-D55F-4532-BA1F-7598557324E6}" type="sibTrans" cxnId="{6A755F4D-AAB3-4DAB-9917-3D313F330DFC}">
      <dgm:prSet/>
      <dgm:spPr/>
      <dgm:t>
        <a:bodyPr/>
        <a:lstStyle/>
        <a:p>
          <a:endParaRPr lang="en-US"/>
        </a:p>
      </dgm:t>
    </dgm:pt>
    <dgm:pt modelId="{C0280CB5-9DEA-44A5-AF58-4E81B4365FDB}">
      <dgm:prSet phldrT="[Text]">
        <dgm:style>
          <a:lnRef idx="1">
            <a:schemeClr val="accent4"/>
          </a:lnRef>
          <a:fillRef idx="2">
            <a:schemeClr val="accent4"/>
          </a:fillRef>
          <a:effectRef idx="1">
            <a:schemeClr val="accent4"/>
          </a:effectRef>
          <a:fontRef idx="minor">
            <a:schemeClr val="dk1"/>
          </a:fontRef>
        </dgm:style>
      </dgm:prSet>
      <dgm:spPr/>
      <dgm:t>
        <a:bodyPr/>
        <a:lstStyle/>
        <a:p>
          <a:r>
            <a:rPr lang="en-US" dirty="0" smtClean="0">
              <a:solidFill>
                <a:schemeClr val="tx1"/>
              </a:solidFill>
            </a:rPr>
            <a:t>Approve compliance</a:t>
          </a:r>
          <a:endParaRPr lang="en-US" dirty="0">
            <a:solidFill>
              <a:schemeClr val="tx1"/>
            </a:solidFill>
          </a:endParaRPr>
        </a:p>
      </dgm:t>
    </dgm:pt>
    <dgm:pt modelId="{E519A9CD-6FDA-460D-B225-D27F75CBEF7C}" type="parTrans" cxnId="{554F0AC5-FC1C-4836-B67D-398C3EB24EEE}">
      <dgm:prSet/>
      <dgm:spPr/>
      <dgm:t>
        <a:bodyPr/>
        <a:lstStyle/>
        <a:p>
          <a:endParaRPr lang="en-US"/>
        </a:p>
      </dgm:t>
    </dgm:pt>
    <dgm:pt modelId="{12D4FB0A-650E-4932-AEFD-61FCEE482C18}" type="sibTrans" cxnId="{554F0AC5-FC1C-4836-B67D-398C3EB24EEE}">
      <dgm:prSet/>
      <dgm:spPr/>
      <dgm:t>
        <a:bodyPr/>
        <a:lstStyle/>
        <a:p>
          <a:endParaRPr lang="en-US"/>
        </a:p>
      </dgm:t>
    </dgm:pt>
    <dgm:pt modelId="{9F0D6A6B-FF37-4607-B2DA-CEF2DD4E6596}" type="pres">
      <dgm:prSet presAssocID="{54299458-3993-42B8-8F02-CDC512D5B0F8}" presName="Name0" presStyleCnt="0">
        <dgm:presLayoutVars>
          <dgm:dir/>
          <dgm:animLvl val="lvl"/>
          <dgm:resizeHandles val="exact"/>
        </dgm:presLayoutVars>
      </dgm:prSet>
      <dgm:spPr/>
      <dgm:t>
        <a:bodyPr/>
        <a:lstStyle/>
        <a:p>
          <a:endParaRPr lang="en-US"/>
        </a:p>
      </dgm:t>
    </dgm:pt>
    <dgm:pt modelId="{CC8D48C6-FE05-4E77-BDB1-137F61148D7D}" type="pres">
      <dgm:prSet presAssocID="{54299458-3993-42B8-8F02-CDC512D5B0F8}" presName="tSp" presStyleCnt="0"/>
      <dgm:spPr/>
    </dgm:pt>
    <dgm:pt modelId="{03A4C9FC-5E20-41DD-BA04-97D5A4928F6C}" type="pres">
      <dgm:prSet presAssocID="{54299458-3993-42B8-8F02-CDC512D5B0F8}" presName="bSp" presStyleCnt="0"/>
      <dgm:spPr/>
    </dgm:pt>
    <dgm:pt modelId="{603F7663-FD40-44E8-80C1-6368365FFF6B}" type="pres">
      <dgm:prSet presAssocID="{54299458-3993-42B8-8F02-CDC512D5B0F8}" presName="process" presStyleCnt="0"/>
      <dgm:spPr/>
    </dgm:pt>
    <dgm:pt modelId="{C428D37E-8D7C-4C88-A679-79AD76D72FEB}" type="pres">
      <dgm:prSet presAssocID="{50254F26-5C40-4AA6-B40E-DA3DB20D05E3}" presName="composite1" presStyleCnt="0"/>
      <dgm:spPr/>
    </dgm:pt>
    <dgm:pt modelId="{CA03A069-D969-4514-BD48-0D55BF66E1F3}" type="pres">
      <dgm:prSet presAssocID="{50254F26-5C40-4AA6-B40E-DA3DB20D05E3}" presName="dummyNode1" presStyleLbl="node1" presStyleIdx="0" presStyleCnt="3"/>
      <dgm:spPr/>
    </dgm:pt>
    <dgm:pt modelId="{D975E971-91EF-46D0-9660-3DD136660729}" type="pres">
      <dgm:prSet presAssocID="{50254F26-5C40-4AA6-B40E-DA3DB20D05E3}" presName="childNode1" presStyleLbl="bgAcc1" presStyleIdx="0" presStyleCnt="3">
        <dgm:presLayoutVars>
          <dgm:bulletEnabled val="1"/>
        </dgm:presLayoutVars>
      </dgm:prSet>
      <dgm:spPr/>
      <dgm:t>
        <a:bodyPr/>
        <a:lstStyle/>
        <a:p>
          <a:endParaRPr lang="en-US"/>
        </a:p>
      </dgm:t>
    </dgm:pt>
    <dgm:pt modelId="{522E4CA3-026E-4916-A0B2-070C36B31810}" type="pres">
      <dgm:prSet presAssocID="{50254F26-5C40-4AA6-B40E-DA3DB20D05E3}" presName="childNode1tx" presStyleLbl="bgAcc1" presStyleIdx="0" presStyleCnt="3">
        <dgm:presLayoutVars>
          <dgm:bulletEnabled val="1"/>
        </dgm:presLayoutVars>
      </dgm:prSet>
      <dgm:spPr/>
      <dgm:t>
        <a:bodyPr/>
        <a:lstStyle/>
        <a:p>
          <a:endParaRPr lang="en-US"/>
        </a:p>
      </dgm:t>
    </dgm:pt>
    <dgm:pt modelId="{79EDAB16-1593-42BF-80A7-5BCC3441CB8C}" type="pres">
      <dgm:prSet presAssocID="{50254F26-5C40-4AA6-B40E-DA3DB20D05E3}" presName="parentNode1" presStyleLbl="node1" presStyleIdx="0" presStyleCnt="3">
        <dgm:presLayoutVars>
          <dgm:chMax val="1"/>
          <dgm:bulletEnabled val="1"/>
        </dgm:presLayoutVars>
      </dgm:prSet>
      <dgm:spPr/>
      <dgm:t>
        <a:bodyPr/>
        <a:lstStyle/>
        <a:p>
          <a:endParaRPr lang="en-US"/>
        </a:p>
      </dgm:t>
    </dgm:pt>
    <dgm:pt modelId="{A18573EF-980F-48BB-AC41-E6F5A38349A7}" type="pres">
      <dgm:prSet presAssocID="{50254F26-5C40-4AA6-B40E-DA3DB20D05E3}" presName="connSite1" presStyleCnt="0"/>
      <dgm:spPr/>
    </dgm:pt>
    <dgm:pt modelId="{D3035E91-D6D8-4102-9E90-3D579ADD3977}" type="pres">
      <dgm:prSet presAssocID="{C9FF6E91-4CB3-425B-9A0C-EE66D5D6CB1C}" presName="Name9" presStyleLbl="sibTrans2D1" presStyleIdx="0" presStyleCnt="2"/>
      <dgm:spPr/>
      <dgm:t>
        <a:bodyPr/>
        <a:lstStyle/>
        <a:p>
          <a:endParaRPr lang="en-US"/>
        </a:p>
      </dgm:t>
    </dgm:pt>
    <dgm:pt modelId="{7752AC12-9F7B-4445-98A2-A4F3153516D5}" type="pres">
      <dgm:prSet presAssocID="{6F269F9E-9A18-44F0-9233-B2B608A52DC5}" presName="composite2" presStyleCnt="0"/>
      <dgm:spPr/>
    </dgm:pt>
    <dgm:pt modelId="{F827424D-1D7F-4486-9E23-C5627A5C9A75}" type="pres">
      <dgm:prSet presAssocID="{6F269F9E-9A18-44F0-9233-B2B608A52DC5}" presName="dummyNode2" presStyleLbl="node1" presStyleIdx="0" presStyleCnt="3"/>
      <dgm:spPr/>
    </dgm:pt>
    <dgm:pt modelId="{98B6ADB6-3892-4091-A66E-4515F4C35AFB}" type="pres">
      <dgm:prSet presAssocID="{6F269F9E-9A18-44F0-9233-B2B608A52DC5}" presName="childNode2" presStyleLbl="bgAcc1" presStyleIdx="1" presStyleCnt="3">
        <dgm:presLayoutVars>
          <dgm:bulletEnabled val="1"/>
        </dgm:presLayoutVars>
      </dgm:prSet>
      <dgm:spPr/>
      <dgm:t>
        <a:bodyPr/>
        <a:lstStyle/>
        <a:p>
          <a:endParaRPr lang="en-US"/>
        </a:p>
      </dgm:t>
    </dgm:pt>
    <dgm:pt modelId="{47B37403-FD9B-43E9-9E8B-E8ADCC2554B2}" type="pres">
      <dgm:prSet presAssocID="{6F269F9E-9A18-44F0-9233-B2B608A52DC5}" presName="childNode2tx" presStyleLbl="bgAcc1" presStyleIdx="1" presStyleCnt="3">
        <dgm:presLayoutVars>
          <dgm:bulletEnabled val="1"/>
        </dgm:presLayoutVars>
      </dgm:prSet>
      <dgm:spPr/>
      <dgm:t>
        <a:bodyPr/>
        <a:lstStyle/>
        <a:p>
          <a:endParaRPr lang="en-US"/>
        </a:p>
      </dgm:t>
    </dgm:pt>
    <dgm:pt modelId="{926E0316-EDC4-439E-BFAC-07665946F1A8}" type="pres">
      <dgm:prSet presAssocID="{6F269F9E-9A18-44F0-9233-B2B608A52DC5}" presName="parentNode2" presStyleLbl="node1" presStyleIdx="1" presStyleCnt="3">
        <dgm:presLayoutVars>
          <dgm:chMax val="0"/>
          <dgm:bulletEnabled val="1"/>
        </dgm:presLayoutVars>
      </dgm:prSet>
      <dgm:spPr/>
      <dgm:t>
        <a:bodyPr/>
        <a:lstStyle/>
        <a:p>
          <a:endParaRPr lang="en-US"/>
        </a:p>
      </dgm:t>
    </dgm:pt>
    <dgm:pt modelId="{9521E469-B2D9-4C08-8CD0-B57B802FF92F}" type="pres">
      <dgm:prSet presAssocID="{6F269F9E-9A18-44F0-9233-B2B608A52DC5}" presName="connSite2" presStyleCnt="0"/>
      <dgm:spPr/>
    </dgm:pt>
    <dgm:pt modelId="{B204C94C-069B-4DF5-9484-3AAB31E85540}" type="pres">
      <dgm:prSet presAssocID="{52479189-2E39-4028-8A9E-126D5613EA0F}" presName="Name18" presStyleLbl="sibTrans2D1" presStyleIdx="1" presStyleCnt="2"/>
      <dgm:spPr/>
      <dgm:t>
        <a:bodyPr/>
        <a:lstStyle/>
        <a:p>
          <a:endParaRPr lang="en-US"/>
        </a:p>
      </dgm:t>
    </dgm:pt>
    <dgm:pt modelId="{18DB482A-FA78-4F0C-AE55-B3114848D390}" type="pres">
      <dgm:prSet presAssocID="{B601E08E-433A-4E08-85D5-AF5590D2FA54}" presName="composite1" presStyleCnt="0"/>
      <dgm:spPr/>
    </dgm:pt>
    <dgm:pt modelId="{5AE01816-26C6-4381-A546-FCF7ECB7AE91}" type="pres">
      <dgm:prSet presAssocID="{B601E08E-433A-4E08-85D5-AF5590D2FA54}" presName="dummyNode1" presStyleLbl="node1" presStyleIdx="1" presStyleCnt="3"/>
      <dgm:spPr/>
    </dgm:pt>
    <dgm:pt modelId="{40292853-9E63-48AD-8654-0293E03937F1}" type="pres">
      <dgm:prSet presAssocID="{B601E08E-433A-4E08-85D5-AF5590D2FA54}" presName="childNode1" presStyleLbl="bgAcc1" presStyleIdx="2" presStyleCnt="3">
        <dgm:presLayoutVars>
          <dgm:bulletEnabled val="1"/>
        </dgm:presLayoutVars>
      </dgm:prSet>
      <dgm:spPr/>
      <dgm:t>
        <a:bodyPr/>
        <a:lstStyle/>
        <a:p>
          <a:endParaRPr lang="en-US"/>
        </a:p>
      </dgm:t>
    </dgm:pt>
    <dgm:pt modelId="{EE85E9A1-49A1-47B0-8E71-A4A14BEFF817}" type="pres">
      <dgm:prSet presAssocID="{B601E08E-433A-4E08-85D5-AF5590D2FA54}" presName="childNode1tx" presStyleLbl="bgAcc1" presStyleIdx="2" presStyleCnt="3">
        <dgm:presLayoutVars>
          <dgm:bulletEnabled val="1"/>
        </dgm:presLayoutVars>
      </dgm:prSet>
      <dgm:spPr/>
      <dgm:t>
        <a:bodyPr/>
        <a:lstStyle/>
        <a:p>
          <a:endParaRPr lang="en-US"/>
        </a:p>
      </dgm:t>
    </dgm:pt>
    <dgm:pt modelId="{C0C8F9D8-D8E9-497D-A27B-31D65239C55B}" type="pres">
      <dgm:prSet presAssocID="{B601E08E-433A-4E08-85D5-AF5590D2FA54}" presName="parentNode1" presStyleLbl="node1" presStyleIdx="2" presStyleCnt="3">
        <dgm:presLayoutVars>
          <dgm:chMax val="1"/>
          <dgm:bulletEnabled val="1"/>
        </dgm:presLayoutVars>
      </dgm:prSet>
      <dgm:spPr/>
      <dgm:t>
        <a:bodyPr/>
        <a:lstStyle/>
        <a:p>
          <a:endParaRPr lang="en-US"/>
        </a:p>
      </dgm:t>
    </dgm:pt>
    <dgm:pt modelId="{5BA8A547-E070-4FEF-991F-23A5BCE3650E}" type="pres">
      <dgm:prSet presAssocID="{B601E08E-433A-4E08-85D5-AF5590D2FA54}" presName="connSite1" presStyleCnt="0"/>
      <dgm:spPr/>
    </dgm:pt>
  </dgm:ptLst>
  <dgm:cxnLst>
    <dgm:cxn modelId="{804EE44C-11BF-41C1-95E8-603CCFFEEB45}" type="presOf" srcId="{C0280CB5-9DEA-44A5-AF58-4E81B4365FDB}" destId="{40292853-9E63-48AD-8654-0293E03937F1}" srcOrd="0" destOrd="1" presId="urn:microsoft.com/office/officeart/2005/8/layout/hProcess4"/>
    <dgm:cxn modelId="{C922DFED-2D18-41B8-90DE-34668EE77081}" srcId="{6F269F9E-9A18-44F0-9233-B2B608A52DC5}" destId="{6082F923-A8C4-4E9C-AF24-C0BF0BC8E90B}" srcOrd="0" destOrd="0" parTransId="{C3A39C0F-B069-43C3-96CA-A903C694452C}" sibTransId="{378B0F06-B273-486B-AA7B-AD41F72064F2}"/>
    <dgm:cxn modelId="{8F5456B8-A9A9-4265-B37F-D973D3973B01}" srcId="{54299458-3993-42B8-8F02-CDC512D5B0F8}" destId="{B601E08E-433A-4E08-85D5-AF5590D2FA54}" srcOrd="2" destOrd="0" parTransId="{007D4BA8-805E-4622-80E0-91926641156B}" sibTransId="{F19E53FE-2952-435B-AA16-3028663C7ED9}"/>
    <dgm:cxn modelId="{44657DB6-4A19-4B78-8A85-F2CEC6DE7D4B}" type="presOf" srcId="{54299458-3993-42B8-8F02-CDC512D5B0F8}" destId="{9F0D6A6B-FF37-4607-B2DA-CEF2DD4E6596}" srcOrd="0" destOrd="0" presId="urn:microsoft.com/office/officeart/2005/8/layout/hProcess4"/>
    <dgm:cxn modelId="{0E945589-6F66-437C-A378-DF268990D06C}" type="presOf" srcId="{39CED716-09EB-49C5-9C44-4E1B60991142}" destId="{522E4CA3-026E-4916-A0B2-070C36B31810}" srcOrd="1" destOrd="1" presId="urn:microsoft.com/office/officeart/2005/8/layout/hProcess4"/>
    <dgm:cxn modelId="{6A755F4D-AAB3-4DAB-9917-3D313F330DFC}" srcId="{6F269F9E-9A18-44F0-9233-B2B608A52DC5}" destId="{205B5FB2-F1D0-40D7-B676-132689939006}" srcOrd="1" destOrd="0" parTransId="{C7EDC699-81EA-4B6C-B8D5-ED2FCF8A236C}" sibTransId="{59FD07FE-D55F-4532-BA1F-7598557324E6}"/>
    <dgm:cxn modelId="{4C0D5783-902B-499B-93E9-3A45643F139B}" type="presOf" srcId="{B601E08E-433A-4E08-85D5-AF5590D2FA54}" destId="{C0C8F9D8-D8E9-497D-A27B-31D65239C55B}" srcOrd="0" destOrd="0" presId="urn:microsoft.com/office/officeart/2005/8/layout/hProcess4"/>
    <dgm:cxn modelId="{3E155DEC-A8BA-4DC9-AAE7-1D06B7550863}" srcId="{6F269F9E-9A18-44F0-9233-B2B608A52DC5}" destId="{7FB2C311-B6FD-4739-932C-F2C9E01CDBA0}" srcOrd="2" destOrd="0" parTransId="{B43D2FF0-F452-4FBA-9BAA-5DBB93F6B7C9}" sibTransId="{499C83F1-FE79-4E9C-A845-C993BDC4C822}"/>
    <dgm:cxn modelId="{1061BF19-3641-4D79-85ED-A670F879E15F}" srcId="{50254F26-5C40-4AA6-B40E-DA3DB20D05E3}" destId="{C26F6132-B61A-4F21-9CC2-B4BCC669CE50}" srcOrd="0" destOrd="0" parTransId="{E4BE58C6-49CA-4AFB-8926-2DA1577781D3}" sibTransId="{42014F97-6F37-4FFD-943C-F7E4B01A8B02}"/>
    <dgm:cxn modelId="{6D14BBE0-9520-4C3C-817E-66067407C028}" srcId="{B601E08E-433A-4E08-85D5-AF5590D2FA54}" destId="{4EC26B7C-D503-4216-B98C-50194149D638}" srcOrd="0" destOrd="0" parTransId="{08239C93-D8A7-4CF8-85EB-BB9C3FFE987F}" sibTransId="{C082888A-7E4D-4AFD-A69A-7474B332A739}"/>
    <dgm:cxn modelId="{86E0DB7B-9ED1-4A0D-B334-C190B93D2B0F}" type="presOf" srcId="{C26F6132-B61A-4F21-9CC2-B4BCC669CE50}" destId="{D975E971-91EF-46D0-9660-3DD136660729}" srcOrd="0" destOrd="0" presId="urn:microsoft.com/office/officeart/2005/8/layout/hProcess4"/>
    <dgm:cxn modelId="{98F4D965-B38D-470A-8782-1D1BB314AA87}" type="presOf" srcId="{50254F26-5C40-4AA6-B40E-DA3DB20D05E3}" destId="{79EDAB16-1593-42BF-80A7-5BCC3441CB8C}" srcOrd="0" destOrd="0" presId="urn:microsoft.com/office/officeart/2005/8/layout/hProcess4"/>
    <dgm:cxn modelId="{D9413B71-4051-4D25-B08B-D80D98C36DB4}" type="presOf" srcId="{205B5FB2-F1D0-40D7-B676-132689939006}" destId="{47B37403-FD9B-43E9-9E8B-E8ADCC2554B2}" srcOrd="1" destOrd="1" presId="urn:microsoft.com/office/officeart/2005/8/layout/hProcess4"/>
    <dgm:cxn modelId="{268FE2F7-F96D-4CE3-80BB-7C0AA0F15B0A}" type="presOf" srcId="{7D101279-7160-4D56-AE5E-6FC7596105CD}" destId="{D975E971-91EF-46D0-9660-3DD136660729}" srcOrd="0" destOrd="3" presId="urn:microsoft.com/office/officeart/2005/8/layout/hProcess4"/>
    <dgm:cxn modelId="{1548E8C4-E765-4141-BB68-9165350911CE}" type="presOf" srcId="{4B8024E9-B193-40BC-889D-0B956967C494}" destId="{522E4CA3-026E-4916-A0B2-070C36B31810}" srcOrd="1" destOrd="2" presId="urn:microsoft.com/office/officeart/2005/8/layout/hProcess4"/>
    <dgm:cxn modelId="{DBE80152-6E15-42FD-9D0B-ADC74BF9DEE8}" type="presOf" srcId="{6082F923-A8C4-4E9C-AF24-C0BF0BC8E90B}" destId="{47B37403-FD9B-43E9-9E8B-E8ADCC2554B2}" srcOrd="1" destOrd="0" presId="urn:microsoft.com/office/officeart/2005/8/layout/hProcess4"/>
    <dgm:cxn modelId="{03A1C46D-C461-48B0-AAF8-112D9D3AC697}" srcId="{54299458-3993-42B8-8F02-CDC512D5B0F8}" destId="{6F269F9E-9A18-44F0-9233-B2B608A52DC5}" srcOrd="1" destOrd="0" parTransId="{B69EBDC4-DDB3-42CC-AAE4-0F0FFEE3D18D}" sibTransId="{52479189-2E39-4028-8A9E-126D5613EA0F}"/>
    <dgm:cxn modelId="{FDC7FCC7-CBCC-4175-9D22-E70EDAC5DB53}" srcId="{50254F26-5C40-4AA6-B40E-DA3DB20D05E3}" destId="{39CED716-09EB-49C5-9C44-4E1B60991142}" srcOrd="1" destOrd="0" parTransId="{958282DF-0FA5-4AB9-9229-28EF8B1751A6}" sibTransId="{BD0E7615-0854-47EF-B998-085D1CFC6769}"/>
    <dgm:cxn modelId="{999DA30D-7D2D-4866-9A0A-D01C05508230}" type="presOf" srcId="{4EC26B7C-D503-4216-B98C-50194149D638}" destId="{EE85E9A1-49A1-47B0-8E71-A4A14BEFF817}" srcOrd="1" destOrd="0" presId="urn:microsoft.com/office/officeart/2005/8/layout/hProcess4"/>
    <dgm:cxn modelId="{0D0CDE8C-F28A-4693-BBFB-97D722CE5EBF}" type="presOf" srcId="{C9FF6E91-4CB3-425B-9A0C-EE66D5D6CB1C}" destId="{D3035E91-D6D8-4102-9E90-3D579ADD3977}" srcOrd="0" destOrd="0" presId="urn:microsoft.com/office/officeart/2005/8/layout/hProcess4"/>
    <dgm:cxn modelId="{83371C12-F7CB-4F9E-A579-8E9FDF48F42F}" type="presOf" srcId="{C26F6132-B61A-4F21-9CC2-B4BCC669CE50}" destId="{522E4CA3-026E-4916-A0B2-070C36B31810}" srcOrd="1" destOrd="0" presId="urn:microsoft.com/office/officeart/2005/8/layout/hProcess4"/>
    <dgm:cxn modelId="{1A67D11B-8BD4-4A5E-AD7F-100DF73DE94E}" srcId="{54299458-3993-42B8-8F02-CDC512D5B0F8}" destId="{50254F26-5C40-4AA6-B40E-DA3DB20D05E3}" srcOrd="0" destOrd="0" parTransId="{8D4C9E41-9DAF-47EA-AF46-29BAA02E3723}" sibTransId="{C9FF6E91-4CB3-425B-9A0C-EE66D5D6CB1C}"/>
    <dgm:cxn modelId="{FDB6AF10-ACB0-41EB-A2C8-A163F1E92C2E}" type="presOf" srcId="{52479189-2E39-4028-8A9E-126D5613EA0F}" destId="{B204C94C-069B-4DF5-9484-3AAB31E85540}" srcOrd="0" destOrd="0" presId="urn:microsoft.com/office/officeart/2005/8/layout/hProcess4"/>
    <dgm:cxn modelId="{9B4DE665-6505-4B93-9019-371ED0F1335B}" srcId="{50254F26-5C40-4AA6-B40E-DA3DB20D05E3}" destId="{7D101279-7160-4D56-AE5E-6FC7596105CD}" srcOrd="3" destOrd="0" parTransId="{B10D5725-8BF9-4F5D-AA71-056C71448DF1}" sibTransId="{06B6E5F6-C0F3-4C7A-9BB2-38125874CDDA}"/>
    <dgm:cxn modelId="{554F0AC5-FC1C-4836-B67D-398C3EB24EEE}" srcId="{B601E08E-433A-4E08-85D5-AF5590D2FA54}" destId="{C0280CB5-9DEA-44A5-AF58-4E81B4365FDB}" srcOrd="1" destOrd="0" parTransId="{E519A9CD-6FDA-460D-B225-D27F75CBEF7C}" sibTransId="{12D4FB0A-650E-4932-AEFD-61FCEE482C18}"/>
    <dgm:cxn modelId="{EA4DEBCD-A371-441B-B4E8-07AE374E2727}" type="presOf" srcId="{7FB2C311-B6FD-4739-932C-F2C9E01CDBA0}" destId="{47B37403-FD9B-43E9-9E8B-E8ADCC2554B2}" srcOrd="1" destOrd="2" presId="urn:microsoft.com/office/officeart/2005/8/layout/hProcess4"/>
    <dgm:cxn modelId="{E4D1AD81-5C33-4192-AD1F-4EC426D72DE5}" type="presOf" srcId="{7FB2C311-B6FD-4739-932C-F2C9E01CDBA0}" destId="{98B6ADB6-3892-4091-A66E-4515F4C35AFB}" srcOrd="0" destOrd="2" presId="urn:microsoft.com/office/officeart/2005/8/layout/hProcess4"/>
    <dgm:cxn modelId="{CB741677-5215-44EA-AF11-F7BD337C369F}" type="presOf" srcId="{C0280CB5-9DEA-44A5-AF58-4E81B4365FDB}" destId="{EE85E9A1-49A1-47B0-8E71-A4A14BEFF817}" srcOrd="1" destOrd="1" presId="urn:microsoft.com/office/officeart/2005/8/layout/hProcess4"/>
    <dgm:cxn modelId="{35E26CF9-4BDD-437B-AD1D-8715054CBDCD}" type="presOf" srcId="{205B5FB2-F1D0-40D7-B676-132689939006}" destId="{98B6ADB6-3892-4091-A66E-4515F4C35AFB}" srcOrd="0" destOrd="1" presId="urn:microsoft.com/office/officeart/2005/8/layout/hProcess4"/>
    <dgm:cxn modelId="{2717EC90-1748-4691-BAA7-0F2FD62E4997}" type="presOf" srcId="{7D101279-7160-4D56-AE5E-6FC7596105CD}" destId="{522E4CA3-026E-4916-A0B2-070C36B31810}" srcOrd="1" destOrd="3" presId="urn:microsoft.com/office/officeart/2005/8/layout/hProcess4"/>
    <dgm:cxn modelId="{2E70CD17-7F9A-4237-9EED-03178E8F664B}" type="presOf" srcId="{39CED716-09EB-49C5-9C44-4E1B60991142}" destId="{D975E971-91EF-46D0-9660-3DD136660729}" srcOrd="0" destOrd="1" presId="urn:microsoft.com/office/officeart/2005/8/layout/hProcess4"/>
    <dgm:cxn modelId="{4D6389C3-1768-4C9E-9D68-4EBB5BC9CE6D}" type="presOf" srcId="{4B8024E9-B193-40BC-889D-0B956967C494}" destId="{D975E971-91EF-46D0-9660-3DD136660729}" srcOrd="0" destOrd="2" presId="urn:microsoft.com/office/officeart/2005/8/layout/hProcess4"/>
    <dgm:cxn modelId="{08AC6D05-DFD4-4260-879E-281CB0E1FF7D}" srcId="{50254F26-5C40-4AA6-B40E-DA3DB20D05E3}" destId="{4B8024E9-B193-40BC-889D-0B956967C494}" srcOrd="2" destOrd="0" parTransId="{C32C2EC7-9874-41EA-9940-7075C562FCAA}" sibTransId="{5851D47D-B99F-4CE4-B48C-A1F0A55C0B1B}"/>
    <dgm:cxn modelId="{545F71CA-5D77-4181-B38A-D28CA5FC86D8}" type="presOf" srcId="{4EC26B7C-D503-4216-B98C-50194149D638}" destId="{40292853-9E63-48AD-8654-0293E03937F1}" srcOrd="0" destOrd="0" presId="urn:microsoft.com/office/officeart/2005/8/layout/hProcess4"/>
    <dgm:cxn modelId="{387517A4-3C3D-4BD1-BF55-32AA837D932F}" type="presOf" srcId="{6082F923-A8C4-4E9C-AF24-C0BF0BC8E90B}" destId="{98B6ADB6-3892-4091-A66E-4515F4C35AFB}" srcOrd="0" destOrd="0" presId="urn:microsoft.com/office/officeart/2005/8/layout/hProcess4"/>
    <dgm:cxn modelId="{5DD6DB16-F88B-498D-9718-A5F42EAD3CDC}" type="presOf" srcId="{6F269F9E-9A18-44F0-9233-B2B608A52DC5}" destId="{926E0316-EDC4-439E-BFAC-07665946F1A8}" srcOrd="0" destOrd="0" presId="urn:microsoft.com/office/officeart/2005/8/layout/hProcess4"/>
    <dgm:cxn modelId="{EB1FE1C8-208D-4AB3-8CEB-AA9C3BBB88E6}" type="presParOf" srcId="{9F0D6A6B-FF37-4607-B2DA-CEF2DD4E6596}" destId="{CC8D48C6-FE05-4E77-BDB1-137F61148D7D}" srcOrd="0" destOrd="0" presId="urn:microsoft.com/office/officeart/2005/8/layout/hProcess4"/>
    <dgm:cxn modelId="{3671A5AC-A65A-4362-976A-592EEEB91380}" type="presParOf" srcId="{9F0D6A6B-FF37-4607-B2DA-CEF2DD4E6596}" destId="{03A4C9FC-5E20-41DD-BA04-97D5A4928F6C}" srcOrd="1" destOrd="0" presId="urn:microsoft.com/office/officeart/2005/8/layout/hProcess4"/>
    <dgm:cxn modelId="{C9CA3BA5-D2EB-40D3-84BE-568B2111E8AB}" type="presParOf" srcId="{9F0D6A6B-FF37-4607-B2DA-CEF2DD4E6596}" destId="{603F7663-FD40-44E8-80C1-6368365FFF6B}" srcOrd="2" destOrd="0" presId="urn:microsoft.com/office/officeart/2005/8/layout/hProcess4"/>
    <dgm:cxn modelId="{C696D4C4-EECB-4F04-B6F3-0D202C1B825B}" type="presParOf" srcId="{603F7663-FD40-44E8-80C1-6368365FFF6B}" destId="{C428D37E-8D7C-4C88-A679-79AD76D72FEB}" srcOrd="0" destOrd="0" presId="urn:microsoft.com/office/officeart/2005/8/layout/hProcess4"/>
    <dgm:cxn modelId="{B33D8E5D-5047-4B9C-BC18-22AF61BA36B1}" type="presParOf" srcId="{C428D37E-8D7C-4C88-A679-79AD76D72FEB}" destId="{CA03A069-D969-4514-BD48-0D55BF66E1F3}" srcOrd="0" destOrd="0" presId="urn:microsoft.com/office/officeart/2005/8/layout/hProcess4"/>
    <dgm:cxn modelId="{93894CD3-B835-4E88-A991-0CAB08276219}" type="presParOf" srcId="{C428D37E-8D7C-4C88-A679-79AD76D72FEB}" destId="{D975E971-91EF-46D0-9660-3DD136660729}" srcOrd="1" destOrd="0" presId="urn:microsoft.com/office/officeart/2005/8/layout/hProcess4"/>
    <dgm:cxn modelId="{64909CF5-6B8E-4DDF-834B-1FB01213027B}" type="presParOf" srcId="{C428D37E-8D7C-4C88-A679-79AD76D72FEB}" destId="{522E4CA3-026E-4916-A0B2-070C36B31810}" srcOrd="2" destOrd="0" presId="urn:microsoft.com/office/officeart/2005/8/layout/hProcess4"/>
    <dgm:cxn modelId="{409739B0-EC7C-4E3A-8117-44AEC9E556CA}" type="presParOf" srcId="{C428D37E-8D7C-4C88-A679-79AD76D72FEB}" destId="{79EDAB16-1593-42BF-80A7-5BCC3441CB8C}" srcOrd="3" destOrd="0" presId="urn:microsoft.com/office/officeart/2005/8/layout/hProcess4"/>
    <dgm:cxn modelId="{5D82F9AE-8274-41F4-B336-DC633D005176}" type="presParOf" srcId="{C428D37E-8D7C-4C88-A679-79AD76D72FEB}" destId="{A18573EF-980F-48BB-AC41-E6F5A38349A7}" srcOrd="4" destOrd="0" presId="urn:microsoft.com/office/officeart/2005/8/layout/hProcess4"/>
    <dgm:cxn modelId="{C8306309-83E8-437B-8074-F00B89C59830}" type="presParOf" srcId="{603F7663-FD40-44E8-80C1-6368365FFF6B}" destId="{D3035E91-D6D8-4102-9E90-3D579ADD3977}" srcOrd="1" destOrd="0" presId="urn:microsoft.com/office/officeart/2005/8/layout/hProcess4"/>
    <dgm:cxn modelId="{713EEB0C-2A03-4928-846B-EBEDD6A3C9FB}" type="presParOf" srcId="{603F7663-FD40-44E8-80C1-6368365FFF6B}" destId="{7752AC12-9F7B-4445-98A2-A4F3153516D5}" srcOrd="2" destOrd="0" presId="urn:microsoft.com/office/officeart/2005/8/layout/hProcess4"/>
    <dgm:cxn modelId="{9D10E1B2-547A-4035-B94F-7EE7388291A3}" type="presParOf" srcId="{7752AC12-9F7B-4445-98A2-A4F3153516D5}" destId="{F827424D-1D7F-4486-9E23-C5627A5C9A75}" srcOrd="0" destOrd="0" presId="urn:microsoft.com/office/officeart/2005/8/layout/hProcess4"/>
    <dgm:cxn modelId="{7D2A0307-6470-487A-B025-3BB7178DC97A}" type="presParOf" srcId="{7752AC12-9F7B-4445-98A2-A4F3153516D5}" destId="{98B6ADB6-3892-4091-A66E-4515F4C35AFB}" srcOrd="1" destOrd="0" presId="urn:microsoft.com/office/officeart/2005/8/layout/hProcess4"/>
    <dgm:cxn modelId="{7EFC16BD-240F-4CD1-AB10-D2D4EFAEC721}" type="presParOf" srcId="{7752AC12-9F7B-4445-98A2-A4F3153516D5}" destId="{47B37403-FD9B-43E9-9E8B-E8ADCC2554B2}" srcOrd="2" destOrd="0" presId="urn:microsoft.com/office/officeart/2005/8/layout/hProcess4"/>
    <dgm:cxn modelId="{1319AECA-C5EB-4E48-BDF5-AFB997A53039}" type="presParOf" srcId="{7752AC12-9F7B-4445-98A2-A4F3153516D5}" destId="{926E0316-EDC4-439E-BFAC-07665946F1A8}" srcOrd="3" destOrd="0" presId="urn:microsoft.com/office/officeart/2005/8/layout/hProcess4"/>
    <dgm:cxn modelId="{1B82089B-B7EE-47A9-AB32-07A404428D0B}" type="presParOf" srcId="{7752AC12-9F7B-4445-98A2-A4F3153516D5}" destId="{9521E469-B2D9-4C08-8CD0-B57B802FF92F}" srcOrd="4" destOrd="0" presId="urn:microsoft.com/office/officeart/2005/8/layout/hProcess4"/>
    <dgm:cxn modelId="{0FC4B0F5-4CAB-456A-9490-FAA7404CC725}" type="presParOf" srcId="{603F7663-FD40-44E8-80C1-6368365FFF6B}" destId="{B204C94C-069B-4DF5-9484-3AAB31E85540}" srcOrd="3" destOrd="0" presId="urn:microsoft.com/office/officeart/2005/8/layout/hProcess4"/>
    <dgm:cxn modelId="{9FF27FC6-59F3-4D2C-9EBA-B65E38604BE0}" type="presParOf" srcId="{603F7663-FD40-44E8-80C1-6368365FFF6B}" destId="{18DB482A-FA78-4F0C-AE55-B3114848D390}" srcOrd="4" destOrd="0" presId="urn:microsoft.com/office/officeart/2005/8/layout/hProcess4"/>
    <dgm:cxn modelId="{646E9891-AF90-4862-8D58-9F9A84BDB9BA}" type="presParOf" srcId="{18DB482A-FA78-4F0C-AE55-B3114848D390}" destId="{5AE01816-26C6-4381-A546-FCF7ECB7AE91}" srcOrd="0" destOrd="0" presId="urn:microsoft.com/office/officeart/2005/8/layout/hProcess4"/>
    <dgm:cxn modelId="{04BB435F-C288-4177-B065-17B616C2756C}" type="presParOf" srcId="{18DB482A-FA78-4F0C-AE55-B3114848D390}" destId="{40292853-9E63-48AD-8654-0293E03937F1}" srcOrd="1" destOrd="0" presId="urn:microsoft.com/office/officeart/2005/8/layout/hProcess4"/>
    <dgm:cxn modelId="{3A1E84F3-9878-4820-AD14-DC1FB29BB4CD}" type="presParOf" srcId="{18DB482A-FA78-4F0C-AE55-B3114848D390}" destId="{EE85E9A1-49A1-47B0-8E71-A4A14BEFF817}" srcOrd="2" destOrd="0" presId="urn:microsoft.com/office/officeart/2005/8/layout/hProcess4"/>
    <dgm:cxn modelId="{5E975A53-3C61-4C63-8142-C6CBCD47C6CC}" type="presParOf" srcId="{18DB482A-FA78-4F0C-AE55-B3114848D390}" destId="{C0C8F9D8-D8E9-497D-A27B-31D65239C55B}" srcOrd="3" destOrd="0" presId="urn:microsoft.com/office/officeart/2005/8/layout/hProcess4"/>
    <dgm:cxn modelId="{7BC15C4F-CC51-4265-845C-CE7DDAC52C75}" type="presParOf" srcId="{18DB482A-FA78-4F0C-AE55-B3114848D390}" destId="{5BA8A547-E070-4FEF-991F-23A5BCE3650E}" srcOrd="4" destOrd="0" presId="urn:microsoft.com/office/officeart/2005/8/layout/h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CC464-3C96-4B60-9B25-3172498E6973}" type="doc">
      <dgm:prSet loTypeId="urn:microsoft.com/office/officeart/2005/8/layout/chevron1" loCatId="process" qsTypeId="urn:microsoft.com/office/officeart/2005/8/quickstyle/3d2" qsCatId="3D" csTypeId="urn:microsoft.com/office/officeart/2005/8/colors/colorful1" csCatId="colorful" phldr="1"/>
      <dgm:spPr/>
    </dgm:pt>
    <dgm:pt modelId="{DB6AF454-3FF2-4AEA-91FA-DEE6CDA73BCC}">
      <dgm:prSet phldrT="[Text]"/>
      <dgm:spPr/>
      <dgm:t>
        <a:bodyPr/>
        <a:lstStyle/>
        <a:p>
          <a:r>
            <a:rPr lang="en-US" dirty="0" smtClean="0"/>
            <a:t>Builder </a:t>
          </a:r>
          <a:br>
            <a:rPr lang="en-US" dirty="0" smtClean="0"/>
          </a:br>
          <a:r>
            <a:rPr lang="en-US" dirty="0" smtClean="0"/>
            <a:t>Architect Designer</a:t>
          </a:r>
          <a:endParaRPr lang="en-US" dirty="0"/>
        </a:p>
      </dgm:t>
    </dgm:pt>
    <dgm:pt modelId="{54353D9F-3E55-4FAD-B54D-9243C83B7BB5}" type="parTrans" cxnId="{BEBA70B2-ED0E-4F70-BC9F-CE3483E19843}">
      <dgm:prSet/>
      <dgm:spPr/>
      <dgm:t>
        <a:bodyPr/>
        <a:lstStyle/>
        <a:p>
          <a:endParaRPr lang="en-US"/>
        </a:p>
      </dgm:t>
    </dgm:pt>
    <dgm:pt modelId="{98FEA9E1-3B28-4441-8B34-CC12C142FCEA}" type="sibTrans" cxnId="{BEBA70B2-ED0E-4F70-BC9F-CE3483E19843}">
      <dgm:prSet/>
      <dgm:spPr/>
      <dgm:t>
        <a:bodyPr/>
        <a:lstStyle/>
        <a:p>
          <a:endParaRPr lang="en-US"/>
        </a:p>
      </dgm:t>
    </dgm:pt>
    <dgm:pt modelId="{9C1957D7-B48B-44C6-B20A-BD6E17D0B76B}">
      <dgm:prSet phldrT="[Text]"/>
      <dgm:spPr>
        <a:solidFill>
          <a:schemeClr val="accent1"/>
        </a:solidFill>
      </dgm:spPr>
      <dgm:t>
        <a:bodyPr/>
        <a:lstStyle/>
        <a:p>
          <a:r>
            <a:rPr lang="en-US" dirty="0" smtClean="0"/>
            <a:t>Plan Reviewer</a:t>
          </a:r>
          <a:endParaRPr lang="en-US" dirty="0"/>
        </a:p>
      </dgm:t>
    </dgm:pt>
    <dgm:pt modelId="{4AF414B1-FAB9-4C4A-A678-4E0BE2BD48D5}" type="parTrans" cxnId="{E264DD14-99D0-49A9-B5CC-6865B7FE60F6}">
      <dgm:prSet/>
      <dgm:spPr/>
      <dgm:t>
        <a:bodyPr/>
        <a:lstStyle/>
        <a:p>
          <a:endParaRPr lang="en-US"/>
        </a:p>
      </dgm:t>
    </dgm:pt>
    <dgm:pt modelId="{E642ABF9-69A0-49FF-9E22-CC09A194B7D1}" type="sibTrans" cxnId="{E264DD14-99D0-49A9-B5CC-6865B7FE60F6}">
      <dgm:prSet/>
      <dgm:spPr/>
      <dgm:t>
        <a:bodyPr/>
        <a:lstStyle/>
        <a:p>
          <a:endParaRPr lang="en-US"/>
        </a:p>
      </dgm:t>
    </dgm:pt>
    <dgm:pt modelId="{830A92C3-1DDB-42B1-817B-4AE71CCC14EB}">
      <dgm:prSet phldrT="[Text]"/>
      <dgm:spPr/>
      <dgm:t>
        <a:bodyPr/>
        <a:lstStyle/>
        <a:p>
          <a:r>
            <a:rPr lang="en-US" dirty="0" smtClean="0"/>
            <a:t>Field Inspector</a:t>
          </a:r>
          <a:endParaRPr lang="en-US" dirty="0"/>
        </a:p>
      </dgm:t>
    </dgm:pt>
    <dgm:pt modelId="{0A605AD0-A3E1-472A-A15D-B03E5C251D16}" type="parTrans" cxnId="{35AFB708-3923-4FA7-BA75-0D4C32174711}">
      <dgm:prSet/>
      <dgm:spPr/>
      <dgm:t>
        <a:bodyPr/>
        <a:lstStyle/>
        <a:p>
          <a:endParaRPr lang="en-US"/>
        </a:p>
      </dgm:t>
    </dgm:pt>
    <dgm:pt modelId="{8A7E4F8B-162C-4C98-91B3-5D3529C6EA69}" type="sibTrans" cxnId="{35AFB708-3923-4FA7-BA75-0D4C32174711}">
      <dgm:prSet/>
      <dgm:spPr/>
      <dgm:t>
        <a:bodyPr/>
        <a:lstStyle/>
        <a:p>
          <a:endParaRPr lang="en-US"/>
        </a:p>
      </dgm:t>
    </dgm:pt>
    <dgm:pt modelId="{CAF7A39C-5BB1-4570-B4F0-90072A0B91AB}" type="pres">
      <dgm:prSet presAssocID="{630CC464-3C96-4B60-9B25-3172498E6973}" presName="Name0" presStyleCnt="0">
        <dgm:presLayoutVars>
          <dgm:dir/>
          <dgm:animLvl val="lvl"/>
          <dgm:resizeHandles val="exact"/>
        </dgm:presLayoutVars>
      </dgm:prSet>
      <dgm:spPr/>
    </dgm:pt>
    <dgm:pt modelId="{08EE656D-7A0B-4BF8-BE47-5A6185EF09C4}" type="pres">
      <dgm:prSet presAssocID="{DB6AF454-3FF2-4AEA-91FA-DEE6CDA73BCC}" presName="parTxOnly" presStyleLbl="node1" presStyleIdx="0" presStyleCnt="3">
        <dgm:presLayoutVars>
          <dgm:chMax val="0"/>
          <dgm:chPref val="0"/>
          <dgm:bulletEnabled val="1"/>
        </dgm:presLayoutVars>
      </dgm:prSet>
      <dgm:spPr/>
      <dgm:t>
        <a:bodyPr/>
        <a:lstStyle/>
        <a:p>
          <a:endParaRPr lang="en-US"/>
        </a:p>
      </dgm:t>
    </dgm:pt>
    <dgm:pt modelId="{730A8901-0944-4223-AE99-CB67B966B6C3}" type="pres">
      <dgm:prSet presAssocID="{98FEA9E1-3B28-4441-8B34-CC12C142FCEA}" presName="parTxOnlySpace" presStyleCnt="0"/>
      <dgm:spPr/>
    </dgm:pt>
    <dgm:pt modelId="{97104CD8-CF87-4520-9C68-4135B8F6E2E6}" type="pres">
      <dgm:prSet presAssocID="{9C1957D7-B48B-44C6-B20A-BD6E17D0B76B}" presName="parTxOnly" presStyleLbl="node1" presStyleIdx="1" presStyleCnt="3" custLinFactNeighborX="9713" custLinFactNeighborY="-2531">
        <dgm:presLayoutVars>
          <dgm:chMax val="0"/>
          <dgm:chPref val="0"/>
          <dgm:bulletEnabled val="1"/>
        </dgm:presLayoutVars>
      </dgm:prSet>
      <dgm:spPr/>
      <dgm:t>
        <a:bodyPr/>
        <a:lstStyle/>
        <a:p>
          <a:endParaRPr lang="en-US"/>
        </a:p>
      </dgm:t>
    </dgm:pt>
    <dgm:pt modelId="{7752295B-830F-4773-AB67-46AB3BC94CC7}" type="pres">
      <dgm:prSet presAssocID="{E642ABF9-69A0-49FF-9E22-CC09A194B7D1}" presName="parTxOnlySpace" presStyleCnt="0"/>
      <dgm:spPr/>
    </dgm:pt>
    <dgm:pt modelId="{D02CE508-DCD7-4DEF-A664-57A8121B962D}" type="pres">
      <dgm:prSet presAssocID="{830A92C3-1DDB-42B1-817B-4AE71CCC14EB}" presName="parTxOnly" presStyleLbl="node1" presStyleIdx="2" presStyleCnt="3">
        <dgm:presLayoutVars>
          <dgm:chMax val="0"/>
          <dgm:chPref val="0"/>
          <dgm:bulletEnabled val="1"/>
        </dgm:presLayoutVars>
      </dgm:prSet>
      <dgm:spPr/>
      <dgm:t>
        <a:bodyPr/>
        <a:lstStyle/>
        <a:p>
          <a:endParaRPr lang="en-US"/>
        </a:p>
      </dgm:t>
    </dgm:pt>
  </dgm:ptLst>
  <dgm:cxnLst>
    <dgm:cxn modelId="{5BB33B96-2D7E-43A3-9476-62047C2FA6B1}" type="presOf" srcId="{830A92C3-1DDB-42B1-817B-4AE71CCC14EB}" destId="{D02CE508-DCD7-4DEF-A664-57A8121B962D}" srcOrd="0" destOrd="0" presId="urn:microsoft.com/office/officeart/2005/8/layout/chevron1"/>
    <dgm:cxn modelId="{7958ED88-C540-475A-A968-568F0738446F}" type="presOf" srcId="{630CC464-3C96-4B60-9B25-3172498E6973}" destId="{CAF7A39C-5BB1-4570-B4F0-90072A0B91AB}" srcOrd="0" destOrd="0" presId="urn:microsoft.com/office/officeart/2005/8/layout/chevron1"/>
    <dgm:cxn modelId="{35AFB708-3923-4FA7-BA75-0D4C32174711}" srcId="{630CC464-3C96-4B60-9B25-3172498E6973}" destId="{830A92C3-1DDB-42B1-817B-4AE71CCC14EB}" srcOrd="2" destOrd="0" parTransId="{0A605AD0-A3E1-472A-A15D-B03E5C251D16}" sibTransId="{8A7E4F8B-162C-4C98-91B3-5D3529C6EA69}"/>
    <dgm:cxn modelId="{BEBA70B2-ED0E-4F70-BC9F-CE3483E19843}" srcId="{630CC464-3C96-4B60-9B25-3172498E6973}" destId="{DB6AF454-3FF2-4AEA-91FA-DEE6CDA73BCC}" srcOrd="0" destOrd="0" parTransId="{54353D9F-3E55-4FAD-B54D-9243C83B7BB5}" sibTransId="{98FEA9E1-3B28-4441-8B34-CC12C142FCEA}"/>
    <dgm:cxn modelId="{F7C93F89-EC06-4D32-9AA6-2C2D6FA63712}" type="presOf" srcId="{9C1957D7-B48B-44C6-B20A-BD6E17D0B76B}" destId="{97104CD8-CF87-4520-9C68-4135B8F6E2E6}" srcOrd="0" destOrd="0" presId="urn:microsoft.com/office/officeart/2005/8/layout/chevron1"/>
    <dgm:cxn modelId="{87A52A7F-2048-4A36-88B9-AA2964594A05}" type="presOf" srcId="{DB6AF454-3FF2-4AEA-91FA-DEE6CDA73BCC}" destId="{08EE656D-7A0B-4BF8-BE47-5A6185EF09C4}" srcOrd="0" destOrd="0" presId="urn:microsoft.com/office/officeart/2005/8/layout/chevron1"/>
    <dgm:cxn modelId="{E264DD14-99D0-49A9-B5CC-6865B7FE60F6}" srcId="{630CC464-3C96-4B60-9B25-3172498E6973}" destId="{9C1957D7-B48B-44C6-B20A-BD6E17D0B76B}" srcOrd="1" destOrd="0" parTransId="{4AF414B1-FAB9-4C4A-A678-4E0BE2BD48D5}" sibTransId="{E642ABF9-69A0-49FF-9E22-CC09A194B7D1}"/>
    <dgm:cxn modelId="{4C34AB94-8C9A-4E86-A1DD-F75C691C0A0E}" type="presParOf" srcId="{CAF7A39C-5BB1-4570-B4F0-90072A0B91AB}" destId="{08EE656D-7A0B-4BF8-BE47-5A6185EF09C4}" srcOrd="0" destOrd="0" presId="urn:microsoft.com/office/officeart/2005/8/layout/chevron1"/>
    <dgm:cxn modelId="{2EEB6EBF-9E2C-4BA2-A098-0E74F5DEEA39}" type="presParOf" srcId="{CAF7A39C-5BB1-4570-B4F0-90072A0B91AB}" destId="{730A8901-0944-4223-AE99-CB67B966B6C3}" srcOrd="1" destOrd="0" presId="urn:microsoft.com/office/officeart/2005/8/layout/chevron1"/>
    <dgm:cxn modelId="{A8587677-05ED-4A8B-B62F-398C7CF292B8}" type="presParOf" srcId="{CAF7A39C-5BB1-4570-B4F0-90072A0B91AB}" destId="{97104CD8-CF87-4520-9C68-4135B8F6E2E6}" srcOrd="2" destOrd="0" presId="urn:microsoft.com/office/officeart/2005/8/layout/chevron1"/>
    <dgm:cxn modelId="{A9725717-F54E-40D5-A1D5-2644A88588AF}" type="presParOf" srcId="{CAF7A39C-5BB1-4570-B4F0-90072A0B91AB}" destId="{7752295B-830F-4773-AB67-46AB3BC94CC7}" srcOrd="3" destOrd="0" presId="urn:microsoft.com/office/officeart/2005/8/layout/chevron1"/>
    <dgm:cxn modelId="{7D42112F-D3FE-4FC5-B7B1-B65B16236EA8}" type="presParOf" srcId="{CAF7A39C-5BB1-4570-B4F0-90072A0B91AB}" destId="{D02CE508-DCD7-4DEF-A664-57A8121B962D}"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581B3-4944-49A6-9929-5E1AC2BBA18D}"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8CAEB443-52F6-4CBB-9D55-B258DDFA77D6}">
      <dgm:prSet phldrT="[Text]"/>
      <dgm:spPr/>
      <dgm:t>
        <a:bodyPr/>
        <a:lstStyle/>
        <a:p>
          <a:r>
            <a:rPr lang="en-US" dirty="0" smtClean="0"/>
            <a:t>Basement</a:t>
          </a:r>
          <a:endParaRPr lang="en-US" dirty="0"/>
        </a:p>
      </dgm:t>
    </dgm:pt>
    <dgm:pt modelId="{0D4238E6-075F-4F14-BE36-0ADFA13DD21C}" type="parTrans" cxnId="{1658A80D-B390-42F2-B2AF-661F5CCB86BD}">
      <dgm:prSet/>
      <dgm:spPr/>
      <dgm:t>
        <a:bodyPr/>
        <a:lstStyle/>
        <a:p>
          <a:endParaRPr lang="en-US"/>
        </a:p>
      </dgm:t>
    </dgm:pt>
    <dgm:pt modelId="{AFB0E89A-FD7F-4126-BE11-C966457249B9}" type="sibTrans" cxnId="{1658A80D-B390-42F2-B2AF-661F5CCB86BD}">
      <dgm:prSet/>
      <dgm:spPr/>
      <dgm:t>
        <a:bodyPr/>
        <a:lstStyle/>
        <a:p>
          <a:endParaRPr lang="en-US"/>
        </a:p>
      </dgm:t>
    </dgm:pt>
    <dgm:pt modelId="{C2A3D566-0266-442E-A150-6BA5DEDD77E1}">
      <dgm:prSet phldrT="[Text]"/>
      <dgm:spPr/>
      <dgm:t>
        <a:bodyPr/>
        <a:lstStyle/>
        <a:p>
          <a:r>
            <a:rPr lang="en-US" b="1" cap="none" spc="0" dirty="0" smtClean="0">
              <a:ln w="10541" cmpd="sng">
                <a:prstDash val="solid"/>
              </a:ln>
              <a:effectLst/>
            </a:rPr>
            <a:t>Basement is conditioned </a:t>
          </a:r>
          <a:endParaRPr lang="en-US" dirty="0"/>
        </a:p>
      </dgm:t>
    </dgm:pt>
    <dgm:pt modelId="{C1D79F6B-4D7A-4BED-A4F9-830945DDC74E}" type="parTrans" cxnId="{C588CFA6-39E5-4132-A4D3-389A25122741}">
      <dgm:prSet/>
      <dgm:spPr/>
      <dgm:t>
        <a:bodyPr/>
        <a:lstStyle/>
        <a:p>
          <a:endParaRPr lang="en-US"/>
        </a:p>
      </dgm:t>
    </dgm:pt>
    <dgm:pt modelId="{6CE17551-4E3C-4DAC-8385-CB245E6D912E}" type="sibTrans" cxnId="{C588CFA6-39E5-4132-A4D3-389A25122741}">
      <dgm:prSet/>
      <dgm:spPr/>
      <dgm:t>
        <a:bodyPr/>
        <a:lstStyle/>
        <a:p>
          <a:endParaRPr lang="en-US"/>
        </a:p>
      </dgm:t>
    </dgm:pt>
    <dgm:pt modelId="{D4AFC559-A42B-4E37-8817-A16E07A31676}">
      <dgm:prSet phldrT="[Text]"/>
      <dgm:spPr/>
      <dgm:t>
        <a:bodyPr/>
        <a:lstStyle/>
        <a:p>
          <a:r>
            <a:rPr lang="en-US" dirty="0" smtClean="0"/>
            <a:t>Floor</a:t>
          </a:r>
          <a:endParaRPr lang="en-US" dirty="0"/>
        </a:p>
      </dgm:t>
    </dgm:pt>
    <dgm:pt modelId="{D85F528B-BA96-415A-B806-44E73560B435}" type="parTrans" cxnId="{CE0F9246-4900-4442-A168-8A63770BD280}">
      <dgm:prSet/>
      <dgm:spPr/>
      <dgm:t>
        <a:bodyPr/>
        <a:lstStyle/>
        <a:p>
          <a:endParaRPr lang="en-US"/>
        </a:p>
      </dgm:t>
    </dgm:pt>
    <dgm:pt modelId="{BE14DD01-A83C-4B8F-9F0A-EF9553EAF911}" type="sibTrans" cxnId="{CE0F9246-4900-4442-A168-8A63770BD280}">
      <dgm:prSet/>
      <dgm:spPr/>
      <dgm:t>
        <a:bodyPr/>
        <a:lstStyle/>
        <a:p>
          <a:endParaRPr lang="en-US"/>
        </a:p>
      </dgm:t>
    </dgm:pt>
    <dgm:pt modelId="{6F6CBABC-4C8A-401F-9C5A-F6F2320C3F14}">
      <dgm:prSet phldrT="[Text]"/>
      <dgm:spPr/>
      <dgm:t>
        <a:bodyPr/>
        <a:lstStyle/>
        <a:p>
          <a:r>
            <a:rPr lang="en-US" b="1" cap="none" spc="0" dirty="0" smtClean="0">
              <a:ln w="10541" cmpd="sng">
                <a:prstDash val="solid"/>
              </a:ln>
              <a:effectLst/>
            </a:rPr>
            <a:t>Separates conditioned from </a:t>
          </a:r>
          <a:br>
            <a:rPr lang="en-US" b="1" cap="none" spc="0" dirty="0" smtClean="0">
              <a:ln w="10541" cmpd="sng">
                <a:prstDash val="solid"/>
              </a:ln>
              <a:effectLst/>
            </a:rPr>
          </a:br>
          <a:r>
            <a:rPr lang="en-US" b="1" cap="none" spc="0" dirty="0" smtClean="0">
              <a:ln w="10541" cmpd="sng">
                <a:prstDash val="solid"/>
              </a:ln>
              <a:effectLst/>
            </a:rPr>
            <a:t>unconditioned space</a:t>
          </a:r>
          <a:endParaRPr lang="en-US" dirty="0"/>
        </a:p>
      </dgm:t>
    </dgm:pt>
    <dgm:pt modelId="{35DBEC3B-4AD8-41FD-9E2C-2B4F7A3ED2D7}" type="parTrans" cxnId="{D063B472-4DC1-4830-989F-1ABCC5F4FA3F}">
      <dgm:prSet/>
      <dgm:spPr/>
      <dgm:t>
        <a:bodyPr/>
        <a:lstStyle/>
        <a:p>
          <a:endParaRPr lang="en-US"/>
        </a:p>
      </dgm:t>
    </dgm:pt>
    <dgm:pt modelId="{7985A7C8-118C-4027-8B8D-DCA0EB0F58A9}" type="sibTrans" cxnId="{D063B472-4DC1-4830-989F-1ABCC5F4FA3F}">
      <dgm:prSet/>
      <dgm:spPr/>
      <dgm:t>
        <a:bodyPr/>
        <a:lstStyle/>
        <a:p>
          <a:endParaRPr lang="en-US"/>
        </a:p>
      </dgm:t>
    </dgm:pt>
    <dgm:pt modelId="{5A6CD4DD-9496-4C55-A4F0-650F597CD4A4}">
      <dgm:prSet phldrT="[Text]"/>
      <dgm:spPr/>
      <dgm:t>
        <a:bodyPr/>
        <a:lstStyle/>
        <a:p>
          <a:r>
            <a:rPr lang="en-US" dirty="0" smtClean="0"/>
            <a:t>Crawl Wall</a:t>
          </a:r>
          <a:endParaRPr lang="en-US" dirty="0"/>
        </a:p>
      </dgm:t>
    </dgm:pt>
    <dgm:pt modelId="{DD43E27A-7783-43E6-AF19-1DAA9E91126E}" type="parTrans" cxnId="{4FDDBCCB-84C5-4231-97B7-AF9867C54132}">
      <dgm:prSet/>
      <dgm:spPr/>
      <dgm:t>
        <a:bodyPr/>
        <a:lstStyle/>
        <a:p>
          <a:endParaRPr lang="en-US"/>
        </a:p>
      </dgm:t>
    </dgm:pt>
    <dgm:pt modelId="{A5584D9B-1D7B-447A-B57D-692E10FFA661}" type="sibTrans" cxnId="{4FDDBCCB-84C5-4231-97B7-AF9867C54132}">
      <dgm:prSet/>
      <dgm:spPr/>
      <dgm:t>
        <a:bodyPr/>
        <a:lstStyle/>
        <a:p>
          <a:endParaRPr lang="en-US"/>
        </a:p>
      </dgm:t>
    </dgm:pt>
    <dgm:pt modelId="{EA2C1E27-0816-4E36-9653-08B6E63C048F}">
      <dgm:prSet phldrT="[Text]"/>
      <dgm:spPr/>
      <dgm:t>
        <a:bodyPr/>
        <a:lstStyle/>
        <a:p>
          <a:r>
            <a:rPr lang="en-US" b="1" cap="none" spc="0" dirty="0" smtClean="0">
              <a:ln w="10541" cmpd="sng">
                <a:prstDash val="solid"/>
              </a:ln>
              <a:effectLst/>
            </a:rPr>
            <a:t>Crawl space is not vented to the outside and floor above is NOT insulated</a:t>
          </a:r>
          <a:endParaRPr lang="en-US" dirty="0"/>
        </a:p>
      </dgm:t>
    </dgm:pt>
    <dgm:pt modelId="{AC4DD2D4-D53E-4FAF-96E5-1F061307EC88}" type="parTrans" cxnId="{3EDA7A7A-D9D5-4D86-AB1C-E618628A3908}">
      <dgm:prSet/>
      <dgm:spPr/>
      <dgm:t>
        <a:bodyPr/>
        <a:lstStyle/>
        <a:p>
          <a:endParaRPr lang="en-US"/>
        </a:p>
      </dgm:t>
    </dgm:pt>
    <dgm:pt modelId="{6FFAC5D1-AEE5-46EF-8BBC-02D93B708AB0}" type="sibTrans" cxnId="{3EDA7A7A-D9D5-4D86-AB1C-E618628A3908}">
      <dgm:prSet/>
      <dgm:spPr/>
      <dgm:t>
        <a:bodyPr/>
        <a:lstStyle/>
        <a:p>
          <a:endParaRPr lang="en-US"/>
        </a:p>
      </dgm:t>
    </dgm:pt>
    <dgm:pt modelId="{950D2826-3ABE-45C0-ADDF-63310EBFCD03}" type="pres">
      <dgm:prSet presAssocID="{457581B3-4944-49A6-9929-5E1AC2BBA18D}" presName="Name0" presStyleCnt="0">
        <dgm:presLayoutVars>
          <dgm:dir/>
          <dgm:animLvl val="lvl"/>
          <dgm:resizeHandles val="exact"/>
        </dgm:presLayoutVars>
      </dgm:prSet>
      <dgm:spPr/>
      <dgm:t>
        <a:bodyPr/>
        <a:lstStyle/>
        <a:p>
          <a:endParaRPr lang="en-US"/>
        </a:p>
      </dgm:t>
    </dgm:pt>
    <dgm:pt modelId="{8B66AC01-3EE6-41F2-AD14-61C45DB22295}" type="pres">
      <dgm:prSet presAssocID="{8CAEB443-52F6-4CBB-9D55-B258DDFA77D6}" presName="linNode" presStyleCnt="0"/>
      <dgm:spPr/>
      <dgm:t>
        <a:bodyPr/>
        <a:lstStyle/>
        <a:p>
          <a:endParaRPr lang="en-US"/>
        </a:p>
      </dgm:t>
    </dgm:pt>
    <dgm:pt modelId="{C6DB6E0F-21DD-4423-B96F-527626B5A078}" type="pres">
      <dgm:prSet presAssocID="{8CAEB443-52F6-4CBB-9D55-B258DDFA77D6}" presName="parentText" presStyleLbl="node1" presStyleIdx="0" presStyleCnt="3">
        <dgm:presLayoutVars>
          <dgm:chMax val="1"/>
          <dgm:bulletEnabled val="1"/>
        </dgm:presLayoutVars>
      </dgm:prSet>
      <dgm:spPr/>
      <dgm:t>
        <a:bodyPr/>
        <a:lstStyle/>
        <a:p>
          <a:endParaRPr lang="en-US"/>
        </a:p>
      </dgm:t>
    </dgm:pt>
    <dgm:pt modelId="{CF283ABB-6B2D-4AED-8DE9-0FF2ADECE2B6}" type="pres">
      <dgm:prSet presAssocID="{8CAEB443-52F6-4CBB-9D55-B258DDFA77D6}" presName="descendantText" presStyleLbl="alignAccFollowNode1" presStyleIdx="0" presStyleCnt="3">
        <dgm:presLayoutVars>
          <dgm:bulletEnabled val="1"/>
        </dgm:presLayoutVars>
      </dgm:prSet>
      <dgm:spPr/>
      <dgm:t>
        <a:bodyPr/>
        <a:lstStyle/>
        <a:p>
          <a:endParaRPr lang="en-US"/>
        </a:p>
      </dgm:t>
    </dgm:pt>
    <dgm:pt modelId="{52521E74-FFB9-400B-A03C-29EE5615E49E}" type="pres">
      <dgm:prSet presAssocID="{AFB0E89A-FD7F-4126-BE11-C966457249B9}" presName="sp" presStyleCnt="0"/>
      <dgm:spPr/>
      <dgm:t>
        <a:bodyPr/>
        <a:lstStyle/>
        <a:p>
          <a:endParaRPr lang="en-US"/>
        </a:p>
      </dgm:t>
    </dgm:pt>
    <dgm:pt modelId="{933CD4D0-9E6D-440A-8AA5-B56EF9D0B4F5}" type="pres">
      <dgm:prSet presAssocID="{D4AFC559-A42B-4E37-8817-A16E07A31676}" presName="linNode" presStyleCnt="0"/>
      <dgm:spPr/>
      <dgm:t>
        <a:bodyPr/>
        <a:lstStyle/>
        <a:p>
          <a:endParaRPr lang="en-US"/>
        </a:p>
      </dgm:t>
    </dgm:pt>
    <dgm:pt modelId="{D6B558A3-08D5-4B60-841E-BBC4FFF7399E}" type="pres">
      <dgm:prSet presAssocID="{D4AFC559-A42B-4E37-8817-A16E07A31676}" presName="parentText" presStyleLbl="node1" presStyleIdx="1" presStyleCnt="3">
        <dgm:presLayoutVars>
          <dgm:chMax val="1"/>
          <dgm:bulletEnabled val="1"/>
        </dgm:presLayoutVars>
      </dgm:prSet>
      <dgm:spPr/>
      <dgm:t>
        <a:bodyPr/>
        <a:lstStyle/>
        <a:p>
          <a:endParaRPr lang="en-US"/>
        </a:p>
      </dgm:t>
    </dgm:pt>
    <dgm:pt modelId="{73D34D02-AB81-4D6B-9032-8F8643836C22}" type="pres">
      <dgm:prSet presAssocID="{D4AFC559-A42B-4E37-8817-A16E07A31676}" presName="descendantText" presStyleLbl="alignAccFollowNode1" presStyleIdx="1" presStyleCnt="3">
        <dgm:presLayoutVars>
          <dgm:bulletEnabled val="1"/>
        </dgm:presLayoutVars>
      </dgm:prSet>
      <dgm:spPr/>
      <dgm:t>
        <a:bodyPr/>
        <a:lstStyle/>
        <a:p>
          <a:endParaRPr lang="en-US"/>
        </a:p>
      </dgm:t>
    </dgm:pt>
    <dgm:pt modelId="{66D643A8-2894-41C8-93E6-950286518E29}" type="pres">
      <dgm:prSet presAssocID="{BE14DD01-A83C-4B8F-9F0A-EF9553EAF911}" presName="sp" presStyleCnt="0"/>
      <dgm:spPr/>
      <dgm:t>
        <a:bodyPr/>
        <a:lstStyle/>
        <a:p>
          <a:endParaRPr lang="en-US"/>
        </a:p>
      </dgm:t>
    </dgm:pt>
    <dgm:pt modelId="{F39A6C27-45C6-4970-9166-A342A331A259}" type="pres">
      <dgm:prSet presAssocID="{5A6CD4DD-9496-4C55-A4F0-650F597CD4A4}" presName="linNode" presStyleCnt="0"/>
      <dgm:spPr/>
      <dgm:t>
        <a:bodyPr/>
        <a:lstStyle/>
        <a:p>
          <a:endParaRPr lang="en-US"/>
        </a:p>
      </dgm:t>
    </dgm:pt>
    <dgm:pt modelId="{B3017175-E2A7-4375-8BE6-00B9A9D2CF2F}" type="pres">
      <dgm:prSet presAssocID="{5A6CD4DD-9496-4C55-A4F0-650F597CD4A4}" presName="parentText" presStyleLbl="node1" presStyleIdx="2" presStyleCnt="3">
        <dgm:presLayoutVars>
          <dgm:chMax val="1"/>
          <dgm:bulletEnabled val="1"/>
        </dgm:presLayoutVars>
      </dgm:prSet>
      <dgm:spPr/>
      <dgm:t>
        <a:bodyPr/>
        <a:lstStyle/>
        <a:p>
          <a:endParaRPr lang="en-US"/>
        </a:p>
      </dgm:t>
    </dgm:pt>
    <dgm:pt modelId="{7874B2B4-F74B-4EA7-9BAA-1821C2CEA0B7}" type="pres">
      <dgm:prSet presAssocID="{5A6CD4DD-9496-4C55-A4F0-650F597CD4A4}" presName="descendantText" presStyleLbl="alignAccFollowNode1" presStyleIdx="2" presStyleCnt="3">
        <dgm:presLayoutVars>
          <dgm:bulletEnabled val="1"/>
        </dgm:presLayoutVars>
      </dgm:prSet>
      <dgm:spPr/>
      <dgm:t>
        <a:bodyPr/>
        <a:lstStyle/>
        <a:p>
          <a:endParaRPr lang="en-US"/>
        </a:p>
      </dgm:t>
    </dgm:pt>
  </dgm:ptLst>
  <dgm:cxnLst>
    <dgm:cxn modelId="{C588CFA6-39E5-4132-A4D3-389A25122741}" srcId="{8CAEB443-52F6-4CBB-9D55-B258DDFA77D6}" destId="{C2A3D566-0266-442E-A150-6BA5DEDD77E1}" srcOrd="0" destOrd="0" parTransId="{C1D79F6B-4D7A-4BED-A4F9-830945DDC74E}" sibTransId="{6CE17551-4E3C-4DAC-8385-CB245E6D912E}"/>
    <dgm:cxn modelId="{E7C8E28A-FA75-48FA-BF0D-F8A6CA7692A8}" type="presOf" srcId="{6F6CBABC-4C8A-401F-9C5A-F6F2320C3F14}" destId="{73D34D02-AB81-4D6B-9032-8F8643836C22}" srcOrd="0" destOrd="0" presId="urn:microsoft.com/office/officeart/2005/8/layout/vList5"/>
    <dgm:cxn modelId="{6FE3DBB8-DA45-410E-BD10-92D9DBCD9477}" type="presOf" srcId="{C2A3D566-0266-442E-A150-6BA5DEDD77E1}" destId="{CF283ABB-6B2D-4AED-8DE9-0FF2ADECE2B6}" srcOrd="0" destOrd="0" presId="urn:microsoft.com/office/officeart/2005/8/layout/vList5"/>
    <dgm:cxn modelId="{1658A80D-B390-42F2-B2AF-661F5CCB86BD}" srcId="{457581B3-4944-49A6-9929-5E1AC2BBA18D}" destId="{8CAEB443-52F6-4CBB-9D55-B258DDFA77D6}" srcOrd="0" destOrd="0" parTransId="{0D4238E6-075F-4F14-BE36-0ADFA13DD21C}" sibTransId="{AFB0E89A-FD7F-4126-BE11-C966457249B9}"/>
    <dgm:cxn modelId="{16F4F9F1-2347-43D9-86E1-FA82D4C0824B}" type="presOf" srcId="{EA2C1E27-0816-4E36-9653-08B6E63C048F}" destId="{7874B2B4-F74B-4EA7-9BAA-1821C2CEA0B7}" srcOrd="0" destOrd="0" presId="urn:microsoft.com/office/officeart/2005/8/layout/vList5"/>
    <dgm:cxn modelId="{B9035D5D-4CDD-40C9-8227-3450B20E3DC1}" type="presOf" srcId="{8CAEB443-52F6-4CBB-9D55-B258DDFA77D6}" destId="{C6DB6E0F-21DD-4423-B96F-527626B5A078}" srcOrd="0" destOrd="0" presId="urn:microsoft.com/office/officeart/2005/8/layout/vList5"/>
    <dgm:cxn modelId="{F0E84C66-9B41-45A1-8613-F2231205A6BD}" type="presOf" srcId="{5A6CD4DD-9496-4C55-A4F0-650F597CD4A4}" destId="{B3017175-E2A7-4375-8BE6-00B9A9D2CF2F}" srcOrd="0" destOrd="0" presId="urn:microsoft.com/office/officeart/2005/8/layout/vList5"/>
    <dgm:cxn modelId="{D063B472-4DC1-4830-989F-1ABCC5F4FA3F}" srcId="{D4AFC559-A42B-4E37-8817-A16E07A31676}" destId="{6F6CBABC-4C8A-401F-9C5A-F6F2320C3F14}" srcOrd="0" destOrd="0" parTransId="{35DBEC3B-4AD8-41FD-9E2C-2B4F7A3ED2D7}" sibTransId="{7985A7C8-118C-4027-8B8D-DCA0EB0F58A9}"/>
    <dgm:cxn modelId="{4FDDBCCB-84C5-4231-97B7-AF9867C54132}" srcId="{457581B3-4944-49A6-9929-5E1AC2BBA18D}" destId="{5A6CD4DD-9496-4C55-A4F0-650F597CD4A4}" srcOrd="2" destOrd="0" parTransId="{DD43E27A-7783-43E6-AF19-1DAA9E91126E}" sibTransId="{A5584D9B-1D7B-447A-B57D-692E10FFA661}"/>
    <dgm:cxn modelId="{CE0F9246-4900-4442-A168-8A63770BD280}" srcId="{457581B3-4944-49A6-9929-5E1AC2BBA18D}" destId="{D4AFC559-A42B-4E37-8817-A16E07A31676}" srcOrd="1" destOrd="0" parTransId="{D85F528B-BA96-415A-B806-44E73560B435}" sibTransId="{BE14DD01-A83C-4B8F-9F0A-EF9553EAF911}"/>
    <dgm:cxn modelId="{3EDA7A7A-D9D5-4D86-AB1C-E618628A3908}" srcId="{5A6CD4DD-9496-4C55-A4F0-650F597CD4A4}" destId="{EA2C1E27-0816-4E36-9653-08B6E63C048F}" srcOrd="0" destOrd="0" parTransId="{AC4DD2D4-D53E-4FAF-96E5-1F061307EC88}" sibTransId="{6FFAC5D1-AEE5-46EF-8BBC-02D93B708AB0}"/>
    <dgm:cxn modelId="{207A17C8-E311-4B40-BF73-274DC6F63086}" type="presOf" srcId="{457581B3-4944-49A6-9929-5E1AC2BBA18D}" destId="{950D2826-3ABE-45C0-ADDF-63310EBFCD03}" srcOrd="0" destOrd="0" presId="urn:microsoft.com/office/officeart/2005/8/layout/vList5"/>
    <dgm:cxn modelId="{A6CC261C-B584-44D4-8B0C-07B277087DDD}" type="presOf" srcId="{D4AFC559-A42B-4E37-8817-A16E07A31676}" destId="{D6B558A3-08D5-4B60-841E-BBC4FFF7399E}" srcOrd="0" destOrd="0" presId="urn:microsoft.com/office/officeart/2005/8/layout/vList5"/>
    <dgm:cxn modelId="{3B55641D-539E-4B32-90E4-A693F43F2F47}" type="presParOf" srcId="{950D2826-3ABE-45C0-ADDF-63310EBFCD03}" destId="{8B66AC01-3EE6-41F2-AD14-61C45DB22295}" srcOrd="0" destOrd="0" presId="urn:microsoft.com/office/officeart/2005/8/layout/vList5"/>
    <dgm:cxn modelId="{1DE7914C-7952-4473-9237-F7FBB82944EB}" type="presParOf" srcId="{8B66AC01-3EE6-41F2-AD14-61C45DB22295}" destId="{C6DB6E0F-21DD-4423-B96F-527626B5A078}" srcOrd="0" destOrd="0" presId="urn:microsoft.com/office/officeart/2005/8/layout/vList5"/>
    <dgm:cxn modelId="{5C179E77-D8B9-4EB8-A2F3-F024F5660A4C}" type="presParOf" srcId="{8B66AC01-3EE6-41F2-AD14-61C45DB22295}" destId="{CF283ABB-6B2D-4AED-8DE9-0FF2ADECE2B6}" srcOrd="1" destOrd="0" presId="urn:microsoft.com/office/officeart/2005/8/layout/vList5"/>
    <dgm:cxn modelId="{5076CF77-8DFE-4908-B385-A096BFFD0F8B}" type="presParOf" srcId="{950D2826-3ABE-45C0-ADDF-63310EBFCD03}" destId="{52521E74-FFB9-400B-A03C-29EE5615E49E}" srcOrd="1" destOrd="0" presId="urn:microsoft.com/office/officeart/2005/8/layout/vList5"/>
    <dgm:cxn modelId="{752E95EF-A244-4B65-AAB0-B02C9BF71BC9}" type="presParOf" srcId="{950D2826-3ABE-45C0-ADDF-63310EBFCD03}" destId="{933CD4D0-9E6D-440A-8AA5-B56EF9D0B4F5}" srcOrd="2" destOrd="0" presId="urn:microsoft.com/office/officeart/2005/8/layout/vList5"/>
    <dgm:cxn modelId="{0D212859-14EC-49CA-9E5E-27A98B4C16C6}" type="presParOf" srcId="{933CD4D0-9E6D-440A-8AA5-B56EF9D0B4F5}" destId="{D6B558A3-08D5-4B60-841E-BBC4FFF7399E}" srcOrd="0" destOrd="0" presId="urn:microsoft.com/office/officeart/2005/8/layout/vList5"/>
    <dgm:cxn modelId="{2A396782-6CC4-419B-BE55-33B2F6679E1E}" type="presParOf" srcId="{933CD4D0-9E6D-440A-8AA5-B56EF9D0B4F5}" destId="{73D34D02-AB81-4D6B-9032-8F8643836C22}" srcOrd="1" destOrd="0" presId="urn:microsoft.com/office/officeart/2005/8/layout/vList5"/>
    <dgm:cxn modelId="{906D1C55-BC61-42C5-8613-90F16785236D}" type="presParOf" srcId="{950D2826-3ABE-45C0-ADDF-63310EBFCD03}" destId="{66D643A8-2894-41C8-93E6-950286518E29}" srcOrd="3" destOrd="0" presId="urn:microsoft.com/office/officeart/2005/8/layout/vList5"/>
    <dgm:cxn modelId="{449F3B2A-AD78-45D7-867A-7281411FE29C}" type="presParOf" srcId="{950D2826-3ABE-45C0-ADDF-63310EBFCD03}" destId="{F39A6C27-45C6-4970-9166-A342A331A259}" srcOrd="4" destOrd="0" presId="urn:microsoft.com/office/officeart/2005/8/layout/vList5"/>
    <dgm:cxn modelId="{DF199B7F-6770-45FF-B6F6-0E027824CDB3}" type="presParOf" srcId="{F39A6C27-45C6-4970-9166-A342A331A259}" destId="{B3017175-E2A7-4375-8BE6-00B9A9D2CF2F}" srcOrd="0" destOrd="0" presId="urn:microsoft.com/office/officeart/2005/8/layout/vList5"/>
    <dgm:cxn modelId="{CE2E345A-F600-435B-B6AD-722D791B65FF}" type="presParOf" srcId="{F39A6C27-45C6-4970-9166-A342A331A259}" destId="{7874B2B4-F74B-4EA7-9BAA-1821C2CEA0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4C4CDA-F2A3-4918-AC6B-44C99F0B0A02}" type="doc">
      <dgm:prSet loTypeId="urn:microsoft.com/office/officeart/2005/8/layout/hList1" loCatId="list" qsTypeId="urn:microsoft.com/office/officeart/2005/8/quickstyle/3d5" qsCatId="3D" csTypeId="urn:microsoft.com/office/officeart/2005/8/colors/accent1_2" csCatId="accent1" phldr="1"/>
      <dgm:spPr>
        <a:scene3d>
          <a:camera prst="isometricOffAxis2Left" zoom="95000">
            <a:rot lat="0" lon="0" rev="0"/>
          </a:camera>
          <a:lightRig rig="flat" dir="t"/>
        </a:scene3d>
      </dgm:spPr>
      <dgm:t>
        <a:bodyPr/>
        <a:lstStyle/>
        <a:p>
          <a:endParaRPr lang="en-US"/>
        </a:p>
      </dgm:t>
    </dgm:pt>
    <dgm:pt modelId="{32A8C678-6373-4F4F-B728-5586D1AC6A75}">
      <dgm:prSet phldrT="[Text]"/>
      <dgm:spPr>
        <a:sp3d extrusionH="381000" contourW="38100" prstMaterial="matte">
          <a:contourClr>
            <a:schemeClr val="lt1"/>
          </a:contourClr>
        </a:sp3d>
      </dgm:spPr>
      <dgm:t>
        <a:bodyPr/>
        <a:lstStyle/>
        <a:p>
          <a:r>
            <a:rPr lang="en-US" dirty="0" smtClean="0"/>
            <a:t>General</a:t>
          </a:r>
          <a:endParaRPr lang="en-US" dirty="0"/>
        </a:p>
      </dgm:t>
    </dgm:pt>
    <dgm:pt modelId="{5A5871E2-6438-45E4-BB4B-4A948DBEAC0B}" type="parTrans" cxnId="{AF531683-FC7E-42EA-952F-2A27E3C5A0A5}">
      <dgm:prSet/>
      <dgm:spPr/>
      <dgm:t>
        <a:bodyPr/>
        <a:lstStyle/>
        <a:p>
          <a:endParaRPr lang="en-US"/>
        </a:p>
      </dgm:t>
    </dgm:pt>
    <dgm:pt modelId="{01561B82-361E-4633-8691-55A85359694F}" type="sibTrans" cxnId="{AF531683-FC7E-42EA-952F-2A27E3C5A0A5}">
      <dgm:prSet/>
      <dgm:spPr/>
      <dgm:t>
        <a:bodyPr/>
        <a:lstStyle/>
        <a:p>
          <a:endParaRPr lang="en-US"/>
        </a:p>
      </dgm:t>
    </dgm:pt>
    <dgm:pt modelId="{94FB3EF2-6CF0-4D50-B16A-7E51987DECC1}">
      <dgm:prSet phldrT="[Text]"/>
      <dgm:spPr/>
      <dgm:t>
        <a:bodyPr/>
        <a:lstStyle/>
        <a:p>
          <a:r>
            <a:rPr lang="en-US" dirty="0" smtClean="0"/>
            <a:t>File options</a:t>
          </a:r>
          <a:endParaRPr lang="en-US" dirty="0"/>
        </a:p>
      </dgm:t>
    </dgm:pt>
    <dgm:pt modelId="{4B768676-AA92-475E-BB68-55E6871F0D8F}" type="parTrans" cxnId="{A938A2F4-A04E-4EE5-85CC-36D6D2419ABA}">
      <dgm:prSet/>
      <dgm:spPr/>
      <dgm:t>
        <a:bodyPr/>
        <a:lstStyle/>
        <a:p>
          <a:endParaRPr lang="en-US"/>
        </a:p>
      </dgm:t>
    </dgm:pt>
    <dgm:pt modelId="{11884B5A-A59A-49FE-A06E-9FAE81B53F7C}" type="sibTrans" cxnId="{A938A2F4-A04E-4EE5-85CC-36D6D2419ABA}">
      <dgm:prSet/>
      <dgm:spPr/>
      <dgm:t>
        <a:bodyPr/>
        <a:lstStyle/>
        <a:p>
          <a:endParaRPr lang="en-US"/>
        </a:p>
      </dgm:t>
    </dgm:pt>
    <dgm:pt modelId="{C0495C1E-C7D8-4678-B591-B50C8EF67EB7}">
      <dgm:prSet phldrT="[Text]"/>
      <dgm:spPr/>
      <dgm:t>
        <a:bodyPr/>
        <a:lstStyle/>
        <a:p>
          <a:r>
            <a:rPr lang="en-US" dirty="0" smtClean="0"/>
            <a:t>Version update check</a:t>
          </a:r>
          <a:endParaRPr lang="en-US" dirty="0"/>
        </a:p>
      </dgm:t>
    </dgm:pt>
    <dgm:pt modelId="{ED804BC4-6603-418B-92B8-BDCCD5E4E156}" type="parTrans" cxnId="{9B7E7DCA-16E3-4DD1-938F-49482822B080}">
      <dgm:prSet/>
      <dgm:spPr/>
      <dgm:t>
        <a:bodyPr/>
        <a:lstStyle/>
        <a:p>
          <a:endParaRPr lang="en-US"/>
        </a:p>
      </dgm:t>
    </dgm:pt>
    <dgm:pt modelId="{563BF468-4F78-44E8-8994-581738B1F554}" type="sibTrans" cxnId="{9B7E7DCA-16E3-4DD1-938F-49482822B080}">
      <dgm:prSet/>
      <dgm:spPr/>
      <dgm:t>
        <a:bodyPr/>
        <a:lstStyle/>
        <a:p>
          <a:endParaRPr lang="en-US"/>
        </a:p>
      </dgm:t>
    </dgm:pt>
    <dgm:pt modelId="{8D9EF140-815E-4D18-B0A5-DC559C98A99B}">
      <dgm:prSet phldrT="[Text]"/>
      <dgm:spPr>
        <a:sp3d extrusionH="381000" contourW="38100" prstMaterial="matte">
          <a:contourClr>
            <a:schemeClr val="lt1"/>
          </a:contourClr>
        </a:sp3d>
      </dgm:spPr>
      <dgm:t>
        <a:bodyPr/>
        <a:lstStyle/>
        <a:p>
          <a:r>
            <a:rPr lang="en-US" dirty="0" smtClean="0"/>
            <a:t>Project</a:t>
          </a:r>
          <a:endParaRPr lang="en-US" dirty="0"/>
        </a:p>
      </dgm:t>
    </dgm:pt>
    <dgm:pt modelId="{A91B02EE-55AD-40A5-8F5F-4ACA2E710D40}" type="parTrans" cxnId="{8660EC45-5FBC-4BC3-B860-4BCF62D342FF}">
      <dgm:prSet/>
      <dgm:spPr/>
      <dgm:t>
        <a:bodyPr/>
        <a:lstStyle/>
        <a:p>
          <a:endParaRPr lang="en-US"/>
        </a:p>
      </dgm:t>
    </dgm:pt>
    <dgm:pt modelId="{48075141-2C9D-46AD-9183-9BF9C9E2AE26}" type="sibTrans" cxnId="{8660EC45-5FBC-4BC3-B860-4BCF62D342FF}">
      <dgm:prSet/>
      <dgm:spPr/>
      <dgm:t>
        <a:bodyPr/>
        <a:lstStyle/>
        <a:p>
          <a:endParaRPr lang="en-US"/>
        </a:p>
      </dgm:t>
    </dgm:pt>
    <dgm:pt modelId="{C1306A10-1DDE-4A69-A9ED-46C73C1AA53A}">
      <dgm:prSet phldrT="[Text]"/>
      <dgm:spPr/>
      <dgm:t>
        <a:bodyPr/>
        <a:lstStyle/>
        <a:p>
          <a:r>
            <a:rPr lang="en-US" dirty="0" smtClean="0"/>
            <a:t>Code/location</a:t>
          </a:r>
          <a:endParaRPr lang="en-US" dirty="0"/>
        </a:p>
      </dgm:t>
    </dgm:pt>
    <dgm:pt modelId="{70708330-ECA3-42CE-BE84-E25E2498DA1E}" type="parTrans" cxnId="{2D37354D-07B1-49D0-A108-2323360A1867}">
      <dgm:prSet/>
      <dgm:spPr/>
      <dgm:t>
        <a:bodyPr/>
        <a:lstStyle/>
        <a:p>
          <a:endParaRPr lang="en-US"/>
        </a:p>
      </dgm:t>
    </dgm:pt>
    <dgm:pt modelId="{AF896405-B5AC-40EE-8294-126A9E2031C6}" type="sibTrans" cxnId="{2D37354D-07B1-49D0-A108-2323360A1867}">
      <dgm:prSet/>
      <dgm:spPr/>
      <dgm:t>
        <a:bodyPr/>
        <a:lstStyle/>
        <a:p>
          <a:endParaRPr lang="en-US"/>
        </a:p>
      </dgm:t>
    </dgm:pt>
    <dgm:pt modelId="{E550649B-6330-494F-A432-E607FC0C7510}">
      <dgm:prSet phldrT="[Text]"/>
      <dgm:spPr/>
      <dgm:t>
        <a:bodyPr/>
        <a:lstStyle/>
        <a:p>
          <a:r>
            <a:rPr lang="en-US" dirty="0" smtClean="0"/>
            <a:t>Envelope</a:t>
          </a:r>
          <a:endParaRPr lang="en-US" dirty="0"/>
        </a:p>
      </dgm:t>
    </dgm:pt>
    <dgm:pt modelId="{4C69BA76-B506-4331-BDEA-3DF851186476}" type="parTrans" cxnId="{EADFA0F3-C82E-4731-A8E7-8E3C66E39F10}">
      <dgm:prSet/>
      <dgm:spPr/>
      <dgm:t>
        <a:bodyPr/>
        <a:lstStyle/>
        <a:p>
          <a:endParaRPr lang="en-US"/>
        </a:p>
      </dgm:t>
    </dgm:pt>
    <dgm:pt modelId="{9439DA2C-3F3E-4F63-8D02-CC4B16F9234B}" type="sibTrans" cxnId="{EADFA0F3-C82E-4731-A8E7-8E3C66E39F10}">
      <dgm:prSet/>
      <dgm:spPr/>
      <dgm:t>
        <a:bodyPr/>
        <a:lstStyle/>
        <a:p>
          <a:endParaRPr lang="en-US"/>
        </a:p>
      </dgm:t>
    </dgm:pt>
    <dgm:pt modelId="{D52145AC-7D09-47A1-BDA8-7641D359A977}">
      <dgm:prSet phldrT="[Text]"/>
      <dgm:spPr>
        <a:sp3d extrusionH="381000" contourW="38100" prstMaterial="matte">
          <a:contourClr>
            <a:schemeClr val="lt1"/>
          </a:contourClr>
        </a:sp3d>
      </dgm:spPr>
      <dgm:t>
        <a:bodyPr/>
        <a:lstStyle/>
        <a:p>
          <a:r>
            <a:rPr lang="en-US" dirty="0" smtClean="0"/>
            <a:t>Applicant</a:t>
          </a:r>
          <a:endParaRPr lang="en-US" dirty="0"/>
        </a:p>
      </dgm:t>
    </dgm:pt>
    <dgm:pt modelId="{A6560B65-BF85-4DAB-90D9-5B62BAF7E3EF}" type="parTrans" cxnId="{91E969F8-00FF-477F-8CCF-2FA627371D14}">
      <dgm:prSet/>
      <dgm:spPr/>
      <dgm:t>
        <a:bodyPr/>
        <a:lstStyle/>
        <a:p>
          <a:endParaRPr lang="en-US"/>
        </a:p>
      </dgm:t>
    </dgm:pt>
    <dgm:pt modelId="{5B8B6003-01A4-46C4-945B-79A6C9ABCD9B}" type="sibTrans" cxnId="{91E969F8-00FF-477F-8CCF-2FA627371D14}">
      <dgm:prSet/>
      <dgm:spPr/>
      <dgm:t>
        <a:bodyPr/>
        <a:lstStyle/>
        <a:p>
          <a:endParaRPr lang="en-US"/>
        </a:p>
      </dgm:t>
    </dgm:pt>
    <dgm:pt modelId="{E53AF7C3-7AF8-4662-8E04-E45EFA4A3346}">
      <dgm:prSet phldrT="[Text]"/>
      <dgm:spPr/>
      <dgm:t>
        <a:bodyPr/>
        <a:lstStyle/>
        <a:p>
          <a:r>
            <a:rPr lang="en-US" dirty="0" smtClean="0"/>
            <a:t>Project details</a:t>
          </a:r>
          <a:endParaRPr lang="en-US" dirty="0"/>
        </a:p>
      </dgm:t>
    </dgm:pt>
    <dgm:pt modelId="{7674A808-F818-4FF6-8E13-F2EC75CFBE08}" type="parTrans" cxnId="{C68A9CD0-FDCB-48B4-8514-FD1FB842D36C}">
      <dgm:prSet/>
      <dgm:spPr/>
      <dgm:t>
        <a:bodyPr/>
        <a:lstStyle/>
        <a:p>
          <a:endParaRPr lang="en-US"/>
        </a:p>
      </dgm:t>
    </dgm:pt>
    <dgm:pt modelId="{555F3AB2-F65D-4540-AED7-D0FA5AA8E71A}" type="sibTrans" cxnId="{C68A9CD0-FDCB-48B4-8514-FD1FB842D36C}">
      <dgm:prSet/>
      <dgm:spPr/>
      <dgm:t>
        <a:bodyPr/>
        <a:lstStyle/>
        <a:p>
          <a:endParaRPr lang="en-US"/>
        </a:p>
      </dgm:t>
    </dgm:pt>
    <dgm:pt modelId="{814A75B0-424F-4F2D-BA67-D906F706C629}">
      <dgm:prSet phldrT="[Text]"/>
      <dgm:spPr>
        <a:sp3d extrusionH="381000" contourW="38100" prstMaterial="matte">
          <a:contourClr>
            <a:schemeClr val="lt1"/>
          </a:contourClr>
        </a:sp3d>
      </dgm:spPr>
      <dgm:t>
        <a:bodyPr/>
        <a:lstStyle/>
        <a:p>
          <a:r>
            <a:rPr lang="en-US" dirty="0" smtClean="0"/>
            <a:t>Reports</a:t>
          </a:r>
          <a:endParaRPr lang="en-US" dirty="0"/>
        </a:p>
      </dgm:t>
    </dgm:pt>
    <dgm:pt modelId="{AAAEB7BB-C57C-42A8-A1E6-14D5E56B82B5}" type="parTrans" cxnId="{B30DA93D-5CE1-41B3-98FC-BF7CB309F17E}">
      <dgm:prSet/>
      <dgm:spPr/>
      <dgm:t>
        <a:bodyPr/>
        <a:lstStyle/>
        <a:p>
          <a:endParaRPr lang="en-US"/>
        </a:p>
      </dgm:t>
    </dgm:pt>
    <dgm:pt modelId="{5B84AF23-12E9-41C3-AF93-9BB8D3F390DA}" type="sibTrans" cxnId="{B30DA93D-5CE1-41B3-98FC-BF7CB309F17E}">
      <dgm:prSet/>
      <dgm:spPr/>
      <dgm:t>
        <a:bodyPr/>
        <a:lstStyle/>
        <a:p>
          <a:endParaRPr lang="en-US"/>
        </a:p>
      </dgm:t>
    </dgm:pt>
    <dgm:pt modelId="{6AAD1BBF-4544-41AB-9A10-B89761059798}">
      <dgm:prSet phldrT="[Text]"/>
      <dgm:spPr/>
      <dgm:t>
        <a:bodyPr/>
        <a:lstStyle/>
        <a:p>
          <a:r>
            <a:rPr lang="en-US" dirty="0" smtClean="0"/>
            <a:t>Signatures</a:t>
          </a:r>
          <a:endParaRPr lang="en-US" dirty="0"/>
        </a:p>
      </dgm:t>
    </dgm:pt>
    <dgm:pt modelId="{8891B9B1-BC47-4518-8353-8F3E1CD1474D}" type="parTrans" cxnId="{C1E835B4-7D5C-43B7-BB07-5A635AD81524}">
      <dgm:prSet/>
      <dgm:spPr/>
      <dgm:t>
        <a:bodyPr/>
        <a:lstStyle/>
        <a:p>
          <a:endParaRPr lang="en-US"/>
        </a:p>
      </dgm:t>
    </dgm:pt>
    <dgm:pt modelId="{CAB8EE92-60CC-48E6-9F42-B86809825245}" type="sibTrans" cxnId="{C1E835B4-7D5C-43B7-BB07-5A635AD81524}">
      <dgm:prSet/>
      <dgm:spPr/>
      <dgm:t>
        <a:bodyPr/>
        <a:lstStyle/>
        <a:p>
          <a:endParaRPr lang="en-US"/>
        </a:p>
      </dgm:t>
    </dgm:pt>
    <dgm:pt modelId="{89666FEE-7476-48AB-B679-8B5E4EEE1961}">
      <dgm:prSet phldrT="[Text]"/>
      <dgm:spPr/>
      <dgm:t>
        <a:bodyPr/>
        <a:lstStyle/>
        <a:p>
          <a:r>
            <a:rPr lang="en-US" dirty="0" smtClean="0"/>
            <a:t>Upload usage data</a:t>
          </a:r>
          <a:endParaRPr lang="en-US" dirty="0"/>
        </a:p>
      </dgm:t>
    </dgm:pt>
    <dgm:pt modelId="{66A8534E-7AE0-440E-B6B8-98DCACBFA86D}" type="parTrans" cxnId="{4071CCB8-A661-4210-9B33-BD5AD2E68986}">
      <dgm:prSet/>
      <dgm:spPr/>
      <dgm:t>
        <a:bodyPr/>
        <a:lstStyle/>
        <a:p>
          <a:endParaRPr lang="en-US"/>
        </a:p>
      </dgm:t>
    </dgm:pt>
    <dgm:pt modelId="{634B43B9-D6D6-4B99-9C3A-196C22B34C81}" type="sibTrans" cxnId="{4071CCB8-A661-4210-9B33-BD5AD2E68986}">
      <dgm:prSet/>
      <dgm:spPr/>
      <dgm:t>
        <a:bodyPr/>
        <a:lstStyle/>
        <a:p>
          <a:endParaRPr lang="en-US"/>
        </a:p>
      </dgm:t>
    </dgm:pt>
    <dgm:pt modelId="{ED7D8C19-2BC4-45D6-9586-9814791F68E3}">
      <dgm:prSet phldrT="[Text]"/>
      <dgm:spPr/>
      <dgm:t>
        <a:bodyPr/>
        <a:lstStyle/>
        <a:p>
          <a:r>
            <a:rPr lang="en-US" dirty="0" smtClean="0"/>
            <a:t>Email reports</a:t>
          </a:r>
          <a:endParaRPr lang="en-US" dirty="0"/>
        </a:p>
      </dgm:t>
    </dgm:pt>
    <dgm:pt modelId="{018B5A06-D152-475D-90C5-106399DCD73B}" type="parTrans" cxnId="{A40F0396-D90C-4A38-B991-138F66A05F83}">
      <dgm:prSet/>
      <dgm:spPr/>
      <dgm:t>
        <a:bodyPr/>
        <a:lstStyle/>
        <a:p>
          <a:endParaRPr lang="en-US"/>
        </a:p>
      </dgm:t>
    </dgm:pt>
    <dgm:pt modelId="{A5F71536-6DD6-4D1E-9971-0016DF58345E}" type="sibTrans" cxnId="{A40F0396-D90C-4A38-B991-138F66A05F83}">
      <dgm:prSet/>
      <dgm:spPr/>
      <dgm:t>
        <a:bodyPr/>
        <a:lstStyle/>
        <a:p>
          <a:endParaRPr lang="en-US"/>
        </a:p>
      </dgm:t>
    </dgm:pt>
    <dgm:pt modelId="{A40AE9D4-5CDC-4BE4-B868-5A02CEFB50AF}" type="pres">
      <dgm:prSet presAssocID="{674C4CDA-F2A3-4918-AC6B-44C99F0B0A02}" presName="Name0" presStyleCnt="0">
        <dgm:presLayoutVars>
          <dgm:dir/>
          <dgm:animLvl val="lvl"/>
          <dgm:resizeHandles val="exact"/>
        </dgm:presLayoutVars>
      </dgm:prSet>
      <dgm:spPr/>
      <dgm:t>
        <a:bodyPr/>
        <a:lstStyle/>
        <a:p>
          <a:endParaRPr lang="en-US"/>
        </a:p>
      </dgm:t>
    </dgm:pt>
    <dgm:pt modelId="{1A566710-72FD-4BF2-BF82-832125AC87DE}" type="pres">
      <dgm:prSet presAssocID="{32A8C678-6373-4F4F-B728-5586D1AC6A75}" presName="composite" presStyleCnt="0"/>
      <dgm:spPr/>
      <dgm:t>
        <a:bodyPr/>
        <a:lstStyle/>
        <a:p>
          <a:endParaRPr lang="en-US"/>
        </a:p>
      </dgm:t>
    </dgm:pt>
    <dgm:pt modelId="{84691DF5-E775-4791-BD32-66E21DF4D140}" type="pres">
      <dgm:prSet presAssocID="{32A8C678-6373-4F4F-B728-5586D1AC6A75}" presName="parTx" presStyleLbl="alignNode1" presStyleIdx="0" presStyleCnt="4" custLinFactNeighborX="-5136">
        <dgm:presLayoutVars>
          <dgm:chMax val="0"/>
          <dgm:chPref val="0"/>
          <dgm:bulletEnabled val="1"/>
        </dgm:presLayoutVars>
      </dgm:prSet>
      <dgm:spPr/>
      <dgm:t>
        <a:bodyPr/>
        <a:lstStyle/>
        <a:p>
          <a:endParaRPr lang="en-US"/>
        </a:p>
      </dgm:t>
    </dgm:pt>
    <dgm:pt modelId="{C98F20B1-BD45-4D7F-9040-F89430FA09E0}" type="pres">
      <dgm:prSet presAssocID="{32A8C678-6373-4F4F-B728-5586D1AC6A75}" presName="desTx" presStyleLbl="alignAccFollowNode1" presStyleIdx="0" presStyleCnt="4">
        <dgm:presLayoutVars>
          <dgm:bulletEnabled val="1"/>
        </dgm:presLayoutVars>
      </dgm:prSet>
      <dgm:spPr/>
      <dgm:t>
        <a:bodyPr/>
        <a:lstStyle/>
        <a:p>
          <a:endParaRPr lang="en-US"/>
        </a:p>
      </dgm:t>
    </dgm:pt>
    <dgm:pt modelId="{8A978CF0-EBCE-4AA4-8E52-70864C722C94}" type="pres">
      <dgm:prSet presAssocID="{01561B82-361E-4633-8691-55A85359694F}" presName="space" presStyleCnt="0"/>
      <dgm:spPr/>
      <dgm:t>
        <a:bodyPr/>
        <a:lstStyle/>
        <a:p>
          <a:endParaRPr lang="en-US"/>
        </a:p>
      </dgm:t>
    </dgm:pt>
    <dgm:pt modelId="{4549D688-736E-4042-A63E-3FDF8FC0B5FD}" type="pres">
      <dgm:prSet presAssocID="{8D9EF140-815E-4D18-B0A5-DC559C98A99B}" presName="composite" presStyleCnt="0"/>
      <dgm:spPr/>
      <dgm:t>
        <a:bodyPr/>
        <a:lstStyle/>
        <a:p>
          <a:endParaRPr lang="en-US"/>
        </a:p>
      </dgm:t>
    </dgm:pt>
    <dgm:pt modelId="{7202644F-51B8-4457-8D6F-101F42CC7284}" type="pres">
      <dgm:prSet presAssocID="{8D9EF140-815E-4D18-B0A5-DC559C98A99B}" presName="parTx" presStyleLbl="alignNode1" presStyleIdx="1" presStyleCnt="4">
        <dgm:presLayoutVars>
          <dgm:chMax val="0"/>
          <dgm:chPref val="0"/>
          <dgm:bulletEnabled val="1"/>
        </dgm:presLayoutVars>
      </dgm:prSet>
      <dgm:spPr/>
      <dgm:t>
        <a:bodyPr/>
        <a:lstStyle/>
        <a:p>
          <a:endParaRPr lang="en-US"/>
        </a:p>
      </dgm:t>
    </dgm:pt>
    <dgm:pt modelId="{DCFE842B-3303-444F-BB14-C05B35168B5A}" type="pres">
      <dgm:prSet presAssocID="{8D9EF140-815E-4D18-B0A5-DC559C98A99B}" presName="desTx" presStyleLbl="alignAccFollowNode1" presStyleIdx="1" presStyleCnt="4">
        <dgm:presLayoutVars>
          <dgm:bulletEnabled val="1"/>
        </dgm:presLayoutVars>
      </dgm:prSet>
      <dgm:spPr/>
      <dgm:t>
        <a:bodyPr/>
        <a:lstStyle/>
        <a:p>
          <a:endParaRPr lang="en-US"/>
        </a:p>
      </dgm:t>
    </dgm:pt>
    <dgm:pt modelId="{EFF99977-E9EC-4AF8-BB49-E98B82A2E040}" type="pres">
      <dgm:prSet presAssocID="{48075141-2C9D-46AD-9183-9BF9C9E2AE26}" presName="space" presStyleCnt="0"/>
      <dgm:spPr/>
      <dgm:t>
        <a:bodyPr/>
        <a:lstStyle/>
        <a:p>
          <a:endParaRPr lang="en-US"/>
        </a:p>
      </dgm:t>
    </dgm:pt>
    <dgm:pt modelId="{6B2FA283-4A9B-4757-AA39-987CEFAECDC2}" type="pres">
      <dgm:prSet presAssocID="{D52145AC-7D09-47A1-BDA8-7641D359A977}" presName="composite" presStyleCnt="0"/>
      <dgm:spPr/>
      <dgm:t>
        <a:bodyPr/>
        <a:lstStyle/>
        <a:p>
          <a:endParaRPr lang="en-US"/>
        </a:p>
      </dgm:t>
    </dgm:pt>
    <dgm:pt modelId="{3F9E9C52-0315-4A90-B01B-5FE3FEA3D446}" type="pres">
      <dgm:prSet presAssocID="{D52145AC-7D09-47A1-BDA8-7641D359A977}" presName="parTx" presStyleLbl="alignNode1" presStyleIdx="2" presStyleCnt="4">
        <dgm:presLayoutVars>
          <dgm:chMax val="0"/>
          <dgm:chPref val="0"/>
          <dgm:bulletEnabled val="1"/>
        </dgm:presLayoutVars>
      </dgm:prSet>
      <dgm:spPr/>
      <dgm:t>
        <a:bodyPr/>
        <a:lstStyle/>
        <a:p>
          <a:endParaRPr lang="en-US"/>
        </a:p>
      </dgm:t>
    </dgm:pt>
    <dgm:pt modelId="{A1ABAABA-CC9B-49C4-BC8C-51623F6E7656}" type="pres">
      <dgm:prSet presAssocID="{D52145AC-7D09-47A1-BDA8-7641D359A977}" presName="desTx" presStyleLbl="alignAccFollowNode1" presStyleIdx="2" presStyleCnt="4">
        <dgm:presLayoutVars>
          <dgm:bulletEnabled val="1"/>
        </dgm:presLayoutVars>
      </dgm:prSet>
      <dgm:spPr/>
      <dgm:t>
        <a:bodyPr/>
        <a:lstStyle/>
        <a:p>
          <a:endParaRPr lang="en-US"/>
        </a:p>
      </dgm:t>
    </dgm:pt>
    <dgm:pt modelId="{A6065037-B763-44B1-B808-41D7D7692FD7}" type="pres">
      <dgm:prSet presAssocID="{5B8B6003-01A4-46C4-945B-79A6C9ABCD9B}" presName="space" presStyleCnt="0"/>
      <dgm:spPr/>
      <dgm:t>
        <a:bodyPr/>
        <a:lstStyle/>
        <a:p>
          <a:endParaRPr lang="en-US"/>
        </a:p>
      </dgm:t>
    </dgm:pt>
    <dgm:pt modelId="{1C90CC3E-3B53-47B3-AB5D-14DABB8AE883}" type="pres">
      <dgm:prSet presAssocID="{814A75B0-424F-4F2D-BA67-D906F706C629}" presName="composite" presStyleCnt="0"/>
      <dgm:spPr/>
      <dgm:t>
        <a:bodyPr/>
        <a:lstStyle/>
        <a:p>
          <a:endParaRPr lang="en-US"/>
        </a:p>
      </dgm:t>
    </dgm:pt>
    <dgm:pt modelId="{C5BFDEAD-1E84-4927-BBA3-65504F720CEA}" type="pres">
      <dgm:prSet presAssocID="{814A75B0-424F-4F2D-BA67-D906F706C629}" presName="parTx" presStyleLbl="alignNode1" presStyleIdx="3" presStyleCnt="4">
        <dgm:presLayoutVars>
          <dgm:chMax val="0"/>
          <dgm:chPref val="0"/>
          <dgm:bulletEnabled val="1"/>
        </dgm:presLayoutVars>
      </dgm:prSet>
      <dgm:spPr/>
      <dgm:t>
        <a:bodyPr/>
        <a:lstStyle/>
        <a:p>
          <a:endParaRPr lang="en-US"/>
        </a:p>
      </dgm:t>
    </dgm:pt>
    <dgm:pt modelId="{700D4F5D-DC23-4016-A9B5-A8BD8D14ED70}" type="pres">
      <dgm:prSet presAssocID="{814A75B0-424F-4F2D-BA67-D906F706C629}" presName="desTx" presStyleLbl="alignAccFollowNode1" presStyleIdx="3" presStyleCnt="4">
        <dgm:presLayoutVars>
          <dgm:bulletEnabled val="1"/>
        </dgm:presLayoutVars>
      </dgm:prSet>
      <dgm:spPr/>
      <dgm:t>
        <a:bodyPr/>
        <a:lstStyle/>
        <a:p>
          <a:endParaRPr lang="en-US"/>
        </a:p>
      </dgm:t>
    </dgm:pt>
  </dgm:ptLst>
  <dgm:cxnLst>
    <dgm:cxn modelId="{A938A2F4-A04E-4EE5-85CC-36D6D2419ABA}" srcId="{32A8C678-6373-4F4F-B728-5586D1AC6A75}" destId="{94FB3EF2-6CF0-4D50-B16A-7E51987DECC1}" srcOrd="0" destOrd="0" parTransId="{4B768676-AA92-475E-BB68-55E6871F0D8F}" sibTransId="{11884B5A-A59A-49FE-A06E-9FAE81B53F7C}"/>
    <dgm:cxn modelId="{E0111B7A-87BF-4DDF-B2F6-7E8EE40E2E5A}" type="presOf" srcId="{C1306A10-1DDE-4A69-A9ED-46C73C1AA53A}" destId="{DCFE842B-3303-444F-BB14-C05B35168B5A}" srcOrd="0" destOrd="0" presId="urn:microsoft.com/office/officeart/2005/8/layout/hList1"/>
    <dgm:cxn modelId="{2D37354D-07B1-49D0-A108-2323360A1867}" srcId="{8D9EF140-815E-4D18-B0A5-DC559C98A99B}" destId="{C1306A10-1DDE-4A69-A9ED-46C73C1AA53A}" srcOrd="0" destOrd="0" parTransId="{70708330-ECA3-42CE-BE84-E25E2498DA1E}" sibTransId="{AF896405-B5AC-40EE-8294-126A9E2031C6}"/>
    <dgm:cxn modelId="{28887ABB-A43C-4100-A4EA-6FB7565D1F89}" type="presOf" srcId="{C0495C1E-C7D8-4678-B591-B50C8EF67EB7}" destId="{C98F20B1-BD45-4D7F-9040-F89430FA09E0}" srcOrd="0" destOrd="1" presId="urn:microsoft.com/office/officeart/2005/8/layout/hList1"/>
    <dgm:cxn modelId="{B30DA93D-5CE1-41B3-98FC-BF7CB309F17E}" srcId="{674C4CDA-F2A3-4918-AC6B-44C99F0B0A02}" destId="{814A75B0-424F-4F2D-BA67-D906F706C629}" srcOrd="3" destOrd="0" parTransId="{AAAEB7BB-C57C-42A8-A1E6-14D5E56B82B5}" sibTransId="{5B84AF23-12E9-41C3-AF93-9BB8D3F390DA}"/>
    <dgm:cxn modelId="{A40F0396-D90C-4A38-B991-138F66A05F83}" srcId="{814A75B0-424F-4F2D-BA67-D906F706C629}" destId="{ED7D8C19-2BC4-45D6-9586-9814791F68E3}" srcOrd="1" destOrd="0" parTransId="{018B5A06-D152-475D-90C5-106399DCD73B}" sibTransId="{A5F71536-6DD6-4D1E-9971-0016DF58345E}"/>
    <dgm:cxn modelId="{EADFA0F3-C82E-4731-A8E7-8E3C66E39F10}" srcId="{8D9EF140-815E-4D18-B0A5-DC559C98A99B}" destId="{E550649B-6330-494F-A432-E607FC0C7510}" srcOrd="1" destOrd="0" parTransId="{4C69BA76-B506-4331-BDEA-3DF851186476}" sibTransId="{9439DA2C-3F3E-4F63-8D02-CC4B16F9234B}"/>
    <dgm:cxn modelId="{AF531683-FC7E-42EA-952F-2A27E3C5A0A5}" srcId="{674C4CDA-F2A3-4918-AC6B-44C99F0B0A02}" destId="{32A8C678-6373-4F4F-B728-5586D1AC6A75}" srcOrd="0" destOrd="0" parTransId="{5A5871E2-6438-45E4-BB4B-4A948DBEAC0B}" sibTransId="{01561B82-361E-4633-8691-55A85359694F}"/>
    <dgm:cxn modelId="{73C96E86-7DC5-4D26-89AE-63F45E46ABA5}" type="presOf" srcId="{814A75B0-424F-4F2D-BA67-D906F706C629}" destId="{C5BFDEAD-1E84-4927-BBA3-65504F720CEA}" srcOrd="0" destOrd="0" presId="urn:microsoft.com/office/officeart/2005/8/layout/hList1"/>
    <dgm:cxn modelId="{560B2AF8-7AEC-42B5-A8AD-8CD1198F579E}" type="presOf" srcId="{E550649B-6330-494F-A432-E607FC0C7510}" destId="{DCFE842B-3303-444F-BB14-C05B35168B5A}" srcOrd="0" destOrd="1" presId="urn:microsoft.com/office/officeart/2005/8/layout/hList1"/>
    <dgm:cxn modelId="{374CA86D-4CB5-4643-AA5E-EA915749FDC8}" type="presOf" srcId="{32A8C678-6373-4F4F-B728-5586D1AC6A75}" destId="{84691DF5-E775-4791-BD32-66E21DF4D140}" srcOrd="0" destOrd="0" presId="urn:microsoft.com/office/officeart/2005/8/layout/hList1"/>
    <dgm:cxn modelId="{4057FB8B-9A10-42CD-96D8-645A292D6416}" type="presOf" srcId="{89666FEE-7476-48AB-B679-8B5E4EEE1961}" destId="{C98F20B1-BD45-4D7F-9040-F89430FA09E0}" srcOrd="0" destOrd="2" presId="urn:microsoft.com/office/officeart/2005/8/layout/hList1"/>
    <dgm:cxn modelId="{4071CCB8-A661-4210-9B33-BD5AD2E68986}" srcId="{32A8C678-6373-4F4F-B728-5586D1AC6A75}" destId="{89666FEE-7476-48AB-B679-8B5E4EEE1961}" srcOrd="2" destOrd="0" parTransId="{66A8534E-7AE0-440E-B6B8-98DCACBFA86D}" sibTransId="{634B43B9-D6D6-4B99-9C3A-196C22B34C81}"/>
    <dgm:cxn modelId="{91E969F8-00FF-477F-8CCF-2FA627371D14}" srcId="{674C4CDA-F2A3-4918-AC6B-44C99F0B0A02}" destId="{D52145AC-7D09-47A1-BDA8-7641D359A977}" srcOrd="2" destOrd="0" parTransId="{A6560B65-BF85-4DAB-90D9-5B62BAF7E3EF}" sibTransId="{5B8B6003-01A4-46C4-945B-79A6C9ABCD9B}"/>
    <dgm:cxn modelId="{2F0C7E35-155E-47F2-B178-F8530FD64E1E}" type="presOf" srcId="{8D9EF140-815E-4D18-B0A5-DC559C98A99B}" destId="{7202644F-51B8-4457-8D6F-101F42CC7284}" srcOrd="0" destOrd="0" presId="urn:microsoft.com/office/officeart/2005/8/layout/hList1"/>
    <dgm:cxn modelId="{B994D941-F853-419E-A8D2-FB992B54E234}" type="presOf" srcId="{6AAD1BBF-4544-41AB-9A10-B89761059798}" destId="{700D4F5D-DC23-4016-A9B5-A8BD8D14ED70}" srcOrd="0" destOrd="0" presId="urn:microsoft.com/office/officeart/2005/8/layout/hList1"/>
    <dgm:cxn modelId="{8660EC45-5FBC-4BC3-B860-4BCF62D342FF}" srcId="{674C4CDA-F2A3-4918-AC6B-44C99F0B0A02}" destId="{8D9EF140-815E-4D18-B0A5-DC559C98A99B}" srcOrd="1" destOrd="0" parTransId="{A91B02EE-55AD-40A5-8F5F-4ACA2E710D40}" sibTransId="{48075141-2C9D-46AD-9183-9BF9C9E2AE26}"/>
    <dgm:cxn modelId="{0832F709-F57C-474E-AFAC-CA2FBF29B066}" type="presOf" srcId="{674C4CDA-F2A3-4918-AC6B-44C99F0B0A02}" destId="{A40AE9D4-5CDC-4BE4-B868-5A02CEFB50AF}" srcOrd="0" destOrd="0" presId="urn:microsoft.com/office/officeart/2005/8/layout/hList1"/>
    <dgm:cxn modelId="{53979573-12F1-4462-85B7-3FFB5E01C1EA}" type="presOf" srcId="{D52145AC-7D09-47A1-BDA8-7641D359A977}" destId="{3F9E9C52-0315-4A90-B01B-5FE3FEA3D446}" srcOrd="0" destOrd="0" presId="urn:microsoft.com/office/officeart/2005/8/layout/hList1"/>
    <dgm:cxn modelId="{C68A9CD0-FDCB-48B4-8514-FD1FB842D36C}" srcId="{D52145AC-7D09-47A1-BDA8-7641D359A977}" destId="{E53AF7C3-7AF8-4662-8E04-E45EFA4A3346}" srcOrd="0" destOrd="0" parTransId="{7674A808-F818-4FF6-8E13-F2EC75CFBE08}" sibTransId="{555F3AB2-F65D-4540-AED7-D0FA5AA8E71A}"/>
    <dgm:cxn modelId="{171765C8-85A2-4C5B-8927-8A34A8FB5327}" type="presOf" srcId="{ED7D8C19-2BC4-45D6-9586-9814791F68E3}" destId="{700D4F5D-DC23-4016-A9B5-A8BD8D14ED70}" srcOrd="0" destOrd="1" presId="urn:microsoft.com/office/officeart/2005/8/layout/hList1"/>
    <dgm:cxn modelId="{E45104FD-A4F3-4779-9B79-9C26989F5EF0}" type="presOf" srcId="{94FB3EF2-6CF0-4D50-B16A-7E51987DECC1}" destId="{C98F20B1-BD45-4D7F-9040-F89430FA09E0}" srcOrd="0" destOrd="0" presId="urn:microsoft.com/office/officeart/2005/8/layout/hList1"/>
    <dgm:cxn modelId="{9B7E7DCA-16E3-4DD1-938F-49482822B080}" srcId="{32A8C678-6373-4F4F-B728-5586D1AC6A75}" destId="{C0495C1E-C7D8-4678-B591-B50C8EF67EB7}" srcOrd="1" destOrd="0" parTransId="{ED804BC4-6603-418B-92B8-BDCCD5E4E156}" sibTransId="{563BF468-4F78-44E8-8994-581738B1F554}"/>
    <dgm:cxn modelId="{C1E835B4-7D5C-43B7-BB07-5A635AD81524}" srcId="{814A75B0-424F-4F2D-BA67-D906F706C629}" destId="{6AAD1BBF-4544-41AB-9A10-B89761059798}" srcOrd="0" destOrd="0" parTransId="{8891B9B1-BC47-4518-8353-8F3E1CD1474D}" sibTransId="{CAB8EE92-60CC-48E6-9F42-B86809825245}"/>
    <dgm:cxn modelId="{5FE5F399-4922-4214-B844-EF9CDA6722F1}" type="presOf" srcId="{E53AF7C3-7AF8-4662-8E04-E45EFA4A3346}" destId="{A1ABAABA-CC9B-49C4-BC8C-51623F6E7656}" srcOrd="0" destOrd="0" presId="urn:microsoft.com/office/officeart/2005/8/layout/hList1"/>
    <dgm:cxn modelId="{A733CCB8-9440-472E-A6D7-518FDF299F86}" type="presParOf" srcId="{A40AE9D4-5CDC-4BE4-B868-5A02CEFB50AF}" destId="{1A566710-72FD-4BF2-BF82-832125AC87DE}" srcOrd="0" destOrd="0" presId="urn:microsoft.com/office/officeart/2005/8/layout/hList1"/>
    <dgm:cxn modelId="{EF18196E-D686-4F7D-AD38-9743770B5B16}" type="presParOf" srcId="{1A566710-72FD-4BF2-BF82-832125AC87DE}" destId="{84691DF5-E775-4791-BD32-66E21DF4D140}" srcOrd="0" destOrd="0" presId="urn:microsoft.com/office/officeart/2005/8/layout/hList1"/>
    <dgm:cxn modelId="{C01F951B-91FF-4D18-B7C6-80C8FCAD62E1}" type="presParOf" srcId="{1A566710-72FD-4BF2-BF82-832125AC87DE}" destId="{C98F20B1-BD45-4D7F-9040-F89430FA09E0}" srcOrd="1" destOrd="0" presId="urn:microsoft.com/office/officeart/2005/8/layout/hList1"/>
    <dgm:cxn modelId="{FD839A8F-5683-4807-B130-6CEDB16A3CF8}" type="presParOf" srcId="{A40AE9D4-5CDC-4BE4-B868-5A02CEFB50AF}" destId="{8A978CF0-EBCE-4AA4-8E52-70864C722C94}" srcOrd="1" destOrd="0" presId="urn:microsoft.com/office/officeart/2005/8/layout/hList1"/>
    <dgm:cxn modelId="{EC16722E-91DF-44A7-BFFA-BB7D178D69EE}" type="presParOf" srcId="{A40AE9D4-5CDC-4BE4-B868-5A02CEFB50AF}" destId="{4549D688-736E-4042-A63E-3FDF8FC0B5FD}" srcOrd="2" destOrd="0" presId="urn:microsoft.com/office/officeart/2005/8/layout/hList1"/>
    <dgm:cxn modelId="{7AF29641-33AB-4E2C-9ADB-93C04AD3A48B}" type="presParOf" srcId="{4549D688-736E-4042-A63E-3FDF8FC0B5FD}" destId="{7202644F-51B8-4457-8D6F-101F42CC7284}" srcOrd="0" destOrd="0" presId="urn:microsoft.com/office/officeart/2005/8/layout/hList1"/>
    <dgm:cxn modelId="{E76662B6-63E0-409A-8A8F-903A5BC4941C}" type="presParOf" srcId="{4549D688-736E-4042-A63E-3FDF8FC0B5FD}" destId="{DCFE842B-3303-444F-BB14-C05B35168B5A}" srcOrd="1" destOrd="0" presId="urn:microsoft.com/office/officeart/2005/8/layout/hList1"/>
    <dgm:cxn modelId="{130B1632-C09A-4AE4-94EB-BE959775ADB3}" type="presParOf" srcId="{A40AE9D4-5CDC-4BE4-B868-5A02CEFB50AF}" destId="{EFF99977-E9EC-4AF8-BB49-E98B82A2E040}" srcOrd="3" destOrd="0" presId="urn:microsoft.com/office/officeart/2005/8/layout/hList1"/>
    <dgm:cxn modelId="{C90E1681-A63E-4BBC-800A-ECF074741BF4}" type="presParOf" srcId="{A40AE9D4-5CDC-4BE4-B868-5A02CEFB50AF}" destId="{6B2FA283-4A9B-4757-AA39-987CEFAECDC2}" srcOrd="4" destOrd="0" presId="urn:microsoft.com/office/officeart/2005/8/layout/hList1"/>
    <dgm:cxn modelId="{2D8FF363-F28C-42D9-B0E0-7BAB9EDD25AE}" type="presParOf" srcId="{6B2FA283-4A9B-4757-AA39-987CEFAECDC2}" destId="{3F9E9C52-0315-4A90-B01B-5FE3FEA3D446}" srcOrd="0" destOrd="0" presId="urn:microsoft.com/office/officeart/2005/8/layout/hList1"/>
    <dgm:cxn modelId="{D25258A9-D834-4FBA-9F32-5E95EA0ADA28}" type="presParOf" srcId="{6B2FA283-4A9B-4757-AA39-987CEFAECDC2}" destId="{A1ABAABA-CC9B-49C4-BC8C-51623F6E7656}" srcOrd="1" destOrd="0" presId="urn:microsoft.com/office/officeart/2005/8/layout/hList1"/>
    <dgm:cxn modelId="{A7D9EF1A-DE24-4C31-A415-23F97EAF93B1}" type="presParOf" srcId="{A40AE9D4-5CDC-4BE4-B868-5A02CEFB50AF}" destId="{A6065037-B763-44B1-B808-41D7D7692FD7}" srcOrd="5" destOrd="0" presId="urn:microsoft.com/office/officeart/2005/8/layout/hList1"/>
    <dgm:cxn modelId="{2FE20299-5630-4080-AA9E-893E76587A21}" type="presParOf" srcId="{A40AE9D4-5CDC-4BE4-B868-5A02CEFB50AF}" destId="{1C90CC3E-3B53-47B3-AB5D-14DABB8AE883}" srcOrd="6" destOrd="0" presId="urn:microsoft.com/office/officeart/2005/8/layout/hList1"/>
    <dgm:cxn modelId="{F79E4CC8-0FCB-4AB6-82AE-E1551B96502C}" type="presParOf" srcId="{1C90CC3E-3B53-47B3-AB5D-14DABB8AE883}" destId="{C5BFDEAD-1E84-4927-BBA3-65504F720CEA}" srcOrd="0" destOrd="0" presId="urn:microsoft.com/office/officeart/2005/8/layout/hList1"/>
    <dgm:cxn modelId="{B903DC39-920F-45FD-A49A-1CEA62133785}" type="presParOf" srcId="{1C90CC3E-3B53-47B3-AB5D-14DABB8AE883}" destId="{700D4F5D-DC23-4016-A9B5-A8BD8D14ED70}"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F0A31A-19FD-E948-84FE-618494EECCDF}" type="datetimeFigureOut">
              <a:rPr lang="en-US" smtClean="0"/>
              <a:pPr/>
              <a:t>7/23/2018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07CE1B3-C980-6846-8849-6B0FF407A7C5}" type="slidenum">
              <a:rPr lang="en-US" smtClean="0"/>
              <a:pPr/>
              <a:t>‹#›</a:t>
            </a:fld>
            <a:endParaRPr lang="en-US" dirty="0"/>
          </a:p>
        </p:txBody>
      </p:sp>
    </p:spTree>
    <p:extLst>
      <p:ext uri="{BB962C8B-B14F-4D97-AF65-F5344CB8AC3E}">
        <p14:creationId xmlns:p14="http://schemas.microsoft.com/office/powerpoint/2010/main" val="3941866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44DB9A1-F6A1-9D40-82E7-3633A601FD23}" type="datetimeFigureOut">
              <a:rPr lang="en-US" smtClean="0"/>
              <a:pPr/>
              <a:t>7/23/2018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4F5324A-0D9B-9A43-AE72-6DBF24439625}" type="slidenum">
              <a:rPr lang="en-US" smtClean="0"/>
              <a:pPr/>
              <a:t>‹#›</a:t>
            </a:fld>
            <a:endParaRPr lang="en-US" dirty="0"/>
          </a:p>
        </p:txBody>
      </p:sp>
    </p:spTree>
    <p:extLst>
      <p:ext uri="{BB962C8B-B14F-4D97-AF65-F5344CB8AC3E}">
        <p14:creationId xmlns:p14="http://schemas.microsoft.com/office/powerpoint/2010/main" val="13802889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403125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Select Energy</a:t>
            </a:r>
            <a:r>
              <a:rPr lang="en-US" baseline="0" dirty="0" smtClean="0"/>
              <a:t> Code and Compliance Method from the menu Code and Options, respectively. </a:t>
            </a:r>
          </a:p>
          <a:p>
            <a:pPr defTabSz="465887">
              <a:defRPr/>
            </a:pPr>
            <a:endParaRPr lang="en-US" dirty="0" smtClean="0"/>
          </a:p>
          <a:p>
            <a:pPr defTabSz="465887">
              <a:defRPr/>
            </a:pPr>
            <a:r>
              <a:rPr lang="en-US" dirty="0" smtClean="0"/>
              <a:t>Last used selections</a:t>
            </a:r>
            <a:r>
              <a:rPr lang="en-US" baseline="0" dirty="0" smtClean="0"/>
              <a:t> will be used next time you start </a:t>
            </a:r>
            <a:r>
              <a:rPr lang="en-US" baseline="0" dirty="0" err="1" smtClean="0"/>
              <a:t>REScheck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15</a:t>
            </a:fld>
            <a:endParaRPr lang="en-US" dirty="0"/>
          </a:p>
        </p:txBody>
      </p:sp>
    </p:spTree>
    <p:extLst>
      <p:ext uri="{BB962C8B-B14F-4D97-AF65-F5344CB8AC3E}">
        <p14:creationId xmlns:p14="http://schemas.microsoft.com/office/powerpoint/2010/main" val="160735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Mandatory requirements</a:t>
            </a:r>
            <a:r>
              <a:rPr lang="en-US" baseline="0" dirty="0" smtClean="0"/>
              <a:t> apply regardless of compliance method.</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16</a:t>
            </a:fld>
            <a:endParaRPr lang="en-US" dirty="0"/>
          </a:p>
        </p:txBody>
      </p:sp>
    </p:spTree>
    <p:extLst>
      <p:ext uri="{BB962C8B-B14F-4D97-AF65-F5344CB8AC3E}">
        <p14:creationId xmlns:p14="http://schemas.microsoft.com/office/powerpoint/2010/main" val="82153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cities will be included. Select</a:t>
            </a:r>
            <a:r>
              <a:rPr lang="en-US" baseline="0" dirty="0" smtClean="0"/>
              <a:t> one closest in to your physical project location.</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17</a:t>
            </a:fld>
            <a:endParaRPr lang="en-US" dirty="0"/>
          </a:p>
        </p:txBody>
      </p:sp>
    </p:spTree>
    <p:extLst>
      <p:ext uri="{BB962C8B-B14F-4D97-AF65-F5344CB8AC3E}">
        <p14:creationId xmlns:p14="http://schemas.microsoft.com/office/powerpoint/2010/main" val="160735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New = Addition is now separated from Alteration</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18</a:t>
            </a:fld>
            <a:endParaRPr lang="en-US" dirty="0"/>
          </a:p>
        </p:txBody>
      </p:sp>
    </p:spTree>
    <p:extLst>
      <p:ext uri="{BB962C8B-B14F-4D97-AF65-F5344CB8AC3E}">
        <p14:creationId xmlns:p14="http://schemas.microsoft.com/office/powerpoint/2010/main" val="1607353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19</a:t>
            </a:fld>
            <a:endParaRPr lang="en-US" dirty="0"/>
          </a:p>
        </p:txBody>
      </p:sp>
    </p:spTree>
    <p:extLst>
      <p:ext uri="{BB962C8B-B14F-4D97-AF65-F5344CB8AC3E}">
        <p14:creationId xmlns:p14="http://schemas.microsoft.com/office/powerpoint/2010/main" val="403138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Multifamily buildings can be considered as a</a:t>
            </a:r>
            <a:r>
              <a:rPr lang="en-US" baseline="0" dirty="0" smtClean="0"/>
              <a:t> whole or separate reports can be generated for each dwelling unit.  If compliance is being shown for an individual unit, typically you would not include the shared components that do NOT separate conditioned space from unconditioned space.  Where individual units are identical, one report may be submitted as representative of the others.  Contact the authority having jurisdiction to determine which approach to take.</a:t>
            </a:r>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20</a:t>
            </a:fld>
            <a:endParaRPr lang="en-US" dirty="0"/>
          </a:p>
        </p:txBody>
      </p:sp>
    </p:spTree>
    <p:extLst>
      <p:ext uri="{BB962C8B-B14F-4D97-AF65-F5344CB8AC3E}">
        <p14:creationId xmlns:p14="http://schemas.microsoft.com/office/powerpoint/2010/main" val="403138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21</a:t>
            </a:fld>
            <a:endParaRPr lang="en-US" dirty="0"/>
          </a:p>
        </p:txBody>
      </p:sp>
    </p:spTree>
    <p:extLst>
      <p:ext uri="{BB962C8B-B14F-4D97-AF65-F5344CB8AC3E}">
        <p14:creationId xmlns:p14="http://schemas.microsoft.com/office/powerpoint/2010/main" val="345098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Colors – red usually indicates missing information, errors, or failing compliance; </a:t>
            </a:r>
          </a:p>
          <a:p>
            <a:pPr defTabSz="465887">
              <a:defRPr/>
            </a:pPr>
            <a:endParaRPr lang="en-US" dirty="0" smtClean="0"/>
          </a:p>
          <a:p>
            <a:pPr defTabSz="465887">
              <a:defRPr/>
            </a:pPr>
            <a:r>
              <a:rPr lang="en-US" dirty="0" smtClean="0"/>
              <a:t>Colors –green on the screen means a passing condition, in help it means a glossary term; </a:t>
            </a:r>
          </a:p>
          <a:p>
            <a:pPr defTabSz="465887">
              <a:defRPr/>
            </a:pPr>
            <a:endParaRPr lang="en-US" dirty="0" smtClean="0"/>
          </a:p>
          <a:p>
            <a:pPr defTabSz="465887">
              <a:defRPr/>
            </a:pPr>
            <a:r>
              <a:rPr lang="en-US" dirty="0" smtClean="0"/>
              <a:t>Colors –blue refers to a lack of data (blue TBD in compliance bar means not enough data has been entered to render a compliance result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22</a:t>
            </a:fld>
            <a:endParaRPr lang="en-US" dirty="0"/>
          </a:p>
        </p:txBody>
      </p:sp>
    </p:spTree>
    <p:extLst>
      <p:ext uri="{BB962C8B-B14F-4D97-AF65-F5344CB8AC3E}">
        <p14:creationId xmlns:p14="http://schemas.microsoft.com/office/powerpoint/2010/main" val="34509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Status bar explains what type of information goes into the active screen and/or active cell.</a:t>
            </a:r>
          </a:p>
          <a:p>
            <a:endParaRPr lang="en-US" dirty="0" smtClean="0"/>
          </a:p>
          <a:p>
            <a:r>
              <a:rPr lang="en-US" dirty="0" smtClean="0"/>
              <a:t>Compliance bar shows the compliance results.</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23</a:t>
            </a:fld>
            <a:endParaRPr lang="en-US" dirty="0"/>
          </a:p>
        </p:txBody>
      </p:sp>
    </p:spTree>
    <p:extLst>
      <p:ext uri="{BB962C8B-B14F-4D97-AF65-F5344CB8AC3E}">
        <p14:creationId xmlns:p14="http://schemas.microsoft.com/office/powerpoint/2010/main" val="963524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Consists of ceiling, walls (above grade and below grade),</a:t>
            </a:r>
            <a:r>
              <a:rPr lang="en-US" baseline="0" dirty="0" smtClean="0"/>
              <a:t> fenestration, foundation</a:t>
            </a:r>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24</a:t>
            </a:fld>
            <a:endParaRPr lang="en-US" dirty="0"/>
          </a:p>
        </p:txBody>
      </p:sp>
    </p:spTree>
    <p:extLst>
      <p:ext uri="{BB962C8B-B14F-4D97-AF65-F5344CB8AC3E}">
        <p14:creationId xmlns:p14="http://schemas.microsoft.com/office/powerpoint/2010/main" val="2087310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98824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Find better continuous picture</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4F5324A-0D9B-9A43-AE72-6DBF24439625}" type="slidenum">
              <a:rPr lang="en-US" smtClean="0"/>
              <a:pPr/>
              <a:t>27</a:t>
            </a:fld>
            <a:endParaRPr lang="en-US" dirty="0"/>
          </a:p>
        </p:txBody>
      </p:sp>
    </p:spTree>
    <p:extLst>
      <p:ext uri="{BB962C8B-B14F-4D97-AF65-F5344CB8AC3E}">
        <p14:creationId xmlns:p14="http://schemas.microsoft.com/office/powerpoint/2010/main" val="76706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You may have multiple types of foundations in the project, if so, use the applicable buttons</a:t>
            </a:r>
          </a:p>
          <a:p>
            <a:endParaRPr lang="en-US" dirty="0" smtClean="0">
              <a:ea typeface="ＭＳ Ｐゴシック" pitchFamily="34" charset="-128"/>
            </a:endParaRPr>
          </a:p>
          <a:p>
            <a:r>
              <a:rPr lang="en-US" dirty="0" smtClean="0">
                <a:ea typeface="ＭＳ Ｐゴシック" pitchFamily="34" charset="-128"/>
              </a:rPr>
              <a:t>If you have a slab, you will enter the perimeter of the slab component in linear feet.  You will also select whether it is heated or unheated.  A heated slab (e.g., a radiant slab) is one designed as part of a space-conditioning system.  Heated slabs have higher insulation requirements than unheated slabs.  You’ll also specify the slab insulation used and its position and depth.</a:t>
            </a:r>
          </a:p>
          <a:p>
            <a:endParaRPr lang="en-US" dirty="0" smtClean="0">
              <a:ea typeface="ＭＳ Ｐゴシック" pitchFamily="34" charset="-128"/>
            </a:endParaRPr>
          </a:p>
          <a:p>
            <a:r>
              <a:rPr lang="en-US" dirty="0" smtClean="0">
                <a:ea typeface="ＭＳ Ｐゴシック" pitchFamily="34" charset="-128"/>
              </a:rPr>
              <a:t>Slabs include all slab edges that are part of the building envelope and are less than 12” below grade.  Edges of slab floors over 12” below grade (such as basement floors) aren’t subject to code requirements and shouldn’t be entered</a:t>
            </a:r>
            <a:r>
              <a:rPr lang="en-US" baseline="0" dirty="0" smtClean="0">
                <a:ea typeface="ＭＳ Ｐゴシック" pitchFamily="34" charset="-128"/>
              </a:rPr>
              <a:t> into the software.</a:t>
            </a:r>
            <a:endParaRPr lang="en-US" dirty="0" smtClean="0">
              <a:ea typeface="ＭＳ Ｐゴシック" pitchFamily="34" charset="-128"/>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28</a:t>
            </a:fld>
            <a:endParaRPr lang="en-US" dirty="0"/>
          </a:p>
        </p:txBody>
      </p:sp>
    </p:spTree>
    <p:extLst>
      <p:ext uri="{BB962C8B-B14F-4D97-AF65-F5344CB8AC3E}">
        <p14:creationId xmlns:p14="http://schemas.microsoft.com/office/powerpoint/2010/main" val="2933205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29</a:t>
            </a:fld>
            <a:endParaRPr lang="en-US" dirty="0"/>
          </a:p>
        </p:txBody>
      </p:sp>
    </p:spTree>
    <p:extLst>
      <p:ext uri="{BB962C8B-B14F-4D97-AF65-F5344CB8AC3E}">
        <p14:creationId xmlns:p14="http://schemas.microsoft.com/office/powerpoint/2010/main" val="2933205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“other” requires a U-factor of the entire assembly,</a:t>
            </a:r>
            <a:r>
              <a:rPr lang="en-US" baseline="0" dirty="0" smtClean="0"/>
              <a:t> not just the insulation R-value.  Documentation of the calculated assembly U-factor must be provided to the local jurisdiction.</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32</a:t>
            </a:fld>
            <a:endParaRPr lang="en-US" dirty="0"/>
          </a:p>
        </p:txBody>
      </p:sp>
    </p:spTree>
    <p:extLst>
      <p:ext uri="{BB962C8B-B14F-4D97-AF65-F5344CB8AC3E}">
        <p14:creationId xmlns:p14="http://schemas.microsoft.com/office/powerpoint/2010/main" val="348437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demo this slide in </a:t>
            </a:r>
            <a:r>
              <a:rPr lang="en-US" baseline="0" dirty="0" err="1" smtClean="0"/>
              <a:t>realtime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33</a:t>
            </a:fld>
            <a:endParaRPr lang="en-US" dirty="0"/>
          </a:p>
        </p:txBody>
      </p:sp>
    </p:spTree>
    <p:extLst>
      <p:ext uri="{BB962C8B-B14F-4D97-AF65-F5344CB8AC3E}">
        <p14:creationId xmlns:p14="http://schemas.microsoft.com/office/powerpoint/2010/main" val="2674504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Look for “heavy hitters” by reviewing “UA” column.</a:t>
            </a:r>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35</a:t>
            </a:fld>
            <a:endParaRPr lang="en-US" dirty="0"/>
          </a:p>
        </p:txBody>
      </p:sp>
    </p:spTree>
    <p:extLst>
      <p:ext uri="{BB962C8B-B14F-4D97-AF65-F5344CB8AC3E}">
        <p14:creationId xmlns:p14="http://schemas.microsoft.com/office/powerpoint/2010/main" val="1574392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 Inspection</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41</a:t>
            </a:fld>
            <a:endParaRPr lang="en-US" dirty="0"/>
          </a:p>
        </p:txBody>
      </p:sp>
    </p:spTree>
    <p:extLst>
      <p:ext uri="{BB962C8B-B14F-4D97-AF65-F5344CB8AC3E}">
        <p14:creationId xmlns:p14="http://schemas.microsoft.com/office/powerpoint/2010/main" val="2191783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42</a:t>
            </a:fld>
            <a:endParaRPr lang="en-US" dirty="0"/>
          </a:p>
        </p:txBody>
      </p:sp>
    </p:spTree>
    <p:extLst>
      <p:ext uri="{BB962C8B-B14F-4D97-AF65-F5344CB8AC3E}">
        <p14:creationId xmlns:p14="http://schemas.microsoft.com/office/powerpoint/2010/main" val="3225532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will be required to register from now on.</a:t>
            </a:r>
          </a:p>
          <a:p>
            <a:endParaRPr lang="en-US" dirty="0" smtClean="0"/>
          </a:p>
          <a:p>
            <a:r>
              <a:rPr lang="en-US" dirty="0" smtClean="0"/>
              <a:t>Once registration is complete,</a:t>
            </a:r>
            <a:r>
              <a:rPr lang="en-US" baseline="0" dirty="0" smtClean="0"/>
              <a:t> log in credentials can be saved depending on browser and company policy.</a:t>
            </a:r>
          </a:p>
          <a:p>
            <a:endParaRPr lang="en-US" baseline="0" dirty="0" smtClean="0"/>
          </a:p>
          <a:p>
            <a:r>
              <a:rPr lang="en-US" baseline="0" dirty="0" smtClean="0"/>
              <a:t>All previously saved </a:t>
            </a:r>
            <a:r>
              <a:rPr lang="en-US" baseline="0" dirty="0" err="1" smtClean="0"/>
              <a:t>REScheckWeb</a:t>
            </a:r>
            <a:r>
              <a:rPr lang="en-US" baseline="0" dirty="0" smtClean="0"/>
              <a:t> projects will be available in the new </a:t>
            </a:r>
            <a:r>
              <a:rPr lang="en-US" baseline="0" dirty="0" err="1" smtClean="0"/>
              <a:t>REScheckWeb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669477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will be required to register from now on.</a:t>
            </a:r>
          </a:p>
          <a:p>
            <a:endParaRPr lang="en-US" dirty="0" smtClean="0"/>
          </a:p>
          <a:p>
            <a:r>
              <a:rPr lang="en-US" dirty="0" smtClean="0"/>
              <a:t>Once registration is complete,</a:t>
            </a:r>
            <a:r>
              <a:rPr lang="en-US" baseline="0" dirty="0" smtClean="0"/>
              <a:t> log in credentials can be saved depending on browser and company policy.</a:t>
            </a:r>
          </a:p>
          <a:p>
            <a:endParaRPr lang="en-US" baseline="0" dirty="0" smtClean="0"/>
          </a:p>
          <a:p>
            <a:r>
              <a:rPr lang="en-US" baseline="0" dirty="0" smtClean="0"/>
              <a:t>All previously saved </a:t>
            </a:r>
            <a:r>
              <a:rPr lang="en-US" baseline="0" dirty="0" err="1" smtClean="0"/>
              <a:t>REScheckWeb</a:t>
            </a:r>
            <a:r>
              <a:rPr lang="en-US" baseline="0" dirty="0" smtClean="0"/>
              <a:t> projects will be available in the new </a:t>
            </a:r>
            <a:r>
              <a:rPr lang="en-US" baseline="0" dirty="0" err="1" smtClean="0"/>
              <a:t>REScheckWeb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6406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080336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 (aka Project Dashboard</a:t>
            </a:r>
            <a:r>
              <a:rPr lang="en-US" baseline="0" dirty="0" smtClean="0"/>
              <a:t>) is new and gives users advanced project management capabilities.</a:t>
            </a:r>
          </a:p>
          <a:p>
            <a:endParaRPr lang="en-US" baseline="0" dirty="0" smtClean="0"/>
          </a:p>
          <a:p>
            <a:r>
              <a:rPr lang="en-US" baseline="0" dirty="0" smtClean="0"/>
              <a:t>Standard table features exists:</a:t>
            </a:r>
          </a:p>
          <a:p>
            <a:r>
              <a:rPr lang="en-US" baseline="0" dirty="0" smtClean="0"/>
              <a:t>	Sort columns in ascending/descending order by alternately clicking on column header.</a:t>
            </a:r>
          </a:p>
          <a:p>
            <a:r>
              <a:rPr lang="en-US" baseline="0" dirty="0" smtClean="0"/>
              <a:t>	Modify projects status descriptor to identify projects that are final.</a:t>
            </a:r>
          </a:p>
          <a:p>
            <a:r>
              <a:rPr lang="en-US" baseline="0" dirty="0" smtClean="0"/>
              <a:t>	Send out sharing privileges with co-workers.</a:t>
            </a:r>
          </a:p>
          <a:p>
            <a:r>
              <a:rPr lang="en-US" baseline="0" dirty="0" smtClean="0"/>
              <a:t>	Bulk process deletion operations.</a:t>
            </a:r>
          </a:p>
          <a:p>
            <a:endParaRPr lang="en-US" baseline="0" dirty="0" smtClean="0"/>
          </a:p>
          <a:p>
            <a:r>
              <a:rPr lang="en-US" baseline="0" dirty="0" smtClean="0"/>
              <a:t>Specify “My Profile” and “My Settings” features.</a:t>
            </a:r>
          </a:p>
          <a:p>
            <a:endParaRPr lang="en-US" baseline="0" dirty="0" smtClean="0"/>
          </a:p>
          <a:p>
            <a:r>
              <a:rPr lang="en-US" baseline="0" dirty="0" smtClean="0"/>
              <a:t>Use the “Create Sample Project” button to create an example project to review and study as a tutorial aid.</a:t>
            </a:r>
          </a:p>
          <a:p>
            <a:endParaRPr lang="en-US" baseline="0" dirty="0" smtClean="0"/>
          </a:p>
          <a:p>
            <a:r>
              <a:rPr lang="en-US" baseline="0" dirty="0" smtClean="0"/>
              <a:t>Right-mouse-click on Project name to see other options specific to projects.</a:t>
            </a:r>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226921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co-workers</a:t>
            </a:r>
            <a:r>
              <a:rPr lang="en-US" baseline="0" dirty="0" smtClean="0"/>
              <a:t> to your Address Book that you wish to sharing projects with.</a:t>
            </a:r>
          </a:p>
          <a:p>
            <a:endParaRPr lang="en-US" baseline="0" dirty="0" smtClean="0"/>
          </a:p>
          <a:p>
            <a:r>
              <a:rPr lang="en-US" baseline="0" dirty="0" smtClean="0"/>
              <a:t>Your personal information will accompany share invitation emails.</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389776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Settings</a:t>
            </a:r>
            <a:r>
              <a:rPr lang="en-US" baseline="0" dirty="0" smtClean="0"/>
              <a:t> can be used to set default properties to invoke for each new project you create.</a:t>
            </a:r>
          </a:p>
          <a:p>
            <a:endParaRPr lang="en-US" baseline="0" dirty="0" smtClean="0"/>
          </a:p>
          <a:p>
            <a:r>
              <a:rPr lang="en-US" baseline="0" dirty="0" smtClean="0"/>
              <a:t>Toggle the default project settings on/off to temporarily disable use of defaults.</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4270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project share email</a:t>
            </a:r>
            <a:r>
              <a:rPr lang="en-US" baseline="0" dirty="0" smtClean="0"/>
              <a:t> invitation.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755539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project share email</a:t>
            </a:r>
            <a:r>
              <a:rPr lang="en-US" baseline="0" dirty="0" smtClean="0"/>
              <a:t> invitation.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065609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project sharing types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020470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projects</a:t>
            </a:r>
            <a:r>
              <a:rPr lang="en-US" baseline="0" dirty="0" smtClean="0"/>
              <a:t> will open in “edit” mode by default.</a:t>
            </a:r>
          </a:p>
          <a:p>
            <a:endParaRPr lang="en-US" baseline="0" dirty="0" smtClean="0"/>
          </a:p>
          <a:p>
            <a:r>
              <a:rPr lang="en-US" baseline="0" dirty="0" smtClean="0"/>
              <a:t>Existing (previously saved projects) will open in “read-only” mode. Click Edit to allow editing to occur.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302654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a:t>
            </a:r>
            <a:r>
              <a:rPr lang="en-US" baseline="0" dirty="0" smtClean="0"/>
              <a:t> location can be specified by typing in a </a:t>
            </a:r>
            <a:r>
              <a:rPr lang="en-US" baseline="0" dirty="0" err="1" smtClean="0"/>
              <a:t>zipcode</a:t>
            </a:r>
            <a:r>
              <a:rPr lang="en-US" baseline="0" dirty="0" smtClean="0"/>
              <a:t>, city name, county name, and/or state.</a:t>
            </a:r>
          </a:p>
          <a:p>
            <a:endParaRPr lang="en-US" baseline="0" dirty="0" smtClean="0"/>
          </a:p>
          <a:p>
            <a:r>
              <a:rPr lang="en-US" baseline="0" dirty="0" smtClean="0"/>
              <a:t>In most inputs, a drop-down list will be displayed and populated according to previously entered content while type ahead keystrokes can be matched with those inputs.</a:t>
            </a:r>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1368689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viewing options</a:t>
            </a:r>
            <a:r>
              <a:rPr lang="en-US" baseline="0" dirty="0" smtClean="0"/>
              <a:t> are available including fully collapsing (hiding) category tables, expanding them in part or in fully expanded mode.</a:t>
            </a:r>
          </a:p>
          <a:p>
            <a:r>
              <a:rPr lang="en-US" baseline="0" dirty="0" smtClean="0"/>
              <a:t>This allows for personalizing your display to accommodate data entry and review.</a:t>
            </a:r>
          </a:p>
          <a:p>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529905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Fully expanded</a:t>
            </a:r>
            <a:r>
              <a:rPr lang="en-US" baseline="0" dirty="0" smtClean="0"/>
              <a:t> view</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953142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PNNL develops and supports the </a:t>
            </a:r>
            <a:r>
              <a:rPr lang="en-US" sz="1200" kern="1200" dirty="0" err="1" smtClean="0">
                <a:solidFill>
                  <a:schemeClr val="tx1"/>
                </a:solidFill>
                <a:effectLst/>
                <a:latin typeface="+mn-lt"/>
                <a:ea typeface="+mn-ea"/>
                <a:cs typeface="+mn-cs"/>
              </a:rPr>
              <a:t>CheckTools</a:t>
            </a:r>
            <a:r>
              <a:rPr lang="en-US" sz="1200" kern="1200" dirty="0" smtClean="0">
                <a:solidFill>
                  <a:schemeClr val="tx1"/>
                </a:solidFill>
                <a:effectLst/>
                <a:latin typeface="+mn-lt"/>
                <a:ea typeface="+mn-ea"/>
                <a:cs typeface="+mn-cs"/>
              </a:rPr>
              <a:t> suite of software</a:t>
            </a:r>
          </a:p>
          <a:p>
            <a:r>
              <a:rPr lang="en-US" sz="1200" kern="1200" dirty="0" smtClean="0">
                <a:solidFill>
                  <a:schemeClr val="tx1"/>
                </a:solidFill>
                <a:effectLst/>
                <a:latin typeface="+mn-lt"/>
                <a:ea typeface="+mn-ea"/>
                <a:cs typeface="+mn-cs"/>
              </a:rPr>
              <a:t>	Residential projects – </a:t>
            </a:r>
            <a:r>
              <a:rPr lang="en-US" sz="1200" kern="1200" dirty="0" err="1" smtClean="0">
                <a:solidFill>
                  <a:schemeClr val="tx1"/>
                </a:solidFill>
                <a:effectLst/>
                <a:latin typeface="+mn-lt"/>
                <a:ea typeface="+mn-ea"/>
                <a:cs typeface="+mn-cs"/>
              </a:rPr>
              <a:t>REScheck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Commercial projects - </a:t>
            </a:r>
            <a:r>
              <a:rPr lang="en-US" sz="1200" kern="1200" dirty="0" err="1" smtClean="0">
                <a:solidFill>
                  <a:schemeClr val="tx1"/>
                </a:solidFill>
                <a:effectLst/>
                <a:latin typeface="+mn-lt"/>
                <a:ea typeface="+mn-ea"/>
                <a:cs typeface="+mn-cs"/>
              </a:rPr>
              <a:t>COMcheck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Why do we do this? </a:t>
            </a:r>
          </a:p>
          <a:p>
            <a:r>
              <a:rPr lang="en-US" sz="1200" kern="1200" dirty="0" smtClean="0">
                <a:solidFill>
                  <a:schemeClr val="tx1"/>
                </a:solidFill>
                <a:effectLst/>
                <a:latin typeface="+mn-lt"/>
                <a:ea typeface="+mn-ea"/>
                <a:cs typeface="+mn-cs"/>
              </a:rPr>
              <a:t>Compliance:  Provide technical assistance to states to implement building energy codes including increasing and verifying compliance to ensure consumer benefits (42 USC 6833), develop software to support a streamlined compliance process, provide objective information resources and technical guidance to states and localities to increase code compliance.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2303496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mode displays the time</a:t>
            </a:r>
            <a:r>
              <a:rPr lang="en-US" baseline="0" dirty="0" smtClean="0"/>
              <a:t> remaining before inactivity will automatically terminate a project edit session.</a:t>
            </a:r>
          </a:p>
          <a:p>
            <a:r>
              <a:rPr lang="en-US" baseline="0" dirty="0" smtClean="0"/>
              <a:t>This is done to limit projects from being left in a locked state unintentionally.  </a:t>
            </a:r>
          </a:p>
          <a:p>
            <a:endParaRPr lang="en-US" baseline="0" dirty="0" smtClean="0"/>
          </a:p>
          <a:p>
            <a:r>
              <a:rPr lang="en-US" baseline="0" dirty="0" smtClean="0"/>
              <a:t>Note the actionable icons on the left side of the assembly row. These include Show/Hide (if child assemblies are specified) icon, edit, copy, and delete. These are only exposed and available while in edit mode.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888554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illustrates</a:t>
            </a:r>
            <a:r>
              <a:rPr lang="en-US" baseline="0" dirty="0" smtClean="0"/>
              <a:t> how to add an assembly. In this case an above-grade exterior wall is added by clicking the Add button in the Walls category table. The drop-down list from clicking Add will include Wall, Window, and Door. When wall is selected the screen “Add Wall Assembly” is displayed. </a:t>
            </a:r>
          </a:p>
          <a:p>
            <a:endParaRPr lang="en-US" baseline="0" dirty="0" smtClean="0"/>
          </a:p>
          <a:p>
            <a:r>
              <a:rPr lang="en-US" baseline="0" dirty="0" smtClean="0"/>
              <a:t>The type of wall assembly selected on the left hand side of the screen determine what inputs are presented on the right hand side of the screen.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441291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a:t>
            </a:r>
            <a:r>
              <a:rPr lang="en-US" baseline="0" dirty="0" smtClean="0"/>
              <a:t> the Glazing Requirements screen that is displayed when clicking on the hypertext item in the background having the same name. </a:t>
            </a:r>
          </a:p>
          <a:p>
            <a:endParaRPr lang="en-US" baseline="0" dirty="0" smtClean="0"/>
          </a:p>
          <a:p>
            <a:r>
              <a:rPr lang="en-US" baseline="0" dirty="0" smtClean="0"/>
              <a:t>The requirements displayed are dependent on the energy code and location of the project as well as the set of windows/skylights that are specified.</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302648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a:t>
            </a:r>
            <a:r>
              <a:rPr lang="en-US" baseline="0" dirty="0" smtClean="0"/>
              <a:t> an assembly that has help text and a diagram to assist in construction details specification.</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421569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icon</a:t>
            </a:r>
            <a:r>
              <a:rPr lang="en-US" baseline="0" dirty="0" smtClean="0"/>
              <a:t> at the far right of each assembly row is “Show more details” feature. It displays all data that were specified in the assembly dialog including those that may not fit well within the assembly row columns.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784034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a:t>
            </a:r>
            <a:r>
              <a:rPr lang="en-US" baseline="0" dirty="0" smtClean="0"/>
              <a:t> tab shows the compliance results in detail and couples those with the mandatory requirements that must also be satisfied.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156382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Reports are created </a:t>
            </a:r>
            <a:r>
              <a:rPr lang="en-US" baseline="0" dirty="0" smtClean="0"/>
              <a:t>by clicking on the Report button on the Compliance tab. The report consists of three sections that can be processed as necessary. Once the report process is complete, a dialog informs the user what the assigned name is and if the document is final.  If is final then the </a:t>
            </a:r>
            <a:r>
              <a:rPr lang="en-US" baseline="0" dirty="0" err="1" smtClean="0"/>
              <a:t>REScheckWeb</a:t>
            </a:r>
            <a:r>
              <a:rPr lang="en-US" baseline="0" dirty="0" smtClean="0"/>
              <a:t> breadcrumb is updated to reflect that as is the Status flag for this project on the project dashboard. </a:t>
            </a:r>
            <a:endParaRPr lang="en-US" dirty="0"/>
          </a:p>
        </p:txBody>
      </p:sp>
      <p:sp>
        <p:nvSpPr>
          <p:cNvPr id="4" name="Slide Number Placeholder 3"/>
          <p:cNvSpPr>
            <a:spLocks noGrp="1"/>
          </p:cNvSpPr>
          <p:nvPr>
            <p:ph type="sldNum" sz="quarter" idx="10"/>
          </p:nvPr>
        </p:nvSpPr>
        <p:spPr/>
        <p:txBody>
          <a:bodyPr/>
          <a:lstStyle/>
          <a:p>
            <a:fld id="{6BAA5EA8-7E51-45EB-8522-C4286E02AE6E}"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1103279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8C725-05C0-4EE4-8FEC-339BF2B240EC}" type="slidenum">
              <a:rPr lang="en-US"/>
              <a:pPr/>
              <a:t>63</a:t>
            </a:fld>
            <a:endParaRPr lang="en-US" dirty="0"/>
          </a:p>
        </p:txBody>
      </p:sp>
      <p:sp>
        <p:nvSpPr>
          <p:cNvPr id="5122" name="Rectangle 2"/>
          <p:cNvSpPr>
            <a:spLocks noGrp="1" noRot="1" noChangeAspect="1" noChangeArrowheads="1" noTextEdit="1"/>
          </p:cNvSpPr>
          <p:nvPr>
            <p:ph type="sldImg"/>
          </p:nvPr>
        </p:nvSpPr>
        <p:spPr>
          <a:xfrm>
            <a:off x="1189038" y="703263"/>
            <a:ext cx="4630737" cy="3473450"/>
          </a:xfrm>
          <a:ln/>
        </p:spPr>
      </p:sp>
      <p:sp>
        <p:nvSpPr>
          <p:cNvPr id="5123" name="Rectangle 3"/>
          <p:cNvSpPr>
            <a:spLocks noGrp="1" noChangeArrowheads="1"/>
          </p:cNvSpPr>
          <p:nvPr>
            <p:ph type="body" idx="1"/>
          </p:nvPr>
        </p:nvSpPr>
        <p:spPr>
          <a:xfrm>
            <a:off x="936736" y="4415790"/>
            <a:ext cx="5136931" cy="4183380"/>
          </a:xfrm>
        </p:spPr>
        <p:txBody>
          <a:bodyPr/>
          <a:lstStyle/>
          <a:p>
            <a:r>
              <a:rPr lang="en-US" i="1" dirty="0"/>
              <a:t>This case study is based on a location where the mandatory solar heat gain requirement applies.  This is to show the orientation and trade off features for overhangs that can be used in RESCheck.</a:t>
            </a:r>
          </a:p>
          <a:p>
            <a:endParaRPr lang="en-US" dirty="0"/>
          </a:p>
        </p:txBody>
      </p:sp>
    </p:spTree>
    <p:extLst>
      <p:ext uri="{BB962C8B-B14F-4D97-AF65-F5344CB8AC3E}">
        <p14:creationId xmlns:p14="http://schemas.microsoft.com/office/powerpoint/2010/main" val="1247656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91E15C-E4B5-40CB-8F58-ECB69BDCC1CA}" type="slidenum">
              <a:rPr lang="en-US"/>
              <a:pPr/>
              <a:t>64</a:t>
            </a:fld>
            <a:endParaRPr lang="en-US" dirty="0"/>
          </a:p>
        </p:txBody>
      </p:sp>
      <p:sp>
        <p:nvSpPr>
          <p:cNvPr id="7170" name="Rectangle 2"/>
          <p:cNvSpPr>
            <a:spLocks noGrp="1" noRot="1" noChangeAspect="1" noChangeArrowheads="1" noTextEdit="1"/>
          </p:cNvSpPr>
          <p:nvPr>
            <p:ph type="sldImg"/>
          </p:nvPr>
        </p:nvSpPr>
        <p:spPr>
          <a:xfrm>
            <a:off x="1189038" y="703263"/>
            <a:ext cx="4630737" cy="3473450"/>
          </a:xfrm>
          <a:ln/>
        </p:spPr>
      </p:sp>
      <p:sp>
        <p:nvSpPr>
          <p:cNvPr id="7171"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The conditioned area or building envelope is the first thing that needs to be defined for REScheck inputs.</a:t>
            </a:r>
          </a:p>
          <a:p>
            <a:endParaRPr lang="en-US" dirty="0">
              <a:latin typeface="Technical" pitchFamily="66" charset="0"/>
            </a:endParaRPr>
          </a:p>
          <a:p>
            <a:r>
              <a:rPr lang="en-US" dirty="0">
                <a:latin typeface="Technical" pitchFamily="66" charset="0"/>
              </a:rPr>
              <a:t>The highlighted areas on the plans and building section show the areas of the house that are conditioned.</a:t>
            </a:r>
            <a:r>
              <a:rPr lang="en-US" dirty="0"/>
              <a:t>  </a:t>
            </a:r>
          </a:p>
        </p:txBody>
      </p:sp>
    </p:spTree>
    <p:extLst>
      <p:ext uri="{BB962C8B-B14F-4D97-AF65-F5344CB8AC3E}">
        <p14:creationId xmlns:p14="http://schemas.microsoft.com/office/powerpoint/2010/main" val="886175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6FB62-6987-4937-8A50-D3BBF1F8A1FF}" type="slidenum">
              <a:rPr lang="en-US"/>
              <a:pPr/>
              <a:t>65</a:t>
            </a:fld>
            <a:endParaRPr lang="en-US" dirty="0"/>
          </a:p>
        </p:txBody>
      </p:sp>
      <p:sp>
        <p:nvSpPr>
          <p:cNvPr id="9218" name="Rectangle 2"/>
          <p:cNvSpPr>
            <a:spLocks noGrp="1" noRot="1" noChangeAspect="1" noChangeArrowheads="1" noTextEdit="1"/>
          </p:cNvSpPr>
          <p:nvPr>
            <p:ph type="sldImg"/>
          </p:nvPr>
        </p:nvSpPr>
        <p:spPr>
          <a:xfrm>
            <a:off x="1189038" y="703263"/>
            <a:ext cx="4630737" cy="3473450"/>
          </a:xfrm>
          <a:ln/>
        </p:spPr>
      </p:sp>
      <p:sp>
        <p:nvSpPr>
          <p:cNvPr id="9219"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The ceiling area in this residence corresponds with the main floor area because the ceilings are flat.  If this plan contained vaulted areas, the ceiling area would need to be adjusted for the larger ceiling area created by the vault.</a:t>
            </a:r>
          </a:p>
        </p:txBody>
      </p:sp>
    </p:spTree>
    <p:extLst>
      <p:ext uri="{BB962C8B-B14F-4D97-AF65-F5344CB8AC3E}">
        <p14:creationId xmlns:p14="http://schemas.microsoft.com/office/powerpoint/2010/main" val="182823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F5324A-0D9B-9A43-AE72-6DBF24439625}" type="slidenum">
              <a:rPr lang="en-US" smtClean="0"/>
              <a:pPr/>
              <a:t>7</a:t>
            </a:fld>
            <a:endParaRPr lang="en-US"/>
          </a:p>
        </p:txBody>
      </p:sp>
    </p:spTree>
    <p:extLst>
      <p:ext uri="{BB962C8B-B14F-4D97-AF65-F5344CB8AC3E}">
        <p14:creationId xmlns:p14="http://schemas.microsoft.com/office/powerpoint/2010/main" val="922222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F2DA9-2C20-4BCA-AFC5-145BE0485305}" type="slidenum">
              <a:rPr lang="en-US"/>
              <a:pPr/>
              <a:t>66</a:t>
            </a:fld>
            <a:endParaRPr lang="en-US" dirty="0"/>
          </a:p>
        </p:txBody>
      </p:sp>
      <p:sp>
        <p:nvSpPr>
          <p:cNvPr id="13314" name="Rectangle 2"/>
          <p:cNvSpPr>
            <a:spLocks noGrp="1" noRot="1" noChangeAspect="1" noChangeArrowheads="1" noTextEdit="1"/>
          </p:cNvSpPr>
          <p:nvPr>
            <p:ph type="sldImg"/>
          </p:nvPr>
        </p:nvSpPr>
        <p:spPr>
          <a:xfrm>
            <a:off x="1189038" y="703263"/>
            <a:ext cx="4630737" cy="3473450"/>
          </a:xfrm>
          <a:ln/>
        </p:spPr>
      </p:sp>
      <p:sp>
        <p:nvSpPr>
          <p:cNvPr id="13315" name="Rectangle 3"/>
          <p:cNvSpPr>
            <a:spLocks noGrp="1" noChangeArrowheads="1"/>
          </p:cNvSpPr>
          <p:nvPr>
            <p:ph type="body" idx="1"/>
          </p:nvPr>
        </p:nvSpPr>
        <p:spPr>
          <a:xfrm>
            <a:off x="936736" y="4415790"/>
            <a:ext cx="5136931" cy="4183380"/>
          </a:xfrm>
          <a:noFill/>
          <a:ln/>
        </p:spPr>
        <p:txBody>
          <a:bodyPr lIns="92162" tIns="45275" rIns="92162" bIns="45275"/>
          <a:lstStyle/>
          <a:p>
            <a:r>
              <a:rPr lang="en-US" b="1" dirty="0">
                <a:latin typeface="Technical" pitchFamily="66" charset="0"/>
              </a:rPr>
              <a:t>Exterior Walls:</a:t>
            </a:r>
          </a:p>
          <a:p>
            <a:r>
              <a:rPr lang="en-US" dirty="0">
                <a:latin typeface="Technical" pitchFamily="66" charset="0"/>
              </a:rPr>
              <a:t>The area of the exterior walls depend on the ceiling height of the space that the wall encloses.  The highlighted sections on the main floor plan show the ceiling heights in various areas of the residence.  The perimeter length of the exterior wall enclosing the space is multiplied by the wall height for the given area.  This wall height includes the depth of the rim joist.</a:t>
            </a:r>
          </a:p>
          <a:p>
            <a:endParaRPr lang="en-US" dirty="0">
              <a:latin typeface="Technical" pitchFamily="66" charset="0"/>
            </a:endParaRPr>
          </a:p>
          <a:p>
            <a:r>
              <a:rPr lang="en-US" dirty="0">
                <a:latin typeface="Technical" pitchFamily="66" charset="0"/>
              </a:rPr>
              <a:t>The knee walls between the 9’ ceiling and 12’ ceiling sections also enclose the conditioned space.  </a:t>
            </a:r>
          </a:p>
          <a:p>
            <a:pPr>
              <a:buFontTx/>
              <a:buChar char="•"/>
            </a:pPr>
            <a:endParaRPr lang="en-US" dirty="0"/>
          </a:p>
        </p:txBody>
      </p:sp>
    </p:spTree>
    <p:extLst>
      <p:ext uri="{BB962C8B-B14F-4D97-AF65-F5344CB8AC3E}">
        <p14:creationId xmlns:p14="http://schemas.microsoft.com/office/powerpoint/2010/main" val="2026753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0A55E7-5BA9-4E77-9663-E05FB8D01FEF}" type="slidenum">
              <a:rPr lang="en-US"/>
              <a:pPr/>
              <a:t>68</a:t>
            </a:fld>
            <a:endParaRPr lang="en-US" dirty="0"/>
          </a:p>
        </p:txBody>
      </p:sp>
      <p:sp>
        <p:nvSpPr>
          <p:cNvPr id="19458" name="Rectangle 2"/>
          <p:cNvSpPr>
            <a:spLocks noGrp="1" noRot="1" noChangeAspect="1" noChangeArrowheads="1" noTextEdit="1"/>
          </p:cNvSpPr>
          <p:nvPr>
            <p:ph type="sldImg"/>
          </p:nvPr>
        </p:nvSpPr>
        <p:spPr>
          <a:xfrm>
            <a:off x="1189038" y="703263"/>
            <a:ext cx="4630737" cy="3473450"/>
          </a:xfrm>
          <a:ln/>
        </p:spPr>
      </p:sp>
      <p:sp>
        <p:nvSpPr>
          <p:cNvPr id="19459"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The “side” basement walls are assumed to be more than 50% below grade so the entire wall is considered a “below grade basement wall (solid masonry)”.  </a:t>
            </a:r>
          </a:p>
        </p:txBody>
      </p:sp>
    </p:spTree>
    <p:extLst>
      <p:ext uri="{BB962C8B-B14F-4D97-AF65-F5344CB8AC3E}">
        <p14:creationId xmlns:p14="http://schemas.microsoft.com/office/powerpoint/2010/main" val="2924653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CBEBD5-F910-40D3-8CB4-9432014CED23}" type="slidenum">
              <a:rPr lang="en-US"/>
              <a:pPr/>
              <a:t>70</a:t>
            </a:fld>
            <a:endParaRPr lang="en-US" dirty="0"/>
          </a:p>
        </p:txBody>
      </p:sp>
      <p:sp>
        <p:nvSpPr>
          <p:cNvPr id="21506" name="Rectangle 2"/>
          <p:cNvSpPr>
            <a:spLocks noGrp="1" noRot="1" noChangeAspect="1" noChangeArrowheads="1" noTextEdit="1"/>
          </p:cNvSpPr>
          <p:nvPr>
            <p:ph type="sldImg"/>
          </p:nvPr>
        </p:nvSpPr>
        <p:spPr>
          <a:xfrm>
            <a:off x="1189038" y="703263"/>
            <a:ext cx="4630737" cy="3473450"/>
          </a:xfrm>
          <a:ln/>
        </p:spPr>
      </p:sp>
      <p:sp>
        <p:nvSpPr>
          <p:cNvPr id="21507" name="Rectangle 3"/>
          <p:cNvSpPr>
            <a:spLocks noGrp="1" noChangeArrowheads="1"/>
          </p:cNvSpPr>
          <p:nvPr>
            <p:ph type="body" idx="1"/>
          </p:nvPr>
        </p:nvSpPr>
        <p:spPr>
          <a:xfrm>
            <a:off x="936736" y="4415790"/>
            <a:ext cx="5136931" cy="4183380"/>
          </a:xfrm>
          <a:noFill/>
          <a:ln/>
        </p:spPr>
        <p:txBody>
          <a:bodyPr lIns="92162" tIns="45275" rIns="92162" bIns="45275"/>
          <a:lstStyle/>
          <a:p>
            <a:r>
              <a:rPr lang="en-US" b="1" dirty="0">
                <a:latin typeface="Technical" pitchFamily="66" charset="0"/>
              </a:rPr>
              <a:t>Basement Walls:</a:t>
            </a:r>
            <a:r>
              <a:rPr lang="en-US" dirty="0">
                <a:latin typeface="Technical" pitchFamily="66" charset="0"/>
              </a:rPr>
              <a:t>  </a:t>
            </a:r>
          </a:p>
          <a:p>
            <a:r>
              <a:rPr lang="en-US" dirty="0">
                <a:latin typeface="Technical" pitchFamily="66" charset="0"/>
              </a:rPr>
              <a:t>The “walkout” side  of the basement is an exterior wood wall with windows and doors and is entered as “wood frame wall – 16” o.c.”.  The perimeter length of this wall is 93’.  This length multiplied by the basement wall height of  9’ equals 837 square feet.</a:t>
            </a:r>
          </a:p>
          <a:p>
            <a:endParaRPr lang="en-US" dirty="0">
              <a:latin typeface="Technical" pitchFamily="66" charset="0"/>
            </a:endParaRPr>
          </a:p>
          <a:p>
            <a:r>
              <a:rPr lang="en-US" dirty="0">
                <a:latin typeface="Technical" pitchFamily="66" charset="0"/>
              </a:rPr>
              <a:t>The “side” basement walls are assumed to be more than 50% below grade so the entire wall is considered a “below grade basement wall (solid masonry)”. The perimeter length of these side walls equals 40 feet (360 s.f.).</a:t>
            </a:r>
          </a:p>
          <a:p>
            <a:r>
              <a:rPr lang="en-US" dirty="0">
                <a:latin typeface="Technical" pitchFamily="66" charset="0"/>
              </a:rPr>
              <a:t>The “back” basement wall is totally below grade and is considered a “below grade basement wall”.  The length of the back wall is 76 feet (684 s.f.).  </a:t>
            </a:r>
          </a:p>
          <a:p>
            <a:endParaRPr lang="en-US" dirty="0">
              <a:latin typeface="Technical" pitchFamily="66" charset="0"/>
            </a:endParaRPr>
          </a:p>
          <a:p>
            <a:r>
              <a:rPr lang="en-US" dirty="0">
                <a:latin typeface="Technical" pitchFamily="66" charset="0"/>
              </a:rPr>
              <a:t>The area of all the below grade basement walls is 1044 square feet (116’ x 9’).</a:t>
            </a:r>
          </a:p>
          <a:p>
            <a:r>
              <a:rPr lang="en-US" dirty="0">
                <a:latin typeface="Technical" pitchFamily="66" charset="0"/>
              </a:rPr>
              <a:t> </a:t>
            </a:r>
          </a:p>
          <a:p>
            <a:pPr>
              <a:buFontTx/>
              <a:buChar char="•"/>
            </a:pPr>
            <a:endParaRPr lang="en-US" dirty="0">
              <a:latin typeface="Technical" pitchFamily="66" charset="0"/>
            </a:endParaRPr>
          </a:p>
          <a:p>
            <a:pPr>
              <a:buFontTx/>
              <a:buChar char="•"/>
            </a:pPr>
            <a:endParaRPr lang="en-US" dirty="0"/>
          </a:p>
        </p:txBody>
      </p:sp>
    </p:spTree>
    <p:extLst>
      <p:ext uri="{BB962C8B-B14F-4D97-AF65-F5344CB8AC3E}">
        <p14:creationId xmlns:p14="http://schemas.microsoft.com/office/powerpoint/2010/main" val="89168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271653-B01F-45D6-9052-77E5478819ED}" type="slidenum">
              <a:rPr lang="en-US"/>
              <a:pPr/>
              <a:t>71</a:t>
            </a:fld>
            <a:endParaRPr lang="en-US" dirty="0"/>
          </a:p>
        </p:txBody>
      </p:sp>
      <p:sp>
        <p:nvSpPr>
          <p:cNvPr id="23554" name="Rectangle 2"/>
          <p:cNvSpPr>
            <a:spLocks noGrp="1" noRot="1" noChangeAspect="1" noChangeArrowheads="1" noTextEdit="1"/>
          </p:cNvSpPr>
          <p:nvPr>
            <p:ph type="sldImg"/>
          </p:nvPr>
        </p:nvSpPr>
        <p:spPr>
          <a:xfrm>
            <a:off x="1189038" y="703263"/>
            <a:ext cx="4630737" cy="3473450"/>
          </a:xfrm>
          <a:ln/>
        </p:spPr>
      </p:sp>
      <p:sp>
        <p:nvSpPr>
          <p:cNvPr id="23555"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Screen shots of the below grade basement wall REScheck inputs are shown.</a:t>
            </a:r>
          </a:p>
          <a:p>
            <a:endParaRPr lang="en-US" dirty="0">
              <a:latin typeface="Technical" pitchFamily="66" charset="0"/>
            </a:endParaRPr>
          </a:p>
        </p:txBody>
      </p:sp>
    </p:spTree>
    <p:extLst>
      <p:ext uri="{BB962C8B-B14F-4D97-AF65-F5344CB8AC3E}">
        <p14:creationId xmlns:p14="http://schemas.microsoft.com/office/powerpoint/2010/main" val="1998845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71334-41FF-4FAE-9F68-A2D385E75E96}" type="slidenum">
              <a:rPr lang="en-US"/>
              <a:pPr/>
              <a:t>72</a:t>
            </a:fld>
            <a:endParaRPr lang="en-US" dirty="0"/>
          </a:p>
        </p:txBody>
      </p:sp>
      <p:sp>
        <p:nvSpPr>
          <p:cNvPr id="257026" name="Rectangle 2"/>
          <p:cNvSpPr>
            <a:spLocks noGrp="1" noRot="1" noChangeAspect="1" noChangeArrowheads="1" noTextEdit="1"/>
          </p:cNvSpPr>
          <p:nvPr>
            <p:ph type="sldImg"/>
          </p:nvPr>
        </p:nvSpPr>
        <p:spPr>
          <a:xfrm>
            <a:off x="1189038" y="703263"/>
            <a:ext cx="4630737" cy="3473450"/>
          </a:xfrm>
          <a:ln/>
        </p:spPr>
      </p:sp>
      <p:sp>
        <p:nvSpPr>
          <p:cNvPr id="257027"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Screen shots of the below grade basement wall REScheck inputs are shown.</a:t>
            </a:r>
          </a:p>
          <a:p>
            <a:endParaRPr lang="en-US" dirty="0">
              <a:latin typeface="Technical" pitchFamily="66" charset="0"/>
            </a:endParaRPr>
          </a:p>
          <a:p>
            <a:r>
              <a:rPr lang="en-US" dirty="0" smtClean="0">
                <a:latin typeface="Technical" pitchFamily="66" charset="0"/>
              </a:rPr>
              <a:t>The </a:t>
            </a:r>
            <a:r>
              <a:rPr lang="en-US" dirty="0">
                <a:latin typeface="Technical" pitchFamily="66" charset="0"/>
              </a:rPr>
              <a:t>side basement walls are assumed to be 4.5’ below grade.  This assumption </a:t>
            </a:r>
            <a:r>
              <a:rPr lang="en-US" dirty="0" smtClean="0">
                <a:latin typeface="Technical" pitchFamily="66" charset="0"/>
              </a:rPr>
              <a:t>is based on </a:t>
            </a:r>
            <a:r>
              <a:rPr lang="en-US" dirty="0">
                <a:latin typeface="Technical" pitchFamily="66" charset="0"/>
              </a:rPr>
              <a:t>the average of the front of the wall that is totally above grade and the back section which is 9’ below grade.</a:t>
            </a:r>
          </a:p>
        </p:txBody>
      </p:sp>
    </p:spTree>
    <p:extLst>
      <p:ext uri="{BB962C8B-B14F-4D97-AF65-F5344CB8AC3E}">
        <p14:creationId xmlns:p14="http://schemas.microsoft.com/office/powerpoint/2010/main" val="28633456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2058B-01E9-4007-A486-26F804D0AC8F}" type="slidenum">
              <a:rPr lang="en-US"/>
              <a:pPr/>
              <a:t>73</a:t>
            </a:fld>
            <a:endParaRPr lang="en-US" dirty="0"/>
          </a:p>
        </p:txBody>
      </p:sp>
      <p:sp>
        <p:nvSpPr>
          <p:cNvPr id="25602" name="Rectangle 2"/>
          <p:cNvSpPr>
            <a:spLocks noGrp="1" noRot="1" noChangeAspect="1" noChangeArrowheads="1" noTextEdit="1"/>
          </p:cNvSpPr>
          <p:nvPr>
            <p:ph type="sldImg"/>
          </p:nvPr>
        </p:nvSpPr>
        <p:spPr>
          <a:xfrm>
            <a:off x="1189038" y="703263"/>
            <a:ext cx="4630737" cy="3473450"/>
          </a:xfrm>
          <a:ln/>
        </p:spPr>
      </p:sp>
      <p:sp>
        <p:nvSpPr>
          <p:cNvPr id="25603"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The area of the floor above the crawlspace is entered as a “floor” in REScheck.  The floor is insulated between the floor joists.</a:t>
            </a:r>
          </a:p>
          <a:p>
            <a:endParaRPr lang="en-US" dirty="0">
              <a:latin typeface="Technical" pitchFamily="66" charset="0"/>
            </a:endParaRPr>
          </a:p>
          <a:p>
            <a:r>
              <a:rPr lang="en-US" dirty="0">
                <a:latin typeface="Technical" pitchFamily="66" charset="0"/>
              </a:rPr>
              <a:t>If the crawlspace wall had been insulated rather than the floor above the crawlspace, </a:t>
            </a:r>
            <a:r>
              <a:rPr lang="en-US" dirty="0" smtClean="0">
                <a:latin typeface="Technical" pitchFamily="66" charset="0"/>
              </a:rPr>
              <a:t>then a crawlspace</a:t>
            </a:r>
            <a:r>
              <a:rPr lang="en-US" baseline="0" dirty="0" smtClean="0">
                <a:latin typeface="Technical" pitchFamily="66" charset="0"/>
              </a:rPr>
              <a:t> wall assembly would be specified in place of a floor assembly. </a:t>
            </a:r>
            <a:endParaRPr lang="en-US" dirty="0">
              <a:latin typeface="Technical" pitchFamily="66" charset="0"/>
            </a:endParaRPr>
          </a:p>
          <a:p>
            <a:endParaRPr lang="en-US" dirty="0">
              <a:latin typeface="Technical" pitchFamily="66" charset="0"/>
            </a:endParaRPr>
          </a:p>
        </p:txBody>
      </p:sp>
    </p:spTree>
    <p:extLst>
      <p:ext uri="{BB962C8B-B14F-4D97-AF65-F5344CB8AC3E}">
        <p14:creationId xmlns:p14="http://schemas.microsoft.com/office/powerpoint/2010/main" val="1191234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solidFill>
                  <a:srgbClr val="000000"/>
                </a:solidFill>
                <a:latin typeface="Arial" charset="0"/>
                <a:cs typeface="Arial" charset="0"/>
              </a:rPr>
              <a:t>Installing insulation on the inside surface of the foundation stemwall is common practice in many cold locations in the country.  This practice eliminates the need to install insulation in the raised floor over the crawlspace.  There are a few criteria that must be met in order to use this insulation method:</a:t>
            </a:r>
          </a:p>
          <a:p>
            <a:pPr>
              <a:buFontTx/>
              <a:buChar char="•"/>
            </a:pPr>
            <a:r>
              <a:rPr lang="en-US" dirty="0">
                <a:solidFill>
                  <a:srgbClr val="000000"/>
                </a:solidFill>
                <a:latin typeface="Arial" charset="0"/>
                <a:cs typeface="Arial" charset="0"/>
              </a:rPr>
              <a:t>  </a:t>
            </a:r>
            <a:r>
              <a:rPr lang="en-US" dirty="0"/>
              <a:t>The crawlspace may not have ventilation openings that communicate directly with outside air</a:t>
            </a:r>
          </a:p>
          <a:p>
            <a:pPr>
              <a:buFontTx/>
              <a:buChar char="•"/>
            </a:pPr>
            <a:r>
              <a:rPr lang="en-US" dirty="0"/>
              <a:t>  The crawlspace must be mechanically ventilated or supplied with conditioned air</a:t>
            </a:r>
          </a:p>
          <a:p>
            <a:pPr>
              <a:buFontTx/>
              <a:buChar char="•"/>
            </a:pPr>
            <a:r>
              <a:rPr lang="en-US" dirty="0"/>
              <a:t>  The crawlspace floor must be covered with an approved vapor retarder material.</a:t>
            </a:r>
          </a:p>
          <a:p>
            <a:r>
              <a:rPr lang="en-US" dirty="0">
                <a:solidFill>
                  <a:srgbClr val="000000"/>
                </a:solidFill>
                <a:latin typeface="Arial" charset="0"/>
                <a:cs typeface="Arial" charset="0"/>
              </a:rPr>
              <a:t> The IRC allows the construction of unventilated crawlspaces.  To meet the requirements the crawlspace walls must be insulated to the R-value specified in the energy code.  The crawlspace must either be provided with conditioned air or with mechanical ventilation.  The code does not specify the quantity of conditioned air to supply the crawlspace.</a:t>
            </a:r>
          </a:p>
          <a:p>
            <a:r>
              <a:rPr lang="en-US" dirty="0">
                <a:solidFill>
                  <a:srgbClr val="000000"/>
                </a:solidFill>
                <a:latin typeface="Arial" charset="0"/>
                <a:cs typeface="Arial" charset="0"/>
              </a:rPr>
              <a:t> If mechanical ventilation is selected, the crawlspace must be ventilated at 1 CFM per 50 square feet.  The ground surface must also be covered with an approved vapor retarder material.  To eliminate moisture from the crawlspace the sill plate and perimeter joist must be sealed.  Also, while not a code requirement, all joints in the vapor retarder should be overlapped and taped.  This includes the connection between the vapor retarder and crawlspace wall.</a:t>
            </a:r>
          </a:p>
          <a:p>
            <a:r>
              <a:rPr lang="en-US" dirty="0">
                <a:solidFill>
                  <a:srgbClr val="000000"/>
                </a:solidFill>
                <a:latin typeface="Arial" charset="0"/>
                <a:cs typeface="Arial" charset="0"/>
              </a:rPr>
              <a:t> The code requires the crawl space wall insulation to extend from the top of the wall to the inside </a:t>
            </a:r>
            <a:r>
              <a:rPr lang="en-US">
                <a:solidFill>
                  <a:srgbClr val="000000"/>
                </a:solidFill>
                <a:latin typeface="Arial" charset="0"/>
                <a:cs typeface="Arial" charset="0"/>
              </a:rPr>
              <a:t>finished </a:t>
            </a:r>
            <a:r>
              <a:rPr lang="en-US" smtClean="0">
                <a:solidFill>
                  <a:srgbClr val="000000"/>
                </a:solidFill>
                <a:latin typeface="Arial" charset="0"/>
                <a:cs typeface="Arial" charset="0"/>
              </a:rPr>
              <a:t>grade (if </a:t>
            </a:r>
            <a:r>
              <a:rPr lang="en-US" dirty="0">
                <a:solidFill>
                  <a:srgbClr val="000000"/>
                </a:solidFill>
                <a:latin typeface="Arial" charset="0"/>
                <a:cs typeface="Arial" charset="0"/>
              </a:rPr>
              <a:t>the inside grade is less than 12 inches (305 mm) below the outside finished grade or the vertical wall insulation stops less </a:t>
            </a:r>
            <a:r>
              <a:rPr lang="en-US">
                <a:solidFill>
                  <a:srgbClr val="000000"/>
                </a:solidFill>
                <a:latin typeface="Arial" charset="0"/>
                <a:cs typeface="Arial" charset="0"/>
              </a:rPr>
              <a:t>than </a:t>
            </a:r>
            <a:r>
              <a:rPr lang="en-US" smtClean="0">
                <a:solidFill>
                  <a:srgbClr val="000000"/>
                </a:solidFill>
                <a:latin typeface="Arial" charset="0"/>
                <a:cs typeface="Arial" charset="0"/>
              </a:rPr>
              <a:t>12). </a:t>
            </a:r>
            <a:endParaRPr lang="en-US" dirty="0">
              <a:solidFill>
                <a:srgbClr val="000000"/>
              </a:solidFill>
              <a:latin typeface="Arial" charset="0"/>
              <a:cs typeface="Arial" charset="0"/>
            </a:endParaRPr>
          </a:p>
          <a:p>
            <a:r>
              <a:rPr lang="en-US" sz="2000" dirty="0">
                <a:solidFill>
                  <a:srgbClr val="000000"/>
                </a:solidFill>
                <a:latin typeface="Arial" charset="0"/>
                <a:cs typeface="Arial" charset="0"/>
              </a:rPr>
              <a:t/>
            </a:r>
            <a:br>
              <a:rPr lang="en-US" sz="2000" dirty="0">
                <a:solidFill>
                  <a:srgbClr val="000000"/>
                </a:solidFill>
                <a:latin typeface="Arial" charset="0"/>
                <a:cs typeface="Arial" charset="0"/>
              </a:rPr>
            </a:br>
            <a:endParaRPr lang="en-US" sz="2000" dirty="0">
              <a:solidFill>
                <a:srgbClr val="000000"/>
              </a:solidFill>
              <a:latin typeface="Arial" charset="0"/>
              <a:cs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74</a:t>
            </a:fld>
            <a:endParaRPr lang="en-US" dirty="0"/>
          </a:p>
        </p:txBody>
      </p:sp>
    </p:spTree>
    <p:extLst>
      <p:ext uri="{BB962C8B-B14F-4D97-AF65-F5344CB8AC3E}">
        <p14:creationId xmlns:p14="http://schemas.microsoft.com/office/powerpoint/2010/main" val="2534626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B4C17-D56A-4385-95B2-D47A0B83B429}" type="slidenum">
              <a:rPr lang="en-US"/>
              <a:pPr/>
              <a:t>76</a:t>
            </a:fld>
            <a:endParaRPr lang="en-US" dirty="0"/>
          </a:p>
        </p:txBody>
      </p:sp>
      <p:sp>
        <p:nvSpPr>
          <p:cNvPr id="27650" name="Rectangle 2"/>
          <p:cNvSpPr>
            <a:spLocks noGrp="1" noRot="1" noChangeAspect="1" noChangeArrowheads="1" noTextEdit="1"/>
          </p:cNvSpPr>
          <p:nvPr>
            <p:ph type="sldImg"/>
          </p:nvPr>
        </p:nvSpPr>
        <p:spPr>
          <a:xfrm>
            <a:off x="1189038" y="703263"/>
            <a:ext cx="4630737" cy="3473450"/>
          </a:xfrm>
          <a:ln/>
        </p:spPr>
      </p:sp>
      <p:sp>
        <p:nvSpPr>
          <p:cNvPr id="27651"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The “front edge” of the basement exterior wall  (above grade) is entered as a “slab” in REScheck.  The perimeter edge measures 93 feet.</a:t>
            </a:r>
          </a:p>
        </p:txBody>
      </p:sp>
    </p:spTree>
    <p:extLst>
      <p:ext uri="{BB962C8B-B14F-4D97-AF65-F5344CB8AC3E}">
        <p14:creationId xmlns:p14="http://schemas.microsoft.com/office/powerpoint/2010/main" val="25202519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C7518-6657-4578-8E72-40187775052A}" type="slidenum">
              <a:rPr lang="en-US"/>
              <a:pPr/>
              <a:t>78</a:t>
            </a:fld>
            <a:endParaRPr lang="en-US" dirty="0"/>
          </a:p>
        </p:txBody>
      </p:sp>
      <p:sp>
        <p:nvSpPr>
          <p:cNvPr id="31746" name="Rectangle 2"/>
          <p:cNvSpPr>
            <a:spLocks noGrp="1" noRot="1" noChangeAspect="1" noChangeArrowheads="1" noTextEdit="1"/>
          </p:cNvSpPr>
          <p:nvPr>
            <p:ph type="sldImg"/>
          </p:nvPr>
        </p:nvSpPr>
        <p:spPr>
          <a:xfrm>
            <a:off x="1189038" y="703263"/>
            <a:ext cx="4630737" cy="3473450"/>
          </a:xfrm>
          <a:ln/>
        </p:spPr>
      </p:sp>
      <p:sp>
        <p:nvSpPr>
          <p:cNvPr id="31747"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Building Sections are used to clarify insulation locations and levels for REScheck inputs.</a:t>
            </a:r>
          </a:p>
        </p:txBody>
      </p:sp>
    </p:spTree>
    <p:extLst>
      <p:ext uri="{BB962C8B-B14F-4D97-AF65-F5344CB8AC3E}">
        <p14:creationId xmlns:p14="http://schemas.microsoft.com/office/powerpoint/2010/main" val="2704977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30BBD-95F7-408C-ACE0-FCDFEDDDC7AE}" type="slidenum">
              <a:rPr lang="en-US"/>
              <a:pPr/>
              <a:t>79</a:t>
            </a:fld>
            <a:endParaRPr lang="en-US" dirty="0"/>
          </a:p>
        </p:txBody>
      </p:sp>
      <p:sp>
        <p:nvSpPr>
          <p:cNvPr id="33794" name="Rectangle 2"/>
          <p:cNvSpPr>
            <a:spLocks noGrp="1" noRot="1" noChangeAspect="1" noChangeArrowheads="1" noTextEdit="1"/>
          </p:cNvSpPr>
          <p:nvPr>
            <p:ph type="sldImg"/>
          </p:nvPr>
        </p:nvSpPr>
        <p:spPr>
          <a:xfrm>
            <a:off x="1189038" y="703263"/>
            <a:ext cx="4630737" cy="3473450"/>
          </a:xfrm>
          <a:ln/>
        </p:spPr>
      </p:sp>
      <p:sp>
        <p:nvSpPr>
          <p:cNvPr id="33795" name="Rectangle 3"/>
          <p:cNvSpPr>
            <a:spLocks noGrp="1" noChangeArrowheads="1"/>
          </p:cNvSpPr>
          <p:nvPr>
            <p:ph type="body" idx="1"/>
          </p:nvPr>
        </p:nvSpPr>
        <p:spPr>
          <a:xfrm>
            <a:off x="936736" y="4415790"/>
            <a:ext cx="5136931" cy="4183380"/>
          </a:xfrm>
          <a:noFill/>
          <a:ln/>
        </p:spPr>
        <p:txBody>
          <a:bodyPr lIns="92162" tIns="45275" rIns="92162" bIns="45275"/>
          <a:lstStyle/>
          <a:p>
            <a:r>
              <a:rPr lang="en-US" dirty="0">
                <a:latin typeface="Technical" pitchFamily="66" charset="0"/>
              </a:rPr>
              <a:t>Window and door areas are listed to simplify REScheck inputs.</a:t>
            </a:r>
          </a:p>
        </p:txBody>
      </p:sp>
    </p:spTree>
    <p:extLst>
      <p:ext uri="{BB962C8B-B14F-4D97-AF65-F5344CB8AC3E}">
        <p14:creationId xmlns:p14="http://schemas.microsoft.com/office/powerpoint/2010/main" val="126011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REScheck</a:t>
            </a:r>
            <a:r>
              <a:rPr lang="en-US" dirty="0" smtClean="0"/>
              <a:t> also supports a limited performance</a:t>
            </a:r>
            <a:r>
              <a:rPr lang="en-US" baseline="0" dirty="0" smtClean="0"/>
              <a:t> alternative: Envelope trade-offs only.</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8</a:t>
            </a:fld>
            <a:endParaRPr lang="en-US" dirty="0"/>
          </a:p>
        </p:txBody>
      </p:sp>
    </p:spTree>
    <p:extLst>
      <p:ext uri="{BB962C8B-B14F-4D97-AF65-F5344CB8AC3E}">
        <p14:creationId xmlns:p14="http://schemas.microsoft.com/office/powerpoint/2010/main" val="2060994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ea typeface="MS PGothic" pitchFamily="34" charset="-128"/>
            </a:endParaRP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8663" indent="-279400">
              <a:defRPr>
                <a:solidFill>
                  <a:schemeClr val="tx1"/>
                </a:solidFill>
                <a:latin typeface="Calibri" pitchFamily="34" charset="0"/>
              </a:defRPr>
            </a:lvl2pPr>
            <a:lvl3pPr marL="1120775" indent="-223838">
              <a:defRPr>
                <a:solidFill>
                  <a:schemeClr val="tx1"/>
                </a:solidFill>
                <a:latin typeface="Calibri" pitchFamily="34" charset="0"/>
              </a:defRPr>
            </a:lvl3pPr>
            <a:lvl4pPr marL="1570038" indent="-223838">
              <a:defRPr>
                <a:solidFill>
                  <a:schemeClr val="tx1"/>
                </a:solidFill>
                <a:latin typeface="Calibri" pitchFamily="34" charset="0"/>
              </a:defRPr>
            </a:lvl4pPr>
            <a:lvl5pPr marL="2017713" indent="-223838">
              <a:defRPr>
                <a:solidFill>
                  <a:schemeClr val="tx1"/>
                </a:solidFill>
                <a:latin typeface="Calibri" pitchFamily="34" charset="0"/>
              </a:defRPr>
            </a:lvl5pPr>
            <a:lvl6pPr marL="2474913" indent="-223838" fontAlgn="base">
              <a:spcBef>
                <a:spcPct val="0"/>
              </a:spcBef>
              <a:spcAft>
                <a:spcPct val="0"/>
              </a:spcAft>
              <a:defRPr>
                <a:solidFill>
                  <a:schemeClr val="tx1"/>
                </a:solidFill>
                <a:latin typeface="Calibri" pitchFamily="34" charset="0"/>
              </a:defRPr>
            </a:lvl6pPr>
            <a:lvl7pPr marL="2932113" indent="-223838" fontAlgn="base">
              <a:spcBef>
                <a:spcPct val="0"/>
              </a:spcBef>
              <a:spcAft>
                <a:spcPct val="0"/>
              </a:spcAft>
              <a:defRPr>
                <a:solidFill>
                  <a:schemeClr val="tx1"/>
                </a:solidFill>
                <a:latin typeface="Calibri" pitchFamily="34" charset="0"/>
              </a:defRPr>
            </a:lvl7pPr>
            <a:lvl8pPr marL="3389313" indent="-223838" fontAlgn="base">
              <a:spcBef>
                <a:spcPct val="0"/>
              </a:spcBef>
              <a:spcAft>
                <a:spcPct val="0"/>
              </a:spcAft>
              <a:defRPr>
                <a:solidFill>
                  <a:schemeClr val="tx1"/>
                </a:solidFill>
                <a:latin typeface="Calibri" pitchFamily="34" charset="0"/>
              </a:defRPr>
            </a:lvl8pPr>
            <a:lvl9pPr marL="3846513" indent="-22383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ACD8402-3942-4808-BAA5-0A79652267C0}" type="slidenum">
              <a:rPr lang="en-US" altLang="en-US">
                <a:solidFill>
                  <a:srgbClr val="000000"/>
                </a:solidFill>
                <a:ea typeface="MS PGothic" pitchFamily="34" charset="-128"/>
              </a:rPr>
              <a:pPr fontAlgn="base">
                <a:spcBef>
                  <a:spcPct val="0"/>
                </a:spcBef>
                <a:spcAft>
                  <a:spcPct val="0"/>
                </a:spcAft>
              </a:pPr>
              <a:t>81</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171141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9</a:t>
            </a:fld>
            <a:endParaRPr lang="en-US" dirty="0"/>
          </a:p>
        </p:txBody>
      </p:sp>
    </p:spTree>
    <p:extLst>
      <p:ext uri="{BB962C8B-B14F-4D97-AF65-F5344CB8AC3E}">
        <p14:creationId xmlns:p14="http://schemas.microsoft.com/office/powerpoint/2010/main" val="4318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10</a:t>
            </a:fld>
            <a:endParaRPr lang="en-US" dirty="0"/>
          </a:p>
        </p:txBody>
      </p:sp>
    </p:spTree>
    <p:extLst>
      <p:ext uri="{BB962C8B-B14F-4D97-AF65-F5344CB8AC3E}">
        <p14:creationId xmlns:p14="http://schemas.microsoft.com/office/powerpoint/2010/main" val="372024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14</a:t>
            </a:fld>
            <a:endParaRPr lang="en-US" dirty="0"/>
          </a:p>
        </p:txBody>
      </p:sp>
    </p:spTree>
    <p:extLst>
      <p:ext uri="{BB962C8B-B14F-4D97-AF65-F5344CB8AC3E}">
        <p14:creationId xmlns:p14="http://schemas.microsoft.com/office/powerpoint/2010/main" val="236466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5" name="Footer Placeholder 4"/>
          <p:cNvSpPr>
            <a:spLocks noGrp="1"/>
          </p:cNvSpPr>
          <p:nvPr>
            <p:ph type="ftr" sz="quarter" idx="11"/>
          </p:nvPr>
        </p:nvSpPr>
        <p:spPr/>
        <p:txBody>
          <a:bodyPr/>
          <a:lstStyle>
            <a:lvl1pPr>
              <a:defRPr sz="900">
                <a:solidFill>
                  <a:srgbClr val="FFFFFF"/>
                </a:solidFill>
              </a:defRPr>
            </a:lvl1pPr>
          </a:lstStyle>
          <a:p>
            <a:r>
              <a:rPr lang="en-US" dirty="0" smtClean="0"/>
              <a:t>Building Energy Codes Program</a:t>
            </a:r>
            <a:endParaRPr lang="en-US" dirty="0"/>
          </a:p>
        </p:txBody>
      </p:sp>
      <p:sp>
        <p:nvSpPr>
          <p:cNvPr id="6" name="Slide Number Placeholder 5"/>
          <p:cNvSpPr>
            <a:spLocks noGrp="1"/>
          </p:cNvSpPr>
          <p:nvPr>
            <p:ph type="sldNum" sz="quarter" idx="12"/>
          </p:nvPr>
        </p:nvSpPr>
        <p:spPr/>
        <p:txBody>
          <a:bodyPr/>
          <a:lstStyle>
            <a:lvl1pPr>
              <a:defRPr sz="900">
                <a:solidFill>
                  <a:srgbClr val="FFFFFF"/>
                </a:solidFill>
              </a:defRPr>
            </a:lvl1pPr>
          </a:lstStyle>
          <a:p>
            <a:fld id="{03722D57-58D6-9447-A6D5-A97F6C35A8FB}" type="slidenum">
              <a:rPr lang="en-US" smtClean="0"/>
              <a:pPr/>
              <a:t>‹#›</a:t>
            </a:fld>
            <a:endParaRPr lang="en-US" dirty="0"/>
          </a:p>
        </p:txBody>
      </p:sp>
      <p:sp>
        <p:nvSpPr>
          <p:cNvPr id="19"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dirty="0" smtClean="0"/>
              <a:t>Click to add presenter organization</a:t>
            </a:r>
          </a:p>
        </p:txBody>
      </p:sp>
      <p:sp>
        <p:nvSpPr>
          <p:cNvPr id="25"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dirty="0" smtClean="0"/>
              <a:t>Click to add presentation event or location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2"/>
          </p:nvPr>
        </p:nvSpPr>
        <p:spPr/>
        <p:txBody>
          <a:bodyPr/>
          <a:lstStyle/>
          <a:p>
            <a:fld id="{E4229C90-C7E3-441E-B9C0-7C760185DAF7}" type="slidenum">
              <a:rPr lang="en-US" smtClean="0"/>
              <a:pPr/>
              <a:t>‹#›</a:t>
            </a:fld>
            <a:endParaRPr lang="en-US" dirty="0"/>
          </a:p>
        </p:txBody>
      </p:sp>
    </p:spTree>
    <p:extLst>
      <p:ext uri="{BB962C8B-B14F-4D97-AF65-F5344CB8AC3E}">
        <p14:creationId xmlns:p14="http://schemas.microsoft.com/office/powerpoint/2010/main" val="115433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341438"/>
            <a:ext cx="413543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91075" y="1341438"/>
            <a:ext cx="4135438" cy="2157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91075" y="3651250"/>
            <a:ext cx="4135438" cy="2157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1129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2"/>
          </p:nvPr>
        </p:nvSpPr>
        <p:spPr/>
        <p:txBody>
          <a:bodyPr/>
          <a:lstStyle/>
          <a:p>
            <a:fld id="{E4229C90-C7E3-441E-B9C0-7C760185DAF7}" type="slidenum">
              <a:rPr lang="en-US" smtClean="0"/>
              <a:pPr/>
              <a:t>‹#›</a:t>
            </a:fld>
            <a:endParaRPr lang="en-US" dirty="0"/>
          </a:p>
        </p:txBody>
      </p:sp>
    </p:spTree>
    <p:extLst>
      <p:ext uri="{BB962C8B-B14F-4D97-AF65-F5344CB8AC3E}">
        <p14:creationId xmlns:p14="http://schemas.microsoft.com/office/powerpoint/2010/main" val="2359464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03238" y="1341438"/>
            <a:ext cx="4135437"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1075" y="1341438"/>
            <a:ext cx="4135438" cy="4467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254819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lstStyle>
            <a:lvl1pPr algn="l">
              <a:defRPr sz="44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4800600"/>
            <a:ext cx="8229600" cy="457200"/>
          </a:xfrm>
        </p:spPr>
        <p:txBody>
          <a:bodyPr/>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9" name="Text Placeholder 6"/>
          <p:cNvSpPr>
            <a:spLocks noGrp="1"/>
          </p:cNvSpPr>
          <p:nvPr>
            <p:ph type="body" sz="quarter" idx="14"/>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25" name="Text Placeholder 6"/>
          <p:cNvSpPr>
            <a:spLocks noGrp="1"/>
          </p:cNvSpPr>
          <p:nvPr>
            <p:ph type="body" sz="quarter" idx="15"/>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smtClean="0"/>
              <a:t>Click to edit Master text styles</a:t>
            </a:r>
          </a:p>
        </p:txBody>
      </p:sp>
      <p:sp>
        <p:nvSpPr>
          <p:cNvPr id="6" name="Footer Placeholder 4"/>
          <p:cNvSpPr>
            <a:spLocks noGrp="1"/>
          </p:cNvSpPr>
          <p:nvPr>
            <p:ph type="ftr" sz="quarter" idx="16"/>
          </p:nvPr>
        </p:nvSpPr>
        <p:spPr/>
        <p:txBody>
          <a:bodyPr rtlCol="0"/>
          <a:lstStyle>
            <a:lvl1pPr fontAlgn="auto">
              <a:spcBef>
                <a:spcPts val="0"/>
              </a:spcBef>
              <a:spcAft>
                <a:spcPts val="0"/>
              </a:spcAft>
              <a:defRPr sz="900">
                <a:solidFill>
                  <a:srgbClr val="FFFFFF"/>
                </a:solidFill>
                <a:latin typeface="Arial"/>
                <a:cs typeface="Arial"/>
              </a:defRPr>
            </a:lvl1pPr>
          </a:lstStyle>
          <a:p>
            <a:pPr>
              <a:defRPr/>
            </a:pPr>
            <a:r>
              <a:rPr lang="en-US"/>
              <a:t>Building Energy Codes Program</a:t>
            </a:r>
          </a:p>
        </p:txBody>
      </p:sp>
      <p:sp>
        <p:nvSpPr>
          <p:cNvPr id="7" name="Slide Number Placeholder 5"/>
          <p:cNvSpPr>
            <a:spLocks noGrp="1"/>
          </p:cNvSpPr>
          <p:nvPr>
            <p:ph type="sldNum" sz="quarter" idx="17"/>
          </p:nvPr>
        </p:nvSpPr>
        <p:spPr/>
        <p:txBody>
          <a:bodyPr/>
          <a:lstStyle>
            <a:lvl1pPr>
              <a:defRPr smtClean="0">
                <a:solidFill>
                  <a:srgbClr val="FFFFFF"/>
                </a:solidFill>
              </a:defRPr>
            </a:lvl1pPr>
          </a:lstStyle>
          <a:p>
            <a:pPr>
              <a:defRPr/>
            </a:pPr>
            <a:fld id="{5624A6AC-0509-4EB5-A9A9-1B56008EBC0F}" type="slidenum">
              <a:rPr lang="en-US" altLang="en-US"/>
              <a:pPr>
                <a:defRPr/>
              </a:pPr>
              <a:t>‹#›</a:t>
            </a:fld>
            <a:endParaRPr lang="en-US" altLang="en-US"/>
          </a:p>
        </p:txBody>
      </p:sp>
    </p:spTree>
    <p:extLst>
      <p:ext uri="{BB962C8B-B14F-4D97-AF65-F5344CB8AC3E}">
        <p14:creationId xmlns:p14="http://schemas.microsoft.com/office/powerpoint/2010/main" val="1534400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4" name="Rectangle 3"/>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Slide Number Placeholder 9"/>
          <p:cNvSpPr>
            <a:spLocks noGrp="1"/>
          </p:cNvSpPr>
          <p:nvPr userDrawn="1">
            <p:ph type="sldNum" sz="quarter" idx="10"/>
          </p:nvPr>
        </p:nvSpPr>
        <p:spPr/>
        <p:txBody>
          <a:bodyPr/>
          <a:lstStyle>
            <a:lvl1pPr>
              <a:defRPr smtClean="0"/>
            </a:lvl1pPr>
          </a:lstStyle>
          <a:p>
            <a:pPr>
              <a:defRPr/>
            </a:pPr>
            <a:fld id="{B96B7832-9101-4514-A638-34C419757183}" type="slidenum">
              <a:rPr lang="en-US" altLang="en-US"/>
              <a:pPr>
                <a:defRPr/>
              </a:pPr>
              <a:t>‹#›</a:t>
            </a:fld>
            <a:endParaRPr lang="en-US" altLang="en-US"/>
          </a:p>
        </p:txBody>
      </p:sp>
      <p:sp>
        <p:nvSpPr>
          <p:cNvPr id="6" name="Footer Placeholder 10"/>
          <p:cNvSpPr>
            <a:spLocks noGrp="1"/>
          </p:cNvSpPr>
          <p:nvPr userDrawn="1">
            <p:ph type="ftr" sz="quarter" idx="11"/>
          </p:nvPr>
        </p:nvSpPr>
        <p:spPr/>
        <p:txBody>
          <a:bodyPr rtlCol="0"/>
          <a:lstStyle>
            <a:lvl1pPr fontAlgn="auto">
              <a:spcBef>
                <a:spcPts val="0"/>
              </a:spcBef>
              <a:spcAft>
                <a:spcPts val="0"/>
              </a:spcAft>
              <a:defRPr sz="900">
                <a:latin typeface="Arial"/>
                <a:cs typeface="Arial"/>
              </a:defRPr>
            </a:lvl1pPr>
          </a:lstStyle>
          <a:p>
            <a:pPr>
              <a:defRPr/>
            </a:pPr>
            <a:r>
              <a:rPr lang="en-US"/>
              <a:t>Building Energy Codes Program</a:t>
            </a:r>
          </a:p>
        </p:txBody>
      </p:sp>
    </p:spTree>
    <p:extLst>
      <p:ext uri="{BB962C8B-B14F-4D97-AF65-F5344CB8AC3E}">
        <p14:creationId xmlns:p14="http://schemas.microsoft.com/office/powerpoint/2010/main" val="1553987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597"/>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3"/>
          </p:nvPr>
        </p:nvSpPr>
        <p:spPr>
          <a:xfrm>
            <a:off x="4800600" y="1371600"/>
            <a:ext cx="3886200" cy="4800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userDrawn="1">
            <p:ph type="dt" sz="half" idx="14"/>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7" name="Footer Placeholder 5"/>
          <p:cNvSpPr>
            <a:spLocks noGrp="1"/>
          </p:cNvSpPr>
          <p:nvPr userDrawn="1">
            <p:ph type="ftr" sz="quarter" idx="15"/>
          </p:nvPr>
        </p:nvSpPr>
        <p:spPr/>
        <p:txBody>
          <a:bodyPr/>
          <a:lstStyle>
            <a:lvl1pPr>
              <a:defRPr smtClean="0"/>
            </a:lvl1pPr>
          </a:lstStyle>
          <a:p>
            <a:pPr>
              <a:defRPr/>
            </a:pPr>
            <a:r>
              <a:rPr lang="en-US" altLang="en-US" smtClean="0"/>
              <a:t>Building Energy Codes Program</a:t>
            </a:r>
            <a:endParaRPr lang="en-US" altLang="en-US"/>
          </a:p>
        </p:txBody>
      </p:sp>
      <p:sp>
        <p:nvSpPr>
          <p:cNvPr id="8" name="Slide Number Placeholder 6"/>
          <p:cNvSpPr>
            <a:spLocks noGrp="1"/>
          </p:cNvSpPr>
          <p:nvPr userDrawn="1">
            <p:ph type="sldNum" sz="quarter" idx="16"/>
          </p:nvPr>
        </p:nvSpPr>
        <p:spPr/>
        <p:txBody>
          <a:bodyPr/>
          <a:lstStyle>
            <a:lvl1pPr>
              <a:defRPr smtClean="0"/>
            </a:lvl1pPr>
          </a:lstStyle>
          <a:p>
            <a:pPr>
              <a:defRPr/>
            </a:pPr>
            <a:fld id="{BF2F5A54-4397-4D17-B22F-168B0C4178C0}" type="slidenum">
              <a:rPr lang="en-US" altLang="en-US"/>
              <a:pPr>
                <a:defRPr/>
              </a:pPr>
              <a:t>‹#›</a:t>
            </a:fld>
            <a:endParaRPr lang="en-US" altLang="en-US"/>
          </a:p>
        </p:txBody>
      </p:sp>
    </p:spTree>
    <p:extLst>
      <p:ext uri="{BB962C8B-B14F-4D97-AF65-F5344CB8AC3E}">
        <p14:creationId xmlns:p14="http://schemas.microsoft.com/office/powerpoint/2010/main" val="2135296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7" name="Rectangle 6"/>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12" name="Content Placeholder 2"/>
          <p:cNvSpPr>
            <a:spLocks noGrp="1"/>
          </p:cNvSpPr>
          <p:nvPr>
            <p:ph sz="half" idx="13"/>
          </p:nvPr>
        </p:nvSpPr>
        <p:spPr>
          <a:xfrm>
            <a:off x="457200" y="2059242"/>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059245"/>
            <a:ext cx="3886200" cy="41148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3715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Date Placeholder 6"/>
          <p:cNvSpPr>
            <a:spLocks noGrp="1"/>
          </p:cNvSpPr>
          <p:nvPr userDrawn="1">
            <p:ph type="dt" sz="half" idx="15"/>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9" name="Footer Placeholder 7"/>
          <p:cNvSpPr>
            <a:spLocks noGrp="1"/>
          </p:cNvSpPr>
          <p:nvPr userDrawn="1">
            <p:ph type="ftr" sz="quarter" idx="16"/>
          </p:nvPr>
        </p:nvSpPr>
        <p:spPr/>
        <p:txBody>
          <a:bodyPr/>
          <a:lstStyle>
            <a:lvl1pPr>
              <a:defRPr smtClean="0"/>
            </a:lvl1pPr>
          </a:lstStyle>
          <a:p>
            <a:pPr>
              <a:defRPr/>
            </a:pPr>
            <a:r>
              <a:rPr lang="en-US" altLang="en-US" smtClean="0"/>
              <a:t>Building Energy Codes Program</a:t>
            </a:r>
            <a:endParaRPr lang="en-US" altLang="en-US"/>
          </a:p>
        </p:txBody>
      </p:sp>
      <p:sp>
        <p:nvSpPr>
          <p:cNvPr id="10" name="Slide Number Placeholder 8"/>
          <p:cNvSpPr>
            <a:spLocks noGrp="1"/>
          </p:cNvSpPr>
          <p:nvPr userDrawn="1">
            <p:ph type="sldNum" sz="quarter" idx="17"/>
          </p:nvPr>
        </p:nvSpPr>
        <p:spPr/>
        <p:txBody>
          <a:bodyPr/>
          <a:lstStyle>
            <a:lvl1pPr>
              <a:defRPr smtClean="0"/>
            </a:lvl1pPr>
          </a:lstStyle>
          <a:p>
            <a:pPr>
              <a:defRPr/>
            </a:pPr>
            <a:fld id="{7F591434-E103-4C12-B32D-E057F9334993}" type="slidenum">
              <a:rPr lang="en-US" altLang="en-US"/>
              <a:pPr>
                <a:defRPr/>
              </a:pPr>
              <a:t>‹#›</a:t>
            </a:fld>
            <a:endParaRPr lang="en-US" altLang="en-US"/>
          </a:p>
        </p:txBody>
      </p:sp>
    </p:spTree>
    <p:extLst>
      <p:ext uri="{BB962C8B-B14F-4D97-AF65-F5344CB8AC3E}">
        <p14:creationId xmlns:p14="http://schemas.microsoft.com/office/powerpoint/2010/main" val="405158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5" name="Rectangle 4"/>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57200" y="1371600"/>
            <a:ext cx="8229600" cy="3886200"/>
          </a:xfrm>
        </p:spPr>
        <p:txBody>
          <a:bodyPr rtlCol="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457200" y="5486400"/>
            <a:ext cx="8229600" cy="685800"/>
          </a:xfrm>
        </p:spPr>
        <p:txBody>
          <a:bodyPr>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userDrawn="1">
            <p:ph type="dt" sz="half" idx="10"/>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7" name="Footer Placeholder 5"/>
          <p:cNvSpPr>
            <a:spLocks noGrp="1"/>
          </p:cNvSpPr>
          <p:nvPr userDrawn="1">
            <p:ph type="ftr" sz="quarter" idx="11"/>
          </p:nvPr>
        </p:nvSpPr>
        <p:spPr/>
        <p:txBody>
          <a:bodyPr/>
          <a:lstStyle>
            <a:lvl1pPr>
              <a:defRPr smtClean="0"/>
            </a:lvl1pPr>
          </a:lstStyle>
          <a:p>
            <a:pPr>
              <a:defRPr/>
            </a:pPr>
            <a:r>
              <a:rPr lang="en-US" altLang="en-US" smtClean="0"/>
              <a:t>Building Energy Codes Program</a:t>
            </a:r>
            <a:endParaRPr lang="en-US" altLang="en-US"/>
          </a:p>
        </p:txBody>
      </p:sp>
      <p:sp>
        <p:nvSpPr>
          <p:cNvPr id="8" name="Slide Number Placeholder 6"/>
          <p:cNvSpPr>
            <a:spLocks noGrp="1"/>
          </p:cNvSpPr>
          <p:nvPr userDrawn="1">
            <p:ph type="sldNum" sz="quarter" idx="12"/>
          </p:nvPr>
        </p:nvSpPr>
        <p:spPr/>
        <p:txBody>
          <a:bodyPr/>
          <a:lstStyle>
            <a:lvl1pPr>
              <a:defRPr smtClean="0"/>
            </a:lvl1pPr>
          </a:lstStyle>
          <a:p>
            <a:pPr>
              <a:defRPr/>
            </a:pPr>
            <a:fld id="{23DC938F-A43C-4383-85CA-EE395EB2F3EA}" type="slidenum">
              <a:rPr lang="en-US" altLang="en-US"/>
              <a:pPr>
                <a:defRPr/>
              </a:pPr>
              <a:t>‹#›</a:t>
            </a:fld>
            <a:endParaRPr lang="en-US" altLang="en-US"/>
          </a:p>
        </p:txBody>
      </p:sp>
    </p:spTree>
    <p:extLst>
      <p:ext uri="{BB962C8B-B14F-4D97-AF65-F5344CB8AC3E}">
        <p14:creationId xmlns:p14="http://schemas.microsoft.com/office/powerpoint/2010/main" val="2387681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3" name="Rectangle 2"/>
          <p:cNvSpPr/>
          <p:nvPr userDrawn="1"/>
        </p:nvSpPr>
        <p:spPr>
          <a:xfrm>
            <a:off x="0" y="987425"/>
            <a:ext cx="9144000" cy="5870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621792"/>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Date Placeholder 2"/>
          <p:cNvSpPr>
            <a:spLocks noGrp="1"/>
          </p:cNvSpPr>
          <p:nvPr userDrawn="1">
            <p:ph type="dt" sz="half" idx="10"/>
          </p:nvPr>
        </p:nvSpPr>
        <p:spPr/>
        <p:txBody>
          <a:bodyPr wrap="square" numCol="1" anchorCtr="0" compatLnSpc="1">
            <a:prstTxWarp prst="textNoShape">
              <a:avLst/>
            </a:prstTxWarp>
          </a:bodyPr>
          <a:lstStyle>
            <a:lvl1pP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5" name="Footer Placeholder 3"/>
          <p:cNvSpPr>
            <a:spLocks noGrp="1"/>
          </p:cNvSpPr>
          <p:nvPr userDrawn="1">
            <p:ph type="ftr" sz="quarter" idx="11"/>
          </p:nvPr>
        </p:nvSpPr>
        <p:spPr/>
        <p:txBody>
          <a:bodyPr/>
          <a:lstStyle>
            <a:lvl1pPr>
              <a:defRPr smtClean="0"/>
            </a:lvl1pPr>
          </a:lstStyle>
          <a:p>
            <a:pPr>
              <a:defRPr/>
            </a:pPr>
            <a:r>
              <a:rPr lang="en-US" altLang="en-US" smtClean="0"/>
              <a:t>Building Energy Codes Program</a:t>
            </a:r>
            <a:endParaRPr lang="en-US" altLang="en-US"/>
          </a:p>
        </p:txBody>
      </p:sp>
      <p:sp>
        <p:nvSpPr>
          <p:cNvPr id="6" name="Slide Number Placeholder 4"/>
          <p:cNvSpPr>
            <a:spLocks noGrp="1"/>
          </p:cNvSpPr>
          <p:nvPr userDrawn="1">
            <p:ph type="sldNum" sz="quarter" idx="12"/>
          </p:nvPr>
        </p:nvSpPr>
        <p:spPr/>
        <p:txBody>
          <a:bodyPr/>
          <a:lstStyle>
            <a:lvl1pPr>
              <a:defRPr smtClean="0"/>
            </a:lvl1pPr>
          </a:lstStyle>
          <a:p>
            <a:pPr>
              <a:defRPr/>
            </a:pPr>
            <a:fld id="{2E46F89B-EDD5-4168-9788-FBCED16F9AE6}" type="slidenum">
              <a:rPr lang="en-US" altLang="en-US"/>
              <a:pPr>
                <a:defRPr/>
              </a:pPr>
              <a:t>‹#›</a:t>
            </a:fld>
            <a:endParaRPr lang="en-US" altLang="en-US"/>
          </a:p>
        </p:txBody>
      </p:sp>
    </p:spTree>
    <p:extLst>
      <p:ext uri="{BB962C8B-B14F-4D97-AF65-F5344CB8AC3E}">
        <p14:creationId xmlns:p14="http://schemas.microsoft.com/office/powerpoint/2010/main" val="347863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5" name="Rectangle 4"/>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userDrawn="1">
            <p:ph idx="1"/>
          </p:nvPr>
        </p:nvSpPr>
        <p:spPr>
          <a:xfrm>
            <a:off x="457200" y="1371597"/>
            <a:ext cx="82296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Slide Number Placeholder 9"/>
          <p:cNvSpPr>
            <a:spLocks noGrp="1"/>
          </p:cNvSpPr>
          <p:nvPr userDrawn="1">
            <p:ph type="sldNum" sz="quarter" idx="11"/>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r>
              <a:rPr lang="en-US" dirty="0" smtClean="0"/>
              <a:t>Building Energy Codes Program</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4" name="Rectangle 3"/>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8" name="Content Placeholder 2"/>
          <p:cNvSpPr>
            <a:spLocks noGrp="1"/>
          </p:cNvSpPr>
          <p:nvPr>
            <p:ph idx="13"/>
          </p:nvPr>
        </p:nvSpPr>
        <p:spPr>
          <a:xfrm>
            <a:off x="457200" y="1828800"/>
            <a:ext cx="82296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8"/>
          <p:cNvSpPr>
            <a:spLocks noGrp="1"/>
          </p:cNvSpPr>
          <p:nvPr userDrawn="1">
            <p:ph type="dt" sz="half" idx="14"/>
          </p:nvPr>
        </p:nvSpPr>
        <p:spPr/>
        <p:txBody>
          <a:bodyPr/>
          <a:lstStyle>
            <a:lvl1pPr>
              <a:defRPr sz="900">
                <a:latin typeface="Arial"/>
                <a:cs typeface="Arial"/>
              </a:defRPr>
            </a:lvl1pPr>
          </a:lstStyle>
          <a:p>
            <a:pPr>
              <a:defRPr/>
            </a:pPr>
            <a:endParaRPr lang="en-US"/>
          </a:p>
        </p:txBody>
      </p:sp>
      <p:sp>
        <p:nvSpPr>
          <p:cNvPr id="6" name="Slide Number Placeholder 9"/>
          <p:cNvSpPr>
            <a:spLocks noGrp="1"/>
          </p:cNvSpPr>
          <p:nvPr userDrawn="1">
            <p:ph type="sldNum" sz="quarter" idx="15"/>
          </p:nvPr>
        </p:nvSpPr>
        <p:spPr/>
        <p:txBody>
          <a:bodyPr/>
          <a:lstStyle>
            <a:lvl1pPr>
              <a:defRPr smtClean="0"/>
            </a:lvl1pPr>
          </a:lstStyle>
          <a:p>
            <a:pPr>
              <a:defRPr/>
            </a:pPr>
            <a:fld id="{A0573FFF-B7C7-46E5-89A0-45EFEE9ED3A6}" type="slidenum">
              <a:rPr lang="en-US" altLang="en-US"/>
              <a:pPr>
                <a:defRPr/>
              </a:pPr>
              <a:t>‹#›</a:t>
            </a:fld>
            <a:endParaRPr lang="en-US" altLang="en-US"/>
          </a:p>
        </p:txBody>
      </p:sp>
      <p:sp>
        <p:nvSpPr>
          <p:cNvPr id="7" name="Footer Placeholder 10"/>
          <p:cNvSpPr>
            <a:spLocks noGrp="1"/>
          </p:cNvSpPr>
          <p:nvPr userDrawn="1">
            <p:ph type="ftr" sz="quarter" idx="16"/>
          </p:nvPr>
        </p:nvSpPr>
        <p:spPr/>
        <p:txBody>
          <a:bodyPr/>
          <a:lstStyle>
            <a:lvl1pPr>
              <a:defRPr smtClean="0"/>
            </a:lvl1pPr>
          </a:lstStyle>
          <a:p>
            <a:pPr>
              <a:defRPr/>
            </a:pPr>
            <a:r>
              <a:rPr lang="en-US" altLang="en-US" smtClean="0"/>
              <a:t>Building Energy Codes Program</a:t>
            </a:r>
            <a:endParaRPr lang="en-US" altLang="en-US"/>
          </a:p>
        </p:txBody>
      </p:sp>
    </p:spTree>
    <p:extLst>
      <p:ext uri="{BB962C8B-B14F-4D97-AF65-F5344CB8AC3E}">
        <p14:creationId xmlns:p14="http://schemas.microsoft.com/office/powerpoint/2010/main" val="1651552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5" name="Rectangle 4"/>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0" name="Content Placeholder 2"/>
          <p:cNvSpPr>
            <a:spLocks noGrp="1"/>
          </p:cNvSpPr>
          <p:nvPr>
            <p:ph sz="half" idx="13"/>
          </p:nvPr>
        </p:nvSpPr>
        <p:spPr>
          <a:xfrm>
            <a:off x="457200" y="1830027"/>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4"/>
          </p:nvPr>
        </p:nvSpPr>
        <p:spPr>
          <a:xfrm>
            <a:off x="4800600" y="1830030"/>
            <a:ext cx="3886200" cy="43434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userDrawn="1">
            <p:ph type="ftr" sz="quarter" idx="15"/>
          </p:nvPr>
        </p:nvSpPr>
        <p:spPr/>
        <p:txBody>
          <a:bodyPr/>
          <a:lstStyle>
            <a:lvl1pPr>
              <a:defRPr smtClean="0"/>
            </a:lvl1pPr>
          </a:lstStyle>
          <a:p>
            <a:pPr>
              <a:defRPr/>
            </a:pPr>
            <a:r>
              <a:rPr lang="en-US" altLang="en-US" smtClean="0"/>
              <a:t>Building Energy Codes Program</a:t>
            </a:r>
            <a:endParaRPr lang="en-US" altLang="en-US"/>
          </a:p>
        </p:txBody>
      </p:sp>
      <p:sp>
        <p:nvSpPr>
          <p:cNvPr id="7" name="Slide Number Placeholder 6"/>
          <p:cNvSpPr>
            <a:spLocks noGrp="1"/>
          </p:cNvSpPr>
          <p:nvPr userDrawn="1">
            <p:ph type="sldNum" sz="quarter" idx="16"/>
          </p:nvPr>
        </p:nvSpPr>
        <p:spPr/>
        <p:txBody>
          <a:bodyPr/>
          <a:lstStyle>
            <a:lvl1pPr>
              <a:defRPr smtClean="0"/>
            </a:lvl1pPr>
          </a:lstStyle>
          <a:p>
            <a:pPr>
              <a:defRPr/>
            </a:pPr>
            <a:fld id="{DC497366-A055-4AB1-9009-39237C9D7B06}" type="slidenum">
              <a:rPr lang="en-US" altLang="en-US"/>
              <a:pPr>
                <a:defRPr/>
              </a:pPr>
              <a:t>‹#›</a:t>
            </a:fld>
            <a:endParaRPr lang="en-US" altLang="en-US"/>
          </a:p>
        </p:txBody>
      </p:sp>
    </p:spTree>
    <p:extLst>
      <p:ext uri="{BB962C8B-B14F-4D97-AF65-F5344CB8AC3E}">
        <p14:creationId xmlns:p14="http://schemas.microsoft.com/office/powerpoint/2010/main" val="55706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7" name="Rectangle 6"/>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14400" eaLnBrk="1" fontAlgn="base" hangingPunct="1">
              <a:spcBef>
                <a:spcPct val="0"/>
              </a:spcBef>
              <a:spcAft>
                <a:spcPct val="0"/>
              </a:spcAft>
              <a:defRPr/>
            </a:pPr>
            <a:endParaRPr lang="en-US" altLang="en-US" smtClean="0">
              <a:solidFill>
                <a:srgbClr val="FFFFFF"/>
              </a:solidFill>
            </a:endParaRPr>
          </a:p>
        </p:txBody>
      </p:sp>
      <p:sp>
        <p:nvSpPr>
          <p:cNvPr id="2" name="Title 1"/>
          <p:cNvSpPr>
            <a:spLocks noGrp="1"/>
          </p:cNvSpPr>
          <p:nvPr>
            <p:ph type="title"/>
          </p:nvPr>
        </p:nvSpPr>
        <p:spPr>
          <a:xfrm>
            <a:off x="457200" y="356614"/>
            <a:ext cx="6629400" cy="1005840"/>
          </a:xfrm>
        </p:spPr>
        <p:txBody>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828799"/>
            <a:ext cx="3886200" cy="640080"/>
          </a:xfrm>
        </p:spPr>
        <p:txBody>
          <a:bodyPr>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2"/>
          <p:cNvSpPr>
            <a:spLocks noGrp="1"/>
          </p:cNvSpPr>
          <p:nvPr>
            <p:ph sz="half" idx="13"/>
          </p:nvPr>
        </p:nvSpPr>
        <p:spPr>
          <a:xfrm>
            <a:off x="457200" y="2517672"/>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517675"/>
            <a:ext cx="3886200" cy="36576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7"/>
          <p:cNvSpPr>
            <a:spLocks noGrp="1"/>
          </p:cNvSpPr>
          <p:nvPr userDrawn="1">
            <p:ph type="ftr" sz="quarter" idx="15"/>
          </p:nvPr>
        </p:nvSpPr>
        <p:spPr/>
        <p:txBody>
          <a:bodyPr/>
          <a:lstStyle>
            <a:lvl1pPr>
              <a:defRPr smtClean="0"/>
            </a:lvl1pPr>
          </a:lstStyle>
          <a:p>
            <a:pPr>
              <a:defRPr/>
            </a:pPr>
            <a:r>
              <a:rPr lang="en-US" altLang="en-US" smtClean="0"/>
              <a:t>Building Energy Codes Program</a:t>
            </a:r>
            <a:endParaRPr lang="en-US" altLang="en-US"/>
          </a:p>
        </p:txBody>
      </p:sp>
      <p:sp>
        <p:nvSpPr>
          <p:cNvPr id="9" name="Slide Number Placeholder 8"/>
          <p:cNvSpPr>
            <a:spLocks noGrp="1"/>
          </p:cNvSpPr>
          <p:nvPr userDrawn="1">
            <p:ph type="sldNum" sz="quarter" idx="16"/>
          </p:nvPr>
        </p:nvSpPr>
        <p:spPr/>
        <p:txBody>
          <a:bodyPr/>
          <a:lstStyle>
            <a:lvl1pPr>
              <a:defRPr smtClean="0"/>
            </a:lvl1pPr>
          </a:lstStyle>
          <a:p>
            <a:pPr>
              <a:defRPr/>
            </a:pPr>
            <a:fld id="{CF1ECA7C-08C4-4751-BB9C-581033BBF176}" type="slidenum">
              <a:rPr lang="en-US" altLang="en-US"/>
              <a:pPr>
                <a:defRPr/>
              </a:pPr>
              <a:t>‹#›</a:t>
            </a:fld>
            <a:endParaRPr lang="en-US" altLang="en-US"/>
          </a:p>
        </p:txBody>
      </p:sp>
    </p:spTree>
    <p:extLst>
      <p:ext uri="{BB962C8B-B14F-4D97-AF65-F5344CB8AC3E}">
        <p14:creationId xmlns:p14="http://schemas.microsoft.com/office/powerpoint/2010/main" val="1871964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09122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17"/>
          <p:cNvSpPr>
            <a:spLocks noGrp="1"/>
          </p:cNvSpPr>
          <p:nvPr>
            <p:ph type="body" sz="quarter" idx="10"/>
          </p:nvPr>
        </p:nvSpPr>
        <p:spPr>
          <a:xfrm>
            <a:off x="6054500" y="5206075"/>
            <a:ext cx="3082300"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defRPr>
            </a:lvl1pPr>
          </a:lstStyle>
          <a:p>
            <a:pPr lvl="0"/>
            <a:r>
              <a:rPr lang="en-US" noProof="0" smtClean="0"/>
              <a:t>Click to edit Master text styles</a:t>
            </a:r>
          </a:p>
        </p:txBody>
      </p:sp>
      <p:sp>
        <p:nvSpPr>
          <p:cNvPr id="24" name="Text Placeholder 22"/>
          <p:cNvSpPr>
            <a:spLocks noGrp="1"/>
          </p:cNvSpPr>
          <p:nvPr>
            <p:ph type="body" sz="quarter" idx="12"/>
          </p:nvPr>
        </p:nvSpPr>
        <p:spPr>
          <a:xfrm>
            <a:off x="6054450" y="5543500"/>
            <a:ext cx="3089550"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Arial Narrow"/>
                <a:cs typeface="Arial Narrow"/>
              </a:defRPr>
            </a:lvl1pPr>
          </a:lstStyle>
          <a:p>
            <a:pPr lvl="0"/>
            <a:r>
              <a:rPr lang="en-US" noProof="0" smtClean="0"/>
              <a:t>Click to edit Master text styles</a:t>
            </a:r>
          </a:p>
        </p:txBody>
      </p:sp>
      <p:sp>
        <p:nvSpPr>
          <p:cNvPr id="19" name="Text Placeholder 18"/>
          <p:cNvSpPr>
            <a:spLocks noGrp="1"/>
          </p:cNvSpPr>
          <p:nvPr>
            <p:ph type="body" sz="quarter" idx="13"/>
          </p:nvPr>
        </p:nvSpPr>
        <p:spPr>
          <a:xfrm>
            <a:off x="168100" y="5672913"/>
            <a:ext cx="1390650" cy="288687"/>
          </a:xfrm>
        </p:spPr>
        <p:txBody>
          <a:bodyPr>
            <a:normAutofit/>
          </a:bodyPr>
          <a:lstStyle>
            <a:lvl1pPr>
              <a:buNone/>
              <a:defRPr sz="1200">
                <a:solidFill>
                  <a:schemeClr val="bg1"/>
                </a:solidFill>
                <a:latin typeface="Arial Narrow" pitchFamily="34" charset="0"/>
              </a:defRPr>
            </a:lvl1pPr>
            <a:lvl5pPr>
              <a:defRPr/>
            </a:lvl5pPr>
          </a:lstStyle>
          <a:p>
            <a:pPr lvl="0"/>
            <a:r>
              <a:rPr lang="en-US" smtClean="0"/>
              <a:t>Click to edit Master text styles</a:t>
            </a:r>
          </a:p>
        </p:txBody>
      </p:sp>
      <p:sp>
        <p:nvSpPr>
          <p:cNvPr id="16" name="Title 1"/>
          <p:cNvSpPr>
            <a:spLocks noGrp="1"/>
          </p:cNvSpPr>
          <p:nvPr>
            <p:ph type="ctrTitle"/>
          </p:nvPr>
        </p:nvSpPr>
        <p:spPr>
          <a:xfrm>
            <a:off x="168100" y="147797"/>
            <a:ext cx="5661200" cy="603505"/>
          </a:xfrm>
        </p:spPr>
        <p:txBody>
          <a:bodyPr>
            <a:normAutofit/>
          </a:bodyPr>
          <a:lstStyle/>
          <a:p>
            <a:r>
              <a:rPr lang="en-US" smtClean="0"/>
              <a:t>Click to edit Master title style</a:t>
            </a:r>
            <a:endParaRPr lang="en-US" dirty="0"/>
          </a:p>
        </p:txBody>
      </p:sp>
    </p:spTree>
    <p:extLst>
      <p:ext uri="{BB962C8B-B14F-4D97-AF65-F5344CB8AC3E}">
        <p14:creationId xmlns:p14="http://schemas.microsoft.com/office/powerpoint/2010/main" val="1160678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5592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172325" y="6457950"/>
            <a:ext cx="1905000" cy="457200"/>
          </a:xfrm>
        </p:spPr>
        <p:txBody>
          <a:bodyPr/>
          <a:lstStyle>
            <a:lvl1pPr>
              <a:defRPr smtClean="0">
                <a:ea typeface="ＭＳ Ｐゴシック" pitchFamily="34" charset="-128"/>
              </a:defRPr>
            </a:lvl1pPr>
          </a:lstStyle>
          <a:p>
            <a:pPr>
              <a:defRPr/>
            </a:pPr>
            <a:fld id="{7EA91648-0032-40E6-8DE7-010E439430CE}" type="slidenum">
              <a:rPr lang="en-US" altLang="en-US"/>
              <a:pPr>
                <a:defRPr/>
              </a:pPr>
              <a:t>‹#›</a:t>
            </a:fld>
            <a:endParaRPr lang="en-US" altLang="en-US"/>
          </a:p>
        </p:txBody>
      </p:sp>
    </p:spTree>
    <p:extLst>
      <p:ext uri="{BB962C8B-B14F-4D97-AF65-F5344CB8AC3E}">
        <p14:creationId xmlns:p14="http://schemas.microsoft.com/office/powerpoint/2010/main" val="103920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1709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85975"/>
            <a:ext cx="4040188"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1709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85975"/>
            <a:ext cx="4041775" cy="43815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1661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7"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4" name="Footer Placeholder 2"/>
          <p:cNvSpPr>
            <a:spLocks noGrp="1"/>
          </p:cNvSpPr>
          <p:nvPr>
            <p:ph type="ftr" sz="quarter" idx="10"/>
          </p:nvPr>
        </p:nvSpPr>
        <p:spPr>
          <a:xfrm>
            <a:off x="2743200" y="6356350"/>
            <a:ext cx="3657600" cy="365125"/>
          </a:xfrm>
        </p:spPr>
        <p:txBody>
          <a:bodyPr/>
          <a:lstStyle>
            <a:lvl1pPr>
              <a:defRPr smtClean="0"/>
            </a:lvl1pPr>
          </a:lstStyle>
          <a:p>
            <a:pPr>
              <a:defRPr/>
            </a:pPr>
            <a:r>
              <a:rPr lang="en-US" altLang="en-US" smtClean="0"/>
              <a:t>Building Energy Codes Program</a:t>
            </a:r>
            <a:endParaRPr lang="en-US" altLang="en-US"/>
          </a:p>
        </p:txBody>
      </p:sp>
      <p:sp>
        <p:nvSpPr>
          <p:cNvPr id="5" name="Date Placeholder 3"/>
          <p:cNvSpPr>
            <a:spLocks noGrp="1"/>
          </p:cNvSpPr>
          <p:nvPr>
            <p:ph type="dt" sz="half" idx="11"/>
          </p:nvPr>
        </p:nvSpPr>
        <p:spPr>
          <a:xfrm>
            <a:off x="6858000" y="6356350"/>
            <a:ext cx="1600200" cy="365125"/>
          </a:xfrm>
        </p:spPr>
        <p:txBody>
          <a:bodyPr wrap="square" numCol="1" anchorCtr="0" compatLnSpc="1">
            <a:prstTxWarp prst="textNoShape">
              <a:avLst/>
            </a:prstTxWarp>
          </a:bodyPr>
          <a:lstStyle>
            <a:lvl1pPr algn="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6" name="Slide Number Placeholder 5"/>
          <p:cNvSpPr>
            <a:spLocks noGrp="1"/>
          </p:cNvSpPr>
          <p:nvPr>
            <p:ph type="sldNum" sz="quarter" idx="12"/>
          </p:nvPr>
        </p:nvSpPr>
        <p:spPr>
          <a:xfrm>
            <a:off x="8742363" y="6356350"/>
            <a:ext cx="301625" cy="365125"/>
          </a:xfrm>
        </p:spPr>
        <p:txBody>
          <a:bodyPr/>
          <a:lstStyle>
            <a:lvl1pPr algn="l">
              <a:defRPr b="1" smtClean="0"/>
            </a:lvl1pPr>
          </a:lstStyle>
          <a:p>
            <a:pPr>
              <a:defRPr/>
            </a:pPr>
            <a:fld id="{8A796C82-9FD8-4147-B7F9-BE94DA64C7A3}" type="slidenum">
              <a:rPr lang="en-US" altLang="en-US"/>
              <a:pPr>
                <a:defRPr/>
              </a:pPr>
              <a:t>‹#›</a:t>
            </a:fld>
            <a:endParaRPr lang="en-US" altLang="en-US"/>
          </a:p>
        </p:txBody>
      </p:sp>
    </p:spTree>
    <p:extLst>
      <p:ext uri="{BB962C8B-B14F-4D97-AF65-F5344CB8AC3E}">
        <p14:creationId xmlns:p14="http://schemas.microsoft.com/office/powerpoint/2010/main" val="3046973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2-Column Content">
    <p:spTree>
      <p:nvGrpSpPr>
        <p:cNvPr id="1" name=""/>
        <p:cNvGrpSpPr/>
        <p:nvPr/>
      </p:nvGrpSpPr>
      <p:grpSpPr>
        <a:xfrm>
          <a:off x="0" y="0"/>
          <a:ext cx="0" cy="0"/>
          <a:chOff x="0" y="0"/>
          <a:chExt cx="0" cy="0"/>
        </a:xfrm>
      </p:grpSpPr>
      <p:cxnSp>
        <p:nvCxnSpPr>
          <p:cNvPr id="5" name="Straight Connector 4"/>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20" name="Content Placeholder 2"/>
          <p:cNvSpPr>
            <a:spLocks noGrp="1"/>
          </p:cNvSpPr>
          <p:nvPr>
            <p:ph sz="half" idx="1"/>
          </p:nvPr>
        </p:nvSpPr>
        <p:spPr>
          <a:xfrm>
            <a:off x="274320" y="1600200"/>
            <a:ext cx="411480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Content Placeholder 2"/>
          <p:cNvSpPr>
            <a:spLocks noGrp="1"/>
          </p:cNvSpPr>
          <p:nvPr>
            <p:ph sz="half" idx="13"/>
          </p:nvPr>
        </p:nvSpPr>
        <p:spPr>
          <a:xfrm>
            <a:off x="4754880" y="1600200"/>
            <a:ext cx="411480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4"/>
          </p:nvPr>
        </p:nvSpPr>
        <p:spPr>
          <a:xfrm>
            <a:off x="2743200" y="6356350"/>
            <a:ext cx="3657600" cy="365125"/>
          </a:xfrm>
        </p:spPr>
        <p:txBody>
          <a:bodyPr/>
          <a:lstStyle>
            <a:lvl1pPr>
              <a:defRPr smtClean="0"/>
            </a:lvl1pPr>
          </a:lstStyle>
          <a:p>
            <a:pPr>
              <a:defRPr/>
            </a:pPr>
            <a:r>
              <a:rPr lang="en-US" altLang="en-US" smtClean="0"/>
              <a:t>Building Energy Codes Program</a:t>
            </a:r>
            <a:endParaRPr lang="en-US" altLang="en-US"/>
          </a:p>
        </p:txBody>
      </p:sp>
      <p:sp>
        <p:nvSpPr>
          <p:cNvPr id="7" name="Date Placeholder 3"/>
          <p:cNvSpPr>
            <a:spLocks noGrp="1"/>
          </p:cNvSpPr>
          <p:nvPr>
            <p:ph type="dt" sz="half" idx="15"/>
          </p:nvPr>
        </p:nvSpPr>
        <p:spPr>
          <a:xfrm>
            <a:off x="6858000" y="6356350"/>
            <a:ext cx="1600200" cy="365125"/>
          </a:xfrm>
        </p:spPr>
        <p:txBody>
          <a:bodyPr wrap="square" numCol="1" anchorCtr="0" compatLnSpc="1">
            <a:prstTxWarp prst="textNoShape">
              <a:avLst/>
            </a:prstTxWarp>
          </a:bodyPr>
          <a:lstStyle>
            <a:lvl1pPr algn="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8" name="Slide Number Placeholder 5"/>
          <p:cNvSpPr>
            <a:spLocks noGrp="1"/>
          </p:cNvSpPr>
          <p:nvPr>
            <p:ph type="sldNum" sz="quarter" idx="16"/>
          </p:nvPr>
        </p:nvSpPr>
        <p:spPr>
          <a:xfrm>
            <a:off x="8742363" y="6356350"/>
            <a:ext cx="301625" cy="365125"/>
          </a:xfrm>
        </p:spPr>
        <p:txBody>
          <a:bodyPr/>
          <a:lstStyle>
            <a:lvl1pPr algn="l">
              <a:defRPr b="1" smtClean="0"/>
            </a:lvl1pPr>
          </a:lstStyle>
          <a:p>
            <a:pPr>
              <a:defRPr/>
            </a:pPr>
            <a:fld id="{DDCD5BB9-55F9-4555-9C6E-8F7B99A683F9}" type="slidenum">
              <a:rPr lang="en-US" altLang="en-US"/>
              <a:pPr>
                <a:defRPr/>
              </a:pPr>
              <a:t>‹#›</a:t>
            </a:fld>
            <a:endParaRPr lang="en-US" altLang="en-US"/>
          </a:p>
        </p:txBody>
      </p:sp>
    </p:spTree>
    <p:extLst>
      <p:ext uri="{BB962C8B-B14F-4D97-AF65-F5344CB8AC3E}">
        <p14:creationId xmlns:p14="http://schemas.microsoft.com/office/powerpoint/2010/main" val="420011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userDrawn="1">
            <p:ph sz="half" idx="1"/>
          </p:nvPr>
        </p:nvSpPr>
        <p:spPr>
          <a:xfrm>
            <a:off x="457200" y="1371597"/>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0" name="Content Placeholder 2"/>
          <p:cNvSpPr>
            <a:spLocks noGrp="1"/>
          </p:cNvSpPr>
          <p:nvPr>
            <p:ph sz="half" idx="13"/>
          </p:nvPr>
        </p:nvSpPr>
        <p:spPr>
          <a:xfrm>
            <a:off x="4800600" y="1371600"/>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6705600" cy="487362"/>
          </a:xfrm>
        </p:spPr>
        <p:txBody>
          <a:bodyPr/>
          <a:lstStyle>
            <a:lvl1pPr>
              <a:defRPr>
                <a:solidFill>
                  <a:srgbClr val="50565C"/>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wrap="square" numCol="1" anchorCtr="0" compatLnSpc="1">
            <a:prstTxWarp prst="textNoShape">
              <a:avLst/>
            </a:prstTxWarp>
          </a:bodyPr>
          <a:lstStyle>
            <a:lvl1pPr fontAlgn="base">
              <a:spcBef>
                <a:spcPct val="0"/>
              </a:spcBef>
              <a:spcAft>
                <a:spcPct val="0"/>
              </a:spcAft>
              <a:defRPr smtClean="0">
                <a:latin typeface="Calibri" pitchFamily="34" charset="0"/>
                <a:cs typeface="Arial" pitchFamily="34" charset="0"/>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smtClean="0">
                <a:latin typeface="Calibri" pitchFamily="34" charset="0"/>
              </a:defRPr>
            </a:lvl1pPr>
          </a:lstStyle>
          <a:p>
            <a:pPr>
              <a:defRPr/>
            </a:pPr>
            <a:r>
              <a:rPr lang="en-US" altLang="en-US" smtClean="0"/>
              <a:t>Building Energy Codes Program</a:t>
            </a:r>
            <a:endParaRPr lang="en-US" altLang="en-US"/>
          </a:p>
        </p:txBody>
      </p:sp>
      <p:sp>
        <p:nvSpPr>
          <p:cNvPr id="7" name="Slide Number Placeholder 6"/>
          <p:cNvSpPr>
            <a:spLocks noGrp="1"/>
          </p:cNvSpPr>
          <p:nvPr>
            <p:ph type="sldNum" sz="quarter" idx="12"/>
          </p:nvPr>
        </p:nvSpPr>
        <p:spPr>
          <a:xfrm>
            <a:off x="7010400" y="6457950"/>
            <a:ext cx="2133600" cy="476250"/>
          </a:xfrm>
        </p:spPr>
        <p:txBody>
          <a:bodyPr/>
          <a:lstStyle>
            <a:lvl1pPr>
              <a:defRPr smtClean="0">
                <a:latin typeface="Calibri" pitchFamily="34" charset="0"/>
              </a:defRPr>
            </a:lvl1pPr>
          </a:lstStyle>
          <a:p>
            <a:pPr>
              <a:defRPr/>
            </a:pPr>
            <a:fld id="{41C6549D-C32B-4A0A-9501-7895CACFCF35}" type="slidenum">
              <a:rPr lang="en-US" altLang="en-US"/>
              <a:pPr>
                <a:defRPr/>
              </a:pPr>
              <a:t>‹#›</a:t>
            </a:fld>
            <a:endParaRPr lang="en-US" altLang="en-US"/>
          </a:p>
        </p:txBody>
      </p:sp>
    </p:spTree>
    <p:extLst>
      <p:ext uri="{BB962C8B-B14F-4D97-AF65-F5344CB8AC3E}">
        <p14:creationId xmlns:p14="http://schemas.microsoft.com/office/powerpoint/2010/main" val="2550222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cxnSp>
        <p:nvCxnSpPr>
          <p:cNvPr id="4" name="Straight Connector 3"/>
          <p:cNvCxnSpPr/>
          <p:nvPr userDrawn="1"/>
        </p:nvCxnSpPr>
        <p:spPr>
          <a:xfrm>
            <a:off x="8602663" y="6454775"/>
            <a:ext cx="0" cy="182563"/>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4" name="Title Placeholder 1"/>
          <p:cNvSpPr>
            <a:spLocks noGrp="1"/>
          </p:cNvSpPr>
          <p:nvPr>
            <p:ph type="title"/>
          </p:nvPr>
        </p:nvSpPr>
        <p:spPr>
          <a:xfrm>
            <a:off x="274320" y="201168"/>
            <a:ext cx="6629400" cy="868680"/>
          </a:xfrm>
          <a:prstGeom prst="rect">
            <a:avLst/>
          </a:prstGeom>
        </p:spPr>
        <p:txBody>
          <a:bodyPr rtlCol="0" anchor="b">
            <a:noAutofit/>
          </a:bodyPr>
          <a:lstStyle>
            <a:lvl1pPr>
              <a:defRPr>
                <a:solidFill>
                  <a:srgbClr val="CC7022"/>
                </a:solidFill>
              </a:defRPr>
            </a:lvl1pPr>
          </a:lstStyle>
          <a:p>
            <a:r>
              <a:rPr lang="en-US" smtClean="0"/>
              <a:t>Click to edit Master title style</a:t>
            </a:r>
            <a:endParaRPr lang="en-US" dirty="0"/>
          </a:p>
        </p:txBody>
      </p:sp>
      <p:sp>
        <p:nvSpPr>
          <p:cNvPr id="18" name="Content Placeholder 2"/>
          <p:cNvSpPr>
            <a:spLocks noGrp="1"/>
          </p:cNvSpPr>
          <p:nvPr>
            <p:ph idx="1"/>
          </p:nvPr>
        </p:nvSpPr>
        <p:spPr>
          <a:xfrm>
            <a:off x="274320" y="1600200"/>
            <a:ext cx="8595360" cy="4572000"/>
          </a:xfrm>
        </p:spPr>
        <p:txBody>
          <a:bodyPr>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10"/>
          </p:nvPr>
        </p:nvSpPr>
        <p:spPr>
          <a:xfrm>
            <a:off x="2743200" y="6356350"/>
            <a:ext cx="3657600" cy="365125"/>
          </a:xfrm>
        </p:spPr>
        <p:txBody>
          <a:bodyPr/>
          <a:lstStyle>
            <a:lvl1pPr>
              <a:defRPr smtClean="0"/>
            </a:lvl1pPr>
          </a:lstStyle>
          <a:p>
            <a:pPr>
              <a:defRPr/>
            </a:pPr>
            <a:r>
              <a:rPr lang="en-US" altLang="en-US" smtClean="0"/>
              <a:t>Building Energy Codes Program</a:t>
            </a:r>
            <a:endParaRPr lang="en-US" altLang="en-US"/>
          </a:p>
        </p:txBody>
      </p:sp>
      <p:sp>
        <p:nvSpPr>
          <p:cNvPr id="6" name="Date Placeholder 3"/>
          <p:cNvSpPr>
            <a:spLocks noGrp="1"/>
          </p:cNvSpPr>
          <p:nvPr>
            <p:ph type="dt" sz="half" idx="11"/>
          </p:nvPr>
        </p:nvSpPr>
        <p:spPr>
          <a:xfrm>
            <a:off x="6858000" y="6356350"/>
            <a:ext cx="1600200" cy="365125"/>
          </a:xfrm>
        </p:spPr>
        <p:txBody>
          <a:bodyPr wrap="square" numCol="1" anchorCtr="0" compatLnSpc="1">
            <a:prstTxWarp prst="textNoShape">
              <a:avLst/>
            </a:prstTxWarp>
          </a:bodyPr>
          <a:lstStyle>
            <a:lvl1pPr algn="r" fontAlgn="base">
              <a:spcBef>
                <a:spcPct val="0"/>
              </a:spcBef>
              <a:spcAft>
                <a:spcPct val="0"/>
              </a:spcAft>
              <a:defRPr smtClean="0">
                <a:latin typeface="Arial" pitchFamily="34" charset="0"/>
                <a:cs typeface="Arial" pitchFamily="34" charset="0"/>
              </a:defRPr>
            </a:lvl1pPr>
          </a:lstStyle>
          <a:p>
            <a:pPr>
              <a:defRPr/>
            </a:pPr>
            <a:endParaRPr lang="en-US" altLang="en-US"/>
          </a:p>
        </p:txBody>
      </p:sp>
      <p:sp>
        <p:nvSpPr>
          <p:cNvPr id="7" name="Slide Number Placeholder 5"/>
          <p:cNvSpPr>
            <a:spLocks noGrp="1"/>
          </p:cNvSpPr>
          <p:nvPr>
            <p:ph type="sldNum" sz="quarter" idx="12"/>
          </p:nvPr>
        </p:nvSpPr>
        <p:spPr>
          <a:xfrm>
            <a:off x="8742363" y="6356350"/>
            <a:ext cx="301625" cy="365125"/>
          </a:xfrm>
        </p:spPr>
        <p:txBody>
          <a:bodyPr/>
          <a:lstStyle>
            <a:lvl1pPr algn="l">
              <a:defRPr b="1" smtClean="0"/>
            </a:lvl1pPr>
          </a:lstStyle>
          <a:p>
            <a:pPr>
              <a:defRPr/>
            </a:pPr>
            <a:fld id="{D76286FE-15A0-4317-8E29-5455498943E1}" type="slidenum">
              <a:rPr lang="en-US" altLang="en-US"/>
              <a:pPr>
                <a:defRPr/>
              </a:pPr>
              <a:t>‹#›</a:t>
            </a:fld>
            <a:endParaRPr lang="en-US" altLang="en-US"/>
          </a:p>
        </p:txBody>
      </p:sp>
    </p:spTree>
    <p:extLst>
      <p:ext uri="{BB962C8B-B14F-4D97-AF65-F5344CB8AC3E}">
        <p14:creationId xmlns:p14="http://schemas.microsoft.com/office/powerpoint/2010/main" val="2376607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514600"/>
            <a:ext cx="9144000" cy="1828800"/>
          </a:xfrm>
          <a:noFill/>
          <a:ln w="25400">
            <a:noFill/>
          </a:ln>
          <a:effectLst/>
        </p:spPr>
        <p:txBody>
          <a:bodyPr lIns="274320" tIns="274320" rIns="274320" bIns="274320" anchor="ctr">
            <a:noAutofit/>
          </a:bodyPr>
          <a:lstStyle>
            <a:lvl1pPr algn="l">
              <a:defRPr sz="33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274320" y="4800600"/>
            <a:ext cx="8595360" cy="457200"/>
          </a:xfrm>
        </p:spPr>
        <p:txBody>
          <a:bodyPr anchor="t">
            <a:normAutofit/>
          </a:bodyPr>
          <a:lstStyle>
            <a:lvl1pPr marL="0" indent="0" algn="l">
              <a:spcBef>
                <a:spcPts val="0"/>
              </a:spcBef>
              <a:buNone/>
              <a:defRPr cap="all"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4" name="Date Placeholder 3"/>
          <p:cNvSpPr>
            <a:spLocks noGrp="1"/>
          </p:cNvSpPr>
          <p:nvPr>
            <p:ph type="dt" sz="half" idx="10"/>
          </p:nvPr>
        </p:nvSpPr>
        <p:spPr>
          <a:xfrm>
            <a:off x="6858000" y="6356352"/>
            <a:ext cx="1600200" cy="365125"/>
          </a:xfrm>
        </p:spPr>
        <p:txBody>
          <a:bodyPr wrap="none"/>
          <a:lstStyle>
            <a:lvl1pPr algn="r">
              <a:defRPr sz="675">
                <a:solidFill>
                  <a:srgbClr val="FFFFFF"/>
                </a:solidFill>
              </a:defRPr>
            </a:lvl1pPr>
          </a:lstStyle>
          <a:p>
            <a:endParaRPr lang="en-US" dirty="0"/>
          </a:p>
        </p:txBody>
      </p:sp>
      <p:sp>
        <p:nvSpPr>
          <p:cNvPr id="5" name="Footer Placeholder 4"/>
          <p:cNvSpPr>
            <a:spLocks noGrp="1"/>
          </p:cNvSpPr>
          <p:nvPr>
            <p:ph type="ftr" sz="quarter" idx="11"/>
          </p:nvPr>
        </p:nvSpPr>
        <p:spPr>
          <a:xfrm>
            <a:off x="2743200" y="6356352"/>
            <a:ext cx="3657600" cy="365125"/>
          </a:xfrm>
        </p:spPr>
        <p:txBody>
          <a:bodyPr/>
          <a:lstStyle>
            <a:lvl1pPr>
              <a:defRPr sz="675">
                <a:solidFill>
                  <a:srgbClr val="FFFFFF"/>
                </a:solidFill>
              </a:defRPr>
            </a:lvl1pPr>
          </a:lstStyle>
          <a:p>
            <a:r>
              <a:rPr lang="en-US" smtClean="0"/>
              <a:t>Building Energy Codes Program</a:t>
            </a:r>
            <a:endParaRPr lang="en-US"/>
          </a:p>
        </p:txBody>
      </p:sp>
      <p:sp>
        <p:nvSpPr>
          <p:cNvPr id="6" name="Slide Number Placeholder 5"/>
          <p:cNvSpPr>
            <a:spLocks noGrp="1"/>
          </p:cNvSpPr>
          <p:nvPr>
            <p:ph type="sldNum" sz="quarter" idx="12"/>
          </p:nvPr>
        </p:nvSpPr>
        <p:spPr>
          <a:xfrm>
            <a:off x="8741664" y="6356352"/>
            <a:ext cx="301752" cy="365125"/>
          </a:xfrm>
          <a:prstGeom prst="rect">
            <a:avLst/>
          </a:prstGeom>
        </p:spPr>
        <p:txBody>
          <a:bodyPr/>
          <a:lstStyle>
            <a:lvl1pPr algn="l">
              <a:defRPr sz="675" b="1">
                <a:solidFill>
                  <a:srgbClr val="FFFFFF"/>
                </a:solidFill>
              </a:defRPr>
            </a:lvl1pPr>
          </a:lstStyle>
          <a:p>
            <a:fld id="{A505DBE7-0ACF-E348-BBE2-A615BCE1D797}" type="slidenum">
              <a:rPr lang="en-US" smtClean="0"/>
              <a:pPr/>
              <a:t>‹#›</a:t>
            </a:fld>
            <a:endParaRPr lang="en-US"/>
          </a:p>
        </p:txBody>
      </p:sp>
      <p:sp>
        <p:nvSpPr>
          <p:cNvPr id="19" name="Text Placeholder 6"/>
          <p:cNvSpPr>
            <a:spLocks noGrp="1"/>
          </p:cNvSpPr>
          <p:nvPr>
            <p:ph type="body" sz="quarter" idx="14" hasCustomPrompt="1"/>
          </p:nvPr>
        </p:nvSpPr>
        <p:spPr>
          <a:xfrm>
            <a:off x="274320" y="5257800"/>
            <a:ext cx="8595360" cy="274320"/>
          </a:xfrm>
        </p:spPr>
        <p:txBody>
          <a:bodyPr>
            <a:normAutofit/>
          </a:bodyPr>
          <a:lstStyle>
            <a:lvl1pPr marL="0" indent="0">
              <a:spcBef>
                <a:spcPts val="0"/>
              </a:spcBef>
              <a:buNone/>
              <a:defRPr sz="1050" baseline="0">
                <a:solidFill>
                  <a:srgbClr val="FFFFFF"/>
                </a:solidFill>
              </a:defRPr>
            </a:lvl1pPr>
          </a:lstStyle>
          <a:p>
            <a:pPr lvl="0"/>
            <a:r>
              <a:rPr lang="en-US" dirty="0" smtClean="0"/>
              <a:t>Click to add presenter organization</a:t>
            </a:r>
          </a:p>
        </p:txBody>
      </p:sp>
      <p:sp>
        <p:nvSpPr>
          <p:cNvPr id="25" name="Text Placeholder 6"/>
          <p:cNvSpPr>
            <a:spLocks noGrp="1"/>
          </p:cNvSpPr>
          <p:nvPr>
            <p:ph type="body" sz="quarter" idx="15" hasCustomPrompt="1"/>
          </p:nvPr>
        </p:nvSpPr>
        <p:spPr>
          <a:xfrm>
            <a:off x="274320" y="5540477"/>
            <a:ext cx="8595360" cy="274320"/>
          </a:xfrm>
        </p:spPr>
        <p:txBody>
          <a:bodyPr>
            <a:normAutofit/>
          </a:bodyPr>
          <a:lstStyle>
            <a:lvl1pPr marL="0" indent="0">
              <a:spcBef>
                <a:spcPts val="0"/>
              </a:spcBef>
              <a:buNone/>
              <a:defRPr sz="1050" baseline="0">
                <a:solidFill>
                  <a:srgbClr val="FFFFFF"/>
                </a:solidFill>
              </a:defRPr>
            </a:lvl1pPr>
          </a:lstStyle>
          <a:p>
            <a:pPr lvl="0"/>
            <a:r>
              <a:rPr lang="en-US" dirty="0" smtClean="0"/>
              <a:t>Click to add presentation event or location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1" y="6400800"/>
            <a:ext cx="825500" cy="228600"/>
          </a:xfrm>
          <a:prstGeom prst="rect">
            <a:avLst/>
          </a:prstGeom>
        </p:spPr>
      </p:pic>
    </p:spTree>
    <p:extLst>
      <p:ext uri="{BB962C8B-B14F-4D97-AF65-F5344CB8AC3E}">
        <p14:creationId xmlns:p14="http://schemas.microsoft.com/office/powerpoint/2010/main" val="333243842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 Content">
    <p:spTree>
      <p:nvGrpSpPr>
        <p:cNvPr id="1" name=""/>
        <p:cNvGrpSpPr/>
        <p:nvPr/>
      </p:nvGrpSpPr>
      <p:grpSpPr>
        <a:xfrm>
          <a:off x="0" y="0"/>
          <a:ext cx="0" cy="0"/>
          <a:chOff x="0" y="0"/>
          <a:chExt cx="0" cy="0"/>
        </a:xfrm>
      </p:grpSpPr>
      <p:sp>
        <p:nvSpPr>
          <p:cNvPr id="5" name="Rectangle 4"/>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274320" y="1600201"/>
            <a:ext cx="859536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marL="1714500" indent="0">
              <a:buNone/>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Date Placeholder 8"/>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11" name="Footer Placeholder 10"/>
          <p:cNvSpPr>
            <a:spLocks noGrp="1"/>
          </p:cNvSpPr>
          <p:nvPr>
            <p:ph type="ftr" sz="quarter" idx="12"/>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3" name="Slide Number Placeholder 5"/>
          <p:cNvSpPr>
            <a:spLocks noGrp="1"/>
          </p:cNvSpPr>
          <p:nvPr>
            <p:ph type="sldNum" sz="quarter" idx="13"/>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4" name="Straight Connector 13"/>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436134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 2-Column Content">
    <p:spTree>
      <p:nvGrpSpPr>
        <p:cNvPr id="1" name=""/>
        <p:cNvGrpSpPr/>
        <p:nvPr/>
      </p:nvGrpSpPr>
      <p:grpSpPr>
        <a:xfrm>
          <a:off x="0" y="0"/>
          <a:ext cx="0" cy="0"/>
          <a:chOff x="0" y="0"/>
          <a:chExt cx="0" cy="0"/>
        </a:xfrm>
      </p:grpSpPr>
      <p:sp>
        <p:nvSpPr>
          <p:cNvPr id="11" name="Rectangle 10"/>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Content Placeholder 2"/>
          <p:cNvSpPr>
            <a:spLocks noGrp="1"/>
          </p:cNvSpPr>
          <p:nvPr>
            <p:ph sz="half" idx="1"/>
          </p:nvPr>
        </p:nvSpPr>
        <p:spPr>
          <a:xfrm>
            <a:off x="274320" y="16002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6" name="Footer Placeholder 5"/>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0" name="Content Placeholder 2"/>
          <p:cNvSpPr>
            <a:spLocks noGrp="1"/>
          </p:cNvSpPr>
          <p:nvPr>
            <p:ph sz="half" idx="13"/>
          </p:nvPr>
        </p:nvSpPr>
        <p:spPr>
          <a:xfrm>
            <a:off x="4754880" y="16002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Slide Number Placeholder 5"/>
          <p:cNvSpPr>
            <a:spLocks noGrp="1"/>
          </p:cNvSpPr>
          <p:nvPr>
            <p:ph type="sldNum" sz="quarter" idx="14"/>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7" name="Straight Connector 16"/>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47562628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2-Column Comparison">
    <p:spTree>
      <p:nvGrpSpPr>
        <p:cNvPr id="1" name=""/>
        <p:cNvGrpSpPr/>
        <p:nvPr/>
      </p:nvGrpSpPr>
      <p:grpSpPr>
        <a:xfrm>
          <a:off x="0" y="0"/>
          <a:ext cx="0" cy="0"/>
          <a:chOff x="0" y="0"/>
          <a:chExt cx="0" cy="0"/>
        </a:xfrm>
      </p:grpSpPr>
      <p:sp>
        <p:nvSpPr>
          <p:cNvPr id="14" name="Rectangle 13"/>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12" name="Content Placeholder 2"/>
          <p:cNvSpPr>
            <a:spLocks noGrp="1"/>
          </p:cNvSpPr>
          <p:nvPr>
            <p:ph sz="half" idx="13"/>
          </p:nvPr>
        </p:nvSpPr>
        <p:spPr>
          <a:xfrm>
            <a:off x="274320" y="22860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sz="half" idx="14"/>
          </p:nvPr>
        </p:nvSpPr>
        <p:spPr>
          <a:xfrm>
            <a:off x="4754880" y="2286001"/>
            <a:ext cx="4114800" cy="1089529"/>
          </a:xfrm>
        </p:spPr>
        <p:txBody>
          <a:bodyPr lIns="0" tIns="0" rIns="0" bIns="0">
            <a:spAutoFit/>
          </a:bodyPr>
          <a:lstStyle>
            <a:lvl1pPr marL="257175" indent="-257175">
              <a:buSzPct val="100000"/>
              <a:buFontTx/>
              <a:buBlip>
                <a:blip r:embed="rId2"/>
              </a:buBlip>
              <a:defRPr sz="1500">
                <a:latin typeface="Arial"/>
                <a:cs typeface="Arial"/>
              </a:defRPr>
            </a:lvl1pPr>
            <a:lvl2pPr marL="557213" indent="-214313">
              <a:buSzPct val="100000"/>
              <a:buFontTx/>
              <a:buBlip>
                <a:blip r:embed="rId3"/>
              </a:buBlip>
              <a:defRPr sz="1350">
                <a:latin typeface="Arial"/>
                <a:cs typeface="Arial"/>
              </a:defRPr>
            </a:lvl2pPr>
            <a:lvl3pPr marL="857250" indent="-171450">
              <a:buSzPct val="100000"/>
              <a:buFontTx/>
              <a:buBlip>
                <a:blip r:embed="rId4"/>
              </a:buBlip>
              <a:defRPr sz="1200">
                <a:latin typeface="Arial"/>
                <a:cs typeface="Arial"/>
              </a:defRPr>
            </a:lvl3pPr>
            <a:lvl4pPr marL="1200150" indent="-171450">
              <a:buSzPct val="100000"/>
              <a:buFontTx/>
              <a:buBlip>
                <a:blip r:embed="rId5"/>
              </a:buBlip>
              <a:defRPr sz="1050">
                <a:latin typeface="Arial"/>
                <a:cs typeface="Arial"/>
              </a:defRPr>
            </a:lvl4pPr>
            <a:lvl5pPr marL="1543050" indent="-171450">
              <a:buSzPct val="100000"/>
              <a:buFontTx/>
              <a:buBlip>
                <a:blip r:embed="rId2"/>
              </a:buBlip>
              <a:defRPr sz="1050">
                <a:latin typeface="Arial"/>
                <a:cs typeface="Arial"/>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274320" y="1600201"/>
            <a:ext cx="4114800" cy="230832"/>
          </a:xfrm>
        </p:spPr>
        <p:txBody>
          <a:bodyPr lIns="0" tIns="0" rIns="0" bIns="0" anchor="t">
            <a:sp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754880" y="1600201"/>
            <a:ext cx="4114800" cy="230832"/>
          </a:xfrm>
        </p:spPr>
        <p:txBody>
          <a:bodyPr lIns="0" tIns="0" rIns="0" bIns="0" anchor="t">
            <a:spAutoFit/>
          </a:bodyPr>
          <a:lstStyle>
            <a:lvl1pPr marL="0" indent="0">
              <a:buNone/>
              <a:defRPr sz="1500" b="1">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Date Placeholder 6"/>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8" name="Footer Placeholder 7"/>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6" name="Slide Number Placeholder 5"/>
          <p:cNvSpPr>
            <a:spLocks noGrp="1"/>
          </p:cNvSpPr>
          <p:nvPr>
            <p:ph type="sldNum" sz="quarter" idx="15"/>
          </p:nvPr>
        </p:nvSpPr>
        <p:spPr>
          <a:xfrm>
            <a:off x="8741664" y="6356352"/>
            <a:ext cx="301752" cy="365125"/>
          </a:xfrm>
          <a:prstGeom prst="rect">
            <a:avLst/>
          </a:prstGeom>
        </p:spPr>
        <p:txBody>
          <a:bodyPr/>
          <a:lstStyle>
            <a:lvl1pPr algn="l">
              <a:defRPr sz="675" b="1">
                <a:solidFill>
                  <a:srgbClr val="707276"/>
                </a:solidFill>
              </a:defRPr>
            </a:lvl1pPr>
          </a:lstStyle>
          <a:p>
            <a:fld id="{03722D57-58D6-9447-A6D5-A97F6C35A8FB}" type="slidenum">
              <a:rPr lang="en-US" smtClean="0"/>
              <a:pPr/>
              <a:t>‹#›</a:t>
            </a:fld>
            <a:endParaRPr lang="en-US" dirty="0"/>
          </a:p>
        </p:txBody>
      </p:sp>
      <p:cxnSp>
        <p:nvCxnSpPr>
          <p:cNvPr id="17" name="Straight Connector 16"/>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296695269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Picture with Caption">
    <p:spTree>
      <p:nvGrpSpPr>
        <p:cNvPr id="1" name=""/>
        <p:cNvGrpSpPr/>
        <p:nvPr/>
      </p:nvGrpSpPr>
      <p:grpSpPr>
        <a:xfrm>
          <a:off x="0" y="0"/>
          <a:ext cx="0" cy="0"/>
          <a:chOff x="0" y="0"/>
          <a:chExt cx="0" cy="0"/>
        </a:xfrm>
      </p:grpSpPr>
      <p:sp>
        <p:nvSpPr>
          <p:cNvPr id="10" name="Rectangle 9"/>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Picture Placeholder 2"/>
          <p:cNvSpPr>
            <a:spLocks noGrp="1"/>
          </p:cNvSpPr>
          <p:nvPr>
            <p:ph type="pic" idx="1"/>
          </p:nvPr>
        </p:nvSpPr>
        <p:spPr>
          <a:xfrm>
            <a:off x="274320" y="3325126"/>
            <a:ext cx="8595360" cy="207749"/>
          </a:xfrm>
        </p:spPr>
        <p:txBody>
          <a:bodyPr lIns="0" tIns="0" rIns="0" bIns="0" anchor="ctr">
            <a:spAutoFit/>
          </a:bodyPr>
          <a:lstStyle>
            <a:lvl1pPr marL="0" indent="0" algn="ctr">
              <a:buNone/>
              <a:defRPr sz="1350" i="1">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74320" y="5486400"/>
            <a:ext cx="8595360" cy="161583"/>
          </a:xfrm>
        </p:spPr>
        <p:txBody>
          <a:bodyPr lIns="0" tIns="0" rIns="0" bIns="0">
            <a:spAutoFit/>
          </a:bodyPr>
          <a:lstStyle>
            <a:lvl1pPr marL="0" indent="0">
              <a:buNone/>
              <a:defRPr sz="1050">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6858000" y="6356352"/>
            <a:ext cx="1600200" cy="365125"/>
          </a:xfrm>
        </p:spPr>
        <p:txBody>
          <a:bodyPr lIns="0" tIns="0" rIns="0" bIns="0"/>
          <a:lstStyle>
            <a:lvl1pPr algn="r">
              <a:defRPr sz="675">
                <a:latin typeface="Arial"/>
                <a:cs typeface="Arial"/>
              </a:defRPr>
            </a:lvl1pPr>
          </a:lstStyle>
          <a:p>
            <a:endParaRPr lang="en-US" dirty="0"/>
          </a:p>
        </p:txBody>
      </p:sp>
      <p:sp>
        <p:nvSpPr>
          <p:cNvPr id="6" name="Footer Placeholder 5"/>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2"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707276"/>
                </a:solidFill>
              </a:defRPr>
            </a:lvl1pPr>
          </a:lstStyle>
          <a:p>
            <a:fld id="{03722D57-58D6-9447-A6D5-A97F6C35A8FB}" type="slidenum">
              <a:rPr lang="en-US" smtClean="0"/>
              <a:pPr/>
              <a:t>‹#›</a:t>
            </a:fld>
            <a:endParaRPr lang="en-US" dirty="0"/>
          </a:p>
        </p:txBody>
      </p:sp>
      <p:cxnSp>
        <p:nvCxnSpPr>
          <p:cNvPr id="13" name="Straight Connector 12"/>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10615068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p:cNvSpPr/>
          <p:nvPr/>
        </p:nvSpPr>
        <p:spPr>
          <a:xfrm>
            <a:off x="0" y="1225296"/>
            <a:ext cx="9144000" cy="5632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endParaRPr>
          </a:p>
        </p:txBody>
      </p:sp>
      <p:sp>
        <p:nvSpPr>
          <p:cNvPr id="3" name="Date Placeholder 2"/>
          <p:cNvSpPr>
            <a:spLocks noGrp="1"/>
          </p:cNvSpPr>
          <p:nvPr>
            <p:ph type="dt" sz="half" idx="10"/>
          </p:nvPr>
        </p:nvSpPr>
        <p:spPr/>
        <p:txBody>
          <a:bodyPr lIns="0" tIns="0" rIns="0" bIns="0"/>
          <a:lstStyle>
            <a:lvl1pPr>
              <a:defRPr sz="675">
                <a:latin typeface="Arial"/>
                <a:cs typeface="Arial"/>
              </a:defRPr>
            </a:lvl1pPr>
          </a:lstStyle>
          <a:p>
            <a:endParaRPr lang="en-US" dirty="0"/>
          </a:p>
        </p:txBody>
      </p:sp>
      <p:sp>
        <p:nvSpPr>
          <p:cNvPr id="4" name="Footer Placeholder 3"/>
          <p:cNvSpPr>
            <a:spLocks noGrp="1"/>
          </p:cNvSpPr>
          <p:nvPr>
            <p:ph type="ftr" sz="quarter" idx="11"/>
          </p:nvPr>
        </p:nvSpPr>
        <p:spPr/>
        <p:txBody>
          <a:bodyPr lIns="0" tIns="0" rIns="0" bIns="0"/>
          <a:lstStyle>
            <a:lvl1pPr>
              <a:defRPr sz="675">
                <a:latin typeface="Arial"/>
                <a:cs typeface="Arial"/>
              </a:defRPr>
            </a:lvl1pPr>
          </a:lstStyle>
          <a:p>
            <a:r>
              <a:rPr lang="en-US" smtClean="0"/>
              <a:t>Building Energy Codes Program</a:t>
            </a:r>
            <a:endParaRPr lang="en-US" dirty="0"/>
          </a:p>
        </p:txBody>
      </p:sp>
      <p:sp>
        <p:nvSpPr>
          <p:cNvPr id="10"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707276"/>
                </a:solidFill>
              </a:defRPr>
            </a:lvl1pPr>
          </a:lstStyle>
          <a:p>
            <a:fld id="{03722D57-58D6-9447-A6D5-A97F6C35A8FB}" type="slidenum">
              <a:rPr lang="en-US" smtClean="0"/>
              <a:pPr/>
              <a:t>‹#›</a:t>
            </a:fld>
            <a:endParaRPr lang="en-US" dirty="0"/>
          </a:p>
        </p:txBody>
      </p:sp>
      <p:cxnSp>
        <p:nvCxnSpPr>
          <p:cNvPr id="11" name="Straight Connector 10"/>
          <p:cNvCxnSpPr/>
          <p:nvPr/>
        </p:nvCxnSpPr>
        <p:spPr>
          <a:xfrm>
            <a:off x="8602255" y="6454975"/>
            <a:ext cx="0" cy="182880"/>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4457738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Color Backgroun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1600201"/>
            <a:ext cx="859536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11" name="Footer Placeholder 10"/>
          <p:cNvSpPr>
            <a:spLocks noGrp="1"/>
          </p:cNvSpPr>
          <p:nvPr>
            <p:ph type="ftr" sz="quarter" idx="12"/>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16"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7"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70595478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274320" y="16002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6" name="Footer Placeholder 5"/>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9" name="Content Placeholder 2"/>
          <p:cNvSpPr>
            <a:spLocks noGrp="1"/>
          </p:cNvSpPr>
          <p:nvPr>
            <p:ph idx="14"/>
          </p:nvPr>
        </p:nvSpPr>
        <p:spPr>
          <a:xfrm>
            <a:off x="4754880" y="16002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5"/>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4"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8489579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11" name="Rectangle 10"/>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12" name="Content Placeholder 2"/>
          <p:cNvSpPr>
            <a:spLocks noGrp="1"/>
          </p:cNvSpPr>
          <p:nvPr>
            <p:ph sz="half" idx="13"/>
          </p:nvPr>
        </p:nvSpPr>
        <p:spPr>
          <a:xfrm>
            <a:off x="457200" y="2059242"/>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059245"/>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userDrawn="1">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3716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userDrawn="1">
            <p:ph type="body" sz="quarter" idx="3"/>
          </p:nvPr>
        </p:nvSpPr>
        <p:spPr>
          <a:xfrm>
            <a:off x="4800600" y="13715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Footer Placeholder 7"/>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9" name="Slide Number Placeholder 8"/>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Color Background + 2-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4320" y="1600201"/>
            <a:ext cx="4114800" cy="230832"/>
          </a:xfrm>
        </p:spPr>
        <p:txBody>
          <a:bodyPr lIns="0" tIns="0" rIns="0" bIns="0" anchor="t">
            <a:spAutoFit/>
          </a:bodyPr>
          <a:lstStyle>
            <a:lvl1pPr marL="0" indent="0">
              <a:buNone/>
              <a:defRPr sz="1500" b="1">
                <a:solidFill>
                  <a:srgbClr val="FFFFFF"/>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5" name="Text Placeholder 4"/>
          <p:cNvSpPr>
            <a:spLocks noGrp="1"/>
          </p:cNvSpPr>
          <p:nvPr>
            <p:ph type="body" sz="quarter" idx="3"/>
          </p:nvPr>
        </p:nvSpPr>
        <p:spPr>
          <a:xfrm>
            <a:off x="4754880" y="1600201"/>
            <a:ext cx="4114800" cy="230832"/>
          </a:xfrm>
        </p:spPr>
        <p:txBody>
          <a:bodyPr lIns="0" tIns="0" rIns="0" bIns="0" anchor="t">
            <a:spAutoFit/>
          </a:bodyPr>
          <a:lstStyle>
            <a:lvl1pPr marL="0" indent="0">
              <a:buNone/>
              <a:defRPr sz="1500" b="1">
                <a:solidFill>
                  <a:srgbClr val="FFFFFF"/>
                </a:solidFill>
                <a:latin typeface="Arial"/>
                <a:cs typeface="Aria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7" name="Date Placeholder 6"/>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8" name="Footer Placeholder 7"/>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10" name="Content Placeholder 2"/>
          <p:cNvSpPr>
            <a:spLocks noGrp="1"/>
          </p:cNvSpPr>
          <p:nvPr>
            <p:ph idx="13"/>
          </p:nvPr>
        </p:nvSpPr>
        <p:spPr>
          <a:xfrm>
            <a:off x="274320" y="22860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4"/>
          </p:nvPr>
        </p:nvSpPr>
        <p:spPr>
          <a:xfrm>
            <a:off x="4754880" y="2286001"/>
            <a:ext cx="4114800" cy="1089529"/>
          </a:xfrm>
        </p:spPr>
        <p:txBody>
          <a:bodyPr lIns="0" tIns="0" rIns="0" bIns="0">
            <a:spAutoFit/>
          </a:bodyPr>
          <a:lstStyle>
            <a:lvl1pPr marL="257175" indent="-257175">
              <a:buSzPct val="100000"/>
              <a:buFontTx/>
              <a:buBlip>
                <a:blip r:embed="rId2"/>
              </a:buBlip>
              <a:defRPr sz="1500">
                <a:solidFill>
                  <a:srgbClr val="FFFFFF"/>
                </a:solidFill>
                <a:latin typeface="Arial"/>
                <a:cs typeface="Arial"/>
              </a:defRPr>
            </a:lvl1pPr>
            <a:lvl2pPr marL="557213" indent="-214313">
              <a:buSzPct val="100000"/>
              <a:buFontTx/>
              <a:buBlip>
                <a:blip r:embed="rId3"/>
              </a:buBlip>
              <a:defRPr sz="1350">
                <a:solidFill>
                  <a:srgbClr val="FFFFFF"/>
                </a:solidFill>
                <a:latin typeface="Arial"/>
                <a:cs typeface="Arial"/>
              </a:defRPr>
            </a:lvl2pPr>
            <a:lvl3pPr marL="857250" indent="-171450">
              <a:buSzPct val="100000"/>
              <a:buFontTx/>
              <a:buBlip>
                <a:blip r:embed="rId4"/>
              </a:buBlip>
              <a:defRPr sz="1200">
                <a:solidFill>
                  <a:srgbClr val="FFFFFF"/>
                </a:solidFill>
                <a:latin typeface="Arial"/>
                <a:cs typeface="Arial"/>
              </a:defRPr>
            </a:lvl3pPr>
            <a:lvl4pPr marL="1200150" indent="-171450">
              <a:buSzPct val="100000"/>
              <a:buFontTx/>
              <a:buBlip>
                <a:blip r:embed="rId5"/>
              </a:buBlip>
              <a:defRPr sz="1050">
                <a:solidFill>
                  <a:srgbClr val="FFFFFF"/>
                </a:solidFill>
                <a:latin typeface="Arial"/>
                <a:cs typeface="Arial"/>
              </a:defRPr>
            </a:lvl4pPr>
            <a:lvl5pPr marL="1543050" indent="-171450">
              <a:buSzPct val="100000"/>
              <a:buFontTx/>
              <a:buBlip>
                <a:blip r:embed="rId2"/>
              </a:buBlip>
              <a:defRPr sz="1050">
                <a:solidFill>
                  <a:srgbClr val="FFFFFF"/>
                </a:solidFill>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Slide Number Placeholder 5"/>
          <p:cNvSpPr>
            <a:spLocks noGrp="1"/>
          </p:cNvSpPr>
          <p:nvPr>
            <p:ph type="sldNum" sz="quarter" idx="15"/>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6"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308002941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Color Background +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74320" y="3325126"/>
            <a:ext cx="8595360" cy="207749"/>
          </a:xfrm>
        </p:spPr>
        <p:txBody>
          <a:bodyPr lIns="0" tIns="0" rIns="0" bIns="0" anchor="ctr">
            <a:spAutoFit/>
          </a:bodyPr>
          <a:lstStyle>
            <a:lvl1pPr marL="0" indent="0" algn="ctr">
              <a:buNone/>
              <a:defRPr sz="1350" i="1">
                <a:solidFill>
                  <a:srgbClr val="FFFFFF"/>
                </a:solidFill>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274320" y="5486400"/>
            <a:ext cx="8595360" cy="161583"/>
          </a:xfrm>
        </p:spPr>
        <p:txBody>
          <a:bodyPr lIns="0" tIns="0" rIns="0" bIns="0">
            <a:spAutoFit/>
          </a:bodyPr>
          <a:lstStyle>
            <a:lvl1pPr marL="0" indent="0">
              <a:buNone/>
              <a:defRPr sz="1050">
                <a:solidFill>
                  <a:srgbClr val="FFFFFF"/>
                </a:solidFill>
                <a:latin typeface="Arial"/>
                <a:cs typeface="Aria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6" name="Footer Placeholder 5"/>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10"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2"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47721887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ull-Color Background + 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lIns="0" tIns="0" rIns="0" bIns="0"/>
          <a:lstStyle>
            <a:lvl1pPr>
              <a:defRPr sz="675">
                <a:solidFill>
                  <a:srgbClr val="FFFFFF"/>
                </a:solidFill>
                <a:latin typeface="Arial"/>
                <a:cs typeface="Arial"/>
              </a:defRPr>
            </a:lvl1pPr>
          </a:lstStyle>
          <a:p>
            <a:endParaRPr lang="en-US"/>
          </a:p>
        </p:txBody>
      </p:sp>
      <p:sp>
        <p:nvSpPr>
          <p:cNvPr id="4" name="Footer Placeholder 3"/>
          <p:cNvSpPr>
            <a:spLocks noGrp="1"/>
          </p:cNvSpPr>
          <p:nvPr>
            <p:ph type="ftr" sz="quarter" idx="11"/>
          </p:nvPr>
        </p:nvSpPr>
        <p:spPr/>
        <p:txBody>
          <a:bodyPr lIns="0" tIns="0" rIns="0" bIns="0"/>
          <a:lstStyle>
            <a:lvl1pPr>
              <a:defRPr sz="675">
                <a:solidFill>
                  <a:srgbClr val="FFFFFF"/>
                </a:solidFill>
                <a:latin typeface="Arial"/>
                <a:cs typeface="Arial"/>
              </a:defRPr>
            </a:lvl1pPr>
          </a:lstStyle>
          <a:p>
            <a:r>
              <a:rPr lang="en-US" smtClean="0"/>
              <a:t>Building Energy Codes Program</a:t>
            </a:r>
            <a:endParaRPr lang="en-US"/>
          </a:p>
        </p:txBody>
      </p:sp>
      <p:sp>
        <p:nvSpPr>
          <p:cNvPr id="8" name="Slide Number Placeholder 5"/>
          <p:cNvSpPr>
            <a:spLocks noGrp="1"/>
          </p:cNvSpPr>
          <p:nvPr>
            <p:ph type="sldNum" sz="quarter" idx="13"/>
          </p:nvPr>
        </p:nvSpPr>
        <p:spPr>
          <a:xfrm>
            <a:off x="8741664" y="6356352"/>
            <a:ext cx="301752" cy="365125"/>
          </a:xfrm>
          <a:prstGeom prst="rect">
            <a:avLst/>
          </a:prstGeom>
        </p:spPr>
        <p:txBody>
          <a:bodyPr lIns="0" tIns="0" rIns="0" bIns="0" anchor="ctr" anchorCtr="0"/>
          <a:lstStyle>
            <a:lvl1pPr algn="l">
              <a:defRPr sz="675" b="1">
                <a:solidFill>
                  <a:srgbClr val="FFFFFF"/>
                </a:solidFill>
              </a:defRPr>
            </a:lvl1pPr>
          </a:lstStyle>
          <a:p>
            <a:fld id="{A505DBE7-0ACF-E348-BBE2-A615BCE1D797}" type="slidenum">
              <a:rPr lang="en-US" smtClean="0"/>
              <a:pPr/>
              <a:t>‹#›</a:t>
            </a:fld>
            <a:endParaRPr lang="en-US"/>
          </a:p>
        </p:txBody>
      </p:sp>
      <p:sp>
        <p:nvSpPr>
          <p:cNvPr id="10" name="Title 1"/>
          <p:cNvSpPr>
            <a:spLocks noGrp="1"/>
          </p:cNvSpPr>
          <p:nvPr>
            <p:ph type="title"/>
          </p:nvPr>
        </p:nvSpPr>
        <p:spPr>
          <a:xfrm>
            <a:off x="274320" y="201168"/>
            <a:ext cx="6629400" cy="868680"/>
          </a:xfrm>
        </p:spPr>
        <p:txBody>
          <a:bodyPr lIns="0" tIns="0" rIns="0" bIns="0" anchor="b" anchorCtr="0">
            <a:noAutofit/>
          </a:bodyPr>
          <a:lstStyle>
            <a:lvl1pPr algn="l">
              <a:defRPr sz="1950" b="1">
                <a:solidFill>
                  <a:srgbClr val="FFFFFF"/>
                </a:solidFill>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01459993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1800"/>
            </a:lvl1pPr>
            <a:lvl2pPr>
              <a:defRPr sz="15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lvl1pPr>
              <a:defRPr>
                <a:solidFill>
                  <a:srgbClr val="50565C"/>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8916427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77BA7A-F72F-42F5-B600-51C96B30FC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921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771549-85EB-420C-B9CC-E903DCA56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7438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3228BE-8190-4CFF-AE8F-DD9680B61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8383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42875A-AB43-4F09-B84A-F4091B411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217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3C5F49-0904-44F4-B56D-C1A5A6ACB8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255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C4DA623-CA55-4125-99C4-D02892AD9B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912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Picture Placeholder 2"/>
          <p:cNvSpPr>
            <a:spLocks noGrp="1"/>
          </p:cNvSpPr>
          <p:nvPr userDrawn="1">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userDrawn="1">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C031B-09F6-4D81-8BCD-4FC6CD3C4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739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20A-C836-43B7-AD7F-02E6CEC126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220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DC16B5-0C5F-4AA6-BE8C-B4CCD56A9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307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E025D1-2DAD-49EB-B91B-DFDA1A0725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546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F4EB70-4BA5-41BA-9892-A6FAFE25B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179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089CE-C86C-48C3-8367-D451B5806B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540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Line Title + Content">
    <p:spTree>
      <p:nvGrpSpPr>
        <p:cNvPr id="1" name=""/>
        <p:cNvGrpSpPr/>
        <p:nvPr/>
      </p:nvGrpSpPr>
      <p:grpSpPr>
        <a:xfrm>
          <a:off x="0" y="0"/>
          <a:ext cx="0" cy="0"/>
          <a:chOff x="0" y="0"/>
          <a:chExt cx="0" cy="0"/>
        </a:xfrm>
      </p:grpSpPr>
      <p:sp>
        <p:nvSpPr>
          <p:cNvPr id="8" name="Rectangle 7"/>
          <p:cNvSpPr/>
          <p:nvPr userDrawn="1"/>
        </p:nvSpPr>
        <p:spPr>
          <a:xfrm>
            <a:off x="0" y="1133232"/>
            <a:ext cx="9144000" cy="57247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pPr>
            <a:endParaRPr lang="en-US">
              <a:solidFill>
                <a:srgbClr val="FFFFFF"/>
              </a:solidFill>
            </a:endParaRPr>
          </a:p>
        </p:txBody>
      </p:sp>
      <p:sp>
        <p:nvSpPr>
          <p:cNvPr id="10" name="Title 1"/>
          <p:cNvSpPr>
            <a:spLocks noGrp="1"/>
          </p:cNvSpPr>
          <p:nvPr>
            <p:ph type="title"/>
          </p:nvPr>
        </p:nvSpPr>
        <p:spPr>
          <a:xfrm>
            <a:off x="457200" y="162215"/>
            <a:ext cx="7110000" cy="288541"/>
          </a:xfrm>
        </p:spPr>
        <p:txBody>
          <a:bodyPr wrap="square" lIns="0" tIns="0" rIns="0" bIns="0" anchor="t" anchorCtr="0">
            <a:spAutoFit/>
          </a:bodyPr>
          <a:lstStyle>
            <a:lvl1pPr algn="l">
              <a:defRPr sz="1875" b="1">
                <a:solidFill>
                  <a:schemeClr val="bg1"/>
                </a:solidFill>
                <a:latin typeface="Arial"/>
                <a:cs typeface="Aria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387229"/>
            <a:ext cx="8229600" cy="1089529"/>
          </a:xfrm>
        </p:spPr>
        <p:txBody>
          <a:bodyPr lIns="0" tIns="0" rIns="0" bIns="0">
            <a:spAutoFit/>
          </a:bodyPr>
          <a:lstStyle>
            <a:lvl1pPr>
              <a:defRPr sz="1500">
                <a:latin typeface="Arial"/>
                <a:cs typeface="Arial"/>
              </a:defRPr>
            </a:lvl1pPr>
            <a:lvl2pPr>
              <a:defRPr sz="1350">
                <a:latin typeface="Arial"/>
                <a:cs typeface="Arial"/>
              </a:defRPr>
            </a:lvl2pPr>
            <a:lvl3pPr>
              <a:defRPr sz="1200">
                <a:latin typeface="Arial"/>
                <a:cs typeface="Arial"/>
              </a:defRPr>
            </a:lvl3pPr>
            <a:lvl4pPr>
              <a:defRPr sz="1050">
                <a:latin typeface="Arial"/>
                <a:cs typeface="Arial"/>
              </a:defRPr>
            </a:lvl4pPr>
            <a:lvl5pPr>
              <a:defRPr sz="105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solidFill>
                  <a:srgbClr val="707276"/>
                </a:solidFill>
              </a:defRPr>
            </a:lvl1pPr>
          </a:lstStyle>
          <a:p>
            <a:fld id="{571B0C3B-3A7D-3848-B824-737E096AF391}" type="datetime4">
              <a:rPr lang="en-US" smtClean="0"/>
              <a:pPr/>
              <a:t>July 23, 2018</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31910593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8" name="Rectangle 7"/>
          <p:cNvSpPr/>
          <p:nvPr userDrawn="1"/>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4" name="Footer Placeholder 3"/>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5" name="Slide Number Placeholder 4"/>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12" name="Rectangle 11"/>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10" name="Slide Number Placeholder 9"/>
          <p:cNvSpPr>
            <a:spLocks noGrp="1"/>
          </p:cNvSpPr>
          <p:nvPr userDrawn="1">
            <p:ph type="sldNum" sz="quarter" idx="11"/>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8" name="Content Placeholder 2"/>
          <p:cNvSpPr>
            <a:spLocks noGrp="1"/>
          </p:cNvSpPr>
          <p:nvPr>
            <p:ph idx="13"/>
          </p:nvPr>
        </p:nvSpPr>
        <p:spPr>
          <a:xfrm>
            <a:off x="457200" y="1828800"/>
            <a:ext cx="82296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9" name="Rectangle 8"/>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0" name="Content Placeholder 2"/>
          <p:cNvSpPr>
            <a:spLocks noGrp="1"/>
          </p:cNvSpPr>
          <p:nvPr>
            <p:ph sz="half" idx="13"/>
          </p:nvPr>
        </p:nvSpPr>
        <p:spPr>
          <a:xfrm>
            <a:off x="457200" y="1830027"/>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sz="half" idx="14"/>
          </p:nvPr>
        </p:nvSpPr>
        <p:spPr>
          <a:xfrm>
            <a:off x="4800600" y="1830030"/>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1" name="Rectangle 10"/>
          <p:cNvSpPr/>
          <p:nvPr userDrawn="1"/>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bg1"/>
              </a:solidFill>
            </a:endParaRPr>
          </a:p>
        </p:txBody>
      </p:sp>
      <p:sp>
        <p:nvSpPr>
          <p:cNvPr id="2" name="Title 1"/>
          <p:cNvSpPr>
            <a:spLocks noGrp="1"/>
          </p:cNvSpPr>
          <p:nvPr userDrawn="1">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userDrawn="1">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8" name="Footer Placeholder 7"/>
          <p:cNvSpPr>
            <a:spLocks noGrp="1"/>
          </p:cNvSpPr>
          <p:nvPr userDrawn="1">
            <p:ph type="ftr" sz="quarter" idx="11"/>
          </p:nvPr>
        </p:nvSpPr>
        <p:spPr/>
        <p:txBody>
          <a:bodyPr lIns="0" tIns="0" rIns="0" bIns="0"/>
          <a:lstStyle>
            <a:lvl1pPr>
              <a:defRPr sz="900">
                <a:latin typeface="Arial"/>
                <a:cs typeface="Arial"/>
              </a:defRPr>
            </a:lvl1pPr>
          </a:lstStyle>
          <a:p>
            <a:r>
              <a:rPr lang="en-US" smtClean="0"/>
              <a:t>Building Energy Codes Program</a:t>
            </a:r>
            <a:endParaRPr lang="en-US" dirty="0"/>
          </a:p>
        </p:txBody>
      </p:sp>
      <p:sp>
        <p:nvSpPr>
          <p:cNvPr id="9" name="Slide Number Placeholder 8"/>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dirty="0"/>
          </a:p>
        </p:txBody>
      </p:sp>
      <p:sp>
        <p:nvSpPr>
          <p:cNvPr id="12" name="Content Placeholder 2"/>
          <p:cNvSpPr>
            <a:spLocks noGrp="1"/>
          </p:cNvSpPr>
          <p:nvPr>
            <p:ph sz="half" idx="13"/>
          </p:nvPr>
        </p:nvSpPr>
        <p:spPr>
          <a:xfrm>
            <a:off x="457200" y="2517672"/>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sz="half" idx="14"/>
          </p:nvPr>
        </p:nvSpPr>
        <p:spPr>
          <a:xfrm>
            <a:off x="4800600" y="2517675"/>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emf"/><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2.emf"/><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6.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4.png"/><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4.png"/><Relationship Id="rId2" Type="http://schemas.openxmlformats.org/officeDocument/2006/relationships/slideLayout" Target="../slideLayouts/slideLayout33.xml"/><Relationship Id="rId16" Type="http://schemas.openxmlformats.org/officeDocument/2006/relationships/image" Target="../media/image3.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7.emf"/><Relationship Id="rId10" Type="http://schemas.openxmlformats.org/officeDocument/2006/relationships/slideLayout" Target="../slideLayouts/slideLayout41.xml"/><Relationship Id="rId19" Type="http://schemas.openxmlformats.org/officeDocument/2006/relationships/image" Target="../media/image6.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10" name="Picture 9" descr="Copper_PowerPoint_Background_08-19-2011.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70482" y="128766"/>
              <a:ext cx="1444752" cy="728658"/>
            </a:xfrm>
            <a:prstGeom prst="rect">
              <a:avLst/>
            </a:prstGeom>
          </p:spPr>
        </p:pic>
      </p:grpSp>
      <p:sp>
        <p:nvSpPr>
          <p:cNvPr id="2" name="Title Placeholder 1"/>
          <p:cNvSpPr>
            <a:spLocks noGrp="1"/>
          </p:cNvSpPr>
          <p:nvPr>
            <p:ph type="title"/>
          </p:nvPr>
        </p:nvSpPr>
        <p:spPr>
          <a:xfrm>
            <a:off x="457200" y="356615"/>
            <a:ext cx="6858000" cy="384721"/>
          </a:xfrm>
          <a:prstGeom prst="rect">
            <a:avLst/>
          </a:prstGeom>
        </p:spPr>
        <p:txBody>
          <a:bodyPr vert="horz"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r>
              <a:rPr lang="en-US" smtClean="0"/>
              <a:t>Building Energy Codes Program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4" r:id="rId6"/>
    <p:sldLayoutId id="2147483658" r:id="rId7"/>
    <p:sldLayoutId id="2147483659" r:id="rId8"/>
    <p:sldLayoutId id="2147483660" r:id="rId9"/>
    <p:sldLayoutId id="2147483661" r:id="rId10"/>
    <p:sldLayoutId id="2147483662" r:id="rId11"/>
    <p:sldLayoutId id="2147483663" r:id="rId12"/>
    <p:sldLayoutId id="2147483664" r:id="rId13"/>
  </p:sldLayoutIdLst>
  <p:hf hdr="0" dt="0"/>
  <p:txStyles>
    <p:titleStyle>
      <a:lvl1pPr algn="l" defTabSz="457200" rtl="0" eaLnBrk="1" latinLnBrk="0" hangingPunct="1">
        <a:spcBef>
          <a:spcPct val="0"/>
        </a:spcBef>
        <a:buNone/>
        <a:defRPr sz="2500" b="1" kern="1200">
          <a:solidFill>
            <a:srgbClr val="FFFFFF"/>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7"/>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FontTx/>
        <a:buBlip>
          <a:blip r:embed="rId18"/>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19"/>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20"/>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17"/>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8"/>
          <p:cNvGrpSpPr>
            <a:grpSpLocks/>
          </p:cNvGrpSpPr>
          <p:nvPr userDrawn="1"/>
        </p:nvGrpSpPr>
        <p:grpSpPr bwMode="auto">
          <a:xfrm>
            <a:off x="0" y="0"/>
            <a:ext cx="9144000" cy="6858000"/>
            <a:chOff x="0" y="0"/>
            <a:chExt cx="9144000" cy="6858000"/>
          </a:xfrm>
        </p:grpSpPr>
        <p:pic>
          <p:nvPicPr>
            <p:cNvPr id="1032" name="Picture 9" descr="Copper_PowerPoint_Background_08-19-2011.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7570482" y="128766"/>
              <a:ext cx="1444752" cy="7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457200" y="357188"/>
            <a:ext cx="68580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8288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fontAlgn="auto">
              <a:spcBef>
                <a:spcPts val="0"/>
              </a:spcBef>
              <a:spcAft>
                <a:spcPts val="0"/>
              </a:spcAft>
              <a:defRPr sz="900">
                <a:solidFill>
                  <a:srgbClr val="707276"/>
                </a:solidFill>
                <a:latin typeface="Arial"/>
                <a:cs typeface="Arial"/>
              </a:defRPr>
            </a:lvl1pPr>
          </a:lstStyle>
          <a:p>
            <a:pPr defTabSz="914400">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0" tIns="0" rIns="0" bIns="0" numCol="1" anchor="ctr" anchorCtr="0" compatLnSpc="1">
            <a:prstTxWarp prst="textNoShape">
              <a:avLst/>
            </a:prstTxWarp>
          </a:bodyPr>
          <a:lstStyle>
            <a:lvl1pPr algn="ctr">
              <a:defRPr sz="900" smtClean="0">
                <a:solidFill>
                  <a:srgbClr val="707276"/>
                </a:solidFill>
                <a:latin typeface="Arial" pitchFamily="34" charset="0"/>
              </a:defRPr>
            </a:lvl1pPr>
          </a:lstStyle>
          <a:p>
            <a:pPr defTabSz="914400" fontAlgn="base">
              <a:spcBef>
                <a:spcPct val="0"/>
              </a:spcBef>
              <a:spcAft>
                <a:spcPct val="0"/>
              </a:spcAft>
              <a:defRPr/>
            </a:pPr>
            <a:r>
              <a:rPr lang="en-US" altLang="en-US" smtClean="0">
                <a:cs typeface="Arial" pitchFamily="34" charset="0"/>
              </a:rPr>
              <a:t>Building Energy Codes Program</a:t>
            </a:r>
            <a:endParaRPr lang="en-US" alt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0" tIns="0" rIns="0" bIns="0" numCol="1" anchor="ctr" anchorCtr="0" compatLnSpc="1">
            <a:prstTxWarp prst="textNoShape">
              <a:avLst/>
            </a:prstTxWarp>
          </a:bodyPr>
          <a:lstStyle>
            <a:lvl1pPr algn="r">
              <a:defRPr sz="900" smtClean="0">
                <a:solidFill>
                  <a:srgbClr val="707276"/>
                </a:solidFill>
                <a:latin typeface="Arial" pitchFamily="34" charset="0"/>
              </a:defRPr>
            </a:lvl1pPr>
          </a:lstStyle>
          <a:p>
            <a:pPr defTabSz="914400" fontAlgn="base">
              <a:spcBef>
                <a:spcPct val="0"/>
              </a:spcBef>
              <a:spcAft>
                <a:spcPct val="0"/>
              </a:spcAft>
              <a:defRPr/>
            </a:pPr>
            <a:fld id="{EB4182FC-CFA7-4F8C-9FF4-2690CBE297DA}" type="slidenum">
              <a:rPr lang="en-US" altLang="en-US">
                <a:cs typeface="Arial" pitchFamily="34" charset="0"/>
              </a:rPr>
              <a:pPr defTabSz="914400" fontAlgn="base">
                <a:spcBef>
                  <a:spcPct val="0"/>
                </a:spcBef>
                <a:spcAft>
                  <a:spcPct val="0"/>
                </a:spcAft>
                <a:defRPr/>
              </a:pPr>
              <a:t>‹#›</a:t>
            </a:fld>
            <a:endParaRPr lang="en-US" altLang="en-US">
              <a:cs typeface="Arial" pitchFamily="34" charset="0"/>
            </a:endParaRPr>
          </a:p>
        </p:txBody>
      </p:sp>
    </p:spTree>
    <p:extLst>
      <p:ext uri="{BB962C8B-B14F-4D97-AF65-F5344CB8AC3E}">
        <p14:creationId xmlns:p14="http://schemas.microsoft.com/office/powerpoint/2010/main" val="89116435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hf hdr="0" dt="0"/>
  <p:txStyles>
    <p:titleStyle>
      <a:lvl1pPr algn="l" defTabSz="457200" rtl="0" eaLnBrk="0" fontAlgn="base" hangingPunct="0">
        <a:spcBef>
          <a:spcPct val="0"/>
        </a:spcBef>
        <a:spcAft>
          <a:spcPct val="0"/>
        </a:spcAft>
        <a:defRPr sz="2500" b="1" kern="1200">
          <a:solidFill>
            <a:srgbClr val="FFFFFF"/>
          </a:solidFill>
          <a:latin typeface="Arial"/>
          <a:ea typeface="+mj-ea"/>
          <a:cs typeface="Arial"/>
        </a:defRPr>
      </a:lvl1pPr>
      <a:lvl2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2pPr>
      <a:lvl3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3pPr>
      <a:lvl4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4pPr>
      <a:lvl5pPr algn="l" defTabSz="457200" rtl="0" eaLnBrk="0" fontAlgn="base" hangingPunct="0">
        <a:spcBef>
          <a:spcPct val="0"/>
        </a:spcBef>
        <a:spcAft>
          <a:spcPct val="0"/>
        </a:spcAft>
        <a:defRPr sz="2500" b="1">
          <a:solidFill>
            <a:srgbClr val="FFFFFF"/>
          </a:solidFill>
          <a:latin typeface="Arial" pitchFamily="34" charset="0"/>
          <a:cs typeface="Arial" pitchFamily="34" charset="0"/>
        </a:defRPr>
      </a:lvl5pPr>
      <a:lvl6pPr marL="457200" algn="l" defTabSz="457200" rtl="0" fontAlgn="base">
        <a:spcBef>
          <a:spcPct val="0"/>
        </a:spcBef>
        <a:spcAft>
          <a:spcPct val="0"/>
        </a:spcAft>
        <a:defRPr sz="2500" b="1">
          <a:solidFill>
            <a:srgbClr val="FFFFFF"/>
          </a:solidFill>
          <a:latin typeface="Arial" pitchFamily="34" charset="0"/>
          <a:cs typeface="Arial" pitchFamily="34" charset="0"/>
        </a:defRPr>
      </a:lvl6pPr>
      <a:lvl7pPr marL="914400" algn="l" defTabSz="457200" rtl="0" fontAlgn="base">
        <a:spcBef>
          <a:spcPct val="0"/>
        </a:spcBef>
        <a:spcAft>
          <a:spcPct val="0"/>
        </a:spcAft>
        <a:defRPr sz="2500" b="1">
          <a:solidFill>
            <a:srgbClr val="FFFFFF"/>
          </a:solidFill>
          <a:latin typeface="Arial" pitchFamily="34" charset="0"/>
          <a:cs typeface="Arial" pitchFamily="34" charset="0"/>
        </a:defRPr>
      </a:lvl7pPr>
      <a:lvl8pPr marL="1371600" algn="l" defTabSz="457200" rtl="0" fontAlgn="base">
        <a:spcBef>
          <a:spcPct val="0"/>
        </a:spcBef>
        <a:spcAft>
          <a:spcPct val="0"/>
        </a:spcAft>
        <a:defRPr sz="2500" b="1">
          <a:solidFill>
            <a:srgbClr val="FFFFFF"/>
          </a:solidFill>
          <a:latin typeface="Arial" pitchFamily="34" charset="0"/>
          <a:cs typeface="Arial" pitchFamily="34" charset="0"/>
        </a:defRPr>
      </a:lvl8pPr>
      <a:lvl9pPr marL="1828800" algn="l" defTabSz="457200" rtl="0" fontAlgn="base">
        <a:spcBef>
          <a:spcPct val="0"/>
        </a:spcBef>
        <a:spcAft>
          <a:spcPct val="0"/>
        </a:spcAft>
        <a:defRPr sz="2500" b="1">
          <a:solidFill>
            <a:srgbClr val="FFFFFF"/>
          </a:solidFill>
          <a:latin typeface="Arial" pitchFamily="34" charset="0"/>
          <a:cs typeface="Arial" pitchFamily="34" charset="0"/>
        </a:defRPr>
      </a:lvl9pPr>
    </p:titleStyle>
    <p:bodyStyle>
      <a:lvl1pPr marL="342900" indent="-342900" algn="l" defTabSz="457200" rtl="0" eaLnBrk="0" fontAlgn="base" hangingPunct="0">
        <a:spcBef>
          <a:spcPct val="20000"/>
        </a:spcBef>
        <a:spcAft>
          <a:spcPct val="0"/>
        </a:spcAft>
        <a:buSzPct val="100000"/>
        <a:buBlip>
          <a:blip r:embed="rId22"/>
        </a:buBlip>
        <a:defRPr sz="2000" kern="1200">
          <a:solidFill>
            <a:schemeClr val="accent2"/>
          </a:solidFill>
          <a:latin typeface="Arial"/>
          <a:ea typeface="+mn-ea"/>
          <a:cs typeface="Arial"/>
        </a:defRPr>
      </a:lvl1pPr>
      <a:lvl2pPr marL="742950" indent="-285750" algn="l" defTabSz="457200" rtl="0" eaLnBrk="0" fontAlgn="base" hangingPunct="0">
        <a:spcBef>
          <a:spcPct val="20000"/>
        </a:spcBef>
        <a:spcAft>
          <a:spcPct val="0"/>
        </a:spcAft>
        <a:buBlip>
          <a:blip r:embed="rId23"/>
        </a:buBlip>
        <a:defRPr kern="1200">
          <a:solidFill>
            <a:schemeClr val="accent2"/>
          </a:solidFill>
          <a:latin typeface="Arial"/>
          <a:ea typeface="+mn-ea"/>
          <a:cs typeface="Arial"/>
        </a:defRPr>
      </a:lvl2pPr>
      <a:lvl3pPr marL="1143000" indent="-228600" algn="l" defTabSz="457200" rtl="0" eaLnBrk="0" fontAlgn="base" hangingPunct="0">
        <a:spcBef>
          <a:spcPct val="20000"/>
        </a:spcBef>
        <a:spcAft>
          <a:spcPct val="0"/>
        </a:spcAft>
        <a:buSzPct val="100000"/>
        <a:buBlip>
          <a:blip r:embed="rId24"/>
        </a:buBlip>
        <a:defRPr sz="1600" kern="1200">
          <a:solidFill>
            <a:schemeClr val="accent2"/>
          </a:solidFill>
          <a:latin typeface="Arial"/>
          <a:ea typeface="+mn-ea"/>
          <a:cs typeface="Arial"/>
        </a:defRPr>
      </a:lvl3pPr>
      <a:lvl4pPr marL="1600200" indent="-228600" algn="l" defTabSz="457200" rtl="0" eaLnBrk="0" fontAlgn="base" hangingPunct="0">
        <a:spcBef>
          <a:spcPct val="20000"/>
        </a:spcBef>
        <a:spcAft>
          <a:spcPct val="0"/>
        </a:spcAft>
        <a:buSzPct val="100000"/>
        <a:buBlip>
          <a:blip r:embed="rId25"/>
        </a:buBlip>
        <a:defRPr sz="1400" kern="1200">
          <a:solidFill>
            <a:schemeClr val="accent2"/>
          </a:solidFill>
          <a:latin typeface="Arial"/>
          <a:ea typeface="+mn-ea"/>
          <a:cs typeface="Arial"/>
        </a:defRPr>
      </a:lvl4pPr>
      <a:lvl5pPr marL="2057400" indent="-228600" algn="l" defTabSz="457200" rtl="0" eaLnBrk="0" fontAlgn="base" hangingPunct="0">
        <a:spcBef>
          <a:spcPct val="20000"/>
        </a:spcBef>
        <a:spcAft>
          <a:spcPct val="0"/>
        </a:spcAft>
        <a:buSzPct val="100000"/>
        <a:buBlip>
          <a:blip r:embed="rId22"/>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Copper_PowerPoint_Background_08-19-201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4320" y="201168"/>
            <a:ext cx="6629400" cy="868680"/>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74320" y="1600200"/>
            <a:ext cx="8595360" cy="45720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0" y="6356352"/>
            <a:ext cx="1600200" cy="365125"/>
          </a:xfrm>
          <a:prstGeom prst="rect">
            <a:avLst/>
          </a:prstGeom>
        </p:spPr>
        <p:txBody>
          <a:bodyPr vert="horz" lIns="0" tIns="0" rIns="0" bIns="0" rtlCol="0" anchor="ctr"/>
          <a:lstStyle>
            <a:lvl1pPr algn="r">
              <a:defRPr sz="675">
                <a:solidFill>
                  <a:srgbClr val="707276"/>
                </a:solidFill>
                <a:latin typeface="Arial"/>
                <a:cs typeface="Arial"/>
              </a:defRPr>
            </a:lvl1pPr>
          </a:lstStyle>
          <a:p>
            <a:pPr fontAlgn="base">
              <a:spcBef>
                <a:spcPct val="0"/>
              </a:spcBef>
              <a:spcAft>
                <a:spcPct val="0"/>
              </a:spcAft>
            </a:pPr>
            <a:endParaRPr lang="en-US" dirty="0">
              <a:ea typeface="ＭＳ Ｐゴシック"/>
            </a:endParaRPr>
          </a:p>
        </p:txBody>
      </p:sp>
      <p:sp>
        <p:nvSpPr>
          <p:cNvPr id="5" name="Footer Placeholder 4"/>
          <p:cNvSpPr>
            <a:spLocks noGrp="1"/>
          </p:cNvSpPr>
          <p:nvPr>
            <p:ph type="ftr" sz="quarter" idx="3"/>
          </p:nvPr>
        </p:nvSpPr>
        <p:spPr>
          <a:xfrm>
            <a:off x="2743200" y="6356352"/>
            <a:ext cx="3657600" cy="365125"/>
          </a:xfrm>
          <a:prstGeom prst="rect">
            <a:avLst/>
          </a:prstGeom>
        </p:spPr>
        <p:txBody>
          <a:bodyPr vert="horz" lIns="0" tIns="0" rIns="0" bIns="0" rtlCol="0" anchor="ctr"/>
          <a:lstStyle>
            <a:lvl1pPr algn="ctr">
              <a:defRPr sz="675">
                <a:solidFill>
                  <a:srgbClr val="707276"/>
                </a:solidFill>
                <a:latin typeface="Arial"/>
                <a:cs typeface="Arial"/>
              </a:defRPr>
            </a:lvl1pPr>
          </a:lstStyle>
          <a:p>
            <a:pPr fontAlgn="base">
              <a:spcBef>
                <a:spcPct val="0"/>
              </a:spcBef>
              <a:spcAft>
                <a:spcPct val="0"/>
              </a:spcAft>
            </a:pPr>
            <a:r>
              <a:rPr lang="en-US" smtClean="0">
                <a:ea typeface="ＭＳ Ｐゴシック"/>
              </a:rPr>
              <a:t>Building Energy Codes Program</a:t>
            </a:r>
            <a:endParaRPr lang="en-US" dirty="0">
              <a:ea typeface="ＭＳ Ｐゴシック"/>
            </a:endParaRPr>
          </a:p>
        </p:txBody>
      </p:sp>
      <p:sp>
        <p:nvSpPr>
          <p:cNvPr id="17" name="Slide Number Placeholder 5"/>
          <p:cNvSpPr>
            <a:spLocks noGrp="1"/>
          </p:cNvSpPr>
          <p:nvPr>
            <p:ph type="sldNum" sz="quarter" idx="4"/>
          </p:nvPr>
        </p:nvSpPr>
        <p:spPr>
          <a:xfrm>
            <a:off x="8741664" y="6356352"/>
            <a:ext cx="301752" cy="365125"/>
          </a:xfrm>
          <a:prstGeom prst="rect">
            <a:avLst/>
          </a:prstGeom>
        </p:spPr>
        <p:txBody>
          <a:bodyPr lIns="0" tIns="0" bIns="0" anchor="ctr" anchorCtr="0"/>
          <a:lstStyle>
            <a:lvl1pPr algn="l">
              <a:defRPr sz="675" b="1">
                <a:solidFill>
                  <a:srgbClr val="707276"/>
                </a:solidFill>
                <a:latin typeface="Arial"/>
                <a:cs typeface="Arial"/>
              </a:defRPr>
            </a:lvl1pPr>
          </a:lstStyle>
          <a:p>
            <a:pPr fontAlgn="base">
              <a:spcBef>
                <a:spcPct val="0"/>
              </a:spcBef>
              <a:spcAft>
                <a:spcPct val="0"/>
              </a:spcAft>
            </a:pPr>
            <a:fld id="{03722D57-58D6-9447-A6D5-A97F6C35A8FB}" type="slidenum">
              <a:rPr lang="en-US" smtClean="0">
                <a:ea typeface="ＭＳ Ｐゴシック"/>
              </a:rPr>
              <a:pPr fontAlgn="base">
                <a:spcBef>
                  <a:spcPct val="0"/>
                </a:spcBef>
                <a:spcAft>
                  <a:spcPct val="0"/>
                </a:spcAft>
              </a:pPr>
              <a:t>‹#›</a:t>
            </a:fld>
            <a:endParaRPr lang="en-US" dirty="0">
              <a:ea typeface="ＭＳ Ｐゴシック"/>
            </a:endParaRPr>
          </a:p>
        </p:txBody>
      </p:sp>
      <p:cxnSp>
        <p:nvCxnSpPr>
          <p:cNvPr id="18" name="Straight Connector 17"/>
          <p:cNvCxnSpPr/>
          <p:nvPr/>
        </p:nvCxnSpPr>
        <p:spPr>
          <a:xfrm>
            <a:off x="8602255" y="6454975"/>
            <a:ext cx="0" cy="182880"/>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18623" y="219456"/>
            <a:ext cx="1600200" cy="812800"/>
          </a:xfrm>
          <a:prstGeom prst="rect">
            <a:avLst/>
          </a:prstGeom>
        </p:spPr>
      </p:pic>
    </p:spTree>
    <p:extLst>
      <p:ext uri="{BB962C8B-B14F-4D97-AF65-F5344CB8AC3E}">
        <p14:creationId xmlns:p14="http://schemas.microsoft.com/office/powerpoint/2010/main" val="192512051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2" r:id="rId12"/>
  </p:sldLayoutIdLst>
  <p:timing>
    <p:tnLst>
      <p:par>
        <p:cTn id="1" dur="indefinite" restart="never" nodeType="tmRoot"/>
      </p:par>
    </p:tnLst>
  </p:timing>
  <p:hf hdr="0" dt="0"/>
  <p:txStyles>
    <p:titleStyle>
      <a:lvl1pPr algn="l" defTabSz="342900" rtl="0" eaLnBrk="1" latinLnBrk="0" hangingPunct="1">
        <a:spcBef>
          <a:spcPct val="0"/>
        </a:spcBef>
        <a:buNone/>
        <a:defRPr sz="1950" b="1" kern="1200">
          <a:solidFill>
            <a:srgbClr val="FFFFFF"/>
          </a:solidFill>
          <a:latin typeface="Arial"/>
          <a:ea typeface="+mj-ea"/>
          <a:cs typeface="Arial"/>
        </a:defRPr>
      </a:lvl1pPr>
    </p:titleStyle>
    <p:bodyStyle>
      <a:lvl1pPr marL="257175" indent="-257175" algn="l" defTabSz="342900" rtl="0" eaLnBrk="1" latinLnBrk="0" hangingPunct="1">
        <a:spcBef>
          <a:spcPct val="20000"/>
        </a:spcBef>
        <a:buSzPct val="100000"/>
        <a:buFontTx/>
        <a:buBlip>
          <a:blip r:embed="rId16"/>
        </a:buBlip>
        <a:defRPr sz="1500" kern="1200">
          <a:solidFill>
            <a:schemeClr val="accent2"/>
          </a:solidFill>
          <a:latin typeface="Arial"/>
          <a:ea typeface="+mn-ea"/>
          <a:cs typeface="Arial"/>
        </a:defRPr>
      </a:lvl1pPr>
      <a:lvl2pPr marL="557213" indent="-214313" algn="l" defTabSz="342900" rtl="0" eaLnBrk="1" latinLnBrk="0" hangingPunct="1">
        <a:spcBef>
          <a:spcPct val="20000"/>
        </a:spcBef>
        <a:buFontTx/>
        <a:buBlip>
          <a:blip r:embed="rId17"/>
        </a:buBlip>
        <a:defRPr sz="1350" kern="1200">
          <a:solidFill>
            <a:schemeClr val="accent2"/>
          </a:solidFill>
          <a:latin typeface="Arial"/>
          <a:ea typeface="+mn-ea"/>
          <a:cs typeface="Arial"/>
        </a:defRPr>
      </a:lvl2pPr>
      <a:lvl3pPr marL="857250" indent="-171450" algn="l" defTabSz="342900" rtl="0" eaLnBrk="1" latinLnBrk="0" hangingPunct="1">
        <a:spcBef>
          <a:spcPct val="20000"/>
        </a:spcBef>
        <a:buSzPct val="100000"/>
        <a:buFontTx/>
        <a:buBlip>
          <a:blip r:embed="rId18"/>
        </a:buBlip>
        <a:defRPr sz="1200" kern="1200">
          <a:solidFill>
            <a:schemeClr val="accent2"/>
          </a:solidFill>
          <a:latin typeface="Arial"/>
          <a:ea typeface="+mn-ea"/>
          <a:cs typeface="Arial"/>
        </a:defRPr>
      </a:lvl3pPr>
      <a:lvl4pPr marL="1200150" indent="-171450" algn="l" defTabSz="342900" rtl="0" eaLnBrk="1" latinLnBrk="0" hangingPunct="1">
        <a:spcBef>
          <a:spcPct val="20000"/>
        </a:spcBef>
        <a:buSzPct val="100000"/>
        <a:buFontTx/>
        <a:buBlip>
          <a:blip r:embed="rId19"/>
        </a:buBlip>
        <a:defRPr sz="1050" kern="1200">
          <a:solidFill>
            <a:schemeClr val="accent2"/>
          </a:solidFill>
          <a:latin typeface="Arial"/>
          <a:ea typeface="+mn-ea"/>
          <a:cs typeface="Arial"/>
        </a:defRPr>
      </a:lvl4pPr>
      <a:lvl5pPr marL="1543050" indent="-171450" algn="l" defTabSz="342900" rtl="0" eaLnBrk="1" latinLnBrk="0" hangingPunct="1">
        <a:spcBef>
          <a:spcPct val="20000"/>
        </a:spcBef>
        <a:buSzPct val="100000"/>
        <a:buFontTx/>
        <a:buBlip>
          <a:blip r:embed="rId16"/>
        </a:buBlip>
        <a:defRPr sz="1050" kern="1200">
          <a:solidFill>
            <a:schemeClr val="accent2"/>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870DA244-6813-410B-97EE-73E8726CAFE7}"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822480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15.jpeg"/><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emf"/><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pnlweb.pnl.gov/projects/BECP/Image%20Library/ShutterStock%20Images/rowhouse_465336.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6.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package" Target="../embeddings/Microsoft_Word_Document1.docx"/></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1.png"/><Relationship Id="rId7" Type="http://schemas.openxmlformats.org/officeDocument/2006/relationships/diagramColors" Target="../diagrams/colors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6.jpeg"/><Relationship Id="rId4" Type="http://schemas.openxmlformats.org/officeDocument/2006/relationships/image" Target="../media/image18.emf"/></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16.jpeg"/><Relationship Id="rId4" Type="http://schemas.openxmlformats.org/officeDocument/2006/relationships/image" Target="../media/image18.emf"/></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99.wmf"/><Relationship Id="rId4" Type="http://schemas.openxmlformats.org/officeDocument/2006/relationships/image" Target="../media/image98.wmf"/></Relationships>
</file>

<file path=ppt/slides/_rels/slide65.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00.emf"/></Relationships>
</file>

<file path=ppt/slides/_rels/slide6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102.wmf"/></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68.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image" Target="../media/image19.png"/><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notesSlide" Target="../notesSlides/notesSlide5.xml"/><Relationship Id="rId16" Type="http://schemas.openxmlformats.org/officeDocument/2006/relationships/diagramQuickStyle" Target="../diagrams/quickStyl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diagramQuickStyle" Target="../diagrams/quickStyle1.xml"/><Relationship Id="rId5" Type="http://schemas.openxmlformats.org/officeDocument/2006/relationships/image" Target="../media/image5.png"/><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4.png"/><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10.emf"/></Relationships>
</file>

<file path=ppt/slides/_rels/slide7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115.wmf"/></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7.emf"/></Relationships>
</file>

<file path=ppt/slides/_rels/slide7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25.emf"/></Relationships>
</file>

<file path=ppt/slides/_rels/slide7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82.xml.rels><?xml version="1.0" encoding="UTF-8" standalone="yes"?>
<Relationships xmlns="http://schemas.openxmlformats.org/package/2006/relationships"><Relationship Id="rId3" Type="http://schemas.openxmlformats.org/officeDocument/2006/relationships/hyperlink" Target="http://www.energycodes.gov/" TargetMode="External"/><Relationship Id="rId2" Type="http://schemas.openxmlformats.org/officeDocument/2006/relationships/hyperlink" Target="mailto:pam.cole@pnnl.gov" TargetMode="External"/><Relationship Id="rId1" Type="http://schemas.openxmlformats.org/officeDocument/2006/relationships/slideLayout" Target="../slideLayouts/slideLayout15.xml"/><Relationship Id="rId4" Type="http://schemas.openxmlformats.org/officeDocument/2006/relationships/hyperlink" Target="http://www.energycodes.gov/resource-center/help-des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8917" y="207631"/>
            <a:ext cx="5803192" cy="2554545"/>
          </a:xfrm>
          <a:prstGeom prst="rect">
            <a:avLst/>
          </a:prstGeom>
          <a:noFill/>
        </p:spPr>
        <p:txBody>
          <a:bodyPr wrap="none" rtlCol="0">
            <a:spAutoFit/>
          </a:bodyPr>
          <a:lstStyle/>
          <a:p>
            <a:pPr defTabSz="914400" fontAlgn="base">
              <a:spcBef>
                <a:spcPct val="0"/>
              </a:spcBef>
              <a:spcAft>
                <a:spcPct val="0"/>
              </a:spcAft>
            </a:pPr>
            <a:r>
              <a:rPr lang="en-US" sz="2400" dirty="0">
                <a:solidFill>
                  <a:srgbClr val="000000"/>
                </a:solidFill>
              </a:rPr>
              <a:t>U.S. Department of Energy</a:t>
            </a:r>
            <a:br>
              <a:rPr lang="en-US" sz="2400" dirty="0">
                <a:solidFill>
                  <a:srgbClr val="000000"/>
                </a:solidFill>
              </a:rPr>
            </a:br>
            <a:r>
              <a:rPr lang="en-US" sz="2400" dirty="0">
                <a:solidFill>
                  <a:srgbClr val="000000"/>
                </a:solidFill>
              </a:rPr>
              <a:t>Building Energy Codes </a:t>
            </a:r>
            <a:r>
              <a:rPr lang="en-US" sz="2400" dirty="0" smtClean="0">
                <a:solidFill>
                  <a:srgbClr val="000000"/>
                </a:solidFill>
              </a:rPr>
              <a:t>Program</a:t>
            </a:r>
          </a:p>
          <a:p>
            <a:pPr defTabSz="914400" fontAlgn="base">
              <a:spcBef>
                <a:spcPct val="0"/>
              </a:spcBef>
              <a:spcAft>
                <a:spcPct val="0"/>
              </a:spcAft>
            </a:pPr>
            <a:endParaRPr lang="en-US" sz="2400" baseline="30000" dirty="0" smtClean="0">
              <a:solidFill>
                <a:srgbClr val="000000"/>
              </a:solidFill>
            </a:endParaRPr>
          </a:p>
          <a:p>
            <a:pPr defTabSz="914400" fontAlgn="base">
              <a:spcBef>
                <a:spcPct val="0"/>
              </a:spcBef>
              <a:spcAft>
                <a:spcPct val="0"/>
              </a:spcAft>
            </a:pPr>
            <a:r>
              <a:rPr lang="en-US" sz="2400" dirty="0" smtClean="0">
                <a:solidFill>
                  <a:srgbClr val="000000"/>
                </a:solidFill>
              </a:rPr>
              <a:t>2018 National Energy Codes Conference</a:t>
            </a:r>
          </a:p>
          <a:p>
            <a:pPr defTabSz="914400" fontAlgn="base">
              <a:spcBef>
                <a:spcPct val="0"/>
              </a:spcBef>
              <a:spcAft>
                <a:spcPct val="0"/>
              </a:spcAft>
            </a:pPr>
            <a:r>
              <a:rPr lang="en-US" sz="2400" dirty="0" smtClean="0">
                <a:solidFill>
                  <a:srgbClr val="000000"/>
                </a:solidFill>
              </a:rPr>
              <a:t>Pre-Conference, July 15, 2018</a:t>
            </a:r>
          </a:p>
          <a:p>
            <a:pPr defTabSz="914400" fontAlgn="base">
              <a:spcBef>
                <a:spcPct val="0"/>
              </a:spcBef>
              <a:spcAft>
                <a:spcPct val="0"/>
              </a:spcAft>
            </a:pPr>
            <a:r>
              <a:rPr lang="en-US" sz="2400" dirty="0" smtClean="0">
                <a:solidFill>
                  <a:srgbClr val="000000"/>
                </a:solidFill>
              </a:rPr>
              <a:t>Austin, TX</a:t>
            </a:r>
            <a:endParaRPr lang="en-US" sz="2400" dirty="0">
              <a:solidFill>
                <a:srgbClr val="000000"/>
              </a:solidFill>
            </a:endParaRPr>
          </a:p>
          <a:p>
            <a:pPr defTabSz="914400" fontAlgn="base">
              <a:spcBef>
                <a:spcPct val="0"/>
              </a:spcBef>
              <a:spcAft>
                <a:spcPct val="0"/>
              </a:spcAft>
            </a:pPr>
            <a:endParaRPr lang="en-US" sz="2400" dirty="0">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90" y="2466201"/>
            <a:ext cx="7990706" cy="276999"/>
          </a:xfrm>
          <a:prstGeom prst="rect">
            <a:avLst/>
          </a:prstGeom>
        </p:spPr>
      </p:pic>
      <p:sp>
        <p:nvSpPr>
          <p:cNvPr id="5" name="TextBox 4"/>
          <p:cNvSpPr txBox="1"/>
          <p:nvPr/>
        </p:nvSpPr>
        <p:spPr>
          <a:xfrm>
            <a:off x="594360" y="4867870"/>
            <a:ext cx="3733800" cy="1477328"/>
          </a:xfrm>
          <a:prstGeom prst="rect">
            <a:avLst/>
          </a:prstGeom>
          <a:noFill/>
        </p:spPr>
        <p:txBody>
          <a:bodyPr wrap="square" rtlCol="0">
            <a:spAutoFit/>
          </a:bodyPr>
          <a:lstStyle/>
          <a:p>
            <a:pPr defTabSz="914400" fontAlgn="base">
              <a:spcBef>
                <a:spcPct val="0"/>
              </a:spcBef>
              <a:spcAft>
                <a:spcPct val="0"/>
              </a:spcAft>
            </a:pPr>
            <a:r>
              <a:rPr lang="en-US" dirty="0" smtClean="0">
                <a:solidFill>
                  <a:srgbClr val="FF0000"/>
                </a:solidFill>
              </a:rPr>
              <a:t>AIA Provider # 1014</a:t>
            </a:r>
          </a:p>
          <a:p>
            <a:pPr defTabSz="914400" fontAlgn="base">
              <a:spcBef>
                <a:spcPct val="0"/>
              </a:spcBef>
              <a:spcAft>
                <a:spcPct val="0"/>
              </a:spcAft>
            </a:pPr>
            <a:r>
              <a:rPr lang="en-US" dirty="0" smtClean="0">
                <a:solidFill>
                  <a:srgbClr val="FF0000"/>
                </a:solidFill>
              </a:rPr>
              <a:t>AIA Course # PRECDS2</a:t>
            </a:r>
          </a:p>
          <a:p>
            <a:pPr defTabSz="914400" fontAlgn="base">
              <a:spcBef>
                <a:spcPct val="0"/>
              </a:spcBef>
              <a:spcAft>
                <a:spcPct val="0"/>
              </a:spcAft>
            </a:pPr>
            <a:endParaRPr lang="en-US" dirty="0" smtClean="0">
              <a:solidFill>
                <a:srgbClr val="FF0000"/>
              </a:solidFill>
            </a:endParaRPr>
          </a:p>
          <a:p>
            <a:pPr defTabSz="914400" fontAlgn="base">
              <a:spcBef>
                <a:spcPct val="0"/>
              </a:spcBef>
              <a:spcAft>
                <a:spcPct val="0"/>
              </a:spcAft>
            </a:pPr>
            <a:r>
              <a:rPr lang="en-US" dirty="0" smtClean="0">
                <a:solidFill>
                  <a:srgbClr val="006600"/>
                </a:solidFill>
              </a:rPr>
              <a:t>ICC Preferred Education Provider</a:t>
            </a:r>
            <a:endParaRPr lang="en-US" dirty="0">
              <a:solidFill>
                <a:srgbClr val="FF0000"/>
              </a:solidFill>
            </a:endParaRPr>
          </a:p>
          <a:p>
            <a:pPr defTabSz="914400" fontAlgn="base">
              <a:spcBef>
                <a:spcPct val="0"/>
              </a:spcBef>
              <a:spcAft>
                <a:spcPct val="0"/>
              </a:spcAft>
            </a:pPr>
            <a:endParaRPr lang="en-US" dirty="0">
              <a:solidFill>
                <a:srgbClr val="FF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5418046"/>
            <a:ext cx="977900" cy="9738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774" y="5418046"/>
            <a:ext cx="2322622" cy="1097004"/>
          </a:xfrm>
          <a:prstGeom prst="rect">
            <a:avLst/>
          </a:prstGeom>
        </p:spPr>
      </p:pic>
      <p:sp>
        <p:nvSpPr>
          <p:cNvPr id="9" name="TextBox 8"/>
          <p:cNvSpPr txBox="1"/>
          <p:nvPr/>
        </p:nvSpPr>
        <p:spPr>
          <a:xfrm>
            <a:off x="609600" y="2719391"/>
            <a:ext cx="3203121" cy="1261884"/>
          </a:xfrm>
          <a:prstGeom prst="rect">
            <a:avLst/>
          </a:prstGeom>
          <a:noFill/>
        </p:spPr>
        <p:txBody>
          <a:bodyPr wrap="none" rtlCol="0">
            <a:spAutoFit/>
          </a:bodyPr>
          <a:lstStyle/>
          <a:p>
            <a:pPr defTabSz="914400" fontAlgn="base">
              <a:spcBef>
                <a:spcPct val="0"/>
              </a:spcBef>
              <a:spcAft>
                <a:spcPct val="0"/>
              </a:spcAft>
            </a:pPr>
            <a:r>
              <a:rPr lang="en-US" sz="2800" b="1" dirty="0" err="1" smtClean="0">
                <a:solidFill>
                  <a:srgbClr val="000000"/>
                </a:solidFill>
              </a:rPr>
              <a:t>RES</a:t>
            </a:r>
            <a:r>
              <a:rPr lang="en-US" sz="2800" b="1" i="1" dirty="0" err="1" smtClean="0">
                <a:solidFill>
                  <a:srgbClr val="000000"/>
                </a:solidFill>
              </a:rPr>
              <a:t>check</a:t>
            </a:r>
            <a:r>
              <a:rPr lang="en-US" sz="2800" b="1" dirty="0" smtClean="0">
                <a:solidFill>
                  <a:srgbClr val="000000"/>
                </a:solidFill>
              </a:rPr>
              <a:t> Basics</a:t>
            </a:r>
          </a:p>
          <a:p>
            <a:pPr defTabSz="914400" fontAlgn="base">
              <a:spcBef>
                <a:spcPct val="0"/>
              </a:spcBef>
              <a:spcAft>
                <a:spcPct val="0"/>
              </a:spcAft>
            </a:pPr>
            <a:endParaRPr lang="en-US" sz="2800" b="1" dirty="0">
              <a:solidFill>
                <a:srgbClr val="000000"/>
              </a:solidFill>
            </a:endParaRPr>
          </a:p>
          <a:p>
            <a:pPr defTabSz="914400" fontAlgn="base">
              <a:spcBef>
                <a:spcPct val="0"/>
              </a:spcBef>
              <a:spcAft>
                <a:spcPct val="0"/>
              </a:spcAft>
            </a:pPr>
            <a:r>
              <a:rPr lang="en-US" sz="2000" b="1" dirty="0" smtClean="0">
                <a:solidFill>
                  <a:srgbClr val="000000"/>
                </a:solidFill>
              </a:rPr>
              <a:t>Bob Schultz</a:t>
            </a:r>
            <a:endParaRPr lang="en-US" sz="2000" b="1" dirty="0">
              <a:solidFill>
                <a:srgbClr val="000000"/>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429035"/>
            <a:ext cx="7990706" cy="276999"/>
          </a:xfrm>
          <a:prstGeom prst="rect">
            <a:avLst/>
          </a:prstGeom>
        </p:spPr>
      </p:pic>
    </p:spTree>
    <p:extLst>
      <p:ext uri="{BB962C8B-B14F-4D97-AF65-F5344CB8AC3E}">
        <p14:creationId xmlns:p14="http://schemas.microsoft.com/office/powerpoint/2010/main" val="3606551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RES</a:t>
            </a:r>
            <a:r>
              <a:rPr lang="en-US" i="1" dirty="0" smtClean="0"/>
              <a:t>check</a:t>
            </a:r>
            <a:r>
              <a:rPr lang="en-US" dirty="0" smtClean="0"/>
              <a:t> Page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10</a:t>
            </a:fld>
            <a:endParaRPr lang="en-US" dirty="0"/>
          </a:p>
        </p:txBody>
      </p:sp>
      <p:sp>
        <p:nvSpPr>
          <p:cNvPr id="6" name="Footer Placeholder 5"/>
          <p:cNvSpPr>
            <a:spLocks noGrp="1"/>
          </p:cNvSpPr>
          <p:nvPr>
            <p:ph type="ftr" sz="quarter" idx="12"/>
          </p:nvPr>
        </p:nvSpPr>
        <p:spPr/>
        <p:txBody>
          <a:bodyPr/>
          <a:lstStyle/>
          <a:p>
            <a:r>
              <a:rPr lang="en-US" smtClean="0"/>
              <a:t>Building Energy Codes Program</a:t>
            </a:r>
            <a:endParaRPr lang="en-US" dirty="0"/>
          </a:p>
        </p:txBody>
      </p:sp>
      <p:sp>
        <p:nvSpPr>
          <p:cNvPr id="3" name="TextBox 2"/>
          <p:cNvSpPr txBox="1"/>
          <p:nvPr/>
        </p:nvSpPr>
        <p:spPr>
          <a:xfrm>
            <a:off x="1651820" y="1585451"/>
            <a:ext cx="582562" cy="369332"/>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660406" y="1032939"/>
            <a:ext cx="5507277" cy="461665"/>
          </a:xfrm>
          <a:prstGeom prst="rect">
            <a:avLst/>
          </a:prstGeom>
          <a:noFill/>
        </p:spPr>
        <p:txBody>
          <a:bodyPr wrap="none" rtlCol="0">
            <a:spAutoFit/>
          </a:bodyPr>
          <a:lstStyle/>
          <a:p>
            <a:r>
              <a:rPr lang="en-US" sz="2400" dirty="0">
                <a:solidFill>
                  <a:srgbClr val="FF0000"/>
                </a:solidFill>
                <a:latin typeface="Arial" panose="020B0604020202020204" pitchFamily="34" charset="0"/>
                <a:cs typeface="Arial" panose="020B0604020202020204" pitchFamily="34" charset="0"/>
              </a:rPr>
              <a:t>https://www.energycodes.gov/rescheck</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00101" y="1523407"/>
            <a:ext cx="7439024" cy="4935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467837" y="4442607"/>
            <a:ext cx="1552632" cy="681486"/>
          </a:xfrm>
          <a:prstGeom prst="ellipse">
            <a:avLst/>
          </a:prstGeom>
          <a:noFill/>
          <a:ln w="158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72612" y="5716441"/>
            <a:ext cx="1552632" cy="681486"/>
          </a:xfrm>
          <a:prstGeom prst="ellipse">
            <a:avLst/>
          </a:prstGeom>
          <a:noFill/>
          <a:ln w="158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955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53" y="1083072"/>
            <a:ext cx="4907830" cy="3079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1"/>
          </p:nvPr>
        </p:nvSpPr>
        <p:spPr/>
        <p:txBody>
          <a:bodyPr/>
          <a:lstStyle/>
          <a:p>
            <a:fld id="{03722D57-58D6-9447-A6D5-A97F6C35A8FB}" type="slidenum">
              <a:rPr lang="en-US" smtClean="0"/>
              <a:pPr/>
              <a:t>11</a:t>
            </a:fld>
            <a:endParaRPr lang="en-US" dirty="0"/>
          </a:p>
        </p:txBody>
      </p:sp>
      <p:sp>
        <p:nvSpPr>
          <p:cNvPr id="7" name="Title 1"/>
          <p:cNvSpPr txBox="1">
            <a:spLocks/>
          </p:cNvSpPr>
          <p:nvPr/>
        </p:nvSpPr>
        <p:spPr>
          <a:xfrm>
            <a:off x="457200" y="325619"/>
            <a:ext cx="6858000" cy="384721"/>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RES</a:t>
            </a:r>
            <a:r>
              <a:rPr lang="en-US" i="1" dirty="0" smtClean="0"/>
              <a:t>check</a:t>
            </a:r>
            <a:endParaRPr lang="en-US" i="1" dirty="0"/>
          </a:p>
        </p:txBody>
      </p:sp>
      <p:sp>
        <p:nvSpPr>
          <p:cNvPr id="8" name="Rectangle 7"/>
          <p:cNvSpPr/>
          <p:nvPr/>
        </p:nvSpPr>
        <p:spPr>
          <a:xfrm>
            <a:off x="4988893" y="1295400"/>
            <a:ext cx="419409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“Desktop”</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Rectangle 8"/>
          <p:cNvSpPr/>
          <p:nvPr/>
        </p:nvSpPr>
        <p:spPr>
          <a:xfrm>
            <a:off x="1323707" y="4867870"/>
            <a:ext cx="180049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Web</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488" y="3167149"/>
            <a:ext cx="5892194" cy="3097913"/>
          </a:xfrm>
          <a:prstGeom prst="rect">
            <a:avLst/>
          </a:prstGeom>
        </p:spPr>
      </p:pic>
    </p:spTree>
    <p:extLst>
      <p:ext uri="{BB962C8B-B14F-4D97-AF65-F5344CB8AC3E}">
        <p14:creationId xmlns:p14="http://schemas.microsoft.com/office/powerpoint/2010/main" val="4102705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193" y="1082263"/>
            <a:ext cx="5536893" cy="1280351"/>
          </a:xfrm>
        </p:spPr>
        <p:txBody>
          <a:bodyPr/>
          <a:lstStyle/>
          <a:p>
            <a:r>
              <a:rPr lang="en-US" dirty="0" smtClean="0"/>
              <a:t>Can exchange files between desktop and web</a:t>
            </a:r>
          </a:p>
          <a:p>
            <a:pPr lvl="1"/>
            <a:r>
              <a:rPr lang="en-US" dirty="0" smtClean="0"/>
              <a:t>Log in to web</a:t>
            </a:r>
          </a:p>
          <a:p>
            <a:pPr lvl="1"/>
            <a:r>
              <a:rPr lang="en-US" dirty="0" smtClean="0"/>
              <a:t>My Projects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12</a:t>
            </a:fld>
            <a:endParaRPr lang="en-US" dirty="0"/>
          </a:p>
        </p:txBody>
      </p:sp>
      <p:sp>
        <p:nvSpPr>
          <p:cNvPr id="7" name="Title 1"/>
          <p:cNvSpPr txBox="1">
            <a:spLocks/>
          </p:cNvSpPr>
          <p:nvPr/>
        </p:nvSpPr>
        <p:spPr>
          <a:xfrm>
            <a:off x="457200" y="356615"/>
            <a:ext cx="6858000" cy="384721"/>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err="1" smtClean="0"/>
              <a:t>RES</a:t>
            </a:r>
            <a:r>
              <a:rPr lang="en-US" i="1" dirty="0" err="1" smtClean="0"/>
              <a:t>check</a:t>
            </a:r>
            <a:r>
              <a:rPr lang="en-US" i="1" dirty="0" smtClean="0"/>
              <a:t>-Web</a:t>
            </a:r>
            <a:r>
              <a:rPr lang="en-US" dirty="0" smtClean="0"/>
              <a:t> Projects and Sharing</a:t>
            </a:r>
            <a:endParaRPr lang="en-US" dirty="0"/>
          </a:p>
        </p:txBody>
      </p:sp>
      <p:sp>
        <p:nvSpPr>
          <p:cNvPr id="8" name="Content Placeholder 2"/>
          <p:cNvSpPr txBox="1">
            <a:spLocks/>
          </p:cNvSpPr>
          <p:nvPr/>
        </p:nvSpPr>
        <p:spPr>
          <a:xfrm>
            <a:off x="457200" y="1066800"/>
            <a:ext cx="3657600" cy="5029200"/>
          </a:xfrm>
          <a:prstGeom prst="rect">
            <a:avLst/>
          </a:prstGeom>
        </p:spPr>
        <p:txBody>
          <a:bodyPr vert="horz" lIns="0" tIns="0" rIns="0" bIns="0" rtlCol="0" anchor="ctr"/>
          <a:lstStyle>
            <a:defPPr>
              <a:defRPr lang="en-US"/>
            </a:defPPr>
            <a:lvl1pPr marL="0" algn="l" defTabSz="457200" rtl="0" eaLnBrk="1" latinLnBrk="0" hangingPunct="1">
              <a:defRPr sz="900" kern="1200">
                <a:solidFill>
                  <a:srgbClr val="70727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lumMod val="50000"/>
                </a:schemeClr>
              </a:solidFill>
            </a:endParaRPr>
          </a:p>
        </p:txBody>
      </p:sp>
      <p:sp>
        <p:nvSpPr>
          <p:cNvPr id="12"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8" y="1161251"/>
            <a:ext cx="6019800" cy="334705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115" y="3592139"/>
            <a:ext cx="5740977" cy="2429071"/>
          </a:xfrm>
          <a:prstGeom prst="rect">
            <a:avLst/>
          </a:prstGeom>
        </p:spPr>
      </p:pic>
    </p:spTree>
    <p:extLst>
      <p:ext uri="{BB962C8B-B14F-4D97-AF65-F5344CB8AC3E}">
        <p14:creationId xmlns:p14="http://schemas.microsoft.com/office/powerpoint/2010/main" val="4039414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Walkthrough RES</a:t>
            </a:r>
            <a:r>
              <a:rPr lang="en-US" i="1" dirty="0" smtClean="0"/>
              <a:t>check</a:t>
            </a:r>
            <a:r>
              <a:rPr lang="en-US" dirty="0" smtClean="0"/>
              <a:t> Steps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13</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grpSp>
        <p:nvGrpSpPr>
          <p:cNvPr id="6" name="Group 5"/>
          <p:cNvGrpSpPr/>
          <p:nvPr/>
        </p:nvGrpSpPr>
        <p:grpSpPr>
          <a:xfrm>
            <a:off x="587191" y="2064505"/>
            <a:ext cx="2030015" cy="1218009"/>
            <a:chOff x="916483" y="1984"/>
            <a:chExt cx="2030015" cy="1218009"/>
          </a:xfrm>
          <a:scene3d>
            <a:camera prst="orthographicFront"/>
            <a:lightRig rig="threePt" dir="t"/>
          </a:scene3d>
        </p:grpSpPr>
        <p:sp>
          <p:nvSpPr>
            <p:cNvPr id="24" name="Rectangle 23"/>
            <p:cNvSpPr/>
            <p:nvPr/>
          </p:nvSpPr>
          <p:spPr>
            <a:xfrm>
              <a:off x="916483" y="1984"/>
              <a:ext cx="2030015" cy="1218009"/>
            </a:xfrm>
            <a:prstGeom prst="rect">
              <a:avLst/>
            </a:prstGeom>
            <a:sp3d>
              <a:bevel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25" name="Rectangle 24"/>
            <p:cNvSpPr/>
            <p:nvPr/>
          </p:nvSpPr>
          <p:spPr>
            <a:xfrm>
              <a:off x="916483" y="1984"/>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Select the appropriate code</a:t>
              </a:r>
              <a:endParaRPr lang="en-US" sz="2100" kern="1200" dirty="0"/>
            </a:p>
          </p:txBody>
        </p:sp>
      </p:grpSp>
      <p:grpSp>
        <p:nvGrpSpPr>
          <p:cNvPr id="9" name="Group 8"/>
          <p:cNvGrpSpPr/>
          <p:nvPr/>
        </p:nvGrpSpPr>
        <p:grpSpPr>
          <a:xfrm>
            <a:off x="6677234" y="2064505"/>
            <a:ext cx="2030015" cy="1218009"/>
            <a:chOff x="3149500" y="1422995"/>
            <a:chExt cx="2030015" cy="1218009"/>
          </a:xfrm>
          <a:scene3d>
            <a:camera prst="orthographicFront"/>
            <a:lightRig rig="threePt" dir="t"/>
          </a:scene3d>
        </p:grpSpPr>
        <p:sp>
          <p:nvSpPr>
            <p:cNvPr id="18" name="Rectangle 17"/>
            <p:cNvSpPr/>
            <p:nvPr/>
          </p:nvSpPr>
          <p:spPr>
            <a:xfrm>
              <a:off x="3149500" y="1422995"/>
              <a:ext cx="2030015" cy="1218009"/>
            </a:xfrm>
            <a:prstGeom prst="rect">
              <a:avLst/>
            </a:prstGeom>
            <a:sp3d>
              <a:bevelT/>
            </a:sp3d>
          </p:spPr>
          <p:style>
            <a:lnRef idx="0">
              <a:schemeClr val="lt1">
                <a:hueOff val="0"/>
                <a:satOff val="0"/>
                <a:lumOff val="0"/>
                <a:alphaOff val="0"/>
              </a:schemeClr>
            </a:lnRef>
            <a:fillRef idx="3">
              <a:schemeClr val="accent4">
                <a:hueOff val="7303135"/>
                <a:satOff val="-2428"/>
                <a:lumOff val="9763"/>
                <a:alphaOff val="0"/>
              </a:schemeClr>
            </a:fillRef>
            <a:effectRef idx="2">
              <a:schemeClr val="accent4">
                <a:hueOff val="7303135"/>
                <a:satOff val="-2428"/>
                <a:lumOff val="9763"/>
                <a:alphaOff val="0"/>
              </a:schemeClr>
            </a:effectRef>
            <a:fontRef idx="minor">
              <a:schemeClr val="lt1"/>
            </a:fontRef>
          </p:style>
        </p:sp>
        <p:sp>
          <p:nvSpPr>
            <p:cNvPr id="19" name="Rectangle 18"/>
            <p:cNvSpPr/>
            <p:nvPr/>
          </p:nvSpPr>
          <p:spPr>
            <a:xfrm>
              <a:off x="3149500" y="1422995"/>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Enter mechanical equipment (optional)</a:t>
              </a:r>
              <a:endParaRPr lang="en-US" sz="2100" kern="1200" dirty="0"/>
            </a:p>
          </p:txBody>
        </p:sp>
      </p:grpSp>
      <p:grpSp>
        <p:nvGrpSpPr>
          <p:cNvPr id="10" name="Group 9"/>
          <p:cNvGrpSpPr/>
          <p:nvPr/>
        </p:nvGrpSpPr>
        <p:grpSpPr>
          <a:xfrm>
            <a:off x="2617206" y="3599979"/>
            <a:ext cx="2030015" cy="1218009"/>
            <a:chOff x="934936" y="2802910"/>
            <a:chExt cx="2030015" cy="1218009"/>
          </a:xfrm>
          <a:scene3d>
            <a:camera prst="orthographicFront"/>
            <a:lightRig rig="threePt" dir="t"/>
          </a:scene3d>
        </p:grpSpPr>
        <p:sp>
          <p:nvSpPr>
            <p:cNvPr id="16" name="Rectangle 15"/>
            <p:cNvSpPr/>
            <p:nvPr/>
          </p:nvSpPr>
          <p:spPr>
            <a:xfrm>
              <a:off x="934936" y="2802910"/>
              <a:ext cx="2030015" cy="1218009"/>
            </a:xfrm>
            <a:prstGeom prst="rect">
              <a:avLst/>
            </a:prstGeom>
            <a:sp3d>
              <a:bevelT/>
            </a:sp3d>
          </p:spPr>
          <p:style>
            <a:lnRef idx="0">
              <a:schemeClr val="lt1">
                <a:hueOff val="0"/>
                <a:satOff val="0"/>
                <a:lumOff val="0"/>
                <a:alphaOff val="0"/>
              </a:schemeClr>
            </a:lnRef>
            <a:fillRef idx="3">
              <a:schemeClr val="accent4">
                <a:hueOff val="9737513"/>
                <a:satOff val="-3238"/>
                <a:lumOff val="13018"/>
                <a:alphaOff val="0"/>
              </a:schemeClr>
            </a:fillRef>
            <a:effectRef idx="2">
              <a:schemeClr val="accent4">
                <a:hueOff val="9737513"/>
                <a:satOff val="-3238"/>
                <a:lumOff val="13018"/>
                <a:alphaOff val="0"/>
              </a:schemeClr>
            </a:effectRef>
            <a:fontRef idx="minor">
              <a:schemeClr val="lt1"/>
            </a:fontRef>
          </p:style>
        </p:sp>
        <p:sp>
          <p:nvSpPr>
            <p:cNvPr id="17" name="Rectangle 16"/>
            <p:cNvSpPr/>
            <p:nvPr/>
          </p:nvSpPr>
          <p:spPr>
            <a:xfrm>
              <a:off x="934936" y="2802910"/>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Review Mandatory Requirements </a:t>
              </a:r>
              <a:endParaRPr lang="en-US" sz="2100" kern="1200" dirty="0"/>
            </a:p>
          </p:txBody>
        </p:sp>
      </p:grpSp>
      <p:grpSp>
        <p:nvGrpSpPr>
          <p:cNvPr id="12" name="Group 11"/>
          <p:cNvGrpSpPr/>
          <p:nvPr/>
        </p:nvGrpSpPr>
        <p:grpSpPr>
          <a:xfrm>
            <a:off x="4647221" y="3599991"/>
            <a:ext cx="2030015" cy="1218009"/>
            <a:chOff x="3149500" y="2802922"/>
            <a:chExt cx="2030015" cy="1218009"/>
          </a:xfrm>
          <a:scene3d>
            <a:camera prst="orthographicFront"/>
            <a:lightRig rig="threePt" dir="t"/>
          </a:scene3d>
        </p:grpSpPr>
        <p:sp>
          <p:nvSpPr>
            <p:cNvPr id="14" name="Rectangle 13"/>
            <p:cNvSpPr/>
            <p:nvPr/>
          </p:nvSpPr>
          <p:spPr>
            <a:xfrm>
              <a:off x="3149500" y="2802922"/>
              <a:ext cx="2030015" cy="1218009"/>
            </a:xfrm>
            <a:prstGeom prst="rect">
              <a:avLst/>
            </a:prstGeom>
            <a:sp3d>
              <a:bevelT/>
            </a:sp3d>
          </p:spPr>
          <p:style>
            <a:lnRef idx="0">
              <a:schemeClr val="lt1">
                <a:hueOff val="0"/>
                <a:satOff val="0"/>
                <a:lumOff val="0"/>
                <a:alphaOff val="0"/>
              </a:schemeClr>
            </a:lnRef>
            <a:fillRef idx="3">
              <a:schemeClr val="accent4">
                <a:hueOff val="12171891"/>
                <a:satOff val="-4047"/>
                <a:lumOff val="16272"/>
                <a:alphaOff val="0"/>
              </a:schemeClr>
            </a:fillRef>
            <a:effectRef idx="2">
              <a:schemeClr val="accent4">
                <a:hueOff val="12171891"/>
                <a:satOff val="-4047"/>
                <a:lumOff val="16272"/>
                <a:alphaOff val="0"/>
              </a:schemeClr>
            </a:effectRef>
            <a:fontRef idx="minor">
              <a:schemeClr val="lt1"/>
            </a:fontRef>
          </p:style>
        </p:sp>
        <p:sp>
          <p:nvSpPr>
            <p:cNvPr id="15" name="Rectangle 14"/>
            <p:cNvSpPr/>
            <p:nvPr/>
          </p:nvSpPr>
          <p:spPr>
            <a:xfrm>
              <a:off x="3149500" y="2802922"/>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Reports</a:t>
              </a:r>
              <a:br>
                <a:rPr lang="en-US" sz="2100" kern="1200" dirty="0" smtClean="0"/>
              </a:br>
              <a:r>
                <a:rPr lang="en-US" sz="2100" kern="1200" dirty="0" smtClean="0"/>
                <a:t>View/print/save</a:t>
              </a:r>
              <a:endParaRPr lang="en-US" sz="2100" kern="1200" dirty="0"/>
            </a:p>
          </p:txBody>
        </p:sp>
      </p:grpSp>
      <p:grpSp>
        <p:nvGrpSpPr>
          <p:cNvPr id="26" name="Group 25"/>
          <p:cNvGrpSpPr/>
          <p:nvPr/>
        </p:nvGrpSpPr>
        <p:grpSpPr>
          <a:xfrm>
            <a:off x="2617204" y="2060152"/>
            <a:ext cx="2030015" cy="1218009"/>
            <a:chOff x="3149500" y="1984"/>
            <a:chExt cx="2030015" cy="1218009"/>
          </a:xfrm>
          <a:scene3d>
            <a:camera prst="orthographicFront"/>
            <a:lightRig rig="threePt" dir="t"/>
          </a:scene3d>
        </p:grpSpPr>
        <p:sp>
          <p:nvSpPr>
            <p:cNvPr id="27" name="Rectangle 26"/>
            <p:cNvSpPr/>
            <p:nvPr/>
          </p:nvSpPr>
          <p:spPr>
            <a:xfrm>
              <a:off x="3149500" y="1984"/>
              <a:ext cx="2030015" cy="1218009"/>
            </a:xfrm>
            <a:prstGeom prst="rect">
              <a:avLst/>
            </a:prstGeom>
            <a:sp3d>
              <a:bevelT/>
            </a:sp3d>
          </p:spPr>
          <p:style>
            <a:lnRef idx="0">
              <a:schemeClr val="lt1">
                <a:hueOff val="0"/>
                <a:satOff val="0"/>
                <a:lumOff val="0"/>
                <a:alphaOff val="0"/>
              </a:schemeClr>
            </a:lnRef>
            <a:fillRef idx="3">
              <a:schemeClr val="accent4">
                <a:hueOff val="2434378"/>
                <a:satOff val="-809"/>
                <a:lumOff val="3254"/>
                <a:alphaOff val="0"/>
              </a:schemeClr>
            </a:fillRef>
            <a:effectRef idx="2">
              <a:schemeClr val="accent4">
                <a:hueOff val="2434378"/>
                <a:satOff val="-809"/>
                <a:lumOff val="3254"/>
                <a:alphaOff val="0"/>
              </a:schemeClr>
            </a:effectRef>
            <a:fontRef idx="minor">
              <a:schemeClr val="lt1"/>
            </a:fontRef>
          </p:style>
        </p:sp>
        <p:sp>
          <p:nvSpPr>
            <p:cNvPr id="28" name="Rectangle 27"/>
            <p:cNvSpPr/>
            <p:nvPr/>
          </p:nvSpPr>
          <p:spPr>
            <a:xfrm>
              <a:off x="3149500" y="1984"/>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Enter project information</a:t>
              </a:r>
              <a:endParaRPr lang="en-US" sz="2100" kern="1200" dirty="0"/>
            </a:p>
          </p:txBody>
        </p:sp>
      </p:grpSp>
      <p:grpSp>
        <p:nvGrpSpPr>
          <p:cNvPr id="29" name="Group 28"/>
          <p:cNvGrpSpPr/>
          <p:nvPr/>
        </p:nvGrpSpPr>
        <p:grpSpPr>
          <a:xfrm>
            <a:off x="4647218" y="2060151"/>
            <a:ext cx="2030015" cy="1218009"/>
            <a:chOff x="916483" y="1422995"/>
            <a:chExt cx="2030015" cy="1218009"/>
          </a:xfrm>
          <a:scene3d>
            <a:camera prst="orthographicFront"/>
            <a:lightRig rig="threePt" dir="t"/>
          </a:scene3d>
        </p:grpSpPr>
        <p:sp>
          <p:nvSpPr>
            <p:cNvPr id="30" name="Rectangle 29"/>
            <p:cNvSpPr/>
            <p:nvPr/>
          </p:nvSpPr>
          <p:spPr>
            <a:xfrm>
              <a:off x="916483" y="1422995"/>
              <a:ext cx="2030015" cy="1218009"/>
            </a:xfrm>
            <a:prstGeom prst="rect">
              <a:avLst/>
            </a:prstGeom>
            <a:sp3d>
              <a:bevelT/>
            </a:sp3d>
          </p:spPr>
          <p:style>
            <a:lnRef idx="0">
              <a:schemeClr val="lt1">
                <a:hueOff val="0"/>
                <a:satOff val="0"/>
                <a:lumOff val="0"/>
                <a:alphaOff val="0"/>
              </a:schemeClr>
            </a:lnRef>
            <a:fillRef idx="3">
              <a:schemeClr val="accent4">
                <a:hueOff val="4868757"/>
                <a:satOff val="-1619"/>
                <a:lumOff val="6509"/>
                <a:alphaOff val="0"/>
              </a:schemeClr>
            </a:fillRef>
            <a:effectRef idx="2">
              <a:schemeClr val="accent4">
                <a:hueOff val="4868757"/>
                <a:satOff val="-1619"/>
                <a:lumOff val="6509"/>
                <a:alphaOff val="0"/>
              </a:schemeClr>
            </a:effectRef>
            <a:fontRef idx="minor">
              <a:schemeClr val="lt1"/>
            </a:fontRef>
          </p:style>
        </p:sp>
        <p:sp>
          <p:nvSpPr>
            <p:cNvPr id="31" name="Rectangle 30"/>
            <p:cNvSpPr/>
            <p:nvPr/>
          </p:nvSpPr>
          <p:spPr>
            <a:xfrm>
              <a:off x="916483" y="1422995"/>
              <a:ext cx="2030015" cy="121800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Enter building components</a:t>
              </a:r>
              <a:endParaRPr lang="en-US" sz="2100" kern="1200" dirty="0"/>
            </a:p>
          </p:txBody>
        </p:sp>
      </p:grpSp>
    </p:spTree>
    <p:extLst>
      <p:ext uri="{BB962C8B-B14F-4D97-AF65-F5344CB8AC3E}">
        <p14:creationId xmlns:p14="http://schemas.microsoft.com/office/powerpoint/2010/main" val="1449482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Select the Appropriate Code</a:t>
            </a:r>
            <a:endParaRPr lang="en-US" dirty="0"/>
          </a:p>
        </p:txBody>
      </p:sp>
      <p:sp>
        <p:nvSpPr>
          <p:cNvPr id="3" name="Content Placeholder 2"/>
          <p:cNvSpPr>
            <a:spLocks noGrp="1"/>
          </p:cNvSpPr>
          <p:nvPr>
            <p:ph idx="1"/>
          </p:nvPr>
        </p:nvSpPr>
        <p:spPr>
          <a:xfrm>
            <a:off x="457200" y="1032937"/>
            <a:ext cx="8229600" cy="677108"/>
          </a:xfrm>
        </p:spPr>
        <p:txBody>
          <a:bodyPr/>
          <a:lstStyle/>
          <a:p>
            <a:r>
              <a:rPr lang="en-US" dirty="0">
                <a:solidFill>
                  <a:schemeClr val="tx1"/>
                </a:solidFill>
              </a:rPr>
              <a:t>Applicable to your state/ jurisdiction (Code menu)</a:t>
            </a:r>
          </a:p>
          <a:p>
            <a:pPr marL="0"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14</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677070" y="1378821"/>
            <a:ext cx="5266905" cy="5160091"/>
          </a:xfrm>
          <a:prstGeom prst="rect">
            <a:avLst/>
          </a:prstGeom>
          <a:ln>
            <a:solidFill>
              <a:schemeClr val="tx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47" y="2055929"/>
            <a:ext cx="4086225" cy="2752725"/>
          </a:xfrm>
          <a:prstGeom prst="rect">
            <a:avLst/>
          </a:prstGeom>
        </p:spPr>
      </p:pic>
      <p:sp>
        <p:nvSpPr>
          <p:cNvPr id="7" name="Footer Placeholder 6"/>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687119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62"/>
            <a:ext cx="6629400" cy="384721"/>
          </a:xfrm>
        </p:spPr>
        <p:txBody>
          <a:bodyPr/>
          <a:lstStyle/>
          <a:p>
            <a:r>
              <a:rPr lang="en-US" dirty="0" smtClean="0"/>
              <a:t>Energy Code and Compliance Method</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15</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889" y="3813536"/>
            <a:ext cx="7099023" cy="256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889" y="1148605"/>
            <a:ext cx="7078231" cy="241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283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Compliance – Methods</a:t>
            </a:r>
            <a:endParaRPr lang="en-US" dirty="0"/>
          </a:p>
        </p:txBody>
      </p:sp>
      <p:sp>
        <p:nvSpPr>
          <p:cNvPr id="3" name="Content Placeholder 2"/>
          <p:cNvSpPr>
            <a:spLocks noGrp="1"/>
          </p:cNvSpPr>
          <p:nvPr>
            <p:ph idx="1"/>
          </p:nvPr>
        </p:nvSpPr>
        <p:spPr>
          <a:xfrm>
            <a:off x="457200" y="2639680"/>
            <a:ext cx="8229600" cy="4154984"/>
          </a:xfrm>
        </p:spPr>
        <p:txBody>
          <a:bodyPr/>
          <a:lstStyle/>
          <a:p>
            <a:r>
              <a:rPr lang="en-US" dirty="0" smtClean="0">
                <a:solidFill>
                  <a:schemeClr val="tx1"/>
                </a:solidFill>
              </a:rPr>
              <a:t>Performance </a:t>
            </a:r>
            <a:r>
              <a:rPr lang="en-US" dirty="0">
                <a:solidFill>
                  <a:schemeClr val="tx1"/>
                </a:solidFill>
              </a:rPr>
              <a:t>alternative</a:t>
            </a:r>
          </a:p>
          <a:p>
            <a:pPr lvl="1"/>
            <a:r>
              <a:rPr lang="en-US" dirty="0">
                <a:solidFill>
                  <a:schemeClr val="tx1"/>
                </a:solidFill>
              </a:rPr>
              <a:t>Based on simulated performance of your building compared to an equivalent code building</a:t>
            </a:r>
          </a:p>
          <a:p>
            <a:pPr lvl="1"/>
            <a:r>
              <a:rPr lang="en-US" dirty="0">
                <a:solidFill>
                  <a:schemeClr val="tx1"/>
                </a:solidFill>
              </a:rPr>
              <a:t>Requires additional inputs (over UA approach):  building orientation, minimum of four walls having unique orientations, and a minimum of one roof and </a:t>
            </a:r>
            <a:r>
              <a:rPr lang="en-US" dirty="0" smtClean="0">
                <a:solidFill>
                  <a:schemeClr val="tx1"/>
                </a:solidFill>
              </a:rPr>
              <a:t>floor</a:t>
            </a:r>
          </a:p>
          <a:p>
            <a:pPr lvl="1"/>
            <a:r>
              <a:rPr lang="en-US" dirty="0" smtClean="0">
                <a:solidFill>
                  <a:schemeClr val="tx1"/>
                </a:solidFill>
              </a:rPr>
              <a:t>Envelope trade-off only, no mechanical equipment trade-off</a:t>
            </a:r>
            <a:endParaRPr lang="en-US" dirty="0">
              <a:solidFill>
                <a:schemeClr val="tx1"/>
              </a:solidFill>
            </a:endParaRPr>
          </a:p>
          <a:p>
            <a:pPr lvl="1"/>
            <a:r>
              <a:rPr lang="en-US" dirty="0">
                <a:solidFill>
                  <a:schemeClr val="tx1"/>
                </a:solidFill>
              </a:rPr>
              <a:t>Check Compliance </a:t>
            </a:r>
            <a:r>
              <a:rPr lang="en-US" dirty="0" smtClean="0">
                <a:solidFill>
                  <a:schemeClr val="tx1"/>
                </a:solidFill>
              </a:rPr>
              <a:t>button</a:t>
            </a:r>
          </a:p>
          <a:p>
            <a:pPr lvl="1"/>
            <a:endParaRPr lang="en-US" dirty="0">
              <a:solidFill>
                <a:schemeClr val="tx1"/>
              </a:solidFill>
            </a:endParaRPr>
          </a:p>
          <a:p>
            <a:r>
              <a:rPr lang="en-US" dirty="0" smtClean="0">
                <a:solidFill>
                  <a:schemeClr val="tx1"/>
                </a:solidFill>
              </a:rPr>
              <a:t>Performance </a:t>
            </a:r>
            <a:r>
              <a:rPr lang="en-US" dirty="0">
                <a:solidFill>
                  <a:schemeClr val="tx1"/>
                </a:solidFill>
              </a:rPr>
              <a:t>alternative considers the whole building energy performance, whereas UA trade-off method considers only the thermal conductance of envelope components</a:t>
            </a:r>
          </a:p>
          <a:p>
            <a:pPr marL="0"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16</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
        <p:nvSpPr>
          <p:cNvPr id="6" name="Content Placeholder 2"/>
          <p:cNvSpPr txBox="1">
            <a:spLocks/>
          </p:cNvSpPr>
          <p:nvPr/>
        </p:nvSpPr>
        <p:spPr>
          <a:xfrm>
            <a:off x="457200" y="1199077"/>
            <a:ext cx="8229600" cy="1341906"/>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3"/>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4"/>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5"/>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3"/>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tx1"/>
                </a:solidFill>
              </a:rPr>
              <a:t>Total UA </a:t>
            </a:r>
          </a:p>
          <a:p>
            <a:pPr lvl="1"/>
            <a:r>
              <a:rPr lang="en-US" dirty="0" smtClean="0">
                <a:solidFill>
                  <a:schemeClr val="tx1"/>
                </a:solidFill>
              </a:rPr>
              <a:t>U-factor x Area for each building assembly</a:t>
            </a:r>
          </a:p>
          <a:p>
            <a:pPr lvl="1"/>
            <a:r>
              <a:rPr lang="en-US" dirty="0" smtClean="0">
                <a:solidFill>
                  <a:schemeClr val="tx1"/>
                </a:solidFill>
              </a:rPr>
              <a:t>UA from building conforming to code compared against your building UA</a:t>
            </a:r>
          </a:p>
          <a:p>
            <a:endParaRPr lang="en-US" dirty="0"/>
          </a:p>
        </p:txBody>
      </p:sp>
    </p:spTree>
    <p:extLst>
      <p:ext uri="{BB962C8B-B14F-4D97-AF65-F5344CB8AC3E}">
        <p14:creationId xmlns:p14="http://schemas.microsoft.com/office/powerpoint/2010/main" val="1535607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62"/>
            <a:ext cx="6629400" cy="384721"/>
          </a:xfrm>
        </p:spPr>
        <p:txBody>
          <a:bodyPr/>
          <a:lstStyle/>
          <a:p>
            <a:r>
              <a:rPr lang="en-US" dirty="0" smtClean="0"/>
              <a:t>Project Tab: Location</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17</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589" y="1344007"/>
            <a:ext cx="7099023" cy="470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971560" y="2241100"/>
            <a:ext cx="2604400" cy="77152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Tree>
    <p:extLst>
      <p:ext uri="{BB962C8B-B14F-4D97-AF65-F5344CB8AC3E}">
        <p14:creationId xmlns:p14="http://schemas.microsoft.com/office/powerpoint/2010/main" val="3244366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62"/>
            <a:ext cx="6629400" cy="384721"/>
          </a:xfrm>
        </p:spPr>
        <p:txBody>
          <a:bodyPr/>
          <a:lstStyle/>
          <a:p>
            <a:r>
              <a:rPr lang="en-US" dirty="0" smtClean="0"/>
              <a:t>Project Tab: Project Type</a:t>
            </a:r>
            <a:endParaRPr lang="en-US" dirty="0"/>
          </a:p>
        </p:txBody>
      </p:sp>
      <p:sp>
        <p:nvSpPr>
          <p:cNvPr id="3" name="Content Placeholder 2"/>
          <p:cNvSpPr>
            <a:spLocks noGrp="1"/>
          </p:cNvSpPr>
          <p:nvPr>
            <p:ph idx="1"/>
          </p:nvPr>
        </p:nvSpPr>
        <p:spPr>
          <a:xfrm>
            <a:off x="467474" y="999159"/>
            <a:ext cx="8229600" cy="4087273"/>
          </a:xfrm>
        </p:spPr>
        <p:txBody>
          <a:bodyPr/>
          <a:lstStyle/>
          <a:p>
            <a:r>
              <a:rPr lang="en-US" dirty="0">
                <a:solidFill>
                  <a:schemeClr val="tx1"/>
                </a:solidFill>
                <a:latin typeface="Verdana" pitchFamily="34" charset="0"/>
              </a:rPr>
              <a:t>Select </a:t>
            </a:r>
            <a:r>
              <a:rPr lang="en-US" dirty="0" smtClean="0">
                <a:solidFill>
                  <a:schemeClr val="tx1"/>
                </a:solidFill>
                <a:latin typeface="Verdana" pitchFamily="34" charset="0"/>
              </a:rPr>
              <a:t>New Construction, Addition or Alteration on </a:t>
            </a:r>
            <a:r>
              <a:rPr lang="en-US" dirty="0">
                <a:solidFill>
                  <a:schemeClr val="tx1"/>
                </a:solidFill>
                <a:latin typeface="Verdana" pitchFamily="34" charset="0"/>
              </a:rPr>
              <a:t>Project screen</a:t>
            </a:r>
          </a:p>
          <a:p>
            <a:pPr lvl="1"/>
            <a:r>
              <a:rPr lang="en-US" dirty="0" smtClean="0">
                <a:solidFill>
                  <a:schemeClr val="tx1"/>
                </a:solidFill>
                <a:latin typeface="Verdana" pitchFamily="34" charset="0"/>
              </a:rPr>
              <a:t>Additions </a:t>
            </a:r>
          </a:p>
          <a:p>
            <a:pPr marL="457200" lvl="1" indent="0">
              <a:buNone/>
            </a:pPr>
            <a:r>
              <a:rPr lang="en-US" dirty="0">
                <a:solidFill>
                  <a:schemeClr val="tx1"/>
                </a:solidFill>
                <a:latin typeface="Verdana" pitchFamily="34" charset="0"/>
              </a:rPr>
              <a:t>	</a:t>
            </a:r>
            <a:r>
              <a:rPr lang="en-US" dirty="0" smtClean="0">
                <a:solidFill>
                  <a:schemeClr val="tx1"/>
                </a:solidFill>
                <a:latin typeface="Verdana" pitchFamily="34" charset="0"/>
              </a:rPr>
              <a:t>User choice:</a:t>
            </a:r>
          </a:p>
          <a:p>
            <a:pPr lvl="2"/>
            <a:r>
              <a:rPr lang="en-US" dirty="0" smtClean="0">
                <a:solidFill>
                  <a:schemeClr val="tx1"/>
                </a:solidFill>
                <a:latin typeface="Verdana" pitchFamily="34" charset="0"/>
              </a:rPr>
              <a:t>Addition </a:t>
            </a:r>
            <a:r>
              <a:rPr lang="en-US" dirty="0">
                <a:solidFill>
                  <a:schemeClr val="tx1"/>
                </a:solidFill>
                <a:latin typeface="Verdana" pitchFamily="34" charset="0"/>
              </a:rPr>
              <a:t>only</a:t>
            </a:r>
          </a:p>
          <a:p>
            <a:pPr lvl="2"/>
            <a:r>
              <a:rPr lang="en-US" dirty="0">
                <a:solidFill>
                  <a:schemeClr val="tx1"/>
                </a:solidFill>
                <a:latin typeface="Verdana" pitchFamily="34" charset="0"/>
              </a:rPr>
              <a:t>Addition plus existing home</a:t>
            </a:r>
          </a:p>
          <a:p>
            <a:pPr lvl="1"/>
            <a:r>
              <a:rPr lang="en-US" dirty="0" smtClean="0">
                <a:solidFill>
                  <a:schemeClr val="tx1"/>
                </a:solidFill>
                <a:latin typeface="Verdana" pitchFamily="34" charset="0"/>
              </a:rPr>
              <a:t>Alterations</a:t>
            </a:r>
          </a:p>
          <a:p>
            <a:pPr lvl="2"/>
            <a:r>
              <a:rPr lang="en-US" dirty="0" smtClean="0">
                <a:solidFill>
                  <a:schemeClr val="tx1"/>
                </a:solidFill>
                <a:latin typeface="Verdana" pitchFamily="34" charset="0"/>
              </a:rPr>
              <a:t>Only include those assemblies being altered</a:t>
            </a:r>
          </a:p>
          <a:p>
            <a:pPr lvl="2"/>
            <a:r>
              <a:rPr lang="en-US" dirty="0">
                <a:solidFill>
                  <a:schemeClr val="tx1"/>
                </a:solidFill>
                <a:latin typeface="Verdana" pitchFamily="34" charset="0"/>
              </a:rPr>
              <a:t>Exemptions may apply (“Alteration Details”)</a:t>
            </a:r>
          </a:p>
          <a:p>
            <a:pPr marL="914400" lvl="2" indent="0">
              <a:buNone/>
            </a:pPr>
            <a:endParaRPr lang="en-US" dirty="0" smtClean="0">
              <a:solidFill>
                <a:schemeClr val="tx1"/>
              </a:solidFill>
              <a:latin typeface="Verdana" pitchFamily="34" charset="0"/>
            </a:endParaRPr>
          </a:p>
          <a:p>
            <a:pPr lvl="2"/>
            <a:endParaRPr lang="en-US" dirty="0">
              <a:solidFill>
                <a:schemeClr val="tx1"/>
              </a:solidFill>
              <a:latin typeface="Verdana" pitchFamily="34" charset="0"/>
            </a:endParaRPr>
          </a:p>
          <a:p>
            <a:pPr marL="0" indent="0">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457200" lvl="1"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18</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559" y="3952982"/>
            <a:ext cx="6612467" cy="238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638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Building Characteristics</a:t>
            </a:r>
            <a:endParaRPr lang="en-US" dirty="0"/>
          </a:p>
        </p:txBody>
      </p:sp>
      <p:sp>
        <p:nvSpPr>
          <p:cNvPr id="3" name="Content Placeholder 2"/>
          <p:cNvSpPr>
            <a:spLocks noGrp="1"/>
          </p:cNvSpPr>
          <p:nvPr>
            <p:ph idx="1"/>
          </p:nvPr>
        </p:nvSpPr>
        <p:spPr>
          <a:xfrm>
            <a:off x="89807" y="1420521"/>
            <a:ext cx="3580608" cy="1159393"/>
          </a:xfrm>
        </p:spPr>
        <p:txBody>
          <a:bodyPr/>
          <a:lstStyle/>
          <a:p>
            <a:r>
              <a:rPr lang="en-US" dirty="0" smtClean="0">
                <a:solidFill>
                  <a:schemeClr val="tx1"/>
                </a:solidFill>
              </a:rPr>
              <a:t>1- and 2-Family, Detached</a:t>
            </a:r>
          </a:p>
          <a:p>
            <a:r>
              <a:rPr lang="en-US" dirty="0" smtClean="0">
                <a:solidFill>
                  <a:schemeClr val="tx1"/>
                </a:solidFill>
              </a:rPr>
              <a:t>Multi Family</a:t>
            </a:r>
          </a:p>
          <a:p>
            <a:pPr marL="457200" lvl="1" indent="0">
              <a:buNone/>
            </a:pPr>
            <a:endParaRPr lang="en-US" dirty="0" smtClean="0">
              <a:solidFill>
                <a:schemeClr val="tx1"/>
              </a:solidFill>
            </a:endParaRPr>
          </a:p>
          <a:p>
            <a:endParaRPr lang="en-US" dirty="0">
              <a:solidFill>
                <a:schemeClr val="tx1"/>
              </a:solidFill>
            </a:endParaRP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19</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415" y="1093042"/>
            <a:ext cx="3048000" cy="203301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200" y="2281741"/>
            <a:ext cx="3048000" cy="3048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47" y="4135254"/>
            <a:ext cx="3048000" cy="2176272"/>
          </a:xfrm>
          <a:prstGeom prst="rect">
            <a:avLst/>
          </a:prstGeom>
        </p:spPr>
      </p:pic>
    </p:spTree>
    <p:extLst>
      <p:ext uri="{BB962C8B-B14F-4D97-AF65-F5344CB8AC3E}">
        <p14:creationId xmlns:p14="http://schemas.microsoft.com/office/powerpoint/2010/main" val="1669451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24712"/>
            <a:ext cx="4972050" cy="543014"/>
          </a:xfrm>
        </p:spPr>
        <p:txBody>
          <a:bodyPr/>
          <a:lstStyle/>
          <a:p>
            <a:r>
              <a:rPr lang="en-US" dirty="0" smtClean="0"/>
              <a:t>AIA and ICC Continuing Education Provider</a:t>
            </a:r>
            <a:endParaRPr lang="en-US" dirty="0"/>
          </a:p>
        </p:txBody>
      </p:sp>
      <p:sp>
        <p:nvSpPr>
          <p:cNvPr id="7" name="Content Placeholder 6"/>
          <p:cNvSpPr>
            <a:spLocks noGrp="1" noChangeArrowheads="1"/>
          </p:cNvSpPr>
          <p:nvPr>
            <p:ph idx="1"/>
          </p:nvPr>
        </p:nvSpPr>
        <p:spPr bwMode="auto">
          <a:xfrm>
            <a:off x="685800" y="1745514"/>
            <a:ext cx="7943850" cy="3508653"/>
          </a:xfrm>
          <a:prstGeom prst="rect">
            <a:avLst/>
          </a:prstGeom>
          <a:noFill/>
          <a:ln w="9525">
            <a:noFill/>
            <a:miter lim="800000"/>
            <a:headEnd/>
            <a:tailEnd/>
          </a:ln>
          <a:effectLst/>
        </p:spPr>
        <p:txBody>
          <a:bodyPr wrap="square" numCol="2" spcCol="182880" anchor="ct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indent="0">
              <a:spcBef>
                <a:spcPct val="20000"/>
              </a:spcBef>
              <a:buNone/>
              <a:defRPr/>
            </a:pPr>
            <a:r>
              <a:rPr lang="en-US" dirty="0">
                <a:solidFill>
                  <a:schemeClr val="tx1">
                    <a:lumMod val="50000"/>
                  </a:schemeClr>
                </a:solidFill>
                <a:latin typeface="Arial" panose="020B0604020202020204" pitchFamily="34" charset="0"/>
                <a:cs typeface="Arial" panose="020B0604020202020204" pitchFamily="34" charset="0"/>
              </a:rPr>
              <a:t>Continuing Education Credits Earned on Completion of this Live </a:t>
            </a:r>
            <a:r>
              <a:rPr lang="en-US" dirty="0" smtClean="0">
                <a:solidFill>
                  <a:schemeClr val="tx1">
                    <a:lumMod val="50000"/>
                  </a:schemeClr>
                </a:solidFill>
                <a:latin typeface="Arial" panose="020B0604020202020204" pitchFamily="34" charset="0"/>
                <a:cs typeface="Arial" panose="020B0604020202020204" pitchFamily="34" charset="0"/>
              </a:rPr>
              <a:t>Session:</a:t>
            </a:r>
            <a:endParaRPr lang="en-US" dirty="0">
              <a:solidFill>
                <a:schemeClr val="tx1">
                  <a:lumMod val="50000"/>
                </a:schemeClr>
              </a:solidFill>
              <a:latin typeface="Arial" panose="020B0604020202020204" pitchFamily="34" charset="0"/>
              <a:cs typeface="Arial" panose="020B0604020202020204" pitchFamily="34" charset="0"/>
            </a:endParaRPr>
          </a:p>
          <a:p>
            <a:pPr marL="0" indent="0">
              <a:spcBef>
                <a:spcPct val="20000"/>
              </a:spcBef>
              <a:buNone/>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spcBef>
                <a:spcPct val="20000"/>
              </a:spcBef>
              <a:defRPr/>
            </a:pPr>
            <a:r>
              <a:rPr lang="en-US" dirty="0" smtClean="0">
                <a:solidFill>
                  <a:srgbClr val="FF0000"/>
                </a:solidFill>
                <a:latin typeface="Arial" panose="020B0604020202020204" pitchFamily="34" charset="0"/>
                <a:cs typeface="Arial" panose="020B0604020202020204" pitchFamily="34" charset="0"/>
              </a:rPr>
              <a:t>1.0 </a:t>
            </a:r>
            <a:r>
              <a:rPr lang="en-US" dirty="0">
                <a:solidFill>
                  <a:srgbClr val="FF0000"/>
                </a:solidFill>
                <a:latin typeface="Arial" panose="020B0604020202020204" pitchFamily="34" charset="0"/>
                <a:cs typeface="Arial" panose="020B0604020202020204" pitchFamily="34" charset="0"/>
              </a:rPr>
              <a:t>LU/HSWs </a:t>
            </a:r>
            <a:r>
              <a:rPr lang="en-US" dirty="0">
                <a:solidFill>
                  <a:schemeClr val="tx1">
                    <a:lumMod val="50000"/>
                  </a:schemeClr>
                </a:solidFill>
                <a:latin typeface="Arial" panose="020B0604020202020204" pitchFamily="34" charset="0"/>
                <a:cs typeface="Arial" panose="020B0604020202020204" pitchFamily="34" charset="0"/>
              </a:rPr>
              <a:t>will be reported to </a:t>
            </a:r>
            <a:r>
              <a:rPr lang="en-US" dirty="0">
                <a:solidFill>
                  <a:srgbClr val="FF0000"/>
                </a:solidFill>
                <a:latin typeface="Arial" panose="020B0604020202020204" pitchFamily="34" charset="0"/>
                <a:cs typeface="Arial" panose="020B0604020202020204" pitchFamily="34" charset="0"/>
              </a:rPr>
              <a:t>AIA CES </a:t>
            </a:r>
            <a:r>
              <a:rPr lang="en-US" dirty="0">
                <a:solidFill>
                  <a:schemeClr val="tx1">
                    <a:lumMod val="50000"/>
                  </a:schemeClr>
                </a:solidFill>
                <a:latin typeface="Arial" panose="020B0604020202020204" pitchFamily="34" charset="0"/>
                <a:cs typeface="Arial" panose="020B0604020202020204" pitchFamily="34" charset="0"/>
              </a:rPr>
              <a:t>for</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AIA members. </a:t>
            </a:r>
          </a:p>
          <a:p>
            <a:pPr>
              <a:spcBef>
                <a:spcPct val="20000"/>
              </a:spcBef>
              <a:defRPr/>
            </a:pPr>
            <a:endParaRPr lang="en-US" dirty="0">
              <a:solidFill>
                <a:schemeClr val="accent4"/>
              </a:solidFill>
              <a:latin typeface="Arial" panose="020B0604020202020204" pitchFamily="34" charset="0"/>
              <a:cs typeface="Arial" panose="020B0604020202020204" pitchFamily="34" charset="0"/>
            </a:endParaRPr>
          </a:p>
          <a:p>
            <a:pPr>
              <a:spcBef>
                <a:spcPct val="20000"/>
              </a:spcBef>
              <a:defRPr/>
            </a:pPr>
            <a:r>
              <a:rPr lang="en-US" dirty="0" smtClean="0">
                <a:solidFill>
                  <a:srgbClr val="FF0000"/>
                </a:solidFill>
                <a:latin typeface="Arial" panose="020B0604020202020204" pitchFamily="34" charset="0"/>
                <a:cs typeface="Arial" panose="020B0604020202020204" pitchFamily="34" charset="0"/>
              </a:rPr>
              <a:t>0.1 ICC CEUs </a:t>
            </a:r>
            <a:r>
              <a:rPr lang="en-US" dirty="0">
                <a:solidFill>
                  <a:schemeClr val="tx1">
                    <a:lumMod val="50000"/>
                  </a:schemeClr>
                </a:solidFill>
                <a:latin typeface="Arial" panose="020B0604020202020204" pitchFamily="34" charset="0"/>
                <a:cs typeface="Arial" panose="020B0604020202020204" pitchFamily="34" charset="0"/>
              </a:rPr>
              <a:t>for</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ICC members </a:t>
            </a:r>
            <a:r>
              <a:rPr lang="en-US" dirty="0">
                <a:latin typeface="Arial" panose="020B0604020202020204" pitchFamily="34" charset="0"/>
                <a:cs typeface="Arial" panose="020B0604020202020204" pitchFamily="34" charset="0"/>
              </a:rPr>
              <a:t>must self-report to ICC with the </a:t>
            </a:r>
            <a:r>
              <a:rPr lang="en-US" dirty="0">
                <a:solidFill>
                  <a:schemeClr val="tx1">
                    <a:lumMod val="50000"/>
                  </a:schemeClr>
                </a:solidFill>
                <a:latin typeface="Arial" panose="020B0604020202020204" pitchFamily="34" charset="0"/>
                <a:cs typeface="Arial" panose="020B0604020202020204" pitchFamily="34" charset="0"/>
              </a:rPr>
              <a:t>Certificate of Completion.</a:t>
            </a:r>
          </a:p>
          <a:p>
            <a:pPr>
              <a:spcBef>
                <a:spcPct val="20000"/>
              </a:spcBef>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spcBef>
                <a:spcPct val="20000"/>
              </a:spcBef>
              <a:defRPr/>
            </a:pPr>
            <a:r>
              <a:rPr lang="en-US" dirty="0">
                <a:solidFill>
                  <a:schemeClr val="tx1">
                    <a:lumMod val="50000"/>
                  </a:schemeClr>
                </a:solidFill>
                <a:latin typeface="Arial" panose="020B0604020202020204" pitchFamily="34" charset="0"/>
                <a:cs typeface="Arial" panose="020B0604020202020204" pitchFamily="34" charset="0"/>
              </a:rPr>
              <a:t>Certificates of Completion for self-reporting to your professional organization for non-AIA and non-ICC members are available upon request</a:t>
            </a:r>
            <a:r>
              <a:rPr lang="en-US" dirty="0">
                <a:solidFill>
                  <a:schemeClr val="tx1">
                    <a:lumMod val="65000"/>
                    <a:lumOff val="35000"/>
                  </a:schemeClr>
                </a:solidFill>
                <a:latin typeface="Arial" panose="020B0604020202020204" pitchFamily="34" charset="0"/>
                <a:cs typeface="Arial" panose="020B0604020202020204" pitchFamily="34" charset="0"/>
              </a:rPr>
              <a:t>.</a:t>
            </a:r>
            <a:br>
              <a:rPr lang="en-US" dirty="0">
                <a:solidFill>
                  <a:schemeClr val="tx1">
                    <a:lumMod val="65000"/>
                    <a:lumOff val="35000"/>
                  </a:schemeClr>
                </a:solidFill>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a:p>
            <a:pPr>
              <a:spcBef>
                <a:spcPct val="20000"/>
              </a:spcBef>
              <a:defRPr/>
            </a:pPr>
            <a:r>
              <a:rPr lang="en-US" dirty="0">
                <a:solidFill>
                  <a:schemeClr val="tx1">
                    <a:lumMod val="50000"/>
                  </a:schemeClr>
                </a:solidFill>
                <a:latin typeface="Arial" panose="020B0604020202020204" pitchFamily="34" charset="0"/>
                <a:cs typeface="Arial" panose="020B0604020202020204" pitchFamily="34" charset="0"/>
              </a:rPr>
              <a:t>This course is registered with </a:t>
            </a:r>
            <a:r>
              <a:rPr lang="en-US" dirty="0">
                <a:solidFill>
                  <a:srgbClr val="FF0000"/>
                </a:solidFill>
                <a:latin typeface="Arial" panose="020B0604020202020204" pitchFamily="34" charset="0"/>
                <a:cs typeface="Arial" panose="020B0604020202020204" pitchFamily="34" charset="0"/>
              </a:rPr>
              <a:t>AIA CES</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dirty="0">
                <a:solidFill>
                  <a:schemeClr val="tx1">
                    <a:lumMod val="50000"/>
                  </a:schemeClr>
                </a:solidFill>
                <a:latin typeface="Arial" panose="020B0604020202020204" pitchFamily="34" charset="0"/>
                <a:cs typeface="Arial" panose="020B0604020202020204" pitchFamily="34" charset="0"/>
              </a:rPr>
              <a:t>and</a:t>
            </a:r>
            <a:r>
              <a:rPr lang="en-US" dirty="0">
                <a:solidFill>
                  <a:schemeClr val="tx1">
                    <a:lumMod val="65000"/>
                    <a:lumOff val="35000"/>
                  </a:schemeClr>
                </a:solidFill>
                <a:latin typeface="Arial" panose="020B0604020202020204" pitchFamily="34" charset="0"/>
                <a:cs typeface="Arial" panose="020B0604020202020204" pitchFamily="34" charset="0"/>
              </a:rPr>
              <a:t> </a:t>
            </a:r>
            <a:r>
              <a:rPr lang="en-US" dirty="0">
                <a:solidFill>
                  <a:srgbClr val="FF0000"/>
                </a:solidFill>
                <a:latin typeface="Arial" panose="020B0604020202020204" pitchFamily="34" charset="0"/>
                <a:cs typeface="Arial" panose="020B0604020202020204" pitchFamily="34" charset="0"/>
              </a:rPr>
              <a:t>ICC PP </a:t>
            </a:r>
            <a:r>
              <a:rPr lang="en-US" dirty="0">
                <a:solidFill>
                  <a:schemeClr val="tx1">
                    <a:lumMod val="50000"/>
                  </a:schemeClr>
                </a:solidFill>
                <a:latin typeface="Arial" panose="020B0604020202020204" pitchFamily="34" charset="0"/>
                <a:cs typeface="Arial" panose="020B0604020202020204" pitchFamily="34" charset="0"/>
              </a:rPr>
              <a:t>for continuing professional education. As such, it does not include content that may be deemed or construed to be an approval or endorsement by the AIA or ICC of any material of construction or any method or manner of handling, using, distributing, or dealing in any material or product.</a:t>
            </a:r>
          </a:p>
          <a:p>
            <a:pPr marL="0" indent="0">
              <a:spcBef>
                <a:spcPct val="20000"/>
              </a:spcBef>
              <a:buNone/>
              <a:defRPr/>
            </a:pPr>
            <a:r>
              <a:rPr lang="en-US" sz="1050" dirty="0">
                <a:solidFill>
                  <a:schemeClr val="tx1">
                    <a:lumMod val="65000"/>
                    <a:lumOff val="35000"/>
                  </a:schemeClr>
                </a:solidFill>
                <a:latin typeface="Arial" panose="020B0604020202020204" pitchFamily="34" charset="0"/>
                <a:cs typeface="Arial" panose="020B0604020202020204" pitchFamily="34" charset="0"/>
              </a:rPr>
              <a:t>________________________________________</a:t>
            </a:r>
            <a:br>
              <a:rPr lang="en-US" sz="1050" dirty="0">
                <a:solidFill>
                  <a:schemeClr val="tx1">
                    <a:lumMod val="65000"/>
                    <a:lumOff val="35000"/>
                  </a:schemeClr>
                </a:solidFill>
                <a:latin typeface="Arial" panose="020B0604020202020204" pitchFamily="34" charset="0"/>
                <a:cs typeface="Arial" panose="020B0604020202020204" pitchFamily="34" charset="0"/>
              </a:rPr>
            </a:br>
            <a:endParaRPr lang="en-US" sz="105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225" y="4926150"/>
            <a:ext cx="504825" cy="5143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0425" y="5001336"/>
            <a:ext cx="1085994" cy="512929"/>
          </a:xfrm>
          <a:prstGeom prst="rect">
            <a:avLst/>
          </a:prstGeom>
        </p:spPr>
      </p:pic>
      <p:sp>
        <p:nvSpPr>
          <p:cNvPr id="6" name="Title 1"/>
          <p:cNvSpPr txBox="1">
            <a:spLocks/>
          </p:cNvSpPr>
          <p:nvPr/>
        </p:nvSpPr>
        <p:spPr bwMode="auto">
          <a:xfrm>
            <a:off x="1651779" y="724751"/>
            <a:ext cx="6629400"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1875" b="1">
                <a:solidFill>
                  <a:schemeClr val="bg1"/>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kern="0" dirty="0" smtClean="0">
                <a:solidFill>
                  <a:srgbClr val="000000"/>
                </a:solidFill>
              </a:rPr>
              <a:t>AIA and ICC Continuing Education Provider</a:t>
            </a:r>
            <a:endParaRPr lang="en-US" kern="0" dirty="0">
              <a:solidFill>
                <a:srgbClr val="000000"/>
              </a:solidFill>
            </a:endParaRPr>
          </a:p>
        </p:txBody>
      </p:sp>
    </p:spTree>
    <p:extLst>
      <p:ext uri="{BB962C8B-B14F-4D97-AF65-F5344CB8AC3E}">
        <p14:creationId xmlns:p14="http://schemas.microsoft.com/office/powerpoint/2010/main" val="101479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a:t>Building </a:t>
            </a:r>
            <a:r>
              <a:rPr lang="en-US" dirty="0" smtClean="0"/>
              <a:t>Characteristics: Multifamily</a:t>
            </a:r>
            <a:endParaRPr lang="en-US" dirty="0"/>
          </a:p>
        </p:txBody>
      </p:sp>
      <p:sp>
        <p:nvSpPr>
          <p:cNvPr id="3" name="Content Placeholder 2"/>
          <p:cNvSpPr>
            <a:spLocks noGrp="1"/>
          </p:cNvSpPr>
          <p:nvPr>
            <p:ph idx="1"/>
          </p:nvPr>
        </p:nvSpPr>
        <p:spPr>
          <a:xfrm>
            <a:off x="457200" y="1371597"/>
            <a:ext cx="6832600" cy="3059299"/>
          </a:xfrm>
        </p:spPr>
        <p:txBody>
          <a:bodyPr/>
          <a:lstStyle/>
          <a:p>
            <a:r>
              <a:rPr lang="en-US" dirty="0">
                <a:solidFill>
                  <a:schemeClr val="tx1"/>
                </a:solidFill>
              </a:rPr>
              <a:t>Multifamily if </a:t>
            </a:r>
          </a:p>
          <a:p>
            <a:pPr lvl="1"/>
            <a:r>
              <a:rPr lang="en-US" dirty="0">
                <a:solidFill>
                  <a:schemeClr val="tx1"/>
                </a:solidFill>
              </a:rPr>
              <a:t>All multifamily buildings three stories or less in height above grade and</a:t>
            </a:r>
          </a:p>
          <a:p>
            <a:pPr lvl="1"/>
            <a:r>
              <a:rPr lang="en-US" dirty="0">
                <a:solidFill>
                  <a:schemeClr val="tx1"/>
                </a:solidFill>
              </a:rPr>
              <a:t>Contain three or more attached dwelling units</a:t>
            </a:r>
          </a:p>
          <a:p>
            <a:pPr lvl="1"/>
            <a:r>
              <a:rPr lang="en-US" dirty="0">
                <a:solidFill>
                  <a:schemeClr val="tx1"/>
                </a:solidFill>
              </a:rPr>
              <a:t>Examples</a:t>
            </a:r>
          </a:p>
          <a:p>
            <a:pPr lvl="2"/>
            <a:r>
              <a:rPr lang="en-US" dirty="0">
                <a:solidFill>
                  <a:schemeClr val="tx1"/>
                </a:solidFill>
              </a:rPr>
              <a:t>Apartments</a:t>
            </a:r>
          </a:p>
          <a:p>
            <a:pPr lvl="2"/>
            <a:r>
              <a:rPr lang="en-US" dirty="0">
                <a:solidFill>
                  <a:schemeClr val="tx1"/>
                </a:solidFill>
              </a:rPr>
              <a:t>Condominiums</a:t>
            </a:r>
          </a:p>
          <a:p>
            <a:pPr lvl="2"/>
            <a:r>
              <a:rPr lang="en-US" dirty="0">
                <a:solidFill>
                  <a:schemeClr val="tx1"/>
                </a:solidFill>
              </a:rPr>
              <a:t>Townhouses</a:t>
            </a:r>
          </a:p>
          <a:p>
            <a:pPr lvl="2"/>
            <a:r>
              <a:rPr lang="en-US" dirty="0">
                <a:solidFill>
                  <a:schemeClr val="tx1"/>
                </a:solidFill>
              </a:rPr>
              <a:t>Dormitories</a:t>
            </a:r>
          </a:p>
          <a:p>
            <a:pPr lvl="2"/>
            <a:r>
              <a:rPr lang="en-US" dirty="0" err="1" smtClean="0">
                <a:solidFill>
                  <a:schemeClr val="tx1"/>
                </a:solidFill>
              </a:rPr>
              <a:t>Rowhouses</a:t>
            </a:r>
            <a:endParaRPr lang="en-US" dirty="0">
              <a:solidFill>
                <a:schemeClr val="tx1"/>
              </a:solidFill>
            </a:endParaRPr>
          </a:p>
        </p:txBody>
      </p:sp>
      <p:sp>
        <p:nvSpPr>
          <p:cNvPr id="5" name="Slide Number Placeholder 4"/>
          <p:cNvSpPr>
            <a:spLocks noGrp="1"/>
          </p:cNvSpPr>
          <p:nvPr>
            <p:ph type="sldNum" sz="quarter" idx="11"/>
          </p:nvPr>
        </p:nvSpPr>
        <p:spPr/>
        <p:txBody>
          <a:bodyPr/>
          <a:lstStyle/>
          <a:p>
            <a:fld id="{03722D57-58D6-9447-A6D5-A97F6C35A8FB}" type="slidenum">
              <a:rPr lang="en-US" smtClean="0"/>
              <a:pPr/>
              <a:t>20</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496" y="1271347"/>
            <a:ext cx="1089561" cy="1089561"/>
          </a:xfrm>
          <a:prstGeom prst="rect">
            <a:avLst/>
          </a:prstGeom>
        </p:spPr>
      </p:pic>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8" name="Picture 2" descr="Pictur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0" y="2794000"/>
            <a:ext cx="29464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5892" y="3175000"/>
            <a:ext cx="3048000" cy="2033016"/>
          </a:xfrm>
          <a:prstGeom prst="rect">
            <a:avLst/>
          </a:prstGeom>
        </p:spPr>
      </p:pic>
    </p:spTree>
    <p:extLst>
      <p:ext uri="{BB962C8B-B14F-4D97-AF65-F5344CB8AC3E}">
        <p14:creationId xmlns:p14="http://schemas.microsoft.com/office/powerpoint/2010/main" val="2885269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Envelope Tab</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21</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94" y="1447925"/>
            <a:ext cx="7588513" cy="454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5754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Color Clues</a:t>
            </a:r>
            <a:endParaRPr lang="en-US" dirty="0"/>
          </a:p>
        </p:txBody>
      </p:sp>
      <p:sp>
        <p:nvSpPr>
          <p:cNvPr id="3" name="Content Placeholder 2"/>
          <p:cNvSpPr>
            <a:spLocks noGrp="1"/>
          </p:cNvSpPr>
          <p:nvPr>
            <p:ph idx="1"/>
          </p:nvPr>
        </p:nvSpPr>
        <p:spPr>
          <a:xfrm>
            <a:off x="239714" y="2240690"/>
            <a:ext cx="1820333" cy="307777"/>
          </a:xfrm>
        </p:spPr>
        <p:txBody>
          <a:bodyPr/>
          <a:lstStyle/>
          <a:p>
            <a:pPr marL="0" indent="0">
              <a:buNone/>
            </a:pPr>
            <a:r>
              <a:rPr lang="en-US" dirty="0" smtClean="0">
                <a:solidFill>
                  <a:srgbClr val="FF0000"/>
                </a:solidFill>
              </a:rPr>
              <a:t>Red</a:t>
            </a:r>
          </a:p>
        </p:txBody>
      </p:sp>
      <p:sp>
        <p:nvSpPr>
          <p:cNvPr id="5" name="Slide Number Placeholder 4"/>
          <p:cNvSpPr>
            <a:spLocks noGrp="1"/>
          </p:cNvSpPr>
          <p:nvPr>
            <p:ph type="sldNum" sz="quarter" idx="11"/>
          </p:nvPr>
        </p:nvSpPr>
        <p:spPr/>
        <p:txBody>
          <a:bodyPr/>
          <a:lstStyle/>
          <a:p>
            <a:fld id="{03722D57-58D6-9447-A6D5-A97F6C35A8FB}" type="slidenum">
              <a:rPr lang="en-US" smtClean="0"/>
              <a:pPr/>
              <a:t>22</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862667"/>
            <a:ext cx="7204585" cy="144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 y="4065619"/>
            <a:ext cx="87137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5452035"/>
            <a:ext cx="8770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214313" y="3640663"/>
            <a:ext cx="1820333" cy="307777"/>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6"/>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7"/>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8"/>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9"/>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smtClean="0">
                <a:solidFill>
                  <a:srgbClr val="00B050"/>
                </a:solidFill>
              </a:rPr>
              <a:t>Green</a:t>
            </a:r>
          </a:p>
        </p:txBody>
      </p:sp>
      <p:sp>
        <p:nvSpPr>
          <p:cNvPr id="11" name="Content Placeholder 2"/>
          <p:cNvSpPr txBox="1">
            <a:spLocks/>
          </p:cNvSpPr>
          <p:nvPr/>
        </p:nvSpPr>
        <p:spPr>
          <a:xfrm>
            <a:off x="214312" y="4842930"/>
            <a:ext cx="1820333" cy="307777"/>
          </a:xfrm>
          <a:prstGeom prst="rect">
            <a:avLst/>
          </a:prstGeom>
        </p:spPr>
        <p:txBody>
          <a:bodyPr vert="horz" lIns="0" tIns="0" rIns="0" bIns="0" rtlCol="0">
            <a:spAutoFit/>
          </a:bodyPr>
          <a:lstStyle>
            <a:lvl1pPr marL="342900" indent="-342900" algn="l" defTabSz="457200" rtl="0" eaLnBrk="1" latinLnBrk="0" hangingPunct="1">
              <a:spcBef>
                <a:spcPct val="20000"/>
              </a:spcBef>
              <a:buSzPct val="100000"/>
              <a:buFontTx/>
              <a:buBlip>
                <a:blip r:embed="rId6"/>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7"/>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8"/>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9"/>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6"/>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Tx/>
              <a:buNone/>
            </a:pPr>
            <a:r>
              <a:rPr lang="en-US" dirty="0" smtClean="0">
                <a:solidFill>
                  <a:srgbClr val="0070C0"/>
                </a:solidFill>
              </a:rPr>
              <a:t>Blue</a:t>
            </a:r>
          </a:p>
        </p:txBody>
      </p:sp>
    </p:spTree>
    <p:extLst>
      <p:ext uri="{BB962C8B-B14F-4D97-AF65-F5344CB8AC3E}">
        <p14:creationId xmlns:p14="http://schemas.microsoft.com/office/powerpoint/2010/main" val="14462330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Screen Information</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23</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
        <p:nvSpPr>
          <p:cNvPr id="9" name="Text Box 4"/>
          <p:cNvSpPr txBox="1">
            <a:spLocks noChangeArrowheads="1"/>
          </p:cNvSpPr>
          <p:nvPr/>
        </p:nvSpPr>
        <p:spPr bwMode="auto">
          <a:xfrm>
            <a:off x="790878" y="4756264"/>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10" charset="0"/>
                <a:ea typeface="ＭＳ Ｐゴシック" pitchFamily="-110" charset="-128"/>
              </a:defRPr>
            </a:lvl1pPr>
            <a:lvl2pPr marL="742950" indent="-285750">
              <a:defRPr sz="2400">
                <a:solidFill>
                  <a:schemeClr val="tx1"/>
                </a:solidFill>
                <a:latin typeface="Times" pitchFamily="-110" charset="0"/>
                <a:ea typeface="ＭＳ Ｐゴシック" pitchFamily="-110" charset="-128"/>
              </a:defRPr>
            </a:lvl2pPr>
            <a:lvl3pPr marL="1143000" indent="-228600">
              <a:defRPr sz="2400">
                <a:solidFill>
                  <a:schemeClr val="tx1"/>
                </a:solidFill>
                <a:latin typeface="Times" pitchFamily="-110" charset="0"/>
                <a:ea typeface="ＭＳ Ｐゴシック" pitchFamily="-110" charset="-128"/>
              </a:defRPr>
            </a:lvl3pPr>
            <a:lvl4pPr marL="1600200" indent="-228600">
              <a:defRPr sz="2400">
                <a:solidFill>
                  <a:schemeClr val="tx1"/>
                </a:solidFill>
                <a:latin typeface="Times" pitchFamily="-110" charset="0"/>
                <a:ea typeface="ＭＳ Ｐゴシック" pitchFamily="-110" charset="-128"/>
              </a:defRPr>
            </a:lvl4pPr>
            <a:lvl5pPr marL="2057400" indent="-228600">
              <a:defRPr sz="2400">
                <a:solidFill>
                  <a:schemeClr val="tx1"/>
                </a:solidFill>
                <a:latin typeface="Times" pitchFamily="-110"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9pPr>
          </a:lstStyle>
          <a:p>
            <a:pPr eaLnBrk="1" hangingPunct="1">
              <a:spcBef>
                <a:spcPct val="50000"/>
              </a:spcBef>
            </a:pPr>
            <a:r>
              <a:rPr lang="en-US" sz="2000" dirty="0">
                <a:latin typeface="Arial" charset="0"/>
              </a:rPr>
              <a:t>Status Bar</a:t>
            </a:r>
          </a:p>
        </p:txBody>
      </p:sp>
      <p:sp>
        <p:nvSpPr>
          <p:cNvPr id="10" name="Text Box 5"/>
          <p:cNvSpPr txBox="1">
            <a:spLocks noChangeArrowheads="1"/>
          </p:cNvSpPr>
          <p:nvPr/>
        </p:nvSpPr>
        <p:spPr bwMode="auto">
          <a:xfrm>
            <a:off x="105078" y="4460090"/>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10" charset="0"/>
                <a:ea typeface="ＭＳ Ｐゴシック" pitchFamily="-110" charset="-128"/>
              </a:defRPr>
            </a:lvl1pPr>
            <a:lvl2pPr marL="742950" indent="-285750">
              <a:defRPr sz="2400">
                <a:solidFill>
                  <a:schemeClr val="tx1"/>
                </a:solidFill>
                <a:latin typeface="Times" pitchFamily="-110" charset="0"/>
                <a:ea typeface="ＭＳ Ｐゴシック" pitchFamily="-110" charset="-128"/>
              </a:defRPr>
            </a:lvl2pPr>
            <a:lvl3pPr marL="1143000" indent="-228600">
              <a:defRPr sz="2400">
                <a:solidFill>
                  <a:schemeClr val="tx1"/>
                </a:solidFill>
                <a:latin typeface="Times" pitchFamily="-110" charset="0"/>
                <a:ea typeface="ＭＳ Ｐゴシック" pitchFamily="-110" charset="-128"/>
              </a:defRPr>
            </a:lvl3pPr>
            <a:lvl4pPr marL="1600200" indent="-228600">
              <a:defRPr sz="2400">
                <a:solidFill>
                  <a:schemeClr val="tx1"/>
                </a:solidFill>
                <a:latin typeface="Times" pitchFamily="-110" charset="0"/>
                <a:ea typeface="ＭＳ Ｐゴシック" pitchFamily="-110" charset="-128"/>
              </a:defRPr>
            </a:lvl4pPr>
            <a:lvl5pPr marL="2057400" indent="-228600">
              <a:defRPr sz="2400">
                <a:solidFill>
                  <a:schemeClr val="tx1"/>
                </a:solidFill>
                <a:latin typeface="Times" pitchFamily="-110" charset="0"/>
                <a:ea typeface="ＭＳ Ｐゴシック" pitchFamily="-110" charset="-128"/>
              </a:defRPr>
            </a:lvl5pPr>
            <a:lvl6pPr marL="25146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6pPr>
            <a:lvl7pPr marL="29718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7pPr>
            <a:lvl8pPr marL="34290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8pPr>
            <a:lvl9pPr marL="3886200" indent="-228600" eaLnBrk="0" fontAlgn="base" hangingPunct="0">
              <a:spcBef>
                <a:spcPct val="0"/>
              </a:spcBef>
              <a:spcAft>
                <a:spcPct val="0"/>
              </a:spcAft>
              <a:defRPr sz="2400">
                <a:solidFill>
                  <a:schemeClr val="tx1"/>
                </a:solidFill>
                <a:latin typeface="Times" pitchFamily="-110" charset="0"/>
                <a:ea typeface="ＭＳ Ｐゴシック" pitchFamily="-110" charset="-128"/>
              </a:defRPr>
            </a:lvl9pPr>
          </a:lstStyle>
          <a:p>
            <a:pPr eaLnBrk="1" hangingPunct="1">
              <a:spcBef>
                <a:spcPct val="50000"/>
              </a:spcBef>
            </a:pPr>
            <a:r>
              <a:rPr lang="en-US" sz="2000" dirty="0">
                <a:latin typeface="Arial" charset="0"/>
              </a:rPr>
              <a:t>Compliance Bar</a:t>
            </a:r>
          </a:p>
        </p:txBody>
      </p:sp>
      <p:sp>
        <p:nvSpPr>
          <p:cNvPr id="12" name="AutoShape 7"/>
          <p:cNvSpPr>
            <a:spLocks noChangeArrowheads="1"/>
          </p:cNvSpPr>
          <p:nvPr/>
        </p:nvSpPr>
        <p:spPr bwMode="auto">
          <a:xfrm>
            <a:off x="2070334" y="4933165"/>
            <a:ext cx="457200" cy="152400"/>
          </a:xfrm>
          <a:prstGeom prst="rightArrow">
            <a:avLst>
              <a:gd name="adj1" fmla="val 50000"/>
              <a:gd name="adj2" fmla="val 75000"/>
            </a:avLst>
          </a:prstGeom>
          <a:solidFill>
            <a:srgbClr val="FF3300"/>
          </a:solidFill>
          <a:ln w="9525">
            <a:solidFill>
              <a:schemeClr val="tx1"/>
            </a:solidFill>
            <a:miter lim="800000"/>
            <a:headEnd/>
            <a:tailEnd/>
          </a:ln>
        </p:spPr>
        <p:txBody>
          <a:bodyPr wrap="none" anchor="ctr"/>
          <a:lstStyle/>
          <a:p>
            <a:endParaRPr lang="en-US" dirty="0"/>
          </a:p>
        </p:txBody>
      </p:sp>
      <p:sp>
        <p:nvSpPr>
          <p:cNvPr id="14" name="AutoShape 7"/>
          <p:cNvSpPr>
            <a:spLocks noChangeArrowheads="1"/>
          </p:cNvSpPr>
          <p:nvPr/>
        </p:nvSpPr>
        <p:spPr bwMode="auto">
          <a:xfrm>
            <a:off x="2070714" y="4628506"/>
            <a:ext cx="457200" cy="152400"/>
          </a:xfrm>
          <a:prstGeom prst="rightArrow">
            <a:avLst>
              <a:gd name="adj1" fmla="val 50000"/>
              <a:gd name="adj2" fmla="val 75000"/>
            </a:avLst>
          </a:prstGeom>
          <a:solidFill>
            <a:srgbClr val="FF3300"/>
          </a:solidFill>
          <a:ln w="9525">
            <a:solidFill>
              <a:schemeClr val="tx1"/>
            </a:solidFill>
            <a:miter lim="800000"/>
            <a:headEnd/>
            <a:tailEnd/>
          </a:ln>
        </p:spPr>
        <p:txBody>
          <a:bodyPr wrap="none" anchor="ct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635" y="1104812"/>
            <a:ext cx="6481784" cy="407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049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What is the Building Thermal Envelope?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24</a:t>
            </a:fld>
            <a:endParaRPr lang="en-US" dirty="0"/>
          </a:p>
        </p:txBody>
      </p:sp>
      <p:sp>
        <p:nvSpPr>
          <p:cNvPr id="12"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 name="Picture 4" descr="insulation_whole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6891602" cy="46482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791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Entering Building Components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25</a:t>
            </a:fld>
            <a:endParaRPr lang="en-US" dirty="0"/>
          </a:p>
        </p:txBody>
      </p:sp>
      <p:sp>
        <p:nvSpPr>
          <p:cNvPr id="7" name="Rectangle 6"/>
          <p:cNvSpPr/>
          <p:nvPr/>
        </p:nvSpPr>
        <p:spPr>
          <a:xfrm>
            <a:off x="1524000" y="1295400"/>
            <a:ext cx="5625258"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solidFill>
                  <a:schemeClr val="accent1">
                    <a:lumMod val="75000"/>
                  </a:schemeClr>
                </a:solidFill>
                <a:effectLst>
                  <a:outerShdw blurRad="76200" dist="50800" dir="5400000" algn="tl" rotWithShape="0">
                    <a:srgbClr val="000000">
                      <a:alpha val="65000"/>
                    </a:srgbClr>
                  </a:outerShdw>
                </a:effectLst>
              </a:rPr>
              <a:t>Enter only applicable </a:t>
            </a:r>
            <a:br>
              <a:rPr lang="en-US" sz="4000" b="1" cap="none" spc="50" dirty="0" smtClean="0">
                <a:ln w="11430"/>
                <a:solidFill>
                  <a:schemeClr val="accent1">
                    <a:lumMod val="75000"/>
                  </a:schemeClr>
                </a:solidFill>
                <a:effectLst>
                  <a:outerShdw blurRad="76200" dist="50800" dir="5400000" algn="tl" rotWithShape="0">
                    <a:srgbClr val="000000">
                      <a:alpha val="65000"/>
                    </a:srgbClr>
                  </a:outerShdw>
                </a:effectLst>
              </a:rPr>
            </a:br>
            <a:r>
              <a:rPr lang="en-US" sz="4000" b="1" cap="none" spc="50" dirty="0" smtClean="0">
                <a:ln w="11430"/>
                <a:solidFill>
                  <a:schemeClr val="accent1">
                    <a:lumMod val="75000"/>
                  </a:schemeClr>
                </a:solidFill>
                <a:effectLst>
                  <a:outerShdw blurRad="76200" dist="50800" dir="5400000" algn="tl" rotWithShape="0">
                    <a:srgbClr val="000000">
                      <a:alpha val="65000"/>
                    </a:srgbClr>
                  </a:outerShdw>
                </a:effectLst>
              </a:rPr>
              <a:t>building components</a:t>
            </a:r>
            <a:endParaRPr lang="en-US" sz="4000" b="1" cap="none" spc="50" dirty="0">
              <a:ln w="11430"/>
              <a:solidFill>
                <a:schemeClr val="accent1">
                  <a:lumMod val="75000"/>
                </a:schemeClr>
              </a:solidFill>
              <a:effectLst>
                <a:outerShdw blurRad="76200" dist="50800" dir="5400000" algn="tl" rotWithShape="0">
                  <a:srgbClr val="000000">
                    <a:alpha val="65000"/>
                  </a:srgbClr>
                </a:outerShdw>
              </a:effectLst>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879" y="1208868"/>
            <a:ext cx="1193175" cy="824484"/>
          </a:xfrm>
          <a:prstGeom prst="rect">
            <a:avLst/>
          </a:prstGeom>
        </p:spPr>
      </p:pic>
      <p:sp>
        <p:nvSpPr>
          <p:cNvPr id="16"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7" name="Picture 5" descr="i-4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925676"/>
            <a:ext cx="1925638" cy="144400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0701" y="4391204"/>
            <a:ext cx="1590904" cy="139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1605" y="4398264"/>
            <a:ext cx="1776099" cy="139293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9054" y="2915780"/>
            <a:ext cx="2097795" cy="1392936"/>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599" y="2915780"/>
            <a:ext cx="950205" cy="1429851"/>
          </a:xfrm>
          <a:prstGeom prst="rect">
            <a:avLst/>
          </a:prstGeom>
        </p:spPr>
      </p:pic>
      <p:pic>
        <p:nvPicPr>
          <p:cNvPr id="22" name="Picture 4" descr="I:\checkcd\media\i-3_s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5707" y="2895956"/>
            <a:ext cx="1867511" cy="14496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6849" y="2841954"/>
            <a:ext cx="953436" cy="1466762"/>
          </a:xfrm>
          <a:prstGeom prst="rect">
            <a:avLst/>
          </a:prstGeom>
        </p:spPr>
      </p:pic>
    </p:spTree>
    <p:extLst>
      <p:ext uri="{BB962C8B-B14F-4D97-AF65-F5344CB8AC3E}">
        <p14:creationId xmlns:p14="http://schemas.microsoft.com/office/powerpoint/2010/main" val="1267399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Fenestration: U-Factors and SHGCs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26</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10" name="Picture 9" descr="nfrc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1054170"/>
            <a:ext cx="4373366" cy="533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537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Cavity vs. Continuous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27</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7" name="Picture 6" descr="insulated"/>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75167" y="1253279"/>
            <a:ext cx="4911643" cy="3516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477" y="1253279"/>
            <a:ext cx="3442387" cy="3516313"/>
          </a:xfrm>
          <a:prstGeom prst="rect">
            <a:avLst/>
          </a:prstGeom>
          <a:noFill/>
          <a:ln w="412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51064" y="4870204"/>
            <a:ext cx="4572000" cy="646331"/>
          </a:xfrm>
          <a:prstGeom prst="rect">
            <a:avLst/>
          </a:prstGeom>
        </p:spPr>
        <p:txBody>
          <a:bodyPr>
            <a:spAutoFit/>
          </a:bodyPr>
          <a:lstStyle/>
          <a:p>
            <a:r>
              <a:rPr lang="en-US" dirty="0"/>
              <a:t>Cavity R-value – used for insulation placed between structural </a:t>
            </a:r>
            <a:r>
              <a:rPr lang="en-US" dirty="0" smtClean="0"/>
              <a:t>members</a:t>
            </a:r>
            <a:endParaRPr lang="en-US" dirty="0"/>
          </a:p>
        </p:txBody>
      </p:sp>
      <p:sp>
        <p:nvSpPr>
          <p:cNvPr id="8" name="Rectangle 7"/>
          <p:cNvSpPr/>
          <p:nvPr/>
        </p:nvSpPr>
        <p:spPr>
          <a:xfrm>
            <a:off x="5456476" y="4818500"/>
            <a:ext cx="3442387" cy="923330"/>
          </a:xfrm>
          <a:prstGeom prst="rect">
            <a:avLst/>
          </a:prstGeom>
        </p:spPr>
        <p:txBody>
          <a:bodyPr wrap="square">
            <a:spAutoFit/>
          </a:bodyPr>
          <a:lstStyle/>
          <a:p>
            <a:r>
              <a:rPr lang="en-US" dirty="0" smtClean="0"/>
              <a:t>Continuous </a:t>
            </a:r>
            <a:r>
              <a:rPr lang="en-US" dirty="0"/>
              <a:t>R-value – used for insulation that is continuous across the structure (e.g., rigid insulation)</a:t>
            </a:r>
          </a:p>
        </p:txBody>
      </p:sp>
    </p:spTree>
    <p:extLst>
      <p:ext uri="{BB962C8B-B14F-4D97-AF65-F5344CB8AC3E}">
        <p14:creationId xmlns:p14="http://schemas.microsoft.com/office/powerpoint/2010/main" val="1786871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Foundations – what button to use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28</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graphicFrame>
        <p:nvGraphicFramePr>
          <p:cNvPr id="10" name="Diagram 9"/>
          <p:cNvGraphicFramePr/>
          <p:nvPr>
            <p:extLst>
              <p:ext uri="{D42A27DB-BD31-4B8C-83A1-F6EECF244321}">
                <p14:modId xmlns:p14="http://schemas.microsoft.com/office/powerpoint/2010/main" val="2270656751"/>
              </p:ext>
            </p:extLst>
          </p:nvPr>
        </p:nvGraphicFramePr>
        <p:xfrm>
          <a:off x="990600" y="1388546"/>
          <a:ext cx="71628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1675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What’s a Basement Wall?</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29</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7" name="Picture 4" descr="Below Grade Wal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786" y="1444099"/>
            <a:ext cx="8591550" cy="4859337"/>
          </a:xfrm>
          <a:prstGeom prst="rect">
            <a:avLst/>
          </a:prstGeom>
          <a:noFill/>
          <a:ln w="9525">
            <a:noFill/>
            <a:miter lim="800000"/>
            <a:headEnd/>
            <a:tailEnd/>
          </a:ln>
        </p:spPr>
      </p:pic>
      <p:sp>
        <p:nvSpPr>
          <p:cNvPr id="11" name="TextBox 5"/>
          <p:cNvSpPr txBox="1">
            <a:spLocks noChangeArrowheads="1"/>
          </p:cNvSpPr>
          <p:nvPr/>
        </p:nvSpPr>
        <p:spPr bwMode="auto">
          <a:xfrm>
            <a:off x="1527175" y="1134536"/>
            <a:ext cx="1749425" cy="523875"/>
          </a:xfrm>
          <a:prstGeom prst="rect">
            <a:avLst/>
          </a:prstGeom>
          <a:noFill/>
          <a:ln w="9525">
            <a:noFill/>
            <a:miter lim="800000"/>
            <a:headEnd/>
            <a:tailEnd/>
          </a:ln>
        </p:spPr>
        <p:txBody>
          <a:bodyPr wrap="none">
            <a:spAutoFit/>
          </a:bodyPr>
          <a:lstStyle/>
          <a:p>
            <a:r>
              <a:rPr lang="en-US" dirty="0"/>
              <a:t>Basement Wall –</a:t>
            </a:r>
            <a:br>
              <a:rPr lang="en-US" dirty="0"/>
            </a:br>
            <a:r>
              <a:rPr lang="en-US" dirty="0"/>
              <a:t>&gt;50% below grade</a:t>
            </a:r>
          </a:p>
        </p:txBody>
      </p:sp>
      <p:sp>
        <p:nvSpPr>
          <p:cNvPr id="12" name="TextBox 11"/>
          <p:cNvSpPr txBox="1">
            <a:spLocks noChangeArrowheads="1"/>
          </p:cNvSpPr>
          <p:nvPr/>
        </p:nvSpPr>
        <p:spPr bwMode="auto">
          <a:xfrm>
            <a:off x="1285731" y="3410723"/>
            <a:ext cx="1431925" cy="523875"/>
          </a:xfrm>
          <a:prstGeom prst="rect">
            <a:avLst/>
          </a:prstGeom>
          <a:noFill/>
          <a:ln w="9525">
            <a:noFill/>
            <a:miter lim="800000"/>
            <a:headEnd/>
            <a:tailEnd/>
          </a:ln>
        </p:spPr>
        <p:txBody>
          <a:bodyPr wrap="none">
            <a:spAutoFit/>
          </a:bodyPr>
          <a:lstStyle/>
          <a:p>
            <a:r>
              <a:rPr lang="en-US" dirty="0"/>
              <a:t>Below grade</a:t>
            </a:r>
          </a:p>
          <a:p>
            <a:r>
              <a:rPr lang="en-US" dirty="0"/>
              <a:t>Basement wall</a:t>
            </a:r>
          </a:p>
        </p:txBody>
      </p:sp>
      <p:sp>
        <p:nvSpPr>
          <p:cNvPr id="13" name="TextBox 12"/>
          <p:cNvSpPr txBox="1">
            <a:spLocks noChangeArrowheads="1"/>
          </p:cNvSpPr>
          <p:nvPr/>
        </p:nvSpPr>
        <p:spPr bwMode="auto">
          <a:xfrm>
            <a:off x="6251575" y="3779599"/>
            <a:ext cx="1749425" cy="523875"/>
          </a:xfrm>
          <a:prstGeom prst="rect">
            <a:avLst/>
          </a:prstGeom>
          <a:noFill/>
          <a:ln w="9525">
            <a:noFill/>
            <a:miter lim="800000"/>
            <a:headEnd/>
            <a:tailEnd/>
          </a:ln>
        </p:spPr>
        <p:txBody>
          <a:bodyPr wrap="none">
            <a:spAutoFit/>
          </a:bodyPr>
          <a:lstStyle/>
          <a:p>
            <a:r>
              <a:rPr lang="en-US" dirty="0"/>
              <a:t>Exterior Wall –</a:t>
            </a:r>
          </a:p>
          <a:p>
            <a:r>
              <a:rPr lang="en-US" dirty="0"/>
              <a:t>&lt;50% below grade</a:t>
            </a:r>
          </a:p>
        </p:txBody>
      </p:sp>
      <p:sp>
        <p:nvSpPr>
          <p:cNvPr id="14" name="TextBox 13"/>
          <p:cNvSpPr txBox="1">
            <a:spLocks noChangeArrowheads="1"/>
          </p:cNvSpPr>
          <p:nvPr/>
        </p:nvSpPr>
        <p:spPr bwMode="auto">
          <a:xfrm>
            <a:off x="5917004" y="1429520"/>
            <a:ext cx="1431925" cy="523875"/>
          </a:xfrm>
          <a:prstGeom prst="rect">
            <a:avLst/>
          </a:prstGeom>
          <a:noFill/>
          <a:ln w="9525">
            <a:noFill/>
            <a:miter lim="800000"/>
            <a:headEnd/>
            <a:tailEnd/>
          </a:ln>
        </p:spPr>
        <p:txBody>
          <a:bodyPr wrap="none">
            <a:spAutoFit/>
          </a:bodyPr>
          <a:lstStyle/>
          <a:p>
            <a:r>
              <a:rPr lang="en-US" dirty="0"/>
              <a:t>Below grade</a:t>
            </a:r>
          </a:p>
          <a:p>
            <a:r>
              <a:rPr lang="en-US" dirty="0"/>
              <a:t>Basement wall</a:t>
            </a:r>
          </a:p>
        </p:txBody>
      </p:sp>
    </p:spTree>
    <p:extLst>
      <p:ext uri="{BB962C8B-B14F-4D97-AF65-F5344CB8AC3E}">
        <p14:creationId xmlns:p14="http://schemas.microsoft.com/office/powerpoint/2010/main" val="2997495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4343400" y="2286000"/>
          <a:ext cx="4876800" cy="4116388"/>
        </p:xfrm>
        <a:graphic>
          <a:graphicData uri="http://schemas.openxmlformats.org/presentationml/2006/ole">
            <mc:AlternateContent xmlns:mc="http://schemas.openxmlformats.org/markup-compatibility/2006">
              <mc:Choice xmlns:v="urn:schemas-microsoft-com:vml" Requires="v">
                <p:oleObj spid="_x0000_s1031" name="Document" r:id="rId4" imgW="5943677" imgH="4115920" progId="Word.Document.12">
                  <p:embed/>
                </p:oleObj>
              </mc:Choice>
              <mc:Fallback>
                <p:oleObj name="Document" r:id="rId4" imgW="5943677" imgH="4115920" progId="Word.Document.12">
                  <p:embed/>
                  <p:pic>
                    <p:nvPicPr>
                      <p:cNvPr id="0" name=""/>
                      <p:cNvPicPr/>
                      <p:nvPr/>
                    </p:nvPicPr>
                    <p:blipFill>
                      <a:blip r:embed="rId5"/>
                      <a:stretch>
                        <a:fillRect/>
                      </a:stretch>
                    </p:blipFill>
                    <p:spPr>
                      <a:xfrm>
                        <a:off x="4343400" y="2286000"/>
                        <a:ext cx="4876800" cy="4116388"/>
                      </a:xfrm>
                      <a:prstGeom prst="rect">
                        <a:avLst/>
                      </a:prstGeom>
                      <a:ln w="19050">
                        <a:noFill/>
                      </a:ln>
                    </p:spPr>
                  </p:pic>
                </p:oleObj>
              </mc:Fallback>
            </mc:AlternateContent>
          </a:graphicData>
        </a:graphic>
      </p:graphicFrame>
      <p:sp>
        <p:nvSpPr>
          <p:cNvPr id="6" name="Title 1"/>
          <p:cNvSpPr txBox="1">
            <a:spLocks/>
          </p:cNvSpPr>
          <p:nvPr/>
        </p:nvSpPr>
        <p:spPr bwMode="auto">
          <a:xfrm>
            <a:off x="1651779" y="724751"/>
            <a:ext cx="6629400"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0"/>
              </a:spcBef>
              <a:spcAft>
                <a:spcPct val="0"/>
              </a:spcAft>
              <a:defRPr sz="1875" b="1">
                <a:solidFill>
                  <a:schemeClr val="bg1"/>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a:r>
              <a:rPr lang="en-US" kern="0" dirty="0" smtClean="0">
                <a:solidFill>
                  <a:srgbClr val="000000"/>
                </a:solidFill>
              </a:rPr>
              <a:t>RESNET Professional Development Credits </a:t>
            </a:r>
            <a:endParaRPr lang="en-US" kern="0" dirty="0">
              <a:solidFill>
                <a:srgbClr val="000000"/>
              </a:solidFill>
            </a:endParaRPr>
          </a:p>
        </p:txBody>
      </p:sp>
      <p:sp>
        <p:nvSpPr>
          <p:cNvPr id="7" name="TextBox 6"/>
          <p:cNvSpPr txBox="1"/>
          <p:nvPr/>
        </p:nvSpPr>
        <p:spPr>
          <a:xfrm>
            <a:off x="381000" y="1524000"/>
            <a:ext cx="3352800" cy="3046988"/>
          </a:xfrm>
          <a:prstGeom prst="rect">
            <a:avLst/>
          </a:prstGeom>
          <a:noFill/>
        </p:spPr>
        <p:txBody>
          <a:bodyPr wrap="square">
            <a:spAutoFit/>
          </a:bodyPr>
          <a:lstStyle/>
          <a:p>
            <a:pPr marL="285750" indent="-285750" defTabSz="914400" fontAlgn="base">
              <a:spcBef>
                <a:spcPct val="0"/>
              </a:spcBef>
              <a:spcAft>
                <a:spcPct val="0"/>
              </a:spcAft>
              <a:buFont typeface="Arial" panose="020B0604020202020204" pitchFamily="34" charset="0"/>
              <a:buChar char="•"/>
            </a:pPr>
            <a:r>
              <a:rPr lang="en-US" sz="1600" dirty="0">
                <a:solidFill>
                  <a:srgbClr val="000000"/>
                </a:solidFill>
              </a:rPr>
              <a:t>Raters can earn a </a:t>
            </a:r>
            <a:r>
              <a:rPr lang="en-US" sz="1600" dirty="0">
                <a:solidFill>
                  <a:srgbClr val="FF0000"/>
                </a:solidFill>
              </a:rPr>
              <a:t>maximum of 12 PDHs</a:t>
            </a:r>
            <a:r>
              <a:rPr lang="en-US" sz="1600" dirty="0">
                <a:solidFill>
                  <a:srgbClr val="000000"/>
                </a:solidFill>
              </a:rPr>
              <a:t> if they </a:t>
            </a:r>
            <a:r>
              <a:rPr lang="en-US" sz="1600" dirty="0" smtClean="0">
                <a:solidFill>
                  <a:srgbClr val="000000"/>
                </a:solidFill>
              </a:rPr>
              <a:t>attend:</a:t>
            </a:r>
          </a:p>
          <a:p>
            <a:pPr marL="742950" lvl="1" indent="-285750" defTabSz="914400" fontAlgn="base">
              <a:spcBef>
                <a:spcPct val="0"/>
              </a:spcBef>
              <a:spcAft>
                <a:spcPct val="0"/>
              </a:spcAft>
              <a:buFont typeface="Arial" panose="020B0604020202020204" pitchFamily="34" charset="0"/>
              <a:buChar char="•"/>
            </a:pPr>
            <a:r>
              <a:rPr lang="en-US" sz="1600" dirty="0" smtClean="0">
                <a:solidFill>
                  <a:srgbClr val="000000"/>
                </a:solidFill>
              </a:rPr>
              <a:t>all </a:t>
            </a:r>
            <a:r>
              <a:rPr lang="en-US" sz="1600" dirty="0">
                <a:solidFill>
                  <a:srgbClr val="000000"/>
                </a:solidFill>
              </a:rPr>
              <a:t>pre-conference and </a:t>
            </a:r>
            <a:endParaRPr lang="en-US" sz="1600" dirty="0" smtClean="0">
              <a:solidFill>
                <a:srgbClr val="000000"/>
              </a:solidFill>
            </a:endParaRPr>
          </a:p>
          <a:p>
            <a:pPr marL="742950" lvl="1" indent="-285750" defTabSz="914400" fontAlgn="base">
              <a:spcBef>
                <a:spcPct val="0"/>
              </a:spcBef>
              <a:spcAft>
                <a:spcPct val="0"/>
              </a:spcAft>
              <a:buFont typeface="Arial" panose="020B0604020202020204" pitchFamily="34" charset="0"/>
              <a:buChar char="•"/>
            </a:pPr>
            <a:r>
              <a:rPr lang="en-US" sz="1600" dirty="0" smtClean="0">
                <a:solidFill>
                  <a:srgbClr val="000000"/>
                </a:solidFill>
              </a:rPr>
              <a:t>full </a:t>
            </a:r>
            <a:r>
              <a:rPr lang="en-US" sz="1600" dirty="0">
                <a:solidFill>
                  <a:srgbClr val="000000"/>
                </a:solidFill>
              </a:rPr>
              <a:t>conference </a:t>
            </a:r>
            <a:r>
              <a:rPr lang="en-US" sz="1600" dirty="0" smtClean="0">
                <a:solidFill>
                  <a:srgbClr val="000000"/>
                </a:solidFill>
              </a:rPr>
              <a:t>sessions</a:t>
            </a:r>
          </a:p>
          <a:p>
            <a:pPr marL="742950" lvl="1" indent="-285750" defTabSz="914400" fontAlgn="base">
              <a:spcBef>
                <a:spcPct val="0"/>
              </a:spcBef>
              <a:spcAft>
                <a:spcPct val="0"/>
              </a:spcAft>
              <a:buFont typeface="Arial" panose="020B0604020202020204" pitchFamily="34" charset="0"/>
              <a:buChar char="•"/>
            </a:pPr>
            <a:r>
              <a:rPr lang="en-US" sz="1600" dirty="0" smtClean="0">
                <a:solidFill>
                  <a:srgbClr val="000000"/>
                </a:solidFill>
              </a:rPr>
              <a:t>Exception – commercial </a:t>
            </a:r>
            <a:r>
              <a:rPr lang="en-US" sz="1600" smtClean="0">
                <a:solidFill>
                  <a:srgbClr val="000000"/>
                </a:solidFill>
              </a:rPr>
              <a:t>buildings sessions</a:t>
            </a:r>
            <a:endParaRPr lang="en-US" sz="1600" dirty="0" smtClean="0">
              <a:solidFill>
                <a:srgbClr val="000000"/>
              </a:solidFill>
            </a:endParaRPr>
          </a:p>
          <a:p>
            <a:pPr marL="285750" indent="-285750" defTabSz="914400" fontAlgn="base">
              <a:spcBef>
                <a:spcPct val="0"/>
              </a:spcBef>
              <a:spcAft>
                <a:spcPct val="0"/>
              </a:spcAft>
              <a:buFont typeface="Arial" panose="020B0604020202020204" pitchFamily="34" charset="0"/>
              <a:buChar char="•"/>
            </a:pPr>
            <a:r>
              <a:rPr lang="en-US" sz="1600" dirty="0">
                <a:solidFill>
                  <a:srgbClr val="000000">
                    <a:lumMod val="50000"/>
                  </a:srgbClr>
                </a:solidFill>
                <a:cs typeface="Arial" panose="020B0604020202020204" pitchFamily="34" charset="0"/>
              </a:rPr>
              <a:t>Certificates of Completion for self-reporting </a:t>
            </a:r>
            <a:r>
              <a:rPr lang="en-US" sz="1600" dirty="0" smtClean="0">
                <a:solidFill>
                  <a:srgbClr val="000000">
                    <a:lumMod val="50000"/>
                  </a:srgbClr>
                </a:solidFill>
                <a:cs typeface="Arial" panose="020B0604020202020204" pitchFamily="34" charset="0"/>
              </a:rPr>
              <a:t>are </a:t>
            </a:r>
            <a:r>
              <a:rPr lang="en-US" sz="1600" dirty="0">
                <a:solidFill>
                  <a:srgbClr val="000000">
                    <a:lumMod val="50000"/>
                  </a:srgbClr>
                </a:solidFill>
                <a:cs typeface="Arial" panose="020B0604020202020204" pitchFamily="34" charset="0"/>
              </a:rPr>
              <a:t>available upon request</a:t>
            </a:r>
            <a:r>
              <a:rPr lang="en-US" sz="1600" dirty="0">
                <a:solidFill>
                  <a:srgbClr val="000000">
                    <a:lumMod val="65000"/>
                    <a:lumOff val="35000"/>
                  </a:srgbClr>
                </a:solidFill>
                <a:cs typeface="Arial" panose="020B0604020202020204" pitchFamily="34" charset="0"/>
              </a:rPr>
              <a:t>.</a:t>
            </a:r>
            <a:br>
              <a:rPr lang="en-US" sz="1600" dirty="0">
                <a:solidFill>
                  <a:srgbClr val="000000">
                    <a:lumMod val="65000"/>
                    <a:lumOff val="35000"/>
                  </a:srgbClr>
                </a:solidFill>
                <a:cs typeface="Arial" panose="020B0604020202020204" pitchFamily="34" charset="0"/>
              </a:rPr>
            </a:br>
            <a:endParaRPr lang="en-US" sz="1600" dirty="0">
              <a:solidFill>
                <a:srgbClr val="000000">
                  <a:lumMod val="65000"/>
                  <a:lumOff val="35000"/>
                </a:srgbClr>
              </a:solidFill>
              <a:cs typeface="Arial" panose="020B0604020202020204" pitchFamily="34" charset="0"/>
            </a:endParaRPr>
          </a:p>
          <a:p>
            <a:pPr defTabSz="914400" fontAlgn="base">
              <a:spcBef>
                <a:spcPct val="0"/>
              </a:spcBef>
              <a:spcAft>
                <a:spcPct val="0"/>
              </a:spcAft>
            </a:pPr>
            <a:endParaRPr lang="en-US" sz="1600" dirty="0">
              <a:solidFill>
                <a:srgbClr val="000000"/>
              </a:solidFill>
            </a:endParaRPr>
          </a:p>
          <a:p>
            <a:pPr defTabSz="914400" fontAlgn="base">
              <a:spcBef>
                <a:spcPct val="0"/>
              </a:spcBef>
              <a:spcAft>
                <a:spcPct val="0"/>
              </a:spcAft>
            </a:pPr>
            <a:endParaRPr lang="en-US" sz="1600" dirty="0">
              <a:solidFill>
                <a:srgbClr val="000000"/>
              </a:solidFill>
            </a:endParaRPr>
          </a:p>
        </p:txBody>
      </p:sp>
    </p:spTree>
    <p:extLst>
      <p:ext uri="{BB962C8B-B14F-4D97-AF65-F5344CB8AC3E}">
        <p14:creationId xmlns:p14="http://schemas.microsoft.com/office/powerpoint/2010/main" val="3893154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Basements Wall</a:t>
            </a:r>
            <a:endParaRPr lang="en-US" dirty="0"/>
          </a:p>
        </p:txBody>
      </p:sp>
      <p:sp>
        <p:nvSpPr>
          <p:cNvPr id="3" name="Content Placeholder 2"/>
          <p:cNvSpPr>
            <a:spLocks noGrp="1"/>
          </p:cNvSpPr>
          <p:nvPr>
            <p:ph idx="1"/>
          </p:nvPr>
        </p:nvSpPr>
        <p:spPr>
          <a:xfrm>
            <a:off x="947056" y="4145962"/>
            <a:ext cx="7291953" cy="2197525"/>
          </a:xfrm>
        </p:spPr>
        <p:txBody>
          <a:bodyPr/>
          <a:lstStyle/>
          <a:p>
            <a:r>
              <a:rPr lang="en-US" sz="1400" dirty="0" smtClean="0">
                <a:solidFill>
                  <a:schemeClr val="tx1"/>
                </a:solidFill>
              </a:rPr>
              <a:t>Wall Height: If not uniform, provide an average height</a:t>
            </a:r>
          </a:p>
          <a:p>
            <a:r>
              <a:rPr lang="en-US" sz="1400" dirty="0" smtClean="0">
                <a:solidFill>
                  <a:schemeClr val="tx1"/>
                </a:solidFill>
              </a:rPr>
              <a:t>Depth Below Grade: If sloped or uneven, provide an average depth below grade</a:t>
            </a:r>
          </a:p>
          <a:p>
            <a:r>
              <a:rPr lang="en-US" sz="1400" dirty="0">
                <a:solidFill>
                  <a:schemeClr val="tx1"/>
                </a:solidFill>
              </a:rPr>
              <a:t>Depth of Insulation</a:t>
            </a:r>
          </a:p>
          <a:p>
            <a:pPr lvl="1"/>
            <a:r>
              <a:rPr lang="en-US" sz="1400" dirty="0">
                <a:solidFill>
                  <a:schemeClr val="tx1"/>
                </a:solidFill>
              </a:rPr>
              <a:t>Requirements are for full depth of basement wall (to 10 </a:t>
            </a:r>
            <a:r>
              <a:rPr lang="en-US" sz="1400" dirty="0" err="1">
                <a:solidFill>
                  <a:schemeClr val="tx1"/>
                </a:solidFill>
              </a:rPr>
              <a:t>ft</a:t>
            </a:r>
            <a:r>
              <a:rPr lang="en-US" sz="1400" dirty="0">
                <a:solidFill>
                  <a:schemeClr val="tx1"/>
                </a:solidFill>
              </a:rPr>
              <a:t>); </a:t>
            </a:r>
            <a:r>
              <a:rPr lang="en-US" sz="1400" dirty="0" err="1">
                <a:solidFill>
                  <a:schemeClr val="tx1"/>
                </a:solidFill>
              </a:rPr>
              <a:t>RES</a:t>
            </a:r>
            <a:r>
              <a:rPr lang="en-US" sz="1400" i="1" dirty="0" err="1">
                <a:solidFill>
                  <a:schemeClr val="tx1"/>
                </a:solidFill>
              </a:rPr>
              <a:t>check</a:t>
            </a:r>
            <a:r>
              <a:rPr lang="en-US" sz="1400" dirty="0">
                <a:solidFill>
                  <a:schemeClr val="tx1"/>
                </a:solidFill>
              </a:rPr>
              <a:t> allows trade offs</a:t>
            </a:r>
          </a:p>
          <a:p>
            <a:pPr lvl="1"/>
            <a:r>
              <a:rPr lang="en-US" sz="1400" dirty="0">
                <a:solidFill>
                  <a:schemeClr val="tx1"/>
                </a:solidFill>
              </a:rPr>
              <a:t>If you enter insulation depth of 0, program assumes no insulation, regardless of values in the insulation fields</a:t>
            </a:r>
          </a:p>
          <a:p>
            <a:r>
              <a:rPr lang="en-US" sz="1400" dirty="0">
                <a:solidFill>
                  <a:schemeClr val="tx1"/>
                </a:solidFill>
              </a:rPr>
              <a:t>Continuous Insulation: Software assumes it’s exterior rigid</a:t>
            </a:r>
          </a:p>
          <a:p>
            <a:r>
              <a:rPr lang="en-US" sz="1400" dirty="0">
                <a:solidFill>
                  <a:schemeClr val="tx1"/>
                </a:solidFill>
              </a:rPr>
              <a:t>Cavity Insulation: Software assumes you’re furring out on the interior</a:t>
            </a:r>
            <a:endParaRPr lang="en-US" sz="1400"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30</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82" y="1013732"/>
            <a:ext cx="4377894"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631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Crawl Wall</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31</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920" y="1238931"/>
            <a:ext cx="5591175"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509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Envelope Helpful Hints</a:t>
            </a:r>
            <a:endParaRPr lang="en-US" dirty="0"/>
          </a:p>
        </p:txBody>
      </p:sp>
      <p:sp>
        <p:nvSpPr>
          <p:cNvPr id="3" name="Content Placeholder 2"/>
          <p:cNvSpPr>
            <a:spLocks noGrp="1"/>
          </p:cNvSpPr>
          <p:nvPr>
            <p:ph idx="1"/>
          </p:nvPr>
        </p:nvSpPr>
        <p:spPr>
          <a:xfrm>
            <a:off x="457200" y="1371597"/>
            <a:ext cx="8229600" cy="2394502"/>
          </a:xfrm>
        </p:spPr>
        <p:txBody>
          <a:bodyPr/>
          <a:lstStyle/>
          <a:p>
            <a:r>
              <a:rPr lang="en-US" dirty="0">
                <a:solidFill>
                  <a:schemeClr val="tx1"/>
                </a:solidFill>
              </a:rPr>
              <a:t>Don’t have to use every button</a:t>
            </a:r>
          </a:p>
          <a:p>
            <a:r>
              <a:rPr lang="en-US" dirty="0">
                <a:solidFill>
                  <a:schemeClr val="tx1"/>
                </a:solidFill>
              </a:rPr>
              <a:t>Can group “like” components</a:t>
            </a:r>
          </a:p>
          <a:p>
            <a:r>
              <a:rPr lang="en-US" dirty="0">
                <a:solidFill>
                  <a:schemeClr val="tx1"/>
                </a:solidFill>
              </a:rPr>
              <a:t>Gross area (except slab-on-grade</a:t>
            </a:r>
            <a:r>
              <a:rPr lang="en-US" dirty="0" smtClean="0">
                <a:solidFill>
                  <a:schemeClr val="tx1"/>
                </a:solidFill>
              </a:rPr>
              <a:t>)</a:t>
            </a:r>
          </a:p>
          <a:p>
            <a:pPr lvl="1"/>
            <a:r>
              <a:rPr lang="en-US" dirty="0" smtClean="0">
                <a:solidFill>
                  <a:schemeClr val="tx1"/>
                </a:solidFill>
              </a:rPr>
              <a:t>Gross </a:t>
            </a:r>
            <a:r>
              <a:rPr lang="en-US" i="1" dirty="0" smtClean="0">
                <a:solidFill>
                  <a:schemeClr val="tx1"/>
                </a:solidFill>
              </a:rPr>
              <a:t>wall</a:t>
            </a:r>
            <a:r>
              <a:rPr lang="en-US" dirty="0" smtClean="0">
                <a:solidFill>
                  <a:schemeClr val="tx1"/>
                </a:solidFill>
              </a:rPr>
              <a:t> area to include peripheral edges of floors (area of band joist and subfloor between floors)</a:t>
            </a:r>
            <a:endParaRPr lang="en-US" dirty="0">
              <a:solidFill>
                <a:schemeClr val="tx1"/>
              </a:solidFill>
            </a:endParaRPr>
          </a:p>
          <a:p>
            <a:r>
              <a:rPr lang="en-US" dirty="0">
                <a:solidFill>
                  <a:schemeClr val="tx1"/>
                </a:solidFill>
              </a:rPr>
              <a:t>Use “Other” assembly as needed</a:t>
            </a: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32</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496" y="1271347"/>
            <a:ext cx="1089561" cy="1089561"/>
          </a:xfrm>
          <a:prstGeom prst="rect">
            <a:avLst/>
          </a:prstGeom>
        </p:spPr>
      </p:pic>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45988" y="3797644"/>
            <a:ext cx="8723870" cy="2089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760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Preferences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33</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56" y="1184246"/>
            <a:ext cx="64198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2643506681"/>
              </p:ext>
            </p:extLst>
          </p:nvPr>
        </p:nvGraphicFramePr>
        <p:xfrm>
          <a:off x="2794958" y="4606506"/>
          <a:ext cx="5598544" cy="16303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241540" y="2516757"/>
            <a:ext cx="1595886" cy="392501"/>
          </a:xfrm>
          <a:prstGeom prst="ellipse">
            <a:avLst/>
          </a:prstGeom>
          <a:noFill/>
          <a:ln w="158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457865" y="2892006"/>
            <a:ext cx="1802921" cy="1826644"/>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56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Compliance </a:t>
            </a:r>
            <a:r>
              <a:rPr lang="en-US" dirty="0"/>
              <a:t>Failing</a:t>
            </a:r>
            <a:r>
              <a:rPr lang="en-US" dirty="0" smtClean="0"/>
              <a:t> </a:t>
            </a:r>
            <a:r>
              <a:rPr lang="en-US" dirty="0"/>
              <a:t>– </a:t>
            </a:r>
            <a:r>
              <a:rPr lang="en-US" dirty="0" smtClean="0"/>
              <a:t>Helpful Hints</a:t>
            </a:r>
            <a:endParaRPr lang="en-US" dirty="0"/>
          </a:p>
        </p:txBody>
      </p:sp>
      <p:sp>
        <p:nvSpPr>
          <p:cNvPr id="3" name="Content Placeholder 2"/>
          <p:cNvSpPr>
            <a:spLocks noGrp="1"/>
          </p:cNvSpPr>
          <p:nvPr>
            <p:ph idx="1"/>
          </p:nvPr>
        </p:nvSpPr>
        <p:spPr>
          <a:xfrm>
            <a:off x="457200" y="1371597"/>
            <a:ext cx="6620933" cy="3773341"/>
          </a:xfrm>
        </p:spPr>
        <p:txBody>
          <a:bodyPr/>
          <a:lstStyle/>
          <a:p>
            <a:r>
              <a:rPr lang="en-US" dirty="0" smtClean="0">
                <a:solidFill>
                  <a:schemeClr val="tx1"/>
                </a:solidFill>
              </a:rPr>
              <a:t>Review building plans to ensure all components are entered correctly</a:t>
            </a:r>
          </a:p>
          <a:p>
            <a:r>
              <a:rPr lang="en-US" dirty="0" smtClean="0">
                <a:solidFill>
                  <a:schemeClr val="tx1"/>
                </a:solidFill>
              </a:rPr>
              <a:t>Confirm takeoffs (areas) are correct</a:t>
            </a:r>
          </a:p>
          <a:p>
            <a:r>
              <a:rPr lang="en-US" dirty="0" smtClean="0">
                <a:solidFill>
                  <a:schemeClr val="tx1"/>
                </a:solidFill>
              </a:rPr>
              <a:t>Confirm insulation values</a:t>
            </a:r>
          </a:p>
          <a:p>
            <a:pPr lvl="1"/>
            <a:r>
              <a:rPr lang="en-US" dirty="0" smtClean="0">
                <a:solidFill>
                  <a:schemeClr val="tx1"/>
                </a:solidFill>
              </a:rPr>
              <a:t>Double check cavity vs. continuous entries</a:t>
            </a:r>
          </a:p>
          <a:p>
            <a:r>
              <a:rPr lang="en-US" dirty="0" smtClean="0">
                <a:solidFill>
                  <a:schemeClr val="tx1"/>
                </a:solidFill>
              </a:rPr>
              <a:t>Confirm fenestration values</a:t>
            </a:r>
          </a:p>
          <a:p>
            <a:pPr lvl="1"/>
            <a:r>
              <a:rPr lang="en-US" dirty="0" smtClean="0">
                <a:solidFill>
                  <a:schemeClr val="tx1"/>
                </a:solidFill>
              </a:rPr>
              <a:t>Double check ratings on windows and doors (U-factor and SHGC)</a:t>
            </a:r>
          </a:p>
          <a:p>
            <a:r>
              <a:rPr lang="en-US" dirty="0" smtClean="0">
                <a:solidFill>
                  <a:schemeClr val="tx1"/>
                </a:solidFill>
              </a:rPr>
              <a:t>Look at UA column </a:t>
            </a:r>
            <a:r>
              <a:rPr lang="en-US" i="1" dirty="0" smtClean="0">
                <a:solidFill>
                  <a:schemeClr val="tx1"/>
                </a:solidFill>
              </a:rPr>
              <a:t>(next slide)</a:t>
            </a:r>
          </a:p>
          <a:p>
            <a:endParaRPr lang="en-US" dirty="0">
              <a:solidFill>
                <a:schemeClr val="tx1"/>
              </a:solidFill>
            </a:endParaRP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34</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1041" y="1261534"/>
            <a:ext cx="1143000" cy="1143000"/>
          </a:xfrm>
          <a:prstGeom prst="rect">
            <a:avLst/>
          </a:prstGeom>
        </p:spPr>
      </p:pic>
    </p:spTree>
    <p:extLst>
      <p:ext uri="{BB962C8B-B14F-4D97-AF65-F5344CB8AC3E}">
        <p14:creationId xmlns:p14="http://schemas.microsoft.com/office/powerpoint/2010/main" val="2660981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732" y="1301675"/>
            <a:ext cx="7698719" cy="4841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56614"/>
            <a:ext cx="6629400" cy="384721"/>
          </a:xfrm>
        </p:spPr>
        <p:txBody>
          <a:bodyPr/>
          <a:lstStyle/>
          <a:p>
            <a:r>
              <a:rPr lang="en-US" dirty="0" smtClean="0"/>
              <a:t>Compliance Failing – Helpful Hints, con’t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35</a:t>
            </a:fld>
            <a:endParaRPr lang="en-US" dirty="0"/>
          </a:p>
        </p:txBody>
      </p:sp>
      <p:sp>
        <p:nvSpPr>
          <p:cNvPr id="4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3833" y="1844515"/>
            <a:ext cx="838200" cy="628650"/>
          </a:xfrm>
          <a:prstGeom prst="rect">
            <a:avLst/>
          </a:prstGeom>
        </p:spPr>
      </p:pic>
      <p:sp>
        <p:nvSpPr>
          <p:cNvPr id="44" name="Oval 43"/>
          <p:cNvSpPr/>
          <p:nvPr/>
        </p:nvSpPr>
        <p:spPr>
          <a:xfrm>
            <a:off x="6164865" y="5087222"/>
            <a:ext cx="381000" cy="228600"/>
          </a:xfrm>
          <a:prstGeom prst="ellipse">
            <a:avLst/>
          </a:prstGeom>
          <a:solidFill>
            <a:schemeClr val="accent2">
              <a:lumMod val="40000"/>
              <a:lumOff val="60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6164865" y="3007455"/>
            <a:ext cx="381000" cy="228600"/>
          </a:xfrm>
          <a:prstGeom prst="ellipse">
            <a:avLst/>
          </a:prstGeom>
          <a:solidFill>
            <a:schemeClr val="accent2">
              <a:lumMod val="40000"/>
              <a:lumOff val="60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1041" y="1261534"/>
            <a:ext cx="1143000" cy="1143000"/>
          </a:xfrm>
          <a:prstGeom prst="rect">
            <a:avLst/>
          </a:prstGeom>
        </p:spPr>
      </p:pic>
    </p:spTree>
    <p:extLst>
      <p:ext uri="{BB962C8B-B14F-4D97-AF65-F5344CB8AC3E}">
        <p14:creationId xmlns:p14="http://schemas.microsoft.com/office/powerpoint/2010/main" val="32351333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Requirements Tab</a:t>
            </a:r>
            <a:endParaRPr lang="en-US" dirty="0"/>
          </a:p>
        </p:txBody>
      </p:sp>
      <p:sp>
        <p:nvSpPr>
          <p:cNvPr id="3" name="Content Placeholder 2"/>
          <p:cNvSpPr>
            <a:spLocks noGrp="1"/>
          </p:cNvSpPr>
          <p:nvPr>
            <p:ph idx="1"/>
          </p:nvPr>
        </p:nvSpPr>
        <p:spPr>
          <a:xfrm>
            <a:off x="257176" y="1172807"/>
            <a:ext cx="4476749" cy="4875568"/>
          </a:xfrm>
        </p:spPr>
        <p:txBody>
          <a:bodyPr/>
          <a:lstStyle/>
          <a:p>
            <a:r>
              <a:rPr lang="en-US" dirty="0">
                <a:solidFill>
                  <a:schemeClr val="tx1"/>
                </a:solidFill>
              </a:rPr>
              <a:t>Mandatory </a:t>
            </a:r>
            <a:r>
              <a:rPr lang="en-US" dirty="0" smtClean="0">
                <a:solidFill>
                  <a:schemeClr val="tx1"/>
                </a:solidFill>
              </a:rPr>
              <a:t>requirements</a:t>
            </a:r>
          </a:p>
          <a:p>
            <a:pPr lvl="1"/>
            <a:r>
              <a:rPr lang="en-US" dirty="0">
                <a:solidFill>
                  <a:schemeClr val="tx1"/>
                </a:solidFill>
                <a:latin typeface="Verdana" pitchFamily="34" charset="0"/>
              </a:rPr>
              <a:t>Air leakage</a:t>
            </a:r>
          </a:p>
          <a:p>
            <a:pPr lvl="1"/>
            <a:r>
              <a:rPr lang="en-US" dirty="0">
                <a:solidFill>
                  <a:schemeClr val="tx1"/>
                </a:solidFill>
                <a:latin typeface="Verdana" pitchFamily="34" charset="0"/>
              </a:rPr>
              <a:t>Building mechanical systems and equipment</a:t>
            </a:r>
          </a:p>
          <a:p>
            <a:pPr lvl="1"/>
            <a:r>
              <a:rPr lang="en-US" dirty="0">
                <a:solidFill>
                  <a:schemeClr val="tx1"/>
                </a:solidFill>
                <a:latin typeface="Verdana" pitchFamily="34" charset="0"/>
              </a:rPr>
              <a:t>Service water heating</a:t>
            </a:r>
          </a:p>
          <a:p>
            <a:pPr lvl="1"/>
            <a:r>
              <a:rPr lang="en-US" dirty="0">
                <a:solidFill>
                  <a:schemeClr val="tx1"/>
                </a:solidFill>
                <a:latin typeface="Verdana" pitchFamily="34" charset="0"/>
              </a:rPr>
              <a:t>Duct construction, insulation, </a:t>
            </a:r>
            <a:r>
              <a:rPr lang="en-US" dirty="0" smtClean="0">
                <a:solidFill>
                  <a:schemeClr val="tx1"/>
                </a:solidFill>
                <a:latin typeface="Verdana" pitchFamily="34" charset="0"/>
              </a:rPr>
              <a:t>testing</a:t>
            </a:r>
            <a:endParaRPr lang="en-US" dirty="0">
              <a:solidFill>
                <a:schemeClr val="tx1"/>
              </a:solidFill>
            </a:endParaRPr>
          </a:p>
          <a:p>
            <a:r>
              <a:rPr lang="en-US" dirty="0">
                <a:solidFill>
                  <a:schemeClr val="tx1"/>
                </a:solidFill>
              </a:rPr>
              <a:t>For each requirement, the user </a:t>
            </a:r>
          </a:p>
          <a:p>
            <a:pPr lvl="1"/>
            <a:r>
              <a:rPr lang="en-US" dirty="0" smtClean="0">
                <a:solidFill>
                  <a:schemeClr val="tx1"/>
                </a:solidFill>
              </a:rPr>
              <a:t> Chooses a “compliance option”</a:t>
            </a:r>
            <a:endParaRPr lang="en-US" dirty="0">
              <a:solidFill>
                <a:schemeClr val="tx1"/>
              </a:solidFill>
            </a:endParaRPr>
          </a:p>
          <a:p>
            <a:pPr lvl="2"/>
            <a:r>
              <a:rPr lang="en-US" dirty="0" smtClean="0">
                <a:solidFill>
                  <a:schemeClr val="tx1"/>
                </a:solidFill>
              </a:rPr>
              <a:t>Requirement will be Met</a:t>
            </a:r>
            <a:endParaRPr lang="en-US" dirty="0">
              <a:solidFill>
                <a:schemeClr val="tx1"/>
              </a:solidFill>
            </a:endParaRPr>
          </a:p>
          <a:p>
            <a:pPr lvl="2"/>
            <a:r>
              <a:rPr lang="en-US" dirty="0" smtClean="0">
                <a:solidFill>
                  <a:schemeClr val="tx1"/>
                </a:solidFill>
              </a:rPr>
              <a:t>Exempt or Exceptions</a:t>
            </a:r>
            <a:endParaRPr lang="en-US" dirty="0">
              <a:solidFill>
                <a:schemeClr val="tx1"/>
              </a:solidFill>
            </a:endParaRPr>
          </a:p>
          <a:p>
            <a:pPr lvl="2"/>
            <a:r>
              <a:rPr lang="en-US" dirty="0" smtClean="0">
                <a:solidFill>
                  <a:schemeClr val="tx1"/>
                </a:solidFill>
              </a:rPr>
              <a:t>Requirement is Not Applicable</a:t>
            </a:r>
            <a:endParaRPr lang="en-US" dirty="0">
              <a:solidFill>
                <a:schemeClr val="tx1"/>
              </a:solidFill>
            </a:endParaRPr>
          </a:p>
          <a:p>
            <a:pPr lvl="1"/>
            <a:r>
              <a:rPr lang="en-US" dirty="0" smtClean="0">
                <a:solidFill>
                  <a:schemeClr val="tx1"/>
                </a:solidFill>
              </a:rPr>
              <a:t>Notes </a:t>
            </a:r>
            <a:r>
              <a:rPr lang="en-US" dirty="0">
                <a:solidFill>
                  <a:schemeClr val="tx1"/>
                </a:solidFill>
              </a:rPr>
              <a:t>how compliance for applicable requirements are documented</a:t>
            </a:r>
          </a:p>
          <a:p>
            <a:pPr marL="0" indent="0">
              <a:buNone/>
            </a:pP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36</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0" y="2145249"/>
            <a:ext cx="4593432" cy="2627321"/>
          </a:xfrm>
          <a:prstGeom prst="rect">
            <a:avLst/>
          </a:prstGeom>
        </p:spPr>
      </p:pic>
      <p:sp>
        <p:nvSpPr>
          <p:cNvPr id="6" name="Rectangle 5"/>
          <p:cNvSpPr/>
          <p:nvPr/>
        </p:nvSpPr>
        <p:spPr>
          <a:xfrm>
            <a:off x="4498238" y="5395410"/>
            <a:ext cx="4572000" cy="923330"/>
          </a:xfrm>
          <a:prstGeom prst="rect">
            <a:avLst/>
          </a:prstGeom>
          <a:ln>
            <a:solidFill>
              <a:schemeClr val="tx1">
                <a:lumMod val="75000"/>
              </a:schemeClr>
            </a:solidFill>
          </a:ln>
        </p:spPr>
        <p:txBody>
          <a:bodyPr>
            <a:spAutoFit/>
          </a:bodyPr>
          <a:lstStyle/>
          <a:p>
            <a:r>
              <a:rPr lang="en-US" dirty="0"/>
              <a:t>This information is shown on the report in the “Comments/ Assumptions” column of the Inspection Checklist</a:t>
            </a:r>
          </a:p>
        </p:txBody>
      </p:sp>
      <p:sp>
        <p:nvSpPr>
          <p:cNvPr id="7" name="Oval 6"/>
          <p:cNvSpPr/>
          <p:nvPr/>
        </p:nvSpPr>
        <p:spPr>
          <a:xfrm>
            <a:off x="5481637" y="2495550"/>
            <a:ext cx="733425" cy="3810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
        <p:nvSpPr>
          <p:cNvPr id="9" name="Oval 8"/>
          <p:cNvSpPr/>
          <p:nvPr/>
        </p:nvSpPr>
        <p:spPr>
          <a:xfrm>
            <a:off x="6677025" y="2876550"/>
            <a:ext cx="1857375" cy="128587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Tree>
    <p:extLst>
      <p:ext uri="{BB962C8B-B14F-4D97-AF65-F5344CB8AC3E}">
        <p14:creationId xmlns:p14="http://schemas.microsoft.com/office/powerpoint/2010/main" val="607607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Reports</a:t>
            </a:r>
            <a:endParaRPr lang="en-US" dirty="0"/>
          </a:p>
        </p:txBody>
      </p:sp>
      <p:sp>
        <p:nvSpPr>
          <p:cNvPr id="3" name="Content Placeholder 2"/>
          <p:cNvSpPr>
            <a:spLocks noGrp="1"/>
          </p:cNvSpPr>
          <p:nvPr>
            <p:ph idx="1"/>
          </p:nvPr>
        </p:nvSpPr>
        <p:spPr>
          <a:xfrm>
            <a:off x="457200" y="1371597"/>
            <a:ext cx="8229600" cy="2043636"/>
          </a:xfrm>
        </p:spPr>
        <p:txBody>
          <a:bodyPr/>
          <a:lstStyle/>
          <a:p>
            <a:r>
              <a:rPr lang="en-US" dirty="0">
                <a:solidFill>
                  <a:schemeClr val="tx1"/>
                </a:solidFill>
              </a:rPr>
              <a:t>File         View / Print Report</a:t>
            </a:r>
          </a:p>
          <a:p>
            <a:r>
              <a:rPr lang="en-US" dirty="0">
                <a:solidFill>
                  <a:schemeClr val="tx1"/>
                </a:solidFill>
              </a:rPr>
              <a:t>Choices, choose any or all</a:t>
            </a:r>
          </a:p>
          <a:p>
            <a:pPr lvl="1"/>
            <a:r>
              <a:rPr lang="en-US" dirty="0">
                <a:solidFill>
                  <a:schemeClr val="tx1"/>
                </a:solidFill>
              </a:rPr>
              <a:t>Compliance Certificate</a:t>
            </a:r>
          </a:p>
          <a:p>
            <a:pPr lvl="1"/>
            <a:r>
              <a:rPr lang="en-US" dirty="0">
                <a:solidFill>
                  <a:schemeClr val="tx1"/>
                </a:solidFill>
              </a:rPr>
              <a:t>Inspection Checklist</a:t>
            </a:r>
          </a:p>
          <a:p>
            <a:pPr lvl="1"/>
            <a:r>
              <a:rPr lang="en-US" dirty="0">
                <a:solidFill>
                  <a:schemeClr val="tx1"/>
                </a:solidFill>
              </a:rPr>
              <a:t>Panel Certificate</a:t>
            </a: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37</a:t>
            </a:fld>
            <a:endParaRPr lang="en-US" dirty="0"/>
          </a:p>
        </p:txBody>
      </p:sp>
      <p:sp>
        <p:nvSpPr>
          <p:cNvPr id="7" name="AutoShape 7"/>
          <p:cNvSpPr>
            <a:spLocks noChangeArrowheads="1"/>
          </p:cNvSpPr>
          <p:nvPr/>
        </p:nvSpPr>
        <p:spPr bwMode="auto">
          <a:xfrm>
            <a:off x="1350922" y="1439342"/>
            <a:ext cx="381000" cy="152400"/>
          </a:xfrm>
          <a:prstGeom prst="rightArrow">
            <a:avLst>
              <a:gd name="adj1" fmla="val 50000"/>
              <a:gd name="adj2" fmla="val 62500"/>
            </a:avLst>
          </a:prstGeom>
          <a:solidFill>
            <a:srgbClr val="FFC000"/>
          </a:solidFill>
          <a:ln w="9525">
            <a:solidFill>
              <a:schemeClr val="tx1"/>
            </a:solidFill>
            <a:miter lim="800000"/>
            <a:headEnd/>
            <a:tailEnd/>
          </a:ln>
        </p:spPr>
        <p:txBody>
          <a:bodyPr wrap="none" anchor="ctr"/>
          <a:lstStyle/>
          <a:p>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66875"/>
            <a:ext cx="3333750" cy="3143250"/>
          </a:xfrm>
          <a:prstGeom prst="rect">
            <a:avLst/>
          </a:prstGeom>
        </p:spPr>
      </p:pic>
    </p:spTree>
    <p:extLst>
      <p:ext uri="{BB962C8B-B14F-4D97-AF65-F5344CB8AC3E}">
        <p14:creationId xmlns:p14="http://schemas.microsoft.com/office/powerpoint/2010/main" val="1086944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Reports</a:t>
            </a:r>
            <a:endParaRPr lang="en-US" dirty="0"/>
          </a:p>
        </p:txBody>
      </p:sp>
      <p:sp>
        <p:nvSpPr>
          <p:cNvPr id="3" name="Content Placeholder 2"/>
          <p:cNvSpPr>
            <a:spLocks noGrp="1"/>
          </p:cNvSpPr>
          <p:nvPr>
            <p:ph idx="1"/>
          </p:nvPr>
        </p:nvSpPr>
        <p:spPr>
          <a:xfrm>
            <a:off x="457200" y="1371597"/>
            <a:ext cx="8229600" cy="2376035"/>
          </a:xfrm>
        </p:spPr>
        <p:txBody>
          <a:bodyPr/>
          <a:lstStyle/>
          <a:p>
            <a:r>
              <a:rPr lang="en-US" dirty="0" smtClean="0">
                <a:solidFill>
                  <a:schemeClr val="tx1"/>
                </a:solidFill>
              </a:rPr>
              <a:t>Implement </a:t>
            </a:r>
            <a:r>
              <a:rPr lang="en-US" dirty="0">
                <a:solidFill>
                  <a:schemeClr val="tx1"/>
                </a:solidFill>
              </a:rPr>
              <a:t>Requirements tab</a:t>
            </a:r>
          </a:p>
          <a:p>
            <a:r>
              <a:rPr lang="en-US" dirty="0" smtClean="0">
                <a:solidFill>
                  <a:schemeClr val="tx1"/>
                </a:solidFill>
              </a:rPr>
              <a:t>Inspection checklists set up by phase of construction</a:t>
            </a:r>
            <a:endParaRPr lang="en-US" dirty="0">
              <a:solidFill>
                <a:schemeClr val="tx1"/>
              </a:solidFill>
            </a:endParaRPr>
          </a:p>
          <a:p>
            <a:pPr lvl="1"/>
            <a:r>
              <a:rPr lang="en-US" dirty="0">
                <a:solidFill>
                  <a:schemeClr val="tx1"/>
                </a:solidFill>
              </a:rPr>
              <a:t>Plan Review</a:t>
            </a:r>
          </a:p>
          <a:p>
            <a:pPr lvl="1"/>
            <a:r>
              <a:rPr lang="en-US" dirty="0">
                <a:solidFill>
                  <a:schemeClr val="tx1"/>
                </a:solidFill>
              </a:rPr>
              <a:t>Footing/Foundation</a:t>
            </a:r>
          </a:p>
          <a:p>
            <a:pPr lvl="1"/>
            <a:r>
              <a:rPr lang="en-US" dirty="0">
                <a:solidFill>
                  <a:schemeClr val="tx1"/>
                </a:solidFill>
              </a:rPr>
              <a:t>Rough-in</a:t>
            </a:r>
          </a:p>
          <a:p>
            <a:pPr lvl="1"/>
            <a:r>
              <a:rPr lang="en-US" dirty="0">
                <a:solidFill>
                  <a:schemeClr val="tx1"/>
                </a:solidFill>
              </a:rPr>
              <a:t>Final</a:t>
            </a: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38</a:t>
            </a:fld>
            <a:endParaRPr lang="en-US" dirty="0"/>
          </a:p>
        </p:txBody>
      </p:sp>
      <p:sp>
        <p:nvSpPr>
          <p:cNvPr id="11"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Tree>
    <p:extLst>
      <p:ext uri="{BB962C8B-B14F-4D97-AF65-F5344CB8AC3E}">
        <p14:creationId xmlns:p14="http://schemas.microsoft.com/office/powerpoint/2010/main" val="2311081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54" y="1119188"/>
            <a:ext cx="7969276" cy="5272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70925" y="356614"/>
            <a:ext cx="7205134" cy="384721"/>
          </a:xfrm>
        </p:spPr>
        <p:txBody>
          <a:bodyPr/>
          <a:lstStyle/>
          <a:p>
            <a:r>
              <a:rPr lang="en-US" dirty="0" smtClean="0"/>
              <a:t>Reports – Sample Compliance Certificate, con’t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39</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sp>
        <p:nvSpPr>
          <p:cNvPr id="6" name="Flowchart: Stored Data 5"/>
          <p:cNvSpPr/>
          <p:nvPr/>
        </p:nvSpPr>
        <p:spPr>
          <a:xfrm>
            <a:off x="4787660" y="2743200"/>
            <a:ext cx="2838091" cy="1733909"/>
          </a:xfrm>
          <a:prstGeom prst="flowChartOnlineStorag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Verify energy code, location,  construction type, and conditioned floor area</a:t>
            </a:r>
            <a:endParaRPr lang="en-US" b="1" dirty="0" smtClean="0"/>
          </a:p>
        </p:txBody>
      </p:sp>
    </p:spTree>
    <p:extLst>
      <p:ext uri="{BB962C8B-B14F-4D97-AF65-F5344CB8AC3E}">
        <p14:creationId xmlns:p14="http://schemas.microsoft.com/office/powerpoint/2010/main" val="3413380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457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4"/>
          <p:cNvSpPr>
            <a:spLocks noChangeArrowheads="1"/>
          </p:cNvSpPr>
          <p:nvPr/>
        </p:nvSpPr>
        <p:spPr bwMode="auto">
          <a:xfrm>
            <a:off x="457200" y="598488"/>
            <a:ext cx="3048000" cy="861774"/>
          </a:xfrm>
          <a:prstGeom prst="rect">
            <a:avLst/>
          </a:prstGeom>
          <a:noFill/>
          <a:ln w="9525">
            <a:noFill/>
            <a:miter lim="800000"/>
            <a:headEnd/>
            <a:tailEnd/>
          </a:ln>
          <a:effectLst/>
        </p:spPr>
        <p:txBody>
          <a:bodyPr wrap="square" lIns="0" tIns="0" rIns="0" bIns="0" numCol="1" spcCol="182880" anchor="ctr">
            <a:spAutoFit/>
          </a:bodyPr>
          <a:lstStyle/>
          <a:p>
            <a:pPr defTabSz="914400" fontAlgn="base">
              <a:defRPr/>
            </a:pPr>
            <a:r>
              <a:rPr lang="en-US" sz="2800" dirty="0" smtClean="0">
                <a:solidFill>
                  <a:srgbClr val="000000">
                    <a:lumMod val="65000"/>
                    <a:lumOff val="35000"/>
                  </a:srgbClr>
                </a:solidFill>
                <a:cs typeface="65 Helvetica Medium"/>
              </a:rPr>
              <a:t>Course</a:t>
            </a:r>
          </a:p>
          <a:p>
            <a:pPr defTabSz="914400" fontAlgn="base">
              <a:defRPr/>
            </a:pPr>
            <a:r>
              <a:rPr lang="en-US" sz="2800" dirty="0" smtClean="0">
                <a:solidFill>
                  <a:srgbClr val="000000">
                    <a:lumMod val="65000"/>
                    <a:lumOff val="35000"/>
                  </a:srgbClr>
                </a:solidFill>
                <a:cs typeface="65 Helvetica Medium"/>
              </a:rPr>
              <a:t>Description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5867400"/>
            <a:ext cx="673100" cy="685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93524"/>
          </a:xfrm>
          <a:prstGeom prst="rect">
            <a:avLst/>
          </a:prstGeom>
        </p:spPr>
      </p:pic>
      <p:sp>
        <p:nvSpPr>
          <p:cNvPr id="22" name="TextBox 21"/>
          <p:cNvSpPr txBox="1"/>
          <p:nvPr/>
        </p:nvSpPr>
        <p:spPr>
          <a:xfrm>
            <a:off x="2498665" y="2209800"/>
            <a:ext cx="6156385" cy="523220"/>
          </a:xfrm>
          <a:prstGeom prst="rect">
            <a:avLst/>
          </a:prstGeom>
          <a:noFill/>
        </p:spPr>
        <p:txBody>
          <a:bodyPr wrap="square">
            <a:spAutoFit/>
          </a:bodyPr>
          <a:lstStyle/>
          <a:p>
            <a:pPr defTabSz="914400" fontAlgn="base">
              <a:spcBef>
                <a:spcPct val="0"/>
              </a:spcBef>
              <a:spcAft>
                <a:spcPct val="0"/>
              </a:spcAft>
            </a:pPr>
            <a:r>
              <a:rPr lang="en-US" sz="1400" dirty="0">
                <a:solidFill>
                  <a:srgbClr val="000000"/>
                </a:solidFill>
              </a:rPr>
              <a:t>Basics of using the </a:t>
            </a:r>
            <a:r>
              <a:rPr lang="en-US" sz="1400" dirty="0" err="1">
                <a:solidFill>
                  <a:srgbClr val="000000"/>
                </a:solidFill>
              </a:rPr>
              <a:t>RES</a:t>
            </a:r>
            <a:r>
              <a:rPr lang="en-US" sz="1400" i="1" dirty="0" err="1">
                <a:solidFill>
                  <a:srgbClr val="000000"/>
                </a:solidFill>
              </a:rPr>
              <a:t>check</a:t>
            </a:r>
            <a:r>
              <a:rPr lang="en-US" sz="1400" dirty="0">
                <a:solidFill>
                  <a:srgbClr val="000000"/>
                </a:solidFill>
              </a:rPr>
              <a:t> software, reviewing generated compliance reports, and the latest and greatest new features</a:t>
            </a:r>
            <a:r>
              <a:rPr lang="en-US" sz="1400" dirty="0" smtClean="0">
                <a:solidFill>
                  <a:srgbClr val="000000"/>
                </a:solidFill>
              </a:rPr>
              <a:t>.</a:t>
            </a:r>
            <a:endParaRPr lang="en-US" sz="1400" dirty="0">
              <a:solidFill>
                <a:srgbClr val="00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056" y="6040271"/>
            <a:ext cx="1085994" cy="512929"/>
          </a:xfrm>
          <a:prstGeom prst="rect">
            <a:avLst/>
          </a:prstGeom>
        </p:spPr>
      </p:pic>
    </p:spTree>
    <p:extLst>
      <p:ext uri="{BB962C8B-B14F-4D97-AF65-F5344CB8AC3E}">
        <p14:creationId xmlns:p14="http://schemas.microsoft.com/office/powerpoint/2010/main" val="3308836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3400" y="1016002"/>
            <a:ext cx="6883400" cy="574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793" y="356614"/>
            <a:ext cx="7323667" cy="384721"/>
          </a:xfrm>
        </p:spPr>
        <p:txBody>
          <a:bodyPr/>
          <a:lstStyle/>
          <a:p>
            <a:r>
              <a:rPr lang="en-US" dirty="0" smtClean="0"/>
              <a:t>Reports – Sample Compliance Certificate, con’t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40</a:t>
            </a:fld>
            <a:endParaRPr lang="en-US" dirty="0"/>
          </a:p>
        </p:txBody>
      </p:sp>
      <p:sp>
        <p:nvSpPr>
          <p:cNvPr id="9" name="Line Callout 1 (No Border) 8"/>
          <p:cNvSpPr/>
          <p:nvPr/>
        </p:nvSpPr>
        <p:spPr>
          <a:xfrm>
            <a:off x="6612473" y="2336835"/>
            <a:ext cx="2209800" cy="1371600"/>
          </a:xfrm>
          <a:prstGeom prst="callout1">
            <a:avLst>
              <a:gd name="adj1" fmla="val 33469"/>
              <a:gd name="adj2" fmla="val -272"/>
              <a:gd name="adj3" fmla="val 4275"/>
              <a:gd name="adj4" fmla="val -1844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b="1" dirty="0" smtClean="0">
                <a:solidFill>
                  <a:schemeClr val="tx1"/>
                </a:solidFill>
              </a:rPr>
              <a:t>Verify Values are Consistent with Plans</a:t>
            </a:r>
            <a:endParaRPr lang="en-US" sz="2000" b="1" dirty="0">
              <a:solidFill>
                <a:schemeClr val="tx1"/>
              </a:solidFill>
            </a:endParaRPr>
          </a:p>
        </p:txBody>
      </p:sp>
      <p:sp>
        <p:nvSpPr>
          <p:cNvPr id="10" name="Line Callout 3 (No Border) 9"/>
          <p:cNvSpPr/>
          <p:nvPr/>
        </p:nvSpPr>
        <p:spPr>
          <a:xfrm>
            <a:off x="1667911" y="4648191"/>
            <a:ext cx="2362200" cy="1219200"/>
          </a:xfrm>
          <a:prstGeom prst="callout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b="1" dirty="0" smtClean="0">
                <a:solidFill>
                  <a:schemeClr val="bg1"/>
                </a:solidFill>
              </a:rPr>
              <a:t>Verify Compliance Statement is Signed </a:t>
            </a:r>
            <a:endParaRPr lang="en-US" sz="2000" b="1" dirty="0">
              <a:solidFill>
                <a:schemeClr val="bg1"/>
              </a:solidFill>
            </a:endParaRPr>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21113445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6614"/>
            <a:ext cx="6942667" cy="384721"/>
          </a:xfrm>
        </p:spPr>
        <p:txBody>
          <a:bodyPr/>
          <a:lstStyle/>
          <a:p>
            <a:r>
              <a:rPr lang="en-US" dirty="0" smtClean="0"/>
              <a:t>Envelope Sample Inspection Checklist</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41</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91" y="1000663"/>
            <a:ext cx="7972276" cy="579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4203326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Panel Certificate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42</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57436" y="1050256"/>
            <a:ext cx="4879880" cy="51415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73808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83" y="1497626"/>
            <a:ext cx="7486177" cy="4817604"/>
          </a:xfrm>
          <a:prstGeom prst="rect">
            <a:avLst/>
          </a:prstGeom>
        </p:spPr>
      </p:pic>
      <p:sp>
        <p:nvSpPr>
          <p:cNvPr id="2" name="Title 1"/>
          <p:cNvSpPr>
            <a:spLocks noGrp="1"/>
          </p:cNvSpPr>
          <p:nvPr>
            <p:ph type="title"/>
          </p:nvPr>
        </p:nvSpPr>
        <p:spPr>
          <a:xfrm>
            <a:off x="408215" y="217821"/>
            <a:ext cx="6629400" cy="384721"/>
          </a:xfrm>
        </p:spPr>
        <p:txBody>
          <a:bodyPr/>
          <a:lstStyle/>
          <a:p>
            <a:r>
              <a:rPr lang="en-US" dirty="0" err="1" smtClean="0"/>
              <a:t>RES</a:t>
            </a:r>
            <a:r>
              <a:rPr lang="en-US" i="1" dirty="0" err="1" smtClean="0"/>
              <a:t>check</a:t>
            </a:r>
            <a:r>
              <a:rPr lang="en-US" i="1" dirty="0" smtClean="0"/>
              <a:t>-Web</a:t>
            </a:r>
            <a:endParaRPr lang="en-US" dirty="0"/>
          </a:p>
        </p:txBody>
      </p:sp>
      <p:sp>
        <p:nvSpPr>
          <p:cNvPr id="6" name="Footer Placeholder 4"/>
          <p:cNvSpPr>
            <a:spLocks noGrp="1"/>
          </p:cNvSpPr>
          <p:nvPr>
            <p:ph type="ftr" sz="quarter" idx="11"/>
          </p:nvPr>
        </p:nvSpPr>
        <p:spPr>
          <a:xfrm>
            <a:off x="3124200" y="6356350"/>
            <a:ext cx="2895600" cy="365125"/>
          </a:xfrm>
        </p:spPr>
        <p:txBody>
          <a:bodyPr/>
          <a:lstStyle/>
          <a:p>
            <a:pPr algn="ctr">
              <a:defRPr/>
            </a:pPr>
            <a:r>
              <a:rPr lang="en-US" dirty="0"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43</a:t>
            </a:fld>
            <a:endParaRPr lang="en-US" dirty="0"/>
          </a:p>
        </p:txBody>
      </p:sp>
      <p:sp>
        <p:nvSpPr>
          <p:cNvPr id="8" name="Oval 7"/>
          <p:cNvSpPr/>
          <p:nvPr/>
        </p:nvSpPr>
        <p:spPr>
          <a:xfrm>
            <a:off x="828163" y="3640050"/>
            <a:ext cx="2864840" cy="77152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
        <p:nvSpPr>
          <p:cNvPr id="5" name="TextBox 4"/>
          <p:cNvSpPr txBox="1"/>
          <p:nvPr/>
        </p:nvSpPr>
        <p:spPr>
          <a:xfrm>
            <a:off x="391943" y="1100517"/>
            <a:ext cx="3996415" cy="369332"/>
          </a:xfrm>
          <a:prstGeom prst="rect">
            <a:avLst/>
          </a:prstGeom>
          <a:noFill/>
        </p:spPr>
        <p:txBody>
          <a:bodyPr wrap="none" rtlCol="0">
            <a:spAutoFit/>
          </a:bodyPr>
          <a:lstStyle/>
          <a:p>
            <a:r>
              <a:rPr lang="en-US" dirty="0">
                <a:solidFill>
                  <a:schemeClr val="accent2"/>
                </a:solidFill>
              </a:rPr>
              <a:t>https://</a:t>
            </a:r>
            <a:r>
              <a:rPr lang="en-US" dirty="0" smtClean="0">
                <a:solidFill>
                  <a:schemeClr val="accent2"/>
                </a:solidFill>
              </a:rPr>
              <a:t>www.energycodes.gov/rescheck:</a:t>
            </a:r>
            <a:endParaRPr lang="en-US" dirty="0">
              <a:solidFill>
                <a:schemeClr val="accent2"/>
              </a:solidFill>
            </a:endParaRPr>
          </a:p>
        </p:txBody>
      </p:sp>
    </p:spTree>
    <p:extLst>
      <p:ext uri="{BB962C8B-B14F-4D97-AF65-F5344CB8AC3E}">
        <p14:creationId xmlns:p14="http://schemas.microsoft.com/office/powerpoint/2010/main" val="126850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215" y="217821"/>
            <a:ext cx="6629400" cy="769441"/>
          </a:xfrm>
        </p:spPr>
        <p:txBody>
          <a:bodyPr/>
          <a:lstStyle/>
          <a:p>
            <a:r>
              <a:rPr lang="en-US" dirty="0" err="1" smtClean="0"/>
              <a:t>RES</a:t>
            </a:r>
            <a:r>
              <a:rPr lang="en-US" i="1" dirty="0" err="1" smtClean="0"/>
              <a:t>check</a:t>
            </a:r>
            <a:r>
              <a:rPr lang="en-US" i="1" dirty="0" smtClean="0"/>
              <a:t>-Web:</a:t>
            </a:r>
            <a:r>
              <a:rPr lang="en-US" dirty="0" smtClean="0"/>
              <a:t> Registration and Account Log-In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414" y="2758114"/>
            <a:ext cx="3128963" cy="2557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579" y="2086087"/>
            <a:ext cx="3028950" cy="327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4"/>
          <p:cNvSpPr>
            <a:spLocks noGrp="1"/>
          </p:cNvSpPr>
          <p:nvPr>
            <p:ph type="ftr" sz="quarter" idx="11"/>
          </p:nvPr>
        </p:nvSpPr>
        <p:spPr>
          <a:xfrm>
            <a:off x="3124200" y="6356350"/>
            <a:ext cx="2895600" cy="365125"/>
          </a:xfrm>
        </p:spPr>
        <p:txBody>
          <a:bodyPr/>
          <a:lstStyle/>
          <a:p>
            <a:pPr algn="ctr">
              <a:defRPr/>
            </a:pPr>
            <a:r>
              <a:rPr lang="en-US" dirty="0"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44</a:t>
            </a:fld>
            <a:endParaRPr lang="en-US" dirty="0"/>
          </a:p>
        </p:txBody>
      </p:sp>
    </p:spTree>
    <p:extLst>
      <p:ext uri="{BB962C8B-B14F-4D97-AF65-F5344CB8AC3E}">
        <p14:creationId xmlns:p14="http://schemas.microsoft.com/office/powerpoint/2010/main" val="304020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Home: My Projects </a:t>
            </a:r>
            <a:r>
              <a:rPr lang="en-US" smtClean="0"/>
              <a:t>(aka Project </a:t>
            </a:r>
            <a:r>
              <a:rPr lang="en-US" dirty="0" smtClean="0"/>
              <a:t>Dashboard)</a:t>
            </a:r>
            <a:endParaRPr lang="en-US" i="1" dirty="0"/>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2725"/>
            <a:ext cx="9144000" cy="4152550"/>
          </a:xfrm>
          <a:prstGeom prst="rect">
            <a:avLst/>
          </a:prstGeom>
        </p:spPr>
      </p:pic>
    </p:spTree>
    <p:extLst>
      <p:ext uri="{BB962C8B-B14F-4D97-AF65-F5344CB8AC3E}">
        <p14:creationId xmlns:p14="http://schemas.microsoft.com/office/powerpoint/2010/main" val="3762745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Profile</a:t>
            </a:r>
            <a:endParaRPr lang="en-US" i="1" dirty="0"/>
          </a:p>
        </p:txBody>
      </p:sp>
      <p:pic>
        <p:nvPicPr>
          <p:cNvPr id="2050" name="Picture 2" descr="C:\Users\d3A870\BECP\_developerDocs\Training\Pittsburgh 2017 BECP Conference\REScheck\REScheckWeb2017\WebPages\Profile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90274"/>
            <a:ext cx="7733517" cy="424901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46</a:t>
            </a:fld>
            <a:endParaRPr lang="en-US" dirty="0"/>
          </a:p>
        </p:txBody>
      </p:sp>
    </p:spTree>
    <p:extLst>
      <p:ext uri="{BB962C8B-B14F-4D97-AF65-F5344CB8AC3E}">
        <p14:creationId xmlns:p14="http://schemas.microsoft.com/office/powerpoint/2010/main" val="3216582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Settings</a:t>
            </a:r>
            <a:endParaRPr lang="en-US" i="1" dirty="0"/>
          </a:p>
        </p:txBody>
      </p:sp>
      <p:pic>
        <p:nvPicPr>
          <p:cNvPr id="3074" name="Picture 2" descr="C:\Users\d3A870\BECP\_developerDocs\Training\Pittsburgh 2017 BECP Conference\REScheck\REScheckWeb2017\WebPages\MySettings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495" y="1272172"/>
            <a:ext cx="6983972" cy="427197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47</a:t>
            </a:fld>
            <a:endParaRPr lang="en-US" dirty="0"/>
          </a:p>
        </p:txBody>
      </p:sp>
    </p:spTree>
    <p:extLst>
      <p:ext uri="{BB962C8B-B14F-4D97-AF65-F5344CB8AC3E}">
        <p14:creationId xmlns:p14="http://schemas.microsoft.com/office/powerpoint/2010/main" val="422544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03722D57-58D6-9447-A6D5-A97F6C35A8FB}" type="slidenum">
              <a:rPr lang="en-US" smtClean="0"/>
              <a:pPr/>
              <a:t>48</a:t>
            </a:fld>
            <a:endParaRPr lang="en-US" dirty="0"/>
          </a:p>
        </p:txBody>
      </p:sp>
      <p:sp>
        <p:nvSpPr>
          <p:cNvPr id="7" name="Title 1"/>
          <p:cNvSpPr txBox="1">
            <a:spLocks/>
          </p:cNvSpPr>
          <p:nvPr/>
        </p:nvSpPr>
        <p:spPr>
          <a:xfrm>
            <a:off x="457200" y="325619"/>
            <a:ext cx="6858000" cy="384721"/>
          </a:xfrm>
          <a:prstGeom prst="rect">
            <a:avLst/>
          </a:prstGeom>
        </p:spPr>
        <p:txBody>
          <a:bodyPr vert="horz" lIns="0" tIns="0" rIns="0" bIns="0" rtlCol="0" anchor="t" anchorCtr="0">
            <a:spAutoFit/>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RES</a:t>
            </a:r>
            <a:r>
              <a:rPr lang="en-US" i="1" dirty="0" smtClean="0"/>
              <a:t>checkWeb </a:t>
            </a:r>
            <a:r>
              <a:rPr lang="en-US" dirty="0" smtClean="0"/>
              <a:t>Project Sharing</a:t>
            </a:r>
            <a:endParaRPr lang="en-US" i="1" dirty="0"/>
          </a:p>
        </p:txBody>
      </p:sp>
      <p:sp>
        <p:nvSpPr>
          <p:cNvPr id="13" name="Footer Placeholder 5"/>
          <p:cNvSpPr>
            <a:spLocks noGrp="1"/>
          </p:cNvSpPr>
          <p:nvPr>
            <p:ph type="ftr" sz="quarter" idx="12"/>
          </p:nvPr>
        </p:nvSpPr>
        <p:spPr>
          <a:xfrm>
            <a:off x="3124200" y="6356350"/>
            <a:ext cx="2895600" cy="365125"/>
          </a:xfrm>
        </p:spPr>
        <p:txBody>
          <a:bodyPr/>
          <a:lstStyle/>
          <a:p>
            <a:r>
              <a:rPr lang="en-US" dirty="0" smtClean="0"/>
              <a:t/>
            </a:r>
            <a:br>
              <a:rPr lang="en-US" dirty="0" smtClean="0"/>
            </a:br>
            <a:r>
              <a:rPr lang="en-US" dirty="0" smtClean="0"/>
              <a:t>Building </a:t>
            </a:r>
            <a:r>
              <a:rPr lang="en-US" dirty="0"/>
              <a:t>Energy Codes Program</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258" y="1161251"/>
            <a:ext cx="6019800" cy="33470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115" y="3592139"/>
            <a:ext cx="5740977" cy="2429071"/>
          </a:xfrm>
          <a:prstGeom prst="rect">
            <a:avLst/>
          </a:prstGeom>
        </p:spPr>
      </p:pic>
      <p:sp>
        <p:nvSpPr>
          <p:cNvPr id="12" name="Oval 11"/>
          <p:cNvSpPr/>
          <p:nvPr/>
        </p:nvSpPr>
        <p:spPr>
          <a:xfrm>
            <a:off x="5394960" y="3108959"/>
            <a:ext cx="624840" cy="266630"/>
          </a:xfrm>
          <a:prstGeom prst="ellipse">
            <a:avLst/>
          </a:prstGeom>
          <a:noFill/>
          <a:ln w="508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82750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Sharing Projects: Shared Project Invitation</a:t>
            </a:r>
            <a:endParaRPr lang="en-US" dirty="0"/>
          </a:p>
        </p:txBody>
      </p:sp>
      <p:sp>
        <p:nvSpPr>
          <p:cNvPr id="5" name="Footer Placeholder 4"/>
          <p:cNvSpPr>
            <a:spLocks noGrp="1"/>
          </p:cNvSpPr>
          <p:nvPr>
            <p:ph type="ftr" sz="quarter" idx="12"/>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1"/>
          </p:nvPr>
        </p:nvSpPr>
        <p:spPr/>
        <p:txBody>
          <a:bodyPr/>
          <a:lstStyle/>
          <a:p>
            <a:fld id="{03722D57-58D6-9447-A6D5-A97F6C35A8FB}" type="slidenum">
              <a:rPr lang="en-US" smtClean="0"/>
              <a:pPr/>
              <a:t>49</a:t>
            </a:fld>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17" y="3663419"/>
            <a:ext cx="7905750" cy="256309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91" y="1018817"/>
            <a:ext cx="7557025" cy="2260045"/>
          </a:xfrm>
          <a:prstGeom prst="rect">
            <a:avLst/>
          </a:prstGeom>
        </p:spPr>
      </p:pic>
    </p:spTree>
    <p:extLst>
      <p:ext uri="{BB962C8B-B14F-4D97-AF65-F5344CB8AC3E}">
        <p14:creationId xmlns:p14="http://schemas.microsoft.com/office/powerpoint/2010/main" val="3557696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31320" y="533400"/>
            <a:ext cx="3048000" cy="861774"/>
          </a:xfrm>
          <a:prstGeom prst="rect">
            <a:avLst/>
          </a:prstGeom>
          <a:noFill/>
          <a:ln w="9525">
            <a:noFill/>
            <a:miter lim="800000"/>
            <a:headEnd/>
            <a:tailEnd/>
          </a:ln>
          <a:effectLst/>
        </p:spPr>
        <p:txBody>
          <a:bodyPr wrap="square" lIns="0" tIns="0" rIns="0" bIns="0" numCol="1" spcCol="182880" anchor="ctr">
            <a:spAutoFit/>
          </a:bodyPr>
          <a:lstStyle/>
          <a:p>
            <a:pPr defTabSz="914400" fontAlgn="base">
              <a:defRPr/>
            </a:pPr>
            <a:r>
              <a:rPr lang="en-US" sz="2800" dirty="0" smtClean="0">
                <a:solidFill>
                  <a:srgbClr val="000000">
                    <a:lumMod val="65000"/>
                    <a:lumOff val="35000"/>
                  </a:srgbClr>
                </a:solidFill>
                <a:cs typeface="65 Helvetica Medium"/>
              </a:rPr>
              <a:t>Learning</a:t>
            </a:r>
          </a:p>
          <a:p>
            <a:pPr defTabSz="914400" fontAlgn="base">
              <a:defRPr/>
            </a:pPr>
            <a:r>
              <a:rPr lang="en-US" sz="2800" dirty="0" smtClean="0">
                <a:solidFill>
                  <a:srgbClr val="000000">
                    <a:lumMod val="65000"/>
                    <a:lumOff val="35000"/>
                  </a:srgbClr>
                </a:solidFill>
                <a:cs typeface="65 Helvetica Medium"/>
              </a:rPr>
              <a:t>Objectives</a:t>
            </a:r>
            <a:endParaRPr lang="en-US" sz="2800" dirty="0">
              <a:solidFill>
                <a:srgbClr val="000000">
                  <a:lumMod val="65000"/>
                  <a:lumOff val="35000"/>
                </a:srgbClr>
              </a:solidFill>
              <a:cs typeface="65 Helvetica Medium"/>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5874016"/>
            <a:ext cx="673100" cy="685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93524"/>
          </a:xfrm>
          <a:prstGeom prst="rect">
            <a:avLst/>
          </a:prstGeom>
        </p:spPr>
      </p:pic>
      <p:sp>
        <p:nvSpPr>
          <p:cNvPr id="12" name="TextBox 11"/>
          <p:cNvSpPr txBox="1"/>
          <p:nvPr/>
        </p:nvSpPr>
        <p:spPr>
          <a:xfrm>
            <a:off x="228600" y="2538751"/>
            <a:ext cx="8763720" cy="1569660"/>
          </a:xfrm>
          <a:prstGeom prst="rect">
            <a:avLst/>
          </a:prstGeom>
          <a:noFill/>
        </p:spPr>
        <p:txBody>
          <a:bodyPr wrap="square">
            <a:spAutoFit/>
          </a:bodyPr>
          <a:lstStyle/>
          <a:p>
            <a:pPr marL="342900" indent="-342900" defTabSz="914400" fontAlgn="base">
              <a:spcBef>
                <a:spcPct val="0"/>
              </a:spcBef>
              <a:spcAft>
                <a:spcPct val="0"/>
              </a:spcAft>
              <a:buFont typeface="Arial" panose="020B0604020202020204" pitchFamily="34" charset="0"/>
              <a:buChar char="•"/>
            </a:pPr>
            <a:r>
              <a:rPr lang="en-US" sz="2400" baseline="30000" dirty="0">
                <a:solidFill>
                  <a:srgbClr val="000000"/>
                </a:solidFill>
              </a:rPr>
              <a:t>Obtain an overview of the basic functions and how </a:t>
            </a:r>
            <a:r>
              <a:rPr lang="en-US" sz="2400" baseline="30000" dirty="0" err="1">
                <a:solidFill>
                  <a:srgbClr val="000000"/>
                </a:solidFill>
              </a:rPr>
              <a:t>RES</a:t>
            </a:r>
            <a:r>
              <a:rPr lang="en-US" sz="2400" i="1" baseline="30000" dirty="0" err="1">
                <a:solidFill>
                  <a:srgbClr val="000000"/>
                </a:solidFill>
              </a:rPr>
              <a:t>check</a:t>
            </a:r>
            <a:r>
              <a:rPr lang="en-US" sz="2400" baseline="30000" dirty="0">
                <a:solidFill>
                  <a:srgbClr val="000000"/>
                </a:solidFill>
              </a:rPr>
              <a:t> calculates compliance for the building envelope</a:t>
            </a:r>
            <a:r>
              <a:rPr lang="en-US" sz="2400" baseline="30000" dirty="0" smtClean="0">
                <a:solidFill>
                  <a:srgbClr val="000000"/>
                </a:solidFill>
              </a:rPr>
              <a:t>.</a:t>
            </a:r>
          </a:p>
          <a:p>
            <a:pPr marL="342900" indent="-342900" defTabSz="914400" fontAlgn="base">
              <a:spcBef>
                <a:spcPct val="0"/>
              </a:spcBef>
              <a:spcAft>
                <a:spcPct val="0"/>
              </a:spcAft>
              <a:buFont typeface="Arial" panose="020B0604020202020204" pitchFamily="34" charset="0"/>
              <a:buChar char="•"/>
            </a:pPr>
            <a:r>
              <a:rPr lang="en-US" sz="2400" baseline="30000" dirty="0">
                <a:solidFill>
                  <a:srgbClr val="000000"/>
                </a:solidFill>
              </a:rPr>
              <a:t>Be able to identify the construction specifications needed to complete a compliance calculation in the software</a:t>
            </a:r>
            <a:r>
              <a:rPr lang="en-US" sz="2400" baseline="30000" dirty="0" smtClean="0">
                <a:solidFill>
                  <a:srgbClr val="000000"/>
                </a:solidFill>
              </a:rPr>
              <a:t>.</a:t>
            </a:r>
          </a:p>
          <a:p>
            <a:pPr marL="342900" indent="-342900" defTabSz="914400" fontAlgn="base">
              <a:spcBef>
                <a:spcPct val="0"/>
              </a:spcBef>
              <a:spcAft>
                <a:spcPct val="0"/>
              </a:spcAft>
              <a:buFont typeface="Arial" panose="020B0604020202020204" pitchFamily="34" charset="0"/>
              <a:buChar char="•"/>
            </a:pPr>
            <a:r>
              <a:rPr lang="en-US" sz="2400" baseline="30000" dirty="0">
                <a:solidFill>
                  <a:srgbClr val="000000"/>
                </a:solidFill>
              </a:rPr>
              <a:t>Learn how to enter the building envelope components into the software</a:t>
            </a:r>
            <a:r>
              <a:rPr lang="en-US" sz="2400" baseline="30000" dirty="0" smtClean="0">
                <a:solidFill>
                  <a:srgbClr val="000000"/>
                </a:solidFill>
              </a:rPr>
              <a:t>.</a:t>
            </a:r>
          </a:p>
          <a:p>
            <a:pPr marL="342900" indent="-342900" defTabSz="914400" fontAlgn="base">
              <a:spcBef>
                <a:spcPct val="0"/>
              </a:spcBef>
              <a:spcAft>
                <a:spcPct val="0"/>
              </a:spcAft>
              <a:buFont typeface="Arial" panose="020B0604020202020204" pitchFamily="34" charset="0"/>
              <a:buChar char="•"/>
            </a:pPr>
            <a:r>
              <a:rPr lang="en-US" sz="2400" baseline="30000" dirty="0">
                <a:solidFill>
                  <a:srgbClr val="000000"/>
                </a:solidFill>
              </a:rPr>
              <a:t>Understand how the compliance reports are created and what they entail.</a:t>
            </a:r>
          </a:p>
        </p:txBody>
      </p:sp>
      <p:sp>
        <p:nvSpPr>
          <p:cNvPr id="9" name="TextBox 8"/>
          <p:cNvSpPr txBox="1"/>
          <p:nvPr/>
        </p:nvSpPr>
        <p:spPr>
          <a:xfrm>
            <a:off x="431320" y="1752600"/>
            <a:ext cx="4978879" cy="307777"/>
          </a:xfrm>
          <a:prstGeom prst="rect">
            <a:avLst/>
          </a:prstGeom>
          <a:noFill/>
        </p:spPr>
        <p:txBody>
          <a:bodyPr wrap="square">
            <a:spAutoFit/>
          </a:bodyPr>
          <a:lstStyle/>
          <a:p>
            <a:pPr defTabSz="914400" fontAlgn="base">
              <a:spcBef>
                <a:spcPct val="0"/>
              </a:spcBef>
              <a:spcAft>
                <a:spcPct val="0"/>
              </a:spcAft>
              <a:defRPr/>
            </a:pPr>
            <a:r>
              <a:rPr lang="en-US" sz="1400" dirty="0" smtClean="0">
                <a:solidFill>
                  <a:srgbClr val="595959"/>
                </a:solidFill>
                <a:ea typeface="Arial Unicode MS" pitchFamily="34" charset="-128"/>
                <a:cs typeface="65 Helvetica Medium"/>
              </a:rPr>
              <a:t>At the end of the this course, participants will be able to:</a:t>
            </a:r>
            <a:endParaRPr lang="en-US" sz="1400" dirty="0">
              <a:solidFill>
                <a:srgbClr val="595959"/>
              </a:solidFill>
              <a:cs typeface="65 Helvetica Medium"/>
            </a:endParaRPr>
          </a:p>
        </p:txBody>
      </p:sp>
      <p:cxnSp>
        <p:nvCxnSpPr>
          <p:cNvPr id="13" name="Straight Connector 12"/>
          <p:cNvCxnSpPr/>
          <p:nvPr/>
        </p:nvCxnSpPr>
        <p:spPr>
          <a:xfrm flipH="1">
            <a:off x="457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800" y="6028726"/>
            <a:ext cx="1085994" cy="512929"/>
          </a:xfrm>
          <a:prstGeom prst="rect">
            <a:avLst/>
          </a:prstGeom>
        </p:spPr>
      </p:pic>
    </p:spTree>
    <p:extLst>
      <p:ext uri="{BB962C8B-B14F-4D97-AF65-F5344CB8AC3E}">
        <p14:creationId xmlns:p14="http://schemas.microsoft.com/office/powerpoint/2010/main" val="37953001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Projects: Email Invitation</a:t>
            </a:r>
            <a:endParaRPr lang="en-US" dirty="0"/>
          </a:p>
        </p:txBody>
      </p:sp>
      <p:sp>
        <p:nvSpPr>
          <p:cNvPr id="3" name="Content Placeholder 2"/>
          <p:cNvSpPr>
            <a:spLocks noGrp="1"/>
          </p:cNvSpPr>
          <p:nvPr>
            <p:ph idx="1"/>
          </p:nvPr>
        </p:nvSpPr>
        <p:spPr>
          <a:xfrm>
            <a:off x="457200" y="1897671"/>
            <a:ext cx="6634114" cy="230832"/>
          </a:xfrm>
        </p:spPr>
        <p:txBody>
          <a:bodyPr/>
          <a:lstStyle/>
          <a:p>
            <a:pPr marL="0" indent="0">
              <a:buNone/>
            </a:pPr>
            <a:r>
              <a:rPr lang="en-US" dirty="0" smtClean="0"/>
              <a:t>Shared project recipient will receive email with invitation to accept the “share”</a:t>
            </a:r>
            <a:endParaRPr lang="en-US" dirty="0"/>
          </a:p>
        </p:txBody>
      </p:sp>
      <p:sp>
        <p:nvSpPr>
          <p:cNvPr id="5" name="Footer Placeholder 4"/>
          <p:cNvSpPr>
            <a:spLocks noGrp="1"/>
          </p:cNvSpPr>
          <p:nvPr>
            <p:ph type="ftr" sz="quarter" idx="12"/>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1"/>
          </p:nvPr>
        </p:nvSpPr>
        <p:spPr/>
        <p:txBody>
          <a:bodyPr/>
          <a:lstStyle/>
          <a:p>
            <a:fld id="{03722D57-58D6-9447-A6D5-A97F6C35A8FB}" type="slidenum">
              <a:rPr lang="en-US" smtClean="0"/>
              <a:pPr/>
              <a:t>50</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2734627"/>
            <a:ext cx="6667500" cy="2486025"/>
          </a:xfrm>
          <a:prstGeom prst="rect">
            <a:avLst/>
          </a:prstGeom>
        </p:spPr>
      </p:pic>
    </p:spTree>
    <p:extLst>
      <p:ext uri="{BB962C8B-B14F-4D97-AF65-F5344CB8AC3E}">
        <p14:creationId xmlns:p14="http://schemas.microsoft.com/office/powerpoint/2010/main" val="38151379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Sharing Projects: Shared Projects</a:t>
            </a:r>
            <a:endParaRPr lang="en-US" dirty="0"/>
          </a:p>
        </p:txBody>
      </p:sp>
      <p:sp>
        <p:nvSpPr>
          <p:cNvPr id="5" name="Footer Placeholder 4"/>
          <p:cNvSpPr>
            <a:spLocks noGrp="1"/>
          </p:cNvSpPr>
          <p:nvPr>
            <p:ph type="ftr" sz="quarter" idx="12"/>
          </p:nvPr>
        </p:nvSpPr>
        <p:spPr/>
        <p:txBody>
          <a:bodyPr/>
          <a:lstStyle/>
          <a:p>
            <a:r>
              <a:rPr lang="en-US" smtClean="0"/>
              <a:t>Building Energy Codes Program</a:t>
            </a:r>
            <a:endParaRPr lang="en-US" dirty="0"/>
          </a:p>
        </p:txBody>
      </p:sp>
      <p:sp>
        <p:nvSpPr>
          <p:cNvPr id="6" name="Slide Number Placeholder 5"/>
          <p:cNvSpPr>
            <a:spLocks noGrp="1"/>
          </p:cNvSpPr>
          <p:nvPr>
            <p:ph type="sldNum" sz="quarter" idx="11"/>
          </p:nvPr>
        </p:nvSpPr>
        <p:spPr/>
        <p:txBody>
          <a:bodyPr/>
          <a:lstStyle/>
          <a:p>
            <a:fld id="{03722D57-58D6-9447-A6D5-A97F6C35A8FB}" type="slidenum">
              <a:rPr lang="en-US" smtClean="0"/>
              <a:pPr/>
              <a:t>51</a:t>
            </a:fld>
            <a:endParaRPr lang="en-US" dirty="0"/>
          </a:p>
        </p:txBody>
      </p:sp>
      <p:sp>
        <p:nvSpPr>
          <p:cNvPr id="10" name="Oval 9"/>
          <p:cNvSpPr/>
          <p:nvPr/>
        </p:nvSpPr>
        <p:spPr>
          <a:xfrm>
            <a:off x="2333288" y="3405010"/>
            <a:ext cx="1778840" cy="32720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sp>
        <p:nvSpPr>
          <p:cNvPr id="11" name="Oval 10"/>
          <p:cNvSpPr/>
          <p:nvPr/>
        </p:nvSpPr>
        <p:spPr>
          <a:xfrm>
            <a:off x="2360997" y="4072798"/>
            <a:ext cx="1778840" cy="327203"/>
          </a:xfrm>
          <a:prstGeom prst="ellipse">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39" y="1330892"/>
            <a:ext cx="8312727" cy="4645102"/>
          </a:xfrm>
          <a:prstGeom prst="rect">
            <a:avLst/>
          </a:prstGeom>
        </p:spPr>
      </p:pic>
    </p:spTree>
    <p:extLst>
      <p:ext uri="{BB962C8B-B14F-4D97-AF65-F5344CB8AC3E}">
        <p14:creationId xmlns:p14="http://schemas.microsoft.com/office/powerpoint/2010/main" val="14683407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Tab: New Project</a:t>
            </a:r>
            <a:endParaRPr lang="en-US" i="1" dirty="0"/>
          </a:p>
        </p:txBody>
      </p:sp>
      <p:pic>
        <p:nvPicPr>
          <p:cNvPr id="15362" name="Picture 2" descr="C:\Users\d3A870\BECP\_developerDocs\Training\Pittsburgh 2017 BECP Conference\REScheck\REScheckWeb2017\WebPages\ProjectNewEditNoSp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66" y="1383408"/>
            <a:ext cx="7634560" cy="39920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52</a:t>
            </a:fld>
            <a:endParaRPr lang="en-US" dirty="0"/>
          </a:p>
        </p:txBody>
      </p:sp>
    </p:spTree>
    <p:extLst>
      <p:ext uri="{BB962C8B-B14F-4D97-AF65-F5344CB8AC3E}">
        <p14:creationId xmlns:p14="http://schemas.microsoft.com/office/powerpoint/2010/main" val="25328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Location Specification</a:t>
            </a:r>
            <a:endParaRPr lang="en-US" i="1" dirty="0"/>
          </a:p>
        </p:txBody>
      </p:sp>
      <p:pic>
        <p:nvPicPr>
          <p:cNvPr id="14338" name="Picture 2" descr="C:\Users\d3A870\BECP\_developerDocs\Training\Pittsburgh 2017 BECP Conference\REScheck\REScheckWeb2017\WebPages\ProjectLocationSp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317" y="1282706"/>
            <a:ext cx="5429257" cy="468760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53</a:t>
            </a:fld>
            <a:endParaRPr lang="en-US" dirty="0"/>
          </a:p>
        </p:txBody>
      </p:sp>
    </p:spTree>
    <p:extLst>
      <p:ext uri="{BB962C8B-B14F-4D97-AF65-F5344CB8AC3E}">
        <p14:creationId xmlns:p14="http://schemas.microsoft.com/office/powerpoint/2010/main" val="970332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Viewing Option (</a:t>
            </a:r>
            <a:r>
              <a:rPr lang="en-US" dirty="0" err="1" smtClean="0"/>
              <a:t>cont</a:t>
            </a:r>
            <a:r>
              <a:rPr lang="en-US" dirty="0" smtClean="0"/>
              <a:t>)</a:t>
            </a:r>
            <a:endParaRPr lang="en-US" i="1" dirty="0"/>
          </a:p>
        </p:txBody>
      </p:sp>
      <p:pic>
        <p:nvPicPr>
          <p:cNvPr id="11266" name="Picture 2" descr="C:\Users\d3A870\BECP\_developerDocs\Training\Pittsburgh 2017 BECP Conference\REScheck\REScheckWeb2017\WebPages\EnvelopeViewFoundationOnlySpe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746" y="3326678"/>
            <a:ext cx="7169902" cy="287149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d3A870\BECP\_developerDocs\Training\Pittsburgh 2017 BECP Conference\REScheck\REScheckWeb2017\WebPages\EnvelopeViewHideAllModeSpec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17" y="1223345"/>
            <a:ext cx="8527376" cy="203525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54</a:t>
            </a:fld>
            <a:endParaRPr lang="en-US" dirty="0"/>
          </a:p>
        </p:txBody>
      </p:sp>
    </p:spTree>
    <p:extLst>
      <p:ext uri="{BB962C8B-B14F-4D97-AF65-F5344CB8AC3E}">
        <p14:creationId xmlns:p14="http://schemas.microsoft.com/office/powerpoint/2010/main" val="2548839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Full View Example</a:t>
            </a:r>
            <a:endParaRPr lang="en-US" i="1" dirty="0"/>
          </a:p>
        </p:txBody>
      </p:sp>
      <p:pic>
        <p:nvPicPr>
          <p:cNvPr id="12290" name="Picture 2" descr="C:\Users\d3A870\BECP\_developerDocs\Training\Pittsburgh 2017 BECP Conference\REScheck\REScheckWeb2017\WebPages\EnvelopeViewShowAllModeSpe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92" y="1294664"/>
            <a:ext cx="7164499" cy="485571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55</a:t>
            </a:fld>
            <a:endParaRPr lang="en-US" dirty="0"/>
          </a:p>
        </p:txBody>
      </p:sp>
    </p:spTree>
    <p:extLst>
      <p:ext uri="{BB962C8B-B14F-4D97-AF65-F5344CB8AC3E}">
        <p14:creationId xmlns:p14="http://schemas.microsoft.com/office/powerpoint/2010/main" val="333931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Tab (edit mode)</a:t>
            </a:r>
            <a:endParaRPr lang="en-US" i="1" dirty="0"/>
          </a:p>
        </p:txBody>
      </p:sp>
      <p:pic>
        <p:nvPicPr>
          <p:cNvPr id="7170" name="Picture 2" descr="C:\Users\d3A870\BECP\_developerDocs\Training\Pittsburgh 2017 BECP Conference\REScheck\REScheckWeb2017\WebPages\EnvelopeEditModeSpec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84" y="1498473"/>
            <a:ext cx="8498432" cy="380333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49042" y="3791892"/>
            <a:ext cx="1073809" cy="371881"/>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6" name="Oval 5"/>
          <p:cNvSpPr/>
          <p:nvPr/>
        </p:nvSpPr>
        <p:spPr>
          <a:xfrm>
            <a:off x="4639634" y="1490177"/>
            <a:ext cx="4794504" cy="984249"/>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8" name="Oval 7"/>
          <p:cNvSpPr/>
          <p:nvPr/>
        </p:nvSpPr>
        <p:spPr>
          <a:xfrm>
            <a:off x="569218" y="3082169"/>
            <a:ext cx="666750" cy="2794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56</a:t>
            </a:fld>
            <a:endParaRPr lang="en-US" dirty="0"/>
          </a:p>
        </p:txBody>
      </p:sp>
    </p:spTree>
    <p:extLst>
      <p:ext uri="{BB962C8B-B14F-4D97-AF65-F5344CB8AC3E}">
        <p14:creationId xmlns:p14="http://schemas.microsoft.com/office/powerpoint/2010/main" val="286529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Add Wall Example</a:t>
            </a:r>
            <a:endParaRPr lang="en-US" i="1" dirty="0"/>
          </a:p>
        </p:txBody>
      </p:sp>
      <p:pic>
        <p:nvPicPr>
          <p:cNvPr id="9218" name="Picture 2" descr="C:\Users\d3A870\BECP\_developerDocs\Training\Pittsburgh 2017 BECP Conference\REScheck\REScheckWeb2017\WebPages\EnvelopeNewAdd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47" y="1834910"/>
            <a:ext cx="8102204" cy="21717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d3A870\BECP\_developerDocs\Training\Pittsburgh 2017 BECP Conference\REScheck\REScheckWeb2017\WebPages\EnvelopeNewAddWall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952" y="2746863"/>
            <a:ext cx="4636226" cy="291212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79409" y="3143253"/>
            <a:ext cx="666750" cy="2794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cxnSp>
        <p:nvCxnSpPr>
          <p:cNvPr id="6" name="Straight Arrow Connector 5"/>
          <p:cNvCxnSpPr/>
          <p:nvPr/>
        </p:nvCxnSpPr>
        <p:spPr>
          <a:xfrm>
            <a:off x="946159" y="3282952"/>
            <a:ext cx="2737793"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57</a:t>
            </a:fld>
            <a:endParaRPr lang="en-US" dirty="0"/>
          </a:p>
        </p:txBody>
      </p:sp>
    </p:spTree>
    <p:extLst>
      <p:ext uri="{BB962C8B-B14F-4D97-AF65-F5344CB8AC3E}">
        <p14:creationId xmlns:p14="http://schemas.microsoft.com/office/powerpoint/2010/main" val="228674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Glazing Requirements</a:t>
            </a:r>
            <a:endParaRPr lang="en-US" i="1" dirty="0"/>
          </a:p>
        </p:txBody>
      </p:sp>
      <p:pic>
        <p:nvPicPr>
          <p:cNvPr id="13314" name="Picture 2" descr="C:\Users\d3A870\BECP\_developerDocs\Training\Pittsburgh 2017 BECP Conference\REScheck\REScheckWeb2017\WebPages\GlazingRequirementsD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250" y="1898305"/>
            <a:ext cx="5837634" cy="315753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445251" y="2990850"/>
            <a:ext cx="1136650" cy="393700"/>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cxnSp>
        <p:nvCxnSpPr>
          <p:cNvPr id="6" name="Straight Arrow Connector 5"/>
          <p:cNvCxnSpPr/>
          <p:nvPr/>
        </p:nvCxnSpPr>
        <p:spPr>
          <a:xfrm flipH="1">
            <a:off x="5981701" y="3187699"/>
            <a:ext cx="463550"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58</a:t>
            </a:fld>
            <a:endParaRPr lang="en-US" dirty="0"/>
          </a:p>
        </p:txBody>
      </p:sp>
    </p:spTree>
    <p:extLst>
      <p:ext uri="{BB962C8B-B14F-4D97-AF65-F5344CB8AC3E}">
        <p14:creationId xmlns:p14="http://schemas.microsoft.com/office/powerpoint/2010/main" val="277153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Basement Wall Screen</a:t>
            </a:r>
            <a:endParaRPr lang="en-US" i="1" dirty="0"/>
          </a:p>
        </p:txBody>
      </p:sp>
      <p:pic>
        <p:nvPicPr>
          <p:cNvPr id="8194" name="Picture 2" descr="C:\Users\d3A870\BECP\_developerDocs\Training\Pittsburgh 2017 BECP Conference\REScheck\REScheckWeb2017\WebPages\EnvelopeNewAddBasementW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028" y="1110124"/>
            <a:ext cx="5486483" cy="514947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59</a:t>
            </a:fld>
            <a:endParaRPr lang="en-US" dirty="0"/>
          </a:p>
        </p:txBody>
      </p:sp>
    </p:spTree>
    <p:extLst>
      <p:ext uri="{BB962C8B-B14F-4D97-AF65-F5344CB8AC3E}">
        <p14:creationId xmlns:p14="http://schemas.microsoft.com/office/powerpoint/2010/main" val="2293565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ctrTitle"/>
          </p:nvPr>
        </p:nvSpPr>
        <p:spPr>
          <a:xfrm>
            <a:off x="0" y="2628782"/>
            <a:ext cx="9144000" cy="1600438"/>
          </a:xfrm>
        </p:spPr>
        <p:txBody>
          <a:bodyPr/>
          <a:lstStyle/>
          <a:p>
            <a:r>
              <a:rPr lang="en-US" dirty="0" err="1" smtClean="0"/>
              <a:t>RES</a:t>
            </a:r>
            <a:r>
              <a:rPr lang="en-US" i="1" dirty="0" err="1" smtClean="0"/>
              <a:t>check</a:t>
            </a:r>
            <a:r>
              <a:rPr lang="en-US" dirty="0" smtClean="0"/>
              <a:t> Basics</a:t>
            </a:r>
            <a:endParaRPr lang="en-US" dirty="0"/>
          </a:p>
        </p:txBody>
      </p:sp>
      <p:sp>
        <p:nvSpPr>
          <p:cNvPr id="34" name="Slide Number Placeholder 33"/>
          <p:cNvSpPr>
            <a:spLocks noGrp="1"/>
          </p:cNvSpPr>
          <p:nvPr>
            <p:ph type="sldNum" sz="quarter" idx="12"/>
          </p:nvPr>
        </p:nvSpPr>
        <p:spPr/>
        <p:txBody>
          <a:bodyPr/>
          <a:lstStyle/>
          <a:p>
            <a:fld id="{03722D57-58D6-9447-A6D5-A97F6C35A8FB}" type="slidenum">
              <a:rPr lang="en-US" smtClean="0"/>
              <a:pPr/>
              <a:t>6</a:t>
            </a:fld>
            <a:endParaRPr lang="en-US"/>
          </a:p>
        </p:txBody>
      </p:sp>
      <p:sp>
        <p:nvSpPr>
          <p:cNvPr id="2" name="Footer Placeholder 1"/>
          <p:cNvSpPr>
            <a:spLocks noGrp="1"/>
          </p:cNvSpPr>
          <p:nvPr>
            <p:ph type="ftr" sz="quarter" idx="11"/>
          </p:nvPr>
        </p:nvSpPr>
        <p:spPr/>
        <p:txBody>
          <a:bodyPr/>
          <a:lstStyle/>
          <a:p>
            <a:r>
              <a:rPr lang="en-US" smtClean="0"/>
              <a:t>Building Energy Codes Program</a:t>
            </a:r>
            <a:endParaRPr lang="en-US" dirty="0"/>
          </a:p>
        </p:txBody>
      </p:sp>
      <p:sp>
        <p:nvSpPr>
          <p:cNvPr id="5" name="Subtitle 51"/>
          <p:cNvSpPr>
            <a:spLocks noGrp="1"/>
          </p:cNvSpPr>
          <p:nvPr>
            <p:ph type="subTitle" idx="1"/>
          </p:nvPr>
        </p:nvSpPr>
        <p:spPr>
          <a:xfrm>
            <a:off x="358140" y="4267200"/>
            <a:ext cx="8229600" cy="350520"/>
          </a:xfrm>
        </p:spPr>
        <p:txBody>
          <a:bodyPr>
            <a:normAutofit/>
          </a:bodyPr>
          <a:lstStyle/>
          <a:p>
            <a:r>
              <a:rPr lang="en-US" dirty="0" smtClean="0"/>
              <a:t>bob </a:t>
            </a:r>
            <a:r>
              <a:rPr lang="en-US" dirty="0" err="1" smtClean="0"/>
              <a:t>schultz</a:t>
            </a:r>
            <a:endParaRPr lang="en-US" dirty="0"/>
          </a:p>
        </p:txBody>
      </p:sp>
      <p:sp>
        <p:nvSpPr>
          <p:cNvPr id="8" name="Text Placeholder 2"/>
          <p:cNvSpPr>
            <a:spLocks noGrp="1"/>
          </p:cNvSpPr>
          <p:nvPr>
            <p:ph type="body" sz="quarter" idx="15"/>
          </p:nvPr>
        </p:nvSpPr>
        <p:spPr>
          <a:xfrm>
            <a:off x="312420" y="4940650"/>
            <a:ext cx="8229600" cy="961697"/>
          </a:xfrm>
        </p:spPr>
        <p:txBody>
          <a:bodyPr>
            <a:normAutofit/>
          </a:bodyPr>
          <a:lstStyle/>
          <a:p>
            <a:r>
              <a:rPr lang="en-US" dirty="0" smtClean="0"/>
              <a:t>2018 Department of Energy National Energy Codes Conference</a:t>
            </a:r>
          </a:p>
          <a:p>
            <a:r>
              <a:rPr lang="en-US" dirty="0" smtClean="0"/>
              <a:t>Building Energy Codes Program</a:t>
            </a:r>
          </a:p>
          <a:p>
            <a:r>
              <a:rPr lang="en-US" dirty="0" smtClean="0"/>
              <a:t>July 15, 2018</a:t>
            </a:r>
            <a:endParaRPr lang="en-US" dirty="0"/>
          </a:p>
          <a:p>
            <a:endParaRPr lang="en-US" dirty="0"/>
          </a:p>
        </p:txBody>
      </p:sp>
    </p:spTree>
    <p:extLst>
      <p:ext uri="{BB962C8B-B14F-4D97-AF65-F5344CB8AC3E}">
        <p14:creationId xmlns:p14="http://schemas.microsoft.com/office/powerpoint/2010/main" val="2802028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Envelope Show Assembly Details</a:t>
            </a:r>
            <a:endParaRPr lang="en-US" i="1" dirty="0"/>
          </a:p>
        </p:txBody>
      </p:sp>
      <p:pic>
        <p:nvPicPr>
          <p:cNvPr id="10242" name="Picture 2" descr="C:\Users\d3A870\BECP\_developerDocs\Training\Pittsburgh 2017 BECP Conference\REScheck\REScheckWeb2017\WebPages\EnvelopeShowAssembly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72" y="1255753"/>
            <a:ext cx="8472369" cy="416480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8142087" y="4763548"/>
            <a:ext cx="733425" cy="338074"/>
          </a:xfrm>
          <a:prstGeom prst="ellipse">
            <a:avLst/>
          </a:prstGeom>
          <a:noFill/>
          <a:ln w="127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srgbClr val="FFFFFF"/>
              </a:solidFill>
            </a:endParaRPr>
          </a:p>
        </p:txBody>
      </p:sp>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60</a:t>
            </a:fld>
            <a:endParaRPr lang="en-US" dirty="0"/>
          </a:p>
        </p:txBody>
      </p:sp>
    </p:spTree>
    <p:extLst>
      <p:ext uri="{BB962C8B-B14F-4D97-AF65-F5344CB8AC3E}">
        <p14:creationId xmlns:p14="http://schemas.microsoft.com/office/powerpoint/2010/main" val="4251389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Tab (edit mode)</a:t>
            </a:r>
            <a:endParaRPr lang="en-US" i="1" dirty="0"/>
          </a:p>
        </p:txBody>
      </p:sp>
      <p:pic>
        <p:nvPicPr>
          <p:cNvPr id="5122" name="Picture 2" descr="C:\Users\d3A870\BECP\_developerDocs\Training\Pittsburgh 2017 BECP Conference\REScheck\REScheckWeb2017\WebPages\ComplianceTabEditMo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20" y="1363562"/>
            <a:ext cx="8446567" cy="450349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61</a:t>
            </a:fld>
            <a:endParaRPr lang="en-US" dirty="0"/>
          </a:p>
        </p:txBody>
      </p:sp>
    </p:spTree>
    <p:extLst>
      <p:ext uri="{BB962C8B-B14F-4D97-AF65-F5344CB8AC3E}">
        <p14:creationId xmlns:p14="http://schemas.microsoft.com/office/powerpoint/2010/main" val="1444947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Reports</a:t>
            </a:r>
            <a:endParaRPr lang="en-US" i="1" dirty="0"/>
          </a:p>
        </p:txBody>
      </p:sp>
      <p:pic>
        <p:nvPicPr>
          <p:cNvPr id="16386" name="Picture 2" descr="C:\Users\d3A870\BECP\_developerDocs\Training\Pittsburgh 2017 BECP Conference\REScheck\REScheckWeb2017\WebPages\ReportOptionsDl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15" y="1237255"/>
            <a:ext cx="4183299" cy="214622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3A870\BECP\_developerDocs\Training\Pittsburgh 2017 BECP Conference\REScheck\REScheckWeb2017\WebPages\ReportCompleteDl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667" y="3534038"/>
            <a:ext cx="4544593" cy="218272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1"/>
          </p:nvPr>
        </p:nvSpPr>
        <p:spPr/>
        <p:txBody>
          <a:bodyPr/>
          <a:lstStyle/>
          <a:p>
            <a:fld id="{03722D57-58D6-9447-A6D5-A97F6C35A8FB}" type="slidenum">
              <a:rPr lang="en-US" smtClean="0"/>
              <a:pPr/>
              <a:t>62</a:t>
            </a:fld>
            <a:endParaRPr lang="en-US" dirty="0"/>
          </a:p>
        </p:txBody>
      </p:sp>
    </p:spTree>
    <p:extLst>
      <p:ext uri="{BB962C8B-B14F-4D97-AF65-F5344CB8AC3E}">
        <p14:creationId xmlns:p14="http://schemas.microsoft.com/office/powerpoint/2010/main" val="330588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4495800" y="5943600"/>
            <a:ext cx="4038600" cy="396875"/>
          </a:xfrm>
          <a:prstGeom prst="rect">
            <a:avLst/>
          </a:prstGeom>
          <a:noFill/>
          <a:ln w="9525">
            <a:noFill/>
            <a:miter lim="800000"/>
            <a:headEnd/>
            <a:tailEnd/>
          </a:ln>
          <a:effectLst/>
        </p:spPr>
        <p:txBody>
          <a:bodyPr>
            <a:spAutoFit/>
          </a:bodyPr>
          <a:lstStyle/>
          <a:p>
            <a:pPr algn="r">
              <a:spcBef>
                <a:spcPct val="50000"/>
              </a:spcBef>
            </a:pPr>
            <a:r>
              <a:rPr lang="en-US" sz="2000" dirty="0">
                <a:solidFill>
                  <a:schemeClr val="bg1"/>
                </a:solidFill>
                <a:latin typeface="Arial" charset="0"/>
              </a:rPr>
              <a:t>Jones Residence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31082"/>
            <a:ext cx="4787715" cy="3179043"/>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315" y="3483598"/>
            <a:ext cx="5028667" cy="1952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356614"/>
            <a:ext cx="6629400" cy="384721"/>
          </a:xfrm>
          <a:prstGeom prst="rect">
            <a:avLst/>
          </a:prstGeom>
        </p:spPr>
        <p:txBody>
          <a:bodyPr/>
          <a:lstStyle>
            <a:lvl1pPr algn="l" defTabSz="457200" rtl="0" eaLnBrk="1" latinLnBrk="0" hangingPunct="1">
              <a:spcBef>
                <a:spcPct val="0"/>
              </a:spcBef>
              <a:buNone/>
              <a:defRPr sz="2500" b="1" kern="1200">
                <a:solidFill>
                  <a:srgbClr val="FFFFFF"/>
                </a:solidFill>
                <a:latin typeface="Arial"/>
                <a:ea typeface="+mj-ea"/>
                <a:cs typeface="Arial"/>
              </a:defRPr>
            </a:lvl1pPr>
          </a:lstStyle>
          <a:p>
            <a:r>
              <a:rPr lang="en-US" dirty="0" smtClean="0"/>
              <a:t>Case Study</a:t>
            </a:r>
            <a:endParaRPr lang="en-US" dirty="0"/>
          </a:p>
        </p:txBody>
      </p:sp>
      <p:sp>
        <p:nvSpPr>
          <p:cNvPr id="3" name="Footer Placeholder 2"/>
          <p:cNvSpPr>
            <a:spLocks noGrp="1"/>
          </p:cNvSpPr>
          <p:nvPr>
            <p:ph type="ftr" sz="quarter" idx="11"/>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2"/>
          </p:nvPr>
        </p:nvSpPr>
        <p:spPr/>
        <p:txBody>
          <a:bodyPr/>
          <a:lstStyle/>
          <a:p>
            <a:fld id="{E4229C90-C7E3-441E-B9C0-7C760185DAF7}" type="slidenum">
              <a:rPr lang="en-US" smtClean="0"/>
              <a:pPr/>
              <a:t>63</a:t>
            </a:fld>
            <a:endParaRPr lang="en-US" dirty="0"/>
          </a:p>
        </p:txBody>
      </p:sp>
    </p:spTree>
    <p:extLst>
      <p:ext uri="{BB962C8B-B14F-4D97-AF65-F5344CB8AC3E}">
        <p14:creationId xmlns:p14="http://schemas.microsoft.com/office/powerpoint/2010/main" val="31252433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6147" name="Rectangle 3"/>
          <p:cNvSpPr>
            <a:spLocks noGrp="1" noChangeArrowheads="1"/>
          </p:cNvSpPr>
          <p:nvPr>
            <p:ph type="body" sz="half" idx="1"/>
          </p:nvPr>
        </p:nvSpPr>
        <p:spPr>
          <a:xfrm>
            <a:off x="381000" y="304800"/>
            <a:ext cx="4135438" cy="578620"/>
          </a:xfrm>
        </p:spPr>
        <p:txBody>
          <a:bodyPr>
            <a:spAutoFit/>
          </a:bodyPr>
          <a:lstStyle/>
          <a:p>
            <a:r>
              <a:rPr lang="en-US" sz="1600" dirty="0">
                <a:solidFill>
                  <a:schemeClr val="tx2"/>
                </a:solidFill>
              </a:rPr>
              <a:t>Building Envelope</a:t>
            </a:r>
            <a:endParaRPr lang="en-US" sz="1600" b="1" dirty="0">
              <a:solidFill>
                <a:schemeClr val="tx2"/>
              </a:solidFill>
            </a:endParaRPr>
          </a:p>
          <a:p>
            <a:pPr lvl="1"/>
            <a:endParaRPr lang="en-US" sz="1800" dirty="0"/>
          </a:p>
        </p:txBody>
      </p:sp>
      <p:pic>
        <p:nvPicPr>
          <p:cNvPr id="6148" name="Picture 4" descr="bsmt_hatches"/>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029200" y="609600"/>
            <a:ext cx="3894138" cy="2781300"/>
          </a:xfrm>
          <a:noFill/>
          <a:ln/>
        </p:spPr>
      </p:pic>
      <p:sp>
        <p:nvSpPr>
          <p:cNvPr id="6149" name="Text Box 5"/>
          <p:cNvSpPr txBox="1">
            <a:spLocks noChangeArrowheads="1"/>
          </p:cNvSpPr>
          <p:nvPr/>
        </p:nvSpPr>
        <p:spPr bwMode="auto">
          <a:xfrm>
            <a:off x="5926667" y="3352800"/>
            <a:ext cx="2931583" cy="335989"/>
          </a:xfrm>
          <a:prstGeom prst="rect">
            <a:avLst/>
          </a:prstGeom>
          <a:noFill/>
          <a:ln w="12700">
            <a:noFill/>
            <a:miter lim="800000"/>
            <a:headEnd/>
            <a:tailEnd/>
          </a:ln>
          <a:effectLst/>
        </p:spPr>
        <p:txBody>
          <a:bodyPr wrap="square" lIns="90488" tIns="44450" rIns="90488" bIns="44450">
            <a:spAutoFit/>
          </a:bodyPr>
          <a:lstStyle/>
          <a:p>
            <a:pPr algn="ctr" eaLnBrk="0" hangingPunct="0">
              <a:spcBef>
                <a:spcPct val="50000"/>
              </a:spcBef>
              <a:buClr>
                <a:srgbClr val="FF3300"/>
              </a:buClr>
              <a:buSzPct val="75000"/>
              <a:buFont typeface="Monotype Sorts" pitchFamily="2" charset="2"/>
              <a:buNone/>
            </a:pPr>
            <a:r>
              <a:rPr lang="en-US" sz="1600" b="1" dirty="0">
                <a:latin typeface="Arial" charset="0"/>
              </a:rPr>
              <a:t>Conditioned Basement</a:t>
            </a:r>
          </a:p>
        </p:txBody>
      </p:sp>
      <p:sp>
        <p:nvSpPr>
          <p:cNvPr id="6150" name="Text Box 6"/>
          <p:cNvSpPr txBox="1">
            <a:spLocks noChangeArrowheads="1"/>
          </p:cNvSpPr>
          <p:nvPr/>
        </p:nvSpPr>
        <p:spPr bwMode="auto">
          <a:xfrm>
            <a:off x="609600" y="3962400"/>
            <a:ext cx="3530600" cy="335989"/>
          </a:xfrm>
          <a:prstGeom prst="rect">
            <a:avLst/>
          </a:prstGeom>
          <a:noFill/>
          <a:ln w="12700">
            <a:noFill/>
            <a:miter lim="800000"/>
            <a:headEnd/>
            <a:tailEnd/>
          </a:ln>
          <a:effectLst/>
        </p:spPr>
        <p:txBody>
          <a:bodyPr wrap="square" lIns="90488" tIns="44450" rIns="90488" bIns="44450">
            <a:spAutoFit/>
          </a:bodyPr>
          <a:lstStyle/>
          <a:p>
            <a:pPr algn="ctr" eaLnBrk="0" hangingPunct="0">
              <a:spcBef>
                <a:spcPct val="50000"/>
              </a:spcBef>
              <a:buClr>
                <a:srgbClr val="FF3300"/>
              </a:buClr>
              <a:buSzPct val="75000"/>
              <a:buFont typeface="Monotype Sorts" pitchFamily="2" charset="2"/>
              <a:buNone/>
            </a:pPr>
            <a:r>
              <a:rPr lang="en-US" sz="1600" b="1" dirty="0">
                <a:latin typeface="Arial" charset="0"/>
              </a:rPr>
              <a:t>Conditioned Main Floor</a:t>
            </a:r>
            <a:endParaRPr lang="en-US" sz="2000" b="1" dirty="0">
              <a:latin typeface="Arial" charset="0"/>
            </a:endParaRPr>
          </a:p>
        </p:txBody>
      </p:sp>
      <p:sp>
        <p:nvSpPr>
          <p:cNvPr id="6151" name="Text Box 7"/>
          <p:cNvSpPr txBox="1">
            <a:spLocks noChangeArrowheads="1"/>
          </p:cNvSpPr>
          <p:nvPr/>
        </p:nvSpPr>
        <p:spPr bwMode="auto">
          <a:xfrm>
            <a:off x="3276600" y="5638800"/>
            <a:ext cx="1957388" cy="335989"/>
          </a:xfrm>
          <a:prstGeom prst="rect">
            <a:avLst/>
          </a:prstGeom>
          <a:noFill/>
          <a:ln w="12700">
            <a:noFill/>
            <a:miter lim="800000"/>
            <a:headEnd/>
            <a:tailEnd/>
          </a:ln>
          <a:effectLst/>
        </p:spPr>
        <p:txBody>
          <a:bodyPr lIns="90488" tIns="44450" rIns="90488" bIns="44450">
            <a:spAutoFit/>
          </a:bodyPr>
          <a:lstStyle/>
          <a:p>
            <a:pPr algn="ctr" eaLnBrk="0" hangingPunct="0">
              <a:spcBef>
                <a:spcPct val="50000"/>
              </a:spcBef>
              <a:buClr>
                <a:srgbClr val="FF3300"/>
              </a:buClr>
              <a:buSzPct val="75000"/>
              <a:buFont typeface="Monotype Sorts" pitchFamily="2" charset="2"/>
              <a:buNone/>
            </a:pPr>
            <a:r>
              <a:rPr lang="en-US" sz="1600" b="1" dirty="0">
                <a:latin typeface="Arial" charset="0"/>
              </a:rPr>
              <a:t>Building Section</a:t>
            </a:r>
          </a:p>
        </p:txBody>
      </p:sp>
      <p:sp>
        <p:nvSpPr>
          <p:cNvPr id="6152" name="Line 8"/>
          <p:cNvSpPr>
            <a:spLocks noChangeShapeType="1"/>
          </p:cNvSpPr>
          <p:nvPr/>
        </p:nvSpPr>
        <p:spPr bwMode="auto">
          <a:xfrm flipV="1">
            <a:off x="628650" y="250825"/>
            <a:ext cx="3175" cy="1588"/>
          </a:xfrm>
          <a:prstGeom prst="line">
            <a:avLst/>
          </a:prstGeom>
          <a:noFill/>
          <a:ln w="0">
            <a:solidFill>
              <a:srgbClr val="FF5EA6"/>
            </a:solidFill>
            <a:round/>
            <a:headEnd/>
            <a:tailEnd/>
          </a:ln>
        </p:spPr>
        <p:txBody>
          <a:bodyPr/>
          <a:lstStyle/>
          <a:p>
            <a:endParaRPr lang="en-US" dirty="0"/>
          </a:p>
        </p:txBody>
      </p:sp>
      <p:sp>
        <p:nvSpPr>
          <p:cNvPr id="6153" name="Line 9"/>
          <p:cNvSpPr>
            <a:spLocks noChangeShapeType="1"/>
          </p:cNvSpPr>
          <p:nvPr/>
        </p:nvSpPr>
        <p:spPr bwMode="auto">
          <a:xfrm>
            <a:off x="652463" y="388938"/>
            <a:ext cx="1587" cy="1587"/>
          </a:xfrm>
          <a:prstGeom prst="line">
            <a:avLst/>
          </a:prstGeom>
          <a:noFill/>
          <a:ln w="0">
            <a:solidFill>
              <a:srgbClr val="FF5EA6"/>
            </a:solidFill>
            <a:round/>
            <a:headEnd/>
            <a:tailEnd/>
          </a:ln>
        </p:spPr>
        <p:txBody>
          <a:bodyPr/>
          <a:lstStyle/>
          <a:p>
            <a:endParaRPr lang="en-US" dirty="0"/>
          </a:p>
        </p:txBody>
      </p:sp>
      <p:pic>
        <p:nvPicPr>
          <p:cNvPr id="6154" name="Picture 10" descr="ceiling_hatches"/>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381000" y="1066800"/>
            <a:ext cx="3962400" cy="2830513"/>
          </a:xfrm>
          <a:noFill/>
          <a:ln/>
        </p:spPr>
      </p:pic>
      <p:pic>
        <p:nvPicPr>
          <p:cNvPr id="6155" name="Picture 11" descr="section_hatch"/>
          <p:cNvPicPr>
            <a:picLocks noChangeAspect="1" noChangeArrowheads="1"/>
          </p:cNvPicPr>
          <p:nvPr/>
        </p:nvPicPr>
        <p:blipFill>
          <a:blip r:embed="rId5" cstate="print">
            <a:lum bright="-18000"/>
            <a:extLst>
              <a:ext uri="{28A0092B-C50C-407E-A947-70E740481C1C}">
                <a14:useLocalDpi xmlns:a14="http://schemas.microsoft.com/office/drawing/2010/main" val="0"/>
              </a:ext>
            </a:extLst>
          </a:blip>
          <a:srcRect/>
          <a:stretch>
            <a:fillRect/>
          </a:stretch>
        </p:blipFill>
        <p:spPr bwMode="auto">
          <a:xfrm>
            <a:off x="4953000" y="3962400"/>
            <a:ext cx="3352800" cy="2395538"/>
          </a:xfrm>
          <a:prstGeom prst="rect">
            <a:avLst/>
          </a:prstGeom>
          <a:noFill/>
        </p:spPr>
      </p:pic>
    </p:spTree>
    <p:extLst>
      <p:ext uri="{BB962C8B-B14F-4D97-AF65-F5344CB8AC3E}">
        <p14:creationId xmlns:p14="http://schemas.microsoft.com/office/powerpoint/2010/main" val="1926079406"/>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8195" name="Rectangle 3"/>
          <p:cNvSpPr>
            <a:spLocks noGrp="1" noChangeArrowheads="1"/>
          </p:cNvSpPr>
          <p:nvPr>
            <p:ph type="body" sz="half" idx="1"/>
          </p:nvPr>
        </p:nvSpPr>
        <p:spPr>
          <a:xfrm>
            <a:off x="381000" y="381000"/>
            <a:ext cx="4135438" cy="246221"/>
          </a:xfrm>
        </p:spPr>
        <p:txBody>
          <a:bodyPr>
            <a:spAutoFit/>
          </a:bodyPr>
          <a:lstStyle/>
          <a:p>
            <a:r>
              <a:rPr lang="en-US" sz="1600" dirty="0">
                <a:solidFill>
                  <a:schemeClr val="tx2"/>
                </a:solidFill>
              </a:rPr>
              <a:t>Ceiling Area</a:t>
            </a:r>
          </a:p>
        </p:txBody>
      </p:sp>
      <p:sp>
        <p:nvSpPr>
          <p:cNvPr id="8196" name="Text Box 4"/>
          <p:cNvSpPr txBox="1">
            <a:spLocks noChangeArrowheads="1"/>
          </p:cNvSpPr>
          <p:nvPr/>
        </p:nvSpPr>
        <p:spPr bwMode="auto">
          <a:xfrm>
            <a:off x="463550" y="1136914"/>
            <a:ext cx="3693583" cy="366767"/>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buClr>
                <a:srgbClr val="FF3300"/>
              </a:buClr>
              <a:buSzPct val="75000"/>
              <a:buFont typeface="Monotype Sorts" pitchFamily="2" charset="2"/>
              <a:buNone/>
            </a:pPr>
            <a:r>
              <a:rPr lang="en-US" dirty="0">
                <a:latin typeface="Arial" charset="0"/>
              </a:rPr>
              <a:t>Ceiling </a:t>
            </a:r>
            <a:r>
              <a:rPr lang="en-US" dirty="0" smtClean="0">
                <a:latin typeface="Arial" charset="0"/>
              </a:rPr>
              <a:t>Area - </a:t>
            </a:r>
            <a:r>
              <a:rPr lang="en-US" b="1" dirty="0" smtClean="0">
                <a:latin typeface="Arial" charset="0"/>
              </a:rPr>
              <a:t>2415 sf</a:t>
            </a:r>
            <a:endParaRPr lang="en-US" b="1" dirty="0">
              <a:latin typeface="Arial" charset="0"/>
            </a:endParaRPr>
          </a:p>
        </p:txBody>
      </p:sp>
      <p:pic>
        <p:nvPicPr>
          <p:cNvPr id="8197" name="Picture 5" descr="ceiling_hatches"/>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1081088" y="1620838"/>
            <a:ext cx="6769100" cy="4086225"/>
          </a:xfrm>
          <a:noFill/>
          <a:ln/>
        </p:spPr>
      </p:pic>
      <p:pic>
        <p:nvPicPr>
          <p:cNvPr id="8198" name="Picture 6" descr="north_arrow"/>
          <p:cNvPicPr>
            <a:picLocks noGrp="1" noChangeAspect="1" noChangeArrowheads="1"/>
          </p:cNvPicPr>
          <p:nvPr>
            <p:ph sz="quarter" idx="3"/>
          </p:nvPr>
        </p:nvPicPr>
        <p:blipFill>
          <a:blip r:embed="rId4" cstate="print">
            <a:lum contrast="-30000"/>
            <a:extLst>
              <a:ext uri="{28A0092B-C50C-407E-A947-70E740481C1C}">
                <a14:useLocalDpi xmlns:a14="http://schemas.microsoft.com/office/drawing/2010/main" val="0"/>
              </a:ext>
            </a:extLst>
          </a:blip>
          <a:srcRect/>
          <a:stretch>
            <a:fillRect/>
          </a:stretch>
        </p:blipFill>
        <p:spPr>
          <a:xfrm>
            <a:off x="350838" y="5797021"/>
            <a:ext cx="696912" cy="530225"/>
          </a:xfrm>
          <a:noFill/>
          <a:ln/>
        </p:spPr>
      </p:pic>
    </p:spTree>
    <p:extLst>
      <p:ext uri="{BB962C8B-B14F-4D97-AF65-F5344CB8AC3E}">
        <p14:creationId xmlns:p14="http://schemas.microsoft.com/office/powerpoint/2010/main" val="4070818122"/>
      </p:ext>
    </p:extLst>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8467" y="-67733"/>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12291" name="Rectangle 3"/>
          <p:cNvSpPr>
            <a:spLocks noGrp="1" noChangeArrowheads="1"/>
          </p:cNvSpPr>
          <p:nvPr>
            <p:ph type="body" sz="half" idx="1"/>
          </p:nvPr>
        </p:nvSpPr>
        <p:spPr>
          <a:xfrm>
            <a:off x="228600" y="304800"/>
            <a:ext cx="4135438" cy="246221"/>
          </a:xfrm>
        </p:spPr>
        <p:txBody>
          <a:bodyPr>
            <a:spAutoFit/>
          </a:bodyPr>
          <a:lstStyle/>
          <a:p>
            <a:r>
              <a:rPr lang="en-US" sz="1600" dirty="0">
                <a:solidFill>
                  <a:schemeClr val="tx2"/>
                </a:solidFill>
              </a:rPr>
              <a:t>Exterior Wall Areas</a:t>
            </a:r>
          </a:p>
        </p:txBody>
      </p:sp>
      <p:pic>
        <p:nvPicPr>
          <p:cNvPr id="12292" name="Picture 4" descr="north_arrow"/>
          <p:cNvPicPr>
            <a:picLocks noGrp="1" noChangeAspect="1" noChangeArrowheads="1"/>
          </p:cNvPicPr>
          <p:nvPr>
            <p:ph sz="quarter" idx="3"/>
          </p:nvPr>
        </p:nvPicPr>
        <p:blipFill>
          <a:blip r:embed="rId3" cstate="print">
            <a:lum contrast="-30000"/>
            <a:extLst>
              <a:ext uri="{28A0092B-C50C-407E-A947-70E740481C1C}">
                <a14:useLocalDpi xmlns:a14="http://schemas.microsoft.com/office/drawing/2010/main" val="0"/>
              </a:ext>
            </a:extLst>
          </a:blip>
          <a:srcRect/>
          <a:stretch>
            <a:fillRect/>
          </a:stretch>
        </p:blipFill>
        <p:spPr>
          <a:xfrm>
            <a:off x="381000" y="5956300"/>
            <a:ext cx="696912" cy="533400"/>
          </a:xfrm>
          <a:noFill/>
          <a:ln/>
        </p:spPr>
      </p:pic>
      <p:sp>
        <p:nvSpPr>
          <p:cNvPr id="12293" name="Text Box 5"/>
          <p:cNvSpPr txBox="1">
            <a:spLocks noChangeArrowheads="1"/>
          </p:cNvSpPr>
          <p:nvPr/>
        </p:nvSpPr>
        <p:spPr bwMode="auto">
          <a:xfrm>
            <a:off x="3622675" y="4554023"/>
            <a:ext cx="1069975" cy="3333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200" b="1" dirty="0">
                <a:latin typeface="Arial" charset="0"/>
              </a:rPr>
              <a:t>9’ Ceilings</a:t>
            </a:r>
            <a:r>
              <a:rPr lang="en-US" sz="1600" dirty="0">
                <a:latin typeface="Arial" charset="0"/>
              </a:rPr>
              <a:t> </a:t>
            </a:r>
          </a:p>
        </p:txBody>
      </p:sp>
      <p:sp>
        <p:nvSpPr>
          <p:cNvPr id="12294" name="Text Box 6"/>
          <p:cNvSpPr txBox="1">
            <a:spLocks noChangeArrowheads="1"/>
          </p:cNvSpPr>
          <p:nvPr/>
        </p:nvSpPr>
        <p:spPr bwMode="auto">
          <a:xfrm>
            <a:off x="7207250" y="1698111"/>
            <a:ext cx="1069975" cy="3333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200" b="1" dirty="0">
                <a:latin typeface="Arial" charset="0"/>
              </a:rPr>
              <a:t>9’ Ceilings</a:t>
            </a:r>
            <a:r>
              <a:rPr lang="en-US" sz="1600" dirty="0">
                <a:latin typeface="Arial" charset="0"/>
              </a:rPr>
              <a:t> </a:t>
            </a:r>
          </a:p>
        </p:txBody>
      </p:sp>
      <p:sp>
        <p:nvSpPr>
          <p:cNvPr id="12295" name="Text Box 7"/>
          <p:cNvSpPr txBox="1">
            <a:spLocks noChangeArrowheads="1"/>
          </p:cNvSpPr>
          <p:nvPr/>
        </p:nvSpPr>
        <p:spPr bwMode="auto">
          <a:xfrm>
            <a:off x="5314950" y="1836223"/>
            <a:ext cx="1069975" cy="3333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200" b="1" dirty="0">
                <a:latin typeface="Arial" charset="0"/>
              </a:rPr>
              <a:t>12’ Ceilings</a:t>
            </a:r>
            <a:r>
              <a:rPr lang="en-US" sz="1600" dirty="0">
                <a:latin typeface="Arial" charset="0"/>
              </a:rPr>
              <a:t> </a:t>
            </a:r>
          </a:p>
        </p:txBody>
      </p:sp>
      <p:sp>
        <p:nvSpPr>
          <p:cNvPr id="12296" name="Text Box 8"/>
          <p:cNvSpPr txBox="1">
            <a:spLocks noChangeArrowheads="1"/>
          </p:cNvSpPr>
          <p:nvPr/>
        </p:nvSpPr>
        <p:spPr bwMode="auto">
          <a:xfrm>
            <a:off x="142875" y="2916665"/>
            <a:ext cx="3702050" cy="1617366"/>
          </a:xfrm>
          <a:prstGeom prst="rect">
            <a:avLst/>
          </a:prstGeom>
          <a:noFill/>
          <a:ln w="12700">
            <a:noFill/>
            <a:miter lim="800000"/>
            <a:headEnd/>
            <a:tailEnd/>
          </a:ln>
          <a:effectLst/>
        </p:spPr>
        <p:txBody>
          <a:bodyPr lIns="90488" tIns="44450" rIns="90488" bIns="44450">
            <a:spAutoFit/>
          </a:bodyPr>
          <a:lstStyle/>
          <a:p>
            <a:pPr eaLnBrk="0" hangingPunct="0">
              <a:lnSpc>
                <a:spcPct val="70000"/>
              </a:lnSpc>
              <a:spcBef>
                <a:spcPct val="50000"/>
              </a:spcBef>
              <a:buClr>
                <a:srgbClr val="FF3300"/>
              </a:buClr>
              <a:buSzPct val="75000"/>
              <a:buFont typeface="Monotype Sorts" pitchFamily="2" charset="2"/>
              <a:buNone/>
            </a:pPr>
            <a:r>
              <a:rPr lang="en-US" dirty="0">
                <a:latin typeface="Arial" charset="0"/>
              </a:rPr>
              <a:t>9’ Exterior Walls – </a:t>
            </a:r>
            <a:r>
              <a:rPr lang="en-US" b="1" dirty="0">
                <a:latin typeface="Arial" charset="0"/>
              </a:rPr>
              <a:t>2180 </a:t>
            </a:r>
            <a:r>
              <a:rPr lang="en-US" b="1" dirty="0" smtClean="0">
                <a:latin typeface="Arial" charset="0"/>
              </a:rPr>
              <a:t>sf</a:t>
            </a:r>
            <a:endParaRPr lang="en-US" b="1"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North – 690 </a:t>
            </a:r>
            <a:r>
              <a:rPr lang="en-US" dirty="0" smtClean="0">
                <a:latin typeface="Arial" charset="0"/>
              </a:rPr>
              <a:t>sf</a:t>
            </a:r>
            <a:endParaRPr lang="en-US" dirty="0">
              <a:latin typeface="Arial" charset="0"/>
            </a:endParaRPr>
          </a:p>
          <a:p>
            <a:pPr lvl="1" eaLnBrk="0" hangingPunct="0">
              <a:lnSpc>
                <a:spcPct val="70000"/>
              </a:lnSpc>
              <a:spcBef>
                <a:spcPct val="50000"/>
              </a:spcBef>
              <a:buClr>
                <a:srgbClr val="FF3300"/>
              </a:buClr>
              <a:buSzPct val="75000"/>
              <a:buFont typeface="Monotype Sorts" pitchFamily="2" charset="2"/>
              <a:buNone/>
            </a:pPr>
            <a:r>
              <a:rPr lang="en-US" dirty="0">
                <a:latin typeface="Arial" charset="0"/>
              </a:rPr>
              <a:t>South – 600 </a:t>
            </a:r>
            <a:r>
              <a:rPr lang="en-US" dirty="0" smtClean="0">
                <a:latin typeface="Arial" charset="0"/>
              </a:rPr>
              <a:t>sf</a:t>
            </a:r>
            <a:endParaRPr lang="en-US" dirty="0">
              <a:latin typeface="Arial" charset="0"/>
            </a:endParaRPr>
          </a:p>
          <a:p>
            <a:pPr lvl="1" eaLnBrk="0" hangingPunct="0">
              <a:lnSpc>
                <a:spcPct val="70000"/>
              </a:lnSpc>
              <a:spcBef>
                <a:spcPct val="50000"/>
              </a:spcBef>
              <a:buClr>
                <a:srgbClr val="FF3300"/>
              </a:buClr>
              <a:buSzPct val="75000"/>
              <a:buFont typeface="Monotype Sorts" pitchFamily="2" charset="2"/>
              <a:buNone/>
            </a:pPr>
            <a:r>
              <a:rPr lang="en-US" dirty="0">
                <a:latin typeface="Arial" charset="0"/>
              </a:rPr>
              <a:t>East – 440 </a:t>
            </a:r>
            <a:r>
              <a:rPr lang="en-US" dirty="0" smtClean="0">
                <a:latin typeface="Arial" charset="0"/>
              </a:rPr>
              <a:t>sf</a:t>
            </a:r>
            <a:endParaRPr lang="en-US" dirty="0">
              <a:latin typeface="Arial" charset="0"/>
            </a:endParaRPr>
          </a:p>
          <a:p>
            <a:pPr lvl="1" eaLnBrk="0" hangingPunct="0">
              <a:lnSpc>
                <a:spcPct val="70000"/>
              </a:lnSpc>
              <a:spcBef>
                <a:spcPct val="50000"/>
              </a:spcBef>
              <a:buClr>
                <a:srgbClr val="FF3300"/>
              </a:buClr>
              <a:buSzPct val="75000"/>
              <a:buFont typeface="Monotype Sorts" pitchFamily="2" charset="2"/>
              <a:buNone/>
            </a:pPr>
            <a:r>
              <a:rPr lang="en-US" dirty="0">
                <a:latin typeface="Arial" charset="0"/>
              </a:rPr>
              <a:t>West – 450 </a:t>
            </a:r>
            <a:r>
              <a:rPr lang="en-US" dirty="0" smtClean="0">
                <a:latin typeface="Arial" charset="0"/>
              </a:rPr>
              <a:t>sf</a:t>
            </a:r>
            <a:endParaRPr lang="en-US" dirty="0">
              <a:latin typeface="Arial" charset="0"/>
            </a:endParaRPr>
          </a:p>
        </p:txBody>
      </p:sp>
      <p:sp>
        <p:nvSpPr>
          <p:cNvPr id="12297" name="Line 9"/>
          <p:cNvSpPr>
            <a:spLocks noChangeShapeType="1"/>
          </p:cNvSpPr>
          <p:nvPr/>
        </p:nvSpPr>
        <p:spPr bwMode="auto">
          <a:xfrm>
            <a:off x="3844925" y="4149211"/>
            <a:ext cx="166688" cy="438150"/>
          </a:xfrm>
          <a:prstGeom prst="line">
            <a:avLst/>
          </a:prstGeom>
          <a:noFill/>
          <a:ln w="12700">
            <a:solidFill>
              <a:schemeClr val="tx1"/>
            </a:solidFill>
            <a:round/>
            <a:headEnd type="arrow" w="med" len="med"/>
            <a:tailEnd/>
          </a:ln>
          <a:effectLst/>
        </p:spPr>
        <p:txBody>
          <a:bodyPr wrap="none" lIns="90488" tIns="44450" rIns="90488" bIns="44450" anchor="ctr">
            <a:spAutoFit/>
          </a:bodyPr>
          <a:lstStyle/>
          <a:p>
            <a:endParaRPr lang="en-US" dirty="0"/>
          </a:p>
        </p:txBody>
      </p:sp>
      <p:sp>
        <p:nvSpPr>
          <p:cNvPr id="12298" name="Line 10"/>
          <p:cNvSpPr>
            <a:spLocks noChangeShapeType="1"/>
          </p:cNvSpPr>
          <p:nvPr/>
        </p:nvSpPr>
        <p:spPr bwMode="auto">
          <a:xfrm flipH="1" flipV="1">
            <a:off x="5765800" y="2107686"/>
            <a:ext cx="141288" cy="977900"/>
          </a:xfrm>
          <a:prstGeom prst="line">
            <a:avLst/>
          </a:prstGeom>
          <a:noFill/>
          <a:ln w="12700">
            <a:solidFill>
              <a:schemeClr val="tx1"/>
            </a:solidFill>
            <a:round/>
            <a:headEnd type="arrow" w="med" len="med"/>
            <a:tailEnd/>
          </a:ln>
          <a:effectLst/>
        </p:spPr>
        <p:txBody>
          <a:bodyPr wrap="none" lIns="90488" tIns="44450" rIns="90488" bIns="44450" anchor="ctr">
            <a:spAutoFit/>
          </a:bodyPr>
          <a:lstStyle/>
          <a:p>
            <a:endParaRPr lang="en-US" dirty="0"/>
          </a:p>
        </p:txBody>
      </p:sp>
      <p:sp>
        <p:nvSpPr>
          <p:cNvPr id="12299" name="Line 11"/>
          <p:cNvSpPr>
            <a:spLocks noChangeShapeType="1"/>
          </p:cNvSpPr>
          <p:nvPr/>
        </p:nvSpPr>
        <p:spPr bwMode="auto">
          <a:xfrm flipV="1">
            <a:off x="7602538" y="1988623"/>
            <a:ext cx="153987" cy="733425"/>
          </a:xfrm>
          <a:prstGeom prst="line">
            <a:avLst/>
          </a:prstGeom>
          <a:noFill/>
          <a:ln w="12700">
            <a:solidFill>
              <a:schemeClr val="tx1"/>
            </a:solidFill>
            <a:round/>
            <a:headEnd type="arrow" w="med" len="med"/>
            <a:tailEnd/>
          </a:ln>
          <a:effectLst/>
        </p:spPr>
        <p:txBody>
          <a:bodyPr wrap="none" lIns="90488" tIns="44450" rIns="90488" bIns="44450" anchor="ctr">
            <a:spAutoFit/>
          </a:bodyPr>
          <a:lstStyle/>
          <a:p>
            <a:endParaRPr lang="en-US" dirty="0"/>
          </a:p>
        </p:txBody>
      </p:sp>
      <p:sp>
        <p:nvSpPr>
          <p:cNvPr id="12300" name="Text Box 12"/>
          <p:cNvSpPr txBox="1">
            <a:spLocks noChangeArrowheads="1"/>
          </p:cNvSpPr>
          <p:nvPr/>
        </p:nvSpPr>
        <p:spPr bwMode="auto">
          <a:xfrm>
            <a:off x="331788" y="877357"/>
            <a:ext cx="2871428" cy="1696362"/>
          </a:xfrm>
          <a:prstGeom prst="rect">
            <a:avLst/>
          </a:prstGeom>
          <a:noFill/>
          <a:ln w="12700">
            <a:noFill/>
            <a:miter lim="800000"/>
            <a:headEnd/>
            <a:tailEnd/>
          </a:ln>
          <a:effectLst/>
        </p:spPr>
        <p:txBody>
          <a:bodyPr wrap="none" lIns="90488" tIns="44450" rIns="90488" bIns="44450">
            <a:spAutoFit/>
          </a:bodyPr>
          <a:lstStyle/>
          <a:p>
            <a:pPr eaLnBrk="0" hangingPunct="0">
              <a:spcBef>
                <a:spcPct val="50000"/>
              </a:spcBef>
              <a:buClr>
                <a:srgbClr val="FF3300"/>
              </a:buClr>
              <a:buSzPct val="75000"/>
              <a:buFont typeface="Monotype Sorts" pitchFamily="2" charset="2"/>
              <a:buNone/>
            </a:pPr>
            <a:r>
              <a:rPr lang="en-US" dirty="0">
                <a:latin typeface="Arial" charset="0"/>
              </a:rPr>
              <a:t>12’ Exterior Walls – </a:t>
            </a:r>
            <a:r>
              <a:rPr lang="en-US" b="1" dirty="0">
                <a:latin typeface="Arial" charset="0"/>
              </a:rPr>
              <a:t>689 </a:t>
            </a:r>
            <a:r>
              <a:rPr lang="en-US" b="1" dirty="0" smtClean="0">
                <a:latin typeface="Arial" charset="0"/>
              </a:rPr>
              <a:t>sf</a:t>
            </a:r>
            <a:endParaRPr lang="en-US" b="1"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North – 221 </a:t>
            </a:r>
            <a:r>
              <a:rPr lang="en-US" dirty="0" smtClean="0">
                <a:latin typeface="Arial" charset="0"/>
              </a:rPr>
              <a:t>sf</a:t>
            </a:r>
            <a:endParaRPr lang="en-US"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South – 234 </a:t>
            </a:r>
            <a:r>
              <a:rPr lang="en-US" dirty="0" smtClean="0">
                <a:latin typeface="Arial" charset="0"/>
              </a:rPr>
              <a:t>sf</a:t>
            </a:r>
            <a:endParaRPr lang="en-US"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East – 52 </a:t>
            </a:r>
            <a:r>
              <a:rPr lang="en-US" dirty="0" smtClean="0">
                <a:latin typeface="Arial" charset="0"/>
              </a:rPr>
              <a:t>sf</a:t>
            </a:r>
            <a:endParaRPr lang="en-US"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West – 182 </a:t>
            </a:r>
            <a:r>
              <a:rPr lang="en-US" dirty="0" smtClean="0">
                <a:latin typeface="Arial" charset="0"/>
              </a:rPr>
              <a:t>sf</a:t>
            </a:r>
            <a:endParaRPr lang="en-US" dirty="0">
              <a:latin typeface="Arial" charset="0"/>
            </a:endParaRPr>
          </a:p>
        </p:txBody>
      </p:sp>
      <p:sp>
        <p:nvSpPr>
          <p:cNvPr id="12301" name="Text Box 13"/>
          <p:cNvSpPr txBox="1">
            <a:spLocks noChangeArrowheads="1"/>
          </p:cNvSpPr>
          <p:nvPr/>
        </p:nvSpPr>
        <p:spPr bwMode="auto">
          <a:xfrm>
            <a:off x="3646518" y="731831"/>
            <a:ext cx="5295169" cy="1031564"/>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dirty="0">
                <a:latin typeface="Arial" charset="0"/>
              </a:rPr>
              <a:t>3’ knee walls (between 9’&amp;12’ sections) – </a:t>
            </a:r>
            <a:r>
              <a:rPr lang="en-US" b="1" dirty="0" smtClean="0">
                <a:latin typeface="Arial" charset="0"/>
              </a:rPr>
              <a:t>153 sf</a:t>
            </a:r>
            <a:endParaRPr lang="en-US" b="1"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West – 69 </a:t>
            </a:r>
            <a:r>
              <a:rPr lang="en-US" dirty="0" smtClean="0">
                <a:latin typeface="Arial" charset="0"/>
              </a:rPr>
              <a:t>sf</a:t>
            </a:r>
            <a:endParaRPr lang="en-US" dirty="0">
              <a:latin typeface="Arial" charset="0"/>
            </a:endParaRPr>
          </a:p>
          <a:p>
            <a:pPr lvl="1" eaLnBrk="0" hangingPunct="0">
              <a:spcBef>
                <a:spcPct val="20000"/>
              </a:spcBef>
              <a:buClr>
                <a:srgbClr val="FF3300"/>
              </a:buClr>
              <a:buSzPct val="75000"/>
              <a:buFont typeface="Monotype Sorts" pitchFamily="2" charset="2"/>
              <a:buNone/>
            </a:pPr>
            <a:r>
              <a:rPr lang="en-US" dirty="0">
                <a:latin typeface="Arial" charset="0"/>
              </a:rPr>
              <a:t>East – 84 </a:t>
            </a:r>
            <a:r>
              <a:rPr lang="en-US" dirty="0" smtClean="0">
                <a:latin typeface="Arial" charset="0"/>
              </a:rPr>
              <a:t>sf</a:t>
            </a:r>
            <a:endParaRPr lang="en-US" sz="2400" u="sng" dirty="0">
              <a:latin typeface="Arial" charset="0"/>
            </a:endParaRPr>
          </a:p>
        </p:txBody>
      </p:sp>
      <p:sp>
        <p:nvSpPr>
          <p:cNvPr id="12302" name="Line 14"/>
          <p:cNvSpPr>
            <a:spLocks noChangeShapeType="1"/>
          </p:cNvSpPr>
          <p:nvPr/>
        </p:nvSpPr>
        <p:spPr bwMode="auto">
          <a:xfrm>
            <a:off x="1639888" y="4992688"/>
            <a:ext cx="0" cy="231775"/>
          </a:xfrm>
          <a:prstGeom prst="line">
            <a:avLst/>
          </a:prstGeom>
          <a:noFill/>
          <a:ln w="12700">
            <a:noFill/>
            <a:round/>
            <a:headEnd/>
            <a:tailEnd type="triangle" w="med" len="med"/>
          </a:ln>
          <a:effectLst/>
        </p:spPr>
        <p:txBody>
          <a:bodyPr lIns="90488" tIns="44450" rIns="90488" bIns="44450">
            <a:spAutoFit/>
          </a:bodyPr>
          <a:lstStyle/>
          <a:p>
            <a:endParaRPr lang="en-US" dirty="0"/>
          </a:p>
        </p:txBody>
      </p:sp>
      <p:pic>
        <p:nvPicPr>
          <p:cNvPr id="12303" name="Picture 15" descr="wall_ht_hatches"/>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2895600" y="2125148"/>
            <a:ext cx="5859463" cy="4194175"/>
          </a:xfrm>
          <a:noFill/>
          <a:ln/>
        </p:spPr>
      </p:pic>
    </p:spTree>
    <p:extLst>
      <p:ext uri="{BB962C8B-B14F-4D97-AF65-F5344CB8AC3E}">
        <p14:creationId xmlns:p14="http://schemas.microsoft.com/office/powerpoint/2010/main" val="3571035768"/>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Knee Wall Insulation</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67</a:t>
            </a:fld>
            <a:endParaRPr lang="en-US" dirty="0"/>
          </a:p>
        </p:txBody>
      </p:sp>
      <p:sp>
        <p:nvSpPr>
          <p:cNvPr id="6" name="Footer Placeholder 5"/>
          <p:cNvSpPr>
            <a:spLocks noGrp="1"/>
          </p:cNvSpPr>
          <p:nvPr>
            <p:ph type="ftr" sz="quarter" idx="12"/>
          </p:nvPr>
        </p:nvSpPr>
        <p:spPr/>
        <p:txBody>
          <a:bodyPr/>
          <a:lstStyle/>
          <a:p>
            <a:r>
              <a:rPr lang="en-US" dirty="0" smtClean="0"/>
              <a:t>Building Energy Codes Program</a:t>
            </a:r>
            <a:endParaRPr lang="en-US" dirty="0"/>
          </a:p>
        </p:txBody>
      </p:sp>
      <p:pic>
        <p:nvPicPr>
          <p:cNvPr id="7" name="Picture 3" descr="Insulation - Kneewall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2708275"/>
            <a:ext cx="3667125" cy="2444750"/>
          </a:xfrm>
          <a:prstGeom prst="rect">
            <a:avLst/>
          </a:prstGeom>
          <a:noFill/>
          <a:ln w="38100" cmpd="dbl">
            <a:solidFill>
              <a:srgbClr val="969696"/>
            </a:solidFill>
            <a:miter lim="800000"/>
            <a:headEnd/>
            <a:tailEnd/>
          </a:ln>
        </p:spPr>
      </p:pic>
      <p:pic>
        <p:nvPicPr>
          <p:cNvPr id="8" name="Picture 4" descr="Insulation - Kneewall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1268413"/>
            <a:ext cx="3816350" cy="2544762"/>
          </a:xfrm>
          <a:prstGeom prst="rect">
            <a:avLst/>
          </a:prstGeom>
          <a:noFill/>
          <a:ln w="38100" cmpd="dbl">
            <a:solidFill>
              <a:srgbClr val="969696"/>
            </a:solidFill>
            <a:miter lim="800000"/>
            <a:headEnd/>
            <a:tailEnd/>
          </a:ln>
        </p:spPr>
      </p:pic>
      <p:pic>
        <p:nvPicPr>
          <p:cNvPr id="9" name="Picture 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812800" y="4070350"/>
            <a:ext cx="3479800" cy="2101850"/>
          </a:xfrm>
          <a:noFill/>
          <a:ln/>
        </p:spPr>
      </p:pic>
      <p:sp>
        <p:nvSpPr>
          <p:cNvPr id="10" name="Text Box 9"/>
          <p:cNvSpPr txBox="1">
            <a:spLocks noChangeArrowheads="1"/>
          </p:cNvSpPr>
          <p:nvPr/>
        </p:nvSpPr>
        <p:spPr bwMode="auto">
          <a:xfrm>
            <a:off x="4824413" y="5229225"/>
            <a:ext cx="3392487" cy="304800"/>
          </a:xfrm>
          <a:prstGeom prst="rect">
            <a:avLst/>
          </a:prstGeom>
          <a:noFill/>
          <a:ln w="38100" algn="ctr">
            <a:noFill/>
            <a:miter lim="800000"/>
            <a:headEnd/>
            <a:tailEnd/>
          </a:ln>
          <a:effectLst/>
        </p:spPr>
        <p:txBody>
          <a:bodyPr wrap="none">
            <a:spAutoFit/>
          </a:bodyPr>
          <a:lstStyle/>
          <a:p>
            <a:pPr algn="ctr"/>
            <a:r>
              <a:rPr lang="en-US" sz="1400" b="1" dirty="0">
                <a:solidFill>
                  <a:schemeClr val="tx1">
                    <a:lumMod val="50000"/>
                  </a:schemeClr>
                </a:solidFill>
                <a:latin typeface="Arial" charset="0"/>
              </a:rPr>
              <a:t>No, No… Never cut the batts too short</a:t>
            </a:r>
          </a:p>
        </p:txBody>
      </p:sp>
    </p:spTree>
    <p:extLst>
      <p:ext uri="{BB962C8B-B14F-4D97-AF65-F5344CB8AC3E}">
        <p14:creationId xmlns:p14="http://schemas.microsoft.com/office/powerpoint/2010/main" val="32547786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18435" name="Rectangle 3"/>
          <p:cNvSpPr>
            <a:spLocks noGrp="1" noChangeArrowheads="1"/>
          </p:cNvSpPr>
          <p:nvPr>
            <p:ph type="body" sz="half" idx="1"/>
          </p:nvPr>
        </p:nvSpPr>
        <p:spPr>
          <a:xfrm>
            <a:off x="381000" y="457200"/>
            <a:ext cx="4135438" cy="246221"/>
          </a:xfrm>
        </p:spPr>
        <p:txBody>
          <a:bodyPr>
            <a:spAutoFit/>
          </a:bodyPr>
          <a:lstStyle/>
          <a:p>
            <a:r>
              <a:rPr lang="en-US" sz="1600" dirty="0">
                <a:solidFill>
                  <a:schemeClr val="tx2"/>
                </a:solidFill>
              </a:rPr>
              <a:t>Basement Walls </a:t>
            </a:r>
            <a:r>
              <a:rPr lang="en-US" sz="1600" dirty="0" smtClean="0">
                <a:solidFill>
                  <a:schemeClr val="tx2"/>
                </a:solidFill>
              </a:rPr>
              <a:t>– below grade</a:t>
            </a:r>
            <a:endParaRPr lang="en-US" sz="1600" dirty="0">
              <a:solidFill>
                <a:schemeClr val="tx2"/>
              </a:solidFill>
            </a:endParaRPr>
          </a:p>
        </p:txBody>
      </p:sp>
      <p:sp>
        <p:nvSpPr>
          <p:cNvPr id="18436" name="Text Box 4"/>
          <p:cNvSpPr txBox="1">
            <a:spLocks noChangeArrowheads="1"/>
          </p:cNvSpPr>
          <p:nvPr/>
        </p:nvSpPr>
        <p:spPr bwMode="auto">
          <a:xfrm>
            <a:off x="2226733" y="4821238"/>
            <a:ext cx="6273800" cy="283667"/>
          </a:xfrm>
          <a:prstGeom prst="rect">
            <a:avLst/>
          </a:prstGeom>
          <a:noFill/>
          <a:ln w="12700">
            <a:noFill/>
            <a:miter lim="800000"/>
            <a:headEnd/>
            <a:tailEnd/>
          </a:ln>
          <a:effectLst/>
        </p:spPr>
        <p:txBody>
          <a:bodyPr wrap="square" lIns="90488" tIns="44450" rIns="90488" bIns="44450">
            <a:spAutoFit/>
          </a:bodyPr>
          <a:lstStyle/>
          <a:p>
            <a:pPr algn="ctr" eaLnBrk="0" hangingPunct="0">
              <a:lnSpc>
                <a:spcPct val="70000"/>
              </a:lnSpc>
              <a:spcBef>
                <a:spcPct val="50000"/>
              </a:spcBef>
              <a:buClr>
                <a:srgbClr val="FF3300"/>
              </a:buClr>
              <a:buSzPct val="75000"/>
              <a:buFont typeface="Monotype Sorts" pitchFamily="2" charset="2"/>
              <a:buNone/>
            </a:pPr>
            <a:r>
              <a:rPr lang="en-US" dirty="0">
                <a:solidFill>
                  <a:schemeClr val="tx2"/>
                </a:solidFill>
                <a:latin typeface="Arial" charset="0"/>
              </a:rPr>
              <a:t>&gt;50% below grade</a:t>
            </a:r>
            <a:r>
              <a:rPr lang="en-US" dirty="0">
                <a:solidFill>
                  <a:srgbClr val="CC3300"/>
                </a:solidFill>
                <a:latin typeface="Arial" charset="0"/>
              </a:rPr>
              <a:t> </a:t>
            </a:r>
            <a:r>
              <a:rPr lang="en-US" dirty="0" smtClean="0">
                <a:latin typeface="Arial" charset="0"/>
              </a:rPr>
              <a:t>=</a:t>
            </a:r>
            <a:r>
              <a:rPr lang="en-US" dirty="0" smtClean="0">
                <a:solidFill>
                  <a:srgbClr val="CC3300"/>
                </a:solidFill>
                <a:latin typeface="Arial" charset="0"/>
              </a:rPr>
              <a:t> </a:t>
            </a:r>
            <a:r>
              <a:rPr lang="en-US" dirty="0" smtClean="0">
                <a:latin typeface="Arial" charset="0"/>
              </a:rPr>
              <a:t>below </a:t>
            </a:r>
            <a:r>
              <a:rPr lang="en-US" dirty="0">
                <a:latin typeface="Arial" charset="0"/>
              </a:rPr>
              <a:t>grade concrete basement wall</a:t>
            </a:r>
          </a:p>
        </p:txBody>
      </p:sp>
      <p:pic>
        <p:nvPicPr>
          <p:cNvPr id="18437" name="Picture 5" descr="elev_hatch"/>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413000" y="282576"/>
            <a:ext cx="6354763" cy="4538662"/>
          </a:xfrm>
          <a:noFill/>
          <a:ln/>
        </p:spPr>
      </p:pic>
    </p:spTree>
    <p:extLst>
      <p:ext uri="{BB962C8B-B14F-4D97-AF65-F5344CB8AC3E}">
        <p14:creationId xmlns:p14="http://schemas.microsoft.com/office/powerpoint/2010/main" val="1996337381"/>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Ways to Insulate Basement Walls</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69</a:t>
            </a:fld>
            <a:endParaRPr lang="en-US" dirty="0"/>
          </a:p>
        </p:txBody>
      </p:sp>
      <p:sp>
        <p:nvSpPr>
          <p:cNvPr id="6" name="Footer Placeholder 5"/>
          <p:cNvSpPr>
            <a:spLocks noGrp="1"/>
          </p:cNvSpPr>
          <p:nvPr>
            <p:ph type="ftr" sz="quarter" idx="12"/>
          </p:nvPr>
        </p:nvSpPr>
        <p:spPr/>
        <p:txBody>
          <a:bodyPr/>
          <a:lstStyle/>
          <a:p>
            <a:r>
              <a:rPr lang="en-US" dirty="0" smtClean="0"/>
              <a:t>Building Energy Codes Program</a:t>
            </a:r>
            <a:endParaRPr lang="en-US" dirty="0"/>
          </a:p>
        </p:txBody>
      </p:sp>
      <p:pic>
        <p:nvPicPr>
          <p:cNvPr id="11" name="Picture 3" descr="Picture9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792163" y="1268413"/>
            <a:ext cx="2676525" cy="3981450"/>
          </a:xfrm>
          <a:noFill/>
          <a:ln w="38100" cmpd="dbl">
            <a:solidFill>
              <a:srgbClr val="969696"/>
            </a:solidFill>
          </a:ln>
        </p:spPr>
      </p:pic>
      <p:sp>
        <p:nvSpPr>
          <p:cNvPr id="12" name="Text Box 4"/>
          <p:cNvSpPr txBox="1">
            <a:spLocks noChangeArrowheads="1"/>
          </p:cNvSpPr>
          <p:nvPr/>
        </p:nvSpPr>
        <p:spPr bwMode="auto">
          <a:xfrm>
            <a:off x="1042988" y="5408613"/>
            <a:ext cx="2339975" cy="304800"/>
          </a:xfrm>
          <a:prstGeom prst="rect">
            <a:avLst/>
          </a:prstGeom>
          <a:noFill/>
          <a:ln w="25400" algn="ctr">
            <a:noFill/>
            <a:miter lim="800000"/>
            <a:headEnd/>
            <a:tailEnd/>
          </a:ln>
          <a:effectLst/>
        </p:spPr>
        <p:txBody>
          <a:bodyPr>
            <a:spAutoFit/>
          </a:bodyPr>
          <a:lstStyle/>
          <a:p>
            <a:pPr algn="ctr">
              <a:spcBef>
                <a:spcPct val="50000"/>
              </a:spcBef>
            </a:pPr>
            <a:r>
              <a:rPr lang="en-US" sz="1400" b="1" dirty="0">
                <a:solidFill>
                  <a:schemeClr val="tx1">
                    <a:lumMod val="50000"/>
                  </a:schemeClr>
                </a:solidFill>
                <a:latin typeface="Arial" charset="0"/>
              </a:rPr>
              <a:t>Interior Studs w/batts</a:t>
            </a:r>
          </a:p>
        </p:txBody>
      </p:sp>
      <p:sp>
        <p:nvSpPr>
          <p:cNvPr id="13" name="Text Box 5"/>
          <p:cNvSpPr txBox="1">
            <a:spLocks noChangeArrowheads="1"/>
          </p:cNvSpPr>
          <p:nvPr/>
        </p:nvSpPr>
        <p:spPr bwMode="auto">
          <a:xfrm>
            <a:off x="5832475" y="5013325"/>
            <a:ext cx="2017713" cy="304800"/>
          </a:xfrm>
          <a:prstGeom prst="rect">
            <a:avLst/>
          </a:prstGeom>
          <a:noFill/>
          <a:ln w="25400" algn="ctr">
            <a:noFill/>
            <a:miter lim="800000"/>
            <a:headEnd/>
            <a:tailEnd/>
          </a:ln>
          <a:effectLst/>
        </p:spPr>
        <p:txBody>
          <a:bodyPr>
            <a:spAutoFit/>
          </a:bodyPr>
          <a:lstStyle/>
          <a:p>
            <a:pPr algn="ctr">
              <a:spcBef>
                <a:spcPct val="50000"/>
              </a:spcBef>
            </a:pPr>
            <a:r>
              <a:rPr lang="en-US" sz="1400" b="1" dirty="0">
                <a:solidFill>
                  <a:schemeClr val="tx1">
                    <a:lumMod val="50000"/>
                  </a:schemeClr>
                </a:solidFill>
                <a:latin typeface="Arial" charset="0"/>
              </a:rPr>
              <a:t>Exterior Rigid Foam</a:t>
            </a:r>
          </a:p>
        </p:txBody>
      </p:sp>
      <p:pic>
        <p:nvPicPr>
          <p:cNvPr id="14" name="Picture 6" descr="Basement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79950" y="2168525"/>
            <a:ext cx="4135438" cy="2757488"/>
          </a:xfrm>
          <a:prstGeom prst="rect">
            <a:avLst/>
          </a:prstGeom>
          <a:noFill/>
          <a:ln w="38100" cmpd="dbl">
            <a:solidFill>
              <a:srgbClr val="969696"/>
            </a:solidFill>
          </a:ln>
        </p:spPr>
      </p:pic>
    </p:spTree>
    <p:extLst>
      <p:ext uri="{BB962C8B-B14F-4D97-AF65-F5344CB8AC3E}">
        <p14:creationId xmlns:p14="http://schemas.microsoft.com/office/powerpoint/2010/main" val="1968520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769441"/>
          </a:xfrm>
        </p:spPr>
        <p:txBody>
          <a:bodyPr/>
          <a:lstStyle/>
          <a:p>
            <a:r>
              <a:rPr lang="en-US" dirty="0" err="1" smtClean="0"/>
              <a:t>CheckTools</a:t>
            </a:r>
            <a:r>
              <a:rPr lang="en-US" dirty="0" smtClean="0"/>
              <a:t> Current Use Scenario</a:t>
            </a:r>
            <a:br>
              <a:rPr lang="en-US" dirty="0" smtClean="0"/>
            </a:b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7</a:t>
            </a:fld>
            <a:endParaRPr lang="en-US"/>
          </a:p>
        </p:txBody>
      </p:sp>
      <p:sp>
        <p:nvSpPr>
          <p:cNvPr id="6" name="Footer Placeholder 5"/>
          <p:cNvSpPr>
            <a:spLocks noGrp="1"/>
          </p:cNvSpPr>
          <p:nvPr>
            <p:ph type="ftr" sz="quarter" idx="12"/>
          </p:nvPr>
        </p:nvSpPr>
        <p:spPr/>
        <p:txBody>
          <a:bodyPr/>
          <a:lstStyle/>
          <a:p>
            <a:r>
              <a:rPr lang="en-US" smtClean="0"/>
              <a:t>Building Energy Codes Program</a:t>
            </a:r>
            <a:endParaRPr lang="en-US" dirty="0"/>
          </a:p>
        </p:txBody>
      </p:sp>
      <p:sp>
        <p:nvSpPr>
          <p:cNvPr id="25" name="TextBox 13"/>
          <p:cNvSpPr txBox="1">
            <a:spLocks noChangeArrowheads="1"/>
          </p:cNvSpPr>
          <p:nvPr/>
        </p:nvSpPr>
        <p:spPr bwMode="auto">
          <a:xfrm>
            <a:off x="1579563" y="5791200"/>
            <a:ext cx="6116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3"/>
              </a:buBlip>
              <a:defRPr sz="2000">
                <a:solidFill>
                  <a:schemeClr val="tx1"/>
                </a:solidFill>
                <a:latin typeface="Arial" charset="0"/>
                <a:cs typeface="Arial" charset="0"/>
              </a:defRPr>
            </a:lvl1pPr>
            <a:lvl2pPr marL="742950" indent="-285750" eaLnBrk="0" hangingPunct="0">
              <a:spcBef>
                <a:spcPct val="20000"/>
              </a:spcBef>
              <a:buSzPct val="100000"/>
              <a:buBlip>
                <a:blip r:embed="rId4"/>
              </a:buBlip>
              <a:defRPr>
                <a:solidFill>
                  <a:schemeClr val="tx1"/>
                </a:solidFill>
                <a:latin typeface="Arial" charset="0"/>
                <a:cs typeface="Arial" charset="0"/>
              </a:defRPr>
            </a:lvl2pPr>
            <a:lvl3pPr marL="1143000" indent="-228600" eaLnBrk="0" hangingPunct="0">
              <a:spcBef>
                <a:spcPct val="20000"/>
              </a:spcBef>
              <a:buSzPct val="100000"/>
              <a:buBlip>
                <a:blip r:embed="rId5"/>
              </a:buBlip>
              <a:defRPr sz="1600">
                <a:solidFill>
                  <a:schemeClr val="tx1"/>
                </a:solidFill>
                <a:latin typeface="Arial" charset="0"/>
                <a:cs typeface="Arial" charset="0"/>
              </a:defRPr>
            </a:lvl3pPr>
            <a:lvl4pPr marL="1600200" indent="-228600" eaLnBrk="0" hangingPunct="0">
              <a:spcBef>
                <a:spcPct val="20000"/>
              </a:spcBef>
              <a:buSzPct val="100000"/>
              <a:buBlip>
                <a:blip r:embed="rId6"/>
              </a:buBlip>
              <a:defRPr sz="1400">
                <a:solidFill>
                  <a:schemeClr val="tx1"/>
                </a:solidFill>
                <a:latin typeface="Arial" charset="0"/>
                <a:cs typeface="Arial" charset="0"/>
              </a:defRPr>
            </a:lvl4pPr>
            <a:lvl5pPr marL="2057400" indent="-228600" eaLnBrk="0" hangingPunct="0">
              <a:spcBef>
                <a:spcPct val="20000"/>
              </a:spcBef>
              <a:buSzPct val="100000"/>
              <a:buBlip>
                <a:blip r:embed="rId3"/>
              </a:buBlip>
              <a:defRPr sz="1400">
                <a:solidFill>
                  <a:schemeClr val="tx1"/>
                </a:solidFill>
                <a:latin typeface="Arial" charset="0"/>
                <a:cs typeface="Arial" charset="0"/>
              </a:defRPr>
            </a:lvl5pPr>
            <a:lvl6pPr marL="25146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6pPr>
            <a:lvl7pPr marL="29718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7pPr>
            <a:lvl8pPr marL="34290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8pPr>
            <a:lvl9pPr marL="3886200" indent="-228600" eaLnBrk="0" fontAlgn="base" hangingPunct="0">
              <a:spcBef>
                <a:spcPct val="20000"/>
              </a:spcBef>
              <a:spcAft>
                <a:spcPct val="0"/>
              </a:spcAft>
              <a:buSzPct val="100000"/>
              <a:buBlip>
                <a:blip r:embed="rId3"/>
              </a:buBlip>
              <a:defRPr sz="1400">
                <a:solidFill>
                  <a:schemeClr val="tx1"/>
                </a:solidFill>
                <a:latin typeface="Arial" charset="0"/>
                <a:cs typeface="Arial" charset="0"/>
              </a:defRPr>
            </a:lvl9pPr>
          </a:lstStyle>
          <a:p>
            <a:pPr eaLnBrk="1" hangingPunct="1">
              <a:spcBef>
                <a:spcPct val="0"/>
              </a:spcBef>
              <a:buSzTx/>
              <a:buFontTx/>
              <a:buNone/>
            </a:pPr>
            <a:r>
              <a:rPr lang="en-US" altLang="en-US" sz="1800">
                <a:latin typeface="Calibri" pitchFamily="34" charset="0"/>
              </a:rPr>
              <a:t>BECP Tools used only during “Demonstrate Compliance” Stage</a:t>
            </a:r>
          </a:p>
        </p:txBody>
      </p:sp>
      <p:pic>
        <p:nvPicPr>
          <p:cNvPr id="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9563" y="1219200"/>
            <a:ext cx="833437"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8838" y="1655763"/>
            <a:ext cx="882650" cy="97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8" name="Diagram 27"/>
          <p:cNvGraphicFramePr/>
          <p:nvPr/>
        </p:nvGraphicFramePr>
        <p:xfrm>
          <a:off x="1600200" y="1300162"/>
          <a:ext cx="609600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9" name="Diagram 28"/>
          <p:cNvGraphicFramePr/>
          <p:nvPr/>
        </p:nvGraphicFramePr>
        <p:xfrm>
          <a:off x="1570961" y="4881562"/>
          <a:ext cx="6096000" cy="6858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0" name="TextBox 29"/>
          <p:cNvSpPr txBox="1"/>
          <p:nvPr/>
        </p:nvSpPr>
        <p:spPr>
          <a:xfrm>
            <a:off x="4495800" y="4043363"/>
            <a:ext cx="882650" cy="26193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100" dirty="0"/>
              <a:t>Paper/PDF</a:t>
            </a:r>
            <a:endParaRPr lang="en-US" sz="1400" dirty="0"/>
          </a:p>
        </p:txBody>
      </p:sp>
      <p:sp>
        <p:nvSpPr>
          <p:cNvPr id="31" name="TextBox 30"/>
          <p:cNvSpPr txBox="1"/>
          <p:nvPr/>
        </p:nvSpPr>
        <p:spPr>
          <a:xfrm>
            <a:off x="6553200" y="2328863"/>
            <a:ext cx="914400" cy="261937"/>
          </a:xfrm>
          <a:prstGeom prst="rect">
            <a:avLst/>
          </a:prstGeom>
        </p:spPr>
        <p:style>
          <a:lnRef idx="1">
            <a:schemeClr val="accent4"/>
          </a:lnRef>
          <a:fillRef idx="3">
            <a:schemeClr val="accent4"/>
          </a:fillRef>
          <a:effectRef idx="2">
            <a:schemeClr val="accent4"/>
          </a:effectRef>
          <a:fontRef idx="minor">
            <a:schemeClr val="lt1"/>
          </a:fontRef>
        </p:style>
        <p:txBody>
          <a:bodyPr>
            <a:spAutoFit/>
          </a:bodyPr>
          <a:lstStyle/>
          <a:p>
            <a:pPr algn="ctr">
              <a:defRPr/>
            </a:pPr>
            <a:r>
              <a:rPr lang="en-US" sz="1100" dirty="0">
                <a:solidFill>
                  <a:schemeClr val="tx1"/>
                </a:solidFill>
              </a:rPr>
              <a:t>Paper/PDF</a:t>
            </a:r>
          </a:p>
        </p:txBody>
      </p:sp>
    </p:spTree>
    <p:extLst>
      <p:ext uri="{BB962C8B-B14F-4D97-AF65-F5344CB8AC3E}">
        <p14:creationId xmlns:p14="http://schemas.microsoft.com/office/powerpoint/2010/main" val="11735614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20483" name="Text Box 3"/>
          <p:cNvSpPr txBox="1">
            <a:spLocks noChangeArrowheads="1"/>
          </p:cNvSpPr>
          <p:nvPr/>
        </p:nvSpPr>
        <p:spPr bwMode="auto">
          <a:xfrm>
            <a:off x="4572000" y="304800"/>
            <a:ext cx="4572000" cy="2121093"/>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buClr>
                <a:srgbClr val="FF3300"/>
              </a:buClr>
              <a:buSzPct val="75000"/>
              <a:buFont typeface="Monotype Sorts" pitchFamily="2" charset="2"/>
              <a:buNone/>
            </a:pPr>
            <a:r>
              <a:rPr lang="en-US" sz="1200" b="1" dirty="0">
                <a:latin typeface="Arial" charset="0"/>
              </a:rPr>
              <a:t>Above Grade Bsmt Walls (exterior wood) =  837  </a:t>
            </a:r>
            <a:r>
              <a:rPr lang="en-US" sz="1200" b="1" dirty="0" smtClean="0">
                <a:latin typeface="Arial" charset="0"/>
              </a:rPr>
              <a:t>sf </a:t>
            </a:r>
            <a:r>
              <a:rPr lang="en-US" sz="1200" b="1" dirty="0">
                <a:latin typeface="Arial" charset="0"/>
              </a:rPr>
              <a:t>(93’ x 9’)</a:t>
            </a:r>
          </a:p>
          <a:p>
            <a:pPr eaLnBrk="0" hangingPunct="0">
              <a:lnSpc>
                <a:spcPct val="50000"/>
              </a:lnSpc>
              <a:spcBef>
                <a:spcPct val="50000"/>
              </a:spcBef>
              <a:buClr>
                <a:srgbClr val="FF3300"/>
              </a:buClr>
              <a:buSzPct val="75000"/>
              <a:buFont typeface="Monotype Sorts" pitchFamily="2" charset="2"/>
              <a:buNone/>
            </a:pPr>
            <a:r>
              <a:rPr lang="en-US" sz="1200" b="1" i="1" dirty="0">
                <a:latin typeface="Arial" charset="0"/>
              </a:rPr>
              <a:t>     (entered as wood frame </a:t>
            </a:r>
            <a:r>
              <a:rPr lang="en-US" sz="1200" b="1" i="1" dirty="0" smtClean="0">
                <a:latin typeface="Arial" charset="0"/>
              </a:rPr>
              <a:t>wall. </a:t>
            </a:r>
            <a:r>
              <a:rPr lang="en-US" sz="1200" b="1" i="1" dirty="0">
                <a:latin typeface="Arial" charset="0"/>
              </a:rPr>
              <a:t>not a basement wall)</a:t>
            </a:r>
          </a:p>
          <a:p>
            <a:pPr eaLnBrk="0" hangingPunct="0">
              <a:spcBef>
                <a:spcPct val="50000"/>
              </a:spcBef>
              <a:buClr>
                <a:srgbClr val="FF3300"/>
              </a:buClr>
              <a:buSzPct val="75000"/>
              <a:buFont typeface="Monotype Sorts" pitchFamily="2" charset="2"/>
              <a:buNone/>
            </a:pPr>
            <a:endParaRPr lang="en-US" sz="1200" b="1" dirty="0" smtClean="0">
              <a:latin typeface="Arial" charset="0"/>
            </a:endParaRPr>
          </a:p>
          <a:p>
            <a:pPr eaLnBrk="0" hangingPunct="0">
              <a:spcBef>
                <a:spcPct val="50000"/>
              </a:spcBef>
              <a:buClr>
                <a:srgbClr val="FF3300"/>
              </a:buClr>
              <a:buSzPct val="75000"/>
              <a:buFont typeface="Monotype Sorts" pitchFamily="2" charset="2"/>
              <a:buNone/>
            </a:pPr>
            <a:r>
              <a:rPr lang="en-US" sz="1200" b="1" dirty="0" smtClean="0">
                <a:latin typeface="Arial" charset="0"/>
              </a:rPr>
              <a:t>Below </a:t>
            </a:r>
            <a:r>
              <a:rPr lang="en-US" sz="1200" b="1" dirty="0">
                <a:latin typeface="Arial" charset="0"/>
              </a:rPr>
              <a:t>Grade Bsmt Walls = 1044 </a:t>
            </a:r>
            <a:r>
              <a:rPr lang="en-US" sz="1200" b="1" dirty="0" smtClean="0">
                <a:latin typeface="Arial" charset="0"/>
              </a:rPr>
              <a:t>sf </a:t>
            </a:r>
            <a:endParaRPr lang="en-US" sz="1200" b="1" dirty="0">
              <a:latin typeface="Arial" charset="0"/>
            </a:endParaRPr>
          </a:p>
          <a:p>
            <a:pPr eaLnBrk="0" hangingPunct="0">
              <a:spcBef>
                <a:spcPct val="50000"/>
              </a:spcBef>
              <a:buClr>
                <a:srgbClr val="FF3300"/>
              </a:buClr>
              <a:buSzPct val="75000"/>
              <a:buFont typeface="Monotype Sorts" pitchFamily="2" charset="2"/>
              <a:buNone/>
            </a:pPr>
            <a:r>
              <a:rPr lang="en-US" sz="1200" b="1" i="1" dirty="0">
                <a:latin typeface="Arial" charset="0"/>
              </a:rPr>
              <a:t>	S</a:t>
            </a:r>
            <a:r>
              <a:rPr lang="en-US" sz="1200" b="1" dirty="0">
                <a:latin typeface="Arial" charset="0"/>
              </a:rPr>
              <a:t>ide basement walls = 360 </a:t>
            </a:r>
            <a:r>
              <a:rPr lang="en-US" sz="1200" b="1" dirty="0" smtClean="0">
                <a:latin typeface="Arial" charset="0"/>
              </a:rPr>
              <a:t>sf</a:t>
            </a:r>
            <a:endParaRPr lang="en-US" sz="1200" b="1" dirty="0">
              <a:latin typeface="Arial" charset="0"/>
            </a:endParaRPr>
          </a:p>
          <a:p>
            <a:pPr lvl="2" eaLnBrk="0" hangingPunct="0">
              <a:spcBef>
                <a:spcPct val="50000"/>
              </a:spcBef>
              <a:buClr>
                <a:schemeClr val="tx1"/>
              </a:buClr>
              <a:buSzPct val="75000"/>
            </a:pPr>
            <a:r>
              <a:rPr lang="en-US" sz="1200" b="1" i="1" dirty="0">
                <a:latin typeface="Arial" charset="0"/>
              </a:rPr>
              <a:t>West Wall – 144 </a:t>
            </a:r>
            <a:r>
              <a:rPr lang="en-US" sz="1200" b="1" i="1" dirty="0" smtClean="0">
                <a:latin typeface="Arial" charset="0"/>
              </a:rPr>
              <a:t>sf</a:t>
            </a:r>
            <a:endParaRPr lang="en-US" sz="1200" b="1" i="1" dirty="0">
              <a:latin typeface="Arial" charset="0"/>
            </a:endParaRPr>
          </a:p>
          <a:p>
            <a:pPr lvl="2" eaLnBrk="0" hangingPunct="0">
              <a:spcBef>
                <a:spcPct val="50000"/>
              </a:spcBef>
              <a:buClr>
                <a:schemeClr val="tx1"/>
              </a:buClr>
              <a:buSzPct val="75000"/>
            </a:pPr>
            <a:r>
              <a:rPr lang="en-US" sz="1200" b="1" i="1" dirty="0">
                <a:latin typeface="Arial" charset="0"/>
              </a:rPr>
              <a:t>East Wall – 216 </a:t>
            </a:r>
            <a:r>
              <a:rPr lang="en-US" sz="1200" b="1" i="1" dirty="0" smtClean="0">
                <a:latin typeface="Arial" charset="0"/>
              </a:rPr>
              <a:t>sf</a:t>
            </a:r>
            <a:endParaRPr lang="en-US" sz="1200" b="1" dirty="0">
              <a:latin typeface="Arial" charset="0"/>
            </a:endParaRPr>
          </a:p>
          <a:p>
            <a:pPr eaLnBrk="0" hangingPunct="0">
              <a:spcBef>
                <a:spcPct val="50000"/>
              </a:spcBef>
              <a:buClr>
                <a:srgbClr val="FF3300"/>
              </a:buClr>
              <a:buSzPct val="75000"/>
              <a:buFont typeface="Monotype Sorts" pitchFamily="2" charset="2"/>
              <a:buNone/>
            </a:pPr>
            <a:r>
              <a:rPr lang="en-US" sz="1200" b="1" dirty="0">
                <a:latin typeface="Arial" charset="0"/>
              </a:rPr>
              <a:t>	Back basement wall = </a:t>
            </a:r>
            <a:r>
              <a:rPr lang="en-US" sz="1200" b="1" i="1" dirty="0">
                <a:latin typeface="Arial" charset="0"/>
              </a:rPr>
              <a:t>684 </a:t>
            </a:r>
            <a:r>
              <a:rPr lang="en-US" sz="1200" b="1" i="1" dirty="0" smtClean="0">
                <a:latin typeface="Arial" charset="0"/>
              </a:rPr>
              <a:t>sf </a:t>
            </a:r>
            <a:r>
              <a:rPr lang="en-US" sz="1200" b="1" i="1" dirty="0">
                <a:latin typeface="Arial" charset="0"/>
              </a:rPr>
              <a:t>(</a:t>
            </a:r>
            <a:r>
              <a:rPr lang="en-US" sz="1200" b="1" dirty="0">
                <a:latin typeface="Arial" charset="0"/>
              </a:rPr>
              <a:t>76’x9</a:t>
            </a:r>
            <a:r>
              <a:rPr lang="en-US" sz="1200" b="1" dirty="0" smtClean="0">
                <a:latin typeface="Arial" charset="0"/>
              </a:rPr>
              <a:t>’)</a:t>
            </a:r>
            <a:endParaRPr lang="en-US" sz="1200" b="1" dirty="0">
              <a:latin typeface="Arial" charset="0"/>
            </a:endParaRP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69" y="2849563"/>
            <a:ext cx="5070475" cy="3622675"/>
          </a:xfrm>
          <a:prstGeom prst="rect">
            <a:avLst/>
          </a:prstGeom>
          <a:noFill/>
          <a:ln w="9525">
            <a:noFill/>
            <a:miter lim="800000"/>
            <a:headEnd/>
            <a:tailEnd/>
          </a:ln>
          <a:effectLst/>
        </p:spPr>
      </p:pic>
      <p:sp>
        <p:nvSpPr>
          <p:cNvPr id="20485" name="Rectangle 5"/>
          <p:cNvSpPr>
            <a:spLocks noGrp="1" noChangeArrowheads="1"/>
          </p:cNvSpPr>
          <p:nvPr>
            <p:ph type="body" sz="half" idx="1"/>
          </p:nvPr>
        </p:nvSpPr>
        <p:spPr>
          <a:xfrm>
            <a:off x="304800" y="381000"/>
            <a:ext cx="3352800" cy="246221"/>
          </a:xfrm>
        </p:spPr>
        <p:txBody>
          <a:bodyPr>
            <a:spAutoFit/>
          </a:bodyPr>
          <a:lstStyle/>
          <a:p>
            <a:r>
              <a:rPr lang="en-US" sz="1600" dirty="0">
                <a:solidFill>
                  <a:schemeClr val="tx2"/>
                </a:solidFill>
              </a:rPr>
              <a:t>Basement Wall Areas</a:t>
            </a:r>
          </a:p>
        </p:txBody>
      </p:sp>
      <p:sp>
        <p:nvSpPr>
          <p:cNvPr id="20486" name="Text Box 6"/>
          <p:cNvSpPr txBox="1">
            <a:spLocks noChangeArrowheads="1"/>
          </p:cNvSpPr>
          <p:nvPr/>
        </p:nvSpPr>
        <p:spPr bwMode="auto">
          <a:xfrm>
            <a:off x="1585119" y="2338388"/>
            <a:ext cx="2481262" cy="534442"/>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000" b="1" dirty="0">
                <a:solidFill>
                  <a:srgbClr val="CC0000"/>
                </a:solidFill>
                <a:latin typeface="Arial" charset="0"/>
              </a:rPr>
              <a:t>Above Grade</a:t>
            </a:r>
          </a:p>
          <a:p>
            <a:pPr eaLnBrk="0" hangingPunct="0">
              <a:lnSpc>
                <a:spcPct val="40000"/>
              </a:lnSpc>
              <a:spcBef>
                <a:spcPct val="50000"/>
              </a:spcBef>
              <a:buClr>
                <a:srgbClr val="FF3300"/>
              </a:buClr>
              <a:buSzPct val="75000"/>
              <a:buFont typeface="Monotype Sorts" pitchFamily="2" charset="2"/>
              <a:buNone/>
            </a:pPr>
            <a:r>
              <a:rPr lang="en-US" sz="1000" b="1" dirty="0">
                <a:solidFill>
                  <a:srgbClr val="CC0000"/>
                </a:solidFill>
                <a:latin typeface="Arial" charset="0"/>
              </a:rPr>
              <a:t>Bsmt Walls (exterior wood) – 837 </a:t>
            </a:r>
            <a:r>
              <a:rPr lang="en-US" sz="1000" b="1" dirty="0" smtClean="0">
                <a:solidFill>
                  <a:srgbClr val="CC0000"/>
                </a:solidFill>
                <a:latin typeface="Arial" charset="0"/>
              </a:rPr>
              <a:t>sf</a:t>
            </a:r>
            <a:endParaRPr lang="en-US" sz="1000" b="1" dirty="0">
              <a:solidFill>
                <a:srgbClr val="CC0000"/>
              </a:solidFill>
              <a:latin typeface="Arial" charset="0"/>
            </a:endParaRPr>
          </a:p>
          <a:p>
            <a:pPr eaLnBrk="0" hangingPunct="0">
              <a:lnSpc>
                <a:spcPct val="40000"/>
              </a:lnSpc>
              <a:spcBef>
                <a:spcPct val="50000"/>
              </a:spcBef>
              <a:buClr>
                <a:srgbClr val="FF3300"/>
              </a:buClr>
              <a:buSzPct val="75000"/>
              <a:buFont typeface="Monotype Sorts" pitchFamily="2" charset="2"/>
              <a:buNone/>
            </a:pPr>
            <a:r>
              <a:rPr lang="en-US" sz="1000" b="1" dirty="0">
                <a:solidFill>
                  <a:srgbClr val="CC0000"/>
                </a:solidFill>
                <a:latin typeface="Arial" charset="0"/>
              </a:rPr>
              <a:t>                       (93 ln. ft. x 9’ height)</a:t>
            </a:r>
          </a:p>
        </p:txBody>
      </p:sp>
      <p:sp>
        <p:nvSpPr>
          <p:cNvPr id="20487" name="Line 7"/>
          <p:cNvSpPr>
            <a:spLocks noChangeShapeType="1"/>
          </p:cNvSpPr>
          <p:nvPr/>
        </p:nvSpPr>
        <p:spPr bwMode="auto">
          <a:xfrm flipV="1">
            <a:off x="799306" y="3560763"/>
            <a:ext cx="4757738" cy="668337"/>
          </a:xfrm>
          <a:prstGeom prst="line">
            <a:avLst/>
          </a:prstGeom>
          <a:noFill/>
          <a:ln w="12700">
            <a:solidFill>
              <a:schemeClr val="tx1"/>
            </a:solidFill>
            <a:round/>
            <a:headEnd type="arrow" w="med" len="med"/>
            <a:tailEnd/>
          </a:ln>
          <a:effectLst/>
        </p:spPr>
        <p:txBody>
          <a:bodyPr lIns="90488" tIns="44450" rIns="90488" bIns="44450" anchor="ctr">
            <a:spAutoFit/>
          </a:bodyPr>
          <a:lstStyle/>
          <a:p>
            <a:endParaRPr lang="en-US" dirty="0"/>
          </a:p>
        </p:txBody>
      </p:sp>
      <p:sp>
        <p:nvSpPr>
          <p:cNvPr id="20488" name="Line 8"/>
          <p:cNvSpPr>
            <a:spLocks noChangeShapeType="1"/>
          </p:cNvSpPr>
          <p:nvPr/>
        </p:nvSpPr>
        <p:spPr bwMode="auto">
          <a:xfrm flipV="1">
            <a:off x="3218656" y="3773488"/>
            <a:ext cx="2420938" cy="912812"/>
          </a:xfrm>
          <a:prstGeom prst="line">
            <a:avLst/>
          </a:prstGeom>
          <a:noFill/>
          <a:ln w="12700">
            <a:solidFill>
              <a:schemeClr val="tx1"/>
            </a:solidFill>
            <a:round/>
            <a:headEnd type="arrow" w="med" len="med"/>
            <a:tailEnd/>
          </a:ln>
          <a:effectLst/>
        </p:spPr>
        <p:txBody>
          <a:bodyPr wrap="none" lIns="90488" tIns="44450" rIns="90488" bIns="44450" anchor="ctr">
            <a:spAutoFit/>
          </a:bodyPr>
          <a:lstStyle/>
          <a:p>
            <a:endParaRPr lang="en-US" dirty="0"/>
          </a:p>
        </p:txBody>
      </p:sp>
      <p:sp>
        <p:nvSpPr>
          <p:cNvPr id="20489" name="Line 9"/>
          <p:cNvSpPr>
            <a:spLocks noChangeShapeType="1"/>
          </p:cNvSpPr>
          <p:nvPr/>
        </p:nvSpPr>
        <p:spPr bwMode="auto">
          <a:xfrm rot="821312" flipV="1">
            <a:off x="5153819" y="3886200"/>
            <a:ext cx="682625" cy="706438"/>
          </a:xfrm>
          <a:prstGeom prst="line">
            <a:avLst/>
          </a:prstGeom>
          <a:noFill/>
          <a:ln w="12700">
            <a:solidFill>
              <a:schemeClr val="tx1"/>
            </a:solidFill>
            <a:round/>
            <a:headEnd type="arrow" w="med" len="med"/>
            <a:tailEnd/>
          </a:ln>
          <a:effectLst/>
        </p:spPr>
        <p:txBody>
          <a:bodyPr wrap="none" lIns="90488" tIns="44450" rIns="90488" bIns="44450" anchor="ctr">
            <a:spAutoFit/>
          </a:bodyPr>
          <a:lstStyle/>
          <a:p>
            <a:endParaRPr lang="en-US" dirty="0"/>
          </a:p>
        </p:txBody>
      </p:sp>
      <p:sp>
        <p:nvSpPr>
          <p:cNvPr id="20490" name="Line 10"/>
          <p:cNvSpPr>
            <a:spLocks noChangeShapeType="1"/>
          </p:cNvSpPr>
          <p:nvPr/>
        </p:nvSpPr>
        <p:spPr bwMode="auto">
          <a:xfrm>
            <a:off x="873919" y="2530475"/>
            <a:ext cx="695325" cy="0"/>
          </a:xfrm>
          <a:prstGeom prst="line">
            <a:avLst/>
          </a:prstGeom>
          <a:noFill/>
          <a:ln w="12700">
            <a:solidFill>
              <a:srgbClr val="FF0000"/>
            </a:solidFill>
            <a:round/>
            <a:headEnd type="arrow" w="med" len="med"/>
            <a:tailEnd/>
          </a:ln>
          <a:effectLst/>
        </p:spPr>
        <p:txBody>
          <a:bodyPr wrap="none" lIns="90488" tIns="44450" rIns="90488" bIns="44450" anchor="ctr">
            <a:spAutoFit/>
          </a:bodyPr>
          <a:lstStyle/>
          <a:p>
            <a:endParaRPr lang="en-US" dirty="0"/>
          </a:p>
        </p:txBody>
      </p:sp>
      <p:sp>
        <p:nvSpPr>
          <p:cNvPr id="20491" name="Line 11"/>
          <p:cNvSpPr>
            <a:spLocks noChangeShapeType="1"/>
          </p:cNvSpPr>
          <p:nvPr/>
        </p:nvSpPr>
        <p:spPr bwMode="auto">
          <a:xfrm flipH="1">
            <a:off x="3912394" y="2617788"/>
            <a:ext cx="889000" cy="0"/>
          </a:xfrm>
          <a:prstGeom prst="line">
            <a:avLst/>
          </a:prstGeom>
          <a:noFill/>
          <a:ln w="12700">
            <a:solidFill>
              <a:srgbClr val="FF0000"/>
            </a:solidFill>
            <a:round/>
            <a:headEnd type="arrow" w="med" len="med"/>
            <a:tailEnd/>
          </a:ln>
          <a:effectLst/>
        </p:spPr>
        <p:txBody>
          <a:bodyPr wrap="none" lIns="90488" tIns="44450" rIns="90488" bIns="44450" anchor="ctr">
            <a:spAutoFit/>
          </a:bodyPr>
          <a:lstStyle/>
          <a:p>
            <a:endParaRPr lang="en-US" dirty="0"/>
          </a:p>
        </p:txBody>
      </p:sp>
      <p:sp>
        <p:nvSpPr>
          <p:cNvPr id="20492" name="Text Box 12"/>
          <p:cNvSpPr txBox="1">
            <a:spLocks noChangeArrowheads="1"/>
          </p:cNvSpPr>
          <p:nvPr/>
        </p:nvSpPr>
        <p:spPr bwMode="auto">
          <a:xfrm>
            <a:off x="5499894" y="3387725"/>
            <a:ext cx="601128" cy="274434"/>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sz="1200" dirty="0">
                <a:latin typeface="Arial" charset="0"/>
              </a:rPr>
              <a:t>144 </a:t>
            </a:r>
            <a:r>
              <a:rPr lang="en-US" sz="1200" dirty="0" smtClean="0">
                <a:latin typeface="Arial" charset="0"/>
              </a:rPr>
              <a:t>sf</a:t>
            </a:r>
            <a:endParaRPr lang="en-US" sz="1200" dirty="0">
              <a:latin typeface="Arial" charset="0"/>
            </a:endParaRPr>
          </a:p>
        </p:txBody>
      </p:sp>
      <p:sp>
        <p:nvSpPr>
          <p:cNvPr id="20493" name="Text Box 13"/>
          <p:cNvSpPr txBox="1">
            <a:spLocks noChangeArrowheads="1"/>
          </p:cNvSpPr>
          <p:nvPr/>
        </p:nvSpPr>
        <p:spPr bwMode="auto">
          <a:xfrm>
            <a:off x="5550694" y="3590925"/>
            <a:ext cx="601128" cy="274434"/>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sz="1200" dirty="0">
                <a:latin typeface="Arial" charset="0"/>
              </a:rPr>
              <a:t>684 </a:t>
            </a:r>
            <a:r>
              <a:rPr lang="en-US" sz="1200" dirty="0" smtClean="0">
                <a:latin typeface="Arial" charset="0"/>
              </a:rPr>
              <a:t>sf</a:t>
            </a:r>
            <a:endParaRPr lang="en-US" sz="1200" dirty="0">
              <a:latin typeface="Arial" charset="0"/>
            </a:endParaRPr>
          </a:p>
        </p:txBody>
      </p:sp>
      <p:sp>
        <p:nvSpPr>
          <p:cNvPr id="20494" name="Text Box 14"/>
          <p:cNvSpPr txBox="1">
            <a:spLocks noChangeArrowheads="1"/>
          </p:cNvSpPr>
          <p:nvPr/>
        </p:nvSpPr>
        <p:spPr bwMode="auto">
          <a:xfrm>
            <a:off x="5817394" y="3844925"/>
            <a:ext cx="601128" cy="274434"/>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sz="1200" dirty="0">
                <a:latin typeface="Arial" charset="0"/>
              </a:rPr>
              <a:t>216 </a:t>
            </a:r>
            <a:r>
              <a:rPr lang="en-US" sz="1200" dirty="0" smtClean="0">
                <a:latin typeface="Arial" charset="0"/>
              </a:rPr>
              <a:t>sf</a:t>
            </a:r>
            <a:endParaRPr lang="en-US" sz="1200" dirty="0">
              <a:latin typeface="Arial" charset="0"/>
            </a:endParaRPr>
          </a:p>
        </p:txBody>
      </p:sp>
      <p:pic>
        <p:nvPicPr>
          <p:cNvPr id="20495" name="Picture 15" descr="north_arrow"/>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13506" y="6121400"/>
            <a:ext cx="685800" cy="522288"/>
          </a:xfrm>
          <a:noFill/>
          <a:ln/>
        </p:spPr>
      </p:pic>
    </p:spTree>
    <p:extLst>
      <p:ext uri="{BB962C8B-B14F-4D97-AF65-F5344CB8AC3E}">
        <p14:creationId xmlns:p14="http://schemas.microsoft.com/office/powerpoint/2010/main" val="3402443739"/>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22532" name="Rectangle 4"/>
          <p:cNvSpPr>
            <a:spLocks noGrp="1" noChangeArrowheads="1"/>
          </p:cNvSpPr>
          <p:nvPr>
            <p:ph type="body" sz="half" idx="1"/>
          </p:nvPr>
        </p:nvSpPr>
        <p:spPr>
          <a:xfrm>
            <a:off x="152400" y="277027"/>
            <a:ext cx="4135438" cy="246221"/>
          </a:xfrm>
        </p:spPr>
        <p:txBody>
          <a:bodyPr>
            <a:spAutoFit/>
          </a:bodyPr>
          <a:lstStyle/>
          <a:p>
            <a:r>
              <a:rPr lang="en-US" sz="1600" dirty="0">
                <a:solidFill>
                  <a:schemeClr val="tx2"/>
                </a:solidFill>
              </a:rPr>
              <a:t>Basement Walls </a:t>
            </a:r>
          </a:p>
        </p:txBody>
      </p:sp>
      <p:sp>
        <p:nvSpPr>
          <p:cNvPr id="22533" name="Text Box 5"/>
          <p:cNvSpPr txBox="1">
            <a:spLocks noChangeArrowheads="1"/>
          </p:cNvSpPr>
          <p:nvPr/>
        </p:nvSpPr>
        <p:spPr bwMode="auto">
          <a:xfrm>
            <a:off x="205380" y="4309580"/>
            <a:ext cx="3478213" cy="1320874"/>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600" dirty="0" smtClean="0">
                <a:latin typeface="Arial" charset="0"/>
              </a:rPr>
              <a:t>Split the “back</a:t>
            </a:r>
            <a:r>
              <a:rPr lang="en-US" sz="1600" dirty="0">
                <a:latin typeface="Arial" charset="0"/>
              </a:rPr>
              <a:t>” below grade basement </a:t>
            </a:r>
            <a:r>
              <a:rPr lang="en-US" sz="1600" dirty="0" smtClean="0">
                <a:latin typeface="Arial" charset="0"/>
              </a:rPr>
              <a:t>wall in two below-grade assemblies in distinguish the area adjacent to the crawlspace from the area adjacent to the garage.</a:t>
            </a:r>
            <a:endParaRPr lang="en-US" sz="1600" dirty="0">
              <a:latin typeface="Arial" charset="0"/>
            </a:endParaRPr>
          </a:p>
        </p:txBody>
      </p:sp>
      <p:sp>
        <p:nvSpPr>
          <p:cNvPr id="22535" name="Line 7"/>
          <p:cNvSpPr>
            <a:spLocks noChangeShapeType="1"/>
          </p:cNvSpPr>
          <p:nvPr/>
        </p:nvSpPr>
        <p:spPr bwMode="auto">
          <a:xfrm flipV="1">
            <a:off x="4076700" y="1858963"/>
            <a:ext cx="1739900" cy="704850"/>
          </a:xfrm>
          <a:prstGeom prst="line">
            <a:avLst/>
          </a:prstGeom>
          <a:noFill/>
          <a:ln w="12700">
            <a:noFill/>
            <a:round/>
            <a:headEnd/>
            <a:tailEnd type="triangle" w="med" len="med"/>
          </a:ln>
          <a:effectLst/>
        </p:spPr>
        <p:txBody>
          <a:bodyPr lIns="90488" tIns="44450" rIns="90488" bIns="44450">
            <a:spAutoFit/>
          </a:bodyPr>
          <a:lstStyle/>
          <a:p>
            <a:endParaRPr lang="en-US" dirty="0"/>
          </a:p>
        </p:txBody>
      </p:sp>
      <p:sp>
        <p:nvSpPr>
          <p:cNvPr id="22537" name="Line 9"/>
          <p:cNvSpPr>
            <a:spLocks noChangeShapeType="1"/>
          </p:cNvSpPr>
          <p:nvPr/>
        </p:nvSpPr>
        <p:spPr bwMode="auto">
          <a:xfrm>
            <a:off x="3059394" y="3572933"/>
            <a:ext cx="1360206" cy="1049867"/>
          </a:xfrm>
          <a:prstGeom prst="line">
            <a:avLst/>
          </a:prstGeom>
          <a:noFill/>
          <a:ln w="12700">
            <a:solidFill>
              <a:schemeClr val="tx1"/>
            </a:solidFill>
            <a:round/>
            <a:headEnd/>
            <a:tailEnd type="arrow" w="med" len="med"/>
          </a:ln>
          <a:effectLst/>
        </p:spPr>
        <p:txBody>
          <a:bodyPr wrap="square" lIns="90488" tIns="44450" rIns="90488" bIns="44450">
            <a:spAutoFit/>
          </a:bodyPr>
          <a:lstStyle/>
          <a:p>
            <a:endParaRPr lang="en-US" dirty="0"/>
          </a:p>
        </p:txBody>
      </p:sp>
      <p:pic>
        <p:nvPicPr>
          <p:cNvPr id="22538" name="Picture 10"/>
          <p:cNvPicPr>
            <a:picLocks noChangeAspect="1" noChangeArrowheads="1"/>
          </p:cNvPicPr>
          <p:nvPr/>
        </p:nvPicPr>
        <p:blipFill>
          <a:blip r:embed="rId3" cstate="print">
            <a:lum contrast="-36000"/>
            <a:extLst>
              <a:ext uri="{28A0092B-C50C-407E-A947-70E740481C1C}">
                <a14:useLocalDpi xmlns:a14="http://schemas.microsoft.com/office/drawing/2010/main" val="0"/>
              </a:ext>
            </a:extLst>
          </a:blip>
          <a:srcRect/>
          <a:stretch>
            <a:fillRect/>
          </a:stretch>
        </p:blipFill>
        <p:spPr bwMode="auto">
          <a:xfrm>
            <a:off x="111125" y="708587"/>
            <a:ext cx="4232275" cy="3024188"/>
          </a:xfrm>
          <a:prstGeom prst="rect">
            <a:avLst/>
          </a:prstGeom>
          <a:noFill/>
          <a:ln w="12700">
            <a:noFill/>
            <a:miter lim="800000"/>
            <a:headEnd/>
            <a:tailEnd/>
          </a:ln>
          <a:effec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673" y="3572933"/>
            <a:ext cx="4645899" cy="328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787" y="873865"/>
            <a:ext cx="3915153" cy="2512345"/>
          </a:xfrm>
          <a:prstGeom prst="rect">
            <a:avLst/>
          </a:prstGeom>
        </p:spPr>
      </p:pic>
    </p:spTree>
    <p:extLst>
      <p:ext uri="{BB962C8B-B14F-4D97-AF65-F5344CB8AC3E}">
        <p14:creationId xmlns:p14="http://schemas.microsoft.com/office/powerpoint/2010/main" val="1882092884"/>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256004" name="Rectangle 4"/>
          <p:cNvSpPr>
            <a:spLocks noGrp="1" noChangeArrowheads="1"/>
          </p:cNvSpPr>
          <p:nvPr>
            <p:ph type="body" sz="half" idx="1"/>
          </p:nvPr>
        </p:nvSpPr>
        <p:spPr>
          <a:xfrm>
            <a:off x="152400" y="533400"/>
            <a:ext cx="4135438" cy="246221"/>
          </a:xfrm>
        </p:spPr>
        <p:txBody>
          <a:bodyPr>
            <a:spAutoFit/>
          </a:bodyPr>
          <a:lstStyle/>
          <a:p>
            <a:r>
              <a:rPr lang="en-US" sz="1600" dirty="0">
                <a:solidFill>
                  <a:schemeClr val="tx2"/>
                </a:solidFill>
              </a:rPr>
              <a:t>Basement Walls </a:t>
            </a:r>
          </a:p>
        </p:txBody>
      </p:sp>
      <p:sp>
        <p:nvSpPr>
          <p:cNvPr id="256006" name="Text Box 6"/>
          <p:cNvSpPr txBox="1">
            <a:spLocks noChangeArrowheads="1"/>
          </p:cNvSpPr>
          <p:nvPr/>
        </p:nvSpPr>
        <p:spPr bwMode="auto">
          <a:xfrm>
            <a:off x="4495800" y="2181225"/>
            <a:ext cx="3478213" cy="333375"/>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600" dirty="0">
                <a:latin typeface="Arial" charset="0"/>
              </a:rPr>
              <a:t>“side” </a:t>
            </a:r>
            <a:r>
              <a:rPr lang="en-US" sz="1600" dirty="0" smtClean="0">
                <a:latin typeface="Arial" charset="0"/>
              </a:rPr>
              <a:t>below-grade </a:t>
            </a:r>
            <a:r>
              <a:rPr lang="en-US" sz="1600" dirty="0">
                <a:latin typeface="Arial" charset="0"/>
              </a:rPr>
              <a:t>basement walls</a:t>
            </a:r>
          </a:p>
        </p:txBody>
      </p:sp>
      <p:sp>
        <p:nvSpPr>
          <p:cNvPr id="256007" name="Line 7"/>
          <p:cNvSpPr>
            <a:spLocks noChangeShapeType="1"/>
          </p:cNvSpPr>
          <p:nvPr/>
        </p:nvSpPr>
        <p:spPr bwMode="auto">
          <a:xfrm flipV="1">
            <a:off x="4076700" y="1858963"/>
            <a:ext cx="1739900" cy="704850"/>
          </a:xfrm>
          <a:prstGeom prst="line">
            <a:avLst/>
          </a:prstGeom>
          <a:noFill/>
          <a:ln w="12700">
            <a:noFill/>
            <a:round/>
            <a:headEnd/>
            <a:tailEnd type="triangle" w="med" len="med"/>
          </a:ln>
          <a:effectLst/>
        </p:spPr>
        <p:txBody>
          <a:bodyPr lIns="90488" tIns="44450" rIns="90488" bIns="44450">
            <a:spAutoFit/>
          </a:bodyPr>
          <a:lstStyle/>
          <a:p>
            <a:endParaRPr lang="en-US" dirty="0"/>
          </a:p>
        </p:txBody>
      </p:sp>
      <p:sp>
        <p:nvSpPr>
          <p:cNvPr id="256008" name="Line 8"/>
          <p:cNvSpPr>
            <a:spLocks noChangeShapeType="1"/>
          </p:cNvSpPr>
          <p:nvPr/>
        </p:nvSpPr>
        <p:spPr bwMode="auto">
          <a:xfrm flipH="1" flipV="1">
            <a:off x="2895600" y="3352800"/>
            <a:ext cx="1543050" cy="762000"/>
          </a:xfrm>
          <a:prstGeom prst="line">
            <a:avLst/>
          </a:prstGeom>
          <a:noFill/>
          <a:ln w="12700">
            <a:solidFill>
              <a:schemeClr val="tx1"/>
            </a:solidFill>
            <a:round/>
            <a:headEnd type="arrow" w="med" len="med"/>
            <a:tailEnd/>
          </a:ln>
          <a:effectLst/>
        </p:spPr>
        <p:txBody>
          <a:bodyPr lIns="90488" tIns="44450" rIns="90488" bIns="44450">
            <a:spAutoFit/>
          </a:bodyPr>
          <a:lstStyle/>
          <a:p>
            <a:endParaRPr lang="en-US" dirty="0"/>
          </a:p>
        </p:txBody>
      </p:sp>
      <p:pic>
        <p:nvPicPr>
          <p:cNvPr id="256012" name="Picture 12" descr="elev_hatch"/>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28600" y="914400"/>
            <a:ext cx="4222750" cy="3016250"/>
          </a:xfrm>
          <a:noFill/>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673" y="3572933"/>
            <a:ext cx="4645899" cy="328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071213"/>
      </p:ext>
    </p:extLst>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24579" name="Rectangle 3"/>
          <p:cNvSpPr>
            <a:spLocks noGrp="1" noChangeArrowheads="1"/>
          </p:cNvSpPr>
          <p:nvPr>
            <p:ph type="body" sz="half" idx="1"/>
          </p:nvPr>
        </p:nvSpPr>
        <p:spPr>
          <a:xfrm>
            <a:off x="381000" y="533400"/>
            <a:ext cx="4135438" cy="246221"/>
          </a:xfrm>
        </p:spPr>
        <p:txBody>
          <a:bodyPr>
            <a:spAutoFit/>
          </a:bodyPr>
          <a:lstStyle/>
          <a:p>
            <a:r>
              <a:rPr lang="en-US" sz="1600" dirty="0">
                <a:solidFill>
                  <a:schemeClr val="tx2"/>
                </a:solidFill>
              </a:rPr>
              <a:t>Floor Area</a:t>
            </a:r>
          </a:p>
        </p:txBody>
      </p:sp>
      <p:sp>
        <p:nvSpPr>
          <p:cNvPr id="24580" name="Text Box 4"/>
          <p:cNvSpPr txBox="1">
            <a:spLocks noChangeArrowheads="1"/>
          </p:cNvSpPr>
          <p:nvPr/>
        </p:nvSpPr>
        <p:spPr bwMode="auto">
          <a:xfrm>
            <a:off x="704321" y="1218671"/>
            <a:ext cx="2908300" cy="335989"/>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600" dirty="0">
                <a:latin typeface="Arial" charset="0"/>
              </a:rPr>
              <a:t>Crawlspace Area – 783 </a:t>
            </a:r>
            <a:r>
              <a:rPr lang="en-US" sz="1600" dirty="0" smtClean="0">
                <a:latin typeface="Arial" charset="0"/>
              </a:rPr>
              <a:t>sf</a:t>
            </a:r>
            <a:endParaRPr lang="en-US" sz="1600" dirty="0">
              <a:latin typeface="Arial" charset="0"/>
            </a:endParaRPr>
          </a:p>
        </p:txBody>
      </p:sp>
      <p:pic>
        <p:nvPicPr>
          <p:cNvPr id="24581" name="Picture 5" descr="north_arrow"/>
          <p:cNvPicPr>
            <a:picLocks noGrp="1" noChangeAspect="1" noChangeArrowheads="1"/>
          </p:cNvPicPr>
          <p:nvPr>
            <p:ph sz="quarter" idx="3"/>
          </p:nvPr>
        </p:nvPicPr>
        <p:blipFill>
          <a:blip r:embed="rId3" cstate="print">
            <a:lum contrast="-42000"/>
            <a:extLst>
              <a:ext uri="{28A0092B-C50C-407E-A947-70E740481C1C}">
                <a14:useLocalDpi xmlns:a14="http://schemas.microsoft.com/office/drawing/2010/main" val="0"/>
              </a:ext>
            </a:extLst>
          </a:blip>
          <a:srcRect/>
          <a:stretch>
            <a:fillRect/>
          </a:stretch>
        </p:blipFill>
        <p:spPr>
          <a:xfrm>
            <a:off x="343958" y="5799138"/>
            <a:ext cx="542925" cy="414337"/>
          </a:xfrm>
          <a:noFill/>
          <a:ln/>
        </p:spPr>
      </p:pic>
      <p:pic>
        <p:nvPicPr>
          <p:cNvPr id="24582" name="Picture 6" descr="crawl_hatches"/>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1473200" y="1896534"/>
            <a:ext cx="6016625" cy="4297363"/>
          </a:xfrm>
          <a:noFill/>
          <a:ln/>
        </p:spPr>
      </p:pic>
    </p:spTree>
    <p:extLst>
      <p:ext uri="{BB962C8B-B14F-4D97-AF65-F5344CB8AC3E}">
        <p14:creationId xmlns:p14="http://schemas.microsoft.com/office/powerpoint/2010/main" val="1430436915"/>
      </p:ext>
    </p:extLst>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Crawlspace Wall Insulation</a:t>
            </a:r>
            <a:endParaRPr lang="en-US" dirty="0"/>
          </a:p>
        </p:txBody>
      </p:sp>
      <p:sp>
        <p:nvSpPr>
          <p:cNvPr id="3" name="Content Placeholder 2"/>
          <p:cNvSpPr>
            <a:spLocks noGrp="1"/>
          </p:cNvSpPr>
          <p:nvPr>
            <p:ph idx="1"/>
          </p:nvPr>
        </p:nvSpPr>
        <p:spPr>
          <a:xfrm>
            <a:off x="4097865" y="1182054"/>
            <a:ext cx="4775201" cy="2677656"/>
          </a:xfrm>
        </p:spPr>
        <p:txBody>
          <a:bodyPr/>
          <a:lstStyle/>
          <a:p>
            <a:pPr marL="0" indent="0">
              <a:spcBef>
                <a:spcPct val="50000"/>
              </a:spcBef>
              <a:buNone/>
            </a:pPr>
            <a:r>
              <a:rPr lang="en-US" b="1" dirty="0">
                <a:latin typeface="Arial" charset="0"/>
              </a:rPr>
              <a:t>Example of an Insulated crawlspace wall =</a:t>
            </a:r>
          </a:p>
          <a:p>
            <a:pPr marL="0" indent="0">
              <a:spcBef>
                <a:spcPct val="50000"/>
              </a:spcBef>
              <a:buNone/>
            </a:pPr>
            <a:r>
              <a:rPr lang="en-US" b="1" dirty="0" smtClean="0">
                <a:latin typeface="Arial" charset="0"/>
              </a:rPr>
              <a:t>-   </a:t>
            </a:r>
            <a:r>
              <a:rPr lang="en-US" b="1" dirty="0">
                <a:latin typeface="Arial" charset="0"/>
              </a:rPr>
              <a:t>no foundation vents to the exterior</a:t>
            </a:r>
          </a:p>
          <a:p>
            <a:pPr marL="0" indent="0">
              <a:spcBef>
                <a:spcPct val="50000"/>
              </a:spcBef>
              <a:buNone/>
            </a:pPr>
            <a:r>
              <a:rPr lang="en-US" b="1" dirty="0">
                <a:latin typeface="Arial" charset="0"/>
              </a:rPr>
              <a:t>+  mechanically </a:t>
            </a:r>
            <a:r>
              <a:rPr lang="en-US" b="1" dirty="0" smtClean="0">
                <a:latin typeface="Arial" charset="0"/>
              </a:rPr>
              <a:t>vented/conditioned</a:t>
            </a:r>
            <a:endParaRPr lang="en-US" b="1" dirty="0">
              <a:latin typeface="Arial" charset="0"/>
            </a:endParaRPr>
          </a:p>
          <a:p>
            <a:pPr marL="0" indent="0">
              <a:spcBef>
                <a:spcPct val="50000"/>
              </a:spcBef>
              <a:buNone/>
            </a:pPr>
            <a:r>
              <a:rPr lang="en-US" b="1" dirty="0">
                <a:solidFill>
                  <a:srgbClr val="FF0000"/>
                </a:solidFill>
                <a:latin typeface="Arial" charset="0"/>
              </a:rPr>
              <a:t>This case study does NOT have a conditioned </a:t>
            </a:r>
            <a:r>
              <a:rPr lang="en-US" b="1" dirty="0" smtClean="0">
                <a:solidFill>
                  <a:srgbClr val="FF0000"/>
                </a:solidFill>
                <a:latin typeface="Arial" charset="0"/>
              </a:rPr>
              <a:t>crawlspace</a:t>
            </a:r>
            <a:endParaRPr lang="en-US" b="1" dirty="0">
              <a:solidFill>
                <a:srgbClr val="FF0000"/>
              </a:solidFill>
              <a:latin typeface="Arial" charset="0"/>
            </a:endParaRPr>
          </a:p>
          <a:p>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74</a:t>
            </a:fld>
            <a:endParaRPr lang="en-US" dirty="0"/>
          </a:p>
        </p:txBody>
      </p:sp>
      <p:sp>
        <p:nvSpPr>
          <p:cNvPr id="8"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9" name="Picture 3" descr="exp2 thermaxJPG"/>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a:xfrm>
            <a:off x="4436533" y="3537480"/>
            <a:ext cx="3856037" cy="2890917"/>
          </a:xfrm>
          <a:prstGeom prst="rect">
            <a:avLst/>
          </a:prstGeom>
          <a:noFill/>
          <a:ln w="38100" cmpd="dbl">
            <a:solidFill>
              <a:srgbClr val="969696"/>
            </a:solidFill>
          </a:ln>
        </p:spPr>
      </p:pic>
      <p:pic>
        <p:nvPicPr>
          <p:cNvPr id="10" name="Picture 4" descr="building_envelope_crwl_wall"/>
          <p:cNvPicPr>
            <a:picLocks noChangeAspect="1" noChangeArrowheads="1"/>
          </p:cNvPicPr>
          <p:nvPr/>
        </p:nvPicPr>
        <p:blipFill>
          <a:blip r:embed="rId4" cstate="print">
            <a:extLst>
              <a:ext uri="{28A0092B-C50C-407E-A947-70E740481C1C}">
                <a14:useLocalDpi xmlns:a14="http://schemas.microsoft.com/office/drawing/2010/main" val="0"/>
              </a:ext>
            </a:extLst>
          </a:blip>
          <a:srcRect l="43922" t="33081" b="-2228"/>
          <a:stretch>
            <a:fillRect/>
          </a:stretch>
        </p:blipFill>
        <p:spPr>
          <a:xfrm>
            <a:off x="647700" y="1412875"/>
            <a:ext cx="3313113" cy="2916238"/>
          </a:xfrm>
          <a:prstGeom prst="rect">
            <a:avLst/>
          </a:prstGeom>
          <a:noFill/>
          <a:ln/>
        </p:spPr>
      </p:pic>
    </p:spTree>
    <p:extLst>
      <p:ext uri="{BB962C8B-B14F-4D97-AF65-F5344CB8AC3E}">
        <p14:creationId xmlns:p14="http://schemas.microsoft.com/office/powerpoint/2010/main" val="32362842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Crawlspace Walls in RES</a:t>
            </a:r>
            <a:r>
              <a:rPr lang="en-US" i="1" dirty="0" smtClean="0"/>
              <a:t>check</a:t>
            </a:r>
            <a:endParaRPr lang="en-US" i="1"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75</a:t>
            </a:fld>
            <a:endParaRPr lang="en-US" dirty="0"/>
          </a:p>
        </p:txBody>
      </p:sp>
      <p:sp>
        <p:nvSpPr>
          <p:cNvPr id="6" name="Footer Placeholder 5"/>
          <p:cNvSpPr>
            <a:spLocks noGrp="1"/>
          </p:cNvSpPr>
          <p:nvPr>
            <p:ph type="ftr" sz="quarter" idx="12"/>
          </p:nvPr>
        </p:nvSpPr>
        <p:spPr/>
        <p:txBody>
          <a:bodyPr/>
          <a:lstStyle/>
          <a:p>
            <a:r>
              <a:rPr lang="en-US" dirty="0" smtClean="0"/>
              <a:t>Building Energy Codes Program</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41" y="1067329"/>
            <a:ext cx="8323263"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1194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sp>
        <p:nvSpPr>
          <p:cNvPr id="26627" name="Rectangle 3"/>
          <p:cNvSpPr>
            <a:spLocks noGrp="1" noChangeArrowheads="1"/>
          </p:cNvSpPr>
          <p:nvPr>
            <p:ph type="body" idx="1"/>
          </p:nvPr>
        </p:nvSpPr>
        <p:spPr>
          <a:xfrm>
            <a:off x="309563" y="387350"/>
            <a:ext cx="4837112" cy="276999"/>
          </a:xfrm>
        </p:spPr>
        <p:txBody>
          <a:bodyPr>
            <a:spAutoFit/>
          </a:bodyPr>
          <a:lstStyle/>
          <a:p>
            <a:r>
              <a:rPr lang="en-US" sz="1800" dirty="0">
                <a:solidFill>
                  <a:schemeClr val="tx2"/>
                </a:solidFill>
              </a:rPr>
              <a:t>Slab Perimeter </a:t>
            </a:r>
          </a:p>
        </p:txBody>
      </p:sp>
      <p:sp>
        <p:nvSpPr>
          <p:cNvPr id="26628" name="Text Box 4"/>
          <p:cNvSpPr txBox="1">
            <a:spLocks noChangeArrowheads="1"/>
          </p:cNvSpPr>
          <p:nvPr/>
        </p:nvSpPr>
        <p:spPr bwMode="auto">
          <a:xfrm>
            <a:off x="2678113" y="941388"/>
            <a:ext cx="3144837" cy="335989"/>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r>
              <a:rPr lang="en-US" sz="1600" dirty="0">
                <a:latin typeface="Arial" charset="0"/>
              </a:rPr>
              <a:t>Slab Perimeter – 93 linear feet</a:t>
            </a:r>
          </a:p>
        </p:txBody>
      </p:sp>
      <p:sp>
        <p:nvSpPr>
          <p:cNvPr id="26629" name="Line 5"/>
          <p:cNvSpPr>
            <a:spLocks noChangeShapeType="1"/>
          </p:cNvSpPr>
          <p:nvPr/>
        </p:nvSpPr>
        <p:spPr bwMode="auto">
          <a:xfrm>
            <a:off x="1730375" y="1092200"/>
            <a:ext cx="904875" cy="0"/>
          </a:xfrm>
          <a:prstGeom prst="line">
            <a:avLst/>
          </a:prstGeom>
          <a:noFill/>
          <a:ln w="12700">
            <a:solidFill>
              <a:schemeClr val="tx1"/>
            </a:solidFill>
            <a:round/>
            <a:headEnd type="arrow" w="med" len="med"/>
            <a:tailEnd/>
          </a:ln>
          <a:effectLst/>
        </p:spPr>
        <p:txBody>
          <a:bodyPr lIns="90488" tIns="44450" rIns="90488" bIns="44450" anchor="ctr">
            <a:spAutoFit/>
          </a:bodyPr>
          <a:lstStyle/>
          <a:p>
            <a:endParaRPr lang="en-US" dirty="0"/>
          </a:p>
        </p:txBody>
      </p:sp>
      <p:sp>
        <p:nvSpPr>
          <p:cNvPr id="26630" name="Line 6"/>
          <p:cNvSpPr>
            <a:spLocks noChangeShapeType="1"/>
          </p:cNvSpPr>
          <p:nvPr/>
        </p:nvSpPr>
        <p:spPr bwMode="auto">
          <a:xfrm flipH="1">
            <a:off x="5899150" y="1071563"/>
            <a:ext cx="1022350" cy="9525"/>
          </a:xfrm>
          <a:prstGeom prst="line">
            <a:avLst/>
          </a:prstGeom>
          <a:noFill/>
          <a:ln w="12700">
            <a:solidFill>
              <a:schemeClr val="tx1"/>
            </a:solidFill>
            <a:round/>
            <a:headEnd type="arrow" w="med" len="med"/>
            <a:tailEnd/>
          </a:ln>
          <a:effectLst/>
        </p:spPr>
        <p:txBody>
          <a:bodyPr lIns="90488" tIns="44450" rIns="90488" bIns="44450" anchor="ctr">
            <a:spAutoFit/>
          </a:bodyPr>
          <a:lstStyle/>
          <a:p>
            <a:endParaRPr lang="en-US" dirty="0"/>
          </a:p>
        </p:txBody>
      </p:sp>
      <p:sp>
        <p:nvSpPr>
          <p:cNvPr id="26631" name="Text Box 7"/>
          <p:cNvSpPr txBox="1">
            <a:spLocks noChangeArrowheads="1"/>
          </p:cNvSpPr>
          <p:nvPr/>
        </p:nvSpPr>
        <p:spPr bwMode="auto">
          <a:xfrm>
            <a:off x="2143126" y="1291895"/>
            <a:ext cx="4267199" cy="274434"/>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buClr>
                <a:srgbClr val="FF3300"/>
              </a:buClr>
              <a:buSzPct val="75000"/>
              <a:buFont typeface="Monotype Sorts" pitchFamily="2" charset="2"/>
              <a:buNone/>
            </a:pPr>
            <a:r>
              <a:rPr lang="en-US" sz="1200" dirty="0">
                <a:latin typeface="Arial" charset="0"/>
              </a:rPr>
              <a:t>Line represents the slab edge to be calculated in linear </a:t>
            </a:r>
            <a:r>
              <a:rPr lang="en-US" sz="1200" dirty="0" smtClean="0">
                <a:latin typeface="Arial" charset="0"/>
              </a:rPr>
              <a:t>feet</a:t>
            </a:r>
            <a:endParaRPr lang="en-US" sz="1200" dirty="0">
              <a:latin typeface="Arial" charset="0"/>
            </a:endParaRPr>
          </a:p>
        </p:txBody>
      </p:sp>
      <p:pic>
        <p:nvPicPr>
          <p:cNvPr id="266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676400"/>
            <a:ext cx="6210300" cy="4437063"/>
          </a:xfrm>
          <a:prstGeom prst="rect">
            <a:avLst/>
          </a:prstGeom>
          <a:noFill/>
          <a:ln w="12700">
            <a:noFill/>
            <a:miter lim="800000"/>
            <a:headEnd/>
            <a:tailEnd/>
          </a:ln>
          <a:effectLst/>
        </p:spPr>
      </p:pic>
      <p:sp>
        <p:nvSpPr>
          <p:cNvPr id="2" name="Footer Placeholder 1"/>
          <p:cNvSpPr>
            <a:spLocks noGrp="1"/>
          </p:cNvSpPr>
          <p:nvPr>
            <p:ph type="ftr" sz="quarter" idx="11"/>
          </p:nvPr>
        </p:nvSpPr>
        <p:spPr/>
        <p:txBody>
          <a:bodyPr/>
          <a:lstStyle/>
          <a:p>
            <a:r>
              <a:rPr lang="en-US" smtClean="0"/>
              <a:t>Building Energy Codes Program</a:t>
            </a:r>
            <a:endParaRPr lang="en-US" dirty="0"/>
          </a:p>
        </p:txBody>
      </p:sp>
      <p:sp>
        <p:nvSpPr>
          <p:cNvPr id="3" name="Slide Number Placeholder 2"/>
          <p:cNvSpPr>
            <a:spLocks noGrp="1"/>
          </p:cNvSpPr>
          <p:nvPr>
            <p:ph type="sldNum" sz="quarter" idx="12"/>
          </p:nvPr>
        </p:nvSpPr>
        <p:spPr/>
        <p:txBody>
          <a:bodyPr/>
          <a:lstStyle/>
          <a:p>
            <a:fld id="{E4229C90-C7E3-441E-B9C0-7C760185DAF7}" type="slidenum">
              <a:rPr lang="en-US" smtClean="0"/>
              <a:pPr/>
              <a:t>76</a:t>
            </a:fld>
            <a:endParaRPr lang="en-US" dirty="0"/>
          </a:p>
        </p:txBody>
      </p:sp>
    </p:spTree>
    <p:extLst>
      <p:ext uri="{BB962C8B-B14F-4D97-AF65-F5344CB8AC3E}">
        <p14:creationId xmlns:p14="http://schemas.microsoft.com/office/powerpoint/2010/main" val="351596939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31733"/>
            <a:ext cx="1032933" cy="1032933"/>
          </a:xfrm>
          <a:prstGeom prst="rect">
            <a:avLst/>
          </a:prstGeom>
        </p:spPr>
      </p:pic>
      <p:sp>
        <p:nvSpPr>
          <p:cNvPr id="2" name="Title 1"/>
          <p:cNvSpPr>
            <a:spLocks noGrp="1"/>
          </p:cNvSpPr>
          <p:nvPr>
            <p:ph type="title"/>
          </p:nvPr>
        </p:nvSpPr>
        <p:spPr>
          <a:xfrm>
            <a:off x="457200" y="356614"/>
            <a:ext cx="6629400" cy="384721"/>
          </a:xfrm>
        </p:spPr>
        <p:txBody>
          <a:bodyPr/>
          <a:lstStyle/>
          <a:p>
            <a:r>
              <a:rPr lang="en-US" dirty="0" smtClean="0"/>
              <a:t>Slabs in RES</a:t>
            </a:r>
            <a:r>
              <a:rPr lang="en-US" i="1" dirty="0" smtClean="0"/>
              <a:t>check</a:t>
            </a:r>
            <a:endParaRPr lang="en-US" i="1"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77</a:t>
            </a:fld>
            <a:endParaRPr lang="en-US" dirty="0"/>
          </a:p>
        </p:txBody>
      </p:sp>
      <p:sp>
        <p:nvSpPr>
          <p:cNvPr id="6" name="Footer Placeholder 5"/>
          <p:cNvSpPr>
            <a:spLocks noGrp="1"/>
          </p:cNvSpPr>
          <p:nvPr>
            <p:ph type="ftr" sz="quarter" idx="12"/>
          </p:nvPr>
        </p:nvSpPr>
        <p:spPr/>
        <p:txBody>
          <a:bodyPr/>
          <a:lstStyle/>
          <a:p>
            <a:r>
              <a:rPr lang="en-US" dirty="0" smtClean="0"/>
              <a:t>Building Energy Codes Program</a:t>
            </a:r>
            <a:endParaRPr lang="en-US" dirty="0"/>
          </a:p>
        </p:txBody>
      </p:sp>
      <p:sp>
        <p:nvSpPr>
          <p:cNvPr id="8" name="AutoShape 7"/>
          <p:cNvSpPr>
            <a:spLocks noChangeArrowheads="1"/>
          </p:cNvSpPr>
          <p:nvPr/>
        </p:nvSpPr>
        <p:spPr bwMode="auto">
          <a:xfrm>
            <a:off x="4140200" y="3357563"/>
            <a:ext cx="755650" cy="504825"/>
          </a:xfrm>
          <a:prstGeom prst="rightArrow">
            <a:avLst>
              <a:gd name="adj1" fmla="val 50000"/>
              <a:gd name="adj2" fmla="val 37421"/>
            </a:avLst>
          </a:prstGeom>
          <a:gradFill rotWithShape="1">
            <a:gsLst>
              <a:gs pos="0">
                <a:srgbClr val="969696"/>
              </a:gs>
              <a:gs pos="100000">
                <a:srgbClr val="FFFFFF"/>
              </a:gs>
            </a:gsLst>
            <a:lin ang="5400000" scaled="1"/>
          </a:gradFill>
          <a:ln w="38100" algn="ctr">
            <a:solidFill>
              <a:srgbClr val="808080"/>
            </a:solidFill>
            <a:miter lim="800000"/>
            <a:headEnd/>
            <a:tailEnd/>
          </a:ln>
          <a:effectLst/>
        </p:spPr>
        <p:txBody>
          <a:bodyPr wrap="none" anchor="ctr">
            <a:spAutoFit/>
          </a:bodyPr>
          <a:lstStyle/>
          <a:p>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1081088"/>
            <a:ext cx="4086225"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303" y="1889029"/>
            <a:ext cx="3922568" cy="448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302" y="5018088"/>
            <a:ext cx="4629150" cy="1085850"/>
          </a:xfrm>
          <a:prstGeom prst="rect">
            <a:avLst/>
          </a:prstGeom>
          <a:noFill/>
          <a:ln w="38100" cmpd="dbl">
            <a:solidFill>
              <a:srgbClr val="969696"/>
            </a:solidFill>
            <a:miter lim="800000"/>
            <a:headEnd/>
            <a:tailEnd/>
          </a:ln>
        </p:spPr>
      </p:pic>
    </p:spTree>
    <p:extLst>
      <p:ext uri="{BB962C8B-B14F-4D97-AF65-F5344CB8AC3E}">
        <p14:creationId xmlns:p14="http://schemas.microsoft.com/office/powerpoint/2010/main" val="8023114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pic>
        <p:nvPicPr>
          <p:cNvPr id="30723" name="Picture 3"/>
          <p:cNvPicPr>
            <a:picLocks noChangeAspect="1" noChangeArrowheads="1"/>
          </p:cNvPicPr>
          <p:nvPr/>
        </p:nvPicPr>
        <p:blipFill>
          <a:blip r:embed="rId3" cstate="print">
            <a:lum contrast="-48000"/>
            <a:extLst>
              <a:ext uri="{28A0092B-C50C-407E-A947-70E740481C1C}">
                <a14:useLocalDpi xmlns:a14="http://schemas.microsoft.com/office/drawing/2010/main" val="0"/>
              </a:ext>
            </a:extLst>
          </a:blip>
          <a:srcRect/>
          <a:stretch>
            <a:fillRect/>
          </a:stretch>
        </p:blipFill>
        <p:spPr bwMode="auto">
          <a:xfrm>
            <a:off x="685800" y="2649726"/>
            <a:ext cx="3689350" cy="2635250"/>
          </a:xfrm>
          <a:prstGeom prst="rect">
            <a:avLst/>
          </a:prstGeom>
          <a:noFill/>
          <a:ln w="12700">
            <a:noFill/>
            <a:miter lim="800000"/>
            <a:headEnd/>
            <a:tailEnd/>
          </a:ln>
          <a:effectLst/>
        </p:spPr>
      </p:pic>
      <p:pic>
        <p:nvPicPr>
          <p:cNvPr id="30724" name="Picture 4"/>
          <p:cNvPicPr>
            <a:picLocks noChangeAspect="1" noChangeArrowheads="1"/>
          </p:cNvPicPr>
          <p:nvPr/>
        </p:nvPicPr>
        <p:blipFill>
          <a:blip r:embed="rId4" cstate="print">
            <a:lum contrast="-36000"/>
            <a:extLst>
              <a:ext uri="{28A0092B-C50C-407E-A947-70E740481C1C}">
                <a14:useLocalDpi xmlns:a14="http://schemas.microsoft.com/office/drawing/2010/main" val="0"/>
              </a:ext>
            </a:extLst>
          </a:blip>
          <a:srcRect/>
          <a:stretch>
            <a:fillRect/>
          </a:stretch>
        </p:blipFill>
        <p:spPr bwMode="auto">
          <a:xfrm>
            <a:off x="3200400" y="1066800"/>
            <a:ext cx="7261225" cy="5461000"/>
          </a:xfrm>
          <a:prstGeom prst="rect">
            <a:avLst/>
          </a:prstGeom>
          <a:noFill/>
          <a:ln w="12700">
            <a:noFill/>
            <a:miter lim="800000"/>
            <a:headEnd/>
            <a:tailEnd/>
          </a:ln>
          <a:effectLst/>
        </p:spPr>
      </p:pic>
      <p:sp>
        <p:nvSpPr>
          <p:cNvPr id="30725" name="Rectangle 5"/>
          <p:cNvSpPr>
            <a:spLocks noGrp="1" noChangeArrowheads="1"/>
          </p:cNvSpPr>
          <p:nvPr>
            <p:ph type="body" sz="half" idx="1"/>
          </p:nvPr>
        </p:nvSpPr>
        <p:spPr>
          <a:xfrm>
            <a:off x="277813" y="195263"/>
            <a:ext cx="3810000" cy="246221"/>
          </a:xfrm>
        </p:spPr>
        <p:txBody>
          <a:bodyPr>
            <a:spAutoFit/>
          </a:bodyPr>
          <a:lstStyle/>
          <a:p>
            <a:r>
              <a:rPr lang="en-US" sz="1600" dirty="0">
                <a:solidFill>
                  <a:schemeClr val="tx2"/>
                </a:solidFill>
              </a:rPr>
              <a:t>Insulation Levels </a:t>
            </a:r>
          </a:p>
        </p:txBody>
      </p:sp>
      <p:sp>
        <p:nvSpPr>
          <p:cNvPr id="30726" name="Text Box 6"/>
          <p:cNvSpPr txBox="1">
            <a:spLocks noChangeArrowheads="1"/>
          </p:cNvSpPr>
          <p:nvPr/>
        </p:nvSpPr>
        <p:spPr bwMode="auto">
          <a:xfrm>
            <a:off x="635000" y="4519613"/>
            <a:ext cx="1941513" cy="820737"/>
          </a:xfrm>
          <a:prstGeom prst="rect">
            <a:avLst/>
          </a:prstGeom>
          <a:noFill/>
          <a:ln w="12700">
            <a:noFill/>
            <a:miter lim="800000"/>
            <a:headEnd/>
            <a:tailEnd/>
          </a:ln>
          <a:effectLst/>
        </p:spPr>
        <p:txBody>
          <a:bodyPr lIns="90488" tIns="44450" rIns="90488" bIns="44450">
            <a:spAutoFit/>
          </a:bodyPr>
          <a:lstStyle/>
          <a:p>
            <a:pPr eaLnBrk="0" hangingPunct="0">
              <a:spcBef>
                <a:spcPct val="50000"/>
              </a:spcBef>
              <a:buClr>
                <a:srgbClr val="FF3300"/>
              </a:buClr>
              <a:buSzPct val="75000"/>
              <a:buFont typeface="Monotype Sorts" pitchFamily="2" charset="2"/>
              <a:buNone/>
            </a:pPr>
            <a:endParaRPr lang="en-US" sz="1200" dirty="0">
              <a:latin typeface="Arial" charset="0"/>
            </a:endParaRPr>
          </a:p>
          <a:p>
            <a:pPr eaLnBrk="0" hangingPunct="0">
              <a:spcBef>
                <a:spcPct val="50000"/>
              </a:spcBef>
              <a:buClr>
                <a:srgbClr val="FF3300"/>
              </a:buClr>
              <a:buSzPct val="75000"/>
              <a:buFont typeface="Monotype Sorts" pitchFamily="2" charset="2"/>
              <a:buNone/>
            </a:pPr>
            <a:endParaRPr lang="en-US" sz="1200" dirty="0">
              <a:latin typeface="Arial" charset="0"/>
            </a:endParaRPr>
          </a:p>
          <a:p>
            <a:pPr eaLnBrk="0" hangingPunct="0">
              <a:spcBef>
                <a:spcPct val="50000"/>
              </a:spcBef>
              <a:buClr>
                <a:srgbClr val="FF3300"/>
              </a:buClr>
              <a:buSzPct val="75000"/>
              <a:buFont typeface="Monotype Sorts" pitchFamily="2" charset="2"/>
              <a:buNone/>
            </a:pPr>
            <a:endParaRPr lang="en-US" sz="1200" dirty="0">
              <a:latin typeface="Arial" charset="0"/>
            </a:endParaRPr>
          </a:p>
        </p:txBody>
      </p:sp>
      <p:sp>
        <p:nvSpPr>
          <p:cNvPr id="30727" name="Text Box 7"/>
          <p:cNvSpPr txBox="1">
            <a:spLocks noChangeArrowheads="1"/>
          </p:cNvSpPr>
          <p:nvPr/>
        </p:nvSpPr>
        <p:spPr bwMode="auto">
          <a:xfrm>
            <a:off x="569913" y="571500"/>
            <a:ext cx="3941702" cy="1613262"/>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buClr>
                <a:srgbClr val="FF3300"/>
              </a:buClr>
              <a:buSzPct val="75000"/>
              <a:buFont typeface="Monotype Sorts" pitchFamily="2" charset="2"/>
              <a:buNone/>
            </a:pPr>
            <a:r>
              <a:rPr lang="en-US" b="1" dirty="0" smtClean="0">
                <a:latin typeface="Arial" charset="0"/>
              </a:rPr>
              <a:t>Roof/Ceiling</a:t>
            </a:r>
            <a:endParaRPr lang="en-US" dirty="0" smtClean="0">
              <a:latin typeface="Arial" charset="0"/>
            </a:endParaRPr>
          </a:p>
          <a:p>
            <a:pPr eaLnBrk="0" hangingPunct="0">
              <a:spcBef>
                <a:spcPct val="50000"/>
              </a:spcBef>
              <a:buClr>
                <a:srgbClr val="FF3300"/>
              </a:buClr>
              <a:buSzPct val="75000"/>
              <a:buFont typeface="Monotype Sorts" pitchFamily="2" charset="2"/>
              <a:buNone/>
            </a:pPr>
            <a:r>
              <a:rPr lang="en-US" b="1" dirty="0" smtClean="0">
                <a:latin typeface="Arial" charset="0"/>
              </a:rPr>
              <a:t>Walls (above and below grade)</a:t>
            </a:r>
          </a:p>
          <a:p>
            <a:pPr eaLnBrk="0" hangingPunct="0">
              <a:spcBef>
                <a:spcPct val="50000"/>
              </a:spcBef>
              <a:buClr>
                <a:srgbClr val="FF3300"/>
              </a:buClr>
              <a:buSzPct val="75000"/>
              <a:buFont typeface="Monotype Sorts" pitchFamily="2" charset="2"/>
              <a:buNone/>
            </a:pPr>
            <a:r>
              <a:rPr lang="en-US" b="1" dirty="0" smtClean="0">
                <a:latin typeface="Arial" charset="0"/>
              </a:rPr>
              <a:t>Floor over vented crawl space</a:t>
            </a:r>
            <a:endParaRPr lang="en-US" dirty="0">
              <a:latin typeface="Arial" charset="0"/>
            </a:endParaRPr>
          </a:p>
          <a:p>
            <a:pPr eaLnBrk="0" hangingPunct="0">
              <a:spcBef>
                <a:spcPct val="50000"/>
              </a:spcBef>
              <a:buClr>
                <a:srgbClr val="FF3300"/>
              </a:buClr>
              <a:buSzPct val="75000"/>
              <a:buFont typeface="Monotype Sorts" pitchFamily="2" charset="2"/>
              <a:buNone/>
            </a:pPr>
            <a:r>
              <a:rPr lang="en-US" b="1" dirty="0" smtClean="0">
                <a:latin typeface="Arial" charset="0"/>
              </a:rPr>
              <a:t>Slab-on-grade</a:t>
            </a:r>
            <a:endParaRPr lang="en-US" dirty="0">
              <a:latin typeface="Arial" charset="0"/>
            </a:endParaRPr>
          </a:p>
        </p:txBody>
      </p:sp>
    </p:spTree>
    <p:extLst>
      <p:ext uri="{BB962C8B-B14F-4D97-AF65-F5344CB8AC3E}">
        <p14:creationId xmlns:p14="http://schemas.microsoft.com/office/powerpoint/2010/main" val="926562372"/>
      </p:ext>
    </p:extLst>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6858000"/>
          </a:xfrm>
          <a:prstGeom prst="rect">
            <a:avLst/>
          </a:prstGeom>
          <a:solidFill>
            <a:srgbClr val="EAEAEA"/>
          </a:solidFill>
          <a:ln w="9525">
            <a:noFill/>
            <a:miter lim="800000"/>
            <a:headEnd/>
            <a:tailEnd/>
          </a:ln>
          <a:effectLst/>
        </p:spPr>
        <p:txBody>
          <a:bodyPr wrap="none" anchor="ctr"/>
          <a:lstStyle/>
          <a:p>
            <a:endParaRPr lang="en-US" dirty="0"/>
          </a:p>
        </p:txBody>
      </p:sp>
      <p:pic>
        <p:nvPicPr>
          <p:cNvPr id="32771" name="Picture 3" descr="elevations"/>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84200" y="1617150"/>
            <a:ext cx="7269163" cy="5192713"/>
          </a:xfrm>
          <a:noFill/>
          <a:ln/>
        </p:spPr>
      </p:pic>
      <p:sp>
        <p:nvSpPr>
          <p:cNvPr id="32772" name="Rectangle 4"/>
          <p:cNvSpPr>
            <a:spLocks noGrp="1" noChangeArrowheads="1"/>
          </p:cNvSpPr>
          <p:nvPr>
            <p:ph type="body" sz="half" idx="1"/>
          </p:nvPr>
        </p:nvSpPr>
        <p:spPr>
          <a:xfrm>
            <a:off x="381000" y="304800"/>
            <a:ext cx="3048000" cy="246221"/>
          </a:xfrm>
        </p:spPr>
        <p:txBody>
          <a:bodyPr>
            <a:spAutoFit/>
          </a:bodyPr>
          <a:lstStyle/>
          <a:p>
            <a:r>
              <a:rPr lang="en-US" sz="1600" dirty="0">
                <a:solidFill>
                  <a:schemeClr val="tx2"/>
                </a:solidFill>
              </a:rPr>
              <a:t>Window/ Door Area </a:t>
            </a:r>
          </a:p>
        </p:txBody>
      </p:sp>
      <p:sp>
        <p:nvSpPr>
          <p:cNvPr id="32774" name="Text Box 6"/>
          <p:cNvSpPr txBox="1">
            <a:spLocks noChangeArrowheads="1"/>
          </p:cNvSpPr>
          <p:nvPr/>
        </p:nvSpPr>
        <p:spPr bwMode="auto">
          <a:xfrm>
            <a:off x="1219200" y="4809094"/>
            <a:ext cx="722313" cy="333375"/>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sz="1600" b="1" dirty="0">
                <a:solidFill>
                  <a:srgbClr val="CC3300"/>
                </a:solidFill>
                <a:latin typeface="Arial" charset="0"/>
              </a:rPr>
              <a:t>North</a:t>
            </a:r>
          </a:p>
        </p:txBody>
      </p:sp>
      <p:sp>
        <p:nvSpPr>
          <p:cNvPr id="32775" name="Text Box 7"/>
          <p:cNvSpPr txBox="1">
            <a:spLocks noChangeArrowheads="1"/>
          </p:cNvSpPr>
          <p:nvPr/>
        </p:nvSpPr>
        <p:spPr bwMode="auto">
          <a:xfrm>
            <a:off x="5099050" y="3115232"/>
            <a:ext cx="1025525" cy="333375"/>
          </a:xfrm>
          <a:prstGeom prst="rect">
            <a:avLst/>
          </a:prstGeom>
          <a:noFill/>
          <a:ln w="12700">
            <a:noFill/>
            <a:miter lim="800000"/>
            <a:headEnd/>
            <a:tailEnd/>
          </a:ln>
          <a:effectLst/>
        </p:spPr>
        <p:txBody>
          <a:bodyPr lIns="90488" tIns="44450" rIns="90488" bIns="44450">
            <a:spAutoFit/>
          </a:bodyPr>
          <a:lstStyle/>
          <a:p>
            <a:pPr eaLnBrk="0" hangingPunct="0">
              <a:spcBef>
                <a:spcPct val="20000"/>
              </a:spcBef>
              <a:buClr>
                <a:srgbClr val="FF3300"/>
              </a:buClr>
              <a:buSzPct val="75000"/>
              <a:buFont typeface="Monotype Sorts" pitchFamily="2" charset="2"/>
              <a:buNone/>
            </a:pPr>
            <a:r>
              <a:rPr lang="en-US" sz="1600" b="1" dirty="0">
                <a:solidFill>
                  <a:srgbClr val="CC3300"/>
                </a:solidFill>
                <a:latin typeface="Arial" charset="0"/>
              </a:rPr>
              <a:t>South</a:t>
            </a:r>
          </a:p>
        </p:txBody>
      </p:sp>
      <p:sp>
        <p:nvSpPr>
          <p:cNvPr id="32776" name="Text Box 8"/>
          <p:cNvSpPr txBox="1">
            <a:spLocks noChangeArrowheads="1"/>
          </p:cNvSpPr>
          <p:nvPr/>
        </p:nvSpPr>
        <p:spPr bwMode="auto">
          <a:xfrm>
            <a:off x="2590800" y="6409294"/>
            <a:ext cx="609600" cy="333375"/>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sz="1600" b="1" dirty="0">
                <a:solidFill>
                  <a:srgbClr val="CC3300"/>
                </a:solidFill>
                <a:latin typeface="Arial" charset="0"/>
              </a:rPr>
              <a:t>East</a:t>
            </a:r>
          </a:p>
        </p:txBody>
      </p:sp>
      <p:sp>
        <p:nvSpPr>
          <p:cNvPr id="32777" name="Text Box 9"/>
          <p:cNvSpPr txBox="1">
            <a:spLocks noChangeArrowheads="1"/>
          </p:cNvSpPr>
          <p:nvPr/>
        </p:nvSpPr>
        <p:spPr bwMode="auto">
          <a:xfrm>
            <a:off x="7010400" y="5190094"/>
            <a:ext cx="666750" cy="333375"/>
          </a:xfrm>
          <a:prstGeom prst="rect">
            <a:avLst/>
          </a:prstGeom>
          <a:noFill/>
          <a:ln w="12700">
            <a:noFill/>
            <a:miter lim="800000"/>
            <a:headEnd/>
            <a:tailEnd/>
          </a:ln>
          <a:effectLst/>
        </p:spPr>
        <p:txBody>
          <a:bodyPr wrap="none" lIns="90488" tIns="44450" rIns="90488" bIns="44450">
            <a:spAutoFit/>
          </a:bodyPr>
          <a:lstStyle/>
          <a:p>
            <a:pPr eaLnBrk="0" hangingPunct="0">
              <a:spcBef>
                <a:spcPct val="20000"/>
              </a:spcBef>
              <a:buClr>
                <a:srgbClr val="FF3300"/>
              </a:buClr>
              <a:buSzPct val="75000"/>
              <a:buFont typeface="Monotype Sorts" pitchFamily="2" charset="2"/>
              <a:buNone/>
            </a:pPr>
            <a:r>
              <a:rPr lang="en-US" sz="1600" b="1" dirty="0">
                <a:solidFill>
                  <a:srgbClr val="CC3300"/>
                </a:solidFill>
                <a:latin typeface="Arial" charset="0"/>
              </a:rPr>
              <a:t>West</a:t>
            </a:r>
          </a:p>
        </p:txBody>
      </p:sp>
      <p:sp>
        <p:nvSpPr>
          <p:cNvPr id="32778" name="Text Box 10"/>
          <p:cNvSpPr txBox="1">
            <a:spLocks noChangeArrowheads="1"/>
          </p:cNvSpPr>
          <p:nvPr/>
        </p:nvSpPr>
        <p:spPr bwMode="auto">
          <a:xfrm>
            <a:off x="3611563" y="285750"/>
            <a:ext cx="5363104" cy="1964127"/>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buClr>
                <a:srgbClr val="FF3300"/>
              </a:buClr>
              <a:buSzPct val="75000"/>
              <a:buFont typeface="Monotype Sorts" pitchFamily="2" charset="2"/>
              <a:buNone/>
            </a:pPr>
            <a:r>
              <a:rPr lang="en-US" b="1" dirty="0">
                <a:latin typeface="Arial" charset="0"/>
              </a:rPr>
              <a:t>Glass Doors &lt;50% glass</a:t>
            </a:r>
            <a:r>
              <a:rPr lang="en-US" dirty="0">
                <a:latin typeface="Arial" charset="0"/>
              </a:rPr>
              <a:t> - 40 </a:t>
            </a:r>
            <a:r>
              <a:rPr lang="en-US" dirty="0" smtClean="0">
                <a:latin typeface="Arial" charset="0"/>
              </a:rPr>
              <a:t>sf; </a:t>
            </a:r>
            <a:r>
              <a:rPr lang="en-US" b="1" dirty="0" smtClean="0">
                <a:latin typeface="Arial" charset="0"/>
              </a:rPr>
              <a:t>U-factor</a:t>
            </a:r>
            <a:r>
              <a:rPr lang="en-US" dirty="0" smtClean="0">
                <a:latin typeface="Arial" charset="0"/>
              </a:rPr>
              <a:t> </a:t>
            </a:r>
            <a:r>
              <a:rPr lang="en-US" dirty="0">
                <a:latin typeface="Arial" charset="0"/>
              </a:rPr>
              <a:t>= 0.50</a:t>
            </a:r>
          </a:p>
          <a:p>
            <a:pPr eaLnBrk="0" hangingPunct="0">
              <a:spcBef>
                <a:spcPct val="50000"/>
              </a:spcBef>
              <a:buClr>
                <a:srgbClr val="FF3300"/>
              </a:buClr>
              <a:buSzPct val="75000"/>
              <a:buFont typeface="Monotype Sorts" pitchFamily="2" charset="2"/>
              <a:buNone/>
            </a:pPr>
            <a:r>
              <a:rPr lang="en-US" sz="1400" dirty="0" smtClean="0">
                <a:latin typeface="Arial" charset="0"/>
              </a:rPr>
              <a:t>	North </a:t>
            </a:r>
            <a:r>
              <a:rPr lang="en-US" sz="1400" dirty="0">
                <a:latin typeface="Arial" charset="0"/>
              </a:rPr>
              <a:t>– 40 </a:t>
            </a:r>
            <a:r>
              <a:rPr lang="en-US" sz="1400" dirty="0" smtClean="0">
                <a:latin typeface="Arial" charset="0"/>
              </a:rPr>
              <a:t>sf</a:t>
            </a:r>
          </a:p>
          <a:p>
            <a:pPr eaLnBrk="0" hangingPunct="0">
              <a:spcBef>
                <a:spcPct val="50000"/>
              </a:spcBef>
              <a:buClr>
                <a:srgbClr val="FF3300"/>
              </a:buClr>
              <a:buSzPct val="75000"/>
              <a:buFont typeface="Monotype Sorts" pitchFamily="2" charset="2"/>
              <a:buNone/>
            </a:pPr>
            <a:endParaRPr lang="en-US" sz="1400" dirty="0">
              <a:latin typeface="Arial" charset="0"/>
            </a:endParaRPr>
          </a:p>
          <a:p>
            <a:pPr eaLnBrk="0" hangingPunct="0">
              <a:spcBef>
                <a:spcPct val="20000"/>
              </a:spcBef>
              <a:buClr>
                <a:srgbClr val="FF3300"/>
              </a:buClr>
              <a:buSzPct val="75000"/>
              <a:buFont typeface="Monotype Sorts" pitchFamily="2" charset="2"/>
              <a:buNone/>
            </a:pPr>
            <a:r>
              <a:rPr lang="en-US" b="1" dirty="0">
                <a:latin typeface="Arial" charset="0"/>
              </a:rPr>
              <a:t>Opaque Doors</a:t>
            </a:r>
            <a:r>
              <a:rPr lang="en-US" dirty="0">
                <a:latin typeface="Arial" charset="0"/>
              </a:rPr>
              <a:t> - 40 </a:t>
            </a:r>
            <a:r>
              <a:rPr lang="en-US" dirty="0" smtClean="0">
                <a:latin typeface="Arial" charset="0"/>
              </a:rPr>
              <a:t>sf; </a:t>
            </a:r>
            <a:r>
              <a:rPr lang="en-US" b="1" dirty="0" smtClean="0">
                <a:latin typeface="Arial" charset="0"/>
              </a:rPr>
              <a:t>U-factor</a:t>
            </a:r>
            <a:r>
              <a:rPr lang="en-US" dirty="0" smtClean="0">
                <a:latin typeface="Arial" charset="0"/>
              </a:rPr>
              <a:t> </a:t>
            </a:r>
            <a:r>
              <a:rPr lang="en-US" dirty="0">
                <a:latin typeface="Arial" charset="0"/>
              </a:rPr>
              <a:t>= 0.50</a:t>
            </a:r>
          </a:p>
          <a:p>
            <a:pPr eaLnBrk="0" hangingPunct="0">
              <a:spcBef>
                <a:spcPct val="50000"/>
              </a:spcBef>
              <a:buClr>
                <a:srgbClr val="FF3300"/>
              </a:buClr>
              <a:buSzPct val="75000"/>
              <a:buFont typeface="Monotype Sorts" pitchFamily="2" charset="2"/>
              <a:buNone/>
            </a:pPr>
            <a:r>
              <a:rPr lang="en-US" sz="1200" dirty="0" smtClean="0">
                <a:latin typeface="Arial" charset="0"/>
              </a:rPr>
              <a:t>	</a:t>
            </a:r>
            <a:r>
              <a:rPr lang="en-US" sz="1400" dirty="0" smtClean="0">
                <a:latin typeface="Arial" charset="0"/>
              </a:rPr>
              <a:t>South </a:t>
            </a:r>
            <a:r>
              <a:rPr lang="en-US" sz="1400" dirty="0">
                <a:latin typeface="Arial" charset="0"/>
              </a:rPr>
              <a:t>– 40 </a:t>
            </a:r>
            <a:r>
              <a:rPr lang="en-US" sz="1400" dirty="0" smtClean="0">
                <a:latin typeface="Arial" charset="0"/>
              </a:rPr>
              <a:t>sf</a:t>
            </a:r>
            <a:endParaRPr lang="en-US" sz="1200" dirty="0">
              <a:latin typeface="Arial" charset="0"/>
            </a:endParaRPr>
          </a:p>
          <a:p>
            <a:pPr eaLnBrk="0" hangingPunct="0">
              <a:spcBef>
                <a:spcPct val="20000"/>
              </a:spcBef>
              <a:buClr>
                <a:srgbClr val="FF3300"/>
              </a:buClr>
              <a:buSzPct val="75000"/>
              <a:buFont typeface="Monotype Sorts" pitchFamily="2" charset="2"/>
              <a:buNone/>
            </a:pPr>
            <a:endParaRPr lang="en-US" sz="1600" dirty="0">
              <a:latin typeface="Arial" charset="0"/>
            </a:endParaRPr>
          </a:p>
        </p:txBody>
      </p:sp>
      <p:sp>
        <p:nvSpPr>
          <p:cNvPr id="11" name="Text Box 5"/>
          <p:cNvSpPr txBox="1">
            <a:spLocks noChangeArrowheads="1"/>
          </p:cNvSpPr>
          <p:nvPr/>
        </p:nvSpPr>
        <p:spPr bwMode="auto">
          <a:xfrm>
            <a:off x="195261" y="982141"/>
            <a:ext cx="3166005" cy="2228815"/>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buClr>
                <a:srgbClr val="FF3300"/>
              </a:buClr>
              <a:buSzPct val="75000"/>
              <a:buFont typeface="Monotype Sorts" pitchFamily="2" charset="2"/>
              <a:buNone/>
            </a:pPr>
            <a:r>
              <a:rPr lang="en-US" b="1" dirty="0">
                <a:latin typeface="Arial" charset="0"/>
              </a:rPr>
              <a:t>Window Area</a:t>
            </a:r>
            <a:r>
              <a:rPr lang="en-US" dirty="0">
                <a:latin typeface="Arial" charset="0"/>
              </a:rPr>
              <a:t> - 533 </a:t>
            </a:r>
            <a:r>
              <a:rPr lang="en-US" dirty="0" smtClean="0">
                <a:latin typeface="Arial" charset="0"/>
              </a:rPr>
              <a:t>sf</a:t>
            </a:r>
          </a:p>
          <a:p>
            <a:pPr eaLnBrk="0" hangingPunct="0">
              <a:spcBef>
                <a:spcPct val="50000"/>
              </a:spcBef>
              <a:buClr>
                <a:srgbClr val="FF3300"/>
              </a:buClr>
              <a:buSzPct val="75000"/>
              <a:buFont typeface="Monotype Sorts" pitchFamily="2" charset="2"/>
              <a:buNone/>
            </a:pPr>
            <a:r>
              <a:rPr lang="en-US" sz="1400" dirty="0" smtClean="0">
                <a:latin typeface="Arial" charset="0"/>
              </a:rPr>
              <a:t>	North – 369 sf</a:t>
            </a:r>
            <a:br>
              <a:rPr lang="en-US" sz="1400" dirty="0" smtClean="0">
                <a:latin typeface="Arial" charset="0"/>
              </a:rPr>
            </a:br>
            <a:r>
              <a:rPr lang="en-US" sz="1400" dirty="0" smtClean="0">
                <a:latin typeface="Arial" charset="0"/>
              </a:rPr>
              <a:t>	South – 149 sf</a:t>
            </a:r>
            <a:br>
              <a:rPr lang="en-US" sz="1400" dirty="0" smtClean="0">
                <a:latin typeface="Arial" charset="0"/>
              </a:rPr>
            </a:br>
            <a:r>
              <a:rPr lang="en-US" sz="1400" dirty="0" smtClean="0">
                <a:latin typeface="Arial" charset="0"/>
              </a:rPr>
              <a:t>	West – 15 sf</a:t>
            </a:r>
            <a:r>
              <a:rPr lang="en-US" sz="1400" u="sng" dirty="0" smtClean="0">
                <a:latin typeface="Arial" charset="0"/>
              </a:rPr>
              <a:t> </a:t>
            </a:r>
            <a:endParaRPr lang="en-US" sz="1400" u="sng" dirty="0">
              <a:latin typeface="Arial" charset="0"/>
            </a:endParaRPr>
          </a:p>
          <a:p>
            <a:pPr eaLnBrk="0" hangingPunct="0">
              <a:spcBef>
                <a:spcPct val="50000"/>
              </a:spcBef>
              <a:buClr>
                <a:srgbClr val="FF3300"/>
              </a:buClr>
              <a:buSzPct val="75000"/>
              <a:buFont typeface="Monotype Sorts" pitchFamily="2" charset="2"/>
              <a:buNone/>
            </a:pPr>
            <a:r>
              <a:rPr lang="en-US" b="1" dirty="0" smtClean="0">
                <a:latin typeface="Arial" charset="0"/>
              </a:rPr>
              <a:t>U-factor </a:t>
            </a:r>
            <a:r>
              <a:rPr lang="en-US" dirty="0">
                <a:latin typeface="Arial" charset="0"/>
              </a:rPr>
              <a:t>= </a:t>
            </a:r>
            <a:r>
              <a:rPr lang="en-US" dirty="0" smtClean="0">
                <a:latin typeface="Arial" charset="0"/>
              </a:rPr>
              <a:t>0.35</a:t>
            </a:r>
          </a:p>
          <a:p>
            <a:pPr eaLnBrk="0" hangingPunct="0">
              <a:spcBef>
                <a:spcPct val="50000"/>
              </a:spcBef>
              <a:buClr>
                <a:srgbClr val="FF3300"/>
              </a:buClr>
              <a:buSzPct val="75000"/>
              <a:buFont typeface="Monotype Sorts" pitchFamily="2" charset="2"/>
              <a:buNone/>
            </a:pPr>
            <a:r>
              <a:rPr lang="en-US" b="1" dirty="0">
                <a:latin typeface="Arial" charset="0"/>
              </a:rPr>
              <a:t>U-factor </a:t>
            </a:r>
            <a:r>
              <a:rPr lang="en-US" dirty="0">
                <a:latin typeface="Arial" charset="0"/>
              </a:rPr>
              <a:t>= </a:t>
            </a:r>
            <a:r>
              <a:rPr lang="en-US" dirty="0" smtClean="0">
                <a:latin typeface="Arial" charset="0"/>
              </a:rPr>
              <a:t>0.27</a:t>
            </a:r>
            <a:r>
              <a:rPr lang="en-US" dirty="0">
                <a:latin typeface="Arial" charset="0"/>
              </a:rPr>
              <a:t/>
            </a:r>
            <a:br>
              <a:rPr lang="en-US" dirty="0">
                <a:latin typeface="Arial" charset="0"/>
              </a:rPr>
            </a:br>
            <a:r>
              <a:rPr lang="en-US" b="1" dirty="0" smtClean="0">
                <a:latin typeface="Arial" charset="0"/>
              </a:rPr>
              <a:t>SHGC</a:t>
            </a:r>
            <a:r>
              <a:rPr lang="en-US" dirty="0" smtClean="0">
                <a:latin typeface="Arial" charset="0"/>
              </a:rPr>
              <a:t> = .25</a:t>
            </a:r>
            <a:endParaRPr lang="en-US" dirty="0">
              <a:latin typeface="Arial" charset="0"/>
            </a:endParaRPr>
          </a:p>
        </p:txBody>
      </p:sp>
    </p:spTree>
    <p:extLst>
      <p:ext uri="{BB962C8B-B14F-4D97-AF65-F5344CB8AC3E}">
        <p14:creationId xmlns:p14="http://schemas.microsoft.com/office/powerpoint/2010/main" val="194673122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Energy Code Compliance</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8</a:t>
            </a:fld>
            <a:endParaRPr lang="en-US" dirty="0"/>
          </a:p>
        </p:txBody>
      </p:sp>
      <p:sp>
        <p:nvSpPr>
          <p:cNvPr id="6" name="Footer Placeholder 5"/>
          <p:cNvSpPr>
            <a:spLocks noGrp="1"/>
          </p:cNvSpPr>
          <p:nvPr>
            <p:ph type="ftr" sz="quarter" idx="12"/>
          </p:nvPr>
        </p:nvSpPr>
        <p:spPr/>
        <p:txBody>
          <a:bodyPr/>
          <a:lstStyle/>
          <a:p>
            <a:r>
              <a:rPr lang="en-US" smtClean="0"/>
              <a:t>Building Energy Codes Program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8355"/>
            <a:ext cx="9144000" cy="5261290"/>
          </a:xfrm>
          <a:prstGeom prst="rect">
            <a:avLst/>
          </a:prstGeom>
        </p:spPr>
      </p:pic>
    </p:spTree>
    <p:extLst>
      <p:ext uri="{BB962C8B-B14F-4D97-AF65-F5344CB8AC3E}">
        <p14:creationId xmlns:p14="http://schemas.microsoft.com/office/powerpoint/2010/main" val="10825383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47064"/>
            <a:ext cx="6629400" cy="769441"/>
          </a:xfrm>
        </p:spPr>
        <p:txBody>
          <a:bodyPr/>
          <a:lstStyle/>
          <a:p>
            <a:r>
              <a:rPr lang="en-US" dirty="0" smtClean="0"/>
              <a:t>Case Study – Building Envelope Assemblies</a:t>
            </a:r>
            <a:endParaRPr lang="en-US" dirty="0"/>
          </a:p>
        </p:txBody>
      </p:sp>
      <p:sp>
        <p:nvSpPr>
          <p:cNvPr id="3" name="Footer Placeholder 2"/>
          <p:cNvSpPr>
            <a:spLocks noGrp="1"/>
          </p:cNvSpPr>
          <p:nvPr>
            <p:ph type="ftr" sz="quarter" idx="11"/>
          </p:nvPr>
        </p:nvSpPr>
        <p:spPr/>
        <p:txBody>
          <a:bodyPr/>
          <a:lstStyle/>
          <a:p>
            <a:r>
              <a:rPr lang="en-US" smtClean="0"/>
              <a:t>Building Energy Codes Program</a:t>
            </a:r>
            <a:endParaRPr lang="en-US" dirty="0"/>
          </a:p>
        </p:txBody>
      </p:sp>
      <p:sp>
        <p:nvSpPr>
          <p:cNvPr id="4" name="Slide Number Placeholder 3"/>
          <p:cNvSpPr>
            <a:spLocks noGrp="1"/>
          </p:cNvSpPr>
          <p:nvPr>
            <p:ph type="sldNum" sz="quarter" idx="12"/>
          </p:nvPr>
        </p:nvSpPr>
        <p:spPr/>
        <p:txBody>
          <a:bodyPr/>
          <a:lstStyle/>
          <a:p>
            <a:fld id="{03722D57-58D6-9447-A6D5-A97F6C35A8FB}" type="slidenum">
              <a:rPr lang="en-US" smtClean="0"/>
              <a:pPr/>
              <a:t>80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79" y="1109662"/>
            <a:ext cx="8508096" cy="5145213"/>
          </a:xfrm>
          <a:prstGeom prst="rect">
            <a:avLst/>
          </a:prstGeom>
        </p:spPr>
      </p:pic>
    </p:spTree>
    <p:extLst>
      <p:ext uri="{BB962C8B-B14F-4D97-AF65-F5344CB8AC3E}">
        <p14:creationId xmlns:p14="http://schemas.microsoft.com/office/powerpoint/2010/main" val="29984902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278" y="1027079"/>
            <a:ext cx="5493021" cy="2123696"/>
          </a:xfrm>
          <a:prstGeom prst="rect">
            <a:avLst/>
          </a:prstGeom>
        </p:spPr>
      </p:pic>
      <p:sp>
        <p:nvSpPr>
          <p:cNvPr id="3074" name="Title 2"/>
          <p:cNvSpPr>
            <a:spLocks noGrp="1"/>
          </p:cNvSpPr>
          <p:nvPr>
            <p:ph type="title"/>
          </p:nvPr>
        </p:nvSpPr>
        <p:spPr>
          <a:xfrm>
            <a:off x="457200" y="268288"/>
            <a:ext cx="6629400" cy="384721"/>
          </a:xfrm>
        </p:spPr>
        <p:txBody>
          <a:bodyPr/>
          <a:lstStyle/>
          <a:p>
            <a:r>
              <a:rPr lang="en-US" altLang="en-US" dirty="0" smtClean="0">
                <a:solidFill>
                  <a:schemeClr val="bg1"/>
                </a:solidFill>
                <a:latin typeface="Arial" charset="0"/>
                <a:cs typeface="Arial" charset="0"/>
              </a:rPr>
              <a:t>U.S. DOE:  BECP Resources</a:t>
            </a:r>
          </a:p>
        </p:txBody>
      </p:sp>
      <p:sp>
        <p:nvSpPr>
          <p:cNvPr id="3075" name="Content Placeholder 5"/>
          <p:cNvSpPr>
            <a:spLocks noGrp="1"/>
          </p:cNvSpPr>
          <p:nvPr>
            <p:ph idx="1"/>
          </p:nvPr>
        </p:nvSpPr>
        <p:spPr>
          <a:xfrm>
            <a:off x="457200" y="1371600"/>
            <a:ext cx="3505200" cy="2462213"/>
          </a:xfrm>
        </p:spPr>
        <p:txBody>
          <a:bodyPr/>
          <a:lstStyle/>
          <a:p>
            <a:pPr>
              <a:buSzTx/>
            </a:pPr>
            <a:r>
              <a:rPr lang="en-US" altLang="en-US" dirty="0" smtClean="0">
                <a:latin typeface="Arial" charset="0"/>
                <a:cs typeface="Arial" charset="0"/>
              </a:rPr>
              <a:t> Compliance software</a:t>
            </a:r>
          </a:p>
          <a:p>
            <a:pPr>
              <a:buSzTx/>
            </a:pPr>
            <a:r>
              <a:rPr lang="en-US" altLang="en-US" dirty="0" smtClean="0">
                <a:latin typeface="Arial" charset="0"/>
                <a:cs typeface="Arial" charset="0"/>
              </a:rPr>
              <a:t> Technical support</a:t>
            </a:r>
          </a:p>
          <a:p>
            <a:pPr>
              <a:buSzTx/>
            </a:pPr>
            <a:r>
              <a:rPr lang="en-US" altLang="en-US" dirty="0" smtClean="0">
                <a:latin typeface="Arial" charset="0"/>
                <a:cs typeface="Arial" charset="0"/>
              </a:rPr>
              <a:t> Code notes</a:t>
            </a:r>
          </a:p>
          <a:p>
            <a:pPr>
              <a:buSzTx/>
            </a:pPr>
            <a:r>
              <a:rPr lang="en-US" altLang="en-US" dirty="0" smtClean="0">
                <a:latin typeface="Arial" charset="0"/>
                <a:cs typeface="Arial" charset="0"/>
              </a:rPr>
              <a:t> Publications</a:t>
            </a:r>
          </a:p>
          <a:p>
            <a:pPr>
              <a:buSzTx/>
            </a:pPr>
            <a:r>
              <a:rPr lang="en-US" altLang="en-US" dirty="0" smtClean="0">
                <a:latin typeface="Arial" charset="0"/>
                <a:cs typeface="Arial" charset="0"/>
              </a:rPr>
              <a:t> Resource guides</a:t>
            </a:r>
          </a:p>
          <a:p>
            <a:pPr>
              <a:buSzTx/>
            </a:pPr>
            <a:r>
              <a:rPr lang="en-US" altLang="en-US" dirty="0" smtClean="0">
                <a:latin typeface="Arial" charset="0"/>
                <a:cs typeface="Arial" charset="0"/>
              </a:rPr>
              <a:t> Training materials		www.energycodes.gov</a:t>
            </a:r>
          </a:p>
        </p:txBody>
      </p:sp>
      <p:sp>
        <p:nvSpPr>
          <p:cNvPr id="7" name="TextBox 6"/>
          <p:cNvSpPr txBox="1"/>
          <p:nvPr/>
        </p:nvSpPr>
        <p:spPr>
          <a:xfrm>
            <a:off x="-385737" y="1052282"/>
            <a:ext cx="6880225" cy="838200"/>
          </a:xfrm>
          <a:prstGeom prst="rect">
            <a:avLst/>
          </a:prstGeom>
        </p:spPr>
        <p:txBody>
          <a:bodyPr/>
          <a:lstStyle/>
          <a:p>
            <a:pPr fontAlgn="auto">
              <a:spcBef>
                <a:spcPts val="1800"/>
              </a:spcBef>
              <a:spcAft>
                <a:spcPts val="0"/>
              </a:spcAft>
              <a:buFont typeface="Arial" pitchFamily="34" charset="0"/>
              <a:buChar char="•"/>
              <a:defRPr/>
            </a:pPr>
            <a:endParaRPr lang="en-US" sz="2400" b="1" u="sng" dirty="0">
              <a:solidFill>
                <a:srgbClr val="50565C"/>
              </a:solidFill>
              <a:effectLst>
                <a:outerShdw blurRad="38100" dist="38100" dir="2700000" algn="tl">
                  <a:srgbClr val="000000">
                    <a:alpha val="43137"/>
                  </a:srgbClr>
                </a:outerShdw>
              </a:effectLst>
              <a:latin typeface="+mj-lt"/>
            </a:endParaRPr>
          </a:p>
        </p:txBody>
      </p:sp>
      <p:pic>
        <p:nvPicPr>
          <p:cNvPr id="30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478" y="2457597"/>
            <a:ext cx="2615045" cy="335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7135" y="3669114"/>
            <a:ext cx="2125806" cy="275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076" y="4703763"/>
            <a:ext cx="3460750" cy="1822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82" name="Slide Number Placeholder 1"/>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fld id="{DE3E5642-7C6A-4648-A326-F5567856B1F9}" type="slidenum">
              <a:rPr lang="en-US" altLang="en-US" sz="900">
                <a:solidFill>
                  <a:srgbClr val="707276"/>
                </a:solidFill>
                <a:latin typeface="Arial" charset="0"/>
                <a:ea typeface="MS PGothic" pitchFamily="34" charset="-128"/>
                <a:cs typeface="Arial" charset="0"/>
              </a:rPr>
              <a:pPr fontAlgn="base">
                <a:spcBef>
                  <a:spcPct val="0"/>
                </a:spcBef>
                <a:spcAft>
                  <a:spcPct val="0"/>
                </a:spcAft>
                <a:buFontTx/>
                <a:buNone/>
              </a:pPr>
              <a:t>81</a:t>
            </a:fld>
            <a:endParaRPr lang="en-US" altLang="en-US" sz="900">
              <a:solidFill>
                <a:srgbClr val="707276"/>
              </a:solidFill>
              <a:latin typeface="Arial" charset="0"/>
              <a:ea typeface="MS PGothic" pitchFamily="34" charset="-128"/>
              <a:cs typeface="Arial"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904852" y="3288964"/>
            <a:ext cx="2665195" cy="2763785"/>
          </a:xfrm>
          <a:prstGeom prst="rect">
            <a:avLst/>
          </a:prstGeom>
          <a:ln>
            <a:solidFill>
              <a:schemeClr val="tx1">
                <a:lumMod val="75000"/>
              </a:schemeClr>
            </a:solidFill>
          </a:ln>
        </p:spPr>
      </p:pic>
      <p:sp>
        <p:nvSpPr>
          <p:cNvPr id="3" name="Footer Placeholder 2"/>
          <p:cNvSpPr>
            <a:spLocks noGrp="1"/>
          </p:cNvSpPr>
          <p:nvPr>
            <p:ph type="ftr" sz="quarter" idx="12"/>
          </p:nvPr>
        </p:nvSpPr>
        <p:spPr/>
        <p:txBody>
          <a:bodyPr/>
          <a:lstStyle/>
          <a:p>
            <a:r>
              <a:rPr lang="en-US" smtClean="0"/>
              <a:t>Building Energy Codes Program</a:t>
            </a:r>
            <a:endParaRPr lang="en-US" dirty="0"/>
          </a:p>
        </p:txBody>
      </p:sp>
    </p:spTree>
    <p:extLst>
      <p:ext uri="{BB962C8B-B14F-4D97-AF65-F5344CB8AC3E}">
        <p14:creationId xmlns:p14="http://schemas.microsoft.com/office/powerpoint/2010/main" val="174826206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THANK YOU!</a:t>
            </a:r>
            <a:endParaRPr lang="en-US" dirty="0"/>
          </a:p>
        </p:txBody>
      </p:sp>
      <p:sp>
        <p:nvSpPr>
          <p:cNvPr id="3" name="Content Placeholder 2"/>
          <p:cNvSpPr>
            <a:spLocks noGrp="1"/>
          </p:cNvSpPr>
          <p:nvPr>
            <p:ph idx="1"/>
          </p:nvPr>
        </p:nvSpPr>
        <p:spPr>
          <a:xfrm>
            <a:off x="457200" y="1371597"/>
            <a:ext cx="8229600" cy="3262432"/>
          </a:xfrm>
        </p:spPr>
        <p:txBody>
          <a:bodyPr/>
          <a:lstStyle/>
          <a:p>
            <a:pPr marL="0" indent="0" algn="ctr">
              <a:buNone/>
            </a:pPr>
            <a:r>
              <a:rPr lang="en-US" dirty="0" smtClean="0"/>
              <a:t>Bob Schultz</a:t>
            </a:r>
            <a:endParaRPr lang="en-US" dirty="0"/>
          </a:p>
          <a:p>
            <a:pPr marL="0" indent="0" algn="ctr">
              <a:buNone/>
            </a:pPr>
            <a:r>
              <a:rPr lang="en-US" dirty="0" smtClean="0">
                <a:hlinkClick r:id="rId2"/>
              </a:rPr>
              <a:t>robert.schultz@pnnl.gov</a:t>
            </a:r>
            <a:endParaRPr lang="en-US" dirty="0"/>
          </a:p>
          <a:p>
            <a:pPr marL="0" indent="0" algn="ctr">
              <a:buNone/>
            </a:pPr>
            <a:endParaRPr lang="en-US" dirty="0"/>
          </a:p>
          <a:p>
            <a:pPr marL="0" indent="0" algn="ctr">
              <a:buNone/>
            </a:pPr>
            <a:r>
              <a:rPr lang="en-US" dirty="0" smtClean="0"/>
              <a:t>Building Energy Codes Program</a:t>
            </a:r>
          </a:p>
          <a:p>
            <a:pPr marL="0" indent="0" algn="ctr">
              <a:buNone/>
            </a:pPr>
            <a:r>
              <a:rPr lang="en-US" dirty="0" smtClean="0">
                <a:hlinkClick r:id="rId3"/>
              </a:rPr>
              <a:t>www.energycodes.gov</a:t>
            </a:r>
            <a:endParaRPr lang="en-US" dirty="0" smtClean="0"/>
          </a:p>
          <a:p>
            <a:pPr marL="0" indent="0" algn="ctr">
              <a:buNone/>
            </a:pPr>
            <a:endParaRPr lang="en-US" dirty="0"/>
          </a:p>
          <a:p>
            <a:pPr marL="0" indent="0" algn="ctr">
              <a:buNone/>
            </a:pPr>
            <a:r>
              <a:rPr lang="en-US" dirty="0" smtClean="0"/>
              <a:t>BECP help desk</a:t>
            </a:r>
          </a:p>
          <a:p>
            <a:pPr marL="0" indent="0" algn="ctr">
              <a:buNone/>
            </a:pPr>
            <a:r>
              <a:rPr lang="en-US" dirty="0">
                <a:hlinkClick r:id="rId4"/>
              </a:rPr>
              <a:t>http://</a:t>
            </a:r>
            <a:r>
              <a:rPr lang="en-US" dirty="0" smtClean="0">
                <a:hlinkClick r:id="rId4"/>
              </a:rPr>
              <a:t>www.energycodes.gov/resource-center/help-desk</a:t>
            </a:r>
            <a:endParaRPr lang="en-US" dirty="0" smtClean="0"/>
          </a:p>
          <a:p>
            <a:pPr marL="0" indent="0" algn="ctr">
              <a:buNone/>
            </a:pPr>
            <a:endParaRPr lang="en-US" dirty="0"/>
          </a:p>
        </p:txBody>
      </p:sp>
      <p:sp>
        <p:nvSpPr>
          <p:cNvPr id="4" name="Slide Number Placeholder 3"/>
          <p:cNvSpPr>
            <a:spLocks noGrp="1"/>
          </p:cNvSpPr>
          <p:nvPr>
            <p:ph type="sldNum" sz="quarter" idx="10"/>
          </p:nvPr>
        </p:nvSpPr>
        <p:spPr/>
        <p:txBody>
          <a:bodyPr/>
          <a:lstStyle/>
          <a:p>
            <a:pPr>
              <a:defRPr/>
            </a:pPr>
            <a:fld id="{B96B7832-9101-4514-A638-34C419757183}" type="slidenum">
              <a:rPr lang="en-US" altLang="en-US"/>
              <a:pPr>
                <a:defRPr/>
              </a:pPr>
              <a:t>82</a:t>
            </a:fld>
            <a:endParaRPr lang="en-US" altLang="en-US"/>
          </a:p>
        </p:txBody>
      </p:sp>
      <p:sp>
        <p:nvSpPr>
          <p:cNvPr id="5" name="Footer Placeholder 4"/>
          <p:cNvSpPr>
            <a:spLocks noGrp="1"/>
          </p:cNvSpPr>
          <p:nvPr>
            <p:ph type="ftr" sz="quarter" idx="11"/>
          </p:nvPr>
        </p:nvSpPr>
        <p:spPr/>
        <p:txBody>
          <a:bodyPr/>
          <a:lstStyle/>
          <a:p>
            <a:pPr>
              <a:defRPr/>
            </a:pPr>
            <a:r>
              <a:rPr lang="en-US" smtClean="0"/>
              <a:t>Building Energy Codes Program</a:t>
            </a:r>
            <a:endParaRPr lang="en-US"/>
          </a:p>
        </p:txBody>
      </p:sp>
    </p:spTree>
    <p:extLst>
      <p:ext uri="{BB962C8B-B14F-4D97-AF65-F5344CB8AC3E}">
        <p14:creationId xmlns:p14="http://schemas.microsoft.com/office/powerpoint/2010/main" val="1420703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384721"/>
          </a:xfrm>
        </p:spPr>
        <p:txBody>
          <a:bodyPr/>
          <a:lstStyle/>
          <a:p>
            <a:r>
              <a:rPr lang="en-US" dirty="0" smtClean="0"/>
              <a:t>www.energycodes.gov</a:t>
            </a:r>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9</a:t>
            </a:fld>
            <a:endParaRPr lang="en-US" dirty="0"/>
          </a:p>
        </p:txBody>
      </p:sp>
      <p:sp>
        <p:nvSpPr>
          <p:cNvPr id="9" name="Footer Placeholder 5"/>
          <p:cNvSpPr>
            <a:spLocks noGrp="1"/>
          </p:cNvSpPr>
          <p:nvPr>
            <p:ph type="ftr" sz="quarter" idx="12"/>
          </p:nvPr>
        </p:nvSpPr>
        <p:spPr>
          <a:xfrm>
            <a:off x="3124200" y="6356350"/>
            <a:ext cx="2895600" cy="365125"/>
          </a:xfrm>
        </p:spPr>
        <p:txBody>
          <a:bodyPr/>
          <a:lstStyle/>
          <a:p>
            <a:r>
              <a:rPr lang="en-US" smtClean="0"/>
              <a:t>Building Energy Codes Program</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0" y="1438942"/>
            <a:ext cx="7535158" cy="4121599"/>
          </a:xfrm>
          <a:prstGeom prst="rect">
            <a:avLst/>
          </a:prstGeom>
        </p:spPr>
      </p:pic>
    </p:spTree>
    <p:extLst>
      <p:ext uri="{BB962C8B-B14F-4D97-AF65-F5344CB8AC3E}">
        <p14:creationId xmlns:p14="http://schemas.microsoft.com/office/powerpoint/2010/main" val="4138305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1"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_Powerpoint_Templat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30698</TotalTime>
  <Words>3661</Words>
  <Application>Microsoft Office PowerPoint</Application>
  <PresentationFormat>On-screen Show (4:3)</PresentationFormat>
  <Paragraphs>661</Paragraphs>
  <Slides>82</Slides>
  <Notes>60</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82</vt:i4>
      </vt:variant>
    </vt:vector>
  </HeadingPairs>
  <TitlesOfParts>
    <vt:vector size="97" baseType="lpstr">
      <vt:lpstr>Arial Unicode MS</vt:lpstr>
      <vt:lpstr>MS PGothic</vt:lpstr>
      <vt:lpstr>MS PGothic</vt:lpstr>
      <vt:lpstr>65 Helvetica Medium</vt:lpstr>
      <vt:lpstr>Arial</vt:lpstr>
      <vt:lpstr>Arial Narrow</vt:lpstr>
      <vt:lpstr>Calibri</vt:lpstr>
      <vt:lpstr>Monotype Sorts</vt:lpstr>
      <vt:lpstr>Technical</vt:lpstr>
      <vt:lpstr>Verdana</vt:lpstr>
      <vt:lpstr>PNNL Copper Theme</vt:lpstr>
      <vt:lpstr>1_PNNL Copper Theme</vt:lpstr>
      <vt:lpstr>PNNL_Powerpoint_Template</vt:lpstr>
      <vt:lpstr>Default Design</vt:lpstr>
      <vt:lpstr>Document</vt:lpstr>
      <vt:lpstr>PowerPoint Presentation</vt:lpstr>
      <vt:lpstr>AIA and ICC Continuing Education Provider</vt:lpstr>
      <vt:lpstr>PowerPoint Presentation</vt:lpstr>
      <vt:lpstr>PowerPoint Presentation</vt:lpstr>
      <vt:lpstr>PowerPoint Presentation</vt:lpstr>
      <vt:lpstr>REScheck Basics</vt:lpstr>
      <vt:lpstr>CheckTools Current Use Scenario </vt:lpstr>
      <vt:lpstr>Energy Code Compliance</vt:lpstr>
      <vt:lpstr>www.energycodes.gov</vt:lpstr>
      <vt:lpstr>REScheck Page</vt:lpstr>
      <vt:lpstr>PowerPoint Presentation</vt:lpstr>
      <vt:lpstr>PowerPoint Presentation</vt:lpstr>
      <vt:lpstr>Walkthrough REScheck Steps</vt:lpstr>
      <vt:lpstr>Select the Appropriate Code</vt:lpstr>
      <vt:lpstr>Energy Code and Compliance Method</vt:lpstr>
      <vt:lpstr>Compliance – Methods</vt:lpstr>
      <vt:lpstr>Project Tab: Location</vt:lpstr>
      <vt:lpstr>Project Tab: Project Type</vt:lpstr>
      <vt:lpstr>Building Characteristics</vt:lpstr>
      <vt:lpstr>Building Characteristics: Multifamily</vt:lpstr>
      <vt:lpstr>Envelope Tab</vt:lpstr>
      <vt:lpstr>Color Clues</vt:lpstr>
      <vt:lpstr>Screen Information</vt:lpstr>
      <vt:lpstr>What is the Building Thermal Envelope?</vt:lpstr>
      <vt:lpstr>Entering Building Components</vt:lpstr>
      <vt:lpstr>Fenestration: U-Factors and SHGCs</vt:lpstr>
      <vt:lpstr>Cavity vs. Continuous</vt:lpstr>
      <vt:lpstr>Foundations – what button to use</vt:lpstr>
      <vt:lpstr>What’s a Basement Wall?</vt:lpstr>
      <vt:lpstr>Basements Wall</vt:lpstr>
      <vt:lpstr>Crawl Wall</vt:lpstr>
      <vt:lpstr>Envelope Helpful Hints</vt:lpstr>
      <vt:lpstr>Preferences</vt:lpstr>
      <vt:lpstr>Compliance Failing – Helpful Hints</vt:lpstr>
      <vt:lpstr>Compliance Failing – Helpful Hints, con’t</vt:lpstr>
      <vt:lpstr>Requirements Tab</vt:lpstr>
      <vt:lpstr>Reports</vt:lpstr>
      <vt:lpstr>Reports</vt:lpstr>
      <vt:lpstr>Reports – Sample Compliance Certificate, con’t</vt:lpstr>
      <vt:lpstr>Reports – Sample Compliance Certificate, con’t</vt:lpstr>
      <vt:lpstr>Envelope Sample Inspection Checklist</vt:lpstr>
      <vt:lpstr>Panel Certificate</vt:lpstr>
      <vt:lpstr>REScheck-Web</vt:lpstr>
      <vt:lpstr>REScheck-Web: Registration and Account Log-In</vt:lpstr>
      <vt:lpstr>Home: My Projects (aka Project Dashboard)</vt:lpstr>
      <vt:lpstr>My Profile</vt:lpstr>
      <vt:lpstr>My Settings</vt:lpstr>
      <vt:lpstr>PowerPoint Presentation</vt:lpstr>
      <vt:lpstr>Sharing Projects: Shared Project Invitation</vt:lpstr>
      <vt:lpstr>Sharing Projects: Email Invitation</vt:lpstr>
      <vt:lpstr>Sharing Projects: Shared Projects</vt:lpstr>
      <vt:lpstr>Project Tab: New Project</vt:lpstr>
      <vt:lpstr>Project Location Specification</vt:lpstr>
      <vt:lpstr>Envelope Viewing Option (cont)</vt:lpstr>
      <vt:lpstr>Envelope Full View Example</vt:lpstr>
      <vt:lpstr>Envelope Tab (edit mode)</vt:lpstr>
      <vt:lpstr>Envelope Add Wall Example</vt:lpstr>
      <vt:lpstr>Envelope Glazing Requirements</vt:lpstr>
      <vt:lpstr>Basement Wall Screen</vt:lpstr>
      <vt:lpstr>Envelope Show Assembly Details</vt:lpstr>
      <vt:lpstr>Compliance Tab (edit mode)</vt:lpstr>
      <vt:lpstr>Reports</vt:lpstr>
      <vt:lpstr>PowerPoint Presentation</vt:lpstr>
      <vt:lpstr>PowerPoint Presentation</vt:lpstr>
      <vt:lpstr>PowerPoint Presentation</vt:lpstr>
      <vt:lpstr>PowerPoint Presentation</vt:lpstr>
      <vt:lpstr>Knee Wall Insulation</vt:lpstr>
      <vt:lpstr>PowerPoint Presentation</vt:lpstr>
      <vt:lpstr>Ways to Insulate Basement Walls</vt:lpstr>
      <vt:lpstr>PowerPoint Presentation</vt:lpstr>
      <vt:lpstr>PowerPoint Presentation</vt:lpstr>
      <vt:lpstr>PowerPoint Presentation</vt:lpstr>
      <vt:lpstr>PowerPoint Presentation</vt:lpstr>
      <vt:lpstr>Crawlspace Wall Insulation</vt:lpstr>
      <vt:lpstr>Crawlspace Walls in REScheck</vt:lpstr>
      <vt:lpstr>PowerPoint Presentation</vt:lpstr>
      <vt:lpstr>Slabs in REScheck</vt:lpstr>
      <vt:lpstr>PowerPoint Presentation</vt:lpstr>
      <vt:lpstr>PowerPoint Presentation</vt:lpstr>
      <vt:lpstr>Case Study – Building Envelope Assemblies</vt:lpstr>
      <vt:lpstr>U.S. DOE:  BECP Resources</vt:lpstr>
      <vt:lpstr>THANK YOU!</vt:lpstr>
    </vt:vector>
  </TitlesOfParts>
  <Company>Pacific Northwest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DeGraaf</dc:creator>
  <cp:lastModifiedBy>Fowler, Richard A</cp:lastModifiedBy>
  <cp:revision>306</cp:revision>
  <cp:lastPrinted>2013-09-16T22:58:27Z</cp:lastPrinted>
  <dcterms:created xsi:type="dcterms:W3CDTF">2011-07-01T00:09:34Z</dcterms:created>
  <dcterms:modified xsi:type="dcterms:W3CDTF">2018-07-23T22:55:13Z</dcterms:modified>
</cp:coreProperties>
</file>