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3"/>
    <p:sldMasterId id="2147483731" r:id="rId4"/>
    <p:sldMasterId id="2147483743" r:id="rId5"/>
    <p:sldMasterId id="2147484088" r:id="rId6"/>
  </p:sldMasterIdLst>
  <p:notesMasterIdLst>
    <p:notesMasterId r:id="rId32"/>
  </p:notesMasterIdLst>
  <p:handoutMasterIdLst>
    <p:handoutMasterId r:id="rId33"/>
  </p:handoutMasterIdLst>
  <p:sldIdLst>
    <p:sldId id="364" r:id="rId7"/>
    <p:sldId id="284" r:id="rId8"/>
    <p:sldId id="338" r:id="rId9"/>
    <p:sldId id="342" r:id="rId10"/>
    <p:sldId id="341" r:id="rId11"/>
    <p:sldId id="337" r:id="rId12"/>
    <p:sldId id="261" r:id="rId13"/>
    <p:sldId id="339" r:id="rId14"/>
    <p:sldId id="260" r:id="rId15"/>
    <p:sldId id="325" r:id="rId16"/>
    <p:sldId id="292" r:id="rId17"/>
    <p:sldId id="293" r:id="rId18"/>
    <p:sldId id="343" r:id="rId19"/>
    <p:sldId id="344" r:id="rId20"/>
    <p:sldId id="267" r:id="rId21"/>
    <p:sldId id="326" r:id="rId22"/>
    <p:sldId id="303" r:id="rId23"/>
    <p:sldId id="324" r:id="rId24"/>
    <p:sldId id="327" r:id="rId25"/>
    <p:sldId id="328" r:id="rId26"/>
    <p:sldId id="334" r:id="rId27"/>
    <p:sldId id="335" r:id="rId28"/>
    <p:sldId id="283" r:id="rId29"/>
    <p:sldId id="295" r:id="rId30"/>
    <p:sldId id="362" r:id="rId31"/>
  </p:sldIdLst>
  <p:sldSz cx="9144000" cy="6858000" type="screen4x3"/>
  <p:notesSz cx="6997700" cy="92837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30"/>
    <a:srgbClr val="000000"/>
    <a:srgbClr val="34541C"/>
    <a:srgbClr val="596168"/>
    <a:srgbClr val="2C3667"/>
    <a:srgbClr val="9CABB9"/>
    <a:srgbClr val="87949F"/>
    <a:srgbClr val="5861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9978" autoAdjust="0"/>
  </p:normalViewPr>
  <p:slideViewPr>
    <p:cSldViewPr snapToGrid="0" snapToObjects="1">
      <p:cViewPr varScale="1">
        <p:scale>
          <a:sx n="99" d="100"/>
          <a:sy n="99" d="100"/>
        </p:scale>
        <p:origin x="1272" y="90"/>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2" d="100"/>
          <a:sy n="62" d="100"/>
        </p:scale>
        <p:origin x="-3288" y="-96"/>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1.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eaLnBrk="1" hangingPunct="1">
              <a:defRPr sz="1200">
                <a:latin typeface="Arial" charset="0"/>
                <a:ea typeface="ＭＳ Ｐゴシック"/>
                <a:cs typeface="ＭＳ Ｐゴシック"/>
              </a:defRPr>
            </a:lvl1pPr>
          </a:lstStyle>
          <a:p>
            <a:pPr>
              <a:defRPr/>
            </a:pPr>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eaLnBrk="1" hangingPunct="1">
              <a:defRPr sz="1200">
                <a:latin typeface="Arial" charset="0"/>
                <a:ea typeface="ＭＳ Ｐゴシック"/>
                <a:cs typeface="ＭＳ Ｐゴシック"/>
              </a:defRPr>
            </a:lvl1pPr>
          </a:lstStyle>
          <a:p>
            <a:pPr>
              <a:defRPr/>
            </a:pPr>
            <a:fld id="{F2F65258-735B-484E-B957-CD20D1046E88}" type="datetimeFigureOut">
              <a:rPr lang="en-US"/>
              <a:pPr>
                <a:defRPr/>
              </a:pPr>
              <a:t>5/22/2019</a:t>
            </a:fld>
            <a:endParaRPr lang="en-US" dirty="0"/>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eaLnBrk="1" hangingPunct="1">
              <a:defRPr sz="1200">
                <a:latin typeface="Arial" charset="0"/>
                <a:ea typeface="ＭＳ Ｐゴシック"/>
                <a:cs typeface="ＭＳ Ｐゴシック"/>
              </a:defRPr>
            </a:lvl1pPr>
          </a:lstStyle>
          <a:p>
            <a:pPr>
              <a:defRPr/>
            </a:pPr>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E9A4C03-8622-4618-8BCE-5020FA34C6C3}" type="slidenum">
              <a:rPr lang="en-US" altLang="en-US"/>
              <a:pPr>
                <a:defRPr/>
              </a:pPr>
              <a:t>‹#›</a:t>
            </a:fld>
            <a:endParaRPr lang="en-US" altLang="en-US"/>
          </a:p>
        </p:txBody>
      </p:sp>
    </p:spTree>
    <p:extLst>
      <p:ext uri="{BB962C8B-B14F-4D97-AF65-F5344CB8AC3E}">
        <p14:creationId xmlns:p14="http://schemas.microsoft.com/office/powerpoint/2010/main" val="225370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3028" tIns="46514" rIns="93028" bIns="46514" rtlCol="0"/>
          <a:lstStyle>
            <a:lvl1pPr algn="l" eaLnBrk="1" hangingPunct="1">
              <a:defRPr sz="1200">
                <a:latin typeface="Arial" charset="0"/>
                <a:ea typeface="ＭＳ Ｐゴシック"/>
                <a:cs typeface="ＭＳ Ｐゴシック"/>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3028" tIns="46514" rIns="93028" bIns="46514" rtlCol="0"/>
          <a:lstStyle>
            <a:lvl1pPr algn="r" eaLnBrk="1" hangingPunct="1">
              <a:defRPr sz="1200">
                <a:latin typeface="Arial" charset="0"/>
                <a:ea typeface="ＭＳ Ｐゴシック"/>
                <a:cs typeface="ＭＳ Ｐゴシック"/>
              </a:defRPr>
            </a:lvl1pPr>
          </a:lstStyle>
          <a:p>
            <a:pPr>
              <a:defRPr/>
            </a:pPr>
            <a:fld id="{C7260384-F082-45E3-88A0-E7C98A6B7EAE}" type="datetimeFigureOut">
              <a:rPr lang="en-US"/>
              <a:pPr>
                <a:defRPr/>
              </a:pPr>
              <a:t>5/22/2019</a:t>
            </a:fld>
            <a:endParaRPr lang="en-US" dirty="0"/>
          </a:p>
        </p:txBody>
      </p:sp>
      <p:sp>
        <p:nvSpPr>
          <p:cNvPr id="4" name="Slide Image Placeholder 3"/>
          <p:cNvSpPr>
            <a:spLocks noGrp="1" noRot="1" noChangeAspect="1"/>
          </p:cNvSpPr>
          <p:nvPr>
            <p:ph type="sldImg" idx="2"/>
          </p:nvPr>
        </p:nvSpPr>
        <p:spPr>
          <a:xfrm>
            <a:off x="1177925" y="695325"/>
            <a:ext cx="4641850" cy="3481388"/>
          </a:xfrm>
          <a:prstGeom prst="rect">
            <a:avLst/>
          </a:prstGeom>
          <a:noFill/>
          <a:ln w="12700">
            <a:solidFill>
              <a:prstClr val="black"/>
            </a:solidFill>
          </a:ln>
        </p:spPr>
        <p:txBody>
          <a:bodyPr vert="horz" lIns="93028" tIns="46514" rIns="93028" bIns="46514" rtlCol="0" anchor="ctr"/>
          <a:lstStyle/>
          <a:p>
            <a:pPr lvl="0"/>
            <a:endParaRPr lang="en-US" noProof="0" dirty="0"/>
          </a:p>
        </p:txBody>
      </p:sp>
      <p:sp>
        <p:nvSpPr>
          <p:cNvPr id="5" name="Notes Placeholder 4"/>
          <p:cNvSpPr>
            <a:spLocks noGrp="1"/>
          </p:cNvSpPr>
          <p:nvPr>
            <p:ph type="body" sz="quarter" idx="3"/>
          </p:nvPr>
        </p:nvSpPr>
        <p:spPr>
          <a:xfrm>
            <a:off x="700088" y="4410075"/>
            <a:ext cx="5597525" cy="4176713"/>
          </a:xfrm>
          <a:prstGeom prst="rect">
            <a:avLst/>
          </a:prstGeom>
        </p:spPr>
        <p:txBody>
          <a:bodyPr vert="horz" lIns="93028" tIns="46514" rIns="93028" bIns="4651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8563"/>
            <a:ext cx="3032125" cy="463550"/>
          </a:xfrm>
          <a:prstGeom prst="rect">
            <a:avLst/>
          </a:prstGeom>
        </p:spPr>
        <p:txBody>
          <a:bodyPr vert="horz" lIns="93028" tIns="46514" rIns="93028" bIns="46514" rtlCol="0" anchor="b"/>
          <a:lstStyle>
            <a:lvl1pPr algn="l" eaLnBrk="1" hangingPunct="1">
              <a:defRPr sz="1200">
                <a:latin typeface="Arial" charset="0"/>
                <a:ea typeface="ＭＳ Ｐゴシック"/>
                <a:cs typeface="ＭＳ Ｐゴシック"/>
              </a:defRPr>
            </a:lvl1pPr>
          </a:lstStyle>
          <a:p>
            <a:pPr>
              <a:defRPr/>
            </a:pPr>
            <a:endParaRPr lang="en-US"/>
          </a:p>
        </p:txBody>
      </p:sp>
      <p:sp>
        <p:nvSpPr>
          <p:cNvPr id="7" name="Slide Number Placeholder 6"/>
          <p:cNvSpPr>
            <a:spLocks noGrp="1"/>
          </p:cNvSpPr>
          <p:nvPr>
            <p:ph type="sldNum" sz="quarter" idx="5"/>
          </p:nvPr>
        </p:nvSpPr>
        <p:spPr>
          <a:xfrm>
            <a:off x="3963988" y="8818563"/>
            <a:ext cx="3032125" cy="463550"/>
          </a:xfrm>
          <a:prstGeom prst="rect">
            <a:avLst/>
          </a:prstGeom>
        </p:spPr>
        <p:txBody>
          <a:bodyPr vert="horz" wrap="square" lIns="93028" tIns="46514" rIns="93028" bIns="46514" numCol="1" anchor="b" anchorCtr="0" compatLnSpc="1">
            <a:prstTxWarp prst="textNoShape">
              <a:avLst/>
            </a:prstTxWarp>
          </a:bodyPr>
          <a:lstStyle>
            <a:lvl1pPr algn="r" eaLnBrk="1" hangingPunct="1">
              <a:defRPr sz="1200"/>
            </a:lvl1pPr>
          </a:lstStyle>
          <a:p>
            <a:pPr>
              <a:defRPr/>
            </a:pPr>
            <a:fld id="{4BBA8608-2A20-4615-9CE5-C431AA8BC9DB}" type="slidenum">
              <a:rPr lang="en-US" altLang="en-US"/>
              <a:pPr>
                <a:defRPr/>
              </a:pPr>
              <a:t>‹#›</a:t>
            </a:fld>
            <a:endParaRPr lang="en-US" altLang="en-US"/>
          </a:p>
        </p:txBody>
      </p:sp>
    </p:spTree>
    <p:extLst>
      <p:ext uri="{BB962C8B-B14F-4D97-AF65-F5344CB8AC3E}">
        <p14:creationId xmlns:p14="http://schemas.microsoft.com/office/powerpoint/2010/main" val="27189831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energycodes.go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PNNL develops and supports the </a:t>
            </a:r>
            <a:r>
              <a:rPr lang="en-US" sz="1200" kern="1200" dirty="0" err="1" smtClean="0">
                <a:solidFill>
                  <a:schemeClr val="tx1"/>
                </a:solidFill>
                <a:effectLst/>
                <a:latin typeface="+mn-lt"/>
                <a:ea typeface="+mn-ea"/>
                <a:cs typeface="+mn-cs"/>
              </a:rPr>
              <a:t>CheckTools</a:t>
            </a:r>
            <a:r>
              <a:rPr lang="en-US" sz="1200" kern="1200" dirty="0" smtClean="0">
                <a:solidFill>
                  <a:schemeClr val="tx1"/>
                </a:solidFill>
                <a:effectLst/>
                <a:latin typeface="+mn-lt"/>
                <a:ea typeface="+mn-ea"/>
                <a:cs typeface="+mn-cs"/>
              </a:rPr>
              <a:t> suite of software</a:t>
            </a:r>
          </a:p>
          <a:p>
            <a:r>
              <a:rPr lang="en-US" sz="1200" kern="1200" dirty="0" smtClean="0">
                <a:solidFill>
                  <a:schemeClr val="tx1"/>
                </a:solidFill>
                <a:effectLst/>
                <a:latin typeface="+mn-lt"/>
                <a:ea typeface="+mn-ea"/>
                <a:cs typeface="+mn-cs"/>
              </a:rPr>
              <a:t>	Residential projects – </a:t>
            </a:r>
            <a:r>
              <a:rPr lang="en-US" sz="1200" kern="1200" dirty="0" err="1" smtClean="0">
                <a:solidFill>
                  <a:schemeClr val="tx1"/>
                </a:solidFill>
                <a:effectLst/>
                <a:latin typeface="+mn-lt"/>
                <a:ea typeface="+mn-ea"/>
                <a:cs typeface="+mn-cs"/>
              </a:rPr>
              <a:t>REScheck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Commercial projects - </a:t>
            </a:r>
            <a:r>
              <a:rPr lang="en-US" sz="1200" kern="1200" dirty="0" err="1" smtClean="0">
                <a:solidFill>
                  <a:schemeClr val="tx1"/>
                </a:solidFill>
                <a:effectLst/>
                <a:latin typeface="+mn-lt"/>
                <a:ea typeface="+mn-ea"/>
                <a:cs typeface="+mn-cs"/>
              </a:rPr>
              <a:t>COMcheck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Why do we do this? </a:t>
            </a:r>
          </a:p>
          <a:p>
            <a:r>
              <a:rPr lang="en-US" sz="1200" kern="1200" dirty="0" smtClean="0">
                <a:solidFill>
                  <a:schemeClr val="tx1"/>
                </a:solidFill>
                <a:effectLst/>
                <a:latin typeface="+mn-lt"/>
                <a:ea typeface="+mn-ea"/>
                <a:cs typeface="+mn-cs"/>
              </a:rPr>
              <a:t>Compliance:  Provide technical assistance to states to implement building energy codes including increasing and verifying compliance to ensure consumer benefits (42 USC 6833), develop software to support a streamlined compliance process, provide objective information resources and technical guidance to states and localities to increase code compliance.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F5324A-0D9B-9A43-AE72-6DBF24439625}" type="slidenum">
              <a:rPr lang="en-US" smtClean="0"/>
              <a:pPr/>
              <a:t>1</a:t>
            </a:fld>
            <a:endParaRPr lang="en-US"/>
          </a:p>
        </p:txBody>
      </p:sp>
    </p:spTree>
    <p:extLst>
      <p:ext uri="{BB962C8B-B14F-4D97-AF65-F5344CB8AC3E}">
        <p14:creationId xmlns:p14="http://schemas.microsoft.com/office/powerpoint/2010/main" val="390328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5613" eaLnBrk="1" hangingPunct="1">
              <a:spcBef>
                <a:spcPct val="0"/>
              </a:spcBef>
            </a:pPr>
            <a:r>
              <a:rPr lang="en-US" altLang="en-US" smtClean="0"/>
              <a:t>DOE’s easy-to-use code </a:t>
            </a:r>
            <a:r>
              <a:rPr lang="en-US" altLang="en-US" b="1" smtClean="0"/>
              <a:t>commercial </a:t>
            </a:r>
            <a:r>
              <a:rPr lang="en-US" altLang="en-US" smtClean="0"/>
              <a:t>compliance software, </a:t>
            </a:r>
            <a:r>
              <a:rPr lang="en-US" altLang="en-US" b="1" smtClean="0"/>
              <a:t>COM</a:t>
            </a:r>
            <a:r>
              <a:rPr lang="en-US" altLang="en-US" b="1" i="1" smtClean="0"/>
              <a:t>check,</a:t>
            </a:r>
            <a:r>
              <a:rPr lang="en-US" altLang="en-US" smtClean="0"/>
              <a:t> along with associated training and support resources, is also </a:t>
            </a:r>
            <a:r>
              <a:rPr lang="en-US" altLang="en-US" b="1" smtClean="0"/>
              <a:t>available for download at no cost </a:t>
            </a:r>
            <a:r>
              <a:rPr lang="en-US" altLang="en-US" smtClean="0"/>
              <a:t>at </a:t>
            </a:r>
            <a:r>
              <a:rPr lang="en-US" altLang="en-US" b="1" u="sng" smtClean="0"/>
              <a:t>www.energycodes.gov/</a:t>
            </a:r>
          </a:p>
          <a:p>
            <a:pPr defTabSz="455613" eaLnBrk="1" hangingPunct="1">
              <a:spcBef>
                <a:spcPct val="0"/>
              </a:spcBef>
            </a:pPr>
            <a:endParaRPr lang="en-US" altLang="en-US" b="1" u="sng" smtClean="0"/>
          </a:p>
          <a:p>
            <a:pPr defTabSz="455613" eaLnBrk="1" hangingPunct="1">
              <a:spcBef>
                <a:spcPct val="0"/>
              </a:spcBef>
            </a:pPr>
            <a:endParaRPr lang="en-US" altLang="en-US" smtClean="0"/>
          </a:p>
          <a:p>
            <a:pPr defTabSz="455613" eaLnBrk="1" hangingPunct="1">
              <a:spcBef>
                <a:spcPct val="0"/>
              </a:spcBef>
            </a:pPr>
            <a:endParaRPr lang="en-US" altLang="en-US" smtClean="0"/>
          </a:p>
          <a:p>
            <a:pPr defTabSz="455613" eaLnBrk="1" hangingPunct="1">
              <a:spcBef>
                <a:spcPct val="0"/>
              </a:spcBef>
            </a:pPr>
            <a:endParaRPr lang="en-US" altLang="en-US"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985B18-4B2F-4FE2-9D80-D959BCA740D8}" type="slidenum">
              <a:rPr lang="en-US" altLang="en-US" smtClean="0">
                <a:latin typeface="Arial" panose="020B0604020202020204" pitchFamily="34" charset="0"/>
              </a:rPr>
              <a:pPr>
                <a:spcBef>
                  <a:spcPct val="0"/>
                </a:spcBef>
              </a:pPr>
              <a:t>22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3563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5613" eaLnBrk="1" hangingPunct="1">
              <a:spcBef>
                <a:spcPct val="0"/>
              </a:spcBef>
            </a:pPr>
            <a:r>
              <a:rPr lang="en-US" altLang="en-US" b="1" smtClean="0"/>
              <a:t>Thank you for learning the basics of building energy codes! </a:t>
            </a:r>
          </a:p>
          <a:p>
            <a:pPr defTabSz="455613" eaLnBrk="1" hangingPunct="1">
              <a:spcBef>
                <a:spcPct val="0"/>
              </a:spcBef>
            </a:pPr>
            <a:endParaRPr lang="en-US" altLang="en-US" b="1" smtClean="0"/>
          </a:p>
          <a:p>
            <a:pPr defTabSz="455613" eaLnBrk="1" hangingPunct="1">
              <a:spcBef>
                <a:spcPct val="0"/>
              </a:spcBef>
            </a:pPr>
            <a:r>
              <a:rPr lang="en-US" altLang="en-US" smtClean="0"/>
              <a:t>Please don’t hesitate to present this information to interested parties. For more resources, continue to visit BECP’s website at </a:t>
            </a:r>
            <a:r>
              <a:rPr lang="en-US" altLang="en-US" b="1" u="sng" smtClean="0">
                <a:hlinkClick r:id="rId3"/>
              </a:rPr>
              <a:t>www.energycodes.gov</a:t>
            </a:r>
            <a:r>
              <a:rPr lang="en-US" altLang="en-US" b="1" smtClean="0"/>
              <a:t>.  </a:t>
            </a:r>
          </a:p>
          <a:p>
            <a:pPr defTabSz="455613" eaLnBrk="1" hangingPunct="1">
              <a:spcBef>
                <a:spcPct val="0"/>
              </a:spcBef>
            </a:pPr>
            <a:endParaRPr lang="en-US" altLang="en-US" b="1" smtClean="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AF3EE2-637F-4F88-98B0-F274368FB8DC}" type="slidenum">
              <a:rPr lang="en-US" altLang="en-US" smtClean="0">
                <a:latin typeface="Arial" panose="020B0604020202020204" pitchFamily="34" charset="0"/>
              </a:rPr>
              <a:pPr>
                <a:spcBef>
                  <a:spcPct val="0"/>
                </a:spcBef>
              </a:pPr>
              <a:t>23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633927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525848-0500-4B64-9C07-ED06ACCBC192}" type="slidenum">
              <a:rPr lang="en-US" altLang="en-US" smtClean="0">
                <a:latin typeface="Arial" panose="020B0604020202020204" pitchFamily="34" charset="0"/>
              </a:rPr>
              <a:pPr>
                <a:spcBef>
                  <a:spcPct val="0"/>
                </a:spcBef>
              </a:pPr>
              <a:t>24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1306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smtClean="0"/>
              <a:t>Building energy codes set minimum efficiency boundaries that </a:t>
            </a:r>
            <a:r>
              <a:rPr lang="en-US" altLang="en-US" sz="1100" b="1" dirty="0" smtClean="0"/>
              <a:t>bring about vital, tangible benefits.  </a:t>
            </a:r>
          </a:p>
          <a:p>
            <a:pPr eaLnBrk="1" hangingPunct="1">
              <a:spcBef>
                <a:spcPct val="0"/>
              </a:spcBef>
            </a:pPr>
            <a:endParaRPr lang="en-US" altLang="en-US" sz="1100" b="1"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52E6CF-1050-41FC-A718-65077821758D}" type="slidenum">
              <a:rPr lang="en-US" altLang="en-US" smtClean="0">
                <a:latin typeface="Arial" panose="020B0604020202020204" pitchFamily="34" charset="0"/>
              </a:rPr>
              <a:pPr>
                <a:spcBef>
                  <a:spcPct val="0"/>
                </a:spcBef>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19841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smtClean="0"/>
              <a:t>When people speak in general about Building Energy Codes</a:t>
            </a:r>
            <a:r>
              <a:rPr lang="en-US" dirty="0" smtClean="0"/>
              <a:t>, they may be referring to:</a:t>
            </a:r>
          </a:p>
          <a:p>
            <a:pPr lvl="1" eaLnBrk="1" fontAlgn="auto" hangingPunct="1">
              <a:spcBef>
                <a:spcPts val="0"/>
              </a:spcBef>
              <a:spcAft>
                <a:spcPts val="0"/>
              </a:spcAft>
              <a:defRPr/>
            </a:pPr>
            <a:endParaRPr lang="en-US" dirty="0" smtClean="0"/>
          </a:p>
          <a:p>
            <a:pPr lvl="1" indent="-182880" eaLnBrk="1" fontAlgn="auto" hangingPunct="1">
              <a:lnSpc>
                <a:spcPct val="150000"/>
              </a:lnSpc>
              <a:spcBef>
                <a:spcPts val="0"/>
              </a:spcBef>
              <a:spcAft>
                <a:spcPts val="600"/>
              </a:spcAft>
              <a:buFont typeface="Arial" pitchFamily="34" charset="0"/>
              <a:buChar char="•"/>
              <a:defRPr/>
            </a:pPr>
            <a:r>
              <a:rPr lang="en-US" dirty="0" smtClean="0"/>
              <a:t>ASHRAE Standard 90.1 Standards </a:t>
            </a:r>
          </a:p>
          <a:p>
            <a:pPr lvl="1" indent="-182880" eaLnBrk="1" fontAlgn="auto" hangingPunct="1">
              <a:lnSpc>
                <a:spcPct val="150000"/>
              </a:lnSpc>
              <a:spcBef>
                <a:spcPts val="0"/>
              </a:spcBef>
              <a:spcAft>
                <a:spcPts val="600"/>
              </a:spcAft>
              <a:buFont typeface="Arial" pitchFamily="34" charset="0"/>
              <a:buChar char="•"/>
              <a:defRPr/>
            </a:pPr>
            <a:r>
              <a:rPr lang="en-US" dirty="0" smtClean="0"/>
              <a:t>The International Energy Conservations Code, or IECC</a:t>
            </a:r>
          </a:p>
          <a:p>
            <a:pPr lvl="1" indent="-182880" eaLnBrk="1" fontAlgn="auto" hangingPunct="1">
              <a:lnSpc>
                <a:spcPct val="150000"/>
              </a:lnSpc>
              <a:spcBef>
                <a:spcPts val="0"/>
              </a:spcBef>
              <a:spcAft>
                <a:spcPts val="600"/>
              </a:spcAft>
              <a:buFont typeface="Arial" pitchFamily="34" charset="0"/>
              <a:buChar char="•"/>
              <a:defRPr/>
            </a:pPr>
            <a:r>
              <a:rPr lang="en-US" dirty="0" smtClean="0"/>
              <a:t>State and locally adopted codes.</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dirty="0" smtClean="0"/>
              <a:t>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9B9E3A-A390-4A49-AE58-CB86083594C4}" type="slidenum">
              <a:rPr lang="en-US" altLang="en-US" smtClean="0">
                <a:latin typeface="Arial" panose="020B0604020202020204" pitchFamily="34" charset="0"/>
              </a:rPr>
              <a:pPr>
                <a:spcBef>
                  <a:spcPct val="0"/>
                </a:spcBef>
              </a:pPr>
              <a:t>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986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Building energy codes are </a:t>
            </a:r>
            <a:r>
              <a:rPr lang="en-US" altLang="en-US" b="1" dirty="0" smtClean="0"/>
              <a:t>minimum requirements</a:t>
            </a:r>
            <a:r>
              <a:rPr lang="en-US" altLang="en-US" dirty="0" smtClean="0"/>
              <a:t> for energy-efficient design and construction for new and renovated residential and commercial buildings. Using them doesn’t necessarily equal (what some refer to as) “green” building. Building energy codes are a solid baseline of requirements—but they do set the standard by which “above-code” efforts are defined. </a:t>
            </a:r>
          </a:p>
          <a:p>
            <a:pPr eaLnBrk="1" hangingPunct="1">
              <a:spcBef>
                <a:spcPct val="0"/>
              </a:spcBef>
            </a:pPr>
            <a:endParaRPr lang="en-US" altLang="en-US" b="1" dirty="0" smtClean="0"/>
          </a:p>
          <a:p>
            <a:pPr eaLnBrk="1" hangingPunct="1">
              <a:spcBef>
                <a:spcPct val="0"/>
              </a:spcBef>
            </a:pPr>
            <a:r>
              <a:rPr lang="en-US" altLang="en-US" b="1" dirty="0" smtClean="0"/>
              <a:t>So, what specific parts of buildings do they cover?</a:t>
            </a:r>
          </a:p>
          <a:p>
            <a:pPr eaLnBrk="1" hangingPunct="1">
              <a:spcBef>
                <a:spcPct val="0"/>
              </a:spcBef>
            </a:pPr>
            <a:r>
              <a:rPr lang="en-US" altLang="en-US" dirty="0" smtClean="0"/>
              <a:t>Simply put, they apply to a building’s envelope (the materials that make up its outer shell) as well as its systems and built-in equipment. These will be described in more detail later in this presentation. </a:t>
            </a:r>
          </a:p>
          <a:p>
            <a:pPr eaLnBrk="1" hangingPunct="1">
              <a:spcBef>
                <a:spcPct val="0"/>
              </a:spcBef>
            </a:pPr>
            <a:r>
              <a:rPr lang="en-US" altLang="en-US" dirty="0" smtClean="0"/>
              <a:t> </a:t>
            </a:r>
          </a:p>
          <a:p>
            <a:pPr eaLnBrk="1" hangingPunct="1">
              <a:spcBef>
                <a:spcPct val="0"/>
              </a:spcBef>
            </a:pPr>
            <a:r>
              <a:rPr lang="en-US" altLang="en-US" b="1" dirty="0" smtClean="0"/>
              <a:t>The life cycle of a building is decades or even centuries long. </a:t>
            </a:r>
            <a:r>
              <a:rPr lang="en-US" altLang="en-US" dirty="0" smtClean="0"/>
              <a:t>As minimum requirements in these vital areas,</a:t>
            </a:r>
            <a:r>
              <a:rPr lang="en-US" altLang="en-US" baseline="0" dirty="0" smtClean="0"/>
              <a:t> </a:t>
            </a:r>
            <a:r>
              <a:rPr lang="en-US" altLang="en-US" baseline="0" smtClean="0"/>
              <a:t>when codes </a:t>
            </a:r>
            <a:r>
              <a:rPr lang="en-US" altLang="en-US" smtClean="0"/>
              <a:t>are </a:t>
            </a:r>
            <a:r>
              <a:rPr lang="en-US" altLang="en-US" dirty="0" smtClean="0"/>
              <a:t>improved, future generations will receive more efficient and less costly living and working environments.</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8FDE81-0493-4F72-8211-B56701E61F1C}"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85547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4" tIns="45647" rIns="91294" bIns="4564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DCEBB3C-FFEA-4099-BA1E-2EB3A3F4DA3D}" type="slidenum">
              <a:rPr lang="en-US" altLang="en-US">
                <a:solidFill>
                  <a:srgbClr val="000000"/>
                </a:solidFill>
                <a:latin typeface="Times New Roman" panose="02020603050405020304" pitchFamily="18" charset="0"/>
              </a:rPr>
              <a:pPr algn="r" eaLnBrk="1" hangingPunct="1">
                <a:spcBef>
                  <a:spcPct val="0"/>
                </a:spcBef>
              </a:pPr>
              <a:t>11</a:t>
            </a:fld>
            <a:endParaRPr lang="en-US" altLang="en-US">
              <a:solidFill>
                <a:srgbClr val="000000"/>
              </a:solidFill>
              <a:latin typeface="Times New Roman" panose="02020603050405020304" pitchFamily="18"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a:xfrm>
            <a:off x="933450" y="4410075"/>
            <a:ext cx="5130800" cy="4176713"/>
          </a:xfrm>
          <a:ln/>
        </p:spPr>
        <p:txBody>
          <a:bodyPr>
            <a:normAutofit fontScale="70000" lnSpcReduction="20000"/>
          </a:bodyPr>
          <a:lstStyle/>
          <a:p>
            <a:pPr eaLnBrk="1" fontAlgn="auto" hangingPunct="1">
              <a:spcBef>
                <a:spcPts val="0"/>
              </a:spcBef>
              <a:spcAft>
                <a:spcPts val="300"/>
              </a:spcAft>
              <a:defRPr/>
            </a:pPr>
            <a:r>
              <a:rPr lang="en-US" dirty="0" smtClean="0">
                <a:ea typeface="ＭＳ Ｐゴシック" pitchFamily="-108" charset="-128"/>
              </a:rPr>
              <a:t>Legend:  boxes highlighted in yellow are residential only; boxes highlighted in maroon are commercial only</a:t>
            </a:r>
          </a:p>
          <a:p>
            <a:pPr eaLnBrk="1" fontAlgn="auto" hangingPunct="1">
              <a:spcBef>
                <a:spcPts val="0"/>
              </a:spcBef>
              <a:spcAft>
                <a:spcPts val="300"/>
              </a:spcAft>
              <a:defRPr/>
            </a:pPr>
            <a:endParaRPr lang="en-US" dirty="0" smtClean="0">
              <a:ea typeface="ＭＳ Ｐゴシック" pitchFamily="-108" charset="-128"/>
            </a:endParaRP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92 MEC allowed 90.1-1989 for commercial.</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93 MEC specifically references 90.1-1989.</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95 MEC changes the ASHRAE reference to the 1993 codified version.</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In 1998, the change is made to the IECC, and a new commercial chapter is added as a simplified approach limited to low-rise commercial buildings with “simple” mechanical systems.</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90.1-1999 is a complete revision to the previous version and is written in mandatory, enforceable language.</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2000 IECC commercial chapter was broadened to include ALL commercial buildings.</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2001 IECC changes the ASHRAE reference to 90.1-1999.</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90.1-2001 includes addenda</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2003 IECC changes the ASHRAE reference to 90.1-2001.</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90-1975 “Energy Conservation in New Building Design” was the first to comprehensively address the design and construction of new buildings from an energy standpoint.</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83, 86, and 89 MEC are based largely on 90A-1980.</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90.2-1993 is a complete revision of 90A-1980 for low-rise residential buildings.</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2000 IECC added a residential prescriptive compliance approach.</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90.2-2001 revises 90.2-1993 and includes a number of addenda.</a:t>
            </a:r>
          </a:p>
        </p:txBody>
      </p:sp>
    </p:spTree>
    <p:extLst>
      <p:ext uri="{BB962C8B-B14F-4D97-AF65-F5344CB8AC3E}">
        <p14:creationId xmlns:p14="http://schemas.microsoft.com/office/powerpoint/2010/main" val="1839914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4" tIns="45647" rIns="91294" bIns="4564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BFD1190-8C83-4BE3-9392-35FB7899F9EC}" type="slidenum">
              <a:rPr lang="en-US" altLang="en-US">
                <a:solidFill>
                  <a:srgbClr val="000000"/>
                </a:solidFill>
                <a:latin typeface="Times New Roman" panose="02020603050405020304" pitchFamily="18" charset="0"/>
              </a:rPr>
              <a:pPr algn="r" eaLnBrk="1" hangingPunct="1">
                <a:spcBef>
                  <a:spcPct val="0"/>
                </a:spcBef>
              </a:pPr>
              <a:t>12</a:t>
            </a:fld>
            <a:endParaRPr lang="en-US" altLang="en-US">
              <a:solidFill>
                <a:srgbClr val="000000"/>
              </a:solidFill>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a:xfrm>
            <a:off x="933450" y="4410075"/>
            <a:ext cx="5130800" cy="4176713"/>
          </a:xfrm>
          <a:ln/>
        </p:spPr>
        <p:txBody>
          <a:bodyPr>
            <a:normAutofit fontScale="55000" lnSpcReduction="20000"/>
          </a:bodyPr>
          <a:lstStyle/>
          <a:p>
            <a:pPr eaLnBrk="1" fontAlgn="auto" hangingPunct="1">
              <a:spcBef>
                <a:spcPts val="0"/>
              </a:spcBef>
              <a:spcAft>
                <a:spcPts val="300"/>
              </a:spcAft>
              <a:defRPr/>
            </a:pPr>
            <a:r>
              <a:rPr lang="en-US" dirty="0" smtClean="0">
                <a:ea typeface="ＭＳ Ｐゴシック" pitchFamily="-108" charset="-128"/>
              </a:rPr>
              <a:t>Legend:  boxes highlighted in yellow are residential only; boxes highlighted in maroon are commercial only</a:t>
            </a:r>
          </a:p>
          <a:p>
            <a:pPr eaLnBrk="1" fontAlgn="auto" hangingPunct="1">
              <a:spcBef>
                <a:spcPts val="0"/>
              </a:spcBef>
              <a:spcAft>
                <a:spcPts val="300"/>
              </a:spcAft>
              <a:defRPr/>
            </a:pPr>
            <a:endParaRPr lang="en-US" dirty="0" smtClean="0">
              <a:ea typeface="ＭＳ Ｐゴシック" pitchFamily="-108" charset="-128"/>
            </a:endParaRPr>
          </a:p>
          <a:p>
            <a:pPr eaLnBrk="1" fontAlgn="auto" hangingPunct="1">
              <a:spcBef>
                <a:spcPts val="0"/>
              </a:spcBef>
              <a:spcAft>
                <a:spcPts val="300"/>
              </a:spcAft>
              <a:defRPr/>
            </a:pPr>
            <a:r>
              <a:rPr lang="en-US" dirty="0" smtClean="0">
                <a:ea typeface="ＭＳ Ｐゴシック" pitchFamily="-108" charset="-128"/>
              </a:rPr>
              <a:t>Note that 10 CFR 435 started with the 2004 Supplement to the 2003 IECC.  The 2004 is not a typo.  Note also that the slide does not show linkage between the IECC or Standard 90.1 and the Federal standards as the connection is much more complex that can be shown in this slide.  </a:t>
            </a:r>
          </a:p>
          <a:p>
            <a:pPr eaLnBrk="1" fontAlgn="auto" hangingPunct="1">
              <a:spcBef>
                <a:spcPts val="0"/>
              </a:spcBef>
              <a:spcAft>
                <a:spcPts val="300"/>
              </a:spcAft>
              <a:defRPr/>
            </a:pPr>
            <a:endParaRPr lang="en-US" dirty="0" smtClean="0">
              <a:ea typeface="ＭＳ Ｐゴシック" pitchFamily="-108" charset="-128"/>
            </a:endParaRP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92 MEC allowed 90.1-1989 for commercial.</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93 MEC specifically references 90.1-1989.</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95 MEC changes the ASHRAE reference to the 1993 codified version.</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In 1998, the change is made to the IECC, and a new commercial chapter is added as a simplified approach limited to low-rise commercial buildings with “simple” mechanical systems.</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90.1-1999 is a complete revision to the previous version and is written in mandatory, enforceable language.</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2000 IECC commercial chapter was broadened to include ALL commercial buildings.</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2001 IECC changes the ASHRAE reference to 90.1-1999.</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90.1-2001 includes addenda</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2003 IECC changes the ASHRAE reference to 90.1-2001.</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90-1975 “Energy Conservation in New Building Design” was the first to comprehensively address the design and construction of new buildings from an energy standpoint.</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83, 86, and 89 MEC are based largely on 90A-1980.</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90.2-1993 is a complete revision of 90A-1980 for low-rise residential buildings.</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The 2000 IECC added a residential prescriptive compliance approach.</a:t>
            </a:r>
          </a:p>
          <a:p>
            <a:pPr marL="457200" indent="-182880" eaLnBrk="1" fontAlgn="auto" hangingPunct="1">
              <a:lnSpc>
                <a:spcPct val="150000"/>
              </a:lnSpc>
              <a:spcBef>
                <a:spcPts val="0"/>
              </a:spcBef>
              <a:spcAft>
                <a:spcPts val="600"/>
              </a:spcAft>
              <a:buFont typeface="Arial" pitchFamily="34" charset="0"/>
              <a:buChar char="•"/>
              <a:defRPr/>
            </a:pPr>
            <a:r>
              <a:rPr lang="en-US" dirty="0" smtClean="0">
                <a:ea typeface="ＭＳ Ｐゴシック" pitchFamily="-108" charset="-128"/>
              </a:rPr>
              <a:t>90.2-2001 revises 90.2-1993 and includes a number of addenda.</a:t>
            </a:r>
          </a:p>
        </p:txBody>
      </p:sp>
    </p:spTree>
    <p:extLst>
      <p:ext uri="{BB962C8B-B14F-4D97-AF65-F5344CB8AC3E}">
        <p14:creationId xmlns:p14="http://schemas.microsoft.com/office/powerpoint/2010/main" val="175588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b="1" dirty="0" smtClean="0"/>
              <a:t>Once building energy codes are developed, they are merely books on the shelf until governing bodies adopt (and sometimes adapt) them into laws.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Adoption of energy codes can occur in one of two ways: </a:t>
            </a:r>
          </a:p>
          <a:p>
            <a:pPr eaLnBrk="1" fontAlgn="auto" hangingPunct="1">
              <a:spcBef>
                <a:spcPts val="0"/>
              </a:spcBef>
              <a:spcAft>
                <a:spcPts val="0"/>
              </a:spcAft>
              <a:defRPr/>
            </a:pPr>
            <a:endParaRPr lang="en-US" dirty="0" smtClean="0"/>
          </a:p>
          <a:p>
            <a:pPr marL="457200" indent="-182880" eaLnBrk="1" fontAlgn="auto" hangingPunct="1">
              <a:lnSpc>
                <a:spcPct val="150000"/>
              </a:lnSpc>
              <a:spcBef>
                <a:spcPts val="0"/>
              </a:spcBef>
              <a:spcAft>
                <a:spcPts val="998"/>
              </a:spcAft>
              <a:buFont typeface="Arial" pitchFamily="34" charset="0"/>
              <a:buChar char="•"/>
              <a:defRPr/>
            </a:pPr>
            <a:r>
              <a:rPr lang="en-US" dirty="0" smtClean="0">
                <a:solidFill>
                  <a:srgbClr val="000000"/>
                </a:solidFill>
              </a:rPr>
              <a:t>D</a:t>
            </a:r>
            <a:r>
              <a:rPr lang="en-US" dirty="0" smtClean="0"/>
              <a:t>irectly through legislative action </a:t>
            </a:r>
          </a:p>
          <a:p>
            <a:pPr marL="457200" indent="-182880" eaLnBrk="1" fontAlgn="auto" hangingPunct="1">
              <a:lnSpc>
                <a:spcPct val="150000"/>
              </a:lnSpc>
              <a:spcBef>
                <a:spcPts val="0"/>
              </a:spcBef>
              <a:spcAft>
                <a:spcPts val="998"/>
              </a:spcAft>
              <a:buFont typeface="Arial" pitchFamily="34" charset="0"/>
              <a:buChar char="•"/>
              <a:defRPr/>
            </a:pPr>
            <a:r>
              <a:rPr lang="en-US" dirty="0" smtClean="0">
                <a:solidFill>
                  <a:srgbClr val="000000"/>
                </a:solidFill>
              </a:rPr>
              <a:t>By</a:t>
            </a:r>
            <a:r>
              <a:rPr lang="en-US" dirty="0" smtClean="0"/>
              <a:t> regulatory action through agencies authorized by the legislative body to oversee the development and adoption of codes. </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When adoption is accomplished </a:t>
            </a:r>
            <a:r>
              <a:rPr lang="en-US" b="1" dirty="0" smtClean="0"/>
              <a:t>through legislation</a:t>
            </a:r>
            <a:r>
              <a:rPr lang="en-US" dirty="0" smtClean="0"/>
              <a:t>, a committee may be appointed to provide recommendations and/or draft the legislation. </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When adoption occurs </a:t>
            </a:r>
            <a:r>
              <a:rPr lang="en-US" b="1" dirty="0" smtClean="0"/>
              <a:t>through a regulatory process</a:t>
            </a:r>
            <a:r>
              <a:rPr lang="en-US" dirty="0" smtClean="0"/>
              <a:t>, states and local governments often appoint an advisory body comprising representatives of the design, building construction, and enforcement communities. This advisory panel recommends revisions that should be considered for adoption. In basing their recommendations on model energy codes, the advisory panel considers modifications to the model codes to account for local preferences and construction practices. The panel also may serve as a source of information during the adoption process. Their recommendations then enter a public review process.</a:t>
            </a:r>
            <a:endParaRPr 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B05C87-8043-4B2C-8AFD-BC5CCDCA65DD}" type="slidenum">
              <a:rPr lang="en-US" altLang="en-US" smtClean="0">
                <a:latin typeface="Arial" panose="020B0604020202020204" pitchFamily="34" charset="0"/>
              </a:rPr>
              <a:pPr>
                <a:spcBef>
                  <a:spcPct val="0"/>
                </a:spcBef>
              </a:pPr>
              <a:t>15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45061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this training, we’ve followed the </a:t>
            </a:r>
            <a:r>
              <a:rPr lang="en-US" altLang="en-US" b="1" smtClean="0"/>
              <a:t>basic life cycle of building energy codes</a:t>
            </a:r>
            <a:r>
              <a:rPr lang="en-US" altLang="en-US" smtClean="0"/>
              <a:t>, from their very inception in public forums to their adoption by jurisdictions and application in the building industry. </a:t>
            </a:r>
            <a:r>
              <a:rPr lang="en-US" altLang="en-US" b="1" smtClean="0"/>
              <a:t>The final stage—implementation by designers and the building industry, and enforcement by the adopters —is absolutely vital. </a:t>
            </a:r>
          </a:p>
          <a:p>
            <a:pPr eaLnBrk="1" hangingPunct="1">
              <a:spcBef>
                <a:spcPct val="0"/>
              </a:spcBef>
            </a:pPr>
            <a:endParaRPr lang="en-US" altLang="en-US" b="1" smtClean="0"/>
          </a:p>
          <a:p>
            <a:pPr eaLnBrk="1" hangingPunct="1">
              <a:spcBef>
                <a:spcPct val="0"/>
              </a:spcBef>
            </a:pPr>
            <a:r>
              <a:rPr lang="en-US" altLang="en-US" b="1" smtClean="0"/>
              <a:t>After all, if energy codes don’t truly guide on-the-ground practices, their corresponding energy savings and environmental benefits are not realized.</a:t>
            </a:r>
          </a:p>
          <a:p>
            <a:pPr eaLnBrk="1" hangingPunct="1">
              <a:spcBef>
                <a:spcPct val="0"/>
              </a:spcBef>
            </a:pPr>
            <a:endParaRPr lang="en-US" altLang="en-US" smtClean="0"/>
          </a:p>
          <a:p>
            <a:pPr eaLnBrk="1" hangingPunct="1">
              <a:spcBef>
                <a:spcPct val="0"/>
              </a:spcBef>
            </a:pPr>
            <a:r>
              <a:rPr lang="en-US" altLang="en-US" smtClean="0"/>
              <a:t>‘Enforcement’ simply means ‘making sure that a building is in compliance with an energy code’ and is the last step in the building process. </a:t>
            </a:r>
          </a:p>
          <a:p>
            <a:pPr eaLnBrk="1" hangingPunct="1">
              <a:spcBef>
                <a:spcPct val="0"/>
              </a:spcBef>
            </a:pPr>
            <a:endParaRPr lang="en-US" altLang="en-US" smtClean="0"/>
          </a:p>
          <a:p>
            <a:pPr eaLnBrk="1" hangingPunct="1">
              <a:spcBef>
                <a:spcPct val="0"/>
              </a:spcBef>
            </a:pPr>
            <a:r>
              <a:rPr lang="en-US" altLang="en-US" smtClean="0"/>
              <a:t>The </a:t>
            </a:r>
            <a:r>
              <a:rPr lang="en-US" altLang="en-US" b="1" smtClean="0"/>
              <a:t>responsibility to enforce </a:t>
            </a:r>
            <a:r>
              <a:rPr lang="en-US" altLang="en-US" smtClean="0"/>
              <a:t>building energy codes falls upon states or jurisdictions, and </a:t>
            </a:r>
            <a:r>
              <a:rPr lang="en-US" altLang="en-US" b="1" smtClean="0"/>
              <a:t>the responsibility to comply </a:t>
            </a:r>
            <a:r>
              <a:rPr lang="en-US" altLang="en-US" smtClean="0"/>
              <a:t>with the building energy code falls on developers, designers, and contractors. Education and communication regarding energy codes are vital to the effective delivery of both enforcement and compliance.</a:t>
            </a:r>
          </a:p>
          <a:p>
            <a:pPr eaLnBrk="1" hangingPunct="1">
              <a:spcBef>
                <a:spcPct val="0"/>
              </a:spcBef>
            </a:pPr>
            <a:endParaRPr lang="en-US" altLang="en-US" smtClean="0"/>
          </a:p>
          <a:p>
            <a:pPr eaLnBrk="1" hangingPunct="1">
              <a:spcBef>
                <a:spcPct val="0"/>
              </a:spcBef>
            </a:pPr>
            <a:r>
              <a:rPr lang="en-US" altLang="en-US" smtClean="0"/>
              <a:t>Let’s examine </a:t>
            </a:r>
            <a:r>
              <a:rPr lang="en-US" altLang="en-US" b="1" smtClean="0"/>
              <a:t>the basics of energy code enforcement strategies.</a:t>
            </a:r>
          </a:p>
          <a:p>
            <a:pPr eaLnBrk="1" hangingPunct="1">
              <a:spcBef>
                <a:spcPct val="0"/>
              </a:spcBef>
            </a:pPr>
            <a:endParaRPr lang="en-US" altLang="en-US" smtClean="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869A89-648B-4113-9F5F-46494AFFDA46}" type="slidenum">
              <a:rPr lang="en-US" altLang="en-US" smtClean="0">
                <a:latin typeface="Arial" panose="020B0604020202020204" pitchFamily="34" charset="0"/>
              </a:rPr>
              <a:pPr>
                <a:spcBef>
                  <a:spcPct val="0"/>
                </a:spcBef>
              </a:pPr>
              <a:t>19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2694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DOE’s easy-to-use code </a:t>
            </a:r>
            <a:r>
              <a:rPr lang="en-US" altLang="en-US" b="1" smtClean="0"/>
              <a:t>residential </a:t>
            </a:r>
            <a:r>
              <a:rPr lang="en-US" altLang="en-US" smtClean="0"/>
              <a:t>compliance software, </a:t>
            </a:r>
            <a:r>
              <a:rPr lang="en-US" altLang="en-US" b="1" smtClean="0"/>
              <a:t>RES</a:t>
            </a:r>
            <a:r>
              <a:rPr lang="en-US" altLang="en-US" b="1" i="1" smtClean="0"/>
              <a:t>check,</a:t>
            </a:r>
            <a:r>
              <a:rPr lang="en-US" altLang="en-US" smtClean="0"/>
              <a:t> along with associated training and support resources, is </a:t>
            </a:r>
            <a:r>
              <a:rPr lang="en-US" altLang="en-US" b="1" smtClean="0"/>
              <a:t>available for download at no cost </a:t>
            </a:r>
            <a:r>
              <a:rPr lang="en-US" altLang="en-US" smtClean="0"/>
              <a:t>at </a:t>
            </a:r>
            <a:r>
              <a:rPr lang="en-US" altLang="en-US" b="1" u="sng" smtClean="0"/>
              <a:t>www.energycodes.gov/</a:t>
            </a:r>
          </a:p>
          <a:p>
            <a:pPr eaLnBrk="1" hangingPunct="1">
              <a:spcBef>
                <a:spcPct val="0"/>
              </a:spcBef>
            </a:pPr>
            <a:endParaRPr lang="en-US" altLang="en-US" b="1" u="sng" smtClean="0"/>
          </a:p>
          <a:p>
            <a:pPr eaLnBrk="1" hangingPunct="1">
              <a:spcBef>
                <a:spcPct val="0"/>
              </a:spcBef>
            </a:pPr>
            <a:r>
              <a:rPr lang="en-US" altLang="en-US" smtClean="0"/>
              <a:t>Software programs such as RES</a:t>
            </a:r>
            <a:r>
              <a:rPr lang="en-US" altLang="en-US" i="1" smtClean="0"/>
              <a:t>check</a:t>
            </a:r>
            <a:r>
              <a:rPr lang="en-US" altLang="en-US" smtClean="0"/>
              <a:t>™ and COM</a:t>
            </a:r>
            <a:r>
              <a:rPr lang="en-US" altLang="en-US" i="1" smtClean="0"/>
              <a:t>check</a:t>
            </a:r>
            <a:r>
              <a:rPr lang="en-US" altLang="en-US" smtClean="0"/>
              <a:t>™ are helpful tools for end-users of codes to determine whether a building or renovation is in compliance. The user inputs building component areas, efficiencies, and other specifications to generate a compliance report. The software allows flexibility and trade-offs between components. For example, a designer may choose to include a greater glass area on a particular wall for a view corridor, and compensate by increasing insulation levels elsewhere.</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3ECACF-0904-412F-B0EF-5CF89792BDA3}" type="slidenum">
              <a:rPr lang="en-US" altLang="en-US" smtClean="0">
                <a:latin typeface="Arial" panose="020B0604020202020204" pitchFamily="34" charset="0"/>
              </a:rPr>
              <a:pPr>
                <a:spcBef>
                  <a:spcPct val="0"/>
                </a:spcBef>
              </a:pPr>
              <a:t>21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7227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9"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25"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6" name="Footer Placeholder 4"/>
          <p:cNvSpPr>
            <a:spLocks noGrp="1"/>
          </p:cNvSpPr>
          <p:nvPr>
            <p:ph type="ftr" sz="quarter" idx="16"/>
          </p:nvPr>
        </p:nvSpPr>
        <p:spPr/>
        <p:txBody>
          <a:bodyPr/>
          <a:lstStyle>
            <a:lvl1pPr>
              <a:defRPr sz="900">
                <a:solidFill>
                  <a:srgbClr val="FFFFFF"/>
                </a:solidFill>
              </a:defRPr>
            </a:lvl1pPr>
          </a:lstStyle>
          <a:p>
            <a:pPr>
              <a:defRPr/>
            </a:pPr>
            <a:r>
              <a:rPr lang="en-US"/>
              <a:t>Building Energy Codes Program</a:t>
            </a:r>
          </a:p>
        </p:txBody>
      </p:sp>
      <p:sp>
        <p:nvSpPr>
          <p:cNvPr id="7" name="Slide Number Placeholder 5"/>
          <p:cNvSpPr>
            <a:spLocks noGrp="1"/>
          </p:cNvSpPr>
          <p:nvPr>
            <p:ph type="sldNum" sz="quarter" idx="17"/>
          </p:nvPr>
        </p:nvSpPr>
        <p:spPr/>
        <p:txBody>
          <a:bodyPr/>
          <a:lstStyle>
            <a:lvl1pPr>
              <a:defRPr>
                <a:solidFill>
                  <a:srgbClr val="FFFFFF"/>
                </a:solidFill>
              </a:defRPr>
            </a:lvl1pPr>
          </a:lstStyle>
          <a:p>
            <a:pPr>
              <a:defRPr/>
            </a:pPr>
            <a:fld id="{8A3C47DE-C042-4E53-8AD5-21F5AE394DD3}" type="slidenum">
              <a:rPr lang="en-US" altLang="en-US"/>
              <a:pPr>
                <a:defRPr/>
              </a:pPr>
              <a:t>‹#›</a:t>
            </a:fld>
            <a:endParaRPr lang="en-US" altLang="en-US"/>
          </a:p>
        </p:txBody>
      </p:sp>
    </p:spTree>
    <p:extLst>
      <p:ext uri="{BB962C8B-B14F-4D97-AF65-F5344CB8AC3E}">
        <p14:creationId xmlns:p14="http://schemas.microsoft.com/office/powerpoint/2010/main" val="86474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2612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lvl="0"/>
            <a:r>
              <a:rPr lang="en-US" noProof="0" smtClean="0"/>
              <a:t>Click to edit Master text styles</a:t>
            </a:r>
          </a:p>
        </p:txBody>
      </p:sp>
      <p:sp>
        <p:nvSpPr>
          <p:cNvPr id="24" name="Text Placeholder 22"/>
          <p:cNvSpPr>
            <a:spLocks noGrp="1"/>
          </p:cNvSpPr>
          <p:nvPr>
            <p:ph type="body" sz="quarter" idx="12"/>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smtClean="0"/>
              <a:t>Click to edit Master text styles</a:t>
            </a:r>
          </a:p>
        </p:txBody>
      </p:sp>
      <p:sp>
        <p:nvSpPr>
          <p:cNvPr id="19" name="Text Placeholder 18"/>
          <p:cNvSpPr>
            <a:spLocks noGrp="1"/>
          </p:cNvSpPr>
          <p:nvPr>
            <p:ph type="body" sz="quarter" idx="13"/>
          </p:nvPr>
        </p:nvSpPr>
        <p:spPr>
          <a:xfrm>
            <a:off x="168100" y="5672913"/>
            <a:ext cx="1390650" cy="288687"/>
          </a:xfrm>
        </p:spPr>
        <p:txBody>
          <a:bodyPr>
            <a:normAutofit/>
          </a:bodyPr>
          <a:lstStyle>
            <a:lvl1pPr>
              <a:buNone/>
              <a:defRPr sz="1200">
                <a:solidFill>
                  <a:schemeClr val="bg1"/>
                </a:solidFill>
                <a:latin typeface="Arial Narrow" pitchFamily="34" charset="0"/>
              </a:defRPr>
            </a:lvl1pPr>
            <a:lvl5pPr>
              <a:defRPr/>
            </a:lvl5pPr>
          </a:lstStyle>
          <a:p>
            <a:pPr lvl="0"/>
            <a:r>
              <a:rPr lang="en-US" smtClean="0"/>
              <a:t>Click to edit Master text styles</a:t>
            </a:r>
          </a:p>
        </p:txBody>
      </p:sp>
      <p:sp>
        <p:nvSpPr>
          <p:cNvPr id="16" name="Title 1"/>
          <p:cNvSpPr>
            <a:spLocks noGrp="1"/>
          </p:cNvSpPr>
          <p:nvPr>
            <p:ph type="ctrTitle"/>
          </p:nvPr>
        </p:nvSpPr>
        <p:spPr>
          <a:xfrm>
            <a:off x="168100" y="147797"/>
            <a:ext cx="5661200" cy="603505"/>
          </a:xfrm>
        </p:spPr>
        <p:txBody>
          <a:bodyPr>
            <a:normAutofit/>
          </a:bodyPr>
          <a:lstStyle/>
          <a:p>
            <a:r>
              <a:rPr lang="en-US" smtClean="0"/>
              <a:t>Click to edit Master title style</a:t>
            </a:r>
            <a:endParaRPr lang="en-US" dirty="0"/>
          </a:p>
        </p:txBody>
      </p:sp>
    </p:spTree>
    <p:extLst>
      <p:ext uri="{BB962C8B-B14F-4D97-AF65-F5344CB8AC3E}">
        <p14:creationId xmlns:p14="http://schemas.microsoft.com/office/powerpoint/2010/main" val="9367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7123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421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6400800"/>
            <a:ext cx="825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514600"/>
            <a:ext cx="9144000" cy="1828800"/>
          </a:xfrm>
          <a:noFill/>
          <a:ln w="25400">
            <a:noFill/>
          </a:ln>
          <a:effectLst/>
        </p:spPr>
        <p:txBody>
          <a:bodyPr lIns="274320" tIns="274320" rIns="274320" bIns="274320" anchor="ctr">
            <a:noAutofit/>
          </a:bodyPr>
          <a:lstStyle>
            <a:lvl1pPr algn="l">
              <a:defRPr sz="44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 y="4800600"/>
            <a:ext cx="8595360" cy="457200"/>
          </a:xfrm>
        </p:spPr>
        <p:txBody>
          <a:bodyPr>
            <a:normAutofit/>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9" name="Text Placeholder 6"/>
          <p:cNvSpPr>
            <a:spLocks noGrp="1"/>
          </p:cNvSpPr>
          <p:nvPr>
            <p:ph type="body" sz="quarter" idx="14"/>
          </p:nvPr>
        </p:nvSpPr>
        <p:spPr>
          <a:xfrm>
            <a:off x="274320" y="5257800"/>
            <a:ext cx="8595360" cy="27432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25" name="Text Placeholder 6"/>
          <p:cNvSpPr>
            <a:spLocks noGrp="1"/>
          </p:cNvSpPr>
          <p:nvPr>
            <p:ph type="body" sz="quarter" idx="15"/>
          </p:nvPr>
        </p:nvSpPr>
        <p:spPr>
          <a:xfrm>
            <a:off x="274320" y="5540477"/>
            <a:ext cx="8595360" cy="27432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7" name="Date Placeholder 3"/>
          <p:cNvSpPr>
            <a:spLocks noGrp="1"/>
          </p:cNvSpPr>
          <p:nvPr>
            <p:ph type="dt" sz="half" idx="16"/>
          </p:nvPr>
        </p:nvSpPr>
        <p:spPr>
          <a:xfrm>
            <a:off x="6858000" y="6356350"/>
            <a:ext cx="1600200" cy="365125"/>
          </a:xfrm>
        </p:spPr>
        <p:txBody>
          <a:bodyPr wrap="none"/>
          <a:lstStyle>
            <a:lvl1pPr algn="r">
              <a:defRPr sz="900">
                <a:solidFill>
                  <a:srgbClr val="FFFFFF"/>
                </a:solidFill>
              </a:defRPr>
            </a:lvl1pPr>
          </a:lstStyle>
          <a:p>
            <a:pPr>
              <a:defRPr/>
            </a:pPr>
            <a:endParaRPr lang="en-US" dirty="0"/>
          </a:p>
        </p:txBody>
      </p:sp>
      <p:sp>
        <p:nvSpPr>
          <p:cNvPr id="8" name="Footer Placeholder 4"/>
          <p:cNvSpPr>
            <a:spLocks noGrp="1"/>
          </p:cNvSpPr>
          <p:nvPr>
            <p:ph type="ftr" sz="quarter" idx="17"/>
          </p:nvPr>
        </p:nvSpPr>
        <p:spPr>
          <a:xfrm>
            <a:off x="2743200" y="6356350"/>
            <a:ext cx="3657600" cy="365125"/>
          </a:xfrm>
        </p:spPr>
        <p:txBody>
          <a:bodyPr/>
          <a:lstStyle>
            <a:lvl1pPr>
              <a:defRPr sz="900">
                <a:solidFill>
                  <a:srgbClr val="FFFFFF"/>
                </a:solidFill>
              </a:defRPr>
            </a:lvl1pPr>
          </a:lstStyle>
          <a:p>
            <a:pPr>
              <a:defRPr/>
            </a:pPr>
            <a:r>
              <a:rPr lang="en-US" smtClean="0"/>
              <a:t>Building Energy Codes Program</a:t>
            </a:r>
            <a:endParaRPr lang="en-US"/>
          </a:p>
        </p:txBody>
      </p:sp>
      <p:sp>
        <p:nvSpPr>
          <p:cNvPr id="9" name="Slide Number Placeholder 5"/>
          <p:cNvSpPr>
            <a:spLocks noGrp="1"/>
          </p:cNvSpPr>
          <p:nvPr>
            <p:ph type="sldNum" sz="quarter" idx="18"/>
          </p:nvPr>
        </p:nvSpPr>
        <p:spPr>
          <a:xfrm>
            <a:off x="8742363" y="6356350"/>
            <a:ext cx="301625" cy="365125"/>
          </a:xfrm>
        </p:spPr>
        <p:txBody>
          <a:bodyPr/>
          <a:lstStyle>
            <a:lvl1pPr algn="l">
              <a:defRPr b="1">
                <a:solidFill>
                  <a:srgbClr val="FFFFFF"/>
                </a:solidFill>
              </a:defRPr>
            </a:lvl1pPr>
          </a:lstStyle>
          <a:p>
            <a:pPr>
              <a:defRPr/>
            </a:pPr>
            <a:fld id="{FA6CD92C-EE88-46A9-BA0C-E42DCB7F9981}" type="slidenum">
              <a:rPr lang="en-US" altLang="en-US"/>
              <a:pPr>
                <a:defRPr/>
              </a:pPr>
              <a:t>‹#›</a:t>
            </a:fld>
            <a:endParaRPr lang="en-US" altLang="en-US"/>
          </a:p>
        </p:txBody>
      </p:sp>
    </p:spTree>
    <p:extLst>
      <p:ext uri="{BB962C8B-B14F-4D97-AF65-F5344CB8AC3E}">
        <p14:creationId xmlns:p14="http://schemas.microsoft.com/office/powerpoint/2010/main" val="1010782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6400800"/>
            <a:ext cx="825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514600"/>
            <a:ext cx="9144000" cy="1828800"/>
          </a:xfrm>
          <a:noFill/>
          <a:ln w="25400">
            <a:noFill/>
          </a:ln>
          <a:effectLst/>
        </p:spPr>
        <p:txBody>
          <a:bodyPr lIns="274320" tIns="274320" rIns="274320" bIns="274320" anchor="ctr">
            <a:noAutofit/>
          </a:bodyPr>
          <a:lstStyle>
            <a:lvl1pPr algn="l">
              <a:defRPr sz="44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 y="4800600"/>
            <a:ext cx="8595360" cy="457200"/>
          </a:xfrm>
        </p:spPr>
        <p:txBody>
          <a:bodyPr>
            <a:normAutofit/>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9" name="Text Placeholder 6"/>
          <p:cNvSpPr>
            <a:spLocks noGrp="1"/>
          </p:cNvSpPr>
          <p:nvPr>
            <p:ph type="body" sz="quarter" idx="14"/>
          </p:nvPr>
        </p:nvSpPr>
        <p:spPr>
          <a:xfrm>
            <a:off x="274320" y="5257800"/>
            <a:ext cx="8595360" cy="27432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25" name="Text Placeholder 6"/>
          <p:cNvSpPr>
            <a:spLocks noGrp="1"/>
          </p:cNvSpPr>
          <p:nvPr>
            <p:ph type="body" sz="quarter" idx="15"/>
          </p:nvPr>
        </p:nvSpPr>
        <p:spPr>
          <a:xfrm>
            <a:off x="274320" y="5540477"/>
            <a:ext cx="8595360" cy="27432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7" name="Date Placeholder 3"/>
          <p:cNvSpPr>
            <a:spLocks noGrp="1"/>
          </p:cNvSpPr>
          <p:nvPr>
            <p:ph type="dt" sz="half" idx="16"/>
          </p:nvPr>
        </p:nvSpPr>
        <p:spPr/>
        <p:txBody>
          <a:bodyPr wrap="none"/>
          <a:lstStyle>
            <a:lvl1pPr algn="r" defTabSz="457200" fontAlgn="base">
              <a:spcBef>
                <a:spcPct val="0"/>
              </a:spcBef>
              <a:spcAft>
                <a:spcPct val="0"/>
              </a:spcAft>
              <a:defRPr sz="900">
                <a:solidFill>
                  <a:srgbClr val="FFFFFF"/>
                </a:solidFill>
                <a:ea typeface="ＭＳ Ｐゴシック" pitchFamily="34" charset="-128"/>
              </a:defRPr>
            </a:lvl1pPr>
          </a:lstStyle>
          <a:p>
            <a:pPr>
              <a:defRPr/>
            </a:pPr>
            <a:endParaRPr lang="en-US" dirty="0"/>
          </a:p>
        </p:txBody>
      </p:sp>
      <p:sp>
        <p:nvSpPr>
          <p:cNvPr id="8" name="Footer Placeholder 4"/>
          <p:cNvSpPr>
            <a:spLocks noGrp="1"/>
          </p:cNvSpPr>
          <p:nvPr>
            <p:ph type="ftr" sz="quarter" idx="17"/>
          </p:nvPr>
        </p:nvSpPr>
        <p:spPr/>
        <p:txBody>
          <a:bodyPr/>
          <a:lstStyle>
            <a:lvl1pPr defTabSz="457200" fontAlgn="base">
              <a:spcBef>
                <a:spcPct val="0"/>
              </a:spcBef>
              <a:spcAft>
                <a:spcPct val="0"/>
              </a:spcAft>
              <a:defRPr sz="900">
                <a:solidFill>
                  <a:srgbClr val="FFFFFF"/>
                </a:solidFill>
                <a:ea typeface="ＭＳ Ｐゴシック" pitchFamily="34" charset="-128"/>
              </a:defRPr>
            </a:lvl1pPr>
          </a:lstStyle>
          <a:p>
            <a:pPr>
              <a:defRPr/>
            </a:pPr>
            <a:r>
              <a:rPr lang="en-US" smtClean="0"/>
              <a:t>Building Energy Codes Program</a:t>
            </a:r>
            <a:endParaRPr lang="en-US"/>
          </a:p>
        </p:txBody>
      </p:sp>
      <p:sp>
        <p:nvSpPr>
          <p:cNvPr id="9" name="Slide Number Placeholder 5"/>
          <p:cNvSpPr>
            <a:spLocks noGrp="1"/>
          </p:cNvSpPr>
          <p:nvPr>
            <p:ph type="sldNum" sz="quarter" idx="18"/>
          </p:nvPr>
        </p:nvSpPr>
        <p:spPr/>
        <p:txBody>
          <a:bodyPr/>
          <a:lstStyle>
            <a:lvl1pPr defTabSz="457200">
              <a:defRPr>
                <a:solidFill>
                  <a:srgbClr val="FFFFFF"/>
                </a:solidFill>
              </a:defRPr>
            </a:lvl1pPr>
          </a:lstStyle>
          <a:p>
            <a:pPr>
              <a:defRPr/>
            </a:pPr>
            <a:fld id="{03E0550B-0F6C-4194-AEB4-6D1FCFEED1AB}" type="slidenum">
              <a:rPr lang="en-US" altLang="en-US"/>
              <a:pPr>
                <a:defRPr/>
              </a:pPr>
              <a:t>‹#›</a:t>
            </a:fld>
            <a:endParaRPr lang="en-US" altLang="en-US"/>
          </a:p>
        </p:txBody>
      </p:sp>
    </p:spTree>
    <p:extLst>
      <p:ext uri="{BB962C8B-B14F-4D97-AF65-F5344CB8AC3E}">
        <p14:creationId xmlns:p14="http://schemas.microsoft.com/office/powerpoint/2010/main" val="2501721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4" name="Rectangle 3"/>
          <p:cNvSpPr/>
          <p:nvPr userDrawn="1"/>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dirty="0">
              <a:solidFill>
                <a:srgbClr val="FFFFFF"/>
              </a:solidFill>
            </a:endParaRPr>
          </a:p>
        </p:txBody>
      </p:sp>
      <p:cxnSp>
        <p:nvCxnSpPr>
          <p:cNvPr id="5" name="Straight Connector 4"/>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6" name="Picture 12" descr="PNNL_50th_Anniversry_Ribbon_SILVER_v2-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74320" y="1600200"/>
            <a:ext cx="8595360" cy="45720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Date Placeholder 8"/>
          <p:cNvSpPr>
            <a:spLocks noGrp="1"/>
          </p:cNvSpPr>
          <p:nvPr userDrawn="1">
            <p:ph type="dt" sz="half" idx="10"/>
          </p:nvPr>
        </p:nvSpPr>
        <p:spPr/>
        <p:txBody>
          <a:bodyPr/>
          <a:lstStyle>
            <a:lvl1pPr algn="r" defTabSz="457200" fontAlgn="base">
              <a:spcBef>
                <a:spcPct val="0"/>
              </a:spcBef>
              <a:spcAft>
                <a:spcPct val="0"/>
              </a:spcAft>
              <a:defRPr sz="900">
                <a:latin typeface="Arial"/>
                <a:ea typeface="ＭＳ Ｐゴシック" pitchFamily="34" charset="-128"/>
                <a:cs typeface="Arial"/>
              </a:defRPr>
            </a:lvl1pPr>
          </a:lstStyle>
          <a:p>
            <a:pPr>
              <a:defRPr/>
            </a:pPr>
            <a:endParaRPr lang="en-US" dirty="0"/>
          </a:p>
        </p:txBody>
      </p:sp>
      <p:sp>
        <p:nvSpPr>
          <p:cNvPr id="8" name="Footer Placeholder 10"/>
          <p:cNvSpPr>
            <a:spLocks noGrp="1"/>
          </p:cNvSpPr>
          <p:nvPr userDrawn="1">
            <p:ph type="ftr" sz="quarter" idx="11"/>
          </p:nvPr>
        </p:nvSpPr>
        <p:spPr/>
        <p:txBody>
          <a:bodyPr/>
          <a:lstStyle>
            <a:lvl1pPr defTabSz="457200" fontAlgn="base">
              <a:spcBef>
                <a:spcPct val="0"/>
              </a:spcBef>
              <a:spcAft>
                <a:spcPct val="0"/>
              </a:spcAft>
              <a:defRPr sz="900">
                <a:latin typeface="Arial"/>
                <a:ea typeface="ＭＳ Ｐゴシック" pitchFamily="34" charset="-128"/>
                <a:cs typeface="Arial"/>
              </a:defRPr>
            </a:lvl1pPr>
          </a:lstStyle>
          <a:p>
            <a:pPr>
              <a:defRPr/>
            </a:pPr>
            <a:r>
              <a:rPr lang="en-US" smtClean="0"/>
              <a:t>Building Energy Codes Program</a:t>
            </a:r>
            <a:endParaRPr lang="en-US"/>
          </a:p>
        </p:txBody>
      </p:sp>
      <p:sp>
        <p:nvSpPr>
          <p:cNvPr id="9" name="Slide Number Placeholder 5"/>
          <p:cNvSpPr>
            <a:spLocks noGrp="1"/>
          </p:cNvSpPr>
          <p:nvPr>
            <p:ph type="sldNum" sz="quarter" idx="12"/>
          </p:nvPr>
        </p:nvSpPr>
        <p:spPr/>
        <p:txBody>
          <a:bodyPr/>
          <a:lstStyle>
            <a:lvl1pPr defTabSz="457200">
              <a:defRPr/>
            </a:lvl1pPr>
          </a:lstStyle>
          <a:p>
            <a:pPr>
              <a:defRPr/>
            </a:pPr>
            <a:fld id="{D373F142-8290-4C60-8278-FE48BBB53144}" type="slidenum">
              <a:rPr lang="en-US" altLang="en-US"/>
              <a:pPr>
                <a:defRPr/>
              </a:pPr>
              <a:t>‹#›</a:t>
            </a:fld>
            <a:endParaRPr lang="en-US" altLang="en-US"/>
          </a:p>
        </p:txBody>
      </p:sp>
    </p:spTree>
    <p:extLst>
      <p:ext uri="{BB962C8B-B14F-4D97-AF65-F5344CB8AC3E}">
        <p14:creationId xmlns:p14="http://schemas.microsoft.com/office/powerpoint/2010/main" val="860465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Column Content">
    <p:spTree>
      <p:nvGrpSpPr>
        <p:cNvPr id="1" name=""/>
        <p:cNvGrpSpPr/>
        <p:nvPr/>
      </p:nvGrpSpPr>
      <p:grpSpPr>
        <a:xfrm>
          <a:off x="0" y="0"/>
          <a:ext cx="0" cy="0"/>
          <a:chOff x="0" y="0"/>
          <a:chExt cx="0" cy="0"/>
        </a:xfrm>
      </p:grpSpPr>
      <p:sp>
        <p:nvSpPr>
          <p:cNvPr id="5" name="Rectangle 4"/>
          <p:cNvSpPr/>
          <p:nvPr userDrawn="1"/>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dirty="0">
              <a:solidFill>
                <a:srgbClr val="FFFFFF"/>
              </a:solidFill>
            </a:endParaRPr>
          </a:p>
        </p:txBody>
      </p:sp>
      <p:cxnSp>
        <p:nvCxnSpPr>
          <p:cNvPr id="6" name="Straight Connector 5"/>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7" name="Picture 12" descr="PNNL_50th_Anniversry_Ribbon_SILVER_v2-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74320" y="1600200"/>
            <a:ext cx="4114800" cy="45720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3"/>
          </p:nvPr>
        </p:nvSpPr>
        <p:spPr>
          <a:xfrm>
            <a:off x="4754880" y="1600200"/>
            <a:ext cx="4114800" cy="45720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8" name="Date Placeholder 4"/>
          <p:cNvSpPr>
            <a:spLocks noGrp="1"/>
          </p:cNvSpPr>
          <p:nvPr userDrawn="1">
            <p:ph type="dt" sz="half" idx="14"/>
          </p:nvPr>
        </p:nvSpPr>
        <p:spPr/>
        <p:txBody>
          <a:bodyPr/>
          <a:lstStyle>
            <a:lvl1pPr algn="r" defTabSz="457200" fontAlgn="base">
              <a:spcBef>
                <a:spcPct val="0"/>
              </a:spcBef>
              <a:spcAft>
                <a:spcPct val="0"/>
              </a:spcAft>
              <a:defRPr sz="900">
                <a:latin typeface="Arial"/>
                <a:ea typeface="ＭＳ Ｐゴシック" pitchFamily="34" charset="-128"/>
                <a:cs typeface="Arial"/>
              </a:defRPr>
            </a:lvl1pPr>
          </a:lstStyle>
          <a:p>
            <a:pPr>
              <a:defRPr/>
            </a:pPr>
            <a:endParaRPr lang="en-US" dirty="0"/>
          </a:p>
        </p:txBody>
      </p:sp>
      <p:sp>
        <p:nvSpPr>
          <p:cNvPr id="9" name="Footer Placeholder 5"/>
          <p:cNvSpPr>
            <a:spLocks noGrp="1"/>
          </p:cNvSpPr>
          <p:nvPr userDrawn="1">
            <p:ph type="ftr" sz="quarter" idx="15"/>
          </p:nvPr>
        </p:nvSpPr>
        <p:spPr/>
        <p:txBody>
          <a:bodyPr/>
          <a:lstStyle>
            <a:lvl1pPr defTabSz="457200" fontAlgn="base">
              <a:spcBef>
                <a:spcPct val="0"/>
              </a:spcBef>
              <a:spcAft>
                <a:spcPct val="0"/>
              </a:spcAft>
              <a:defRPr sz="900">
                <a:latin typeface="Arial"/>
                <a:ea typeface="ＭＳ Ｐゴシック" pitchFamily="34" charset="-128"/>
                <a:cs typeface="Arial"/>
              </a:defRPr>
            </a:lvl1pPr>
          </a:lstStyle>
          <a:p>
            <a:pPr>
              <a:defRPr/>
            </a:pPr>
            <a:r>
              <a:rPr lang="en-US" smtClean="0"/>
              <a:t>Building Energy Codes Program</a:t>
            </a:r>
            <a:endParaRPr lang="en-US"/>
          </a:p>
        </p:txBody>
      </p:sp>
      <p:sp>
        <p:nvSpPr>
          <p:cNvPr id="11" name="Slide Number Placeholder 5"/>
          <p:cNvSpPr>
            <a:spLocks noGrp="1"/>
          </p:cNvSpPr>
          <p:nvPr>
            <p:ph type="sldNum" sz="quarter" idx="16"/>
          </p:nvPr>
        </p:nvSpPr>
        <p:spPr/>
        <p:txBody>
          <a:bodyPr/>
          <a:lstStyle>
            <a:lvl1pPr defTabSz="457200">
              <a:defRPr/>
            </a:lvl1pPr>
          </a:lstStyle>
          <a:p>
            <a:pPr>
              <a:defRPr/>
            </a:pPr>
            <a:fld id="{D844D2CB-943B-4BF7-AEB0-1DAD50EB292C}" type="slidenum">
              <a:rPr lang="en-US" altLang="en-US"/>
              <a:pPr>
                <a:defRPr/>
              </a:pPr>
              <a:t>‹#›</a:t>
            </a:fld>
            <a:endParaRPr lang="en-US" altLang="en-US"/>
          </a:p>
        </p:txBody>
      </p:sp>
    </p:spTree>
    <p:extLst>
      <p:ext uri="{BB962C8B-B14F-4D97-AF65-F5344CB8AC3E}">
        <p14:creationId xmlns:p14="http://schemas.microsoft.com/office/powerpoint/2010/main" val="2801323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Column Comparison">
    <p:spTree>
      <p:nvGrpSpPr>
        <p:cNvPr id="1" name=""/>
        <p:cNvGrpSpPr/>
        <p:nvPr/>
      </p:nvGrpSpPr>
      <p:grpSpPr>
        <a:xfrm>
          <a:off x="0" y="0"/>
          <a:ext cx="0" cy="0"/>
          <a:chOff x="0" y="0"/>
          <a:chExt cx="0" cy="0"/>
        </a:xfrm>
      </p:grpSpPr>
      <p:sp>
        <p:nvSpPr>
          <p:cNvPr id="7" name="Rectangle 6"/>
          <p:cNvSpPr/>
          <p:nvPr userDrawn="1"/>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dirty="0">
              <a:solidFill>
                <a:srgbClr val="FFFFFF"/>
              </a:solidFill>
            </a:endParaRPr>
          </a:p>
        </p:txBody>
      </p:sp>
      <p:cxnSp>
        <p:nvCxnSpPr>
          <p:cNvPr id="8" name="Straight Connector 7"/>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9" name="Picture 12" descr="PNNL_50th_Anniversry_Ribbon_SILVER_v2-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a:spLocks noGrp="1"/>
          </p:cNvSpPr>
          <p:nvPr>
            <p:ph sz="half" idx="13"/>
          </p:nvPr>
        </p:nvSpPr>
        <p:spPr>
          <a:xfrm>
            <a:off x="274320" y="2286000"/>
            <a:ext cx="4114800" cy="38862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754880" y="2286000"/>
            <a:ext cx="4114800" cy="38862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idx="1"/>
          </p:nvPr>
        </p:nvSpPr>
        <p:spPr>
          <a:xfrm>
            <a:off x="274320" y="1600200"/>
            <a:ext cx="41148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754880" y="1600200"/>
            <a:ext cx="41148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10" name="Date Placeholder 6"/>
          <p:cNvSpPr>
            <a:spLocks noGrp="1"/>
          </p:cNvSpPr>
          <p:nvPr userDrawn="1">
            <p:ph type="dt" sz="half" idx="15"/>
          </p:nvPr>
        </p:nvSpPr>
        <p:spPr/>
        <p:txBody>
          <a:bodyPr/>
          <a:lstStyle>
            <a:lvl1pPr algn="r" defTabSz="457200" fontAlgn="base">
              <a:spcBef>
                <a:spcPct val="0"/>
              </a:spcBef>
              <a:spcAft>
                <a:spcPct val="0"/>
              </a:spcAft>
              <a:defRPr sz="900">
                <a:latin typeface="Arial"/>
                <a:ea typeface="ＭＳ Ｐゴシック" pitchFamily="34" charset="-128"/>
                <a:cs typeface="Arial"/>
              </a:defRPr>
            </a:lvl1pPr>
          </a:lstStyle>
          <a:p>
            <a:pPr>
              <a:defRPr/>
            </a:pPr>
            <a:endParaRPr lang="en-US" dirty="0"/>
          </a:p>
        </p:txBody>
      </p:sp>
      <p:sp>
        <p:nvSpPr>
          <p:cNvPr id="11" name="Footer Placeholder 7"/>
          <p:cNvSpPr>
            <a:spLocks noGrp="1"/>
          </p:cNvSpPr>
          <p:nvPr userDrawn="1">
            <p:ph type="ftr" sz="quarter" idx="16"/>
          </p:nvPr>
        </p:nvSpPr>
        <p:spPr/>
        <p:txBody>
          <a:bodyPr/>
          <a:lstStyle>
            <a:lvl1pPr defTabSz="457200" fontAlgn="base">
              <a:spcBef>
                <a:spcPct val="0"/>
              </a:spcBef>
              <a:spcAft>
                <a:spcPct val="0"/>
              </a:spcAft>
              <a:defRPr sz="900">
                <a:latin typeface="Arial"/>
                <a:ea typeface="ＭＳ Ｐゴシック" pitchFamily="34" charset="-128"/>
                <a:cs typeface="Arial"/>
              </a:defRPr>
            </a:lvl1pPr>
          </a:lstStyle>
          <a:p>
            <a:pPr>
              <a:defRPr/>
            </a:pPr>
            <a:r>
              <a:rPr lang="en-US" smtClean="0"/>
              <a:t>Building Energy Codes Program</a:t>
            </a:r>
            <a:endParaRPr lang="en-US"/>
          </a:p>
        </p:txBody>
      </p:sp>
      <p:sp>
        <p:nvSpPr>
          <p:cNvPr id="14" name="Slide Number Placeholder 5"/>
          <p:cNvSpPr>
            <a:spLocks noGrp="1"/>
          </p:cNvSpPr>
          <p:nvPr>
            <p:ph type="sldNum" sz="quarter" idx="17"/>
          </p:nvPr>
        </p:nvSpPr>
        <p:spPr/>
        <p:txBody>
          <a:bodyPr/>
          <a:lstStyle>
            <a:lvl1pPr defTabSz="457200">
              <a:defRPr/>
            </a:lvl1pPr>
          </a:lstStyle>
          <a:p>
            <a:pPr>
              <a:defRPr/>
            </a:pPr>
            <a:fld id="{65F49A42-044E-4416-9E73-80A00AA094C1}" type="slidenum">
              <a:rPr lang="en-US" altLang="en-US"/>
              <a:pPr>
                <a:defRPr/>
              </a:pPr>
              <a:t>‹#›</a:t>
            </a:fld>
            <a:endParaRPr lang="en-US" altLang="en-US"/>
          </a:p>
        </p:txBody>
      </p:sp>
    </p:spTree>
    <p:extLst>
      <p:ext uri="{BB962C8B-B14F-4D97-AF65-F5344CB8AC3E}">
        <p14:creationId xmlns:p14="http://schemas.microsoft.com/office/powerpoint/2010/main" val="294250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Picture with Caption">
    <p:spTree>
      <p:nvGrpSpPr>
        <p:cNvPr id="1" name=""/>
        <p:cNvGrpSpPr/>
        <p:nvPr/>
      </p:nvGrpSpPr>
      <p:grpSpPr>
        <a:xfrm>
          <a:off x="0" y="0"/>
          <a:ext cx="0" cy="0"/>
          <a:chOff x="0" y="0"/>
          <a:chExt cx="0" cy="0"/>
        </a:xfrm>
      </p:grpSpPr>
      <p:sp>
        <p:nvSpPr>
          <p:cNvPr id="5" name="Rectangle 4"/>
          <p:cNvSpPr/>
          <p:nvPr userDrawn="1"/>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dirty="0">
              <a:solidFill>
                <a:srgbClr val="FFFFFF"/>
              </a:solidFill>
            </a:endParaRPr>
          </a:p>
        </p:txBody>
      </p:sp>
      <p:cxnSp>
        <p:nvCxnSpPr>
          <p:cNvPr id="6" name="Straight Connector 5"/>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7" name="Picture 12" descr="PNNL_50th_Anniversry_Ribbon_SILVER_v2-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274320" y="1600200"/>
            <a:ext cx="8595360" cy="36576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274320" y="5486400"/>
            <a:ext cx="859536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8" name="Date Placeholder 4"/>
          <p:cNvSpPr>
            <a:spLocks noGrp="1"/>
          </p:cNvSpPr>
          <p:nvPr userDrawn="1">
            <p:ph type="dt" sz="half" idx="10"/>
          </p:nvPr>
        </p:nvSpPr>
        <p:spPr/>
        <p:txBody>
          <a:bodyPr/>
          <a:lstStyle>
            <a:lvl1pPr algn="r" defTabSz="457200" fontAlgn="base">
              <a:spcBef>
                <a:spcPct val="0"/>
              </a:spcBef>
              <a:spcAft>
                <a:spcPct val="0"/>
              </a:spcAft>
              <a:defRPr sz="900">
                <a:latin typeface="Arial"/>
                <a:ea typeface="ＭＳ Ｐゴシック" pitchFamily="34" charset="-128"/>
                <a:cs typeface="Arial"/>
              </a:defRPr>
            </a:lvl1pPr>
          </a:lstStyle>
          <a:p>
            <a:pPr>
              <a:defRPr/>
            </a:pPr>
            <a:endParaRPr lang="en-US" dirty="0"/>
          </a:p>
        </p:txBody>
      </p:sp>
      <p:sp>
        <p:nvSpPr>
          <p:cNvPr id="9" name="Footer Placeholder 5"/>
          <p:cNvSpPr>
            <a:spLocks noGrp="1"/>
          </p:cNvSpPr>
          <p:nvPr userDrawn="1">
            <p:ph type="ftr" sz="quarter" idx="11"/>
          </p:nvPr>
        </p:nvSpPr>
        <p:spPr/>
        <p:txBody>
          <a:bodyPr/>
          <a:lstStyle>
            <a:lvl1pPr defTabSz="457200" fontAlgn="base">
              <a:spcBef>
                <a:spcPct val="0"/>
              </a:spcBef>
              <a:spcAft>
                <a:spcPct val="0"/>
              </a:spcAft>
              <a:defRPr sz="900">
                <a:latin typeface="Arial"/>
                <a:ea typeface="ＭＳ Ｐゴシック" pitchFamily="34" charset="-128"/>
                <a:cs typeface="Arial"/>
              </a:defRPr>
            </a:lvl1pPr>
          </a:lstStyle>
          <a:p>
            <a:pPr>
              <a:defRPr/>
            </a:pPr>
            <a:r>
              <a:rPr lang="en-US" smtClean="0"/>
              <a:t>Building Energy Codes Program</a:t>
            </a:r>
            <a:endParaRPr lang="en-US"/>
          </a:p>
        </p:txBody>
      </p:sp>
      <p:sp>
        <p:nvSpPr>
          <p:cNvPr id="10" name="Slide Number Placeholder 5"/>
          <p:cNvSpPr>
            <a:spLocks noGrp="1"/>
          </p:cNvSpPr>
          <p:nvPr>
            <p:ph type="sldNum" sz="quarter" idx="12"/>
          </p:nvPr>
        </p:nvSpPr>
        <p:spPr/>
        <p:txBody>
          <a:bodyPr rIns="0"/>
          <a:lstStyle>
            <a:lvl1pPr defTabSz="457200">
              <a:defRPr/>
            </a:lvl1pPr>
          </a:lstStyle>
          <a:p>
            <a:pPr>
              <a:defRPr/>
            </a:pPr>
            <a:fld id="{9A7122D3-7309-4610-B8B9-00B669FE39BD}" type="slidenum">
              <a:rPr lang="en-US" altLang="en-US"/>
              <a:pPr>
                <a:defRPr/>
              </a:pPr>
              <a:t>‹#›</a:t>
            </a:fld>
            <a:endParaRPr lang="en-US" altLang="en-US"/>
          </a:p>
        </p:txBody>
      </p:sp>
    </p:spTree>
    <p:extLst>
      <p:ext uri="{BB962C8B-B14F-4D97-AF65-F5344CB8AC3E}">
        <p14:creationId xmlns:p14="http://schemas.microsoft.com/office/powerpoint/2010/main" val="2844192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4" name="Rectangle 3"/>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597"/>
            <a:ext cx="82296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Slide Number Placeholder 9"/>
          <p:cNvSpPr>
            <a:spLocks noGrp="1"/>
          </p:cNvSpPr>
          <p:nvPr userDrawn="1">
            <p:ph type="sldNum" sz="quarter" idx="10"/>
          </p:nvPr>
        </p:nvSpPr>
        <p:spPr/>
        <p:txBody>
          <a:bodyPr/>
          <a:lstStyle>
            <a:lvl1pPr>
              <a:defRPr/>
            </a:lvl1pPr>
          </a:lstStyle>
          <a:p>
            <a:pPr>
              <a:defRPr/>
            </a:pPr>
            <a:fld id="{6FA7A601-8905-4665-B27F-C236320CF369}" type="slidenum">
              <a:rPr lang="en-US" altLang="en-US"/>
              <a:pPr>
                <a:defRPr/>
              </a:pPr>
              <a:t>‹#›</a:t>
            </a:fld>
            <a:endParaRPr lang="en-US" altLang="en-US"/>
          </a:p>
        </p:txBody>
      </p:sp>
      <p:sp>
        <p:nvSpPr>
          <p:cNvPr id="6" name="Footer Placeholder 10"/>
          <p:cNvSpPr>
            <a:spLocks noGrp="1"/>
          </p:cNvSpPr>
          <p:nvPr userDrawn="1">
            <p:ph type="ftr" sz="quarter" idx="11"/>
          </p:nvPr>
        </p:nvSpPr>
        <p:spPr/>
        <p:txBody>
          <a:bodyPr/>
          <a:lstStyle>
            <a:lvl1pPr>
              <a:defRPr sz="900">
                <a:latin typeface="Arial"/>
                <a:cs typeface="Arial"/>
              </a:defRPr>
            </a:lvl1pPr>
          </a:lstStyle>
          <a:p>
            <a:pPr>
              <a:defRPr/>
            </a:pPr>
            <a:r>
              <a:rPr lang="en-US"/>
              <a:t>Building Energy Codes Program</a:t>
            </a:r>
          </a:p>
        </p:txBody>
      </p:sp>
    </p:spTree>
    <p:extLst>
      <p:ext uri="{BB962C8B-B14F-4D97-AF65-F5344CB8AC3E}">
        <p14:creationId xmlns:p14="http://schemas.microsoft.com/office/powerpoint/2010/main" val="2445027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dirty="0">
              <a:solidFill>
                <a:srgbClr val="FFFFFF"/>
              </a:solidFill>
            </a:endParaRPr>
          </a:p>
        </p:txBody>
      </p:sp>
      <p:cxnSp>
        <p:nvCxnSpPr>
          <p:cNvPr id="4" name="Straight Connector 3"/>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5" name="Picture 12" descr="PNNL_50th_Anniversry_Ribbon_SILVER_v2-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6" name="Date Placeholder 2"/>
          <p:cNvSpPr>
            <a:spLocks noGrp="1"/>
          </p:cNvSpPr>
          <p:nvPr userDrawn="1">
            <p:ph type="dt" sz="half" idx="10"/>
          </p:nvPr>
        </p:nvSpPr>
        <p:spPr/>
        <p:txBody>
          <a:bodyPr/>
          <a:lstStyle>
            <a:lvl1pPr defTabSz="457200" fontAlgn="base">
              <a:spcBef>
                <a:spcPct val="0"/>
              </a:spcBef>
              <a:spcAft>
                <a:spcPct val="0"/>
              </a:spcAft>
              <a:defRPr sz="900">
                <a:latin typeface="Arial"/>
                <a:ea typeface="ＭＳ Ｐゴシック" pitchFamily="34" charset="-128"/>
                <a:cs typeface="Arial"/>
              </a:defRPr>
            </a:lvl1pPr>
          </a:lstStyle>
          <a:p>
            <a:pPr>
              <a:defRPr/>
            </a:pPr>
            <a:endParaRPr lang="en-US" dirty="0"/>
          </a:p>
        </p:txBody>
      </p:sp>
      <p:sp>
        <p:nvSpPr>
          <p:cNvPr id="7" name="Footer Placeholder 3"/>
          <p:cNvSpPr>
            <a:spLocks noGrp="1"/>
          </p:cNvSpPr>
          <p:nvPr userDrawn="1">
            <p:ph type="ftr" sz="quarter" idx="11"/>
          </p:nvPr>
        </p:nvSpPr>
        <p:spPr/>
        <p:txBody>
          <a:bodyPr/>
          <a:lstStyle>
            <a:lvl1pPr defTabSz="457200" fontAlgn="base">
              <a:spcBef>
                <a:spcPct val="0"/>
              </a:spcBef>
              <a:spcAft>
                <a:spcPct val="0"/>
              </a:spcAft>
              <a:defRPr sz="900">
                <a:latin typeface="Arial"/>
                <a:ea typeface="ＭＳ Ｐゴシック" pitchFamily="34" charset="-128"/>
                <a:cs typeface="Arial"/>
              </a:defRPr>
            </a:lvl1pPr>
          </a:lstStyle>
          <a:p>
            <a:pPr>
              <a:defRPr/>
            </a:pPr>
            <a:r>
              <a:rPr lang="en-US" smtClean="0"/>
              <a:t>Building Energy Codes Program</a:t>
            </a:r>
            <a:endParaRPr lang="en-US"/>
          </a:p>
        </p:txBody>
      </p:sp>
      <p:sp>
        <p:nvSpPr>
          <p:cNvPr id="8" name="Slide Number Placeholder 5"/>
          <p:cNvSpPr>
            <a:spLocks noGrp="1"/>
          </p:cNvSpPr>
          <p:nvPr>
            <p:ph type="sldNum" sz="quarter" idx="12"/>
          </p:nvPr>
        </p:nvSpPr>
        <p:spPr/>
        <p:txBody>
          <a:bodyPr rIns="0"/>
          <a:lstStyle>
            <a:lvl1pPr defTabSz="457200">
              <a:defRPr/>
            </a:lvl1pPr>
          </a:lstStyle>
          <a:p>
            <a:pPr>
              <a:defRPr/>
            </a:pPr>
            <a:fld id="{3377D099-8A1C-4D1D-B1E2-FC65B23C5752}" type="slidenum">
              <a:rPr lang="en-US" altLang="en-US"/>
              <a:pPr>
                <a:defRPr/>
              </a:pPr>
              <a:t>‹#›</a:t>
            </a:fld>
            <a:endParaRPr lang="en-US" altLang="en-US"/>
          </a:p>
        </p:txBody>
      </p:sp>
    </p:spTree>
    <p:extLst>
      <p:ext uri="{BB962C8B-B14F-4D97-AF65-F5344CB8AC3E}">
        <p14:creationId xmlns:p14="http://schemas.microsoft.com/office/powerpoint/2010/main" val="3697888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600200"/>
            <a:ext cx="8595360" cy="45720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4" name="Date Placeholder 8"/>
          <p:cNvSpPr>
            <a:spLocks noGrp="1"/>
          </p:cNvSpPr>
          <p:nvPr>
            <p:ph type="dt" sz="half" idx="10"/>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endParaRPr lang="en-US" dirty="0"/>
          </a:p>
        </p:txBody>
      </p:sp>
      <p:sp>
        <p:nvSpPr>
          <p:cNvPr id="5" name="Footer Placeholder 10"/>
          <p:cNvSpPr>
            <a:spLocks noGrp="1"/>
          </p:cNvSpPr>
          <p:nvPr>
            <p:ph type="ftr" sz="quarter" idx="11"/>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r>
              <a:rPr lang="en-US" smtClean="0"/>
              <a:t>Building Energy Codes Program</a:t>
            </a:r>
            <a:endParaRPr lang="en-US"/>
          </a:p>
        </p:txBody>
      </p:sp>
      <p:sp>
        <p:nvSpPr>
          <p:cNvPr id="6" name="Slide Number Placeholder 5"/>
          <p:cNvSpPr>
            <a:spLocks noGrp="1"/>
          </p:cNvSpPr>
          <p:nvPr>
            <p:ph type="sldNum" sz="quarter" idx="12"/>
          </p:nvPr>
        </p:nvSpPr>
        <p:spPr/>
        <p:txBody>
          <a:bodyPr rIns="0"/>
          <a:lstStyle>
            <a:lvl1pPr defTabSz="457200">
              <a:defRPr>
                <a:solidFill>
                  <a:srgbClr val="FFFFFF"/>
                </a:solidFill>
              </a:defRPr>
            </a:lvl1pPr>
          </a:lstStyle>
          <a:p>
            <a:pPr>
              <a:defRPr/>
            </a:pPr>
            <a:fld id="{A5D58691-4B14-4A12-BE80-54AB929CA027}" type="slidenum">
              <a:rPr lang="en-US" altLang="en-US"/>
              <a:pPr>
                <a:defRPr/>
              </a:pPr>
              <a:t>‹#›</a:t>
            </a:fld>
            <a:endParaRPr lang="en-US" altLang="en-US"/>
          </a:p>
        </p:txBody>
      </p:sp>
    </p:spTree>
    <p:extLst>
      <p:ext uri="{BB962C8B-B14F-4D97-AF65-F5344CB8AC3E}">
        <p14:creationId xmlns:p14="http://schemas.microsoft.com/office/powerpoint/2010/main" val="742676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274320" y="1600200"/>
            <a:ext cx="4114800" cy="45720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754880" y="1600200"/>
            <a:ext cx="4114800" cy="45720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5" name="Date Placeholder 4"/>
          <p:cNvSpPr>
            <a:spLocks noGrp="1"/>
          </p:cNvSpPr>
          <p:nvPr>
            <p:ph type="dt" sz="half" idx="15"/>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endParaRPr lang="en-US" dirty="0"/>
          </a:p>
        </p:txBody>
      </p:sp>
      <p:sp>
        <p:nvSpPr>
          <p:cNvPr id="6" name="Footer Placeholder 5"/>
          <p:cNvSpPr>
            <a:spLocks noGrp="1"/>
          </p:cNvSpPr>
          <p:nvPr>
            <p:ph type="ftr" sz="quarter" idx="16"/>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r>
              <a:rPr lang="en-US" smtClean="0"/>
              <a:t>Building Energy Codes Program</a:t>
            </a:r>
            <a:endParaRPr lang="en-US"/>
          </a:p>
        </p:txBody>
      </p:sp>
      <p:sp>
        <p:nvSpPr>
          <p:cNvPr id="7" name="Slide Number Placeholder 5"/>
          <p:cNvSpPr>
            <a:spLocks noGrp="1"/>
          </p:cNvSpPr>
          <p:nvPr>
            <p:ph type="sldNum" sz="quarter" idx="17"/>
          </p:nvPr>
        </p:nvSpPr>
        <p:spPr/>
        <p:txBody>
          <a:bodyPr rIns="0"/>
          <a:lstStyle>
            <a:lvl1pPr defTabSz="457200">
              <a:defRPr>
                <a:solidFill>
                  <a:srgbClr val="FFFFFF"/>
                </a:solidFill>
              </a:defRPr>
            </a:lvl1pPr>
          </a:lstStyle>
          <a:p>
            <a:pPr>
              <a:defRPr/>
            </a:pPr>
            <a:fld id="{4C75F112-5E5D-4BA6-B63D-E1840FF07B9A}" type="slidenum">
              <a:rPr lang="en-US" altLang="en-US"/>
              <a:pPr>
                <a:defRPr/>
              </a:pPr>
              <a:t>‹#›</a:t>
            </a:fld>
            <a:endParaRPr lang="en-US" altLang="en-US"/>
          </a:p>
        </p:txBody>
      </p:sp>
    </p:spTree>
    <p:extLst>
      <p:ext uri="{BB962C8B-B14F-4D97-AF65-F5344CB8AC3E}">
        <p14:creationId xmlns:p14="http://schemas.microsoft.com/office/powerpoint/2010/main" val="2482753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4320" y="1600200"/>
            <a:ext cx="41148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754880" y="1600200"/>
            <a:ext cx="41148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Content Placeholder 2"/>
          <p:cNvSpPr>
            <a:spLocks noGrp="1"/>
          </p:cNvSpPr>
          <p:nvPr>
            <p:ph idx="13"/>
          </p:nvPr>
        </p:nvSpPr>
        <p:spPr>
          <a:xfrm>
            <a:off x="274320" y="2286000"/>
            <a:ext cx="4114800" cy="38862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4"/>
          </p:nvPr>
        </p:nvSpPr>
        <p:spPr>
          <a:xfrm>
            <a:off x="4754880" y="2286000"/>
            <a:ext cx="4114800" cy="38862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7" name="Date Placeholder 6"/>
          <p:cNvSpPr>
            <a:spLocks noGrp="1"/>
          </p:cNvSpPr>
          <p:nvPr>
            <p:ph type="dt" sz="half" idx="15"/>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endParaRPr lang="en-US" dirty="0"/>
          </a:p>
        </p:txBody>
      </p:sp>
      <p:sp>
        <p:nvSpPr>
          <p:cNvPr id="8" name="Footer Placeholder 7"/>
          <p:cNvSpPr>
            <a:spLocks noGrp="1"/>
          </p:cNvSpPr>
          <p:nvPr>
            <p:ph type="ftr" sz="quarter" idx="16"/>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r>
              <a:rPr lang="en-US" smtClean="0"/>
              <a:t>Building Energy Codes Program</a:t>
            </a:r>
            <a:endParaRPr lang="en-US"/>
          </a:p>
        </p:txBody>
      </p:sp>
      <p:sp>
        <p:nvSpPr>
          <p:cNvPr id="9" name="Slide Number Placeholder 5"/>
          <p:cNvSpPr>
            <a:spLocks noGrp="1"/>
          </p:cNvSpPr>
          <p:nvPr>
            <p:ph type="sldNum" sz="quarter" idx="17"/>
          </p:nvPr>
        </p:nvSpPr>
        <p:spPr/>
        <p:txBody>
          <a:bodyPr rIns="0"/>
          <a:lstStyle>
            <a:lvl1pPr defTabSz="457200">
              <a:defRPr>
                <a:solidFill>
                  <a:srgbClr val="FFFFFF"/>
                </a:solidFill>
              </a:defRPr>
            </a:lvl1pPr>
          </a:lstStyle>
          <a:p>
            <a:pPr>
              <a:defRPr/>
            </a:pPr>
            <a:fld id="{E82F99EB-26E6-47CB-BC09-FF11205F0309}" type="slidenum">
              <a:rPr lang="en-US" altLang="en-US"/>
              <a:pPr>
                <a:defRPr/>
              </a:pPr>
              <a:t>‹#›</a:t>
            </a:fld>
            <a:endParaRPr lang="en-US" altLang="en-US"/>
          </a:p>
        </p:txBody>
      </p:sp>
    </p:spTree>
    <p:extLst>
      <p:ext uri="{BB962C8B-B14F-4D97-AF65-F5344CB8AC3E}">
        <p14:creationId xmlns:p14="http://schemas.microsoft.com/office/powerpoint/2010/main" val="3441132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74320" y="1600200"/>
            <a:ext cx="8595360" cy="3657600"/>
          </a:xfrm>
        </p:spPr>
        <p:txBody>
          <a:bodyPr rtlCol="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274320" y="5486400"/>
            <a:ext cx="8595360" cy="685800"/>
          </a:xfrm>
        </p:spPr>
        <p:txBody>
          <a:bodyPr>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endParaRPr lang="en-US" dirty="0"/>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r>
              <a:rPr lang="en-US" smtClean="0"/>
              <a:t>Building Energy Codes Program</a:t>
            </a:r>
            <a:endParaRPr lang="en-US"/>
          </a:p>
        </p:txBody>
      </p:sp>
      <p:sp>
        <p:nvSpPr>
          <p:cNvPr id="7" name="Slide Number Placeholder 5"/>
          <p:cNvSpPr>
            <a:spLocks noGrp="1"/>
          </p:cNvSpPr>
          <p:nvPr>
            <p:ph type="sldNum" sz="quarter" idx="12"/>
          </p:nvPr>
        </p:nvSpPr>
        <p:spPr/>
        <p:txBody>
          <a:bodyPr rIns="0"/>
          <a:lstStyle>
            <a:lvl1pPr defTabSz="457200">
              <a:defRPr>
                <a:solidFill>
                  <a:srgbClr val="FFFFFF"/>
                </a:solidFill>
              </a:defRPr>
            </a:lvl1pPr>
          </a:lstStyle>
          <a:p>
            <a:pPr>
              <a:defRPr/>
            </a:pPr>
            <a:fld id="{35AFC368-EA2C-4C22-9B53-CF1528CB3628}" type="slidenum">
              <a:rPr lang="en-US" altLang="en-US"/>
              <a:pPr>
                <a:defRPr/>
              </a:pPr>
              <a:t>‹#›</a:t>
            </a:fld>
            <a:endParaRPr lang="en-US" altLang="en-US"/>
          </a:p>
        </p:txBody>
      </p:sp>
    </p:spTree>
    <p:extLst>
      <p:ext uri="{BB962C8B-B14F-4D97-AF65-F5344CB8AC3E}">
        <p14:creationId xmlns:p14="http://schemas.microsoft.com/office/powerpoint/2010/main" val="449999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10"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endParaRPr lang="en-US" dirty="0"/>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sz="900">
                <a:solidFill>
                  <a:srgbClr val="FFFFFF"/>
                </a:solidFill>
                <a:latin typeface="Arial"/>
                <a:ea typeface="ＭＳ Ｐゴシック" pitchFamily="34" charset="-128"/>
                <a:cs typeface="Arial"/>
              </a:defRPr>
            </a:lvl1pPr>
          </a:lstStyle>
          <a:p>
            <a:pPr>
              <a:defRPr/>
            </a:pPr>
            <a:r>
              <a:rPr lang="en-US" smtClean="0"/>
              <a:t>Building Energy Codes Program</a:t>
            </a:r>
            <a:endParaRPr lang="en-US"/>
          </a:p>
        </p:txBody>
      </p:sp>
      <p:sp>
        <p:nvSpPr>
          <p:cNvPr id="5" name="Slide Number Placeholder 5"/>
          <p:cNvSpPr>
            <a:spLocks noGrp="1"/>
          </p:cNvSpPr>
          <p:nvPr>
            <p:ph type="sldNum" sz="quarter" idx="12"/>
          </p:nvPr>
        </p:nvSpPr>
        <p:spPr/>
        <p:txBody>
          <a:bodyPr rIns="0"/>
          <a:lstStyle>
            <a:lvl1pPr defTabSz="457200">
              <a:defRPr>
                <a:solidFill>
                  <a:srgbClr val="FFFFFF"/>
                </a:solidFill>
              </a:defRPr>
            </a:lvl1pPr>
          </a:lstStyle>
          <a:p>
            <a:pPr>
              <a:defRPr/>
            </a:pPr>
            <a:fld id="{933AC532-0EB2-41DE-AE2B-3DC7002813DD}" type="slidenum">
              <a:rPr lang="en-US" altLang="en-US"/>
              <a:pPr>
                <a:defRPr/>
              </a:pPr>
              <a:t>‹#›</a:t>
            </a:fld>
            <a:endParaRPr lang="en-US" altLang="en-US"/>
          </a:p>
        </p:txBody>
      </p:sp>
    </p:spTree>
    <p:extLst>
      <p:ext uri="{BB962C8B-B14F-4D97-AF65-F5344CB8AC3E}">
        <p14:creationId xmlns:p14="http://schemas.microsoft.com/office/powerpoint/2010/main" val="2931085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6400800"/>
            <a:ext cx="825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514600"/>
            <a:ext cx="9144000" cy="1828800"/>
          </a:xfrm>
          <a:noFill/>
          <a:ln w="25400">
            <a:noFill/>
          </a:ln>
          <a:effectLst/>
        </p:spPr>
        <p:txBody>
          <a:bodyPr lIns="274320" tIns="274320" rIns="274320" bIns="274320" anchor="ctr">
            <a:noAutofit/>
          </a:bodyPr>
          <a:lstStyle>
            <a:lvl1pPr algn="l">
              <a:defRPr sz="44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 y="4800600"/>
            <a:ext cx="8595360" cy="457200"/>
          </a:xfrm>
        </p:spPr>
        <p:txBody>
          <a:bodyPr>
            <a:normAutofit/>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9" name="Text Placeholder 6"/>
          <p:cNvSpPr>
            <a:spLocks noGrp="1"/>
          </p:cNvSpPr>
          <p:nvPr>
            <p:ph type="body" sz="quarter" idx="14"/>
          </p:nvPr>
        </p:nvSpPr>
        <p:spPr>
          <a:xfrm>
            <a:off x="274320" y="5257800"/>
            <a:ext cx="8595360" cy="27432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25" name="Text Placeholder 6"/>
          <p:cNvSpPr>
            <a:spLocks noGrp="1"/>
          </p:cNvSpPr>
          <p:nvPr>
            <p:ph type="body" sz="quarter" idx="15"/>
          </p:nvPr>
        </p:nvSpPr>
        <p:spPr>
          <a:xfrm>
            <a:off x="274320" y="5540477"/>
            <a:ext cx="8595360" cy="27432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7" name="Date Placeholder 3"/>
          <p:cNvSpPr>
            <a:spLocks noGrp="1"/>
          </p:cNvSpPr>
          <p:nvPr>
            <p:ph type="dt" sz="half" idx="16"/>
          </p:nvPr>
        </p:nvSpPr>
        <p:spPr/>
        <p:txBody>
          <a:bodyPr wrap="none"/>
          <a:lstStyle>
            <a:lvl1pPr algn="r">
              <a:defRPr sz="900">
                <a:solidFill>
                  <a:srgbClr val="FFFFFF"/>
                </a:solidFill>
              </a:defRPr>
            </a:lvl1pPr>
          </a:lstStyle>
          <a:p>
            <a:pPr>
              <a:defRPr/>
            </a:pPr>
            <a:endParaRPr lang="en-US" dirty="0"/>
          </a:p>
        </p:txBody>
      </p:sp>
      <p:sp>
        <p:nvSpPr>
          <p:cNvPr id="8" name="Footer Placeholder 4"/>
          <p:cNvSpPr>
            <a:spLocks noGrp="1"/>
          </p:cNvSpPr>
          <p:nvPr>
            <p:ph type="ftr" sz="quarter" idx="17"/>
          </p:nvPr>
        </p:nvSpPr>
        <p:spPr/>
        <p:txBody>
          <a:bodyPr/>
          <a:lstStyle>
            <a:lvl1pPr>
              <a:defRPr sz="900">
                <a:solidFill>
                  <a:srgbClr val="FFFFFF"/>
                </a:solidFill>
              </a:defRPr>
            </a:lvl1pPr>
          </a:lstStyle>
          <a:p>
            <a:pPr>
              <a:defRPr/>
            </a:pPr>
            <a:r>
              <a:rPr lang="en-US"/>
              <a:t>Building Energy Codes Program</a:t>
            </a:r>
          </a:p>
        </p:txBody>
      </p:sp>
      <p:sp>
        <p:nvSpPr>
          <p:cNvPr id="9" name="Slide Number Placeholder 5"/>
          <p:cNvSpPr>
            <a:spLocks noGrp="1"/>
          </p:cNvSpPr>
          <p:nvPr>
            <p:ph type="sldNum" sz="quarter" idx="18"/>
          </p:nvPr>
        </p:nvSpPr>
        <p:spPr/>
        <p:txBody>
          <a:bodyPr/>
          <a:lstStyle>
            <a:lvl1pPr>
              <a:defRPr>
                <a:solidFill>
                  <a:srgbClr val="FFFFFF"/>
                </a:solidFill>
              </a:defRPr>
            </a:lvl1pPr>
          </a:lstStyle>
          <a:p>
            <a:pPr>
              <a:defRPr/>
            </a:pPr>
            <a:fld id="{8A5A0D84-4CD6-476A-A738-284962040300}" type="slidenum">
              <a:rPr lang="en-US" altLang="en-US"/>
              <a:pPr>
                <a:defRPr/>
              </a:pPr>
              <a:t>‹#›</a:t>
            </a:fld>
            <a:endParaRPr lang="en-US" altLang="en-US"/>
          </a:p>
        </p:txBody>
      </p:sp>
    </p:spTree>
    <p:extLst>
      <p:ext uri="{BB962C8B-B14F-4D97-AF65-F5344CB8AC3E}">
        <p14:creationId xmlns:p14="http://schemas.microsoft.com/office/powerpoint/2010/main" val="2817099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4" name="Rectangle 3"/>
          <p:cNvSpPr/>
          <p:nvPr/>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ndParaRPr>
          </a:p>
        </p:txBody>
      </p:sp>
      <p:cxnSp>
        <p:nvCxnSpPr>
          <p:cNvPr id="5" name="Straight Connector 4"/>
          <p:cNvCxnSpPr/>
          <p:nvPr/>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6" name="Picture 15" descr="PNNL_50th_Anniversry_Ribbon_SILVER_v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274320" y="1600200"/>
            <a:ext cx="8595360" cy="45720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marL="228600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8"/>
          <p:cNvSpPr>
            <a:spLocks noGrp="1"/>
          </p:cNvSpPr>
          <p:nvPr>
            <p:ph type="dt" sz="half" idx="10"/>
          </p:nvPr>
        </p:nvSpPr>
        <p:spPr/>
        <p:txBody>
          <a:bodyPr/>
          <a:lstStyle>
            <a:lvl1pPr algn="r">
              <a:defRPr sz="900">
                <a:latin typeface="Arial"/>
                <a:cs typeface="Arial"/>
              </a:defRPr>
            </a:lvl1pPr>
          </a:lstStyle>
          <a:p>
            <a:pPr>
              <a:defRPr/>
            </a:pPr>
            <a:endParaRPr lang="en-US"/>
          </a:p>
        </p:txBody>
      </p:sp>
      <p:sp>
        <p:nvSpPr>
          <p:cNvPr id="8" name="Footer Placeholder 10"/>
          <p:cNvSpPr>
            <a:spLocks noGrp="1"/>
          </p:cNvSpPr>
          <p:nvPr>
            <p:ph type="ftr" sz="quarter" idx="11"/>
          </p:nvPr>
        </p:nvSpPr>
        <p:spPr/>
        <p:txBody>
          <a:bodyPr/>
          <a:lstStyle>
            <a:lvl1pPr>
              <a:defRPr sz="900">
                <a:latin typeface="Arial"/>
                <a:cs typeface="Arial"/>
              </a:defRPr>
            </a:lvl1pPr>
          </a:lstStyle>
          <a:p>
            <a:pPr>
              <a:defRPr/>
            </a:pPr>
            <a:r>
              <a:rPr lang="en-US" smtClean="0"/>
              <a:t>Building Energy Codes Program</a:t>
            </a:r>
            <a:endParaRPr lang="en-US"/>
          </a:p>
        </p:txBody>
      </p:sp>
      <p:sp>
        <p:nvSpPr>
          <p:cNvPr id="9" name="Slide Number Placeholder 5"/>
          <p:cNvSpPr>
            <a:spLocks noGrp="1"/>
          </p:cNvSpPr>
          <p:nvPr>
            <p:ph type="sldNum" sz="quarter" idx="12"/>
          </p:nvPr>
        </p:nvSpPr>
        <p:spPr/>
        <p:txBody>
          <a:bodyPr/>
          <a:lstStyle>
            <a:lvl1pPr>
              <a:defRPr/>
            </a:lvl1pPr>
          </a:lstStyle>
          <a:p>
            <a:pPr>
              <a:defRPr/>
            </a:pPr>
            <a:fld id="{E407A545-BE27-4B12-9324-9C09A842D9F4}" type="slidenum">
              <a:rPr lang="en-US" altLang="en-US"/>
              <a:pPr>
                <a:defRPr/>
              </a:pPr>
              <a:t>‹#›</a:t>
            </a:fld>
            <a:endParaRPr lang="en-US" altLang="en-US"/>
          </a:p>
        </p:txBody>
      </p:sp>
    </p:spTree>
    <p:extLst>
      <p:ext uri="{BB962C8B-B14F-4D97-AF65-F5344CB8AC3E}">
        <p14:creationId xmlns:p14="http://schemas.microsoft.com/office/powerpoint/2010/main" val="905474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 2-Column Content">
    <p:spTree>
      <p:nvGrpSpPr>
        <p:cNvPr id="1" name=""/>
        <p:cNvGrpSpPr/>
        <p:nvPr/>
      </p:nvGrpSpPr>
      <p:grpSpPr>
        <a:xfrm>
          <a:off x="0" y="0"/>
          <a:ext cx="0" cy="0"/>
          <a:chOff x="0" y="0"/>
          <a:chExt cx="0" cy="0"/>
        </a:xfrm>
      </p:grpSpPr>
      <p:sp>
        <p:nvSpPr>
          <p:cNvPr id="5" name="Rectangle 4"/>
          <p:cNvSpPr/>
          <p:nvPr/>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ndParaRPr>
          </a:p>
        </p:txBody>
      </p:sp>
      <p:cxnSp>
        <p:nvCxnSpPr>
          <p:cNvPr id="6" name="Straight Connector 5"/>
          <p:cNvCxnSpPr/>
          <p:nvPr/>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7" name="Picture 15" descr="PNNL_50th_Anniversry_Ribbon_SILVER_v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74320" y="1600200"/>
            <a:ext cx="4114800" cy="45720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3"/>
          </p:nvPr>
        </p:nvSpPr>
        <p:spPr>
          <a:xfrm>
            <a:off x="4754880" y="1600200"/>
            <a:ext cx="4114800" cy="45720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8" name="Date Placeholder 4"/>
          <p:cNvSpPr>
            <a:spLocks noGrp="1"/>
          </p:cNvSpPr>
          <p:nvPr>
            <p:ph type="dt" sz="half" idx="14"/>
          </p:nvPr>
        </p:nvSpPr>
        <p:spPr/>
        <p:txBody>
          <a:bodyPr/>
          <a:lstStyle>
            <a:lvl1pPr algn="r">
              <a:defRPr sz="900">
                <a:latin typeface="Arial"/>
                <a:cs typeface="Arial"/>
              </a:defRPr>
            </a:lvl1pPr>
          </a:lstStyle>
          <a:p>
            <a:pPr>
              <a:defRPr/>
            </a:pPr>
            <a:endParaRPr lang="en-US"/>
          </a:p>
        </p:txBody>
      </p:sp>
      <p:sp>
        <p:nvSpPr>
          <p:cNvPr id="9" name="Footer Placeholder 5"/>
          <p:cNvSpPr>
            <a:spLocks noGrp="1"/>
          </p:cNvSpPr>
          <p:nvPr>
            <p:ph type="ftr" sz="quarter" idx="15"/>
          </p:nvPr>
        </p:nvSpPr>
        <p:spPr/>
        <p:txBody>
          <a:bodyPr/>
          <a:lstStyle>
            <a:lvl1pPr>
              <a:defRPr sz="900">
                <a:latin typeface="Arial"/>
                <a:cs typeface="Arial"/>
              </a:defRPr>
            </a:lvl1pPr>
          </a:lstStyle>
          <a:p>
            <a:pPr>
              <a:defRPr/>
            </a:pPr>
            <a:r>
              <a:rPr lang="en-US" smtClean="0"/>
              <a:t>Building Energy Codes Program</a:t>
            </a:r>
            <a:endParaRPr lang="en-US"/>
          </a:p>
        </p:txBody>
      </p:sp>
      <p:sp>
        <p:nvSpPr>
          <p:cNvPr id="11" name="Slide Number Placeholder 5"/>
          <p:cNvSpPr>
            <a:spLocks noGrp="1"/>
          </p:cNvSpPr>
          <p:nvPr>
            <p:ph type="sldNum" sz="quarter" idx="16"/>
          </p:nvPr>
        </p:nvSpPr>
        <p:spPr/>
        <p:txBody>
          <a:bodyPr/>
          <a:lstStyle>
            <a:lvl1pPr>
              <a:defRPr/>
            </a:lvl1pPr>
          </a:lstStyle>
          <a:p>
            <a:pPr>
              <a:defRPr/>
            </a:pPr>
            <a:fld id="{799BB0B8-2CBA-49A0-A12B-3BAE4C407816}" type="slidenum">
              <a:rPr lang="en-US" altLang="en-US"/>
              <a:pPr>
                <a:defRPr/>
              </a:pPr>
              <a:t>‹#›</a:t>
            </a:fld>
            <a:endParaRPr lang="en-US" altLang="en-US"/>
          </a:p>
        </p:txBody>
      </p:sp>
    </p:spTree>
    <p:extLst>
      <p:ext uri="{BB962C8B-B14F-4D97-AF65-F5344CB8AC3E}">
        <p14:creationId xmlns:p14="http://schemas.microsoft.com/office/powerpoint/2010/main" val="122596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 2-Column Comparison">
    <p:spTree>
      <p:nvGrpSpPr>
        <p:cNvPr id="1" name=""/>
        <p:cNvGrpSpPr/>
        <p:nvPr/>
      </p:nvGrpSpPr>
      <p:grpSpPr>
        <a:xfrm>
          <a:off x="0" y="0"/>
          <a:ext cx="0" cy="0"/>
          <a:chOff x="0" y="0"/>
          <a:chExt cx="0" cy="0"/>
        </a:xfrm>
      </p:grpSpPr>
      <p:sp>
        <p:nvSpPr>
          <p:cNvPr id="7" name="Rectangle 6"/>
          <p:cNvSpPr/>
          <p:nvPr/>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ndParaRPr>
          </a:p>
        </p:txBody>
      </p:sp>
      <p:cxnSp>
        <p:nvCxnSpPr>
          <p:cNvPr id="8" name="Straight Connector 7"/>
          <p:cNvCxnSpPr/>
          <p:nvPr/>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9" name="Picture 15" descr="PNNL_50th_Anniversry_Ribbon_SILVER_v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a:spLocks noGrp="1"/>
          </p:cNvSpPr>
          <p:nvPr>
            <p:ph sz="half" idx="13"/>
          </p:nvPr>
        </p:nvSpPr>
        <p:spPr>
          <a:xfrm>
            <a:off x="274320" y="2286000"/>
            <a:ext cx="4114800" cy="38862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sz="half" idx="14"/>
          </p:nvPr>
        </p:nvSpPr>
        <p:spPr>
          <a:xfrm>
            <a:off x="4754880" y="2286000"/>
            <a:ext cx="4114800" cy="3886200"/>
          </a:xfrm>
        </p:spPr>
        <p:txBody>
          <a:bodyPr>
            <a:spAutoFit/>
          </a:bodyPr>
          <a:lstStyle>
            <a:lvl1pPr marL="342900" indent="-342900">
              <a:buSzPct val="100000"/>
              <a:buFontTx/>
              <a:buBlip>
                <a:blip r:embed="rId3"/>
              </a:buBlip>
              <a:defRPr sz="2000">
                <a:latin typeface="Arial"/>
                <a:cs typeface="Arial"/>
              </a:defRPr>
            </a:lvl1pPr>
            <a:lvl2pPr marL="742950" indent="-285750">
              <a:buSzPct val="100000"/>
              <a:buFontTx/>
              <a:buBlip>
                <a:blip r:embed="rId4"/>
              </a:buBlip>
              <a:defRPr sz="1800">
                <a:latin typeface="Arial"/>
                <a:cs typeface="Arial"/>
              </a:defRPr>
            </a:lvl2pPr>
            <a:lvl3pPr marL="1143000" indent="-228600">
              <a:buSzPct val="100000"/>
              <a:buFontTx/>
              <a:buBlip>
                <a:blip r:embed="rId5"/>
              </a:buBlip>
              <a:defRPr sz="1600">
                <a:latin typeface="Arial"/>
                <a:cs typeface="Arial"/>
              </a:defRPr>
            </a:lvl3pPr>
            <a:lvl4pPr marL="1600200" indent="-228600">
              <a:buSzPct val="100000"/>
              <a:buFontTx/>
              <a:buBlip>
                <a:blip r:embed="rId6"/>
              </a:buBlip>
              <a:defRPr sz="1400">
                <a:latin typeface="Arial"/>
                <a:cs typeface="Arial"/>
              </a:defRPr>
            </a:lvl4pPr>
            <a:lvl5pPr marL="2057400" indent="-228600">
              <a:buSzPct val="100000"/>
              <a:buFontTx/>
              <a:buBlip>
                <a:blip r:embed="rId3"/>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1"/>
          </p:nvPr>
        </p:nvSpPr>
        <p:spPr>
          <a:xfrm>
            <a:off x="274320" y="1600200"/>
            <a:ext cx="41148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54880" y="1600200"/>
            <a:ext cx="41148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10" name="Date Placeholder 6"/>
          <p:cNvSpPr>
            <a:spLocks noGrp="1"/>
          </p:cNvSpPr>
          <p:nvPr>
            <p:ph type="dt" sz="half" idx="15"/>
          </p:nvPr>
        </p:nvSpPr>
        <p:spPr/>
        <p:txBody>
          <a:bodyPr/>
          <a:lstStyle>
            <a:lvl1pPr algn="r">
              <a:defRPr sz="900">
                <a:latin typeface="Arial"/>
                <a:cs typeface="Arial"/>
              </a:defRPr>
            </a:lvl1pPr>
          </a:lstStyle>
          <a:p>
            <a:pPr>
              <a:defRPr/>
            </a:pPr>
            <a:endParaRPr lang="en-US"/>
          </a:p>
        </p:txBody>
      </p:sp>
      <p:sp>
        <p:nvSpPr>
          <p:cNvPr id="11" name="Footer Placeholder 7"/>
          <p:cNvSpPr>
            <a:spLocks noGrp="1"/>
          </p:cNvSpPr>
          <p:nvPr>
            <p:ph type="ftr" sz="quarter" idx="16"/>
          </p:nvPr>
        </p:nvSpPr>
        <p:spPr/>
        <p:txBody>
          <a:bodyPr/>
          <a:lstStyle>
            <a:lvl1pPr>
              <a:defRPr sz="900">
                <a:latin typeface="Arial"/>
                <a:cs typeface="Arial"/>
              </a:defRPr>
            </a:lvl1pPr>
          </a:lstStyle>
          <a:p>
            <a:pPr>
              <a:defRPr/>
            </a:pPr>
            <a:r>
              <a:rPr lang="en-US" smtClean="0"/>
              <a:t>Building Energy Codes Program</a:t>
            </a:r>
            <a:endParaRPr lang="en-US"/>
          </a:p>
        </p:txBody>
      </p:sp>
      <p:sp>
        <p:nvSpPr>
          <p:cNvPr id="14" name="Slide Number Placeholder 5"/>
          <p:cNvSpPr>
            <a:spLocks noGrp="1"/>
          </p:cNvSpPr>
          <p:nvPr>
            <p:ph type="sldNum" sz="quarter" idx="17"/>
          </p:nvPr>
        </p:nvSpPr>
        <p:spPr/>
        <p:txBody>
          <a:bodyPr/>
          <a:lstStyle>
            <a:lvl1pPr>
              <a:defRPr/>
            </a:lvl1pPr>
          </a:lstStyle>
          <a:p>
            <a:pPr>
              <a:defRPr/>
            </a:pPr>
            <a:fld id="{21444647-BB44-42A0-8B78-4298DAF1AC15}" type="slidenum">
              <a:rPr lang="en-US" altLang="en-US"/>
              <a:pPr>
                <a:defRPr/>
              </a:pPr>
              <a:t>‹#›</a:t>
            </a:fld>
            <a:endParaRPr lang="en-US" altLang="en-US"/>
          </a:p>
        </p:txBody>
      </p:sp>
    </p:spTree>
    <p:extLst>
      <p:ext uri="{BB962C8B-B14F-4D97-AF65-F5344CB8AC3E}">
        <p14:creationId xmlns:p14="http://schemas.microsoft.com/office/powerpoint/2010/main" val="96617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597"/>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3"/>
          </p:nvPr>
        </p:nvSpPr>
        <p:spPr>
          <a:xfrm>
            <a:off x="4800600" y="1371600"/>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userDrawn="1">
            <p:ph type="dt" sz="half" idx="14"/>
          </p:nvPr>
        </p:nvSpPr>
        <p:spPr/>
        <p:txBody>
          <a:bodyPr/>
          <a:lstStyle>
            <a:lvl1pPr>
              <a:defRPr sz="900">
                <a:latin typeface="Arial"/>
                <a:cs typeface="Arial"/>
              </a:defRPr>
            </a:lvl1pPr>
          </a:lstStyle>
          <a:p>
            <a:pPr>
              <a:defRPr/>
            </a:pPr>
            <a:endParaRPr lang="en-US" dirty="0"/>
          </a:p>
        </p:txBody>
      </p:sp>
      <p:sp>
        <p:nvSpPr>
          <p:cNvPr id="7" name="Footer Placeholder 5"/>
          <p:cNvSpPr>
            <a:spLocks noGrp="1"/>
          </p:cNvSpPr>
          <p:nvPr userDrawn="1">
            <p:ph type="ftr" sz="quarter" idx="15"/>
          </p:nvPr>
        </p:nvSpPr>
        <p:spPr/>
        <p:txBody>
          <a:bodyPr/>
          <a:lstStyle>
            <a:lvl1pPr>
              <a:defRPr sz="900">
                <a:latin typeface="Arial"/>
                <a:cs typeface="Arial"/>
              </a:defRPr>
            </a:lvl1pPr>
          </a:lstStyle>
          <a:p>
            <a:pPr>
              <a:defRPr/>
            </a:pPr>
            <a:r>
              <a:rPr lang="en-US" smtClean="0"/>
              <a:t>Building Energy Codes Program</a:t>
            </a:r>
            <a:endParaRPr lang="en-US"/>
          </a:p>
        </p:txBody>
      </p:sp>
      <p:sp>
        <p:nvSpPr>
          <p:cNvPr id="8" name="Slide Number Placeholder 6"/>
          <p:cNvSpPr>
            <a:spLocks noGrp="1"/>
          </p:cNvSpPr>
          <p:nvPr userDrawn="1">
            <p:ph type="sldNum" sz="quarter" idx="16"/>
          </p:nvPr>
        </p:nvSpPr>
        <p:spPr/>
        <p:txBody>
          <a:bodyPr/>
          <a:lstStyle>
            <a:lvl1pPr>
              <a:defRPr/>
            </a:lvl1pPr>
          </a:lstStyle>
          <a:p>
            <a:pPr>
              <a:defRPr/>
            </a:pPr>
            <a:fld id="{39EB0A5B-A1A7-4723-96C6-B19F4C02625F}" type="slidenum">
              <a:rPr lang="en-US" altLang="en-US"/>
              <a:pPr>
                <a:defRPr/>
              </a:pPr>
              <a:t>‹#›</a:t>
            </a:fld>
            <a:endParaRPr lang="en-US" altLang="en-US"/>
          </a:p>
        </p:txBody>
      </p:sp>
    </p:spTree>
    <p:extLst>
      <p:ext uri="{BB962C8B-B14F-4D97-AF65-F5344CB8AC3E}">
        <p14:creationId xmlns:p14="http://schemas.microsoft.com/office/powerpoint/2010/main" val="2270075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Picture with Caption">
    <p:spTree>
      <p:nvGrpSpPr>
        <p:cNvPr id="1" name=""/>
        <p:cNvGrpSpPr/>
        <p:nvPr/>
      </p:nvGrpSpPr>
      <p:grpSpPr>
        <a:xfrm>
          <a:off x="0" y="0"/>
          <a:ext cx="0" cy="0"/>
          <a:chOff x="0" y="0"/>
          <a:chExt cx="0" cy="0"/>
        </a:xfrm>
      </p:grpSpPr>
      <p:sp>
        <p:nvSpPr>
          <p:cNvPr id="5" name="Rectangle 4"/>
          <p:cNvSpPr/>
          <p:nvPr/>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ndParaRPr>
          </a:p>
        </p:txBody>
      </p:sp>
      <p:cxnSp>
        <p:nvCxnSpPr>
          <p:cNvPr id="6" name="Straight Connector 5"/>
          <p:cNvCxnSpPr/>
          <p:nvPr/>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7" name="Picture 15" descr="PNNL_50th_Anniversry_Ribbon_SILVER_v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274320" y="1600200"/>
            <a:ext cx="8595360" cy="36576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74320" y="5486400"/>
            <a:ext cx="859536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lgn="r">
              <a:defRPr sz="900">
                <a:latin typeface="Arial"/>
                <a:cs typeface="Arial"/>
              </a:defRPr>
            </a:lvl1pPr>
          </a:lstStyle>
          <a:p>
            <a:pPr>
              <a:defRPr/>
            </a:pPr>
            <a:endParaRPr lang="en-US"/>
          </a:p>
        </p:txBody>
      </p:sp>
      <p:sp>
        <p:nvSpPr>
          <p:cNvPr id="9" name="Footer Placeholder 5"/>
          <p:cNvSpPr>
            <a:spLocks noGrp="1"/>
          </p:cNvSpPr>
          <p:nvPr>
            <p:ph type="ftr" sz="quarter" idx="11"/>
          </p:nvPr>
        </p:nvSpPr>
        <p:spPr/>
        <p:txBody>
          <a:bodyPr/>
          <a:lstStyle>
            <a:lvl1pPr>
              <a:defRPr sz="900">
                <a:latin typeface="Arial"/>
                <a:cs typeface="Arial"/>
              </a:defRPr>
            </a:lvl1pPr>
          </a:lstStyle>
          <a:p>
            <a:pPr>
              <a:defRPr/>
            </a:pPr>
            <a:r>
              <a:rPr lang="en-US" smtClean="0"/>
              <a:t>Building Energy Codes Program</a:t>
            </a:r>
            <a:endParaRPr lang="en-US"/>
          </a:p>
        </p:txBody>
      </p:sp>
      <p:sp>
        <p:nvSpPr>
          <p:cNvPr id="10" name="Slide Number Placeholder 5"/>
          <p:cNvSpPr>
            <a:spLocks noGrp="1"/>
          </p:cNvSpPr>
          <p:nvPr>
            <p:ph type="sldNum" sz="quarter" idx="12"/>
          </p:nvPr>
        </p:nvSpPr>
        <p:spPr/>
        <p:txBody>
          <a:bodyPr rIns="0"/>
          <a:lstStyle>
            <a:lvl1pPr>
              <a:defRPr/>
            </a:lvl1pPr>
          </a:lstStyle>
          <a:p>
            <a:pPr>
              <a:defRPr/>
            </a:pPr>
            <a:fld id="{D5E40929-C106-493A-896C-200194BD80D7}" type="slidenum">
              <a:rPr lang="en-US" altLang="en-US"/>
              <a:pPr>
                <a:defRPr/>
              </a:pPr>
              <a:t>‹#›</a:t>
            </a:fld>
            <a:endParaRPr lang="en-US" altLang="en-US"/>
          </a:p>
        </p:txBody>
      </p:sp>
    </p:spTree>
    <p:extLst>
      <p:ext uri="{BB962C8B-B14F-4D97-AF65-F5344CB8AC3E}">
        <p14:creationId xmlns:p14="http://schemas.microsoft.com/office/powerpoint/2010/main" val="1727011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0" y="1225550"/>
            <a:ext cx="9144000" cy="563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ndParaRPr>
          </a:p>
        </p:txBody>
      </p:sp>
      <p:cxnSp>
        <p:nvCxnSpPr>
          <p:cNvPr id="4" name="Straight Connector 3"/>
          <p:cNvCxnSpPr/>
          <p:nvPr/>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pic>
        <p:nvPicPr>
          <p:cNvPr id="5" name="Picture 15" descr="PNNL_50th_Anniversry_Ribbon_SILVER_v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6" name="Date Placeholder 2"/>
          <p:cNvSpPr>
            <a:spLocks noGrp="1"/>
          </p:cNvSpPr>
          <p:nvPr>
            <p:ph type="dt" sz="half" idx="10"/>
          </p:nvPr>
        </p:nvSpPr>
        <p:spPr/>
        <p:txBody>
          <a:bodyPr/>
          <a:lstStyle>
            <a:lvl1pPr>
              <a:defRPr sz="900">
                <a:latin typeface="Arial"/>
                <a:cs typeface="Arial"/>
              </a:defRPr>
            </a:lvl1pPr>
          </a:lstStyle>
          <a:p>
            <a:pPr>
              <a:defRPr/>
            </a:pPr>
            <a:endParaRPr lang="en-US"/>
          </a:p>
        </p:txBody>
      </p:sp>
      <p:sp>
        <p:nvSpPr>
          <p:cNvPr id="7" name="Footer Placeholder 3"/>
          <p:cNvSpPr>
            <a:spLocks noGrp="1"/>
          </p:cNvSpPr>
          <p:nvPr>
            <p:ph type="ftr" sz="quarter" idx="11"/>
          </p:nvPr>
        </p:nvSpPr>
        <p:spPr/>
        <p:txBody>
          <a:bodyPr/>
          <a:lstStyle>
            <a:lvl1pPr>
              <a:defRPr sz="900">
                <a:latin typeface="Arial"/>
                <a:cs typeface="Arial"/>
              </a:defRPr>
            </a:lvl1pPr>
          </a:lstStyle>
          <a:p>
            <a:pPr>
              <a:defRPr/>
            </a:pPr>
            <a:r>
              <a:rPr lang="en-US" smtClean="0"/>
              <a:t>Building Energy Codes Program</a:t>
            </a:r>
            <a:endParaRPr lang="en-US"/>
          </a:p>
        </p:txBody>
      </p:sp>
      <p:sp>
        <p:nvSpPr>
          <p:cNvPr id="8" name="Slide Number Placeholder 5"/>
          <p:cNvSpPr>
            <a:spLocks noGrp="1"/>
          </p:cNvSpPr>
          <p:nvPr>
            <p:ph type="sldNum" sz="quarter" idx="12"/>
          </p:nvPr>
        </p:nvSpPr>
        <p:spPr/>
        <p:txBody>
          <a:bodyPr rIns="0"/>
          <a:lstStyle>
            <a:lvl1pPr>
              <a:defRPr/>
            </a:lvl1pPr>
          </a:lstStyle>
          <a:p>
            <a:pPr>
              <a:defRPr/>
            </a:pPr>
            <a:fld id="{320D69FE-036E-4B62-8DCC-F0C3D66C4718}" type="slidenum">
              <a:rPr lang="en-US" altLang="en-US"/>
              <a:pPr>
                <a:defRPr/>
              </a:pPr>
              <a:t>‹#›</a:t>
            </a:fld>
            <a:endParaRPr lang="en-US" altLang="en-US"/>
          </a:p>
        </p:txBody>
      </p:sp>
    </p:spTree>
    <p:extLst>
      <p:ext uri="{BB962C8B-B14F-4D97-AF65-F5344CB8AC3E}">
        <p14:creationId xmlns:p14="http://schemas.microsoft.com/office/powerpoint/2010/main" val="335531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ull-Color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600200"/>
            <a:ext cx="8595360" cy="45720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4" name="Date Placeholder 8"/>
          <p:cNvSpPr>
            <a:spLocks noGrp="1"/>
          </p:cNvSpPr>
          <p:nvPr>
            <p:ph type="dt" sz="half" idx="10"/>
          </p:nvPr>
        </p:nvSpPr>
        <p:spPr/>
        <p:txBody>
          <a:bodyPr/>
          <a:lstStyle>
            <a:lvl1pPr>
              <a:defRPr sz="900">
                <a:solidFill>
                  <a:srgbClr val="FFFFFF"/>
                </a:solidFill>
                <a:latin typeface="Arial"/>
                <a:cs typeface="Arial"/>
              </a:defRPr>
            </a:lvl1pPr>
          </a:lstStyle>
          <a:p>
            <a:pPr>
              <a:defRPr/>
            </a:pPr>
            <a:endParaRPr lang="en-US"/>
          </a:p>
        </p:txBody>
      </p:sp>
      <p:sp>
        <p:nvSpPr>
          <p:cNvPr id="5" name="Footer Placeholder 10"/>
          <p:cNvSpPr>
            <a:spLocks noGrp="1"/>
          </p:cNvSpPr>
          <p:nvPr>
            <p:ph type="ftr" sz="quarter" idx="11"/>
          </p:nvPr>
        </p:nvSpPr>
        <p:spPr/>
        <p:txBody>
          <a:bodyPr/>
          <a:lstStyle>
            <a:lvl1pPr>
              <a:defRPr sz="900">
                <a:solidFill>
                  <a:srgbClr val="FFFFFF"/>
                </a:solidFill>
                <a:latin typeface="Arial"/>
                <a:cs typeface="Arial"/>
              </a:defRPr>
            </a:lvl1pPr>
          </a:lstStyle>
          <a:p>
            <a:pPr>
              <a:defRPr/>
            </a:pPr>
            <a:r>
              <a:rPr lang="en-US" smtClean="0"/>
              <a:t>Building Energy Codes Program</a:t>
            </a:r>
            <a:endParaRPr lang="en-US"/>
          </a:p>
        </p:txBody>
      </p:sp>
      <p:sp>
        <p:nvSpPr>
          <p:cNvPr id="6" name="Slide Number Placeholder 5"/>
          <p:cNvSpPr>
            <a:spLocks noGrp="1"/>
          </p:cNvSpPr>
          <p:nvPr>
            <p:ph type="sldNum" sz="quarter" idx="12"/>
          </p:nvPr>
        </p:nvSpPr>
        <p:spPr/>
        <p:txBody>
          <a:bodyPr rIns="0"/>
          <a:lstStyle>
            <a:lvl1pPr>
              <a:defRPr>
                <a:solidFill>
                  <a:srgbClr val="FFFFFF"/>
                </a:solidFill>
              </a:defRPr>
            </a:lvl1pPr>
          </a:lstStyle>
          <a:p>
            <a:pPr>
              <a:defRPr/>
            </a:pPr>
            <a:fld id="{8EFA912F-1018-43E2-9358-C656FCD55150}" type="slidenum">
              <a:rPr lang="en-US" altLang="en-US"/>
              <a:pPr>
                <a:defRPr/>
              </a:pPr>
              <a:t>‹#›</a:t>
            </a:fld>
            <a:endParaRPr lang="en-US" altLang="en-US"/>
          </a:p>
        </p:txBody>
      </p:sp>
    </p:spTree>
    <p:extLst>
      <p:ext uri="{BB962C8B-B14F-4D97-AF65-F5344CB8AC3E}">
        <p14:creationId xmlns:p14="http://schemas.microsoft.com/office/powerpoint/2010/main" val="2847235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274320" y="1600200"/>
            <a:ext cx="4114800" cy="45720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54880" y="1600200"/>
            <a:ext cx="4114800" cy="45720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5" name="Date Placeholder 4"/>
          <p:cNvSpPr>
            <a:spLocks noGrp="1"/>
          </p:cNvSpPr>
          <p:nvPr>
            <p:ph type="dt" sz="half" idx="15"/>
          </p:nvPr>
        </p:nvSpPr>
        <p:spPr/>
        <p:txBody>
          <a:bodyPr/>
          <a:lstStyle>
            <a:lvl1pPr>
              <a:defRPr sz="900">
                <a:solidFill>
                  <a:srgbClr val="FFFFFF"/>
                </a:solidFill>
                <a:latin typeface="Arial"/>
                <a:cs typeface="Arial"/>
              </a:defRPr>
            </a:lvl1pPr>
          </a:lstStyle>
          <a:p>
            <a:pPr>
              <a:defRPr/>
            </a:pPr>
            <a:endParaRPr lang="en-US"/>
          </a:p>
        </p:txBody>
      </p:sp>
      <p:sp>
        <p:nvSpPr>
          <p:cNvPr id="6" name="Footer Placeholder 5"/>
          <p:cNvSpPr>
            <a:spLocks noGrp="1"/>
          </p:cNvSpPr>
          <p:nvPr>
            <p:ph type="ftr" sz="quarter" idx="16"/>
          </p:nvPr>
        </p:nvSpPr>
        <p:spPr/>
        <p:txBody>
          <a:bodyPr/>
          <a:lstStyle>
            <a:lvl1pPr>
              <a:defRPr sz="900">
                <a:solidFill>
                  <a:srgbClr val="FFFFFF"/>
                </a:solidFill>
                <a:latin typeface="Arial"/>
                <a:cs typeface="Arial"/>
              </a:defRPr>
            </a:lvl1pPr>
          </a:lstStyle>
          <a:p>
            <a:pPr>
              <a:defRPr/>
            </a:pPr>
            <a:r>
              <a:rPr lang="en-US" smtClean="0"/>
              <a:t>Building Energy Codes Program</a:t>
            </a:r>
            <a:endParaRPr lang="en-US"/>
          </a:p>
        </p:txBody>
      </p:sp>
      <p:sp>
        <p:nvSpPr>
          <p:cNvPr id="7" name="Slide Number Placeholder 5"/>
          <p:cNvSpPr>
            <a:spLocks noGrp="1"/>
          </p:cNvSpPr>
          <p:nvPr>
            <p:ph type="sldNum" sz="quarter" idx="17"/>
          </p:nvPr>
        </p:nvSpPr>
        <p:spPr/>
        <p:txBody>
          <a:bodyPr rIns="0"/>
          <a:lstStyle>
            <a:lvl1pPr>
              <a:defRPr>
                <a:solidFill>
                  <a:srgbClr val="FFFFFF"/>
                </a:solidFill>
              </a:defRPr>
            </a:lvl1pPr>
          </a:lstStyle>
          <a:p>
            <a:pPr>
              <a:defRPr/>
            </a:pPr>
            <a:fld id="{3A9E48F0-850D-4EA7-81AA-7A7EFF3D9744}" type="slidenum">
              <a:rPr lang="en-US" altLang="en-US"/>
              <a:pPr>
                <a:defRPr/>
              </a:pPr>
              <a:t>‹#›</a:t>
            </a:fld>
            <a:endParaRPr lang="en-US" altLang="en-US"/>
          </a:p>
        </p:txBody>
      </p:sp>
    </p:spTree>
    <p:extLst>
      <p:ext uri="{BB962C8B-B14F-4D97-AF65-F5344CB8AC3E}">
        <p14:creationId xmlns:p14="http://schemas.microsoft.com/office/powerpoint/2010/main" val="1839369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ull-Color Background + 2-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4320" y="1600200"/>
            <a:ext cx="41148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54880" y="1600200"/>
            <a:ext cx="41148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2"/>
          <p:cNvSpPr>
            <a:spLocks noGrp="1"/>
          </p:cNvSpPr>
          <p:nvPr>
            <p:ph idx="13"/>
          </p:nvPr>
        </p:nvSpPr>
        <p:spPr>
          <a:xfrm>
            <a:off x="274320" y="2286000"/>
            <a:ext cx="4114800" cy="38862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4"/>
          </p:nvPr>
        </p:nvSpPr>
        <p:spPr>
          <a:xfrm>
            <a:off x="4754880" y="2286000"/>
            <a:ext cx="4114800" cy="38862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7" name="Date Placeholder 6"/>
          <p:cNvSpPr>
            <a:spLocks noGrp="1"/>
          </p:cNvSpPr>
          <p:nvPr>
            <p:ph type="dt" sz="half" idx="15"/>
          </p:nvPr>
        </p:nvSpPr>
        <p:spPr/>
        <p:txBody>
          <a:bodyPr/>
          <a:lstStyle>
            <a:lvl1pPr>
              <a:defRPr sz="900">
                <a:solidFill>
                  <a:srgbClr val="FFFFFF"/>
                </a:solidFill>
                <a:latin typeface="Arial"/>
                <a:cs typeface="Arial"/>
              </a:defRPr>
            </a:lvl1pPr>
          </a:lstStyle>
          <a:p>
            <a:pPr>
              <a:defRPr/>
            </a:pPr>
            <a:endParaRPr lang="en-US"/>
          </a:p>
        </p:txBody>
      </p:sp>
      <p:sp>
        <p:nvSpPr>
          <p:cNvPr id="8" name="Footer Placeholder 7"/>
          <p:cNvSpPr>
            <a:spLocks noGrp="1"/>
          </p:cNvSpPr>
          <p:nvPr>
            <p:ph type="ftr" sz="quarter" idx="16"/>
          </p:nvPr>
        </p:nvSpPr>
        <p:spPr/>
        <p:txBody>
          <a:bodyPr/>
          <a:lstStyle>
            <a:lvl1pPr>
              <a:defRPr sz="900">
                <a:solidFill>
                  <a:srgbClr val="FFFFFF"/>
                </a:solidFill>
                <a:latin typeface="Arial"/>
                <a:cs typeface="Arial"/>
              </a:defRPr>
            </a:lvl1pPr>
          </a:lstStyle>
          <a:p>
            <a:pPr>
              <a:defRPr/>
            </a:pPr>
            <a:r>
              <a:rPr lang="en-US" smtClean="0"/>
              <a:t>Building Energy Codes Program</a:t>
            </a:r>
            <a:endParaRPr lang="en-US"/>
          </a:p>
        </p:txBody>
      </p:sp>
      <p:sp>
        <p:nvSpPr>
          <p:cNvPr id="9" name="Slide Number Placeholder 5"/>
          <p:cNvSpPr>
            <a:spLocks noGrp="1"/>
          </p:cNvSpPr>
          <p:nvPr>
            <p:ph type="sldNum" sz="quarter" idx="17"/>
          </p:nvPr>
        </p:nvSpPr>
        <p:spPr/>
        <p:txBody>
          <a:bodyPr rIns="0"/>
          <a:lstStyle>
            <a:lvl1pPr>
              <a:defRPr>
                <a:solidFill>
                  <a:srgbClr val="FFFFFF"/>
                </a:solidFill>
              </a:defRPr>
            </a:lvl1pPr>
          </a:lstStyle>
          <a:p>
            <a:pPr>
              <a:defRPr/>
            </a:pPr>
            <a:fld id="{EAD69A2D-19FE-4073-8672-916DD3E5A4E9}" type="slidenum">
              <a:rPr lang="en-US" altLang="en-US"/>
              <a:pPr>
                <a:defRPr/>
              </a:pPr>
              <a:t>‹#›</a:t>
            </a:fld>
            <a:endParaRPr lang="en-US" altLang="en-US"/>
          </a:p>
        </p:txBody>
      </p:sp>
    </p:spTree>
    <p:extLst>
      <p:ext uri="{BB962C8B-B14F-4D97-AF65-F5344CB8AC3E}">
        <p14:creationId xmlns:p14="http://schemas.microsoft.com/office/powerpoint/2010/main" val="2312997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ull-Color Background +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74320" y="1600200"/>
            <a:ext cx="8595360" cy="3657600"/>
          </a:xfrm>
        </p:spPr>
        <p:txBody>
          <a:bodyPr rtlCol="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74320" y="5486400"/>
            <a:ext cx="8595360" cy="685800"/>
          </a:xfrm>
        </p:spPr>
        <p:txBody>
          <a:bodyPr>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sz="900">
                <a:solidFill>
                  <a:srgbClr val="FFFFFF"/>
                </a:solidFill>
                <a:latin typeface="Arial"/>
                <a:cs typeface="Arial"/>
              </a:defRPr>
            </a:lvl1pPr>
          </a:lstStyle>
          <a:p>
            <a:pPr>
              <a:defRPr/>
            </a:pPr>
            <a:endParaRPr lang="en-US"/>
          </a:p>
        </p:txBody>
      </p:sp>
      <p:sp>
        <p:nvSpPr>
          <p:cNvPr id="6" name="Footer Placeholder 5"/>
          <p:cNvSpPr>
            <a:spLocks noGrp="1"/>
          </p:cNvSpPr>
          <p:nvPr>
            <p:ph type="ftr" sz="quarter" idx="11"/>
          </p:nvPr>
        </p:nvSpPr>
        <p:spPr/>
        <p:txBody>
          <a:bodyPr/>
          <a:lstStyle>
            <a:lvl1pPr>
              <a:defRPr sz="900">
                <a:solidFill>
                  <a:srgbClr val="FFFFFF"/>
                </a:solidFill>
                <a:latin typeface="Arial"/>
                <a:cs typeface="Arial"/>
              </a:defRPr>
            </a:lvl1pPr>
          </a:lstStyle>
          <a:p>
            <a:pPr>
              <a:defRPr/>
            </a:pPr>
            <a:r>
              <a:rPr lang="en-US" smtClean="0"/>
              <a:t>Building Energy Codes Program</a:t>
            </a:r>
            <a:endParaRPr lang="en-US"/>
          </a:p>
        </p:txBody>
      </p:sp>
      <p:sp>
        <p:nvSpPr>
          <p:cNvPr id="7" name="Slide Number Placeholder 5"/>
          <p:cNvSpPr>
            <a:spLocks noGrp="1"/>
          </p:cNvSpPr>
          <p:nvPr>
            <p:ph type="sldNum" sz="quarter" idx="12"/>
          </p:nvPr>
        </p:nvSpPr>
        <p:spPr/>
        <p:txBody>
          <a:bodyPr rIns="0"/>
          <a:lstStyle>
            <a:lvl1pPr>
              <a:defRPr>
                <a:solidFill>
                  <a:srgbClr val="FFFFFF"/>
                </a:solidFill>
              </a:defRPr>
            </a:lvl1pPr>
          </a:lstStyle>
          <a:p>
            <a:pPr>
              <a:defRPr/>
            </a:pPr>
            <a:fld id="{D26DD1FC-DD63-4807-82C0-0D44B97AC8B4}" type="slidenum">
              <a:rPr lang="en-US" altLang="en-US"/>
              <a:pPr>
                <a:defRPr/>
              </a:pPr>
              <a:t>‹#›</a:t>
            </a:fld>
            <a:endParaRPr lang="en-US" altLang="en-US"/>
          </a:p>
        </p:txBody>
      </p:sp>
    </p:spTree>
    <p:extLst>
      <p:ext uri="{BB962C8B-B14F-4D97-AF65-F5344CB8AC3E}">
        <p14:creationId xmlns:p14="http://schemas.microsoft.com/office/powerpoint/2010/main" val="445297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ull-Color Background + Title Only">
    <p:spTree>
      <p:nvGrpSpPr>
        <p:cNvPr id="1" name=""/>
        <p:cNvGrpSpPr/>
        <p:nvPr/>
      </p:nvGrpSpPr>
      <p:grpSpPr>
        <a:xfrm>
          <a:off x="0" y="0"/>
          <a:ext cx="0" cy="0"/>
          <a:chOff x="0" y="0"/>
          <a:chExt cx="0" cy="0"/>
        </a:xfrm>
      </p:grpSpPr>
      <p:sp>
        <p:nvSpPr>
          <p:cNvPr id="10" name="Title 1"/>
          <p:cNvSpPr>
            <a:spLocks noGrp="1"/>
          </p:cNvSpPr>
          <p:nvPr>
            <p:ph type="title"/>
          </p:nvPr>
        </p:nvSpPr>
        <p:spPr>
          <a:xfrm>
            <a:off x="274320" y="201168"/>
            <a:ext cx="5943600" cy="868680"/>
          </a:xfrm>
        </p:spPr>
        <p:txBody>
          <a:bodyPr>
            <a:noAutofit/>
          </a:bodyPr>
          <a:lstStyle>
            <a:lvl1pPr algn="l">
              <a:defRPr sz="2600" b="1">
                <a:solidFill>
                  <a:srgbClr val="FFFFFF"/>
                </a:solidFill>
                <a:latin typeface="Arial"/>
                <a:cs typeface="Aria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sz="900">
                <a:solidFill>
                  <a:srgbClr val="FFFFFF"/>
                </a:solidFill>
                <a:latin typeface="Arial"/>
                <a:cs typeface="Arial"/>
              </a:defRPr>
            </a:lvl1pPr>
          </a:lstStyle>
          <a:p>
            <a:pPr>
              <a:defRPr/>
            </a:pPr>
            <a:endParaRPr lang="en-US"/>
          </a:p>
        </p:txBody>
      </p:sp>
      <p:sp>
        <p:nvSpPr>
          <p:cNvPr id="4" name="Footer Placeholder 3"/>
          <p:cNvSpPr>
            <a:spLocks noGrp="1"/>
          </p:cNvSpPr>
          <p:nvPr>
            <p:ph type="ftr" sz="quarter" idx="11"/>
          </p:nvPr>
        </p:nvSpPr>
        <p:spPr/>
        <p:txBody>
          <a:bodyPr/>
          <a:lstStyle>
            <a:lvl1pPr>
              <a:defRPr sz="900">
                <a:solidFill>
                  <a:srgbClr val="FFFFFF"/>
                </a:solidFill>
                <a:latin typeface="Arial"/>
                <a:cs typeface="Arial"/>
              </a:defRPr>
            </a:lvl1pPr>
          </a:lstStyle>
          <a:p>
            <a:pPr>
              <a:defRPr/>
            </a:pPr>
            <a:r>
              <a:rPr lang="en-US" smtClean="0"/>
              <a:t>Building Energy Codes Program</a:t>
            </a:r>
            <a:endParaRPr lang="en-US"/>
          </a:p>
        </p:txBody>
      </p:sp>
      <p:sp>
        <p:nvSpPr>
          <p:cNvPr id="5" name="Slide Number Placeholder 5"/>
          <p:cNvSpPr>
            <a:spLocks noGrp="1"/>
          </p:cNvSpPr>
          <p:nvPr>
            <p:ph type="sldNum" sz="quarter" idx="12"/>
          </p:nvPr>
        </p:nvSpPr>
        <p:spPr/>
        <p:txBody>
          <a:bodyPr rIns="0"/>
          <a:lstStyle>
            <a:lvl1pPr>
              <a:defRPr>
                <a:solidFill>
                  <a:srgbClr val="FFFFFF"/>
                </a:solidFill>
              </a:defRPr>
            </a:lvl1pPr>
          </a:lstStyle>
          <a:p>
            <a:pPr>
              <a:defRPr/>
            </a:pPr>
            <a:fld id="{0FF0CA75-4E44-4158-A1E5-AA59111CE57A}" type="slidenum">
              <a:rPr lang="en-US" altLang="en-US"/>
              <a:pPr>
                <a:defRPr/>
              </a:pPr>
              <a:t>‹#›</a:t>
            </a:fld>
            <a:endParaRPr lang="en-US" altLang="en-US"/>
          </a:p>
        </p:txBody>
      </p:sp>
    </p:spTree>
    <p:extLst>
      <p:ext uri="{BB962C8B-B14F-4D97-AF65-F5344CB8AC3E}">
        <p14:creationId xmlns:p14="http://schemas.microsoft.com/office/powerpoint/2010/main" val="3637457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lvl="0"/>
            <a:r>
              <a:rPr lang="en-US" noProof="0" smtClean="0"/>
              <a:t>Click to edit Master text styles</a:t>
            </a:r>
          </a:p>
        </p:txBody>
      </p:sp>
      <p:sp>
        <p:nvSpPr>
          <p:cNvPr id="24" name="Text Placeholder 22"/>
          <p:cNvSpPr>
            <a:spLocks noGrp="1"/>
          </p:cNvSpPr>
          <p:nvPr>
            <p:ph type="body" sz="quarter" idx="12"/>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smtClean="0"/>
              <a:t>Click to edit Master text styles</a:t>
            </a:r>
          </a:p>
        </p:txBody>
      </p:sp>
      <p:sp>
        <p:nvSpPr>
          <p:cNvPr id="19" name="Text Placeholder 18"/>
          <p:cNvSpPr>
            <a:spLocks noGrp="1"/>
          </p:cNvSpPr>
          <p:nvPr>
            <p:ph type="body" sz="quarter" idx="13"/>
          </p:nvPr>
        </p:nvSpPr>
        <p:spPr>
          <a:xfrm>
            <a:off x="168100" y="5672913"/>
            <a:ext cx="1390650" cy="288687"/>
          </a:xfrm>
        </p:spPr>
        <p:txBody>
          <a:bodyPr>
            <a:normAutofit/>
          </a:bodyPr>
          <a:lstStyle>
            <a:lvl1pPr>
              <a:buNone/>
              <a:defRPr sz="1200">
                <a:solidFill>
                  <a:schemeClr val="bg1"/>
                </a:solidFill>
                <a:latin typeface="Arial Narrow" pitchFamily="34" charset="0"/>
              </a:defRPr>
            </a:lvl1pPr>
            <a:lvl5pPr>
              <a:defRPr/>
            </a:lvl5pPr>
          </a:lstStyle>
          <a:p>
            <a:pPr lvl="0"/>
            <a:r>
              <a:rPr lang="en-US" smtClean="0"/>
              <a:t>Click to edit Master text styles</a:t>
            </a:r>
          </a:p>
        </p:txBody>
      </p:sp>
      <p:sp>
        <p:nvSpPr>
          <p:cNvPr id="16" name="Title 1"/>
          <p:cNvSpPr>
            <a:spLocks noGrp="1"/>
          </p:cNvSpPr>
          <p:nvPr>
            <p:ph type="ctrTitle"/>
          </p:nvPr>
        </p:nvSpPr>
        <p:spPr>
          <a:xfrm>
            <a:off x="168100" y="147797"/>
            <a:ext cx="5661200" cy="603505"/>
          </a:xfrm>
        </p:spPr>
        <p:txBody>
          <a:bodyPr>
            <a:normAutofit/>
          </a:bodyPr>
          <a:lstStyle/>
          <a:p>
            <a:r>
              <a:rPr lang="en-US" smtClean="0"/>
              <a:t>Click to edit Master title style</a:t>
            </a:r>
            <a:endParaRPr lang="en-US" dirty="0"/>
          </a:p>
        </p:txBody>
      </p:sp>
    </p:spTree>
    <p:extLst>
      <p:ext uri="{BB962C8B-B14F-4D97-AF65-F5344CB8AC3E}">
        <p14:creationId xmlns:p14="http://schemas.microsoft.com/office/powerpoint/2010/main" val="2565887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Line Title + Content">
    <p:spTree>
      <p:nvGrpSpPr>
        <p:cNvPr id="1" name=""/>
        <p:cNvGrpSpPr/>
        <p:nvPr/>
      </p:nvGrpSpPr>
      <p:grpSpPr>
        <a:xfrm>
          <a:off x="0" y="0"/>
          <a:ext cx="0" cy="0"/>
          <a:chOff x="0" y="0"/>
          <a:chExt cx="0" cy="0"/>
        </a:xfrm>
      </p:grpSpPr>
      <p:sp>
        <p:nvSpPr>
          <p:cNvPr id="4" name="Rectangle 3"/>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597"/>
            <a:ext cx="82296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Slide Number Placeholder 9"/>
          <p:cNvSpPr>
            <a:spLocks noGrp="1"/>
          </p:cNvSpPr>
          <p:nvPr userDrawn="1">
            <p:ph type="sldNum" sz="quarter" idx="10"/>
          </p:nvPr>
        </p:nvSpPr>
        <p:spPr/>
        <p:txBody>
          <a:bodyPr/>
          <a:lstStyle>
            <a:lvl1pPr>
              <a:defRPr/>
            </a:lvl1pPr>
          </a:lstStyle>
          <a:p>
            <a:pPr>
              <a:defRPr/>
            </a:pPr>
            <a:fld id="{5532C912-7088-46A0-8737-792C5EEEF43E}" type="slidenum">
              <a:rPr lang="en-US" altLang="en-US"/>
              <a:pPr>
                <a:defRPr/>
              </a:pPr>
              <a:t>‹#›</a:t>
            </a:fld>
            <a:endParaRPr lang="en-US" altLang="en-US"/>
          </a:p>
        </p:txBody>
      </p:sp>
      <p:sp>
        <p:nvSpPr>
          <p:cNvPr id="6" name="Footer Placeholder 10"/>
          <p:cNvSpPr>
            <a:spLocks noGrp="1"/>
          </p:cNvSpPr>
          <p:nvPr userDrawn="1">
            <p:ph type="ftr" sz="quarter" idx="11"/>
          </p:nvPr>
        </p:nvSpPr>
        <p:spPr/>
        <p:txBody>
          <a:bodyPr/>
          <a:lstStyle>
            <a:lvl1pPr>
              <a:defRPr sz="900">
                <a:latin typeface="Arial"/>
                <a:cs typeface="Arial"/>
              </a:defRPr>
            </a:lvl1pPr>
          </a:lstStyle>
          <a:p>
            <a:pPr>
              <a:defRPr/>
            </a:pPr>
            <a:r>
              <a:rPr lang="en-US"/>
              <a:t>Building Energy Codes Program</a:t>
            </a:r>
          </a:p>
        </p:txBody>
      </p:sp>
    </p:spTree>
    <p:extLst>
      <p:ext uri="{BB962C8B-B14F-4D97-AF65-F5344CB8AC3E}">
        <p14:creationId xmlns:p14="http://schemas.microsoft.com/office/powerpoint/2010/main" val="46857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76473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7" name="Rectangle 6"/>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12" name="Content Placeholder 2"/>
          <p:cNvSpPr>
            <a:spLocks noGrp="1"/>
          </p:cNvSpPr>
          <p:nvPr>
            <p:ph sz="half" idx="13"/>
          </p:nvPr>
        </p:nvSpPr>
        <p:spPr>
          <a:xfrm>
            <a:off x="457200" y="2059242"/>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059245"/>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3715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userDrawn="1">
            <p:ph type="dt" sz="half" idx="15"/>
          </p:nvPr>
        </p:nvSpPr>
        <p:spPr/>
        <p:txBody>
          <a:bodyPr/>
          <a:lstStyle>
            <a:lvl1pPr>
              <a:defRPr sz="900">
                <a:latin typeface="Arial"/>
                <a:cs typeface="Arial"/>
              </a:defRPr>
            </a:lvl1pPr>
          </a:lstStyle>
          <a:p>
            <a:pPr>
              <a:defRPr/>
            </a:pPr>
            <a:endParaRPr lang="en-US" dirty="0"/>
          </a:p>
        </p:txBody>
      </p:sp>
      <p:sp>
        <p:nvSpPr>
          <p:cNvPr id="9" name="Footer Placeholder 7"/>
          <p:cNvSpPr>
            <a:spLocks noGrp="1"/>
          </p:cNvSpPr>
          <p:nvPr userDrawn="1">
            <p:ph type="ftr" sz="quarter" idx="16"/>
          </p:nvPr>
        </p:nvSpPr>
        <p:spPr/>
        <p:txBody>
          <a:bodyPr/>
          <a:lstStyle>
            <a:lvl1pPr>
              <a:defRPr sz="900">
                <a:latin typeface="Arial"/>
                <a:cs typeface="Arial"/>
              </a:defRPr>
            </a:lvl1pPr>
          </a:lstStyle>
          <a:p>
            <a:pPr>
              <a:defRPr/>
            </a:pPr>
            <a:r>
              <a:rPr lang="en-US" smtClean="0"/>
              <a:t>Building Energy Codes Program</a:t>
            </a:r>
            <a:endParaRPr lang="en-US"/>
          </a:p>
        </p:txBody>
      </p:sp>
      <p:sp>
        <p:nvSpPr>
          <p:cNvPr id="10" name="Slide Number Placeholder 8"/>
          <p:cNvSpPr>
            <a:spLocks noGrp="1"/>
          </p:cNvSpPr>
          <p:nvPr userDrawn="1">
            <p:ph type="sldNum" sz="quarter" idx="17"/>
          </p:nvPr>
        </p:nvSpPr>
        <p:spPr/>
        <p:txBody>
          <a:bodyPr/>
          <a:lstStyle>
            <a:lvl1pPr>
              <a:defRPr/>
            </a:lvl1pPr>
          </a:lstStyle>
          <a:p>
            <a:pPr>
              <a:defRPr/>
            </a:pPr>
            <a:fld id="{04E91B47-156E-42CA-BC28-9285EA44D794}" type="slidenum">
              <a:rPr lang="en-US" altLang="en-US"/>
              <a:pPr>
                <a:defRPr/>
              </a:pPr>
              <a:t>‹#›</a:t>
            </a:fld>
            <a:endParaRPr lang="en-US" altLang="en-US"/>
          </a:p>
        </p:txBody>
      </p:sp>
    </p:spTree>
    <p:extLst>
      <p:ext uri="{BB962C8B-B14F-4D97-AF65-F5344CB8AC3E}">
        <p14:creationId xmlns:p14="http://schemas.microsoft.com/office/powerpoint/2010/main" val="1976740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1-Line Title Only">
    <p:spTree>
      <p:nvGrpSpPr>
        <p:cNvPr id="1" name=""/>
        <p:cNvGrpSpPr/>
        <p:nvPr/>
      </p:nvGrpSpPr>
      <p:grpSpPr>
        <a:xfrm>
          <a:off x="0" y="0"/>
          <a:ext cx="0" cy="0"/>
          <a:chOff x="0" y="0"/>
          <a:chExt cx="0" cy="0"/>
        </a:xfrm>
      </p:grpSpPr>
      <p:sp>
        <p:nvSpPr>
          <p:cNvPr id="3" name="Rectangle 2"/>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Date Placeholder 2"/>
          <p:cNvSpPr>
            <a:spLocks noGrp="1"/>
          </p:cNvSpPr>
          <p:nvPr userDrawn="1">
            <p:ph type="dt" sz="half" idx="10"/>
          </p:nvPr>
        </p:nvSpPr>
        <p:spPr/>
        <p:txBody>
          <a:bodyPr/>
          <a:lstStyle>
            <a:lvl1pPr>
              <a:defRPr sz="900">
                <a:latin typeface="Arial"/>
                <a:cs typeface="Arial"/>
              </a:defRPr>
            </a:lvl1pPr>
          </a:lstStyle>
          <a:p>
            <a:pPr>
              <a:defRPr/>
            </a:pPr>
            <a:endParaRPr lang="en-US" dirty="0"/>
          </a:p>
        </p:txBody>
      </p:sp>
      <p:sp>
        <p:nvSpPr>
          <p:cNvPr id="5" name="Footer Placeholder 3"/>
          <p:cNvSpPr>
            <a:spLocks noGrp="1"/>
          </p:cNvSpPr>
          <p:nvPr userDrawn="1">
            <p:ph type="ftr" sz="quarter" idx="11"/>
          </p:nvPr>
        </p:nvSpPr>
        <p:spPr/>
        <p:txBody>
          <a:bodyPr/>
          <a:lstStyle>
            <a:lvl1pPr>
              <a:defRPr sz="900">
                <a:latin typeface="Arial"/>
                <a:cs typeface="Arial"/>
              </a:defRPr>
            </a:lvl1pPr>
          </a:lstStyle>
          <a:p>
            <a:pPr>
              <a:defRPr/>
            </a:pPr>
            <a:r>
              <a:rPr lang="en-US" smtClean="0"/>
              <a:t>Building Energy Codes Program</a:t>
            </a:r>
            <a:endParaRPr lang="en-US"/>
          </a:p>
        </p:txBody>
      </p:sp>
      <p:sp>
        <p:nvSpPr>
          <p:cNvPr id="6" name="Slide Number Placeholder 4"/>
          <p:cNvSpPr>
            <a:spLocks noGrp="1"/>
          </p:cNvSpPr>
          <p:nvPr userDrawn="1">
            <p:ph type="sldNum" sz="quarter" idx="12"/>
          </p:nvPr>
        </p:nvSpPr>
        <p:spPr/>
        <p:txBody>
          <a:bodyPr/>
          <a:lstStyle>
            <a:lvl1pPr>
              <a:defRPr/>
            </a:lvl1pPr>
          </a:lstStyle>
          <a:p>
            <a:pPr>
              <a:defRPr/>
            </a:pPr>
            <a:fld id="{32816B23-4F16-4749-8343-3A66733AEC12}" type="slidenum">
              <a:rPr lang="en-US" altLang="en-US"/>
              <a:pPr>
                <a:defRPr/>
              </a:pPr>
              <a:t>‹#›</a:t>
            </a:fld>
            <a:endParaRPr lang="en-US" altLang="en-US"/>
          </a:p>
        </p:txBody>
      </p:sp>
    </p:spTree>
    <p:extLst>
      <p:ext uri="{BB962C8B-B14F-4D97-AF65-F5344CB8AC3E}">
        <p14:creationId xmlns:p14="http://schemas.microsoft.com/office/powerpoint/2010/main" val="3093854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72325" y="6457950"/>
            <a:ext cx="1905000" cy="457200"/>
          </a:xfrm>
        </p:spPr>
        <p:txBody>
          <a:bodyPr/>
          <a:lstStyle>
            <a:lvl1pPr>
              <a:defRPr/>
            </a:lvl1pPr>
          </a:lstStyle>
          <a:p>
            <a:pPr>
              <a:defRPr/>
            </a:pPr>
            <a:fld id="{866E4280-03D6-474B-9A5C-E0700DD6294B}" type="slidenum">
              <a:rPr lang="en-US" altLang="en-US"/>
              <a:pPr>
                <a:defRPr/>
              </a:pPr>
              <a:t>‹#›</a:t>
            </a:fld>
            <a:endParaRPr lang="en-US" altLang="en-US"/>
          </a:p>
        </p:txBody>
      </p:sp>
    </p:spTree>
    <p:extLst>
      <p:ext uri="{BB962C8B-B14F-4D97-AF65-F5344CB8AC3E}">
        <p14:creationId xmlns:p14="http://schemas.microsoft.com/office/powerpoint/2010/main" val="3506831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9"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25"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6" name="Footer Placeholder 4"/>
          <p:cNvSpPr>
            <a:spLocks noGrp="1"/>
          </p:cNvSpPr>
          <p:nvPr>
            <p:ph type="ftr" sz="quarter" idx="16"/>
          </p:nvPr>
        </p:nvSpPr>
        <p:spPr/>
        <p:txBody>
          <a:bodyPr rtlCol="0"/>
          <a:lstStyle>
            <a:lvl1pPr defTabSz="457200" fontAlgn="auto">
              <a:spcBef>
                <a:spcPts val="0"/>
              </a:spcBef>
              <a:spcAft>
                <a:spcPts val="0"/>
              </a:spcAft>
              <a:defRPr sz="900">
                <a:solidFill>
                  <a:srgbClr val="FFFFFF"/>
                </a:solidFill>
                <a:latin typeface="Arial"/>
                <a:ea typeface="ＭＳ Ｐゴシック" pitchFamily="34" charset="-128"/>
                <a:cs typeface="Arial"/>
              </a:defRPr>
            </a:lvl1pPr>
          </a:lstStyle>
          <a:p>
            <a:pPr>
              <a:defRPr/>
            </a:pPr>
            <a:r>
              <a:rPr lang="en-US"/>
              <a:t>Building Energy Codes Program</a:t>
            </a:r>
          </a:p>
        </p:txBody>
      </p:sp>
      <p:sp>
        <p:nvSpPr>
          <p:cNvPr id="7" name="Slide Number Placeholder 5"/>
          <p:cNvSpPr>
            <a:spLocks noGrp="1"/>
          </p:cNvSpPr>
          <p:nvPr>
            <p:ph type="sldNum" sz="quarter" idx="17"/>
          </p:nvPr>
        </p:nvSpPr>
        <p:spPr/>
        <p:txBody>
          <a:bodyPr/>
          <a:lstStyle>
            <a:lvl1pPr defTabSz="457200">
              <a:defRPr>
                <a:solidFill>
                  <a:srgbClr val="FFFFFF"/>
                </a:solidFill>
              </a:defRPr>
            </a:lvl1pPr>
          </a:lstStyle>
          <a:p>
            <a:pPr>
              <a:defRPr/>
            </a:pPr>
            <a:fld id="{14048EDB-E258-44F7-B8D4-E857D26B4E20}" type="slidenum">
              <a:rPr lang="en-US" altLang="en-US"/>
              <a:pPr>
                <a:defRPr/>
              </a:pPr>
              <a:t>‹#›</a:t>
            </a:fld>
            <a:endParaRPr lang="en-US" altLang="en-US"/>
          </a:p>
        </p:txBody>
      </p:sp>
    </p:spTree>
    <p:extLst>
      <p:ext uri="{BB962C8B-B14F-4D97-AF65-F5344CB8AC3E}">
        <p14:creationId xmlns:p14="http://schemas.microsoft.com/office/powerpoint/2010/main" val="3906651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4" name="Rectangle 3"/>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597"/>
            <a:ext cx="82296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Slide Number Placeholder 9"/>
          <p:cNvSpPr>
            <a:spLocks noGrp="1"/>
          </p:cNvSpPr>
          <p:nvPr userDrawn="1">
            <p:ph type="sldNum" sz="quarter" idx="10"/>
          </p:nvPr>
        </p:nvSpPr>
        <p:spPr/>
        <p:txBody>
          <a:bodyPr/>
          <a:lstStyle>
            <a:lvl1pPr defTabSz="457200">
              <a:defRPr/>
            </a:lvl1pPr>
          </a:lstStyle>
          <a:p>
            <a:pPr>
              <a:defRPr/>
            </a:pPr>
            <a:fld id="{23828A87-580A-4916-87B4-EFD440595963}" type="slidenum">
              <a:rPr lang="en-US" altLang="en-US"/>
              <a:pPr>
                <a:defRPr/>
              </a:pPr>
              <a:t>‹#›</a:t>
            </a:fld>
            <a:endParaRPr lang="en-US" altLang="en-US"/>
          </a:p>
        </p:txBody>
      </p:sp>
      <p:sp>
        <p:nvSpPr>
          <p:cNvPr id="6" name="Footer Placeholder 10"/>
          <p:cNvSpPr>
            <a:spLocks noGrp="1"/>
          </p:cNvSpPr>
          <p:nvPr userDrawn="1">
            <p:ph type="ftr" sz="quarter" idx="11"/>
          </p:nvPr>
        </p:nvSpPr>
        <p:spPr/>
        <p:txBody>
          <a:bodyPr rtlCol="0"/>
          <a:lstStyle>
            <a:lvl1pPr defTabSz="457200" fontAlgn="auto">
              <a:spcBef>
                <a:spcPts val="0"/>
              </a:spcBef>
              <a:spcAft>
                <a:spcPts val="0"/>
              </a:spcAft>
              <a:defRPr sz="900">
                <a:latin typeface="Arial"/>
                <a:ea typeface="ＭＳ Ｐゴシック" pitchFamily="34" charset="-128"/>
                <a:cs typeface="Arial"/>
              </a:defRPr>
            </a:lvl1pPr>
          </a:lstStyle>
          <a:p>
            <a:pPr>
              <a:defRPr/>
            </a:pPr>
            <a:r>
              <a:rPr lang="en-US"/>
              <a:t>Building Energy Codes Program</a:t>
            </a:r>
          </a:p>
        </p:txBody>
      </p:sp>
    </p:spTree>
    <p:extLst>
      <p:ext uri="{BB962C8B-B14F-4D97-AF65-F5344CB8AC3E}">
        <p14:creationId xmlns:p14="http://schemas.microsoft.com/office/powerpoint/2010/main" val="3541908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597"/>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3"/>
          </p:nvPr>
        </p:nvSpPr>
        <p:spPr>
          <a:xfrm>
            <a:off x="4800600" y="1371600"/>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userDrawn="1">
            <p:ph type="dt" sz="half" idx="14"/>
          </p:nvPr>
        </p:nvSpPr>
        <p:spPr/>
        <p:txBody>
          <a:bodyPr wrap="square" numCol="1" anchorCtr="0" compatLnSpc="1">
            <a:prstTxWarp prst="textNoShape">
              <a:avLst/>
            </a:prstTxWarp>
          </a:bodyPr>
          <a:lstStyle>
            <a:lvl1pPr defTabSz="457200" fontAlgn="base">
              <a:spcBef>
                <a:spcPct val="0"/>
              </a:spcBef>
              <a:spcAft>
                <a:spcPct val="0"/>
              </a:spcAft>
              <a:defRPr>
                <a:latin typeface="Arial" pitchFamily="34" charset="0"/>
                <a:ea typeface="ＭＳ Ｐゴシック" pitchFamily="34" charset="-128"/>
                <a:cs typeface="Arial" pitchFamily="34" charset="0"/>
              </a:defRPr>
            </a:lvl1pPr>
          </a:lstStyle>
          <a:p>
            <a:pPr>
              <a:defRPr/>
            </a:pPr>
            <a:endParaRPr lang="en-US" altLang="en-US"/>
          </a:p>
        </p:txBody>
      </p:sp>
      <p:sp>
        <p:nvSpPr>
          <p:cNvPr id="7" name="Footer Placeholder 5"/>
          <p:cNvSpPr>
            <a:spLocks noGrp="1"/>
          </p:cNvSpPr>
          <p:nvPr userDrawn="1">
            <p:ph type="ftr" sz="quarter" idx="15"/>
          </p:nvPr>
        </p:nvSpPr>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8" name="Slide Number Placeholder 6"/>
          <p:cNvSpPr>
            <a:spLocks noGrp="1"/>
          </p:cNvSpPr>
          <p:nvPr userDrawn="1">
            <p:ph type="sldNum" sz="quarter" idx="16"/>
          </p:nvPr>
        </p:nvSpPr>
        <p:spPr/>
        <p:txBody>
          <a:bodyPr/>
          <a:lstStyle>
            <a:lvl1pPr defTabSz="457200">
              <a:defRPr/>
            </a:lvl1pPr>
          </a:lstStyle>
          <a:p>
            <a:pPr>
              <a:defRPr/>
            </a:pPr>
            <a:fld id="{B380E599-807A-480A-8FDF-163A3F3ED9BE}" type="slidenum">
              <a:rPr lang="en-US" altLang="en-US"/>
              <a:pPr>
                <a:defRPr/>
              </a:pPr>
              <a:t>‹#›</a:t>
            </a:fld>
            <a:endParaRPr lang="en-US" altLang="en-US"/>
          </a:p>
        </p:txBody>
      </p:sp>
    </p:spTree>
    <p:extLst>
      <p:ext uri="{BB962C8B-B14F-4D97-AF65-F5344CB8AC3E}">
        <p14:creationId xmlns:p14="http://schemas.microsoft.com/office/powerpoint/2010/main" val="2259538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7" name="Rectangle 6"/>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12" name="Content Placeholder 2"/>
          <p:cNvSpPr>
            <a:spLocks noGrp="1"/>
          </p:cNvSpPr>
          <p:nvPr>
            <p:ph sz="half" idx="13"/>
          </p:nvPr>
        </p:nvSpPr>
        <p:spPr>
          <a:xfrm>
            <a:off x="457200" y="2059242"/>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059245"/>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3715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userDrawn="1">
            <p:ph type="dt" sz="half" idx="15"/>
          </p:nvPr>
        </p:nvSpPr>
        <p:spPr/>
        <p:txBody>
          <a:bodyPr wrap="square" numCol="1" anchorCtr="0" compatLnSpc="1">
            <a:prstTxWarp prst="textNoShape">
              <a:avLst/>
            </a:prstTxWarp>
          </a:bodyPr>
          <a:lstStyle>
            <a:lvl1pPr defTabSz="457200" fontAlgn="base">
              <a:spcBef>
                <a:spcPct val="0"/>
              </a:spcBef>
              <a:spcAft>
                <a:spcPct val="0"/>
              </a:spcAft>
              <a:defRPr>
                <a:latin typeface="Arial" pitchFamily="34" charset="0"/>
                <a:ea typeface="ＭＳ Ｐゴシック" pitchFamily="34" charset="-128"/>
                <a:cs typeface="Arial" pitchFamily="34" charset="0"/>
              </a:defRPr>
            </a:lvl1pPr>
          </a:lstStyle>
          <a:p>
            <a:pPr>
              <a:defRPr/>
            </a:pPr>
            <a:endParaRPr lang="en-US" altLang="en-US"/>
          </a:p>
        </p:txBody>
      </p:sp>
      <p:sp>
        <p:nvSpPr>
          <p:cNvPr id="9" name="Footer Placeholder 7"/>
          <p:cNvSpPr>
            <a:spLocks noGrp="1"/>
          </p:cNvSpPr>
          <p:nvPr userDrawn="1">
            <p:ph type="ftr" sz="quarter" idx="16"/>
          </p:nvPr>
        </p:nvSpPr>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10" name="Slide Number Placeholder 8"/>
          <p:cNvSpPr>
            <a:spLocks noGrp="1"/>
          </p:cNvSpPr>
          <p:nvPr userDrawn="1">
            <p:ph type="sldNum" sz="quarter" idx="17"/>
          </p:nvPr>
        </p:nvSpPr>
        <p:spPr/>
        <p:txBody>
          <a:bodyPr/>
          <a:lstStyle>
            <a:lvl1pPr defTabSz="457200">
              <a:defRPr/>
            </a:lvl1pPr>
          </a:lstStyle>
          <a:p>
            <a:pPr>
              <a:defRPr/>
            </a:pPr>
            <a:fld id="{5EC4DB0B-61D0-4963-8BE0-31438A8CA9A3}" type="slidenum">
              <a:rPr lang="en-US" altLang="en-US"/>
              <a:pPr>
                <a:defRPr/>
              </a:pPr>
              <a:t>‹#›</a:t>
            </a:fld>
            <a:endParaRPr lang="en-US" altLang="en-US"/>
          </a:p>
        </p:txBody>
      </p:sp>
    </p:spTree>
    <p:extLst>
      <p:ext uri="{BB962C8B-B14F-4D97-AF65-F5344CB8AC3E}">
        <p14:creationId xmlns:p14="http://schemas.microsoft.com/office/powerpoint/2010/main" val="937636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371600"/>
            <a:ext cx="8229600" cy="38862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userDrawn="1">
            <p:ph type="dt" sz="half" idx="10"/>
          </p:nvPr>
        </p:nvSpPr>
        <p:spPr/>
        <p:txBody>
          <a:bodyPr wrap="square" numCol="1" anchorCtr="0" compatLnSpc="1">
            <a:prstTxWarp prst="textNoShape">
              <a:avLst/>
            </a:prstTxWarp>
          </a:bodyPr>
          <a:lstStyle>
            <a:lvl1pPr defTabSz="457200" fontAlgn="base">
              <a:spcBef>
                <a:spcPct val="0"/>
              </a:spcBef>
              <a:spcAft>
                <a:spcPct val="0"/>
              </a:spcAft>
              <a:defRPr>
                <a:latin typeface="Arial" pitchFamily="34" charset="0"/>
                <a:ea typeface="ＭＳ Ｐゴシック" pitchFamily="34" charset="-128"/>
                <a:cs typeface="Arial" pitchFamily="34" charset="0"/>
              </a:defRPr>
            </a:lvl1pPr>
          </a:lstStyle>
          <a:p>
            <a:pPr>
              <a:defRPr/>
            </a:pPr>
            <a:endParaRPr lang="en-US" altLang="en-US"/>
          </a:p>
        </p:txBody>
      </p:sp>
      <p:sp>
        <p:nvSpPr>
          <p:cNvPr id="7" name="Footer Placeholder 5"/>
          <p:cNvSpPr>
            <a:spLocks noGrp="1"/>
          </p:cNvSpPr>
          <p:nvPr userDrawn="1">
            <p:ph type="ftr" sz="quarter" idx="11"/>
          </p:nvPr>
        </p:nvSpPr>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8" name="Slide Number Placeholder 6"/>
          <p:cNvSpPr>
            <a:spLocks noGrp="1"/>
          </p:cNvSpPr>
          <p:nvPr userDrawn="1">
            <p:ph type="sldNum" sz="quarter" idx="12"/>
          </p:nvPr>
        </p:nvSpPr>
        <p:spPr/>
        <p:txBody>
          <a:bodyPr/>
          <a:lstStyle>
            <a:lvl1pPr defTabSz="457200">
              <a:defRPr/>
            </a:lvl1pPr>
          </a:lstStyle>
          <a:p>
            <a:pPr>
              <a:defRPr/>
            </a:pPr>
            <a:fld id="{AAC934FC-2234-4001-B522-B116AD23EB80}" type="slidenum">
              <a:rPr lang="en-US" altLang="en-US"/>
              <a:pPr>
                <a:defRPr/>
              </a:pPr>
              <a:t>‹#›</a:t>
            </a:fld>
            <a:endParaRPr lang="en-US" altLang="en-US"/>
          </a:p>
        </p:txBody>
      </p:sp>
    </p:spTree>
    <p:extLst>
      <p:ext uri="{BB962C8B-B14F-4D97-AF65-F5344CB8AC3E}">
        <p14:creationId xmlns:p14="http://schemas.microsoft.com/office/powerpoint/2010/main" val="2055582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3" name="Rectangle 2"/>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Date Placeholder 2"/>
          <p:cNvSpPr>
            <a:spLocks noGrp="1"/>
          </p:cNvSpPr>
          <p:nvPr userDrawn="1">
            <p:ph type="dt" sz="half" idx="10"/>
          </p:nvPr>
        </p:nvSpPr>
        <p:spPr/>
        <p:txBody>
          <a:bodyPr wrap="square" numCol="1" anchorCtr="0" compatLnSpc="1">
            <a:prstTxWarp prst="textNoShape">
              <a:avLst/>
            </a:prstTxWarp>
          </a:bodyPr>
          <a:lstStyle>
            <a:lvl1pPr defTabSz="457200" fontAlgn="base">
              <a:spcBef>
                <a:spcPct val="0"/>
              </a:spcBef>
              <a:spcAft>
                <a:spcPct val="0"/>
              </a:spcAft>
              <a:defRPr>
                <a:latin typeface="Arial" pitchFamily="34" charset="0"/>
                <a:ea typeface="ＭＳ Ｐゴシック" pitchFamily="34" charset="-128"/>
                <a:cs typeface="Arial" pitchFamily="34" charset="0"/>
              </a:defRPr>
            </a:lvl1pPr>
          </a:lstStyle>
          <a:p>
            <a:pPr>
              <a:defRPr/>
            </a:pPr>
            <a:endParaRPr lang="en-US" altLang="en-US"/>
          </a:p>
        </p:txBody>
      </p:sp>
      <p:sp>
        <p:nvSpPr>
          <p:cNvPr id="5" name="Footer Placeholder 3"/>
          <p:cNvSpPr>
            <a:spLocks noGrp="1"/>
          </p:cNvSpPr>
          <p:nvPr userDrawn="1">
            <p:ph type="ftr" sz="quarter" idx="11"/>
          </p:nvPr>
        </p:nvSpPr>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6" name="Slide Number Placeholder 4"/>
          <p:cNvSpPr>
            <a:spLocks noGrp="1"/>
          </p:cNvSpPr>
          <p:nvPr userDrawn="1">
            <p:ph type="sldNum" sz="quarter" idx="12"/>
          </p:nvPr>
        </p:nvSpPr>
        <p:spPr/>
        <p:txBody>
          <a:bodyPr/>
          <a:lstStyle>
            <a:lvl1pPr defTabSz="457200">
              <a:defRPr/>
            </a:lvl1pPr>
          </a:lstStyle>
          <a:p>
            <a:pPr>
              <a:defRPr/>
            </a:pPr>
            <a:fld id="{B84CAA12-DEA8-4056-9C3C-11636C3FB4C6}" type="slidenum">
              <a:rPr lang="en-US" altLang="en-US"/>
              <a:pPr>
                <a:defRPr/>
              </a:pPr>
              <a:t>‹#›</a:t>
            </a:fld>
            <a:endParaRPr lang="en-US" altLang="en-US"/>
          </a:p>
        </p:txBody>
      </p:sp>
    </p:spTree>
    <p:extLst>
      <p:ext uri="{BB962C8B-B14F-4D97-AF65-F5344CB8AC3E}">
        <p14:creationId xmlns:p14="http://schemas.microsoft.com/office/powerpoint/2010/main" val="4059323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4" name="Rectangle 3"/>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57200" y="1828800"/>
            <a:ext cx="82296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Date Placeholder 8"/>
          <p:cNvSpPr>
            <a:spLocks noGrp="1"/>
          </p:cNvSpPr>
          <p:nvPr userDrawn="1">
            <p:ph type="dt" sz="half" idx="14"/>
          </p:nvPr>
        </p:nvSpPr>
        <p:spPr/>
        <p:txBody>
          <a:bodyPr/>
          <a:lstStyle>
            <a:lvl1pPr defTabSz="457200">
              <a:defRPr sz="900">
                <a:latin typeface="Arial"/>
                <a:ea typeface="ＭＳ Ｐゴシック" pitchFamily="34" charset="-128"/>
                <a:cs typeface="Arial"/>
              </a:defRPr>
            </a:lvl1pPr>
          </a:lstStyle>
          <a:p>
            <a:pPr>
              <a:defRPr/>
            </a:pPr>
            <a:endParaRPr lang="en-US"/>
          </a:p>
        </p:txBody>
      </p:sp>
      <p:sp>
        <p:nvSpPr>
          <p:cNvPr id="6" name="Slide Number Placeholder 9"/>
          <p:cNvSpPr>
            <a:spLocks noGrp="1"/>
          </p:cNvSpPr>
          <p:nvPr userDrawn="1">
            <p:ph type="sldNum" sz="quarter" idx="15"/>
          </p:nvPr>
        </p:nvSpPr>
        <p:spPr/>
        <p:txBody>
          <a:bodyPr/>
          <a:lstStyle>
            <a:lvl1pPr defTabSz="457200">
              <a:defRPr/>
            </a:lvl1pPr>
          </a:lstStyle>
          <a:p>
            <a:pPr>
              <a:defRPr/>
            </a:pPr>
            <a:fld id="{B3DA36FE-638D-40EB-B483-B8C9EAE8CFEC}" type="slidenum">
              <a:rPr lang="en-US" altLang="en-US"/>
              <a:pPr>
                <a:defRPr/>
              </a:pPr>
              <a:t>‹#›</a:t>
            </a:fld>
            <a:endParaRPr lang="en-US" altLang="en-US"/>
          </a:p>
        </p:txBody>
      </p:sp>
      <p:sp>
        <p:nvSpPr>
          <p:cNvPr id="7" name="Footer Placeholder 10"/>
          <p:cNvSpPr>
            <a:spLocks noGrp="1"/>
          </p:cNvSpPr>
          <p:nvPr userDrawn="1">
            <p:ph type="ftr" sz="quarter" idx="16"/>
          </p:nvPr>
        </p:nvSpPr>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Tree>
    <p:extLst>
      <p:ext uri="{BB962C8B-B14F-4D97-AF65-F5344CB8AC3E}">
        <p14:creationId xmlns:p14="http://schemas.microsoft.com/office/powerpoint/2010/main" val="1372978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5" name="Rectangle 4"/>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0" name="Content Placeholder 2"/>
          <p:cNvSpPr>
            <a:spLocks noGrp="1"/>
          </p:cNvSpPr>
          <p:nvPr>
            <p:ph sz="half" idx="13"/>
          </p:nvPr>
        </p:nvSpPr>
        <p:spPr>
          <a:xfrm>
            <a:off x="457200" y="1830027"/>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sz="half" idx="14"/>
          </p:nvPr>
        </p:nvSpPr>
        <p:spPr>
          <a:xfrm>
            <a:off x="4800600" y="1830030"/>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userDrawn="1">
            <p:ph type="ftr" sz="quarter" idx="15"/>
          </p:nvPr>
        </p:nvSpPr>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7" name="Slide Number Placeholder 6"/>
          <p:cNvSpPr>
            <a:spLocks noGrp="1"/>
          </p:cNvSpPr>
          <p:nvPr userDrawn="1">
            <p:ph type="sldNum" sz="quarter" idx="16"/>
          </p:nvPr>
        </p:nvSpPr>
        <p:spPr/>
        <p:txBody>
          <a:bodyPr/>
          <a:lstStyle>
            <a:lvl1pPr defTabSz="457200">
              <a:defRPr/>
            </a:lvl1pPr>
          </a:lstStyle>
          <a:p>
            <a:pPr>
              <a:defRPr/>
            </a:pPr>
            <a:fld id="{0FBC093A-730E-4B6F-8670-F2EC92C7B825}" type="slidenum">
              <a:rPr lang="en-US" altLang="en-US"/>
              <a:pPr>
                <a:defRPr/>
              </a:pPr>
              <a:t>‹#›</a:t>
            </a:fld>
            <a:endParaRPr lang="en-US" altLang="en-US"/>
          </a:p>
        </p:txBody>
      </p:sp>
    </p:spTree>
    <p:extLst>
      <p:ext uri="{BB962C8B-B14F-4D97-AF65-F5344CB8AC3E}">
        <p14:creationId xmlns:p14="http://schemas.microsoft.com/office/powerpoint/2010/main" val="19816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371600"/>
            <a:ext cx="8229600" cy="38862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userDrawn="1">
            <p:ph type="dt" sz="half" idx="10"/>
          </p:nvPr>
        </p:nvSpPr>
        <p:spPr/>
        <p:txBody>
          <a:bodyPr/>
          <a:lstStyle>
            <a:lvl1pPr>
              <a:defRPr sz="900">
                <a:latin typeface="Arial"/>
                <a:cs typeface="Arial"/>
              </a:defRPr>
            </a:lvl1pPr>
          </a:lstStyle>
          <a:p>
            <a:pPr>
              <a:defRPr/>
            </a:pPr>
            <a:endParaRPr lang="en-US" dirty="0"/>
          </a:p>
        </p:txBody>
      </p:sp>
      <p:sp>
        <p:nvSpPr>
          <p:cNvPr id="7" name="Footer Placeholder 5"/>
          <p:cNvSpPr>
            <a:spLocks noGrp="1"/>
          </p:cNvSpPr>
          <p:nvPr userDrawn="1">
            <p:ph type="ftr" sz="quarter" idx="11"/>
          </p:nvPr>
        </p:nvSpPr>
        <p:spPr/>
        <p:txBody>
          <a:bodyPr/>
          <a:lstStyle>
            <a:lvl1pPr>
              <a:defRPr sz="900">
                <a:latin typeface="Arial"/>
                <a:cs typeface="Arial"/>
              </a:defRPr>
            </a:lvl1pPr>
          </a:lstStyle>
          <a:p>
            <a:pPr>
              <a:defRPr/>
            </a:pPr>
            <a:r>
              <a:rPr lang="en-US" smtClean="0"/>
              <a:t>Building Energy Codes Program</a:t>
            </a:r>
            <a:endParaRPr lang="en-US"/>
          </a:p>
        </p:txBody>
      </p:sp>
      <p:sp>
        <p:nvSpPr>
          <p:cNvPr id="8" name="Slide Number Placeholder 6"/>
          <p:cNvSpPr>
            <a:spLocks noGrp="1"/>
          </p:cNvSpPr>
          <p:nvPr userDrawn="1">
            <p:ph type="sldNum" sz="quarter" idx="12"/>
          </p:nvPr>
        </p:nvSpPr>
        <p:spPr/>
        <p:txBody>
          <a:bodyPr/>
          <a:lstStyle>
            <a:lvl1pPr>
              <a:defRPr/>
            </a:lvl1pPr>
          </a:lstStyle>
          <a:p>
            <a:pPr>
              <a:defRPr/>
            </a:pPr>
            <a:fld id="{1CD12B18-A196-4563-8E29-DB9D64DDCD7B}" type="slidenum">
              <a:rPr lang="en-US" altLang="en-US"/>
              <a:pPr>
                <a:defRPr/>
              </a:pPr>
              <a:t>‹#›</a:t>
            </a:fld>
            <a:endParaRPr lang="en-US" altLang="en-US"/>
          </a:p>
        </p:txBody>
      </p:sp>
    </p:spTree>
    <p:extLst>
      <p:ext uri="{BB962C8B-B14F-4D97-AF65-F5344CB8AC3E}">
        <p14:creationId xmlns:p14="http://schemas.microsoft.com/office/powerpoint/2010/main" val="1168664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7" name="Rectangle 6"/>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defRPr/>
            </a:pPr>
            <a:endParaRPr lang="en-US" altLang="en-US" sz="1800"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2"/>
          <p:cNvSpPr>
            <a:spLocks noGrp="1"/>
          </p:cNvSpPr>
          <p:nvPr>
            <p:ph sz="half" idx="13"/>
          </p:nvPr>
        </p:nvSpPr>
        <p:spPr>
          <a:xfrm>
            <a:off x="457200" y="2517672"/>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517675"/>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userDrawn="1">
            <p:ph type="ftr" sz="quarter" idx="15"/>
          </p:nvPr>
        </p:nvSpPr>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9" name="Slide Number Placeholder 8"/>
          <p:cNvSpPr>
            <a:spLocks noGrp="1"/>
          </p:cNvSpPr>
          <p:nvPr userDrawn="1">
            <p:ph type="sldNum" sz="quarter" idx="16"/>
          </p:nvPr>
        </p:nvSpPr>
        <p:spPr/>
        <p:txBody>
          <a:bodyPr/>
          <a:lstStyle>
            <a:lvl1pPr defTabSz="457200">
              <a:defRPr/>
            </a:lvl1pPr>
          </a:lstStyle>
          <a:p>
            <a:pPr>
              <a:defRPr/>
            </a:pPr>
            <a:fld id="{FE81C2ED-F100-40EC-B7F0-C7F8D234E5A7}" type="slidenum">
              <a:rPr lang="en-US" altLang="en-US"/>
              <a:pPr>
                <a:defRPr/>
              </a:pPr>
              <a:t>‹#›</a:t>
            </a:fld>
            <a:endParaRPr lang="en-US" altLang="en-US"/>
          </a:p>
        </p:txBody>
      </p:sp>
    </p:spTree>
    <p:extLst>
      <p:ext uri="{BB962C8B-B14F-4D97-AF65-F5344CB8AC3E}">
        <p14:creationId xmlns:p14="http://schemas.microsoft.com/office/powerpoint/2010/main" val="1829439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73813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lvl="0"/>
            <a:r>
              <a:rPr lang="en-US" noProof="0" smtClean="0"/>
              <a:t>Click to edit Master text styles</a:t>
            </a:r>
          </a:p>
        </p:txBody>
      </p:sp>
      <p:sp>
        <p:nvSpPr>
          <p:cNvPr id="24" name="Text Placeholder 22"/>
          <p:cNvSpPr>
            <a:spLocks noGrp="1"/>
          </p:cNvSpPr>
          <p:nvPr>
            <p:ph type="body" sz="quarter" idx="12"/>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smtClean="0"/>
              <a:t>Click to edit Master text styles</a:t>
            </a:r>
          </a:p>
        </p:txBody>
      </p:sp>
      <p:sp>
        <p:nvSpPr>
          <p:cNvPr id="19" name="Text Placeholder 18"/>
          <p:cNvSpPr>
            <a:spLocks noGrp="1"/>
          </p:cNvSpPr>
          <p:nvPr>
            <p:ph type="body" sz="quarter" idx="13"/>
          </p:nvPr>
        </p:nvSpPr>
        <p:spPr>
          <a:xfrm>
            <a:off x="168100" y="5672913"/>
            <a:ext cx="1390650" cy="288687"/>
          </a:xfrm>
        </p:spPr>
        <p:txBody>
          <a:bodyPr>
            <a:normAutofit/>
          </a:bodyPr>
          <a:lstStyle>
            <a:lvl1pPr>
              <a:buNone/>
              <a:defRPr sz="1200">
                <a:solidFill>
                  <a:schemeClr val="bg1"/>
                </a:solidFill>
                <a:latin typeface="Arial Narrow" pitchFamily="34" charset="0"/>
              </a:defRPr>
            </a:lvl1pPr>
            <a:lvl5pPr>
              <a:defRPr/>
            </a:lvl5pPr>
          </a:lstStyle>
          <a:p>
            <a:pPr lvl="0"/>
            <a:r>
              <a:rPr lang="en-US" smtClean="0"/>
              <a:t>Click to edit Master text styles</a:t>
            </a:r>
          </a:p>
        </p:txBody>
      </p:sp>
      <p:sp>
        <p:nvSpPr>
          <p:cNvPr id="16" name="Title 1"/>
          <p:cNvSpPr>
            <a:spLocks noGrp="1"/>
          </p:cNvSpPr>
          <p:nvPr>
            <p:ph type="ctrTitle"/>
          </p:nvPr>
        </p:nvSpPr>
        <p:spPr>
          <a:xfrm>
            <a:off x="168100" y="147797"/>
            <a:ext cx="5661200" cy="603505"/>
          </a:xfrm>
        </p:spPr>
        <p:txBody>
          <a:bodyPr>
            <a:normAutofit/>
          </a:bodyPr>
          <a:lstStyle/>
          <a:p>
            <a:r>
              <a:rPr lang="en-US" smtClean="0"/>
              <a:t>Click to edit Master title style</a:t>
            </a:r>
            <a:endParaRPr lang="en-US" dirty="0"/>
          </a:p>
        </p:txBody>
      </p:sp>
    </p:spTree>
    <p:extLst>
      <p:ext uri="{BB962C8B-B14F-4D97-AF65-F5344CB8AC3E}">
        <p14:creationId xmlns:p14="http://schemas.microsoft.com/office/powerpoint/2010/main" val="1075973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52181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72325" y="6457950"/>
            <a:ext cx="1905000" cy="457200"/>
          </a:xfrm>
        </p:spPr>
        <p:txBody>
          <a:bodyPr/>
          <a:lstStyle>
            <a:lvl1pPr defTabSz="457200">
              <a:defRPr/>
            </a:lvl1pPr>
          </a:lstStyle>
          <a:p>
            <a:pPr>
              <a:defRPr/>
            </a:pPr>
            <a:fld id="{DA795E7E-D381-403F-AD58-5B07AB079D07}" type="slidenum">
              <a:rPr lang="en-US" altLang="en-US"/>
              <a:pPr>
                <a:defRPr/>
              </a:pPr>
              <a:t>‹#›</a:t>
            </a:fld>
            <a:endParaRPr lang="en-US" altLang="en-US"/>
          </a:p>
        </p:txBody>
      </p:sp>
    </p:spTree>
    <p:extLst>
      <p:ext uri="{BB962C8B-B14F-4D97-AF65-F5344CB8AC3E}">
        <p14:creationId xmlns:p14="http://schemas.microsoft.com/office/powerpoint/2010/main" val="2979226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1717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7"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4" name="Footer Placeholder 2"/>
          <p:cNvSpPr>
            <a:spLocks noGrp="1"/>
          </p:cNvSpPr>
          <p:nvPr>
            <p:ph type="ftr" sz="quarter" idx="10"/>
          </p:nvPr>
        </p:nvSpPr>
        <p:spPr>
          <a:xfrm>
            <a:off x="2743200" y="6356350"/>
            <a:ext cx="3657600" cy="365125"/>
          </a:xfrm>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5" name="Date Placeholder 3"/>
          <p:cNvSpPr>
            <a:spLocks noGrp="1"/>
          </p:cNvSpPr>
          <p:nvPr>
            <p:ph type="dt" sz="half" idx="11"/>
          </p:nvPr>
        </p:nvSpPr>
        <p:spPr>
          <a:xfrm>
            <a:off x="6858000" y="6356350"/>
            <a:ext cx="1600200" cy="365125"/>
          </a:xfrm>
        </p:spPr>
        <p:txBody>
          <a:bodyPr wrap="square" numCol="1" anchorCtr="0" compatLnSpc="1">
            <a:prstTxWarp prst="textNoShape">
              <a:avLst/>
            </a:prstTxWarp>
          </a:bodyPr>
          <a:lstStyle>
            <a:lvl1pPr algn="r" defTabSz="457200" fontAlgn="base">
              <a:spcBef>
                <a:spcPct val="0"/>
              </a:spcBef>
              <a:spcAft>
                <a:spcPct val="0"/>
              </a:spcAft>
              <a:defRPr>
                <a:latin typeface="Arial" pitchFamily="34" charset="0"/>
                <a:ea typeface="ＭＳ Ｐゴシック" pitchFamily="34" charset="-128"/>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a:xfrm>
            <a:off x="8742363" y="6356350"/>
            <a:ext cx="301625" cy="365125"/>
          </a:xfrm>
        </p:spPr>
        <p:txBody>
          <a:bodyPr/>
          <a:lstStyle>
            <a:lvl1pPr algn="l" defTabSz="457200">
              <a:defRPr b="1"/>
            </a:lvl1pPr>
          </a:lstStyle>
          <a:p>
            <a:pPr>
              <a:defRPr/>
            </a:pPr>
            <a:fld id="{F844014F-AFB3-4F32-A577-7BEE186205A8}" type="slidenum">
              <a:rPr lang="en-US" altLang="en-US"/>
              <a:pPr>
                <a:defRPr/>
              </a:pPr>
              <a:t>‹#›</a:t>
            </a:fld>
            <a:endParaRPr lang="en-US" altLang="en-US"/>
          </a:p>
        </p:txBody>
      </p:sp>
    </p:spTree>
    <p:extLst>
      <p:ext uri="{BB962C8B-B14F-4D97-AF65-F5344CB8AC3E}">
        <p14:creationId xmlns:p14="http://schemas.microsoft.com/office/powerpoint/2010/main" val="239279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 2-Column Content">
    <p:spTree>
      <p:nvGrpSpPr>
        <p:cNvPr id="1" name=""/>
        <p:cNvGrpSpPr/>
        <p:nvPr/>
      </p:nvGrpSpPr>
      <p:grpSpPr>
        <a:xfrm>
          <a:off x="0" y="0"/>
          <a:ext cx="0" cy="0"/>
          <a:chOff x="0" y="0"/>
          <a:chExt cx="0" cy="0"/>
        </a:xfrm>
      </p:grpSpPr>
      <p:cxnSp>
        <p:nvCxnSpPr>
          <p:cNvPr id="5" name="Straight Connector 4"/>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20" name="Content Placeholder 2"/>
          <p:cNvSpPr>
            <a:spLocks noGrp="1"/>
          </p:cNvSpPr>
          <p:nvPr>
            <p:ph sz="half" idx="1"/>
          </p:nvPr>
        </p:nvSpPr>
        <p:spPr>
          <a:xfrm>
            <a:off x="274320" y="1600200"/>
            <a:ext cx="411480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
          <p:cNvSpPr>
            <a:spLocks noGrp="1"/>
          </p:cNvSpPr>
          <p:nvPr>
            <p:ph sz="half" idx="13"/>
          </p:nvPr>
        </p:nvSpPr>
        <p:spPr>
          <a:xfrm>
            <a:off x="4754880" y="1600200"/>
            <a:ext cx="411480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4"/>
          </p:nvPr>
        </p:nvSpPr>
        <p:spPr>
          <a:xfrm>
            <a:off x="2743200" y="6356350"/>
            <a:ext cx="3657600" cy="365125"/>
          </a:xfrm>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7" name="Date Placeholder 3"/>
          <p:cNvSpPr>
            <a:spLocks noGrp="1"/>
          </p:cNvSpPr>
          <p:nvPr>
            <p:ph type="dt" sz="half" idx="15"/>
          </p:nvPr>
        </p:nvSpPr>
        <p:spPr>
          <a:xfrm>
            <a:off x="6858000" y="6356350"/>
            <a:ext cx="1600200" cy="365125"/>
          </a:xfrm>
        </p:spPr>
        <p:txBody>
          <a:bodyPr wrap="square" numCol="1" anchorCtr="0" compatLnSpc="1">
            <a:prstTxWarp prst="textNoShape">
              <a:avLst/>
            </a:prstTxWarp>
          </a:bodyPr>
          <a:lstStyle>
            <a:lvl1pPr algn="r" defTabSz="457200" fontAlgn="base">
              <a:spcBef>
                <a:spcPct val="0"/>
              </a:spcBef>
              <a:spcAft>
                <a:spcPct val="0"/>
              </a:spcAft>
              <a:defRPr>
                <a:latin typeface="Arial" pitchFamily="34" charset="0"/>
                <a:ea typeface="ＭＳ Ｐゴシック" pitchFamily="34" charset="-128"/>
                <a:cs typeface="Arial" pitchFamily="34" charset="0"/>
              </a:defRPr>
            </a:lvl1pPr>
          </a:lstStyle>
          <a:p>
            <a:pPr>
              <a:defRPr/>
            </a:pPr>
            <a:endParaRPr lang="en-US" altLang="en-US"/>
          </a:p>
        </p:txBody>
      </p:sp>
      <p:sp>
        <p:nvSpPr>
          <p:cNvPr id="8" name="Slide Number Placeholder 5"/>
          <p:cNvSpPr>
            <a:spLocks noGrp="1"/>
          </p:cNvSpPr>
          <p:nvPr>
            <p:ph type="sldNum" sz="quarter" idx="16"/>
          </p:nvPr>
        </p:nvSpPr>
        <p:spPr>
          <a:xfrm>
            <a:off x="8742363" y="6356350"/>
            <a:ext cx="301625" cy="365125"/>
          </a:xfrm>
        </p:spPr>
        <p:txBody>
          <a:bodyPr/>
          <a:lstStyle>
            <a:lvl1pPr algn="l" defTabSz="457200">
              <a:defRPr b="1"/>
            </a:lvl1pPr>
          </a:lstStyle>
          <a:p>
            <a:pPr>
              <a:defRPr/>
            </a:pPr>
            <a:fld id="{0BCA337D-9FFF-461B-B9B2-18DA1F1B6D13}" type="slidenum">
              <a:rPr lang="en-US" altLang="en-US"/>
              <a:pPr>
                <a:defRPr/>
              </a:pPr>
              <a:t>‹#›</a:t>
            </a:fld>
            <a:endParaRPr lang="en-US" altLang="en-US"/>
          </a:p>
        </p:txBody>
      </p:sp>
    </p:spTree>
    <p:extLst>
      <p:ext uri="{BB962C8B-B14F-4D97-AF65-F5344CB8AC3E}">
        <p14:creationId xmlns:p14="http://schemas.microsoft.com/office/powerpoint/2010/main" val="1270213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wrap="square" numCol="1" anchorCtr="0" compatLnSpc="1">
            <a:prstTxWarp prst="textNoShape">
              <a:avLst/>
            </a:prstTxWarp>
          </a:bodyPr>
          <a:lstStyle>
            <a:lvl1pPr defTabSz="457200" fontAlgn="base">
              <a:spcBef>
                <a:spcPct val="0"/>
              </a:spcBef>
              <a:spcAft>
                <a:spcPct val="0"/>
              </a:spcAft>
              <a:defRPr>
                <a:latin typeface="Calibri" pitchFamily="34" charset="0"/>
                <a:ea typeface="ＭＳ Ｐゴシック" pitchFamily="34" charset="-128"/>
                <a:cs typeface="Arial" pitchFamily="34" charset="0"/>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defTabSz="457200">
              <a:defRPr>
                <a:latin typeface="Calibri" pitchFamily="34" charset="0"/>
                <a:ea typeface="ＭＳ Ｐゴシック" pitchFamily="34" charset="-128"/>
                <a:cs typeface="+mn-cs"/>
              </a:defRPr>
            </a:lvl1pPr>
          </a:lstStyle>
          <a:p>
            <a:pPr>
              <a:defRPr/>
            </a:pPr>
            <a:r>
              <a:rPr lang="en-US" altLang="en-US" smtClean="0"/>
              <a:t>Building Energy Codes Program</a:t>
            </a:r>
            <a:endParaRPr lang="en-US" altLang="en-US"/>
          </a:p>
        </p:txBody>
      </p:sp>
      <p:sp>
        <p:nvSpPr>
          <p:cNvPr id="7" name="Slide Number Placeholder 6"/>
          <p:cNvSpPr>
            <a:spLocks noGrp="1"/>
          </p:cNvSpPr>
          <p:nvPr>
            <p:ph type="sldNum" sz="quarter" idx="12"/>
          </p:nvPr>
        </p:nvSpPr>
        <p:spPr>
          <a:xfrm>
            <a:off x="7010400" y="6457950"/>
            <a:ext cx="2133600" cy="476250"/>
          </a:xfrm>
        </p:spPr>
        <p:txBody>
          <a:bodyPr/>
          <a:lstStyle>
            <a:lvl1pPr defTabSz="457200">
              <a:defRPr>
                <a:latin typeface="Calibri" panose="020F0502020204030204" pitchFamily="34" charset="0"/>
              </a:defRPr>
            </a:lvl1pPr>
          </a:lstStyle>
          <a:p>
            <a:pPr>
              <a:defRPr/>
            </a:pPr>
            <a:fld id="{BE35C61C-F368-49CC-882B-30D99896F45C}" type="slidenum">
              <a:rPr lang="en-US" altLang="en-US"/>
              <a:pPr>
                <a:defRPr/>
              </a:pPr>
              <a:t>‹#›</a:t>
            </a:fld>
            <a:endParaRPr lang="en-US" altLang="en-US"/>
          </a:p>
        </p:txBody>
      </p:sp>
    </p:spTree>
    <p:extLst>
      <p:ext uri="{BB962C8B-B14F-4D97-AF65-F5344CB8AC3E}">
        <p14:creationId xmlns:p14="http://schemas.microsoft.com/office/powerpoint/2010/main" val="582027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cxnSp>
        <p:nvCxnSpPr>
          <p:cNvPr id="4" name="Straight Connector 3"/>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4"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274320" y="1600200"/>
            <a:ext cx="859536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10"/>
          </p:nvPr>
        </p:nvSpPr>
        <p:spPr>
          <a:xfrm>
            <a:off x="2743200" y="6356350"/>
            <a:ext cx="3657600" cy="365125"/>
          </a:xfrm>
        </p:spPr>
        <p:txBody>
          <a:bodyPr/>
          <a:lstStyle>
            <a:lvl1pPr defTabSz="457200">
              <a:defRPr>
                <a:ea typeface="ＭＳ Ｐゴシック" pitchFamily="34" charset="-128"/>
                <a:cs typeface="+mn-cs"/>
              </a:defRPr>
            </a:lvl1pPr>
          </a:lstStyle>
          <a:p>
            <a:pPr>
              <a:defRPr/>
            </a:pPr>
            <a:r>
              <a:rPr lang="en-US" altLang="en-US" smtClean="0"/>
              <a:t>Building Energy Codes Program</a:t>
            </a:r>
            <a:endParaRPr lang="en-US" altLang="en-US"/>
          </a:p>
        </p:txBody>
      </p:sp>
      <p:sp>
        <p:nvSpPr>
          <p:cNvPr id="6" name="Date Placeholder 3"/>
          <p:cNvSpPr>
            <a:spLocks noGrp="1"/>
          </p:cNvSpPr>
          <p:nvPr>
            <p:ph type="dt" sz="half" idx="11"/>
          </p:nvPr>
        </p:nvSpPr>
        <p:spPr>
          <a:xfrm>
            <a:off x="6858000" y="6356350"/>
            <a:ext cx="1600200" cy="365125"/>
          </a:xfrm>
        </p:spPr>
        <p:txBody>
          <a:bodyPr wrap="square" numCol="1" anchorCtr="0" compatLnSpc="1">
            <a:prstTxWarp prst="textNoShape">
              <a:avLst/>
            </a:prstTxWarp>
          </a:bodyPr>
          <a:lstStyle>
            <a:lvl1pPr algn="r" defTabSz="457200" fontAlgn="base">
              <a:spcBef>
                <a:spcPct val="0"/>
              </a:spcBef>
              <a:spcAft>
                <a:spcPct val="0"/>
              </a:spcAft>
              <a:defRPr>
                <a:latin typeface="Arial" pitchFamily="34" charset="0"/>
                <a:ea typeface="ＭＳ Ｐゴシック" pitchFamily="34" charset="-128"/>
                <a:cs typeface="Arial" pitchFamily="34" charset="0"/>
              </a:defRPr>
            </a:lvl1pPr>
          </a:lstStyle>
          <a:p>
            <a:pPr>
              <a:defRPr/>
            </a:pPr>
            <a:endParaRPr lang="en-US" altLang="en-US"/>
          </a:p>
        </p:txBody>
      </p:sp>
      <p:sp>
        <p:nvSpPr>
          <p:cNvPr id="7" name="Slide Number Placeholder 5"/>
          <p:cNvSpPr>
            <a:spLocks noGrp="1"/>
          </p:cNvSpPr>
          <p:nvPr>
            <p:ph type="sldNum" sz="quarter" idx="12"/>
          </p:nvPr>
        </p:nvSpPr>
        <p:spPr>
          <a:xfrm>
            <a:off x="8742363" y="6356350"/>
            <a:ext cx="301625" cy="365125"/>
          </a:xfrm>
        </p:spPr>
        <p:txBody>
          <a:bodyPr/>
          <a:lstStyle>
            <a:lvl1pPr algn="l" defTabSz="457200">
              <a:defRPr b="1"/>
            </a:lvl1pPr>
          </a:lstStyle>
          <a:p>
            <a:pPr>
              <a:defRPr/>
            </a:pPr>
            <a:fld id="{03309583-1C86-4DB9-8537-4357AC7B18D5}" type="slidenum">
              <a:rPr lang="en-US" altLang="en-US"/>
              <a:pPr>
                <a:defRPr/>
              </a:pPr>
              <a:t>‹#›</a:t>
            </a:fld>
            <a:endParaRPr lang="en-US" altLang="en-US"/>
          </a:p>
        </p:txBody>
      </p:sp>
    </p:spTree>
    <p:extLst>
      <p:ext uri="{BB962C8B-B14F-4D97-AF65-F5344CB8AC3E}">
        <p14:creationId xmlns:p14="http://schemas.microsoft.com/office/powerpoint/2010/main" val="32705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3" name="Rectangle 2"/>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Date Placeholder 2"/>
          <p:cNvSpPr>
            <a:spLocks noGrp="1"/>
          </p:cNvSpPr>
          <p:nvPr userDrawn="1">
            <p:ph type="dt" sz="half" idx="10"/>
          </p:nvPr>
        </p:nvSpPr>
        <p:spPr/>
        <p:txBody>
          <a:bodyPr/>
          <a:lstStyle>
            <a:lvl1pPr>
              <a:defRPr sz="900">
                <a:latin typeface="Arial"/>
                <a:cs typeface="Arial"/>
              </a:defRPr>
            </a:lvl1pPr>
          </a:lstStyle>
          <a:p>
            <a:pPr>
              <a:defRPr/>
            </a:pPr>
            <a:endParaRPr lang="en-US" dirty="0"/>
          </a:p>
        </p:txBody>
      </p:sp>
      <p:sp>
        <p:nvSpPr>
          <p:cNvPr id="5" name="Footer Placeholder 3"/>
          <p:cNvSpPr>
            <a:spLocks noGrp="1"/>
          </p:cNvSpPr>
          <p:nvPr userDrawn="1">
            <p:ph type="ftr" sz="quarter" idx="11"/>
          </p:nvPr>
        </p:nvSpPr>
        <p:spPr/>
        <p:txBody>
          <a:bodyPr/>
          <a:lstStyle>
            <a:lvl1pPr>
              <a:defRPr sz="900">
                <a:latin typeface="Arial"/>
                <a:cs typeface="Arial"/>
              </a:defRPr>
            </a:lvl1pPr>
          </a:lstStyle>
          <a:p>
            <a:pPr>
              <a:defRPr/>
            </a:pPr>
            <a:r>
              <a:rPr lang="en-US" smtClean="0"/>
              <a:t>Building Energy Codes Program</a:t>
            </a:r>
            <a:endParaRPr lang="en-US"/>
          </a:p>
        </p:txBody>
      </p:sp>
      <p:sp>
        <p:nvSpPr>
          <p:cNvPr id="6" name="Slide Number Placeholder 4"/>
          <p:cNvSpPr>
            <a:spLocks noGrp="1"/>
          </p:cNvSpPr>
          <p:nvPr userDrawn="1">
            <p:ph type="sldNum" sz="quarter" idx="12"/>
          </p:nvPr>
        </p:nvSpPr>
        <p:spPr/>
        <p:txBody>
          <a:bodyPr/>
          <a:lstStyle>
            <a:lvl1pPr>
              <a:defRPr/>
            </a:lvl1pPr>
          </a:lstStyle>
          <a:p>
            <a:pPr>
              <a:defRPr/>
            </a:pPr>
            <a:fld id="{0DF125AE-87EE-484A-AA9C-CC1AF6C4FAAE}" type="slidenum">
              <a:rPr lang="en-US" altLang="en-US"/>
              <a:pPr>
                <a:defRPr/>
              </a:pPr>
              <a:t>‹#›</a:t>
            </a:fld>
            <a:endParaRPr lang="en-US" altLang="en-US"/>
          </a:p>
        </p:txBody>
      </p:sp>
    </p:spTree>
    <p:extLst>
      <p:ext uri="{BB962C8B-B14F-4D97-AF65-F5344CB8AC3E}">
        <p14:creationId xmlns:p14="http://schemas.microsoft.com/office/powerpoint/2010/main" val="287939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4" name="Rectangle 3"/>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57200" y="1828800"/>
            <a:ext cx="82296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Date Placeholder 8"/>
          <p:cNvSpPr>
            <a:spLocks noGrp="1"/>
          </p:cNvSpPr>
          <p:nvPr userDrawn="1">
            <p:ph type="dt" sz="half" idx="14"/>
          </p:nvPr>
        </p:nvSpPr>
        <p:spPr/>
        <p:txBody>
          <a:bodyPr/>
          <a:lstStyle>
            <a:lvl1pPr>
              <a:defRPr sz="900">
                <a:latin typeface="Arial"/>
                <a:cs typeface="Arial"/>
              </a:defRPr>
            </a:lvl1pPr>
          </a:lstStyle>
          <a:p>
            <a:pPr>
              <a:defRPr/>
            </a:pPr>
            <a:endParaRPr lang="en-US"/>
          </a:p>
        </p:txBody>
      </p:sp>
      <p:sp>
        <p:nvSpPr>
          <p:cNvPr id="6" name="Slide Number Placeholder 9"/>
          <p:cNvSpPr>
            <a:spLocks noGrp="1"/>
          </p:cNvSpPr>
          <p:nvPr userDrawn="1">
            <p:ph type="sldNum" sz="quarter" idx="15"/>
          </p:nvPr>
        </p:nvSpPr>
        <p:spPr/>
        <p:txBody>
          <a:bodyPr/>
          <a:lstStyle>
            <a:lvl1pPr>
              <a:defRPr/>
            </a:lvl1pPr>
          </a:lstStyle>
          <a:p>
            <a:pPr>
              <a:defRPr/>
            </a:pPr>
            <a:fld id="{0AFB20C0-9616-4E7A-B172-C64CD3C0CAB9}" type="slidenum">
              <a:rPr lang="en-US" altLang="en-US"/>
              <a:pPr>
                <a:defRPr/>
              </a:pPr>
              <a:t>‹#›</a:t>
            </a:fld>
            <a:endParaRPr lang="en-US" altLang="en-US"/>
          </a:p>
        </p:txBody>
      </p:sp>
      <p:sp>
        <p:nvSpPr>
          <p:cNvPr id="7" name="Footer Placeholder 10"/>
          <p:cNvSpPr>
            <a:spLocks noGrp="1"/>
          </p:cNvSpPr>
          <p:nvPr userDrawn="1">
            <p:ph type="ftr" sz="quarter" idx="16"/>
          </p:nvPr>
        </p:nvSpPr>
        <p:spPr/>
        <p:txBody>
          <a:bodyPr/>
          <a:lstStyle>
            <a:lvl1pPr>
              <a:defRPr sz="900">
                <a:latin typeface="Arial"/>
                <a:cs typeface="Arial"/>
              </a:defRPr>
            </a:lvl1pPr>
          </a:lstStyle>
          <a:p>
            <a:pPr>
              <a:defRPr/>
            </a:pPr>
            <a:r>
              <a:rPr lang="en-US" smtClean="0"/>
              <a:t>Building Energy Codes Program</a:t>
            </a:r>
            <a:endParaRPr lang="en-US"/>
          </a:p>
        </p:txBody>
      </p:sp>
    </p:spTree>
    <p:extLst>
      <p:ext uri="{BB962C8B-B14F-4D97-AF65-F5344CB8AC3E}">
        <p14:creationId xmlns:p14="http://schemas.microsoft.com/office/powerpoint/2010/main" val="319533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5" name="Rectangle 4"/>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0" name="Content Placeholder 2"/>
          <p:cNvSpPr>
            <a:spLocks noGrp="1"/>
          </p:cNvSpPr>
          <p:nvPr>
            <p:ph sz="half" idx="13"/>
          </p:nvPr>
        </p:nvSpPr>
        <p:spPr>
          <a:xfrm>
            <a:off x="457200" y="1830027"/>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sz="half" idx="14"/>
          </p:nvPr>
        </p:nvSpPr>
        <p:spPr>
          <a:xfrm>
            <a:off x="4800600" y="1830030"/>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userDrawn="1">
            <p:ph type="ftr" sz="quarter" idx="15"/>
          </p:nvPr>
        </p:nvSpPr>
        <p:spPr/>
        <p:txBody>
          <a:bodyPr/>
          <a:lstStyle>
            <a:lvl1pPr>
              <a:defRPr sz="900">
                <a:latin typeface="Arial"/>
                <a:cs typeface="Arial"/>
              </a:defRPr>
            </a:lvl1pPr>
          </a:lstStyle>
          <a:p>
            <a:pPr>
              <a:defRPr/>
            </a:pPr>
            <a:r>
              <a:rPr lang="en-US" smtClean="0"/>
              <a:t>Building Energy Codes Program</a:t>
            </a:r>
            <a:endParaRPr lang="en-US"/>
          </a:p>
        </p:txBody>
      </p:sp>
      <p:sp>
        <p:nvSpPr>
          <p:cNvPr id="7" name="Slide Number Placeholder 6"/>
          <p:cNvSpPr>
            <a:spLocks noGrp="1"/>
          </p:cNvSpPr>
          <p:nvPr userDrawn="1">
            <p:ph type="sldNum" sz="quarter" idx="16"/>
          </p:nvPr>
        </p:nvSpPr>
        <p:spPr/>
        <p:txBody>
          <a:bodyPr/>
          <a:lstStyle>
            <a:lvl1pPr>
              <a:defRPr/>
            </a:lvl1pPr>
          </a:lstStyle>
          <a:p>
            <a:pPr>
              <a:defRPr/>
            </a:pPr>
            <a:fld id="{00C6945C-FF92-4069-B096-0F1B6CD24015}" type="slidenum">
              <a:rPr lang="en-US" altLang="en-US"/>
              <a:pPr>
                <a:defRPr/>
              </a:pPr>
              <a:t>‹#›</a:t>
            </a:fld>
            <a:endParaRPr lang="en-US" altLang="en-US"/>
          </a:p>
        </p:txBody>
      </p:sp>
    </p:spTree>
    <p:extLst>
      <p:ext uri="{BB962C8B-B14F-4D97-AF65-F5344CB8AC3E}">
        <p14:creationId xmlns:p14="http://schemas.microsoft.com/office/powerpoint/2010/main" val="581009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7" name="Rectangle 6"/>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2"/>
          <p:cNvSpPr>
            <a:spLocks noGrp="1"/>
          </p:cNvSpPr>
          <p:nvPr>
            <p:ph sz="half" idx="13"/>
          </p:nvPr>
        </p:nvSpPr>
        <p:spPr>
          <a:xfrm>
            <a:off x="457200" y="2517672"/>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517675"/>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userDrawn="1">
            <p:ph type="ftr" sz="quarter" idx="15"/>
          </p:nvPr>
        </p:nvSpPr>
        <p:spPr/>
        <p:txBody>
          <a:bodyPr/>
          <a:lstStyle>
            <a:lvl1pPr>
              <a:defRPr sz="900">
                <a:latin typeface="Arial"/>
                <a:cs typeface="Arial"/>
              </a:defRPr>
            </a:lvl1pPr>
          </a:lstStyle>
          <a:p>
            <a:pPr>
              <a:defRPr/>
            </a:pPr>
            <a:r>
              <a:rPr lang="en-US" smtClean="0"/>
              <a:t>Building Energy Codes Program</a:t>
            </a:r>
            <a:endParaRPr lang="en-US"/>
          </a:p>
        </p:txBody>
      </p:sp>
      <p:sp>
        <p:nvSpPr>
          <p:cNvPr id="9" name="Slide Number Placeholder 8"/>
          <p:cNvSpPr>
            <a:spLocks noGrp="1"/>
          </p:cNvSpPr>
          <p:nvPr userDrawn="1">
            <p:ph type="sldNum" sz="quarter" idx="16"/>
          </p:nvPr>
        </p:nvSpPr>
        <p:spPr/>
        <p:txBody>
          <a:bodyPr/>
          <a:lstStyle>
            <a:lvl1pPr>
              <a:defRPr/>
            </a:lvl1pPr>
          </a:lstStyle>
          <a:p>
            <a:pPr>
              <a:defRPr/>
            </a:pPr>
            <a:fld id="{FE8B3A81-E0B3-4F8E-BEC4-A3468FA42976}" type="slidenum">
              <a:rPr lang="en-US" altLang="en-US"/>
              <a:pPr>
                <a:defRPr/>
              </a:pPr>
              <a:t>‹#›</a:t>
            </a:fld>
            <a:endParaRPr lang="en-US" altLang="en-US"/>
          </a:p>
        </p:txBody>
      </p:sp>
    </p:spTree>
    <p:extLst>
      <p:ext uri="{BB962C8B-B14F-4D97-AF65-F5344CB8AC3E}">
        <p14:creationId xmlns:p14="http://schemas.microsoft.com/office/powerpoint/2010/main" val="180918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1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9.png"/><Relationship Id="rId10" Type="http://schemas.openxmlformats.org/officeDocument/2006/relationships/slideLayout" Target="../slideLayouts/slideLayout24.xml"/><Relationship Id="rId19"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1.jpeg"/><Relationship Id="rId3" Type="http://schemas.openxmlformats.org/officeDocument/2006/relationships/slideLayout" Target="../slideLayouts/slideLayout28.xml"/><Relationship Id="rId21" Type="http://schemas.openxmlformats.org/officeDocument/2006/relationships/image" Target="../media/image2.emf"/><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5" Type="http://schemas.openxmlformats.org/officeDocument/2006/relationships/image" Target="../media/image6.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9.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5.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4.png"/><Relationship Id="rId10" Type="http://schemas.openxmlformats.org/officeDocument/2006/relationships/slideLayout" Target="../slideLayouts/slideLayout35.xml"/><Relationship Id="rId19" Type="http://schemas.openxmlformats.org/officeDocument/2006/relationships/image" Target="../media/image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emf"/><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6.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image" Target="../media/image5.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image" Target="../media/image4.png"/><Relationship Id="rId10" Type="http://schemas.openxmlformats.org/officeDocument/2006/relationships/slideLayout" Target="../slideLayouts/slideLayout51.xml"/><Relationship Id="rId19"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8"/>
          <p:cNvGrpSpPr>
            <a:grpSpLocks/>
          </p:cNvGrpSpPr>
          <p:nvPr userDrawn="1"/>
        </p:nvGrpSpPr>
        <p:grpSpPr bwMode="auto">
          <a:xfrm>
            <a:off x="0" y="0"/>
            <a:ext cx="9144000" cy="6858000"/>
            <a:chOff x="0" y="0"/>
            <a:chExt cx="9144000" cy="6858000"/>
          </a:xfrm>
        </p:grpSpPr>
        <p:pic>
          <p:nvPicPr>
            <p:cNvPr id="1032" name="Picture 9" descr="Copper_PowerPoint_Background_08-19-2011.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570482" y="128766"/>
              <a:ext cx="1444752" cy="7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457200" y="357188"/>
            <a:ext cx="6858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eaLnBrk="1" hangingPunct="1">
              <a:defRPr sz="900">
                <a:solidFill>
                  <a:srgbClr val="707276"/>
                </a:solidFill>
                <a:latin typeface="Arial"/>
                <a:cs typeface="Aria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eaLnBrk="1" hangingPunct="1">
              <a:defRPr sz="900">
                <a:solidFill>
                  <a:srgbClr val="707276"/>
                </a:solidFill>
                <a:latin typeface="Arial"/>
                <a:cs typeface="Arial"/>
              </a:defRPr>
            </a:lvl1pPr>
          </a:lstStyle>
          <a:p>
            <a:pPr>
              <a:defRPr/>
            </a:pPr>
            <a:r>
              <a:rPr lang="en-US" smtClean="0"/>
              <a:t>Building Energy Codes Program</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0" tIns="0" rIns="0" bIns="0" numCol="1" anchor="ctr" anchorCtr="0" compatLnSpc="1">
            <a:prstTxWarp prst="textNoShape">
              <a:avLst/>
            </a:prstTxWarp>
          </a:bodyPr>
          <a:lstStyle>
            <a:lvl1pPr algn="r" eaLnBrk="1" hangingPunct="1">
              <a:defRPr sz="900">
                <a:solidFill>
                  <a:srgbClr val="707276"/>
                </a:solidFill>
                <a:cs typeface="Arial" panose="020B0604020202020204" pitchFamily="34" charset="0"/>
              </a:defRPr>
            </a:lvl1pPr>
          </a:lstStyle>
          <a:p>
            <a:pPr>
              <a:defRPr/>
            </a:pPr>
            <a:fld id="{FF0B734F-7569-46AE-AC2D-1EB5E58AC1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 id="2147484796" r:id="rId14"/>
  </p:sldLayoutIdLst>
  <p:hf hdr="0" dt="0"/>
  <p:txStyles>
    <p:titleStyle>
      <a:lvl1pPr algn="l" defTabSz="457200" rtl="0" eaLnBrk="0" fontAlgn="base" hangingPunct="0">
        <a:spcBef>
          <a:spcPct val="0"/>
        </a:spcBef>
        <a:spcAft>
          <a:spcPct val="0"/>
        </a:spcAft>
        <a:defRPr sz="2500" b="1" kern="1200">
          <a:solidFill>
            <a:srgbClr val="FFFFFF"/>
          </a:solidFill>
          <a:latin typeface="Arial"/>
          <a:ea typeface="+mj-ea"/>
          <a:cs typeface="Arial"/>
        </a:defRPr>
      </a:lvl1pPr>
      <a:lvl2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2pPr>
      <a:lvl3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3pPr>
      <a:lvl4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4pPr>
      <a:lvl5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5pPr>
      <a:lvl6pPr marL="457200" algn="l" defTabSz="457200" rtl="0" fontAlgn="base">
        <a:spcBef>
          <a:spcPct val="0"/>
        </a:spcBef>
        <a:spcAft>
          <a:spcPct val="0"/>
        </a:spcAft>
        <a:defRPr sz="2500" b="1">
          <a:solidFill>
            <a:srgbClr val="FFFFFF"/>
          </a:solidFill>
          <a:latin typeface="Arial" pitchFamily="34" charset="0"/>
          <a:cs typeface="Arial" pitchFamily="34" charset="0"/>
        </a:defRPr>
      </a:lvl6pPr>
      <a:lvl7pPr marL="914400" algn="l" defTabSz="457200" rtl="0" fontAlgn="base">
        <a:spcBef>
          <a:spcPct val="0"/>
        </a:spcBef>
        <a:spcAft>
          <a:spcPct val="0"/>
        </a:spcAft>
        <a:defRPr sz="2500" b="1">
          <a:solidFill>
            <a:srgbClr val="FFFFFF"/>
          </a:solidFill>
          <a:latin typeface="Arial" pitchFamily="34" charset="0"/>
          <a:cs typeface="Arial" pitchFamily="34" charset="0"/>
        </a:defRPr>
      </a:lvl7pPr>
      <a:lvl8pPr marL="1371600" algn="l" defTabSz="457200" rtl="0" fontAlgn="base">
        <a:spcBef>
          <a:spcPct val="0"/>
        </a:spcBef>
        <a:spcAft>
          <a:spcPct val="0"/>
        </a:spcAft>
        <a:defRPr sz="2500" b="1">
          <a:solidFill>
            <a:srgbClr val="FFFFFF"/>
          </a:solidFill>
          <a:latin typeface="Arial" pitchFamily="34" charset="0"/>
          <a:cs typeface="Arial" pitchFamily="34" charset="0"/>
        </a:defRPr>
      </a:lvl8pPr>
      <a:lvl9pPr marL="1828800" algn="l" defTabSz="457200" rtl="0" fontAlgn="base">
        <a:spcBef>
          <a:spcPct val="0"/>
        </a:spcBef>
        <a:spcAft>
          <a:spcPct val="0"/>
        </a:spcAft>
        <a:defRPr sz="2500" b="1">
          <a:solidFill>
            <a:srgbClr val="FFFFFF"/>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SzPct val="100000"/>
        <a:buBlip>
          <a:blip r:embed="rId18"/>
        </a:buBlip>
        <a:defRPr sz="2000" kern="1200">
          <a:solidFill>
            <a:schemeClr val="accent2"/>
          </a:solidFill>
          <a:latin typeface="Arial"/>
          <a:ea typeface="+mn-ea"/>
          <a:cs typeface="Arial"/>
        </a:defRPr>
      </a:lvl1pPr>
      <a:lvl2pPr marL="742950" indent="-285750" algn="l" defTabSz="457200" rtl="0" eaLnBrk="0" fontAlgn="base" hangingPunct="0">
        <a:spcBef>
          <a:spcPct val="20000"/>
        </a:spcBef>
        <a:spcAft>
          <a:spcPct val="0"/>
        </a:spcAft>
        <a:buBlip>
          <a:blip r:embed="rId19"/>
        </a:buBlip>
        <a:defRPr kern="1200">
          <a:solidFill>
            <a:schemeClr val="accent2"/>
          </a:solidFill>
          <a:latin typeface="Arial"/>
          <a:ea typeface="+mn-ea"/>
          <a:cs typeface="Arial"/>
        </a:defRPr>
      </a:lvl2pPr>
      <a:lvl3pPr marL="1143000" indent="-228600" algn="l" defTabSz="457200" rtl="0" eaLnBrk="0" fontAlgn="base" hangingPunct="0">
        <a:spcBef>
          <a:spcPct val="20000"/>
        </a:spcBef>
        <a:spcAft>
          <a:spcPct val="0"/>
        </a:spcAft>
        <a:buSzPct val="100000"/>
        <a:buBlip>
          <a:blip r:embed="rId20"/>
        </a:buBlip>
        <a:defRPr sz="1600" kern="1200">
          <a:solidFill>
            <a:schemeClr val="accent2"/>
          </a:solidFill>
          <a:latin typeface="Arial"/>
          <a:ea typeface="+mn-ea"/>
          <a:cs typeface="Arial"/>
        </a:defRPr>
      </a:lvl3pPr>
      <a:lvl4pPr marL="1600200" indent="-228600" algn="l" defTabSz="457200" rtl="0" eaLnBrk="0" fontAlgn="base" hangingPunct="0">
        <a:spcBef>
          <a:spcPct val="20000"/>
        </a:spcBef>
        <a:spcAft>
          <a:spcPct val="0"/>
        </a:spcAft>
        <a:buSzPct val="100000"/>
        <a:buBlip>
          <a:blip r:embed="rId21"/>
        </a:buBlip>
        <a:defRPr sz="1400" kern="1200">
          <a:solidFill>
            <a:schemeClr val="accent2"/>
          </a:solidFill>
          <a:latin typeface="Arial"/>
          <a:ea typeface="+mn-ea"/>
          <a:cs typeface="Arial"/>
        </a:defRPr>
      </a:lvl4pPr>
      <a:lvl5pPr marL="2057400" indent="-228600" algn="l" defTabSz="457200" rtl="0" eaLnBrk="0" fontAlgn="base" hangingPunct="0">
        <a:spcBef>
          <a:spcPct val="20000"/>
        </a:spcBef>
        <a:spcAft>
          <a:spcPct val="0"/>
        </a:spcAft>
        <a:buSzPct val="100000"/>
        <a:buBlip>
          <a:blip r:embed="rId18"/>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 descr="Copper_PowerPoint_Background_08-19-201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274638" y="201613"/>
            <a:ext cx="5943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274638" y="1600200"/>
            <a:ext cx="8594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858000" y="6356350"/>
            <a:ext cx="1600200" cy="365125"/>
          </a:xfrm>
          <a:prstGeom prst="rect">
            <a:avLst/>
          </a:prstGeom>
        </p:spPr>
        <p:txBody>
          <a:bodyPr vert="horz" lIns="0" tIns="0" rIns="0" bIns="0" rtlCol="0" anchor="ctr"/>
          <a:lstStyle>
            <a:lvl1pPr algn="r" defTabSz="914400" eaLnBrk="1" fontAlgn="auto" hangingPunct="1">
              <a:spcBef>
                <a:spcPts val="0"/>
              </a:spcBef>
              <a:spcAft>
                <a:spcPts val="0"/>
              </a:spcAft>
              <a:defRPr sz="900">
                <a:solidFill>
                  <a:srgbClr val="707276"/>
                </a:solidFill>
                <a:latin typeface="Arial"/>
                <a:ea typeface="+mn-ea"/>
                <a:cs typeface="Arial"/>
              </a:defRPr>
            </a:lvl1pPr>
          </a:lstStyle>
          <a:p>
            <a:pPr>
              <a:defRPr/>
            </a:pPr>
            <a:endParaRPr lang="en-US" dirty="0"/>
          </a:p>
        </p:txBody>
      </p:sp>
      <p:sp>
        <p:nvSpPr>
          <p:cNvPr id="5" name="Footer Placeholder 4"/>
          <p:cNvSpPr>
            <a:spLocks noGrp="1"/>
          </p:cNvSpPr>
          <p:nvPr>
            <p:ph type="ftr" sz="quarter" idx="3"/>
          </p:nvPr>
        </p:nvSpPr>
        <p:spPr>
          <a:xfrm>
            <a:off x="2743200" y="6356350"/>
            <a:ext cx="3657600" cy="365125"/>
          </a:xfrm>
          <a:prstGeom prst="rect">
            <a:avLst/>
          </a:prstGeom>
        </p:spPr>
        <p:txBody>
          <a:bodyPr vert="horz" lIns="0" tIns="0" rIns="0" bIns="0" rtlCol="0" anchor="ctr"/>
          <a:lstStyle>
            <a:lvl1pPr algn="ctr" defTabSz="914400" eaLnBrk="1" fontAlgn="auto" hangingPunct="1">
              <a:spcBef>
                <a:spcPts val="0"/>
              </a:spcBef>
              <a:spcAft>
                <a:spcPts val="0"/>
              </a:spcAft>
              <a:defRPr sz="900">
                <a:solidFill>
                  <a:srgbClr val="707276"/>
                </a:solidFill>
                <a:latin typeface="Arial"/>
                <a:ea typeface="+mn-ea"/>
                <a:cs typeface="Arial"/>
              </a:defRPr>
            </a:lvl1pPr>
          </a:lstStyle>
          <a:p>
            <a:pPr>
              <a:defRPr/>
            </a:pPr>
            <a:r>
              <a:rPr lang="en-US" smtClean="0"/>
              <a:t>Building Energy Codes Program</a:t>
            </a:r>
            <a:endParaRPr lang="en-US"/>
          </a:p>
        </p:txBody>
      </p:sp>
      <p:sp>
        <p:nvSpPr>
          <p:cNvPr id="17" name="Slide Number Placeholder 5"/>
          <p:cNvSpPr>
            <a:spLocks noGrp="1"/>
          </p:cNvSpPr>
          <p:nvPr>
            <p:ph type="sldNum" sz="quarter" idx="4"/>
          </p:nvPr>
        </p:nvSpPr>
        <p:spPr>
          <a:xfrm>
            <a:off x="8742363" y="6356350"/>
            <a:ext cx="301625" cy="365125"/>
          </a:xfrm>
          <a:prstGeom prst="rect">
            <a:avLst/>
          </a:prstGeom>
        </p:spPr>
        <p:txBody>
          <a:bodyPr vert="horz" wrap="square" lIns="0" tIns="0" rIns="91440" bIns="0" numCol="1" anchor="ctr" anchorCtr="0" compatLnSpc="1">
            <a:prstTxWarp prst="textNoShape">
              <a:avLst/>
            </a:prstTxWarp>
          </a:bodyPr>
          <a:lstStyle>
            <a:lvl1pPr defTabSz="914400" eaLnBrk="1" hangingPunct="1">
              <a:defRPr sz="900" b="1">
                <a:solidFill>
                  <a:srgbClr val="707276"/>
                </a:solidFill>
                <a:cs typeface="Arial" panose="020B0604020202020204" pitchFamily="34" charset="0"/>
              </a:defRPr>
            </a:lvl1pPr>
          </a:lstStyle>
          <a:p>
            <a:pPr>
              <a:defRPr/>
            </a:pPr>
            <a:fld id="{BE5C56CD-C3BA-4385-8539-8C7BABAE0BE8}" type="slidenum">
              <a:rPr lang="en-US" altLang="en-US"/>
              <a:pPr>
                <a:defRPr/>
              </a:pPr>
              <a:t>‹#›</a:t>
            </a:fld>
            <a:endParaRPr lang="en-US" altLang="en-US"/>
          </a:p>
        </p:txBody>
      </p:sp>
      <p:cxnSp>
        <p:nvCxnSpPr>
          <p:cNvPr id="18" name="Straight Connector 17"/>
          <p:cNvCxnSpPr/>
          <p:nvPr userDrawn="1"/>
        </p:nvCxnSpPr>
        <p:spPr>
          <a:xfrm>
            <a:off x="8602663" y="6454775"/>
            <a:ext cx="0" cy="182563"/>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057" name="Picture 1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46838" y="219075"/>
            <a:ext cx="1600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 descr="PNNL_50th_Anniversry_Ribbon_SILVER_v2-2.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FFFFFF"/>
          </a:solidFill>
          <a:latin typeface="Arial"/>
          <a:ea typeface="+mj-ea"/>
          <a:cs typeface="Arial"/>
        </a:defRPr>
      </a:lvl1pPr>
      <a:lvl2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2pPr>
      <a:lvl3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3pPr>
      <a:lvl4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4pPr>
      <a:lvl5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5pPr>
      <a:lvl6pPr marL="457200" algn="l" defTabSz="457200" rtl="0" fontAlgn="base">
        <a:spcBef>
          <a:spcPct val="0"/>
        </a:spcBef>
        <a:spcAft>
          <a:spcPct val="0"/>
        </a:spcAft>
        <a:defRPr sz="2600" b="1">
          <a:solidFill>
            <a:srgbClr val="FFFFFF"/>
          </a:solidFill>
          <a:latin typeface="Arial" pitchFamily="34" charset="0"/>
          <a:cs typeface="Arial" pitchFamily="34" charset="0"/>
        </a:defRPr>
      </a:lvl6pPr>
      <a:lvl7pPr marL="914400" algn="l" defTabSz="457200" rtl="0" fontAlgn="base">
        <a:spcBef>
          <a:spcPct val="0"/>
        </a:spcBef>
        <a:spcAft>
          <a:spcPct val="0"/>
        </a:spcAft>
        <a:defRPr sz="2600" b="1">
          <a:solidFill>
            <a:srgbClr val="FFFFFF"/>
          </a:solidFill>
          <a:latin typeface="Arial" pitchFamily="34" charset="0"/>
          <a:cs typeface="Arial" pitchFamily="34" charset="0"/>
        </a:defRPr>
      </a:lvl7pPr>
      <a:lvl8pPr marL="1371600" algn="l" defTabSz="457200" rtl="0" fontAlgn="base">
        <a:spcBef>
          <a:spcPct val="0"/>
        </a:spcBef>
        <a:spcAft>
          <a:spcPct val="0"/>
        </a:spcAft>
        <a:defRPr sz="2600" b="1">
          <a:solidFill>
            <a:srgbClr val="FFFFFF"/>
          </a:solidFill>
          <a:latin typeface="Arial" pitchFamily="34" charset="0"/>
          <a:cs typeface="Arial" pitchFamily="34" charset="0"/>
        </a:defRPr>
      </a:lvl8pPr>
      <a:lvl9pPr marL="1828800" algn="l" defTabSz="457200" rtl="0" fontAlgn="base">
        <a:spcBef>
          <a:spcPct val="0"/>
        </a:spcBef>
        <a:spcAft>
          <a:spcPct val="0"/>
        </a:spcAft>
        <a:defRPr sz="2600" b="1">
          <a:solidFill>
            <a:srgbClr val="FFFFFF"/>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SzPct val="100000"/>
        <a:buBlip>
          <a:blip r:embed="rId16"/>
        </a:buBlip>
        <a:defRPr sz="2000" kern="1200">
          <a:solidFill>
            <a:schemeClr val="accent2"/>
          </a:solidFill>
          <a:latin typeface="Arial"/>
          <a:ea typeface="+mn-ea"/>
          <a:cs typeface="Arial"/>
        </a:defRPr>
      </a:lvl1pPr>
      <a:lvl2pPr marL="742950" indent="-285750" algn="l" defTabSz="457200" rtl="0" eaLnBrk="0" fontAlgn="base" hangingPunct="0">
        <a:spcBef>
          <a:spcPct val="20000"/>
        </a:spcBef>
        <a:spcAft>
          <a:spcPct val="0"/>
        </a:spcAft>
        <a:buBlip>
          <a:blip r:embed="rId17"/>
        </a:buBlip>
        <a:defRPr kern="1200">
          <a:solidFill>
            <a:schemeClr val="accent2"/>
          </a:solidFill>
          <a:latin typeface="Arial"/>
          <a:ea typeface="+mn-ea"/>
          <a:cs typeface="Arial"/>
        </a:defRPr>
      </a:lvl2pPr>
      <a:lvl3pPr marL="1143000" indent="-228600" algn="l" defTabSz="457200" rtl="0" eaLnBrk="0" fontAlgn="base" hangingPunct="0">
        <a:spcBef>
          <a:spcPct val="20000"/>
        </a:spcBef>
        <a:spcAft>
          <a:spcPct val="0"/>
        </a:spcAft>
        <a:buSzPct val="100000"/>
        <a:buBlip>
          <a:blip r:embed="rId18"/>
        </a:buBlip>
        <a:defRPr sz="1600" kern="1200">
          <a:solidFill>
            <a:schemeClr val="accent2"/>
          </a:solidFill>
          <a:latin typeface="Arial"/>
          <a:ea typeface="+mn-ea"/>
          <a:cs typeface="Arial"/>
        </a:defRPr>
      </a:lvl3pPr>
      <a:lvl4pPr marL="1600200" indent="-228600" algn="l" defTabSz="457200" rtl="0" eaLnBrk="0" fontAlgn="base" hangingPunct="0">
        <a:spcBef>
          <a:spcPct val="20000"/>
        </a:spcBef>
        <a:spcAft>
          <a:spcPct val="0"/>
        </a:spcAft>
        <a:buSzPct val="100000"/>
        <a:buBlip>
          <a:blip r:embed="rId19"/>
        </a:buBlip>
        <a:defRPr sz="1400" kern="1200">
          <a:solidFill>
            <a:schemeClr val="accent2"/>
          </a:solidFill>
          <a:latin typeface="Arial"/>
          <a:ea typeface="+mn-ea"/>
          <a:cs typeface="Arial"/>
        </a:defRPr>
      </a:lvl4pPr>
      <a:lvl5pPr marL="2057400" indent="-228600" algn="l" defTabSz="457200" rtl="0" eaLnBrk="0" fontAlgn="base" hangingPunct="0">
        <a:spcBef>
          <a:spcPct val="20000"/>
        </a:spcBef>
        <a:spcAft>
          <a:spcPct val="0"/>
        </a:spcAft>
        <a:buSzPct val="100000"/>
        <a:buBlip>
          <a:blip r:embed="rId16"/>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descr="Copper_PowerPoint_Background_08-19-2011.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274638" y="201613"/>
            <a:ext cx="5943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274638" y="1600200"/>
            <a:ext cx="8594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858000" y="6356350"/>
            <a:ext cx="1600200" cy="365125"/>
          </a:xfrm>
          <a:prstGeom prst="rect">
            <a:avLst/>
          </a:prstGeom>
        </p:spPr>
        <p:txBody>
          <a:bodyPr vert="horz" lIns="0" tIns="0" rIns="0" bIns="0" rtlCol="0" anchor="ctr"/>
          <a:lstStyle>
            <a:lvl1pPr algn="r" eaLnBrk="1" hangingPunct="1">
              <a:defRPr sz="900">
                <a:solidFill>
                  <a:srgbClr val="707276"/>
                </a:solidFill>
                <a:latin typeface="Arial"/>
                <a:cs typeface="Arial"/>
              </a:defRPr>
            </a:lvl1pPr>
          </a:lstStyle>
          <a:p>
            <a:pPr>
              <a:defRPr/>
            </a:pPr>
            <a:endParaRPr lang="en-US"/>
          </a:p>
        </p:txBody>
      </p:sp>
      <p:sp>
        <p:nvSpPr>
          <p:cNvPr id="5" name="Footer Placeholder 4"/>
          <p:cNvSpPr>
            <a:spLocks noGrp="1"/>
          </p:cNvSpPr>
          <p:nvPr>
            <p:ph type="ftr" sz="quarter" idx="3"/>
          </p:nvPr>
        </p:nvSpPr>
        <p:spPr>
          <a:xfrm>
            <a:off x="2743200" y="6356350"/>
            <a:ext cx="3657600" cy="365125"/>
          </a:xfrm>
          <a:prstGeom prst="rect">
            <a:avLst/>
          </a:prstGeom>
        </p:spPr>
        <p:txBody>
          <a:bodyPr vert="horz" lIns="0" tIns="0" rIns="0" bIns="0" rtlCol="0" anchor="ctr"/>
          <a:lstStyle>
            <a:lvl1pPr algn="ctr" eaLnBrk="1" hangingPunct="1">
              <a:defRPr sz="900">
                <a:solidFill>
                  <a:srgbClr val="707276"/>
                </a:solidFill>
                <a:latin typeface="Arial"/>
                <a:cs typeface="Arial"/>
              </a:defRPr>
            </a:lvl1pPr>
          </a:lstStyle>
          <a:p>
            <a:pPr>
              <a:defRPr/>
            </a:pPr>
            <a:r>
              <a:rPr lang="en-US" smtClean="0"/>
              <a:t>Building Energy Codes Program</a:t>
            </a:r>
            <a:endParaRPr lang="en-US"/>
          </a:p>
        </p:txBody>
      </p:sp>
      <p:sp>
        <p:nvSpPr>
          <p:cNvPr id="17" name="Slide Number Placeholder 5"/>
          <p:cNvSpPr>
            <a:spLocks noGrp="1"/>
          </p:cNvSpPr>
          <p:nvPr>
            <p:ph type="sldNum" sz="quarter" idx="4"/>
          </p:nvPr>
        </p:nvSpPr>
        <p:spPr>
          <a:xfrm>
            <a:off x="8742363" y="6356350"/>
            <a:ext cx="301625" cy="365125"/>
          </a:xfrm>
          <a:prstGeom prst="rect">
            <a:avLst/>
          </a:prstGeom>
        </p:spPr>
        <p:txBody>
          <a:bodyPr vert="horz" wrap="square" lIns="0" tIns="0" rIns="91440" bIns="0" numCol="1" anchor="ctr" anchorCtr="0" compatLnSpc="1">
            <a:prstTxWarp prst="textNoShape">
              <a:avLst/>
            </a:prstTxWarp>
          </a:bodyPr>
          <a:lstStyle>
            <a:lvl1pPr eaLnBrk="1" hangingPunct="1">
              <a:defRPr sz="900" b="1">
                <a:solidFill>
                  <a:srgbClr val="707276"/>
                </a:solidFill>
                <a:cs typeface="Arial" panose="020B0604020202020204" pitchFamily="34" charset="0"/>
              </a:defRPr>
            </a:lvl1pPr>
          </a:lstStyle>
          <a:p>
            <a:pPr>
              <a:defRPr/>
            </a:pPr>
            <a:fld id="{5E455D30-0BBD-4ADC-9215-BD284095E838}" type="slidenum">
              <a:rPr lang="en-US" altLang="en-US"/>
              <a:pPr>
                <a:defRPr/>
              </a:pPr>
              <a:t>‹#›</a:t>
            </a:fld>
            <a:endParaRPr lang="en-US" altLang="en-US"/>
          </a:p>
        </p:txBody>
      </p:sp>
      <p:cxnSp>
        <p:nvCxnSpPr>
          <p:cNvPr id="18" name="Straight Connector 17"/>
          <p:cNvCxnSpPr/>
          <p:nvPr/>
        </p:nvCxnSpPr>
        <p:spPr>
          <a:xfrm>
            <a:off x="8602663" y="6454775"/>
            <a:ext cx="0" cy="182563"/>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081" name="Picture 1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446838" y="219075"/>
            <a:ext cx="1600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7" descr="PNNL_50th_Anniversry_Ribbon_SILVER_v2-2.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40675" y="0"/>
            <a:ext cx="11699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3" name="Group 8"/>
          <p:cNvGrpSpPr>
            <a:grpSpLocks/>
          </p:cNvGrpSpPr>
          <p:nvPr userDrawn="1"/>
        </p:nvGrpSpPr>
        <p:grpSpPr bwMode="auto">
          <a:xfrm>
            <a:off x="0" y="0"/>
            <a:ext cx="9144000" cy="6858000"/>
            <a:chOff x="0" y="0"/>
            <a:chExt cx="9144000" cy="6858000"/>
          </a:xfrm>
        </p:grpSpPr>
        <p:pic>
          <p:nvPicPr>
            <p:cNvPr id="3084" name="Picture 9" descr="Copper_PowerPoint_Background_08-19-2011.jp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570482" y="128766"/>
              <a:ext cx="1444752" cy="7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 id="2147484820" r:id="rId13"/>
    <p:sldLayoutId id="2147484821" r:id="rId14"/>
    <p:sldLayoutId id="2147484822" r:id="rId15"/>
    <p:sldLayoutId id="2147484823" r:id="rId16"/>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FFFFFF"/>
          </a:solidFill>
          <a:latin typeface="Arial"/>
          <a:ea typeface="+mj-ea"/>
          <a:cs typeface="Arial"/>
        </a:defRPr>
      </a:lvl1pPr>
      <a:lvl2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2pPr>
      <a:lvl3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3pPr>
      <a:lvl4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4pPr>
      <a:lvl5pPr algn="l" defTabSz="457200" rtl="0" eaLnBrk="0" fontAlgn="base" hangingPunct="0">
        <a:spcBef>
          <a:spcPct val="0"/>
        </a:spcBef>
        <a:spcAft>
          <a:spcPct val="0"/>
        </a:spcAft>
        <a:defRPr sz="2600" b="1">
          <a:solidFill>
            <a:srgbClr val="FFFFFF"/>
          </a:solidFill>
          <a:latin typeface="Arial" pitchFamily="34" charset="0"/>
          <a:cs typeface="Arial" pitchFamily="34" charset="0"/>
        </a:defRPr>
      </a:lvl5pPr>
      <a:lvl6pPr marL="457200" algn="l" defTabSz="457200" rtl="0" fontAlgn="base">
        <a:spcBef>
          <a:spcPct val="0"/>
        </a:spcBef>
        <a:spcAft>
          <a:spcPct val="0"/>
        </a:spcAft>
        <a:defRPr sz="2600" b="1">
          <a:solidFill>
            <a:srgbClr val="FFFFFF"/>
          </a:solidFill>
          <a:latin typeface="Arial" pitchFamily="34" charset="0"/>
          <a:cs typeface="Arial" pitchFamily="34" charset="0"/>
        </a:defRPr>
      </a:lvl6pPr>
      <a:lvl7pPr marL="914400" algn="l" defTabSz="457200" rtl="0" fontAlgn="base">
        <a:spcBef>
          <a:spcPct val="0"/>
        </a:spcBef>
        <a:spcAft>
          <a:spcPct val="0"/>
        </a:spcAft>
        <a:defRPr sz="2600" b="1">
          <a:solidFill>
            <a:srgbClr val="FFFFFF"/>
          </a:solidFill>
          <a:latin typeface="Arial" pitchFamily="34" charset="0"/>
          <a:cs typeface="Arial" pitchFamily="34" charset="0"/>
        </a:defRPr>
      </a:lvl7pPr>
      <a:lvl8pPr marL="1371600" algn="l" defTabSz="457200" rtl="0" fontAlgn="base">
        <a:spcBef>
          <a:spcPct val="0"/>
        </a:spcBef>
        <a:spcAft>
          <a:spcPct val="0"/>
        </a:spcAft>
        <a:defRPr sz="2600" b="1">
          <a:solidFill>
            <a:srgbClr val="FFFFFF"/>
          </a:solidFill>
          <a:latin typeface="Arial" pitchFamily="34" charset="0"/>
          <a:cs typeface="Arial" pitchFamily="34" charset="0"/>
        </a:defRPr>
      </a:lvl8pPr>
      <a:lvl9pPr marL="1828800" algn="l" defTabSz="457200" rtl="0" fontAlgn="base">
        <a:spcBef>
          <a:spcPct val="0"/>
        </a:spcBef>
        <a:spcAft>
          <a:spcPct val="0"/>
        </a:spcAft>
        <a:defRPr sz="2600" b="1">
          <a:solidFill>
            <a:srgbClr val="FFFFFF"/>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SzPct val="100000"/>
        <a:buBlip>
          <a:blip r:embed="rId22"/>
        </a:buBlip>
        <a:defRPr sz="2000" kern="1200">
          <a:solidFill>
            <a:schemeClr val="accent2"/>
          </a:solidFill>
          <a:latin typeface="Arial"/>
          <a:ea typeface="+mn-ea"/>
          <a:cs typeface="Arial"/>
        </a:defRPr>
      </a:lvl1pPr>
      <a:lvl2pPr marL="742950" indent="-285750" algn="l" defTabSz="457200" rtl="0" eaLnBrk="0" fontAlgn="base" hangingPunct="0">
        <a:spcBef>
          <a:spcPct val="20000"/>
        </a:spcBef>
        <a:spcAft>
          <a:spcPct val="0"/>
        </a:spcAft>
        <a:buBlip>
          <a:blip r:embed="rId23"/>
        </a:buBlip>
        <a:defRPr kern="1200">
          <a:solidFill>
            <a:schemeClr val="accent2"/>
          </a:solidFill>
          <a:latin typeface="Arial"/>
          <a:ea typeface="+mn-ea"/>
          <a:cs typeface="Arial"/>
        </a:defRPr>
      </a:lvl2pPr>
      <a:lvl3pPr marL="1143000" indent="-228600" algn="l" defTabSz="457200" rtl="0" eaLnBrk="0" fontAlgn="base" hangingPunct="0">
        <a:spcBef>
          <a:spcPct val="20000"/>
        </a:spcBef>
        <a:spcAft>
          <a:spcPct val="0"/>
        </a:spcAft>
        <a:buSzPct val="100000"/>
        <a:buBlip>
          <a:blip r:embed="rId24"/>
        </a:buBlip>
        <a:defRPr sz="1600" kern="1200">
          <a:solidFill>
            <a:schemeClr val="accent2"/>
          </a:solidFill>
          <a:latin typeface="Arial"/>
          <a:ea typeface="+mn-ea"/>
          <a:cs typeface="Arial"/>
        </a:defRPr>
      </a:lvl3pPr>
      <a:lvl4pPr marL="1600200" indent="-228600" algn="l" defTabSz="457200" rtl="0" eaLnBrk="0" fontAlgn="base" hangingPunct="0">
        <a:spcBef>
          <a:spcPct val="20000"/>
        </a:spcBef>
        <a:spcAft>
          <a:spcPct val="0"/>
        </a:spcAft>
        <a:buSzPct val="100000"/>
        <a:buBlip>
          <a:blip r:embed="rId25"/>
        </a:buBlip>
        <a:defRPr sz="1400" kern="1200">
          <a:solidFill>
            <a:schemeClr val="accent2"/>
          </a:solidFill>
          <a:latin typeface="Arial"/>
          <a:ea typeface="+mn-ea"/>
          <a:cs typeface="Arial"/>
        </a:defRPr>
      </a:lvl4pPr>
      <a:lvl5pPr marL="2057400" indent="-228600" algn="l" defTabSz="457200" rtl="0" eaLnBrk="0" fontAlgn="base" hangingPunct="0">
        <a:spcBef>
          <a:spcPct val="20000"/>
        </a:spcBef>
        <a:spcAft>
          <a:spcPct val="0"/>
        </a:spcAft>
        <a:buSzPct val="100000"/>
        <a:buBlip>
          <a:blip r:embed="rId22"/>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098" name="Group 8"/>
          <p:cNvGrpSpPr>
            <a:grpSpLocks/>
          </p:cNvGrpSpPr>
          <p:nvPr userDrawn="1"/>
        </p:nvGrpSpPr>
        <p:grpSpPr bwMode="auto">
          <a:xfrm>
            <a:off x="0" y="0"/>
            <a:ext cx="9144000" cy="6858000"/>
            <a:chOff x="0" y="0"/>
            <a:chExt cx="9144000" cy="6858000"/>
          </a:xfrm>
        </p:grpSpPr>
        <p:pic>
          <p:nvPicPr>
            <p:cNvPr id="4104" name="Picture 9" descr="Copper_PowerPoint_Background_08-19-2011.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570482" y="128766"/>
              <a:ext cx="1444752" cy="7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p:cNvSpPr>
            <a:spLocks noGrp="1"/>
          </p:cNvSpPr>
          <p:nvPr>
            <p:ph type="title"/>
          </p:nvPr>
        </p:nvSpPr>
        <p:spPr bwMode="auto">
          <a:xfrm>
            <a:off x="457200" y="357188"/>
            <a:ext cx="6858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4100" name="Text Placeholder 2"/>
          <p:cNvSpPr>
            <a:spLocks noGrp="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defTabSz="914400" eaLnBrk="1" fontAlgn="auto" hangingPunct="1">
              <a:spcBef>
                <a:spcPts val="0"/>
              </a:spcBef>
              <a:spcAft>
                <a:spcPts val="0"/>
              </a:spcAft>
              <a:defRPr sz="900">
                <a:solidFill>
                  <a:srgbClr val="707276"/>
                </a:solidFill>
                <a:latin typeface="Arial"/>
                <a:ea typeface="+mn-ea"/>
                <a:cs typeface="Aria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0" tIns="0" rIns="0" bIns="0" numCol="1" anchor="ctr" anchorCtr="0" compatLnSpc="1">
            <a:prstTxWarp prst="textNoShape">
              <a:avLst/>
            </a:prstTxWarp>
          </a:bodyPr>
          <a:lstStyle>
            <a:lvl1pPr algn="ctr" defTabSz="914400" eaLnBrk="1" hangingPunct="1">
              <a:defRPr sz="900">
                <a:solidFill>
                  <a:srgbClr val="707276"/>
                </a:solidFill>
                <a:latin typeface="Arial" pitchFamily="34" charset="0"/>
                <a:ea typeface="+mn-ea"/>
                <a:cs typeface="Arial" pitchFamily="34" charset="0"/>
              </a:defRPr>
            </a:lvl1pPr>
          </a:lstStyle>
          <a:p>
            <a:pPr>
              <a:defRPr/>
            </a:pPr>
            <a:r>
              <a:rPr lang="en-US" altLang="en-US" smtClean="0"/>
              <a:t>Building Energy Codes Program</a:t>
            </a: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0" tIns="0" rIns="0" bIns="0" numCol="1" anchor="ctr" anchorCtr="0" compatLnSpc="1">
            <a:prstTxWarp prst="textNoShape">
              <a:avLst/>
            </a:prstTxWarp>
          </a:bodyPr>
          <a:lstStyle>
            <a:lvl1pPr algn="r" defTabSz="914400" eaLnBrk="1" hangingPunct="1">
              <a:defRPr sz="900">
                <a:solidFill>
                  <a:srgbClr val="707276"/>
                </a:solidFill>
                <a:cs typeface="Arial" panose="020B0604020202020204" pitchFamily="34" charset="0"/>
              </a:defRPr>
            </a:lvl1pPr>
          </a:lstStyle>
          <a:p>
            <a:pPr>
              <a:defRPr/>
            </a:pPr>
            <a:fld id="{C39B4105-CABD-4B69-A3C8-7D02905E6F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 id="2147484835" r:id="rId12"/>
    <p:sldLayoutId id="2147484836" r:id="rId13"/>
    <p:sldLayoutId id="2147484837" r:id="rId14"/>
    <p:sldLayoutId id="2147484838" r:id="rId15"/>
    <p:sldLayoutId id="2147484839" r:id="rId16"/>
    <p:sldLayoutId id="2147484840" r:id="rId17"/>
    <p:sldLayoutId id="2147484841" r:id="rId18"/>
  </p:sldLayoutIdLst>
  <p:hf hdr="0" dt="0"/>
  <p:txStyles>
    <p:titleStyle>
      <a:lvl1pPr algn="l" defTabSz="457200" rtl="0" eaLnBrk="0" fontAlgn="base" hangingPunct="0">
        <a:spcBef>
          <a:spcPct val="0"/>
        </a:spcBef>
        <a:spcAft>
          <a:spcPct val="0"/>
        </a:spcAft>
        <a:defRPr sz="2500" b="1" kern="1200">
          <a:solidFill>
            <a:srgbClr val="FFFFFF"/>
          </a:solidFill>
          <a:latin typeface="Arial"/>
          <a:ea typeface="+mj-ea"/>
          <a:cs typeface="Arial"/>
        </a:defRPr>
      </a:lvl1pPr>
      <a:lvl2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2pPr>
      <a:lvl3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3pPr>
      <a:lvl4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4pPr>
      <a:lvl5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5pPr>
      <a:lvl6pPr marL="457200" algn="l" defTabSz="457200" rtl="0" fontAlgn="base">
        <a:spcBef>
          <a:spcPct val="0"/>
        </a:spcBef>
        <a:spcAft>
          <a:spcPct val="0"/>
        </a:spcAft>
        <a:defRPr sz="2500" b="1">
          <a:solidFill>
            <a:srgbClr val="FFFFFF"/>
          </a:solidFill>
          <a:latin typeface="Arial" pitchFamily="34" charset="0"/>
          <a:cs typeface="Arial" pitchFamily="34" charset="0"/>
        </a:defRPr>
      </a:lvl6pPr>
      <a:lvl7pPr marL="914400" algn="l" defTabSz="457200" rtl="0" fontAlgn="base">
        <a:spcBef>
          <a:spcPct val="0"/>
        </a:spcBef>
        <a:spcAft>
          <a:spcPct val="0"/>
        </a:spcAft>
        <a:defRPr sz="2500" b="1">
          <a:solidFill>
            <a:srgbClr val="FFFFFF"/>
          </a:solidFill>
          <a:latin typeface="Arial" pitchFamily="34" charset="0"/>
          <a:cs typeface="Arial" pitchFamily="34" charset="0"/>
        </a:defRPr>
      </a:lvl7pPr>
      <a:lvl8pPr marL="1371600" algn="l" defTabSz="457200" rtl="0" fontAlgn="base">
        <a:spcBef>
          <a:spcPct val="0"/>
        </a:spcBef>
        <a:spcAft>
          <a:spcPct val="0"/>
        </a:spcAft>
        <a:defRPr sz="2500" b="1">
          <a:solidFill>
            <a:srgbClr val="FFFFFF"/>
          </a:solidFill>
          <a:latin typeface="Arial" pitchFamily="34" charset="0"/>
          <a:cs typeface="Arial" pitchFamily="34" charset="0"/>
        </a:defRPr>
      </a:lvl8pPr>
      <a:lvl9pPr marL="1828800" algn="l" defTabSz="457200" rtl="0" fontAlgn="base">
        <a:spcBef>
          <a:spcPct val="0"/>
        </a:spcBef>
        <a:spcAft>
          <a:spcPct val="0"/>
        </a:spcAft>
        <a:defRPr sz="2500" b="1">
          <a:solidFill>
            <a:srgbClr val="FFFFFF"/>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SzPct val="100000"/>
        <a:buBlip>
          <a:blip r:embed="rId22"/>
        </a:buBlip>
        <a:defRPr sz="2000" kern="1200">
          <a:solidFill>
            <a:schemeClr val="accent2"/>
          </a:solidFill>
          <a:latin typeface="Arial"/>
          <a:ea typeface="+mn-ea"/>
          <a:cs typeface="Arial"/>
        </a:defRPr>
      </a:lvl1pPr>
      <a:lvl2pPr marL="742950" indent="-285750" algn="l" defTabSz="457200" rtl="0" eaLnBrk="0" fontAlgn="base" hangingPunct="0">
        <a:spcBef>
          <a:spcPct val="20000"/>
        </a:spcBef>
        <a:spcAft>
          <a:spcPct val="0"/>
        </a:spcAft>
        <a:buBlip>
          <a:blip r:embed="rId23"/>
        </a:buBlip>
        <a:defRPr kern="1200">
          <a:solidFill>
            <a:schemeClr val="accent2"/>
          </a:solidFill>
          <a:latin typeface="Arial"/>
          <a:ea typeface="+mn-ea"/>
          <a:cs typeface="Arial"/>
        </a:defRPr>
      </a:lvl2pPr>
      <a:lvl3pPr marL="1143000" indent="-228600" algn="l" defTabSz="457200" rtl="0" eaLnBrk="0" fontAlgn="base" hangingPunct="0">
        <a:spcBef>
          <a:spcPct val="20000"/>
        </a:spcBef>
        <a:spcAft>
          <a:spcPct val="0"/>
        </a:spcAft>
        <a:buSzPct val="100000"/>
        <a:buBlip>
          <a:blip r:embed="rId24"/>
        </a:buBlip>
        <a:defRPr sz="1600" kern="1200">
          <a:solidFill>
            <a:schemeClr val="accent2"/>
          </a:solidFill>
          <a:latin typeface="Arial"/>
          <a:ea typeface="+mn-ea"/>
          <a:cs typeface="Arial"/>
        </a:defRPr>
      </a:lvl3pPr>
      <a:lvl4pPr marL="1600200" indent="-228600" algn="l" defTabSz="457200" rtl="0" eaLnBrk="0" fontAlgn="base" hangingPunct="0">
        <a:spcBef>
          <a:spcPct val="20000"/>
        </a:spcBef>
        <a:spcAft>
          <a:spcPct val="0"/>
        </a:spcAft>
        <a:buSzPct val="100000"/>
        <a:buBlip>
          <a:blip r:embed="rId25"/>
        </a:buBlip>
        <a:defRPr sz="1400" kern="1200">
          <a:solidFill>
            <a:schemeClr val="accent2"/>
          </a:solidFill>
          <a:latin typeface="Arial"/>
          <a:ea typeface="+mn-ea"/>
          <a:cs typeface="Arial"/>
        </a:defRPr>
      </a:lvl4pPr>
      <a:lvl5pPr marL="2057400" indent="-228600" algn="l" defTabSz="457200" rtl="0" eaLnBrk="0" fontAlgn="base" hangingPunct="0">
        <a:spcBef>
          <a:spcPct val="20000"/>
        </a:spcBef>
        <a:spcAft>
          <a:spcPct val="0"/>
        </a:spcAft>
        <a:buSzPct val="100000"/>
        <a:buBlip>
          <a:blip r:embed="rId22"/>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hyperlink" Target="https://www.iccsafe.org/codes-tech-support/code-development-process/" TargetMode="Externa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cdn-web.iccsafe.org/wp-content/uploads/Code-Adoption-Process-by-State-NOV.pdf"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www.energycodes.gov/sites/default/files/documents/Impacts_Of_Model_Energy_Codes.pdf"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www.energycodes.gov/complianc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robert.schultz@pnnl.gov" TargetMode="External"/><Relationship Id="rId7" Type="http://schemas.openxmlformats.org/officeDocument/2006/relationships/image" Target="../media/image5.png"/><Relationship Id="rId2" Type="http://schemas.openxmlformats.org/officeDocument/2006/relationships/hyperlink" Target="mailto:rose.bartlett@pnnl.gov"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energycodes.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energycodes.gov/about/statutory-requirement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p:cNvSpPr>
            <a:spLocks noGrp="1"/>
          </p:cNvSpPr>
          <p:nvPr>
            <p:ph type="ctrTitle"/>
          </p:nvPr>
        </p:nvSpPr>
        <p:spPr>
          <a:xfrm>
            <a:off x="0" y="2628782"/>
            <a:ext cx="9144000" cy="1600438"/>
          </a:xfrm>
        </p:spPr>
        <p:txBody>
          <a:bodyPr/>
          <a:lstStyle/>
          <a:p>
            <a:r>
              <a:rPr lang="en-US" dirty="0" smtClean="0"/>
              <a:t>Energy Codes 101</a:t>
            </a:r>
            <a:endParaRPr lang="en-US" dirty="0"/>
          </a:p>
        </p:txBody>
      </p:sp>
      <p:sp>
        <p:nvSpPr>
          <p:cNvPr id="34" name="Slide Number Placeholder 33"/>
          <p:cNvSpPr>
            <a:spLocks noGrp="1"/>
          </p:cNvSpPr>
          <p:nvPr>
            <p:ph type="sldNum" sz="quarter" idx="4294967295"/>
          </p:nvPr>
        </p:nvSpPr>
        <p:spPr>
          <a:xfrm>
            <a:off x="6553200" y="6356350"/>
            <a:ext cx="2133600" cy="365125"/>
          </a:xfrm>
          <a:prstGeom prst="rect">
            <a:avLst/>
          </a:prstGeom>
        </p:spPr>
        <p:txBody>
          <a:bodyPr/>
          <a:lstStyle/>
          <a:p>
            <a:fld id="{03722D57-58D6-9447-A6D5-A97F6C35A8FB}" type="slidenum">
              <a:rPr lang="en-US" smtClean="0"/>
              <a:pPr/>
              <a:t>1</a:t>
            </a:fld>
            <a:endParaRPr lang="en-US"/>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smtClean="0"/>
              <a:t>Building Energy Codes Program</a:t>
            </a:r>
            <a:endParaRPr lang="en-US" dirty="0"/>
          </a:p>
        </p:txBody>
      </p:sp>
      <p:sp>
        <p:nvSpPr>
          <p:cNvPr id="5" name="Subtitle 51"/>
          <p:cNvSpPr>
            <a:spLocks noGrp="1"/>
          </p:cNvSpPr>
          <p:nvPr>
            <p:ph type="subTitle" idx="1"/>
          </p:nvPr>
        </p:nvSpPr>
        <p:spPr>
          <a:xfrm>
            <a:off x="358140" y="4267200"/>
            <a:ext cx="8229600" cy="583474"/>
          </a:xfrm>
        </p:spPr>
        <p:txBody>
          <a:bodyPr>
            <a:normAutofit lnSpcReduction="10000"/>
          </a:bodyPr>
          <a:lstStyle/>
          <a:p>
            <a:r>
              <a:rPr lang="en-US" dirty="0" smtClean="0"/>
              <a:t>Rose Bartlett</a:t>
            </a:r>
          </a:p>
          <a:p>
            <a:r>
              <a:rPr lang="en-US" dirty="0" smtClean="0"/>
              <a:t>bob </a:t>
            </a:r>
            <a:r>
              <a:rPr lang="en-US" dirty="0" err="1" smtClean="0"/>
              <a:t>schultz</a:t>
            </a:r>
            <a:endParaRPr lang="en-US" dirty="0"/>
          </a:p>
        </p:txBody>
      </p:sp>
      <p:sp>
        <p:nvSpPr>
          <p:cNvPr id="8" name="Text Placeholder 2"/>
          <p:cNvSpPr>
            <a:spLocks noGrp="1"/>
          </p:cNvSpPr>
          <p:nvPr>
            <p:ph type="body" sz="quarter" idx="15"/>
          </p:nvPr>
        </p:nvSpPr>
        <p:spPr>
          <a:xfrm>
            <a:off x="312420" y="4940650"/>
            <a:ext cx="8229600" cy="961697"/>
          </a:xfrm>
        </p:spPr>
        <p:txBody>
          <a:bodyPr>
            <a:normAutofit/>
          </a:bodyPr>
          <a:lstStyle/>
          <a:p>
            <a:r>
              <a:rPr lang="en-US" dirty="0" smtClean="0"/>
              <a:t>2019 Department of Energy National Energy Codes Conference</a:t>
            </a:r>
          </a:p>
          <a:p>
            <a:r>
              <a:rPr lang="en-US" dirty="0" smtClean="0"/>
              <a:t>Building Energy Codes Program</a:t>
            </a:r>
          </a:p>
          <a:p>
            <a:r>
              <a:rPr lang="en-US" dirty="0" smtClean="0"/>
              <a:t>May 28, 2019</a:t>
            </a:r>
            <a:endParaRPr lang="en-US" dirty="0"/>
          </a:p>
          <a:p>
            <a:endParaRPr lang="en-US" dirty="0"/>
          </a:p>
        </p:txBody>
      </p:sp>
    </p:spTree>
    <p:extLst>
      <p:ext uri="{BB962C8B-B14F-4D97-AF65-F5344CB8AC3E}">
        <p14:creationId xmlns:p14="http://schemas.microsoft.com/office/powerpoint/2010/main" val="2808557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Residential vs. Commercial</a:t>
            </a:r>
            <a:endParaRPr lang="en-US" dirty="0"/>
          </a:p>
        </p:txBody>
      </p:sp>
      <p:sp>
        <p:nvSpPr>
          <p:cNvPr id="3" name="Content Placeholder 2"/>
          <p:cNvSpPr>
            <a:spLocks noGrp="1"/>
          </p:cNvSpPr>
          <p:nvPr>
            <p:ph idx="1"/>
          </p:nvPr>
        </p:nvSpPr>
        <p:spPr>
          <a:xfrm>
            <a:off x="457200" y="1371597"/>
            <a:ext cx="8229600" cy="1711238"/>
          </a:xfrm>
        </p:spPr>
        <p:txBody>
          <a:bodyPr/>
          <a:lstStyle/>
          <a:p>
            <a:r>
              <a:rPr lang="en-US" dirty="0" smtClean="0"/>
              <a:t>Residential codes are typically less complex than commercial</a:t>
            </a:r>
          </a:p>
          <a:p>
            <a:r>
              <a:rPr lang="en-US" dirty="0" smtClean="0"/>
              <a:t>Commercial buildings usually have more systems </a:t>
            </a:r>
          </a:p>
          <a:p>
            <a:pPr lvl="1"/>
            <a:r>
              <a:rPr lang="en-US" dirty="0" smtClean="0"/>
              <a:t>More requirements for lighting, including daylighting and controls</a:t>
            </a:r>
          </a:p>
          <a:p>
            <a:pPr lvl="1"/>
            <a:r>
              <a:rPr lang="en-US" dirty="0" smtClean="0"/>
              <a:t>Detailed control requirements for mechanical systems</a:t>
            </a:r>
          </a:p>
          <a:p>
            <a:pPr lvl="1"/>
            <a:r>
              <a:rPr lang="en-US" dirty="0" smtClean="0"/>
              <a:t>Etc.</a:t>
            </a:r>
            <a:endParaRPr lang="en-US" dirty="0"/>
          </a:p>
        </p:txBody>
      </p:sp>
      <p:sp>
        <p:nvSpPr>
          <p:cNvPr id="4" name="Slide Number Placeholder 3"/>
          <p:cNvSpPr>
            <a:spLocks noGrp="1"/>
          </p:cNvSpPr>
          <p:nvPr>
            <p:ph type="sldNum" sz="quarter" idx="10"/>
          </p:nvPr>
        </p:nvSpPr>
        <p:spPr/>
        <p:txBody>
          <a:bodyPr/>
          <a:lstStyle/>
          <a:p>
            <a:pPr>
              <a:defRPr/>
            </a:pPr>
            <a:fld id="{6FA7A601-8905-4665-B27F-C236320CF369}" type="slidenum">
              <a:rPr lang="en-US" altLang="en-US" smtClean="0"/>
              <a:pPr>
                <a:defRPr/>
              </a:pPr>
              <a:t>10</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Tree>
    <p:extLst>
      <p:ext uri="{BB962C8B-B14F-4D97-AF65-F5344CB8AC3E}">
        <p14:creationId xmlns:p14="http://schemas.microsoft.com/office/powerpoint/2010/main" val="935498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0"/>
          <p:cNvSpPr>
            <a:spLocks noChangeArrowheads="1"/>
          </p:cNvSpPr>
          <p:nvPr/>
        </p:nvSpPr>
        <p:spPr bwMode="auto">
          <a:xfrm>
            <a:off x="0" y="1009650"/>
            <a:ext cx="9144000" cy="5570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0"/>
              </a:spcBef>
              <a:buSzTx/>
              <a:buFontTx/>
              <a:buNone/>
            </a:pPr>
            <a:endParaRPr lang="en-US" altLang="en-US" sz="2400">
              <a:solidFill>
                <a:srgbClr val="707276"/>
              </a:solidFill>
            </a:endParaRPr>
          </a:p>
        </p:txBody>
      </p:sp>
      <p:sp>
        <p:nvSpPr>
          <p:cNvPr id="41988" name="Rectangle 3"/>
          <p:cNvSpPr>
            <a:spLocks noChangeArrowheads="1"/>
          </p:cNvSpPr>
          <p:nvPr/>
        </p:nvSpPr>
        <p:spPr bwMode="auto">
          <a:xfrm>
            <a:off x="0" y="4826000"/>
            <a:ext cx="9144000" cy="1631950"/>
          </a:xfrm>
          <a:prstGeom prst="rect">
            <a:avLst/>
          </a:prstGeom>
          <a:gradFill rotWithShape="1">
            <a:gsLst>
              <a:gs pos="0">
                <a:schemeClr val="accent5">
                  <a:lumMod val="75000"/>
                  <a:alpha val="58000"/>
                </a:schemeClr>
              </a:gs>
              <a:gs pos="100000">
                <a:schemeClr val="bg1"/>
              </a:gs>
            </a:gsLst>
            <a:lin ang="5400000" scaled="1"/>
          </a:gradFill>
          <a:ln w="9525">
            <a:noFill/>
            <a:miter lim="800000"/>
            <a:headEnd/>
            <a:tailEnd/>
          </a:ln>
        </p:spPr>
        <p:txBody>
          <a:bodyPr wrap="none" anchor="ctr"/>
          <a:lstStyle/>
          <a:p>
            <a:pPr algn="ctr" eaLnBrk="1" hangingPunct="1">
              <a:defRPr/>
            </a:pPr>
            <a:endParaRPr lang="en-US" sz="1800" dirty="0">
              <a:solidFill>
                <a:srgbClr val="707276"/>
              </a:solidFill>
              <a:latin typeface="Arial" charset="0"/>
              <a:cs typeface="ＭＳ Ｐゴシック"/>
            </a:endParaRPr>
          </a:p>
        </p:txBody>
      </p:sp>
      <p:grpSp>
        <p:nvGrpSpPr>
          <p:cNvPr id="97284" name="Group 48"/>
          <p:cNvGrpSpPr>
            <a:grpSpLocks/>
          </p:cNvGrpSpPr>
          <p:nvPr/>
        </p:nvGrpSpPr>
        <p:grpSpPr bwMode="auto">
          <a:xfrm>
            <a:off x="0" y="993775"/>
            <a:ext cx="9144000" cy="5667375"/>
            <a:chOff x="0" y="851699"/>
            <a:chExt cx="9144000" cy="5667990"/>
          </a:xfrm>
        </p:grpSpPr>
        <p:sp>
          <p:nvSpPr>
            <p:cNvPr id="97287" name="Rectangle 2"/>
            <p:cNvSpPr>
              <a:spLocks noChangeArrowheads="1"/>
            </p:cNvSpPr>
            <p:nvPr/>
          </p:nvSpPr>
          <p:spPr bwMode="auto">
            <a:xfrm>
              <a:off x="0" y="2740025"/>
              <a:ext cx="9144000" cy="2093913"/>
            </a:xfrm>
            <a:prstGeom prst="rect">
              <a:avLst/>
            </a:prstGeom>
            <a:gradFill rotWithShape="1">
              <a:gsLst>
                <a:gs pos="0">
                  <a:srgbClr val="A2B9DA"/>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41989" name="AutoShape 76"/>
            <p:cNvSpPr>
              <a:spLocks noChangeArrowheads="1"/>
            </p:cNvSpPr>
            <p:nvPr/>
          </p:nvSpPr>
          <p:spPr bwMode="auto">
            <a:xfrm rot="20700000" flipV="1">
              <a:off x="7013575" y="2234562"/>
              <a:ext cx="133350" cy="3592902"/>
            </a:xfrm>
            <a:prstGeom prst="parallelogram">
              <a:avLst>
                <a:gd name="adj" fmla="val 0"/>
              </a:avLst>
            </a:prstGeom>
            <a:gradFill flip="none" rotWithShape="1">
              <a:gsLst>
                <a:gs pos="0">
                  <a:schemeClr val="accent5">
                    <a:lumMod val="75000"/>
                  </a:schemeClr>
                </a:gs>
                <a:gs pos="100000">
                  <a:srgbClr val="B053AC"/>
                </a:gs>
                <a:gs pos="48000">
                  <a:srgbClr val="85A6CD"/>
                </a:gs>
              </a:gsLst>
              <a:lin ang="5400000" scaled="0"/>
              <a:tileRect/>
            </a:gradFill>
            <a:ln w="9525">
              <a:noFill/>
              <a:miter lim="800000"/>
              <a:headEnd/>
              <a:tailEnd/>
            </a:ln>
          </p:spPr>
          <p:txBody>
            <a:bodyPr rot="10800000" wrap="none" anchor="ctr"/>
            <a:lstStyle/>
            <a:p>
              <a:pPr algn="ctr" eaLnBrk="1" hangingPunct="1">
                <a:defRPr/>
              </a:pPr>
              <a:endParaRPr lang="en-US" sz="1800" dirty="0">
                <a:solidFill>
                  <a:srgbClr val="707276"/>
                </a:solidFill>
                <a:latin typeface="Arial" charset="0"/>
                <a:cs typeface="ＭＳ Ｐゴシック"/>
              </a:endParaRPr>
            </a:p>
          </p:txBody>
        </p:sp>
        <p:sp>
          <p:nvSpPr>
            <p:cNvPr id="97289" name="Text Box 12"/>
            <p:cNvSpPr txBox="1">
              <a:spLocks noChangeArrowheads="1"/>
            </p:cNvSpPr>
            <p:nvPr/>
          </p:nvSpPr>
          <p:spPr bwMode="auto">
            <a:xfrm>
              <a:off x="30214" y="851699"/>
              <a:ext cx="287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50000"/>
                </a:spcBef>
                <a:buSzTx/>
                <a:buFontTx/>
                <a:buNone/>
              </a:pPr>
              <a:r>
                <a:rPr lang="en-US" altLang="en-US" b="1">
                  <a:solidFill>
                    <a:srgbClr val="707276"/>
                  </a:solidFill>
                </a:rPr>
                <a:t>Residential Codes</a:t>
              </a:r>
            </a:p>
          </p:txBody>
        </p:sp>
        <p:sp>
          <p:nvSpPr>
            <p:cNvPr id="97290" name="Text Box 13"/>
            <p:cNvSpPr txBox="1">
              <a:spLocks noChangeArrowheads="1"/>
            </p:cNvSpPr>
            <p:nvPr/>
          </p:nvSpPr>
          <p:spPr bwMode="auto">
            <a:xfrm>
              <a:off x="0" y="48768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50000"/>
                </a:spcBef>
                <a:buSzTx/>
                <a:buFontTx/>
                <a:buNone/>
              </a:pPr>
              <a:r>
                <a:rPr lang="en-US" altLang="en-US" b="1">
                  <a:solidFill>
                    <a:srgbClr val="707276"/>
                  </a:solidFill>
                </a:rPr>
                <a:t>Federal</a:t>
              </a:r>
            </a:p>
          </p:txBody>
        </p:sp>
        <p:sp>
          <p:nvSpPr>
            <p:cNvPr id="97291" name="Text Box 18"/>
            <p:cNvSpPr txBox="1">
              <a:spLocks noChangeArrowheads="1"/>
            </p:cNvSpPr>
            <p:nvPr/>
          </p:nvSpPr>
          <p:spPr bwMode="auto">
            <a:xfrm>
              <a:off x="1463040" y="1879600"/>
              <a:ext cx="685800" cy="5847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83 MEC</a:t>
              </a:r>
            </a:p>
          </p:txBody>
        </p:sp>
        <p:sp>
          <p:nvSpPr>
            <p:cNvPr id="97292" name="Text Box 30"/>
            <p:cNvSpPr txBox="1">
              <a:spLocks noChangeArrowheads="1"/>
            </p:cNvSpPr>
            <p:nvPr/>
          </p:nvSpPr>
          <p:spPr bwMode="auto">
            <a:xfrm>
              <a:off x="3630168" y="1879600"/>
              <a:ext cx="685800" cy="5847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89 MEC</a:t>
              </a:r>
            </a:p>
          </p:txBody>
        </p:sp>
        <p:sp>
          <p:nvSpPr>
            <p:cNvPr id="97293" name="AutoShape 52"/>
            <p:cNvSpPr>
              <a:spLocks noChangeArrowheads="1"/>
            </p:cNvSpPr>
            <p:nvPr/>
          </p:nvSpPr>
          <p:spPr bwMode="auto">
            <a:xfrm>
              <a:off x="533400" y="1955800"/>
              <a:ext cx="304800" cy="1692275"/>
            </a:xfrm>
            <a:prstGeom prst="parallelogram">
              <a:avLst>
                <a:gd name="adj" fmla="val 58333"/>
              </a:avLst>
            </a:prstGeom>
            <a:gradFill rotWithShape="1">
              <a:gsLst>
                <a:gs pos="0">
                  <a:srgbClr val="872488"/>
                </a:gs>
                <a:gs pos="100000">
                  <a:srgbClr val="85A6CD"/>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7294" name="AutoShape 56"/>
            <p:cNvSpPr>
              <a:spLocks noChangeArrowheads="1"/>
            </p:cNvSpPr>
            <p:nvPr/>
          </p:nvSpPr>
          <p:spPr bwMode="auto">
            <a:xfrm>
              <a:off x="4544568" y="1955800"/>
              <a:ext cx="439738" cy="1692275"/>
            </a:xfrm>
            <a:prstGeom prst="parallelogram">
              <a:avLst>
                <a:gd name="adj" fmla="val 69583"/>
              </a:avLst>
            </a:prstGeom>
            <a:gradFill rotWithShape="1">
              <a:gsLst>
                <a:gs pos="0">
                  <a:srgbClr val="872488"/>
                </a:gs>
                <a:gs pos="100000">
                  <a:srgbClr val="85A6CD"/>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7295" name="AutoShape 53"/>
            <p:cNvSpPr>
              <a:spLocks noChangeArrowheads="1"/>
            </p:cNvSpPr>
            <p:nvPr/>
          </p:nvSpPr>
          <p:spPr bwMode="auto">
            <a:xfrm>
              <a:off x="7013448" y="1785938"/>
              <a:ext cx="457200" cy="1920875"/>
            </a:xfrm>
            <a:prstGeom prst="parallelogram">
              <a:avLst>
                <a:gd name="adj" fmla="val 73176"/>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7296" name="Text Box 19"/>
            <p:cNvSpPr txBox="1">
              <a:spLocks noChangeArrowheads="1"/>
            </p:cNvSpPr>
            <p:nvPr/>
          </p:nvSpPr>
          <p:spPr bwMode="auto">
            <a:xfrm>
              <a:off x="152400" y="1879600"/>
              <a:ext cx="838200" cy="5847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77 MCEC</a:t>
              </a:r>
            </a:p>
          </p:txBody>
        </p:sp>
        <p:sp>
          <p:nvSpPr>
            <p:cNvPr id="97297" name="AutoShape 54"/>
            <p:cNvSpPr>
              <a:spLocks noChangeArrowheads="1"/>
            </p:cNvSpPr>
            <p:nvPr/>
          </p:nvSpPr>
          <p:spPr bwMode="auto">
            <a:xfrm>
              <a:off x="2834641" y="2464375"/>
              <a:ext cx="975360" cy="1031299"/>
            </a:xfrm>
            <a:prstGeom prst="parallelogram">
              <a:avLst>
                <a:gd name="adj" fmla="val 87171"/>
              </a:avLst>
            </a:prstGeom>
            <a:gradFill rotWithShape="1">
              <a:gsLst>
                <a:gs pos="0">
                  <a:srgbClr val="872488"/>
                </a:gs>
                <a:gs pos="100000">
                  <a:srgbClr val="85A6CD"/>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7298" name="Text Box 28"/>
            <p:cNvSpPr txBox="1">
              <a:spLocks noChangeArrowheads="1"/>
            </p:cNvSpPr>
            <p:nvPr/>
          </p:nvSpPr>
          <p:spPr bwMode="auto">
            <a:xfrm>
              <a:off x="4471416" y="1879600"/>
              <a:ext cx="685800" cy="5847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92 MEC</a:t>
              </a:r>
            </a:p>
          </p:txBody>
        </p:sp>
        <p:sp>
          <p:nvSpPr>
            <p:cNvPr id="97299" name="Text Box 5"/>
            <p:cNvSpPr txBox="1">
              <a:spLocks noChangeArrowheads="1"/>
            </p:cNvSpPr>
            <p:nvPr/>
          </p:nvSpPr>
          <p:spPr bwMode="auto">
            <a:xfrm>
              <a:off x="6035040" y="1879600"/>
              <a:ext cx="685800" cy="5847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95 MEC</a:t>
              </a:r>
            </a:p>
          </p:txBody>
        </p:sp>
        <p:sp>
          <p:nvSpPr>
            <p:cNvPr id="97300" name="Text Box 29"/>
            <p:cNvSpPr txBox="1">
              <a:spLocks noChangeArrowheads="1"/>
            </p:cNvSpPr>
            <p:nvPr/>
          </p:nvSpPr>
          <p:spPr bwMode="auto">
            <a:xfrm>
              <a:off x="5029200" y="1262063"/>
              <a:ext cx="685800" cy="5847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93 MEC</a:t>
              </a:r>
            </a:p>
          </p:txBody>
        </p:sp>
        <p:sp>
          <p:nvSpPr>
            <p:cNvPr id="97301" name="AutoShape 58"/>
            <p:cNvSpPr>
              <a:spLocks noChangeArrowheads="1"/>
            </p:cNvSpPr>
            <p:nvPr/>
          </p:nvSpPr>
          <p:spPr bwMode="auto">
            <a:xfrm>
              <a:off x="7287768" y="2184400"/>
              <a:ext cx="879475" cy="1524000"/>
            </a:xfrm>
            <a:prstGeom prst="parallelogram">
              <a:avLst>
                <a:gd name="adj" fmla="val 85764"/>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7302" name="Text Box 6"/>
            <p:cNvSpPr txBox="1">
              <a:spLocks noChangeArrowheads="1"/>
            </p:cNvSpPr>
            <p:nvPr/>
          </p:nvSpPr>
          <p:spPr bwMode="auto">
            <a:xfrm>
              <a:off x="7699248" y="1879600"/>
              <a:ext cx="685800" cy="584775"/>
            </a:xfrm>
            <a:prstGeom prst="rect">
              <a:avLst/>
            </a:prstGeom>
            <a:solidFill>
              <a:srgbClr val="8E38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00 IECC</a:t>
              </a:r>
            </a:p>
          </p:txBody>
        </p:sp>
        <p:sp>
          <p:nvSpPr>
            <p:cNvPr id="97303" name="Text Box 9"/>
            <p:cNvSpPr txBox="1">
              <a:spLocks noChangeArrowheads="1"/>
            </p:cNvSpPr>
            <p:nvPr/>
          </p:nvSpPr>
          <p:spPr bwMode="auto">
            <a:xfrm>
              <a:off x="6986016" y="1262063"/>
              <a:ext cx="685800" cy="584775"/>
            </a:xfrm>
            <a:prstGeom prst="rect">
              <a:avLst/>
            </a:prstGeom>
            <a:solidFill>
              <a:srgbClr val="8E38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98 IECC</a:t>
              </a:r>
            </a:p>
          </p:txBody>
        </p:sp>
        <p:sp>
          <p:nvSpPr>
            <p:cNvPr id="97304" name="AutoShape 64"/>
            <p:cNvSpPr>
              <a:spLocks noChangeArrowheads="1"/>
            </p:cNvSpPr>
            <p:nvPr/>
          </p:nvSpPr>
          <p:spPr bwMode="auto">
            <a:xfrm>
              <a:off x="2752344" y="1752600"/>
              <a:ext cx="304800" cy="1895475"/>
            </a:xfrm>
            <a:prstGeom prst="parallelogram">
              <a:avLst>
                <a:gd name="adj" fmla="val 61111"/>
              </a:avLst>
            </a:prstGeom>
            <a:gradFill rotWithShape="1">
              <a:gsLst>
                <a:gs pos="0">
                  <a:srgbClr val="872488"/>
                </a:gs>
                <a:gs pos="100000">
                  <a:srgbClr val="85A6CD"/>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7305" name="Text Box 20"/>
            <p:cNvSpPr txBox="1">
              <a:spLocks noChangeArrowheads="1"/>
            </p:cNvSpPr>
            <p:nvPr/>
          </p:nvSpPr>
          <p:spPr bwMode="auto">
            <a:xfrm>
              <a:off x="2194560" y="3494088"/>
              <a:ext cx="838200" cy="584775"/>
            </a:xfrm>
            <a:prstGeom prst="rect">
              <a:avLst/>
            </a:prstGeom>
            <a:solidFill>
              <a:srgbClr val="1A528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90A-</a:t>
              </a:r>
              <a:br>
                <a:rPr lang="en-US" altLang="en-US" sz="1600" b="1">
                  <a:solidFill>
                    <a:srgbClr val="FFFFFF"/>
                  </a:solidFill>
                </a:rPr>
              </a:br>
              <a:r>
                <a:rPr lang="en-US" altLang="en-US" sz="1600" b="1">
                  <a:solidFill>
                    <a:srgbClr val="FFFFFF"/>
                  </a:solidFill>
                </a:rPr>
                <a:t>1980</a:t>
              </a:r>
            </a:p>
          </p:txBody>
        </p:sp>
        <p:sp>
          <p:nvSpPr>
            <p:cNvPr id="97306" name="Text Box 31"/>
            <p:cNvSpPr txBox="1">
              <a:spLocks noChangeArrowheads="1"/>
            </p:cNvSpPr>
            <p:nvPr/>
          </p:nvSpPr>
          <p:spPr bwMode="auto">
            <a:xfrm>
              <a:off x="2651760" y="1262063"/>
              <a:ext cx="685800" cy="5847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86 MEC</a:t>
              </a:r>
            </a:p>
          </p:txBody>
        </p:sp>
        <p:sp>
          <p:nvSpPr>
            <p:cNvPr id="97307" name="Text Box 25"/>
            <p:cNvSpPr txBox="1">
              <a:spLocks noChangeArrowheads="1"/>
            </p:cNvSpPr>
            <p:nvPr/>
          </p:nvSpPr>
          <p:spPr bwMode="auto">
            <a:xfrm>
              <a:off x="0" y="4210050"/>
              <a:ext cx="4640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50000"/>
                </a:spcBef>
                <a:buSzTx/>
                <a:buFontTx/>
                <a:buNone/>
              </a:pPr>
              <a:r>
                <a:rPr lang="en-US" altLang="en-US" b="1">
                  <a:solidFill>
                    <a:srgbClr val="707276"/>
                  </a:solidFill>
                </a:rPr>
                <a:t>Commercial Standards</a:t>
              </a:r>
            </a:p>
          </p:txBody>
        </p:sp>
        <p:sp>
          <p:nvSpPr>
            <p:cNvPr id="442416" name="Text Box 48"/>
            <p:cNvSpPr txBox="1">
              <a:spLocks noChangeArrowheads="1"/>
            </p:cNvSpPr>
            <p:nvPr/>
          </p:nvSpPr>
          <p:spPr bwMode="auto">
            <a:xfrm>
              <a:off x="2743200" y="4946306"/>
              <a:ext cx="1387475" cy="522344"/>
            </a:xfrm>
            <a:prstGeom prst="rect">
              <a:avLst/>
            </a:prstGeom>
            <a:solidFill>
              <a:schemeClr val="accent5">
                <a:lumMod val="50000"/>
              </a:schemeClr>
            </a:solidFill>
            <a:ln w="38100" algn="ctr">
              <a:noFill/>
              <a:miter lim="800000"/>
              <a:headEnd/>
              <a:tailEnd/>
            </a:ln>
            <a:effectLst/>
          </p:spPr>
          <p:txBody>
            <a:bodyPr>
              <a:spAutoFit/>
            </a:bodyPr>
            <a:lstStyle/>
            <a:p>
              <a:pPr algn="ctr" eaLnBrk="1" hangingPunct="1">
                <a:spcBef>
                  <a:spcPct val="50000"/>
                </a:spcBef>
                <a:defRPr/>
              </a:pPr>
              <a:r>
                <a:rPr lang="en-US" sz="1400" b="1" dirty="0">
                  <a:solidFill>
                    <a:srgbClr val="F2F2F2"/>
                  </a:solidFill>
                  <a:latin typeface="Arial" charset="0"/>
                  <a:cs typeface="ＭＳ Ｐゴシック"/>
                </a:rPr>
                <a:t>10 CFR 435 (FEDCOM)</a:t>
              </a:r>
            </a:p>
          </p:txBody>
        </p:sp>
        <p:sp>
          <p:nvSpPr>
            <p:cNvPr id="97309" name="Text Box 15"/>
            <p:cNvSpPr txBox="1">
              <a:spLocks noChangeArrowheads="1"/>
            </p:cNvSpPr>
            <p:nvPr/>
          </p:nvSpPr>
          <p:spPr bwMode="auto">
            <a:xfrm>
              <a:off x="4297680" y="3494088"/>
              <a:ext cx="1033272" cy="584775"/>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90.1-</a:t>
              </a:r>
              <a:br>
                <a:rPr lang="en-US" altLang="en-US" sz="1600" b="1">
                  <a:solidFill>
                    <a:srgbClr val="FFFFFF"/>
                  </a:solidFill>
                </a:rPr>
              </a:br>
              <a:r>
                <a:rPr lang="en-US" altLang="en-US" sz="1600" b="1">
                  <a:solidFill>
                    <a:srgbClr val="FFFFFF"/>
                  </a:solidFill>
                </a:rPr>
                <a:t>1989</a:t>
              </a:r>
            </a:p>
          </p:txBody>
        </p:sp>
        <p:sp>
          <p:nvSpPr>
            <p:cNvPr id="442442" name="Text Box 74"/>
            <p:cNvSpPr txBox="1">
              <a:spLocks noChangeArrowheads="1"/>
            </p:cNvSpPr>
            <p:nvPr/>
          </p:nvSpPr>
          <p:spPr bwMode="auto">
            <a:xfrm>
              <a:off x="2133600" y="5781422"/>
              <a:ext cx="1354138" cy="738267"/>
            </a:xfrm>
            <a:prstGeom prst="rect">
              <a:avLst/>
            </a:prstGeom>
            <a:solidFill>
              <a:schemeClr val="accent5">
                <a:lumMod val="50000"/>
              </a:schemeClr>
            </a:solidFill>
            <a:ln w="38100" algn="ctr">
              <a:solidFill>
                <a:srgbClr val="FFFF00"/>
              </a:solidFill>
              <a:miter lim="800000"/>
              <a:headEnd/>
              <a:tailEnd/>
            </a:ln>
            <a:effectLst/>
          </p:spPr>
          <p:txBody>
            <a:bodyPr>
              <a:spAutoFit/>
            </a:bodyPr>
            <a:lstStyle/>
            <a:p>
              <a:pPr algn="ctr" eaLnBrk="1" hangingPunct="1">
                <a:spcBef>
                  <a:spcPct val="50000"/>
                </a:spcBef>
                <a:defRPr/>
              </a:pPr>
              <a:r>
                <a:rPr lang="en-US" sz="1400" b="1" dirty="0">
                  <a:solidFill>
                    <a:srgbClr val="F2F2F2"/>
                  </a:solidFill>
                  <a:latin typeface="Arial" charset="0"/>
                  <a:cs typeface="ＭＳ Ｐゴシック"/>
                </a:rPr>
                <a:t>10 CFR 435 Subpart E (COSTSAFR)</a:t>
              </a:r>
            </a:p>
          </p:txBody>
        </p:sp>
        <p:sp>
          <p:nvSpPr>
            <p:cNvPr id="442443" name="Text Box 75"/>
            <p:cNvSpPr txBox="1">
              <a:spLocks noChangeArrowheads="1"/>
            </p:cNvSpPr>
            <p:nvPr/>
          </p:nvSpPr>
          <p:spPr bwMode="auto">
            <a:xfrm>
              <a:off x="7315200" y="5783009"/>
              <a:ext cx="1219200" cy="308008"/>
            </a:xfrm>
            <a:prstGeom prst="rect">
              <a:avLst/>
            </a:prstGeom>
            <a:solidFill>
              <a:schemeClr val="accent5">
                <a:lumMod val="50000"/>
              </a:schemeClr>
            </a:solidFill>
            <a:ln w="38100" algn="ctr">
              <a:solidFill>
                <a:srgbClr val="FFFF00"/>
              </a:solidFill>
              <a:miter lim="800000"/>
              <a:headEnd/>
              <a:tailEnd/>
            </a:ln>
            <a:effectLst/>
          </p:spPr>
          <p:txBody>
            <a:bodyPr>
              <a:spAutoFit/>
            </a:bodyPr>
            <a:lstStyle/>
            <a:p>
              <a:pPr algn="ctr" eaLnBrk="1" hangingPunct="1">
                <a:spcBef>
                  <a:spcPct val="50000"/>
                </a:spcBef>
                <a:defRPr/>
              </a:pPr>
              <a:r>
                <a:rPr lang="en-US" sz="1400" dirty="0">
                  <a:solidFill>
                    <a:srgbClr val="F2F2F2"/>
                  </a:solidFill>
                  <a:latin typeface="Arial" charset="0"/>
                  <a:cs typeface="ＭＳ Ｐゴシック"/>
                </a:rPr>
                <a:t>FEDRES</a:t>
              </a:r>
            </a:p>
          </p:txBody>
        </p:sp>
        <p:sp>
          <p:nvSpPr>
            <p:cNvPr id="97312" name="Text Box 4"/>
            <p:cNvSpPr txBox="1">
              <a:spLocks noChangeArrowheads="1"/>
            </p:cNvSpPr>
            <p:nvPr/>
          </p:nvSpPr>
          <p:spPr bwMode="auto">
            <a:xfrm>
              <a:off x="6071616" y="3497263"/>
              <a:ext cx="1371600" cy="584775"/>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Codified 90.1-1989</a:t>
              </a:r>
            </a:p>
          </p:txBody>
        </p:sp>
        <p:sp>
          <p:nvSpPr>
            <p:cNvPr id="97313" name="Text Box 20"/>
            <p:cNvSpPr txBox="1">
              <a:spLocks noChangeArrowheads="1"/>
            </p:cNvSpPr>
            <p:nvPr/>
          </p:nvSpPr>
          <p:spPr bwMode="auto">
            <a:xfrm>
              <a:off x="185738" y="3502025"/>
              <a:ext cx="838200" cy="584775"/>
            </a:xfrm>
            <a:prstGeom prst="rect">
              <a:avLst/>
            </a:prstGeom>
            <a:solidFill>
              <a:srgbClr val="1A528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a:t>
              </a:r>
              <a:br>
                <a:rPr lang="en-US" altLang="en-US" sz="1600" b="1">
                  <a:solidFill>
                    <a:srgbClr val="FFFFFF"/>
                  </a:solidFill>
                </a:rPr>
              </a:br>
              <a:r>
                <a:rPr lang="en-US" altLang="en-US" sz="1600" b="1">
                  <a:solidFill>
                    <a:srgbClr val="FFFFFF"/>
                  </a:solidFill>
                </a:rPr>
                <a:t>1975</a:t>
              </a:r>
            </a:p>
          </p:txBody>
        </p:sp>
      </p:grpSp>
      <p:sp>
        <p:nvSpPr>
          <p:cNvPr id="97285" name="Title 5"/>
          <p:cNvSpPr txBox="1">
            <a:spLocks/>
          </p:cNvSpPr>
          <p:nvPr/>
        </p:nvSpPr>
        <p:spPr bwMode="auto">
          <a:xfrm>
            <a:off x="177800" y="236538"/>
            <a:ext cx="69770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nSpc>
                <a:spcPts val="2800"/>
              </a:lnSpc>
              <a:spcBef>
                <a:spcPct val="0"/>
              </a:spcBef>
              <a:buSzTx/>
              <a:buFontTx/>
              <a:buNone/>
            </a:pPr>
            <a:r>
              <a:rPr lang="en-US" altLang="en-US" sz="2600">
                <a:solidFill>
                  <a:srgbClr val="FFFFFF"/>
                </a:solidFill>
                <a:latin typeface="Calibri" panose="020F0502020204030204" pitchFamily="34" charset="0"/>
              </a:rPr>
              <a:t>Energy Codes &amp; Standards History – Ancient</a:t>
            </a:r>
          </a:p>
        </p:txBody>
      </p:sp>
      <p:sp>
        <p:nvSpPr>
          <p:cNvPr id="97286" name="AutoShape 54"/>
          <p:cNvSpPr>
            <a:spLocks noChangeArrowheads="1"/>
          </p:cNvSpPr>
          <p:nvPr/>
        </p:nvSpPr>
        <p:spPr bwMode="auto">
          <a:xfrm rot="60000">
            <a:off x="5167313" y="2570163"/>
            <a:ext cx="1123950" cy="1066800"/>
          </a:xfrm>
          <a:prstGeom prst="parallelogram">
            <a:avLst>
              <a:gd name="adj" fmla="val 87671"/>
            </a:avLst>
          </a:prstGeom>
          <a:gradFill rotWithShape="1">
            <a:gsLst>
              <a:gs pos="0">
                <a:srgbClr val="872488"/>
              </a:gs>
              <a:gs pos="100000">
                <a:srgbClr val="85A6CD"/>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2" name="Slide Number Placeholder 1"/>
          <p:cNvSpPr>
            <a:spLocks noGrp="1"/>
          </p:cNvSpPr>
          <p:nvPr>
            <p:ph type="sldNum" sz="quarter" idx="10"/>
          </p:nvPr>
        </p:nvSpPr>
        <p:spPr/>
        <p:txBody>
          <a:bodyPr/>
          <a:lstStyle/>
          <a:p>
            <a:pPr>
              <a:defRPr/>
            </a:pPr>
            <a:fld id="{866E4280-03D6-474B-9A5C-E0700DD6294B}" type="slidenum">
              <a:rPr lang="en-US" altLang="en-US" smtClean="0"/>
              <a:pPr>
                <a:defRPr/>
              </a:pPr>
              <a:t>11</a:t>
            </a:fld>
            <a:endParaRPr lang="en-US" alt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0"/>
          <p:cNvSpPr>
            <a:spLocks noChangeArrowheads="1"/>
          </p:cNvSpPr>
          <p:nvPr/>
        </p:nvSpPr>
        <p:spPr bwMode="auto">
          <a:xfrm>
            <a:off x="0" y="1009650"/>
            <a:ext cx="9144000" cy="5570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0"/>
              </a:spcBef>
              <a:buSzTx/>
              <a:buFontTx/>
              <a:buNone/>
            </a:pPr>
            <a:endParaRPr lang="en-US" altLang="en-US" sz="2400">
              <a:solidFill>
                <a:srgbClr val="707276"/>
              </a:solidFill>
            </a:endParaRPr>
          </a:p>
        </p:txBody>
      </p:sp>
      <p:sp>
        <p:nvSpPr>
          <p:cNvPr id="41988" name="Rectangle 3"/>
          <p:cNvSpPr>
            <a:spLocks noChangeArrowheads="1"/>
          </p:cNvSpPr>
          <p:nvPr/>
        </p:nvSpPr>
        <p:spPr bwMode="auto">
          <a:xfrm>
            <a:off x="0" y="4826000"/>
            <a:ext cx="9144000" cy="1631950"/>
          </a:xfrm>
          <a:prstGeom prst="rect">
            <a:avLst/>
          </a:prstGeom>
          <a:gradFill rotWithShape="1">
            <a:gsLst>
              <a:gs pos="0">
                <a:schemeClr val="accent5">
                  <a:lumMod val="75000"/>
                  <a:alpha val="58000"/>
                </a:schemeClr>
              </a:gs>
              <a:gs pos="100000">
                <a:schemeClr val="bg1"/>
              </a:gs>
            </a:gsLst>
            <a:lin ang="5400000" scaled="1"/>
          </a:gradFill>
          <a:ln w="9525">
            <a:noFill/>
            <a:miter lim="800000"/>
            <a:headEnd/>
            <a:tailEnd/>
          </a:ln>
        </p:spPr>
        <p:txBody>
          <a:bodyPr wrap="none" anchor="ctr"/>
          <a:lstStyle/>
          <a:p>
            <a:pPr algn="ctr" eaLnBrk="1" hangingPunct="1">
              <a:defRPr/>
            </a:pPr>
            <a:endParaRPr lang="en-US" sz="1800" dirty="0">
              <a:solidFill>
                <a:srgbClr val="707276"/>
              </a:solidFill>
              <a:latin typeface="Arial" charset="0"/>
              <a:cs typeface="ＭＳ Ｐゴシック"/>
            </a:endParaRPr>
          </a:p>
        </p:txBody>
      </p:sp>
      <p:grpSp>
        <p:nvGrpSpPr>
          <p:cNvPr id="99332" name="Group 48"/>
          <p:cNvGrpSpPr>
            <a:grpSpLocks/>
          </p:cNvGrpSpPr>
          <p:nvPr/>
        </p:nvGrpSpPr>
        <p:grpSpPr bwMode="auto">
          <a:xfrm>
            <a:off x="0" y="1371600"/>
            <a:ext cx="9144000" cy="5256213"/>
            <a:chOff x="0" y="851699"/>
            <a:chExt cx="9144000" cy="5256168"/>
          </a:xfrm>
        </p:grpSpPr>
        <p:sp>
          <p:nvSpPr>
            <p:cNvPr id="99345" name="Rectangle 2"/>
            <p:cNvSpPr>
              <a:spLocks noChangeArrowheads="1"/>
            </p:cNvSpPr>
            <p:nvPr/>
          </p:nvSpPr>
          <p:spPr bwMode="auto">
            <a:xfrm>
              <a:off x="0" y="2740025"/>
              <a:ext cx="9144000" cy="2093913"/>
            </a:xfrm>
            <a:prstGeom prst="rect">
              <a:avLst/>
            </a:prstGeom>
            <a:gradFill rotWithShape="1">
              <a:gsLst>
                <a:gs pos="0">
                  <a:srgbClr val="A2B9DA"/>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9346" name="Text Box 12"/>
            <p:cNvSpPr txBox="1">
              <a:spLocks noChangeArrowheads="1"/>
            </p:cNvSpPr>
            <p:nvPr/>
          </p:nvSpPr>
          <p:spPr bwMode="auto">
            <a:xfrm>
              <a:off x="30214" y="851699"/>
              <a:ext cx="287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50000"/>
                </a:spcBef>
                <a:buSzTx/>
                <a:buFontTx/>
                <a:buNone/>
              </a:pPr>
              <a:r>
                <a:rPr lang="en-US" altLang="en-US" b="1">
                  <a:solidFill>
                    <a:srgbClr val="707276"/>
                  </a:solidFill>
                </a:rPr>
                <a:t>Residential Codes</a:t>
              </a:r>
            </a:p>
          </p:txBody>
        </p:sp>
        <p:sp>
          <p:nvSpPr>
            <p:cNvPr id="99347" name="Text Box 13"/>
            <p:cNvSpPr txBox="1">
              <a:spLocks noChangeArrowheads="1"/>
            </p:cNvSpPr>
            <p:nvPr/>
          </p:nvSpPr>
          <p:spPr bwMode="auto">
            <a:xfrm>
              <a:off x="0" y="48768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50000"/>
                </a:spcBef>
                <a:buSzTx/>
                <a:buFontTx/>
                <a:buNone/>
              </a:pPr>
              <a:r>
                <a:rPr lang="en-US" altLang="en-US" b="1">
                  <a:solidFill>
                    <a:srgbClr val="707276"/>
                  </a:solidFill>
                </a:rPr>
                <a:t>Federal</a:t>
              </a:r>
            </a:p>
          </p:txBody>
        </p:sp>
        <p:sp>
          <p:nvSpPr>
            <p:cNvPr id="99348" name="Text Box 17"/>
            <p:cNvSpPr txBox="1">
              <a:spLocks noChangeArrowheads="1"/>
            </p:cNvSpPr>
            <p:nvPr/>
          </p:nvSpPr>
          <p:spPr bwMode="auto">
            <a:xfrm>
              <a:off x="4754880" y="3504335"/>
              <a:ext cx="703262" cy="584775"/>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90.1-</a:t>
              </a:r>
              <a:br>
                <a:rPr lang="en-US" altLang="en-US" sz="1600" b="1">
                  <a:solidFill>
                    <a:srgbClr val="FFFFFF"/>
                  </a:solidFill>
                </a:rPr>
              </a:br>
              <a:r>
                <a:rPr lang="en-US" altLang="en-US" sz="1600" b="1">
                  <a:solidFill>
                    <a:srgbClr val="FFFFFF"/>
                  </a:solidFill>
                </a:rPr>
                <a:t>2010</a:t>
              </a:r>
            </a:p>
          </p:txBody>
        </p:sp>
        <p:sp>
          <p:nvSpPr>
            <p:cNvPr id="99349" name="AutoShape 61"/>
            <p:cNvSpPr>
              <a:spLocks noChangeArrowheads="1"/>
            </p:cNvSpPr>
            <p:nvPr/>
          </p:nvSpPr>
          <p:spPr bwMode="auto">
            <a:xfrm>
              <a:off x="6044184" y="1752600"/>
              <a:ext cx="539750" cy="1803400"/>
            </a:xfrm>
            <a:prstGeom prst="parallelogram">
              <a:avLst>
                <a:gd name="adj" fmla="val 72685"/>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9350" name="Text Box 11"/>
            <p:cNvSpPr txBox="1">
              <a:spLocks noChangeArrowheads="1"/>
            </p:cNvSpPr>
            <p:nvPr/>
          </p:nvSpPr>
          <p:spPr bwMode="auto">
            <a:xfrm>
              <a:off x="6126480" y="1262063"/>
              <a:ext cx="685800" cy="584775"/>
            </a:xfrm>
            <a:prstGeom prst="rect">
              <a:avLst/>
            </a:prstGeom>
            <a:solidFill>
              <a:srgbClr val="8E38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2015 </a:t>
              </a:r>
              <a:br>
                <a:rPr lang="en-US" altLang="en-US" sz="1600" b="1">
                  <a:solidFill>
                    <a:srgbClr val="FFFFFF"/>
                  </a:solidFill>
                </a:rPr>
              </a:br>
              <a:r>
                <a:rPr lang="en-US" altLang="en-US" sz="1600" b="1">
                  <a:solidFill>
                    <a:srgbClr val="FFFFFF"/>
                  </a:solidFill>
                </a:rPr>
                <a:t>IECC</a:t>
              </a:r>
            </a:p>
          </p:txBody>
        </p:sp>
        <p:sp>
          <p:nvSpPr>
            <p:cNvPr id="99351" name="AutoShape 61"/>
            <p:cNvSpPr>
              <a:spLocks noChangeArrowheads="1"/>
            </p:cNvSpPr>
            <p:nvPr/>
          </p:nvSpPr>
          <p:spPr bwMode="auto">
            <a:xfrm rot="-543888">
              <a:off x="7021513" y="2370138"/>
              <a:ext cx="539750" cy="1127125"/>
            </a:xfrm>
            <a:prstGeom prst="parallelogram">
              <a:avLst>
                <a:gd name="adj" fmla="val 72685"/>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23580" name="Text Box 44"/>
            <p:cNvSpPr txBox="1">
              <a:spLocks noChangeArrowheads="1"/>
            </p:cNvSpPr>
            <p:nvPr/>
          </p:nvSpPr>
          <p:spPr bwMode="auto">
            <a:xfrm>
              <a:off x="6810375" y="3494864"/>
              <a:ext cx="685800" cy="584195"/>
            </a:xfrm>
            <a:prstGeom prst="rect">
              <a:avLst/>
            </a:prstGeom>
            <a:solidFill>
              <a:schemeClr val="bg2">
                <a:lumMod val="50000"/>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itchFamily="34" charset="0"/>
                  <a:cs typeface="Arial" pitchFamily="34" charset="0"/>
                </a:defRPr>
              </a:lvl1pPr>
              <a:lvl2pPr marL="742950" indent="-285750">
                <a:spcBef>
                  <a:spcPct val="20000"/>
                </a:spcBef>
                <a:buBlip>
                  <a:blip r:embed="rId4"/>
                </a:buBlip>
                <a:defRPr>
                  <a:solidFill>
                    <a:schemeClr val="accent2"/>
                  </a:solidFill>
                  <a:latin typeface="Arial" pitchFamily="34" charset="0"/>
                  <a:cs typeface="Arial" pitchFamily="34" charset="0"/>
                </a:defRPr>
              </a:lvl2pPr>
              <a:lvl3pPr marL="1143000" indent="-228600">
                <a:spcBef>
                  <a:spcPct val="20000"/>
                </a:spcBef>
                <a:buSzPct val="100000"/>
                <a:buBlip>
                  <a:blip r:embed="rId5"/>
                </a:buBlip>
                <a:defRPr sz="1600">
                  <a:solidFill>
                    <a:schemeClr val="accent2"/>
                  </a:solidFill>
                  <a:latin typeface="Arial" pitchFamily="34" charset="0"/>
                  <a:cs typeface="Arial" pitchFamily="34" charset="0"/>
                </a:defRPr>
              </a:lvl3pPr>
              <a:lvl4pPr marL="1600200" indent="-228600">
                <a:spcBef>
                  <a:spcPct val="20000"/>
                </a:spcBef>
                <a:buSzPct val="100000"/>
                <a:buBlip>
                  <a:blip r:embed="rId6"/>
                </a:buBlip>
                <a:defRPr sz="1400">
                  <a:solidFill>
                    <a:schemeClr val="accent2"/>
                  </a:solidFill>
                  <a:latin typeface="Arial" pitchFamily="34" charset="0"/>
                  <a:cs typeface="Arial" pitchFamily="34" charset="0"/>
                </a:defRPr>
              </a:lvl4pPr>
              <a:lvl5pPr marL="2057400" indent="-228600">
                <a:spcBef>
                  <a:spcPct val="20000"/>
                </a:spcBef>
                <a:buSzPct val="100000"/>
                <a:buBlip>
                  <a:blip r:embed="rId3"/>
                </a:buBlip>
                <a:defRPr sz="1400">
                  <a:solidFill>
                    <a:schemeClr val="accent2"/>
                  </a:solidFill>
                  <a:latin typeface="Arial" pitchFamily="34" charset="0"/>
                  <a:cs typeface="Arial" pitchFamily="34" charset="0"/>
                </a:defRPr>
              </a:lvl5pPr>
              <a:lvl6pPr marL="25146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6pPr>
              <a:lvl7pPr marL="29718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7pPr>
              <a:lvl8pPr marL="34290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8pPr>
              <a:lvl9pPr marL="38862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9pPr>
            </a:lstStyle>
            <a:p>
              <a:pPr algn="ctr" eaLnBrk="1" hangingPunct="1">
                <a:spcBef>
                  <a:spcPct val="50000"/>
                </a:spcBef>
                <a:buSzTx/>
                <a:buFontTx/>
                <a:buNone/>
                <a:defRPr/>
              </a:pPr>
              <a:r>
                <a:rPr lang="en-US" altLang="en-US" sz="1600" b="1" dirty="0">
                  <a:solidFill>
                    <a:srgbClr val="FFFFFF"/>
                  </a:solidFill>
                </a:rPr>
                <a:t>90.1-</a:t>
              </a:r>
              <a:br>
                <a:rPr lang="en-US" altLang="en-US" sz="1600" b="1" dirty="0">
                  <a:solidFill>
                    <a:srgbClr val="FFFFFF"/>
                  </a:solidFill>
                </a:rPr>
              </a:br>
              <a:r>
                <a:rPr lang="en-US" altLang="en-US" sz="1600" b="1" dirty="0" smtClean="0">
                  <a:solidFill>
                    <a:srgbClr val="FFFFFF"/>
                  </a:solidFill>
                </a:rPr>
                <a:t>2016</a:t>
              </a:r>
              <a:endParaRPr lang="en-US" altLang="en-US" sz="1600" b="1" dirty="0">
                <a:solidFill>
                  <a:srgbClr val="FFFFFF"/>
                </a:solidFill>
              </a:endParaRPr>
            </a:p>
          </p:txBody>
        </p:sp>
        <p:sp>
          <p:nvSpPr>
            <p:cNvPr id="442400" name="Rectangle 32"/>
            <p:cNvSpPr>
              <a:spLocks noChangeArrowheads="1"/>
            </p:cNvSpPr>
            <p:nvPr/>
          </p:nvSpPr>
          <p:spPr bwMode="auto">
            <a:xfrm>
              <a:off x="177800" y="5277611"/>
              <a:ext cx="1857375" cy="306385"/>
            </a:xfrm>
            <a:prstGeom prst="rect">
              <a:avLst/>
            </a:prstGeom>
            <a:solidFill>
              <a:schemeClr val="accent5">
                <a:lumMod val="50000"/>
              </a:schemeClr>
            </a:solidFill>
            <a:ln w="38100" algn="ctr">
              <a:noFill/>
              <a:miter lim="800000"/>
              <a:headEnd/>
              <a:tailEnd/>
            </a:ln>
            <a:effectLst/>
          </p:spPr>
          <p:txBody>
            <a:bodyPr>
              <a:spAutoFit/>
            </a:bodyPr>
            <a:lstStyle/>
            <a:p>
              <a:pPr algn="ctr" eaLnBrk="1" hangingPunct="1">
                <a:spcBef>
                  <a:spcPct val="50000"/>
                </a:spcBef>
                <a:defRPr/>
              </a:pPr>
              <a:r>
                <a:rPr lang="en-US" sz="1400" b="1" dirty="0">
                  <a:solidFill>
                    <a:srgbClr val="F2F2F2"/>
                  </a:solidFill>
                  <a:latin typeface="Arial" charset="0"/>
                  <a:cs typeface="ＭＳ Ｐゴシック"/>
                </a:rPr>
                <a:t>10 CFR 434</a:t>
              </a:r>
            </a:p>
          </p:txBody>
        </p:sp>
        <p:sp>
          <p:nvSpPr>
            <p:cNvPr id="99354" name="Text Box 33"/>
            <p:cNvSpPr txBox="1">
              <a:spLocks noChangeArrowheads="1"/>
            </p:cNvSpPr>
            <p:nvPr/>
          </p:nvSpPr>
          <p:spPr bwMode="auto">
            <a:xfrm>
              <a:off x="5797296" y="3494088"/>
              <a:ext cx="685800" cy="584775"/>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90.1-</a:t>
              </a:r>
              <a:br>
                <a:rPr lang="en-US" altLang="en-US" sz="1600" b="1">
                  <a:solidFill>
                    <a:srgbClr val="FFFFFF"/>
                  </a:solidFill>
                </a:rPr>
              </a:br>
              <a:r>
                <a:rPr lang="en-US" altLang="en-US" sz="1600" b="1">
                  <a:solidFill>
                    <a:srgbClr val="FFFFFF"/>
                  </a:solidFill>
                </a:rPr>
                <a:t>2013</a:t>
              </a:r>
            </a:p>
          </p:txBody>
        </p:sp>
        <p:sp>
          <p:nvSpPr>
            <p:cNvPr id="99355" name="Text Box 25"/>
            <p:cNvSpPr txBox="1">
              <a:spLocks noChangeArrowheads="1"/>
            </p:cNvSpPr>
            <p:nvPr/>
          </p:nvSpPr>
          <p:spPr bwMode="auto">
            <a:xfrm>
              <a:off x="0" y="4210050"/>
              <a:ext cx="4640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eaLnBrk="1" hangingPunct="1">
                <a:spcBef>
                  <a:spcPct val="50000"/>
                </a:spcBef>
                <a:buSzTx/>
                <a:buFontTx/>
                <a:buNone/>
              </a:pPr>
              <a:r>
                <a:rPr lang="en-US" altLang="en-US" b="1">
                  <a:solidFill>
                    <a:srgbClr val="707276"/>
                  </a:solidFill>
                </a:rPr>
                <a:t>Commercial Standards</a:t>
              </a:r>
            </a:p>
          </p:txBody>
        </p:sp>
        <p:sp>
          <p:nvSpPr>
            <p:cNvPr id="23593" name="Text Box 77"/>
            <p:cNvSpPr txBox="1">
              <a:spLocks noChangeArrowheads="1"/>
            </p:cNvSpPr>
            <p:nvPr/>
          </p:nvSpPr>
          <p:spPr bwMode="auto">
            <a:xfrm>
              <a:off x="7029450" y="1880390"/>
              <a:ext cx="685800" cy="584195"/>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itchFamily="34" charset="0"/>
                  <a:cs typeface="Arial" pitchFamily="34" charset="0"/>
                </a:defRPr>
              </a:lvl1pPr>
              <a:lvl2pPr marL="742950" indent="-285750">
                <a:spcBef>
                  <a:spcPct val="20000"/>
                </a:spcBef>
                <a:buBlip>
                  <a:blip r:embed="rId4"/>
                </a:buBlip>
                <a:defRPr>
                  <a:solidFill>
                    <a:schemeClr val="accent2"/>
                  </a:solidFill>
                  <a:latin typeface="Arial" pitchFamily="34" charset="0"/>
                  <a:cs typeface="Arial" pitchFamily="34" charset="0"/>
                </a:defRPr>
              </a:lvl2pPr>
              <a:lvl3pPr marL="1143000" indent="-228600">
                <a:spcBef>
                  <a:spcPct val="20000"/>
                </a:spcBef>
                <a:buSzPct val="100000"/>
                <a:buBlip>
                  <a:blip r:embed="rId5"/>
                </a:buBlip>
                <a:defRPr sz="1600">
                  <a:solidFill>
                    <a:schemeClr val="accent2"/>
                  </a:solidFill>
                  <a:latin typeface="Arial" pitchFamily="34" charset="0"/>
                  <a:cs typeface="Arial" pitchFamily="34" charset="0"/>
                </a:defRPr>
              </a:lvl3pPr>
              <a:lvl4pPr marL="1600200" indent="-228600">
                <a:spcBef>
                  <a:spcPct val="20000"/>
                </a:spcBef>
                <a:buSzPct val="100000"/>
                <a:buBlip>
                  <a:blip r:embed="rId6"/>
                </a:buBlip>
                <a:defRPr sz="1400">
                  <a:solidFill>
                    <a:schemeClr val="accent2"/>
                  </a:solidFill>
                  <a:latin typeface="Arial" pitchFamily="34" charset="0"/>
                  <a:cs typeface="Arial" pitchFamily="34" charset="0"/>
                </a:defRPr>
              </a:lvl4pPr>
              <a:lvl5pPr marL="2057400" indent="-228600">
                <a:spcBef>
                  <a:spcPct val="20000"/>
                </a:spcBef>
                <a:buSzPct val="100000"/>
                <a:buBlip>
                  <a:blip r:embed="rId3"/>
                </a:buBlip>
                <a:defRPr sz="1400">
                  <a:solidFill>
                    <a:schemeClr val="accent2"/>
                  </a:solidFill>
                  <a:latin typeface="Arial" pitchFamily="34" charset="0"/>
                  <a:cs typeface="Arial" pitchFamily="34" charset="0"/>
                </a:defRPr>
              </a:lvl5pPr>
              <a:lvl6pPr marL="25146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6pPr>
              <a:lvl7pPr marL="29718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7pPr>
              <a:lvl8pPr marL="34290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8pPr>
              <a:lvl9pPr marL="3886200" indent="-228600" defTabSz="457200" fontAlgn="base">
                <a:spcBef>
                  <a:spcPct val="20000"/>
                </a:spcBef>
                <a:spcAft>
                  <a:spcPct val="0"/>
                </a:spcAft>
                <a:buSzPct val="100000"/>
                <a:buBlip>
                  <a:blip r:embed="rId3"/>
                </a:buBlip>
                <a:defRPr sz="1400">
                  <a:solidFill>
                    <a:schemeClr val="accent2"/>
                  </a:solidFill>
                  <a:latin typeface="Arial" pitchFamily="34" charset="0"/>
                  <a:cs typeface="Arial" pitchFamily="34" charset="0"/>
                </a:defRPr>
              </a:lvl9pPr>
            </a:lstStyle>
            <a:p>
              <a:pPr algn="ctr" eaLnBrk="1" hangingPunct="1">
                <a:spcBef>
                  <a:spcPct val="50000"/>
                </a:spcBef>
                <a:buSzTx/>
                <a:buFontTx/>
                <a:buNone/>
                <a:defRPr/>
              </a:pPr>
              <a:r>
                <a:rPr lang="en-US" altLang="en-US" sz="1600" b="1" dirty="0" smtClean="0">
                  <a:solidFill>
                    <a:srgbClr val="FFFFFF"/>
                  </a:solidFill>
                </a:rPr>
                <a:t>2018 </a:t>
              </a:r>
              <a:r>
                <a:rPr lang="en-US" altLang="en-US" sz="1600" b="1" dirty="0">
                  <a:solidFill>
                    <a:srgbClr val="FFFFFF"/>
                  </a:solidFill>
                </a:rPr>
                <a:t/>
              </a:r>
              <a:br>
                <a:rPr lang="en-US" altLang="en-US" sz="1600" b="1" dirty="0">
                  <a:solidFill>
                    <a:srgbClr val="FFFFFF"/>
                  </a:solidFill>
                </a:rPr>
              </a:br>
              <a:r>
                <a:rPr lang="en-US" altLang="en-US" sz="1600" b="1" dirty="0">
                  <a:solidFill>
                    <a:srgbClr val="FFFFFF"/>
                  </a:solidFill>
                </a:rPr>
                <a:t>IECC</a:t>
              </a:r>
            </a:p>
          </p:txBody>
        </p:sp>
        <p:sp>
          <p:nvSpPr>
            <p:cNvPr id="99357" name="AutoShape 61"/>
            <p:cNvSpPr>
              <a:spLocks noChangeArrowheads="1"/>
            </p:cNvSpPr>
            <p:nvPr/>
          </p:nvSpPr>
          <p:spPr bwMode="auto">
            <a:xfrm rot="-209614">
              <a:off x="5029169" y="1634491"/>
              <a:ext cx="486046" cy="1858419"/>
            </a:xfrm>
            <a:prstGeom prst="parallelogram">
              <a:avLst>
                <a:gd name="adj" fmla="val 72685"/>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2" name="Text Box 75"/>
            <p:cNvSpPr txBox="1">
              <a:spLocks noChangeArrowheads="1"/>
            </p:cNvSpPr>
            <p:nvPr/>
          </p:nvSpPr>
          <p:spPr bwMode="auto">
            <a:xfrm>
              <a:off x="2319338" y="5583996"/>
              <a:ext cx="5327650" cy="523871"/>
            </a:xfrm>
            <a:prstGeom prst="rect">
              <a:avLst/>
            </a:prstGeom>
            <a:solidFill>
              <a:schemeClr val="accent5">
                <a:lumMod val="50000"/>
              </a:schemeClr>
            </a:solidFill>
            <a:ln w="38100" algn="ctr">
              <a:solidFill>
                <a:srgbClr val="FFFF00"/>
              </a:solidFill>
              <a:miter lim="800000"/>
              <a:headEnd/>
              <a:tailEnd/>
            </a:ln>
            <a:effectLst/>
          </p:spPr>
          <p:txBody>
            <a:bodyPr>
              <a:spAutoFit/>
            </a:bodyPr>
            <a:lstStyle/>
            <a:p>
              <a:pPr algn="ctr" eaLnBrk="1" hangingPunct="1">
                <a:spcBef>
                  <a:spcPct val="50000"/>
                </a:spcBef>
                <a:defRPr/>
              </a:pPr>
              <a:r>
                <a:rPr lang="en-US" sz="1400" b="1" dirty="0">
                  <a:solidFill>
                    <a:srgbClr val="F2F2F2"/>
                  </a:solidFill>
                  <a:latin typeface="Arial" charset="0"/>
                  <a:cs typeface="ＭＳ Ｐゴシック"/>
                </a:rPr>
                <a:t>10 CFR 435 Subpart A – Low Rise Residential (all versions of the IECC starting with 2004)</a:t>
              </a:r>
            </a:p>
          </p:txBody>
        </p:sp>
        <p:sp>
          <p:nvSpPr>
            <p:cNvPr id="3" name="Rectangle 49"/>
            <p:cNvSpPr>
              <a:spLocks noChangeArrowheads="1"/>
            </p:cNvSpPr>
            <p:nvPr/>
          </p:nvSpPr>
          <p:spPr bwMode="auto">
            <a:xfrm>
              <a:off x="2319338" y="4941064"/>
              <a:ext cx="5395912" cy="523871"/>
            </a:xfrm>
            <a:prstGeom prst="rect">
              <a:avLst/>
            </a:prstGeom>
            <a:solidFill>
              <a:schemeClr val="accent5">
                <a:lumMod val="50000"/>
              </a:schemeClr>
            </a:solidFill>
            <a:ln w="38100" algn="ctr">
              <a:noFill/>
              <a:miter lim="800000"/>
              <a:headEnd/>
              <a:tailEnd/>
            </a:ln>
            <a:effectLst/>
          </p:spPr>
          <p:txBody>
            <a:bodyPr>
              <a:spAutoFit/>
            </a:bodyPr>
            <a:lstStyle/>
            <a:p>
              <a:pPr algn="ctr" eaLnBrk="1" hangingPunct="1">
                <a:spcBef>
                  <a:spcPct val="50000"/>
                </a:spcBef>
                <a:defRPr/>
              </a:pPr>
              <a:r>
                <a:rPr lang="en-US" sz="1400" b="1" dirty="0">
                  <a:solidFill>
                    <a:srgbClr val="F2F2F2"/>
                  </a:solidFill>
                  <a:latin typeface="Arial" charset="0"/>
                  <a:cs typeface="ＭＳ Ｐゴシック"/>
                </a:rPr>
                <a:t>10 CFR 433 – Commercial and High-Rise Multi-Family Residential (all versions of Standard 90.1 starting with 2004)</a:t>
              </a:r>
            </a:p>
          </p:txBody>
        </p:sp>
      </p:grpSp>
      <p:sp>
        <p:nvSpPr>
          <p:cNvPr id="99333" name="Title 5"/>
          <p:cNvSpPr txBox="1">
            <a:spLocks/>
          </p:cNvSpPr>
          <p:nvPr/>
        </p:nvSpPr>
        <p:spPr bwMode="auto">
          <a:xfrm>
            <a:off x="177800" y="236538"/>
            <a:ext cx="71945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nSpc>
                <a:spcPts val="2800"/>
              </a:lnSpc>
              <a:spcBef>
                <a:spcPct val="0"/>
              </a:spcBef>
              <a:buSzTx/>
              <a:buFontTx/>
              <a:buNone/>
            </a:pPr>
            <a:r>
              <a:rPr lang="en-US" altLang="en-US" sz="2600">
                <a:solidFill>
                  <a:srgbClr val="FFFFFF"/>
                </a:solidFill>
                <a:latin typeface="Calibri" panose="020F0502020204030204" pitchFamily="34" charset="0"/>
              </a:rPr>
              <a:t>Energy Codes &amp; Standards History – Modern</a:t>
            </a:r>
          </a:p>
        </p:txBody>
      </p:sp>
      <p:sp>
        <p:nvSpPr>
          <p:cNvPr id="99334" name="Text Box 17"/>
          <p:cNvSpPr txBox="1">
            <a:spLocks noChangeArrowheads="1"/>
          </p:cNvSpPr>
          <p:nvPr/>
        </p:nvSpPr>
        <p:spPr bwMode="auto">
          <a:xfrm>
            <a:off x="358775" y="3798888"/>
            <a:ext cx="715963" cy="584200"/>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90.1-</a:t>
            </a:r>
            <a:br>
              <a:rPr lang="en-US" altLang="en-US" sz="1600" b="1">
                <a:solidFill>
                  <a:srgbClr val="FFFFFF"/>
                </a:solidFill>
              </a:rPr>
            </a:br>
            <a:r>
              <a:rPr lang="en-US" altLang="en-US" sz="1600" b="1">
                <a:solidFill>
                  <a:srgbClr val="FFFFFF"/>
                </a:solidFill>
              </a:rPr>
              <a:t>1999</a:t>
            </a:r>
          </a:p>
        </p:txBody>
      </p:sp>
      <p:sp>
        <p:nvSpPr>
          <p:cNvPr id="99335" name="Text Box 33"/>
          <p:cNvSpPr txBox="1">
            <a:spLocks noChangeArrowheads="1"/>
          </p:cNvSpPr>
          <p:nvPr/>
        </p:nvSpPr>
        <p:spPr bwMode="auto">
          <a:xfrm>
            <a:off x="1349375" y="3787775"/>
            <a:ext cx="685800" cy="585788"/>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90.1-</a:t>
            </a:r>
            <a:br>
              <a:rPr lang="en-US" altLang="en-US" sz="1600" b="1">
                <a:solidFill>
                  <a:srgbClr val="FFFFFF"/>
                </a:solidFill>
              </a:rPr>
            </a:br>
            <a:r>
              <a:rPr lang="en-US" altLang="en-US" sz="1600" b="1">
                <a:solidFill>
                  <a:srgbClr val="FFFFFF"/>
                </a:solidFill>
              </a:rPr>
              <a:t>2001</a:t>
            </a:r>
          </a:p>
        </p:txBody>
      </p:sp>
      <p:sp>
        <p:nvSpPr>
          <p:cNvPr id="99336" name="Text Box 44"/>
          <p:cNvSpPr txBox="1">
            <a:spLocks noChangeArrowheads="1"/>
          </p:cNvSpPr>
          <p:nvPr/>
        </p:nvSpPr>
        <p:spPr bwMode="auto">
          <a:xfrm>
            <a:off x="2319338" y="3787775"/>
            <a:ext cx="660400" cy="585788"/>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90.1-</a:t>
            </a:r>
            <a:br>
              <a:rPr lang="en-US" altLang="en-US" sz="1600" b="1">
                <a:solidFill>
                  <a:srgbClr val="FFFFFF"/>
                </a:solidFill>
              </a:rPr>
            </a:br>
            <a:r>
              <a:rPr lang="en-US" altLang="en-US" sz="1600" b="1">
                <a:solidFill>
                  <a:srgbClr val="FFFFFF"/>
                </a:solidFill>
              </a:rPr>
              <a:t>2004</a:t>
            </a:r>
          </a:p>
        </p:txBody>
      </p:sp>
      <p:sp>
        <p:nvSpPr>
          <p:cNvPr id="99337" name="Text Box 44"/>
          <p:cNvSpPr txBox="1">
            <a:spLocks noChangeArrowheads="1"/>
          </p:cNvSpPr>
          <p:nvPr/>
        </p:nvSpPr>
        <p:spPr bwMode="auto">
          <a:xfrm>
            <a:off x="3276600" y="3787775"/>
            <a:ext cx="708025" cy="585788"/>
          </a:xfrm>
          <a:prstGeom prst="rect">
            <a:avLst/>
          </a:prstGeom>
          <a:solidFill>
            <a:srgbClr val="1A528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90.1-</a:t>
            </a:r>
            <a:br>
              <a:rPr lang="en-US" altLang="en-US" sz="1600" b="1">
                <a:solidFill>
                  <a:srgbClr val="FFFFFF"/>
                </a:solidFill>
              </a:rPr>
            </a:br>
            <a:r>
              <a:rPr lang="en-US" altLang="en-US" sz="1600" b="1">
                <a:solidFill>
                  <a:srgbClr val="FFFFFF"/>
                </a:solidFill>
              </a:rPr>
              <a:t>2007</a:t>
            </a:r>
          </a:p>
        </p:txBody>
      </p:sp>
      <p:sp>
        <p:nvSpPr>
          <p:cNvPr id="99338" name="Text Box 11"/>
          <p:cNvSpPr txBox="1">
            <a:spLocks noChangeArrowheads="1"/>
          </p:cNvSpPr>
          <p:nvPr/>
        </p:nvSpPr>
        <p:spPr bwMode="auto">
          <a:xfrm>
            <a:off x="1465263" y="1920875"/>
            <a:ext cx="722312" cy="584200"/>
          </a:xfrm>
          <a:prstGeom prst="rect">
            <a:avLst/>
          </a:prstGeom>
          <a:solidFill>
            <a:srgbClr val="8E38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2003</a:t>
            </a:r>
            <a:br>
              <a:rPr lang="en-US" altLang="en-US" sz="1600" b="1">
                <a:solidFill>
                  <a:srgbClr val="FFFFFF"/>
                </a:solidFill>
              </a:rPr>
            </a:br>
            <a:r>
              <a:rPr lang="en-US" altLang="en-US" sz="1600" b="1">
                <a:solidFill>
                  <a:srgbClr val="FFFFFF"/>
                </a:solidFill>
              </a:rPr>
              <a:t>IECC</a:t>
            </a:r>
          </a:p>
        </p:txBody>
      </p:sp>
      <p:sp>
        <p:nvSpPr>
          <p:cNvPr id="99339" name="Text Box 11"/>
          <p:cNvSpPr txBox="1">
            <a:spLocks noChangeArrowheads="1"/>
          </p:cNvSpPr>
          <p:nvPr/>
        </p:nvSpPr>
        <p:spPr bwMode="auto">
          <a:xfrm>
            <a:off x="2430463" y="1920875"/>
            <a:ext cx="754062" cy="584200"/>
          </a:xfrm>
          <a:prstGeom prst="rect">
            <a:avLst/>
          </a:prstGeom>
          <a:solidFill>
            <a:srgbClr val="8E38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2006 </a:t>
            </a:r>
            <a:br>
              <a:rPr lang="en-US" altLang="en-US" sz="1600" b="1">
                <a:solidFill>
                  <a:srgbClr val="FFFFFF"/>
                </a:solidFill>
              </a:rPr>
            </a:br>
            <a:r>
              <a:rPr lang="en-US" altLang="en-US" sz="1600" b="1">
                <a:solidFill>
                  <a:srgbClr val="FFFFFF"/>
                </a:solidFill>
              </a:rPr>
              <a:t>IECC</a:t>
            </a:r>
          </a:p>
        </p:txBody>
      </p:sp>
      <p:sp>
        <p:nvSpPr>
          <p:cNvPr id="99340" name="Text Box 11"/>
          <p:cNvSpPr txBox="1">
            <a:spLocks noChangeArrowheads="1"/>
          </p:cNvSpPr>
          <p:nvPr/>
        </p:nvSpPr>
        <p:spPr bwMode="auto">
          <a:xfrm>
            <a:off x="3497263" y="1920875"/>
            <a:ext cx="769937" cy="584200"/>
          </a:xfrm>
          <a:prstGeom prst="rect">
            <a:avLst/>
          </a:prstGeom>
          <a:solidFill>
            <a:srgbClr val="8E38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2009 </a:t>
            </a:r>
            <a:br>
              <a:rPr lang="en-US" altLang="en-US" sz="1600" b="1">
                <a:solidFill>
                  <a:srgbClr val="FFFFFF"/>
                </a:solidFill>
              </a:rPr>
            </a:br>
            <a:r>
              <a:rPr lang="en-US" altLang="en-US" sz="1600" b="1">
                <a:solidFill>
                  <a:srgbClr val="FFFFFF"/>
                </a:solidFill>
              </a:rPr>
              <a:t>IECC</a:t>
            </a:r>
          </a:p>
        </p:txBody>
      </p:sp>
      <p:sp>
        <p:nvSpPr>
          <p:cNvPr id="99341" name="Text Box 11"/>
          <p:cNvSpPr txBox="1">
            <a:spLocks noChangeArrowheads="1"/>
          </p:cNvSpPr>
          <p:nvPr/>
        </p:nvSpPr>
        <p:spPr bwMode="auto">
          <a:xfrm>
            <a:off x="4937125" y="1555750"/>
            <a:ext cx="762000" cy="585788"/>
          </a:xfrm>
          <a:prstGeom prst="rect">
            <a:avLst/>
          </a:prstGeom>
          <a:solidFill>
            <a:srgbClr val="8E38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50000"/>
              </a:spcBef>
              <a:buSzTx/>
              <a:buFontTx/>
              <a:buNone/>
            </a:pPr>
            <a:r>
              <a:rPr lang="en-US" altLang="en-US" sz="1600" b="1">
                <a:solidFill>
                  <a:srgbClr val="FFFFFF"/>
                </a:solidFill>
              </a:rPr>
              <a:t>2012 </a:t>
            </a:r>
            <a:br>
              <a:rPr lang="en-US" altLang="en-US" sz="1600" b="1">
                <a:solidFill>
                  <a:srgbClr val="FFFFFF"/>
                </a:solidFill>
              </a:rPr>
            </a:br>
            <a:r>
              <a:rPr lang="en-US" altLang="en-US" sz="1600" b="1">
                <a:solidFill>
                  <a:srgbClr val="FFFFFF"/>
                </a:solidFill>
              </a:rPr>
              <a:t>IECC</a:t>
            </a:r>
          </a:p>
        </p:txBody>
      </p:sp>
      <p:sp>
        <p:nvSpPr>
          <p:cNvPr id="99342" name="AutoShape 61"/>
          <p:cNvSpPr>
            <a:spLocks noChangeArrowheads="1"/>
          </p:cNvSpPr>
          <p:nvPr/>
        </p:nvSpPr>
        <p:spPr bwMode="auto">
          <a:xfrm>
            <a:off x="3497263" y="2505075"/>
            <a:ext cx="539750" cy="1282700"/>
          </a:xfrm>
          <a:prstGeom prst="parallelogram">
            <a:avLst>
              <a:gd name="adj" fmla="val 72685"/>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9343" name="AutoShape 61"/>
          <p:cNvSpPr>
            <a:spLocks noChangeArrowheads="1"/>
          </p:cNvSpPr>
          <p:nvPr/>
        </p:nvSpPr>
        <p:spPr bwMode="auto">
          <a:xfrm rot="-120000">
            <a:off x="2566988" y="2513013"/>
            <a:ext cx="479425" cy="1277937"/>
          </a:xfrm>
          <a:prstGeom prst="parallelogram">
            <a:avLst>
              <a:gd name="adj" fmla="val 72685"/>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99344" name="AutoShape 61"/>
          <p:cNvSpPr>
            <a:spLocks noChangeArrowheads="1"/>
          </p:cNvSpPr>
          <p:nvPr/>
        </p:nvSpPr>
        <p:spPr bwMode="auto">
          <a:xfrm rot="-120000">
            <a:off x="1570038" y="2511425"/>
            <a:ext cx="433387" cy="1270000"/>
          </a:xfrm>
          <a:prstGeom prst="parallelogram">
            <a:avLst>
              <a:gd name="adj" fmla="val 72685"/>
            </a:avLst>
          </a:prstGeom>
          <a:gradFill rotWithShape="1">
            <a:gsLst>
              <a:gs pos="0">
                <a:srgbClr val="CA7FCA"/>
              </a:gs>
              <a:gs pos="100000">
                <a:srgbClr val="85A6C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endParaRPr lang="en-US" altLang="en-US" sz="1800">
              <a:solidFill>
                <a:srgbClr val="707276"/>
              </a:solidFill>
            </a:endParaRPr>
          </a:p>
        </p:txBody>
      </p:sp>
      <p:sp>
        <p:nvSpPr>
          <p:cNvPr id="4" name="Slide Number Placeholder 3"/>
          <p:cNvSpPr>
            <a:spLocks noGrp="1"/>
          </p:cNvSpPr>
          <p:nvPr>
            <p:ph type="sldNum" sz="quarter" idx="10"/>
          </p:nvPr>
        </p:nvSpPr>
        <p:spPr/>
        <p:txBody>
          <a:bodyPr/>
          <a:lstStyle/>
          <a:p>
            <a:pPr>
              <a:defRPr/>
            </a:pPr>
            <a:fld id="{866E4280-03D6-474B-9A5C-E0700DD6294B}" type="slidenum">
              <a:rPr lang="en-US" altLang="en-US" smtClean="0"/>
              <a:pPr>
                <a:defRPr/>
              </a:pPr>
              <a:t>12</a:t>
            </a:fld>
            <a:endParaRPr lang="en-US" alt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Main Aspects</a:t>
            </a:r>
            <a:endParaRPr lang="en-US" dirty="0"/>
          </a:p>
        </p:txBody>
      </p:sp>
      <p:sp>
        <p:nvSpPr>
          <p:cNvPr id="3" name="Content Placeholder 2"/>
          <p:cNvSpPr>
            <a:spLocks noGrp="1"/>
          </p:cNvSpPr>
          <p:nvPr>
            <p:ph idx="1"/>
          </p:nvPr>
        </p:nvSpPr>
        <p:spPr>
          <a:xfrm>
            <a:off x="457200" y="1371597"/>
            <a:ext cx="8229600" cy="1046440"/>
          </a:xfrm>
        </p:spPr>
        <p:txBody>
          <a:bodyPr/>
          <a:lstStyle/>
          <a:p>
            <a:r>
              <a:rPr lang="en-US" dirty="0" smtClean="0"/>
              <a:t>Development</a:t>
            </a:r>
          </a:p>
          <a:p>
            <a:r>
              <a:rPr lang="en-US" dirty="0" smtClean="0"/>
              <a:t>Adoption</a:t>
            </a:r>
          </a:p>
          <a:p>
            <a:r>
              <a:rPr lang="en-US" dirty="0" smtClean="0"/>
              <a:t>Compliance</a:t>
            </a:r>
            <a:endParaRPr lang="en-US" dirty="0"/>
          </a:p>
        </p:txBody>
      </p:sp>
      <p:sp>
        <p:nvSpPr>
          <p:cNvPr id="4" name="Slide Number Placeholder 3"/>
          <p:cNvSpPr>
            <a:spLocks noGrp="1"/>
          </p:cNvSpPr>
          <p:nvPr>
            <p:ph type="sldNum" sz="quarter" idx="10"/>
          </p:nvPr>
        </p:nvSpPr>
        <p:spPr/>
        <p:txBody>
          <a:bodyPr/>
          <a:lstStyle/>
          <a:p>
            <a:pPr>
              <a:defRPr/>
            </a:pPr>
            <a:fld id="{5532C912-7088-46A0-8737-792C5EEEF43E}" type="slidenum">
              <a:rPr lang="en-US" altLang="en-US" smtClean="0"/>
              <a:pPr>
                <a:defRPr/>
              </a:pPr>
              <a:t>13</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Tree>
    <p:extLst>
      <p:ext uri="{BB962C8B-B14F-4D97-AF65-F5344CB8AC3E}">
        <p14:creationId xmlns:p14="http://schemas.microsoft.com/office/powerpoint/2010/main" val="4246283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Development</a:t>
            </a:r>
            <a:endParaRPr lang="en-US" dirty="0"/>
          </a:p>
        </p:txBody>
      </p:sp>
      <p:sp>
        <p:nvSpPr>
          <p:cNvPr id="3" name="Content Placeholder 2"/>
          <p:cNvSpPr>
            <a:spLocks noGrp="1"/>
          </p:cNvSpPr>
          <p:nvPr>
            <p:ph idx="1"/>
          </p:nvPr>
        </p:nvSpPr>
        <p:spPr>
          <a:xfrm>
            <a:off x="457200" y="1371597"/>
            <a:ext cx="8229600" cy="3871829"/>
          </a:xfrm>
        </p:spPr>
        <p:txBody>
          <a:bodyPr/>
          <a:lstStyle/>
          <a:p>
            <a:r>
              <a:rPr lang="en-US" dirty="0" smtClean="0"/>
              <a:t>ASHRAE 90.1</a:t>
            </a:r>
          </a:p>
          <a:p>
            <a:pPr lvl="1"/>
            <a:r>
              <a:rPr lang="en-US" dirty="0" smtClean="0"/>
              <a:t>Uses the American National Standards Institute (ANSI) consensus process</a:t>
            </a:r>
          </a:p>
          <a:p>
            <a:pPr lvl="1"/>
            <a:r>
              <a:rPr lang="en-US" dirty="0" smtClean="0"/>
              <a:t>90.1 project committee and subcommittees</a:t>
            </a:r>
          </a:p>
          <a:p>
            <a:pPr lvl="1"/>
            <a:r>
              <a:rPr lang="en-US" dirty="0" smtClean="0"/>
              <a:t>All interested parties can participate</a:t>
            </a:r>
          </a:p>
          <a:p>
            <a:pPr lvl="1"/>
            <a:r>
              <a:rPr lang="en-US" dirty="0" smtClean="0"/>
              <a:t>Final vote of the project committee</a:t>
            </a:r>
          </a:p>
          <a:p>
            <a:pPr lvl="2"/>
            <a:r>
              <a:rPr lang="en-US" dirty="0" smtClean="0"/>
              <a:t>Includes members from a balance of all interests</a:t>
            </a:r>
          </a:p>
          <a:p>
            <a:r>
              <a:rPr lang="en-US" dirty="0" smtClean="0"/>
              <a:t>ICC IECC</a:t>
            </a:r>
          </a:p>
          <a:p>
            <a:pPr lvl="1"/>
            <a:r>
              <a:rPr lang="en-US" dirty="0" smtClean="0"/>
              <a:t>Uses a government consensus process</a:t>
            </a:r>
          </a:p>
          <a:p>
            <a:pPr lvl="2"/>
            <a:r>
              <a:rPr lang="en-US" dirty="0" smtClean="0"/>
              <a:t>All interested parties can participate</a:t>
            </a:r>
          </a:p>
          <a:p>
            <a:pPr lvl="2"/>
            <a:r>
              <a:rPr lang="en-US" dirty="0" smtClean="0"/>
              <a:t>Final vote is online governmental consensus vote</a:t>
            </a:r>
          </a:p>
          <a:p>
            <a:pPr lvl="1"/>
            <a:r>
              <a:rPr lang="en-US" dirty="0">
                <a:hlinkClick r:id="rId2"/>
              </a:rPr>
              <a:t>https://www.iccsafe.org/codes-tech-support/code-development-process</a:t>
            </a:r>
            <a:r>
              <a:rPr lang="en-US" dirty="0" smtClean="0">
                <a:hlinkClick r:id="rId2"/>
              </a:rPr>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532C912-7088-46A0-8737-792C5EEEF43E}" type="slidenum">
              <a:rPr lang="en-US" altLang="en-US" smtClean="0"/>
              <a:pPr>
                <a:defRPr/>
              </a:pPr>
              <a:t>14</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Tree>
    <p:extLst>
      <p:ext uri="{BB962C8B-B14F-4D97-AF65-F5344CB8AC3E}">
        <p14:creationId xmlns:p14="http://schemas.microsoft.com/office/powerpoint/2010/main" val="2509707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6" descr="WAstateC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03200" y="261938"/>
            <a:ext cx="4178300" cy="4581525"/>
          </a:xfrm>
          <a:prstGeom prst="rect">
            <a:avLst/>
          </a:prstGeom>
        </p:spPr>
        <p:txBody>
          <a:bodyPr wrap="none">
            <a:normAutofit/>
          </a:bodyPr>
          <a:lstStyle/>
          <a:p>
            <a:pPr eaLnBrk="1" hangingPunct="1">
              <a:defRPr/>
            </a:pPr>
            <a:r>
              <a:rPr lang="en-US" dirty="0">
                <a:solidFill>
                  <a:schemeClr val="bg1"/>
                </a:solidFill>
                <a:latin typeface="Arial" charset="0"/>
                <a:ea typeface="ＭＳ Ｐゴシック"/>
                <a:cs typeface="ＭＳ Ｐゴシック"/>
              </a:rPr>
              <a:t>Energy Code </a:t>
            </a:r>
            <a:r>
              <a:rPr lang="en-US" i="1" dirty="0">
                <a:solidFill>
                  <a:schemeClr val="bg1"/>
                </a:solidFill>
                <a:latin typeface="Arial" charset="0"/>
                <a:ea typeface="ＭＳ Ｐゴシック"/>
                <a:cs typeface="ＭＳ Ｐゴシック"/>
              </a:rPr>
              <a:t>Adoption </a:t>
            </a:r>
          </a:p>
          <a:p>
            <a:pPr eaLnBrk="1" hangingPunct="1">
              <a:spcAft>
                <a:spcPts val="600"/>
              </a:spcAft>
              <a:defRPr/>
            </a:pPr>
            <a:r>
              <a:rPr lang="en-US" dirty="0">
                <a:solidFill>
                  <a:schemeClr val="bg1"/>
                </a:solidFill>
                <a:latin typeface="Arial" charset="0"/>
                <a:ea typeface="ＭＳ Ｐゴシック"/>
                <a:cs typeface="ＭＳ Ｐゴシック"/>
              </a:rPr>
              <a:t>Can occur at the state or </a:t>
            </a:r>
            <a:br>
              <a:rPr lang="en-US" dirty="0">
                <a:solidFill>
                  <a:schemeClr val="bg1"/>
                </a:solidFill>
                <a:latin typeface="Arial" charset="0"/>
                <a:ea typeface="ＭＳ Ｐゴシック"/>
                <a:cs typeface="ＭＳ Ｐゴシック"/>
              </a:rPr>
            </a:br>
            <a:r>
              <a:rPr lang="en-US" dirty="0">
                <a:solidFill>
                  <a:schemeClr val="bg1"/>
                </a:solidFill>
                <a:latin typeface="Arial" charset="0"/>
                <a:ea typeface="ＭＳ Ｐゴシック"/>
                <a:cs typeface="ＭＳ Ｐゴシック"/>
              </a:rPr>
              <a:t>local level in one of two ways: </a:t>
            </a:r>
          </a:p>
          <a:p>
            <a:pPr marL="228600" indent="-228600" eaLnBrk="1" hangingPunct="1">
              <a:spcAft>
                <a:spcPts val="600"/>
              </a:spcAft>
              <a:buFont typeface="Arial" pitchFamily="34" charset="0"/>
              <a:buChar char="•"/>
              <a:defRPr/>
            </a:pPr>
            <a:r>
              <a:rPr lang="en-US" dirty="0">
                <a:solidFill>
                  <a:schemeClr val="bg1"/>
                </a:solidFill>
                <a:latin typeface="Arial" charset="0"/>
                <a:ea typeface="ＭＳ Ｐゴシック"/>
                <a:cs typeface="ＭＳ Ｐゴシック"/>
              </a:rPr>
              <a:t>directly through legislative </a:t>
            </a:r>
            <a:br>
              <a:rPr lang="en-US" dirty="0">
                <a:solidFill>
                  <a:schemeClr val="bg1"/>
                </a:solidFill>
                <a:latin typeface="Arial" charset="0"/>
                <a:ea typeface="ＭＳ Ｐゴシック"/>
                <a:cs typeface="ＭＳ Ｐゴシック"/>
              </a:rPr>
            </a:br>
            <a:r>
              <a:rPr lang="en-US" dirty="0">
                <a:solidFill>
                  <a:schemeClr val="bg1"/>
                </a:solidFill>
                <a:latin typeface="Arial" charset="0"/>
                <a:ea typeface="ＭＳ Ｐゴシック"/>
                <a:cs typeface="ＭＳ Ｐゴシック"/>
              </a:rPr>
              <a:t>action (state level)</a:t>
            </a:r>
          </a:p>
          <a:p>
            <a:pPr marL="228600" indent="-228600" eaLnBrk="1" hangingPunct="1">
              <a:spcAft>
                <a:spcPts val="600"/>
              </a:spcAft>
              <a:buFont typeface="Arial" pitchFamily="34" charset="0"/>
              <a:buChar char="•"/>
              <a:defRPr/>
            </a:pPr>
            <a:r>
              <a:rPr lang="en-US" dirty="0">
                <a:solidFill>
                  <a:schemeClr val="bg1"/>
                </a:solidFill>
                <a:latin typeface="Arial" charset="0"/>
                <a:ea typeface="ＭＳ Ｐゴシック"/>
                <a:cs typeface="ＭＳ Ｐゴシック"/>
              </a:rPr>
              <a:t>by regulatory action through</a:t>
            </a:r>
            <a:br>
              <a:rPr lang="en-US" dirty="0">
                <a:solidFill>
                  <a:schemeClr val="bg1"/>
                </a:solidFill>
                <a:latin typeface="Arial" charset="0"/>
                <a:ea typeface="ＭＳ Ｐゴシック"/>
                <a:cs typeface="ＭＳ Ｐゴシック"/>
              </a:rPr>
            </a:br>
            <a:r>
              <a:rPr lang="en-US" dirty="0">
                <a:solidFill>
                  <a:schemeClr val="bg1"/>
                </a:solidFill>
                <a:latin typeface="Arial" charset="0"/>
                <a:ea typeface="ＭＳ Ｐゴシック"/>
                <a:cs typeface="ＭＳ Ｐゴシック"/>
              </a:rPr>
              <a:t>state or local agencies. </a:t>
            </a:r>
            <a:endParaRPr lang="en-US" i="1" dirty="0">
              <a:solidFill>
                <a:schemeClr val="bg1"/>
              </a:solidFill>
              <a:latin typeface="Arial Narrow"/>
              <a:ea typeface="+mn-ea"/>
              <a:cs typeface="Arial Narrow"/>
            </a:endParaRPr>
          </a:p>
        </p:txBody>
      </p:sp>
      <p:pic>
        <p:nvPicPr>
          <p:cNvPr id="113668" name="Picture 9" descr="City H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81388"/>
            <a:ext cx="45720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rot="16200000" flipH="1">
            <a:off x="1143000" y="3429000"/>
            <a:ext cx="6858000" cy="0"/>
          </a:xfrm>
          <a:prstGeom prst="line">
            <a:avLst/>
          </a:prstGeom>
          <a:ln w="571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3495675"/>
            <a:ext cx="4573588" cy="0"/>
          </a:xfrm>
          <a:prstGeom prst="line">
            <a:avLst/>
          </a:prstGeom>
          <a:ln w="571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9821" y="5712775"/>
            <a:ext cx="8810714" cy="811850"/>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433936" y="5676731"/>
            <a:ext cx="8041592" cy="830997"/>
          </a:xfrm>
          <a:prstGeom prst="rect">
            <a:avLst/>
          </a:prstGeom>
          <a:noFill/>
        </p:spPr>
        <p:txBody>
          <a:bodyPr wrap="square" rtlCol="0">
            <a:spAutoFit/>
          </a:bodyPr>
          <a:lstStyle/>
          <a:p>
            <a:r>
              <a:rPr lang="en-US" dirty="0">
                <a:solidFill>
                  <a:schemeClr val="bg1"/>
                </a:solidFill>
                <a:hlinkClick r:id="rId5"/>
              </a:rPr>
              <a:t>https://</a:t>
            </a:r>
            <a:r>
              <a:rPr lang="en-US" dirty="0" smtClean="0">
                <a:solidFill>
                  <a:schemeClr val="bg1"/>
                </a:solidFill>
                <a:hlinkClick r:id="rId5"/>
              </a:rPr>
              <a:t>cdn-web.iccsafe.org/wp-content/uploads/Code-Adoption-Process-by-State-NOV.pdf</a:t>
            </a: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bg1"/>
                </a:solidFill>
              </a:rPr>
              <a:t>Usually these dates are different</a:t>
            </a:r>
          </a:p>
          <a:p>
            <a:r>
              <a:rPr lang="en-US" dirty="0" smtClean="0">
                <a:solidFill>
                  <a:schemeClr val="bg1"/>
                </a:solidFill>
              </a:rPr>
              <a:t>Sometimes a grace period is allowed where the predecessor code can be used</a:t>
            </a:r>
          </a:p>
          <a:p>
            <a:pPr lvl="1"/>
            <a:r>
              <a:rPr lang="en-US" dirty="0" smtClean="0">
                <a:solidFill>
                  <a:schemeClr val="bg1"/>
                </a:solidFill>
              </a:rPr>
              <a:t>Because buildings may be in different stages of design or construction</a:t>
            </a:r>
          </a:p>
          <a:p>
            <a:pPr lvl="1"/>
            <a:r>
              <a:rPr lang="en-US" dirty="0" smtClean="0">
                <a:solidFill>
                  <a:schemeClr val="bg1"/>
                </a:solidFill>
              </a:rPr>
              <a:t>Stakeholders need time to learn the new code</a:t>
            </a:r>
          </a:p>
          <a:p>
            <a:pPr lvl="1"/>
            <a:r>
              <a:rPr lang="en-US" dirty="0" smtClean="0">
                <a:solidFill>
                  <a:schemeClr val="bg1"/>
                </a:solidFill>
              </a:rPr>
              <a:t>Manufacturers may need time to provide products</a:t>
            </a:r>
          </a:p>
          <a:p>
            <a:r>
              <a:rPr lang="en-US" dirty="0" smtClean="0">
                <a:solidFill>
                  <a:schemeClr val="bg1"/>
                </a:solidFill>
              </a:rPr>
              <a:t>Effective date is sometime tied to publication date of a model energy code.</a:t>
            </a:r>
          </a:p>
          <a:p>
            <a:pPr lvl="1"/>
            <a:endParaRPr lang="en-US" dirty="0"/>
          </a:p>
        </p:txBody>
      </p:sp>
      <p:sp>
        <p:nvSpPr>
          <p:cNvPr id="3" name="Title 2"/>
          <p:cNvSpPr>
            <a:spLocks noGrp="1"/>
          </p:cNvSpPr>
          <p:nvPr>
            <p:ph type="title"/>
          </p:nvPr>
        </p:nvSpPr>
        <p:spPr/>
        <p:txBody>
          <a:bodyPr/>
          <a:lstStyle/>
          <a:p>
            <a:r>
              <a:rPr lang="en-US" dirty="0" smtClean="0"/>
              <a:t>Adoption Date vs. Effective Date</a:t>
            </a:r>
            <a:endParaRPr lang="en-US" dirty="0"/>
          </a:p>
        </p:txBody>
      </p:sp>
    </p:spTree>
    <p:extLst>
      <p:ext uri="{BB962C8B-B14F-4D97-AF65-F5344CB8AC3E}">
        <p14:creationId xmlns:p14="http://schemas.microsoft.com/office/powerpoint/2010/main" val="533187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493" y="1033763"/>
            <a:ext cx="6749046" cy="5824237"/>
          </a:xfrm>
          <a:prstGeom prst="rect">
            <a:avLst/>
          </a:prstGeom>
        </p:spPr>
      </p:pic>
      <p:sp>
        <p:nvSpPr>
          <p:cNvPr id="117762" name="Title 1"/>
          <p:cNvSpPr>
            <a:spLocks noGrp="1"/>
          </p:cNvSpPr>
          <p:nvPr>
            <p:ph type="title"/>
          </p:nvPr>
        </p:nvSpPr>
        <p:spPr>
          <a:xfrm>
            <a:off x="457200" y="357188"/>
            <a:ext cx="6797675" cy="768350"/>
          </a:xfrm>
        </p:spPr>
        <p:txBody>
          <a:bodyPr/>
          <a:lstStyle/>
          <a:p>
            <a:pPr eaLnBrk="1" hangingPunct="1"/>
            <a:r>
              <a:rPr lang="en-US" altLang="en-US" smtClean="0">
                <a:latin typeface="Arial" panose="020B0604020202020204" pitchFamily="34" charset="0"/>
                <a:cs typeface="Arial" panose="020B0604020202020204" pitchFamily="34" charset="0"/>
              </a:rPr>
              <a:t>Current State Adoption Status - Commercial</a:t>
            </a:r>
          </a:p>
        </p:txBody>
      </p:sp>
      <p:sp>
        <p:nvSpPr>
          <p:cNvPr id="117763" name="Footer Placeholder 4"/>
          <p:cNvSpPr>
            <a:spLocks noGrp="1"/>
          </p:cNvSpPr>
          <p:nvPr>
            <p:ph type="ftr"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r">
              <a:spcBef>
                <a:spcPct val="0"/>
              </a:spcBef>
              <a:buSzTx/>
              <a:buFontTx/>
              <a:buNone/>
            </a:pPr>
            <a:r>
              <a:rPr lang="en-US" altLang="en-US" sz="900" smtClean="0">
                <a:solidFill>
                  <a:srgbClr val="707276"/>
                </a:solidFill>
              </a:rPr>
              <a:t>Building Energy Codes Program</a:t>
            </a:r>
          </a:p>
        </p:txBody>
      </p:sp>
      <p:sp>
        <p:nvSpPr>
          <p:cNvPr id="3" name="Slide Number Placeholder 2"/>
          <p:cNvSpPr>
            <a:spLocks noGrp="1"/>
          </p:cNvSpPr>
          <p:nvPr>
            <p:ph type="sldNum" sz="quarter" idx="10"/>
          </p:nvPr>
        </p:nvSpPr>
        <p:spPr/>
        <p:txBody>
          <a:bodyPr/>
          <a:lstStyle/>
          <a:p>
            <a:pPr>
              <a:defRPr/>
            </a:pPr>
            <a:fld id="{6FA7A601-8905-4665-B27F-C236320CF369}" type="slidenum">
              <a:rPr lang="en-US" altLang="en-US" smtClean="0"/>
              <a:pPr>
                <a:defRPr/>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310" y="1043873"/>
            <a:ext cx="6668127" cy="5754406"/>
          </a:xfrm>
          <a:prstGeom prst="rect">
            <a:avLst/>
          </a:prstGeom>
        </p:spPr>
      </p:pic>
      <p:sp>
        <p:nvSpPr>
          <p:cNvPr id="118786" name="Title 1"/>
          <p:cNvSpPr>
            <a:spLocks noGrp="1"/>
          </p:cNvSpPr>
          <p:nvPr>
            <p:ph type="title"/>
          </p:nvPr>
        </p:nvSpPr>
        <p:spPr>
          <a:xfrm>
            <a:off x="457200" y="357188"/>
            <a:ext cx="6629400" cy="384175"/>
          </a:xfrm>
        </p:spPr>
        <p:txBody>
          <a:bodyPr/>
          <a:lstStyle/>
          <a:p>
            <a:pPr eaLnBrk="1" hangingPunct="1"/>
            <a:r>
              <a:rPr lang="en-US" altLang="en-US" smtClean="0">
                <a:latin typeface="Arial" panose="020B0604020202020204" pitchFamily="34" charset="0"/>
                <a:cs typeface="Arial" panose="020B0604020202020204" pitchFamily="34" charset="0"/>
              </a:rPr>
              <a:t>Current State Adoption Status - Residential</a:t>
            </a:r>
          </a:p>
        </p:txBody>
      </p:sp>
      <p:sp>
        <p:nvSpPr>
          <p:cNvPr id="118787" name="Footer Placeholder 4"/>
          <p:cNvSpPr>
            <a:spLocks noGrp="1"/>
          </p:cNvSpPr>
          <p:nvPr>
            <p:ph type="ftr"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r">
              <a:spcBef>
                <a:spcPct val="0"/>
              </a:spcBef>
              <a:buSzTx/>
              <a:buFontTx/>
              <a:buNone/>
            </a:pPr>
            <a:r>
              <a:rPr lang="en-US" altLang="en-US" sz="900" smtClean="0">
                <a:solidFill>
                  <a:srgbClr val="707276"/>
                </a:solidFill>
              </a:rPr>
              <a:t>Building Energy Codes Program</a:t>
            </a:r>
          </a:p>
        </p:txBody>
      </p:sp>
      <p:sp>
        <p:nvSpPr>
          <p:cNvPr id="3" name="Slide Number Placeholder 2"/>
          <p:cNvSpPr>
            <a:spLocks noGrp="1"/>
          </p:cNvSpPr>
          <p:nvPr>
            <p:ph type="sldNum" sz="quarter" idx="10"/>
          </p:nvPr>
        </p:nvSpPr>
        <p:spPr/>
        <p:txBody>
          <a:bodyPr/>
          <a:lstStyle/>
          <a:p>
            <a:pPr>
              <a:defRPr/>
            </a:pPr>
            <a:fld id="{6FA7A601-8905-4665-B27F-C236320CF369}" type="slidenum">
              <a:rPr lang="en-US" altLang="en-US" smtClean="0"/>
              <a:pPr>
                <a:defRPr/>
              </a:pPr>
              <a:t>18</a:t>
            </a:fld>
            <a:endParaRPr lang="en-US" altLang="en-US"/>
          </a:p>
        </p:txBody>
      </p:sp>
    </p:spTree>
    <p:extLst>
      <p:ext uri="{BB962C8B-B14F-4D97-AF65-F5344CB8AC3E}">
        <p14:creationId xmlns:p14="http://schemas.microsoft.com/office/powerpoint/2010/main" val="641748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5"/>
          <p:cNvSpPr>
            <a:spLocks noGrp="1"/>
          </p:cNvSpPr>
          <p:nvPr>
            <p:ph type="title"/>
          </p:nvPr>
        </p:nvSpPr>
        <p:spPr>
          <a:xfrm>
            <a:off x="457200" y="176213"/>
            <a:ext cx="6629400" cy="620712"/>
          </a:xfrm>
        </p:spPr>
        <p:txBody>
          <a:bodyPr/>
          <a:lstStyle/>
          <a:p>
            <a:pPr eaLnBrk="1" hangingPunct="1"/>
            <a:r>
              <a:rPr lang="en-US" altLang="en-US" sz="2800" smtClean="0">
                <a:latin typeface="Arial" panose="020B0604020202020204" pitchFamily="34" charset="0"/>
                <a:ea typeface="ＭＳ Ｐゴシック" panose="020B0600070205080204" pitchFamily="34" charset="-128"/>
                <a:cs typeface="Arial" panose="020B0604020202020204" pitchFamily="34" charset="0"/>
              </a:rPr>
              <a:t>Energy Code Enforcement and Compliance</a:t>
            </a:r>
            <a:endParaRPr lang="en-US" altLang="en-US" smtClean="0">
              <a:latin typeface="Arial" panose="020B0604020202020204" pitchFamily="34" charset="0"/>
              <a:cs typeface="Arial" panose="020B0604020202020204" pitchFamily="34" charset="0"/>
            </a:endParaRPr>
          </a:p>
        </p:txBody>
      </p:sp>
      <p:pic>
        <p:nvPicPr>
          <p:cNvPr id="160771" name="Picture 7" descr="enforce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8400"/>
            <a:ext cx="9144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8"/>
          <p:cNvSpPr>
            <a:spLocks noChangeArrowheads="1"/>
          </p:cNvSpPr>
          <p:nvPr/>
        </p:nvSpPr>
        <p:spPr bwMode="auto">
          <a:xfrm>
            <a:off x="3130550" y="1343025"/>
            <a:ext cx="5483225" cy="1868488"/>
          </a:xfrm>
          <a:prstGeom prst="rect">
            <a:avLst/>
          </a:prstGeom>
          <a:solidFill>
            <a:srgbClr val="586168">
              <a:alpha val="74901"/>
            </a:srgbClr>
          </a:solidFill>
          <a:ln w="38100" algn="ctr">
            <a:solidFill>
              <a:srgbClr val="FBCA18"/>
            </a:solidFill>
            <a:round/>
            <a:headEnd/>
            <a:tailEnd/>
          </a:ln>
        </p:spPr>
        <p:txBody>
          <a:bodyPr>
            <a:spAutoFit/>
          </a:bodyPr>
          <a:lstStyle>
            <a:lvl1pPr>
              <a:spcBef>
                <a:spcPct val="20000"/>
              </a:spcBef>
              <a:buSzPct val="100000"/>
              <a:buBlip>
                <a:blip r:embed="rId4"/>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5"/>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6"/>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7"/>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4"/>
              </a:buBlip>
              <a:defRPr sz="1400">
                <a:solidFill>
                  <a:schemeClr val="accent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100000"/>
              <a:buBlip>
                <a:blip r:embed="rId4"/>
              </a:buBlip>
              <a:defRPr sz="1400">
                <a:solidFill>
                  <a:schemeClr val="accent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100000"/>
              <a:buBlip>
                <a:blip r:embed="rId4"/>
              </a:buBlip>
              <a:defRPr sz="1400">
                <a:solidFill>
                  <a:schemeClr val="accent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100000"/>
              <a:buBlip>
                <a:blip r:embed="rId4"/>
              </a:buBlip>
              <a:defRPr sz="1400">
                <a:solidFill>
                  <a:schemeClr val="accent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100000"/>
              <a:buBlip>
                <a:blip r:embed="rId4"/>
              </a:buBlip>
              <a:defRPr sz="1400">
                <a:solidFill>
                  <a:schemeClr val="accent2"/>
                </a:solidFill>
                <a:latin typeface="Arial" panose="020B0604020202020204" pitchFamily="34" charset="0"/>
                <a:cs typeface="Arial" panose="020B0604020202020204" pitchFamily="34" charset="0"/>
              </a:defRPr>
            </a:lvl9pPr>
          </a:lstStyle>
          <a:p>
            <a:pPr algn="ctr" defTabSz="914400" eaLnBrk="1" hangingPunct="1">
              <a:spcBef>
                <a:spcPct val="0"/>
              </a:spcBef>
              <a:buSzTx/>
              <a:buFontTx/>
              <a:buNone/>
            </a:pPr>
            <a:endParaRPr lang="en-US" altLang="en-US" sz="1400" b="1">
              <a:solidFill>
                <a:schemeClr val="tx1"/>
              </a:solidFill>
            </a:endParaRPr>
          </a:p>
        </p:txBody>
      </p:sp>
      <p:sp>
        <p:nvSpPr>
          <p:cNvPr id="10" name="TextBox 5"/>
          <p:cNvSpPr txBox="1">
            <a:spLocks noChangeArrowheads="1"/>
          </p:cNvSpPr>
          <p:nvPr/>
        </p:nvSpPr>
        <p:spPr bwMode="auto">
          <a:xfrm>
            <a:off x="3492500" y="1470025"/>
            <a:ext cx="4632325" cy="1568450"/>
          </a:xfrm>
          <a:prstGeom prst="rect">
            <a:avLst/>
          </a:prstGeom>
          <a:noFill/>
          <a:ln w="9525">
            <a:noFill/>
            <a:miter lim="800000"/>
            <a:headEnd/>
            <a:tailEnd/>
          </a:ln>
        </p:spPr>
        <p:txBody>
          <a:bodyPr>
            <a:spAutoFit/>
          </a:bodyPr>
          <a:lstStyle/>
          <a:p>
            <a:pPr algn="ctr" eaLnBrk="1" hangingPunct="1">
              <a:defRPr/>
            </a:pPr>
            <a:r>
              <a:rPr lang="en-US" i="1" dirty="0">
                <a:solidFill>
                  <a:schemeClr val="bg1"/>
                </a:solidFill>
                <a:effectLst>
                  <a:outerShdw blurRad="50800" dist="38100" dir="2700000">
                    <a:srgbClr val="000000">
                      <a:alpha val="87000"/>
                    </a:srgbClr>
                  </a:outerShdw>
                </a:effectLst>
                <a:latin typeface="+mj-lt"/>
                <a:ea typeface="ＭＳ Ｐゴシック"/>
                <a:cs typeface="Arial Black"/>
              </a:rPr>
              <a:t>Enforcement, or making sure that a building is in compliance</a:t>
            </a:r>
          </a:p>
          <a:p>
            <a:pPr algn="ctr" eaLnBrk="1" hangingPunct="1">
              <a:defRPr/>
            </a:pPr>
            <a:r>
              <a:rPr lang="en-US" i="1" dirty="0">
                <a:solidFill>
                  <a:schemeClr val="bg1"/>
                </a:solidFill>
                <a:effectLst>
                  <a:outerShdw blurRad="50800" dist="38100" dir="2700000">
                    <a:srgbClr val="000000">
                      <a:alpha val="87000"/>
                    </a:srgbClr>
                  </a:outerShdw>
                </a:effectLst>
                <a:latin typeface="+mj-lt"/>
                <a:ea typeface="ＭＳ Ｐゴシック"/>
                <a:cs typeface="Arial Black"/>
              </a:rPr>
              <a:t>with an energy code, is the last step in the building process.</a:t>
            </a:r>
          </a:p>
        </p:txBody>
      </p:sp>
      <p:sp>
        <p:nvSpPr>
          <p:cNvPr id="2" name="Footer Placeholder 1"/>
          <p:cNvSpPr>
            <a:spLocks noGrp="1"/>
          </p:cNvSpPr>
          <p:nvPr>
            <p:ph type="ftr" sz="quarter" idx="11"/>
          </p:nvPr>
        </p:nvSpPr>
        <p:spPr/>
        <p:txBody>
          <a:bodyPr/>
          <a:lstStyle/>
          <a:p>
            <a:pPr>
              <a:defRPr/>
            </a:pPr>
            <a:r>
              <a:rPr lang="en-US" smtClean="0"/>
              <a:t>Building Energy Codes Program</a:t>
            </a:r>
            <a:endParaRPr lang="en-US"/>
          </a:p>
        </p:txBody>
      </p:sp>
      <p:sp>
        <p:nvSpPr>
          <p:cNvPr id="3" name="Slide Number Placeholder 2"/>
          <p:cNvSpPr>
            <a:spLocks noGrp="1"/>
          </p:cNvSpPr>
          <p:nvPr>
            <p:ph type="sldNum" sz="quarter" idx="12"/>
          </p:nvPr>
        </p:nvSpPr>
        <p:spPr/>
        <p:txBody>
          <a:bodyPr/>
          <a:lstStyle/>
          <a:p>
            <a:pPr>
              <a:defRPr/>
            </a:pPr>
            <a:fld id="{0DF125AE-87EE-484A-AA9C-CC1AF6C4FAAE}" type="slidenum">
              <a:rPr lang="en-US" altLang="en-US" smtClean="0"/>
              <a:pPr>
                <a:defRPr/>
              </a:pPr>
              <a:t>19</a:t>
            </a:fld>
            <a:endParaRPr lang="en-US" altLang="en-US"/>
          </a:p>
        </p:txBody>
      </p:sp>
    </p:spTree>
    <p:extLst>
      <p:ext uri="{BB962C8B-B14F-4D97-AF65-F5344CB8AC3E}">
        <p14:creationId xmlns:p14="http://schemas.microsoft.com/office/powerpoint/2010/main" val="4293751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6"/>
          <p:cNvSpPr>
            <a:spLocks noGrp="1"/>
          </p:cNvSpPr>
          <p:nvPr>
            <p:ph type="title"/>
          </p:nvPr>
        </p:nvSpPr>
        <p:spPr>
          <a:xfrm>
            <a:off x="457200" y="357188"/>
            <a:ext cx="6629400" cy="620712"/>
          </a:xfrm>
        </p:spPr>
        <p:txBody>
          <a:bodyPr/>
          <a:lstStyle/>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Code Benefits</a:t>
            </a:r>
            <a:endParaRPr lang="en-US" altLang="en-US" smtClean="0">
              <a:latin typeface="Arial" panose="020B0604020202020204" pitchFamily="34" charset="0"/>
              <a:cs typeface="Arial" panose="020B0604020202020204" pitchFamily="34" charset="0"/>
            </a:endParaRPr>
          </a:p>
        </p:txBody>
      </p:sp>
      <p:pic>
        <p:nvPicPr>
          <p:cNvPr id="90115" name="Picture 7" descr="arrow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5725"/>
            <a:ext cx="91440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7800" y="1592263"/>
            <a:ext cx="3860800" cy="2519362"/>
          </a:xfrm>
          <a:prstGeom prst="rect">
            <a:avLst/>
          </a:prstGeom>
        </p:spPr>
        <p:txBody>
          <a:bodyPr>
            <a:normAutofit/>
          </a:bodyPr>
          <a:lstStyle/>
          <a:p>
            <a:pPr eaLnBrk="1" fontAlgn="auto" hangingPunct="1">
              <a:spcBef>
                <a:spcPct val="20000"/>
              </a:spcBef>
              <a:spcAft>
                <a:spcPts val="0"/>
              </a:spcAft>
              <a:defRPr/>
            </a:pPr>
            <a:r>
              <a:rPr lang="en-US" sz="2000" b="1" dirty="0">
                <a:solidFill>
                  <a:schemeClr val="tx1">
                    <a:lumMod val="50000"/>
                  </a:schemeClr>
                </a:solidFill>
                <a:latin typeface="Arial" charset="0"/>
                <a:ea typeface="ＭＳ Ｐゴシック"/>
                <a:cs typeface="ＭＳ Ｐゴシック"/>
              </a:rPr>
              <a:t>Reduced energy </a:t>
            </a:r>
            <a:r>
              <a:rPr lang="en-US" sz="2000" b="1" dirty="0" smtClean="0">
                <a:solidFill>
                  <a:schemeClr val="tx1">
                    <a:lumMod val="50000"/>
                  </a:schemeClr>
                </a:solidFill>
                <a:latin typeface="Arial" charset="0"/>
                <a:ea typeface="ＭＳ Ｐゴシック"/>
                <a:cs typeface="ＭＳ Ｐゴシック"/>
              </a:rPr>
              <a:t>consumption</a:t>
            </a:r>
            <a:endParaRPr lang="en-US" sz="2323" b="1" dirty="0">
              <a:solidFill>
                <a:schemeClr val="tx1">
                  <a:lumMod val="50000"/>
                </a:schemeClr>
              </a:solidFill>
              <a:latin typeface="Arial Narrow"/>
              <a:ea typeface="+mn-ea"/>
              <a:cs typeface="Arial Narrow"/>
            </a:endParaRPr>
          </a:p>
        </p:txBody>
      </p:sp>
      <p:sp>
        <p:nvSpPr>
          <p:cNvPr id="10" name="TextBox 9"/>
          <p:cNvSpPr txBox="1"/>
          <p:nvPr/>
        </p:nvSpPr>
        <p:spPr>
          <a:xfrm>
            <a:off x="2682875" y="4111625"/>
            <a:ext cx="3860800" cy="2519363"/>
          </a:xfrm>
          <a:prstGeom prst="rect">
            <a:avLst/>
          </a:prstGeom>
        </p:spPr>
        <p:txBody>
          <a:bodyPr>
            <a:normAutofit/>
          </a:bodyPr>
          <a:lstStyle/>
          <a:p>
            <a:pPr algn="ctr" eaLnBrk="1" fontAlgn="auto" hangingPunct="1">
              <a:spcBef>
                <a:spcPct val="20000"/>
              </a:spcBef>
              <a:spcAft>
                <a:spcPts val="0"/>
              </a:spcAft>
              <a:defRPr/>
            </a:pPr>
            <a:r>
              <a:rPr lang="en-US" sz="2000" b="1" dirty="0">
                <a:solidFill>
                  <a:schemeClr val="tx1">
                    <a:lumMod val="50000"/>
                  </a:schemeClr>
                </a:solidFill>
                <a:latin typeface="Arial" charset="0"/>
                <a:ea typeface="ＭＳ Ｐゴシック"/>
                <a:cs typeface="ＭＳ Ｐゴシック"/>
              </a:rPr>
              <a:t>Rising cost savings</a:t>
            </a:r>
            <a:br>
              <a:rPr lang="en-US" sz="2000" b="1" dirty="0">
                <a:solidFill>
                  <a:schemeClr val="tx1">
                    <a:lumMod val="50000"/>
                  </a:schemeClr>
                </a:solidFill>
                <a:latin typeface="Arial" charset="0"/>
                <a:ea typeface="ＭＳ Ｐゴシック"/>
                <a:cs typeface="ＭＳ Ｐゴシック"/>
              </a:rPr>
            </a:br>
            <a:endParaRPr lang="en-US" sz="2323" b="1" dirty="0">
              <a:solidFill>
                <a:schemeClr val="tx1">
                  <a:lumMod val="50000"/>
                </a:schemeClr>
              </a:solidFill>
              <a:latin typeface="Arial Narrow"/>
              <a:ea typeface="+mn-ea"/>
              <a:cs typeface="Arial Narrow"/>
            </a:endParaRPr>
          </a:p>
        </p:txBody>
      </p:sp>
      <p:sp>
        <p:nvSpPr>
          <p:cNvPr id="11" name="TextBox 10"/>
          <p:cNvSpPr txBox="1"/>
          <p:nvPr/>
        </p:nvSpPr>
        <p:spPr>
          <a:xfrm>
            <a:off x="5149850" y="1592263"/>
            <a:ext cx="3860800" cy="2519362"/>
          </a:xfrm>
          <a:prstGeom prst="rect">
            <a:avLst/>
          </a:prstGeom>
        </p:spPr>
        <p:txBody>
          <a:bodyPr>
            <a:normAutofit/>
          </a:bodyPr>
          <a:lstStyle/>
          <a:p>
            <a:pPr algn="r" eaLnBrk="1" fontAlgn="auto" hangingPunct="1">
              <a:spcBef>
                <a:spcPct val="20000"/>
              </a:spcBef>
              <a:spcAft>
                <a:spcPts val="0"/>
              </a:spcAft>
              <a:defRPr/>
            </a:pPr>
            <a:r>
              <a:rPr lang="en-US" sz="2000" b="1" dirty="0">
                <a:solidFill>
                  <a:schemeClr val="tx1">
                    <a:lumMod val="50000"/>
                  </a:schemeClr>
                </a:solidFill>
                <a:latin typeface="Arial" charset="0"/>
                <a:ea typeface="ＭＳ Ｐゴシック"/>
                <a:cs typeface="ＭＳ Ｐゴシック"/>
              </a:rPr>
              <a:t>Reduced CO</a:t>
            </a:r>
            <a:r>
              <a:rPr lang="en-US" sz="2000" b="1" baseline="-25000" dirty="0">
                <a:solidFill>
                  <a:schemeClr val="tx1">
                    <a:lumMod val="50000"/>
                  </a:schemeClr>
                </a:solidFill>
                <a:latin typeface="Arial" charset="0"/>
                <a:ea typeface="ＭＳ Ｐゴシック"/>
                <a:cs typeface="ＭＳ Ｐゴシック"/>
              </a:rPr>
              <a:t>2</a:t>
            </a:r>
            <a:r>
              <a:rPr lang="en-US" sz="2000" b="1" dirty="0">
                <a:solidFill>
                  <a:schemeClr val="tx1">
                    <a:lumMod val="50000"/>
                  </a:schemeClr>
                </a:solidFill>
                <a:latin typeface="Arial" charset="0"/>
                <a:ea typeface="ＭＳ Ｐゴシック"/>
                <a:cs typeface="ＭＳ Ｐゴシック"/>
              </a:rPr>
              <a:t> emissions</a:t>
            </a:r>
            <a:br>
              <a:rPr lang="en-US" sz="2000" b="1" dirty="0">
                <a:solidFill>
                  <a:schemeClr val="tx1">
                    <a:lumMod val="50000"/>
                  </a:schemeClr>
                </a:solidFill>
                <a:latin typeface="Arial" charset="0"/>
                <a:ea typeface="ＭＳ Ｐゴシック"/>
                <a:cs typeface="ＭＳ Ｐゴシック"/>
              </a:rPr>
            </a:br>
            <a:endParaRPr lang="en-US" sz="2323" b="1" dirty="0">
              <a:solidFill>
                <a:schemeClr val="tx1">
                  <a:lumMod val="50000"/>
                </a:schemeClr>
              </a:solidFill>
              <a:latin typeface="Arial Narrow"/>
              <a:ea typeface="+mn-ea"/>
              <a:cs typeface="Arial Narrow"/>
            </a:endParaRPr>
          </a:p>
        </p:txBody>
      </p:sp>
      <p:sp>
        <p:nvSpPr>
          <p:cNvPr id="2" name="TextBox 1"/>
          <p:cNvSpPr txBox="1"/>
          <p:nvPr/>
        </p:nvSpPr>
        <p:spPr>
          <a:xfrm>
            <a:off x="3816096" y="4767072"/>
            <a:ext cx="1475232" cy="461665"/>
          </a:xfrm>
          <a:prstGeom prst="rect">
            <a:avLst/>
          </a:prstGeom>
          <a:noFill/>
        </p:spPr>
        <p:txBody>
          <a:bodyPr wrap="square" rtlCol="0">
            <a:spAutoFit/>
          </a:bodyPr>
          <a:lstStyle/>
          <a:p>
            <a:r>
              <a:rPr lang="en-US" b="1" dirty="0" smtClean="0">
                <a:solidFill>
                  <a:schemeClr val="accent2"/>
                </a:solidFill>
              </a:rPr>
              <a:t>$126B </a:t>
            </a:r>
            <a:endParaRPr lang="en-US" b="1" dirty="0">
              <a:solidFill>
                <a:schemeClr val="accent2"/>
              </a:solidFill>
            </a:endParaRPr>
          </a:p>
        </p:txBody>
      </p:sp>
      <p:sp>
        <p:nvSpPr>
          <p:cNvPr id="8" name="TextBox 7"/>
          <p:cNvSpPr txBox="1"/>
          <p:nvPr/>
        </p:nvSpPr>
        <p:spPr>
          <a:xfrm>
            <a:off x="457200" y="2212848"/>
            <a:ext cx="2651760" cy="830997"/>
          </a:xfrm>
          <a:prstGeom prst="rect">
            <a:avLst/>
          </a:prstGeom>
          <a:noFill/>
        </p:spPr>
        <p:txBody>
          <a:bodyPr wrap="square" rtlCol="0">
            <a:spAutoFit/>
          </a:bodyPr>
          <a:lstStyle/>
          <a:p>
            <a:r>
              <a:rPr lang="en-US" b="1" dirty="0" smtClean="0">
                <a:solidFill>
                  <a:schemeClr val="accent2"/>
                </a:solidFill>
              </a:rPr>
              <a:t>12.82 quads primary energy</a:t>
            </a:r>
            <a:endParaRPr lang="en-US" b="1" dirty="0">
              <a:solidFill>
                <a:schemeClr val="accent2"/>
              </a:solidFill>
            </a:endParaRPr>
          </a:p>
        </p:txBody>
      </p:sp>
      <p:sp>
        <p:nvSpPr>
          <p:cNvPr id="12" name="TextBox 11"/>
          <p:cNvSpPr txBox="1"/>
          <p:nvPr/>
        </p:nvSpPr>
        <p:spPr>
          <a:xfrm>
            <a:off x="6711696" y="2231136"/>
            <a:ext cx="1475232" cy="461665"/>
          </a:xfrm>
          <a:prstGeom prst="rect">
            <a:avLst/>
          </a:prstGeom>
          <a:noFill/>
        </p:spPr>
        <p:txBody>
          <a:bodyPr wrap="square" rtlCol="0">
            <a:spAutoFit/>
          </a:bodyPr>
          <a:lstStyle/>
          <a:p>
            <a:r>
              <a:rPr lang="en-US" b="1" dirty="0" smtClean="0">
                <a:solidFill>
                  <a:schemeClr val="accent2"/>
                </a:solidFill>
              </a:rPr>
              <a:t>841 MMT</a:t>
            </a:r>
            <a:endParaRPr lang="en-US" b="1" dirty="0">
              <a:solidFill>
                <a:schemeClr val="accent2"/>
              </a:solidFill>
            </a:endParaRPr>
          </a:p>
        </p:txBody>
      </p:sp>
      <p:sp>
        <p:nvSpPr>
          <p:cNvPr id="3" name="Rectangle 2"/>
          <p:cNvSpPr/>
          <p:nvPr/>
        </p:nvSpPr>
        <p:spPr>
          <a:xfrm>
            <a:off x="457200" y="6074629"/>
            <a:ext cx="8553450" cy="338554"/>
          </a:xfrm>
          <a:prstGeom prst="rect">
            <a:avLst/>
          </a:prstGeom>
        </p:spPr>
        <p:txBody>
          <a:bodyPr wrap="square">
            <a:spAutoFit/>
          </a:bodyPr>
          <a:lstStyle/>
          <a:p>
            <a:r>
              <a:rPr lang="en-US" sz="1600" dirty="0" smtClean="0">
                <a:solidFill>
                  <a:schemeClr val="accent2"/>
                </a:solidFill>
                <a:hlinkClick r:id="rId4"/>
              </a:rPr>
              <a:t>www.energycodes.gov/sites/default/files/documents/Impacts_Of_Model_Energy_Codes.pdf</a:t>
            </a:r>
            <a:r>
              <a:rPr lang="en-US" sz="1600" dirty="0" smtClean="0">
                <a:solidFill>
                  <a:schemeClr val="accent2"/>
                </a:solidFill>
              </a:rPr>
              <a:t> </a:t>
            </a:r>
            <a:endParaRPr lang="en-US" sz="1600" dirty="0">
              <a:solidFill>
                <a:schemeClr val="accent2"/>
              </a:solidFill>
            </a:endParaRPr>
          </a:p>
        </p:txBody>
      </p:sp>
      <p:sp>
        <p:nvSpPr>
          <p:cNvPr id="4" name="TextBox 3"/>
          <p:cNvSpPr txBox="1"/>
          <p:nvPr/>
        </p:nvSpPr>
        <p:spPr>
          <a:xfrm>
            <a:off x="2814805" y="1122218"/>
            <a:ext cx="4735945" cy="470045"/>
          </a:xfrm>
          <a:prstGeom prst="rect">
            <a:avLst/>
          </a:prstGeom>
          <a:noFill/>
        </p:spPr>
        <p:txBody>
          <a:bodyPr wrap="square" rtlCol="0">
            <a:spAutoFit/>
          </a:bodyPr>
          <a:lstStyle/>
          <a:p>
            <a:r>
              <a:rPr lang="en-US" b="1" dirty="0" smtClean="0">
                <a:solidFill>
                  <a:schemeClr val="accent2"/>
                </a:solidFill>
              </a:rPr>
              <a:t>Cumulative 2010-2040</a:t>
            </a:r>
            <a:endParaRPr lang="en-US" b="1" dirty="0">
              <a:solidFill>
                <a:schemeClr val="accent2"/>
              </a:solidFill>
            </a:endParaRPr>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
        <p:nvSpPr>
          <p:cNvPr id="6" name="Slide Number Placeholder 5"/>
          <p:cNvSpPr>
            <a:spLocks noGrp="1"/>
          </p:cNvSpPr>
          <p:nvPr>
            <p:ph type="sldNum" sz="quarter" idx="12"/>
          </p:nvPr>
        </p:nvSpPr>
        <p:spPr/>
        <p:txBody>
          <a:bodyPr/>
          <a:lstStyle/>
          <a:p>
            <a:pPr>
              <a:defRPr/>
            </a:pPr>
            <a:fld id="{0DF125AE-87EE-484A-AA9C-CC1AF6C4FAAE}" type="slidenum">
              <a:rPr lang="en-US" altLang="en-US" smtClean="0"/>
              <a:pPr>
                <a:defRPr/>
              </a:pPr>
              <a:t>2</a:t>
            </a:fld>
            <a:endParaRPr lang="en-US"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457200" y="357188"/>
            <a:ext cx="6629400" cy="620712"/>
          </a:xfrm>
        </p:spPr>
        <p:txBody>
          <a:bodyPr/>
          <a:lstStyle/>
          <a:p>
            <a:pPr eaLnBrk="1" hangingPunct="1"/>
            <a:r>
              <a:rPr lang="en-US" altLang="en-US" smtClean="0">
                <a:latin typeface="Arial" panose="020B0604020202020204" pitchFamily="34" charset="0"/>
                <a:cs typeface="Arial" panose="020B0604020202020204" pitchFamily="34" charset="0"/>
              </a:rPr>
              <a:t>Energy Code Compliance</a:t>
            </a:r>
          </a:p>
        </p:txBody>
      </p:sp>
      <p:sp>
        <p:nvSpPr>
          <p:cNvPr id="162819" name="Content Placeholder 2"/>
          <p:cNvSpPr>
            <a:spLocks noGrp="1"/>
          </p:cNvSpPr>
          <p:nvPr>
            <p:ph idx="1"/>
          </p:nvPr>
        </p:nvSpPr>
        <p:spPr>
          <a:xfrm>
            <a:off x="457200" y="1371600"/>
            <a:ext cx="8229600" cy="4800600"/>
          </a:xfrm>
        </p:spPr>
        <p:txBody>
          <a:bodyPr/>
          <a:lstStyle/>
          <a:p>
            <a:pPr eaLnBrk="1" hangingPunct="1"/>
            <a:r>
              <a:rPr lang="en-US" altLang="en-US" dirty="0" smtClean="0">
                <a:latin typeface="Arial" panose="020B0604020202020204" pitchFamily="34" charset="0"/>
                <a:cs typeface="Arial" panose="020B0604020202020204" pitchFamily="34" charset="0"/>
              </a:rPr>
              <a:t>The key to realizing the full benefits associated with building energy codes is through compliance verification. </a:t>
            </a:r>
          </a:p>
          <a:p>
            <a:pPr eaLnBrk="1" hangingPunct="1"/>
            <a:r>
              <a:rPr lang="en-US" altLang="en-US" dirty="0" smtClean="0">
                <a:latin typeface="Arial" panose="020B0604020202020204" pitchFamily="34" charset="0"/>
                <a:cs typeface="Arial" panose="020B0604020202020204" pitchFamily="34" charset="0"/>
              </a:rPr>
              <a:t>Materials and tools to help the building industry achieve, document and verify compliance with energy codes. </a:t>
            </a:r>
          </a:p>
          <a:p>
            <a:pPr eaLnBrk="1" hangingPunct="1"/>
            <a:r>
              <a:rPr lang="en-US" altLang="en-US" dirty="0" smtClean="0">
                <a:latin typeface="Arial" panose="020B0604020202020204" pitchFamily="34" charset="0"/>
                <a:cs typeface="Arial" panose="020B0604020202020204" pitchFamily="34" charset="0"/>
              </a:rPr>
              <a:t>Methodologies and tools </a:t>
            </a:r>
            <a:r>
              <a:rPr lang="en-US" altLang="en-US" dirty="0" smtClean="0">
                <a:solidFill>
                  <a:srgbClr val="FF0000"/>
                </a:solidFill>
                <a:latin typeface="Arial" panose="020B0604020202020204" pitchFamily="34" charset="0"/>
                <a:cs typeface="Arial" panose="020B0604020202020204" pitchFamily="34" charset="0"/>
              </a:rPr>
              <a:t>(and funding)</a:t>
            </a:r>
            <a:r>
              <a:rPr lang="en-US" altLang="en-US" dirty="0" smtClean="0">
                <a:latin typeface="Arial" panose="020B0604020202020204" pitchFamily="34" charset="0"/>
                <a:cs typeface="Arial" panose="020B0604020202020204" pitchFamily="34" charset="0"/>
              </a:rPr>
              <a:t> to help state and local jurisdictions measure and report energy code compliance.</a:t>
            </a:r>
          </a:p>
          <a:p>
            <a:pPr marL="400050" lvl="1" indent="0" eaLnBrk="1" hangingPunct="1">
              <a:buSzTx/>
              <a:buFontTx/>
              <a:buNone/>
            </a:pPr>
            <a:r>
              <a:rPr lang="en-US" altLang="en-US" dirty="0" smtClean="0">
                <a:latin typeface="Arial" panose="020B0604020202020204" pitchFamily="34" charset="0"/>
                <a:cs typeface="Arial" panose="020B0604020202020204" pitchFamily="34" charset="0"/>
                <a:hlinkClick r:id="rId2"/>
              </a:rPr>
              <a:t>http://www.energycodes.gov/compliance</a:t>
            </a:r>
            <a:r>
              <a:rPr lang="en-US" altLang="en-US" dirty="0" smtClean="0">
                <a:latin typeface="Arial" panose="020B0604020202020204" pitchFamily="34" charset="0"/>
                <a:cs typeface="Arial" panose="020B0604020202020204" pitchFamily="34" charset="0"/>
              </a:rPr>
              <a:t> </a:t>
            </a:r>
          </a:p>
        </p:txBody>
      </p:sp>
      <p:sp>
        <p:nvSpPr>
          <p:cNvPr id="2" name="Footer Placeholder 1"/>
          <p:cNvSpPr>
            <a:spLocks noGrp="1"/>
          </p:cNvSpPr>
          <p:nvPr>
            <p:ph type="ftr" sz="quarter" idx="11"/>
          </p:nvPr>
        </p:nvSpPr>
        <p:spPr/>
        <p:txBody>
          <a:bodyPr/>
          <a:lstStyle/>
          <a:p>
            <a:pPr>
              <a:defRPr/>
            </a:pPr>
            <a:r>
              <a:rPr lang="en-US" smtClean="0"/>
              <a:t>Building Energy Codes Program</a:t>
            </a:r>
            <a:endParaRPr lang="en-US"/>
          </a:p>
        </p:txBody>
      </p:sp>
      <p:sp>
        <p:nvSpPr>
          <p:cNvPr id="3" name="Slide Number Placeholder 2"/>
          <p:cNvSpPr>
            <a:spLocks noGrp="1"/>
          </p:cNvSpPr>
          <p:nvPr>
            <p:ph type="sldNum" sz="quarter" idx="10"/>
          </p:nvPr>
        </p:nvSpPr>
        <p:spPr/>
        <p:txBody>
          <a:bodyPr/>
          <a:lstStyle/>
          <a:p>
            <a:pPr>
              <a:defRPr/>
            </a:pPr>
            <a:fld id="{6FA7A601-8905-4665-B27F-C236320CF369}" type="slidenum">
              <a:rPr lang="en-US" altLang="en-US" smtClean="0"/>
              <a:pPr>
                <a:defRPr/>
              </a:pPr>
              <a:t>20</a:t>
            </a:fld>
            <a:endParaRPr lang="en-US" altLang="en-US"/>
          </a:p>
        </p:txBody>
      </p:sp>
    </p:spTree>
    <p:extLst>
      <p:ext uri="{BB962C8B-B14F-4D97-AF65-F5344CB8AC3E}">
        <p14:creationId xmlns:p14="http://schemas.microsoft.com/office/powerpoint/2010/main" val="3341789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5"/>
          <p:cNvSpPr>
            <a:spLocks noGrp="1"/>
          </p:cNvSpPr>
          <p:nvPr>
            <p:ph type="title"/>
          </p:nvPr>
        </p:nvSpPr>
        <p:spPr>
          <a:xfrm>
            <a:off x="457200" y="223838"/>
            <a:ext cx="6629400" cy="692150"/>
          </a:xfrm>
        </p:spPr>
        <p:txBody>
          <a:bodyPr/>
          <a:lstStyle/>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RES</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check</a:t>
            </a:r>
            <a:r>
              <a:rPr lang="en-US" altLang="en-US" baseline="3000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sz="2000" smtClean="0">
                <a:latin typeface="Arial" panose="020B0604020202020204" pitchFamily="34" charset="0"/>
                <a:ea typeface="ＭＳ Ｐゴシック" panose="020B0600070205080204" pitchFamily="34" charset="-128"/>
                <a:cs typeface="Arial" panose="020B0604020202020204" pitchFamily="34" charset="0"/>
              </a:rPr>
              <a:t> </a:t>
            </a:r>
            <a:br>
              <a:rPr lang="en-US" altLang="en-US" sz="2000" smtClean="0">
                <a:latin typeface="Arial" panose="020B0604020202020204" pitchFamily="34" charset="0"/>
                <a:ea typeface="ＭＳ Ｐゴシック" panose="020B0600070205080204" pitchFamily="34" charset="-128"/>
                <a:cs typeface="Arial" panose="020B0604020202020204" pitchFamily="34" charset="0"/>
              </a:rPr>
            </a:br>
            <a:r>
              <a:rPr lang="en-US" altLang="en-US" sz="2000" smtClean="0">
                <a:latin typeface="Arial" panose="020B0604020202020204" pitchFamily="34" charset="0"/>
                <a:ea typeface="ＭＳ Ｐゴシック" panose="020B0600070205080204" pitchFamily="34" charset="-128"/>
                <a:cs typeface="Arial" panose="020B0604020202020204" pitchFamily="34" charset="0"/>
              </a:rPr>
              <a:t>DOE’s residential compliance software</a:t>
            </a:r>
            <a:endParaRPr lang="en-US" altLang="en-US" sz="2000" smtClean="0">
              <a:latin typeface="Arial" panose="020B0604020202020204" pitchFamily="34" charset="0"/>
              <a:cs typeface="Arial" panose="020B0604020202020204" pitchFamily="34" charset="0"/>
            </a:endParaRPr>
          </a:p>
        </p:txBody>
      </p:sp>
      <p:pic>
        <p:nvPicPr>
          <p:cNvPr id="154627" name="Picture 7" descr="REScheck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075" y="2051050"/>
            <a:ext cx="18097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4628" name="Picture 8" descr="REScheckWeb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2051050"/>
            <a:ext cx="26384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54629" name="Rectangle 14"/>
          <p:cNvSpPr>
            <a:spLocks noChangeArrowheads="1"/>
          </p:cNvSpPr>
          <p:nvPr/>
        </p:nvSpPr>
        <p:spPr bwMode="auto">
          <a:xfrm>
            <a:off x="887413" y="1423988"/>
            <a:ext cx="3267075" cy="476250"/>
          </a:xfrm>
          <a:prstGeom prst="rect">
            <a:avLst/>
          </a:prstGeom>
          <a:solidFill>
            <a:schemeClr val="tx1"/>
          </a:solidFill>
          <a:ln>
            <a:noFill/>
          </a:ln>
          <a:effectLst>
            <a:outerShdw dist="107763" dir="2700000" algn="ctr" rotWithShape="0">
              <a:schemeClr val="bg2">
                <a:alpha val="50000"/>
              </a:schemeClr>
            </a:outerShdw>
          </a:effectLst>
          <a:extLst>
            <a:ext uri="{91240B29-F687-4F45-9708-019B960494DF}">
              <a14:hiddenLine xmlns:a14="http://schemas.microsoft.com/office/drawing/2010/main" w="57150" algn="ctr">
                <a:solidFill>
                  <a:srgbClr val="000000"/>
                </a:solidFill>
                <a:miter lim="800000"/>
                <a:headEnd/>
                <a:tailEnd/>
              </a14:hiddenLine>
            </a:ext>
          </a:extLst>
        </p:spPr>
        <p:txBody>
          <a:bodyPr wrap="none" anchor="ctr"/>
          <a:lstStyle>
            <a:lvl1pPr>
              <a:spcBef>
                <a:spcPct val="20000"/>
              </a:spcBef>
              <a:buSzPct val="100000"/>
              <a:buBlip>
                <a:blip r:embed="rId5"/>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6"/>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7"/>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8"/>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5"/>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r>
              <a:rPr lang="en-US" altLang="en-US" sz="1800">
                <a:solidFill>
                  <a:schemeClr val="bg1"/>
                </a:solidFill>
              </a:rPr>
              <a:t>Desktop Software Tools</a:t>
            </a:r>
          </a:p>
        </p:txBody>
      </p:sp>
      <p:sp>
        <p:nvSpPr>
          <p:cNvPr id="154630" name="Line 19"/>
          <p:cNvSpPr>
            <a:spLocks noChangeShapeType="1"/>
          </p:cNvSpPr>
          <p:nvPr/>
        </p:nvSpPr>
        <p:spPr bwMode="auto">
          <a:xfrm>
            <a:off x="4603750" y="1387475"/>
            <a:ext cx="0" cy="3197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1" name="Rectangle 20"/>
          <p:cNvSpPr>
            <a:spLocks noChangeArrowheads="1"/>
          </p:cNvSpPr>
          <p:nvPr/>
        </p:nvSpPr>
        <p:spPr bwMode="auto">
          <a:xfrm>
            <a:off x="5000625" y="1431925"/>
            <a:ext cx="3267075" cy="476250"/>
          </a:xfrm>
          <a:prstGeom prst="rect">
            <a:avLst/>
          </a:prstGeom>
          <a:solidFill>
            <a:schemeClr val="tx1"/>
          </a:solidFill>
          <a:ln>
            <a:noFill/>
          </a:ln>
          <a:effectLst>
            <a:outerShdw dist="107763" dir="2700000" algn="ctr" rotWithShape="0">
              <a:schemeClr val="bg2">
                <a:alpha val="50000"/>
              </a:schemeClr>
            </a:outerShdw>
          </a:effectLst>
          <a:extLst>
            <a:ext uri="{91240B29-F687-4F45-9708-019B960494DF}">
              <a14:hiddenLine xmlns:a14="http://schemas.microsoft.com/office/drawing/2010/main" w="57150" algn="ctr">
                <a:solidFill>
                  <a:srgbClr val="000000"/>
                </a:solidFill>
                <a:miter lim="800000"/>
                <a:headEnd/>
                <a:tailEnd/>
              </a14:hiddenLine>
            </a:ext>
          </a:extLst>
        </p:spPr>
        <p:txBody>
          <a:bodyPr wrap="none" anchor="ctr"/>
          <a:lstStyle>
            <a:lvl1pPr>
              <a:spcBef>
                <a:spcPct val="20000"/>
              </a:spcBef>
              <a:buSzPct val="100000"/>
              <a:buBlip>
                <a:blip r:embed="rId5"/>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6"/>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7"/>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8"/>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5"/>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r>
              <a:rPr lang="en-US" altLang="en-US" sz="1800">
                <a:solidFill>
                  <a:schemeClr val="bg1"/>
                </a:solidFill>
              </a:rPr>
              <a:t>Web-Based Tools</a:t>
            </a:r>
          </a:p>
        </p:txBody>
      </p:sp>
      <p:sp>
        <p:nvSpPr>
          <p:cNvPr id="14" name="TextBox 13"/>
          <p:cNvSpPr txBox="1"/>
          <p:nvPr/>
        </p:nvSpPr>
        <p:spPr>
          <a:xfrm>
            <a:off x="457200" y="4706938"/>
            <a:ext cx="8294688" cy="1431925"/>
          </a:xfrm>
          <a:prstGeom prst="rect">
            <a:avLst/>
          </a:prstGeom>
        </p:spPr>
        <p:txBody>
          <a:bodyPr wrap="none">
            <a:normAutofit/>
          </a:bodyPr>
          <a:lstStyle/>
          <a:p>
            <a:pPr algn="ctr" eaLnBrk="1" fontAlgn="auto" hangingPunct="1">
              <a:spcBef>
                <a:spcPct val="20000"/>
              </a:spcBef>
              <a:spcAft>
                <a:spcPts val="0"/>
              </a:spcAft>
              <a:defRPr/>
            </a:pPr>
            <a:r>
              <a:rPr lang="en-US" b="1" dirty="0">
                <a:solidFill>
                  <a:schemeClr val="accent5"/>
                </a:solidFill>
                <a:latin typeface="Arial" charset="0"/>
                <a:ea typeface="ＭＳ Ｐゴシック"/>
                <a:cs typeface="Arial Black"/>
              </a:rPr>
              <a:t>No-cost, easy-to-use software </a:t>
            </a:r>
            <a:br>
              <a:rPr lang="en-US" b="1" dirty="0">
                <a:solidFill>
                  <a:schemeClr val="accent5"/>
                </a:solidFill>
                <a:latin typeface="Arial" charset="0"/>
                <a:ea typeface="ＭＳ Ｐゴシック"/>
                <a:cs typeface="Arial Black"/>
              </a:rPr>
            </a:br>
            <a:r>
              <a:rPr lang="en-US" b="1" dirty="0">
                <a:solidFill>
                  <a:schemeClr val="accent5"/>
                </a:solidFill>
                <a:latin typeface="Arial" charset="0"/>
                <a:ea typeface="ＭＳ Ｐゴシック"/>
                <a:cs typeface="Arial Black"/>
              </a:rPr>
              <a:t>that will demonstrate compliance.</a:t>
            </a:r>
          </a:p>
          <a:p>
            <a:pPr algn="ctr" eaLnBrk="1" fontAlgn="auto" hangingPunct="1">
              <a:spcBef>
                <a:spcPct val="20000"/>
              </a:spcBef>
              <a:spcAft>
                <a:spcPts val="0"/>
              </a:spcAft>
              <a:defRPr/>
            </a:pPr>
            <a:r>
              <a:rPr lang="en-US" b="1" dirty="0">
                <a:solidFill>
                  <a:schemeClr val="accent5"/>
                </a:solidFill>
                <a:latin typeface="Arial" charset="0"/>
                <a:ea typeface="ＭＳ Ｐゴシック"/>
                <a:cs typeface="Arial Black"/>
              </a:rPr>
              <a:t>https://www.energycodes.gov/software-and-web-tools</a:t>
            </a:r>
          </a:p>
        </p:txBody>
      </p:sp>
      <p:sp>
        <p:nvSpPr>
          <p:cNvPr id="2" name="Footer Placeholder 1"/>
          <p:cNvSpPr>
            <a:spLocks noGrp="1"/>
          </p:cNvSpPr>
          <p:nvPr>
            <p:ph type="ftr" sz="quarter" idx="11"/>
          </p:nvPr>
        </p:nvSpPr>
        <p:spPr/>
        <p:txBody>
          <a:bodyPr/>
          <a:lstStyle/>
          <a:p>
            <a:pPr>
              <a:defRPr/>
            </a:pPr>
            <a:r>
              <a:rPr lang="en-US" smtClean="0"/>
              <a:t>Building Energy Codes Program</a:t>
            </a:r>
            <a:endParaRPr lang="en-US"/>
          </a:p>
        </p:txBody>
      </p:sp>
      <p:sp>
        <p:nvSpPr>
          <p:cNvPr id="3" name="Slide Number Placeholder 2"/>
          <p:cNvSpPr>
            <a:spLocks noGrp="1"/>
          </p:cNvSpPr>
          <p:nvPr>
            <p:ph type="sldNum" sz="quarter" idx="12"/>
          </p:nvPr>
        </p:nvSpPr>
        <p:spPr/>
        <p:txBody>
          <a:bodyPr/>
          <a:lstStyle/>
          <a:p>
            <a:pPr>
              <a:defRPr/>
            </a:pPr>
            <a:fld id="{0DF125AE-87EE-484A-AA9C-CC1AF6C4FAAE}" type="slidenum">
              <a:rPr lang="en-US" altLang="en-US" smtClean="0"/>
              <a:pPr>
                <a:defRPr/>
              </a:pPr>
              <a:t>21</a:t>
            </a:fld>
            <a:endParaRPr lang="en-US" altLang="en-US"/>
          </a:p>
        </p:txBody>
      </p:sp>
    </p:spTree>
    <p:extLst>
      <p:ext uri="{BB962C8B-B14F-4D97-AF65-F5344CB8AC3E}">
        <p14:creationId xmlns:p14="http://schemas.microsoft.com/office/powerpoint/2010/main" val="2255043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5"/>
          <p:cNvSpPr>
            <a:spLocks noGrp="1"/>
          </p:cNvSpPr>
          <p:nvPr>
            <p:ph type="title"/>
          </p:nvPr>
        </p:nvSpPr>
        <p:spPr>
          <a:xfrm>
            <a:off x="457200" y="233363"/>
            <a:ext cx="6629400" cy="620712"/>
          </a:xfrm>
        </p:spPr>
        <p:txBody>
          <a:bodyPr/>
          <a:lstStyle/>
          <a:p>
            <a:pPr eaLnBrk="1" hangingPunct="1"/>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COM</a:t>
            </a:r>
            <a:r>
              <a:rPr lang="en-US" altLang="en-US" i="1" dirty="0" err="1" smtClean="0">
                <a:latin typeface="Arial" panose="020B0604020202020204" pitchFamily="34" charset="0"/>
                <a:ea typeface="ＭＳ Ｐゴシック" panose="020B0600070205080204" pitchFamily="34" charset="-128"/>
                <a:cs typeface="Arial" panose="020B0604020202020204" pitchFamily="34" charset="0"/>
              </a:rPr>
              <a:t>check</a:t>
            </a:r>
            <a:r>
              <a:rPr lang="en-US" altLang="en-US" baseline="30000" dirty="0" smtClean="0">
                <a:latin typeface="Arial" panose="020B0604020202020204" pitchFamily="34" charset="0"/>
                <a:ea typeface="ＭＳ Ｐゴシック" panose="020B0600070205080204" pitchFamily="34" charset="-128"/>
                <a:cs typeface="Arial" panose="020B0604020202020204" pitchFamily="34" charset="0"/>
              </a:rPr>
              <a:t>™ </a:t>
            </a:r>
            <a:br>
              <a:rPr lang="en-US" altLang="en-US" baseline="30000" dirty="0" smtClean="0">
                <a:latin typeface="Arial" panose="020B0604020202020204" pitchFamily="34" charset="0"/>
                <a:ea typeface="ＭＳ Ｐゴシック" panose="020B0600070205080204" pitchFamily="34" charset="-128"/>
                <a:cs typeface="Arial" panose="020B0604020202020204" pitchFamily="34" charset="0"/>
              </a:rPr>
            </a:br>
            <a:r>
              <a:rPr lang="en-US" altLang="en-US" sz="2000" dirty="0" smtClean="0">
                <a:latin typeface="Arial" panose="020B0604020202020204" pitchFamily="34" charset="0"/>
                <a:ea typeface="ＭＳ Ｐゴシック" panose="020B0600070205080204" pitchFamily="34" charset="-128"/>
                <a:cs typeface="Arial" panose="020B0604020202020204" pitchFamily="34" charset="0"/>
              </a:rPr>
              <a:t>DOE’s commercial compliance software</a:t>
            </a:r>
            <a:endParaRPr lang="en-US" altLang="en-US" sz="2000" dirty="0" smtClean="0">
              <a:latin typeface="Arial" panose="020B0604020202020204" pitchFamily="34" charset="0"/>
              <a:cs typeface="Arial" panose="020B0604020202020204" pitchFamily="34" charset="0"/>
            </a:endParaRPr>
          </a:p>
        </p:txBody>
      </p:sp>
      <p:pic>
        <p:nvPicPr>
          <p:cNvPr id="156675" name="Picture 14" descr="COMcheckWeb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2051050"/>
            <a:ext cx="2551112"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6676" name="Picture 16" descr="COMcheck_logo_vert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425" y="2085975"/>
            <a:ext cx="19907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6677" name="Rectangle 14"/>
          <p:cNvSpPr>
            <a:spLocks noChangeArrowheads="1"/>
          </p:cNvSpPr>
          <p:nvPr/>
        </p:nvSpPr>
        <p:spPr bwMode="auto">
          <a:xfrm>
            <a:off x="887413" y="1423988"/>
            <a:ext cx="3267075" cy="476250"/>
          </a:xfrm>
          <a:prstGeom prst="rect">
            <a:avLst/>
          </a:prstGeom>
          <a:solidFill>
            <a:schemeClr val="tx1"/>
          </a:solidFill>
          <a:ln>
            <a:noFill/>
          </a:ln>
          <a:effectLst>
            <a:outerShdw dist="107763" dir="2700000" algn="ctr" rotWithShape="0">
              <a:schemeClr val="bg2">
                <a:alpha val="50000"/>
              </a:schemeClr>
            </a:outerShdw>
          </a:effectLst>
          <a:extLst>
            <a:ext uri="{91240B29-F687-4F45-9708-019B960494DF}">
              <a14:hiddenLine xmlns:a14="http://schemas.microsoft.com/office/drawing/2010/main" w="57150" algn="ctr">
                <a:solidFill>
                  <a:srgbClr val="000000"/>
                </a:solidFill>
                <a:miter lim="800000"/>
                <a:headEnd/>
                <a:tailEnd/>
              </a14:hiddenLine>
            </a:ext>
          </a:extLst>
        </p:spPr>
        <p:txBody>
          <a:bodyPr wrap="none" anchor="ctr"/>
          <a:lstStyle>
            <a:lvl1pPr>
              <a:spcBef>
                <a:spcPct val="20000"/>
              </a:spcBef>
              <a:buSzPct val="100000"/>
              <a:buBlip>
                <a:blip r:embed="rId5"/>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6"/>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7"/>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8"/>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5"/>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r>
              <a:rPr lang="en-US" altLang="en-US" sz="1800">
                <a:solidFill>
                  <a:schemeClr val="bg1"/>
                </a:solidFill>
              </a:rPr>
              <a:t>Desktop Software Tools</a:t>
            </a:r>
          </a:p>
        </p:txBody>
      </p:sp>
      <p:sp>
        <p:nvSpPr>
          <p:cNvPr id="156678" name="Line 19"/>
          <p:cNvSpPr>
            <a:spLocks noChangeShapeType="1"/>
          </p:cNvSpPr>
          <p:nvPr/>
        </p:nvSpPr>
        <p:spPr bwMode="auto">
          <a:xfrm>
            <a:off x="4603750" y="1387475"/>
            <a:ext cx="0" cy="3197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9" name="Rectangle 20"/>
          <p:cNvSpPr>
            <a:spLocks noChangeArrowheads="1"/>
          </p:cNvSpPr>
          <p:nvPr/>
        </p:nvSpPr>
        <p:spPr bwMode="auto">
          <a:xfrm>
            <a:off x="5000625" y="1431925"/>
            <a:ext cx="3267075" cy="476250"/>
          </a:xfrm>
          <a:prstGeom prst="rect">
            <a:avLst/>
          </a:prstGeom>
          <a:solidFill>
            <a:schemeClr val="tx1"/>
          </a:solidFill>
          <a:ln>
            <a:noFill/>
          </a:ln>
          <a:effectLst>
            <a:outerShdw dist="107763" dir="2700000" algn="ctr" rotWithShape="0">
              <a:schemeClr val="bg2">
                <a:alpha val="50000"/>
              </a:schemeClr>
            </a:outerShdw>
          </a:effectLst>
          <a:extLst>
            <a:ext uri="{91240B29-F687-4F45-9708-019B960494DF}">
              <a14:hiddenLine xmlns:a14="http://schemas.microsoft.com/office/drawing/2010/main" w="57150" algn="ctr">
                <a:solidFill>
                  <a:srgbClr val="000000"/>
                </a:solidFill>
                <a:miter lim="800000"/>
                <a:headEnd/>
                <a:tailEnd/>
              </a14:hiddenLine>
            </a:ext>
          </a:extLst>
        </p:spPr>
        <p:txBody>
          <a:bodyPr wrap="none" anchor="ctr"/>
          <a:lstStyle>
            <a:lvl1pPr>
              <a:spcBef>
                <a:spcPct val="20000"/>
              </a:spcBef>
              <a:buSzPct val="100000"/>
              <a:buBlip>
                <a:blip r:embed="rId5"/>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6"/>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7"/>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8"/>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5"/>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9pPr>
          </a:lstStyle>
          <a:p>
            <a:pPr algn="ctr" eaLnBrk="1" hangingPunct="1">
              <a:spcBef>
                <a:spcPct val="0"/>
              </a:spcBef>
              <a:buSzTx/>
              <a:buFontTx/>
              <a:buNone/>
            </a:pPr>
            <a:r>
              <a:rPr lang="en-US" altLang="en-US" sz="1800">
                <a:solidFill>
                  <a:schemeClr val="bg1"/>
                </a:solidFill>
              </a:rPr>
              <a:t>Web-Based Tools</a:t>
            </a:r>
          </a:p>
        </p:txBody>
      </p:sp>
      <p:sp>
        <p:nvSpPr>
          <p:cNvPr id="14" name="TextBox 13"/>
          <p:cNvSpPr txBox="1"/>
          <p:nvPr/>
        </p:nvSpPr>
        <p:spPr>
          <a:xfrm>
            <a:off x="457200" y="4706938"/>
            <a:ext cx="8135938" cy="1498600"/>
          </a:xfrm>
          <a:prstGeom prst="rect">
            <a:avLst/>
          </a:prstGeom>
        </p:spPr>
        <p:txBody>
          <a:bodyPr wrap="none">
            <a:normAutofit/>
          </a:bodyPr>
          <a:lstStyle/>
          <a:p>
            <a:pPr algn="ctr" eaLnBrk="1" fontAlgn="auto" hangingPunct="1">
              <a:spcBef>
                <a:spcPct val="20000"/>
              </a:spcBef>
              <a:spcAft>
                <a:spcPts val="0"/>
              </a:spcAft>
              <a:defRPr/>
            </a:pPr>
            <a:r>
              <a:rPr lang="en-US" b="1" dirty="0">
                <a:solidFill>
                  <a:schemeClr val="accent5"/>
                </a:solidFill>
                <a:latin typeface="Arial" charset="0"/>
                <a:ea typeface="ＭＳ Ｐゴシック"/>
                <a:cs typeface="Arial Black"/>
              </a:rPr>
              <a:t>No-cost, easy-to-use software </a:t>
            </a:r>
            <a:br>
              <a:rPr lang="en-US" b="1" dirty="0">
                <a:solidFill>
                  <a:schemeClr val="accent5"/>
                </a:solidFill>
                <a:latin typeface="Arial" charset="0"/>
                <a:ea typeface="ＭＳ Ｐゴシック"/>
                <a:cs typeface="Arial Black"/>
              </a:rPr>
            </a:br>
            <a:r>
              <a:rPr lang="en-US" b="1" dirty="0">
                <a:solidFill>
                  <a:schemeClr val="accent5"/>
                </a:solidFill>
                <a:latin typeface="Arial" charset="0"/>
                <a:ea typeface="ＭＳ Ｐゴシック"/>
                <a:cs typeface="Arial Black"/>
              </a:rPr>
              <a:t>that will demonstrate compliance. </a:t>
            </a:r>
          </a:p>
          <a:p>
            <a:pPr algn="ctr" eaLnBrk="1" fontAlgn="auto" hangingPunct="1">
              <a:spcBef>
                <a:spcPct val="20000"/>
              </a:spcBef>
              <a:spcAft>
                <a:spcPts val="0"/>
              </a:spcAft>
              <a:defRPr/>
            </a:pPr>
            <a:r>
              <a:rPr lang="en-US" b="1" dirty="0">
                <a:solidFill>
                  <a:schemeClr val="accent5"/>
                </a:solidFill>
                <a:latin typeface="Arial" charset="0"/>
                <a:ea typeface="ＭＳ Ｐゴシック"/>
                <a:cs typeface="Arial Black"/>
              </a:rPr>
              <a:t>https://www.energycodes.gov/software-and-web-tools</a:t>
            </a:r>
          </a:p>
        </p:txBody>
      </p:sp>
      <p:sp>
        <p:nvSpPr>
          <p:cNvPr id="2" name="Footer Placeholder 1"/>
          <p:cNvSpPr>
            <a:spLocks noGrp="1"/>
          </p:cNvSpPr>
          <p:nvPr>
            <p:ph type="ftr" sz="quarter" idx="11"/>
          </p:nvPr>
        </p:nvSpPr>
        <p:spPr/>
        <p:txBody>
          <a:bodyPr/>
          <a:lstStyle/>
          <a:p>
            <a:pPr>
              <a:defRPr/>
            </a:pPr>
            <a:r>
              <a:rPr lang="en-US" smtClean="0"/>
              <a:t>Building Energy Codes Program</a:t>
            </a:r>
            <a:endParaRPr lang="en-US"/>
          </a:p>
        </p:txBody>
      </p:sp>
      <p:sp>
        <p:nvSpPr>
          <p:cNvPr id="3" name="Slide Number Placeholder 2"/>
          <p:cNvSpPr>
            <a:spLocks noGrp="1"/>
          </p:cNvSpPr>
          <p:nvPr>
            <p:ph type="sldNum" sz="quarter" idx="12"/>
          </p:nvPr>
        </p:nvSpPr>
        <p:spPr/>
        <p:txBody>
          <a:bodyPr/>
          <a:lstStyle/>
          <a:p>
            <a:pPr>
              <a:defRPr/>
            </a:pPr>
            <a:fld id="{0DF125AE-87EE-484A-AA9C-CC1AF6C4FAAE}" type="slidenum">
              <a:rPr lang="en-US" altLang="en-US" smtClean="0"/>
              <a:pPr>
                <a:defRPr/>
              </a:pPr>
              <a:t>22</a:t>
            </a:fld>
            <a:endParaRPr lang="en-US" altLang="en-US"/>
          </a:p>
        </p:txBody>
      </p:sp>
    </p:spTree>
    <p:extLst>
      <p:ext uri="{BB962C8B-B14F-4D97-AF65-F5344CB8AC3E}">
        <p14:creationId xmlns:p14="http://schemas.microsoft.com/office/powerpoint/2010/main" val="1199040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5"/>
          <p:cNvSpPr txBox="1">
            <a:spLocks noChangeArrowheads="1"/>
          </p:cNvSpPr>
          <p:nvPr/>
        </p:nvSpPr>
        <p:spPr bwMode="auto">
          <a:xfrm>
            <a:off x="4095750" y="5903913"/>
            <a:ext cx="4191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lgn="ctr" eaLnBrk="1" hangingPunct="1">
              <a:lnSpc>
                <a:spcPct val="110000"/>
              </a:lnSpc>
              <a:spcBef>
                <a:spcPct val="50000"/>
              </a:spcBef>
              <a:buSzTx/>
              <a:buFontTx/>
              <a:buNone/>
            </a:pPr>
            <a:r>
              <a:rPr lang="en-US" altLang="en-US" sz="2800">
                <a:solidFill>
                  <a:srgbClr val="92D050"/>
                </a:solidFill>
              </a:rPr>
              <a:t>www.energycodes.gov</a:t>
            </a:r>
          </a:p>
        </p:txBody>
      </p:sp>
      <p:sp>
        <p:nvSpPr>
          <p:cNvPr id="10" name="Rectangle 2"/>
          <p:cNvSpPr txBox="1">
            <a:spLocks noChangeArrowheads="1"/>
          </p:cNvSpPr>
          <p:nvPr/>
        </p:nvSpPr>
        <p:spPr bwMode="auto">
          <a:xfrm>
            <a:off x="6191250" y="1589088"/>
            <a:ext cx="2828925" cy="4441825"/>
          </a:xfrm>
          <a:prstGeom prst="rect">
            <a:avLst/>
          </a:prstGeom>
          <a:noFill/>
          <a:ln w="9525">
            <a:noFill/>
            <a:miter lim="800000"/>
            <a:headEnd/>
            <a:tailEnd/>
          </a:ln>
        </p:spPr>
        <p:txBody>
          <a:bodyPr lIns="0" tIns="0" rIns="0" bIns="0" anchor="ctr"/>
          <a:lstStyle/>
          <a:p>
            <a:pPr defTabSz="914400" eaLnBrk="1" hangingPunct="1">
              <a:defRPr/>
            </a:pPr>
            <a:r>
              <a:rPr lang="en-US" sz="2000" i="1" kern="0" dirty="0">
                <a:solidFill>
                  <a:schemeClr val="accent6">
                    <a:lumMod val="50000"/>
                  </a:schemeClr>
                </a:solidFill>
                <a:latin typeface="+mj-lt"/>
                <a:ea typeface="ＭＳ Ｐゴシック"/>
                <a:cs typeface="ＭＳ Ｐゴシック"/>
              </a:rPr>
              <a:t>Additional resources, including:</a:t>
            </a:r>
          </a:p>
          <a:p>
            <a:pPr defTabSz="914400" eaLnBrk="1" hangingPunct="1">
              <a:buFont typeface="Arial" pitchFamily="34" charset="0"/>
              <a:buChar char="•"/>
              <a:defRPr/>
            </a:pPr>
            <a:r>
              <a:rPr lang="en-US" sz="2000" i="1" kern="0" dirty="0">
                <a:solidFill>
                  <a:schemeClr val="accent6">
                    <a:lumMod val="50000"/>
                  </a:schemeClr>
                </a:solidFill>
                <a:latin typeface="+mj-lt"/>
                <a:ea typeface="ＭＳ Ｐゴシック"/>
                <a:cs typeface="ＭＳ Ｐゴシック"/>
              </a:rPr>
              <a:t>ACE Learning Series</a:t>
            </a:r>
          </a:p>
          <a:p>
            <a:pPr defTabSz="914400" eaLnBrk="1" hangingPunct="1">
              <a:buFont typeface="Arial" pitchFamily="34" charset="0"/>
              <a:buChar char="•"/>
              <a:defRPr/>
            </a:pPr>
            <a:r>
              <a:rPr lang="en-US" sz="2000" i="1" kern="0" dirty="0">
                <a:solidFill>
                  <a:schemeClr val="accent6">
                    <a:lumMod val="50000"/>
                  </a:schemeClr>
                </a:solidFill>
                <a:latin typeface="+mj-lt"/>
                <a:ea typeface="ＭＳ Ｐゴシック"/>
                <a:cs typeface="ＭＳ Ｐゴシック"/>
              </a:rPr>
              <a:t>Software Compliance tools</a:t>
            </a:r>
          </a:p>
          <a:p>
            <a:pPr defTabSz="914400" eaLnBrk="1" hangingPunct="1">
              <a:buFont typeface="Arial" pitchFamily="34" charset="0"/>
              <a:buChar char="•"/>
              <a:defRPr/>
            </a:pPr>
            <a:r>
              <a:rPr lang="en-US" sz="2000" i="1" kern="0" dirty="0">
                <a:solidFill>
                  <a:schemeClr val="accent6">
                    <a:lumMod val="50000"/>
                  </a:schemeClr>
                </a:solidFill>
                <a:latin typeface="+mj-lt"/>
                <a:ea typeface="ＭＳ Ｐゴシック"/>
                <a:cs typeface="ＭＳ Ｐゴシック"/>
              </a:rPr>
              <a:t>Code Notes</a:t>
            </a:r>
          </a:p>
          <a:p>
            <a:pPr defTabSz="914400" eaLnBrk="1" hangingPunct="1">
              <a:buFont typeface="Arial" pitchFamily="34" charset="0"/>
              <a:buChar char="•"/>
              <a:defRPr/>
            </a:pPr>
            <a:r>
              <a:rPr lang="en-US" sz="2000" i="1" kern="0" dirty="0">
                <a:solidFill>
                  <a:schemeClr val="accent6">
                    <a:lumMod val="50000"/>
                  </a:schemeClr>
                </a:solidFill>
                <a:latin typeface="+mj-lt"/>
                <a:ea typeface="ＭＳ Ｐゴシック"/>
                <a:cs typeface="ＭＳ Ｐゴシック"/>
              </a:rPr>
              <a:t>Technical Assistance to Users</a:t>
            </a:r>
          </a:p>
          <a:p>
            <a:pPr defTabSz="914400" eaLnBrk="1" hangingPunct="1">
              <a:buFont typeface="Arial" pitchFamily="34" charset="0"/>
              <a:buChar char="•"/>
              <a:defRPr/>
            </a:pPr>
            <a:r>
              <a:rPr lang="en-US" sz="2000" i="1" kern="0" dirty="0">
                <a:solidFill>
                  <a:schemeClr val="accent6">
                    <a:lumMod val="50000"/>
                  </a:schemeClr>
                </a:solidFill>
                <a:latin typeface="+mj-lt"/>
                <a:ea typeface="ＭＳ Ｐゴシック"/>
                <a:cs typeface="ＭＳ Ｐゴシック"/>
              </a:rPr>
              <a:t>Training Materials</a:t>
            </a:r>
          </a:p>
          <a:p>
            <a:pPr defTabSz="914400" eaLnBrk="1" hangingPunct="1">
              <a:buFont typeface="Arial" pitchFamily="34" charset="0"/>
              <a:buChar char="•"/>
              <a:defRPr/>
            </a:pPr>
            <a:endParaRPr lang="en-US" sz="2000" i="1" kern="0" dirty="0">
              <a:solidFill>
                <a:schemeClr val="accent6">
                  <a:lumMod val="50000"/>
                </a:schemeClr>
              </a:solidFill>
              <a:latin typeface="+mj-lt"/>
              <a:ea typeface="ＭＳ Ｐゴシック"/>
              <a:cs typeface="ＭＳ Ｐゴシック"/>
            </a:endParaRPr>
          </a:p>
        </p:txBody>
      </p:sp>
      <p:sp>
        <p:nvSpPr>
          <p:cNvPr id="13" name="TextBox 12"/>
          <p:cNvSpPr txBox="1"/>
          <p:nvPr/>
        </p:nvSpPr>
        <p:spPr>
          <a:xfrm>
            <a:off x="10447338" y="3810000"/>
            <a:ext cx="914400" cy="914400"/>
          </a:xfrm>
          <a:prstGeom prst="rect">
            <a:avLst/>
          </a:prstGeom>
        </p:spPr>
        <p:txBody>
          <a:bodyPr wrap="none">
            <a:normAutofit/>
          </a:bodyPr>
          <a:lstStyle/>
          <a:p>
            <a:pPr eaLnBrk="1" fontAlgn="auto" hangingPunct="1">
              <a:spcBef>
                <a:spcPct val="20000"/>
              </a:spcBef>
              <a:spcAft>
                <a:spcPts val="0"/>
              </a:spcAft>
              <a:buFont typeface="Arial"/>
              <a:buNone/>
              <a:defRPr/>
            </a:pPr>
            <a:endParaRPr lang="en-US" sz="2323" b="1" dirty="0">
              <a:solidFill>
                <a:srgbClr val="FFFFFF"/>
              </a:solidFill>
              <a:latin typeface="Arial Narrow"/>
              <a:ea typeface="+mn-ea"/>
              <a:cs typeface="Arial Narrow"/>
            </a:endParaRPr>
          </a:p>
        </p:txBody>
      </p:sp>
      <p:cxnSp>
        <p:nvCxnSpPr>
          <p:cNvPr id="17" name="Straight Connector 16"/>
          <p:cNvCxnSpPr/>
          <p:nvPr/>
        </p:nvCxnSpPr>
        <p:spPr>
          <a:xfrm>
            <a:off x="0" y="6602413"/>
            <a:ext cx="9144000" cy="1587"/>
          </a:xfrm>
          <a:prstGeom prst="line">
            <a:avLst/>
          </a:prstGeom>
          <a:ln>
            <a:solidFill>
              <a:srgbClr val="16753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64463" y="6319838"/>
            <a:ext cx="1379537" cy="266700"/>
          </a:xfrm>
          <a:prstGeom prst="rect">
            <a:avLst/>
          </a:prstGeom>
        </p:spPr>
        <p:txBody>
          <a:bodyPr>
            <a:normAutofit/>
          </a:bodyPr>
          <a:lstStyle/>
          <a:p>
            <a:pPr algn="r" eaLnBrk="1" fontAlgn="auto" hangingPunct="1">
              <a:spcBef>
                <a:spcPct val="20000"/>
              </a:spcBef>
              <a:spcAft>
                <a:spcPts val="0"/>
              </a:spcAft>
              <a:buFont typeface="Arial"/>
              <a:buNone/>
              <a:defRPr/>
            </a:pPr>
            <a:r>
              <a:rPr lang="en-US" sz="1000" dirty="0">
                <a:solidFill>
                  <a:srgbClr val="FFFFFF"/>
                </a:solidFill>
                <a:latin typeface="+mn-lt"/>
                <a:ea typeface="+mn-ea"/>
                <a:cs typeface="Arial Narrow"/>
              </a:rPr>
              <a:t>PNNL-SA-72577</a:t>
            </a:r>
          </a:p>
        </p:txBody>
      </p:sp>
      <p:pic>
        <p:nvPicPr>
          <p:cNvPr id="172039" name="Picture 9"/>
          <p:cNvPicPr>
            <a:picLocks noChangeAspect="1" noChangeArrowheads="1"/>
          </p:cNvPicPr>
          <p:nvPr/>
        </p:nvPicPr>
        <p:blipFill>
          <a:blip r:embed="rId7">
            <a:extLst>
              <a:ext uri="{28A0092B-C50C-407E-A947-70E740481C1C}">
                <a14:useLocalDpi xmlns:a14="http://schemas.microsoft.com/office/drawing/2010/main" val="0"/>
              </a:ext>
            </a:extLst>
          </a:blip>
          <a:srcRect l="15733" r="19775" b="28767"/>
          <a:stretch>
            <a:fillRect/>
          </a:stretch>
        </p:blipFill>
        <p:spPr bwMode="auto">
          <a:xfrm>
            <a:off x="0" y="977900"/>
            <a:ext cx="6019800" cy="50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5"/>
          <p:cNvSpPr>
            <a:spLocks noGrp="1"/>
          </p:cNvSpPr>
          <p:nvPr>
            <p:ph type="title"/>
          </p:nvPr>
        </p:nvSpPr>
        <p:spPr>
          <a:xfrm>
            <a:off x="457200" y="233363"/>
            <a:ext cx="6629400" cy="384721"/>
          </a:xfrm>
        </p:spPr>
        <p:txBody>
          <a:bodyPr/>
          <a:lstStyle/>
          <a:p>
            <a:pPr eaLnBrk="1" hangingPunct="1"/>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Energy Codes Website</a:t>
            </a:r>
            <a:endParaRPr lang="en-US" altLang="en-US" sz="2000" dirty="0" smtClean="0">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a:defRPr/>
            </a:pPr>
            <a:r>
              <a:rPr lang="en-US" smtClean="0"/>
              <a:t>Building Energy Codes Program</a:t>
            </a:r>
            <a:endParaRPr lang="en-US"/>
          </a:p>
        </p:txBody>
      </p:sp>
      <p:sp>
        <p:nvSpPr>
          <p:cNvPr id="3" name="Slide Number Placeholder 2"/>
          <p:cNvSpPr>
            <a:spLocks noGrp="1"/>
          </p:cNvSpPr>
          <p:nvPr>
            <p:ph type="sldNum" sz="quarter" idx="12"/>
          </p:nvPr>
        </p:nvSpPr>
        <p:spPr/>
        <p:txBody>
          <a:bodyPr/>
          <a:lstStyle/>
          <a:p>
            <a:pPr>
              <a:defRPr/>
            </a:pPr>
            <a:fld id="{0DF125AE-87EE-484A-AA9C-CC1AF6C4FAAE}" type="slidenum">
              <a:rPr lang="en-US" altLang="en-US" smtClean="0"/>
              <a:pPr>
                <a:defRPr/>
              </a:pPr>
              <a:t>23</a:t>
            </a:fld>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457200" y="357188"/>
            <a:ext cx="6629400" cy="769441"/>
          </a:xfrm>
        </p:spPr>
        <p:txBody>
          <a:bodyPr/>
          <a:lstStyle/>
          <a:p>
            <a:pPr eaLnBrk="1" hangingPunct="1"/>
            <a:r>
              <a:rPr lang="en-US" altLang="en-US" dirty="0" smtClean="0">
                <a:latin typeface="Arial" panose="020B0604020202020204" pitchFamily="34" charset="0"/>
                <a:cs typeface="Arial" panose="020B0604020202020204" pitchFamily="34" charset="0"/>
              </a:rPr>
              <a:t>Energy Codes Website: Training materials</a:t>
            </a:r>
            <a:br>
              <a:rPr lang="en-US" altLang="en-US" dirty="0" smtClean="0">
                <a:latin typeface="Arial" panose="020B0604020202020204" pitchFamily="34" charset="0"/>
                <a:cs typeface="Arial" panose="020B0604020202020204" pitchFamily="34" charset="0"/>
              </a:rPr>
            </a:br>
            <a:endParaRPr lang="en-US" altLang="en-US" dirty="0" smtClean="0">
              <a:latin typeface="Arial" panose="020B0604020202020204" pitchFamily="34" charset="0"/>
              <a:cs typeface="Arial" panose="020B0604020202020204" pitchFamily="34" charset="0"/>
            </a:endParaRPr>
          </a:p>
        </p:txBody>
      </p:sp>
      <p:sp>
        <p:nvSpPr>
          <p:cNvPr id="16998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spcBef>
                <a:spcPct val="0"/>
              </a:spcBef>
              <a:buSzTx/>
              <a:buFontTx/>
              <a:buNone/>
            </a:pPr>
            <a:r>
              <a:rPr lang="en-US" altLang="en-US" sz="900" smtClean="0">
                <a:solidFill>
                  <a:srgbClr val="707276"/>
                </a:solidFill>
              </a:rPr>
              <a:t>Building Energy Codes Program</a:t>
            </a:r>
          </a:p>
        </p:txBody>
      </p:sp>
      <p:sp>
        <p:nvSpPr>
          <p:cNvPr id="16998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Blip>
                <a:blip r:embed="rId3"/>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4"/>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5"/>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6"/>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400">
                <a:solidFill>
                  <a:schemeClr val="accent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400">
                <a:solidFill>
                  <a:schemeClr val="accent2"/>
                </a:solidFill>
                <a:latin typeface="Arial" panose="020B0604020202020204" pitchFamily="34" charset="0"/>
                <a:cs typeface="Arial" panose="020B0604020202020204" pitchFamily="34" charset="0"/>
              </a:defRPr>
            </a:lvl9pPr>
          </a:lstStyle>
          <a:p>
            <a:pPr>
              <a:spcBef>
                <a:spcPct val="0"/>
              </a:spcBef>
              <a:buSzTx/>
              <a:buFontTx/>
              <a:buNone/>
            </a:pPr>
            <a:fld id="{186AB53C-44AE-4F2C-8B1C-0A19C856F69C}" type="slidenum">
              <a:rPr lang="en-US" altLang="en-US" sz="900" smtClean="0">
                <a:solidFill>
                  <a:srgbClr val="707276"/>
                </a:solidFill>
              </a:rPr>
              <a:pPr>
                <a:spcBef>
                  <a:spcPct val="0"/>
                </a:spcBef>
                <a:buSzTx/>
                <a:buFontTx/>
                <a:buNone/>
              </a:pPr>
              <a:t>24</a:t>
            </a:fld>
            <a:endParaRPr lang="en-US" altLang="en-US" sz="900" smtClean="0">
              <a:solidFill>
                <a:srgbClr val="707276"/>
              </a:solidFill>
            </a:endParaRPr>
          </a:p>
        </p:txBody>
      </p:sp>
      <p:pic>
        <p:nvPicPr>
          <p:cNvPr id="7" name="Picture 6"/>
          <p:cNvPicPr>
            <a:picLocks noChangeAspect="1"/>
          </p:cNvPicPr>
          <p:nvPr/>
        </p:nvPicPr>
        <p:blipFill>
          <a:blip r:embed="rId7"/>
          <a:stretch>
            <a:fillRect/>
          </a:stretch>
        </p:blipFill>
        <p:spPr>
          <a:xfrm>
            <a:off x="1145110" y="1087875"/>
            <a:ext cx="6919095" cy="515251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57200" y="357188"/>
            <a:ext cx="6629400" cy="384175"/>
          </a:xfrm>
        </p:spPr>
        <p:txBody>
          <a:bodyPr/>
          <a:lstStyle/>
          <a:p>
            <a:r>
              <a:rPr lang="en-US" altLang="en-US" smtClean="0">
                <a:latin typeface="Arial" panose="020B0604020202020204" pitchFamily="34" charset="0"/>
                <a:cs typeface="Arial" panose="020B0604020202020204" pitchFamily="34" charset="0"/>
              </a:rPr>
              <a:t>THANK YOU!</a:t>
            </a:r>
          </a:p>
        </p:txBody>
      </p:sp>
      <p:sp>
        <p:nvSpPr>
          <p:cNvPr id="131075" name="Content Placeholder 2"/>
          <p:cNvSpPr>
            <a:spLocks noGrp="1"/>
          </p:cNvSpPr>
          <p:nvPr>
            <p:ph idx="1"/>
          </p:nvPr>
        </p:nvSpPr>
        <p:spPr>
          <a:xfrm>
            <a:off x="457200" y="1371600"/>
            <a:ext cx="8229600" cy="3262432"/>
          </a:xfrm>
        </p:spPr>
        <p:txBody>
          <a:bodyPr/>
          <a:lstStyle/>
          <a:p>
            <a:pPr marL="0" indent="0" algn="ctr">
              <a:buFontTx/>
              <a:buNone/>
            </a:pPr>
            <a:r>
              <a:rPr lang="en-US" altLang="en-US" dirty="0" smtClean="0">
                <a:latin typeface="Arial" panose="020B0604020202020204" pitchFamily="34" charset="0"/>
                <a:cs typeface="Arial" panose="020B0604020202020204" pitchFamily="34" charset="0"/>
              </a:rPr>
              <a:t>Rose Bartlett</a:t>
            </a:r>
          </a:p>
          <a:p>
            <a:pPr marL="0" indent="0" algn="ctr">
              <a:buFontTx/>
              <a:buNone/>
            </a:pPr>
            <a:r>
              <a:rPr lang="en-US" altLang="en-US" dirty="0" smtClean="0">
                <a:latin typeface="Arial" panose="020B0604020202020204" pitchFamily="34" charset="0"/>
                <a:cs typeface="Arial" panose="020B0604020202020204" pitchFamily="34" charset="0"/>
                <a:hlinkClick r:id="rId2"/>
              </a:rPr>
              <a:t>rose.bartlett@pnnl.gov</a:t>
            </a:r>
            <a:r>
              <a:rPr lang="en-US" altLang="en-US" dirty="0" smtClean="0">
                <a:latin typeface="Arial" panose="020B0604020202020204" pitchFamily="34" charset="0"/>
                <a:cs typeface="Arial" panose="020B0604020202020204" pitchFamily="34" charset="0"/>
              </a:rPr>
              <a:t>	</a:t>
            </a:r>
          </a:p>
          <a:p>
            <a:pPr marL="0" indent="0" algn="ctr">
              <a:buFontTx/>
              <a:buNone/>
            </a:pPr>
            <a:endParaRPr lang="en-US" altLang="en-US" dirty="0" smtClean="0">
              <a:latin typeface="Arial" panose="020B0604020202020204" pitchFamily="34" charset="0"/>
              <a:cs typeface="Arial" panose="020B0604020202020204" pitchFamily="34" charset="0"/>
            </a:endParaRPr>
          </a:p>
          <a:p>
            <a:pPr marL="0" indent="0" algn="ctr">
              <a:buFontTx/>
              <a:buNone/>
            </a:pPr>
            <a:r>
              <a:rPr lang="en-US" altLang="en-US" dirty="0" smtClean="0">
                <a:latin typeface="Arial" panose="020B0604020202020204" pitchFamily="34" charset="0"/>
                <a:cs typeface="Arial" panose="020B0604020202020204" pitchFamily="34" charset="0"/>
              </a:rPr>
              <a:t>Bob Schultz</a:t>
            </a:r>
          </a:p>
          <a:p>
            <a:pPr marL="0" indent="0" algn="ctr">
              <a:buFontTx/>
              <a:buNone/>
            </a:pPr>
            <a:r>
              <a:rPr lang="en-US" altLang="en-US" dirty="0" smtClean="0">
                <a:latin typeface="Arial" panose="020B0604020202020204" pitchFamily="34" charset="0"/>
                <a:cs typeface="Arial" panose="020B0604020202020204" pitchFamily="34" charset="0"/>
                <a:hlinkClick r:id="rId3"/>
              </a:rPr>
              <a:t>robert.schultz@pnnl.gov</a:t>
            </a:r>
            <a:endParaRPr lang="en-US" altLang="en-US" dirty="0" smtClean="0">
              <a:latin typeface="Arial" panose="020B0604020202020204" pitchFamily="34" charset="0"/>
              <a:cs typeface="Arial" panose="020B0604020202020204" pitchFamily="34" charset="0"/>
            </a:endParaRPr>
          </a:p>
          <a:p>
            <a:pPr marL="0" indent="0" algn="ctr">
              <a:buFontTx/>
              <a:buNone/>
            </a:pPr>
            <a:endParaRPr lang="en-US" altLang="en-US" dirty="0" smtClean="0">
              <a:latin typeface="Arial" panose="020B0604020202020204" pitchFamily="34" charset="0"/>
              <a:cs typeface="Arial" panose="020B0604020202020204" pitchFamily="34" charset="0"/>
            </a:endParaRPr>
          </a:p>
          <a:p>
            <a:pPr marL="0" indent="0" algn="ctr">
              <a:buFontTx/>
              <a:buNone/>
            </a:pPr>
            <a:r>
              <a:rPr lang="en-US" altLang="en-US" dirty="0" smtClean="0">
                <a:latin typeface="Arial" panose="020B0604020202020204" pitchFamily="34" charset="0"/>
                <a:cs typeface="Arial" panose="020B0604020202020204" pitchFamily="34" charset="0"/>
              </a:rPr>
              <a:t>Building Energy Codes Program</a:t>
            </a:r>
          </a:p>
          <a:p>
            <a:pPr marL="0" indent="0" algn="ctr">
              <a:buFontTx/>
              <a:buNone/>
            </a:pPr>
            <a:r>
              <a:rPr lang="en-US" altLang="en-US" dirty="0" smtClean="0">
                <a:latin typeface="Arial" panose="020B0604020202020204" pitchFamily="34" charset="0"/>
                <a:cs typeface="Arial" panose="020B0604020202020204" pitchFamily="34" charset="0"/>
                <a:hlinkClick r:id="rId4"/>
              </a:rPr>
              <a:t>www.energycodes.gov</a:t>
            </a:r>
            <a:endParaRPr lang="en-US" altLang="en-US" dirty="0" smtClean="0">
              <a:latin typeface="Arial" panose="020B0604020202020204" pitchFamily="34" charset="0"/>
              <a:cs typeface="Arial" panose="020B0604020202020204" pitchFamily="34" charset="0"/>
            </a:endParaRPr>
          </a:p>
          <a:p>
            <a:pPr marL="0" indent="0" algn="ctr">
              <a:buNone/>
            </a:pPr>
            <a:endParaRPr lang="en-US" altLang="en-US" dirty="0" smtClean="0">
              <a:latin typeface="Arial" panose="020B0604020202020204" pitchFamily="34" charset="0"/>
              <a:cs typeface="Arial" panose="020B0604020202020204" pitchFamily="34" charset="0"/>
            </a:endParaRPr>
          </a:p>
        </p:txBody>
      </p:sp>
      <p:sp>
        <p:nvSpPr>
          <p:cNvPr id="1310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Blip>
                <a:blip r:embed="rId5"/>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6"/>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7"/>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8"/>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5"/>
              </a:buBlip>
              <a:defRPr sz="1400">
                <a:solidFill>
                  <a:schemeClr val="accent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9pPr>
          </a:lstStyle>
          <a:p>
            <a:pPr>
              <a:spcBef>
                <a:spcPct val="0"/>
              </a:spcBef>
              <a:buSzTx/>
              <a:buFontTx/>
              <a:buNone/>
            </a:pPr>
            <a:fld id="{A7647A14-D33B-412C-87EE-277617DDBE0C}" type="slidenum">
              <a:rPr lang="en-US" altLang="en-US" sz="900" smtClean="0">
                <a:solidFill>
                  <a:srgbClr val="707276"/>
                </a:solidFill>
              </a:rPr>
              <a:pPr>
                <a:spcBef>
                  <a:spcPct val="0"/>
                </a:spcBef>
                <a:buSzTx/>
                <a:buFontTx/>
                <a:buNone/>
              </a:pPr>
              <a:t>25</a:t>
            </a:fld>
            <a:endParaRPr lang="en-US" altLang="en-US" sz="900" smtClean="0">
              <a:solidFill>
                <a:srgbClr val="707276"/>
              </a:solidFill>
            </a:endParaRPr>
          </a:p>
        </p:txBody>
      </p:sp>
      <p:sp>
        <p:nvSpPr>
          <p:cNvPr id="13107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Blip>
                <a:blip r:embed="rId5"/>
              </a:buBlip>
              <a:defRPr sz="2000">
                <a:solidFill>
                  <a:schemeClr val="accent2"/>
                </a:solidFill>
                <a:latin typeface="Arial" panose="020B0604020202020204" pitchFamily="34" charset="0"/>
                <a:cs typeface="Arial" panose="020B0604020202020204" pitchFamily="34" charset="0"/>
              </a:defRPr>
            </a:lvl1pPr>
            <a:lvl2pPr marL="742950" indent="-285750">
              <a:spcBef>
                <a:spcPct val="20000"/>
              </a:spcBef>
              <a:buBlip>
                <a:blip r:embed="rId6"/>
              </a:buBlip>
              <a:defRPr>
                <a:solidFill>
                  <a:schemeClr val="accent2"/>
                </a:solidFill>
                <a:latin typeface="Arial" panose="020B0604020202020204" pitchFamily="34" charset="0"/>
                <a:cs typeface="Arial" panose="020B0604020202020204" pitchFamily="34" charset="0"/>
              </a:defRPr>
            </a:lvl2pPr>
            <a:lvl3pPr marL="1143000" indent="-228600">
              <a:spcBef>
                <a:spcPct val="20000"/>
              </a:spcBef>
              <a:buSzPct val="100000"/>
              <a:buBlip>
                <a:blip r:embed="rId7"/>
              </a:buBlip>
              <a:defRPr sz="1600">
                <a:solidFill>
                  <a:schemeClr val="accent2"/>
                </a:solidFill>
                <a:latin typeface="Arial" panose="020B0604020202020204" pitchFamily="34" charset="0"/>
                <a:cs typeface="Arial" panose="020B0604020202020204" pitchFamily="34" charset="0"/>
              </a:defRPr>
            </a:lvl3pPr>
            <a:lvl4pPr marL="1600200" indent="-228600">
              <a:spcBef>
                <a:spcPct val="20000"/>
              </a:spcBef>
              <a:buSzPct val="100000"/>
              <a:buBlip>
                <a:blip r:embed="rId8"/>
              </a:buBlip>
              <a:defRPr sz="1400">
                <a:solidFill>
                  <a:schemeClr val="accent2"/>
                </a:solidFill>
                <a:latin typeface="Arial" panose="020B0604020202020204" pitchFamily="34" charset="0"/>
                <a:cs typeface="Arial" panose="020B0604020202020204" pitchFamily="34" charset="0"/>
              </a:defRPr>
            </a:lvl4pPr>
            <a:lvl5pPr marL="2057400" indent="-228600">
              <a:spcBef>
                <a:spcPct val="20000"/>
              </a:spcBef>
              <a:buSzPct val="100000"/>
              <a:buBlip>
                <a:blip r:embed="rId5"/>
              </a:buBlip>
              <a:defRPr sz="1400">
                <a:solidFill>
                  <a:schemeClr val="accent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100000"/>
              <a:buBlip>
                <a:blip r:embed="rId5"/>
              </a:buBlip>
              <a:defRPr sz="1400">
                <a:solidFill>
                  <a:schemeClr val="accent2"/>
                </a:solidFill>
                <a:latin typeface="Arial" panose="020B0604020202020204" pitchFamily="34" charset="0"/>
                <a:cs typeface="Arial" panose="020B0604020202020204" pitchFamily="34" charset="0"/>
              </a:defRPr>
            </a:lvl9pPr>
          </a:lstStyle>
          <a:p>
            <a:pPr fontAlgn="base">
              <a:spcBef>
                <a:spcPct val="0"/>
              </a:spcBef>
              <a:spcAft>
                <a:spcPct val="0"/>
              </a:spcAft>
              <a:buSzTx/>
              <a:buFontTx/>
              <a:buNone/>
            </a:pPr>
            <a:r>
              <a:rPr lang="en-US" altLang="en-US" sz="900" smtClean="0">
                <a:solidFill>
                  <a:srgbClr val="707276"/>
                </a:solidFill>
              </a:rPr>
              <a:t>Building Energy Codes Program</a:t>
            </a:r>
          </a:p>
        </p:txBody>
      </p:sp>
      <p:sp>
        <p:nvSpPr>
          <p:cNvPr id="2" name="TextBox 1"/>
          <p:cNvSpPr txBox="1"/>
          <p:nvPr/>
        </p:nvSpPr>
        <p:spPr>
          <a:xfrm>
            <a:off x="228600" y="6477000"/>
            <a:ext cx="2286000" cy="338554"/>
          </a:xfrm>
          <a:prstGeom prst="rect">
            <a:avLst/>
          </a:prstGeom>
          <a:noFill/>
        </p:spPr>
        <p:txBody>
          <a:bodyPr wrap="square" rtlCol="0">
            <a:spAutoFit/>
          </a:bodyPr>
          <a:lstStyle/>
          <a:p>
            <a:r>
              <a:rPr lang="en-US" sz="1600" dirty="0" smtClean="0"/>
              <a:t>PNNL-SA-143542</a:t>
            </a:r>
            <a:endParaRPr lang="en-US" sz="1600" dirty="0"/>
          </a:p>
        </p:txBody>
      </p:sp>
    </p:spTree>
    <p:extLst>
      <p:ext uri="{BB962C8B-B14F-4D97-AF65-F5344CB8AC3E}">
        <p14:creationId xmlns:p14="http://schemas.microsoft.com/office/powerpoint/2010/main" val="3482008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Major Players</a:t>
            </a:r>
            <a:endParaRPr lang="en-US" dirty="0"/>
          </a:p>
        </p:txBody>
      </p:sp>
      <p:sp>
        <p:nvSpPr>
          <p:cNvPr id="3" name="Content Placeholder 2"/>
          <p:cNvSpPr>
            <a:spLocks noGrp="1"/>
          </p:cNvSpPr>
          <p:nvPr>
            <p:ph idx="1"/>
          </p:nvPr>
        </p:nvSpPr>
        <p:spPr>
          <a:xfrm>
            <a:off x="457200" y="1371597"/>
            <a:ext cx="8229600" cy="2388346"/>
          </a:xfrm>
        </p:spPr>
        <p:txBody>
          <a:bodyPr/>
          <a:lstStyle/>
          <a:p>
            <a:r>
              <a:rPr lang="en-US" dirty="0" smtClean="0"/>
              <a:t>ASHRAE (American Society of Heating, Refrigerating and Air-Conditioning Engineers)</a:t>
            </a:r>
            <a:endParaRPr lang="en-US" dirty="0" smtClean="0"/>
          </a:p>
          <a:p>
            <a:r>
              <a:rPr lang="en-US" dirty="0" smtClean="0"/>
              <a:t>ICC (International Code Council)</a:t>
            </a:r>
            <a:endParaRPr lang="en-US" dirty="0" smtClean="0"/>
          </a:p>
          <a:p>
            <a:r>
              <a:rPr lang="en-US" dirty="0" smtClean="0"/>
              <a:t>Jurisdictions</a:t>
            </a:r>
          </a:p>
          <a:p>
            <a:r>
              <a:rPr lang="en-US" dirty="0" smtClean="0"/>
              <a:t>From DOE’s perspective, the model / baseline codes are</a:t>
            </a:r>
          </a:p>
          <a:p>
            <a:pPr lvl="1"/>
            <a:r>
              <a:rPr lang="en-US" dirty="0" smtClean="0"/>
              <a:t>ASHRAE 90.1 for Commercial</a:t>
            </a:r>
          </a:p>
          <a:p>
            <a:pPr lvl="1"/>
            <a:r>
              <a:rPr lang="en-US" dirty="0" smtClean="0"/>
              <a:t>ICC IECC for Residential</a:t>
            </a:r>
            <a:endParaRPr lang="en-US" dirty="0"/>
          </a:p>
        </p:txBody>
      </p:sp>
      <p:sp>
        <p:nvSpPr>
          <p:cNvPr id="4" name="Slide Number Placeholder 3"/>
          <p:cNvSpPr>
            <a:spLocks noGrp="1"/>
          </p:cNvSpPr>
          <p:nvPr>
            <p:ph type="sldNum" sz="quarter" idx="10"/>
          </p:nvPr>
        </p:nvSpPr>
        <p:spPr/>
        <p:txBody>
          <a:bodyPr/>
          <a:lstStyle/>
          <a:p>
            <a:pPr>
              <a:defRPr/>
            </a:pPr>
            <a:fld id="{6FA7A601-8905-4665-B27F-C236320CF369}" type="slidenum">
              <a:rPr lang="en-US" altLang="en-US" smtClean="0"/>
              <a:pPr>
                <a:defRPr/>
              </a:pPr>
              <a:t>3</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Tree>
    <p:extLst>
      <p:ext uri="{BB962C8B-B14F-4D97-AF65-F5344CB8AC3E}">
        <p14:creationId xmlns:p14="http://schemas.microsoft.com/office/powerpoint/2010/main" val="172362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DOE’s Role</a:t>
            </a:r>
            <a:endParaRPr lang="en-US" dirty="0"/>
          </a:p>
        </p:txBody>
      </p:sp>
      <p:sp>
        <p:nvSpPr>
          <p:cNvPr id="3" name="Content Placeholder 2"/>
          <p:cNvSpPr>
            <a:spLocks noGrp="1"/>
          </p:cNvSpPr>
          <p:nvPr>
            <p:ph idx="1"/>
          </p:nvPr>
        </p:nvSpPr>
        <p:spPr>
          <a:xfrm>
            <a:off x="457200" y="1371597"/>
            <a:ext cx="8229600" cy="2560701"/>
          </a:xfrm>
        </p:spPr>
        <p:txBody>
          <a:bodyPr/>
          <a:lstStyle/>
          <a:p>
            <a:r>
              <a:rPr lang="en-US" dirty="0" smtClean="0"/>
              <a:t>DOE is directed by statute to participate in industry processes to</a:t>
            </a:r>
          </a:p>
          <a:p>
            <a:pPr lvl="1"/>
            <a:r>
              <a:rPr lang="en-US" dirty="0" smtClean="0"/>
              <a:t>Develop model building energy codes</a:t>
            </a:r>
          </a:p>
          <a:p>
            <a:pPr lvl="1"/>
            <a:r>
              <a:rPr lang="en-US" dirty="0" smtClean="0"/>
              <a:t>Issue determinations as to whether updated codes result in energy savings</a:t>
            </a:r>
          </a:p>
          <a:p>
            <a:pPr lvl="1"/>
            <a:r>
              <a:rPr lang="en-US" dirty="0" smtClean="0"/>
              <a:t>Provide technical assistance to states to implement and comply with the codes</a:t>
            </a:r>
          </a:p>
          <a:p>
            <a:r>
              <a:rPr lang="en-US" dirty="0" smtClean="0"/>
              <a:t>For specific statutory language, visit</a:t>
            </a:r>
          </a:p>
          <a:p>
            <a:pPr lvl="1"/>
            <a:r>
              <a:rPr lang="en-US" dirty="0">
                <a:hlinkClick r:id="rId2"/>
              </a:rPr>
              <a:t>https://</a:t>
            </a:r>
            <a:r>
              <a:rPr lang="en-US" dirty="0" smtClean="0">
                <a:hlinkClick r:id="rId2"/>
              </a:rPr>
              <a:t>www.energycodes.gov/about/statutory-requirements</a:t>
            </a:r>
            <a:r>
              <a:rPr lang="en-US" dirty="0" smtClean="0"/>
              <a:t> </a:t>
            </a:r>
          </a:p>
        </p:txBody>
      </p:sp>
      <p:sp>
        <p:nvSpPr>
          <p:cNvPr id="4" name="Slide Number Placeholder 3"/>
          <p:cNvSpPr>
            <a:spLocks noGrp="1"/>
          </p:cNvSpPr>
          <p:nvPr>
            <p:ph type="sldNum" sz="quarter" idx="10"/>
          </p:nvPr>
        </p:nvSpPr>
        <p:spPr/>
        <p:txBody>
          <a:bodyPr/>
          <a:lstStyle/>
          <a:p>
            <a:pPr>
              <a:defRPr/>
            </a:pPr>
            <a:fld id="{6FA7A601-8905-4665-B27F-C236320CF369}" type="slidenum">
              <a:rPr lang="en-US" altLang="en-US" smtClean="0"/>
              <a:pPr>
                <a:defRPr/>
              </a:pPr>
              <a:t>4</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Tree>
    <p:extLst>
      <p:ext uri="{BB962C8B-B14F-4D97-AF65-F5344CB8AC3E}">
        <p14:creationId xmlns:p14="http://schemas.microsoft.com/office/powerpoint/2010/main" val="1789340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DOE’s Support</a:t>
            </a:r>
            <a:endParaRPr lang="en-US" dirty="0"/>
          </a:p>
        </p:txBody>
      </p:sp>
      <p:sp>
        <p:nvSpPr>
          <p:cNvPr id="3" name="Content Placeholder 2"/>
          <p:cNvSpPr>
            <a:spLocks noGrp="1"/>
          </p:cNvSpPr>
          <p:nvPr>
            <p:ph idx="1"/>
          </p:nvPr>
        </p:nvSpPr>
        <p:spPr>
          <a:xfrm>
            <a:off x="457200" y="1371597"/>
            <a:ext cx="8229600" cy="3336298"/>
          </a:xfrm>
        </p:spPr>
        <p:txBody>
          <a:bodyPr/>
          <a:lstStyle/>
          <a:p>
            <a:r>
              <a:rPr lang="en-US" dirty="0" smtClean="0"/>
              <a:t>Code development and adoption 	</a:t>
            </a:r>
          </a:p>
          <a:p>
            <a:pPr lvl="1"/>
            <a:r>
              <a:rPr lang="en-US" dirty="0" smtClean="0"/>
              <a:t>Research</a:t>
            </a:r>
          </a:p>
          <a:p>
            <a:pPr lvl="1"/>
            <a:r>
              <a:rPr lang="en-US" dirty="0" smtClean="0"/>
              <a:t>Technical analyses</a:t>
            </a:r>
          </a:p>
          <a:p>
            <a:pPr lvl="1"/>
            <a:r>
              <a:rPr lang="en-US" dirty="0" smtClean="0"/>
              <a:t>Supporting industry processes which review and update model codes</a:t>
            </a:r>
          </a:p>
          <a:p>
            <a:r>
              <a:rPr lang="en-US" dirty="0" smtClean="0"/>
              <a:t>Implementation and compliance</a:t>
            </a:r>
          </a:p>
          <a:p>
            <a:pPr lvl="1"/>
            <a:r>
              <a:rPr lang="en-US" dirty="0" smtClean="0"/>
              <a:t>Customized technical analyses</a:t>
            </a:r>
          </a:p>
          <a:p>
            <a:pPr lvl="1"/>
            <a:r>
              <a:rPr lang="en-US" dirty="0" smtClean="0"/>
              <a:t>Software tools</a:t>
            </a:r>
          </a:p>
          <a:p>
            <a:pPr lvl="1"/>
            <a:r>
              <a:rPr lang="en-US" dirty="0" smtClean="0"/>
              <a:t>Education and training materials</a:t>
            </a:r>
          </a:p>
          <a:p>
            <a:pPr lvl="1"/>
            <a:r>
              <a:rPr lang="en-US" dirty="0" smtClean="0"/>
              <a:t>Technical support through a help desk</a:t>
            </a:r>
          </a:p>
          <a:p>
            <a:pPr lvl="1"/>
            <a:endParaRPr lang="en-US" dirty="0"/>
          </a:p>
        </p:txBody>
      </p:sp>
      <p:sp>
        <p:nvSpPr>
          <p:cNvPr id="4" name="Slide Number Placeholder 3"/>
          <p:cNvSpPr>
            <a:spLocks noGrp="1"/>
          </p:cNvSpPr>
          <p:nvPr>
            <p:ph type="sldNum" sz="quarter" idx="10"/>
          </p:nvPr>
        </p:nvSpPr>
        <p:spPr/>
        <p:txBody>
          <a:bodyPr/>
          <a:lstStyle/>
          <a:p>
            <a:pPr>
              <a:defRPr/>
            </a:pPr>
            <a:fld id="{6FA7A601-8905-4665-B27F-C236320CF369}" type="slidenum">
              <a:rPr lang="en-US" altLang="en-US" smtClean="0"/>
              <a:pPr>
                <a:defRPr/>
              </a:pPr>
              <a:t>5</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pic>
        <p:nvPicPr>
          <p:cNvPr id="6" name="Picture 11" descr="PiePuzz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8045" y="2929101"/>
            <a:ext cx="3078755" cy="307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257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solidFill>
                  <a:schemeClr val="bg1"/>
                </a:solidFill>
              </a:rPr>
              <a:t>DOE is required by law (the Energy Conservation and Production Act, as amended (ECPA)) to issue a determination as to whether </a:t>
            </a:r>
            <a:endParaRPr lang="en-US" sz="2800" dirty="0" smtClean="0">
              <a:solidFill>
                <a:schemeClr val="bg1"/>
              </a:solidFill>
            </a:endParaRPr>
          </a:p>
          <a:p>
            <a:pPr lvl="2"/>
            <a:r>
              <a:rPr lang="en-US" sz="1800" dirty="0" smtClean="0">
                <a:solidFill>
                  <a:schemeClr val="bg1"/>
                </a:solidFill>
              </a:rPr>
              <a:t>the </a:t>
            </a:r>
            <a:r>
              <a:rPr lang="en-US" sz="1800" dirty="0">
                <a:solidFill>
                  <a:schemeClr val="bg1"/>
                </a:solidFill>
              </a:rPr>
              <a:t>latest edition of ASHRAE Standard 90.1 (for commercial and multi-family high-rise residential buildings) or </a:t>
            </a:r>
            <a:endParaRPr lang="en-US" sz="1800" dirty="0" smtClean="0">
              <a:solidFill>
                <a:schemeClr val="bg1"/>
              </a:solidFill>
            </a:endParaRPr>
          </a:p>
          <a:p>
            <a:pPr lvl="2"/>
            <a:r>
              <a:rPr lang="en-US" sz="1800" dirty="0" smtClean="0">
                <a:solidFill>
                  <a:schemeClr val="bg1"/>
                </a:solidFill>
              </a:rPr>
              <a:t>the </a:t>
            </a:r>
            <a:r>
              <a:rPr lang="en-US" sz="1800" dirty="0">
                <a:solidFill>
                  <a:schemeClr val="bg1"/>
                </a:solidFill>
              </a:rPr>
              <a:t>latest version of the International Energy Conservation Code (for low-rise residential buildings) </a:t>
            </a:r>
            <a:endParaRPr lang="en-US" sz="1800" dirty="0" smtClean="0">
              <a:solidFill>
                <a:schemeClr val="bg1"/>
              </a:solidFill>
            </a:endParaRPr>
          </a:p>
          <a:p>
            <a:pPr lvl="1"/>
            <a:r>
              <a:rPr lang="en-US" sz="2400" dirty="0" smtClean="0">
                <a:solidFill>
                  <a:schemeClr val="bg1"/>
                </a:solidFill>
              </a:rPr>
              <a:t>will </a:t>
            </a:r>
            <a:r>
              <a:rPr lang="en-US" sz="2400" dirty="0">
                <a:solidFill>
                  <a:schemeClr val="bg1"/>
                </a:solidFill>
              </a:rPr>
              <a:t>improve energy efficiency compared to the previous edition of the corresponding standard or code. </a:t>
            </a:r>
            <a:endParaRPr lang="en-US" sz="2400" dirty="0" smtClean="0">
              <a:solidFill>
                <a:schemeClr val="bg1"/>
              </a:solidFill>
            </a:endParaRPr>
          </a:p>
          <a:p>
            <a:pPr lvl="1"/>
            <a:r>
              <a:rPr lang="en-US" sz="2400" dirty="0" smtClean="0">
                <a:solidFill>
                  <a:schemeClr val="bg1"/>
                </a:solidFill>
              </a:rPr>
              <a:t>DOE </a:t>
            </a:r>
            <a:r>
              <a:rPr lang="en-US" sz="2400" dirty="0">
                <a:solidFill>
                  <a:schemeClr val="bg1"/>
                </a:solidFill>
              </a:rPr>
              <a:t>has one year to publish a determination in the Federal Register after each new edition of the standard/code is published</a:t>
            </a:r>
          </a:p>
        </p:txBody>
      </p:sp>
      <p:sp>
        <p:nvSpPr>
          <p:cNvPr id="3" name="Title 2"/>
          <p:cNvSpPr>
            <a:spLocks noGrp="1"/>
          </p:cNvSpPr>
          <p:nvPr>
            <p:ph type="title"/>
          </p:nvPr>
        </p:nvSpPr>
        <p:spPr/>
        <p:txBody>
          <a:bodyPr/>
          <a:lstStyle/>
          <a:p>
            <a:r>
              <a:rPr lang="en-US" dirty="0" smtClean="0"/>
              <a:t>DOE Determinations</a:t>
            </a:r>
            <a:endParaRPr lang="en-US" dirty="0"/>
          </a:p>
        </p:txBody>
      </p:sp>
    </p:spTree>
    <p:extLst>
      <p:ext uri="{BB962C8B-B14F-4D97-AF65-F5344CB8AC3E}">
        <p14:creationId xmlns:p14="http://schemas.microsoft.com/office/powerpoint/2010/main" val="2626241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p:txBody>
          <a:bodyPr/>
          <a:lstStyle/>
          <a:p>
            <a:pPr eaLnBrk="1" hangingPunct="1"/>
            <a:r>
              <a:rPr lang="en-US" altLang="en-US" smtClean="0">
                <a:latin typeface="Arial" panose="020B0604020202020204" pitchFamily="34" charset="0"/>
                <a:cs typeface="Arial" panose="020B0604020202020204" pitchFamily="34" charset="0"/>
              </a:rPr>
              <a:t>Building Energy Codes</a:t>
            </a:r>
          </a:p>
        </p:txBody>
      </p:sp>
      <p:sp>
        <p:nvSpPr>
          <p:cNvPr id="9" name="TextBox 8"/>
          <p:cNvSpPr txBox="1"/>
          <p:nvPr/>
        </p:nvSpPr>
        <p:spPr>
          <a:xfrm>
            <a:off x="2298700" y="1631950"/>
            <a:ext cx="3633788" cy="508000"/>
          </a:xfrm>
          <a:prstGeom prst="rect">
            <a:avLst/>
          </a:prstGeom>
        </p:spPr>
        <p:txBody>
          <a:bodyPr wrap="none">
            <a:normAutofit/>
          </a:bodyPr>
          <a:lstStyle/>
          <a:p>
            <a:pPr eaLnBrk="1" fontAlgn="auto" hangingPunct="1">
              <a:spcBef>
                <a:spcPct val="20000"/>
              </a:spcBef>
              <a:spcAft>
                <a:spcPts val="0"/>
              </a:spcAft>
              <a:buFont typeface="Arial"/>
              <a:buNone/>
              <a:defRPr/>
            </a:pPr>
            <a:r>
              <a:rPr lang="en-US" sz="2323" dirty="0">
                <a:solidFill>
                  <a:schemeClr val="bg1"/>
                </a:solidFill>
                <a:latin typeface="+mj-lt"/>
                <a:ea typeface="+mn-ea"/>
                <a:cs typeface="Arial Narrow"/>
              </a:rPr>
              <a:t>ASHRAE Standard 90.1</a:t>
            </a:r>
          </a:p>
        </p:txBody>
      </p:sp>
      <p:sp>
        <p:nvSpPr>
          <p:cNvPr id="10" name="TextBox 9"/>
          <p:cNvSpPr txBox="1"/>
          <p:nvPr/>
        </p:nvSpPr>
        <p:spPr>
          <a:xfrm>
            <a:off x="4327525" y="2936875"/>
            <a:ext cx="3125788" cy="974725"/>
          </a:xfrm>
          <a:prstGeom prst="rect">
            <a:avLst/>
          </a:prstGeom>
        </p:spPr>
        <p:txBody>
          <a:bodyPr wrap="none">
            <a:normAutofit/>
          </a:bodyPr>
          <a:lstStyle/>
          <a:p>
            <a:pPr eaLnBrk="1" fontAlgn="auto" hangingPunct="1">
              <a:spcBef>
                <a:spcPct val="20000"/>
              </a:spcBef>
              <a:spcAft>
                <a:spcPts val="0"/>
              </a:spcAft>
              <a:buFont typeface="Arial"/>
              <a:buNone/>
              <a:defRPr/>
            </a:pPr>
            <a:r>
              <a:rPr lang="en-US" sz="2323" dirty="0">
                <a:solidFill>
                  <a:schemeClr val="bg1"/>
                </a:solidFill>
                <a:latin typeface="+mj-lt"/>
                <a:ea typeface="+mn-ea"/>
                <a:cs typeface="Arial Narrow"/>
              </a:rPr>
              <a:t>International Energy </a:t>
            </a:r>
            <a:br>
              <a:rPr lang="en-US" sz="2323" dirty="0">
                <a:solidFill>
                  <a:schemeClr val="bg1"/>
                </a:solidFill>
                <a:latin typeface="+mj-lt"/>
                <a:ea typeface="+mn-ea"/>
                <a:cs typeface="Arial Narrow"/>
              </a:rPr>
            </a:br>
            <a:r>
              <a:rPr lang="en-US" sz="2323" dirty="0">
                <a:solidFill>
                  <a:schemeClr val="bg1"/>
                </a:solidFill>
                <a:latin typeface="+mj-lt"/>
                <a:ea typeface="+mn-ea"/>
                <a:cs typeface="Arial Narrow"/>
              </a:rPr>
              <a:t>Conservation Code</a:t>
            </a:r>
          </a:p>
        </p:txBody>
      </p:sp>
      <p:sp>
        <p:nvSpPr>
          <p:cNvPr id="11" name="TextBox 10"/>
          <p:cNvSpPr txBox="1"/>
          <p:nvPr/>
        </p:nvSpPr>
        <p:spPr>
          <a:xfrm>
            <a:off x="6313488" y="4576763"/>
            <a:ext cx="2619375" cy="938212"/>
          </a:xfrm>
          <a:prstGeom prst="rect">
            <a:avLst/>
          </a:prstGeom>
        </p:spPr>
        <p:txBody>
          <a:bodyPr wrap="none">
            <a:normAutofit/>
          </a:bodyPr>
          <a:lstStyle/>
          <a:p>
            <a:pPr eaLnBrk="1" fontAlgn="auto" hangingPunct="1">
              <a:spcBef>
                <a:spcPct val="20000"/>
              </a:spcBef>
              <a:spcAft>
                <a:spcPts val="0"/>
              </a:spcAft>
              <a:buFont typeface="Arial"/>
              <a:buNone/>
              <a:defRPr/>
            </a:pPr>
            <a:r>
              <a:rPr lang="en-US" sz="2323" dirty="0">
                <a:solidFill>
                  <a:schemeClr val="bg1"/>
                </a:solidFill>
                <a:latin typeface="+mj-lt"/>
                <a:ea typeface="+mn-ea"/>
                <a:cs typeface="Arial Narrow"/>
              </a:rPr>
              <a:t>State and Locally </a:t>
            </a:r>
            <a:br>
              <a:rPr lang="en-US" sz="2323" dirty="0">
                <a:solidFill>
                  <a:schemeClr val="bg1"/>
                </a:solidFill>
                <a:latin typeface="+mj-lt"/>
                <a:ea typeface="+mn-ea"/>
                <a:cs typeface="Arial Narrow"/>
              </a:rPr>
            </a:br>
            <a:r>
              <a:rPr lang="en-US" sz="2323" dirty="0">
                <a:solidFill>
                  <a:schemeClr val="bg1"/>
                </a:solidFill>
                <a:latin typeface="+mj-lt"/>
                <a:ea typeface="+mn-ea"/>
                <a:cs typeface="Arial Narrow"/>
              </a:rPr>
              <a:t>Adopted Codes</a:t>
            </a:r>
          </a:p>
        </p:txBody>
      </p:sp>
      <p:pic>
        <p:nvPicPr>
          <p:cNvPr id="9524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271588"/>
            <a:ext cx="1673225" cy="21669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4719" y="2797596"/>
            <a:ext cx="1600200"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675713" y="4335462"/>
            <a:ext cx="1572104" cy="178487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IECC</a:t>
            </a:r>
            <a:endParaRPr lang="en-US" dirty="0"/>
          </a:p>
        </p:txBody>
      </p:sp>
      <p:sp>
        <p:nvSpPr>
          <p:cNvPr id="3" name="Content Placeholder 2"/>
          <p:cNvSpPr>
            <a:spLocks noGrp="1"/>
          </p:cNvSpPr>
          <p:nvPr>
            <p:ph idx="1"/>
          </p:nvPr>
        </p:nvSpPr>
        <p:spPr>
          <a:xfrm>
            <a:off x="457200" y="1371597"/>
            <a:ext cx="8229600" cy="2388346"/>
          </a:xfrm>
        </p:spPr>
        <p:txBody>
          <a:bodyPr/>
          <a:lstStyle/>
          <a:p>
            <a:r>
              <a:rPr lang="en-US" dirty="0" smtClean="0"/>
              <a:t>Two sets of provisions</a:t>
            </a:r>
          </a:p>
          <a:p>
            <a:pPr lvl="1"/>
            <a:r>
              <a:rPr lang="en-US" dirty="0" smtClean="0"/>
              <a:t>Commercial</a:t>
            </a:r>
          </a:p>
          <a:p>
            <a:pPr lvl="1"/>
            <a:r>
              <a:rPr lang="en-US" dirty="0" smtClean="0"/>
              <a:t>Residential (three stories or less in height above grade)</a:t>
            </a:r>
          </a:p>
          <a:p>
            <a:r>
              <a:rPr lang="en-US" dirty="0" smtClean="0"/>
              <a:t>Each set of provisions is treated separately</a:t>
            </a:r>
          </a:p>
          <a:p>
            <a:r>
              <a:rPr lang="en-US" dirty="0" smtClean="0"/>
              <a:t>References 90.1 as an alternate approach for </a:t>
            </a:r>
            <a:br>
              <a:rPr lang="en-US" dirty="0" smtClean="0"/>
            </a:br>
            <a:r>
              <a:rPr lang="en-US" dirty="0" smtClean="0"/>
              <a:t>commercial</a:t>
            </a:r>
          </a:p>
          <a:p>
            <a:pPr lvl="1"/>
            <a:r>
              <a:rPr lang="en-US" dirty="0" smtClean="0"/>
              <a:t>Must be used in its entirety</a:t>
            </a:r>
            <a:endParaRPr lang="en-US" dirty="0"/>
          </a:p>
        </p:txBody>
      </p:sp>
      <p:sp>
        <p:nvSpPr>
          <p:cNvPr id="4" name="Slide Number Placeholder 3"/>
          <p:cNvSpPr>
            <a:spLocks noGrp="1"/>
          </p:cNvSpPr>
          <p:nvPr>
            <p:ph type="sldNum" sz="quarter" idx="10"/>
          </p:nvPr>
        </p:nvSpPr>
        <p:spPr/>
        <p:txBody>
          <a:bodyPr/>
          <a:lstStyle/>
          <a:p>
            <a:pPr>
              <a:defRPr/>
            </a:pPr>
            <a:fld id="{6FA7A601-8905-4665-B27F-C236320CF369}" type="slidenum">
              <a:rPr lang="en-US" altLang="en-US" smtClean="0"/>
              <a:pPr>
                <a:defRPr/>
              </a:pPr>
              <a:t>8</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1417871"/>
            <a:ext cx="1600200"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355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7" descr="BECP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3533775" y="2844800"/>
            <a:ext cx="5391150" cy="2563813"/>
          </a:xfrm>
          <a:prstGeom prst="rect">
            <a:avLst/>
          </a:prstGeom>
          <a:noFill/>
          <a:ln w="9525">
            <a:noFill/>
            <a:miter lim="800000"/>
            <a:headEnd/>
            <a:tailEnd/>
          </a:ln>
        </p:spPr>
        <p:txBody>
          <a:bodyPr>
            <a:spAutoFit/>
          </a:bodyPr>
          <a:lstStyle/>
          <a:p>
            <a:pPr marL="341313" lvl="1" indent="-227013" eaLnBrk="1" hangingPunct="1">
              <a:lnSpc>
                <a:spcPct val="135000"/>
              </a:lnSpc>
              <a:buFont typeface="Arial" pitchFamily="34" charset="0"/>
              <a:buChar char="•"/>
              <a:defRPr/>
            </a:pPr>
            <a:r>
              <a:rPr lang="en-US" b="1" dirty="0">
                <a:solidFill>
                  <a:schemeClr val="tx1">
                    <a:lumMod val="50000"/>
                  </a:schemeClr>
                </a:solidFill>
                <a:effectLst>
                  <a:outerShdw blurRad="50800" dist="38100" dir="2700000">
                    <a:schemeClr val="bg1"/>
                  </a:outerShdw>
                </a:effectLst>
                <a:latin typeface="Arial" charset="0"/>
                <a:ea typeface="ＭＳ Ｐゴシック"/>
                <a:cs typeface="ＭＳ Ｐゴシック"/>
              </a:rPr>
              <a:t>Building Envelope</a:t>
            </a:r>
          </a:p>
          <a:p>
            <a:pPr marL="341313" lvl="1" indent="-227013" eaLnBrk="1" hangingPunct="1">
              <a:lnSpc>
                <a:spcPct val="135000"/>
              </a:lnSpc>
              <a:buFont typeface="Arial" pitchFamily="34" charset="0"/>
              <a:buChar char="•"/>
              <a:defRPr/>
            </a:pPr>
            <a:r>
              <a:rPr lang="en-US" b="1" dirty="0">
                <a:solidFill>
                  <a:schemeClr val="tx1">
                    <a:lumMod val="50000"/>
                  </a:schemeClr>
                </a:solidFill>
                <a:effectLst>
                  <a:outerShdw blurRad="50800" dist="38100" dir="2700000">
                    <a:schemeClr val="bg1"/>
                  </a:outerShdw>
                </a:effectLst>
                <a:latin typeface="Arial" charset="0"/>
                <a:ea typeface="ＭＳ Ｐゴシック"/>
                <a:cs typeface="ＭＳ Ｐゴシック"/>
              </a:rPr>
              <a:t>Mechanical</a:t>
            </a:r>
          </a:p>
          <a:p>
            <a:pPr marL="341313" lvl="1" indent="-227013" eaLnBrk="1" hangingPunct="1">
              <a:lnSpc>
                <a:spcPct val="135000"/>
              </a:lnSpc>
              <a:buFont typeface="Arial" pitchFamily="34" charset="0"/>
              <a:buChar char="•"/>
              <a:defRPr/>
            </a:pPr>
            <a:r>
              <a:rPr lang="en-US" b="1" dirty="0">
                <a:solidFill>
                  <a:schemeClr val="tx1">
                    <a:lumMod val="50000"/>
                  </a:schemeClr>
                </a:solidFill>
                <a:effectLst>
                  <a:outerShdw blurRad="50800" dist="38100" dir="2700000">
                    <a:schemeClr val="bg1"/>
                  </a:outerShdw>
                </a:effectLst>
                <a:latin typeface="Arial" charset="0"/>
                <a:ea typeface="ＭＳ Ｐゴシック"/>
                <a:cs typeface="ＭＳ Ｐゴシック"/>
              </a:rPr>
              <a:t>Service Water Heating</a:t>
            </a:r>
          </a:p>
          <a:p>
            <a:pPr marL="341313" lvl="1" indent="-227013" eaLnBrk="1" hangingPunct="1">
              <a:lnSpc>
                <a:spcPct val="135000"/>
              </a:lnSpc>
              <a:buFont typeface="Arial" pitchFamily="34" charset="0"/>
              <a:buChar char="•"/>
              <a:defRPr/>
            </a:pPr>
            <a:r>
              <a:rPr lang="en-US" b="1" dirty="0">
                <a:solidFill>
                  <a:schemeClr val="tx1">
                    <a:lumMod val="50000"/>
                  </a:schemeClr>
                </a:solidFill>
                <a:effectLst>
                  <a:outerShdw blurRad="50800" dist="38100" dir="2700000">
                    <a:schemeClr val="bg1"/>
                  </a:outerShdw>
                </a:effectLst>
                <a:latin typeface="Arial" charset="0"/>
                <a:ea typeface="ＭＳ Ｐゴシック"/>
                <a:cs typeface="ＭＳ Ｐゴシック"/>
              </a:rPr>
              <a:t>Lighting</a:t>
            </a:r>
          </a:p>
          <a:p>
            <a:pPr marL="341313" lvl="1" indent="-227013" eaLnBrk="1" hangingPunct="1">
              <a:lnSpc>
                <a:spcPct val="135000"/>
              </a:lnSpc>
              <a:buFont typeface="Arial" pitchFamily="34" charset="0"/>
              <a:buChar char="•"/>
              <a:defRPr/>
            </a:pPr>
            <a:r>
              <a:rPr lang="en-US" b="1" dirty="0">
                <a:solidFill>
                  <a:schemeClr val="tx1">
                    <a:lumMod val="50000"/>
                  </a:schemeClr>
                </a:solidFill>
                <a:effectLst>
                  <a:outerShdw blurRad="50800" dist="38100" dir="2700000">
                    <a:schemeClr val="bg1"/>
                  </a:outerShdw>
                </a:effectLst>
                <a:latin typeface="Arial" charset="0"/>
                <a:ea typeface="ＭＳ Ｐゴシック"/>
                <a:cs typeface="ＭＳ Ｐゴシック"/>
              </a:rPr>
              <a:t>Electrical Power</a:t>
            </a:r>
            <a:endParaRPr lang="en-US" b="1" dirty="0">
              <a:solidFill>
                <a:srgbClr val="0A0704"/>
              </a:solidFill>
              <a:latin typeface="Arial" charset="0"/>
              <a:ea typeface="ＭＳ Ｐゴシック"/>
              <a:cs typeface="ＭＳ Ｐゴシック"/>
            </a:endParaRPr>
          </a:p>
        </p:txBody>
      </p:sp>
      <p:sp>
        <p:nvSpPr>
          <p:cNvPr id="10" name="Title 5"/>
          <p:cNvSpPr>
            <a:spLocks/>
          </p:cNvSpPr>
          <p:nvPr/>
        </p:nvSpPr>
        <p:spPr bwMode="auto">
          <a:xfrm>
            <a:off x="1789113" y="1008063"/>
            <a:ext cx="7335837" cy="763587"/>
          </a:xfrm>
          <a:prstGeom prst="rect">
            <a:avLst/>
          </a:prstGeom>
          <a:noFill/>
          <a:ln w="9525">
            <a:noFill/>
            <a:miter lim="800000"/>
            <a:headEnd/>
            <a:tailEnd/>
          </a:ln>
        </p:spPr>
        <p:txBody>
          <a:bodyPr lIns="0" tIns="0" rIns="0" bIns="0"/>
          <a:lstStyle/>
          <a:p>
            <a:pPr>
              <a:defRPr/>
            </a:pPr>
            <a:r>
              <a:rPr lang="en-US" sz="3600" b="1" dirty="0">
                <a:solidFill>
                  <a:srgbClr val="167530"/>
                </a:solidFill>
                <a:effectLst>
                  <a:outerShdw blurRad="50800" dist="38100" dir="2700000">
                    <a:schemeClr val="bg1"/>
                  </a:outerShdw>
                </a:effectLst>
                <a:latin typeface="Arial" charset="0"/>
                <a:ea typeface="ＭＳ Ｐゴシック"/>
                <a:cs typeface="ＭＳ Ｐゴシック"/>
              </a:rPr>
              <a:t>What Do Building Energy Codes and Standards Cover?</a:t>
            </a:r>
          </a:p>
          <a:p>
            <a:pPr>
              <a:defRPr/>
            </a:pPr>
            <a:r>
              <a:rPr lang="en-US" sz="3200" dirty="0">
                <a:solidFill>
                  <a:schemeClr val="tx1">
                    <a:lumMod val="50000"/>
                  </a:schemeClr>
                </a:solidFill>
                <a:effectLst>
                  <a:outerShdw blurRad="50800" dist="38100" dir="2700000">
                    <a:schemeClr val="bg1"/>
                  </a:outerShdw>
                </a:effectLst>
                <a:latin typeface="Arial" charset="0"/>
                <a:ea typeface="ＭＳ Ｐゴシック"/>
                <a:cs typeface="ＭＳ Ｐゴシック"/>
              </a:rPr>
              <a:t>   </a:t>
            </a:r>
            <a:r>
              <a:rPr lang="en-US" sz="2600" b="1" dirty="0">
                <a:solidFill>
                  <a:schemeClr val="tx1">
                    <a:lumMod val="50000"/>
                  </a:schemeClr>
                </a:solidFill>
                <a:effectLst>
                  <a:outerShdw blurRad="50800" dist="38100" dir="2700000">
                    <a:schemeClr val="bg1"/>
                  </a:outerShdw>
                </a:effectLst>
                <a:latin typeface="Arial" charset="0"/>
                <a:ea typeface="ＭＳ Ｐゴシック"/>
                <a:cs typeface="ＭＳ Ｐゴシック"/>
              </a:rPr>
              <a:t>For both residential and commercial:</a:t>
            </a:r>
            <a:endParaRPr lang="en-US" sz="2600" b="1" dirty="0">
              <a:solidFill>
                <a:srgbClr val="167530"/>
              </a:solidFill>
              <a:effectLst>
                <a:outerShdw blurRad="50800" dist="38100" dir="2700000">
                  <a:schemeClr val="bg1"/>
                </a:outerShdw>
              </a:effectLst>
              <a:latin typeface="Arial" charset="0"/>
              <a:ea typeface="ＭＳ Ｐゴシック"/>
              <a:cs typeface="ＭＳ Ｐゴシック"/>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NNL Copper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NL_Presentation_Template_01-21-2012">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NNL_Presentation_Template_01-21-2012">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NNL Copper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2ACA73EA61F941A9153F240F8686DD" ma:contentTypeVersion="5" ma:contentTypeDescription="Create a new document." ma:contentTypeScope="" ma:versionID="33b50337b87e49adef6b3746a2831bdf">
  <xsd:schema xmlns:xsd="http://www.w3.org/2001/XMLSchema" xmlns:p="http://schemas.microsoft.com/office/2006/metadata/properties" xmlns:ns2="69310953-047c-4c33-8792-0677b7ac10ec" targetNamespace="http://schemas.microsoft.com/office/2006/metadata/properties" ma:root="true" ma:fieldsID="3a5a4b8c7f1286e5fcbe79f22843d864" ns2:_="">
    <xsd:import namespace="69310953-047c-4c33-8792-0677b7ac10ec"/>
    <xsd:element name="properties">
      <xsd:complexType>
        <xsd:sequence>
          <xsd:element name="documentManagement">
            <xsd:complexType>
              <xsd:all>
                <xsd:element ref="ns2:Description0" minOccurs="0"/>
                <xsd:element ref="ns2:Date_x0020_presented" minOccurs="0"/>
                <xsd:element ref="ns2:Primary_x0020_contact" minOccurs="0"/>
                <xsd:element ref="ns2:ERICA_x0020_status" minOccurs="0"/>
              </xsd:all>
            </xsd:complexType>
          </xsd:element>
        </xsd:sequence>
      </xsd:complexType>
    </xsd:element>
  </xsd:schema>
  <xsd:schema xmlns:xsd="http://www.w3.org/2001/XMLSchema" xmlns:dms="http://schemas.microsoft.com/office/2006/documentManagement/types" targetNamespace="69310953-047c-4c33-8792-0677b7ac10ec" elementFormDefault="qualified">
    <xsd:import namespace="http://schemas.microsoft.com/office/2006/documentManagement/types"/>
    <xsd:element name="Description0" ma:index="8" nillable="true" ma:displayName="Description" ma:internalName="Description0">
      <xsd:simpleType>
        <xsd:restriction base="dms:Note"/>
      </xsd:simpleType>
    </xsd:element>
    <xsd:element name="Date_x0020_presented" ma:index="9" nillable="true" ma:displayName="Date presented" ma:internalName="Date_x0020_presented">
      <xsd:simpleType>
        <xsd:restriction base="dms:Text">
          <xsd:maxLength value="255"/>
        </xsd:restriction>
      </xsd:simpleType>
    </xsd:element>
    <xsd:element name="Primary_x0020_contact" ma:index="10" nillable="true" ma:displayName="Primary contact" ma:internalName="Primary_x0020_contact">
      <xsd:simpleType>
        <xsd:restriction base="dms:Text">
          <xsd:maxLength value="255"/>
        </xsd:restriction>
      </xsd:simpleType>
    </xsd:element>
    <xsd:element name="ERICA_x0020_status" ma:index="11" nillable="true" ma:displayName="ERICA status" ma:internalName="ERICA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ma:index="1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RICA_x0020_status xmlns="69310953-047c-4c33-8792-0677b7ac10ec">PNNL-SA-72577</ERICA_x0020_status>
    <Description0 xmlns="69310953-047c-4c33-8792-0677b7ac10ec">To provide a basic introduction to the varied and complex issues associated with building energy codes. (PPTX with comments)</Description0>
    <Date_x0020_presented xmlns="69310953-047c-4c33-8792-0677b7ac10ec" xsi:nil="true"/>
    <Primary_x0020_contact xmlns="69310953-047c-4c33-8792-0677b7ac10ec">Michelle Britt</Primary_x0020_contact>
  </documentManagement>
</p:properties>
</file>

<file path=customXml/itemProps1.xml><?xml version="1.0" encoding="utf-8"?>
<ds:datastoreItem xmlns:ds="http://schemas.openxmlformats.org/officeDocument/2006/customXml" ds:itemID="{A5CABBDE-F9AF-4275-86C4-1CE2E8F87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310953-047c-4c33-8792-0677b7ac10e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A2F5255-7DEE-4ED8-B746-64FE81355C69}">
  <ds:schemaRefs>
    <ds:schemaRef ds:uri="http://schemas.microsoft.com/office/2006/documentManagement/types"/>
    <ds:schemaRef ds:uri="http://schemas.openxmlformats.org/package/2006/metadata/core-properties"/>
    <ds:schemaRef ds:uri="http://purl.org/dc/terms/"/>
    <ds:schemaRef ds:uri="http://purl.org/dc/elements/1.1/"/>
    <ds:schemaRef ds:uri="http://purl.org/dc/dcmitype/"/>
    <ds:schemaRef ds:uri="69310953-047c-4c33-8792-0677b7ac10ec"/>
    <ds:schemaRef ds:uri="http://schemas.microsoft.com/office/2006/metadata/propertie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BUILDING ENERGY CODES UNIVERSITY</Template>
  <TotalTime>21098</TotalTime>
  <Words>1900</Words>
  <Application>Microsoft Office PowerPoint</Application>
  <PresentationFormat>On-screen Show (4:3)</PresentationFormat>
  <Paragraphs>309</Paragraphs>
  <Slides>25</Slides>
  <Notes>12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ＭＳ Ｐゴシック</vt:lpstr>
      <vt:lpstr>Arial</vt:lpstr>
      <vt:lpstr>Arial Black</vt:lpstr>
      <vt:lpstr>Arial Narrow</vt:lpstr>
      <vt:lpstr>Calibri</vt:lpstr>
      <vt:lpstr>Times New Roman</vt:lpstr>
      <vt:lpstr>PNNL Copper Theme</vt:lpstr>
      <vt:lpstr>PNNL_Presentation_Template_01-21-2012</vt:lpstr>
      <vt:lpstr>1_PNNL_Presentation_Template_01-21-2012</vt:lpstr>
      <vt:lpstr>1_PNNL Copper Theme</vt:lpstr>
      <vt:lpstr>Energy Codes 101</vt:lpstr>
      <vt:lpstr>Code Benefits</vt:lpstr>
      <vt:lpstr>Major Players</vt:lpstr>
      <vt:lpstr>DOE’s Role</vt:lpstr>
      <vt:lpstr>DOE’s Support</vt:lpstr>
      <vt:lpstr>DOE Determinations</vt:lpstr>
      <vt:lpstr>Building Energy Codes</vt:lpstr>
      <vt:lpstr>IECC</vt:lpstr>
      <vt:lpstr>PowerPoint Presentation</vt:lpstr>
      <vt:lpstr>Residential vs. Commercial</vt:lpstr>
      <vt:lpstr>PowerPoint Presentation</vt:lpstr>
      <vt:lpstr>PowerPoint Presentation</vt:lpstr>
      <vt:lpstr>Three Main Aspects</vt:lpstr>
      <vt:lpstr>Code Development</vt:lpstr>
      <vt:lpstr>PowerPoint Presentation</vt:lpstr>
      <vt:lpstr>Adoption Date vs. Effective Date</vt:lpstr>
      <vt:lpstr>Current State Adoption Status - Commercial</vt:lpstr>
      <vt:lpstr>Current State Adoption Status - Residential</vt:lpstr>
      <vt:lpstr>Energy Code Enforcement and Compliance</vt:lpstr>
      <vt:lpstr>Energy Code Compliance</vt:lpstr>
      <vt:lpstr>REScheck™   DOE’s residential compliance software</vt:lpstr>
      <vt:lpstr>COMcheck™  DOE’s commercial compliance software</vt:lpstr>
      <vt:lpstr>Energy Codes Website</vt:lpstr>
      <vt:lpstr>Energy Codes Website: Training materials </vt:lpstr>
      <vt:lpstr>THANK YOU!</vt:lpstr>
    </vt:vector>
  </TitlesOfParts>
  <Company>Pacific Northwest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Energy Codes 101: An Introduction</dc:title>
  <dc:subject>basic guide to building energy codes and standards</dc:subject>
  <dc:creator>Michelle Britt</dc:creator>
  <cp:keywords>BECP;energy codes;DOE;ASHRAE;ICC;code compliance;code adoption;code development</cp:keywords>
  <cp:lastModifiedBy>Schultz, Robert W</cp:lastModifiedBy>
  <cp:revision>821</cp:revision>
  <dcterms:created xsi:type="dcterms:W3CDTF">2010-02-23T20:54:32Z</dcterms:created>
  <dcterms:modified xsi:type="dcterms:W3CDTF">2019-05-22T16:06:51Z</dcterms:modified>
  <cp:contentStatus>May 2010</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0x0101006E2ACA73EA61F941A9153F240F8686DD</vt:lpwstr>
  </property>
</Properties>
</file>